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7" r:id="rId3"/>
    <p:sldId id="258" r:id="rId4"/>
    <p:sldId id="266" r:id="rId5"/>
    <p:sldId id="267" r:id="rId6"/>
    <p:sldId id="259" r:id="rId7"/>
    <p:sldId id="268" r:id="rId8"/>
    <p:sldId id="269" r:id="rId9"/>
    <p:sldId id="281" r:id="rId10"/>
    <p:sldId id="282" r:id="rId11"/>
    <p:sldId id="270" r:id="rId12"/>
    <p:sldId id="260" r:id="rId13"/>
    <p:sldId id="261" r:id="rId14"/>
    <p:sldId id="273" r:id="rId15"/>
    <p:sldId id="274" r:id="rId16"/>
    <p:sldId id="275" r:id="rId17"/>
    <p:sldId id="286" r:id="rId18"/>
    <p:sldId id="285" r:id="rId19"/>
    <p:sldId id="262" r:id="rId20"/>
    <p:sldId id="283" r:id="rId21"/>
    <p:sldId id="263" r:id="rId22"/>
    <p:sldId id="264" r:id="rId23"/>
    <p:sldId id="289" r:id="rId24"/>
    <p:sldId id="284" r:id="rId25"/>
    <p:sldId id="288" r:id="rId26"/>
    <p:sldId id="265" r:id="rId27"/>
    <p:sldId id="277" r:id="rId28"/>
    <p:sldId id="278" r:id="rId29"/>
    <p:sldId id="290" r:id="rId30"/>
    <p:sldId id="291" r:id="rId31"/>
    <p:sldId id="292" r:id="rId32"/>
    <p:sldId id="279" r:id="rId33"/>
    <p:sldId id="28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38"/>
  </p:normalViewPr>
  <p:slideViewPr>
    <p:cSldViewPr snapToGrid="0" snapToObjects="1">
      <p:cViewPr varScale="1">
        <p:scale>
          <a:sx n="128" d="100"/>
          <a:sy n="128" d="100"/>
        </p:scale>
        <p:origin x="19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2B5EBB-6348-734A-B576-5BEC22957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4DA65-0597-C34D-BB4D-A65FBE6AB4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5D204-D798-C746-A87B-910F363BDB5B}" type="datetimeFigureOut">
              <a:rPr lang="en-US" smtClean="0"/>
              <a:t>8/31/20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B49FD-F9AC-5041-A175-3A92D8167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41E0A-C05F-EB48-84B2-DCE2D423BF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7E717-53A4-2542-861C-FC57A09E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2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57D3B-E1FB-E149-9514-37A54E73DBA9}" type="datetimeFigureOut">
              <a:rPr lang="en-US" smtClean="0"/>
              <a:t>8/31/20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08C01-0BEB-5D44-8100-584B9C528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08C01-0BEB-5D44-8100-584B9C528D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8645FD3-5455-5641-A058-7180FD672FAE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8645FD3-5455-5641-A058-7180FD672FAE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hyperlink" Target="https://www.youtube.com/watch?v=inFQ1H1kaG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ler_equations_(fluid_dynamics)#/media/File:Flow_around_a_wing.gif" TargetMode="External"/><Relationship Id="rId2" Type="http://schemas.openxmlformats.org/officeDocument/2006/relationships/hyperlink" Target="https://en.wikipedia.org/wiki/Potential_flow_around_a_circular_cylind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2t1xqejof9utc.cloudfront.net/screenshots/pics/0ac7213cc26bb2eddd532bad66f670ed/large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24.xml"/><Relationship Id="rId7" Type="http://schemas.openxmlformats.org/officeDocument/2006/relationships/image" Target="../media/image28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7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29.jpe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38.jpeg"/><Relationship Id="rId5" Type="http://schemas.openxmlformats.org/officeDocument/2006/relationships/tags" Target="../tags/tag29.xml"/><Relationship Id="rId10" Type="http://schemas.openxmlformats.org/officeDocument/2006/relationships/image" Target="../media/image37.jpeg"/><Relationship Id="rId4" Type="http://schemas.openxmlformats.org/officeDocument/2006/relationships/tags" Target="../tags/tag28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Chapter 3 – Bernoulli’s Equation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CE30460 - Fluid Mechanics</a:t>
            </a:r>
          </a:p>
          <a:p>
            <a:r>
              <a:rPr lang="en-US" dirty="0" err="1"/>
              <a:t>Diogo</a:t>
            </a:r>
            <a:r>
              <a:rPr lang="en-US" dirty="0"/>
              <a:t> Bolster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tornado. The streamlines are circles of radius </a:t>
            </a:r>
            <a:r>
              <a:rPr lang="en-US" dirty="0" err="1"/>
              <a:t>r</a:t>
            </a:r>
            <a:r>
              <a:rPr lang="en-US" dirty="0"/>
              <a:t> and speed V. Determine pressure gradient </a:t>
            </a:r>
            <a:r>
              <a:rPr lang="en-US" dirty="0" err="1"/>
              <a:t>dp/dr</a:t>
            </a:r>
            <a:r>
              <a:rPr lang="en-US" dirty="0"/>
              <a:t> for </a:t>
            </a:r>
          </a:p>
          <a:p>
            <a:r>
              <a:rPr lang="en-US" dirty="0"/>
              <a:t>(a) water r=10cm in and V=0.2 m/s</a:t>
            </a:r>
          </a:p>
          <a:p>
            <a:r>
              <a:rPr lang="en-US" dirty="0"/>
              <a:t>(b) air r=100 m and V=200 km/h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95" y="4438347"/>
            <a:ext cx="2836257" cy="24196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Bernoulli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 very important equation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The above version is called the energy representation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dirty="0"/>
              <a:t>But what does it actually mean? Let’s rewrite it a little</a:t>
            </a:r>
          </a:p>
        </p:txBody>
      </p:sp>
      <p:pic>
        <p:nvPicPr>
          <p:cNvPr id="5" name="Picture 2" descr="eq_03_0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2344094"/>
            <a:ext cx="7315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3_11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73115" y="4631642"/>
            <a:ext cx="6380212" cy="9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Interpretation</a:t>
            </a:r>
          </a:p>
        </p:txBody>
      </p:sp>
      <p:pic>
        <p:nvPicPr>
          <p:cNvPr id="4" name="Picture 2" descr="eq_03_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43075"/>
            <a:ext cx="7315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821700" y="1659636"/>
            <a:ext cx="503957" cy="137188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3533" y="1417638"/>
            <a:ext cx="777991" cy="16685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73795" y="2067365"/>
            <a:ext cx="578120" cy="667491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55497" y="3703648"/>
            <a:ext cx="1010506" cy="9270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664392" y="3741922"/>
            <a:ext cx="1131028" cy="138259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2731478" y="3377211"/>
            <a:ext cx="1205757" cy="23511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0233" y="4376566"/>
            <a:ext cx="1108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Pressure </a:t>
            </a:r>
          </a:p>
          <a:p>
            <a:pPr algn="ctr"/>
            <a:r>
              <a:rPr lang="en-US" dirty="0"/>
              <a:t>Head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3127" y="4528966"/>
            <a:ext cx="993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Velocity </a:t>
            </a:r>
          </a:p>
          <a:p>
            <a:pPr algn="ctr"/>
            <a:r>
              <a:rPr lang="en-US" dirty="0"/>
              <a:t>Head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3837" y="4255251"/>
            <a:ext cx="11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Elevation</a:t>
            </a:r>
          </a:p>
          <a:p>
            <a:pPr algn="ctr"/>
            <a:r>
              <a:rPr lang="en-US" dirty="0"/>
              <a:t>Head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7839" y="3885919"/>
            <a:ext cx="3368236" cy="203132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Each of these terms represents a potential that the fluid has and that can freely be exchanged along a streamline, e.g. if velocity decreases either the pressure head of elevation head must increase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Static, Dynamic and Hydrostatic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32037"/>
            <a:ext cx="746760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Static Pressure</a:t>
            </a:r>
          </a:p>
          <a:p>
            <a:pPr lvl="1"/>
            <a:r>
              <a:rPr lang="en-US" sz="1600" dirty="0"/>
              <a:t>The pressure one feels if static relative to the flow (i.e. moving with the flow). This is the pressure in the Bernoulli equation </a:t>
            </a:r>
          </a:p>
          <a:p>
            <a:pPr lvl="8"/>
            <a:r>
              <a:rPr lang="en-US" sz="2000" i="1" dirty="0" err="1"/>
              <a:t>p</a:t>
            </a:r>
            <a:endParaRPr lang="en-US" sz="2000" i="1" dirty="0"/>
          </a:p>
          <a:p>
            <a:endParaRPr lang="en-US" sz="1600" i="1" dirty="0"/>
          </a:p>
          <a:p>
            <a:r>
              <a:rPr lang="en-US" sz="2000" dirty="0"/>
              <a:t>Dynamic Pressure</a:t>
            </a:r>
          </a:p>
          <a:p>
            <a:pPr lvl="1"/>
            <a:r>
              <a:rPr lang="en-US" sz="1600" dirty="0"/>
              <a:t>The pressure exerted by the velocity field – i.e. associated with the second term in Bernoulli equation </a:t>
            </a:r>
          </a:p>
          <a:p>
            <a:pPr lvl="1"/>
            <a:endParaRPr lang="en-US" sz="1600" dirty="0">
              <a:latin typeface="Symbol" charset="2"/>
              <a:cs typeface="Symbol" charset="2"/>
            </a:endParaRPr>
          </a:p>
          <a:p>
            <a:pPr lvl="8"/>
            <a:r>
              <a:rPr lang="en-US" sz="1800" dirty="0">
                <a:latin typeface="Symbol" charset="2"/>
                <a:cs typeface="Symbol" charset="2"/>
              </a:rPr>
              <a:t>r</a:t>
            </a:r>
            <a:r>
              <a:rPr lang="en-US" sz="1800" dirty="0"/>
              <a:t>V</a:t>
            </a:r>
            <a:r>
              <a:rPr lang="en-US" sz="1800" baseline="30000" dirty="0"/>
              <a:t>2</a:t>
            </a:r>
            <a:r>
              <a:rPr lang="en-US" sz="1800" dirty="0"/>
              <a:t>/2</a:t>
            </a:r>
          </a:p>
          <a:p>
            <a:endParaRPr lang="en-US" sz="1800" dirty="0"/>
          </a:p>
          <a:p>
            <a:r>
              <a:rPr lang="en-US" sz="2000" dirty="0"/>
              <a:t>Hydrostatic Pressure</a:t>
            </a:r>
          </a:p>
          <a:p>
            <a:pPr lvl="1"/>
            <a:r>
              <a:rPr lang="en-US" sz="1600" dirty="0"/>
              <a:t>The pressure from the third term in Bernoulli</a:t>
            </a:r>
          </a:p>
          <a:p>
            <a:pPr lvl="1"/>
            <a:endParaRPr lang="en-US" sz="1600" dirty="0"/>
          </a:p>
          <a:p>
            <a:pPr lvl="8"/>
            <a:r>
              <a:rPr lang="en-US" sz="2000" dirty="0" err="1">
                <a:latin typeface="Symbol" charset="2"/>
                <a:cs typeface="Symbol" charset="2"/>
              </a:rPr>
              <a:t>g</a:t>
            </a:r>
            <a:r>
              <a:rPr lang="en-US" sz="2000" dirty="0" err="1"/>
              <a:t>z</a:t>
            </a:r>
            <a:endParaRPr lang="en-US" sz="2000" dirty="0"/>
          </a:p>
          <a:p>
            <a:pPr>
              <a:buNone/>
            </a:pPr>
            <a:r>
              <a:rPr lang="en-US" sz="1600" dirty="0"/>
              <a:t>	</a:t>
            </a:r>
          </a:p>
        </p:txBody>
      </p:sp>
      <p:pic>
        <p:nvPicPr>
          <p:cNvPr id="11" name="Picture 2" descr="eq_03_0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38604" y="1536192"/>
            <a:ext cx="5073099" cy="61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A69754-EE74-B546-930A-B859AA19084F}"/>
              </a:ext>
            </a:extLst>
          </p:cNvPr>
          <p:cNvSpPr/>
          <p:nvPr/>
        </p:nvSpPr>
        <p:spPr>
          <a:xfrm>
            <a:off x="4175153" y="60776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https://www.youtube.com/watch?v=inFQ1H1kaGI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Stagnation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946195" cy="4525963"/>
          </a:xfrm>
        </p:spPr>
        <p:txBody>
          <a:bodyPr>
            <a:normAutofit/>
          </a:bodyPr>
          <a:lstStyle/>
          <a:p>
            <a:r>
              <a:rPr lang="en-US" sz="1600" dirty="0"/>
              <a:t>Stagnation Point</a:t>
            </a:r>
          </a:p>
          <a:p>
            <a:r>
              <a:rPr lang="en-US" sz="1600" dirty="0"/>
              <a:t>Consider the situation where </a:t>
            </a:r>
            <a:r>
              <a:rPr lang="en-US" sz="1600" dirty="0" err="1"/>
              <a:t>z</a:t>
            </a:r>
            <a:r>
              <a:rPr lang="en-US" sz="1600" dirty="0"/>
              <a:t>=const (e.g. baseball to right).</a:t>
            </a:r>
          </a:p>
          <a:p>
            <a:r>
              <a:rPr lang="en-US" sz="1600" dirty="0"/>
              <a:t>Consider a frame of reference where fluid moves and baseball stationary (relative velocity)</a:t>
            </a:r>
          </a:p>
          <a:p>
            <a:r>
              <a:rPr lang="en-US" sz="1600" dirty="0"/>
              <a:t>Point 1 is far from the ball</a:t>
            </a:r>
          </a:p>
          <a:p>
            <a:r>
              <a:rPr lang="en-US" sz="1600" dirty="0"/>
              <a:t>Point 2 is on the ball surface and the same streamline as 1.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The pressure at a stagnation point is called : Stagnation Pressure.</a:t>
            </a:r>
          </a:p>
        </p:txBody>
      </p:sp>
      <p:pic>
        <p:nvPicPr>
          <p:cNvPr id="5" name="Picture 2" descr="fig_03_05a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03395" y="2341856"/>
            <a:ext cx="4051373" cy="279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67383" y="347023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9655" y="347429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84495" y="4422124"/>
          <a:ext cx="2421969" cy="880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name="Equation" r:id="rId5" imgW="977900" imgH="355600" progId="Equation.3">
                  <p:embed/>
                </p:oleObj>
              </mc:Choice>
              <mc:Fallback>
                <p:oleObj name="Equation" r:id="rId5" imgW="9779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495" y="4422124"/>
                        <a:ext cx="2421969" cy="88071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Total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080" cy="4525963"/>
          </a:xfrm>
        </p:spPr>
        <p:txBody>
          <a:bodyPr>
            <a:normAutofit/>
          </a:bodyPr>
          <a:lstStyle/>
          <a:p>
            <a:r>
              <a:rPr lang="en-US" sz="1600" dirty="0"/>
              <a:t>In analogy to the stagnation pressure we can define a total pressure (i.e. if you convert all you dynamic and hydrostatic pressure to a static one).</a:t>
            </a:r>
          </a:p>
          <a:p>
            <a:endParaRPr lang="en-US" sz="1600" dirty="0"/>
          </a:p>
          <a:p>
            <a:endParaRPr lang="en-US" sz="1600" dirty="0"/>
          </a:p>
          <a:p>
            <a:pPr>
              <a:buNone/>
            </a:pPr>
            <a:endParaRPr lang="en-US" sz="1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792274" y="2466656"/>
          <a:ext cx="31146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5" imgW="1257300" imgH="355600" progId="Equation.3">
                  <p:embed/>
                </p:oleObj>
              </mc:Choice>
              <mc:Fallback>
                <p:oleObj name="Equation" r:id="rId5" imgW="12573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274" y="2466656"/>
                        <a:ext cx="3114675" cy="879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fig_03_05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96659" y="3885186"/>
            <a:ext cx="3485635" cy="272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exs_03_06a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192623" y="3885186"/>
            <a:ext cx="4601814" cy="272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32" y="1600200"/>
            <a:ext cx="3134156" cy="4101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870" y="2488955"/>
            <a:ext cx="3594100" cy="24337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- Iranian Wind Towers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83" y="1417638"/>
            <a:ext cx="2954203" cy="2135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38" y="3636101"/>
            <a:ext cx="2977248" cy="2490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892" y="1838970"/>
            <a:ext cx="3601275" cy="38038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20260" y="6396335"/>
            <a:ext cx="5565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http://nd.edu/~bolster/Research%20Highlights.html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2</a:t>
            </a:r>
          </a:p>
        </p:txBody>
      </p:sp>
      <p:pic>
        <p:nvPicPr>
          <p:cNvPr id="5" name="Content Placeholder 4" descr="Screen shot 2011-02-03 at 11.52.37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8450" b="-2845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An inviscid fluid flows towards an elliptical wall as depicted in the figure on the left (this is an overhead view)</a:t>
            </a:r>
          </a:p>
          <a:p>
            <a:r>
              <a:rPr lang="en-US" sz="1600" dirty="0"/>
              <a:t>The stagnation streamline has a starting velocity V</a:t>
            </a:r>
            <a:r>
              <a:rPr lang="en-US" sz="1600" baseline="-25000" dirty="0"/>
              <a:t>0</a:t>
            </a:r>
            <a:r>
              <a:rPr lang="en-US" sz="1600" dirty="0"/>
              <a:t>.</a:t>
            </a:r>
          </a:p>
          <a:p>
            <a:r>
              <a:rPr lang="en-US" sz="1600" dirty="0"/>
              <a:t>Upon leaving the stagnation point the velocity along the surface of the object is assumed to be 2V</a:t>
            </a:r>
            <a:r>
              <a:rPr lang="en-US" sz="1600" baseline="-25000" dirty="0"/>
              <a:t>0</a:t>
            </a:r>
            <a:r>
              <a:rPr lang="en-US" sz="1600" dirty="0"/>
              <a:t> sin </a:t>
            </a:r>
            <a:r>
              <a:rPr lang="en-US" sz="1600" dirty="0">
                <a:latin typeface="Symbol" pitchFamily="2" charset="2"/>
              </a:rPr>
              <a:t>q</a:t>
            </a:r>
            <a:r>
              <a:rPr lang="en-US" sz="1600" dirty="0"/>
              <a:t>. </a:t>
            </a:r>
          </a:p>
          <a:p>
            <a:r>
              <a:rPr lang="en-US" sz="1600" dirty="0"/>
              <a:t>At what angular position should a hole be drilled to give a pressure difference of p</a:t>
            </a:r>
            <a:r>
              <a:rPr lang="en-US" sz="1600" baseline="-25000" dirty="0"/>
              <a:t>1</a:t>
            </a:r>
            <a:r>
              <a:rPr lang="en-US" sz="1600" dirty="0"/>
              <a:t>-p</a:t>
            </a:r>
            <a:r>
              <a:rPr lang="en-US" sz="1600" baseline="-25000" dirty="0"/>
              <a:t>2</a:t>
            </a:r>
            <a:r>
              <a:rPr lang="en-US" sz="1600" dirty="0"/>
              <a:t>=</a:t>
            </a:r>
            <a:r>
              <a:rPr lang="en-US" sz="1600" dirty="0">
                <a:latin typeface="Symbol" charset="2"/>
                <a:cs typeface="Symbol" charset="2"/>
              </a:rPr>
              <a:t>r</a:t>
            </a:r>
            <a:r>
              <a:rPr lang="en-US" sz="1600" dirty="0"/>
              <a:t>V</a:t>
            </a:r>
            <a:r>
              <a:rPr lang="en-US" sz="1600" baseline="-25000" dirty="0"/>
              <a:t>0</a:t>
            </a:r>
            <a:r>
              <a:rPr lang="en-US" sz="1600" baseline="30000" dirty="0"/>
              <a:t>2</a:t>
            </a:r>
            <a:r>
              <a:rPr lang="en-US" sz="1600" dirty="0"/>
              <a:t>/2?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the Bernoulli Equation 1 – Free Jet</a:t>
            </a:r>
          </a:p>
        </p:txBody>
      </p:sp>
      <p:pic>
        <p:nvPicPr>
          <p:cNvPr id="4" name="Picture 3" descr="fig_03_0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970" y="1766420"/>
            <a:ext cx="73152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Second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467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F=ma</a:t>
            </a:r>
          </a:p>
          <a:p>
            <a:r>
              <a:rPr lang="en-US" sz="2800" dirty="0"/>
              <a:t>What does this mean for a fluid? (</a:t>
            </a:r>
            <a:r>
              <a:rPr lang="en-US" sz="2800" dirty="0" err="1"/>
              <a:t>inviscid</a:t>
            </a:r>
            <a:r>
              <a:rPr lang="en-US" sz="2800" dirty="0"/>
              <a:t>)</a:t>
            </a:r>
          </a:p>
          <a:p>
            <a:r>
              <a:rPr lang="en-US" sz="2800" dirty="0"/>
              <a:t>First we need to understand streamline:</a:t>
            </a:r>
          </a:p>
          <a:p>
            <a:pPr lvl="2"/>
            <a:r>
              <a:rPr lang="en-US" sz="2200" dirty="0"/>
              <a:t>If a flow is steady a streamline depicts the path a fluid particle will take through the flow. They are tangent to the velocity vectors (in next chapter we will talk about variants of this)</a:t>
            </a:r>
          </a:p>
          <a:p>
            <a:pPr lvl="3"/>
            <a:r>
              <a:rPr lang="en-US" sz="1800" dirty="0">
                <a:hlinkClick r:id="rId2"/>
              </a:rPr>
              <a:t>https://en.wikipedia.org/wiki/Potential_flow_around_a_circular_cylinder</a:t>
            </a:r>
            <a:endParaRPr lang="en-US" sz="1800" dirty="0"/>
          </a:p>
          <a:p>
            <a:pPr lvl="3"/>
            <a:r>
              <a:rPr lang="en-US" sz="1400" dirty="0">
                <a:hlinkClick r:id="rId3"/>
              </a:rPr>
              <a:t>https://en.wikipedia.org/wiki/Euler_equations_(fluid_dynamics)#/media/File:Flow_around_a_wing.gif</a:t>
            </a:r>
            <a:endParaRPr lang="en-US" sz="1400" dirty="0"/>
          </a:p>
          <a:p>
            <a:pPr lvl="3"/>
            <a:r>
              <a:rPr lang="en-US" sz="1400" dirty="0">
                <a:hlinkClick r:id="rId4"/>
              </a:rPr>
              <a:t>https://d2t1xqejof9utc.cloudfront.net/screenshots/pics/0ac7213cc26bb2eddd532bad66f670ed/large.gif</a:t>
            </a:r>
            <a:endParaRPr lang="en-US" sz="1400" dirty="0"/>
          </a:p>
          <a:p>
            <a:pPr lvl="2"/>
            <a:r>
              <a:rPr lang="en-US" sz="2200" dirty="0"/>
              <a:t>The area between two streamlines is called a </a:t>
            </a:r>
            <a:r>
              <a:rPr lang="en-US" sz="2200" dirty="0" err="1"/>
              <a:t>streamtube</a:t>
            </a:r>
            <a:r>
              <a:rPr lang="en-US" sz="2200" dirty="0"/>
              <a:t> (flow rate in a stream tube is constant for an incompressible flow)</a:t>
            </a:r>
          </a:p>
          <a:p>
            <a:pPr lvl="3"/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5754631" y="1758439"/>
            <a:ext cx="1571310" cy="63495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55570" y="2734190"/>
            <a:ext cx="966889" cy="38742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20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Correction factor – Contraction Coefficient</a:t>
            </a:r>
          </a:p>
        </p:txBody>
      </p:sp>
      <p:pic>
        <p:nvPicPr>
          <p:cNvPr id="4" name="Picture 2" descr="fig_03_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50115" y="1640212"/>
            <a:ext cx="5311634" cy="470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the Bernoulli Equation 2 – Confined Flows</a:t>
            </a:r>
          </a:p>
        </p:txBody>
      </p:sp>
      <p:pic>
        <p:nvPicPr>
          <p:cNvPr id="4" name="Picture 2" descr="fig_03_09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583" y="1752600"/>
            <a:ext cx="73152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3_16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60697" y="5810291"/>
            <a:ext cx="4782764" cy="36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the Bernoulli Equation 3 – </a:t>
            </a:r>
            <a:r>
              <a:rPr lang="en-US" dirty="0" err="1"/>
              <a:t>Flowrate</a:t>
            </a:r>
            <a:r>
              <a:rPr lang="en-US" dirty="0"/>
              <a:t> Measurement</a:t>
            </a:r>
          </a:p>
        </p:txBody>
      </p:sp>
      <p:pic>
        <p:nvPicPr>
          <p:cNvPr id="4" name="Picture 2" descr="fig_03_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77329" y="1851353"/>
            <a:ext cx="4084412" cy="457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3_17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804402" y="3490437"/>
            <a:ext cx="2925669" cy="7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Sluice Gate (Open Channel </a:t>
            </a:r>
            <a:r>
              <a:rPr lang="en-US" sz="3200" dirty="0" err="1"/>
              <a:t>Flowmeter</a:t>
            </a:r>
            <a:r>
              <a:rPr lang="en-US" sz="3200" dirty="0"/>
              <a:t>)</a:t>
            </a:r>
          </a:p>
        </p:txBody>
      </p:sp>
      <p:pic>
        <p:nvPicPr>
          <p:cNvPr id="4" name="Picture 2" descr="fig_03_12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96366" y="1417638"/>
            <a:ext cx="4051656" cy="49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4526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Sluice Gate (Open Channel </a:t>
            </a:r>
            <a:r>
              <a:rPr lang="en-US" sz="3200" dirty="0" err="1"/>
              <a:t>Flowmeter</a:t>
            </a:r>
            <a:r>
              <a:rPr lang="en-US" sz="3200" dirty="0"/>
              <a:t>)</a:t>
            </a:r>
          </a:p>
        </p:txBody>
      </p:sp>
      <p:pic>
        <p:nvPicPr>
          <p:cNvPr id="4" name="Picture 2" descr="fig_03_12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38957" y="1417638"/>
            <a:ext cx="240984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ig_03_12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55061" y="1417638"/>
            <a:ext cx="4564352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Sluice Gate (Open Channel </a:t>
            </a:r>
            <a:r>
              <a:rPr lang="en-US" sz="3200" dirty="0" err="1"/>
              <a:t>Flowmeter</a:t>
            </a:r>
            <a:r>
              <a:rPr lang="en-US" sz="3200" dirty="0"/>
              <a:t>)</a:t>
            </a:r>
          </a:p>
        </p:txBody>
      </p:sp>
      <p:pic>
        <p:nvPicPr>
          <p:cNvPr id="4" name="Picture 2" descr="fig_03_12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38957" y="1417638"/>
            <a:ext cx="240984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ig_03_12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955061" y="1417638"/>
            <a:ext cx="4564352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3_18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118448" y="5301867"/>
            <a:ext cx="2527170" cy="75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2785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05394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Streams of water from two tanks impinge on one another as shown</a:t>
            </a:r>
          </a:p>
          <a:p>
            <a:r>
              <a:rPr lang="en-US" sz="2000" dirty="0"/>
              <a:t>Neglect viscosity</a:t>
            </a:r>
          </a:p>
          <a:p>
            <a:r>
              <a:rPr lang="en-US" sz="2000" dirty="0"/>
              <a:t>Point A is a stagnation point</a:t>
            </a:r>
          </a:p>
          <a:p>
            <a:r>
              <a:rPr lang="en-US" sz="2000" dirty="0"/>
              <a:t>Determine </a:t>
            </a:r>
            <a:r>
              <a:rPr lang="en-US" sz="2000" dirty="0" err="1"/>
              <a:t>h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9CDC9D-0DD1-A042-A886-DA7F1330B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3" y="1600200"/>
            <a:ext cx="5515941" cy="431321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/>
              <a:t>Sample Problem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66085" y="922592"/>
            <a:ext cx="6858715" cy="2534532"/>
          </a:xfrm>
        </p:spPr>
        <p:txBody>
          <a:bodyPr>
            <a:normAutofit/>
          </a:bodyPr>
          <a:lstStyle/>
          <a:p>
            <a:r>
              <a:rPr lang="en-US" sz="2000" dirty="0"/>
              <a:t>Air is drawn in a wind tunnel for testing cars</a:t>
            </a:r>
          </a:p>
          <a:p>
            <a:r>
              <a:rPr lang="en-US" sz="2000" dirty="0"/>
              <a:t>Determine the manometer reading </a:t>
            </a:r>
            <a:r>
              <a:rPr lang="en-US" sz="2000" dirty="0" err="1"/>
              <a:t>h</a:t>
            </a:r>
            <a:r>
              <a:rPr lang="en-US" sz="2000" dirty="0"/>
              <a:t> when velocity in test section is 60 mph</a:t>
            </a:r>
          </a:p>
          <a:p>
            <a:r>
              <a:rPr lang="en-US" sz="2000" dirty="0"/>
              <a:t>Note that there is a 1 inch column of oil on the water</a:t>
            </a:r>
          </a:p>
          <a:p>
            <a:r>
              <a:rPr lang="en-US" sz="2000" dirty="0"/>
              <a:t>Determine the difference between the stagnation pressure on the front of the automobile and the pressure in the test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9194A2-D967-3C47-8C33-4E31F1CB4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51" y="3457124"/>
            <a:ext cx="7288309" cy="29237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3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402745" y="1570382"/>
            <a:ext cx="3657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Air flows through this device</a:t>
            </a:r>
          </a:p>
          <a:p>
            <a:r>
              <a:rPr lang="en-US" sz="2000" dirty="0"/>
              <a:t>If the flow rate is large enough the pressure at the throat is low enough to draw up water. Determine flow rate and pressure needed at Point 1 to draw up water at point 2</a:t>
            </a:r>
          </a:p>
          <a:p>
            <a:r>
              <a:rPr lang="en-US" sz="2000" dirty="0"/>
              <a:t>Neglect compressibility and viscosity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4101D-3DFD-6348-BE39-1E91FF51F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" y="2262808"/>
            <a:ext cx="5223841" cy="262834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2EA3-89FF-E845-B8F6-585F1AB1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992F1-DD95-5244-8AA3-8CF8C59A5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80" y="2176669"/>
            <a:ext cx="4626928" cy="3167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C74E6C-D2D5-3543-9E41-52DA06FBD0D5}"/>
              </a:ext>
            </a:extLst>
          </p:cNvPr>
          <p:cNvSpPr txBox="1"/>
          <p:nvPr/>
        </p:nvSpPr>
        <p:spPr>
          <a:xfrm>
            <a:off x="4929808" y="2176669"/>
            <a:ext cx="38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 the flow rate through the submerged orifice shown in the figure if the contraction coefficient is Cc=0.63</a:t>
            </a:r>
          </a:p>
        </p:txBody>
      </p:sp>
    </p:spTree>
    <p:extLst>
      <p:ext uri="{BB962C8B-B14F-4D97-AF65-F5344CB8AC3E}">
        <p14:creationId xmlns:p14="http://schemas.microsoft.com/office/powerpoint/2010/main" val="4210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Streamlines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We can calculate acceleration along and normal to a streamline</a:t>
            </a:r>
          </a:p>
          <a:p>
            <a:r>
              <a:rPr lang="en-US" sz="1600" dirty="0"/>
              <a:t>Note – particles travel along a streamlines, but that does not mean a constant velocity</a:t>
            </a:r>
          </a:p>
          <a:p>
            <a:r>
              <a:rPr lang="en-US" sz="1600" dirty="0"/>
              <a:t>Two components</a:t>
            </a:r>
          </a:p>
          <a:p>
            <a:pPr lvl="1"/>
            <a:r>
              <a:rPr lang="en-US" sz="1200" dirty="0"/>
              <a:t>Along the streamline</a:t>
            </a:r>
          </a:p>
          <a:p>
            <a:pPr lvl="1"/>
            <a:r>
              <a:rPr lang="en-US" sz="1200" dirty="0"/>
              <a:t>Normal to streamline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6" name="Picture 5" descr="fig_03_0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246" y="4097338"/>
            <a:ext cx="73152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2DE5-0F5C-E248-BB3A-6AE605D1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2601B-EC0E-9E4B-809F-0F0CBEAC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83" y="1925654"/>
            <a:ext cx="3320222" cy="3214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1EFA2C-7856-554A-8D68-E088FF8C3837}"/>
              </a:ext>
            </a:extLst>
          </p:cNvPr>
          <p:cNvSpPr txBox="1"/>
          <p:nvPr/>
        </p:nvSpPr>
        <p:spPr>
          <a:xfrm>
            <a:off x="4492487" y="2339855"/>
            <a:ext cx="3816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exits a pipe as shown and flows to a height h. (a) Determine h and (b) determine the velocity and pressure at sections (1)</a:t>
            </a:r>
          </a:p>
        </p:txBody>
      </p:sp>
    </p:spTree>
    <p:extLst>
      <p:ext uri="{BB962C8B-B14F-4D97-AF65-F5344CB8AC3E}">
        <p14:creationId xmlns:p14="http://schemas.microsoft.com/office/powerpoint/2010/main" val="2193694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55D4-884D-6840-89AE-89DC75CE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BF717-5355-AB45-8ABC-73372BF29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17418"/>
            <a:ext cx="4537213" cy="2772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F5D0D3-37EC-A746-8918-A0AC6CFCA034}"/>
              </a:ext>
            </a:extLst>
          </p:cNvPr>
          <p:cNvSpPr txBox="1"/>
          <p:nvPr/>
        </p:nvSpPr>
        <p:spPr>
          <a:xfrm>
            <a:off x="5198166" y="2880458"/>
            <a:ext cx="3578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Calculate the flow rate for the depicted inclined sluice gate if the gate is 8ft wide</a:t>
            </a:r>
          </a:p>
        </p:txBody>
      </p:sp>
    </p:spTree>
    <p:extLst>
      <p:ext uri="{BB962C8B-B14F-4D97-AF65-F5344CB8AC3E}">
        <p14:creationId xmlns:p14="http://schemas.microsoft.com/office/powerpoint/2010/main" val="3653059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Restrictions of the Bernoulli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Incompressible</a:t>
            </a:r>
          </a:p>
          <a:p>
            <a:r>
              <a:rPr lang="en-US" dirty="0" err="1"/>
              <a:t>Invisicid</a:t>
            </a:r>
            <a:r>
              <a:rPr lang="en-US" dirty="0"/>
              <a:t> (can be corrected for with viscous losses term – see later on in course)</a:t>
            </a:r>
          </a:p>
          <a:p>
            <a:r>
              <a:rPr lang="en-US" dirty="0"/>
              <a:t>Does not account for mechanical devices (e.g. pumps) – again can be corrected for as above.</a:t>
            </a:r>
          </a:p>
          <a:p>
            <a:r>
              <a:rPr lang="en-US" dirty="0"/>
              <a:t>Apply along a streamline!</a:t>
            </a:r>
          </a:p>
          <a:p>
            <a:r>
              <a:rPr lang="en-US" dirty="0"/>
              <a:t>As we have done it </a:t>
            </a:r>
            <a:r>
              <a:rPr lang="mr-IN" dirty="0"/>
              <a:t>–</a:t>
            </a:r>
            <a:r>
              <a:rPr lang="en-US" dirty="0"/>
              <a:t> steady flow.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28350"/>
          </a:xfrm>
        </p:spPr>
        <p:txBody>
          <a:bodyPr>
            <a:normAutofit/>
          </a:bodyPr>
          <a:lstStyle/>
          <a:p>
            <a:r>
              <a:rPr lang="en-US" sz="2400" dirty="0" err="1"/>
              <a:t>Streamwise</a:t>
            </a:r>
            <a:r>
              <a:rPr lang="en-US" sz="2400" dirty="0"/>
              <a:t> Acceleration</a:t>
            </a:r>
          </a:p>
          <a:p>
            <a:endParaRPr lang="en-US" sz="2400" dirty="0"/>
          </a:p>
          <a:p>
            <a:r>
              <a:rPr lang="en-US" sz="2400" dirty="0"/>
              <a:t>Bernoulli Equation</a:t>
            </a:r>
          </a:p>
          <a:p>
            <a:endParaRPr lang="en-US" sz="2400" dirty="0"/>
          </a:p>
          <a:p>
            <a:r>
              <a:rPr lang="en-US" sz="2400" dirty="0" err="1"/>
              <a:t>Pitot</a:t>
            </a:r>
            <a:r>
              <a:rPr lang="en-US" sz="2400" dirty="0"/>
              <a:t> Static Tube</a:t>
            </a:r>
          </a:p>
          <a:p>
            <a:endParaRPr lang="en-US" sz="2400" dirty="0"/>
          </a:p>
          <a:p>
            <a:r>
              <a:rPr lang="en-US" sz="2400" dirty="0"/>
              <a:t>Free Jet</a:t>
            </a:r>
          </a:p>
          <a:p>
            <a:endParaRPr lang="en-US" sz="2400" dirty="0"/>
          </a:p>
          <a:p>
            <a:r>
              <a:rPr lang="en-US" sz="2400" dirty="0"/>
              <a:t>Flow Meter</a:t>
            </a:r>
          </a:p>
          <a:p>
            <a:endParaRPr lang="en-US" sz="2400" dirty="0"/>
          </a:p>
          <a:p>
            <a:r>
              <a:rPr lang="en-US" sz="2400" dirty="0"/>
              <a:t>Sluice Gate</a:t>
            </a:r>
          </a:p>
          <a:p>
            <a:endParaRPr lang="en-US" sz="2400" dirty="0"/>
          </a:p>
        </p:txBody>
      </p:sp>
      <p:pic>
        <p:nvPicPr>
          <p:cNvPr id="4" name="Picture 2" descr="eq_03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696685" y="1600200"/>
            <a:ext cx="2172613" cy="48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3_06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741853" y="2454564"/>
            <a:ext cx="4466278" cy="5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3_13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658423" y="3379742"/>
            <a:ext cx="2546901" cy="4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3_15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649173" y="4066992"/>
            <a:ext cx="2185359" cy="65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_03_17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756906" y="4964478"/>
            <a:ext cx="2925669" cy="7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eq_03_18"/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756906" y="5876651"/>
            <a:ext cx="2527170" cy="75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Streamlines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2358389"/>
          </a:xfrm>
        </p:spPr>
        <p:txBody>
          <a:bodyPr>
            <a:normAutofit/>
          </a:bodyPr>
          <a:lstStyle/>
          <a:p>
            <a:r>
              <a:rPr lang="en-US" sz="1600" dirty="0"/>
              <a:t>We can calculate acceleration along and normal to a streamline</a:t>
            </a:r>
          </a:p>
          <a:p>
            <a:r>
              <a:rPr lang="en-US" sz="1600" dirty="0"/>
              <a:t>Note – particles travel along a streamline, but that does not mean they have a constant velocity</a:t>
            </a:r>
          </a:p>
          <a:p>
            <a:r>
              <a:rPr lang="en-US" sz="1600" dirty="0"/>
              <a:t>Two components</a:t>
            </a:r>
          </a:p>
          <a:p>
            <a:pPr lvl="1"/>
            <a:r>
              <a:rPr lang="en-US" sz="1200" dirty="0"/>
              <a:t>Along the streamline</a:t>
            </a:r>
          </a:p>
          <a:p>
            <a:pPr lvl="1"/>
            <a:r>
              <a:rPr lang="en-US" sz="1200" dirty="0"/>
              <a:t>Normal to streamline (centrifugal)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6" name="Picture 5" descr="fig_03_0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246" y="4097338"/>
            <a:ext cx="73152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438238" y="1738949"/>
            <a:ext cx="3657600" cy="23583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/>
              <a:t>a</a:t>
            </a:r>
            <a:r>
              <a:rPr lang="en-US" sz="1600" baseline="-25000" dirty="0"/>
              <a:t>s</a:t>
            </a:r>
            <a:r>
              <a:rPr lang="en-US" sz="1600" dirty="0"/>
              <a:t>=</a:t>
            </a:r>
            <a:r>
              <a:rPr lang="en-US" sz="1600" dirty="0" err="1"/>
              <a:t>dV/dt</a:t>
            </a:r>
            <a:r>
              <a:rPr lang="en-US" sz="1600" dirty="0"/>
              <a:t>=(</a:t>
            </a:r>
            <a:r>
              <a:rPr lang="en-US" sz="1600" dirty="0" err="1">
                <a:latin typeface="Symbol" charset="2"/>
                <a:cs typeface="Symbol" charset="2"/>
              </a:rPr>
              <a:t>d</a:t>
            </a:r>
            <a:r>
              <a:rPr lang="en-US" sz="1600" dirty="0" err="1"/>
              <a:t>V/</a:t>
            </a:r>
            <a:r>
              <a:rPr lang="en-US" sz="1600" dirty="0" err="1">
                <a:latin typeface="Symbol" charset="2"/>
                <a:cs typeface="Symbol" charset="2"/>
              </a:rPr>
              <a:t>d</a:t>
            </a:r>
            <a:r>
              <a:rPr lang="en-US" sz="1600" dirty="0" err="1"/>
              <a:t>s)(ds/dt</a:t>
            </a:r>
            <a:r>
              <a:rPr lang="en-US" sz="1600" dirty="0"/>
              <a:t>)=(</a:t>
            </a:r>
            <a:r>
              <a:rPr lang="en-US" sz="1600" dirty="0" err="1">
                <a:latin typeface="Symbol" charset="2"/>
                <a:cs typeface="Symbol" charset="2"/>
              </a:rPr>
              <a:t>d</a:t>
            </a:r>
            <a:r>
              <a:rPr lang="en-US" sz="1600" dirty="0" err="1"/>
              <a:t>V/</a:t>
            </a:r>
            <a:r>
              <a:rPr lang="en-US" sz="1600" dirty="0" err="1">
                <a:latin typeface="Symbol" charset="2"/>
                <a:cs typeface="Symbol" charset="2"/>
              </a:rPr>
              <a:t>d</a:t>
            </a:r>
            <a:r>
              <a:rPr lang="en-US" sz="1600" dirty="0" err="1"/>
              <a:t>s)V</a:t>
            </a: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a</a:t>
            </a:r>
            <a:r>
              <a:rPr lang="en-US" sz="1600" baseline="-25000" dirty="0"/>
              <a:t>n</a:t>
            </a:r>
            <a:r>
              <a:rPr lang="en-US" sz="1600" dirty="0"/>
              <a:t>=V</a:t>
            </a:r>
            <a:r>
              <a:rPr lang="en-US" sz="1600" baseline="30000" dirty="0"/>
              <a:t>2</a:t>
            </a:r>
            <a:r>
              <a:rPr lang="en-US" sz="1600" dirty="0"/>
              <a:t>/</a:t>
            </a:r>
            <a:r>
              <a:rPr lang="en-US" sz="1600" dirty="0">
                <a:latin typeface="Edwardian Script ITC"/>
                <a:cs typeface="Edwardian Script ITC"/>
              </a:rPr>
              <a:t>R</a:t>
            </a:r>
          </a:p>
          <a:p>
            <a:pPr>
              <a:buNone/>
            </a:pPr>
            <a:endParaRPr lang="en-US" sz="1600" dirty="0">
              <a:latin typeface="Edwardian Script ITC"/>
              <a:cs typeface="Edwardian Script ITC"/>
            </a:endParaRPr>
          </a:p>
          <a:p>
            <a:pPr>
              <a:buNone/>
            </a:pPr>
            <a:r>
              <a:rPr lang="en-US" sz="1600" dirty="0">
                <a:latin typeface="Edwardian Script ITC"/>
                <a:cs typeface="Edwardian Script ITC"/>
              </a:rPr>
              <a:t>R   </a:t>
            </a:r>
            <a:r>
              <a:rPr lang="en-US" sz="1600" dirty="0">
                <a:cs typeface="Edwardian Script ITC"/>
              </a:rPr>
              <a:t>is the local radius </a:t>
            </a:r>
            <a:r>
              <a:rPr lang="en-US" sz="1600">
                <a:cs typeface="Edwardian Script ITC"/>
              </a:rPr>
              <a:t>of curvature</a:t>
            </a:r>
            <a:endParaRPr lang="en-US" sz="1600" dirty="0">
              <a:cs typeface="Edwardian Script IT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Newton’s Second Law along a streamline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467600" cy="7806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F=ma – apply it to the small control volume depicted here (along a streamline!!)</a:t>
            </a:r>
          </a:p>
          <a:p>
            <a:pPr lvl="3">
              <a:buNone/>
            </a:pPr>
            <a:endParaRPr lang="en-US" sz="1400" dirty="0"/>
          </a:p>
        </p:txBody>
      </p:sp>
      <p:pic>
        <p:nvPicPr>
          <p:cNvPr id="5" name="Picture 4" descr="fig_03_0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47564"/>
            <a:ext cx="5126480" cy="42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3_0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84671" y="4267402"/>
            <a:ext cx="3049931" cy="64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Bernoulli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Newton’s second law for an </a:t>
            </a:r>
            <a:r>
              <a:rPr lang="en-US" sz="1800" dirty="0" err="1"/>
              <a:t>inviscid</a:t>
            </a:r>
            <a:r>
              <a:rPr lang="en-US" sz="1800" dirty="0"/>
              <a:t> fluid is called the Bernoulli equation. It is technically a momentum equation, but often refers to energy…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36576" indent="0">
              <a:buNone/>
            </a:pPr>
            <a:r>
              <a:rPr lang="en-US" sz="1800"/>
              <a:t>  Pressure      Acceleration       Gravity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Integrate assuming constant density and we obtain</a:t>
            </a:r>
          </a:p>
        </p:txBody>
      </p:sp>
      <p:pic>
        <p:nvPicPr>
          <p:cNvPr id="4" name="Picture 2" descr="eq_03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2687637"/>
            <a:ext cx="73152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3_06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" y="4519833"/>
            <a:ext cx="7315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to a Streamline?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back and do the balance</a:t>
            </a:r>
          </a:p>
        </p:txBody>
      </p:sp>
      <p:pic>
        <p:nvPicPr>
          <p:cNvPr id="4" name="Picture 3" descr="fig_03_0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40" y="2217774"/>
            <a:ext cx="5126480" cy="42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3_0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86022" y="3790906"/>
            <a:ext cx="2857392" cy="80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to a Streamline?</a:t>
            </a:r>
          </a:p>
        </p:txBody>
      </p:sp>
      <p:pic>
        <p:nvPicPr>
          <p:cNvPr id="6" name="Picture 2" descr="eq_03_0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34134" y="1704998"/>
            <a:ext cx="3776376" cy="106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3643231" y="319839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q_03_10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" y="4612075"/>
            <a:ext cx="73152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pressure gradient along a streamline, </a:t>
            </a:r>
            <a:r>
              <a:rPr lang="en-US" dirty="0" err="1"/>
              <a:t>dp</a:t>
            </a:r>
            <a:r>
              <a:rPr lang="en-US" dirty="0"/>
              <a:t>/ds, is required to accelerate water upward in a vertical pipe at a rate of 10 m/s</a:t>
            </a:r>
            <a:r>
              <a:rPr lang="en-US" baseline="30000" dirty="0"/>
              <a:t>2</a:t>
            </a:r>
            <a:r>
              <a:rPr lang="en-US" dirty="0"/>
              <a:t>? What is the answer if the flow is downwards?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7743</TotalTime>
  <Words>1140</Words>
  <Application>Microsoft Macintosh PowerPoint</Application>
  <PresentationFormat>On-screen Show (4:3)</PresentationFormat>
  <Paragraphs>152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Edwardian Script ITC</vt:lpstr>
      <vt:lpstr>Franklin Gothic Book</vt:lpstr>
      <vt:lpstr>Mangal</vt:lpstr>
      <vt:lpstr>Symbol</vt:lpstr>
      <vt:lpstr>Wingdings 2</vt:lpstr>
      <vt:lpstr>Technic</vt:lpstr>
      <vt:lpstr>Equation</vt:lpstr>
      <vt:lpstr>Chapter 3 – Bernoulli’s Equation</vt:lpstr>
      <vt:lpstr>Newton’s Second Law</vt:lpstr>
      <vt:lpstr>Streamlines</vt:lpstr>
      <vt:lpstr>Streamlines</vt:lpstr>
      <vt:lpstr>Newton’s Second Law along a streamline</vt:lpstr>
      <vt:lpstr>The Bernoulli Equation</vt:lpstr>
      <vt:lpstr>Normal to a Streamline?</vt:lpstr>
      <vt:lpstr>Normal to a Streamline?</vt:lpstr>
      <vt:lpstr>Sample Problem 1</vt:lpstr>
      <vt:lpstr>Sample Problem 2</vt:lpstr>
      <vt:lpstr>Back to Bernoulli Equation</vt:lpstr>
      <vt:lpstr>Physical Interpretation</vt:lpstr>
      <vt:lpstr>Static, Dynamic and Hydrostatic Pressure</vt:lpstr>
      <vt:lpstr>Stagnation Pressure</vt:lpstr>
      <vt:lpstr>Total Pressure</vt:lpstr>
      <vt:lpstr>Sample Problem 1</vt:lpstr>
      <vt:lpstr>Application - Iranian Wind Towers</vt:lpstr>
      <vt:lpstr>Sample Problem 2</vt:lpstr>
      <vt:lpstr>Using the Bernoulli Equation 1 – Free Jet</vt:lpstr>
      <vt:lpstr>Correction factor – Contraction Coefficient</vt:lpstr>
      <vt:lpstr>Using the Bernoulli Equation 2 – Confined Flows</vt:lpstr>
      <vt:lpstr>Using the Bernoulli Equation 3 – Flowrate Measurement</vt:lpstr>
      <vt:lpstr>Sluice Gate (Open Channel Flowmeter)</vt:lpstr>
      <vt:lpstr>Sluice Gate (Open Channel Flowmeter)</vt:lpstr>
      <vt:lpstr>Sluice Gate (Open Channel Flowmeter)</vt:lpstr>
      <vt:lpstr>Sample Problem 1</vt:lpstr>
      <vt:lpstr>Sample Problem 2</vt:lpstr>
      <vt:lpstr>Sample Problem 3</vt:lpstr>
      <vt:lpstr>Sample Problem 4</vt:lpstr>
      <vt:lpstr>Sample Problem 5</vt:lpstr>
      <vt:lpstr>Sample Problem 6</vt:lpstr>
      <vt:lpstr>Restrictions of the Bernoulli Equation</vt:lpstr>
      <vt:lpstr>Useful Equations</vt:lpstr>
    </vt:vector>
  </TitlesOfParts>
  <Company>University if Notre Dame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– Bernoulli’s Equation</dc:title>
  <dc:creator>Didio</dc:creator>
  <cp:lastModifiedBy>Diogo Bolster</cp:lastModifiedBy>
  <cp:revision>94</cp:revision>
  <cp:lastPrinted>2020-08-24T15:13:53Z</cp:lastPrinted>
  <dcterms:created xsi:type="dcterms:W3CDTF">2011-02-14T17:09:16Z</dcterms:created>
  <dcterms:modified xsi:type="dcterms:W3CDTF">2020-08-31T14:54:03Z</dcterms:modified>
</cp:coreProperties>
</file>