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59" r:id="rId4"/>
    <p:sldId id="266" r:id="rId5"/>
    <p:sldId id="279" r:id="rId6"/>
    <p:sldId id="273" r:id="rId7"/>
    <p:sldId id="274" r:id="rId8"/>
    <p:sldId id="275" r:id="rId9"/>
    <p:sldId id="258" r:id="rId10"/>
    <p:sldId id="264" r:id="rId11"/>
    <p:sldId id="265" r:id="rId12"/>
    <p:sldId id="268" r:id="rId13"/>
    <p:sldId id="280" r:id="rId14"/>
    <p:sldId id="260" r:id="rId15"/>
    <p:sldId id="267" r:id="rId16"/>
    <p:sldId id="269" r:id="rId17"/>
    <p:sldId id="281" r:id="rId18"/>
    <p:sldId id="261" r:id="rId19"/>
    <p:sldId id="277" r:id="rId20"/>
    <p:sldId id="270" r:id="rId21"/>
    <p:sldId id="262" r:id="rId22"/>
    <p:sldId id="271" r:id="rId23"/>
    <p:sldId id="272" r:id="rId24"/>
    <p:sldId id="276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6"/>
  </p:normalViewPr>
  <p:slideViewPr>
    <p:cSldViewPr snapToGrid="0" snapToObjects="1">
      <p:cViewPr varScale="1">
        <p:scale>
          <a:sx n="118" d="100"/>
          <a:sy n="118" d="100"/>
        </p:scale>
        <p:origin x="216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DE1C-F32E-1A47-BA31-3942A1435E4C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7A8C5-DDCB-3049-8975-2C709A08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14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C842C1-4EDE-1741-9623-A7D397611264}" type="datetimeFigureOut">
              <a:rPr lang="en-US" smtClean="0"/>
              <a:pPr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D882AA3-0BDC-E44C-8178-3DAA6827A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-mdp.eng.cam.ac.uk/web/library/enginfo/aerothermal_dvd_only/aero/fprops/cvanalysis/node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 </a:t>
            </a:r>
            <a:br>
              <a:rPr lang="en-US" dirty="0"/>
            </a:br>
            <a:r>
              <a:rPr lang="en-US" dirty="0"/>
              <a:t>Fluid Kinematics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CE30460 - Fluid Mechanics</a:t>
            </a:r>
          </a:p>
          <a:p>
            <a:r>
              <a:rPr lang="en-US" dirty="0" err="1"/>
              <a:t>Diogo</a:t>
            </a:r>
            <a:r>
              <a:rPr lang="en-US" dirty="0"/>
              <a:t> Bolster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Eulerian</a:t>
            </a:r>
            <a:r>
              <a:rPr lang="en-US" sz="3600" dirty="0"/>
              <a:t> vs. </a:t>
            </a:r>
            <a:r>
              <a:rPr lang="en-US" sz="3600" dirty="0" err="1"/>
              <a:t>Lagrangian</a:t>
            </a:r>
            <a:br>
              <a:rPr lang="en-US" sz="3600" dirty="0"/>
            </a:br>
            <a:r>
              <a:rPr lang="en-US" sz="3600" dirty="0" err="1"/>
              <a:t>Perpsective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70" y="4230457"/>
            <a:ext cx="3127997" cy="177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78" y="2184426"/>
            <a:ext cx="2627696" cy="14218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Eulerian</a:t>
            </a:r>
            <a:r>
              <a:rPr lang="en-US" sz="3600" dirty="0"/>
              <a:t> vs. </a:t>
            </a:r>
            <a:r>
              <a:rPr lang="en-US" sz="3600" dirty="0" err="1"/>
              <a:t>Lagrangian</a:t>
            </a:r>
            <a:br>
              <a:rPr lang="en-US" sz="3600" dirty="0"/>
            </a:br>
            <a:r>
              <a:rPr lang="en-US" sz="3600" dirty="0" err="1"/>
              <a:t>Perpsective</a:t>
            </a:r>
            <a:r>
              <a:rPr lang="en-US" sz="3600" dirty="0"/>
              <a:t> – Which is which?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84" y="2036886"/>
            <a:ext cx="2849164" cy="1895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33" y="1992484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61" y="4456284"/>
            <a:ext cx="2733270" cy="2047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Measurement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floating gauge</a:t>
            </a:r>
          </a:p>
        </p:txBody>
      </p:sp>
      <p:pic>
        <p:nvPicPr>
          <p:cNvPr id="4" name="Picture 3" descr="Screen shot 2011-02-09 at 4.14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39" y="2128423"/>
            <a:ext cx="5498771" cy="206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99" y="4372776"/>
            <a:ext cx="3487368" cy="23016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835A-A776-DA45-A5E0-934B7BA4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C2DD3-82C7-8E44-A255-CDDAEF06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556" y="-598715"/>
            <a:ext cx="1685558" cy="831588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0308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Material Derivative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a fluid particle moving along its </a:t>
            </a:r>
            <a:r>
              <a:rPr lang="en-US" dirty="0" err="1"/>
              <a:t>pathline</a:t>
            </a:r>
            <a:r>
              <a:rPr lang="en-US" dirty="0"/>
              <a:t> (</a:t>
            </a:r>
            <a:r>
              <a:rPr lang="en-US" dirty="0" err="1"/>
              <a:t>Lagrangian</a:t>
            </a:r>
            <a:r>
              <a:rPr lang="en-US" dirty="0"/>
              <a:t> system)</a:t>
            </a:r>
          </a:p>
          <a:p>
            <a:r>
              <a:rPr lang="en-US" dirty="0"/>
              <a:t>The velocity of the particle is given by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It depends on the </a:t>
            </a:r>
            <a:r>
              <a:rPr lang="en-US" dirty="0" err="1"/>
              <a:t>x,y</a:t>
            </a:r>
            <a:r>
              <a:rPr lang="en-US" dirty="0"/>
              <a:t>, and </a:t>
            </a:r>
            <a:r>
              <a:rPr lang="en-US" dirty="0" err="1"/>
              <a:t>z</a:t>
            </a:r>
            <a:r>
              <a:rPr lang="en-US" dirty="0"/>
              <a:t> position of the particle</a:t>
            </a:r>
          </a:p>
          <a:p>
            <a:pPr lvl="1"/>
            <a:r>
              <a:rPr lang="en-US" dirty="0"/>
              <a:t>Acceleration</a:t>
            </a:r>
          </a:p>
          <a:p>
            <a:pPr lvl="3"/>
            <a:r>
              <a:rPr lang="en-US" dirty="0" err="1"/>
              <a:t>a</a:t>
            </a:r>
            <a:r>
              <a:rPr lang="en-US" baseline="-25000" dirty="0" err="1"/>
              <a:t>A</a:t>
            </a:r>
            <a:r>
              <a:rPr lang="en-US" dirty="0"/>
              <a:t>=</a:t>
            </a:r>
            <a:r>
              <a:rPr lang="en-US" dirty="0" err="1"/>
              <a:t>dV</a:t>
            </a:r>
            <a:r>
              <a:rPr lang="en-US" baseline="-25000" dirty="0" err="1"/>
              <a:t>A</a:t>
            </a:r>
            <a:r>
              <a:rPr lang="en-US" dirty="0" err="1"/>
              <a:t>/dt</a:t>
            </a:r>
            <a:endParaRPr lang="en-US" dirty="0"/>
          </a:p>
          <a:p>
            <a:pPr lvl="5"/>
            <a:r>
              <a:rPr lang="en-US" dirty="0"/>
              <a:t>It is tough to calculate this, but if we have an </a:t>
            </a:r>
            <a:r>
              <a:rPr lang="en-US" dirty="0" err="1"/>
              <a:t>Eulerian</a:t>
            </a:r>
            <a:r>
              <a:rPr lang="en-US" dirty="0"/>
              <a:t> picture……</a:t>
            </a:r>
          </a:p>
        </p:txBody>
      </p:sp>
      <p:pic>
        <p:nvPicPr>
          <p:cNvPr id="4" name="Picture 2" descr="equn_04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5635" y="3339077"/>
            <a:ext cx="7315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Material Derivative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902769"/>
            <a:ext cx="8042276" cy="30408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material derivative (you can see it called the substantial derivative too) relates </a:t>
            </a:r>
            <a:r>
              <a:rPr lang="en-US" dirty="0" err="1"/>
              <a:t>Lagrangian</a:t>
            </a:r>
            <a:r>
              <a:rPr lang="en-US" dirty="0"/>
              <a:t> and </a:t>
            </a:r>
            <a:r>
              <a:rPr lang="en-US" dirty="0" err="1"/>
              <a:t>Eulerian</a:t>
            </a:r>
            <a:r>
              <a:rPr lang="en-US" dirty="0"/>
              <a:t> viewpoints and is defined 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in compact notation</a:t>
            </a:r>
          </a:p>
        </p:txBody>
      </p:sp>
      <p:pic>
        <p:nvPicPr>
          <p:cNvPr id="4" name="Picture 2" descr="equn_04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08194" y="1576260"/>
            <a:ext cx="6227457" cy="112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4_0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03016" y="4206135"/>
            <a:ext cx="5161669" cy="8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4_06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53500" y="5887966"/>
            <a:ext cx="3619456" cy="8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Material Derivative</a:t>
            </a:r>
          </a:p>
        </p:txBody>
      </p:sp>
      <p:pic>
        <p:nvPicPr>
          <p:cNvPr id="5" name="Picture 2" descr="eq_04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88591" y="1979578"/>
            <a:ext cx="5161669" cy="8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793678" y="1979578"/>
            <a:ext cx="3513275" cy="8009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31682" y="1979578"/>
            <a:ext cx="614581" cy="8009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293443" y="2886959"/>
            <a:ext cx="889207" cy="676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93663" y="3162525"/>
            <a:ext cx="758679" cy="255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77520" y="3801639"/>
            <a:ext cx="1844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Unsteady local</a:t>
            </a:r>
          </a:p>
          <a:p>
            <a:r>
              <a:rPr lang="en-US" dirty="0"/>
              <a:t>Time derivative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0343" y="3801639"/>
            <a:ext cx="215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Convective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6207" y="5747814"/>
            <a:ext cx="563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– convection of heat or a contaminant….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AC4B-F767-2A40-9546-82AA7F00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43E95-2479-184A-AE82-7D85DEE8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02" y="402772"/>
            <a:ext cx="4067021" cy="6858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2972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Volumes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system is a collection of matter of fixed identity (always the same packets)</a:t>
            </a:r>
          </a:p>
          <a:p>
            <a:r>
              <a:rPr lang="en-US" dirty="0"/>
              <a:t>A Control Volume (CV) is a volume in space through which fluid can flow (it can be </a:t>
            </a:r>
            <a:r>
              <a:rPr lang="en-US" dirty="0" err="1"/>
              <a:t>Lagrangian</a:t>
            </a:r>
            <a:r>
              <a:rPr lang="en-US" dirty="0"/>
              <a:t>, i.e. moving and deforming  with flow or </a:t>
            </a:r>
            <a:r>
              <a:rPr lang="en-US" dirty="0" err="1"/>
              <a:t>Eulerian</a:t>
            </a:r>
            <a:r>
              <a:rPr lang="en-US" dirty="0"/>
              <a:t>, i.e. fixed in space)</a:t>
            </a:r>
          </a:p>
          <a:p>
            <a:r>
              <a:rPr lang="en-US" dirty="0"/>
              <a:t>CVs can be fixed, mobile, flexible, etc.</a:t>
            </a:r>
          </a:p>
          <a:p>
            <a:r>
              <a:rPr lang="en-US" dirty="0"/>
              <a:t>All laws in continuum mechanics depart from a CV analysis (i.e. balance mass, momentum, energy etc in a sufficiently small control volume).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Sample Problem to distinguish System from Control Volume</a:t>
            </a:r>
          </a:p>
        </p:txBody>
      </p:sp>
      <p:pic>
        <p:nvPicPr>
          <p:cNvPr id="4" name="Content Placeholder 3" descr="Screen shot 2011-02-14 at 11.08.1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954" b="-31954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12057"/>
            <a:ext cx="8042276" cy="3131543"/>
          </a:xfrm>
        </p:spPr>
        <p:txBody>
          <a:bodyPr/>
          <a:lstStyle/>
          <a:p>
            <a:r>
              <a:rPr lang="en-US" dirty="0"/>
              <a:t>How could you visualize a velocity field in a real fluid?</a:t>
            </a:r>
          </a:p>
        </p:txBody>
      </p:sp>
      <p:pic>
        <p:nvPicPr>
          <p:cNvPr id="4" name="Picture 3" descr="equn_04_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273" y="1836480"/>
            <a:ext cx="7315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igun_04_0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6621" y="3793391"/>
            <a:ext cx="4869929" cy="270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Volumes</a:t>
            </a:r>
          </a:p>
        </p:txBody>
      </p:sp>
      <p:pic>
        <p:nvPicPr>
          <p:cNvPr id="4" name="Picture 3" descr="fig_04_0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31" y="2369725"/>
            <a:ext cx="7315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Reynolds </a:t>
            </a:r>
            <a:r>
              <a:rPr lang="en-US"/>
              <a:t>Transport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tool to relate system concepts to control volume concepts</a:t>
            </a:r>
          </a:p>
          <a:p>
            <a:r>
              <a:rPr lang="en-US" dirty="0"/>
              <a:t>Let B be a fluid parameter (e.g. mass, temperature, momentum)</a:t>
            </a:r>
          </a:p>
          <a:p>
            <a:r>
              <a:rPr lang="en-US" dirty="0"/>
              <a:t>Let </a:t>
            </a:r>
            <a:r>
              <a:rPr lang="en-US" dirty="0" err="1"/>
              <a:t>b</a:t>
            </a:r>
            <a:r>
              <a:rPr lang="en-US" dirty="0"/>
              <a:t> represent the amount of that parameter per unit mass</a:t>
            </a:r>
          </a:p>
          <a:p>
            <a:endParaRPr lang="en-US" dirty="0"/>
          </a:p>
          <a:p>
            <a:r>
              <a:rPr lang="en-US" dirty="0"/>
              <a:t>e.g.  Momentum B=mV =&gt;  </a:t>
            </a:r>
            <a:r>
              <a:rPr lang="en-US" dirty="0" err="1"/>
              <a:t>b</a:t>
            </a:r>
            <a:r>
              <a:rPr lang="en-US" dirty="0"/>
              <a:t>=V</a:t>
            </a:r>
          </a:p>
          <a:p>
            <a:pPr>
              <a:buNone/>
            </a:pPr>
            <a:r>
              <a:rPr lang="en-US" dirty="0"/>
              <a:t> 		 Energy        B=1/2mV</a:t>
            </a:r>
            <a:r>
              <a:rPr lang="en-US" baseline="30000" dirty="0"/>
              <a:t>2</a:t>
            </a:r>
            <a:r>
              <a:rPr lang="en-US" dirty="0"/>
              <a:t> =&gt; </a:t>
            </a:r>
            <a:r>
              <a:rPr lang="en-US" dirty="0" err="1"/>
              <a:t>b</a:t>
            </a:r>
            <a:r>
              <a:rPr lang="en-US" dirty="0"/>
              <a:t>=1/2 V</a:t>
            </a:r>
            <a:r>
              <a:rPr lang="en-US" baseline="30000" dirty="0"/>
              <a:t>2</a:t>
            </a:r>
          </a:p>
        </p:txBody>
      </p:sp>
      <p:pic>
        <p:nvPicPr>
          <p:cNvPr id="4" name="Picture 3" descr="equn_04_0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860" y="4246503"/>
            <a:ext cx="2387543" cy="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Reynolds Transport Theorem</a:t>
            </a:r>
          </a:p>
        </p:txBody>
      </p:sp>
      <p:pic>
        <p:nvPicPr>
          <p:cNvPr id="4" name="Picture 3" descr="fig_04_08b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786" y="2091382"/>
            <a:ext cx="73152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Reynolds Transport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written as</a:t>
            </a:r>
          </a:p>
        </p:txBody>
      </p:sp>
      <p:pic>
        <p:nvPicPr>
          <p:cNvPr id="4" name="Picture 3" descr="eq_04_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376" y="2771822"/>
            <a:ext cx="73152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</a:t>
            </a:r>
          </a:p>
        </p:txBody>
      </p:sp>
      <p:pic>
        <p:nvPicPr>
          <p:cNvPr id="4" name="Content Placeholder 3" descr="Screen shot 2011-02-14 at 11.12.3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6441" b="-46441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</a:t>
            </a:r>
          </a:p>
        </p:txBody>
      </p:sp>
      <p:pic>
        <p:nvPicPr>
          <p:cNvPr id="4" name="Content Placeholder 3" descr="Screen shot 2011-02-14 at 11.13.2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4011" b="-3401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Streamlines, </a:t>
            </a:r>
            <a:r>
              <a:rPr lang="en-US" dirty="0" err="1"/>
              <a:t>Steaklines</a:t>
            </a:r>
            <a:r>
              <a:rPr lang="en-US" dirty="0"/>
              <a:t> and </a:t>
            </a:r>
            <a:r>
              <a:rPr lang="en-US" dirty="0" err="1"/>
              <a:t>Pathlines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streamline is a line that is everywhere tangent to the velocity field – </a:t>
            </a:r>
            <a:r>
              <a:rPr lang="en-US" dirty="0" err="1"/>
              <a:t>dy/dx</a:t>
            </a:r>
            <a:r>
              <a:rPr lang="en-US" dirty="0"/>
              <a:t>=</a:t>
            </a:r>
            <a:r>
              <a:rPr lang="en-US" dirty="0" err="1"/>
              <a:t>v/u</a:t>
            </a:r>
            <a:r>
              <a:rPr lang="en-US" dirty="0"/>
              <a:t> (governing equation)</a:t>
            </a:r>
          </a:p>
          <a:p>
            <a:r>
              <a:rPr lang="en-US" dirty="0"/>
              <a:t>A </a:t>
            </a:r>
            <a:r>
              <a:rPr lang="en-US" dirty="0" err="1"/>
              <a:t>streakline</a:t>
            </a:r>
            <a:r>
              <a:rPr lang="en-US" dirty="0"/>
              <a:t> consists of all particles in a flow that have previously passed through a common point</a:t>
            </a:r>
          </a:p>
          <a:p>
            <a:r>
              <a:rPr lang="en-US" dirty="0"/>
              <a:t>A </a:t>
            </a:r>
            <a:r>
              <a:rPr lang="en-US" dirty="0" err="1"/>
              <a:t>pathline</a:t>
            </a:r>
            <a:r>
              <a:rPr lang="en-US" dirty="0"/>
              <a:t> is the line traced out by a given particle as it flows</a:t>
            </a:r>
          </a:p>
          <a:p>
            <a:r>
              <a:rPr lang="en-US" dirty="0"/>
              <a:t>For a steady flow they are all the same. For an unsteady flow they are not.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engineering.purdue.edu</a:t>
            </a:r>
            <a:r>
              <a:rPr lang="en-US" dirty="0"/>
              <a:t>/~</a:t>
            </a:r>
            <a:r>
              <a:rPr lang="en-US" dirty="0" err="1"/>
              <a:t>wassgren</a:t>
            </a:r>
            <a:r>
              <a:rPr lang="en-US" dirty="0"/>
              <a:t>/applet/java/</a:t>
            </a:r>
            <a:r>
              <a:rPr lang="en-US" dirty="0" err="1"/>
              <a:t>flowvis</a:t>
            </a:r>
            <a:r>
              <a:rPr lang="en-US" dirty="0"/>
              <a:t>/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http://www-mdp.eng.cam.ac.uk/web/library/enginfo/aerothermal_dvd_only/aero/fprops/cvanalysis/node8.html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Look at these yourself – we will demonstrate an example using </a:t>
            </a:r>
            <a:r>
              <a:rPr lang="en-US" dirty="0" err="1"/>
              <a:t>Matlab</a:t>
            </a:r>
            <a:r>
              <a:rPr lang="en-US" dirty="0"/>
              <a:t> in a few slides.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Streamlines around a </a:t>
            </a:r>
            <a:r>
              <a:rPr lang="en-US" dirty="0" err="1"/>
              <a:t>Nascar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61" y="2279649"/>
            <a:ext cx="4993183" cy="3239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Streaklines</a:t>
            </a:r>
            <a:endParaRPr lang="en-US" dirty="0"/>
          </a:p>
        </p:txBody>
      </p:sp>
      <p:pic>
        <p:nvPicPr>
          <p:cNvPr id="4" name="Content Placeholder 3" descr="Screen shot 2011-02-09 at 5.08.2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870" r="-2987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Pathlines</a:t>
            </a:r>
            <a:endParaRPr lang="en-US" dirty="0"/>
          </a:p>
        </p:txBody>
      </p:sp>
      <p:pic>
        <p:nvPicPr>
          <p:cNvPr id="4" name="Content Placeholder 3" descr="Screen shot 2011-02-09 at 5.09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197" r="-27197"/>
          <a:stretch>
            <a:fillRect/>
          </a:stretch>
        </p:blipFill>
        <p:spPr>
          <a:xfrm>
            <a:off x="-926961" y="1663701"/>
            <a:ext cx="8042276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977" y="3835401"/>
            <a:ext cx="27940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49994"/>
          </a:xfrm>
        </p:spPr>
        <p:txBody>
          <a:bodyPr>
            <a:normAutofit/>
          </a:bodyPr>
          <a:lstStyle/>
          <a:p>
            <a:r>
              <a:rPr lang="en-US" dirty="0"/>
              <a:t>Flow Above an Oscillating Plate  with a vertical blowing is given by</a:t>
            </a:r>
          </a:p>
          <a:p>
            <a:endParaRPr lang="en-US" dirty="0"/>
          </a:p>
          <a:p>
            <a:r>
              <a:rPr lang="en-US" dirty="0"/>
              <a:t>Draw the streamlines at various times</a:t>
            </a:r>
          </a:p>
          <a:p>
            <a:r>
              <a:rPr lang="en-US" dirty="0"/>
              <a:t>Draw </a:t>
            </a:r>
            <a:r>
              <a:rPr lang="en-US" dirty="0" err="1"/>
              <a:t>pathlines</a:t>
            </a:r>
            <a:endParaRPr lang="en-US" dirty="0"/>
          </a:p>
          <a:p>
            <a:r>
              <a:rPr lang="en-US" dirty="0"/>
              <a:t>Draw </a:t>
            </a:r>
            <a:r>
              <a:rPr lang="en-US" dirty="0" err="1"/>
              <a:t>streaklines</a:t>
            </a:r>
            <a:endParaRPr lang="en-US" dirty="0"/>
          </a:p>
          <a:p>
            <a:r>
              <a:rPr lang="en-US" dirty="0"/>
              <a:t>Compare to the steady case where </a:t>
            </a:r>
          </a:p>
          <a:p>
            <a:r>
              <a:rPr lang="en-US" dirty="0"/>
              <a:t>See </a:t>
            </a:r>
            <a:r>
              <a:rPr lang="en-US" dirty="0" err="1"/>
              <a:t>Matlab</a:t>
            </a:r>
            <a:r>
              <a:rPr lang="en-US" dirty="0"/>
              <a:t> code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52652" y="2666241"/>
          <a:ext cx="1675101" cy="32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3" imgW="1054100" imgH="203200" progId="Equation.3">
                  <p:embed/>
                </p:oleObj>
              </mc:Choice>
              <mc:Fallback>
                <p:oleObj name="Equation" r:id="rId3" imgW="1054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2" y="2666241"/>
                        <a:ext cx="1675101" cy="322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993358" y="2724800"/>
          <a:ext cx="490102" cy="24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5" imgW="304800" imgH="127000" progId="Equation.3">
                  <p:embed/>
                </p:oleObj>
              </mc:Choice>
              <mc:Fallback>
                <p:oleObj name="Equation" r:id="rId5" imgW="304800" imgH="1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358" y="2724800"/>
                        <a:ext cx="490102" cy="24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196013" y="5162550"/>
          <a:ext cx="15128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7" imgW="952500" imgH="203200" progId="Equation.3">
                  <p:embed/>
                </p:oleObj>
              </mc:Choice>
              <mc:Fallback>
                <p:oleObj name="Equation" r:id="rId7" imgW="9525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5162550"/>
                        <a:ext cx="151288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Eulerian</a:t>
            </a:r>
            <a:r>
              <a:rPr lang="en-US" sz="3600" dirty="0"/>
              <a:t> vs. </a:t>
            </a:r>
            <a:r>
              <a:rPr lang="en-US" sz="3600" dirty="0" err="1"/>
              <a:t>Lagrangian</a:t>
            </a:r>
            <a:br>
              <a:rPr lang="en-US" sz="3600" dirty="0"/>
            </a:br>
            <a:r>
              <a:rPr lang="en-US" sz="3600" dirty="0" err="1"/>
              <a:t>Perpsective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Eulerian</a:t>
            </a:r>
            <a:endParaRPr lang="en-US" dirty="0"/>
          </a:p>
          <a:p>
            <a:pPr lvl="1"/>
            <a:r>
              <a:rPr lang="en-US" dirty="0"/>
              <a:t>Sit and observe a fixed area from a fixed point</a:t>
            </a:r>
          </a:p>
          <a:p>
            <a:pPr lvl="1"/>
            <a:endParaRPr lang="en-US" dirty="0"/>
          </a:p>
          <a:p>
            <a:r>
              <a:rPr lang="en-US" dirty="0" err="1"/>
              <a:t>Lagrangian</a:t>
            </a:r>
            <a:endParaRPr lang="en-US" dirty="0"/>
          </a:p>
          <a:p>
            <a:pPr lvl="1"/>
            <a:r>
              <a:rPr lang="en-US" dirty="0"/>
              <a:t>Travel with the flow and observe what happens around you</a:t>
            </a:r>
          </a:p>
          <a:p>
            <a:pPr lvl="1"/>
            <a:endParaRPr lang="en-US" dirty="0"/>
          </a:p>
          <a:p>
            <a:r>
              <a:rPr lang="en-US" dirty="0"/>
              <a:t>Mixed – something that sits between the two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7006</TotalTime>
  <Words>570</Words>
  <Application>Microsoft Macintosh PowerPoint</Application>
  <PresentationFormat>On-screen Show (4:3)</PresentationFormat>
  <Paragraphs>83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News Gothic MT</vt:lpstr>
      <vt:lpstr>Wingdings 2</vt:lpstr>
      <vt:lpstr>Breeze</vt:lpstr>
      <vt:lpstr>Equation</vt:lpstr>
      <vt:lpstr>Chapter 4  Fluid Kinematics</vt:lpstr>
      <vt:lpstr>Velocity Field</vt:lpstr>
      <vt:lpstr>Streamlines, Steaklines and Pathlines</vt:lpstr>
      <vt:lpstr>Example</vt:lpstr>
      <vt:lpstr>Streamlines </vt:lpstr>
      <vt:lpstr>Streaklines</vt:lpstr>
      <vt:lpstr>Pathlines</vt:lpstr>
      <vt:lpstr>Example Problem</vt:lpstr>
      <vt:lpstr>Eulerian vs. Lagrangian Perpsective</vt:lpstr>
      <vt:lpstr>Eulerian vs. Lagrangian Perpsective</vt:lpstr>
      <vt:lpstr>Eulerian vs. Lagrangian Perpsective – Which is which?</vt:lpstr>
      <vt:lpstr>Experimental Measurements</vt:lpstr>
      <vt:lpstr>Example Problem</vt:lpstr>
      <vt:lpstr>The Material Derivative</vt:lpstr>
      <vt:lpstr>The Material Derivative</vt:lpstr>
      <vt:lpstr>The Material Derivative</vt:lpstr>
      <vt:lpstr>Example</vt:lpstr>
      <vt:lpstr>Control Volumes</vt:lpstr>
      <vt:lpstr>Sample Problem to distinguish System from Control Volume</vt:lpstr>
      <vt:lpstr>Control Volumes</vt:lpstr>
      <vt:lpstr>Reynolds Transport Theorem</vt:lpstr>
      <vt:lpstr>Reynolds Transport Theorem</vt:lpstr>
      <vt:lpstr>Reynolds Transport Theorem</vt:lpstr>
      <vt:lpstr>Sample Problem</vt:lpstr>
      <vt:lpstr>Sample Problem</vt:lpstr>
    </vt:vector>
  </TitlesOfParts>
  <Company>University if Notre Dame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 Fluid Kinematics</dc:title>
  <dc:creator>Didio</dc:creator>
  <cp:lastModifiedBy>Diogo Bolster</cp:lastModifiedBy>
  <cp:revision>36</cp:revision>
  <cp:lastPrinted>2011-02-16T17:10:18Z</cp:lastPrinted>
  <dcterms:created xsi:type="dcterms:W3CDTF">2011-02-16T17:56:43Z</dcterms:created>
  <dcterms:modified xsi:type="dcterms:W3CDTF">2021-09-22T14:53:31Z</dcterms:modified>
</cp:coreProperties>
</file>