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61" r:id="rId4"/>
    <p:sldId id="265" r:id="rId5"/>
    <p:sldId id="257" r:id="rId6"/>
    <p:sldId id="295" r:id="rId7"/>
    <p:sldId id="258" r:id="rId8"/>
    <p:sldId id="266" r:id="rId9"/>
    <p:sldId id="267" r:id="rId10"/>
    <p:sldId id="268" r:id="rId11"/>
    <p:sldId id="291" r:id="rId12"/>
    <p:sldId id="260" r:id="rId13"/>
    <p:sldId id="269" r:id="rId14"/>
    <p:sldId id="289" r:id="rId15"/>
    <p:sldId id="270" r:id="rId16"/>
    <p:sldId id="271" r:id="rId17"/>
    <p:sldId id="272" r:id="rId18"/>
    <p:sldId id="273" r:id="rId19"/>
    <p:sldId id="274" r:id="rId20"/>
    <p:sldId id="275" r:id="rId21"/>
    <p:sldId id="262" r:id="rId22"/>
    <p:sldId id="276" r:id="rId23"/>
    <p:sldId id="296" r:id="rId24"/>
    <p:sldId id="277" r:id="rId25"/>
    <p:sldId id="292" r:id="rId26"/>
    <p:sldId id="278" r:id="rId27"/>
    <p:sldId id="279" r:id="rId28"/>
    <p:sldId id="263" r:id="rId29"/>
    <p:sldId id="280" r:id="rId30"/>
    <p:sldId id="281" r:id="rId31"/>
    <p:sldId id="290" r:id="rId32"/>
    <p:sldId id="282" r:id="rId33"/>
    <p:sldId id="293" r:id="rId34"/>
    <p:sldId id="294" r:id="rId35"/>
    <p:sldId id="284" r:id="rId36"/>
    <p:sldId id="285" r:id="rId37"/>
    <p:sldId id="286" r:id="rId38"/>
    <p:sldId id="28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4676"/>
  </p:normalViewPr>
  <p:slideViewPr>
    <p:cSldViewPr snapToGrid="0" snapToObjects="1">
      <p:cViewPr varScale="1">
        <p:scale>
          <a:sx n="152" d="100"/>
          <a:sy n="152" d="100"/>
        </p:scale>
        <p:origin x="4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FB495-75E2-B046-98A6-269A2357FDC1}" type="datetimeFigureOut">
              <a:rPr lang="en-US" smtClean="0"/>
              <a:pPr/>
              <a:t>9/29/21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89C14-0780-5840-9738-0D8311B594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P53h5yrE48" TargetMode="External"/><Relationship Id="rId2" Type="http://schemas.openxmlformats.org/officeDocument/2006/relationships/hyperlink" Target="http://www.youtube.com/watch?v=R8PQTR0vFaY&amp;feature=relate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33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ZdiWBEzIS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Chapter 5</a:t>
            </a:r>
            <a:br>
              <a:rPr lang="en-US" dirty="0"/>
            </a:br>
            <a:r>
              <a:rPr lang="en-US" dirty="0"/>
              <a:t>Finite Control Volume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CE30460 - Fluid Mechanics</a:t>
            </a:r>
          </a:p>
          <a:p>
            <a:r>
              <a:rPr lang="en-US" dirty="0" err="1"/>
              <a:t>Diogo</a:t>
            </a:r>
            <a:r>
              <a:rPr lang="en-US" dirty="0"/>
              <a:t> Bolster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BD809-174D-8E48-8BEE-CF3B1156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65" y="3232441"/>
            <a:ext cx="3937000" cy="353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BCC570-9368-964C-B1CD-809D5CF83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78" y="1858511"/>
            <a:ext cx="48006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rectangular tank (2mx2m) of height 2m with a hole in the bottom of the tank of size (5cmx5cm) initially filled with water. Water flows through the hole</a:t>
            </a:r>
          </a:p>
          <a:p>
            <a:r>
              <a:rPr lang="en-US" dirty="0"/>
              <a:t>Calculate the height of the water level </a:t>
            </a:r>
            <a:r>
              <a:rPr lang="en-US"/>
              <a:t>in the tank </a:t>
            </a:r>
            <a:r>
              <a:rPr lang="en-US" dirty="0"/>
              <a:t>as it evolves in time</a:t>
            </a:r>
          </a:p>
          <a:p>
            <a:r>
              <a:rPr lang="en-US" dirty="0"/>
              <a:t>Assume the coefficient of contraction for the hole is equal to 0.6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Momentum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Newton’s  Second Law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F=ma</a:t>
            </a:r>
          </a:p>
          <a:p>
            <a:pPr lvl="1"/>
            <a:r>
              <a:rPr lang="en-US" dirty="0"/>
              <a:t>Or better said : </a:t>
            </a:r>
          </a:p>
          <a:p>
            <a:pPr lvl="2"/>
            <a:r>
              <a:rPr lang="en-US" dirty="0"/>
              <a:t>Time rate of change of momentum of the system=sum of external forces acting on the system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Again, we will apply the Reynolds Transport Theorem (write it out yourselves)</a:t>
            </a:r>
          </a:p>
        </p:txBody>
      </p:sp>
      <p:pic>
        <p:nvPicPr>
          <p:cNvPr id="4" name="Picture 2" descr="eq_05_1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72168" y="4329415"/>
            <a:ext cx="2833811" cy="93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Momentum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671282"/>
          </a:xfrm>
        </p:spPr>
        <p:txBody>
          <a:bodyPr/>
          <a:lstStyle/>
          <a:p>
            <a:r>
              <a:rPr lang="en-US" dirty="0"/>
              <a:t>General Case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Steady Flow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Linear Momentum Equation</a:t>
            </a:r>
          </a:p>
        </p:txBody>
      </p:sp>
      <p:pic>
        <p:nvPicPr>
          <p:cNvPr id="4" name="Picture 2" descr="eq_05_17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4573433"/>
            <a:ext cx="7315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78288" y="2693855"/>
          <a:ext cx="7435942" cy="792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Equation" r:id="rId5" imgW="3695700" imgH="393700" progId="Equation.3">
                  <p:embed/>
                </p:oleObj>
              </mc:Choice>
              <mc:Fallback>
                <p:oleObj name="Equation" r:id="rId5" imgW="36957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288" y="2693855"/>
                        <a:ext cx="7435942" cy="79214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 Hose</a:t>
            </a:r>
          </a:p>
          <a:p>
            <a:pPr lvl="1"/>
            <a:r>
              <a:rPr lang="en-US" dirty="0">
                <a:hlinkClick r:id="rId2"/>
              </a:rPr>
              <a:t>http://www.youtube.com/watch?v=R8PQTR0vFaY&amp;feature=related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https://www.youtube.com/watch?v=zP53h5yrE48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B1197-44B7-3649-91DA-424D3124B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34" y="2284485"/>
            <a:ext cx="2980001" cy="3508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9A70A-1087-D941-94CD-D24055245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2" y="3179422"/>
            <a:ext cx="5389810" cy="17183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2</a:t>
            </a:r>
          </a:p>
        </p:txBody>
      </p:sp>
      <p:pic>
        <p:nvPicPr>
          <p:cNvPr id="4" name="Content Placeholder 3" descr="Screen shot 2011-02-17 at 2.52.14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2963" b="-12963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FB831-0F79-984A-A622-34F4BF00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04" y="3420437"/>
            <a:ext cx="4978400" cy="323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AF577-05D3-4940-89C0-B41839860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1" y="1602531"/>
            <a:ext cx="5372100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few comments on linear momentum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Momentum is directional (3 components)</a:t>
            </a:r>
          </a:p>
          <a:p>
            <a:r>
              <a:rPr lang="en-US" dirty="0"/>
              <a:t>If a control surface is selected perpendicular to flow entering or leaving surface force is due to pressure</a:t>
            </a:r>
          </a:p>
          <a:p>
            <a:r>
              <a:rPr lang="en-US" dirty="0"/>
              <a:t>May need to account for atmospheric pressure</a:t>
            </a:r>
          </a:p>
          <a:p>
            <a:r>
              <a:rPr lang="en-US" dirty="0"/>
              <a:t>Sign of forces (direction) is very important</a:t>
            </a:r>
          </a:p>
          <a:p>
            <a:r>
              <a:rPr lang="en-US" dirty="0"/>
              <a:t>On external forces (internal forces cancel out – equal and opposite reactions)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4</a:t>
            </a:r>
          </a:p>
        </p:txBody>
      </p:sp>
      <p:pic>
        <p:nvPicPr>
          <p:cNvPr id="4" name="Content Placeholder 3" descr="Screen shot 2011-02-17 at 2.58.45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731" b="-8731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of this 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select an appropriate control volume</a:t>
            </a:r>
          </a:p>
          <a:p>
            <a:r>
              <a:rPr lang="en-US" dirty="0"/>
              <a:t>Understand and Apply the Continuity Equation</a:t>
            </a:r>
          </a:p>
          <a:p>
            <a:r>
              <a:rPr lang="en-US" dirty="0"/>
              <a:t>Calculate forces and torques associated with fluid flows using momentum equations</a:t>
            </a:r>
          </a:p>
          <a:p>
            <a:r>
              <a:rPr lang="en-US" dirty="0"/>
              <a:t>Apply energy equations to pipe and pump systems</a:t>
            </a:r>
          </a:p>
          <a:p>
            <a:r>
              <a:rPr lang="en-US" dirty="0"/>
              <a:t>Apply Kinetic Energy Coefficient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5</a:t>
            </a:r>
          </a:p>
        </p:txBody>
      </p:sp>
      <p:pic>
        <p:nvPicPr>
          <p:cNvPr id="4" name="Content Placeholder 3" descr="Screen shot 2011-02-17 at 2.59.56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871" b="-10871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 of Momentum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many application torque (moment of a force with respect to an axis) is important</a:t>
            </a:r>
          </a:p>
          <a:p>
            <a:r>
              <a:rPr lang="en-US" dirty="0"/>
              <a:t>Take a the moment of the linear momentum equation for a system</a:t>
            </a:r>
          </a:p>
        </p:txBody>
      </p:sp>
      <p:pic>
        <p:nvPicPr>
          <p:cNvPr id="4" name="Picture 2" descr="eq_05_1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62987" y="5528848"/>
            <a:ext cx="4470973" cy="98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q_05_14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233019" y="3732245"/>
            <a:ext cx="2833811" cy="93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>
          <a:xfrm>
            <a:off x="3451374" y="4780497"/>
            <a:ext cx="484632" cy="6390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953416" y="5467709"/>
            <a:ext cx="304800" cy="1135565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TextBox 8"/>
          <p:cNvSpPr txBox="1"/>
          <p:nvPr/>
        </p:nvSpPr>
        <p:spPr>
          <a:xfrm>
            <a:off x="6374938" y="5696635"/>
            <a:ext cx="2009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Apply Reynolds  </a:t>
            </a:r>
          </a:p>
          <a:p>
            <a:pPr algn="ctr"/>
            <a:r>
              <a:rPr lang="en-US" dirty="0"/>
              <a:t>Transport Theorem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focus on steady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Moment of Momentum Equation for steady flows through a fixed, </a:t>
            </a:r>
            <a:r>
              <a:rPr lang="en-US" dirty="0" err="1"/>
              <a:t>nondeforming</a:t>
            </a:r>
            <a:r>
              <a:rPr lang="en-US" dirty="0"/>
              <a:t> control volume with uniform properties across inlets and outlets with velocity normal of inlets and outlets (more general form available in book Appendix D)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Rotating Machinery</a:t>
            </a:r>
          </a:p>
        </p:txBody>
      </p:sp>
      <p:pic>
        <p:nvPicPr>
          <p:cNvPr id="4" name="Picture 2" descr="eq_05_2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08758" y="4115843"/>
            <a:ext cx="73152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E374-8DFA-5040-9D07-590DD1ADD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important things to remember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714DE-E475-C64E-8118-7221110D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1" y="2367595"/>
            <a:ext cx="4186107" cy="234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9B1D3-2E5C-8E48-A810-2FCFA7004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018" y="4325421"/>
            <a:ext cx="4274782" cy="2393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C2E11-B79A-5942-A8A1-B98EAF3EA43A}"/>
              </a:ext>
            </a:extLst>
          </p:cNvPr>
          <p:cNvSpPr txBox="1"/>
          <p:nvPr/>
        </p:nvSpPr>
        <p:spPr>
          <a:xfrm>
            <a:off x="62432" y="1905930"/>
            <a:ext cx="6639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Right hand rule for cross product – for </a:t>
            </a:r>
            <a:r>
              <a:rPr lang="en-US" sz="2400" b="1" i="1" dirty="0">
                <a:solidFill>
                  <a:srgbClr val="FFFF00"/>
                </a:solidFill>
              </a:rPr>
              <a:t>r x V</a:t>
            </a:r>
            <a:r>
              <a:rPr lang="en-US" sz="2400" b="1" dirty="0"/>
              <a:t> terms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DD384-3927-184A-BC08-4B1994C01120}"/>
              </a:ext>
            </a:extLst>
          </p:cNvPr>
          <p:cNvSpPr txBox="1"/>
          <p:nvPr/>
        </p:nvSpPr>
        <p:spPr>
          <a:xfrm>
            <a:off x="4432566" y="3799616"/>
            <a:ext cx="454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Sign of a Torque –right  hand rule</a:t>
            </a:r>
          </a:p>
        </p:txBody>
      </p:sp>
    </p:spTree>
    <p:extLst>
      <p:ext uri="{BB962C8B-B14F-4D97-AF65-F5344CB8AC3E}">
        <p14:creationId xmlns:p14="http://schemas.microsoft.com/office/powerpoint/2010/main" val="394768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(from textbook)</a:t>
            </a:r>
          </a:p>
        </p:txBody>
      </p:sp>
      <p:pic>
        <p:nvPicPr>
          <p:cNvPr id="4" name="Picture 2" descr="fig_05_04a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38398" y="2233397"/>
            <a:ext cx="3860251" cy="360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_05_04b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393893" y="2216575"/>
            <a:ext cx="2826793" cy="373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Moment of Momentum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Torque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Power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Work per Unit Mass</a:t>
            </a:r>
          </a:p>
          <a:p>
            <a:endParaRPr lang="en-US" dirty="0"/>
          </a:p>
        </p:txBody>
      </p:sp>
      <p:pic>
        <p:nvPicPr>
          <p:cNvPr id="4" name="Picture 2" descr="eq_05_2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135829" y="2148756"/>
            <a:ext cx="4882826" cy="68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q_05_3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135829" y="3243743"/>
            <a:ext cx="4597219" cy="6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eq_05_3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45210" y="5211236"/>
            <a:ext cx="4123232" cy="62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1</a:t>
            </a:r>
          </a:p>
        </p:txBody>
      </p:sp>
      <p:pic>
        <p:nvPicPr>
          <p:cNvPr id="4" name="Content Placeholder 3" descr="Screen shot 2011-02-17 at 3.01.14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38" b="-5238"/>
          <a:stretch>
            <a:fillRect/>
          </a:stretch>
        </p:blipFill>
        <p:spPr>
          <a:xfrm>
            <a:off x="113113" y="1726058"/>
            <a:ext cx="8917774" cy="429374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56E99-F171-9D48-B242-6618E84FD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0708"/>
            <a:ext cx="9144000" cy="444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40961-2EC3-3541-8A0B-CB02A7FB6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52" y="4447607"/>
            <a:ext cx="3108548" cy="21229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BF4E0D-A725-6B4A-B2B7-4C9813BFDC95}"/>
              </a:ext>
            </a:extLst>
          </p:cNvPr>
          <p:cNvSpPr txBox="1"/>
          <p:nvPr/>
        </p:nvSpPr>
        <p:spPr>
          <a:xfrm>
            <a:off x="5835721" y="3909871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radial turbine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1EDDC-6EE7-7E44-8F3D-701C900CB5D0}"/>
              </a:ext>
            </a:extLst>
          </p:cNvPr>
          <p:cNvSpPr/>
          <p:nvPr/>
        </p:nvSpPr>
        <p:spPr>
          <a:xfrm>
            <a:off x="3390472" y="2157573"/>
            <a:ext cx="236306" cy="1335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dist="25400">
              <a:srgbClr val="FFFFFF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578252" y="3402039"/>
            <a:ext cx="3472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/>
              </a:rPr>
              <a:t>https://www.youtube.com/watch?v=IZdiWBEzISM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4868" y="2994264"/>
            <a:ext cx="6845910" cy="24559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Conservation of Energy</a:t>
            </a:r>
            <a:br>
              <a:rPr lang="en-US" dirty="0"/>
            </a:br>
            <a:r>
              <a:rPr lang="en-US" dirty="0"/>
              <a:t>First Law of Thermodynamics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553530"/>
          </a:xfrm>
        </p:spPr>
        <p:txBody>
          <a:bodyPr>
            <a:normAutofit/>
          </a:bodyPr>
          <a:lstStyle/>
          <a:p>
            <a:r>
              <a:rPr lang="en-US" dirty="0"/>
              <a:t>Same principles as for all conservation laws</a:t>
            </a:r>
          </a:p>
          <a:p>
            <a:endParaRPr lang="en-US" dirty="0"/>
          </a:p>
          <a:p>
            <a:pPr lvl="1">
              <a:buNone/>
            </a:pPr>
            <a:r>
              <a:rPr lang="en-US" dirty="0"/>
              <a:t>         Time rate of change of total energy stored</a:t>
            </a:r>
          </a:p>
          <a:p>
            <a:pPr lvl="1">
              <a:buNone/>
            </a:pPr>
            <a:r>
              <a:rPr lang="en-US" dirty="0"/>
              <a:t>                                                =</a:t>
            </a:r>
          </a:p>
          <a:p>
            <a:pPr lvl="1">
              <a:buNone/>
            </a:pPr>
            <a:r>
              <a:rPr lang="en-US" dirty="0"/>
              <a:t>     Net time rate of energy addition by heat transfer</a:t>
            </a:r>
          </a:p>
          <a:p>
            <a:pPr lvl="1">
              <a:buNone/>
            </a:pPr>
            <a:r>
              <a:rPr lang="en-US" dirty="0"/>
              <a:t>                                                +</a:t>
            </a:r>
          </a:p>
          <a:p>
            <a:pPr lvl="1">
              <a:buNone/>
            </a:pPr>
            <a:r>
              <a:rPr lang="en-US" dirty="0"/>
              <a:t>     Net time rate of energy addition by work transfer</a:t>
            </a:r>
          </a:p>
          <a:p>
            <a:pPr lvl="1"/>
            <a:endParaRPr lang="en-US" dirty="0"/>
          </a:p>
          <a:p>
            <a:r>
              <a:rPr lang="en-US" dirty="0"/>
              <a:t>We go through the same process transferring system to control volume by Reynolds Transport Theorem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Mathematically Speaking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Law of </a:t>
            </a:r>
            <a:r>
              <a:rPr lang="en-US" dirty="0" err="1"/>
              <a:t>Theromodynamics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few definitions</a:t>
            </a:r>
          </a:p>
          <a:p>
            <a:pPr lvl="1"/>
            <a:r>
              <a:rPr lang="en-US" dirty="0"/>
              <a:t>Adiabatic – heat transfer rate is zero</a:t>
            </a:r>
          </a:p>
          <a:p>
            <a:pPr lvl="1"/>
            <a:r>
              <a:rPr lang="en-US" dirty="0"/>
              <a:t>Power – rate of work transfer  W</a:t>
            </a:r>
          </a:p>
        </p:txBody>
      </p:sp>
      <p:pic>
        <p:nvPicPr>
          <p:cNvPr id="4" name="Picture 2" descr="equn_05_05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2769772"/>
            <a:ext cx="73152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06788" y="4365233"/>
            <a:ext cx="30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 System and Control Volume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A system is defined as a collection of unchanging contents</a:t>
            </a:r>
          </a:p>
          <a:p>
            <a:pPr lvl="2"/>
            <a:r>
              <a:rPr lang="en-US" dirty="0"/>
              <a:t>What does this mean for the rate of change of system mass?</a:t>
            </a:r>
          </a:p>
        </p:txBody>
      </p:sp>
      <p:pic>
        <p:nvPicPr>
          <p:cNvPr id="4" name="Picture 2" descr="fig_05_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81048"/>
            <a:ext cx="73152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 – comes in various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rotating shaft</a:t>
            </a:r>
          </a:p>
          <a:p>
            <a:endParaRPr lang="en-US" dirty="0"/>
          </a:p>
          <a:p>
            <a:r>
              <a:rPr lang="en-US" dirty="0"/>
              <a:t>For a normal stress (Force </a:t>
            </a:r>
            <a:r>
              <a:rPr lang="en-US" dirty="0" err="1"/>
              <a:t>x</a:t>
            </a:r>
            <a:r>
              <a:rPr lang="en-US" dirty="0"/>
              <a:t> Velocity)</a:t>
            </a:r>
          </a:p>
          <a:p>
            <a:pPr>
              <a:buNone/>
            </a:pPr>
            <a:r>
              <a:rPr lang="en-US" dirty="0"/>
              <a:t>  </a:t>
            </a:r>
          </a:p>
        </p:txBody>
      </p:sp>
      <p:pic>
        <p:nvPicPr>
          <p:cNvPr id="4" name="Picture 2" descr="equn_05_0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36282" y="2502067"/>
            <a:ext cx="2594760" cy="64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q_05_4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4400" y="4266099"/>
            <a:ext cx="73152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application purposes</a:t>
            </a:r>
          </a:p>
        </p:txBody>
      </p:sp>
      <p:pic>
        <p:nvPicPr>
          <p:cNvPr id="4" name="Picture 2" descr="eq_05_4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1922827"/>
            <a:ext cx="73152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90111" y="4273459"/>
            <a:ext cx="218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for steady flow….</a:t>
            </a:r>
          </a:p>
        </p:txBody>
      </p:sp>
      <p:pic>
        <p:nvPicPr>
          <p:cNvPr id="8" name="Picture 2" descr="eq_05_44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4400" y="4931527"/>
            <a:ext cx="7315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656811" y="6123847"/>
            <a:ext cx="568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 energy, enthalpy, kinetic energy, potential energy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Bernoulli’s </a:t>
            </a:r>
            <a:r>
              <a:rPr lang="en-US" dirty="0" err="1"/>
              <a:t>Eqn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steady, incompressible flow with zero shaft power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Include a source of energy (turbine, pump)</a:t>
            </a:r>
          </a:p>
        </p:txBody>
      </p:sp>
      <p:pic>
        <p:nvPicPr>
          <p:cNvPr id="4" name="Picture 2" descr="eq_05_4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2997200"/>
            <a:ext cx="7315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Brace 4"/>
          <p:cNvSpPr/>
          <p:nvPr/>
        </p:nvSpPr>
        <p:spPr>
          <a:xfrm>
            <a:off x="7111366" y="2942112"/>
            <a:ext cx="45719" cy="2041467"/>
          </a:xfrm>
          <a:prstGeom prst="rightBrac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35202" y="4096459"/>
            <a:ext cx="2925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this is zero – identical</a:t>
            </a:r>
          </a:p>
          <a:p>
            <a:r>
              <a:rPr lang="en-US" dirty="0"/>
              <a:t>Often treated as a correction</a:t>
            </a:r>
          </a:p>
          <a:p>
            <a:r>
              <a:rPr lang="en-US" dirty="0"/>
              <a:t>Factor called ‘loss’</a:t>
            </a:r>
          </a:p>
        </p:txBody>
      </p:sp>
      <p:pic>
        <p:nvPicPr>
          <p:cNvPr id="7" name="Picture 2" descr="eq_05_56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11511" y="5638800"/>
            <a:ext cx="5847410" cy="9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in terms of head</a:t>
            </a:r>
          </a:p>
        </p:txBody>
      </p:sp>
      <p:pic>
        <p:nvPicPr>
          <p:cNvPr id="4" name="Picture 2" descr="eq_05_57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38708" y="2194168"/>
            <a:ext cx="73152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q_05_58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20148" y="4493871"/>
            <a:ext cx="3568727" cy="92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71CA1-DF66-804D-9BB7-CED7ED56B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746"/>
            <a:ext cx="9144000" cy="391885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ED927-5957-B447-9D9C-41DA5B57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5320"/>
            <a:ext cx="9144000" cy="328983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of Energy Equation to </a:t>
            </a:r>
            <a:r>
              <a:rPr lang="en-US" dirty="0" err="1"/>
              <a:t>Nonuniform</a:t>
            </a:r>
            <a:r>
              <a:rPr lang="en-US" dirty="0"/>
              <a:t> 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Modified energy Equation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– kinetic energy coefficient</a:t>
            </a:r>
          </a:p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= 1  for uniform flows, </a:t>
            </a:r>
          </a:p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&gt; 1 for </a:t>
            </a:r>
            <a:r>
              <a:rPr lang="en-US" dirty="0" err="1"/>
              <a:t>nonuniform</a:t>
            </a:r>
            <a:r>
              <a:rPr lang="en-US" dirty="0"/>
              <a:t> (tabulated, many practical cases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 ~1) – in this course will be given</a:t>
            </a:r>
          </a:p>
        </p:txBody>
      </p:sp>
      <p:pic>
        <p:nvPicPr>
          <p:cNvPr id="4" name="Picture 2" descr="eq_05_59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090" y="2680869"/>
            <a:ext cx="73152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F3D03-7086-9645-B91C-F4794AA0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6643"/>
            <a:ext cx="9144000" cy="376145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044DB-5968-8049-9F68-CB018E3D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4" y="1314633"/>
            <a:ext cx="7848529" cy="55433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Control Volume (CV)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20027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Recall Reynolds Transport Theorem (end of last chapter)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eq_05_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471009" y="2057401"/>
            <a:ext cx="1865133" cy="110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q_05_0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80348" y="4214212"/>
            <a:ext cx="5922467" cy="11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229600" cy="4358380"/>
          </a:xfrm>
        </p:spPr>
        <p:txBody>
          <a:bodyPr>
            <a:normAutofit/>
          </a:bodyPr>
          <a:lstStyle/>
          <a:p>
            <a:r>
              <a:rPr lang="en-US" dirty="0"/>
              <a:t>Combining what we know about the system and the Reynolds Transport Theorem we can write down a equation for conservation of mass, often called ‘The Continuity Equation’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it is saying is that the total amount of mass in the CV and how that changes depends on how much flows in and how much flows out …</a:t>
            </a:r>
          </a:p>
          <a:p>
            <a:endParaRPr lang="en-US" dirty="0"/>
          </a:p>
        </p:txBody>
      </p:sp>
      <p:pic>
        <p:nvPicPr>
          <p:cNvPr id="4" name="Picture 2" descr="eq_05_05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13333" y="3796627"/>
            <a:ext cx="5532790" cy="115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8365-3FE9-6E4D-94D0-A8566929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the velocity is not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CA3C3-EB1C-3A4A-AE6C-CE45899D4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38" y="2057401"/>
            <a:ext cx="4885362" cy="3962400"/>
          </a:xfrm>
        </p:spPr>
        <p:txBody>
          <a:bodyPr/>
          <a:lstStyle/>
          <a:p>
            <a:r>
              <a:rPr lang="en-US" dirty="0"/>
              <a:t>Imagine </a:t>
            </a:r>
            <a:r>
              <a:rPr lang="en-US" dirty="0" err="1"/>
              <a:t>V_in</a:t>
            </a:r>
            <a:r>
              <a:rPr lang="en-US" dirty="0"/>
              <a:t> looks like the flow on the left</a:t>
            </a:r>
          </a:p>
          <a:p>
            <a:r>
              <a:rPr lang="en-US" dirty="0"/>
              <a:t>You have to use an average velocity, but which one?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9B59C-0472-7F4B-B138-205AB1112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19" y="4436546"/>
            <a:ext cx="3430275" cy="124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616A9-2308-3944-99C5-6D64D093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89" y="2661007"/>
            <a:ext cx="2387509" cy="37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0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Non Deforming CV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7" y="2745159"/>
            <a:ext cx="7094863" cy="29443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1</a:t>
            </a:r>
          </a:p>
        </p:txBody>
      </p:sp>
      <p:pic>
        <p:nvPicPr>
          <p:cNvPr id="4" name="Content Placeholder 3" descr="Screen shot 2011-02-17 at 2.46.0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0043" b="-20043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Problem 2</a:t>
            </a:r>
          </a:p>
        </p:txBody>
      </p:sp>
      <p:pic>
        <p:nvPicPr>
          <p:cNvPr id="4" name="Content Placeholder 3" descr="Screen shot 2011-02-17 at 2.47.13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938" b="-10938"/>
          <a:stretch>
            <a:fillRect/>
          </a:stretch>
        </p:blipFill>
        <p:spPr/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3192</TotalTime>
  <Words>813</Words>
  <Application>Microsoft Macintosh PowerPoint</Application>
  <PresentationFormat>On-screen Show (4:3)</PresentationFormat>
  <Paragraphs>143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Corbel</vt:lpstr>
      <vt:lpstr>Symbol</vt:lpstr>
      <vt:lpstr>Wingdings</vt:lpstr>
      <vt:lpstr>Focus</vt:lpstr>
      <vt:lpstr>Equation</vt:lpstr>
      <vt:lpstr>Chapter 5 Finite Control Volume Analysis</vt:lpstr>
      <vt:lpstr>Objectives of this Chapter</vt:lpstr>
      <vt:lpstr>Recall System and Control Volume </vt:lpstr>
      <vt:lpstr>Recall Control Volume (CV)</vt:lpstr>
      <vt:lpstr>Conservation of Mass</vt:lpstr>
      <vt:lpstr>What if the velocity is not uniform</vt:lpstr>
      <vt:lpstr>Fixed Non Deforming CV</vt:lpstr>
      <vt:lpstr>Sample Problem 1</vt:lpstr>
      <vt:lpstr>Sample Problem 2</vt:lpstr>
      <vt:lpstr>Sample Problem 3</vt:lpstr>
      <vt:lpstr>Sample Problem 4</vt:lpstr>
      <vt:lpstr>Conservation of Momentum</vt:lpstr>
      <vt:lpstr>Conservation of Momentum</vt:lpstr>
      <vt:lpstr>Relevant Examples</vt:lpstr>
      <vt:lpstr>Sample Problem 1</vt:lpstr>
      <vt:lpstr>Sample Problem 2</vt:lpstr>
      <vt:lpstr>Sample Problem 3</vt:lpstr>
      <vt:lpstr>A few comments on linear momentum applications</vt:lpstr>
      <vt:lpstr>Sample Problem 4</vt:lpstr>
      <vt:lpstr>Sample Problem 5</vt:lpstr>
      <vt:lpstr>Moment of Momentum</vt:lpstr>
      <vt:lpstr>Let’s focus on steady problems</vt:lpstr>
      <vt:lpstr>Two important things to remember</vt:lpstr>
      <vt:lpstr>Application (from textbook)</vt:lpstr>
      <vt:lpstr>Moment of Momentum Formulas</vt:lpstr>
      <vt:lpstr>Sample Problem 1</vt:lpstr>
      <vt:lpstr>Sample Problem 2</vt:lpstr>
      <vt:lpstr>Conservation of Energy First Law of Thermodynamics</vt:lpstr>
      <vt:lpstr>Mathematically Speaking</vt:lpstr>
      <vt:lpstr>Power – comes in various forms</vt:lpstr>
      <vt:lpstr>For application purposes</vt:lpstr>
      <vt:lpstr>Comparison to Bernoulli’s Eqn</vt:lpstr>
      <vt:lpstr>Or in terms of head</vt:lpstr>
      <vt:lpstr>Sample Problem 1</vt:lpstr>
      <vt:lpstr>Sample Problem 2</vt:lpstr>
      <vt:lpstr>Application of Energy Equation to Nonuniform Flows</vt:lpstr>
      <vt:lpstr>Sample Problem 1</vt:lpstr>
      <vt:lpstr>Sample Problem 2</vt:lpstr>
    </vt:vector>
  </TitlesOfParts>
  <Company>University if Notre Dame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Finite Control Volume Analysis</dc:title>
  <dc:creator>Didio</dc:creator>
  <cp:lastModifiedBy>Diogo Bolster</cp:lastModifiedBy>
  <cp:revision>71</cp:revision>
  <dcterms:created xsi:type="dcterms:W3CDTF">2011-03-07T18:12:48Z</dcterms:created>
  <dcterms:modified xsi:type="dcterms:W3CDTF">2021-09-29T14:37:16Z</dcterms:modified>
</cp:coreProperties>
</file>