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3" r:id="rId13"/>
    <p:sldId id="266" r:id="rId14"/>
    <p:sldId id="274" r:id="rId15"/>
    <p:sldId id="268" r:id="rId16"/>
    <p:sldId id="276" r:id="rId17"/>
    <p:sldId id="278" r:id="rId18"/>
    <p:sldId id="277" r:id="rId19"/>
    <p:sldId id="270" r:id="rId20"/>
    <p:sldId id="272" r:id="rId21"/>
    <p:sldId id="271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10/30/19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400E11-CF83-5D4F-BF71-A0CAE2DCCACA}" type="datetimeFigureOut">
              <a:rPr lang="en-US" smtClean="0"/>
              <a:pPr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10/30/19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10/30/19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10/30/19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10/30/19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10/30/19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8400E11-CF83-5D4F-BF71-A0CAE2DCCACA}" type="datetimeFigureOut">
              <a:rPr lang="en-US" smtClean="0"/>
              <a:pPr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jpeg"/><Relationship Id="rId5" Type="http://schemas.openxmlformats.org/officeDocument/2006/relationships/tags" Target="../tags/tag7.xml"/><Relationship Id="rId10" Type="http://schemas.openxmlformats.org/officeDocument/2006/relationships/image" Target="../media/image6.jpeg"/><Relationship Id="rId4" Type="http://schemas.openxmlformats.org/officeDocument/2006/relationships/tags" Target="../tags/tag6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1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4.xml"/><Relationship Id="rId7" Type="http://schemas.openxmlformats.org/officeDocument/2006/relationships/image" Target="../media/image13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7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6.jpe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20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23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6</a:t>
            </a:r>
            <a:br>
              <a:rPr lang="en-US" dirty="0"/>
            </a:br>
            <a:r>
              <a:rPr lang="en-US" dirty="0"/>
              <a:t>Differential Analysis of Flow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CE30460 - Fluid Mechanics</a:t>
            </a:r>
          </a:p>
          <a:p>
            <a:r>
              <a:rPr lang="en-US" dirty="0" err="1"/>
              <a:t>Diogo</a:t>
            </a:r>
            <a:r>
              <a:rPr lang="en-US"/>
              <a:t> Bolster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we do with these beast equations??</a:t>
            </a:r>
          </a:p>
          <a:p>
            <a:endParaRPr lang="en-US" dirty="0"/>
          </a:p>
          <a:p>
            <a:r>
              <a:rPr lang="en-US" dirty="0"/>
              <a:t>Let’s look for some simple solutions…..</a:t>
            </a:r>
          </a:p>
          <a:p>
            <a:pPr lvl="1"/>
            <a:r>
              <a:rPr lang="en-US" dirty="0" err="1"/>
              <a:t>Poiseuille</a:t>
            </a:r>
            <a:r>
              <a:rPr lang="en-US" dirty="0"/>
              <a:t> Flow</a:t>
            </a:r>
          </a:p>
          <a:p>
            <a:pPr lvl="1"/>
            <a:r>
              <a:rPr lang="en-US" dirty="0"/>
              <a:t>Hagen-</a:t>
            </a:r>
            <a:r>
              <a:rPr lang="en-US" dirty="0" err="1"/>
              <a:t>Poiseuille</a:t>
            </a:r>
            <a:r>
              <a:rPr lang="en-US" dirty="0"/>
              <a:t> Flow</a:t>
            </a:r>
          </a:p>
          <a:p>
            <a:pPr lvl="1"/>
            <a:r>
              <a:rPr lang="en-US" dirty="0" err="1"/>
              <a:t>Couette</a:t>
            </a:r>
            <a:r>
              <a:rPr lang="en-US" dirty="0"/>
              <a:t> Flow</a:t>
            </a:r>
          </a:p>
          <a:p>
            <a:pPr lvl="1"/>
            <a:r>
              <a:rPr lang="en-US" dirty="0"/>
              <a:t>Taylor-</a:t>
            </a:r>
            <a:r>
              <a:rPr lang="en-US" dirty="0" err="1"/>
              <a:t>Couette</a:t>
            </a:r>
            <a:r>
              <a:rPr lang="en-US" dirty="0"/>
              <a:t> Flow</a:t>
            </a:r>
          </a:p>
          <a:p>
            <a:pPr lvl="1"/>
            <a:r>
              <a:rPr lang="en-US" dirty="0"/>
              <a:t>Mixed </a:t>
            </a:r>
            <a:r>
              <a:rPr lang="en-US" dirty="0" err="1"/>
              <a:t>Poiseille-Couette</a:t>
            </a:r>
            <a:r>
              <a:rPr lang="en-US" dirty="0"/>
              <a:t> Flow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Poiseuille</a:t>
            </a:r>
            <a:r>
              <a:rPr lang="en-US" dirty="0"/>
              <a:t>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2-d flow between stationary plates driven by pressure drop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Let’s make some assumptions to solve this flow (you guys think about it in groups)</a:t>
            </a:r>
          </a:p>
        </p:txBody>
      </p:sp>
      <p:pic>
        <p:nvPicPr>
          <p:cNvPr id="4" name="Picture 2" descr="fig_06_29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2813" y="2570175"/>
            <a:ext cx="73152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Poiseuille</a:t>
            </a:r>
            <a:r>
              <a:rPr lang="en-US" dirty="0"/>
              <a:t>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calculate the following things:</a:t>
            </a:r>
          </a:p>
          <a:p>
            <a:endParaRPr lang="en-US" dirty="0"/>
          </a:p>
          <a:p>
            <a:pPr lvl="1"/>
            <a:r>
              <a:rPr lang="en-US" dirty="0"/>
              <a:t>Velocity Profile</a:t>
            </a:r>
          </a:p>
          <a:p>
            <a:pPr lvl="1"/>
            <a:r>
              <a:rPr lang="en-US" dirty="0"/>
              <a:t>Mean Velocity</a:t>
            </a:r>
          </a:p>
          <a:p>
            <a:pPr lvl="1"/>
            <a:r>
              <a:rPr lang="en-US" dirty="0"/>
              <a:t>Maximum Velocity</a:t>
            </a:r>
          </a:p>
          <a:p>
            <a:pPr lvl="1"/>
            <a:r>
              <a:rPr lang="en-US" dirty="0" err="1"/>
              <a:t>Vorticity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Shear Stress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Couette</a:t>
            </a:r>
            <a:r>
              <a:rPr lang="en-US" dirty="0"/>
              <a:t>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2-d flow between moving plates with zero pressure drop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Again, let’s make some assumptions to solve this flow (you guys think about it in groups)</a:t>
            </a:r>
          </a:p>
        </p:txBody>
      </p:sp>
      <p:pic>
        <p:nvPicPr>
          <p:cNvPr id="6" name="Picture 5" descr="Screen shot 2011-03-16 at 4.17.0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670" y="2226557"/>
            <a:ext cx="2010343" cy="302689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Couette</a:t>
            </a:r>
            <a:r>
              <a:rPr lang="en-US" dirty="0"/>
              <a:t>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Again, let’s calculate the following things:</a:t>
            </a:r>
          </a:p>
          <a:p>
            <a:endParaRPr lang="en-US" dirty="0"/>
          </a:p>
          <a:p>
            <a:pPr lvl="1"/>
            <a:r>
              <a:rPr lang="en-US" dirty="0"/>
              <a:t>Velocity Profile</a:t>
            </a:r>
          </a:p>
          <a:p>
            <a:pPr lvl="1"/>
            <a:r>
              <a:rPr lang="en-US" dirty="0"/>
              <a:t>Mean Velocity</a:t>
            </a:r>
          </a:p>
          <a:p>
            <a:pPr lvl="1"/>
            <a:r>
              <a:rPr lang="en-US" dirty="0"/>
              <a:t>Maximum Velocity</a:t>
            </a:r>
          </a:p>
          <a:p>
            <a:pPr lvl="1"/>
            <a:r>
              <a:rPr lang="en-US" dirty="0" err="1"/>
              <a:t>Vorticity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Shear Stress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Hagen-</a:t>
            </a:r>
            <a:r>
              <a:rPr lang="en-US" dirty="0" err="1"/>
              <a:t>Poiseuille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Pressure driven flow in a pipe</a:t>
            </a:r>
          </a:p>
        </p:txBody>
      </p:sp>
      <p:pic>
        <p:nvPicPr>
          <p:cNvPr id="4" name="Picture 2" descr="fig_06_3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2813" y="2723876"/>
            <a:ext cx="731520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Hagen- </a:t>
            </a:r>
            <a:r>
              <a:rPr lang="en-US" dirty="0" err="1"/>
              <a:t>Poiseuille</a:t>
            </a:r>
            <a:r>
              <a:rPr lang="en-US" dirty="0"/>
              <a:t>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Guess what? Let’s calculate the following things:</a:t>
            </a:r>
          </a:p>
          <a:p>
            <a:endParaRPr lang="en-US" dirty="0"/>
          </a:p>
          <a:p>
            <a:pPr lvl="1"/>
            <a:r>
              <a:rPr lang="en-US" dirty="0"/>
              <a:t>Velocity Profile</a:t>
            </a:r>
          </a:p>
          <a:p>
            <a:pPr lvl="1"/>
            <a:r>
              <a:rPr lang="en-US" dirty="0"/>
              <a:t>Mean Velocity</a:t>
            </a:r>
          </a:p>
          <a:p>
            <a:pPr lvl="1"/>
            <a:r>
              <a:rPr lang="en-US" dirty="0"/>
              <a:t>Maximum Velocity</a:t>
            </a:r>
          </a:p>
          <a:p>
            <a:pPr lvl="1"/>
            <a:r>
              <a:rPr lang="en-US" dirty="0" err="1"/>
              <a:t>Vorticity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Shear Stress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Outside/Inside a Rotating Cylinder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a cylinder rotates at angular velocity </a:t>
            </a:r>
            <a:r>
              <a:rPr lang="en-US" dirty="0">
                <a:latin typeface="Symbol" charset="2"/>
                <a:cs typeface="Symbol" charset="2"/>
              </a:rPr>
              <a:t>w</a:t>
            </a:r>
            <a:endParaRPr lang="en-US" dirty="0">
              <a:cs typeface="Symbol" charset="2"/>
            </a:endParaRPr>
          </a:p>
          <a:p>
            <a:r>
              <a:rPr lang="en-US" dirty="0">
                <a:cs typeface="Symbol" charset="2"/>
              </a:rPr>
              <a:t>What is velocity profile outside the cylinder if it is filled with fluid?</a:t>
            </a:r>
          </a:p>
          <a:p>
            <a:r>
              <a:rPr lang="en-US" dirty="0">
                <a:cs typeface="Symbol" charset="2"/>
              </a:rPr>
              <a:t>How about inside?</a:t>
            </a:r>
          </a:p>
          <a:p>
            <a:endParaRPr lang="en-US" baseline="-25000" dirty="0">
              <a:latin typeface="Symbol" charset="2"/>
              <a:cs typeface="Symbol" charset="2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0F7B92-018D-8841-BC52-6AE63B9F1CAF}"/>
              </a:ext>
            </a:extLst>
          </p:cNvPr>
          <p:cNvSpPr/>
          <p:nvPr/>
        </p:nvSpPr>
        <p:spPr>
          <a:xfrm>
            <a:off x="3199606" y="4056348"/>
            <a:ext cx="2743200" cy="2743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6641C2-5676-6644-95A9-37609A740005}"/>
              </a:ext>
            </a:extLst>
          </p:cNvPr>
          <p:cNvCxnSpPr>
            <a:endCxn id="5" idx="0"/>
          </p:cNvCxnSpPr>
          <p:nvPr/>
        </p:nvCxnSpPr>
        <p:spPr>
          <a:xfrm flipV="1">
            <a:off x="4571206" y="4056348"/>
            <a:ext cx="0" cy="1371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9DDE64B-C742-8746-96E4-5896C518375B}"/>
              </a:ext>
            </a:extLst>
          </p:cNvPr>
          <p:cNvSpPr txBox="1"/>
          <p:nvPr/>
        </p:nvSpPr>
        <p:spPr>
          <a:xfrm>
            <a:off x="4623140" y="4557482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A614B11C-CAFF-B745-940B-18C75FD53F6F}"/>
              </a:ext>
            </a:extLst>
          </p:cNvPr>
          <p:cNvSpPr/>
          <p:nvPr/>
        </p:nvSpPr>
        <p:spPr>
          <a:xfrm>
            <a:off x="5006782" y="3971426"/>
            <a:ext cx="873303" cy="842641"/>
          </a:xfrm>
          <a:prstGeom prst="arc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1CAA8C-3AB6-3044-A2FD-A268BB5C656E}"/>
              </a:ext>
            </a:extLst>
          </p:cNvPr>
          <p:cNvSpPr txBox="1"/>
          <p:nvPr/>
        </p:nvSpPr>
        <p:spPr>
          <a:xfrm>
            <a:off x="5763802" y="3760342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4294728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592" y="525621"/>
            <a:ext cx="7313613" cy="1264024"/>
          </a:xfrm>
        </p:spPr>
        <p:txBody>
          <a:bodyPr/>
          <a:lstStyle/>
          <a:p>
            <a:r>
              <a:rPr lang="en-US" dirty="0"/>
              <a:t>Flow Between Concentric Cylinders – your HW..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591" y="2230724"/>
            <a:ext cx="7313613" cy="4303338"/>
          </a:xfrm>
        </p:spPr>
        <p:txBody>
          <a:bodyPr/>
          <a:lstStyle/>
          <a:p>
            <a:r>
              <a:rPr lang="en-US" dirty="0"/>
              <a:t>Taylor-</a:t>
            </a:r>
            <a:r>
              <a:rPr lang="en-US" dirty="0" err="1"/>
              <a:t>Couette</a:t>
            </a:r>
            <a:r>
              <a:rPr lang="en-US" dirty="0"/>
              <a:t> Flow</a:t>
            </a:r>
          </a:p>
          <a:p>
            <a:r>
              <a:rPr lang="en-US" dirty="0"/>
              <a:t>Assume out cylinder rotates at angular velocity </a:t>
            </a:r>
            <a:r>
              <a:rPr lang="en-US" dirty="0">
                <a:latin typeface="Symbol" charset="2"/>
                <a:cs typeface="Symbol" charset="2"/>
              </a:rPr>
              <a:t>w</a:t>
            </a:r>
            <a:r>
              <a:rPr lang="en-US" baseline="-25000" dirty="0">
                <a:cs typeface="Symbol" charset="2"/>
              </a:rPr>
              <a:t>in</a:t>
            </a:r>
          </a:p>
          <a:p>
            <a:r>
              <a:rPr lang="en-US" dirty="0"/>
              <a:t>Assume out cylinder rotates at angular velocity </a:t>
            </a:r>
            <a:r>
              <a:rPr lang="en-US" dirty="0" err="1">
                <a:latin typeface="Symbol" charset="2"/>
                <a:cs typeface="Symbol" charset="2"/>
              </a:rPr>
              <a:t>w</a:t>
            </a:r>
            <a:r>
              <a:rPr lang="en-US" baseline="-25000" dirty="0" err="1">
                <a:cs typeface="Symbol" charset="2"/>
              </a:rPr>
              <a:t>out</a:t>
            </a:r>
            <a:endParaRPr lang="en-US" baseline="-25000" dirty="0">
              <a:cs typeface="Symbol" charset="2"/>
            </a:endParaRPr>
          </a:p>
          <a:p>
            <a:endParaRPr lang="en-US" baseline="-25000" dirty="0">
              <a:latin typeface="Symbol" charset="2"/>
              <a:cs typeface="Symbol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444" y="3908420"/>
            <a:ext cx="2993704" cy="306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40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</a:t>
            </a:r>
          </a:p>
        </p:txBody>
      </p:sp>
      <p:pic>
        <p:nvPicPr>
          <p:cNvPr id="4" name="Content Placeholder 3" descr="Screen shot 2011-03-21 at 11.21.19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88060" b="-88060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Conservation of Momentum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Newton’s Second Law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forces act on a differential volume?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eq_06_4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2813" y="2520223"/>
            <a:ext cx="73152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6_45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339055" y="3872633"/>
            <a:ext cx="1870233" cy="52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</a:t>
            </a:r>
          </a:p>
        </p:txBody>
      </p:sp>
      <p:pic>
        <p:nvPicPr>
          <p:cNvPr id="4" name="Content Placeholder 3" descr="Screen shot 2011-03-21 at 11.23.33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0489" b="-30489"/>
          <a:stretch>
            <a:fillRect/>
          </a:stretch>
        </p:blipFill>
        <p:spPr/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</a:t>
            </a:r>
          </a:p>
        </p:txBody>
      </p:sp>
      <p:pic>
        <p:nvPicPr>
          <p:cNvPr id="4" name="Content Placeholder 3" descr="Screen shot 2011-03-21 at 11.22.36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0999" b="-50999"/>
          <a:stretch>
            <a:fillRect/>
          </a:stretch>
        </p:blipFill>
        <p:spPr/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Problems</a:t>
            </a:r>
            <a:endParaRPr lang="en-US" dirty="0"/>
          </a:p>
        </p:txBody>
      </p:sp>
      <p:pic>
        <p:nvPicPr>
          <p:cNvPr id="6" name="Content Placeholder 5" descr="Screen shot 2011-03-21 at 11.20.28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8050" b="-18050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Forces on Differential Element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Weight (Vector)</a:t>
            </a:r>
          </a:p>
          <a:p>
            <a:endParaRPr lang="en-US" dirty="0"/>
          </a:p>
          <a:p>
            <a:r>
              <a:rPr lang="en-US" dirty="0"/>
              <a:t>Surface forces (normal and shear)</a:t>
            </a:r>
          </a:p>
        </p:txBody>
      </p:sp>
      <p:pic>
        <p:nvPicPr>
          <p:cNvPr id="4" name="Picture 2" descr="eq_06_4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186065" y="2332347"/>
            <a:ext cx="2152009" cy="6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fig_06_09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186065" y="3903277"/>
            <a:ext cx="3455976" cy="19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un_06_20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326611" y="3654014"/>
            <a:ext cx="1689055" cy="69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qun_06_21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326611" y="4664729"/>
            <a:ext cx="1943946" cy="75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equn_06_22"/>
          <p:cNvPicPr preferRelativeResize="0"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5326611" y="5679536"/>
            <a:ext cx="1924174" cy="74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Surface Forces in </a:t>
            </a:r>
            <a:r>
              <a:rPr lang="en-US" sz="2800" dirty="0" err="1"/>
              <a:t>x</a:t>
            </a:r>
            <a:r>
              <a:rPr lang="en-US" sz="2800" dirty="0"/>
              <a:t> direction on a fluid element (same in other directions)</a:t>
            </a:r>
          </a:p>
        </p:txBody>
      </p:sp>
      <p:pic>
        <p:nvPicPr>
          <p:cNvPr id="4" name="Picture 2" descr="fig_06_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2645" y="1739584"/>
            <a:ext cx="7412579" cy="489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Therefore….</a:t>
            </a:r>
          </a:p>
        </p:txBody>
      </p:sp>
      <p:pic>
        <p:nvPicPr>
          <p:cNvPr id="4" name="Picture 2" descr="eq_06_4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4400" y="1650208"/>
            <a:ext cx="73152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6_48b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12813" y="3233538"/>
            <a:ext cx="7315200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6_48c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12813" y="4999610"/>
            <a:ext cx="7315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 2 becomes</a:t>
            </a:r>
          </a:p>
        </p:txBody>
      </p:sp>
      <p:pic>
        <p:nvPicPr>
          <p:cNvPr id="4" name="Picture 2" descr="eq_06_50a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487016" y="2259431"/>
            <a:ext cx="5304963" cy="59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un_06_23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86869" y="2590743"/>
            <a:ext cx="2038757" cy="183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q_06_50b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487016" y="3299162"/>
            <a:ext cx="5304963" cy="65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eq_06_50c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487016" y="4504200"/>
            <a:ext cx="5304963" cy="58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>
            <a:off x="2498452" y="3146311"/>
            <a:ext cx="822960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treat stresses?</a:t>
            </a:r>
          </a:p>
        </p:txBody>
      </p:sp>
      <p:pic>
        <p:nvPicPr>
          <p:cNvPr id="4" name="Picture 2" descr="fig_06_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94829" y="2217881"/>
            <a:ext cx="4668906" cy="308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6_118abc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000387" y="1492625"/>
            <a:ext cx="2227626" cy="213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6_118def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475189" y="4083789"/>
            <a:ext cx="3101791" cy="248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finally….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6085"/>
            <a:ext cx="7313613" cy="430333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Navier</a:t>
            </a:r>
            <a:r>
              <a:rPr lang="en-US" dirty="0"/>
              <a:t> Stokes Equations</a:t>
            </a:r>
          </a:p>
        </p:txBody>
      </p:sp>
      <p:pic>
        <p:nvPicPr>
          <p:cNvPr id="4" name="Picture 2" descr="eq_06_120a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2813" y="2375568"/>
            <a:ext cx="73152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6_120b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12813" y="3453432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6_120c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12813" y="4664315"/>
            <a:ext cx="7315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Cylindrical Coordinates</a:t>
            </a:r>
          </a:p>
        </p:txBody>
      </p:sp>
      <p:pic>
        <p:nvPicPr>
          <p:cNvPr id="4" name="Picture 2" descr="eq_06_121a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4400" y="2111575"/>
            <a:ext cx="7315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6_121b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12813" y="3555811"/>
            <a:ext cx="73152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6_121c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12813" y="5091882"/>
            <a:ext cx="731520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4375</TotalTime>
  <Words>293</Words>
  <Application>Microsoft Macintosh PowerPoint</Application>
  <PresentationFormat>On-screen Show (4:3)</PresentationFormat>
  <Paragraphs>86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Corbel</vt:lpstr>
      <vt:lpstr>Symbol</vt:lpstr>
      <vt:lpstr>Wingdings</vt:lpstr>
      <vt:lpstr>Studio</vt:lpstr>
      <vt:lpstr>Chapter 6 Differential Analysis of Flow</vt:lpstr>
      <vt:lpstr>Conservation of Momentum</vt:lpstr>
      <vt:lpstr>Forces on Differential Element</vt:lpstr>
      <vt:lpstr>Surface Forces in x direction on a fluid element (same in other directions)</vt:lpstr>
      <vt:lpstr>Therefore….</vt:lpstr>
      <vt:lpstr>Newton 2 becomes</vt:lpstr>
      <vt:lpstr>How do we treat stresses?</vt:lpstr>
      <vt:lpstr>And finally….</vt:lpstr>
      <vt:lpstr>In Cylindrical Coordinates</vt:lpstr>
      <vt:lpstr>So….</vt:lpstr>
      <vt:lpstr>Poiseuille Flow</vt:lpstr>
      <vt:lpstr>Poiseuille Flow</vt:lpstr>
      <vt:lpstr>Couette Flow</vt:lpstr>
      <vt:lpstr>Couette Flow</vt:lpstr>
      <vt:lpstr>Hagen-Poiseuille</vt:lpstr>
      <vt:lpstr>Hagen- Poiseuille Flow</vt:lpstr>
      <vt:lpstr>Flow Outside/Inside a Rotating Cylinder</vt:lpstr>
      <vt:lpstr>Flow Between Concentric Cylinders – your HW..</vt:lpstr>
      <vt:lpstr>Sample Problem</vt:lpstr>
      <vt:lpstr>Sample Problem</vt:lpstr>
      <vt:lpstr>Sample Problem</vt:lpstr>
      <vt:lpstr>Sample Problems</vt:lpstr>
    </vt:vector>
  </TitlesOfParts>
  <Company>University if Notre Dame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Differential Analysis of Flow</dc:title>
  <dc:creator>Didio</dc:creator>
  <cp:lastModifiedBy>Diogo Bolster</cp:lastModifiedBy>
  <cp:revision>58</cp:revision>
  <dcterms:created xsi:type="dcterms:W3CDTF">2011-04-01T20:09:08Z</dcterms:created>
  <dcterms:modified xsi:type="dcterms:W3CDTF">2019-10-30T14:30:27Z</dcterms:modified>
</cp:coreProperties>
</file>