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tags/tag14.xml" ContentType="application/vnd.openxmlformats-officedocument.presentationml.tags+xml"/>
  <Override PartName="/ppt/embeddings/oleObject5.bin" ContentType="application/vnd.openxmlformats-officedocument.oleObject"/>
  <Override PartName="/ppt/embeddings/Microsoft_Equation1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9" r:id="rId4"/>
    <p:sldId id="261" r:id="rId5"/>
    <p:sldId id="260" r:id="rId6"/>
    <p:sldId id="262" r:id="rId7"/>
    <p:sldId id="258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276" r:id="rId24"/>
    <p:sldId id="277" r:id="rId25"/>
    <p:sldId id="278" r:id="rId26"/>
    <p:sldId id="279" r:id="rId27"/>
    <p:sldId id="285" r:id="rId28"/>
    <p:sldId id="283" r:id="rId29"/>
    <p:sldId id="286" r:id="rId30"/>
    <p:sldId id="287" r:id="rId31"/>
    <p:sldId id="284" r:id="rId32"/>
    <p:sldId id="289" r:id="rId33"/>
    <p:sldId id="288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F7A6F-9FED-DB4B-9619-4CF43F40F3BB}" type="datetimeFigureOut">
              <a:rPr lang="en-US" smtClean="0"/>
              <a:pPr/>
              <a:t>11/15/19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43E1A-426F-6B4A-A552-7C86BF848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class example</a:t>
            </a:r>
            <a:r>
              <a:rPr lang="en-US" baseline="0" dirty="0" smtClean="0"/>
              <a:t> on the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69A17-A18A-AE40-B726-22984BAD0F3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E261-3025-F949-8015-B608024D4A7F}" type="datetimeFigureOut">
              <a:rPr lang="en-US" smtClean="0"/>
              <a:pPr/>
              <a:t>11/15/19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E261-3025-F949-8015-B608024D4A7F}" type="datetimeFigureOut">
              <a:rPr lang="en-US" smtClean="0"/>
              <a:pPr/>
              <a:t>11/15/19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E261-3025-F949-8015-B608024D4A7F}" type="datetimeFigureOut">
              <a:rPr lang="en-US" smtClean="0"/>
              <a:pPr/>
              <a:t>11/15/19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E261-3025-F949-8015-B608024D4A7F}" type="datetimeFigureOut">
              <a:rPr lang="en-US" smtClean="0"/>
              <a:pPr/>
              <a:t>11/15/19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E261-3025-F949-8015-B608024D4A7F}" type="datetimeFigureOut">
              <a:rPr lang="en-US" smtClean="0"/>
              <a:pPr/>
              <a:t>11/15/19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E261-3025-F949-8015-B608024D4A7F}" type="datetimeFigureOut">
              <a:rPr lang="en-US" smtClean="0"/>
              <a:pPr/>
              <a:t>11/15/19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E261-3025-F949-8015-B608024D4A7F}" type="datetimeFigureOut">
              <a:rPr lang="en-US" smtClean="0"/>
              <a:pPr/>
              <a:t>11/15/19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E261-3025-F949-8015-B608024D4A7F}" type="datetimeFigureOut">
              <a:rPr lang="en-US" smtClean="0"/>
              <a:pPr/>
              <a:t>11/15/19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A37E261-3025-F949-8015-B608024D4A7F}" type="datetimeFigureOut">
              <a:rPr lang="en-US" smtClean="0"/>
              <a:pPr/>
              <a:t>11/15/19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A37E261-3025-F949-8015-B608024D4A7F}" type="datetimeFigureOut">
              <a:rPr lang="en-US" smtClean="0"/>
              <a:pPr/>
              <a:t>11/15/19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E261-3025-F949-8015-B608024D4A7F}" type="datetimeFigureOut">
              <a:rPr lang="en-US" smtClean="0"/>
              <a:pPr/>
              <a:t>11/15/19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E261-3025-F949-8015-B608024D4A7F}" type="datetimeFigureOut">
              <a:rPr lang="en-US" smtClean="0"/>
              <a:pPr/>
              <a:t>11/15/19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E261-3025-F949-8015-B608024D4A7F}" type="datetimeFigureOut">
              <a:rPr lang="en-US" smtClean="0"/>
              <a:pPr/>
              <a:t>11/15/19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E261-3025-F949-8015-B608024D4A7F}" type="datetimeFigureOut">
              <a:rPr lang="en-US" smtClean="0"/>
              <a:pPr/>
              <a:t>11/15/19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E261-3025-F949-8015-B608024D4A7F}" type="datetimeFigureOut">
              <a:rPr lang="en-US" smtClean="0"/>
              <a:pPr/>
              <a:t>11/15/19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A37E261-3025-F949-8015-B608024D4A7F}" type="datetimeFigureOut">
              <a:rPr lang="en-US" smtClean="0"/>
              <a:pPr/>
              <a:t>11/15/19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deo.google.com/videoplay?docid=-5033243127531747249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32.emf"/><Relationship Id="rId7" Type="http://schemas.openxmlformats.org/officeDocument/2006/relationships/image" Target="../media/image3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21.jpeg"/><Relationship Id="rId5" Type="http://schemas.openxmlformats.org/officeDocument/2006/relationships/oleObject" Target="../embeddings/oleObject5.bin"/><Relationship Id="rId6" Type="http://schemas.openxmlformats.org/officeDocument/2006/relationships/image" Target="../media/image34.emf"/><Relationship Id="rId7" Type="http://schemas.openxmlformats.org/officeDocument/2006/relationships/oleObject" Target="../embeddings/Microsoft_Equation1.bin"/><Relationship Id="rId8" Type="http://schemas.openxmlformats.org/officeDocument/2006/relationships/image" Target="../media/image35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36.emf"/><Relationship Id="rId1" Type="http://schemas.openxmlformats.org/officeDocument/2006/relationships/vmlDrawing" Target="../drawings/vmlDrawing4.vml"/><Relationship Id="rId2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Similitude and Dimensional Analysis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CE30460 - Fluid Mechanics</a:t>
            </a:r>
          </a:p>
          <a:p>
            <a:r>
              <a:rPr lang="en-US" dirty="0" err="1" smtClean="0"/>
              <a:t>Diogo</a:t>
            </a:r>
            <a:r>
              <a:rPr lang="en-US" smtClean="0"/>
              <a:t> Bolster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recipe listed before will always work</a:t>
            </a:r>
          </a:p>
          <a:p>
            <a:endParaRPr lang="en-US" dirty="0" smtClean="0"/>
          </a:p>
          <a:p>
            <a:r>
              <a:rPr lang="en-US" dirty="0" smtClean="0"/>
              <a:t>Typically, we just do it by inspection</a:t>
            </a:r>
          </a:p>
          <a:p>
            <a:endParaRPr lang="en-US" dirty="0" smtClean="0"/>
          </a:p>
          <a:p>
            <a:r>
              <a:rPr lang="en-US" dirty="0" smtClean="0"/>
              <a:t>All these numbers can be thought of as ratios of forces, ratios of timescales, ratios of </a:t>
            </a:r>
            <a:r>
              <a:rPr lang="en-US" dirty="0" err="1" smtClean="0"/>
              <a:t>lengthscales</a:t>
            </a:r>
            <a:r>
              <a:rPr lang="en-US" dirty="0" smtClean="0"/>
              <a:t>….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1</a:t>
            </a:r>
            <a:endParaRPr lang="en-US" dirty="0"/>
          </a:p>
        </p:txBody>
      </p:sp>
      <p:pic>
        <p:nvPicPr>
          <p:cNvPr id="4" name="Content Placeholder 3" descr="Screen shot 2011-04-17 at 5.08.50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91205" b="-91205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2</a:t>
            </a:r>
            <a:endParaRPr lang="en-US" dirty="0"/>
          </a:p>
        </p:txBody>
      </p:sp>
      <p:pic>
        <p:nvPicPr>
          <p:cNvPr id="4" name="Content Placeholder 3" descr="Screen shot 2011-04-17 at 5.09.24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2981" b="-62981"/>
          <a:stretch>
            <a:fillRect/>
          </a:stretch>
        </p:blipFill>
        <p:spPr>
          <a:xfrm>
            <a:off x="0" y="1575420"/>
            <a:ext cx="8887168" cy="528258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3</a:t>
            </a:r>
            <a:endParaRPr lang="en-US" dirty="0"/>
          </a:p>
        </p:txBody>
      </p:sp>
      <p:pic>
        <p:nvPicPr>
          <p:cNvPr id="4" name="Content Placeholder 3" descr="Screen shot 2011-04-17 at 5.10.21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70" r="-2070"/>
          <a:stretch>
            <a:fillRect/>
          </a:stretch>
        </p:blipFill>
        <p:spPr>
          <a:xfrm>
            <a:off x="1563398" y="1859567"/>
            <a:ext cx="5971835" cy="354969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Common dimensionless Groups in Fluids</a:t>
            </a:r>
            <a:endParaRPr lang="en-US" sz="3600" dirty="0"/>
          </a:p>
        </p:txBody>
      </p:sp>
      <p:pic>
        <p:nvPicPr>
          <p:cNvPr id="5" name="Picture 2" descr="equn_07_4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73200" y="1371600"/>
            <a:ext cx="61960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Some interesting examples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Hydraulic Jump</a:t>
            </a:r>
          </a:p>
          <a:p>
            <a:r>
              <a:rPr lang="en-US" dirty="0" smtClean="0"/>
              <a:t>Drag on a Boat</a:t>
            </a:r>
          </a:p>
          <a:p>
            <a:r>
              <a:rPr lang="en-US" dirty="0" smtClean="0"/>
              <a:t>Turbulent Flow in a Pipe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45799" y="48159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http://video.google.com/videoplay?docid=-5033243127531747249#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Data – Problems with One Pi Term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Symbol" charset="2"/>
              </a:rPr>
              <a:t>If only one term exists then according to the Pi Theorem we can say: </a:t>
            </a:r>
          </a:p>
          <a:p>
            <a:pPr>
              <a:buNone/>
            </a:pPr>
            <a:r>
              <a:rPr lang="en-US" dirty="0" smtClean="0">
                <a:latin typeface="Symbol" charset="2"/>
                <a:cs typeface="Symbol" charset="2"/>
              </a:rPr>
              <a:t>					P</a:t>
            </a:r>
            <a:r>
              <a:rPr lang="en-US" baseline="-25000" dirty="0" smtClean="0"/>
              <a:t>1</a:t>
            </a:r>
            <a:r>
              <a:rPr lang="en-US" dirty="0" smtClean="0"/>
              <a:t>=C</a:t>
            </a:r>
          </a:p>
          <a:p>
            <a:pPr>
              <a:buFont typeface="Symbol" charset="2"/>
              <a:buChar char=" "/>
            </a:pPr>
            <a:endParaRPr lang="en-US" dirty="0" smtClean="0"/>
          </a:p>
          <a:p>
            <a:pPr>
              <a:buFont typeface="Symbol" charset="2"/>
              <a:buChar char=" "/>
            </a:pPr>
            <a:r>
              <a:rPr lang="en-US" dirty="0" smtClean="0"/>
              <a:t>Allows for a very nice relationship between variables and the constant can easily be fit from data….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Classical Example (Very slowly falling spherical particle – what is drag)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4604286" cy="4571999"/>
          </a:xfrm>
        </p:spPr>
        <p:txBody>
          <a:bodyPr/>
          <a:lstStyle/>
          <a:p>
            <a:r>
              <a:rPr lang="en-US" dirty="0" smtClean="0">
                <a:latin typeface="+mj-lt"/>
                <a:cs typeface="Handwriting - Dakota"/>
              </a:rPr>
              <a:t>Drag</a:t>
            </a:r>
            <a:r>
              <a:rPr lang="en-US" i="1" dirty="0" smtClean="0">
                <a:latin typeface="Handwriting - Dakota"/>
                <a:cs typeface="Handwriting - Dakota"/>
              </a:rPr>
              <a:t> D</a:t>
            </a:r>
            <a:r>
              <a:rPr lang="en-US" dirty="0" smtClean="0"/>
              <a:t> = </a:t>
            </a:r>
            <a:r>
              <a:rPr lang="en-US" dirty="0" err="1" smtClean="0"/>
              <a:t>f</a:t>
            </a:r>
            <a:r>
              <a:rPr lang="en-US" dirty="0" smtClean="0"/>
              <a:t> (</a:t>
            </a:r>
            <a:r>
              <a:rPr lang="en-US" dirty="0" err="1" smtClean="0"/>
              <a:t>D,V,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)</a:t>
            </a:r>
          </a:p>
          <a:p>
            <a:r>
              <a:rPr lang="en-US" dirty="0" smtClean="0"/>
              <a:t>[</a:t>
            </a:r>
            <a:r>
              <a:rPr lang="en-US" dirty="0" smtClean="0">
                <a:latin typeface="Handwriting - Dakota"/>
                <a:cs typeface="Handwriting - Dakota"/>
              </a:rPr>
              <a:t>D</a:t>
            </a:r>
            <a:r>
              <a:rPr lang="en-US" dirty="0" smtClean="0"/>
              <a:t>]=   M L T</a:t>
            </a:r>
            <a:r>
              <a:rPr lang="en-US" baseline="30000" dirty="0" smtClean="0"/>
              <a:t>-2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[D]=  L</a:t>
            </a:r>
            <a:br>
              <a:rPr lang="en-US" dirty="0" smtClean="0"/>
            </a:br>
            <a:r>
              <a:rPr lang="en-US" dirty="0" smtClean="0"/>
              <a:t>[V]=  L T</a:t>
            </a:r>
            <a:r>
              <a:rPr lang="en-US" baseline="30000" dirty="0" smtClean="0"/>
              <a:t>-1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]=  M L</a:t>
            </a:r>
            <a:r>
              <a:rPr lang="en-US" baseline="30000" dirty="0" smtClean="0"/>
              <a:t>-1</a:t>
            </a:r>
            <a:r>
              <a:rPr lang="en-US" dirty="0" smtClean="0"/>
              <a:t> T</a:t>
            </a:r>
            <a:r>
              <a:rPr lang="en-US" baseline="30000" dirty="0" smtClean="0"/>
              <a:t>-1</a:t>
            </a:r>
            <a:endParaRPr lang="en-US" dirty="0" smtClean="0"/>
          </a:p>
          <a:p>
            <a:r>
              <a:rPr lang="en-US" dirty="0" smtClean="0"/>
              <a:t>On one Pi group exists</a:t>
            </a:r>
          </a:p>
          <a:p>
            <a:pPr>
              <a:buNone/>
            </a:pPr>
            <a:r>
              <a:rPr lang="en-US" dirty="0" smtClean="0"/>
              <a:t> 		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=</a:t>
            </a:r>
            <a:r>
              <a:rPr lang="en-US" dirty="0" smtClean="0">
                <a:latin typeface="Handwriting - Dakota"/>
                <a:cs typeface="Handwriting - Dakota"/>
              </a:rPr>
              <a:t>D</a:t>
            </a:r>
            <a:r>
              <a:rPr lang="en-US" dirty="0" smtClean="0"/>
              <a:t>/(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VD</a:t>
            </a:r>
            <a:r>
              <a:rPr lang="en-US" dirty="0" smtClean="0"/>
              <a:t>)=C</a:t>
            </a:r>
          </a:p>
          <a:p>
            <a:pPr>
              <a:buNone/>
            </a:pPr>
            <a:r>
              <a:rPr lang="en-US" dirty="0" smtClean="0"/>
              <a:t>Or    </a:t>
            </a:r>
            <a:r>
              <a:rPr lang="en-US" dirty="0" smtClean="0">
                <a:latin typeface="Handwriting - Dakota"/>
                <a:cs typeface="Handwriting - Dakota"/>
              </a:rPr>
              <a:t>D</a:t>
            </a:r>
            <a:r>
              <a:rPr lang="en-US" dirty="0" smtClean="0"/>
              <a:t>=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VDC     </a:t>
            </a:r>
            <a:endParaRPr lang="en-US" dirty="0"/>
          </a:p>
        </p:txBody>
      </p:sp>
      <p:pic>
        <p:nvPicPr>
          <p:cNvPr id="4" name="Picture 2" descr="exs_07_02a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44194" y="1815569"/>
            <a:ext cx="2426256" cy="407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Brace 4"/>
          <p:cNvSpPr/>
          <p:nvPr/>
        </p:nvSpPr>
        <p:spPr>
          <a:xfrm>
            <a:off x="3300230" y="2354758"/>
            <a:ext cx="407893" cy="154820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02800" y="2653290"/>
            <a:ext cx="1390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variables</a:t>
            </a:r>
          </a:p>
          <a:p>
            <a:r>
              <a:rPr lang="en-US" dirty="0" smtClean="0"/>
              <a:t>3 dimension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336" y="1942907"/>
            <a:ext cx="73891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a sphere of diameter </a:t>
            </a:r>
            <a:r>
              <a:rPr lang="en-US" dirty="0" err="1" smtClean="0"/>
              <a:t>d</a:t>
            </a:r>
            <a:r>
              <a:rPr lang="en-US" dirty="0" smtClean="0"/>
              <a:t>=5 mm falls at a velocity of 0.1 </a:t>
            </a:r>
            <a:r>
              <a:rPr lang="en-US" dirty="0" err="1" smtClean="0"/>
              <a:t>m/s</a:t>
            </a:r>
            <a:r>
              <a:rPr lang="en-US" dirty="0" smtClean="0"/>
              <a:t> in water</a:t>
            </a:r>
          </a:p>
          <a:p>
            <a:r>
              <a:rPr lang="en-US" dirty="0" smtClean="0"/>
              <a:t>(viscosity=0.001 Ns/m</a:t>
            </a:r>
            <a:r>
              <a:rPr lang="en-US" baseline="30000" dirty="0" smtClean="0"/>
              <a:t>2</a:t>
            </a:r>
            <a:r>
              <a:rPr lang="en-US" dirty="0" smtClean="0"/>
              <a:t>) it experiences a drag of 100 N.</a:t>
            </a:r>
          </a:p>
          <a:p>
            <a:endParaRPr lang="en-US" dirty="0" smtClean="0"/>
          </a:p>
          <a:p>
            <a:r>
              <a:rPr lang="en-US" dirty="0" smtClean="0"/>
              <a:t>Can you develop a general law for drag on a sphere of arbitrary size in </a:t>
            </a:r>
          </a:p>
          <a:p>
            <a:r>
              <a:rPr lang="en-US" dirty="0" smtClean="0"/>
              <a:t>an arbitrary flow (for a slowing falling sphere)</a:t>
            </a:r>
            <a:endParaRPr lang="en-US" dirty="0"/>
          </a:p>
        </p:txBody>
      </p:sp>
      <p:pic>
        <p:nvPicPr>
          <p:cNvPr id="8" name="Picture 2" descr="exs_07_02a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19315" y="3598670"/>
            <a:ext cx="1639291" cy="27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of More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3" indent="-457200">
              <a:spcBef>
                <a:spcPts val="2400"/>
              </a:spcBef>
              <a:buClrTx/>
            </a:pPr>
            <a:r>
              <a:rPr lang="en-US" sz="2400" dirty="0" smtClean="0"/>
              <a:t>For two terms  </a:t>
            </a:r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=f(</a:t>
            </a:r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</a:p>
          <a:p>
            <a:pPr lvl="3">
              <a:buNone/>
            </a:pPr>
            <a:r>
              <a:rPr lang="en-US" sz="2400" dirty="0" smtClean="0"/>
              <a:t>			</a:t>
            </a:r>
          </a:p>
          <a:p>
            <a:pPr lvl="3">
              <a:buFont typeface="Symbol" charset="2"/>
              <a:buChar char=" "/>
            </a:pPr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=f(</a:t>
            </a:r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 marL="457200" lvl="3" indent="-457200">
              <a:spcBef>
                <a:spcPts val="2400"/>
              </a:spcBef>
              <a:buClrTx/>
            </a:pPr>
            <a:r>
              <a:rPr lang="en-US" sz="2400" dirty="0" smtClean="0"/>
              <a:t>Means when you have data you should plot </a:t>
            </a:r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dirty="0" smtClean="0"/>
              <a:t>1 against </a:t>
            </a:r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dirty="0" smtClean="0"/>
              <a:t>2 to deduce relationships or at least make best fits that can be used predicatively.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Chapter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Pi Theorem</a:t>
            </a:r>
          </a:p>
          <a:p>
            <a:r>
              <a:rPr lang="en-US" dirty="0" smtClean="0"/>
              <a:t>Develop dimensionless variables for a given flow situation</a:t>
            </a:r>
          </a:p>
          <a:p>
            <a:r>
              <a:rPr lang="en-US" dirty="0" smtClean="0"/>
              <a:t>Use dimensional variables in data analysis</a:t>
            </a:r>
          </a:p>
          <a:p>
            <a:r>
              <a:rPr lang="en-US" dirty="0" smtClean="0"/>
              <a:t>Apply concepts of modeling and similitude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pic>
        <p:nvPicPr>
          <p:cNvPr id="4" name="Content Placeholder 3" descr="Screen shot 2011-04-17 at 5.12.17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0236" b="-20236"/>
          <a:stretch>
            <a:fillRect/>
          </a:stretch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1-04-20 at 11.12.22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502" r="-12502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2</a:t>
            </a:r>
            <a:endParaRPr lang="en-US" dirty="0"/>
          </a:p>
        </p:txBody>
      </p:sp>
      <p:pic>
        <p:nvPicPr>
          <p:cNvPr id="4" name="Picture 3" descr="Screen Shot 2019-11-15 at 9.37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743318"/>
            <a:ext cx="90932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58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and Similitude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model is a representation of a physical system that may be used to predict the behavior of the system in some desired respect, e.g.</a:t>
            </a:r>
          </a:p>
          <a:p>
            <a:endParaRPr lang="en-US" dirty="0"/>
          </a:p>
        </p:txBody>
      </p:sp>
      <p:pic>
        <p:nvPicPr>
          <p:cNvPr id="5" name="Picture 2" descr="figun_07_1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26141" y="3012344"/>
            <a:ext cx="2335889" cy="174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fig_07_01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69247" y="3012344"/>
            <a:ext cx="3027363" cy="200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fig_07_02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766299" y="5021388"/>
            <a:ext cx="2302963" cy="159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enough?</a:t>
            </a:r>
            <a:endParaRPr lang="en-US" dirty="0"/>
          </a:p>
        </p:txBody>
      </p:sp>
      <p:pic>
        <p:nvPicPr>
          <p:cNvPr id="7" name="Content Placeholder 6" descr="Screen shot 2011-04-17 at 4.51.58 P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8337" r="-28337"/>
          <a:stretch>
            <a:fillRect/>
          </a:stretch>
        </p:blipFill>
        <p:spPr/>
      </p:pic>
      <p:pic>
        <p:nvPicPr>
          <p:cNvPr id="10" name="Content Placeholder 9" descr="Screen shot 2011-04-17 at 4.52.04 PM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041" r="-1041"/>
          <a:stretch>
            <a:fillRect/>
          </a:stretch>
        </p:blipFill>
        <p:spPr>
          <a:xfrm>
            <a:off x="6030994" y="2421116"/>
            <a:ext cx="2152650" cy="2612874"/>
          </a:xfrm>
        </p:spPr>
      </p:pic>
      <p:sp>
        <p:nvSpPr>
          <p:cNvPr id="11" name="Right Arrow 10"/>
          <p:cNvSpPr/>
          <p:nvPr/>
        </p:nvSpPr>
        <p:spPr>
          <a:xfrm>
            <a:off x="4500372" y="34487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693960" cy="4583860"/>
          </a:xfrm>
        </p:spPr>
        <p:txBody>
          <a:bodyPr>
            <a:normAutofit/>
          </a:bodyPr>
          <a:lstStyle/>
          <a:p>
            <a:r>
              <a:rPr lang="en-US" dirty="0" smtClean="0"/>
              <a:t>Geometric (ratio of length scales the same)</a:t>
            </a:r>
          </a:p>
          <a:p>
            <a:r>
              <a:rPr lang="en-US" dirty="0" smtClean="0"/>
              <a:t>Kinematic (velocity structures are the same)</a:t>
            </a:r>
          </a:p>
          <a:p>
            <a:r>
              <a:rPr lang="en-US" dirty="0" smtClean="0"/>
              <a:t>Dynamic (ratio forces the same)</a:t>
            </a:r>
          </a:p>
          <a:p>
            <a:r>
              <a:rPr lang="en-US" dirty="0" smtClean="0"/>
              <a:t>The best situation is: Get all dimensionless variables (Pi groups) the same between model and prototype. Then all similarities are preserved…..</a:t>
            </a:r>
          </a:p>
          <a:p>
            <a:r>
              <a:rPr lang="en-US" dirty="0" smtClean="0"/>
              <a:t>Sometimes hard to achieve it all….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2120" y="1586752"/>
            <a:ext cx="5402552" cy="5271247"/>
          </a:xfrm>
        </p:spPr>
        <p:txBody>
          <a:bodyPr>
            <a:normAutofit/>
          </a:bodyPr>
          <a:lstStyle/>
          <a:p>
            <a:r>
              <a:rPr lang="en-US" dirty="0" smtClean="0"/>
              <a:t>Consider flow past some plate. You can to model drag</a:t>
            </a:r>
          </a:p>
          <a:p>
            <a:endParaRPr lang="en-US" dirty="0" smtClean="0"/>
          </a:p>
          <a:p>
            <a:r>
              <a:rPr lang="en-US" dirty="0" smtClean="0"/>
              <a:t>Pi theorem tells you</a:t>
            </a:r>
          </a:p>
          <a:p>
            <a:r>
              <a:rPr lang="en-US" dirty="0" smtClean="0"/>
              <a:t>To ensure similarity </a:t>
            </a:r>
            <a:r>
              <a:rPr lang="en-US" dirty="0" err="1" smtClean="0"/>
              <a:t>w/h</a:t>
            </a:r>
            <a:r>
              <a:rPr lang="en-US" dirty="0" smtClean="0"/>
              <a:t> and 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dirty="0" err="1" smtClean="0"/>
              <a:t>Vw/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must be the same in model and prototype.</a:t>
            </a:r>
          </a:p>
          <a:p>
            <a:r>
              <a:rPr lang="en-US" dirty="0" smtClean="0"/>
              <a:t>If this is true D/w</a:t>
            </a:r>
            <a:r>
              <a:rPr lang="en-US" baseline="30000" dirty="0" smtClean="0"/>
              <a:t>2</a:t>
            </a:r>
            <a:r>
              <a:rPr lang="en-US" dirty="0" smtClean="0">
                <a:latin typeface="Symbol" charset="2"/>
                <a:cs typeface="Symbol" charset="2"/>
              </a:rPr>
              <a:t>r</a:t>
            </a:r>
            <a:r>
              <a:rPr lang="en-US" dirty="0" smtClean="0"/>
              <a:t>V</a:t>
            </a:r>
            <a:r>
              <a:rPr lang="en-US" baseline="30000" dirty="0" smtClean="0"/>
              <a:t>2</a:t>
            </a:r>
            <a:r>
              <a:rPr lang="en-US" dirty="0" smtClean="0"/>
              <a:t> is the same in model and prototype</a:t>
            </a:r>
            <a:endParaRPr lang="en-US" dirty="0"/>
          </a:p>
        </p:txBody>
      </p:sp>
      <p:pic>
        <p:nvPicPr>
          <p:cNvPr id="5" name="Picture 2" descr="figun_07_1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87207" y="1900262"/>
            <a:ext cx="1805252" cy="355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un_07_30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335144" y="2642149"/>
            <a:ext cx="2923508" cy="32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_07_09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452251" y="3215770"/>
            <a:ext cx="2410163" cy="6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classical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 through Closed Conduits (Next Chapter)</a:t>
            </a:r>
          </a:p>
          <a:p>
            <a:endParaRPr lang="en-US" dirty="0" smtClean="0"/>
          </a:p>
          <a:p>
            <a:r>
              <a:rPr lang="en-US" dirty="0" smtClean="0"/>
              <a:t>Civil Engineering Applications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Flow around Immersed Bodies (e.g. Buildings)</a:t>
            </a:r>
          </a:p>
          <a:p>
            <a:pPr lvl="1"/>
            <a:r>
              <a:rPr lang="en-US" dirty="0" smtClean="0"/>
              <a:t>Flow with a Free Surface  (e.g. damns, hydroelectric)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around 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are often interested in drag at high Reynolds number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600" dirty="0" smtClean="0"/>
              <a:t>             Coefficient of drag</a:t>
            </a:r>
          </a:p>
          <a:p>
            <a:pPr>
              <a:buNone/>
            </a:pPr>
            <a:r>
              <a:rPr lang="en-US" sz="1600" dirty="0" smtClean="0"/>
              <a:t>	(what we want to measure in the lab)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570" y="1740013"/>
            <a:ext cx="2981112" cy="1987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206" y="3945006"/>
            <a:ext cx="2967476" cy="2225607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73289" y="3016706"/>
          <a:ext cx="2360589" cy="710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Equation" r:id="rId5" imgW="1181100" imgH="355600" progId="Equation.3">
                  <p:embed/>
                </p:oleObj>
              </mc:Choice>
              <mc:Fallback>
                <p:oleObj name="Equation" r:id="rId5" imgW="11811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89" y="3016706"/>
                        <a:ext cx="2360589" cy="7107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5400000" flipH="1" flipV="1">
            <a:off x="2362824" y="3830499"/>
            <a:ext cx="618488" cy="82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Dimensionless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899" y="1805985"/>
            <a:ext cx="7580955" cy="3562490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en-US" baseline="-25000" dirty="0" smtClean="0"/>
              <a:t>D</a:t>
            </a:r>
            <a:r>
              <a:rPr lang="en-US" dirty="0" smtClean="0"/>
              <a:t> – is dimensionless</a:t>
            </a:r>
          </a:p>
          <a:p>
            <a:r>
              <a:rPr lang="en-US" dirty="0" smtClean="0"/>
              <a:t>Reynolds Number (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V </a:t>
            </a:r>
            <a:r>
              <a:rPr lang="en-US" dirty="0" err="1" smtClean="0"/>
              <a:t>l/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Ratio of all length scales   (</a:t>
            </a:r>
            <a:r>
              <a:rPr lang="en-US" dirty="0" err="1" smtClean="0"/>
              <a:t>l</a:t>
            </a:r>
            <a:r>
              <a:rPr lang="en-US" baseline="-25000" dirty="0" err="1" smtClean="0"/>
              <a:t>i</a:t>
            </a:r>
            <a:r>
              <a:rPr lang="en-US" dirty="0" err="1" smtClean="0"/>
              <a:t>/l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e.g. in golf ball depth of dimples over diameter of ball</a:t>
            </a:r>
          </a:p>
          <a:p>
            <a:pPr lvl="2"/>
            <a:r>
              <a:rPr lang="en-US" dirty="0" smtClean="0"/>
              <a:t>In building width/height, window length/height, etc.</a:t>
            </a:r>
          </a:p>
          <a:p>
            <a:r>
              <a:rPr lang="en-US" dirty="0" smtClean="0"/>
              <a:t>Using Pi Theorem 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23516" y="5492173"/>
          <a:ext cx="2796047" cy="724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Equation" r:id="rId3" imgW="1714500" imgH="444500" progId="Equation.3">
                  <p:embed/>
                </p:oleObj>
              </mc:Choice>
              <mc:Fallback>
                <p:oleObj name="Equation" r:id="rId3" imgW="17145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516" y="5492173"/>
                        <a:ext cx="2796047" cy="7249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Brace 6"/>
          <p:cNvSpPr/>
          <p:nvPr/>
        </p:nvSpPr>
        <p:spPr>
          <a:xfrm>
            <a:off x="4619563" y="5492173"/>
            <a:ext cx="229747" cy="7249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33713" y="5478410"/>
            <a:ext cx="30381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 long as the Reynolds numbers and</a:t>
            </a:r>
          </a:p>
          <a:p>
            <a:r>
              <a:rPr lang="en-US" sz="1400" dirty="0" smtClean="0"/>
              <a:t>length scale ratios are the same in the </a:t>
            </a:r>
          </a:p>
          <a:p>
            <a:r>
              <a:rPr lang="en-US" sz="1400" dirty="0" smtClean="0"/>
              <a:t>model as the actual case (prototype) </a:t>
            </a:r>
          </a:p>
          <a:p>
            <a:r>
              <a:rPr lang="en-US" sz="1400" dirty="0" smtClean="0"/>
              <a:t>C</a:t>
            </a:r>
            <a:r>
              <a:rPr lang="en-US" sz="1400" baseline="-25000" dirty="0" smtClean="0"/>
              <a:t>D</a:t>
            </a:r>
            <a:r>
              <a:rPr lang="en-US" sz="1400" dirty="0" smtClean="0"/>
              <a:t> will the same 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Dimensional Homogeneity</a:t>
            </a:r>
          </a:p>
          <a:p>
            <a:r>
              <a:rPr lang="en-US" dirty="0" smtClean="0"/>
              <a:t>In a system with several variables one can construct a series of numbers that do not have dimensions. This inherently tells you something about the scale invariance or lack thereof of a problem…..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Relationship between Prototype and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can now calculate the drag on the prototype from measurements on the model.</a:t>
            </a:r>
            <a:endParaRPr lang="en-US" dirty="0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5103813" y="2069873"/>
          <a:ext cx="29003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Equation" r:id="rId3" imgW="1778000" imgH="444500" progId="Equation.3">
                  <p:embed/>
                </p:oleObj>
              </mc:Choice>
              <mc:Fallback>
                <p:oleObj name="Equation" r:id="rId3" imgW="17780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3" y="2069873"/>
                        <a:ext cx="2900362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>
            <a:off x="6300804" y="3265616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5691188" y="4672013"/>
          <a:ext cx="203041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Equation" r:id="rId5" imgW="1244600" imgH="419100" progId="Equation.3">
                  <p:embed/>
                </p:oleObj>
              </mc:Choice>
              <mc:Fallback>
                <p:oleObj name="Equation" r:id="rId5" imgW="12446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188" y="4672013"/>
                        <a:ext cx="2030412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789" y="3586195"/>
            <a:ext cx="3683057" cy="287779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with a Free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dirty="0" smtClean="0"/>
              <a:t>Gravity Driven Flows (i.e. water flows down a hill)</a:t>
            </a:r>
          </a:p>
          <a:p>
            <a:r>
              <a:rPr lang="en-US" sz="1600" dirty="0" smtClean="0"/>
              <a:t>As long as all other dimensionless numbers are matched between model and prototype Froude Number only matters (tough to do  - e.g. Reynolds number – make large enough in both cases to not be important)</a:t>
            </a:r>
            <a:endParaRPr lang="en-US" sz="1600" dirty="0"/>
          </a:p>
        </p:txBody>
      </p:sp>
      <p:pic>
        <p:nvPicPr>
          <p:cNvPr id="5" name="Picture 2" descr="fig_07_02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2879" y="2737105"/>
            <a:ext cx="3555004" cy="246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872349" y="4483719"/>
          <a:ext cx="10969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Equation" r:id="rId5" imgW="673100" imgH="419100" progId="Equation.3">
                  <p:embed/>
                </p:oleObj>
              </mc:Choice>
              <mc:Fallback>
                <p:oleObj name="Equation" r:id="rId5" imgW="6731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349" y="4483719"/>
                        <a:ext cx="1096963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52833"/>
              </p:ext>
            </p:extLst>
          </p:nvPr>
        </p:nvGraphicFramePr>
        <p:xfrm>
          <a:off x="3162300" y="3867150"/>
          <a:ext cx="147002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Equation" r:id="rId7" imgW="901700" imgH="736600" progId="Equation.3">
                  <p:embed/>
                </p:oleObj>
              </mc:Choice>
              <mc:Fallback>
                <p:oleObj name="Equation" r:id="rId7" imgW="901700" imgH="736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3867150"/>
                        <a:ext cx="1470025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2111265" y="4411866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1941511" y="5554663"/>
          <a:ext cx="12207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Equation" r:id="rId9" imgW="749300" imgH="469900" progId="Equation.3">
                  <p:embed/>
                </p:oleObj>
              </mc:Choice>
              <mc:Fallback>
                <p:oleObj name="Equation" r:id="rId9" imgW="749300" imgH="4699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1" y="5554663"/>
                        <a:ext cx="1220788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1-04-20 at 11.00.21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3340" b="-63340"/>
          <a:stretch>
            <a:fillRect/>
          </a:stretch>
        </p:blipFill>
        <p:spPr/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Problems</a:t>
            </a:r>
            <a:endParaRPr lang="en-US" dirty="0"/>
          </a:p>
        </p:txBody>
      </p:sp>
      <p:pic>
        <p:nvPicPr>
          <p:cNvPr id="4" name="Content Placeholder 3" descr="Screen shot 2011-04-20 at 10.58.37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1890" b="-31890"/>
          <a:stretch>
            <a:fillRect/>
          </a:stretch>
        </p:blipFill>
        <p:spPr/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Data – Problems with One Pi Term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Symbol" charset="2"/>
              </a:rPr>
              <a:t>If only one term exists then according to the Pi Theorem we can say: </a:t>
            </a:r>
          </a:p>
          <a:p>
            <a:pPr>
              <a:buNone/>
            </a:pPr>
            <a:r>
              <a:rPr lang="en-US" dirty="0" smtClean="0">
                <a:latin typeface="Symbol" charset="2"/>
                <a:cs typeface="Symbol" charset="2"/>
              </a:rPr>
              <a:t>					P</a:t>
            </a:r>
            <a:r>
              <a:rPr lang="en-US" baseline="-25000" dirty="0" smtClean="0"/>
              <a:t>1</a:t>
            </a:r>
            <a:r>
              <a:rPr lang="en-US" dirty="0" smtClean="0"/>
              <a:t>=C</a:t>
            </a:r>
          </a:p>
          <a:p>
            <a:pPr>
              <a:buFont typeface="Symbol" charset="2"/>
              <a:buChar char=" "/>
            </a:pPr>
            <a:endParaRPr lang="en-US" dirty="0" smtClean="0"/>
          </a:p>
          <a:p>
            <a:pPr>
              <a:buFont typeface="Symbol" charset="2"/>
              <a:buChar char=" "/>
            </a:pPr>
            <a:r>
              <a:rPr lang="en-US" dirty="0" smtClean="0"/>
              <a:t>Allows for a very nice relationship between variables and the constant can easily be fit from data….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 and Dimensions Important in Fluids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Primary Dimensions</a:t>
            </a:r>
          </a:p>
          <a:p>
            <a:pPr lvl="2"/>
            <a:r>
              <a:rPr lang="en-US" dirty="0" smtClean="0"/>
              <a:t>Length (L)</a:t>
            </a:r>
          </a:p>
          <a:p>
            <a:pPr lvl="2"/>
            <a:r>
              <a:rPr lang="en-US" dirty="0" smtClean="0"/>
              <a:t>Time (T)</a:t>
            </a:r>
          </a:p>
          <a:p>
            <a:pPr lvl="2"/>
            <a:r>
              <a:rPr lang="en-US" dirty="0" smtClean="0"/>
              <a:t>Mass (M)</a:t>
            </a:r>
          </a:p>
          <a:p>
            <a:pPr lvl="2"/>
            <a:r>
              <a:rPr lang="en-US" dirty="0" smtClean="0"/>
              <a:t>Temperature (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 any relationship A=B</a:t>
            </a:r>
          </a:p>
          <a:p>
            <a:pPr lvl="2"/>
            <a:r>
              <a:rPr lang="en-US" dirty="0" smtClean="0"/>
              <a:t>Units (A)=Units (B)		Dimensional Homogeneity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are studying the pressure drop per unit length in a pipe</a:t>
            </a:r>
          </a:p>
          <a:p>
            <a:r>
              <a:rPr lang="en-US" dirty="0" smtClean="0"/>
              <a:t>Variables: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, D, 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dirty="0" smtClean="0">
                <a:latin typeface="Symbol" charset="2"/>
                <a:cs typeface="Symbol" charset="2"/>
              </a:rPr>
              <a:t>,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, V  (pressure drop per unit length, diameter, density, viscosity and velocity). If this is all we can hypothesize</a:t>
            </a:r>
          </a:p>
          <a:p>
            <a:pPr lvl="2"/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=</a:t>
            </a:r>
            <a:r>
              <a:rPr lang="en-US" dirty="0" err="1" smtClean="0"/>
              <a:t>f(D</a:t>
            </a:r>
            <a:r>
              <a:rPr lang="en-US" dirty="0" smtClean="0"/>
              <a:t>, 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dirty="0" smtClean="0">
                <a:latin typeface="Symbol" charset="2"/>
                <a:cs typeface="Symbol" charset="2"/>
              </a:rPr>
              <a:t>,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, V )</a:t>
            </a:r>
          </a:p>
          <a:p>
            <a:r>
              <a:rPr lang="en-US" dirty="0" smtClean="0"/>
              <a:t>Dimensions: 	[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]=ML</a:t>
            </a:r>
            <a:r>
              <a:rPr lang="en-US" baseline="30000" dirty="0" smtClean="0"/>
              <a:t>-2</a:t>
            </a:r>
            <a:r>
              <a:rPr lang="en-US" dirty="0" smtClean="0"/>
              <a:t>T</a:t>
            </a:r>
            <a:r>
              <a:rPr lang="en-US" baseline="30000" dirty="0" smtClean="0"/>
              <a:t>-2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			[D]=L, </a:t>
            </a:r>
            <a:br>
              <a:rPr lang="en-US" dirty="0" smtClean="0"/>
            </a:br>
            <a:r>
              <a:rPr lang="en-US" dirty="0" smtClean="0"/>
              <a:t>			[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dirty="0" smtClean="0">
                <a:latin typeface="Symbol" charset="2"/>
                <a:cs typeface="Symbol" charset="2"/>
              </a:rPr>
              <a:t>]=M</a:t>
            </a:r>
            <a:r>
              <a:rPr lang="en-US" dirty="0" smtClean="0">
                <a:latin typeface="+mj-lt"/>
                <a:cs typeface="Symbol" charset="2"/>
              </a:rPr>
              <a:t>L</a:t>
            </a:r>
            <a:r>
              <a:rPr lang="en-US" baseline="30000" dirty="0" smtClean="0">
                <a:latin typeface="Symbol" charset="2"/>
                <a:cs typeface="Symbol" charset="2"/>
              </a:rPr>
              <a:t>-3</a:t>
            </a:r>
            <a:r>
              <a:rPr lang="en-US" dirty="0" smtClean="0">
                <a:latin typeface="Symbol" charset="2"/>
                <a:cs typeface="Symbol" charset="2"/>
              </a:rPr>
              <a:t>, </a:t>
            </a:r>
            <a:br>
              <a:rPr lang="en-US" dirty="0" smtClean="0">
                <a:latin typeface="Symbol" charset="2"/>
                <a:cs typeface="Symbol" charset="2"/>
              </a:rPr>
            </a:br>
            <a:r>
              <a:rPr lang="en-US" dirty="0" smtClean="0">
                <a:latin typeface="Symbol" charset="2"/>
                <a:cs typeface="Symbol" charset="2"/>
              </a:rPr>
              <a:t>			[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Symbol" charset="2"/>
                <a:cs typeface="Symbol" charset="2"/>
              </a:rPr>
              <a:t>]=</a:t>
            </a:r>
            <a:r>
              <a:rPr lang="en-US" dirty="0" smtClean="0">
                <a:latin typeface="+mj-lt"/>
                <a:cs typeface="Symbol" charset="2"/>
              </a:rPr>
              <a:t>ML</a:t>
            </a:r>
            <a:r>
              <a:rPr lang="en-US" baseline="30000" dirty="0" smtClean="0">
                <a:latin typeface="+mj-lt"/>
                <a:cs typeface="Symbol" charset="2"/>
              </a:rPr>
              <a:t>-1</a:t>
            </a:r>
            <a:r>
              <a:rPr lang="en-US" dirty="0" smtClean="0">
                <a:latin typeface="+mj-lt"/>
                <a:cs typeface="Symbol" charset="2"/>
              </a:rPr>
              <a:t>T</a:t>
            </a:r>
            <a:r>
              <a:rPr lang="en-US" baseline="30000" dirty="0" smtClean="0">
                <a:latin typeface="+mj-lt"/>
                <a:cs typeface="Symbol" charset="2"/>
              </a:rPr>
              <a:t>-1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			[V]=LT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Dimensions: 	[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]=ML</a:t>
            </a:r>
            <a:r>
              <a:rPr lang="en-US" baseline="30000" dirty="0" smtClean="0"/>
              <a:t>-2</a:t>
            </a:r>
            <a:r>
              <a:rPr lang="en-US" dirty="0" smtClean="0"/>
              <a:t>T</a:t>
            </a:r>
            <a:r>
              <a:rPr lang="en-US" baseline="30000" dirty="0" smtClean="0"/>
              <a:t>-2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			[D]=L, </a:t>
            </a:r>
            <a:br>
              <a:rPr lang="en-US" dirty="0" smtClean="0"/>
            </a:br>
            <a:r>
              <a:rPr lang="en-US" dirty="0" smtClean="0"/>
              <a:t>			[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dirty="0" smtClean="0">
                <a:latin typeface="Symbol" charset="2"/>
                <a:cs typeface="Symbol" charset="2"/>
              </a:rPr>
              <a:t>]=M</a:t>
            </a:r>
            <a:r>
              <a:rPr lang="en-US" dirty="0" smtClean="0">
                <a:cs typeface="Symbol" charset="2"/>
              </a:rPr>
              <a:t>L</a:t>
            </a:r>
            <a:r>
              <a:rPr lang="en-US" baseline="30000" dirty="0" smtClean="0">
                <a:latin typeface="Symbol" charset="2"/>
                <a:cs typeface="Symbol" charset="2"/>
              </a:rPr>
              <a:t>-3</a:t>
            </a:r>
            <a:r>
              <a:rPr lang="en-US" dirty="0" smtClean="0">
                <a:latin typeface="Symbol" charset="2"/>
                <a:cs typeface="Symbol" charset="2"/>
              </a:rPr>
              <a:t>, </a:t>
            </a:r>
            <a:br>
              <a:rPr lang="en-US" dirty="0" smtClean="0">
                <a:latin typeface="Symbol" charset="2"/>
                <a:cs typeface="Symbol" charset="2"/>
              </a:rPr>
            </a:br>
            <a:r>
              <a:rPr lang="en-US" dirty="0" smtClean="0">
                <a:latin typeface="Symbol" charset="2"/>
                <a:cs typeface="Symbol" charset="2"/>
              </a:rPr>
              <a:t>			[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Symbol" charset="2"/>
                <a:cs typeface="Symbol" charset="2"/>
              </a:rPr>
              <a:t>]=</a:t>
            </a:r>
            <a:r>
              <a:rPr lang="en-US" dirty="0" smtClean="0">
                <a:cs typeface="Symbol" charset="2"/>
              </a:rPr>
              <a:t>ML</a:t>
            </a:r>
            <a:r>
              <a:rPr lang="en-US" baseline="30000" dirty="0" smtClean="0">
                <a:cs typeface="Symbol" charset="2"/>
              </a:rPr>
              <a:t>-1</a:t>
            </a:r>
            <a:r>
              <a:rPr lang="en-US" dirty="0" smtClean="0">
                <a:cs typeface="Symbol" charset="2"/>
              </a:rPr>
              <a:t>T</a:t>
            </a:r>
            <a:r>
              <a:rPr lang="en-US" baseline="30000" dirty="0" smtClean="0">
                <a:cs typeface="Symbol" charset="2"/>
              </a:rPr>
              <a:t>-1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			[V]=LT</a:t>
            </a:r>
            <a:r>
              <a:rPr lang="en-US" baseline="30000" dirty="0" smtClean="0"/>
              <a:t>-1</a:t>
            </a:r>
          </a:p>
          <a:p>
            <a:r>
              <a:rPr lang="en-US" sz="2000" dirty="0" smtClean="0"/>
              <a:t>I can combine these to form two dimensionless numbers</a:t>
            </a:r>
          </a:p>
          <a:p>
            <a:r>
              <a:rPr lang="en-US" sz="2000" dirty="0" smtClean="0"/>
              <a:t>(D</a:t>
            </a:r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/>
              <a:t>p)/(</a:t>
            </a:r>
            <a:r>
              <a:rPr lang="en-US" sz="2000" dirty="0" smtClean="0">
                <a:latin typeface="Symbol" charset="2"/>
                <a:cs typeface="Symbol" charset="2"/>
              </a:rPr>
              <a:t>r</a:t>
            </a:r>
            <a:r>
              <a:rPr lang="en-US" sz="2000" dirty="0" smtClean="0"/>
              <a:t>V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 and  (</a:t>
            </a:r>
            <a:r>
              <a:rPr lang="en-US" sz="2000" dirty="0" err="1" smtClean="0">
                <a:latin typeface="Symbol" charset="2"/>
                <a:cs typeface="Symbol" charset="2"/>
              </a:rPr>
              <a:t>r</a:t>
            </a:r>
            <a:r>
              <a:rPr lang="en-US" sz="2000" dirty="0" err="1" smtClean="0"/>
              <a:t>VD)/(</a:t>
            </a:r>
            <a:r>
              <a:rPr lang="en-US" sz="2000" dirty="0" err="1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Therefore we can say  (D</a:t>
            </a:r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/>
              <a:t>p)/(</a:t>
            </a:r>
            <a:r>
              <a:rPr lang="en-US" sz="2000" dirty="0" smtClean="0">
                <a:latin typeface="Symbol" charset="2"/>
                <a:cs typeface="Symbol" charset="2"/>
              </a:rPr>
              <a:t>r</a:t>
            </a:r>
            <a:r>
              <a:rPr lang="en-US" sz="2000" dirty="0" smtClean="0"/>
              <a:t>V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= </a:t>
            </a:r>
            <a:r>
              <a:rPr lang="en-US" sz="2000" dirty="0" err="1" smtClean="0"/>
              <a:t>F(</a:t>
            </a:r>
            <a:r>
              <a:rPr lang="en-US" sz="2000" dirty="0" err="1" smtClean="0">
                <a:latin typeface="Symbol" charset="2"/>
                <a:cs typeface="Symbol" charset="2"/>
              </a:rPr>
              <a:t>r</a:t>
            </a:r>
            <a:r>
              <a:rPr lang="en-US" sz="2000" dirty="0" err="1" smtClean="0"/>
              <a:t>VD/</a:t>
            </a:r>
            <a:r>
              <a:rPr lang="en-US" sz="2000" dirty="0" err="1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We don’t know F, but we can look for it in data…..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Buckingham Pi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457979"/>
            <a:ext cx="7691719" cy="4571999"/>
          </a:xfrm>
        </p:spPr>
        <p:txBody>
          <a:bodyPr/>
          <a:lstStyle/>
          <a:p>
            <a:r>
              <a:rPr lang="en-US" dirty="0" smtClean="0"/>
              <a:t>I an equation involving </a:t>
            </a:r>
            <a:r>
              <a:rPr lang="en-US" dirty="0" err="1" smtClean="0"/>
              <a:t>k</a:t>
            </a:r>
            <a:r>
              <a:rPr lang="en-US" dirty="0" smtClean="0"/>
              <a:t> variables is dimensionally homogeneous, it can be reduced to a relationship among </a:t>
            </a:r>
            <a:r>
              <a:rPr lang="en-US" dirty="0" err="1" smtClean="0"/>
              <a:t>k-r</a:t>
            </a:r>
            <a:r>
              <a:rPr lang="en-US" dirty="0" smtClean="0"/>
              <a:t> independent dimensionless products where </a:t>
            </a:r>
            <a:r>
              <a:rPr lang="en-US" dirty="0" err="1" smtClean="0"/>
              <a:t>r</a:t>
            </a:r>
            <a:r>
              <a:rPr lang="en-US" dirty="0" smtClean="0"/>
              <a:t> is the minimum number of reference dimensions required to describe the variables</a:t>
            </a:r>
          </a:p>
          <a:p>
            <a:r>
              <a:rPr lang="en-US" dirty="0" smtClean="0"/>
              <a:t>Mathematically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can be reduced to</a:t>
            </a:r>
          </a:p>
          <a:p>
            <a:endParaRPr lang="en-US" dirty="0"/>
          </a:p>
        </p:txBody>
      </p:sp>
      <p:pic>
        <p:nvPicPr>
          <p:cNvPr id="4" name="Picture 2" descr="equn_07_0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324658" y="4258915"/>
            <a:ext cx="4042122" cy="47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un_07_04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324657" y="5601792"/>
            <a:ext cx="4297783" cy="39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Determination of Pi terms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List all variables that are involved in the problem</a:t>
            </a:r>
          </a:p>
          <a:p>
            <a:r>
              <a:rPr lang="en-US" dirty="0" smtClean="0"/>
              <a:t>Express each on in terms of primary dimensions (</a:t>
            </a:r>
            <a:r>
              <a:rPr lang="en-US" dirty="0" err="1" smtClean="0"/>
              <a:t>MLT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dirty="0" smtClean="0">
                <a:latin typeface="Symbol" charset="2"/>
                <a:cs typeface="Symbol" charset="2"/>
              </a:rPr>
              <a:t>)</a:t>
            </a:r>
          </a:p>
          <a:p>
            <a:r>
              <a:rPr lang="en-US" dirty="0" smtClean="0">
                <a:latin typeface="+mj-lt"/>
                <a:cs typeface="Symbol" charset="2"/>
              </a:rPr>
              <a:t>Determine required number of Pi terms (each independent) – i.e. </a:t>
            </a:r>
            <a:r>
              <a:rPr lang="en-US" dirty="0" err="1" smtClean="0">
                <a:latin typeface="+mj-lt"/>
                <a:cs typeface="Symbol" charset="2"/>
              </a:rPr>
              <a:t>k-r</a:t>
            </a:r>
            <a:endParaRPr lang="en-US" dirty="0" smtClean="0">
              <a:latin typeface="+mj-lt"/>
              <a:cs typeface="Symbol" charset="2"/>
            </a:endParaRPr>
          </a:p>
          <a:p>
            <a:r>
              <a:rPr lang="en-US" dirty="0" smtClean="0">
                <a:latin typeface="+mj-lt"/>
                <a:cs typeface="Symbol" charset="2"/>
              </a:rPr>
              <a:t>Select a number of repeating variables (equal to number of dimensions)</a:t>
            </a:r>
          </a:p>
          <a:p>
            <a:r>
              <a:rPr lang="en-US" dirty="0" smtClean="0">
                <a:latin typeface="+mj-lt"/>
                <a:cs typeface="Symbol" charset="2"/>
              </a:rPr>
              <a:t>Form pi terms by multiplying one of the </a:t>
            </a:r>
            <a:r>
              <a:rPr lang="en-US" dirty="0" err="1" smtClean="0">
                <a:latin typeface="+mj-lt"/>
                <a:cs typeface="Symbol" charset="2"/>
              </a:rPr>
              <a:t>nonrepeating</a:t>
            </a:r>
            <a:r>
              <a:rPr lang="en-US" dirty="0" smtClean="0">
                <a:latin typeface="+mj-lt"/>
                <a:cs typeface="Symbol" charset="2"/>
              </a:rPr>
              <a:t> variables by the product of repeating variables</a:t>
            </a:r>
          </a:p>
          <a:p>
            <a:r>
              <a:rPr lang="en-US" dirty="0" smtClean="0">
                <a:latin typeface="+mj-lt"/>
                <a:cs typeface="Symbol" charset="2"/>
              </a:rPr>
              <a:t>Repeat last step for all </a:t>
            </a:r>
            <a:r>
              <a:rPr lang="en-US" dirty="0" err="1" smtClean="0">
                <a:latin typeface="+mj-lt"/>
                <a:cs typeface="Symbol" charset="2"/>
              </a:rPr>
              <a:t>nonrepeating</a:t>
            </a:r>
            <a:r>
              <a:rPr lang="en-US" dirty="0" smtClean="0">
                <a:latin typeface="+mj-lt"/>
                <a:cs typeface="Symbol" charset="2"/>
              </a:rPr>
              <a:t> variables</a:t>
            </a:r>
          </a:p>
          <a:p>
            <a:r>
              <a:rPr lang="en-US" dirty="0" smtClean="0">
                <a:latin typeface="+mj-lt"/>
                <a:cs typeface="Symbol" charset="2"/>
              </a:rPr>
              <a:t>Check that all resulting Pi terms are dimensionless</a:t>
            </a:r>
          </a:p>
          <a:p>
            <a:r>
              <a:rPr lang="en-US" dirty="0" smtClean="0">
                <a:latin typeface="+mj-lt"/>
                <a:cs typeface="Symbol" charset="2"/>
              </a:rPr>
              <a:t>Express in final form</a:t>
            </a:r>
          </a:p>
          <a:p>
            <a:endParaRPr lang="en-US" dirty="0" smtClean="0">
              <a:latin typeface="+mj-lt"/>
              <a:cs typeface="Symbol" charset="2"/>
            </a:endParaRPr>
          </a:p>
        </p:txBody>
      </p:sp>
      <p:pic>
        <p:nvPicPr>
          <p:cNvPr id="4" name="Picture 2" descr="equn_07_0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99858" y="5961956"/>
            <a:ext cx="4297783" cy="39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Applying the Methodology outlined on the last slide (let’s do it on the board) we again obtain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eq_07_0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36704" y="3500834"/>
            <a:ext cx="3924701" cy="126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1286</TotalTime>
  <Words>938</Words>
  <Application>Microsoft Macintosh PowerPoint</Application>
  <PresentationFormat>On-screen Show (4:3)</PresentationFormat>
  <Paragraphs>140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Venture</vt:lpstr>
      <vt:lpstr>Equation</vt:lpstr>
      <vt:lpstr>Microsoft Equation</vt:lpstr>
      <vt:lpstr>Similitude and Dimensional Analysis</vt:lpstr>
      <vt:lpstr>Goals of Chapter</vt:lpstr>
      <vt:lpstr>Basic Principles</vt:lpstr>
      <vt:lpstr>Units and Dimensions Important in Fluids</vt:lpstr>
      <vt:lpstr>Simple Example</vt:lpstr>
      <vt:lpstr>Example Continued</vt:lpstr>
      <vt:lpstr>Buckingham Pi Theorem</vt:lpstr>
      <vt:lpstr>Determination of Pi terms</vt:lpstr>
      <vt:lpstr>Back to Simple Example</vt:lpstr>
      <vt:lpstr>By inspection</vt:lpstr>
      <vt:lpstr>Sample Problem 1</vt:lpstr>
      <vt:lpstr>Sample Problem 2</vt:lpstr>
      <vt:lpstr>Sample Problem 3</vt:lpstr>
      <vt:lpstr>Common dimensionless Groups in Fluids</vt:lpstr>
      <vt:lpstr>Some interesting examples</vt:lpstr>
      <vt:lpstr>Data – Problems with One Pi Term</vt:lpstr>
      <vt:lpstr>Classical Example (Very slowly falling spherical particle – what is drag)</vt:lpstr>
      <vt:lpstr>Sample Problem</vt:lpstr>
      <vt:lpstr>Two of More Terms</vt:lpstr>
      <vt:lpstr>Sample Problem</vt:lpstr>
      <vt:lpstr>PowerPoint Presentation</vt:lpstr>
      <vt:lpstr>Sample Problem 2</vt:lpstr>
      <vt:lpstr>Modeling and Similitude</vt:lpstr>
      <vt:lpstr>Is this enough?</vt:lpstr>
      <vt:lpstr>Types of Similarity</vt:lpstr>
      <vt:lpstr>Example</vt:lpstr>
      <vt:lpstr>3 classical examples</vt:lpstr>
      <vt:lpstr>Flow around bodies</vt:lpstr>
      <vt:lpstr>Dimensionless Numbers</vt:lpstr>
      <vt:lpstr>Relationship between Prototype and Model</vt:lpstr>
      <vt:lpstr>Flow with a Free Surface</vt:lpstr>
      <vt:lpstr>PowerPoint Presentation</vt:lpstr>
      <vt:lpstr>Sample Problems</vt:lpstr>
      <vt:lpstr>Data – Problems with One Pi Term</vt:lpstr>
    </vt:vector>
  </TitlesOfParts>
  <Company>University if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Similitude and Dimensional Analysis</dc:title>
  <dc:creator>Didio</dc:creator>
  <cp:lastModifiedBy>Diogo Bolster</cp:lastModifiedBy>
  <cp:revision>87</cp:revision>
  <dcterms:created xsi:type="dcterms:W3CDTF">2011-04-20T16:36:10Z</dcterms:created>
  <dcterms:modified xsi:type="dcterms:W3CDTF">2019-11-15T14:40:55Z</dcterms:modified>
</cp:coreProperties>
</file>