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4.xml" ContentType="application/vnd.openxmlformats-officedocument.presentationml.tags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embeddings/oleObject5.bin" ContentType="application/vnd.openxmlformats-officedocument.oleObject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70" r:id="rId18"/>
    <p:sldId id="271" r:id="rId19"/>
    <p:sldId id="280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27F5B5C-66F7-E24F-87BE-4F9FBCC127C4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EB3DA88-A534-994F-A402-C597EBB89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1.emf"/><Relationship Id="rId6" Type="http://schemas.openxmlformats.org/officeDocument/2006/relationships/image" Target="../media/image32.jpeg"/><Relationship Id="rId1" Type="http://schemas.openxmlformats.org/officeDocument/2006/relationships/vmlDrawing" Target="../drawings/vmlDrawing3.vml"/><Relationship Id="rId2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6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2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6" Type="http://schemas.openxmlformats.org/officeDocument/2006/relationships/image" Target="../media/image26.jpeg"/><Relationship Id="rId7" Type="http://schemas.openxmlformats.org/officeDocument/2006/relationships/oleObject" Target="../embeddings/oleObject2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 – Pipe 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CE30460 - Fluid Mechanics</a:t>
            </a:r>
          </a:p>
          <a:p>
            <a:r>
              <a:rPr lang="en-US" dirty="0" err="1" smtClean="0"/>
              <a:t>Diogo</a:t>
            </a:r>
            <a:r>
              <a:rPr lang="en-US" dirty="0" smtClean="0"/>
              <a:t> Bolster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 Losses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541713" y="1624013"/>
          <a:ext cx="16906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4" imgW="901700" imgH="419100" progId="Equation.3">
                  <p:embed/>
                </p:oleObj>
              </mc:Choice>
              <mc:Fallback>
                <p:oleObj name="Equation" r:id="rId4" imgW="9017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1624013"/>
                        <a:ext cx="169068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equn_08_08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671037" y="5079847"/>
            <a:ext cx="4297783" cy="4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9640" y="3496518"/>
            <a:ext cx="559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L</a:t>
            </a:r>
            <a:r>
              <a:rPr lang="en-US" dirty="0" smtClean="0"/>
              <a:t> depends on the flow (expansion, contraction, bend, etc)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Losses</a:t>
            </a:r>
            <a:endParaRPr lang="en-US" dirty="0"/>
          </a:p>
        </p:txBody>
      </p:sp>
      <p:pic>
        <p:nvPicPr>
          <p:cNvPr id="4" name="Picture 2" descr="fig_08_1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1009" y="1633997"/>
            <a:ext cx="3492334" cy="217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ig_08_1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336" y="1633997"/>
            <a:ext cx="4081247" cy="216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ig_08_16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1009" y="3967909"/>
            <a:ext cx="3129222" cy="257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ig_08_17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303968" y="3967909"/>
            <a:ext cx="4247129" cy="26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1423"/>
            <a:ext cx="7313613" cy="868362"/>
          </a:xfrm>
        </p:spPr>
        <p:txBody>
          <a:bodyPr/>
          <a:lstStyle/>
          <a:p>
            <a:r>
              <a:rPr lang="en-US" dirty="0" smtClean="0"/>
              <a:t>Minor Losses</a:t>
            </a:r>
            <a:endParaRPr lang="en-US" dirty="0"/>
          </a:p>
        </p:txBody>
      </p:sp>
      <p:pic>
        <p:nvPicPr>
          <p:cNvPr id="4" name="Picture 2" descr="table_08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49785"/>
            <a:ext cx="457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4-26 at 3.48.20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326" b="-31326"/>
          <a:stretch>
            <a:fillRect/>
          </a:stretch>
        </p:blipFill>
        <p:spPr>
          <a:xfrm>
            <a:off x="258893" y="1371600"/>
            <a:ext cx="8665331" cy="48057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4-26 at 3.49.2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178" b="-7178"/>
          <a:stretch>
            <a:fillRect/>
          </a:stretch>
        </p:blipFill>
        <p:spPr>
          <a:xfrm>
            <a:off x="36706" y="1248377"/>
            <a:ext cx="9120378" cy="5058077"/>
          </a:xfrm>
        </p:spPr>
      </p:pic>
      <p:sp>
        <p:nvSpPr>
          <p:cNvPr id="5" name="Rectangle 4"/>
          <p:cNvSpPr/>
          <p:nvPr/>
        </p:nvSpPr>
        <p:spPr>
          <a:xfrm>
            <a:off x="1294556" y="5321742"/>
            <a:ext cx="3290224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Pipe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Series/ Parallel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95" y="2422797"/>
            <a:ext cx="5108101" cy="1837671"/>
          </a:xfrm>
          <a:prstGeom prst="rect">
            <a:avLst/>
          </a:prstGeom>
        </p:spPr>
      </p:pic>
      <p:pic>
        <p:nvPicPr>
          <p:cNvPr id="9" name="Picture 8" descr="Screen Shot 2019-11-20 at 10.27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5" y="4572563"/>
            <a:ext cx="6032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Series/ Parallel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95" y="2422797"/>
            <a:ext cx="5108101" cy="1837671"/>
          </a:xfrm>
          <a:prstGeom prst="rect">
            <a:avLst/>
          </a:prstGeom>
        </p:spPr>
      </p:pic>
      <p:pic>
        <p:nvPicPr>
          <p:cNvPr id="9" name="Picture 8" descr="Screen Shot 2019-11-20 at 10.27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5" y="4572563"/>
            <a:ext cx="6032500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2367" y="3250084"/>
            <a:ext cx="195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(total)</a:t>
            </a:r>
            <a:r>
              <a:rPr lang="en-US" dirty="0" smtClean="0"/>
              <a:t>=h</a:t>
            </a:r>
            <a:r>
              <a:rPr lang="en-US" baseline="-25000" dirty="0" smtClean="0"/>
              <a:t>L1</a:t>
            </a:r>
            <a:r>
              <a:rPr lang="en-US" dirty="0" smtClean="0"/>
              <a:t>+h</a:t>
            </a:r>
            <a:r>
              <a:rPr lang="en-US" baseline="-25000" dirty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+h</a:t>
            </a:r>
            <a:r>
              <a:rPr lang="en-US" baseline="-25000" dirty="0"/>
              <a:t>L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815237" y="5421868"/>
            <a:ext cx="127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L1</a:t>
            </a:r>
            <a:r>
              <a:rPr lang="en-US" dirty="0" smtClean="0"/>
              <a:t>=h</a:t>
            </a:r>
            <a:r>
              <a:rPr lang="en-US" baseline="-25000" dirty="0" smtClean="0"/>
              <a:t>L2</a:t>
            </a:r>
            <a:r>
              <a:rPr lang="en-US" dirty="0" smtClean="0"/>
              <a:t>=h</a:t>
            </a:r>
            <a:r>
              <a:rPr lang="en-US" baseline="-25000" dirty="0" smtClean="0"/>
              <a:t>L3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6263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4-26 at 3.50.2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2417" b="-62417"/>
          <a:stretch>
            <a:fillRect/>
          </a:stretch>
        </p:blipFill>
        <p:spPr>
          <a:xfrm>
            <a:off x="0" y="1228020"/>
            <a:ext cx="9137678" cy="50676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69057"/>
            <a:ext cx="7313613" cy="868362"/>
          </a:xfrm>
        </p:spPr>
        <p:txBody>
          <a:bodyPr/>
          <a:lstStyle/>
          <a:p>
            <a:r>
              <a:rPr lang="en-US" dirty="0" smtClean="0"/>
              <a:t>Pipe Flow Measurement</a:t>
            </a:r>
            <a:endParaRPr lang="en-US" dirty="0"/>
          </a:p>
        </p:txBody>
      </p:sp>
      <p:pic>
        <p:nvPicPr>
          <p:cNvPr id="4" name="Picture 2" descr="fig_08_2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5987" y="937419"/>
            <a:ext cx="7315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568246"/>
              </p:ext>
            </p:extLst>
          </p:nvPr>
        </p:nvGraphicFramePr>
        <p:xfrm>
          <a:off x="914400" y="5435392"/>
          <a:ext cx="34528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5" imgW="1841500" imgH="533400" progId="Equation.3">
                  <p:embed/>
                </p:oleObj>
              </mc:Choice>
              <mc:Fallback>
                <p:oleObj name="Equation" r:id="rId5" imgW="1841500" imgH="53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35392"/>
                        <a:ext cx="3452812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48275" y="6066185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is a constant that depends on geometry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20 at 10.3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21" y="549009"/>
            <a:ext cx="5284336" cy="53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Laminar or Turbulent Flow</a:t>
            </a:r>
            <a:endParaRPr lang="en-US" dirty="0"/>
          </a:p>
        </p:txBody>
      </p:sp>
      <p:pic>
        <p:nvPicPr>
          <p:cNvPr id="4" name="Picture 2" descr="fig_08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875" y="1985636"/>
            <a:ext cx="73152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34999" y="6308577"/>
            <a:ext cx="622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Turbulent Flow 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=NplrDarMDF8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3202" y="5754579"/>
            <a:ext cx="689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Laminar Flow  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=KqqtOb30jWs&amp;NR=1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3533" y="4123253"/>
            <a:ext cx="100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  <a:r>
              <a:rPr lang="en-US" dirty="0" smtClean="0"/>
              <a:t>&lt;2000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4453" y="2210063"/>
            <a:ext cx="100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Re&gt;4000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7378" y="5137573"/>
            <a:ext cx="121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Re=</a:t>
            </a:r>
            <a:r>
              <a:rPr lang="en-US" dirty="0" err="1" smtClean="0"/>
              <a:t>UD</a:t>
            </a:r>
            <a:r>
              <a:rPr lang="en-US" dirty="0" err="1" smtClean="0">
                <a:latin typeface="Symbol" charset="2"/>
                <a:cs typeface="Symbol" charset="2"/>
              </a:rPr>
              <a:t>r/m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pic>
        <p:nvPicPr>
          <p:cNvPr id="4" name="Content Placeholder 3" descr="Screen shot 2011-04-26 at 3.51.0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7241" b="-87241"/>
          <a:stretch>
            <a:fillRect/>
          </a:stretch>
        </p:blipFill>
        <p:spPr>
          <a:xfrm>
            <a:off x="258894" y="1371600"/>
            <a:ext cx="8626520" cy="47841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7000" dirty="0" smtClean="0"/>
              <a:t>More Problems</a:t>
            </a:r>
            <a:endParaRPr lang="en-US" sz="7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Pipe – Determine Pressure Drop</a:t>
            </a:r>
            <a:endParaRPr lang="en-US" dirty="0"/>
          </a:p>
        </p:txBody>
      </p:sp>
      <p:pic>
        <p:nvPicPr>
          <p:cNvPr id="4" name="Content Placeholder 3" descr="Screen shot 2011-05-02 at 10.12.56 AM.png"/>
          <p:cNvPicPr>
            <a:picLocks noChangeAspect="1"/>
          </p:cNvPicPr>
          <p:nvPr/>
        </p:nvPicPr>
        <p:blipFill>
          <a:blip r:embed="rId2"/>
          <a:srcRect t="-34094" b="-34094"/>
          <a:stretch>
            <a:fillRect/>
          </a:stretch>
        </p:blipFill>
        <p:spPr>
          <a:xfrm>
            <a:off x="0" y="1371600"/>
            <a:ext cx="8975812" cy="49779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Pipe – Determine </a:t>
            </a:r>
            <a:r>
              <a:rPr lang="en-US" dirty="0" err="1" smtClean="0"/>
              <a:t>Flowrate</a:t>
            </a:r>
            <a:endParaRPr lang="en-US" dirty="0"/>
          </a:p>
        </p:txBody>
      </p:sp>
      <p:pic>
        <p:nvPicPr>
          <p:cNvPr id="4" name="Content Placeholder 3" descr="Screen shot 2011-05-02 at 10.17.5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7305" b="-67305"/>
          <a:stretch>
            <a:fillRect/>
          </a:stretch>
        </p:blipFill>
        <p:spPr>
          <a:xfrm>
            <a:off x="17302" y="1237615"/>
            <a:ext cx="9100974" cy="504731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Pipe – Determine Diameter</a:t>
            </a:r>
            <a:endParaRPr lang="en-US" dirty="0"/>
          </a:p>
        </p:txBody>
      </p:sp>
      <p:pic>
        <p:nvPicPr>
          <p:cNvPr id="4" name="Content Placeholder 3" descr="Screen shot 2011-05-02 at 10.18.5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8810" b="-58810"/>
          <a:stretch>
            <a:fillRect/>
          </a:stretch>
        </p:blipFill>
        <p:spPr>
          <a:xfrm>
            <a:off x="0" y="1228020"/>
            <a:ext cx="9157084" cy="507843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Pipe Systems</a:t>
            </a:r>
            <a:endParaRPr lang="en-US" dirty="0"/>
          </a:p>
        </p:txBody>
      </p:sp>
      <p:pic>
        <p:nvPicPr>
          <p:cNvPr id="6" name="Content Placeholder 5" descr="Screen shot 2011-05-02 at 10.19.5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0360" b="-40360"/>
          <a:stretch>
            <a:fillRect/>
          </a:stretch>
        </p:blipFill>
        <p:spPr>
          <a:xfrm>
            <a:off x="0" y="1228020"/>
            <a:ext cx="9137678" cy="50676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Developed Flow</a:t>
            </a:r>
            <a:endParaRPr lang="en-US" dirty="0"/>
          </a:p>
        </p:txBody>
      </p:sp>
      <p:pic>
        <p:nvPicPr>
          <p:cNvPr id="4" name="Picture 2" descr="fig_08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2813" y="1534397"/>
            <a:ext cx="7315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69023" y="5648856"/>
            <a:ext cx="169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Entrance length: </a:t>
            </a:r>
            <a:endParaRPr lang="en-US" dirty="0"/>
          </a:p>
        </p:txBody>
      </p:sp>
      <p:pic>
        <p:nvPicPr>
          <p:cNvPr id="6" name="Picture 2" descr="eq_08_0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60697" y="5565804"/>
            <a:ext cx="2542176" cy="4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8_02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60697" y="6207944"/>
            <a:ext cx="2709970" cy="42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Developed Laminar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done this one already in chapter 6</a:t>
            </a:r>
            <a:endParaRPr lang="en-US" dirty="0"/>
          </a:p>
        </p:txBody>
      </p:sp>
      <p:pic>
        <p:nvPicPr>
          <p:cNvPr id="4" name="Picture 2" descr="eq_08_0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23653" y="2640103"/>
            <a:ext cx="4949306" cy="63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8_08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43722" y="5036648"/>
            <a:ext cx="3258645" cy="75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8_09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158649" y="3567152"/>
            <a:ext cx="1788594" cy="98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Turbulent Flow</a:t>
            </a:r>
            <a:endParaRPr lang="en-US" dirty="0"/>
          </a:p>
        </p:txBody>
      </p:sp>
      <p:pic>
        <p:nvPicPr>
          <p:cNvPr id="4" name="Picture 2" descr="fig_08_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1486391"/>
            <a:ext cx="73152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73132" y="6239362"/>
            <a:ext cx="104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Typically:</a:t>
            </a:r>
            <a:endParaRPr lang="en-US" dirty="0"/>
          </a:p>
        </p:txBody>
      </p:sp>
      <p:pic>
        <p:nvPicPr>
          <p:cNvPr id="6" name="Picture 2" descr="eq_08_1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84425" y="6120456"/>
            <a:ext cx="1706124" cy="60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56493" y="6239362"/>
            <a:ext cx="216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is between 6 and 10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Drop depends on</a:t>
            </a:r>
          </a:p>
          <a:p>
            <a:pPr lvl="3"/>
            <a:r>
              <a:rPr lang="en-US" dirty="0" smtClean="0"/>
              <a:t>Mean velocity	V</a:t>
            </a:r>
          </a:p>
          <a:p>
            <a:pPr lvl="3"/>
            <a:r>
              <a:rPr lang="en-US" dirty="0" smtClean="0"/>
              <a:t>Diameter		D</a:t>
            </a:r>
          </a:p>
          <a:p>
            <a:pPr lvl="3"/>
            <a:r>
              <a:rPr lang="en-US" dirty="0" smtClean="0"/>
              <a:t>Pipe length		</a:t>
            </a:r>
            <a:r>
              <a:rPr lang="en-US" dirty="0" err="1" smtClean="0"/>
              <a:t>l</a:t>
            </a:r>
            <a:endParaRPr lang="en-US" dirty="0" smtClean="0"/>
          </a:p>
          <a:p>
            <a:pPr lvl="3"/>
            <a:r>
              <a:rPr lang="en-US" dirty="0" smtClean="0"/>
              <a:t>Wall Roughness	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3"/>
            <a:r>
              <a:rPr lang="en-US" dirty="0" smtClean="0">
                <a:cs typeface="Symbol" charset="2"/>
              </a:rPr>
              <a:t>Viscosity</a:t>
            </a:r>
            <a:r>
              <a:rPr lang="en-US" dirty="0" smtClean="0">
                <a:latin typeface="Symbol" charset="2"/>
                <a:cs typeface="Symbol" charset="2"/>
              </a:rPr>
              <a:t>		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3"/>
            <a:r>
              <a:rPr lang="en-US" dirty="0" smtClean="0">
                <a:cs typeface="Symbol" charset="2"/>
              </a:rPr>
              <a:t>Density</a:t>
            </a:r>
            <a:r>
              <a:rPr lang="en-US" dirty="0" smtClean="0">
                <a:latin typeface="Symbol" charset="2"/>
                <a:cs typeface="Symbol" charset="2"/>
              </a:rPr>
              <a:t>		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3"/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By dimensional Analysis</a:t>
            </a:r>
            <a:endParaRPr lang="en-US" dirty="0">
              <a:cs typeface="Symbol" charset="2"/>
            </a:endParaRPr>
          </a:p>
        </p:txBody>
      </p:sp>
      <p:pic>
        <p:nvPicPr>
          <p:cNvPr id="4" name="Picture 2" descr="eq_08_1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1848" y="4070760"/>
            <a:ext cx="3240990" cy="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un_08_09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934946" y="5552987"/>
            <a:ext cx="2951465" cy="7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igun_08_1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886411" y="1271301"/>
            <a:ext cx="2158179" cy="244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64" y="1735138"/>
            <a:ext cx="7767204" cy="4697136"/>
          </a:xfrm>
        </p:spPr>
        <p:txBody>
          <a:bodyPr>
            <a:normAutofit/>
          </a:bodyPr>
          <a:lstStyle/>
          <a:p>
            <a:r>
              <a:rPr lang="en-US" dirty="0" smtClean="0"/>
              <a:t>Pressure drop must increase linearly with length of tube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Recall from chapter 5</a:t>
            </a:r>
          </a:p>
          <a:p>
            <a:endParaRPr lang="en-US" dirty="0" smtClean="0"/>
          </a:p>
          <a:p>
            <a:r>
              <a:rPr lang="en-US" dirty="0" smtClean="0"/>
              <a:t>Therefore we can say that (part of) the loss in a pipe 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52788" y="2482850"/>
          <a:ext cx="26177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4" imgW="1397000" imgH="457200" progId="Equation.3">
                  <p:embed/>
                </p:oleObj>
              </mc:Choice>
              <mc:Fallback>
                <p:oleObj name="Equation" r:id="rId4" imgW="13970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482850"/>
                        <a:ext cx="261778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5352384" y="2804077"/>
            <a:ext cx="206178" cy="1072046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12204" y="3526261"/>
            <a:ext cx="316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Friction factor – look up in table</a:t>
            </a:r>
            <a:endParaRPr lang="en-US" dirty="0"/>
          </a:p>
        </p:txBody>
      </p:sp>
      <p:pic>
        <p:nvPicPr>
          <p:cNvPr id="7" name="Picture 2" descr="eq_05_5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047874" y="4197417"/>
            <a:ext cx="4413676" cy="89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252788" y="6038850"/>
          <a:ext cx="28305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7" imgW="1511300" imgH="419100" progId="Equation.3">
                  <p:embed/>
                </p:oleObj>
              </mc:Choice>
              <mc:Fallback>
                <p:oleObj name="Equation" r:id="rId7" imgW="15113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6038850"/>
                        <a:ext cx="2830512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Moody Diagram (Friction Factor)</a:t>
            </a:r>
            <a:endParaRPr lang="en-US" sz="4000" dirty="0"/>
          </a:p>
        </p:txBody>
      </p:sp>
      <p:pic>
        <p:nvPicPr>
          <p:cNvPr id="5" name="Picture 2" descr="fig_08_1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23344" y="1371600"/>
            <a:ext cx="5676148" cy="398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61418" y="5393573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non-laminar flow approximately true that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810103" y="5727046"/>
          <a:ext cx="35671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5" imgW="1905000" imgH="622300" progId="Equation.3">
                  <p:embed/>
                </p:oleObj>
              </mc:Choice>
              <mc:Fallback>
                <p:oleObj name="Equation" r:id="rId5" imgW="1905000" imgH="622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03" y="5727046"/>
                        <a:ext cx="3567113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7986" y="539357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laminar</a:t>
            </a: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757986" y="5943365"/>
          <a:ext cx="9032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Equation" r:id="rId7" imgW="482600" imgH="355600" progId="Equation.3">
                  <p:embed/>
                </p:oleObj>
              </mc:Choice>
              <mc:Fallback>
                <p:oleObj name="Equation" r:id="rId7" imgW="482600" imgH="355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986" y="5943365"/>
                        <a:ext cx="903287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Roughness (Typical)</a:t>
            </a:r>
            <a:endParaRPr lang="en-US" dirty="0"/>
          </a:p>
        </p:txBody>
      </p:sp>
      <p:pic>
        <p:nvPicPr>
          <p:cNvPr id="4" name="Picture 2" descr="table_08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4601" y="1565874"/>
            <a:ext cx="73152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251</TotalTime>
  <Words>233</Words>
  <Application>Microsoft Macintosh PowerPoint</Application>
  <PresentationFormat>On-screen Show (4:3)</PresentationFormat>
  <Paragraphs>58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Inkwell</vt:lpstr>
      <vt:lpstr>Equation</vt:lpstr>
      <vt:lpstr>Chapter 8 – Pipe Flow</vt:lpstr>
      <vt:lpstr>Laminar or Turbulent Flow</vt:lpstr>
      <vt:lpstr>Fully Developed Flow</vt:lpstr>
      <vt:lpstr>Fully Developed Laminar Flow</vt:lpstr>
      <vt:lpstr>What about Turbulent Flow</vt:lpstr>
      <vt:lpstr>Dimensional Analysis</vt:lpstr>
      <vt:lpstr>PowerPoint Presentation</vt:lpstr>
      <vt:lpstr>Moody Diagram (Friction Factor)</vt:lpstr>
      <vt:lpstr>Roughness (Typical)</vt:lpstr>
      <vt:lpstr>Minor  Losses</vt:lpstr>
      <vt:lpstr>Minor Losses</vt:lpstr>
      <vt:lpstr>Minor Losses</vt:lpstr>
      <vt:lpstr>Sample Problem</vt:lpstr>
      <vt:lpstr>Sample Problem</vt:lpstr>
      <vt:lpstr>Multiple Pipe Systems</vt:lpstr>
      <vt:lpstr>PowerPoint Presentation</vt:lpstr>
      <vt:lpstr>Sample Problem</vt:lpstr>
      <vt:lpstr>Pipe Flow Measurement</vt:lpstr>
      <vt:lpstr>PowerPoint Presentation</vt:lpstr>
      <vt:lpstr>Sample Problem</vt:lpstr>
      <vt:lpstr>PowerPoint Presentation</vt:lpstr>
      <vt:lpstr>Single Pipe – Determine Pressure Drop</vt:lpstr>
      <vt:lpstr>Single Pipe – Determine Flowrate</vt:lpstr>
      <vt:lpstr>Single Pipe – Determine Diameter</vt:lpstr>
      <vt:lpstr>Multiple Pipe Systems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– Pipe Flow</dc:title>
  <dc:creator>Didio</dc:creator>
  <cp:lastModifiedBy>Diogo Bolster</cp:lastModifiedBy>
  <cp:revision>42</cp:revision>
  <dcterms:created xsi:type="dcterms:W3CDTF">2011-05-02T14:10:06Z</dcterms:created>
  <dcterms:modified xsi:type="dcterms:W3CDTF">2019-11-20T15:35:04Z</dcterms:modified>
</cp:coreProperties>
</file>