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243"/>
  </p:normalViewPr>
  <p:slideViewPr>
    <p:cSldViewPr snapToGrid="0" snapToObjects="1">
      <p:cViewPr varScale="1">
        <p:scale>
          <a:sx n="131" d="100"/>
          <a:sy n="131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E375B-D342-BB46-BFC7-7F19675FB1D4}" type="datetimeFigureOut">
              <a:rPr lang="en-US" smtClean="0"/>
              <a:t>12/4/19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7098D75B-299F-C949-8F90-22525B5D1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339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E375B-D342-BB46-BFC7-7F19675FB1D4}" type="datetimeFigureOut">
              <a:rPr lang="en-US" smtClean="0"/>
              <a:t>12/4/19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D75B-299F-C949-8F90-22525B5D1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69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E375B-D342-BB46-BFC7-7F19675FB1D4}" type="datetimeFigureOut">
              <a:rPr lang="en-US" smtClean="0"/>
              <a:t>12/4/19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D75B-299F-C949-8F90-22525B5D1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94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E375B-D342-BB46-BFC7-7F19675FB1D4}" type="datetimeFigureOut">
              <a:rPr lang="en-US" smtClean="0"/>
              <a:t>12/4/19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D75B-299F-C949-8F90-22525B5D1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329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77E375B-D342-BB46-BFC7-7F19675FB1D4}" type="datetimeFigureOut">
              <a:rPr lang="en-US" smtClean="0"/>
              <a:t>12/4/19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7098D75B-299F-C949-8F90-22525B5D1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9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E375B-D342-BB46-BFC7-7F19675FB1D4}" type="datetimeFigureOut">
              <a:rPr lang="en-US" smtClean="0"/>
              <a:t>12/4/19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D75B-299F-C949-8F90-22525B5D1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503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E375B-D342-BB46-BFC7-7F19675FB1D4}" type="datetimeFigureOut">
              <a:rPr lang="en-US" smtClean="0"/>
              <a:t>12/4/19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D75B-299F-C949-8F90-22525B5D1F1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724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E375B-D342-BB46-BFC7-7F19675FB1D4}" type="datetimeFigureOut">
              <a:rPr lang="en-US" smtClean="0"/>
              <a:t>12/4/19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D75B-299F-C949-8F90-22525B5D1F1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9048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E375B-D342-BB46-BFC7-7F19675FB1D4}" type="datetimeFigureOut">
              <a:rPr lang="en-US" smtClean="0"/>
              <a:t>12/4/19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D75B-299F-C949-8F90-22525B5D1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286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E375B-D342-BB46-BFC7-7F19675FB1D4}" type="datetimeFigureOut">
              <a:rPr lang="en-US" smtClean="0"/>
              <a:t>12/4/19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D75B-299F-C949-8F90-22525B5D1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125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E375B-D342-BB46-BFC7-7F19675FB1D4}" type="datetimeFigureOut">
              <a:rPr lang="en-US" smtClean="0"/>
              <a:t>12/4/19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D75B-299F-C949-8F90-22525B5D1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087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C77E375B-D342-BB46-BFC7-7F19675FB1D4}" type="datetimeFigureOut">
              <a:rPr lang="en-US" smtClean="0"/>
              <a:t>12/4/19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7098D75B-299F-C949-8F90-22525B5D1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069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04182-9B39-E649-8FC8-81BD619100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Potential Flow</a:t>
            </a:r>
          </a:p>
        </p:txBody>
      </p:sp>
    </p:spTree>
    <p:extLst>
      <p:ext uri="{BB962C8B-B14F-4D97-AF65-F5344CB8AC3E}">
        <p14:creationId xmlns:p14="http://schemas.microsoft.com/office/powerpoint/2010/main" val="2139170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1A2AD2-80F5-5C44-B2E3-B8286FD7A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1803400"/>
            <a:ext cx="11239500" cy="3251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8DCA7B5-9B75-F24D-A6A8-6E4A281C02B6}"/>
              </a:ext>
            </a:extLst>
          </p:cNvPr>
          <p:cNvSpPr/>
          <p:nvPr/>
        </p:nvSpPr>
        <p:spPr>
          <a:xfrm>
            <a:off x="293914" y="4914900"/>
            <a:ext cx="11266714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041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56443-748F-FA4E-8877-C4B43653D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Around a Half Body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704EC8-BEA0-8443-BBB3-5D18E4FEB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48" y="2308392"/>
            <a:ext cx="9956800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504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C20B5-A7EB-D848-923F-F6B46A2D8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I add a Sink to the Mix?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CF6180-6B49-4048-87D5-091442663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5648" y="2093976"/>
            <a:ext cx="61468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835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CB27D-8450-E048-9F58-D618E4756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Rankine Oval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6A3618-EC36-2740-99F9-7F72C828E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93976"/>
            <a:ext cx="12192000" cy="405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137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6656F-3D6A-3442-8D28-3F1FA0FC3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Rankine Oval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E8D67C-623D-C749-9A33-0C2845663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865" y="1771824"/>
            <a:ext cx="8648366" cy="440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324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51F78-2DE9-C045-BF9B-941A1FB04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Around a Circular Cylinder – How?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FF0571-8E66-3945-BD1C-9DD507FE6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4444" y="1852052"/>
            <a:ext cx="6429208" cy="500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160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4EFE1-49BD-CF4A-847A-22C9C244C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around a Circular Cylinder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958FB-2223-684B-BC3F-B1E060A66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doublet combined with a uniform flow can be used to represent flow around a circular cylinder. 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7879DC-7179-284A-ABDB-82BFD1D0E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711" y="2870584"/>
            <a:ext cx="6952542" cy="12762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A8A288-8209-6F44-AA2D-B685664E3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269" y="3976830"/>
            <a:ext cx="7959558" cy="249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985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FCB4E-CF85-AC45-8FA1-DDA012E1E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Question: What is the lift on the Sphere?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1D98EC-3F12-5747-973E-879FE519A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494" y="2093976"/>
            <a:ext cx="5279189" cy="429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343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00CF-F205-2342-BF1D-BA43E98D3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it is Rotating?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EE1CBF-4633-9048-ADBE-BA8DF49FE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578" y="2817635"/>
            <a:ext cx="5497095" cy="40403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0E5714-AAD3-A247-81FE-70D84CAA0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8388" y="1755571"/>
            <a:ext cx="3942885" cy="83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457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E553E-3640-9245-914D-ED35EC655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can look at more complex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3CDAA-95BE-4640-AC93-A00307458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And something called the </a:t>
            </a:r>
            <a:r>
              <a:rPr lang="en-US" dirty="0" err="1"/>
              <a:t>Kutta</a:t>
            </a:r>
            <a:r>
              <a:rPr lang="en-US" dirty="0"/>
              <a:t>-condition allows us to calculate the circulation…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3C6C7D-A538-E547-A243-0D82FC3A1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311" y="2726744"/>
            <a:ext cx="6934200" cy="376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620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C4BCC-6E25-C842-8D38-7337E5CDF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Flow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57696-F18E-334A-9B97-BF50142A5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Assumptions</a:t>
            </a:r>
          </a:p>
          <a:p>
            <a:pPr lvl="1"/>
            <a:r>
              <a:rPr lang="en-US" dirty="0"/>
              <a:t>Flow is inviscid</a:t>
            </a:r>
          </a:p>
          <a:p>
            <a:pPr lvl="1"/>
            <a:r>
              <a:rPr lang="en-US" dirty="0"/>
              <a:t>Flow is irrotational</a:t>
            </a:r>
          </a:p>
          <a:p>
            <a:pPr lvl="1"/>
            <a:endParaRPr lang="en-US" dirty="0"/>
          </a:p>
          <a:p>
            <a:r>
              <a:rPr lang="en-US" dirty="0"/>
              <a:t>Consequently – </a:t>
            </a:r>
            <a:r>
              <a:rPr lang="en-US" dirty="0" err="1"/>
              <a:t>Beroulli’s</a:t>
            </a:r>
            <a:r>
              <a:rPr lang="en-US" dirty="0"/>
              <a:t> equation is valid everywhere (i.e. not just between two points on a streamline)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We can define a flow potential and a stream function </a:t>
            </a:r>
            <a:r>
              <a:rPr lang="en-US" i="1" dirty="0">
                <a:latin typeface="Symbol" pitchFamily="2" charset="2"/>
              </a:rPr>
              <a:t>f</a:t>
            </a:r>
            <a:r>
              <a:rPr lang="en-US" dirty="0"/>
              <a:t> and </a:t>
            </a:r>
            <a:r>
              <a:rPr lang="en-US" i="1" dirty="0">
                <a:latin typeface="Symbol" pitchFamily="2" charset="2"/>
              </a:rPr>
              <a:t>y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E37DA7-24FE-394A-8B76-F949A109C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371" y="5242288"/>
            <a:ext cx="4388266" cy="9621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5186B0-7457-1546-B77C-A751D09EC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5160" y="5068997"/>
            <a:ext cx="3360057" cy="113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153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B59EE-E0ED-9E46-92CA-B2F3394D2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Problems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8259AF-2DF5-3B45-A770-4D668F6C1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874" y="2093976"/>
            <a:ext cx="87757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2813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6DEB19-3997-744A-8AD5-33134D808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200" y="488950"/>
            <a:ext cx="8737600" cy="588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276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819DD-F172-8641-A903-7C0994C05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Governing Equations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8BAF3-054E-4748-B8DA-77C762B6B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91163"/>
          </a:xfrm>
        </p:spPr>
        <p:txBody>
          <a:bodyPr/>
          <a:lstStyle/>
          <a:p>
            <a:r>
              <a:rPr lang="en-US" dirty="0"/>
              <a:t>Flow potential and a stream function </a:t>
            </a:r>
            <a:r>
              <a:rPr lang="en-US" i="1" dirty="0">
                <a:latin typeface="Symbol" pitchFamily="2" charset="2"/>
              </a:rPr>
              <a:t>f</a:t>
            </a:r>
            <a:r>
              <a:rPr lang="en-US" dirty="0"/>
              <a:t> and </a:t>
            </a:r>
            <a:r>
              <a:rPr lang="en-US" i="1" dirty="0">
                <a:latin typeface="Symbol" pitchFamily="2" charset="2"/>
              </a:rPr>
              <a:t>y.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3E2F01-F3A7-644A-8096-7EE0E9F6A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291" y="2640003"/>
            <a:ext cx="2311400" cy="863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97EBB4-D528-844A-B2C8-9711161D8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790" y="3531035"/>
            <a:ext cx="6411686" cy="29548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8C4C249-9513-4741-A0BD-E4283AD9FB4C}"/>
              </a:ext>
            </a:extLst>
          </p:cNvPr>
          <p:cNvSpPr txBox="1"/>
          <p:nvPr/>
        </p:nvSpPr>
        <p:spPr>
          <a:xfrm>
            <a:off x="8654143" y="4196443"/>
            <a:ext cx="325614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Same for </a:t>
            </a:r>
            <a:r>
              <a:rPr lang="en-US" dirty="0" err="1"/>
              <a:t>streamfunction</a:t>
            </a:r>
            <a:endParaRPr lang="en-US" dirty="0"/>
          </a:p>
          <a:p>
            <a:r>
              <a:rPr lang="en-US" dirty="0"/>
              <a:t> - </a:t>
            </a:r>
          </a:p>
          <a:p>
            <a:r>
              <a:rPr lang="en-US" dirty="0"/>
              <a:t>But on different grounds and </a:t>
            </a:r>
          </a:p>
          <a:p>
            <a:r>
              <a:rPr lang="en-US" dirty="0"/>
              <a:t>only in 2d.</a:t>
            </a:r>
          </a:p>
          <a:p>
            <a:endParaRPr lang="en-US" dirty="0"/>
          </a:p>
          <a:p>
            <a:r>
              <a:rPr lang="en-US" dirty="0"/>
              <a:t>See lectures for Chapter 6.</a:t>
            </a:r>
          </a:p>
        </p:txBody>
      </p:sp>
    </p:spTree>
    <p:extLst>
      <p:ext uri="{BB962C8B-B14F-4D97-AF65-F5344CB8AC3E}">
        <p14:creationId xmlns:p14="http://schemas.microsoft.com/office/powerpoint/2010/main" val="3179025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6AC1F-1713-764C-B421-C492EFD1E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cares?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34BAE-C92B-6D4E-B951-157C532D6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093976"/>
            <a:ext cx="10058400" cy="4392386"/>
          </a:xfrm>
        </p:spPr>
        <p:txBody>
          <a:bodyPr>
            <a:normAutofit/>
          </a:bodyPr>
          <a:lstStyle/>
          <a:p>
            <a:r>
              <a:rPr lang="en-US" dirty="0"/>
              <a:t>These equations are linear</a:t>
            </a:r>
          </a:p>
          <a:p>
            <a:endParaRPr lang="en-US" dirty="0"/>
          </a:p>
          <a:p>
            <a:r>
              <a:rPr lang="en-US" dirty="0"/>
              <a:t>So What?</a:t>
            </a:r>
          </a:p>
          <a:p>
            <a:endParaRPr lang="en-US" dirty="0"/>
          </a:p>
          <a:p>
            <a:r>
              <a:rPr lang="en-US" dirty="0"/>
              <a:t>It means that we can use superposition to understand several simple flows, add them together and describe more complex flows.</a:t>
            </a:r>
          </a:p>
          <a:p>
            <a:endParaRPr lang="en-US" dirty="0"/>
          </a:p>
          <a:p>
            <a:r>
              <a:rPr lang="en-US" dirty="0"/>
              <a:t>We can for example begin to understand why a a wing can generate lift and airplanes can fly… even though in reality these also depend on viscous flows. But this is faster and simpler.</a:t>
            </a:r>
          </a:p>
          <a:p>
            <a:r>
              <a:rPr lang="en-US" dirty="0"/>
              <a:t>But we need to understand some fundamental flows first.</a:t>
            </a:r>
          </a:p>
        </p:txBody>
      </p:sp>
    </p:spTree>
    <p:extLst>
      <p:ext uri="{BB962C8B-B14F-4D97-AF65-F5344CB8AC3E}">
        <p14:creationId xmlns:p14="http://schemas.microsoft.com/office/powerpoint/2010/main" val="3657347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98962-50E9-B443-B87F-B406925D7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Flow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816701-97DF-AF40-B1F0-37F047B0C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885" y="1634979"/>
            <a:ext cx="8620255" cy="522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496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85160-BD79-E245-8DDF-08C9D9C45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19" y="533617"/>
            <a:ext cx="2751038" cy="1609344"/>
          </a:xfrm>
        </p:spPr>
        <p:txBody>
          <a:bodyPr/>
          <a:lstStyle/>
          <a:p>
            <a:r>
              <a:rPr lang="en-US" dirty="0"/>
              <a:t>Source or Sink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05D846-052A-A244-954A-A3A3A8559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6586" y="314726"/>
            <a:ext cx="7495812" cy="637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118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C30C8-0053-CF49-B418-E4D93033C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2620409" cy="1609344"/>
          </a:xfrm>
        </p:spPr>
        <p:txBody>
          <a:bodyPr/>
          <a:lstStyle/>
          <a:p>
            <a:r>
              <a:rPr lang="en-US" dirty="0"/>
              <a:t>Free vortex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F63C0B-84D6-454C-9C2A-7CB04EB18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0257" y="484632"/>
            <a:ext cx="733694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656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2DC84-B42C-C14C-83FC-5D12B4EC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375481" cy="1609344"/>
          </a:xfrm>
        </p:spPr>
        <p:txBody>
          <a:bodyPr/>
          <a:lstStyle/>
          <a:p>
            <a:r>
              <a:rPr lang="en-US" dirty="0"/>
              <a:t>Doublet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79EECB-665E-7A4F-AAA8-3D3AC4D13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342" y="751160"/>
            <a:ext cx="8763219" cy="610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308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EE562-507D-7A4E-86E6-3E8704FDD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Let’s Add a Source and a Uniform flow together – what happens?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76AE3E-8F73-E949-8F55-305CD803A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314" y="2495550"/>
            <a:ext cx="4927600" cy="3238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70FACE5-B157-CE4A-9D71-FD32F13032FA}"/>
              </a:ext>
            </a:extLst>
          </p:cNvPr>
          <p:cNvSpPr/>
          <p:nvPr/>
        </p:nvSpPr>
        <p:spPr>
          <a:xfrm>
            <a:off x="269851" y="5448300"/>
            <a:ext cx="11266714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9266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{0D9B0EAD-7DDE-444B-9015-55679749019A}tf10001070</Template>
  <TotalTime>40</TotalTime>
  <Words>264</Words>
  <Application>Microsoft Macintosh PowerPoint</Application>
  <PresentationFormat>Widescreen</PresentationFormat>
  <Paragraphs>43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Calibri</vt:lpstr>
      <vt:lpstr>Rockwell</vt:lpstr>
      <vt:lpstr>Rockwell Condensed</vt:lpstr>
      <vt:lpstr>Rockwell Extra Bold</vt:lpstr>
      <vt:lpstr>Symbol</vt:lpstr>
      <vt:lpstr>Wingdings</vt:lpstr>
      <vt:lpstr>Wood Type</vt:lpstr>
      <vt:lpstr>Potential Flow</vt:lpstr>
      <vt:lpstr>Potential Flow </vt:lpstr>
      <vt:lpstr>Governing Equations</vt:lpstr>
      <vt:lpstr>Who cares?</vt:lpstr>
      <vt:lpstr>Uniform Flow</vt:lpstr>
      <vt:lpstr>Source or Sink</vt:lpstr>
      <vt:lpstr>Free vortex</vt:lpstr>
      <vt:lpstr>Doublet</vt:lpstr>
      <vt:lpstr>Let’s Add a Source and a Uniform flow together – what happens?</vt:lpstr>
      <vt:lpstr>PowerPoint Presentation</vt:lpstr>
      <vt:lpstr>Flow Around a Half Body</vt:lpstr>
      <vt:lpstr>What if I add a Sink to the Mix?</vt:lpstr>
      <vt:lpstr>Rankine Oval</vt:lpstr>
      <vt:lpstr>Rankine Oval</vt:lpstr>
      <vt:lpstr>Flow Around a Circular Cylinder – How?</vt:lpstr>
      <vt:lpstr>Flow around a Circular Cylinder</vt:lpstr>
      <vt:lpstr>Question: What is the lift on the Sphere?</vt:lpstr>
      <vt:lpstr>What if it is Rotating?</vt:lpstr>
      <vt:lpstr>We can look at more complex Shapes</vt:lpstr>
      <vt:lpstr>Sample Problems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Potential Flow</dc:title>
  <dc:creator>Microsoft Office User</dc:creator>
  <cp:lastModifiedBy>Diogo Bolster</cp:lastModifiedBy>
  <cp:revision>14</cp:revision>
  <dcterms:created xsi:type="dcterms:W3CDTF">2019-12-04T00:05:46Z</dcterms:created>
  <dcterms:modified xsi:type="dcterms:W3CDTF">2019-12-04T15:18:56Z</dcterms:modified>
</cp:coreProperties>
</file>