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86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72" r:id="rId17"/>
    <p:sldId id="280" r:id="rId18"/>
    <p:sldId id="281" r:id="rId19"/>
    <p:sldId id="282" r:id="rId20"/>
    <p:sldId id="283" r:id="rId21"/>
    <p:sldId id="284" r:id="rId22"/>
    <p:sldId id="285" r:id="rId23"/>
    <p:sldId id="269" r:id="rId24"/>
    <p:sldId id="270" r:id="rId25"/>
    <p:sldId id="271" r:id="rId26"/>
    <p:sldId id="278" r:id="rId27"/>
    <p:sldId id="275" r:id="rId28"/>
    <p:sldId id="273" r:id="rId29"/>
    <p:sldId id="274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73E80-A4F9-1A44-BF7A-01E29812A70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A1C03-905A-EF41-B702-AEBEDEE1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0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fbde4d1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fbde4d1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BE3AC6-CCF7-BD44-86DF-46BC8CA9102D}" type="datetimeFigureOut">
              <a:rPr lang="en-US" smtClean="0"/>
              <a:pPr/>
              <a:t>8/24/22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0D626F-B141-954B-A14D-E39B0F535E4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.nd.edu/news/researchers-receive-funding-to-advance-accuracy-of-hurricane-storm-surge-forecasts/" TargetMode="External"/><Relationship Id="rId3" Type="http://schemas.openxmlformats.org/officeDocument/2006/relationships/hyperlink" Target="http://www.youtube.com/watch?v=dcwOn4VeJOE" TargetMode="External"/><Relationship Id="rId7" Type="http://schemas.openxmlformats.org/officeDocument/2006/relationships/hyperlink" Target="https://news.nd.edu/news/joannes-westerink-to-receive-inaugural-magoon-sustainable-coasts-award/" TargetMode="External"/><Relationship Id="rId2" Type="http://schemas.openxmlformats.org/officeDocument/2006/relationships/hyperlink" Target="http://www.alabamawx.com/?p=552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wsinfo.nd.edu/news/22131-engineering-professors-receive-muri-grants/" TargetMode="External"/><Relationship Id="rId5" Type="http://schemas.openxmlformats.org/officeDocument/2006/relationships/hyperlink" Target="http://newsinfo.nd.edu/news/22057/" TargetMode="External"/><Relationship Id="rId10" Type="http://schemas.openxmlformats.org/officeDocument/2006/relationships/hyperlink" Target="https://www.newyorker.com/news/dispatch/the-changing-climate-inside-the-worlds-largest-bat-colony?utm_medium=social&amp;mbid=social_twitter&amp;utm_social-type=owned&amp;utm_source=twitter&amp;utm_brand=tny" TargetMode="External"/><Relationship Id="rId4" Type="http://schemas.openxmlformats.org/officeDocument/2006/relationships/hyperlink" Target="http://www.physorg.com/tags/fluid+mechanics/" TargetMode="External"/><Relationship Id="rId9" Type="http://schemas.openxmlformats.org/officeDocument/2006/relationships/hyperlink" Target="https://news.nd.edu/news/notre-dame-engineers-part-of-consortium-proposing-us-mexico-energy-water-corridor-in-lieu-of-border-wall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d.edu/~natha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CE 30460 – Fluid Mechanics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err="1"/>
              <a:t>Diogo</a:t>
            </a:r>
            <a:r>
              <a:rPr lang="en-US" dirty="0"/>
              <a:t> Bolster</a:t>
            </a:r>
          </a:p>
          <a:p>
            <a:pPr algn="ctr"/>
            <a:r>
              <a:rPr lang="en-US" dirty="0"/>
              <a:t>120 </a:t>
            </a:r>
            <a:r>
              <a:rPr lang="en-US" dirty="0" err="1"/>
              <a:t>c</a:t>
            </a:r>
            <a:r>
              <a:rPr lang="en-US" dirty="0"/>
              <a:t> Cushing Hall</a:t>
            </a:r>
          </a:p>
          <a:p>
            <a:pPr algn="ctr"/>
            <a:r>
              <a:rPr lang="en-US" dirty="0" err="1"/>
              <a:t>dbolster@nd.edu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2696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Water Cycle</a:t>
            </a:r>
          </a:p>
        </p:txBody>
      </p:sp>
      <p:pic>
        <p:nvPicPr>
          <p:cNvPr id="4" name="Content Placeholder 3" descr="Screen shot 2011-01-17 at 3.29.27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519" b="-3519"/>
          <a:stretch>
            <a:fillRect/>
          </a:stretch>
        </p:blipFill>
        <p:spPr>
          <a:xfrm>
            <a:off x="457200" y="2147135"/>
            <a:ext cx="8229600" cy="438912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8163" y="10501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Environmental Fluid Dynamics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River/Canal Dynamics</a:t>
            </a:r>
          </a:p>
        </p:txBody>
      </p:sp>
      <p:pic>
        <p:nvPicPr>
          <p:cNvPr id="4" name="Picture 3" descr="Screen shot 2011-01-17 at 3.2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14" y="2300775"/>
            <a:ext cx="2855647" cy="354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870" y="2990256"/>
            <a:ext cx="4000500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Predicting Hurricanes</a:t>
            </a:r>
          </a:p>
        </p:txBody>
      </p:sp>
      <p:pic>
        <p:nvPicPr>
          <p:cNvPr id="4" name="Picture 3" descr="Screen shot 2011-01-17 at 3.32.1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388" y="2017090"/>
            <a:ext cx="5024314" cy="3511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5262" y="609824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nd.edu</a:t>
            </a:r>
            <a:r>
              <a:rPr lang="en-US" dirty="0"/>
              <a:t>/~coast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Hurricane Damage</a:t>
            </a:r>
          </a:p>
        </p:txBody>
      </p:sp>
      <p:pic>
        <p:nvPicPr>
          <p:cNvPr id="7" name="Content Placeholder 6" descr="Screen shot 2011-01-17 at 3.34.1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367" r="-20367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Hurricane Damage</a:t>
            </a:r>
          </a:p>
        </p:txBody>
      </p:sp>
      <p:pic>
        <p:nvPicPr>
          <p:cNvPr id="4" name="Content Placeholder 3" descr="Screen shot 2011-01-17 at 3.33.2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109" r="-20109"/>
          <a:stretch>
            <a:fillRect/>
          </a:stretch>
        </p:blipFill>
        <p:spPr>
          <a:xfrm>
            <a:off x="358234" y="1935480"/>
            <a:ext cx="8229600" cy="438912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Coastal Erosion (Slower, but Severe)</a:t>
            </a:r>
          </a:p>
        </p:txBody>
      </p:sp>
      <p:pic>
        <p:nvPicPr>
          <p:cNvPr id="4" name="Content Placeholder 3" descr="Screen shot 2011-01-17 at 3.35.3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516" r="-6516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Atmospheric and Ocean Science</a:t>
            </a:r>
          </a:p>
        </p:txBody>
      </p:sp>
      <p:pic>
        <p:nvPicPr>
          <p:cNvPr id="4" name="Content Placeholder 3" descr="Screen shot 2011-01-17 at 3.38.4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6721" r="-26721"/>
          <a:stretch>
            <a:fillRect/>
          </a:stretch>
        </p:blipFill>
        <p:spPr>
          <a:xfrm>
            <a:off x="-260424" y="1664307"/>
            <a:ext cx="9460044" cy="504535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96" y="3063674"/>
            <a:ext cx="32512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39" y="3217275"/>
            <a:ext cx="32004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4541" y="211005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Wastewater Treatment</a:t>
            </a:r>
          </a:p>
        </p:txBody>
      </p:sp>
    </p:spTree>
    <p:extLst>
      <p:ext uri="{BB962C8B-B14F-4D97-AF65-F5344CB8AC3E}">
        <p14:creationId xmlns:p14="http://schemas.microsoft.com/office/powerpoint/2010/main" val="93390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Biofilms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00" y="2082800"/>
            <a:ext cx="3517900" cy="231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49" y="1847088"/>
            <a:ext cx="3492500" cy="233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0" y="43942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2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Pollutant Transport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4" y="2079181"/>
            <a:ext cx="30988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8" y="2388678"/>
            <a:ext cx="2688376" cy="1782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4" y="4403281"/>
            <a:ext cx="34925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837" y="4542980"/>
            <a:ext cx="3720273" cy="191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599" y="2506152"/>
            <a:ext cx="2532765" cy="18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the fundamental physics behind fluid flows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Apply these principles to solve engineering problems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Acquire basic knowledge for other courses such as</a:t>
            </a:r>
          </a:p>
          <a:p>
            <a:endParaRPr lang="en-US" dirty="0"/>
          </a:p>
          <a:p>
            <a:pPr lvl="2"/>
            <a:r>
              <a:rPr lang="en-US" dirty="0"/>
              <a:t>Hydraulics</a:t>
            </a:r>
          </a:p>
          <a:p>
            <a:pPr lvl="2"/>
            <a:r>
              <a:rPr lang="en-US" dirty="0"/>
              <a:t>Hydrology (Groundwater)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 Sciences (most of you are Engineers I know)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5" y="1993900"/>
            <a:ext cx="2873093" cy="2152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469" y="1847088"/>
            <a:ext cx="2197537" cy="220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69" y="4200567"/>
            <a:ext cx="3416300" cy="237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847088"/>
            <a:ext cx="2275200" cy="2600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469" y="4145947"/>
            <a:ext cx="2657433" cy="26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5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268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General Engineering </a:t>
            </a:r>
            <a:br>
              <a:rPr lang="en-US" dirty="0"/>
            </a:br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398717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Infrastruture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4345"/>
            <a:ext cx="2981788" cy="1916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50377"/>
            <a:ext cx="2657581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1545065"/>
            <a:ext cx="2143780" cy="2143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774" y="4150377"/>
            <a:ext cx="2581692" cy="22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5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17 at 3.36.1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310" r="-7310"/>
          <a:stretch>
            <a:fillRect/>
          </a:stretch>
        </p:blipFill>
        <p:spPr>
          <a:xfrm>
            <a:off x="-476961" y="948348"/>
            <a:ext cx="10080473" cy="537625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17 at 3.36.51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498" r="-18498"/>
          <a:stretch>
            <a:fillRect/>
          </a:stretch>
        </p:blipFill>
        <p:spPr>
          <a:xfrm>
            <a:off x="-267938" y="979089"/>
            <a:ext cx="10022834" cy="534551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1-17 at 3.37.3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438" r="-14438"/>
          <a:stretch>
            <a:fillRect/>
          </a:stretch>
        </p:blipFill>
        <p:spPr>
          <a:xfrm>
            <a:off x="-1029210" y="420572"/>
            <a:ext cx="11070053" cy="590402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Dynamics in 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2334"/>
            <a:ext cx="8229600" cy="43891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Kelvin Helmholtz Waves in Alabama:</a:t>
            </a:r>
          </a:p>
          <a:p>
            <a:pPr lvl="1"/>
            <a:r>
              <a:rPr lang="en-US" dirty="0">
                <a:hlinkClick r:id="rId2"/>
              </a:rPr>
              <a:t>http://www.alabamawx.com/?p=55225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http://www.youtube.com/watch?v=dcwOn4VeJOE</a:t>
            </a:r>
            <a:endParaRPr lang="en-US" dirty="0"/>
          </a:p>
          <a:p>
            <a:r>
              <a:rPr lang="en-US" dirty="0"/>
              <a:t>News stories relating to fluids research</a:t>
            </a:r>
          </a:p>
          <a:p>
            <a:pPr lvl="1"/>
            <a:r>
              <a:rPr lang="en-US" dirty="0">
                <a:hlinkClick r:id="rId4"/>
              </a:rPr>
              <a:t>http://www.physorg.com/tags/fluid+mechanics/</a:t>
            </a:r>
            <a:r>
              <a:rPr lang="en-US" dirty="0"/>
              <a:t>	</a:t>
            </a:r>
          </a:p>
          <a:p>
            <a:r>
              <a:rPr lang="en-US" dirty="0"/>
              <a:t>Stories about professors in our department over the years:</a:t>
            </a:r>
          </a:p>
          <a:p>
            <a:pPr lvl="1"/>
            <a:r>
              <a:rPr lang="en-US" dirty="0">
                <a:hlinkClick r:id="rId5"/>
              </a:rPr>
              <a:t>http://newsinfo.nd.edu/news/22057/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http://newsinfo.nd.edu/news/22131-engineering-professors-receive-muri-grants/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https://news.nd.edu/news/joannes-westerink-to-receive-inaugural-magoon-sustainable-coasts-award/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https://news.nd.edu/news/researchers-receive-funding-to-advance-accuracy-of-hurricane-storm-surge-forecasts/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https://news.nd.edu/news/notre-dame-engineers-part-of-consortium-proposing-us-mexico-energy-water-corridor-in-lieu-of-border-wall/</a:t>
            </a:r>
            <a:endParaRPr lang="en-US" dirty="0"/>
          </a:p>
          <a:p>
            <a:pPr lvl="1"/>
            <a:r>
              <a:rPr lang="en-US" dirty="0">
                <a:hlinkClick r:id="rId10"/>
              </a:rPr>
              <a:t>https://www.newyorker.com/news/dispatch/the-changing-climate-inside-the-worlds-largest-bat-colony?utm_medium=social&amp;mbid=social_twitter&amp;utm_social-type=owned&amp;utm_source=twitter&amp;utm_brand=tny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64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Scales of Interest – HUGE VARIATION</a:t>
            </a:r>
            <a:br>
              <a:rPr lang="en-US" sz="3200" dirty="0"/>
            </a:br>
            <a:r>
              <a:rPr lang="en-US" sz="1600" dirty="0"/>
              <a:t>very few other subject you study will be this wide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10" y="1781321"/>
            <a:ext cx="5831323" cy="47370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933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Course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 1: Fluid Properties</a:t>
            </a:r>
          </a:p>
          <a:p>
            <a:r>
              <a:rPr lang="en-US" dirty="0"/>
              <a:t>Ch 2: Hydrostatics</a:t>
            </a:r>
          </a:p>
          <a:p>
            <a:r>
              <a:rPr lang="en-US" dirty="0"/>
              <a:t>Ch 3: Bernoulli’s Equation</a:t>
            </a:r>
          </a:p>
          <a:p>
            <a:r>
              <a:rPr lang="en-US" dirty="0"/>
              <a:t>Ch 4: Kinematics</a:t>
            </a:r>
          </a:p>
          <a:p>
            <a:r>
              <a:rPr lang="en-US" dirty="0"/>
              <a:t>Ch 5: Control Volumes</a:t>
            </a:r>
          </a:p>
          <a:p>
            <a:r>
              <a:rPr lang="en-US" dirty="0"/>
              <a:t>Ch 6: Differential Analysis</a:t>
            </a:r>
          </a:p>
          <a:p>
            <a:r>
              <a:rPr lang="en-US" dirty="0"/>
              <a:t>Ch 7: Similitude and Dimensional Analysis</a:t>
            </a:r>
          </a:p>
          <a:p>
            <a:r>
              <a:rPr lang="en-US" dirty="0"/>
              <a:t>Ch 8: Pipe Flows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704"/>
            <a:ext cx="8229600" cy="1143000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531812" y="1245704"/>
            <a:ext cx="4040188" cy="3845720"/>
          </a:xfrm>
        </p:spPr>
        <p:txBody>
          <a:bodyPr>
            <a:normAutofit/>
          </a:bodyPr>
          <a:lstStyle/>
          <a:p>
            <a:r>
              <a:rPr lang="en-US" dirty="0"/>
              <a:t>This is a mechanics (fundamentals) class and one of the last you may have</a:t>
            </a:r>
          </a:p>
          <a:p>
            <a:pPr lvl="1"/>
            <a:r>
              <a:rPr lang="en-US" dirty="0"/>
              <a:t>Be patient – fundamentals are necessary to understand and solve more complicated and interesting problems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academia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-4331" r="-4331"/>
          <a:stretch>
            <a:fillRect/>
          </a:stretch>
        </p:blipFill>
        <p:spPr>
          <a:xfrm>
            <a:off x="4645025" y="2842592"/>
            <a:ext cx="4041775" cy="384572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B643F-A81F-8B48-AEC4-50A3512C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912" y="111539"/>
            <a:ext cx="2540000" cy="25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B5A2-AA23-3442-847C-5F20E9D2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906" y="3898348"/>
            <a:ext cx="2540000" cy="25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32106A-30BF-B243-86E5-E4D2AC315903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CADB83-1420-8941-A88F-B8834036517F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8DECF-BCB7-774A-86B0-83C8D4435D82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Fluid Mechanics</a:t>
            </a:r>
          </a:p>
        </p:txBody>
      </p:sp>
      <p:pic>
        <p:nvPicPr>
          <p:cNvPr id="4" name="Content Placeholder 3" descr="nki0023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14" r="-14214"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2078D-F07D-9E4F-9AAB-168C0454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(Due with HW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2ADD5-88C4-1F4D-9255-6D42FDD7C2A9}"/>
              </a:ext>
            </a:extLst>
          </p:cNvPr>
          <p:cNvSpPr/>
          <p:nvPr/>
        </p:nvSpPr>
        <p:spPr>
          <a:xfrm>
            <a:off x="1333850" y="2682109"/>
            <a:ext cx="59268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Take a photo of something you think is fluid mechanics as you walk around your daily life. Include it with HW1.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F0C5F-F26B-94E8-B656-A1F442C200E5}"/>
              </a:ext>
            </a:extLst>
          </p:cNvPr>
          <p:cNvSpPr txBox="1"/>
          <p:nvPr/>
        </p:nvSpPr>
        <p:spPr>
          <a:xfrm>
            <a:off x="2280745" y="3231196"/>
            <a:ext cx="4582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14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178025" y="1120675"/>
            <a:ext cx="9555600" cy="727800"/>
          </a:xfrm>
          <a:prstGeom prst="rect">
            <a:avLst/>
          </a:prstGeom>
          <a:solidFill>
            <a:schemeClr val="dk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182875" rIns="91425" bIns="91425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en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ENGINEERING SUMMER EXPERIENCE SURVEY</a:t>
            </a:r>
            <a:endParaRPr sz="3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70000" y="2339025"/>
            <a:ext cx="5528400" cy="792600"/>
          </a:xfrm>
          <a:prstGeom prst="rect">
            <a:avLst/>
          </a:prstGeom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17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Please take 3 minutes to complete this brief survey to share your </a:t>
            </a:r>
            <a:br>
              <a:rPr lang="en" sz="17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17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internship, research, or other summer experience.</a:t>
            </a:r>
            <a:endParaRPr sz="1700"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0" y="5538750"/>
            <a:ext cx="7053900" cy="4620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Any problems with the survey?  Email CareerDevelopment@nd.edu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2355725" y="3827975"/>
            <a:ext cx="661800" cy="7926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200" i="1">
                <a:solidFill>
                  <a:srgbClr val="0B5394"/>
                </a:solidFill>
                <a:latin typeface="Oswald"/>
                <a:ea typeface="Oswald"/>
                <a:cs typeface="Oswald"/>
                <a:sym typeface="Oswald"/>
              </a:rPr>
              <a:t>or</a:t>
            </a:r>
            <a:endParaRPr sz="2200" i="1">
              <a:solidFill>
                <a:srgbClr val="0B539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169925" y="3792750"/>
            <a:ext cx="5748900" cy="7926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900">
                <a:latin typeface="Oswald"/>
                <a:ea typeface="Oswald"/>
                <a:cs typeface="Oswald"/>
                <a:sym typeface="Oswald"/>
              </a:rPr>
              <a:t>CareerDevelopment.nd.edu/summer2022</a:t>
            </a:r>
            <a:endParaRPr sz="29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335925" y="4362175"/>
            <a:ext cx="276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300" b="1">
                <a:solidFill>
                  <a:srgbClr val="4A86E8"/>
                </a:solidFill>
              </a:rPr>
              <a:t>Login with netID / PW required</a:t>
            </a:r>
            <a:endParaRPr sz="1300" b="1">
              <a:solidFill>
                <a:srgbClr val="4A86E8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6466126" y="4883875"/>
            <a:ext cx="2601125" cy="999300"/>
          </a:xfrm>
          <a:prstGeom prst="flowChartPunchedTap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If the response rate &gt;95%, candy will be brought in for the entire class the week of 9/13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28" y="2942082"/>
            <a:ext cx="2377440" cy="237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couple of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Why do engineers care about fluid mechanics?</a:t>
            </a:r>
          </a:p>
          <a:p>
            <a:endParaRPr lang="en-US" dirty="0"/>
          </a:p>
          <a:p>
            <a:r>
              <a:rPr lang="en-US" dirty="0"/>
              <a:t>Why do civil/mechanical engineers care?</a:t>
            </a:r>
          </a:p>
          <a:p>
            <a:endParaRPr lang="en-US" dirty="0"/>
          </a:p>
          <a:p>
            <a:r>
              <a:rPr lang="en-US" dirty="0"/>
              <a:t>Why should you specifically care?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Breakout session (1 minute)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Assignment 1: Take a photo of something you think is fluid mechanics as you walk around your daily life.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Let’s take a look at my department</a:t>
            </a:r>
            <a:br>
              <a:rPr lang="en-US" dirty="0"/>
            </a:br>
            <a:r>
              <a:rPr lang="en-US" sz="3111" dirty="0" err="1"/>
              <a:t>ceees.nd.edu</a:t>
            </a:r>
            <a:endParaRPr lang="en-US" sz="3111" dirty="0"/>
          </a:p>
        </p:txBody>
      </p:sp>
      <p:pic>
        <p:nvPicPr>
          <p:cNvPr id="3" name="Picture 2" descr="Screen shot 2013-01-15 at 4.1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92" y="1633298"/>
            <a:ext cx="6056616" cy="47711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Structural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8" y="2381742"/>
            <a:ext cx="3429000" cy="237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15" y="2365248"/>
            <a:ext cx="34417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4253" y="5103673"/>
            <a:ext cx="58272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around buildings – Forces that must be understood</a:t>
            </a:r>
          </a:p>
          <a:p>
            <a:endParaRPr lang="en-US" dirty="0"/>
          </a:p>
          <a:p>
            <a:r>
              <a:rPr lang="en-US" dirty="0"/>
              <a:t>Take a look at:</a:t>
            </a:r>
          </a:p>
          <a:p>
            <a:r>
              <a:rPr lang="en-US" dirty="0">
                <a:hlinkClick r:id="rId4"/>
              </a:rPr>
              <a:t>		http://www.nd.edu/~nathaz/</a:t>
            </a:r>
            <a:endParaRPr lang="en-US" dirty="0"/>
          </a:p>
          <a:p>
            <a:r>
              <a:rPr lang="en-US" dirty="0"/>
              <a:t>		http://</a:t>
            </a:r>
            <a:r>
              <a:rPr lang="en-US" dirty="0" err="1"/>
              <a:t>www.nd.edu/~cpssl</a:t>
            </a:r>
            <a:r>
              <a:rPr lang="en-US" dirty="0"/>
              <a:t>/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Other Structural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17" y="1488141"/>
            <a:ext cx="3285004" cy="219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86" y="1488142"/>
            <a:ext cx="3097242" cy="2319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21" y="4156248"/>
            <a:ext cx="3276600" cy="247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18" y="3989706"/>
            <a:ext cx="3213110" cy="26430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Geotech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9" y="2109644"/>
            <a:ext cx="3115878" cy="2495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78" y="1670990"/>
            <a:ext cx="3492500" cy="2336800"/>
          </a:xfrm>
          <a:prstGeom prst="rect">
            <a:avLst/>
          </a:prstGeom>
        </p:spPr>
      </p:pic>
      <p:pic>
        <p:nvPicPr>
          <p:cNvPr id="8" name="Picture 7" descr="Screen shot 2013-01-16 at 9.58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99" y="4217230"/>
            <a:ext cx="3393247" cy="26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7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Dams, Hydroelectric Plants, Flood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15" y="1847088"/>
            <a:ext cx="2977592" cy="22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75" y="1847088"/>
            <a:ext cx="3351574" cy="223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155" y="4310888"/>
            <a:ext cx="5551941" cy="23241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1267</TotalTime>
  <Words>593</Words>
  <Application>Microsoft Macintosh PowerPoint</Application>
  <PresentationFormat>On-screen Show (4:3)</PresentationFormat>
  <Paragraphs>89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Cambria</vt:lpstr>
      <vt:lpstr>Constantia</vt:lpstr>
      <vt:lpstr>Oswald</vt:lpstr>
      <vt:lpstr>Wingdings 2</vt:lpstr>
      <vt:lpstr>Flow</vt:lpstr>
      <vt:lpstr>CE 30460 – Fluid Mechanics</vt:lpstr>
      <vt:lpstr>Course Objectives </vt:lpstr>
      <vt:lpstr>What is Fluid Mechanics</vt:lpstr>
      <vt:lpstr>A couple of questions</vt:lpstr>
      <vt:lpstr>Let’s take a look at my department ceees.nd.edu</vt:lpstr>
      <vt:lpstr>Structural Engineering</vt:lpstr>
      <vt:lpstr>Other Structural Problems</vt:lpstr>
      <vt:lpstr>Geotech</vt:lpstr>
      <vt:lpstr>Dams, Hydroelectric Plants, Flood Control</vt:lpstr>
      <vt:lpstr>Water Cycle</vt:lpstr>
      <vt:lpstr>River/Canal Dynamics</vt:lpstr>
      <vt:lpstr>Predicting Hurricanes</vt:lpstr>
      <vt:lpstr>Hurricane Damage</vt:lpstr>
      <vt:lpstr>Hurricane Damage</vt:lpstr>
      <vt:lpstr>Coastal Erosion (Slower, but Severe)</vt:lpstr>
      <vt:lpstr>Atmospheric and Ocean Science</vt:lpstr>
      <vt:lpstr>Environmental Engineering</vt:lpstr>
      <vt:lpstr>Biofilms</vt:lpstr>
      <vt:lpstr>Pollutant Transport</vt:lpstr>
      <vt:lpstr>Earth Sciences (most of you are Engineers I know)</vt:lpstr>
      <vt:lpstr>General Engineering  Applications</vt:lpstr>
      <vt:lpstr>Infrastruture</vt:lpstr>
      <vt:lpstr>PowerPoint Presentation</vt:lpstr>
      <vt:lpstr>PowerPoint Presentation</vt:lpstr>
      <vt:lpstr>PowerPoint Presentation</vt:lpstr>
      <vt:lpstr>Fluid Dynamics in the News</vt:lpstr>
      <vt:lpstr>Scales of Interest – HUGE VARIATION very few other subject you study will be this wide</vt:lpstr>
      <vt:lpstr>Course Outline</vt:lpstr>
      <vt:lpstr>Notes</vt:lpstr>
      <vt:lpstr>Assignment (Due with HW 1)</vt:lpstr>
      <vt:lpstr>ENGINEERING SUMMER EXPERIENCE SURVEY</vt:lpstr>
    </vt:vector>
  </TitlesOfParts>
  <Company>University if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30460 – Fluid Mechanics</dc:title>
  <dc:creator>Didio</dc:creator>
  <cp:lastModifiedBy>Diogo Bolster</cp:lastModifiedBy>
  <cp:revision>60</cp:revision>
  <dcterms:created xsi:type="dcterms:W3CDTF">2012-01-18T14:20:04Z</dcterms:created>
  <dcterms:modified xsi:type="dcterms:W3CDTF">2022-08-24T14:30:57Z</dcterms:modified>
</cp:coreProperties>
</file>