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sldIdLst>
    <p:sldId id="257" r:id="rId2"/>
    <p:sldId id="269" r:id="rId3"/>
    <p:sldId id="292" r:id="rId4"/>
    <p:sldId id="277" r:id="rId5"/>
    <p:sldId id="282" r:id="rId6"/>
    <p:sldId id="265" r:id="rId7"/>
    <p:sldId id="267" r:id="rId8"/>
    <p:sldId id="268" r:id="rId9"/>
    <p:sldId id="293" r:id="rId10"/>
    <p:sldId id="263" r:id="rId11"/>
    <p:sldId id="264" r:id="rId12"/>
    <p:sldId id="294" r:id="rId13"/>
    <p:sldId id="295" r:id="rId14"/>
    <p:sldId id="258" r:id="rId15"/>
    <p:sldId id="259" r:id="rId16"/>
    <p:sldId id="260" r:id="rId17"/>
    <p:sldId id="261" r:id="rId18"/>
    <p:sldId id="262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2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2EFB495-75E2-B046-98A6-269A2357FDC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5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8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.xml"/><Relationship Id="rId7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6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6.xml"/><Relationship Id="rId7" Type="http://schemas.openxmlformats.org/officeDocument/2006/relationships/image" Target="../media/image18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606535"/>
            <a:ext cx="5937755" cy="1188720"/>
          </a:xfrm>
        </p:spPr>
        <p:txBody>
          <a:bodyPr/>
          <a:lstStyle/>
          <a:p>
            <a:r>
              <a:rPr lang="en-US" dirty="0"/>
              <a:t>Conservation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358380"/>
          </a:xfrm>
        </p:spPr>
        <p:txBody>
          <a:bodyPr>
            <a:normAutofit/>
          </a:bodyPr>
          <a:lstStyle/>
          <a:p>
            <a:r>
              <a:rPr lang="en-US" dirty="0"/>
              <a:t>Often called ‘The Continuity Equation’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velocity not uniform</a:t>
            </a:r>
          </a:p>
        </p:txBody>
      </p:sp>
      <p:pic>
        <p:nvPicPr>
          <p:cNvPr id="4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4149" y="2657837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2DF23-08EB-4848-AF38-591B4460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49" y="5105365"/>
            <a:ext cx="2521722" cy="915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D7C51-17B7-A24D-99D1-76F2E96C8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92" y="4409737"/>
            <a:ext cx="1466473" cy="2306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35" y="387517"/>
            <a:ext cx="5937755" cy="118872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Navier</a:t>
            </a:r>
            <a:r>
              <a:rPr lang="en-US" dirty="0"/>
              <a:t> Stokes Equations</a:t>
            </a:r>
          </a:p>
        </p:txBody>
      </p:sp>
      <p:pic>
        <p:nvPicPr>
          <p:cNvPr id="4" name="Picture 2" descr="eq_06_12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2375568"/>
            <a:ext cx="7315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0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453432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0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664315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42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35" y="489928"/>
            <a:ext cx="5937755" cy="1188720"/>
          </a:xfrm>
        </p:spPr>
        <p:txBody>
          <a:bodyPr/>
          <a:lstStyle/>
          <a:p>
            <a:r>
              <a:rPr lang="en-US" dirty="0"/>
              <a:t>In Cylindrical Coordinates</a:t>
            </a:r>
          </a:p>
        </p:txBody>
      </p:sp>
      <p:pic>
        <p:nvPicPr>
          <p:cNvPr id="4" name="Picture 2" descr="eq_06_121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2111575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1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555811"/>
            <a:ext cx="7315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1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5091882"/>
            <a:ext cx="7315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473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CFEF-09F0-5A45-B63F-5AFA6FCF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84" y="245501"/>
            <a:ext cx="5937755" cy="1188720"/>
          </a:xfrm>
        </p:spPr>
        <p:txBody>
          <a:bodyPr/>
          <a:lstStyle/>
          <a:p>
            <a:r>
              <a:rPr lang="en-US" dirty="0"/>
              <a:t>Our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C50E7-AE23-FE47-8333-535C8E60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1767155"/>
            <a:ext cx="6962602" cy="4582274"/>
          </a:xfrm>
        </p:spPr>
        <p:txBody>
          <a:bodyPr>
            <a:normAutofit/>
          </a:bodyPr>
          <a:lstStyle/>
          <a:p>
            <a:r>
              <a:rPr lang="en-US" dirty="0"/>
              <a:t>2d (x-y or r-z or r-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/>
              <a:t>Incompressible</a:t>
            </a:r>
          </a:p>
          <a:p>
            <a:r>
              <a:rPr lang="en-US" dirty="0"/>
              <a:t>Steady State (d/</a:t>
            </a:r>
            <a:r>
              <a:rPr lang="en-US" dirty="0" err="1"/>
              <a:t>dt</a:t>
            </a:r>
            <a:r>
              <a:rPr lang="en-US" dirty="0"/>
              <a:t>=0)</a:t>
            </a:r>
          </a:p>
          <a:p>
            <a:r>
              <a:rPr lang="en-US" dirty="0"/>
              <a:t>Fully Developed (d/dx=0 or d/</a:t>
            </a:r>
            <a:r>
              <a:rPr lang="en-US" dirty="0" err="1"/>
              <a:t>dz</a:t>
            </a:r>
            <a:r>
              <a:rPr lang="en-US" dirty="0"/>
              <a:t>=0 – except pressure)</a:t>
            </a:r>
          </a:p>
          <a:p>
            <a:endParaRPr lang="en-US" dirty="0"/>
          </a:p>
          <a:p>
            <a:r>
              <a:rPr lang="en-US" dirty="0"/>
              <a:t>With these we are typically left with a 2</a:t>
            </a:r>
            <a:r>
              <a:rPr lang="en-US" baseline="30000" dirty="0"/>
              <a:t>nd</a:t>
            </a:r>
            <a:r>
              <a:rPr lang="en-US" dirty="0"/>
              <a:t> order ordinary differential equation that we can readily solve.</a:t>
            </a:r>
          </a:p>
          <a:p>
            <a:endParaRPr lang="en-US" dirty="0"/>
          </a:p>
          <a:p>
            <a:r>
              <a:rPr lang="en-US" dirty="0"/>
              <a:t>We then must apply boundary conditions for unknown constants</a:t>
            </a:r>
          </a:p>
          <a:p>
            <a:pPr lvl="1"/>
            <a:r>
              <a:rPr lang="en-US" dirty="0"/>
              <a:t>No flow (velocity normal to a boundary is zero)</a:t>
            </a:r>
          </a:p>
          <a:p>
            <a:pPr lvl="1"/>
            <a:r>
              <a:rPr lang="en-US" dirty="0"/>
              <a:t>No slip (</a:t>
            </a:r>
            <a:r>
              <a:rPr lang="en-US" dirty="0" err="1"/>
              <a:t>fluivelocity</a:t>
            </a:r>
            <a:r>
              <a:rPr lang="en-US" dirty="0"/>
              <a:t> tangential to a boundary is the same as the velocity of the boundary)</a:t>
            </a:r>
          </a:p>
        </p:txBody>
      </p:sp>
    </p:spTree>
    <p:extLst>
      <p:ext uri="{BB962C8B-B14F-4D97-AF65-F5344CB8AC3E}">
        <p14:creationId xmlns:p14="http://schemas.microsoft.com/office/powerpoint/2010/main" val="311794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- Recipe Approach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Draw Control Volume</a:t>
            </a:r>
          </a:p>
          <a:p>
            <a:r>
              <a:rPr lang="en-US" sz="2000" dirty="0"/>
              <a:t>Identify all inlets and outlets</a:t>
            </a:r>
          </a:p>
          <a:p>
            <a:r>
              <a:rPr lang="en-US" sz="2000" dirty="0"/>
              <a:t>Identify all forces acting and their specific direction of action (break 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components)</a:t>
            </a:r>
          </a:p>
          <a:p>
            <a:r>
              <a:rPr lang="en-US" sz="2000" dirty="0"/>
              <a:t>For each inlet and outlet calculate mass flow rate (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r>
              <a:rPr lang="en-US" sz="2000" dirty="0"/>
              <a:t>)</a:t>
            </a:r>
          </a:p>
          <a:p>
            <a:r>
              <a:rPr lang="en-US" sz="2000" dirty="0"/>
              <a:t>For each inlet outlet identify velocity vector (</a:t>
            </a:r>
            <a:r>
              <a:rPr lang="en-US" sz="2000" u="sng" dirty="0" err="1"/>
              <a:t>v</a:t>
            </a:r>
            <a:r>
              <a:rPr lang="en-US" sz="2000" dirty="0"/>
              <a:t>)</a:t>
            </a:r>
          </a:p>
          <a:p>
            <a:r>
              <a:rPr lang="en-US" sz="2000" dirty="0"/>
              <a:t>Break velocity vector </a:t>
            </a:r>
            <a:r>
              <a:rPr lang="en-US" sz="2000" u="sng" dirty="0" err="1"/>
              <a:t>v</a:t>
            </a:r>
            <a:r>
              <a:rPr lang="en-US" sz="2000" dirty="0"/>
              <a:t> 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</a:t>
            </a:r>
          </a:p>
          <a:p>
            <a:r>
              <a:rPr lang="en-US" sz="2000" dirty="0"/>
              <a:t>Combine last three steps to identify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 of momentum flux, i.e.    </a:t>
            </a:r>
            <a:r>
              <a:rPr lang="en-US" sz="2000" dirty="0" err="1"/>
              <a:t>v|</a:t>
            </a:r>
            <a:r>
              <a:rPr lang="en-US" sz="2000" baseline="-25000" dirty="0" err="1"/>
              <a:t>x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r>
              <a:rPr lang="en-US" sz="2000" dirty="0"/>
              <a:t> and </a:t>
            </a:r>
            <a:r>
              <a:rPr lang="en-US" sz="2000" dirty="0" err="1"/>
              <a:t>v|</a:t>
            </a:r>
            <a:r>
              <a:rPr lang="en-US" sz="2000" baseline="-25000" dirty="0" err="1"/>
              <a:t>y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endParaRPr lang="en-US" sz="2000" dirty="0"/>
          </a:p>
          <a:p>
            <a:r>
              <a:rPr lang="en-US" sz="2000"/>
              <a:t>Substitute </a:t>
            </a:r>
            <a:r>
              <a:rPr lang="en-US" sz="2000" dirty="0"/>
              <a:t>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momentum equations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6535" y="5447563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861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214678"/>
            <a:ext cx="5937755" cy="1188720"/>
          </a:xfrm>
        </p:spPr>
        <p:txBody>
          <a:bodyPr/>
          <a:lstStyle/>
          <a:p>
            <a:r>
              <a:rPr lang="en-US" dirty="0"/>
              <a:t>Sample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53F5F-F4AD-0B42-A09B-E463A09A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5" y="986416"/>
            <a:ext cx="7818634" cy="56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A6E417-1FE0-4049-B1CB-3E8DE0CF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099"/>
            <a:ext cx="9144000" cy="50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0C2A8A-70E3-9649-8A0F-15C85AD8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218"/>
            <a:ext cx="9144000" cy="4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3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304307-AC1B-C14F-AFA6-7C278EE9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75"/>
            <a:ext cx="9144000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100E8-2804-DE49-BB83-C47E1975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925"/>
            <a:ext cx="9144000" cy="41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8FB1AA-AAF8-3A4A-9521-D693694A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919"/>
            <a:ext cx="9144000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1" y="387144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Conservation of Linear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869"/>
            <a:ext cx="8229600" cy="4671282"/>
          </a:xfrm>
        </p:spPr>
        <p:txBody>
          <a:bodyPr/>
          <a:lstStyle/>
          <a:p>
            <a:r>
              <a:rPr lang="en-US" dirty="0"/>
              <a:t>General Case (F=ma)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91165" y="4404772"/>
            <a:ext cx="6761669" cy="10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21186"/>
              </p:ext>
            </p:extLst>
          </p:nvPr>
        </p:nvGraphicFramePr>
        <p:xfrm>
          <a:off x="854029" y="2302255"/>
          <a:ext cx="7435942" cy="79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5" imgW="3695700" imgH="393700" progId="Equation.3">
                  <p:embed/>
                </p:oleObj>
              </mc:Choice>
              <mc:Fallback>
                <p:oleObj name="Equation" r:id="rId5" imgW="36957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29" y="2302255"/>
                        <a:ext cx="7435942" cy="7921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BA2A-1665-6D40-A0C1-15A4FFCD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204404"/>
            <a:ext cx="5937755" cy="1188720"/>
          </a:xfrm>
        </p:spPr>
        <p:txBody>
          <a:bodyPr/>
          <a:lstStyle/>
          <a:p>
            <a:r>
              <a:rPr lang="en-US" dirty="0"/>
              <a:t>Energy Equations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F8EDF-1DA2-EA46-931D-CBA47EC5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360"/>
            <a:ext cx="9144000" cy="33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2D0E6E-EAB4-B14E-B94B-1622194E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68"/>
            <a:ext cx="9144000" cy="43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C4D50-B2B1-8F40-80F3-2EC8355A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308"/>
            <a:ext cx="9144000" cy="54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3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25C9F-4095-1543-BF3D-1E0FEF65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534"/>
            <a:ext cx="9144000" cy="52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3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24" y="228918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Moment of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64" y="3012897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en-US" dirty="0"/>
              <a:t>Torque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Power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Work per Unit Mass</a:t>
            </a:r>
          </a:p>
          <a:p>
            <a:endParaRPr lang="en-US" dirty="0"/>
          </a:p>
        </p:txBody>
      </p:sp>
      <p:pic>
        <p:nvPicPr>
          <p:cNvPr id="4" name="Picture 2" descr="eq_05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98977" y="2833997"/>
            <a:ext cx="4882826" cy="6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3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04787" y="3737802"/>
            <a:ext cx="4597219" cy="6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5_3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27289" y="5252332"/>
            <a:ext cx="4123232" cy="6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5_21">
            <a:extLst>
              <a:ext uri="{FF2B5EF4-FFF2-40B4-BE49-F238E27FC236}">
                <a16:creationId xmlns:a16="http://schemas.microsoft.com/office/drawing/2014/main" id="{9D646AD8-5131-0B4E-847A-F86697AD517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0401" y="1493056"/>
            <a:ext cx="7315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948" y="255776"/>
            <a:ext cx="5937755" cy="1188720"/>
          </a:xfrm>
        </p:spPr>
        <p:txBody>
          <a:bodyPr/>
          <a:lstStyle/>
          <a:p>
            <a:r>
              <a:rPr lang="en-US" dirty="0"/>
              <a:t>Application (from textbook)</a:t>
            </a:r>
          </a:p>
        </p:txBody>
      </p:sp>
      <p:pic>
        <p:nvPicPr>
          <p:cNvPr id="5" name="Picture 2" descr="fig_05_04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6605" y="1530849"/>
            <a:ext cx="3922236" cy="51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533A3-E0DE-D442-A8E9-699F92AEBC0E}"/>
              </a:ext>
            </a:extLst>
          </p:cNvPr>
          <p:cNvSpPr txBox="1"/>
          <p:nvPr/>
        </p:nvSpPr>
        <p:spPr>
          <a:xfrm>
            <a:off x="4181582" y="2504251"/>
            <a:ext cx="4202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– velocity of head due to angular rotation (velocity of nozzle as measured relative to a fixed surface)  -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 err="1"/>
              <a:t>R</a:t>
            </a:r>
            <a:endParaRPr lang="en-US" dirty="0"/>
          </a:p>
          <a:p>
            <a:endParaRPr lang="en-US" dirty="0"/>
          </a:p>
          <a:p>
            <a:r>
              <a:rPr lang="en-US" dirty="0"/>
              <a:t>W – velocity of nozzle exit flow as viewed from the nozzle – Q/A</a:t>
            </a:r>
          </a:p>
          <a:p>
            <a:endParaRPr lang="en-US" dirty="0"/>
          </a:p>
          <a:p>
            <a:r>
              <a:rPr lang="en-US" dirty="0"/>
              <a:t>V – fluid velocity as measured relative to a fixed control surface (typically what you need for formulas on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96048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steady, incompressible flow with shaft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eq_05_5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8295" y="2609163"/>
            <a:ext cx="5847410" cy="9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5_57">
            <a:extLst>
              <a:ext uri="{FF2B5EF4-FFF2-40B4-BE49-F238E27FC236}">
                <a16:creationId xmlns:a16="http://schemas.microsoft.com/office/drawing/2014/main" id="{D751B67B-92EC-3643-BA76-F0CDF6F6D4F5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20766" y="4016752"/>
            <a:ext cx="5874939" cy="11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5_58">
            <a:extLst>
              <a:ext uri="{FF2B5EF4-FFF2-40B4-BE49-F238E27FC236}">
                <a16:creationId xmlns:a16="http://schemas.microsoft.com/office/drawing/2014/main" id="{BED2E842-B31D-0642-8F98-5A2567B2700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87635" y="5731756"/>
            <a:ext cx="3568727" cy="9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307146"/>
            <a:ext cx="5937755" cy="1188720"/>
          </a:xfrm>
        </p:spPr>
        <p:txBody>
          <a:bodyPr/>
          <a:lstStyle/>
          <a:p>
            <a:r>
              <a:rPr lang="en-US" dirty="0" err="1"/>
              <a:t>Vorticity</a:t>
            </a:r>
            <a:r>
              <a:rPr lang="en-US" dirty="0"/>
              <a:t> (Rotation)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818" y="2061970"/>
            <a:ext cx="5937755" cy="3101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Counterclockwise rotation is positive (</a:t>
            </a:r>
            <a:r>
              <a:rPr lang="en-US" dirty="0" err="1"/>
              <a:t>z</a:t>
            </a:r>
            <a:r>
              <a:rPr lang="en-US" dirty="0"/>
              <a:t> component is component out of the page). Others, in </a:t>
            </a:r>
            <a:r>
              <a:rPr lang="en-US" dirty="0" err="1"/>
              <a:t>x-y</a:t>
            </a:r>
            <a:r>
              <a:rPr lang="en-US" dirty="0"/>
              <a:t> also exist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vorticity</a:t>
            </a:r>
            <a:r>
              <a:rPr lang="en-US" dirty="0"/>
              <a:t>   (zero =&gt; </a:t>
            </a:r>
            <a:r>
              <a:rPr lang="en-US" dirty="0" err="1"/>
              <a:t>irrotational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Related, rate of shearing strain</a:t>
            </a:r>
          </a:p>
        </p:txBody>
      </p:sp>
      <p:pic>
        <p:nvPicPr>
          <p:cNvPr id="4" name="Picture 2" descr="eq_06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45231" y="2699987"/>
            <a:ext cx="1650195" cy="5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187172" y="4023950"/>
            <a:ext cx="2496988" cy="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2756" y="5529625"/>
            <a:ext cx="2138928" cy="9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134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05041"/>
            <a:ext cx="5937755" cy="1188720"/>
          </a:xfrm>
        </p:spPr>
        <p:txBody>
          <a:bodyPr/>
          <a:lstStyle/>
          <a:p>
            <a:r>
              <a:rPr lang="en-US" dirty="0"/>
              <a:t>Forms of Continuity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49" y="2220492"/>
            <a:ext cx="5937755" cy="3101983"/>
          </a:xfrm>
        </p:spPr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</p:txBody>
      </p:sp>
      <p:pic>
        <p:nvPicPr>
          <p:cNvPr id="4" name="Picture 2" descr="eq_06_2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05817" y="2061669"/>
            <a:ext cx="4000887" cy="10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25446" y="3512828"/>
            <a:ext cx="3580283" cy="8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30867" y="5576911"/>
            <a:ext cx="1756225" cy="4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3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37826" y="5481298"/>
            <a:ext cx="2541689" cy="7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181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132" y="466473"/>
            <a:ext cx="5937755" cy="1188720"/>
          </a:xfrm>
        </p:spPr>
        <p:txBody>
          <a:bodyPr/>
          <a:lstStyle/>
          <a:p>
            <a:r>
              <a:rPr lang="en-US" dirty="0"/>
              <a:t>Cylindrical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  <a:p>
            <a:endParaRPr lang="en-US" dirty="0"/>
          </a:p>
        </p:txBody>
      </p:sp>
      <p:pic>
        <p:nvPicPr>
          <p:cNvPr id="4" name="Picture 2" descr="eq_06_3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01030" y="2191410"/>
            <a:ext cx="5063642" cy="10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3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36313" y="5547054"/>
            <a:ext cx="3740442" cy="9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4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84178" y="3788047"/>
            <a:ext cx="4759622" cy="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358" y="288651"/>
            <a:ext cx="5937755" cy="1188720"/>
          </a:xfrm>
        </p:spPr>
        <p:txBody>
          <a:bodyPr/>
          <a:lstStyle/>
          <a:p>
            <a:r>
              <a:rPr lang="en-US" dirty="0" err="1"/>
              <a:t>Streamfunction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92" y="1831438"/>
            <a:ext cx="5937755" cy="3101983"/>
          </a:xfrm>
        </p:spPr>
        <p:txBody>
          <a:bodyPr/>
          <a:lstStyle/>
          <a:p>
            <a:r>
              <a:rPr lang="en-US" dirty="0"/>
              <a:t>For incompressible, plane two dimensional flow we can define a </a:t>
            </a:r>
            <a:r>
              <a:rPr lang="en-US" dirty="0" err="1"/>
              <a:t>streamfunction</a:t>
            </a:r>
            <a:r>
              <a:rPr lang="en-US" dirty="0"/>
              <a:t> psi, such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Quantifies the flow rate between two streamlines (lines of constant psi)</a:t>
            </a:r>
          </a:p>
          <a:p>
            <a:r>
              <a:rPr lang="en-US" dirty="0"/>
              <a:t>Cylindrical: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q_06_3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19690" y="2533669"/>
            <a:ext cx="3261263" cy="11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42">
            <a:extLst>
              <a:ext uri="{FF2B5EF4-FFF2-40B4-BE49-F238E27FC236}">
                <a16:creationId xmlns:a16="http://schemas.microsoft.com/office/drawing/2014/main" id="{BA71C5B2-E561-9441-B739-BF3CBD4BE82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37497" y="4936465"/>
            <a:ext cx="4027215" cy="12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4794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{33CA0CA7-FA28-6E44-8345-8289D1F9E3C3}tf10001120</Template>
  <TotalTime>3064</TotalTime>
  <Words>397</Words>
  <Application>Microsoft Macintosh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Symbol</vt:lpstr>
      <vt:lpstr>Parcel</vt:lpstr>
      <vt:lpstr>Equation</vt:lpstr>
      <vt:lpstr>Conservation of Mass</vt:lpstr>
      <vt:lpstr>Conservation of Linear Momentum</vt:lpstr>
      <vt:lpstr>Moment of Momentum</vt:lpstr>
      <vt:lpstr>Application (from textbook)</vt:lpstr>
      <vt:lpstr>Conservation of Energy</vt:lpstr>
      <vt:lpstr>Vorticity (Rotation)</vt:lpstr>
      <vt:lpstr>Forms of Continuity Equation</vt:lpstr>
      <vt:lpstr>Cylindrical Polar Coordinates</vt:lpstr>
      <vt:lpstr>Streamfunction</vt:lpstr>
      <vt:lpstr>The Navier Stokes Equations</vt:lpstr>
      <vt:lpstr>In Cylindrical Coordinates</vt:lpstr>
      <vt:lpstr>Our assumptions</vt:lpstr>
      <vt:lpstr>Momentum - Recipe Approach </vt:lpstr>
      <vt:lpstr>Sample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Equations</vt:lpstr>
      <vt:lpstr>PowerPoint Presentation</vt:lpstr>
      <vt:lpstr>PowerPoint Presentation</vt:lpstr>
      <vt:lpstr>PowerPoint Presentation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Finite Control Volume Analysis</dc:title>
  <dc:creator>Didio</dc:creator>
  <cp:lastModifiedBy>Diogo Bolster</cp:lastModifiedBy>
  <cp:revision>88</cp:revision>
  <dcterms:created xsi:type="dcterms:W3CDTF">2011-03-07T18:12:48Z</dcterms:created>
  <dcterms:modified xsi:type="dcterms:W3CDTF">2019-11-11T15:08:15Z</dcterms:modified>
</cp:coreProperties>
</file>