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5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0" r:id="rId3"/>
    <p:sldId id="291" r:id="rId4"/>
    <p:sldId id="276" r:id="rId5"/>
    <p:sldId id="257" r:id="rId6"/>
    <p:sldId id="269" r:id="rId7"/>
    <p:sldId id="297" r:id="rId8"/>
    <p:sldId id="293" r:id="rId9"/>
    <p:sldId id="277" r:id="rId10"/>
    <p:sldId id="294" r:id="rId11"/>
    <p:sldId id="265" r:id="rId12"/>
    <p:sldId id="267" r:id="rId13"/>
    <p:sldId id="268" r:id="rId14"/>
    <p:sldId id="295" r:id="rId15"/>
    <p:sldId id="263" r:id="rId16"/>
    <p:sldId id="264" r:id="rId17"/>
    <p:sldId id="296" r:id="rId18"/>
    <p:sldId id="298" r:id="rId19"/>
    <p:sldId id="299" r:id="rId20"/>
    <p:sldId id="300" r:id="rId21"/>
    <p:sldId id="301" r:id="rId22"/>
    <p:sldId id="303" r:id="rId23"/>
    <p:sldId id="258" r:id="rId24"/>
    <p:sldId id="262" r:id="rId25"/>
    <p:sldId id="304" r:id="rId26"/>
    <p:sldId id="27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33134-1E6B-3D48-8953-ECD04FDDB373}" type="datetimeFigureOut">
              <a:rPr lang="en-US" smtClean="0"/>
              <a:pPr/>
              <a:t>12/5/19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C4FF2-EEA2-014C-8EDF-3D86093A5C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37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4AF73-398C-0D46-B2FE-4F3D77D6FF85}" type="datetimeFigureOut">
              <a:rPr lang="en-US" smtClean="0"/>
              <a:pPr/>
              <a:t>12/5/19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69A17-A18A-AE40-B726-22984BAD0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2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1872-DF70-A942-A2C1-1FEC450A1F2B}" type="datetimeFigureOut">
              <a:rPr lang="en-US" smtClean="0"/>
              <a:pPr/>
              <a:t>12/5/19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8E4C8A-E8AF-0941-9F78-A7CEE59821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1872-DF70-A942-A2C1-1FEC450A1F2B}" type="datetimeFigureOut">
              <a:rPr lang="en-US" smtClean="0"/>
              <a:pPr/>
              <a:t>12/5/19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4C8A-E8AF-0941-9F78-A7CEE5982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1872-DF70-A942-A2C1-1FEC450A1F2B}" type="datetimeFigureOut">
              <a:rPr lang="en-US" smtClean="0"/>
              <a:pPr/>
              <a:t>12/5/19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4C8A-E8AF-0941-9F78-A7CEE5982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1872-DF70-A942-A2C1-1FEC450A1F2B}" type="datetimeFigureOut">
              <a:rPr lang="en-US" smtClean="0"/>
              <a:pPr/>
              <a:t>12/5/19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4C8A-E8AF-0941-9F78-A7CEE5982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1872-DF70-A942-A2C1-1FEC450A1F2B}" type="datetimeFigureOut">
              <a:rPr lang="en-US" smtClean="0"/>
              <a:pPr/>
              <a:t>12/5/19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4C8A-E8AF-0941-9F78-A7CEE59821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1872-DF70-A942-A2C1-1FEC450A1F2B}" type="datetimeFigureOut">
              <a:rPr lang="en-US" smtClean="0"/>
              <a:pPr/>
              <a:t>12/5/19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4C8A-E8AF-0941-9F78-A7CEE5982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1872-DF70-A942-A2C1-1FEC450A1F2B}" type="datetimeFigureOut">
              <a:rPr lang="en-US" smtClean="0"/>
              <a:pPr/>
              <a:t>12/5/19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4C8A-E8AF-0941-9F78-A7CEE5982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1872-DF70-A942-A2C1-1FEC450A1F2B}" type="datetimeFigureOut">
              <a:rPr lang="en-US" smtClean="0"/>
              <a:pPr/>
              <a:t>12/5/19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4C8A-E8AF-0941-9F78-A7CEE5982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1872-DF70-A942-A2C1-1FEC450A1F2B}" type="datetimeFigureOut">
              <a:rPr lang="en-US" smtClean="0"/>
              <a:pPr/>
              <a:t>12/5/19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4C8A-E8AF-0941-9F78-A7CEE5982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1872-DF70-A942-A2C1-1FEC450A1F2B}" type="datetimeFigureOut">
              <a:rPr lang="en-US" smtClean="0"/>
              <a:pPr/>
              <a:t>12/5/19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4C8A-E8AF-0941-9F78-A7CEE59821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1872-DF70-A942-A2C1-1FEC450A1F2B}" type="datetimeFigureOut">
              <a:rPr lang="en-US" smtClean="0"/>
              <a:pPr/>
              <a:t>12/5/19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4C8A-E8AF-0941-9F78-A7CEE59821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951872-DF70-A942-A2C1-1FEC450A1F2B}" type="datetimeFigureOut">
              <a:rPr lang="en-US" smtClean="0"/>
              <a:pPr/>
              <a:t>12/5/19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58E4C8A-E8AF-0941-9F78-A7CEE59821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25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28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tags" Target="../tags/tag22.xml"/><Relationship Id="rId7" Type="http://schemas.openxmlformats.org/officeDocument/2006/relationships/image" Target="../media/image30.jpe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9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.xml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35.jpe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40.jpe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43.jpe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49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tags" Target="../tags/tag43.xml"/><Relationship Id="rId7" Type="http://schemas.openxmlformats.org/officeDocument/2006/relationships/oleObject" Target="../embeddings/oleObject4.bin"/><Relationship Id="rId2" Type="http://schemas.openxmlformats.org/officeDocument/2006/relationships/tags" Target="../tags/tag4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2.jpeg"/><Relationship Id="rId5" Type="http://schemas.openxmlformats.org/officeDocument/2006/relationships/image" Target="../media/image24.jpeg"/><Relationship Id="rId10" Type="http://schemas.openxmlformats.org/officeDocument/2006/relationships/image" Target="../media/image51.emf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7.bin"/><Relationship Id="rId2" Type="http://schemas.openxmlformats.org/officeDocument/2006/relationships/tags" Target="../tags/tag4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6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3.xml"/><Relationship Id="rId7" Type="http://schemas.openxmlformats.org/officeDocument/2006/relationships/image" Target="../media/image9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3.jpeg"/><Relationship Id="rId5" Type="http://schemas.openxmlformats.org/officeDocument/2006/relationships/tags" Target="../tags/tag5.xml"/><Relationship Id="rId10" Type="http://schemas.openxmlformats.org/officeDocument/2006/relationships/image" Target="../media/image12.jpeg"/><Relationship Id="rId4" Type="http://schemas.openxmlformats.org/officeDocument/2006/relationships/tags" Target="../tags/tag4.xm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tags" Target="../tags/tag11.xml"/><Relationship Id="rId7" Type="http://schemas.openxmlformats.org/officeDocument/2006/relationships/image" Target="../media/image19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8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CE30460 - Fluid Mechanics</a:t>
            </a:r>
          </a:p>
          <a:p>
            <a:r>
              <a:rPr lang="en-US" dirty="0"/>
              <a:t>Diogo Bolster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Review Final – Fluid Properties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CH5 - Conservation of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steady, incompressible flow with shaft work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2" descr="eq_05_56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648295" y="2609163"/>
            <a:ext cx="5847410" cy="97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eq_05_57">
            <a:extLst>
              <a:ext uri="{FF2B5EF4-FFF2-40B4-BE49-F238E27FC236}">
                <a16:creationId xmlns:a16="http://schemas.microsoft.com/office/drawing/2014/main" id="{D751B67B-92EC-3643-BA76-F0CDF6F6D4F5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620766" y="4016752"/>
            <a:ext cx="5874939" cy="119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eq_05_58">
            <a:extLst>
              <a:ext uri="{FF2B5EF4-FFF2-40B4-BE49-F238E27FC236}">
                <a16:creationId xmlns:a16="http://schemas.microsoft.com/office/drawing/2014/main" id="{BED2E842-B31D-0642-8F98-5A2567B27004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787635" y="5731756"/>
            <a:ext cx="3568727" cy="92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7737944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4" y="307146"/>
            <a:ext cx="5937755" cy="1188720"/>
          </a:xfrm>
        </p:spPr>
        <p:txBody>
          <a:bodyPr/>
          <a:lstStyle/>
          <a:p>
            <a:r>
              <a:rPr lang="en-US" dirty="0"/>
              <a:t>CH6 - Vorticity (Rotation)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818" y="2061970"/>
            <a:ext cx="5937755" cy="346765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Counterclockwise rotation is positive (</a:t>
            </a:r>
            <a:r>
              <a:rPr lang="en-US" dirty="0" err="1"/>
              <a:t>z</a:t>
            </a:r>
            <a:r>
              <a:rPr lang="en-US" dirty="0"/>
              <a:t> component is component out of the page). Others, in </a:t>
            </a:r>
            <a:r>
              <a:rPr lang="en-US" dirty="0" err="1"/>
              <a:t>x-y</a:t>
            </a:r>
            <a:r>
              <a:rPr lang="en-US" dirty="0"/>
              <a:t> also exist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 err="1"/>
              <a:t>vorticity</a:t>
            </a:r>
            <a:r>
              <a:rPr lang="en-US" dirty="0"/>
              <a:t>   (zero =&gt; </a:t>
            </a:r>
            <a:r>
              <a:rPr lang="en-US" dirty="0" err="1"/>
              <a:t>irrotational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Related, rate of shearing strain</a:t>
            </a:r>
          </a:p>
        </p:txBody>
      </p:sp>
      <p:pic>
        <p:nvPicPr>
          <p:cNvPr id="4" name="Picture 2" descr="eq_06_1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610568" y="2929152"/>
            <a:ext cx="1650195" cy="57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eq_06_17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187172" y="4023950"/>
            <a:ext cx="2496988" cy="46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eq_06_18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572756" y="5529625"/>
            <a:ext cx="2138928" cy="91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7501746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5" y="305041"/>
            <a:ext cx="5937755" cy="1188720"/>
          </a:xfrm>
        </p:spPr>
        <p:txBody>
          <a:bodyPr/>
          <a:lstStyle/>
          <a:p>
            <a:r>
              <a:rPr lang="en-US" dirty="0"/>
              <a:t>CH6 - Forms of Continuity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8949" y="2220492"/>
            <a:ext cx="5937755" cy="3101983"/>
          </a:xfrm>
        </p:spPr>
        <p:txBody>
          <a:bodyPr/>
          <a:lstStyle/>
          <a:p>
            <a:r>
              <a:rPr lang="en-US" dirty="0"/>
              <a:t>General Form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Steady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Incompressible</a:t>
            </a:r>
          </a:p>
        </p:txBody>
      </p:sp>
      <p:pic>
        <p:nvPicPr>
          <p:cNvPr id="4" name="Picture 2" descr="eq_06_27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238024" y="2118851"/>
            <a:ext cx="4000887" cy="103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_06_29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399232" y="3574473"/>
            <a:ext cx="3580283" cy="86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eq_06_30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730867" y="5576911"/>
            <a:ext cx="1756225" cy="45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eq_06_31"/>
          <p:cNvPicPr preferRelativeResize="0"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37826" y="5481298"/>
            <a:ext cx="2541689" cy="78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9481546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132" y="466473"/>
            <a:ext cx="5937755" cy="1188720"/>
          </a:xfrm>
        </p:spPr>
        <p:txBody>
          <a:bodyPr/>
          <a:lstStyle/>
          <a:p>
            <a:r>
              <a:rPr lang="en-US" dirty="0"/>
              <a:t>CH6 - Cylindrical 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Form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Steady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Incompressible</a:t>
            </a:r>
          </a:p>
          <a:p>
            <a:endParaRPr lang="en-US" dirty="0"/>
          </a:p>
        </p:txBody>
      </p:sp>
      <p:pic>
        <p:nvPicPr>
          <p:cNvPr id="4" name="Picture 2" descr="eq_06_3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246917" y="1862976"/>
            <a:ext cx="5063642" cy="106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_06_35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220756" y="5168324"/>
            <a:ext cx="3740442" cy="95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eq_06_34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926723" y="3305611"/>
            <a:ext cx="4759622" cy="92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5953761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358" y="288651"/>
            <a:ext cx="5937755" cy="1188720"/>
          </a:xfrm>
        </p:spPr>
        <p:txBody>
          <a:bodyPr/>
          <a:lstStyle/>
          <a:p>
            <a:r>
              <a:rPr lang="en-US" dirty="0"/>
              <a:t>CH6 - </a:t>
            </a:r>
            <a:r>
              <a:rPr lang="en-US" dirty="0" err="1"/>
              <a:t>Streamfunction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792" y="1831438"/>
            <a:ext cx="5937755" cy="310198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For incompressible, plane two dimensional flow we can define a </a:t>
            </a:r>
            <a:r>
              <a:rPr lang="en-US" dirty="0" err="1"/>
              <a:t>streamfunction</a:t>
            </a:r>
            <a:r>
              <a:rPr lang="en-US" dirty="0"/>
              <a:t> psi, such that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Quantifies the flow rate between two streamlines (lines of constant psi)</a:t>
            </a:r>
          </a:p>
          <a:p>
            <a:r>
              <a:rPr lang="en-US" dirty="0"/>
              <a:t>Cylindrical: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eq_06_37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92521" y="2706671"/>
            <a:ext cx="2788432" cy="102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eq_06_42">
            <a:extLst>
              <a:ext uri="{FF2B5EF4-FFF2-40B4-BE49-F238E27FC236}">
                <a16:creationId xmlns:a16="http://schemas.microsoft.com/office/drawing/2014/main" id="{BA71C5B2-E561-9441-B739-BF3CBD4BE824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534627" y="5100851"/>
            <a:ext cx="4027215" cy="124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6627469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535" y="387517"/>
            <a:ext cx="5937755" cy="118872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Navier</a:t>
            </a:r>
            <a:r>
              <a:rPr lang="en-US" dirty="0"/>
              <a:t> Stokes Equations</a:t>
            </a:r>
          </a:p>
        </p:txBody>
      </p:sp>
      <p:pic>
        <p:nvPicPr>
          <p:cNvPr id="4" name="Picture 2" descr="eq_06_120a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12813" y="2375568"/>
            <a:ext cx="73152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_06_120b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12813" y="3453432"/>
            <a:ext cx="731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eq_06_120c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12813" y="4664315"/>
            <a:ext cx="7315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9317902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535" y="489928"/>
            <a:ext cx="5937755" cy="1188720"/>
          </a:xfrm>
        </p:spPr>
        <p:txBody>
          <a:bodyPr/>
          <a:lstStyle/>
          <a:p>
            <a:r>
              <a:rPr lang="en-US" dirty="0"/>
              <a:t>In Cylindrical Coordinates</a:t>
            </a:r>
          </a:p>
        </p:txBody>
      </p:sp>
      <p:pic>
        <p:nvPicPr>
          <p:cNvPr id="4" name="Picture 2" descr="eq_06_121a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14400" y="2111575"/>
            <a:ext cx="73152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_06_121b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12813" y="3555811"/>
            <a:ext cx="73152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eq_06_121c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12813" y="5091882"/>
            <a:ext cx="7315200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8395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CFEF-09F0-5A45-B63F-5AFA6FCF7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384" y="245501"/>
            <a:ext cx="5937755" cy="1188720"/>
          </a:xfrm>
        </p:spPr>
        <p:txBody>
          <a:bodyPr/>
          <a:lstStyle/>
          <a:p>
            <a:r>
              <a:rPr lang="en-US" dirty="0"/>
              <a:t>Our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C50E7-AE23-FE47-8333-535C8E604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045" y="1767155"/>
            <a:ext cx="6962602" cy="458227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2d (x-y or r-z or r-</a:t>
            </a:r>
            <a:r>
              <a:rPr lang="en-US" dirty="0">
                <a:latin typeface="Symbol" pitchFamily="2" charset="2"/>
              </a:rPr>
              <a:t>q</a:t>
            </a:r>
            <a:r>
              <a:rPr lang="en-US" dirty="0"/>
              <a:t>)</a:t>
            </a:r>
          </a:p>
          <a:p>
            <a:r>
              <a:rPr lang="en-US" dirty="0"/>
              <a:t>Incompressible</a:t>
            </a:r>
          </a:p>
          <a:p>
            <a:r>
              <a:rPr lang="en-US" dirty="0"/>
              <a:t>Steady State (d/</a:t>
            </a:r>
            <a:r>
              <a:rPr lang="en-US" dirty="0" err="1"/>
              <a:t>dt</a:t>
            </a:r>
            <a:r>
              <a:rPr lang="en-US" dirty="0"/>
              <a:t>=0)</a:t>
            </a:r>
          </a:p>
          <a:p>
            <a:r>
              <a:rPr lang="en-US" dirty="0"/>
              <a:t>Fully Developed (d/dx=0 or d/</a:t>
            </a:r>
            <a:r>
              <a:rPr lang="en-US" dirty="0" err="1"/>
              <a:t>dz</a:t>
            </a:r>
            <a:r>
              <a:rPr lang="en-US" dirty="0"/>
              <a:t>=0 – except pressure)</a:t>
            </a:r>
          </a:p>
          <a:p>
            <a:endParaRPr lang="en-US" dirty="0"/>
          </a:p>
          <a:p>
            <a:r>
              <a:rPr lang="en-US" dirty="0"/>
              <a:t>With these we are typically left with a 2</a:t>
            </a:r>
            <a:r>
              <a:rPr lang="en-US" baseline="30000" dirty="0"/>
              <a:t>nd</a:t>
            </a:r>
            <a:r>
              <a:rPr lang="en-US" dirty="0"/>
              <a:t> order ordinary differential equation that we can readily solve.</a:t>
            </a:r>
          </a:p>
          <a:p>
            <a:endParaRPr lang="en-US" dirty="0"/>
          </a:p>
          <a:p>
            <a:r>
              <a:rPr lang="en-US" dirty="0"/>
              <a:t>We then must apply boundary conditions for unknown constants</a:t>
            </a:r>
          </a:p>
          <a:p>
            <a:pPr lvl="1"/>
            <a:r>
              <a:rPr lang="en-US" dirty="0"/>
              <a:t>No flow (velocity normal to a boundary is zero)</a:t>
            </a:r>
          </a:p>
          <a:p>
            <a:pPr lvl="1"/>
            <a:r>
              <a:rPr lang="en-US" dirty="0"/>
              <a:t>No slip (fluid velocity tangential to a boundary is the same as the velocity of the boundary)</a:t>
            </a:r>
          </a:p>
        </p:txBody>
      </p:sp>
    </p:spTree>
    <p:extLst>
      <p:ext uri="{BB962C8B-B14F-4D97-AF65-F5344CB8AC3E}">
        <p14:creationId xmlns:p14="http://schemas.microsoft.com/office/powerpoint/2010/main" val="373857950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546F7-479D-8F45-B640-A99A2A778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CH7 – Dimensional Analysis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373C75-1D66-5147-83C2-FCB4DDE60403}"/>
              </a:ext>
            </a:extLst>
          </p:cNvPr>
          <p:cNvSpPr/>
          <p:nvPr/>
        </p:nvSpPr>
        <p:spPr>
          <a:xfrm>
            <a:off x="2922196" y="1713485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Buckingham Pi Theorem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4958EE8-9DDE-7842-9787-F47BA5F94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141" y="2082817"/>
            <a:ext cx="7691719" cy="3947161"/>
          </a:xfrm>
        </p:spPr>
        <p:txBody>
          <a:bodyPr/>
          <a:lstStyle/>
          <a:p>
            <a:r>
              <a:rPr lang="en-US" dirty="0"/>
              <a:t>I an equation involving </a:t>
            </a:r>
            <a:r>
              <a:rPr lang="en-US" dirty="0" err="1"/>
              <a:t>k</a:t>
            </a:r>
            <a:r>
              <a:rPr lang="en-US" dirty="0"/>
              <a:t> variables is dimensionally homogeneous, it can be reduced to a relationship among </a:t>
            </a:r>
            <a:r>
              <a:rPr lang="en-US" dirty="0" err="1"/>
              <a:t>k-r</a:t>
            </a:r>
            <a:r>
              <a:rPr lang="en-US" dirty="0"/>
              <a:t> independent dimensionless products where </a:t>
            </a:r>
            <a:r>
              <a:rPr lang="en-US" dirty="0" err="1"/>
              <a:t>r</a:t>
            </a:r>
            <a:r>
              <a:rPr lang="en-US" dirty="0"/>
              <a:t> is the minimum number of reference dimensions required to describe the variables</a:t>
            </a:r>
          </a:p>
          <a:p>
            <a:r>
              <a:rPr lang="en-US" dirty="0"/>
              <a:t>Mathematically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can be reduced to</a:t>
            </a:r>
          </a:p>
          <a:p>
            <a:endParaRPr lang="en-US" dirty="0"/>
          </a:p>
        </p:txBody>
      </p:sp>
      <p:pic>
        <p:nvPicPr>
          <p:cNvPr id="6" name="Picture 2" descr="equn_07_03">
            <a:extLst>
              <a:ext uri="{FF2B5EF4-FFF2-40B4-BE49-F238E27FC236}">
                <a16:creationId xmlns:a16="http://schemas.microsoft.com/office/drawing/2014/main" id="{5E434AA4-D9DD-5545-A713-A6EB8ED1B71D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452487" y="4923823"/>
            <a:ext cx="4042122" cy="41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equn_07_04">
            <a:extLst>
              <a:ext uri="{FF2B5EF4-FFF2-40B4-BE49-F238E27FC236}">
                <a16:creationId xmlns:a16="http://schemas.microsoft.com/office/drawing/2014/main" id="{B7B0C42A-B25E-5E4D-A54B-9D1CAC98AFCF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324656" y="6059510"/>
            <a:ext cx="4297783" cy="3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8586124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Determination of Pi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List all variables that are involved in the problem</a:t>
            </a:r>
          </a:p>
          <a:p>
            <a:r>
              <a:rPr lang="en-US" dirty="0"/>
              <a:t>Express each on in terms of primary dimensions (</a:t>
            </a:r>
            <a:r>
              <a:rPr lang="en-US" dirty="0" err="1"/>
              <a:t>MLT</a:t>
            </a:r>
            <a:r>
              <a:rPr lang="en-US" dirty="0" err="1">
                <a:latin typeface="Symbol" charset="2"/>
                <a:cs typeface="Symbol" charset="2"/>
              </a:rPr>
              <a:t>q</a:t>
            </a:r>
            <a:r>
              <a:rPr lang="en-US" dirty="0">
                <a:latin typeface="Symbol" charset="2"/>
                <a:cs typeface="Symbol" charset="2"/>
              </a:rPr>
              <a:t>)</a:t>
            </a:r>
          </a:p>
          <a:p>
            <a:r>
              <a:rPr lang="en-US" dirty="0">
                <a:latin typeface="+mj-lt"/>
                <a:cs typeface="Symbol" charset="2"/>
              </a:rPr>
              <a:t>Determine required number of Pi terms (each independent) – i.e. </a:t>
            </a:r>
            <a:r>
              <a:rPr lang="en-US" dirty="0" err="1">
                <a:latin typeface="+mj-lt"/>
                <a:cs typeface="Symbol" charset="2"/>
              </a:rPr>
              <a:t>k-r</a:t>
            </a:r>
            <a:endParaRPr lang="en-US" dirty="0">
              <a:latin typeface="+mj-lt"/>
              <a:cs typeface="Symbol" charset="2"/>
            </a:endParaRPr>
          </a:p>
          <a:p>
            <a:r>
              <a:rPr lang="en-US" dirty="0">
                <a:latin typeface="+mj-lt"/>
                <a:cs typeface="Symbol" charset="2"/>
              </a:rPr>
              <a:t>Select a number of repeating variables (equal to number of dimensions)</a:t>
            </a:r>
          </a:p>
          <a:p>
            <a:r>
              <a:rPr lang="en-US" dirty="0">
                <a:latin typeface="+mj-lt"/>
                <a:cs typeface="Symbol" charset="2"/>
              </a:rPr>
              <a:t>Form pi terms by multiplying one of the </a:t>
            </a:r>
            <a:r>
              <a:rPr lang="en-US" dirty="0" err="1">
                <a:latin typeface="+mj-lt"/>
                <a:cs typeface="Symbol" charset="2"/>
              </a:rPr>
              <a:t>nonrepeating</a:t>
            </a:r>
            <a:r>
              <a:rPr lang="en-US" dirty="0">
                <a:latin typeface="+mj-lt"/>
                <a:cs typeface="Symbol" charset="2"/>
              </a:rPr>
              <a:t> variables by the product of repeating variables</a:t>
            </a:r>
          </a:p>
          <a:p>
            <a:r>
              <a:rPr lang="en-US" dirty="0">
                <a:latin typeface="+mj-lt"/>
                <a:cs typeface="Symbol" charset="2"/>
              </a:rPr>
              <a:t>Repeat last step for all </a:t>
            </a:r>
            <a:r>
              <a:rPr lang="en-US" dirty="0" err="1">
                <a:latin typeface="+mj-lt"/>
                <a:cs typeface="Symbol" charset="2"/>
              </a:rPr>
              <a:t>nonrepeating</a:t>
            </a:r>
            <a:r>
              <a:rPr lang="en-US" dirty="0">
                <a:latin typeface="+mj-lt"/>
                <a:cs typeface="Symbol" charset="2"/>
              </a:rPr>
              <a:t> variables</a:t>
            </a:r>
          </a:p>
          <a:p>
            <a:r>
              <a:rPr lang="en-US" dirty="0">
                <a:latin typeface="+mj-lt"/>
                <a:cs typeface="Symbol" charset="2"/>
              </a:rPr>
              <a:t>Check that all resulting Pi terms are dimensionless</a:t>
            </a:r>
          </a:p>
          <a:p>
            <a:r>
              <a:rPr lang="en-US" dirty="0">
                <a:latin typeface="+mj-lt"/>
                <a:cs typeface="Symbol" charset="2"/>
              </a:rPr>
              <a:t>Express in final form</a:t>
            </a:r>
          </a:p>
          <a:p>
            <a:endParaRPr lang="en-US" dirty="0">
              <a:latin typeface="+mj-lt"/>
              <a:cs typeface="Symbol" charset="2"/>
            </a:endParaRPr>
          </a:p>
        </p:txBody>
      </p:sp>
      <p:pic>
        <p:nvPicPr>
          <p:cNvPr id="4" name="Picture 2" descr="equn_07_0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99858" y="5961956"/>
            <a:ext cx="4297783" cy="39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8868871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Important Equations Chapter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Specific Weight   			</a:t>
            </a:r>
            <a:r>
              <a:rPr lang="en-US" dirty="0">
                <a:latin typeface="Symbol" charset="2"/>
                <a:cs typeface="Symbol" charset="2"/>
              </a:rPr>
              <a:t>g=</a:t>
            </a:r>
            <a:r>
              <a:rPr lang="en-US" dirty="0" err="1">
                <a:latin typeface="Symbol" charset="2"/>
                <a:cs typeface="Symbol" charset="2"/>
              </a:rPr>
              <a:t>r</a:t>
            </a:r>
            <a:r>
              <a:rPr lang="en-US" dirty="0" err="1"/>
              <a:t>g</a:t>
            </a:r>
            <a:endParaRPr lang="en-US" dirty="0"/>
          </a:p>
          <a:p>
            <a:endParaRPr lang="en-US" dirty="0"/>
          </a:p>
          <a:p>
            <a:r>
              <a:rPr lang="en-US" dirty="0"/>
              <a:t>Ideal Gas Law			p=</a:t>
            </a:r>
            <a:r>
              <a:rPr lang="en-US" dirty="0" err="1">
                <a:latin typeface="Symbol" charset="2"/>
                <a:cs typeface="Symbol" charset="2"/>
              </a:rPr>
              <a:t>r</a:t>
            </a:r>
            <a:r>
              <a:rPr lang="en-US" dirty="0" err="1"/>
              <a:t>RT</a:t>
            </a:r>
            <a:endParaRPr lang="en-US" dirty="0"/>
          </a:p>
          <a:p>
            <a:endParaRPr lang="en-US" dirty="0"/>
          </a:p>
          <a:p>
            <a:r>
              <a:rPr lang="en-US" dirty="0"/>
              <a:t>Newtonian Fluid Shear Stress	</a:t>
            </a:r>
            <a:r>
              <a:rPr lang="en-US" dirty="0">
                <a:latin typeface="Symbol" charset="2"/>
                <a:cs typeface="Symbol" charset="2"/>
              </a:rPr>
              <a:t>t=m</a:t>
            </a:r>
            <a:r>
              <a:rPr lang="en-US" dirty="0"/>
              <a:t> du/</a:t>
            </a:r>
            <a:r>
              <a:rPr lang="en-US" dirty="0" err="1"/>
              <a:t>dy</a:t>
            </a:r>
            <a:endParaRPr lang="en-US" dirty="0"/>
          </a:p>
          <a:p>
            <a:endParaRPr lang="en-US" dirty="0"/>
          </a:p>
          <a:p>
            <a:r>
              <a:rPr lang="en-US" dirty="0"/>
              <a:t>Bulk Modulus				</a:t>
            </a:r>
          </a:p>
          <a:p>
            <a:endParaRPr lang="en-US" dirty="0"/>
          </a:p>
          <a:p>
            <a:r>
              <a:rPr lang="en-US" dirty="0"/>
              <a:t>Speed of Sound		</a:t>
            </a:r>
          </a:p>
          <a:p>
            <a:endParaRPr lang="en-US" dirty="0"/>
          </a:p>
          <a:p>
            <a:r>
              <a:rPr lang="en-US" dirty="0"/>
              <a:t>Capillary Rise in a Tube			</a:t>
            </a:r>
          </a:p>
        </p:txBody>
      </p:sp>
      <p:graphicFrame>
        <p:nvGraphicFramePr>
          <p:cNvPr id="132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278792"/>
              </p:ext>
            </p:extLst>
          </p:nvPr>
        </p:nvGraphicFramePr>
        <p:xfrm>
          <a:off x="4207089" y="5532609"/>
          <a:ext cx="2182812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6" name="Equation" r:id="rId3" imgW="1333500" imgH="203200" progId="Equation.3">
                  <p:embed/>
                </p:oleObj>
              </mc:Choice>
              <mc:Fallback>
                <p:oleObj name="Equation" r:id="rId3" imgW="1333500" imgH="203200" progId="Equation.3">
                  <p:embed/>
                  <p:pic>
                    <p:nvPicPr>
                      <p:cNvPr id="132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7089" y="5532609"/>
                        <a:ext cx="2182812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334468"/>
              </p:ext>
            </p:extLst>
          </p:nvPr>
        </p:nvGraphicFramePr>
        <p:xfrm>
          <a:off x="3352193" y="4631080"/>
          <a:ext cx="15494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7" name="Equation" r:id="rId5" imgW="1041400" imgH="431800" progId="Equation.3">
                  <p:embed/>
                </p:oleObj>
              </mc:Choice>
              <mc:Fallback>
                <p:oleObj name="Equation" r:id="rId5" imgW="1041400" imgH="431800" progId="Equation.3">
                  <p:embed/>
                  <p:pic>
                    <p:nvPicPr>
                      <p:cNvPr id="1320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193" y="4631080"/>
                        <a:ext cx="1549400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977628"/>
              </p:ext>
            </p:extLst>
          </p:nvPr>
        </p:nvGraphicFramePr>
        <p:xfrm>
          <a:off x="2933093" y="3850374"/>
          <a:ext cx="19685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8" name="Equation" r:id="rId7" imgW="1320800" imgH="381000" progId="Equation.3">
                  <p:embed/>
                </p:oleObj>
              </mc:Choice>
              <mc:Fallback>
                <p:oleObj name="Equation" r:id="rId7" imgW="1320800" imgH="381000" progId="Equation.3">
                  <p:embed/>
                  <p:pic>
                    <p:nvPicPr>
                      <p:cNvPr id="1321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093" y="3850374"/>
                        <a:ext cx="1968500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634061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Data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Problems with One Pi Term :</a:t>
            </a:r>
            <a:r>
              <a:rPr lang="en-US" dirty="0">
                <a:latin typeface="+mj-lt"/>
                <a:cs typeface="Symbol" charset="2"/>
              </a:rPr>
              <a:t>If only one term exists then according to the Pi Theorem we can say: </a:t>
            </a:r>
          </a:p>
          <a:p>
            <a:pPr marL="114300" indent="0">
              <a:buNone/>
            </a:pPr>
            <a:r>
              <a:rPr lang="en-US" dirty="0">
                <a:latin typeface="Symbol" charset="2"/>
                <a:cs typeface="Symbol" charset="2"/>
              </a:rPr>
              <a:t>				P</a:t>
            </a:r>
            <a:r>
              <a:rPr lang="en-US" baseline="-25000" dirty="0"/>
              <a:t>1</a:t>
            </a:r>
            <a:r>
              <a:rPr lang="en-US" dirty="0"/>
              <a:t>=C</a:t>
            </a:r>
          </a:p>
          <a:p>
            <a:pPr marL="114300" indent="0">
              <a:buNone/>
            </a:pPr>
            <a:endParaRPr lang="en-US" dirty="0">
              <a:latin typeface="+mj-lt"/>
              <a:cs typeface="Symbol" charset="2"/>
            </a:endParaRPr>
          </a:p>
          <a:p>
            <a:pPr marL="457200" lvl="3" indent="-457200">
              <a:spcBef>
                <a:spcPts val="2400"/>
              </a:spcBef>
              <a:buClrTx/>
            </a:pPr>
            <a:r>
              <a:rPr lang="en-US" sz="2400" dirty="0"/>
              <a:t>For two terms  </a:t>
            </a:r>
            <a:r>
              <a:rPr lang="en-US" sz="2400" dirty="0">
                <a:latin typeface="Symbol" charset="2"/>
                <a:cs typeface="Symbol" charset="2"/>
              </a:rPr>
              <a:t>P</a:t>
            </a:r>
            <a:r>
              <a:rPr lang="en-US" sz="2400" baseline="-25000" dirty="0"/>
              <a:t>1</a:t>
            </a:r>
            <a:r>
              <a:rPr lang="en-US" sz="2400" dirty="0"/>
              <a:t>=f(</a:t>
            </a:r>
            <a:r>
              <a:rPr lang="en-US" sz="2400" dirty="0">
                <a:latin typeface="Symbol" charset="2"/>
                <a:cs typeface="Symbol" charset="2"/>
              </a:rPr>
              <a:t>P</a:t>
            </a:r>
            <a:r>
              <a:rPr lang="en-US" sz="2400" baseline="-25000" dirty="0"/>
              <a:t>2</a:t>
            </a:r>
            <a:r>
              <a:rPr lang="en-US" sz="2400" dirty="0"/>
              <a:t>)</a:t>
            </a:r>
          </a:p>
          <a:p>
            <a:pPr lvl="3">
              <a:buNone/>
            </a:pPr>
            <a:r>
              <a:rPr lang="en-US" sz="2400" dirty="0"/>
              <a:t>			</a:t>
            </a:r>
          </a:p>
          <a:p>
            <a:pPr lvl="3">
              <a:buFont typeface="Symbol" charset="2"/>
              <a:buChar char=" "/>
            </a:pPr>
            <a:r>
              <a:rPr lang="en-US" sz="2400" dirty="0">
                <a:latin typeface="Symbol" charset="2"/>
                <a:cs typeface="Symbol" charset="2"/>
              </a:rPr>
              <a:t>P</a:t>
            </a:r>
            <a:r>
              <a:rPr lang="en-US" sz="2400" baseline="-25000" dirty="0"/>
              <a:t>1</a:t>
            </a:r>
            <a:r>
              <a:rPr lang="en-US" sz="2400" dirty="0"/>
              <a:t>=f(</a:t>
            </a:r>
            <a:r>
              <a:rPr lang="en-US" sz="2400" dirty="0">
                <a:latin typeface="Symbol" charset="2"/>
                <a:cs typeface="Symbol" charset="2"/>
              </a:rPr>
              <a:t>P</a:t>
            </a:r>
            <a:r>
              <a:rPr lang="en-US" sz="2400" baseline="-25000" dirty="0"/>
              <a:t>2</a:t>
            </a:r>
            <a:r>
              <a:rPr lang="en-US" sz="2400" dirty="0"/>
              <a:t>)</a:t>
            </a:r>
          </a:p>
          <a:p>
            <a:pPr>
              <a:buNone/>
            </a:pPr>
            <a:endParaRPr lang="en-US" dirty="0"/>
          </a:p>
          <a:p>
            <a:pPr marL="457200" lvl="3" indent="-457200">
              <a:spcBef>
                <a:spcPts val="2400"/>
              </a:spcBef>
              <a:buClrTx/>
            </a:pPr>
            <a:r>
              <a:rPr lang="en-US" sz="2400" dirty="0"/>
              <a:t>Means when you have data you should plot </a:t>
            </a:r>
            <a:r>
              <a:rPr lang="en-US" sz="2400" dirty="0">
                <a:latin typeface="Symbol" charset="2"/>
                <a:cs typeface="Symbol" charset="2"/>
              </a:rPr>
              <a:t>P</a:t>
            </a:r>
            <a:r>
              <a:rPr lang="en-US" sz="2400" dirty="0"/>
              <a:t>1 against </a:t>
            </a:r>
            <a:r>
              <a:rPr lang="en-US" sz="2400" dirty="0">
                <a:latin typeface="Symbol" charset="2"/>
                <a:cs typeface="Symbol" charset="2"/>
              </a:rPr>
              <a:t>P</a:t>
            </a:r>
            <a:r>
              <a:rPr lang="en-US" sz="2400" dirty="0"/>
              <a:t>2 to deduce relationships or at least make best fits that can be used predicatively.</a:t>
            </a:r>
            <a:endParaRPr lang="en-US" dirty="0">
              <a:latin typeface="+mj-lt"/>
              <a:cs typeface="Symbol" charset="2"/>
            </a:endParaRPr>
          </a:p>
          <a:p>
            <a:endParaRPr lang="en-US" dirty="0">
              <a:latin typeface="+mj-lt"/>
              <a:cs typeface="Symbol" charset="2"/>
            </a:endParaRPr>
          </a:p>
          <a:p>
            <a:pPr>
              <a:buNone/>
            </a:pPr>
            <a:r>
              <a:rPr lang="en-US" dirty="0">
                <a:latin typeface="Symbol" charset="2"/>
                <a:cs typeface="Symbol" charset="2"/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88595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693960" cy="4583860"/>
          </a:xfrm>
        </p:spPr>
        <p:txBody>
          <a:bodyPr>
            <a:normAutofit fontScale="92500"/>
          </a:bodyPr>
          <a:lstStyle/>
          <a:p>
            <a:r>
              <a:rPr lang="en-US" dirty="0"/>
              <a:t>Geometric (ratio of length scales the same)</a:t>
            </a:r>
          </a:p>
          <a:p>
            <a:r>
              <a:rPr lang="en-US" dirty="0"/>
              <a:t>Kinematic (velocity structures are the same)</a:t>
            </a:r>
          </a:p>
          <a:p>
            <a:r>
              <a:rPr lang="en-US" dirty="0"/>
              <a:t>Dynamic (ratio forces the same)</a:t>
            </a:r>
          </a:p>
          <a:p>
            <a:r>
              <a:rPr lang="en-US" dirty="0"/>
              <a:t>The best situation is: Get all dimensionless variables (Pi groups) the same between model and prototype. Then all similarities are preserved…..</a:t>
            </a:r>
          </a:p>
          <a:p>
            <a:r>
              <a:rPr lang="en-US" dirty="0"/>
              <a:t>If N-1 dimensionless groups between model and prototype are the same then the last one must be also.</a:t>
            </a:r>
          </a:p>
        </p:txBody>
      </p:sp>
    </p:spTree>
    <p:extLst>
      <p:ext uri="{BB962C8B-B14F-4D97-AF65-F5344CB8AC3E}">
        <p14:creationId xmlns:p14="http://schemas.microsoft.com/office/powerpoint/2010/main" val="27070441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CH8 - </a:t>
            </a:r>
            <a:r>
              <a:rPr lang="en-US" dirty="0" err="1"/>
              <a:t>Pipeflow</a:t>
            </a:r>
            <a:endParaRPr lang="en-US" dirty="0"/>
          </a:p>
        </p:txBody>
      </p:sp>
      <p:pic>
        <p:nvPicPr>
          <p:cNvPr id="4" name="Picture 2" descr="fig_08_0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5875" y="1985636"/>
            <a:ext cx="7315200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793533" y="4123253"/>
            <a:ext cx="1007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Re&lt;2000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24453" y="2210063"/>
            <a:ext cx="1007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Re&gt;4000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7378" y="5137573"/>
            <a:ext cx="1219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Re=</a:t>
            </a:r>
            <a:r>
              <a:rPr lang="en-US" dirty="0" err="1"/>
              <a:t>UD</a:t>
            </a:r>
            <a:r>
              <a:rPr lang="en-US" dirty="0" err="1">
                <a:latin typeface="Symbol" charset="2"/>
                <a:cs typeface="Symbol" charset="2"/>
              </a:rPr>
              <a:t>r/m</a:t>
            </a:r>
            <a:endParaRPr lang="en-US" dirty="0"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3410062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Developed Flow</a:t>
            </a:r>
          </a:p>
        </p:txBody>
      </p:sp>
      <p:pic>
        <p:nvPicPr>
          <p:cNvPr id="4" name="Picture 2" descr="fig_08_0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12813" y="1534397"/>
            <a:ext cx="731520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369023" y="5648856"/>
            <a:ext cx="1697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Entrance length: </a:t>
            </a:r>
          </a:p>
        </p:txBody>
      </p:sp>
      <p:pic>
        <p:nvPicPr>
          <p:cNvPr id="6" name="Picture 2" descr="eq_08_01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560697" y="5565804"/>
            <a:ext cx="2542176" cy="45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eq_08_02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560697" y="6207944"/>
            <a:ext cx="2709970" cy="42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25659558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264" y="1735138"/>
            <a:ext cx="7767204" cy="469713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Recall Energy Equation</a:t>
            </a:r>
          </a:p>
          <a:p>
            <a:endParaRPr lang="en-US" dirty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Therefore we can say that (part of) the loss in a pipe is</a:t>
            </a:r>
          </a:p>
        </p:txBody>
      </p:sp>
      <p:pic>
        <p:nvPicPr>
          <p:cNvPr id="7" name="Picture 2" descr="eq_05_57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349626" y="2348070"/>
            <a:ext cx="4413676" cy="89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equn_08_08">
            <a:extLst>
              <a:ext uri="{FF2B5EF4-FFF2-40B4-BE49-F238E27FC236}">
                <a16:creationId xmlns:a16="http://schemas.microsoft.com/office/drawing/2014/main" id="{4072A121-EB78-AC45-959F-F4D3B3938B0C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465519" y="4604812"/>
            <a:ext cx="4297783" cy="46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D53236AE-FF6A-1B4B-83EA-14112DC344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361456"/>
              </p:ext>
            </p:extLst>
          </p:nvPr>
        </p:nvGraphicFramePr>
        <p:xfrm>
          <a:off x="5370512" y="5646461"/>
          <a:ext cx="1690687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7" name="Equation" r:id="rId7" imgW="901700" imgH="419100" progId="Equation.3">
                  <p:embed/>
                </p:oleObj>
              </mc:Choice>
              <mc:Fallback>
                <p:oleObj name="Equation" r:id="rId7" imgW="901700" imgH="419100" progId="Equation.3">
                  <p:embed/>
                  <p:pic>
                    <p:nvPicPr>
                      <p:cNvPr id="317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512" y="5646461"/>
                        <a:ext cx="1690687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id="{7D782CE9-8713-3B49-8627-B0388AAD74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826220"/>
              </p:ext>
            </p:extLst>
          </p:nvPr>
        </p:nvGraphicFramePr>
        <p:xfrm>
          <a:off x="1644354" y="5646460"/>
          <a:ext cx="2830512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8" name="Equation" r:id="rId9" imgW="1511300" imgH="419100" progId="Equation.3">
                  <p:embed/>
                </p:oleObj>
              </mc:Choice>
              <mc:Fallback>
                <p:oleObj name="Equation" r:id="rId9" imgW="1511300" imgH="419100" progId="Equation.3">
                  <p:embed/>
                  <p:pic>
                    <p:nvPicPr>
                      <p:cNvPr id="286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354" y="5646460"/>
                        <a:ext cx="2830512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5688625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Moody Diagram (Friction Factor)</a:t>
            </a:r>
          </a:p>
        </p:txBody>
      </p:sp>
      <p:pic>
        <p:nvPicPr>
          <p:cNvPr id="5" name="Picture 2" descr="fig_08_10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623344" y="1371600"/>
            <a:ext cx="5676148" cy="398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461418" y="5393573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non-laminar flow approximately true that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4810103" y="5727046"/>
          <a:ext cx="3567113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1" name="Equation" r:id="rId5" imgW="1905000" imgH="622300" progId="Equation.3">
                  <p:embed/>
                </p:oleObj>
              </mc:Choice>
              <mc:Fallback>
                <p:oleObj name="Equation" r:id="rId5" imgW="1905000" imgH="622300" progId="Equation.3">
                  <p:embed/>
                  <p:pic>
                    <p:nvPicPr>
                      <p:cNvPr id="296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03" y="5727046"/>
                        <a:ext cx="3567113" cy="1166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57986" y="5393573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laminar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757986" y="5943365"/>
          <a:ext cx="90328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2" name="Equation" r:id="rId7" imgW="482600" imgH="355600" progId="Equation.3">
                  <p:embed/>
                </p:oleObj>
              </mc:Choice>
              <mc:Fallback>
                <p:oleObj name="Equation" r:id="rId7" imgW="482600" imgH="355600" progId="Equation.3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986" y="5943365"/>
                        <a:ext cx="903287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5697351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987" y="69057"/>
            <a:ext cx="7313613" cy="868362"/>
          </a:xfrm>
        </p:spPr>
        <p:txBody>
          <a:bodyPr/>
          <a:lstStyle/>
          <a:p>
            <a:r>
              <a:rPr lang="en-US" dirty="0"/>
              <a:t>Pipe Flow Measurement</a:t>
            </a:r>
          </a:p>
        </p:txBody>
      </p:sp>
      <p:pic>
        <p:nvPicPr>
          <p:cNvPr id="4" name="Picture 2" descr="fig_08_22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15987" y="937419"/>
            <a:ext cx="731520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049319"/>
              </p:ext>
            </p:extLst>
          </p:nvPr>
        </p:nvGraphicFramePr>
        <p:xfrm>
          <a:off x="796211" y="5050631"/>
          <a:ext cx="3452812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0" name="Equation" r:id="rId5" imgW="1841500" imgH="533400" progId="Equation.3">
                  <p:embed/>
                </p:oleObj>
              </mc:Choice>
              <mc:Fallback>
                <p:oleObj name="Equation" r:id="rId5" imgW="1841500" imgH="533400" progId="Equation.3">
                  <p:embed/>
                  <p:pic>
                    <p:nvPicPr>
                      <p:cNvPr id="378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211" y="5050631"/>
                        <a:ext cx="3452812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49023" y="6333313"/>
            <a:ext cx="398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is a constant that depends on geometry</a:t>
            </a:r>
          </a:p>
        </p:txBody>
      </p:sp>
    </p:spTree>
    <p:extLst>
      <p:ext uri="{BB962C8B-B14F-4D97-AF65-F5344CB8AC3E}">
        <p14:creationId xmlns:p14="http://schemas.microsoft.com/office/powerpoint/2010/main" val="341306653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Important Equations Chapter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99571"/>
          </a:xfrm>
        </p:spPr>
        <p:txBody>
          <a:bodyPr>
            <a:norm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	                       </a:t>
            </a:r>
            <a:r>
              <a:rPr lang="en-US" sz="2000" dirty="0">
                <a:cs typeface="Symbol" charset="2"/>
              </a:rPr>
              <a:t>(pressure gradient in a stationary fluid)</a:t>
            </a:r>
          </a:p>
          <a:p>
            <a:pPr marL="114300" indent="0">
              <a:buNone/>
            </a:pPr>
            <a:r>
              <a:rPr lang="en-US" dirty="0">
                <a:cs typeface="Symbol" charset="2"/>
              </a:rPr>
              <a:t>                        	</a:t>
            </a:r>
          </a:p>
          <a:p>
            <a:r>
              <a:rPr lang="en-US" dirty="0">
                <a:cs typeface="Symbol" charset="2"/>
              </a:rPr>
              <a:t>                        </a:t>
            </a:r>
            <a:r>
              <a:rPr lang="en-US" sz="2000" dirty="0">
                <a:cs typeface="Symbol" charset="2"/>
              </a:rPr>
              <a:t>(hydrostatic force on a plane surface)</a:t>
            </a:r>
          </a:p>
          <a:p>
            <a:endParaRPr lang="en-US" dirty="0">
              <a:cs typeface="Symbol" charset="2"/>
            </a:endParaRPr>
          </a:p>
          <a:p>
            <a:r>
              <a:rPr lang="en-US" dirty="0">
                <a:cs typeface="Symbol" charset="2"/>
              </a:rPr>
              <a:t>                               </a:t>
            </a:r>
            <a:r>
              <a:rPr lang="en-US" sz="1800" dirty="0">
                <a:cs typeface="Symbol" charset="2"/>
              </a:rPr>
              <a:t>(Location of hydrostatic force on a plane)</a:t>
            </a:r>
          </a:p>
          <a:p>
            <a:endParaRPr lang="en-US" dirty="0">
              <a:cs typeface="Symbol" charset="2"/>
            </a:endParaRPr>
          </a:p>
          <a:p>
            <a:r>
              <a:rPr lang="en-US" dirty="0">
                <a:cs typeface="Symbol" charset="2"/>
              </a:rPr>
              <a:t>F</a:t>
            </a:r>
            <a:r>
              <a:rPr lang="en-US" baseline="-25000" dirty="0">
                <a:cs typeface="Symbol" charset="2"/>
              </a:rPr>
              <a:t>b</a:t>
            </a:r>
            <a:r>
              <a:rPr lang="en-US" dirty="0">
                <a:cs typeface="Symbol" charset="2"/>
              </a:rPr>
              <a:t>=</a:t>
            </a:r>
            <a:r>
              <a:rPr lang="en-US" dirty="0" err="1">
                <a:latin typeface="Symbol" charset="2"/>
                <a:cs typeface="Symbol" charset="2"/>
              </a:rPr>
              <a:t>g</a:t>
            </a:r>
            <a:r>
              <a:rPr lang="en-US" dirty="0" err="1">
                <a:cs typeface="Symbol" charset="2"/>
              </a:rPr>
              <a:t>V</a:t>
            </a:r>
            <a:r>
              <a:rPr lang="en-US" baseline="-25000" dirty="0" err="1">
                <a:cs typeface="Symbol" charset="2"/>
              </a:rPr>
              <a:t>disp</a:t>
            </a:r>
            <a:r>
              <a:rPr lang="en-US" dirty="0">
                <a:cs typeface="Symbol" charset="2"/>
              </a:rPr>
              <a:t>	   </a:t>
            </a:r>
            <a:r>
              <a:rPr lang="en-US" sz="2000" dirty="0">
                <a:cs typeface="Symbol" charset="2"/>
              </a:rPr>
              <a:t>(buoyant force)</a:t>
            </a:r>
          </a:p>
          <a:p>
            <a:endParaRPr lang="en-US" dirty="0">
              <a:cs typeface="Symbol" charset="2"/>
            </a:endParaRPr>
          </a:p>
          <a:p>
            <a:r>
              <a:rPr lang="en-US" sz="2000" dirty="0">
                <a:cs typeface="Symbol" charset="2"/>
              </a:rPr>
              <a:t>Manometer Equation</a:t>
            </a:r>
          </a:p>
          <a:p>
            <a:endParaRPr lang="en-US" dirty="0">
              <a:cs typeface="Symbol" charset="2"/>
            </a:endParaRPr>
          </a:p>
          <a:p>
            <a:endParaRPr lang="en-US" dirty="0">
              <a:latin typeface="Symbol" charset="2"/>
              <a:cs typeface="Symbol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0F26B4-10A4-A045-87B0-A2CCC5826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04" y="1845291"/>
            <a:ext cx="1820822" cy="5690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C23891-6B96-324E-8DF3-64C044C3E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37" y="2719099"/>
            <a:ext cx="1531307" cy="2968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554A96-3327-C347-B2A5-992881C53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137" y="3414210"/>
            <a:ext cx="2436117" cy="6150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E1FD60-9391-E54D-AAF0-C3EA68FE3F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1370" y="5853275"/>
            <a:ext cx="2980787" cy="44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976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Equations – Chapter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028350"/>
          </a:xfrm>
        </p:spPr>
        <p:txBody>
          <a:bodyPr>
            <a:normAutofit/>
          </a:bodyPr>
          <a:lstStyle/>
          <a:p>
            <a:r>
              <a:rPr lang="en-US" sz="2400" dirty="0" err="1"/>
              <a:t>Streamwise</a:t>
            </a:r>
            <a:r>
              <a:rPr lang="en-US" sz="2400" dirty="0"/>
              <a:t> Acceleration</a:t>
            </a:r>
          </a:p>
          <a:p>
            <a:endParaRPr lang="en-US" sz="2400" dirty="0"/>
          </a:p>
          <a:p>
            <a:r>
              <a:rPr lang="en-US" sz="2400" dirty="0"/>
              <a:t>Bernoulli Equation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Free Jet</a:t>
            </a:r>
          </a:p>
          <a:p>
            <a:endParaRPr lang="en-US" sz="2400" dirty="0"/>
          </a:p>
          <a:p>
            <a:r>
              <a:rPr lang="en-US" sz="2400" dirty="0"/>
              <a:t>Flow Meter</a:t>
            </a:r>
          </a:p>
          <a:p>
            <a:endParaRPr lang="en-US" sz="2400" dirty="0"/>
          </a:p>
          <a:p>
            <a:r>
              <a:rPr lang="en-US" sz="2400" dirty="0"/>
              <a:t>Sluice Gate</a:t>
            </a:r>
          </a:p>
          <a:p>
            <a:endParaRPr lang="en-US" sz="2400" dirty="0"/>
          </a:p>
        </p:txBody>
      </p:sp>
      <p:pic>
        <p:nvPicPr>
          <p:cNvPr id="4" name="Picture 2" descr="eq_03_0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696685" y="1600200"/>
            <a:ext cx="2172613" cy="48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_03_06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931190" y="2959083"/>
            <a:ext cx="5250547" cy="63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eq_03_15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628625" y="3785243"/>
            <a:ext cx="2185359" cy="65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eq_03_17"/>
          <p:cNvPicPr preferRelativeResize="0"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2728165" y="4733379"/>
            <a:ext cx="2925669" cy="75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eq_03_18"/>
          <p:cNvPicPr preferRelativeResize="0"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2733843" y="5876650"/>
            <a:ext cx="2527170" cy="75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1472599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122" y="606535"/>
            <a:ext cx="5937755" cy="1188720"/>
          </a:xfrm>
        </p:spPr>
        <p:txBody>
          <a:bodyPr/>
          <a:lstStyle/>
          <a:p>
            <a:r>
              <a:rPr lang="en-US" dirty="0"/>
              <a:t>CH5 - Conservation of 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4358380"/>
          </a:xfrm>
        </p:spPr>
        <p:txBody>
          <a:bodyPr>
            <a:normAutofit/>
          </a:bodyPr>
          <a:lstStyle/>
          <a:p>
            <a:r>
              <a:rPr lang="en-US" dirty="0"/>
              <a:t>Often called ‘The Continuity Equation’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velocity not uniform</a:t>
            </a:r>
          </a:p>
        </p:txBody>
      </p:sp>
      <p:pic>
        <p:nvPicPr>
          <p:cNvPr id="4" name="Picture 2" descr="eq_05_05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94149" y="2657837"/>
            <a:ext cx="5532790" cy="115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E2DF23-08EB-4848-AF38-591B4460B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649" y="5105365"/>
            <a:ext cx="2521722" cy="9152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9D7C51-17B7-A24D-99D1-76F2E96C88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640" y="4308843"/>
            <a:ext cx="1466473" cy="230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1684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121" y="387144"/>
            <a:ext cx="5937755" cy="1188720"/>
          </a:xfrm>
        </p:spPr>
        <p:txBody>
          <a:bodyPr>
            <a:normAutofit/>
          </a:bodyPr>
          <a:lstStyle/>
          <a:p>
            <a:r>
              <a:rPr lang="en-US" dirty="0"/>
              <a:t>CH5 - Conservation of Linear Momentum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8869"/>
            <a:ext cx="8229600" cy="4671282"/>
          </a:xfrm>
        </p:spPr>
        <p:txBody>
          <a:bodyPr/>
          <a:lstStyle/>
          <a:p>
            <a:r>
              <a:rPr lang="en-US" dirty="0"/>
              <a:t>F=ma</a:t>
            </a:r>
          </a:p>
          <a:p>
            <a:endParaRPr lang="en-US" dirty="0"/>
          </a:p>
          <a:p>
            <a:r>
              <a:rPr lang="en-US" dirty="0"/>
              <a:t>Steady State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eq_05_17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3695855"/>
            <a:ext cx="8158005" cy="123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508357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Momentum - Recipe Approach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Draw Control Volume</a:t>
            </a:r>
          </a:p>
          <a:p>
            <a:r>
              <a:rPr lang="en-US" sz="2000" dirty="0"/>
              <a:t>Identify all inlets and outlets</a:t>
            </a:r>
          </a:p>
          <a:p>
            <a:r>
              <a:rPr lang="en-US" sz="2000" dirty="0"/>
              <a:t>Identify all forces acting and their specific direction of action (break into </a:t>
            </a:r>
            <a:r>
              <a:rPr lang="en-US" sz="2000" dirty="0" err="1"/>
              <a:t>x</a:t>
            </a:r>
            <a:r>
              <a:rPr lang="en-US" sz="2000" dirty="0"/>
              <a:t> and </a:t>
            </a:r>
            <a:r>
              <a:rPr lang="en-US" sz="2000" dirty="0" err="1"/>
              <a:t>y</a:t>
            </a:r>
            <a:r>
              <a:rPr lang="en-US" sz="2000" dirty="0"/>
              <a:t> components)</a:t>
            </a:r>
          </a:p>
          <a:p>
            <a:r>
              <a:rPr lang="en-US" sz="2000" dirty="0"/>
              <a:t>For each inlet and outlet calculate mass flow rate (</a:t>
            </a:r>
            <a:r>
              <a:rPr lang="en-US" sz="2000" dirty="0" err="1">
                <a:latin typeface="Symbol" charset="2"/>
                <a:cs typeface="Symbol" charset="2"/>
              </a:rPr>
              <a:t>r</a:t>
            </a:r>
            <a:r>
              <a:rPr lang="en-US" sz="2000" dirty="0" err="1"/>
              <a:t>Av</a:t>
            </a:r>
            <a:r>
              <a:rPr lang="en-US" sz="2000" dirty="0"/>
              <a:t>)</a:t>
            </a:r>
          </a:p>
          <a:p>
            <a:r>
              <a:rPr lang="en-US" sz="2000" dirty="0"/>
              <a:t>For each inlet outlet identify velocity vector (</a:t>
            </a:r>
            <a:r>
              <a:rPr lang="en-US" sz="2000" u="sng" dirty="0" err="1"/>
              <a:t>v</a:t>
            </a:r>
            <a:r>
              <a:rPr lang="en-US" sz="2000" dirty="0"/>
              <a:t>)</a:t>
            </a:r>
          </a:p>
          <a:p>
            <a:r>
              <a:rPr lang="en-US" sz="2000" dirty="0"/>
              <a:t>Break velocity vector </a:t>
            </a:r>
            <a:r>
              <a:rPr lang="en-US" sz="2000" u="sng" dirty="0" err="1"/>
              <a:t>v</a:t>
            </a:r>
            <a:r>
              <a:rPr lang="en-US" sz="2000" dirty="0"/>
              <a:t> into </a:t>
            </a:r>
            <a:r>
              <a:rPr lang="en-US" sz="2000" dirty="0" err="1"/>
              <a:t>x</a:t>
            </a:r>
            <a:r>
              <a:rPr lang="en-US" sz="2000" dirty="0"/>
              <a:t> and </a:t>
            </a:r>
            <a:r>
              <a:rPr lang="en-US" sz="2000" dirty="0" err="1"/>
              <a:t>y</a:t>
            </a:r>
            <a:r>
              <a:rPr lang="en-US" sz="2000" dirty="0"/>
              <a:t> components</a:t>
            </a:r>
          </a:p>
          <a:p>
            <a:r>
              <a:rPr lang="en-US" sz="2000" dirty="0"/>
              <a:t>Combine last three steps to identify </a:t>
            </a:r>
            <a:r>
              <a:rPr lang="en-US" sz="2000" dirty="0" err="1"/>
              <a:t>x</a:t>
            </a:r>
            <a:r>
              <a:rPr lang="en-US" sz="2000" dirty="0"/>
              <a:t> and </a:t>
            </a:r>
            <a:r>
              <a:rPr lang="en-US" sz="2000" dirty="0" err="1"/>
              <a:t>y</a:t>
            </a:r>
            <a:r>
              <a:rPr lang="en-US" sz="2000" dirty="0"/>
              <a:t> components of momentum flux, i.e.    </a:t>
            </a:r>
            <a:r>
              <a:rPr lang="en-US" sz="2000" dirty="0" err="1"/>
              <a:t>v|</a:t>
            </a:r>
            <a:r>
              <a:rPr lang="en-US" sz="2000" baseline="-25000" dirty="0" err="1"/>
              <a:t>x</a:t>
            </a:r>
            <a:r>
              <a:rPr lang="en-US" sz="2000" dirty="0" err="1">
                <a:latin typeface="Symbol" charset="2"/>
                <a:cs typeface="Symbol" charset="2"/>
              </a:rPr>
              <a:t>r</a:t>
            </a:r>
            <a:r>
              <a:rPr lang="en-US" sz="2000" dirty="0" err="1"/>
              <a:t>Av</a:t>
            </a:r>
            <a:r>
              <a:rPr lang="en-US" sz="2000" dirty="0"/>
              <a:t> and </a:t>
            </a:r>
            <a:r>
              <a:rPr lang="en-US" sz="2000" dirty="0" err="1"/>
              <a:t>v|</a:t>
            </a:r>
            <a:r>
              <a:rPr lang="en-US" sz="2000" baseline="-25000" dirty="0" err="1"/>
              <a:t>y</a:t>
            </a:r>
            <a:r>
              <a:rPr lang="en-US" sz="2000" dirty="0" err="1">
                <a:latin typeface="Symbol" charset="2"/>
                <a:cs typeface="Symbol" charset="2"/>
              </a:rPr>
              <a:t>r</a:t>
            </a:r>
            <a:r>
              <a:rPr lang="en-US" sz="2000" dirty="0" err="1"/>
              <a:t>Av</a:t>
            </a:r>
            <a:endParaRPr lang="en-US" sz="2000" dirty="0"/>
          </a:p>
          <a:p>
            <a:r>
              <a:rPr lang="en-US" sz="2000"/>
              <a:t>Substitute </a:t>
            </a:r>
            <a:r>
              <a:rPr lang="en-US" sz="2000" dirty="0"/>
              <a:t>into </a:t>
            </a:r>
            <a:r>
              <a:rPr lang="en-US" sz="2000" dirty="0" err="1"/>
              <a:t>x</a:t>
            </a:r>
            <a:r>
              <a:rPr lang="en-US" sz="2000" dirty="0"/>
              <a:t> and </a:t>
            </a:r>
            <a:r>
              <a:rPr lang="en-US" sz="2000" dirty="0" err="1"/>
              <a:t>y</a:t>
            </a:r>
            <a:r>
              <a:rPr lang="en-US" sz="2000" dirty="0"/>
              <a:t> momentum equations</a:t>
            </a:r>
          </a:p>
          <a:p>
            <a:pPr>
              <a:buNone/>
            </a:pPr>
            <a:endParaRPr lang="en-US" sz="2000" dirty="0"/>
          </a:p>
        </p:txBody>
      </p:sp>
      <p:pic>
        <p:nvPicPr>
          <p:cNvPr id="4" name="Picture 2" descr="eq_05_17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86535" y="5447563"/>
            <a:ext cx="7315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1779196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124" y="228918"/>
            <a:ext cx="5937755" cy="1188720"/>
          </a:xfrm>
        </p:spPr>
        <p:txBody>
          <a:bodyPr>
            <a:normAutofit/>
          </a:bodyPr>
          <a:lstStyle/>
          <a:p>
            <a:r>
              <a:rPr lang="en-US" dirty="0"/>
              <a:t>CH5 - Moment of Momentum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764" y="3012897"/>
            <a:ext cx="8229600" cy="3962400"/>
          </a:xfrm>
        </p:spPr>
        <p:txBody>
          <a:bodyPr/>
          <a:lstStyle/>
          <a:p>
            <a:pPr>
              <a:buNone/>
            </a:pPr>
            <a:r>
              <a:rPr lang="en-US" dirty="0"/>
              <a:t>Torque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Power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Work per Unit Mass</a:t>
            </a:r>
          </a:p>
          <a:p>
            <a:endParaRPr lang="en-US" dirty="0"/>
          </a:p>
        </p:txBody>
      </p:sp>
      <p:pic>
        <p:nvPicPr>
          <p:cNvPr id="4" name="Picture 2" descr="eq_05_29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998977" y="2833997"/>
            <a:ext cx="4882826" cy="68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_05_32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904787" y="3737802"/>
            <a:ext cx="4597219" cy="64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eq_05_33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927289" y="5252332"/>
            <a:ext cx="4123232" cy="62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eq_05_21">
            <a:extLst>
              <a:ext uri="{FF2B5EF4-FFF2-40B4-BE49-F238E27FC236}">
                <a16:creationId xmlns:a16="http://schemas.microsoft.com/office/drawing/2014/main" id="{9D646AD8-5131-0B4E-847A-F86697AD5177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910401" y="1732022"/>
            <a:ext cx="7315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4936320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948" y="255776"/>
            <a:ext cx="5937755" cy="1188720"/>
          </a:xfrm>
        </p:spPr>
        <p:txBody>
          <a:bodyPr/>
          <a:lstStyle/>
          <a:p>
            <a:r>
              <a:rPr lang="en-US" dirty="0"/>
              <a:t>CH5 - Application (from textbook)</a:t>
            </a:r>
          </a:p>
        </p:txBody>
      </p:sp>
      <p:pic>
        <p:nvPicPr>
          <p:cNvPr id="5" name="Picture 2" descr="fig_05_04b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6605" y="1530849"/>
            <a:ext cx="3922236" cy="517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B533A3-E0DE-D442-A8E9-699F92AEBC0E}"/>
              </a:ext>
            </a:extLst>
          </p:cNvPr>
          <p:cNvSpPr txBox="1"/>
          <p:nvPr/>
        </p:nvSpPr>
        <p:spPr>
          <a:xfrm>
            <a:off x="4181582" y="2504251"/>
            <a:ext cx="42021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 – velocity of head due to angular rotation (velocity of nozzle as measured relative to a fixed surface)  - </a:t>
            </a:r>
            <a:r>
              <a:rPr lang="en-US" dirty="0" err="1">
                <a:latin typeface="Symbol" pitchFamily="2" charset="2"/>
              </a:rPr>
              <a:t>w</a:t>
            </a:r>
            <a:r>
              <a:rPr lang="en-US" dirty="0" err="1"/>
              <a:t>R</a:t>
            </a:r>
            <a:endParaRPr lang="en-US" dirty="0"/>
          </a:p>
          <a:p>
            <a:endParaRPr lang="en-US" dirty="0"/>
          </a:p>
          <a:p>
            <a:r>
              <a:rPr lang="en-US" dirty="0"/>
              <a:t>W – velocity of nozzle exit flow as viewed from the nozzle – Q/A</a:t>
            </a:r>
          </a:p>
          <a:p>
            <a:endParaRPr lang="en-US" dirty="0"/>
          </a:p>
          <a:p>
            <a:r>
              <a:rPr lang="en-US" dirty="0"/>
              <a:t>V – fluid velocity as measured relative to a fixed control surface (typically what you need for formulas on previous slide)</a:t>
            </a:r>
          </a:p>
        </p:txBody>
      </p:sp>
    </p:spTree>
    <p:extLst>
      <p:ext uri="{BB962C8B-B14F-4D97-AF65-F5344CB8AC3E}">
        <p14:creationId xmlns:p14="http://schemas.microsoft.com/office/powerpoint/2010/main" val="2316851764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{6AA7FB4C-9065-0145-86C8-79E1734AA93C}tf10001057</Template>
  <TotalTime>1765</TotalTime>
  <Words>735</Words>
  <Application>Microsoft Macintosh PowerPoint</Application>
  <PresentationFormat>On-screen Show (4:3)</PresentationFormat>
  <Paragraphs>165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Book Antiqua</vt:lpstr>
      <vt:lpstr>Calibri</vt:lpstr>
      <vt:lpstr>Century Gothic</vt:lpstr>
      <vt:lpstr>Symbol</vt:lpstr>
      <vt:lpstr>Apothecary</vt:lpstr>
      <vt:lpstr>Equation</vt:lpstr>
      <vt:lpstr>Review Final – Fluid Properties</vt:lpstr>
      <vt:lpstr>Important Equations Chapter 1</vt:lpstr>
      <vt:lpstr>Important Equations Chapter 2</vt:lpstr>
      <vt:lpstr>Useful Equations – Chapter 3</vt:lpstr>
      <vt:lpstr>CH5 - Conservation of Mass</vt:lpstr>
      <vt:lpstr>CH5 - Conservation of Linear Momentum</vt:lpstr>
      <vt:lpstr>Momentum - Recipe Approach </vt:lpstr>
      <vt:lpstr>CH5 - Moment of Momentum</vt:lpstr>
      <vt:lpstr>CH5 - Application (from textbook)</vt:lpstr>
      <vt:lpstr>CH5 - Conservation of Energy</vt:lpstr>
      <vt:lpstr>CH6 - Vorticity (Rotation)</vt:lpstr>
      <vt:lpstr>CH6 - Forms of Continuity Equation</vt:lpstr>
      <vt:lpstr>CH6 - Cylindrical Polar Coordinates</vt:lpstr>
      <vt:lpstr>CH6 - Streamfunction</vt:lpstr>
      <vt:lpstr>The Navier Stokes Equations</vt:lpstr>
      <vt:lpstr>In Cylindrical Coordinates</vt:lpstr>
      <vt:lpstr>Our assumptions</vt:lpstr>
      <vt:lpstr>CH7 – Dimensional Analysis</vt:lpstr>
      <vt:lpstr>Determination of Pi terms</vt:lpstr>
      <vt:lpstr>Data </vt:lpstr>
      <vt:lpstr>Types of Similarity</vt:lpstr>
      <vt:lpstr>CH8 - Pipeflow</vt:lpstr>
      <vt:lpstr>Fully Developed Flow</vt:lpstr>
      <vt:lpstr>Energy Equation</vt:lpstr>
      <vt:lpstr>Moody Diagram (Friction Factor)</vt:lpstr>
      <vt:lpstr>Pipe Flow Measurement</vt:lpstr>
    </vt:vector>
  </TitlesOfParts>
  <Company>University if Notre Dame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– Fluid Properties</dc:title>
  <dc:creator>Didio</dc:creator>
  <cp:lastModifiedBy>Diogo Bolster</cp:lastModifiedBy>
  <cp:revision>79</cp:revision>
  <cp:lastPrinted>2011-02-28T16:57:09Z</cp:lastPrinted>
  <dcterms:created xsi:type="dcterms:W3CDTF">2011-02-28T16:30:11Z</dcterms:created>
  <dcterms:modified xsi:type="dcterms:W3CDTF">2019-12-05T21:52:56Z</dcterms:modified>
</cp:coreProperties>
</file>