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0" r:id="rId3"/>
    <p:sldId id="291" r:id="rId4"/>
    <p:sldId id="276" r:id="rId5"/>
    <p:sldId id="277" r:id="rId6"/>
    <p:sldId id="278" r:id="rId7"/>
    <p:sldId id="279" r:id="rId8"/>
    <p:sldId id="281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3134-1E6B-3D48-8953-ECD04FDDB373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C4FF2-EEA2-014C-8EDF-3D86093A5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AF73-398C-0D46-B2FE-4F3D77D6FF85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69A17-A18A-AE40-B726-22984BAD0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951872-DF70-A942-A2C1-1FEC450A1F2B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jpeg"/><Relationship Id="rId5" Type="http://schemas.openxmlformats.org/officeDocument/2006/relationships/tags" Target="../tags/tag5.xml"/><Relationship Id="rId10" Type="http://schemas.openxmlformats.org/officeDocument/2006/relationships/image" Target="../media/image12.jpeg"/><Relationship Id="rId4" Type="http://schemas.openxmlformats.org/officeDocument/2006/relationships/tags" Target="../tags/tag4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CE30460 - Fluid Mechanics</a:t>
            </a:r>
          </a:p>
          <a:p>
            <a:r>
              <a:rPr lang="en-US" dirty="0" err="1"/>
              <a:t>Diogo</a:t>
            </a:r>
            <a:r>
              <a:rPr lang="en-US"/>
              <a:t> Bolster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Midterm 1 – Fluid Properties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CH2</a:t>
            </a:r>
          </a:p>
        </p:txBody>
      </p:sp>
      <p:pic>
        <p:nvPicPr>
          <p:cNvPr id="4" name="Content Placeholder 3" descr="Screen shot 2011-02-28 at 11.46.4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186" r="-14186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>
          <a:xfrm>
            <a:off x="3791556" y="4162544"/>
            <a:ext cx="3430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7E0FE-F8B4-7841-8F15-42C16B47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2196244"/>
            <a:ext cx="8308593" cy="339289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Ch2</a:t>
            </a:r>
          </a:p>
        </p:txBody>
      </p:sp>
      <p:pic>
        <p:nvPicPr>
          <p:cNvPr id="4" name="Content Placeholder 3" descr="Screen shot 2011-02-28 at 11.50.04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4881" b="-44881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Ch3</a:t>
            </a:r>
          </a:p>
        </p:txBody>
      </p:sp>
      <p:pic>
        <p:nvPicPr>
          <p:cNvPr id="4" name="Content Placeholder 3" descr="Screen shot 2011-02-28 at 11.51.42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692" b="-35692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CH3</a:t>
            </a:r>
          </a:p>
        </p:txBody>
      </p:sp>
      <p:pic>
        <p:nvPicPr>
          <p:cNvPr id="4" name="Content Placeholder 3" descr="Screen shot 2011-02-28 at 11.52.5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489" b="-19489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CH3</a:t>
            </a:r>
          </a:p>
        </p:txBody>
      </p:sp>
      <p:pic>
        <p:nvPicPr>
          <p:cNvPr id="4" name="Content Placeholder 3" descr="Screen shot 2011-02-28 at 11.53.3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4660" b="-34660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CH3</a:t>
            </a:r>
          </a:p>
        </p:txBody>
      </p:sp>
      <p:pic>
        <p:nvPicPr>
          <p:cNvPr id="4" name="Content Placeholder 3" descr="Screen shot 2011-02-28 at 11.54.2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8487" b="-38487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CH3</a:t>
            </a:r>
          </a:p>
        </p:txBody>
      </p:sp>
      <p:pic>
        <p:nvPicPr>
          <p:cNvPr id="4" name="Content Placeholder 3" descr="Screen shot 2011-02-28 at 11.55.0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1380" b="-21380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Equations 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Specific Weight   			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 err="1">
                <a:latin typeface="Symbol" charset="2"/>
                <a:cs typeface="Symbol" charset="2"/>
              </a:rPr>
              <a:t>r</a:t>
            </a:r>
            <a:r>
              <a:rPr lang="en-US" dirty="0" err="1"/>
              <a:t>g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Ideal Gas Law			p=</a:t>
            </a:r>
            <a:r>
              <a:rPr lang="en-US" dirty="0" err="1">
                <a:latin typeface="Symbol" charset="2"/>
                <a:cs typeface="Symbol" charset="2"/>
              </a:rPr>
              <a:t>r</a:t>
            </a:r>
            <a:r>
              <a:rPr lang="en-US" dirty="0" err="1"/>
              <a:t>RT</a:t>
            </a:r>
            <a:endParaRPr lang="en-US" dirty="0"/>
          </a:p>
          <a:p>
            <a:endParaRPr lang="en-US" dirty="0"/>
          </a:p>
          <a:p>
            <a:r>
              <a:rPr lang="en-US" dirty="0"/>
              <a:t>Newtonian Fluid Shear Stress	</a:t>
            </a:r>
            <a:r>
              <a:rPr lang="en-US" dirty="0">
                <a:latin typeface="Symbol" charset="2"/>
                <a:cs typeface="Symbol" charset="2"/>
              </a:rPr>
              <a:t>t=m</a:t>
            </a:r>
            <a:r>
              <a:rPr lang="en-US" dirty="0"/>
              <a:t> du/</a:t>
            </a:r>
            <a:r>
              <a:rPr lang="en-US" dirty="0" err="1"/>
              <a:t>dy</a:t>
            </a:r>
            <a:endParaRPr lang="en-US" dirty="0"/>
          </a:p>
          <a:p>
            <a:endParaRPr lang="en-US" dirty="0"/>
          </a:p>
          <a:p>
            <a:r>
              <a:rPr lang="en-US" dirty="0"/>
              <a:t>Bulk Modulus				</a:t>
            </a:r>
          </a:p>
          <a:p>
            <a:endParaRPr lang="en-US" dirty="0"/>
          </a:p>
          <a:p>
            <a:r>
              <a:rPr lang="en-US" dirty="0"/>
              <a:t>Speed of Sound		</a:t>
            </a:r>
          </a:p>
          <a:p>
            <a:endParaRPr lang="en-US" dirty="0"/>
          </a:p>
          <a:p>
            <a:r>
              <a:rPr lang="en-US" dirty="0"/>
              <a:t>Capillary Rise in a Tube			</a:t>
            </a: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17307"/>
              </p:ext>
            </p:extLst>
          </p:nvPr>
        </p:nvGraphicFramePr>
        <p:xfrm>
          <a:off x="4207089" y="5532609"/>
          <a:ext cx="21828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8" name="Equation" r:id="rId3" imgW="1333500" imgH="203200" progId="Equation.3">
                  <p:embed/>
                </p:oleObj>
              </mc:Choice>
              <mc:Fallback>
                <p:oleObj name="Equation" r:id="rId3" imgW="1333500" imgH="203200" progId="Equation.3">
                  <p:embed/>
                  <p:pic>
                    <p:nvPicPr>
                      <p:cNvPr id="132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089" y="5532609"/>
                        <a:ext cx="21828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454230"/>
              </p:ext>
            </p:extLst>
          </p:nvPr>
        </p:nvGraphicFramePr>
        <p:xfrm>
          <a:off x="3352193" y="4631080"/>
          <a:ext cx="1549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9" name="Equation" r:id="rId5" imgW="1041400" imgH="431800" progId="Equation.3">
                  <p:embed/>
                </p:oleObj>
              </mc:Choice>
              <mc:Fallback>
                <p:oleObj name="Equation" r:id="rId5" imgW="1041400" imgH="431800" progId="Equation.3">
                  <p:embed/>
                  <p:pic>
                    <p:nvPicPr>
                      <p:cNvPr id="132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193" y="4631080"/>
                        <a:ext cx="15494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899168"/>
              </p:ext>
            </p:extLst>
          </p:nvPr>
        </p:nvGraphicFramePr>
        <p:xfrm>
          <a:off x="2933093" y="3850374"/>
          <a:ext cx="19685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0" name="Equation" r:id="rId7" imgW="1320800" imgH="381000" progId="Equation.3">
                  <p:embed/>
                </p:oleObj>
              </mc:Choice>
              <mc:Fallback>
                <p:oleObj name="Equation" r:id="rId7" imgW="1320800" imgH="381000" progId="Equation.3">
                  <p:embed/>
                  <p:pic>
                    <p:nvPicPr>
                      <p:cNvPr id="132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093" y="3850374"/>
                        <a:ext cx="19685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3406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Equations Chapter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99571"/>
          </a:xfrm>
        </p:spPr>
        <p:txBody>
          <a:bodyPr>
            <a:norm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	                       </a:t>
            </a:r>
            <a:r>
              <a:rPr lang="en-US" sz="2000" dirty="0">
                <a:cs typeface="Symbol" charset="2"/>
              </a:rPr>
              <a:t>(pressure gradient in a stationary fluid)</a:t>
            </a:r>
          </a:p>
          <a:p>
            <a:pPr marL="114300" indent="0">
              <a:buNone/>
            </a:pPr>
            <a:r>
              <a:rPr lang="en-US" dirty="0">
                <a:cs typeface="Symbol" charset="2"/>
              </a:rPr>
              <a:t>                        	</a:t>
            </a:r>
          </a:p>
          <a:p>
            <a:r>
              <a:rPr lang="en-US" dirty="0">
                <a:cs typeface="Symbol" charset="2"/>
              </a:rPr>
              <a:t>                        </a:t>
            </a:r>
            <a:r>
              <a:rPr lang="en-US" sz="2000" dirty="0">
                <a:cs typeface="Symbol" charset="2"/>
              </a:rPr>
              <a:t>(hydrostatic force on a plane surface)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>
                <a:cs typeface="Symbol" charset="2"/>
              </a:rPr>
              <a:t>                               </a:t>
            </a:r>
            <a:r>
              <a:rPr lang="en-US" sz="1800" dirty="0">
                <a:cs typeface="Symbol" charset="2"/>
              </a:rPr>
              <a:t>(Location of hydrostatic force on a plane)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b</a:t>
            </a:r>
            <a:r>
              <a:rPr lang="en-US" dirty="0">
                <a:cs typeface="Symbol" charset="2"/>
              </a:rPr>
              <a:t>=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 err="1">
                <a:cs typeface="Symbol" charset="2"/>
              </a:rPr>
              <a:t>V</a:t>
            </a:r>
            <a:r>
              <a:rPr lang="en-US" baseline="-25000" dirty="0" err="1">
                <a:cs typeface="Symbol" charset="2"/>
              </a:rPr>
              <a:t>disp</a:t>
            </a:r>
            <a:r>
              <a:rPr lang="en-US" dirty="0">
                <a:cs typeface="Symbol" charset="2"/>
              </a:rPr>
              <a:t>	   </a:t>
            </a:r>
            <a:r>
              <a:rPr lang="en-US" sz="2000" dirty="0">
                <a:cs typeface="Symbol" charset="2"/>
              </a:rPr>
              <a:t>(buoyant force)</a:t>
            </a:r>
          </a:p>
          <a:p>
            <a:endParaRPr lang="en-US" dirty="0">
              <a:cs typeface="Symbol" charset="2"/>
            </a:endParaRPr>
          </a:p>
          <a:p>
            <a:r>
              <a:rPr lang="en-US" sz="2000" dirty="0">
                <a:cs typeface="Symbol" charset="2"/>
              </a:rPr>
              <a:t>Manometer Equation</a:t>
            </a:r>
          </a:p>
          <a:p>
            <a:endParaRPr lang="en-US" dirty="0"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F26B4-10A4-A045-87B0-A2CCC582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04" y="1845291"/>
            <a:ext cx="1820822" cy="569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C23891-6B96-324E-8DF3-64C044C3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37" y="2719099"/>
            <a:ext cx="1531307" cy="296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54A96-3327-C347-B2A5-992881C53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37" y="3414210"/>
            <a:ext cx="2436117" cy="615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1FD60-9391-E54D-AAF0-C3EA68FE3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370" y="5853275"/>
            <a:ext cx="2980787" cy="4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97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Equations – Chapter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8350"/>
          </a:xfrm>
        </p:spPr>
        <p:txBody>
          <a:bodyPr>
            <a:normAutofit/>
          </a:bodyPr>
          <a:lstStyle/>
          <a:p>
            <a:r>
              <a:rPr lang="en-US" sz="2400" dirty="0" err="1"/>
              <a:t>Streamwise</a:t>
            </a:r>
            <a:r>
              <a:rPr lang="en-US" sz="2400" dirty="0"/>
              <a:t> Acceleration</a:t>
            </a:r>
          </a:p>
          <a:p>
            <a:endParaRPr lang="en-US" sz="2400" dirty="0"/>
          </a:p>
          <a:p>
            <a:r>
              <a:rPr lang="en-US" sz="2400" dirty="0"/>
              <a:t>Bernoulli Equation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Free Jet</a:t>
            </a:r>
          </a:p>
          <a:p>
            <a:endParaRPr lang="en-US" sz="2400" dirty="0"/>
          </a:p>
          <a:p>
            <a:r>
              <a:rPr lang="en-US" sz="2400" dirty="0"/>
              <a:t>Flow Meter</a:t>
            </a:r>
          </a:p>
          <a:p>
            <a:endParaRPr lang="en-US" sz="2400" dirty="0"/>
          </a:p>
          <a:p>
            <a:r>
              <a:rPr lang="en-US" sz="2400" dirty="0"/>
              <a:t>Sluice Gate</a:t>
            </a:r>
          </a:p>
          <a:p>
            <a:endParaRPr lang="en-US" sz="2400" dirty="0"/>
          </a:p>
        </p:txBody>
      </p:sp>
      <p:pic>
        <p:nvPicPr>
          <p:cNvPr id="4" name="Picture 2" descr="eq_03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96685" y="1600200"/>
            <a:ext cx="2172613" cy="4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0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931190" y="2959083"/>
            <a:ext cx="5250547" cy="63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3_15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628625" y="3785243"/>
            <a:ext cx="2185359" cy="65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3_17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728165" y="4733379"/>
            <a:ext cx="2925669" cy="7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q_03_18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733843" y="5876650"/>
            <a:ext cx="2527170" cy="7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47259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 1</a:t>
            </a:r>
          </a:p>
        </p:txBody>
      </p:sp>
      <p:pic>
        <p:nvPicPr>
          <p:cNvPr id="4" name="Content Placeholder 3" descr="Screen shot 2011-02-28 at 11.31.3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6830" b="-76830"/>
          <a:stretch>
            <a:fillRect/>
          </a:stretch>
        </p:blipFill>
        <p:spPr>
          <a:xfrm>
            <a:off x="457200" y="634988"/>
            <a:ext cx="8229600" cy="4373563"/>
          </a:xfrm>
        </p:spPr>
      </p:pic>
      <p:pic>
        <p:nvPicPr>
          <p:cNvPr id="5" name="Picture 4" descr="Screen shot 2011-02-28 at 11.32.4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22" y="4588689"/>
            <a:ext cx="6320653" cy="140651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Ch1</a:t>
            </a:r>
          </a:p>
        </p:txBody>
      </p:sp>
      <p:pic>
        <p:nvPicPr>
          <p:cNvPr id="6" name="Content Placeholder 5" descr="Screen shot 2011-02-28 at 11.34.16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8480" b="-98480"/>
          <a:stretch>
            <a:fillRect/>
          </a:stretch>
        </p:blipFill>
        <p:spPr>
          <a:xfrm>
            <a:off x="1787258" y="334204"/>
            <a:ext cx="4766872" cy="5202186"/>
          </a:xfrm>
        </p:spPr>
      </p:pic>
      <p:sp>
        <p:nvSpPr>
          <p:cNvPr id="8" name="Rectangle 7"/>
          <p:cNvSpPr/>
          <p:nvPr/>
        </p:nvSpPr>
        <p:spPr>
          <a:xfrm>
            <a:off x="2892339" y="4372178"/>
            <a:ext cx="2169252" cy="7601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7149" y="5136464"/>
            <a:ext cx="2169252" cy="7601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788290" y="5125148"/>
            <a:ext cx="1524483" cy="18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504168" y="5173563"/>
            <a:ext cx="760193" cy="686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035166" y="4564285"/>
            <a:ext cx="764283" cy="380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59802" y="4238102"/>
            <a:ext cx="10475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47312" y="5067285"/>
            <a:ext cx="5150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70430" y="3868770"/>
            <a:ext cx="543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Utop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643376" y="4752277"/>
            <a:ext cx="56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Umid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061591" y="4567611"/>
            <a:ext cx="8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Fluid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23057" y="5341315"/>
            <a:ext cx="8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Fluid 2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CH1</a:t>
            </a:r>
          </a:p>
        </p:txBody>
      </p:sp>
      <p:pic>
        <p:nvPicPr>
          <p:cNvPr id="6" name="Content Placeholder 5" descr="Screen shot 2011-02-28 at 11.42.2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565" b="-25565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CH1</a:t>
            </a:r>
          </a:p>
        </p:txBody>
      </p:sp>
      <p:pic>
        <p:nvPicPr>
          <p:cNvPr id="4" name="Content Placeholder 3" descr="Screen shot 2011-02-28 at 11.43.3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138" r="-22138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Ch2</a:t>
            </a:r>
          </a:p>
        </p:txBody>
      </p:sp>
      <p:pic>
        <p:nvPicPr>
          <p:cNvPr id="4" name="Content Placeholder 3" descr="Screen shot 2011-02-28 at 11.45.1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" r="-1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381275" y="5052532"/>
            <a:ext cx="3337312" cy="1073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1745</TotalTime>
  <Words>57</Words>
  <Application>Microsoft Macintosh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Symbol</vt:lpstr>
      <vt:lpstr>Apothecary</vt:lpstr>
      <vt:lpstr>Equation</vt:lpstr>
      <vt:lpstr>Review Midterm 1 – Fluid Properties</vt:lpstr>
      <vt:lpstr>Important Equations Chapter 1</vt:lpstr>
      <vt:lpstr>Important Equations Chapter 2</vt:lpstr>
      <vt:lpstr>Useful Equations – Chapter 3</vt:lpstr>
      <vt:lpstr>Ch 1</vt:lpstr>
      <vt:lpstr>Ch1</vt:lpstr>
      <vt:lpstr>CH1</vt:lpstr>
      <vt:lpstr>CH1</vt:lpstr>
      <vt:lpstr>Ch2</vt:lpstr>
      <vt:lpstr>CH2</vt:lpstr>
      <vt:lpstr>Ch2</vt:lpstr>
      <vt:lpstr>Ch2</vt:lpstr>
      <vt:lpstr>Ch3</vt:lpstr>
      <vt:lpstr>CH3</vt:lpstr>
      <vt:lpstr>CH3</vt:lpstr>
      <vt:lpstr>CH3</vt:lpstr>
      <vt:lpstr>CH3</vt:lpstr>
    </vt:vector>
  </TitlesOfParts>
  <Company>University if Notre Dame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– Fluid Properties</dc:title>
  <dc:creator>Didio</dc:creator>
  <cp:lastModifiedBy>Diogo Bolster</cp:lastModifiedBy>
  <cp:revision>73</cp:revision>
  <cp:lastPrinted>2011-02-28T16:57:09Z</cp:lastPrinted>
  <dcterms:created xsi:type="dcterms:W3CDTF">2011-02-28T16:30:11Z</dcterms:created>
  <dcterms:modified xsi:type="dcterms:W3CDTF">2019-09-30T14:27:13Z</dcterms:modified>
</cp:coreProperties>
</file>