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1"/>
  </p:sldMasterIdLst>
  <p:sldIdLst>
    <p:sldId id="256" r:id="rId2"/>
    <p:sldId id="257" r:id="rId3"/>
    <p:sldId id="258" r:id="rId4"/>
    <p:sldId id="260" r:id="rId5"/>
    <p:sldId id="274" r:id="rId6"/>
    <p:sldId id="285" r:id="rId7"/>
    <p:sldId id="277" r:id="rId8"/>
    <p:sldId id="259" r:id="rId9"/>
    <p:sldId id="261" r:id="rId10"/>
    <p:sldId id="286" r:id="rId11"/>
    <p:sldId id="290" r:id="rId12"/>
    <p:sldId id="262" r:id="rId13"/>
    <p:sldId id="263" r:id="rId14"/>
    <p:sldId id="287" r:id="rId15"/>
    <p:sldId id="264" r:id="rId16"/>
    <p:sldId id="265" r:id="rId17"/>
    <p:sldId id="268" r:id="rId18"/>
    <p:sldId id="273" r:id="rId19"/>
    <p:sldId id="278" r:id="rId20"/>
    <p:sldId id="279" r:id="rId21"/>
    <p:sldId id="266" r:id="rId22"/>
    <p:sldId id="269" r:id="rId23"/>
    <p:sldId id="270" r:id="rId24"/>
    <p:sldId id="271" r:id="rId25"/>
    <p:sldId id="272" r:id="rId26"/>
    <p:sldId id="281" r:id="rId27"/>
    <p:sldId id="282" r:id="rId28"/>
    <p:sldId id="283" r:id="rId29"/>
    <p:sldId id="288" r:id="rId30"/>
    <p:sldId id="289"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6" d="100"/>
          <a:sy n="96" d="100"/>
        </p:scale>
        <p:origin x="-112" y="-5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1461247"/>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0" y="4953000"/>
            <a:ext cx="9144000" cy="45291"/>
            <a:chOff x="0" y="1613647"/>
            <a:chExt cx="9144000" cy="45291"/>
          </a:xfrm>
        </p:grpSpPr>
        <p:cxnSp>
          <p:nvCxnSpPr>
            <p:cNvPr id="11" name="Straight Connector 10"/>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4114800" y="1572768"/>
            <a:ext cx="4910328" cy="2130552"/>
          </a:xfrm>
        </p:spPr>
        <p:txBody>
          <a:bodyPr vert="horz" lIns="91440" tIns="45720" rIns="91440" bIns="45720" rtlCol="0" anchor="b" anchorCtr="0">
            <a:normAutofit/>
          </a:bodyPr>
          <a:lstStyle>
            <a:lvl1pPr algn="r" defTabSz="914400" rtl="0" eaLnBrk="1" latinLnBrk="0" hangingPunct="1">
              <a:spcBef>
                <a:spcPct val="0"/>
              </a:spcBef>
              <a:buNone/>
              <a:defRPr sz="4800" b="1" kern="1200">
                <a:solidFill>
                  <a:schemeClr val="tx1"/>
                </a:solidFill>
                <a:effectLst>
                  <a:outerShdw blurRad="50800" dist="50800" dir="2700000" algn="tl" rotWithShape="0">
                    <a:schemeClr val="bg1">
                      <a:alpha val="30000"/>
                    </a:scheme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114800" y="3711388"/>
            <a:ext cx="4910328" cy="886968"/>
          </a:xfrm>
        </p:spPr>
        <p:txBody>
          <a:bodyPr vert="horz" lIns="91440" tIns="45720" rIns="91440" bIns="45720" rtlCol="0">
            <a:normAutofit/>
          </a:bodyPr>
          <a:lstStyle>
            <a:lvl1pPr marL="0" indent="0" algn="r" defTabSz="914400" rtl="0" eaLnBrk="1" latinLnBrk="0" hangingPunct="1">
              <a:spcBef>
                <a:spcPct val="20000"/>
              </a:spcBef>
              <a:buClr>
                <a:schemeClr val="accent1"/>
              </a:buClr>
              <a:buSzPct val="90000"/>
              <a:buFont typeface="Wingdings" pitchFamily="2" charset="2"/>
              <a:buNone/>
              <a:defRPr sz="2400" b="1" kern="1200">
                <a:solidFill>
                  <a:schemeClr val="tx1">
                    <a:tint val="75000"/>
                  </a:schemeClr>
                </a:solidFill>
                <a:effectLst>
                  <a:outerShdw blurRad="50800" dist="50800" dir="2700000" algn="tl" rotWithShape="0">
                    <a:schemeClr val="bg1">
                      <a:alpha val="30000"/>
                    </a:scheme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877B433C-1BF4-574A-A111-ED51FFEE6F0C}" type="datetimeFigureOut">
              <a:rPr lang="en-US" smtClean="0"/>
              <a:t>8/21/18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789510-93CE-0446-BA76-9471EA2837A6}" type="slidenum">
              <a:rPr lang="en-US" smtClean="0"/>
              <a:t>‹#›</a:t>
            </a:fld>
            <a:endParaRPr lang="en-US"/>
          </a:p>
        </p:txBody>
      </p:sp>
      <p:sp>
        <p:nvSpPr>
          <p:cNvPr id="20" name="Oval 19"/>
          <p:cNvSpPr>
            <a:spLocks noChangeAspect="1"/>
          </p:cNvSpPr>
          <p:nvPr/>
        </p:nvSpPr>
        <p:spPr>
          <a:xfrm>
            <a:off x="121024" y="85165"/>
            <a:ext cx="4433047" cy="4433047"/>
          </a:xfrm>
          <a:prstGeom prst="ellipse">
            <a:avLst/>
          </a:prstGeom>
          <a:gradFill flip="none" rotWithShape="1">
            <a:gsLst>
              <a:gs pos="0">
                <a:schemeClr val="accent1"/>
              </a:gs>
              <a:gs pos="50000">
                <a:schemeClr val="accent1">
                  <a:lumMod val="75000"/>
                </a:schemeClr>
              </a:gs>
              <a:gs pos="100000">
                <a:schemeClr val="accent1"/>
              </a:gs>
            </a:gsLst>
            <a:lin ang="8400000" scaled="0"/>
            <a:tileRect/>
          </a:gradFill>
          <a:ln>
            <a:noFill/>
          </a:ln>
          <a:effectLst>
            <a:outerShdw blurRad="50800" dist="38100" dir="5400000" algn="t" rotWithShape="0">
              <a:prstClr val="black">
                <a:alpha val="40000"/>
              </a:prstClr>
            </a:outerShdw>
          </a:effectLst>
          <a:scene3d>
            <a:camera prst="orthographicFront"/>
            <a:lightRig rig="chilly" dir="t">
              <a:rot lat="0" lon="0" rev="16800000"/>
            </a:lightRig>
          </a:scene3d>
          <a:sp3d>
            <a:bevelT w="127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4" name="Oval 33"/>
          <p:cNvSpPr/>
          <p:nvPr/>
        </p:nvSpPr>
        <p:spPr>
          <a:xfrm>
            <a:off x="179294" y="112058"/>
            <a:ext cx="4201255" cy="4201255"/>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38100" dist="12700" dir="27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5" name="Oval 34"/>
          <p:cNvSpPr/>
          <p:nvPr/>
        </p:nvSpPr>
        <p:spPr>
          <a:xfrm>
            <a:off x="264460" y="138952"/>
            <a:ext cx="3988777" cy="4056383"/>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38100" dist="12700" dir="27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7" name="Oval 36"/>
          <p:cNvSpPr/>
          <p:nvPr/>
        </p:nvSpPr>
        <p:spPr>
          <a:xfrm>
            <a:off x="264460" y="138953"/>
            <a:ext cx="3897026" cy="3897026"/>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127000" dist="63500" dir="162000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3">
        <a:schemeClr val="bg2"/>
      </p:bgRef>
    </p:bg>
    <p:spTree>
      <p:nvGrpSpPr>
        <p:cNvPr id="1" name=""/>
        <p:cNvGrpSpPr/>
        <p:nvPr/>
      </p:nvGrpSpPr>
      <p:grpSpPr>
        <a:xfrm>
          <a:off x="0" y="0"/>
          <a:ext cx="0" cy="0"/>
          <a:chOff x="0" y="0"/>
          <a:chExt cx="0" cy="0"/>
        </a:xfrm>
      </p:grpSpPr>
      <p:grpSp>
        <p:nvGrpSpPr>
          <p:cNvPr id="9" name="Group 8"/>
          <p:cNvGrpSpPr/>
          <p:nvPr/>
        </p:nvGrpSpPr>
        <p:grpSpPr>
          <a:xfrm>
            <a:off x="0" y="1178859"/>
            <a:ext cx="9144000" cy="45291"/>
            <a:chOff x="0" y="1613647"/>
            <a:chExt cx="9144000" cy="45291"/>
          </a:xfrm>
        </p:grpSpPr>
        <p:cxnSp>
          <p:nvCxnSpPr>
            <p:cNvPr id="10" name="Straight Connector 9"/>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0" y="5715000"/>
            <a:ext cx="9144000" cy="45291"/>
            <a:chOff x="0" y="1613647"/>
            <a:chExt cx="9144000" cy="45291"/>
          </a:xfrm>
        </p:grpSpPr>
        <p:cxnSp>
          <p:nvCxnSpPr>
            <p:cNvPr id="13" name="Straight Connector 12"/>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57200" y="1524000"/>
            <a:ext cx="3581400" cy="1252538"/>
          </a:xfrm>
        </p:spPr>
        <p:txBody>
          <a:bodyPr anchor="b">
            <a:normAutofit/>
          </a:bodyPr>
          <a:lstStyle>
            <a:lvl1pPr algn="l">
              <a:defRPr sz="3600" b="1"/>
            </a:lvl1pPr>
          </a:lstStyle>
          <a:p>
            <a:r>
              <a:rPr lang="en-US" smtClean="0"/>
              <a:t>Click to edit Master title style</a:t>
            </a:r>
            <a:endParaRPr/>
          </a:p>
        </p:txBody>
      </p:sp>
      <p:sp>
        <p:nvSpPr>
          <p:cNvPr id="4" name="Text Placeholder 3"/>
          <p:cNvSpPr>
            <a:spLocks noGrp="1"/>
          </p:cNvSpPr>
          <p:nvPr>
            <p:ph type="body" sz="half" idx="2"/>
          </p:nvPr>
        </p:nvSpPr>
        <p:spPr>
          <a:xfrm>
            <a:off x="457200" y="2895600"/>
            <a:ext cx="3581400" cy="2438400"/>
          </a:xfrm>
        </p:spPr>
        <p:txBody>
          <a:bodyPr>
            <a:normAutofit/>
          </a:bodyPr>
          <a:lstStyle>
            <a:lvl1pPr marL="0" indent="0" algn="l">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7B433C-1BF4-574A-A111-ED51FFEE6F0C}" type="datetimeFigureOut">
              <a:rPr lang="en-US" smtClean="0"/>
              <a:t>8/21/18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789510-93CE-0446-BA76-9471EA2837A6}" type="slidenum">
              <a:rPr lang="en-US" smtClean="0"/>
              <a:t>‹#›</a:t>
            </a:fld>
            <a:endParaRPr lang="en-US"/>
          </a:p>
        </p:txBody>
      </p:sp>
      <p:sp>
        <p:nvSpPr>
          <p:cNvPr id="8" name="Oval 7"/>
          <p:cNvSpPr>
            <a:spLocks noChangeAspect="1"/>
          </p:cNvSpPr>
          <p:nvPr/>
        </p:nvSpPr>
        <p:spPr>
          <a:xfrm>
            <a:off x="4285131" y="1116106"/>
            <a:ext cx="4724400" cy="4724400"/>
          </a:xfrm>
          <a:prstGeom prst="ellipse">
            <a:avLst/>
          </a:prstGeom>
          <a:gradFill flip="none" rotWithShape="1">
            <a:gsLst>
              <a:gs pos="0">
                <a:schemeClr val="accent1"/>
              </a:gs>
              <a:gs pos="50000">
                <a:schemeClr val="accent1">
                  <a:lumMod val="75000"/>
                </a:schemeClr>
              </a:gs>
              <a:gs pos="100000">
                <a:schemeClr val="accent1"/>
              </a:gs>
            </a:gsLst>
            <a:lin ang="8400000" scaled="0"/>
            <a:tileRect/>
          </a:gradFill>
          <a:ln>
            <a:noFill/>
          </a:ln>
          <a:effectLst>
            <a:outerShdw blurRad="50800" dist="38100" dir="5400000" algn="t" rotWithShape="0">
              <a:prstClr val="black">
                <a:alpha val="40000"/>
              </a:prstClr>
            </a:outerShdw>
          </a:effectLst>
          <a:scene3d>
            <a:camera prst="orthographicFront"/>
            <a:lightRig rig="chilly" dir="t">
              <a:rot lat="0" lon="0" rev="16800000"/>
            </a:lightRig>
          </a:scene3d>
          <a:sp3d>
            <a:bevelT w="127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 name="Picture Placeholder 2"/>
          <p:cNvSpPr>
            <a:spLocks noGrp="1"/>
          </p:cNvSpPr>
          <p:nvPr>
            <p:ph type="pic" idx="1"/>
          </p:nvPr>
        </p:nvSpPr>
        <p:spPr>
          <a:xfrm>
            <a:off x="4473386" y="1148001"/>
            <a:ext cx="4434840" cy="4434987"/>
          </a:xfrm>
          <a:prstGeom prst="ellipse">
            <a:avLst/>
          </a:prstGeom>
          <a:effectLst>
            <a:innerShdw blurRad="63500" dist="50800" dir="18900000">
              <a:prstClr val="black">
                <a:alpha val="30000"/>
              </a:prstClr>
            </a:innerShdw>
          </a:effectLst>
        </p:spPr>
        <p:txBody>
          <a:bodyPr vert="horz" lIns="91440" tIns="45720" rIns="91440" bIns="45720" rtlCol="0">
            <a:normAutofit/>
          </a:bodyPr>
          <a:lstStyle>
            <a:lvl1pPr marL="342900" indent="-342900" algn="r" defTabSz="914400" rtl="0" eaLnBrk="1" latinLnBrk="0" hangingPunct="1">
              <a:spcBef>
                <a:spcPct val="20000"/>
              </a:spcBef>
              <a:buClr>
                <a:schemeClr val="accent1"/>
              </a:buClr>
              <a:buSzPct val="90000"/>
              <a:buFont typeface="Wingdings" pitchFamily="2" charset="2"/>
              <a:buNone/>
              <a:defRPr sz="1800" b="1" kern="1200">
                <a:solidFill>
                  <a:schemeClr val="tx1"/>
                </a:solidFill>
                <a:effectLst>
                  <a:outerShdw blurRad="50800" dist="50800" dir="2700000" algn="tl" rotWithShape="0">
                    <a:schemeClr val="bg1">
                      <a:alpha val="30000"/>
                    </a:scheme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77B433C-1BF4-574A-A111-ED51FFEE6F0C}" type="datetimeFigureOut">
              <a:rPr lang="en-US" smtClean="0"/>
              <a:t>8/21/18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789510-93CE-0446-BA76-9471EA2837A6}" type="slidenum">
              <a:rPr lang="en-US" smtClean="0"/>
              <a:t>‹#›</a:t>
            </a:fld>
            <a:endParaRPr lang="en-US"/>
          </a:p>
        </p:txBody>
      </p:sp>
      <p:grpSp>
        <p:nvGrpSpPr>
          <p:cNvPr id="7" name="Group 6"/>
          <p:cNvGrpSpPr/>
          <p:nvPr/>
        </p:nvGrpSpPr>
        <p:grpSpPr>
          <a:xfrm>
            <a:off x="0" y="1584169"/>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6500" y="609600"/>
            <a:ext cx="1587500" cy="55165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457200" y="609600"/>
            <a:ext cx="6629400" cy="5516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a:xfrm>
            <a:off x="7556499" y="6356350"/>
            <a:ext cx="1148229" cy="365125"/>
          </a:xfrm>
        </p:spPr>
        <p:txBody>
          <a:bodyPr/>
          <a:lstStyle/>
          <a:p>
            <a:fld id="{877B433C-1BF4-574A-A111-ED51FFEE6F0C}" type="datetimeFigureOut">
              <a:rPr lang="en-US" smtClean="0"/>
              <a:t>8/21/18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789510-93CE-0446-BA76-9471EA2837A6}" type="slidenum">
              <a:rPr lang="en-US" smtClean="0"/>
              <a:t>‹#›</a:t>
            </a:fld>
            <a:endParaRPr lang="en-US"/>
          </a:p>
        </p:txBody>
      </p:sp>
      <p:grpSp>
        <p:nvGrpSpPr>
          <p:cNvPr id="7" name="Group 6"/>
          <p:cNvGrpSpPr/>
          <p:nvPr/>
        </p:nvGrpSpPr>
        <p:grpSpPr>
          <a:xfrm rot="5400000">
            <a:off x="4065260" y="3406355"/>
            <a:ext cx="6858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77B433C-1BF4-574A-A111-ED51FFEE6F0C}" type="datetimeFigureOut">
              <a:rPr lang="en-US" smtClean="0"/>
              <a:t>8/21/18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789510-93CE-0446-BA76-9471EA2837A6}" type="slidenum">
              <a:rPr lang="en-US" smtClean="0"/>
              <a:t>‹#›</a:t>
            </a:fld>
            <a:endParaRPr lang="en-US"/>
          </a:p>
        </p:txBody>
      </p:sp>
      <p:grpSp>
        <p:nvGrpSpPr>
          <p:cNvPr id="7" name="Group 10"/>
          <p:cNvGrpSpPr/>
          <p:nvPr/>
        </p:nvGrpSpPr>
        <p:grpSpPr>
          <a:xfrm>
            <a:off x="0" y="1584169"/>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2">
        <a:schemeClr val="bg2"/>
      </p:bgRef>
    </p:bg>
    <p:spTree>
      <p:nvGrpSpPr>
        <p:cNvPr id="1" name=""/>
        <p:cNvGrpSpPr/>
        <p:nvPr/>
      </p:nvGrpSpPr>
      <p:grpSpPr>
        <a:xfrm>
          <a:off x="0" y="0"/>
          <a:ext cx="0" cy="0"/>
          <a:chOff x="0" y="0"/>
          <a:chExt cx="0" cy="0"/>
        </a:xfrm>
      </p:grpSpPr>
      <p:grpSp>
        <p:nvGrpSpPr>
          <p:cNvPr id="6" name="Group 6"/>
          <p:cNvGrpSpPr/>
          <p:nvPr/>
        </p:nvGrpSpPr>
        <p:grpSpPr>
          <a:xfrm>
            <a:off x="0" y="1461247"/>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9"/>
          <p:cNvGrpSpPr/>
          <p:nvPr/>
        </p:nvGrpSpPr>
        <p:grpSpPr>
          <a:xfrm>
            <a:off x="0" y="4953000"/>
            <a:ext cx="9144000" cy="45291"/>
            <a:chOff x="0" y="1613647"/>
            <a:chExt cx="9144000" cy="45291"/>
          </a:xfrm>
        </p:grpSpPr>
        <p:cxnSp>
          <p:nvCxnSpPr>
            <p:cNvPr id="11" name="Straight Connector 10"/>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5365376" y="1573306"/>
            <a:ext cx="3653117" cy="2133600"/>
          </a:xfrm>
        </p:spPr>
        <p:txBody>
          <a:bodyPr anchor="b" anchorCtr="0"/>
          <a:lstStyle>
            <a:lvl1pPr algn="r">
              <a:defRPr/>
            </a:lvl1pPr>
          </a:lstStyle>
          <a:p>
            <a:r>
              <a:rPr lang="en-US" smtClean="0"/>
              <a:t>Click to edit Master title style</a:t>
            </a:r>
            <a:endParaRPr/>
          </a:p>
        </p:txBody>
      </p:sp>
      <p:sp>
        <p:nvSpPr>
          <p:cNvPr id="3" name="Subtitle 2"/>
          <p:cNvSpPr>
            <a:spLocks noGrp="1"/>
          </p:cNvSpPr>
          <p:nvPr>
            <p:ph type="subTitle" idx="1"/>
          </p:nvPr>
        </p:nvSpPr>
        <p:spPr>
          <a:xfrm>
            <a:off x="5365376" y="3998259"/>
            <a:ext cx="3653117" cy="883024"/>
          </a:xfrm>
        </p:spPr>
        <p:txBody>
          <a:bodyPr/>
          <a:lstStyle>
            <a:lvl1pPr marL="0" indent="0" algn="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877B433C-1BF4-574A-A111-ED51FFEE6F0C}" type="datetimeFigureOut">
              <a:rPr lang="en-US" smtClean="0"/>
              <a:t>8/21/18</a:t>
            </a:fld>
            <a:endParaRPr lang="en-US"/>
          </a:p>
        </p:txBody>
      </p:sp>
      <p:sp>
        <p:nvSpPr>
          <p:cNvPr id="5" name="Footer Placeholder 4"/>
          <p:cNvSpPr>
            <a:spLocks noGrp="1"/>
          </p:cNvSpPr>
          <p:nvPr>
            <p:ph type="ftr" sz="quarter" idx="11"/>
          </p:nvPr>
        </p:nvSpPr>
        <p:spPr>
          <a:xfrm>
            <a:off x="3124200" y="6356350"/>
            <a:ext cx="2895600" cy="365125"/>
          </a:xfrm>
        </p:spPr>
        <p:txBody>
          <a:bodyPr/>
          <a:lstStyle>
            <a:lvl1pPr algn="ctr">
              <a:defRPr/>
            </a:lvl1pPr>
          </a:lstStyle>
          <a:p>
            <a:endParaRPr lang="en-US"/>
          </a:p>
        </p:txBody>
      </p:sp>
      <p:sp>
        <p:nvSpPr>
          <p:cNvPr id="16" name="Oval 15"/>
          <p:cNvSpPr>
            <a:spLocks noChangeAspect="1"/>
          </p:cNvSpPr>
          <p:nvPr/>
        </p:nvSpPr>
        <p:spPr>
          <a:xfrm>
            <a:off x="134471" y="685800"/>
            <a:ext cx="5268049" cy="5268049"/>
          </a:xfrm>
          <a:prstGeom prst="ellipse">
            <a:avLst/>
          </a:prstGeom>
          <a:gradFill flip="none" rotWithShape="1">
            <a:gsLst>
              <a:gs pos="0">
                <a:schemeClr val="accent1"/>
              </a:gs>
              <a:gs pos="50000">
                <a:schemeClr val="accent1">
                  <a:lumMod val="75000"/>
                </a:schemeClr>
              </a:gs>
              <a:gs pos="100000">
                <a:schemeClr val="accent1"/>
              </a:gs>
            </a:gsLst>
            <a:lin ang="8400000" scaled="0"/>
            <a:tileRect/>
          </a:gradFill>
          <a:ln>
            <a:noFill/>
          </a:ln>
          <a:effectLst>
            <a:outerShdw blurRad="50800" dist="38100" dir="5400000" algn="t" rotWithShape="0">
              <a:prstClr val="black">
                <a:alpha val="40000"/>
              </a:prstClr>
            </a:outerShdw>
          </a:effectLst>
          <a:scene3d>
            <a:camera prst="orthographicFront"/>
            <a:lightRig rig="chilly" dir="t">
              <a:rot lat="0" lon="0" rev="16800000"/>
            </a:lightRig>
          </a:scene3d>
          <a:sp3d>
            <a:bevelT w="127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Oval 16"/>
          <p:cNvSpPr/>
          <p:nvPr/>
        </p:nvSpPr>
        <p:spPr>
          <a:xfrm>
            <a:off x="229676" y="712694"/>
            <a:ext cx="4983480" cy="4983480"/>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38100" dist="12700" dir="27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Picture Placeholder 24"/>
          <p:cNvSpPr>
            <a:spLocks noGrp="1"/>
          </p:cNvSpPr>
          <p:nvPr>
            <p:ph type="pic" sz="quarter" idx="13"/>
          </p:nvPr>
        </p:nvSpPr>
        <p:spPr>
          <a:xfrm>
            <a:off x="241232" y="716992"/>
            <a:ext cx="4906459" cy="4852935"/>
          </a:xfrm>
          <a:prstGeom prst="ellipse">
            <a:avLst/>
          </a:prstGeom>
          <a:effectLst>
            <a:innerShdw blurRad="63500" dist="50800" dir="16200000">
              <a:prstClr val="black">
                <a:alpha val="30000"/>
              </a:prstClr>
            </a:innerShdw>
          </a:effectLst>
        </p:spPr>
        <p:txBody>
          <a:bodyPr>
            <a:normAutofit/>
          </a:bodyPr>
          <a:lstStyle>
            <a:lvl1pPr algn="r">
              <a:buNone/>
              <a:defRPr sz="1800"/>
            </a:lvl1pPr>
          </a:lstStyle>
          <a:p>
            <a:r>
              <a:rPr lang="en-US" smtClean="0"/>
              <a:t>Click icon to add picture</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33600"/>
            <a:ext cx="8228013" cy="1362075"/>
          </a:xfrm>
        </p:spPr>
        <p:txBody>
          <a:bodyPr anchor="b" anchorCtr="0">
            <a:normAutofit/>
          </a:bodyPr>
          <a:lstStyle>
            <a:lvl1pPr algn="ctr">
              <a:defRPr sz="48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29013"/>
            <a:ext cx="8228013" cy="1347787"/>
          </a:xfrm>
        </p:spPr>
        <p:txBody>
          <a:bodyPr anchor="t" anchorCtr="0"/>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7B433C-1BF4-574A-A111-ED51FFEE6F0C}" type="datetimeFigureOut">
              <a:rPr lang="en-US" smtClean="0"/>
              <a:t>8/21/18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789510-93CE-0446-BA76-9471EA2837A6}" type="slidenum">
              <a:rPr lang="en-US" smtClean="0"/>
              <a:t>‹#›</a:t>
            </a:fld>
            <a:endParaRPr lang="en-US"/>
          </a:p>
        </p:txBody>
      </p:sp>
      <p:grpSp>
        <p:nvGrpSpPr>
          <p:cNvPr id="7" name="Group 7"/>
          <p:cNvGrpSpPr/>
          <p:nvPr/>
        </p:nvGrpSpPr>
        <p:grpSpPr>
          <a:xfrm>
            <a:off x="0" y="1447800"/>
            <a:ext cx="9144000" cy="45291"/>
            <a:chOff x="0" y="1613647"/>
            <a:chExt cx="9144000" cy="45291"/>
          </a:xfrm>
        </p:grpSpPr>
        <p:cxnSp>
          <p:nvCxnSpPr>
            <p:cNvPr id="9" name="Straight Connector 8"/>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 10"/>
          <p:cNvGrpSpPr/>
          <p:nvPr/>
        </p:nvGrpSpPr>
        <p:grpSpPr>
          <a:xfrm>
            <a:off x="0" y="4939553"/>
            <a:ext cx="9144000" cy="45291"/>
            <a:chOff x="0" y="1613647"/>
            <a:chExt cx="9144000" cy="45291"/>
          </a:xfrm>
        </p:grpSpPr>
        <p:cxnSp>
          <p:nvCxnSpPr>
            <p:cNvPr id="12" name="Straight Connector 11"/>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57200" y="2057401"/>
            <a:ext cx="3931920" cy="3980328"/>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54880" y="2057401"/>
            <a:ext cx="3931920" cy="3980328"/>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877B433C-1BF4-574A-A111-ED51FFEE6F0C}" type="datetimeFigureOut">
              <a:rPr lang="en-US" smtClean="0"/>
              <a:t>8/21/18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789510-93CE-0446-BA76-9471EA2837A6}" type="slidenum">
              <a:rPr lang="en-US" smtClean="0"/>
              <a:t>‹#›</a:t>
            </a:fld>
            <a:endParaRPr lang="en-US"/>
          </a:p>
        </p:txBody>
      </p:sp>
      <p:grpSp>
        <p:nvGrpSpPr>
          <p:cNvPr id="8" name="Group 16"/>
          <p:cNvGrpSpPr/>
          <p:nvPr/>
        </p:nvGrpSpPr>
        <p:grpSpPr>
          <a:xfrm>
            <a:off x="0" y="1584169"/>
            <a:ext cx="9144000" cy="45291"/>
            <a:chOff x="0" y="1613647"/>
            <a:chExt cx="9144000" cy="45291"/>
          </a:xfrm>
        </p:grpSpPr>
        <p:cxnSp>
          <p:nvCxnSpPr>
            <p:cNvPr id="18" name="Straight Connector 1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0" name="Group 9"/>
          <p:cNvGrpSpPr/>
          <p:nvPr/>
        </p:nvGrpSpPr>
        <p:grpSpPr>
          <a:xfrm>
            <a:off x="0" y="1584169"/>
            <a:ext cx="9144000" cy="45291"/>
            <a:chOff x="0" y="1613647"/>
            <a:chExt cx="9144000" cy="45291"/>
          </a:xfrm>
        </p:grpSpPr>
        <p:cxnSp>
          <p:nvCxnSpPr>
            <p:cNvPr id="11" name="Straight Connector 10"/>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57200" y="1734670"/>
            <a:ext cx="3931920" cy="744071"/>
          </a:xfrm>
        </p:spPr>
        <p:txBody>
          <a:bodyPr anchor="ctr" anchorCtr="0">
            <a:noAutofit/>
          </a:bodyPr>
          <a:lstStyle>
            <a:lvl1pPr marL="0" indent="0" algn="ctr">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514600"/>
            <a:ext cx="3931920" cy="3523129"/>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54880" y="1734670"/>
            <a:ext cx="3931920" cy="744071"/>
          </a:xfrm>
        </p:spPr>
        <p:txBody>
          <a:bodyPr anchor="ctr" anchorCtr="0">
            <a:noAutofit/>
          </a:bodyPr>
          <a:lstStyle>
            <a:lvl1pPr marL="0" indent="0" algn="ctr">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514600"/>
            <a:ext cx="3931920" cy="3523129"/>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877B433C-1BF4-574A-A111-ED51FFEE6F0C}" type="datetimeFigureOut">
              <a:rPr lang="en-US" smtClean="0"/>
              <a:t>8/21/18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789510-93CE-0446-BA76-9471EA2837A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877B433C-1BF4-574A-A111-ED51FFEE6F0C}" type="datetimeFigureOut">
              <a:rPr lang="en-US" smtClean="0"/>
              <a:t>8/21/18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789510-93CE-0446-BA76-9471EA2837A6}" type="slidenum">
              <a:rPr lang="en-US" smtClean="0"/>
              <a:t>‹#›</a:t>
            </a:fld>
            <a:endParaRPr lang="en-US"/>
          </a:p>
        </p:txBody>
      </p:sp>
      <p:grpSp>
        <p:nvGrpSpPr>
          <p:cNvPr id="6" name="Group 6"/>
          <p:cNvGrpSpPr/>
          <p:nvPr/>
        </p:nvGrpSpPr>
        <p:grpSpPr>
          <a:xfrm>
            <a:off x="0" y="1584169"/>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7B433C-1BF4-574A-A111-ED51FFEE6F0C}" type="datetimeFigureOut">
              <a:rPr lang="en-US" smtClean="0"/>
              <a:t>8/21/18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789510-93CE-0446-BA76-9471EA2837A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199" y="658906"/>
            <a:ext cx="3602039" cy="1162050"/>
          </a:xfrm>
        </p:spPr>
        <p:txBody>
          <a:bodyPr anchor="b">
            <a:normAutofit/>
          </a:bodyPr>
          <a:lstStyle>
            <a:lvl1pPr algn="ctr">
              <a:defRPr sz="3600" b="1"/>
            </a:lvl1pPr>
          </a:lstStyle>
          <a:p>
            <a:r>
              <a:rPr lang="en-US" smtClean="0"/>
              <a:t>Click to edit Master title style</a:t>
            </a:r>
            <a:endParaRPr/>
          </a:p>
        </p:txBody>
      </p:sp>
      <p:sp>
        <p:nvSpPr>
          <p:cNvPr id="3" name="Content Placeholder 2"/>
          <p:cNvSpPr>
            <a:spLocks noGrp="1"/>
          </p:cNvSpPr>
          <p:nvPr>
            <p:ph idx="1"/>
          </p:nvPr>
        </p:nvSpPr>
        <p:spPr>
          <a:xfrm>
            <a:off x="4473388" y="273051"/>
            <a:ext cx="4206240" cy="5778500"/>
          </a:xfrm>
        </p:spPr>
        <p:txBody>
          <a:bodyPr>
            <a:normAutofit/>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457199" y="1905001"/>
            <a:ext cx="3602039" cy="3733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7B433C-1BF4-574A-A111-ED51FFEE6F0C}" type="datetimeFigureOut">
              <a:rPr lang="en-US" smtClean="0"/>
              <a:t>8/21/18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789510-93CE-0446-BA76-9471EA2837A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457200" y="2057401"/>
            <a:ext cx="8229600" cy="3962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571129"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7B433C-1BF4-574A-A111-ED51FFEE6F0C}" type="datetimeFigureOut">
              <a:rPr lang="en-US" smtClean="0"/>
              <a:t>8/21/18</a:t>
            </a:fld>
            <a:endParaRPr lang="en-US"/>
          </a:p>
        </p:txBody>
      </p:sp>
      <p:sp>
        <p:nvSpPr>
          <p:cNvPr id="5" name="Footer Placeholder 4"/>
          <p:cNvSpPr>
            <a:spLocks noGrp="1"/>
          </p:cNvSpPr>
          <p:nvPr>
            <p:ph type="ftr" sz="quarter" idx="3"/>
          </p:nvPr>
        </p:nvSpPr>
        <p:spPr>
          <a:xfrm>
            <a:off x="457200" y="6356350"/>
            <a:ext cx="2895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267200" y="6356350"/>
            <a:ext cx="609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7D789510-93CE-0446-BA76-9471EA2837A6}"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ctr" defTabSz="914400" rtl="0" eaLnBrk="1" latinLnBrk="0" hangingPunct="1">
        <a:spcBef>
          <a:spcPct val="0"/>
        </a:spcBef>
        <a:buNone/>
        <a:defRPr sz="4800" b="1" kern="1200">
          <a:solidFill>
            <a:schemeClr val="tx1"/>
          </a:solidFill>
          <a:effectLst>
            <a:outerShdw blurRad="50800" dist="50800" dir="2700000" algn="tl" rotWithShape="0">
              <a:schemeClr val="bg1">
                <a:alpha val="30000"/>
              </a:schemeClr>
            </a:outerShdw>
          </a:effectLst>
          <a:latin typeface="+mj-lt"/>
          <a:ea typeface="+mj-ea"/>
          <a:cs typeface="+mj-cs"/>
        </a:defRPr>
      </a:lvl1pPr>
    </p:titleStyle>
    <p:bodyStyle>
      <a:lvl1pPr marL="342900" indent="-342900" algn="l" defTabSz="914400" rtl="0" eaLnBrk="1" latinLnBrk="0" hangingPunct="1">
        <a:spcBef>
          <a:spcPct val="20000"/>
        </a:spcBef>
        <a:buClr>
          <a:schemeClr val="accent1"/>
        </a:buClr>
        <a:buSzPct val="90000"/>
        <a:buFont typeface="Wingdings" pitchFamily="2" charset="2"/>
        <a:buChar char=""/>
        <a:defRPr sz="2400" b="1" kern="1200">
          <a:solidFill>
            <a:schemeClr val="tx1"/>
          </a:solidFill>
          <a:effectLst>
            <a:outerShdw blurRad="50800" dist="50800" dir="2700000" algn="tl" rotWithShape="0">
              <a:schemeClr val="bg1">
                <a:alpha val="30000"/>
              </a:schemeClr>
            </a:outerShdw>
          </a:effectLst>
          <a:latin typeface="+mn-lt"/>
          <a:ea typeface="+mn-ea"/>
          <a:cs typeface="+mn-cs"/>
        </a:defRPr>
      </a:lvl1pPr>
      <a:lvl2pPr marL="685800" indent="-336550" algn="l" defTabSz="914400" rtl="0" eaLnBrk="1" latinLnBrk="0" hangingPunct="1">
        <a:spcBef>
          <a:spcPct val="20000"/>
        </a:spcBef>
        <a:buClr>
          <a:schemeClr val="accent2"/>
        </a:buClr>
        <a:buSzPct val="90000"/>
        <a:buFont typeface="Wingdings" pitchFamily="2" charset="2"/>
        <a:buChar char=""/>
        <a:defRPr sz="2200" b="1" kern="1200">
          <a:solidFill>
            <a:schemeClr val="tx1"/>
          </a:solidFill>
          <a:effectLst>
            <a:outerShdw blurRad="50800" dist="50800" dir="2700000" algn="tl" rotWithShape="0">
              <a:schemeClr val="bg1">
                <a:alpha val="30000"/>
              </a:schemeClr>
            </a:outerShdw>
          </a:effectLst>
          <a:latin typeface="+mn-lt"/>
          <a:ea typeface="+mn-ea"/>
          <a:cs typeface="+mn-cs"/>
        </a:defRPr>
      </a:lvl2pPr>
      <a:lvl3pPr marL="1035050" indent="-349250" algn="l" defTabSz="914400" rtl="0" eaLnBrk="1" latinLnBrk="0" hangingPunct="1">
        <a:spcBef>
          <a:spcPct val="20000"/>
        </a:spcBef>
        <a:buClr>
          <a:schemeClr val="accent1"/>
        </a:buClr>
        <a:buSzPct val="90000"/>
        <a:buFont typeface="Wingdings" pitchFamily="2" charset="2"/>
        <a:buChar char=""/>
        <a:defRPr sz="2000" b="1" kern="1200">
          <a:solidFill>
            <a:schemeClr val="tx1"/>
          </a:solidFill>
          <a:effectLst>
            <a:outerShdw blurRad="50800" dist="50800" dir="2700000" algn="tl" rotWithShape="0">
              <a:schemeClr val="bg1">
                <a:alpha val="30000"/>
              </a:schemeClr>
            </a:outerShdw>
          </a:effectLst>
          <a:latin typeface="+mn-lt"/>
          <a:ea typeface="+mn-ea"/>
          <a:cs typeface="+mn-cs"/>
        </a:defRPr>
      </a:lvl3pPr>
      <a:lvl4pPr marL="1371600" indent="-336550" algn="l" defTabSz="914400" rtl="0" eaLnBrk="1" latinLnBrk="0" hangingPunct="1">
        <a:spcBef>
          <a:spcPct val="20000"/>
        </a:spcBef>
        <a:buClr>
          <a:schemeClr val="accent2"/>
        </a:buClr>
        <a:buSzPct val="90000"/>
        <a:buFont typeface="Wingdings" pitchFamily="2" charset="2"/>
        <a:buChar char=""/>
        <a:defRPr sz="1800" b="1" kern="1200">
          <a:solidFill>
            <a:schemeClr val="tx1"/>
          </a:solidFill>
          <a:effectLst>
            <a:outerShdw blurRad="50800" dist="50800" dir="2700000" algn="tl" rotWithShape="0">
              <a:schemeClr val="bg1">
                <a:alpha val="30000"/>
              </a:schemeClr>
            </a:outerShdw>
          </a:effectLst>
          <a:latin typeface="+mn-lt"/>
          <a:ea typeface="+mn-ea"/>
          <a:cs typeface="+mn-cs"/>
        </a:defRPr>
      </a:lvl4pPr>
      <a:lvl5pPr marL="1720850" indent="-349250" algn="l" defTabSz="914400" rtl="0" eaLnBrk="1" latinLnBrk="0" hangingPunct="1">
        <a:spcBef>
          <a:spcPct val="20000"/>
        </a:spcBef>
        <a:buClr>
          <a:schemeClr val="accent1"/>
        </a:buClr>
        <a:buSzPct val="90000"/>
        <a:buFont typeface="Wingdings" pitchFamily="2" charset="2"/>
        <a:buChar char=""/>
        <a:defRPr sz="1800" b="1" kern="1200">
          <a:solidFill>
            <a:schemeClr val="tx1"/>
          </a:solidFill>
          <a:effectLst>
            <a:outerShdw blurRad="50800" dist="50800" dir="2700000" algn="tl" rotWithShape="0">
              <a:schemeClr val="bg1">
                <a:alpha val="30000"/>
              </a:scheme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hyperlink" Target="https://owi.usgs.gov/vizlab/water-use-15/%23view=USA&amp;category=industrial"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hyperlink" Target="http://water.usgs.gov/edu/earthhowmuch.html"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themindunleashed.org/2014/05/nestle-ceo-water-human-right-privatized-2.html"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hyperlink" Target="http://droughtmonitor.unl.edu" TargetMode="External"/><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Hydrology	</a:t>
            </a:r>
            <a:endParaRPr lang="en-US" dirty="0"/>
          </a:p>
        </p:txBody>
      </p:sp>
      <p:sp>
        <p:nvSpPr>
          <p:cNvPr id="3" name="Subtitle 2"/>
          <p:cNvSpPr>
            <a:spLocks noGrp="1"/>
          </p:cNvSpPr>
          <p:nvPr>
            <p:ph type="subTitle" idx="1"/>
          </p:nvPr>
        </p:nvSpPr>
        <p:spPr/>
        <p:txBody>
          <a:bodyPr/>
          <a:lstStyle/>
          <a:p>
            <a:r>
              <a:rPr lang="en-US" dirty="0" smtClean="0"/>
              <a:t>Introduction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Slightly different view</a:t>
            </a:r>
            <a:endParaRPr lang="en-US" dirty="0"/>
          </a:p>
        </p:txBody>
      </p:sp>
      <p:pic>
        <p:nvPicPr>
          <p:cNvPr id="5" name="Picture 4"/>
          <p:cNvPicPr>
            <a:picLocks noChangeAspect="1"/>
          </p:cNvPicPr>
          <p:nvPr/>
        </p:nvPicPr>
        <p:blipFill>
          <a:blip r:embed="rId2"/>
          <a:stretch>
            <a:fillRect/>
          </a:stretch>
        </p:blipFill>
        <p:spPr>
          <a:xfrm>
            <a:off x="661201" y="2213622"/>
            <a:ext cx="7533545" cy="3758758"/>
          </a:xfrm>
          <a:prstGeom prst="rect">
            <a:avLst/>
          </a:prstGeom>
        </p:spPr>
      </p:pic>
      <p:sp>
        <p:nvSpPr>
          <p:cNvPr id="6" name="Rectangle 5"/>
          <p:cNvSpPr/>
          <p:nvPr/>
        </p:nvSpPr>
        <p:spPr>
          <a:xfrm>
            <a:off x="2995937" y="6267260"/>
            <a:ext cx="3152125" cy="369332"/>
          </a:xfrm>
          <a:prstGeom prst="rect">
            <a:avLst/>
          </a:prstGeom>
        </p:spPr>
        <p:txBody>
          <a:bodyPr wrap="none">
            <a:spAutoFit/>
          </a:bodyPr>
          <a:lstStyle/>
          <a:p>
            <a:r>
              <a:rPr lang="en-US" dirty="0"/>
              <a:t>http://</a:t>
            </a:r>
            <a:r>
              <a:rPr lang="en-US" dirty="0" err="1"/>
              <a:t>chartsbin.com</a:t>
            </a:r>
            <a:r>
              <a:rPr lang="en-US" dirty="0"/>
              <a:t>/view/1455</a:t>
            </a:r>
          </a:p>
        </p:txBody>
      </p:sp>
    </p:spTree>
    <p:extLst>
      <p:ext uri="{BB962C8B-B14F-4D97-AF65-F5344CB8AC3E}">
        <p14:creationId xmlns:p14="http://schemas.microsoft.com/office/powerpoint/2010/main" val="97137679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 you individually use water?</a:t>
            </a:r>
            <a:endParaRPr lang="en-US" dirty="0"/>
          </a:p>
        </p:txBody>
      </p:sp>
      <p:pic>
        <p:nvPicPr>
          <p:cNvPr id="5" name="Picture 4" descr="ws-ourwater-water-pie-chart-version-two_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8322" y="2131158"/>
            <a:ext cx="3479800" cy="4178300"/>
          </a:xfrm>
          <a:prstGeom prst="rect">
            <a:avLst/>
          </a:prstGeom>
        </p:spPr>
      </p:pic>
    </p:spTree>
    <p:extLst>
      <p:ext uri="{BB962C8B-B14F-4D97-AF65-F5344CB8AC3E}">
        <p14:creationId xmlns:p14="http://schemas.microsoft.com/office/powerpoint/2010/main" val="30977678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sng" dirty="0"/>
              <a:t>http://</a:t>
            </a:r>
            <a:r>
              <a:rPr lang="en-US" u="sng" dirty="0" err="1"/>
              <a:t>pubs.usgs.gov</a:t>
            </a:r>
            <a:r>
              <a:rPr lang="en-US" u="sng" dirty="0"/>
              <a:t>/</a:t>
            </a:r>
            <a:r>
              <a:rPr lang="en-US" u="sng" dirty="0" err="1"/>
              <a:t>circ</a:t>
            </a:r>
            <a:r>
              <a:rPr lang="en-US" u="sng" dirty="0"/>
              <a:t>/1405/</a:t>
            </a:r>
            <a:r>
              <a:rPr lang="en-US" u="sng" dirty="0" err="1"/>
              <a:t>pdf</a:t>
            </a:r>
            <a:r>
              <a:rPr lang="en-US" u="sng" dirty="0"/>
              <a:t>/circ1405.pdf</a:t>
            </a: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963909" y="2173111"/>
            <a:ext cx="3234066" cy="1477328"/>
          </a:xfrm>
          <a:prstGeom prst="rect">
            <a:avLst/>
          </a:prstGeom>
          <a:noFill/>
        </p:spPr>
        <p:txBody>
          <a:bodyPr wrap="none" rtlCol="0">
            <a:spAutoFit/>
          </a:bodyPr>
          <a:lstStyle/>
          <a:p>
            <a:r>
              <a:rPr lang="en-US" dirty="0" smtClean="0"/>
              <a:t>Biggest Users:</a:t>
            </a:r>
          </a:p>
          <a:p>
            <a:endParaRPr lang="en-US" dirty="0" smtClean="0"/>
          </a:p>
          <a:p>
            <a:r>
              <a:rPr lang="en-US" dirty="0" err="1" smtClean="0"/>
              <a:t>ThermoElectric</a:t>
            </a:r>
            <a:r>
              <a:rPr lang="en-US" dirty="0" smtClean="0"/>
              <a:t> Power – </a:t>
            </a:r>
            <a:r>
              <a:rPr lang="en-US" dirty="0" smtClean="0"/>
              <a:t>40-45</a:t>
            </a:r>
            <a:r>
              <a:rPr lang="en-US" dirty="0" smtClean="0"/>
              <a:t>%</a:t>
            </a:r>
          </a:p>
          <a:p>
            <a:endParaRPr lang="en-US" dirty="0" smtClean="0"/>
          </a:p>
          <a:p>
            <a:r>
              <a:rPr lang="en-US" dirty="0" smtClean="0"/>
              <a:t>Irrigation </a:t>
            </a:r>
            <a:r>
              <a:rPr lang="en-US" dirty="0" smtClean="0"/>
              <a:t>33-38%</a:t>
            </a:r>
            <a:endParaRPr lang="en-US" dirty="0"/>
          </a:p>
        </p:txBody>
      </p:sp>
      <p:pic>
        <p:nvPicPr>
          <p:cNvPr id="3" name="Picture 2" descr="Screen Shot 2016-08-23 at 10.05.1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849" y="376665"/>
            <a:ext cx="5080854" cy="6266097"/>
          </a:xfrm>
          <a:prstGeom prst="rect">
            <a:avLst/>
          </a:prstGeom>
        </p:spPr>
      </p:pic>
      <p:sp>
        <p:nvSpPr>
          <p:cNvPr id="2" name="Rectangle 1"/>
          <p:cNvSpPr/>
          <p:nvPr/>
        </p:nvSpPr>
        <p:spPr>
          <a:xfrm>
            <a:off x="5751791" y="4283288"/>
            <a:ext cx="3137566" cy="2031325"/>
          </a:xfrm>
          <a:prstGeom prst="rect">
            <a:avLst/>
          </a:prstGeom>
        </p:spPr>
        <p:txBody>
          <a:bodyPr wrap="square">
            <a:spAutoFit/>
          </a:bodyPr>
          <a:lstStyle/>
          <a:p>
            <a:r>
              <a:rPr lang="en-US" dirty="0" smtClean="0"/>
              <a:t>Great webpage for visualization:</a:t>
            </a:r>
          </a:p>
          <a:p>
            <a:endParaRPr lang="en-US" dirty="0"/>
          </a:p>
          <a:p>
            <a:r>
              <a:rPr lang="en-US" dirty="0" smtClean="0">
                <a:hlinkClick r:id="rId3"/>
              </a:rPr>
              <a:t>https</a:t>
            </a:r>
            <a:r>
              <a:rPr lang="en-US" dirty="0">
                <a:hlinkClick r:id="rId3"/>
              </a:rPr>
              <a:t>://owi.usgs.gov/vizlab/water-use-15/#view=USA&amp;category=</a:t>
            </a:r>
            <a:r>
              <a:rPr lang="en-US" dirty="0" smtClean="0">
                <a:hlinkClick r:id="rId3"/>
              </a:rPr>
              <a:t>industrial</a:t>
            </a:r>
            <a:r>
              <a:rPr lang="en-US" dirty="0" smtClean="0"/>
              <a:t>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and how much?</a:t>
            </a:r>
            <a:endParaRPr lang="en-US" dirty="0"/>
          </a:p>
        </p:txBody>
      </p:sp>
      <p:pic>
        <p:nvPicPr>
          <p:cNvPr id="4" name="Picture 3" descr="Screen Shot 2016-08-23 at 10.06.4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700" y="1617013"/>
            <a:ext cx="7340600" cy="4660900"/>
          </a:xfrm>
          <a:prstGeom prst="rect">
            <a:avLst/>
          </a:prstGeom>
        </p:spPr>
      </p:pic>
    </p:spTree>
    <p:extLst>
      <p:ext uri="{BB962C8B-B14F-4D97-AF65-F5344CB8AC3E}">
        <p14:creationId xmlns:p14="http://schemas.microsoft.com/office/powerpoint/2010/main" val="384265687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Surface </a:t>
            </a:r>
            <a:r>
              <a:rPr lang="en-US" dirty="0" err="1" smtClean="0"/>
              <a:t>vs</a:t>
            </a:r>
            <a:r>
              <a:rPr lang="en-US" dirty="0" smtClean="0"/>
              <a:t> Groundwater?</a:t>
            </a:r>
            <a:endParaRPr lang="en-US" dirty="0"/>
          </a:p>
        </p:txBody>
      </p:sp>
      <p:pic>
        <p:nvPicPr>
          <p:cNvPr id="6" name="Picture 5" descr="Screen Shot 2016-08-23 at 10.07.2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767" y="1726996"/>
            <a:ext cx="7986898" cy="4464965"/>
          </a:xfrm>
          <a:prstGeom prst="rect">
            <a:avLst/>
          </a:prstGeom>
        </p:spPr>
      </p:pic>
      <p:sp>
        <p:nvSpPr>
          <p:cNvPr id="7" name="TextBox 6"/>
          <p:cNvSpPr txBox="1"/>
          <p:nvPr/>
        </p:nvSpPr>
        <p:spPr>
          <a:xfrm>
            <a:off x="114190" y="6365006"/>
            <a:ext cx="8785541" cy="369332"/>
          </a:xfrm>
          <a:prstGeom prst="rect">
            <a:avLst/>
          </a:prstGeom>
          <a:noFill/>
        </p:spPr>
        <p:txBody>
          <a:bodyPr wrap="none" rtlCol="0">
            <a:spAutoFit/>
          </a:bodyPr>
          <a:lstStyle/>
          <a:p>
            <a:r>
              <a:rPr lang="en-US" dirty="0" smtClean="0"/>
              <a:t>Note that surface is bigger than groundwater, yet we often hear groundwater bigger – why?</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a:t>
            </a:r>
            <a:endParaRPr lang="en-US" dirty="0"/>
          </a:p>
        </p:txBody>
      </p:sp>
      <p:sp>
        <p:nvSpPr>
          <p:cNvPr id="3" name="Content Placeholder 2"/>
          <p:cNvSpPr>
            <a:spLocks noGrp="1"/>
          </p:cNvSpPr>
          <p:nvPr>
            <p:ph idx="1"/>
          </p:nvPr>
        </p:nvSpPr>
        <p:spPr/>
        <p:txBody>
          <a:bodyPr/>
          <a:lstStyle/>
          <a:p>
            <a:r>
              <a:rPr lang="en-US" dirty="0" smtClean="0"/>
              <a:t>Good News : We are getting more efficient</a:t>
            </a:r>
          </a:p>
          <a:p>
            <a:pPr>
              <a:buNone/>
            </a:pPr>
            <a:r>
              <a:rPr lang="en-US" dirty="0" smtClean="0"/>
              <a:t>Our 1995 per capita use was 10% better than our </a:t>
            </a:r>
            <a:r>
              <a:rPr lang="en-US" dirty="0" smtClean="0"/>
              <a:t>1980 use </a:t>
            </a:r>
            <a:r>
              <a:rPr lang="en-US" dirty="0" smtClean="0"/>
              <a:t>; 2010 was again about 10-20% better than this - it is continuously getting better</a:t>
            </a:r>
          </a:p>
          <a:p>
            <a:r>
              <a:rPr lang="en-US" dirty="0" smtClean="0"/>
              <a:t>Bad News : Population growth makes per capita efficiency even more important </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Supply of Water Resources</a:t>
            </a:r>
            <a:endParaRPr lang="en-US" dirty="0"/>
          </a:p>
        </p:txBody>
      </p:sp>
      <p:pic>
        <p:nvPicPr>
          <p:cNvPr id="4" name="Picture 3"/>
          <p:cNvPicPr>
            <a:picLocks noChangeAspect="1"/>
          </p:cNvPicPr>
          <p:nvPr/>
        </p:nvPicPr>
        <p:blipFill>
          <a:blip r:embed="rId2"/>
          <a:stretch>
            <a:fillRect/>
          </a:stretch>
        </p:blipFill>
        <p:spPr>
          <a:xfrm>
            <a:off x="705123" y="1640136"/>
            <a:ext cx="4561397" cy="4561397"/>
          </a:xfrm>
          <a:prstGeom prst="rect">
            <a:avLst/>
          </a:prstGeom>
        </p:spPr>
      </p:pic>
      <p:sp>
        <p:nvSpPr>
          <p:cNvPr id="3" name="TextBox 2"/>
          <p:cNvSpPr txBox="1"/>
          <p:nvPr/>
        </p:nvSpPr>
        <p:spPr>
          <a:xfrm>
            <a:off x="5497295" y="3629378"/>
            <a:ext cx="3381681" cy="1477328"/>
          </a:xfrm>
          <a:prstGeom prst="rect">
            <a:avLst/>
          </a:prstGeom>
          <a:noFill/>
        </p:spPr>
        <p:txBody>
          <a:bodyPr wrap="square" rtlCol="0">
            <a:spAutoFit/>
          </a:bodyPr>
          <a:lstStyle/>
          <a:p>
            <a:r>
              <a:rPr lang="en-US" dirty="0" smtClean="0"/>
              <a:t>For more exact numbers see</a:t>
            </a:r>
          </a:p>
          <a:p>
            <a:endParaRPr lang="en-US" dirty="0"/>
          </a:p>
          <a:p>
            <a:r>
              <a:rPr lang="en-US" dirty="0">
                <a:hlinkClick r:id="rId3"/>
              </a:rPr>
              <a:t>http://water.usgs.gov/edu/</a:t>
            </a:r>
            <a:r>
              <a:rPr lang="en-US" dirty="0" smtClean="0">
                <a:hlinkClick r:id="rId3"/>
              </a:rPr>
              <a:t>earthhowmuch.html</a:t>
            </a:r>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Qualitative Perspective</a:t>
            </a:r>
            <a:endParaRPr lang="en-US" dirty="0"/>
          </a:p>
        </p:txBody>
      </p:sp>
      <p:sp>
        <p:nvSpPr>
          <p:cNvPr id="3" name="Content Placeholder 2"/>
          <p:cNvSpPr>
            <a:spLocks noGrp="1"/>
          </p:cNvSpPr>
          <p:nvPr>
            <p:ph idx="1"/>
          </p:nvPr>
        </p:nvSpPr>
        <p:spPr/>
        <p:txBody>
          <a:bodyPr/>
          <a:lstStyle/>
          <a:p>
            <a:r>
              <a:rPr lang="en-US" dirty="0" smtClean="0"/>
              <a:t>If all the water in the world was described by the height of the empire state building (Height =100%)</a:t>
            </a:r>
            <a:endParaRPr lang="en-US" dirty="0"/>
          </a:p>
        </p:txBody>
      </p:sp>
      <p:pic>
        <p:nvPicPr>
          <p:cNvPr id="4" name="Picture 3"/>
          <p:cNvPicPr>
            <a:picLocks noChangeAspect="1"/>
          </p:cNvPicPr>
          <p:nvPr/>
        </p:nvPicPr>
        <p:blipFill rotWithShape="1">
          <a:blip r:embed="rId2"/>
          <a:srcRect l="-1" r="33333"/>
          <a:stretch/>
        </p:blipFill>
        <p:spPr>
          <a:xfrm>
            <a:off x="728407" y="3398331"/>
            <a:ext cx="2743200" cy="2743200"/>
          </a:xfrm>
          <a:prstGeom prst="rect">
            <a:avLst/>
          </a:prstGeom>
        </p:spPr>
      </p:pic>
    </p:spTree>
    <p:extLst>
      <p:ext uri="{BB962C8B-B14F-4D97-AF65-F5344CB8AC3E}">
        <p14:creationId xmlns:p14="http://schemas.microsoft.com/office/powerpoint/2010/main" val="108738084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Qualitative Perspective</a:t>
            </a:r>
            <a:endParaRPr lang="en-US" dirty="0"/>
          </a:p>
        </p:txBody>
      </p:sp>
      <p:sp>
        <p:nvSpPr>
          <p:cNvPr id="3" name="Content Placeholder 2"/>
          <p:cNvSpPr>
            <a:spLocks noGrp="1"/>
          </p:cNvSpPr>
          <p:nvPr>
            <p:ph idx="1"/>
          </p:nvPr>
        </p:nvSpPr>
        <p:spPr/>
        <p:txBody>
          <a:bodyPr/>
          <a:lstStyle/>
          <a:p>
            <a:r>
              <a:rPr lang="en-US" dirty="0" smtClean="0"/>
              <a:t>If all the water in the world was described by the height of the empire state building (Height =100%)</a:t>
            </a:r>
            <a:endParaRPr lang="en-US" dirty="0"/>
          </a:p>
        </p:txBody>
      </p:sp>
      <p:pic>
        <p:nvPicPr>
          <p:cNvPr id="4" name="Picture 3"/>
          <p:cNvPicPr>
            <a:picLocks noChangeAspect="1"/>
          </p:cNvPicPr>
          <p:nvPr/>
        </p:nvPicPr>
        <p:blipFill rotWithShape="1">
          <a:blip r:embed="rId2"/>
          <a:srcRect l="-1" r="33333"/>
          <a:stretch/>
        </p:blipFill>
        <p:spPr>
          <a:xfrm>
            <a:off x="728407" y="3398331"/>
            <a:ext cx="2743200" cy="2743200"/>
          </a:xfrm>
          <a:prstGeom prst="rect">
            <a:avLst/>
          </a:prstGeom>
        </p:spPr>
      </p:pic>
      <p:pic>
        <p:nvPicPr>
          <p:cNvPr id="5" name="Picture 4"/>
          <p:cNvPicPr>
            <a:picLocks noChangeAspect="1"/>
          </p:cNvPicPr>
          <p:nvPr/>
        </p:nvPicPr>
        <p:blipFill>
          <a:blip r:embed="rId3"/>
          <a:stretch>
            <a:fillRect/>
          </a:stretch>
        </p:blipFill>
        <p:spPr>
          <a:xfrm>
            <a:off x="4481457" y="3247168"/>
            <a:ext cx="1371600" cy="1371600"/>
          </a:xfrm>
          <a:prstGeom prst="rect">
            <a:avLst/>
          </a:prstGeom>
        </p:spPr>
      </p:pic>
      <p:cxnSp>
        <p:nvCxnSpPr>
          <p:cNvPr id="7" name="Straight Connector 6"/>
          <p:cNvCxnSpPr/>
          <p:nvPr/>
        </p:nvCxnSpPr>
        <p:spPr>
          <a:xfrm flipV="1">
            <a:off x="2807792" y="3548449"/>
            <a:ext cx="2421798" cy="1207718"/>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2807792" y="4164758"/>
            <a:ext cx="2421798" cy="591409"/>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029746" y="3320981"/>
            <a:ext cx="2708310" cy="1200329"/>
          </a:xfrm>
          <a:prstGeom prst="rect">
            <a:avLst/>
          </a:prstGeom>
          <a:noFill/>
        </p:spPr>
        <p:txBody>
          <a:bodyPr wrap="square" rtlCol="0">
            <a:spAutoFit/>
          </a:bodyPr>
          <a:lstStyle/>
          <a:p>
            <a:r>
              <a:rPr lang="en-US" dirty="0" smtClean="0"/>
              <a:t>The amount of groundwater would be approximately the height of a person</a:t>
            </a:r>
            <a:endParaRPr lang="en-US" dirty="0"/>
          </a:p>
        </p:txBody>
      </p:sp>
    </p:spTree>
    <p:extLst>
      <p:ext uri="{BB962C8B-B14F-4D97-AF65-F5344CB8AC3E}">
        <p14:creationId xmlns:p14="http://schemas.microsoft.com/office/powerpoint/2010/main" val="397841747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Water – A few interesting Quotes</a:t>
            </a:r>
            <a:endParaRPr lang="en-US" dirty="0"/>
          </a:p>
        </p:txBody>
      </p:sp>
      <p:sp>
        <p:nvSpPr>
          <p:cNvPr id="3" name="Content Placeholder 2"/>
          <p:cNvSpPr>
            <a:spLocks noGrp="1"/>
          </p:cNvSpPr>
          <p:nvPr>
            <p:ph idx="1"/>
          </p:nvPr>
        </p:nvSpPr>
        <p:spPr>
          <a:xfrm>
            <a:off x="457200" y="2057401"/>
            <a:ext cx="8229600" cy="4376812"/>
          </a:xfrm>
        </p:spPr>
        <p:txBody>
          <a:bodyPr>
            <a:normAutofit fontScale="85000" lnSpcReduction="20000"/>
          </a:bodyPr>
          <a:lstStyle/>
          <a:p>
            <a:r>
              <a:rPr lang="en-US" dirty="0" smtClean="0"/>
              <a:t>Water is the driver of Nature. - </a:t>
            </a:r>
            <a:r>
              <a:rPr lang="en-US" i="1" dirty="0" smtClean="0"/>
              <a:t>Leonardo </a:t>
            </a:r>
            <a:r>
              <a:rPr lang="en-US" i="1" dirty="0" err="1" smtClean="0"/>
              <a:t>da</a:t>
            </a:r>
            <a:r>
              <a:rPr lang="en-US" i="1" dirty="0" smtClean="0"/>
              <a:t> Vinci</a:t>
            </a:r>
            <a:r>
              <a:rPr lang="en-US" dirty="0" smtClean="0"/>
              <a:t> </a:t>
            </a:r>
          </a:p>
          <a:p>
            <a:r>
              <a:rPr lang="en-US" dirty="0" smtClean="0"/>
              <a:t>We forget that the water cycle and the life cycle are one. - </a:t>
            </a:r>
            <a:r>
              <a:rPr lang="en-US" i="1" dirty="0" smtClean="0"/>
              <a:t>Jacques Cousteau</a:t>
            </a:r>
          </a:p>
          <a:p>
            <a:r>
              <a:rPr lang="en-US" dirty="0" smtClean="0"/>
              <a:t>When the well's dry, we know the worth of water. - </a:t>
            </a:r>
            <a:r>
              <a:rPr lang="en-US" i="1" dirty="0" smtClean="0"/>
              <a:t>Benjamin Franklin </a:t>
            </a:r>
          </a:p>
          <a:p>
            <a:r>
              <a:rPr lang="en-US" dirty="0" smtClean="0"/>
              <a:t>Thousands have lived without love, not one without water –</a:t>
            </a:r>
            <a:r>
              <a:rPr lang="en-US" i="1" dirty="0" smtClean="0"/>
              <a:t> W.H. Auden</a:t>
            </a:r>
          </a:p>
          <a:p>
            <a:r>
              <a:rPr lang="en-US" dirty="0"/>
              <a:t>Study how water flows in a valley stream, smoothly and freely between the rocks. Also learn from holy books and wise people. Everything - even mountains, rivers, plants and trees - should be your teacher. </a:t>
            </a:r>
            <a:r>
              <a:rPr lang="en-US" i="1" dirty="0" err="1"/>
              <a:t>Morihei</a:t>
            </a:r>
            <a:r>
              <a:rPr lang="en-US" i="1" dirty="0"/>
              <a:t> </a:t>
            </a:r>
            <a:r>
              <a:rPr lang="en-US" i="1" dirty="0" err="1" smtClean="0"/>
              <a:t>Ueshiba</a:t>
            </a:r>
            <a:endParaRPr lang="en-US" i="1" dirty="0" smtClean="0"/>
          </a:p>
          <a:p>
            <a:r>
              <a:rPr lang="en-US" dirty="0"/>
              <a:t>A river seems a magic thing. A magic, moving, living part of the very earth </a:t>
            </a:r>
            <a:r>
              <a:rPr lang="en-US" dirty="0" smtClean="0"/>
              <a:t>itself</a:t>
            </a:r>
            <a:r>
              <a:rPr lang="en-US" dirty="0"/>
              <a:t> </a:t>
            </a:r>
            <a:r>
              <a:rPr lang="en-US" dirty="0" smtClean="0"/>
              <a:t> - </a:t>
            </a:r>
            <a:r>
              <a:rPr lang="en-US" i="1" dirty="0"/>
              <a:t>Laura Gilpin - From The Rio Grande, 1949</a:t>
            </a:r>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Qualitative Perspective</a:t>
            </a:r>
            <a:endParaRPr lang="en-US" dirty="0"/>
          </a:p>
        </p:txBody>
      </p:sp>
      <p:sp>
        <p:nvSpPr>
          <p:cNvPr id="3" name="Content Placeholder 2"/>
          <p:cNvSpPr>
            <a:spLocks noGrp="1"/>
          </p:cNvSpPr>
          <p:nvPr>
            <p:ph idx="1"/>
          </p:nvPr>
        </p:nvSpPr>
        <p:spPr/>
        <p:txBody>
          <a:bodyPr/>
          <a:lstStyle/>
          <a:p>
            <a:r>
              <a:rPr lang="en-US" dirty="0" smtClean="0"/>
              <a:t>If all the water in the world was described by the height of the empire state building (Height =100%)</a:t>
            </a:r>
            <a:endParaRPr lang="en-US" dirty="0"/>
          </a:p>
        </p:txBody>
      </p:sp>
      <p:pic>
        <p:nvPicPr>
          <p:cNvPr id="4" name="Picture 3"/>
          <p:cNvPicPr>
            <a:picLocks noChangeAspect="1"/>
          </p:cNvPicPr>
          <p:nvPr/>
        </p:nvPicPr>
        <p:blipFill rotWithShape="1">
          <a:blip r:embed="rId2"/>
          <a:srcRect l="-1" r="33333"/>
          <a:stretch/>
        </p:blipFill>
        <p:spPr>
          <a:xfrm>
            <a:off x="728407" y="3398331"/>
            <a:ext cx="2743200" cy="2743200"/>
          </a:xfrm>
          <a:prstGeom prst="rect">
            <a:avLst/>
          </a:prstGeom>
        </p:spPr>
      </p:pic>
      <p:pic>
        <p:nvPicPr>
          <p:cNvPr id="5" name="Picture 4"/>
          <p:cNvPicPr>
            <a:picLocks noChangeAspect="1"/>
          </p:cNvPicPr>
          <p:nvPr/>
        </p:nvPicPr>
        <p:blipFill>
          <a:blip r:embed="rId3"/>
          <a:stretch>
            <a:fillRect/>
          </a:stretch>
        </p:blipFill>
        <p:spPr>
          <a:xfrm>
            <a:off x="4481457" y="3247168"/>
            <a:ext cx="1371600" cy="1371600"/>
          </a:xfrm>
          <a:prstGeom prst="rect">
            <a:avLst/>
          </a:prstGeom>
        </p:spPr>
      </p:pic>
      <p:cxnSp>
        <p:nvCxnSpPr>
          <p:cNvPr id="7" name="Straight Connector 6"/>
          <p:cNvCxnSpPr/>
          <p:nvPr/>
        </p:nvCxnSpPr>
        <p:spPr>
          <a:xfrm flipV="1">
            <a:off x="2807792" y="3548449"/>
            <a:ext cx="2421798" cy="1207718"/>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2807792" y="4164758"/>
            <a:ext cx="2421798" cy="591409"/>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029746" y="3320981"/>
            <a:ext cx="2708310" cy="1200329"/>
          </a:xfrm>
          <a:prstGeom prst="rect">
            <a:avLst/>
          </a:prstGeom>
          <a:noFill/>
        </p:spPr>
        <p:txBody>
          <a:bodyPr wrap="square" rtlCol="0">
            <a:spAutoFit/>
          </a:bodyPr>
          <a:lstStyle/>
          <a:p>
            <a:r>
              <a:rPr lang="en-US" dirty="0" smtClean="0"/>
              <a:t>The amount of groundwater would be approximately the height of a person</a:t>
            </a:r>
            <a:endParaRPr lang="en-US" dirty="0"/>
          </a:p>
        </p:txBody>
      </p:sp>
      <p:pic>
        <p:nvPicPr>
          <p:cNvPr id="11" name="Picture 10"/>
          <p:cNvPicPr>
            <a:picLocks noChangeAspect="1"/>
          </p:cNvPicPr>
          <p:nvPr/>
        </p:nvPicPr>
        <p:blipFill>
          <a:blip r:embed="rId4"/>
          <a:stretch>
            <a:fillRect/>
          </a:stretch>
        </p:blipFill>
        <p:spPr>
          <a:xfrm>
            <a:off x="4833247" y="5207697"/>
            <a:ext cx="946397" cy="933834"/>
          </a:xfrm>
          <a:prstGeom prst="rect">
            <a:avLst/>
          </a:prstGeom>
        </p:spPr>
      </p:pic>
      <p:sp>
        <p:nvSpPr>
          <p:cNvPr id="12" name="TextBox 11"/>
          <p:cNvSpPr txBox="1"/>
          <p:nvPr/>
        </p:nvSpPr>
        <p:spPr>
          <a:xfrm>
            <a:off x="6132317" y="5207697"/>
            <a:ext cx="2605739" cy="1200329"/>
          </a:xfrm>
          <a:prstGeom prst="rect">
            <a:avLst/>
          </a:prstGeom>
          <a:noFill/>
        </p:spPr>
        <p:txBody>
          <a:bodyPr wrap="square" rtlCol="0">
            <a:spAutoFit/>
          </a:bodyPr>
          <a:lstStyle/>
          <a:p>
            <a:r>
              <a:rPr lang="en-US" dirty="0" smtClean="0"/>
              <a:t>The amount of fresh surface water would be approximately the height of a quarter</a:t>
            </a:r>
          </a:p>
        </p:txBody>
      </p:sp>
      <p:cxnSp>
        <p:nvCxnSpPr>
          <p:cNvPr id="14" name="Straight Connector 13"/>
          <p:cNvCxnSpPr/>
          <p:nvPr/>
        </p:nvCxnSpPr>
        <p:spPr>
          <a:xfrm flipH="1">
            <a:off x="4883961" y="4164758"/>
            <a:ext cx="581273" cy="9975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5528416" y="4164758"/>
            <a:ext cx="251228" cy="104293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841747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Groundwater</a:t>
            </a:r>
            <a:endParaRPr lang="en-US" dirty="0"/>
          </a:p>
        </p:txBody>
      </p:sp>
      <p:sp>
        <p:nvSpPr>
          <p:cNvPr id="3" name="Content Placeholder 2"/>
          <p:cNvSpPr>
            <a:spLocks noGrp="1"/>
          </p:cNvSpPr>
          <p:nvPr>
            <p:ph idx="1"/>
          </p:nvPr>
        </p:nvSpPr>
        <p:spPr/>
        <p:txBody>
          <a:bodyPr/>
          <a:lstStyle/>
          <a:p>
            <a:r>
              <a:rPr lang="en-US" dirty="0" smtClean="0"/>
              <a:t>More than 98% of readily available fresh water is ground water!</a:t>
            </a:r>
          </a:p>
          <a:p>
            <a:r>
              <a:rPr lang="en-US" dirty="0" smtClean="0"/>
              <a:t>However, it is important not to forget that water follows a cycle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Hydrologic Cycle</a:t>
            </a:r>
            <a:endParaRPr lang="en-US" dirty="0"/>
          </a:p>
        </p:txBody>
      </p:sp>
      <p:pic>
        <p:nvPicPr>
          <p:cNvPr id="4" name="Picture 3"/>
          <p:cNvPicPr>
            <a:picLocks noChangeAspect="1"/>
          </p:cNvPicPr>
          <p:nvPr/>
        </p:nvPicPr>
        <p:blipFill>
          <a:blip r:embed="rId2"/>
          <a:stretch>
            <a:fillRect/>
          </a:stretch>
        </p:blipFill>
        <p:spPr>
          <a:xfrm>
            <a:off x="964111" y="1837720"/>
            <a:ext cx="6567465" cy="450592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Budgets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Probably the most important equation in water management, the Hydrologic Equation (or simply Mass Conservation)</a:t>
            </a:r>
          </a:p>
          <a:p>
            <a:endParaRPr lang="en-US" dirty="0" smtClean="0"/>
          </a:p>
          <a:p>
            <a:pPr lvl="1" algn="ctr">
              <a:buNone/>
            </a:pPr>
            <a:r>
              <a:rPr lang="en-US" sz="4000" dirty="0" smtClean="0"/>
              <a:t>Inflow</a:t>
            </a:r>
          </a:p>
          <a:p>
            <a:pPr lvl="1" algn="ctr">
              <a:buNone/>
            </a:pPr>
            <a:r>
              <a:rPr lang="en-US" sz="4000" dirty="0" smtClean="0"/>
              <a:t>=</a:t>
            </a:r>
          </a:p>
          <a:p>
            <a:pPr lvl="1" algn="ctr">
              <a:buNone/>
            </a:pPr>
            <a:r>
              <a:rPr lang="en-US" sz="4000" dirty="0" smtClean="0"/>
              <a:t>Outflow </a:t>
            </a:r>
          </a:p>
          <a:p>
            <a:pPr lvl="1" algn="ctr">
              <a:buNone/>
            </a:pPr>
            <a:r>
              <a:rPr lang="en-US" sz="4000" dirty="0" smtClean="0"/>
              <a:t>+</a:t>
            </a:r>
          </a:p>
          <a:p>
            <a:pPr lvl="1" algn="ctr">
              <a:buNone/>
            </a:pPr>
            <a:r>
              <a:rPr lang="en-US" sz="4000" dirty="0" smtClean="0"/>
              <a:t> Changes in Storage</a:t>
            </a:r>
            <a:endParaRPr lang="en-US" sz="4000"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easy task</a:t>
            </a:r>
            <a:endParaRPr lang="en-US" dirty="0"/>
          </a:p>
        </p:txBody>
      </p:sp>
      <p:sp>
        <p:nvSpPr>
          <p:cNvPr id="3" name="Content Placeholder 2"/>
          <p:cNvSpPr>
            <a:spLocks noGrp="1"/>
          </p:cNvSpPr>
          <p:nvPr>
            <p:ph idx="1"/>
          </p:nvPr>
        </p:nvSpPr>
        <p:spPr/>
        <p:txBody>
          <a:bodyPr/>
          <a:lstStyle/>
          <a:p>
            <a:r>
              <a:rPr lang="en-US" dirty="0" smtClean="0"/>
              <a:t>Precipitation</a:t>
            </a:r>
          </a:p>
          <a:p>
            <a:r>
              <a:rPr lang="en-US" dirty="0" smtClean="0"/>
              <a:t>Surface Water Flows</a:t>
            </a:r>
          </a:p>
          <a:p>
            <a:r>
              <a:rPr lang="en-US" dirty="0" smtClean="0"/>
              <a:t>Groundwater Flows</a:t>
            </a:r>
          </a:p>
          <a:p>
            <a:r>
              <a:rPr lang="en-US" dirty="0" smtClean="0"/>
              <a:t>Artificial Import and Export of Water</a:t>
            </a:r>
          </a:p>
          <a:p>
            <a:r>
              <a:rPr lang="en-US" dirty="0" smtClean="0"/>
              <a:t>Storage: streams, lakes, ponds, soil moisture, ice +snow, temporary depression storage, plants, groundwater</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Where would you work as a </a:t>
            </a:r>
            <a:br>
              <a:rPr lang="en-US" dirty="0" smtClean="0"/>
            </a:br>
            <a:r>
              <a:rPr lang="en-US" dirty="0" err="1" smtClean="0"/>
              <a:t>hydro(geo)logist</a:t>
            </a:r>
            <a:endParaRPr lang="en-US" dirty="0"/>
          </a:p>
        </p:txBody>
      </p:sp>
      <p:sp>
        <p:nvSpPr>
          <p:cNvPr id="3" name="Content Placeholder 2"/>
          <p:cNvSpPr>
            <a:spLocks noGrp="1"/>
          </p:cNvSpPr>
          <p:nvPr>
            <p:ph idx="1"/>
          </p:nvPr>
        </p:nvSpPr>
        <p:spPr/>
        <p:txBody>
          <a:bodyPr>
            <a:normAutofit lnSpcReduction="10000"/>
          </a:bodyPr>
          <a:lstStyle/>
          <a:p>
            <a:r>
              <a:rPr lang="en-US" dirty="0" smtClean="0"/>
              <a:t>Government (local authorities, USGS, EPA, research labs)</a:t>
            </a:r>
          </a:p>
          <a:p>
            <a:r>
              <a:rPr lang="en-US" dirty="0" smtClean="0"/>
              <a:t>Consulting </a:t>
            </a:r>
          </a:p>
          <a:p>
            <a:r>
              <a:rPr lang="en-US" dirty="0" smtClean="0"/>
              <a:t>Energy  </a:t>
            </a:r>
          </a:p>
          <a:p>
            <a:r>
              <a:rPr lang="en-US" dirty="0" smtClean="0"/>
              <a:t>Mining</a:t>
            </a:r>
          </a:p>
          <a:p>
            <a:r>
              <a:rPr lang="en-US" dirty="0" smtClean="0"/>
              <a:t>NGOs</a:t>
            </a:r>
          </a:p>
          <a:p>
            <a:r>
              <a:rPr lang="en-US" dirty="0" smtClean="0"/>
              <a:t>Academia</a:t>
            </a:r>
          </a:p>
          <a:p>
            <a:r>
              <a:rPr lang="en-US" dirty="0" smtClean="0"/>
              <a:t>Cross-disciplinary problems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to All of You</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What role do Engineers play in Water?</a:t>
            </a:r>
          </a:p>
          <a:p>
            <a:r>
              <a:rPr lang="en-US" dirty="0" smtClean="0"/>
              <a:t>Who owns water?</a:t>
            </a:r>
          </a:p>
          <a:p>
            <a:r>
              <a:rPr lang="en-US" dirty="0" smtClean="0"/>
              <a:t>Is water an engineering problem?</a:t>
            </a:r>
          </a:p>
          <a:p>
            <a:r>
              <a:rPr lang="en-US" dirty="0" smtClean="0"/>
              <a:t>Can we solve the problems?</a:t>
            </a:r>
          </a:p>
          <a:p>
            <a:r>
              <a:rPr lang="en-US" dirty="0" smtClean="0"/>
              <a:t>What barriers do you foresee?</a:t>
            </a:r>
          </a:p>
          <a:p>
            <a:r>
              <a:rPr lang="en-US" dirty="0" smtClean="0"/>
              <a:t>How can we help the politicians, stakeholders and sociologists?</a:t>
            </a:r>
          </a:p>
          <a:p>
            <a:r>
              <a:rPr lang="en-US" dirty="0" smtClean="0"/>
              <a:t>Is this a developed world, developing world or whole world problem?</a:t>
            </a:r>
          </a:p>
          <a:p>
            <a:r>
              <a:rPr lang="en-US" dirty="0" smtClean="0"/>
              <a:t>What role do you personally see yourself playing?</a:t>
            </a:r>
            <a:endParaRPr lang="en-US" dirty="0"/>
          </a:p>
        </p:txBody>
      </p:sp>
    </p:spTree>
    <p:extLst>
      <p:ext uri="{BB962C8B-B14F-4D97-AF65-F5344CB8AC3E}">
        <p14:creationId xmlns:p14="http://schemas.microsoft.com/office/powerpoint/2010/main" val="10350637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Interesting Websites</a:t>
            </a:r>
            <a:endParaRPr lang="en-US" dirty="0"/>
          </a:p>
        </p:txBody>
      </p:sp>
      <p:sp>
        <p:nvSpPr>
          <p:cNvPr id="3" name="Content Placeholder 2"/>
          <p:cNvSpPr>
            <a:spLocks noGrp="1"/>
          </p:cNvSpPr>
          <p:nvPr>
            <p:ph idx="1"/>
          </p:nvPr>
        </p:nvSpPr>
        <p:spPr/>
        <p:txBody>
          <a:bodyPr>
            <a:normAutofit/>
          </a:bodyPr>
          <a:lstStyle/>
          <a:p>
            <a:r>
              <a:rPr lang="en-US" dirty="0" smtClean="0"/>
              <a:t>When I first taught this course six years (yes that recently) if you typed ’water news’ in GOOGLE you would get a few specific new stories that could span the several last years.</a:t>
            </a:r>
          </a:p>
          <a:p>
            <a:r>
              <a:rPr lang="en-US" dirty="0" smtClean="0"/>
              <a:t>Today you get several dedicated webpages with nothing but current news</a:t>
            </a:r>
          </a:p>
          <a:p>
            <a:endParaRPr lang="en-US" dirty="0"/>
          </a:p>
          <a:p>
            <a:pPr lvl="1"/>
            <a:r>
              <a:rPr lang="en-US" dirty="0" smtClean="0"/>
              <a:t>i.e.	</a:t>
            </a:r>
            <a:endParaRPr lang="en-US" dirty="0"/>
          </a:p>
        </p:txBody>
      </p:sp>
    </p:spTree>
    <p:extLst>
      <p:ext uri="{BB962C8B-B14F-4D97-AF65-F5344CB8AC3E}">
        <p14:creationId xmlns:p14="http://schemas.microsoft.com/office/powerpoint/2010/main" val="245139817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8-24 at 10.36.4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272671" cy="6858000"/>
          </a:xfrm>
          <a:prstGeom prst="rect">
            <a:avLst/>
          </a:prstGeom>
        </p:spPr>
      </p:pic>
      <p:sp>
        <p:nvSpPr>
          <p:cNvPr id="5" name="TextBox 4"/>
          <p:cNvSpPr txBox="1"/>
          <p:nvPr/>
        </p:nvSpPr>
        <p:spPr>
          <a:xfrm>
            <a:off x="4518066" y="1733311"/>
            <a:ext cx="4403960" cy="4970592"/>
          </a:xfrm>
          <a:prstGeom prst="rect">
            <a:avLst/>
          </a:prstGeom>
          <a:noFill/>
        </p:spPr>
        <p:txBody>
          <a:bodyPr wrap="square" rtlCol="0">
            <a:spAutoFit/>
          </a:bodyPr>
          <a:lstStyle/>
          <a:p>
            <a:r>
              <a:rPr lang="en-US" sz="1600" dirty="0" smtClean="0"/>
              <a:t>We are going to read  at least one such article for every class. I will try to mix things up, but certain topics will come up over and over again. Rather than getting frustrated by any such repetition try to learn that this is simply a reflection of how important these things are…</a:t>
            </a:r>
          </a:p>
          <a:p>
            <a:endParaRPr lang="en-US" sz="1600" dirty="0"/>
          </a:p>
          <a:p>
            <a:r>
              <a:rPr lang="en-US" sz="1600" dirty="0" smtClean="0"/>
              <a:t>Also – any time you hear of something interesting or find a good article please feel free to pass it along. My list is continually updated and not set in stone.</a:t>
            </a:r>
          </a:p>
          <a:p>
            <a:endParaRPr lang="en-US" sz="1600" dirty="0"/>
          </a:p>
          <a:p>
            <a:r>
              <a:rPr lang="en-US" sz="1600" dirty="0" smtClean="0"/>
              <a:t>I want this to be where you learn why the more boring </a:t>
            </a:r>
            <a:r>
              <a:rPr lang="en-US" sz="1600" dirty="0" err="1" smtClean="0"/>
              <a:t>maths</a:t>
            </a:r>
            <a:r>
              <a:rPr lang="en-US" sz="1600" dirty="0" smtClean="0"/>
              <a:t> and physics matters</a:t>
            </a:r>
            <a:r>
              <a:rPr lang="en-US" sz="1600" baseline="30000" dirty="0" smtClean="0"/>
              <a:t>*</a:t>
            </a:r>
            <a:r>
              <a:rPr lang="en-US" sz="1600" dirty="0" smtClean="0"/>
              <a:t> and to help motivate you through these when you’re frustrated by them – yes differential equations can help make peoples’ lives better, even if your </a:t>
            </a:r>
            <a:r>
              <a:rPr lang="en-US" sz="1600" dirty="0" err="1" smtClean="0"/>
              <a:t>maths</a:t>
            </a:r>
            <a:r>
              <a:rPr lang="en-US" sz="1600" dirty="0" smtClean="0"/>
              <a:t> class did not make it look like that! </a:t>
            </a:r>
          </a:p>
          <a:p>
            <a:endParaRPr lang="en-US" sz="1600" dirty="0"/>
          </a:p>
          <a:p>
            <a:r>
              <a:rPr lang="en-US" sz="1300" dirty="0" smtClean="0"/>
              <a:t>*I say this even though this is what I love </a:t>
            </a:r>
            <a:r>
              <a:rPr lang="en-US" sz="1300" dirty="0"/>
              <a:t>!</a:t>
            </a:r>
            <a:r>
              <a:rPr lang="en-US" sz="1300" dirty="0" smtClean="0"/>
              <a:t> </a:t>
            </a:r>
            <a:endParaRPr lang="en-US" sz="1300" dirty="0"/>
          </a:p>
        </p:txBody>
      </p:sp>
    </p:spTree>
    <p:extLst>
      <p:ext uri="{BB962C8B-B14F-4D97-AF65-F5344CB8AC3E}">
        <p14:creationId xmlns:p14="http://schemas.microsoft.com/office/powerpoint/2010/main" val="100119997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 that you all know my philosophy on teaching:</a:t>
            </a:r>
            <a:endParaRPr lang="en-US" dirty="0"/>
          </a:p>
        </p:txBody>
      </p:sp>
      <p:sp>
        <p:nvSpPr>
          <p:cNvPr id="3" name="Content Placeholder 2"/>
          <p:cNvSpPr>
            <a:spLocks noGrp="1"/>
          </p:cNvSpPr>
          <p:nvPr>
            <p:ph idx="1"/>
          </p:nvPr>
        </p:nvSpPr>
        <p:spPr>
          <a:xfrm>
            <a:off x="457200" y="1734540"/>
            <a:ext cx="8229600" cy="4787151"/>
          </a:xfrm>
        </p:spPr>
        <p:txBody>
          <a:bodyPr>
            <a:normAutofit fontScale="92500" lnSpcReduction="10000"/>
          </a:bodyPr>
          <a:lstStyle/>
          <a:p>
            <a:r>
              <a:rPr lang="en-US" b="0" dirty="0" smtClean="0"/>
              <a:t>I do not care about grades – if you work hard you will do just fine – trust me and do not worry about this. </a:t>
            </a:r>
          </a:p>
          <a:p>
            <a:r>
              <a:rPr lang="en-US" b="0" dirty="0" smtClean="0"/>
              <a:t>I do not care about simply filling you with information that you can then feed back to me. I am certain you are all capable of this </a:t>
            </a:r>
          </a:p>
          <a:p>
            <a:r>
              <a:rPr lang="en-US" b="0" dirty="0" smtClean="0"/>
              <a:t>I want you to understand -  EVERYTHING! And I mean understand. </a:t>
            </a:r>
          </a:p>
          <a:p>
            <a:r>
              <a:rPr lang="en-US" b="0" dirty="0" smtClean="0"/>
              <a:t>When you do not – stop me – hold me accountable and </a:t>
            </a:r>
            <a:r>
              <a:rPr lang="en-US" u="sng" dirty="0" smtClean="0"/>
              <a:t>make me do my job properly</a:t>
            </a:r>
            <a:r>
              <a:rPr lang="en-US" b="0" dirty="0" smtClean="0"/>
              <a:t>. I would rather teach you half the planned content to the highest possible standard, than everything poorly.</a:t>
            </a:r>
          </a:p>
          <a:p>
            <a:r>
              <a:rPr lang="en-US" b="0" dirty="0" smtClean="0"/>
              <a:t>In case you do not know, I am Irish (born and raised in Dublin) and one of the greatest Irish poets of the modern era, William Butler Yeats, whose poems inspired a revolution, once said</a:t>
            </a:r>
          </a:p>
          <a:p>
            <a:pPr marL="0" indent="0">
              <a:buNone/>
            </a:pPr>
            <a:endParaRPr lang="en-US" b="0" dirty="0"/>
          </a:p>
        </p:txBody>
      </p:sp>
    </p:spTree>
    <p:extLst>
      <p:ext uri="{BB962C8B-B14F-4D97-AF65-F5344CB8AC3E}">
        <p14:creationId xmlns:p14="http://schemas.microsoft.com/office/powerpoint/2010/main" val="22572083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Water is in the Western World an unappreciated, but essential resource without which we have no hope of doing anything at all</a:t>
            </a:r>
          </a:p>
          <a:p>
            <a:r>
              <a:rPr lang="en-US" dirty="0" smtClean="0"/>
              <a:t>A quick look at history shows that civilizations flourish when water is abundant</a:t>
            </a:r>
          </a:p>
          <a:p>
            <a:r>
              <a:rPr lang="en-US" dirty="0" smtClean="0"/>
              <a:t>In the developing world (and increasingly the developed) it is </a:t>
            </a:r>
            <a:r>
              <a:rPr lang="en-US" dirty="0" smtClean="0"/>
              <a:t>said to be the </a:t>
            </a:r>
            <a:r>
              <a:rPr lang="en-US" dirty="0" smtClean="0"/>
              <a:t>number one source of conflict – and a rather unknown but powerful ISIS and Taliban recruiting </a:t>
            </a:r>
            <a:r>
              <a:rPr lang="en-US" dirty="0" smtClean="0"/>
              <a:t>weapon (although details are controversial)</a:t>
            </a:r>
            <a:endParaRPr lang="en-US" dirty="0" smtClean="0"/>
          </a:p>
          <a:p>
            <a:r>
              <a:rPr lang="en-US" dirty="0" smtClean="0"/>
              <a:t>Yesterday I watched a panel with CEO’s from some of the world’s biggest corporations and three of them said – invest in water – it is the Gold of this coming century (e.g. Peter </a:t>
            </a:r>
            <a:r>
              <a:rPr lang="en-US" dirty="0" err="1" smtClean="0"/>
              <a:t>Diamandis</a:t>
            </a:r>
            <a:r>
              <a:rPr lang="en-US" dirty="0" smtClean="0"/>
              <a:t>, </a:t>
            </a:r>
            <a:r>
              <a:rPr lang="en-US" dirty="0" err="1" smtClean="0"/>
              <a:t>Xprize</a:t>
            </a:r>
            <a:r>
              <a:rPr lang="en-US" dirty="0" smtClean="0"/>
              <a:t> ). If you want a bleaker view </a:t>
            </a:r>
            <a:r>
              <a:rPr lang="en-US" dirty="0" err="1" smtClean="0"/>
              <a:t>google</a:t>
            </a:r>
            <a:r>
              <a:rPr lang="en-US" dirty="0" smtClean="0"/>
              <a:t> ‘Nestle CEO water’ : </a:t>
            </a:r>
            <a:r>
              <a:rPr lang="en-US" dirty="0" smtClean="0">
                <a:hlinkClick r:id="rId2"/>
              </a:rPr>
              <a:t>http</a:t>
            </a:r>
            <a:r>
              <a:rPr lang="en-US" dirty="0">
                <a:hlinkClick r:id="rId2"/>
              </a:rPr>
              <a:t>://themindunleashed.org/2014/05/nestle-ceo-water-human-right-privatized-2.</a:t>
            </a:r>
            <a:r>
              <a:rPr lang="en-US" dirty="0" smtClean="0">
                <a:hlinkClick r:id="rId2"/>
              </a:rPr>
              <a:t>html</a:t>
            </a:r>
            <a:endParaRPr lang="en-US" dirty="0" smtClean="0"/>
          </a:p>
          <a:p>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291047" y="2049018"/>
            <a:ext cx="3918663" cy="4329112"/>
          </a:xfrm>
          <a:prstGeom prst="rect">
            <a:avLst/>
          </a:prstGeom>
        </p:spPr>
      </p:pic>
      <p:sp>
        <p:nvSpPr>
          <p:cNvPr id="5" name="TextBox 4"/>
          <p:cNvSpPr txBox="1"/>
          <p:nvPr/>
        </p:nvSpPr>
        <p:spPr>
          <a:xfrm>
            <a:off x="4950702" y="3546586"/>
            <a:ext cx="3025325" cy="2831544"/>
          </a:xfrm>
          <a:prstGeom prst="rect">
            <a:avLst/>
          </a:prstGeom>
          <a:noFill/>
        </p:spPr>
        <p:txBody>
          <a:bodyPr wrap="none" rtlCol="0">
            <a:spAutoFit/>
          </a:bodyPr>
          <a:lstStyle/>
          <a:p>
            <a:r>
              <a:rPr lang="en-US" dirty="0" smtClean="0"/>
              <a:t>Let it burn and burn brightly.*</a:t>
            </a:r>
          </a:p>
          <a:p>
            <a:endParaRPr lang="en-US" dirty="0" smtClean="0"/>
          </a:p>
          <a:p>
            <a:endParaRPr lang="en-US" dirty="0"/>
          </a:p>
          <a:p>
            <a:endParaRPr lang="en-US" dirty="0" smtClean="0"/>
          </a:p>
          <a:p>
            <a:endParaRPr lang="en-US" dirty="0"/>
          </a:p>
          <a:p>
            <a:endParaRPr lang="en-US" sz="1000" dirty="0" smtClean="0"/>
          </a:p>
          <a:p>
            <a:endParaRPr lang="en-US" sz="1000" dirty="0"/>
          </a:p>
          <a:p>
            <a:endParaRPr lang="en-US" sz="1000" dirty="0" smtClean="0"/>
          </a:p>
          <a:p>
            <a:endParaRPr lang="en-US" sz="1000" dirty="0"/>
          </a:p>
          <a:p>
            <a:endParaRPr lang="en-US" sz="1000" dirty="0" smtClean="0"/>
          </a:p>
          <a:p>
            <a:endParaRPr lang="en-US" sz="1000" dirty="0"/>
          </a:p>
          <a:p>
            <a:r>
              <a:rPr lang="en-US" sz="1000" dirty="0" smtClean="0"/>
              <a:t>*Cheesy but true</a:t>
            </a:r>
            <a:endParaRPr lang="en-US" sz="1000" dirty="0"/>
          </a:p>
          <a:p>
            <a:endParaRPr lang="en-US" dirty="0"/>
          </a:p>
        </p:txBody>
      </p:sp>
    </p:spTree>
    <p:extLst>
      <p:ext uri="{BB962C8B-B14F-4D97-AF65-F5344CB8AC3E}">
        <p14:creationId xmlns:p14="http://schemas.microsoft.com/office/powerpoint/2010/main" val="12821842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and the UN</a:t>
            </a:r>
            <a:endParaRPr lang="en-US" dirty="0"/>
          </a:p>
        </p:txBody>
      </p:sp>
      <p:pic>
        <p:nvPicPr>
          <p:cNvPr id="5" name="Content Placeholder 4" descr="Screen shot 2011-08-18 at 2.23.27 PM.png"/>
          <p:cNvPicPr>
            <a:picLocks noGrp="1" noChangeAspect="1"/>
          </p:cNvPicPr>
          <p:nvPr>
            <p:ph idx="1"/>
          </p:nvPr>
        </p:nvPicPr>
        <p:blipFill>
          <a:blip r:embed="rId2"/>
          <a:srcRect l="-53" r="-53"/>
          <a:stretch>
            <a:fillRect/>
          </a:stretch>
        </p:blipFill>
        <p:spPr/>
      </p:pic>
      <p:pic>
        <p:nvPicPr>
          <p:cNvPr id="4" name="Picture 3"/>
          <p:cNvPicPr>
            <a:picLocks noChangeAspect="1"/>
          </p:cNvPicPr>
          <p:nvPr/>
        </p:nvPicPr>
        <p:blipFill>
          <a:blip r:embed="rId3"/>
          <a:stretch>
            <a:fillRect/>
          </a:stretch>
        </p:blipFill>
        <p:spPr>
          <a:xfrm>
            <a:off x="292105" y="274638"/>
            <a:ext cx="1625600" cy="1397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Yes, but if we were selfish….</a:t>
            </a:r>
            <a:br>
              <a:rPr lang="en-US" dirty="0" smtClean="0"/>
            </a:br>
            <a:r>
              <a:rPr lang="en-US" dirty="0" smtClean="0"/>
              <a:t>Why Should We Care?</a:t>
            </a:r>
            <a:endParaRPr lang="en-US" dirty="0"/>
          </a:p>
        </p:txBody>
      </p:sp>
      <p:pic>
        <p:nvPicPr>
          <p:cNvPr id="4" name="Picture 3" descr="Screen shot 2014-08-26 at 9.30.5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3327" y="3958698"/>
            <a:ext cx="3306385" cy="2314470"/>
          </a:xfrm>
          <a:prstGeom prst="rect">
            <a:avLst/>
          </a:prstGeom>
        </p:spPr>
      </p:pic>
      <p:pic>
        <p:nvPicPr>
          <p:cNvPr id="5" name="Picture 4"/>
          <p:cNvPicPr>
            <a:picLocks noChangeAspect="1"/>
          </p:cNvPicPr>
          <p:nvPr/>
        </p:nvPicPr>
        <p:blipFill>
          <a:blip r:embed="rId3"/>
          <a:stretch>
            <a:fillRect/>
          </a:stretch>
        </p:blipFill>
        <p:spPr>
          <a:xfrm>
            <a:off x="457200" y="1848929"/>
            <a:ext cx="5028228" cy="3267004"/>
          </a:xfrm>
          <a:prstGeom prst="rect">
            <a:avLst/>
          </a:prstGeom>
        </p:spPr>
      </p:pic>
      <p:sp>
        <p:nvSpPr>
          <p:cNvPr id="3" name="Rectangle 2"/>
          <p:cNvSpPr/>
          <p:nvPr/>
        </p:nvSpPr>
        <p:spPr>
          <a:xfrm>
            <a:off x="1082767" y="5735020"/>
            <a:ext cx="3079652" cy="369332"/>
          </a:xfrm>
          <a:prstGeom prst="rect">
            <a:avLst/>
          </a:prstGeom>
        </p:spPr>
        <p:txBody>
          <a:bodyPr wrap="none">
            <a:spAutoFit/>
          </a:bodyPr>
          <a:lstStyle/>
          <a:p>
            <a:r>
              <a:rPr lang="en-US" dirty="0">
                <a:hlinkClick r:id="rId4"/>
              </a:rPr>
              <a:t>http://</a:t>
            </a:r>
            <a:r>
              <a:rPr lang="en-US" dirty="0" smtClean="0">
                <a:hlinkClick r:id="rId4"/>
              </a:rPr>
              <a:t>droughtmonitor.unl.edu</a:t>
            </a:r>
            <a:r>
              <a:rPr lang="en-US" dirty="0" smtClean="0"/>
              <a:t> </a:t>
            </a:r>
            <a:endParaRPr lang="en-US" dirty="0"/>
          </a:p>
        </p:txBody>
      </p:sp>
    </p:spTree>
    <p:extLst>
      <p:ext uri="{BB962C8B-B14F-4D97-AF65-F5344CB8AC3E}">
        <p14:creationId xmlns:p14="http://schemas.microsoft.com/office/powerpoint/2010/main" val="23788752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4-08-26 at 9.34.3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0"/>
            <a:ext cx="6921697" cy="6858000"/>
          </a:xfrm>
          <a:prstGeom prst="rect">
            <a:avLst/>
          </a:prstGeom>
        </p:spPr>
      </p:pic>
    </p:spTree>
    <p:extLst>
      <p:ext uri="{BB962C8B-B14F-4D97-AF65-F5344CB8AC3E}">
        <p14:creationId xmlns:p14="http://schemas.microsoft.com/office/powerpoint/2010/main" val="19527886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8-26 at 9.29.1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7687" y="628761"/>
            <a:ext cx="5896289" cy="5525774"/>
          </a:xfrm>
          <a:prstGeom prst="rect">
            <a:avLst/>
          </a:prstGeom>
        </p:spPr>
      </p:pic>
      <p:sp>
        <p:nvSpPr>
          <p:cNvPr id="2" name="Oval 1"/>
          <p:cNvSpPr/>
          <p:nvPr/>
        </p:nvSpPr>
        <p:spPr>
          <a:xfrm>
            <a:off x="1145528" y="5316448"/>
            <a:ext cx="4252155" cy="1020958"/>
          </a:xfrm>
          <a:prstGeom prst="ellipse">
            <a:avLst/>
          </a:prstGeom>
          <a:solidFill>
            <a:schemeClr val="accent1">
              <a:satMod val="150000"/>
              <a:alpha val="0"/>
            </a:schemeClr>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37292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much do we need?</a:t>
            </a:r>
            <a:endParaRPr lang="en-US" dirty="0"/>
          </a:p>
        </p:txBody>
      </p:sp>
      <p:sp>
        <p:nvSpPr>
          <p:cNvPr id="3" name="Content Placeholder 2"/>
          <p:cNvSpPr>
            <a:spLocks noGrp="1"/>
          </p:cNvSpPr>
          <p:nvPr>
            <p:ph idx="1"/>
          </p:nvPr>
        </p:nvSpPr>
        <p:spPr/>
        <p:txBody>
          <a:bodyPr/>
          <a:lstStyle/>
          <a:p>
            <a:r>
              <a:rPr lang="en-US" dirty="0" smtClean="0"/>
              <a:t>For personal drinking – roughly 2-3 liters of water a day</a:t>
            </a:r>
          </a:p>
          <a:p>
            <a:r>
              <a:rPr lang="en-US" dirty="0" smtClean="0"/>
              <a:t>In developing countries, 20 to 30 </a:t>
            </a:r>
            <a:r>
              <a:rPr lang="en-US" dirty="0" smtClean="0"/>
              <a:t>liters </a:t>
            </a:r>
            <a:r>
              <a:rPr lang="en-US" dirty="0" smtClean="0"/>
              <a:t>of water per person per day are considered adequate for basic human needs </a:t>
            </a:r>
            <a:endParaRPr lang="en-US" dirty="0"/>
          </a:p>
        </p:txBody>
      </p:sp>
      <p:pic>
        <p:nvPicPr>
          <p:cNvPr id="4" name="Picture 3" descr="Screen shot 2011-08-18 at 2.21.45 PM.png"/>
          <p:cNvPicPr>
            <a:picLocks noChangeAspect="1"/>
          </p:cNvPicPr>
          <p:nvPr/>
        </p:nvPicPr>
        <p:blipFill>
          <a:blip r:embed="rId2"/>
          <a:stretch>
            <a:fillRect/>
          </a:stretch>
        </p:blipFill>
        <p:spPr>
          <a:xfrm>
            <a:off x="1594493" y="3818826"/>
            <a:ext cx="5803213" cy="2200975"/>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much do we use?</a:t>
            </a:r>
            <a:endParaRPr lang="en-US" dirty="0"/>
          </a:p>
        </p:txBody>
      </p:sp>
      <p:pic>
        <p:nvPicPr>
          <p:cNvPr id="4" name="Picture 3"/>
          <p:cNvPicPr>
            <a:picLocks noChangeAspect="1"/>
          </p:cNvPicPr>
          <p:nvPr/>
        </p:nvPicPr>
        <p:blipFill>
          <a:blip r:embed="rId2"/>
          <a:stretch>
            <a:fillRect/>
          </a:stretch>
        </p:blipFill>
        <p:spPr>
          <a:xfrm>
            <a:off x="1397000" y="2013830"/>
            <a:ext cx="6350000" cy="4445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Focus">
  <a:themeElements>
    <a:clrScheme name="Focus">
      <a:dk1>
        <a:sysClr val="windowText" lastClr="000000"/>
      </a:dk1>
      <a:lt1>
        <a:sysClr val="window" lastClr="FFFFFF"/>
      </a:lt1>
      <a:dk2>
        <a:srgbClr val="0064E2"/>
      </a:dk2>
      <a:lt2>
        <a:srgbClr val="B5D2F5"/>
      </a:lt2>
      <a:accent1>
        <a:srgbClr val="FFB91D"/>
      </a:accent1>
      <a:accent2>
        <a:srgbClr val="F97817"/>
      </a:accent2>
      <a:accent3>
        <a:srgbClr val="6DE304"/>
      </a:accent3>
      <a:accent4>
        <a:srgbClr val="FF0000"/>
      </a:accent4>
      <a:accent5>
        <a:srgbClr val="732BEA"/>
      </a:accent5>
      <a:accent6>
        <a:srgbClr val="C913AD"/>
      </a:accent6>
      <a:hlink>
        <a:srgbClr val="FFE400"/>
      </a:hlink>
      <a:folHlink>
        <a:srgbClr val="A3EC62"/>
      </a:folHlink>
    </a:clrScheme>
    <a:fontScheme name="Focus">
      <a:majorFont>
        <a:latin typeface="Corbel"/>
        <a:ea typeface=""/>
        <a:cs typeface=""/>
        <a:font script="Jpan" typeface="ＭＳ ゴシック"/>
      </a:majorFont>
      <a:minorFont>
        <a:latin typeface="Corbel"/>
        <a:ea typeface=""/>
        <a:cs typeface=""/>
        <a:font script="Jpan" typeface="ＭＳ ゴシック"/>
      </a:minorFont>
    </a:fontScheme>
    <a:fmtScheme name="Focus">
      <a:fillStyleLst>
        <a:solidFill>
          <a:schemeClr val="phClr"/>
        </a:solidFill>
        <a:solidFill>
          <a:schemeClr val="phClr"/>
        </a:solidFill>
        <a:solidFill>
          <a:schemeClr val="phClr">
            <a:satMod val="150000"/>
          </a:schemeClr>
        </a:solidFill>
      </a:fillStyleLst>
      <a:lnStyleLst>
        <a:ln w="19050" cap="flat" cmpd="sng" algn="ctr">
          <a:solidFill>
            <a:schemeClr val="phClr">
              <a:shade val="95000"/>
              <a:satMod val="105000"/>
            </a:schemeClr>
          </a:solidFill>
          <a:prstDash val="solid"/>
        </a:ln>
        <a:ln w="38100" cap="flat" cmpd="sng" algn="ctr">
          <a:solidFill>
            <a:schemeClr val="phClr"/>
          </a:solidFill>
          <a:prstDash val="solid"/>
        </a:ln>
        <a:ln w="508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101600" dist="63500" dir="4200000" algn="br" rotWithShape="0">
              <a:srgbClr val="000000">
                <a:alpha val="50000"/>
              </a:srgbClr>
            </a:outerShdw>
          </a:effectLst>
        </a:effectStyle>
        <a:effectStyle>
          <a:effectLst>
            <a:glow rad="101600">
              <a:schemeClr val="lt1">
                <a:alpha val="40000"/>
              </a:schemeClr>
            </a:glow>
          </a:effectLst>
          <a:scene3d>
            <a:camera prst="orthographicFront">
              <a:rot lat="0" lon="0" rev="0"/>
            </a:camera>
            <a:lightRig rig="soft" dir="r">
              <a:rot lat="0" lon="0" rev="5400000"/>
            </a:lightRig>
          </a:scene3d>
          <a:sp3d prstMaterial="softmetal">
            <a:bevelT w="31750" h="63500"/>
          </a:sp3d>
        </a:effectStyle>
      </a:effectStyleLst>
      <a:bgFillStyleLst>
        <a:blipFill rotWithShape="1">
          <a:blip xmlns:r="http://schemas.openxmlformats.org/officeDocument/2006/relationships" r:embed="rId1">
            <a:duotone>
              <a:schemeClr val="phClr">
                <a:tint val="80000"/>
                <a:shade val="10000"/>
                <a:satMod val="250000"/>
              </a:schemeClr>
              <a:schemeClr val="phClr">
                <a:tint val="70000"/>
                <a:alpha val="80000"/>
                <a:satMod val="250000"/>
              </a:schemeClr>
            </a:duotone>
          </a:blip>
          <a:stretch/>
        </a:blipFill>
        <a:blipFill rotWithShape="1">
          <a:blip xmlns:r="http://schemas.openxmlformats.org/officeDocument/2006/relationships" r:embed="rId2">
            <a:duotone>
              <a:schemeClr val="phClr">
                <a:tint val="80000"/>
                <a:shade val="10000"/>
                <a:satMod val="250000"/>
              </a:schemeClr>
              <a:schemeClr val="phClr">
                <a:tint val="70000"/>
                <a:alpha val="80000"/>
                <a:satMod val="250000"/>
              </a:schemeClr>
            </a:duotone>
          </a:blip>
          <a:stretch/>
        </a:blipFill>
        <a:blipFill rotWithShape="1">
          <a:blip xmlns:r="http://schemas.openxmlformats.org/officeDocument/2006/relationships" r:embed="rId3">
            <a:duotone>
              <a:schemeClr val="phClr">
                <a:tint val="80000"/>
                <a:shade val="10000"/>
                <a:satMod val="250000"/>
              </a:schemeClr>
              <a:schemeClr val="phClr">
                <a:tint val="70000"/>
                <a:alpha val="80000"/>
                <a:satMod val="2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Focus.thmx</Template>
  <TotalTime>3706</TotalTime>
  <Words>1213</Words>
  <Application>Microsoft Macintosh PowerPoint</Application>
  <PresentationFormat>On-screen Show (4:3)</PresentationFormat>
  <Paragraphs>118</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Focus</vt:lpstr>
      <vt:lpstr>Hydrology </vt:lpstr>
      <vt:lpstr>Water – A few interesting Quotes</vt:lpstr>
      <vt:lpstr>Water </vt:lpstr>
      <vt:lpstr>Water and the UN</vt:lpstr>
      <vt:lpstr>Yes, but if we were selfish…. Why Should We Care?</vt:lpstr>
      <vt:lpstr>PowerPoint Presentation</vt:lpstr>
      <vt:lpstr>PowerPoint Presentation</vt:lpstr>
      <vt:lpstr>How much do we need?</vt:lpstr>
      <vt:lpstr>How much do we use?</vt:lpstr>
      <vt:lpstr>Slightly different view</vt:lpstr>
      <vt:lpstr>How do you individually use water?</vt:lpstr>
      <vt:lpstr>http://pubs.usgs.gov/circ/1405/pdf/circ1405.pdf</vt:lpstr>
      <vt:lpstr>PowerPoint Presentation</vt:lpstr>
      <vt:lpstr>Where and how much?</vt:lpstr>
      <vt:lpstr>Surface vs Groundwater?</vt:lpstr>
      <vt:lpstr>And…..</vt:lpstr>
      <vt:lpstr>Supply of Water Resources</vt:lpstr>
      <vt:lpstr>Some Qualitative Perspective</vt:lpstr>
      <vt:lpstr>Some Qualitative Perspective</vt:lpstr>
      <vt:lpstr>Some Qualitative Perspective</vt:lpstr>
      <vt:lpstr>Groundwater</vt:lpstr>
      <vt:lpstr>Hydrologic Cycle</vt:lpstr>
      <vt:lpstr>Water Budgets</vt:lpstr>
      <vt:lpstr>No easy task</vt:lpstr>
      <vt:lpstr>Where would you work as a  hydro(geo)logist</vt:lpstr>
      <vt:lpstr>Question to All of You</vt:lpstr>
      <vt:lpstr>Some Interesting Websites</vt:lpstr>
      <vt:lpstr>PowerPoint Presentation</vt:lpstr>
      <vt:lpstr>So that you all know my philosophy on teaching:</vt:lpstr>
      <vt:lpstr>PowerPoint Presentation</vt:lpstr>
    </vt:vector>
  </TitlesOfParts>
  <Company>University if Notre Dame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Hydrology </dc:title>
  <dc:creator>Didio</dc:creator>
  <cp:lastModifiedBy>Diogo Bolster</cp:lastModifiedBy>
  <cp:revision>69</cp:revision>
  <dcterms:created xsi:type="dcterms:W3CDTF">2011-08-18T18:09:27Z</dcterms:created>
  <dcterms:modified xsi:type="dcterms:W3CDTF">2018-08-21T13:06:40Z</dcterms:modified>
</cp:coreProperties>
</file>