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Microsoft_Equation1.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Lst>
  <p:handoutMasterIdLst>
    <p:handoutMasterId r:id="rId40"/>
  </p:handoutMasterIdLst>
  <p:sldIdLst>
    <p:sldId id="256" r:id="rId2"/>
    <p:sldId id="257" r:id="rId3"/>
    <p:sldId id="258" r:id="rId4"/>
    <p:sldId id="259" r:id="rId5"/>
    <p:sldId id="261" r:id="rId6"/>
    <p:sldId id="262" r:id="rId7"/>
    <p:sldId id="260" r:id="rId8"/>
    <p:sldId id="263" r:id="rId9"/>
    <p:sldId id="266" r:id="rId10"/>
    <p:sldId id="267" r:id="rId11"/>
    <p:sldId id="268" r:id="rId12"/>
    <p:sldId id="269" r:id="rId13"/>
    <p:sldId id="272" r:id="rId14"/>
    <p:sldId id="273" r:id="rId15"/>
    <p:sldId id="278" r:id="rId16"/>
    <p:sldId id="285" r:id="rId17"/>
    <p:sldId id="274" r:id="rId18"/>
    <p:sldId id="281" r:id="rId19"/>
    <p:sldId id="275" r:id="rId20"/>
    <p:sldId id="276" r:id="rId21"/>
    <p:sldId id="292" r:id="rId22"/>
    <p:sldId id="277" r:id="rId23"/>
    <p:sldId id="296" r:id="rId24"/>
    <p:sldId id="280" r:id="rId25"/>
    <p:sldId id="294" r:id="rId26"/>
    <p:sldId id="299" r:id="rId27"/>
    <p:sldId id="293" r:id="rId28"/>
    <p:sldId id="297" r:id="rId29"/>
    <p:sldId id="298" r:id="rId30"/>
    <p:sldId id="295" r:id="rId31"/>
    <p:sldId id="282" r:id="rId32"/>
    <p:sldId id="302" r:id="rId33"/>
    <p:sldId id="305" r:id="rId34"/>
    <p:sldId id="300" r:id="rId35"/>
    <p:sldId id="284" r:id="rId36"/>
    <p:sldId id="286" r:id="rId37"/>
    <p:sldId id="287" r:id="rId38"/>
    <p:sldId id="28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8" d="100"/>
          <a:sy n="128" d="100"/>
        </p:scale>
        <p:origin x="-98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 Id="rId3"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6.emf"/><Relationship Id="rId3" Type="http://schemas.openxmlformats.org/officeDocument/2006/relationships/image" Target="../media/image35.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image" Target="../media/image37.emf"/><Relationship Id="rId2"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A79394-7D84-3B46-8D15-9DC90B690389}" type="datetimeFigureOut">
              <a:rPr lang="en-US" smtClean="0"/>
              <a:t>8/24/17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38AB04-DFEC-3340-B908-403AC97E4203}" type="slidenum">
              <a:rPr lang="en-US" smtClean="0"/>
              <a:t>‹#›</a:t>
            </a:fld>
            <a:endParaRPr lang="en-US"/>
          </a:p>
        </p:txBody>
      </p:sp>
    </p:spTree>
    <p:extLst>
      <p:ext uri="{BB962C8B-B14F-4D97-AF65-F5344CB8AC3E}">
        <p14:creationId xmlns:p14="http://schemas.microsoft.com/office/powerpoint/2010/main" val="153594258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91846001-564A-E442-941A-23DACE6B1B43}" type="datetimeFigureOut">
              <a:rPr lang="en-US" smtClean="0"/>
              <a:pPr/>
              <a:t>8/24/17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F42FDE4-A7DD-41A7-A0A6-9B649FB43336}" type="slidenum">
              <a:rPr kumimoji="0" lang="en-US" smtClean="0"/>
              <a:pPr/>
              <a:t>‹#›</a:t>
            </a:fld>
            <a:endParaRPr kumimoji="0" lang="en-US" sz="1400" dirty="0">
              <a:solidFill>
                <a:srgbClr val="FFFFFF"/>
              </a:solidFill>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846001-564A-E442-941A-23DACE6B1B43}"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59ED4-6C98-8645-93E7-19B21D9844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846001-564A-E442-941A-23DACE6B1B43}"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59ED4-6C98-8645-93E7-19B21D98444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1846001-564A-E442-941A-23DACE6B1B43}"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59ED4-6C98-8645-93E7-19B21D984445}"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1846001-564A-E442-941A-23DACE6B1B43}" type="datetimeFigureOut">
              <a:rPr lang="en-US" smtClean="0"/>
              <a:pPr/>
              <a:t>8/24/17</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2259ED4-6C98-8645-93E7-19B21D98444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1846001-564A-E442-941A-23DACE6B1B43}" type="datetimeFigureOut">
              <a:rPr lang="en-US" smtClean="0"/>
              <a:pPr/>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59ED4-6C98-8645-93E7-19B21D984445}"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1846001-564A-E442-941A-23DACE6B1B43}" type="datetimeFigureOut">
              <a:rPr lang="en-US" smtClean="0"/>
              <a:pPr/>
              <a:t>8/24/17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259ED4-6C98-8645-93E7-19B21D984445}"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1846001-564A-E442-941A-23DACE6B1B43}" type="datetimeFigureOut">
              <a:rPr lang="en-US" smtClean="0"/>
              <a:pPr/>
              <a:t>8/24/17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259ED4-6C98-8645-93E7-19B21D9844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46001-564A-E442-941A-23DACE6B1B43}" type="datetimeFigureOut">
              <a:rPr lang="en-US" smtClean="0"/>
              <a:pPr/>
              <a:t>8/24/17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259ED4-6C98-8645-93E7-19B21D9844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1846001-564A-E442-941A-23DACE6B1B43}" type="datetimeFigureOut">
              <a:rPr lang="en-US" smtClean="0"/>
              <a:pPr/>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19841-B96A-4DD9-B158-9961937F6A4E}"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1846001-564A-E442-941A-23DACE6B1B43}" type="datetimeFigureOut">
              <a:rPr lang="en-US" smtClean="0"/>
              <a:pPr/>
              <a:t>8/24/17</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2259ED4-6C98-8645-93E7-19B21D984445}"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91846001-564A-E442-941A-23DACE6B1B43}" type="datetimeFigureOut">
              <a:rPr lang="en-US" smtClean="0"/>
              <a:pPr/>
              <a:t>8/24/17</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2259ED4-6C98-8645-93E7-19B21D9844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46otS0Wjz-E&amp;feature=youtu.be" TargetMode="External"/><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water.weather.gov/ahps/" TargetMode="External"/><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0.emf"/><Relationship Id="rId5"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Streamflow" TargetMode="Externa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9.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9.emf"/><Relationship Id="rId5" Type="http://schemas.openxmlformats.org/officeDocument/2006/relationships/oleObject" Target="../embeddings/Microsoft_Equation1.bin"/><Relationship Id="rId6" Type="http://schemas.openxmlformats.org/officeDocument/2006/relationships/image" Target="../media/image30.emf"/><Relationship Id="rId7" Type="http://schemas.openxmlformats.org/officeDocument/2006/relationships/oleObject" Target="../embeddings/oleObject6.bin"/><Relationship Id="rId8" Type="http://schemas.openxmlformats.org/officeDocument/2006/relationships/image" Target="../media/image31.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34.emf"/><Relationship Id="rId5" Type="http://schemas.openxmlformats.org/officeDocument/2006/relationships/image" Target="../media/image33.png"/><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35.emf"/><Relationship Id="rId5" Type="http://schemas.openxmlformats.org/officeDocument/2006/relationships/oleObject" Target="../embeddings/oleObject9.bin"/><Relationship Id="rId6" Type="http://schemas.openxmlformats.org/officeDocument/2006/relationships/image" Target="../media/image34.emf"/><Relationship Id="rId7" Type="http://schemas.openxmlformats.org/officeDocument/2006/relationships/image" Target="../media/image33.png"/><Relationship Id="rId1" Type="http://schemas.openxmlformats.org/officeDocument/2006/relationships/vmlDrawing" Target="../drawings/vmlDrawing7.vml"/><Relationship Id="rId2"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4.emf"/><Relationship Id="rId5" Type="http://schemas.openxmlformats.org/officeDocument/2006/relationships/image" Target="../media/image33.png"/><Relationship Id="rId6" Type="http://schemas.openxmlformats.org/officeDocument/2006/relationships/oleObject" Target="../embeddings/oleObject11.bin"/><Relationship Id="rId7" Type="http://schemas.openxmlformats.org/officeDocument/2006/relationships/image" Target="../media/image36.emf"/><Relationship Id="rId8" Type="http://schemas.openxmlformats.org/officeDocument/2006/relationships/oleObject" Target="../embeddings/oleObject12.bin"/><Relationship Id="rId9" Type="http://schemas.openxmlformats.org/officeDocument/2006/relationships/image" Target="../media/image35.emf"/><Relationship Id="rId1" Type="http://schemas.openxmlformats.org/officeDocument/2006/relationships/vmlDrawing" Target="../drawings/vmlDrawing8.vml"/><Relationship Id="rId2"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37.emf"/><Relationship Id="rId5" Type="http://schemas.openxmlformats.org/officeDocument/2006/relationships/oleObject" Target="../embeddings/oleObject14.bin"/><Relationship Id="rId6" Type="http://schemas.openxmlformats.org/officeDocument/2006/relationships/image" Target="../media/image34.emf"/><Relationship Id="rId7" Type="http://schemas.openxmlformats.org/officeDocument/2006/relationships/image" Target="../media/image33.png"/><Relationship Id="rId8" Type="http://schemas.openxmlformats.org/officeDocument/2006/relationships/oleObject" Target="../embeddings/oleObject15.bin"/><Relationship Id="rId9" Type="http://schemas.openxmlformats.org/officeDocument/2006/relationships/image" Target="../media/image38.emf"/><Relationship Id="rId10" Type="http://schemas.openxmlformats.org/officeDocument/2006/relationships/oleObject" Target="../embeddings/oleObject16.bin"/><Relationship Id="rId11" Type="http://schemas.openxmlformats.org/officeDocument/2006/relationships/image" Target="../media/image39.emf"/><Relationship Id="rId1" Type="http://schemas.openxmlformats.org/officeDocument/2006/relationships/vmlDrawing" Target="../drawings/vmlDrawing9.vml"/><Relationship Id="rId2"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42.emf"/><Relationship Id="rId5" Type="http://schemas.openxmlformats.org/officeDocument/2006/relationships/image" Target="../media/image41.png"/><Relationship Id="rId1" Type="http://schemas.openxmlformats.org/officeDocument/2006/relationships/vmlDrawing" Target="../drawings/vmlDrawing10.vml"/><Relationship Id="rId2"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44.emf"/><Relationship Id="rId5" Type="http://schemas.openxmlformats.org/officeDocument/2006/relationships/oleObject" Target="../embeddings/oleObject19.bin"/><Relationship Id="rId6" Type="http://schemas.openxmlformats.org/officeDocument/2006/relationships/image" Target="../media/image45.emf"/><Relationship Id="rId1" Type="http://schemas.openxmlformats.org/officeDocument/2006/relationships/vmlDrawing" Target="../drawings/vmlDrawing11.vml"/><Relationship Id="rId2"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oleObject" Target="../embeddings/oleObject1.bin"/><Relationship Id="rId6"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The Hydrologic Cycle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97500" y="4394200"/>
            <a:ext cx="3289300" cy="2463800"/>
          </a:xfrm>
          <a:prstGeom prst="rect">
            <a:avLst/>
          </a:prstGeom>
        </p:spPr>
      </p:pic>
      <p:pic>
        <p:nvPicPr>
          <p:cNvPr id="6" name="Picture 5"/>
          <p:cNvPicPr>
            <a:picLocks noChangeAspect="1"/>
          </p:cNvPicPr>
          <p:nvPr/>
        </p:nvPicPr>
        <p:blipFill>
          <a:blip r:embed="rId3"/>
          <a:stretch>
            <a:fillRect/>
          </a:stretch>
        </p:blipFill>
        <p:spPr>
          <a:xfrm>
            <a:off x="4246522" y="2669905"/>
            <a:ext cx="3365500" cy="2413000"/>
          </a:xfrm>
          <a:prstGeom prst="rect">
            <a:avLst/>
          </a:prstGeom>
        </p:spPr>
      </p:pic>
      <p:sp>
        <p:nvSpPr>
          <p:cNvPr id="2" name="Title 1"/>
          <p:cNvSpPr>
            <a:spLocks noGrp="1"/>
          </p:cNvSpPr>
          <p:nvPr>
            <p:ph type="title"/>
          </p:nvPr>
        </p:nvSpPr>
        <p:spPr/>
        <p:txBody>
          <a:bodyPr/>
          <a:lstStyle/>
          <a:p>
            <a:r>
              <a:rPr lang="en-US" dirty="0" smtClean="0"/>
              <a:t>Condensation</a:t>
            </a:r>
            <a:endParaRPr lang="en-US" dirty="0"/>
          </a:p>
        </p:txBody>
      </p:sp>
      <p:sp>
        <p:nvSpPr>
          <p:cNvPr id="3" name="Content Placeholder 2"/>
          <p:cNvSpPr>
            <a:spLocks noGrp="1"/>
          </p:cNvSpPr>
          <p:nvPr>
            <p:ph sz="quarter" idx="1"/>
          </p:nvPr>
        </p:nvSpPr>
        <p:spPr/>
        <p:txBody>
          <a:bodyPr/>
          <a:lstStyle/>
          <a:p>
            <a:r>
              <a:rPr lang="en-US" b="1" dirty="0" smtClean="0"/>
              <a:t>Condensation</a:t>
            </a:r>
            <a:r>
              <a:rPr lang="en-US" dirty="0" smtClean="0"/>
              <a:t> is the change of the physical state of matter from gaseous phase into liquid phase, and is the reverse of evaporation</a:t>
            </a:r>
            <a:endParaRPr lang="en-US" dirty="0"/>
          </a:p>
        </p:txBody>
      </p:sp>
      <p:pic>
        <p:nvPicPr>
          <p:cNvPr id="4" name="Picture 3"/>
          <p:cNvPicPr>
            <a:picLocks noChangeAspect="1"/>
          </p:cNvPicPr>
          <p:nvPr/>
        </p:nvPicPr>
        <p:blipFill>
          <a:blip r:embed="rId4"/>
          <a:stretch>
            <a:fillRect/>
          </a:stretch>
        </p:blipFill>
        <p:spPr>
          <a:xfrm>
            <a:off x="575612" y="2669905"/>
            <a:ext cx="3302000" cy="2463800"/>
          </a:xfrm>
          <a:prstGeom prst="rect">
            <a:avLst/>
          </a:prstGeom>
        </p:spPr>
      </p:pic>
      <p:pic>
        <p:nvPicPr>
          <p:cNvPr id="5" name="Picture 4"/>
          <p:cNvPicPr>
            <a:picLocks noChangeAspect="1"/>
          </p:cNvPicPr>
          <p:nvPr/>
        </p:nvPicPr>
        <p:blipFill>
          <a:blip r:embed="rId5"/>
          <a:stretch>
            <a:fillRect/>
          </a:stretch>
        </p:blipFill>
        <p:spPr>
          <a:xfrm>
            <a:off x="1763738" y="4199571"/>
            <a:ext cx="3289300" cy="2463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Precipitation</a:t>
            </a:r>
            <a:endParaRPr lang="en-US" dirty="0"/>
          </a:p>
        </p:txBody>
      </p:sp>
      <p:sp>
        <p:nvSpPr>
          <p:cNvPr id="3" name="Content Placeholder 2"/>
          <p:cNvSpPr>
            <a:spLocks noGrp="1"/>
          </p:cNvSpPr>
          <p:nvPr>
            <p:ph sz="quarter" idx="1"/>
          </p:nvPr>
        </p:nvSpPr>
        <p:spPr/>
        <p:txBody>
          <a:bodyPr>
            <a:normAutofit/>
          </a:bodyPr>
          <a:lstStyle/>
          <a:p>
            <a:r>
              <a:rPr lang="en-US" sz="2000" dirty="0" smtClean="0"/>
              <a:t>Precipitation is water released from clouds in the form of rain, freezing rain, sleet, snow, or hail. It is the primary connection in the water cycle that provides for the delivery of atmospheric water to the Earth. Most precipitation falls as rain.</a:t>
            </a:r>
            <a:endParaRPr lang="en-US" sz="2000" dirty="0"/>
          </a:p>
        </p:txBody>
      </p:sp>
      <p:pic>
        <p:nvPicPr>
          <p:cNvPr id="5" name="Picture 4" descr="Screen shot 2011-08-19 at 9.27.03 AM.png"/>
          <p:cNvPicPr>
            <a:picLocks noChangeAspect="1"/>
          </p:cNvPicPr>
          <p:nvPr/>
        </p:nvPicPr>
        <p:blipFill>
          <a:blip r:embed="rId2"/>
          <a:stretch>
            <a:fillRect/>
          </a:stretch>
        </p:blipFill>
        <p:spPr>
          <a:xfrm>
            <a:off x="1738007" y="2817941"/>
            <a:ext cx="5922300" cy="3749888"/>
          </a:xfrm>
          <a:prstGeom prst="rect">
            <a:avLst/>
          </a:prstGeom>
        </p:spPr>
      </p:pic>
      <p:pic>
        <p:nvPicPr>
          <p:cNvPr id="6" name="Picture 5">
            <a:hlinkClick r:id="rId3"/>
          </p:cNvPr>
          <p:cNvPicPr>
            <a:picLocks noChangeAspect="1"/>
          </p:cNvPicPr>
          <p:nvPr/>
        </p:nvPicPr>
        <p:blipFill>
          <a:blip r:embed="rId4"/>
          <a:stretch>
            <a:fillRect/>
          </a:stretch>
        </p:blipFill>
        <p:spPr>
          <a:xfrm>
            <a:off x="4699157" y="211138"/>
            <a:ext cx="3302000" cy="1206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Precipitation</a:t>
            </a:r>
            <a:endParaRPr lang="en-US" dirty="0"/>
          </a:p>
        </p:txBody>
      </p:sp>
      <p:sp>
        <p:nvSpPr>
          <p:cNvPr id="3" name="Content Placeholder 2"/>
          <p:cNvSpPr>
            <a:spLocks noGrp="1"/>
          </p:cNvSpPr>
          <p:nvPr>
            <p:ph sz="quarter" idx="1"/>
          </p:nvPr>
        </p:nvSpPr>
        <p:spPr>
          <a:xfrm>
            <a:off x="914400" y="1447800"/>
            <a:ext cx="3998863" cy="4572000"/>
          </a:xfrm>
        </p:spPr>
        <p:txBody>
          <a:bodyPr>
            <a:normAutofit fontScale="92500" lnSpcReduction="20000"/>
          </a:bodyPr>
          <a:lstStyle/>
          <a:p>
            <a:r>
              <a:rPr lang="en-US" dirty="0" smtClean="0"/>
              <a:t>As long as the gauge is &gt;3 cm diameter any size gauge should work</a:t>
            </a:r>
          </a:p>
          <a:p>
            <a:r>
              <a:rPr lang="en-US" dirty="0" smtClean="0"/>
              <a:t>US standard – 20cm diameter (8 inches); Canada – 9 cm</a:t>
            </a:r>
          </a:p>
          <a:p>
            <a:r>
              <a:rPr lang="en-US" dirty="0" smtClean="0"/>
              <a:t>Read once daily normally</a:t>
            </a:r>
          </a:p>
          <a:p>
            <a:r>
              <a:rPr lang="en-US" dirty="0" smtClean="0"/>
              <a:t>Problems: wind/location – place as close to ground as possible, away from trees and buildings, but not too exposed to wind (low brush helps), level ground, sensitive to wind for snow/light rain</a:t>
            </a:r>
          </a:p>
          <a:p>
            <a:pPr>
              <a:buNone/>
            </a:pPr>
            <a:endParaRPr lang="en-US" dirty="0"/>
          </a:p>
        </p:txBody>
      </p:sp>
      <p:pic>
        <p:nvPicPr>
          <p:cNvPr id="4" name="Picture 3"/>
          <p:cNvPicPr>
            <a:picLocks noChangeAspect="1"/>
          </p:cNvPicPr>
          <p:nvPr/>
        </p:nvPicPr>
        <p:blipFill>
          <a:blip r:embed="rId2"/>
          <a:stretch>
            <a:fillRect/>
          </a:stretch>
        </p:blipFill>
        <p:spPr>
          <a:xfrm>
            <a:off x="6284910" y="1417638"/>
            <a:ext cx="2401890" cy="2401890"/>
          </a:xfrm>
          <a:prstGeom prst="rect">
            <a:avLst/>
          </a:prstGeom>
        </p:spPr>
      </p:pic>
      <p:pic>
        <p:nvPicPr>
          <p:cNvPr id="5" name="Picture 4"/>
          <p:cNvPicPr>
            <a:picLocks noChangeAspect="1"/>
          </p:cNvPicPr>
          <p:nvPr/>
        </p:nvPicPr>
        <p:blipFill>
          <a:blip r:embed="rId3"/>
          <a:stretch>
            <a:fillRect/>
          </a:stretch>
        </p:blipFill>
        <p:spPr>
          <a:xfrm>
            <a:off x="5386163" y="3881496"/>
            <a:ext cx="3300637" cy="2449689"/>
          </a:xfrm>
          <a:prstGeom prst="rect">
            <a:avLst/>
          </a:prstGeom>
        </p:spPr>
      </p:pic>
      <p:sp>
        <p:nvSpPr>
          <p:cNvPr id="6" name="Rectangle 5"/>
          <p:cNvSpPr/>
          <p:nvPr/>
        </p:nvSpPr>
        <p:spPr>
          <a:xfrm>
            <a:off x="914400" y="5981811"/>
            <a:ext cx="3689194" cy="369332"/>
          </a:xfrm>
          <a:prstGeom prst="rect">
            <a:avLst/>
          </a:prstGeom>
        </p:spPr>
        <p:txBody>
          <a:bodyPr wrap="none">
            <a:spAutoFit/>
          </a:bodyPr>
          <a:lstStyle/>
          <a:p>
            <a:r>
              <a:rPr lang="en-US" dirty="0"/>
              <a:t>NOAA : </a:t>
            </a:r>
            <a:r>
              <a:rPr lang="en-US" dirty="0">
                <a:hlinkClick r:id="rId4"/>
              </a:rPr>
              <a:t>http://water.weather.gov/ahps/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Events during Precipitation  - Infiltration</a:t>
            </a:r>
            <a:endParaRPr lang="en-US" dirty="0"/>
          </a:p>
        </p:txBody>
      </p:sp>
      <p:sp>
        <p:nvSpPr>
          <p:cNvPr id="3" name="Content Placeholder 2"/>
          <p:cNvSpPr>
            <a:spLocks noGrp="1"/>
          </p:cNvSpPr>
          <p:nvPr>
            <p:ph sz="quarter" idx="1"/>
          </p:nvPr>
        </p:nvSpPr>
        <p:spPr>
          <a:xfrm>
            <a:off x="914400" y="1417638"/>
            <a:ext cx="4295513" cy="4572000"/>
          </a:xfrm>
        </p:spPr>
        <p:txBody>
          <a:bodyPr>
            <a:normAutofit/>
          </a:bodyPr>
          <a:lstStyle/>
          <a:p>
            <a:r>
              <a:rPr lang="en-US" sz="2000" dirty="0" smtClean="0"/>
              <a:t>Not all water that falls will reach the water table</a:t>
            </a:r>
          </a:p>
          <a:p>
            <a:r>
              <a:rPr lang="en-US" sz="2000" b="1" dirty="0" smtClean="0"/>
              <a:t>Infiltration Capacity</a:t>
            </a:r>
            <a:r>
              <a:rPr lang="en-US" sz="2000" dirty="0" smtClean="0"/>
              <a:t> is  measure of a </a:t>
            </a:r>
            <a:r>
              <a:rPr lang="en-US" sz="2000" dirty="0" smtClean="0"/>
              <a:t>soil’s </a:t>
            </a:r>
            <a:r>
              <a:rPr lang="en-US" sz="2000" dirty="0" smtClean="0"/>
              <a:t>capacity to absorb water</a:t>
            </a:r>
          </a:p>
          <a:p>
            <a:r>
              <a:rPr lang="en-US" sz="2000" dirty="0" smtClean="0"/>
              <a:t>Highly variable – soil type, but also the same soil varies depending on current moisture content</a:t>
            </a:r>
          </a:p>
          <a:p>
            <a:r>
              <a:rPr lang="en-US" sz="2000" dirty="0" smtClean="0"/>
              <a:t>Horton Infiltration Capacity Equation</a:t>
            </a:r>
            <a:endParaRPr lang="en-US" sz="2000" dirty="0"/>
          </a:p>
        </p:txBody>
      </p:sp>
      <p:graphicFrame>
        <p:nvGraphicFramePr>
          <p:cNvPr id="113666" name="Object 2"/>
          <p:cNvGraphicFramePr>
            <a:graphicFrameLocks noChangeAspect="1"/>
          </p:cNvGraphicFramePr>
          <p:nvPr/>
        </p:nvGraphicFramePr>
        <p:xfrm>
          <a:off x="1328815" y="4551913"/>
          <a:ext cx="3200400" cy="573087"/>
        </p:xfrm>
        <a:graphic>
          <a:graphicData uri="http://schemas.openxmlformats.org/presentationml/2006/ole">
            <mc:AlternateContent xmlns:mc="http://schemas.openxmlformats.org/markup-compatibility/2006">
              <mc:Choice xmlns:v="urn:schemas-microsoft-com:vml" Requires="v">
                <p:oleObj spid="_x0000_s113742" name="Equation" r:id="rId3" imgW="1346200" imgH="241300" progId="Equation.3">
                  <p:embed/>
                </p:oleObj>
              </mc:Choice>
              <mc:Fallback>
                <p:oleObj name="Equation" r:id="rId3" imgW="1346200" imgH="241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815" y="4551913"/>
                        <a:ext cx="3200400"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a:blip r:embed="rId5"/>
          <a:stretch>
            <a:fillRect/>
          </a:stretch>
        </p:blipFill>
        <p:spPr>
          <a:xfrm>
            <a:off x="5192098" y="1571969"/>
            <a:ext cx="3494702" cy="3400674"/>
          </a:xfrm>
          <a:prstGeom prst="rect">
            <a:avLst/>
          </a:prstGeom>
        </p:spPr>
      </p:pic>
      <p:sp>
        <p:nvSpPr>
          <p:cNvPr id="4" name="TextBox 3"/>
          <p:cNvSpPr txBox="1"/>
          <p:nvPr/>
        </p:nvSpPr>
        <p:spPr>
          <a:xfrm>
            <a:off x="663426" y="5638583"/>
            <a:ext cx="7731578" cy="923330"/>
          </a:xfrm>
          <a:prstGeom prst="rect">
            <a:avLst/>
          </a:prstGeom>
          <a:noFill/>
        </p:spPr>
        <p:txBody>
          <a:bodyPr wrap="none" rtlCol="0">
            <a:spAutoFit/>
          </a:bodyPr>
          <a:lstStyle/>
          <a:p>
            <a:r>
              <a:rPr lang="en-US" dirty="0" smtClean="0"/>
              <a:t>Why does infiltration capacity reduce over time? What is the physical reason?</a:t>
            </a:r>
          </a:p>
          <a:p>
            <a:endParaRPr lang="en-US" dirty="0"/>
          </a:p>
          <a:p>
            <a:r>
              <a:rPr lang="en-US" dirty="0" smtClean="0"/>
              <a:t>Will a coarse or a fine soil have a greater initial infiltration capacity? Final capacity? Explain</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Infiltration Capacity</a:t>
            </a:r>
            <a:endParaRPr lang="en-US" dirty="0"/>
          </a:p>
        </p:txBody>
      </p:sp>
      <p:sp>
        <p:nvSpPr>
          <p:cNvPr id="3" name="Content Placeholder 2"/>
          <p:cNvSpPr>
            <a:spLocks noGrp="1"/>
          </p:cNvSpPr>
          <p:nvPr>
            <p:ph sz="quarter" idx="1"/>
          </p:nvPr>
        </p:nvSpPr>
        <p:spPr/>
        <p:txBody>
          <a:bodyPr/>
          <a:lstStyle/>
          <a:p>
            <a:r>
              <a:rPr lang="en-US" dirty="0" smtClean="0"/>
              <a:t>What actually infiltrates during precipitation?</a:t>
            </a:r>
          </a:p>
          <a:p>
            <a:endParaRPr lang="en-US" dirty="0" smtClean="0"/>
          </a:p>
          <a:p>
            <a:r>
              <a:rPr lang="en-US" dirty="0" smtClean="0"/>
              <a:t>Consider the infiltration curve and now draw precipitation on top of it. How much infiltrates (board)</a:t>
            </a:r>
          </a:p>
          <a:p>
            <a:endParaRPr lang="en-US" dirty="0"/>
          </a:p>
          <a:p>
            <a:endParaRPr lang="en-US" dirty="0" smtClean="0"/>
          </a:p>
          <a:p>
            <a:r>
              <a:rPr lang="en-US" dirty="0" smtClean="0"/>
              <a:t>Note: This is far from a perfect model and better ones do exist that you have learned about in Environmental Hydrology (e.g. Green-</a:t>
            </a:r>
            <a:r>
              <a:rPr lang="en-US" dirty="0" err="1" smtClean="0"/>
              <a:t>Ampt</a:t>
            </a:r>
            <a:r>
              <a:rPr lang="en-US" dirty="0" smtClean="0"/>
              <a:t>). Here I want you to simply be exposed to one such model.</a:t>
            </a:r>
          </a:p>
          <a:p>
            <a:pPr>
              <a:buNone/>
            </a:pPr>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2197660812"/>
              </p:ext>
            </p:extLst>
          </p:nvPr>
        </p:nvGraphicFramePr>
        <p:xfrm>
          <a:off x="3241464" y="3429000"/>
          <a:ext cx="2066031" cy="793022"/>
        </p:xfrm>
        <a:graphic>
          <a:graphicData uri="http://schemas.openxmlformats.org/presentationml/2006/ole">
            <mc:AlternateContent xmlns:mc="http://schemas.openxmlformats.org/markup-compatibility/2006">
              <mc:Choice xmlns:v="urn:schemas-microsoft-com:vml" Requires="v">
                <p:oleObj spid="_x0000_s1097" name="Equation" r:id="rId3" imgW="1257300" imgH="482600" progId="Equation.3">
                  <p:embed/>
                </p:oleObj>
              </mc:Choice>
              <mc:Fallback>
                <p:oleObj name="Equation" r:id="rId3" imgW="1257300" imgH="482600" progId="Equation.3">
                  <p:embed/>
                  <p:pic>
                    <p:nvPicPr>
                      <p:cNvPr id="0" name=""/>
                      <p:cNvPicPr/>
                      <p:nvPr/>
                    </p:nvPicPr>
                    <p:blipFill>
                      <a:blip r:embed="rId4"/>
                      <a:stretch>
                        <a:fillRect/>
                      </a:stretch>
                    </p:blipFill>
                    <p:spPr>
                      <a:xfrm>
                        <a:off x="3241464" y="3429000"/>
                        <a:ext cx="2066031" cy="793022"/>
                      </a:xfrm>
                      <a:prstGeom prst="rect">
                        <a:avLst/>
                      </a:prstGeom>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Consider an infiltration capacity curve with the following parameters:</a:t>
            </a:r>
          </a:p>
          <a:p>
            <a:pPr lvl="1"/>
            <a:r>
              <a:rPr lang="en-US" dirty="0" err="1" smtClean="0"/>
              <a:t>f</a:t>
            </a:r>
            <a:r>
              <a:rPr lang="en-US" baseline="-25000" dirty="0" err="1" smtClean="0"/>
              <a:t>c</a:t>
            </a:r>
            <a:r>
              <a:rPr lang="en-US" dirty="0" smtClean="0"/>
              <a:t>=10mm/hr; </a:t>
            </a:r>
            <a:r>
              <a:rPr lang="en-US" dirty="0" err="1" smtClean="0"/>
              <a:t>f</a:t>
            </a:r>
            <a:r>
              <a:rPr lang="en-US" baseline="-25000" dirty="0" err="1" smtClean="0"/>
              <a:t>o</a:t>
            </a:r>
            <a:r>
              <a:rPr lang="en-US" dirty="0" smtClean="0"/>
              <a:t>=120mm/hr;k=1/2 hr</a:t>
            </a:r>
            <a:r>
              <a:rPr lang="en-US" baseline="30000" dirty="0" smtClean="0"/>
              <a:t>-1</a:t>
            </a:r>
          </a:p>
          <a:p>
            <a:r>
              <a:rPr lang="en-US" dirty="0" smtClean="0"/>
              <a:t>How long does it take for the infiltration capacity to reduce to 10% of its initial value?</a:t>
            </a:r>
          </a:p>
          <a:p>
            <a:r>
              <a:rPr lang="en-US" dirty="0" smtClean="0"/>
              <a:t>If there is a rainstorm of 25mm/hr that lasts 5 hours how much water infiltrates over an area of 100km^2?</a:t>
            </a:r>
          </a:p>
          <a:p>
            <a:r>
              <a:rPr lang="en-US" dirty="0" smtClean="0"/>
              <a:t>If there is a rainstorm of 25mm/hr for the first hour, 10mm/hr for the next two and then 50mm/hr for the final 2how much water infiltrates over the same area?</a:t>
            </a:r>
          </a:p>
          <a:p>
            <a:r>
              <a:rPr lang="en-US" dirty="0" smtClean="0"/>
              <a:t>Finally, what if it falls as 50mm/hr for the first hour, 25mm/hr for the next two and then 10mm/hour for the last 2 hours?</a:t>
            </a:r>
          </a:p>
          <a:p>
            <a:pPr>
              <a:buNone/>
            </a:pPr>
            <a:endParaRPr lang="en-US" dirty="0" smtClean="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Practical Consideration – Artificial Recharge</a:t>
            </a:r>
            <a:endParaRPr lang="en-US" dirty="0"/>
          </a:p>
        </p:txBody>
      </p:sp>
      <p:pic>
        <p:nvPicPr>
          <p:cNvPr id="4" name="Picture 3"/>
          <p:cNvPicPr>
            <a:picLocks noChangeAspect="1"/>
          </p:cNvPicPr>
          <p:nvPr/>
        </p:nvPicPr>
        <p:blipFill>
          <a:blip r:embed="rId2"/>
          <a:stretch>
            <a:fillRect/>
          </a:stretch>
        </p:blipFill>
        <p:spPr>
          <a:xfrm>
            <a:off x="662181" y="1632047"/>
            <a:ext cx="3271943" cy="2246634"/>
          </a:xfrm>
          <a:prstGeom prst="rect">
            <a:avLst/>
          </a:prstGeom>
        </p:spPr>
      </p:pic>
      <p:pic>
        <p:nvPicPr>
          <p:cNvPr id="6" name="Picture 5" descr="Screen shot 2011-08-23 at 3.56.33 PM.png"/>
          <p:cNvPicPr>
            <a:picLocks noChangeAspect="1"/>
          </p:cNvPicPr>
          <p:nvPr/>
        </p:nvPicPr>
        <p:blipFill>
          <a:blip r:embed="rId3"/>
          <a:stretch>
            <a:fillRect/>
          </a:stretch>
        </p:blipFill>
        <p:spPr>
          <a:xfrm>
            <a:off x="4276721" y="3480329"/>
            <a:ext cx="4410079" cy="285167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what happens when infiltration capacity is exceeded?</a:t>
            </a:r>
            <a:endParaRPr lang="en-US" dirty="0"/>
          </a:p>
        </p:txBody>
      </p:sp>
      <p:sp>
        <p:nvSpPr>
          <p:cNvPr id="3" name="Content Placeholder 2"/>
          <p:cNvSpPr>
            <a:spLocks noGrp="1"/>
          </p:cNvSpPr>
          <p:nvPr>
            <p:ph sz="quarter" idx="1"/>
          </p:nvPr>
        </p:nvSpPr>
        <p:spPr>
          <a:xfrm>
            <a:off x="914400" y="1447800"/>
            <a:ext cx="3581699" cy="4572000"/>
          </a:xfrm>
        </p:spPr>
        <p:txBody>
          <a:bodyPr>
            <a:normAutofit fontScale="92500" lnSpcReduction="10000"/>
          </a:bodyPr>
          <a:lstStyle/>
          <a:p>
            <a:r>
              <a:rPr lang="en-US" dirty="0" smtClean="0"/>
              <a:t>Depression Storage</a:t>
            </a:r>
          </a:p>
          <a:p>
            <a:pPr>
              <a:buNone/>
            </a:pPr>
            <a:r>
              <a:rPr lang="en-US" dirty="0" smtClean="0"/>
              <a:t> (Puddles etc)</a:t>
            </a:r>
          </a:p>
          <a:p>
            <a:pPr>
              <a:buNone/>
            </a:pPr>
            <a:endParaRPr lang="en-US" dirty="0" smtClean="0"/>
          </a:p>
          <a:p>
            <a:r>
              <a:rPr lang="en-US" dirty="0" smtClean="0"/>
              <a:t>When depression storage is exceeded Horton Overland Flow occurs  - common in arid and semi-arid regions, where rainfall intensities are high and the infiltration capacity is reduced because of surface sealing, or in paved urban areas.</a:t>
            </a:r>
            <a:endParaRPr lang="en-US" dirty="0"/>
          </a:p>
        </p:txBody>
      </p:sp>
      <p:pic>
        <p:nvPicPr>
          <p:cNvPr id="4" name="Picture 3"/>
          <p:cNvPicPr>
            <a:picLocks noChangeAspect="1"/>
          </p:cNvPicPr>
          <p:nvPr/>
        </p:nvPicPr>
        <p:blipFill>
          <a:blip r:embed="rId2"/>
          <a:stretch>
            <a:fillRect/>
          </a:stretch>
        </p:blipFill>
        <p:spPr>
          <a:xfrm>
            <a:off x="5411045" y="1222020"/>
            <a:ext cx="2882900" cy="2819400"/>
          </a:xfrm>
          <a:prstGeom prst="rect">
            <a:avLst/>
          </a:prstGeom>
        </p:spPr>
      </p:pic>
      <p:pic>
        <p:nvPicPr>
          <p:cNvPr id="5" name="Picture 4"/>
          <p:cNvPicPr>
            <a:picLocks noChangeAspect="1"/>
          </p:cNvPicPr>
          <p:nvPr/>
        </p:nvPicPr>
        <p:blipFill>
          <a:blip r:embed="rId3"/>
          <a:stretch>
            <a:fillRect/>
          </a:stretch>
        </p:blipFill>
        <p:spPr>
          <a:xfrm>
            <a:off x="5135751" y="4190245"/>
            <a:ext cx="3289300" cy="2463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Streams and Groundwater</a:t>
            </a:r>
            <a:br>
              <a:rPr lang="en-US" dirty="0" smtClean="0"/>
            </a:br>
            <a:r>
              <a:rPr lang="en-US" dirty="0" smtClean="0"/>
              <a:t>Gaining </a:t>
            </a:r>
            <a:r>
              <a:rPr lang="en-US" dirty="0" err="1" smtClean="0"/>
              <a:t>vs</a:t>
            </a:r>
            <a:r>
              <a:rPr lang="en-US" dirty="0" smtClean="0"/>
              <a:t> Losing</a:t>
            </a:r>
            <a:endParaRPr lang="en-US" dirty="0"/>
          </a:p>
        </p:txBody>
      </p:sp>
      <p:pic>
        <p:nvPicPr>
          <p:cNvPr id="4" name="Picture 3"/>
          <p:cNvPicPr>
            <a:picLocks noChangeAspect="1"/>
          </p:cNvPicPr>
          <p:nvPr/>
        </p:nvPicPr>
        <p:blipFill>
          <a:blip r:embed="rId2"/>
          <a:stretch>
            <a:fillRect/>
          </a:stretch>
        </p:blipFill>
        <p:spPr>
          <a:xfrm>
            <a:off x="762341" y="2363758"/>
            <a:ext cx="7362760" cy="2141572"/>
          </a:xfrm>
          <a:prstGeom prst="rect">
            <a:avLst/>
          </a:prstGeom>
        </p:spPr>
      </p:pic>
      <p:sp>
        <p:nvSpPr>
          <p:cNvPr id="5" name="TextBox 4"/>
          <p:cNvSpPr txBox="1"/>
          <p:nvPr/>
        </p:nvSpPr>
        <p:spPr>
          <a:xfrm>
            <a:off x="1030891" y="5805540"/>
            <a:ext cx="4047052" cy="369332"/>
          </a:xfrm>
          <a:prstGeom prst="rect">
            <a:avLst/>
          </a:prstGeom>
          <a:noFill/>
        </p:spPr>
        <p:txBody>
          <a:bodyPr wrap="none" rtlCol="0">
            <a:spAutoFit/>
          </a:bodyPr>
          <a:lstStyle/>
          <a:p>
            <a:r>
              <a:rPr lang="en-US" dirty="0" smtClean="0"/>
              <a:t>How do you determine which it is? – Groups</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Stream Hydrographs – </a:t>
            </a:r>
            <a:r>
              <a:rPr lang="en-US" dirty="0" err="1" smtClean="0"/>
              <a:t>Baseflow</a:t>
            </a:r>
            <a:r>
              <a:rPr lang="en-US" dirty="0" smtClean="0"/>
              <a:t> Recessions</a:t>
            </a:r>
            <a:endParaRPr lang="en-US" dirty="0"/>
          </a:p>
        </p:txBody>
      </p:sp>
      <p:sp>
        <p:nvSpPr>
          <p:cNvPr id="3" name="Content Placeholder 2"/>
          <p:cNvSpPr>
            <a:spLocks noGrp="1"/>
          </p:cNvSpPr>
          <p:nvPr>
            <p:ph sz="quarter" idx="1"/>
          </p:nvPr>
        </p:nvSpPr>
        <p:spPr/>
        <p:txBody>
          <a:bodyPr/>
          <a:lstStyle/>
          <a:p>
            <a:r>
              <a:rPr lang="en-US" sz="2000" dirty="0" err="1" smtClean="0"/>
              <a:t>Baseflow</a:t>
            </a:r>
            <a:r>
              <a:rPr lang="en-US" sz="2000" dirty="0" smtClean="0"/>
              <a:t> is is the portion of </a:t>
            </a:r>
            <a:r>
              <a:rPr lang="en-US" sz="2000" dirty="0" smtClean="0">
                <a:hlinkClick r:id="rId2" tooltip="Streamflow"/>
              </a:rPr>
              <a:t>streamflow</a:t>
            </a:r>
            <a:r>
              <a:rPr lang="en-US" sz="2000" dirty="0" smtClean="0"/>
              <a:t> that comes from subsurface flow</a:t>
            </a:r>
          </a:p>
          <a:p>
            <a:r>
              <a:rPr lang="en-US" sz="2000" dirty="0" err="1" smtClean="0"/>
              <a:t>Baseflow</a:t>
            </a:r>
            <a:r>
              <a:rPr lang="en-US" sz="2000" dirty="0" smtClean="0"/>
              <a:t> recession in a stream occurs when groundwater feed to a stream decreases</a:t>
            </a:r>
          </a:p>
          <a:p>
            <a:endParaRPr lang="en-US" dirty="0" smtClean="0"/>
          </a:p>
        </p:txBody>
      </p:sp>
      <p:pic>
        <p:nvPicPr>
          <p:cNvPr id="4" name="Picture 3"/>
          <p:cNvPicPr>
            <a:picLocks noChangeAspect="1"/>
          </p:cNvPicPr>
          <p:nvPr/>
        </p:nvPicPr>
        <p:blipFill>
          <a:blip r:embed="rId3"/>
          <a:stretch>
            <a:fillRect/>
          </a:stretch>
        </p:blipFill>
        <p:spPr>
          <a:xfrm>
            <a:off x="1476234" y="2937586"/>
            <a:ext cx="5868467" cy="3628314"/>
          </a:xfrm>
          <a:prstGeom prst="rect">
            <a:avLst/>
          </a:prstGeom>
          <a:scene3d>
            <a:camera prst="orthographicFront">
              <a:rot lat="0" lon="0" rev="21540000"/>
            </a:camera>
            <a:lightRig rig="threePt" dir="t"/>
          </a:scene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Hydrologic Cycle</a:t>
            </a:r>
            <a:endParaRPr lang="en-US" dirty="0"/>
          </a:p>
        </p:txBody>
      </p:sp>
      <p:pic>
        <p:nvPicPr>
          <p:cNvPr id="6" name="Picture 5"/>
          <p:cNvPicPr>
            <a:picLocks noChangeAspect="1"/>
          </p:cNvPicPr>
          <p:nvPr/>
        </p:nvPicPr>
        <p:blipFill>
          <a:blip r:embed="rId2"/>
          <a:stretch>
            <a:fillRect/>
          </a:stretch>
        </p:blipFill>
        <p:spPr>
          <a:xfrm>
            <a:off x="1214401" y="1670842"/>
            <a:ext cx="6730245" cy="461761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Stream Hydrographs – </a:t>
            </a:r>
            <a:r>
              <a:rPr lang="en-US" dirty="0" err="1" smtClean="0"/>
              <a:t>Baseflow</a:t>
            </a:r>
            <a:r>
              <a:rPr lang="en-US" dirty="0" smtClean="0"/>
              <a:t> Recessions</a:t>
            </a:r>
            <a:endParaRPr lang="en-US" dirty="0"/>
          </a:p>
        </p:txBody>
      </p:sp>
      <p:sp>
        <p:nvSpPr>
          <p:cNvPr id="3" name="Content Placeholder 2"/>
          <p:cNvSpPr>
            <a:spLocks noGrp="1"/>
          </p:cNvSpPr>
          <p:nvPr>
            <p:ph sz="quarter" idx="1"/>
          </p:nvPr>
        </p:nvSpPr>
        <p:spPr/>
        <p:txBody>
          <a:bodyPr/>
          <a:lstStyle/>
          <a:p>
            <a:r>
              <a:rPr lang="en-US" dirty="0" smtClean="0"/>
              <a:t>Complex thing that depends on lots of characteristics in a watershed (topography, drainage, soils +geology)… but often the equation is simple</a:t>
            </a:r>
          </a:p>
          <a:p>
            <a:endParaRPr lang="en-US" dirty="0"/>
          </a:p>
          <a:p>
            <a:endParaRPr lang="en-US" dirty="0" smtClean="0"/>
          </a:p>
          <a:p>
            <a:r>
              <a:rPr lang="en-US" dirty="0" smtClean="0"/>
              <a:t>River is basically a drain collecting all the water from the aquifer. Thus given the above formula over a time from t=0 to t=T, how much water will drain from the aquifer? </a:t>
            </a:r>
          </a:p>
          <a:p>
            <a:r>
              <a:rPr lang="en-US" dirty="0" smtClean="0"/>
              <a:t>Now if we let it drain forever (T=infinity) this would tell us how much water was in the aquifer. How much is this?</a:t>
            </a:r>
          </a:p>
        </p:txBody>
      </p:sp>
      <p:graphicFrame>
        <p:nvGraphicFramePr>
          <p:cNvPr id="117762" name="Object 2"/>
          <p:cNvGraphicFramePr>
            <a:graphicFrameLocks noChangeAspect="1"/>
          </p:cNvGraphicFramePr>
          <p:nvPr/>
        </p:nvGraphicFramePr>
        <p:xfrm>
          <a:off x="3471863" y="2984500"/>
          <a:ext cx="1968500" cy="615950"/>
        </p:xfrm>
        <a:graphic>
          <a:graphicData uri="http://schemas.openxmlformats.org/presentationml/2006/ole">
            <mc:AlternateContent xmlns:mc="http://schemas.openxmlformats.org/markup-compatibility/2006">
              <mc:Choice xmlns:v="urn:schemas-microsoft-com:vml" Requires="v">
                <p:oleObj spid="_x0000_s117838" name="Equation" r:id="rId3" imgW="647700" imgH="203200" progId="Equation.3">
                  <p:embed/>
                </p:oleObj>
              </mc:Choice>
              <mc:Fallback>
                <p:oleObj name="Equation" r:id="rId3" imgW="647700" imgH="203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863" y="2984500"/>
                        <a:ext cx="1968500"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Stream Hydrographs – </a:t>
            </a:r>
            <a:r>
              <a:rPr lang="en-US" dirty="0" err="1" smtClean="0"/>
              <a:t>Baseflow</a:t>
            </a:r>
            <a:r>
              <a:rPr lang="en-US" dirty="0" smtClean="0"/>
              <a:t> Recessions</a:t>
            </a:r>
            <a:endParaRPr lang="en-US" dirty="0"/>
          </a:p>
        </p:txBody>
      </p:sp>
      <p:sp>
        <p:nvSpPr>
          <p:cNvPr id="3" name="Content Placeholder 2"/>
          <p:cNvSpPr>
            <a:spLocks noGrp="1"/>
          </p:cNvSpPr>
          <p:nvPr>
            <p:ph sz="quarter" idx="1"/>
          </p:nvPr>
        </p:nvSpPr>
        <p:spPr>
          <a:xfrm>
            <a:off x="914400" y="2082821"/>
            <a:ext cx="7772400" cy="4572000"/>
          </a:xfrm>
        </p:spPr>
        <p:txBody>
          <a:bodyPr/>
          <a:lstStyle/>
          <a:p>
            <a:pPr marL="0" indent="0">
              <a:buNone/>
            </a:pPr>
            <a:r>
              <a:rPr lang="en-US" dirty="0" smtClean="0"/>
              <a:t>River is basically a drain collecting all the water from the aquifer. Thus given the above formula over a time from t=0 to t=T, how much water will drain from the aquifer? </a:t>
            </a:r>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Now if we let it drain forever (T=infinity) this would tell us how much water was in the aquifer. How much is this?</a:t>
            </a:r>
          </a:p>
        </p:txBody>
      </p:sp>
      <p:graphicFrame>
        <p:nvGraphicFramePr>
          <p:cNvPr id="117762" name="Object 2"/>
          <p:cNvGraphicFramePr>
            <a:graphicFrameLocks noChangeAspect="1"/>
          </p:cNvGraphicFramePr>
          <p:nvPr>
            <p:extLst>
              <p:ext uri="{D42A27DB-BD31-4B8C-83A1-F6EECF244321}">
                <p14:modId xmlns:p14="http://schemas.microsoft.com/office/powerpoint/2010/main" val="229272639"/>
              </p:ext>
            </p:extLst>
          </p:nvPr>
        </p:nvGraphicFramePr>
        <p:xfrm>
          <a:off x="3471863" y="1417638"/>
          <a:ext cx="1968500" cy="615950"/>
        </p:xfrm>
        <a:graphic>
          <a:graphicData uri="http://schemas.openxmlformats.org/presentationml/2006/ole">
            <mc:AlternateContent xmlns:mc="http://schemas.openxmlformats.org/markup-compatibility/2006">
              <mc:Choice xmlns:v="urn:schemas-microsoft-com:vml" Requires="v">
                <p:oleObj spid="_x0000_s131188" name="Equation" r:id="rId3" imgW="647700" imgH="203200" progId="Equation.3">
                  <p:embed/>
                </p:oleObj>
              </mc:Choice>
              <mc:Fallback>
                <p:oleObj name="Equation" r:id="rId3" imgW="6477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863" y="1417638"/>
                        <a:ext cx="1968500"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802288353"/>
              </p:ext>
            </p:extLst>
          </p:nvPr>
        </p:nvGraphicFramePr>
        <p:xfrm>
          <a:off x="1333500" y="3405188"/>
          <a:ext cx="6634163" cy="1217612"/>
        </p:xfrm>
        <a:graphic>
          <a:graphicData uri="http://schemas.openxmlformats.org/presentationml/2006/ole">
            <mc:AlternateContent xmlns:mc="http://schemas.openxmlformats.org/markup-compatibility/2006">
              <mc:Choice xmlns:v="urn:schemas-microsoft-com:vml" Requires="v">
                <p:oleObj spid="_x0000_s131189" name="Equation" r:id="rId5" imgW="2692400" imgH="495300" progId="Equation.3">
                  <p:embed/>
                </p:oleObj>
              </mc:Choice>
              <mc:Fallback>
                <p:oleObj name="Equation" r:id="rId5" imgW="2692400" imgH="495300" progId="Equation.3">
                  <p:embed/>
                  <p:pic>
                    <p:nvPicPr>
                      <p:cNvPr id="0" name=""/>
                      <p:cNvPicPr>
                        <a:picLocks noChangeAspect="1" noChangeArrowheads="1"/>
                      </p:cNvPicPr>
                      <p:nvPr/>
                    </p:nvPicPr>
                    <p:blipFill>
                      <a:blip r:embed="rId6"/>
                      <a:srcRect/>
                      <a:stretch>
                        <a:fillRect/>
                      </a:stretch>
                    </p:blipFill>
                    <p:spPr bwMode="auto">
                      <a:xfrm>
                        <a:off x="1333500" y="3405188"/>
                        <a:ext cx="6634163" cy="1217612"/>
                      </a:xfrm>
                      <a:prstGeom prst="rect">
                        <a:avLst/>
                      </a:prstGeom>
                      <a:noFill/>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1313011688"/>
              </p:ext>
            </p:extLst>
          </p:nvPr>
        </p:nvGraphicFramePr>
        <p:xfrm>
          <a:off x="2976563" y="5627688"/>
          <a:ext cx="3348037" cy="1030287"/>
        </p:xfrm>
        <a:graphic>
          <a:graphicData uri="http://schemas.openxmlformats.org/presentationml/2006/ole">
            <mc:AlternateContent xmlns:mc="http://schemas.openxmlformats.org/markup-compatibility/2006">
              <mc:Choice xmlns:v="urn:schemas-microsoft-com:vml" Requires="v">
                <p:oleObj spid="_x0000_s131190" name="Equation" r:id="rId7" imgW="1358900" imgH="419100" progId="Equation.3">
                  <p:embed/>
                </p:oleObj>
              </mc:Choice>
              <mc:Fallback>
                <p:oleObj name="Equation" r:id="rId7" imgW="1358900" imgH="419100" progId="Equation.3">
                  <p:embed/>
                  <p:pic>
                    <p:nvPicPr>
                      <p:cNvPr id="0" name=""/>
                      <p:cNvPicPr>
                        <a:picLocks noChangeAspect="1" noChangeArrowheads="1"/>
                      </p:cNvPicPr>
                      <p:nvPr/>
                    </p:nvPicPr>
                    <p:blipFill>
                      <a:blip r:embed="rId8"/>
                      <a:srcRect/>
                      <a:stretch>
                        <a:fillRect/>
                      </a:stretch>
                    </p:blipFill>
                    <p:spPr bwMode="auto">
                      <a:xfrm>
                        <a:off x="2976563" y="5627688"/>
                        <a:ext cx="3348037" cy="1030287"/>
                      </a:xfrm>
                      <a:prstGeom prst="rect">
                        <a:avLst/>
                      </a:prstGeom>
                      <a:noFill/>
                      <a:extLst/>
                    </p:spPr>
                  </p:pic>
                </p:oleObj>
              </mc:Fallback>
            </mc:AlternateContent>
          </a:graphicData>
        </a:graphic>
      </p:graphicFrame>
    </p:spTree>
    <p:extLst>
      <p:ext uri="{BB962C8B-B14F-4D97-AF65-F5344CB8AC3E}">
        <p14:creationId xmlns:p14="http://schemas.microsoft.com/office/powerpoint/2010/main" val="1990888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Sample Problem – How do we estimate </a:t>
            </a:r>
            <a:r>
              <a:rPr lang="en-US" i="1" dirty="0" smtClean="0"/>
              <a:t>a</a:t>
            </a:r>
            <a:r>
              <a:rPr lang="en-US" dirty="0" smtClean="0"/>
              <a:t>, the decay rate? </a:t>
            </a:r>
            <a:endParaRPr lang="en-US" dirty="0"/>
          </a:p>
        </p:txBody>
      </p:sp>
      <p:sp>
        <p:nvSpPr>
          <p:cNvPr id="4" name="Content Placeholder 3"/>
          <p:cNvSpPr>
            <a:spLocks noGrp="1"/>
          </p:cNvSpPr>
          <p:nvPr>
            <p:ph sz="quarter" idx="1"/>
          </p:nvPr>
        </p:nvSpPr>
        <p:spPr>
          <a:xfrm>
            <a:off x="4748111" y="1617522"/>
            <a:ext cx="3749040" cy="4624919"/>
          </a:xfrm>
        </p:spPr>
        <p:txBody>
          <a:bodyPr>
            <a:normAutofit/>
          </a:bodyPr>
          <a:lstStyle/>
          <a:p>
            <a:r>
              <a:rPr lang="en-US" dirty="0" smtClean="0"/>
              <a:t>Determine </a:t>
            </a:r>
            <a:r>
              <a:rPr lang="en-US" i="1" dirty="0"/>
              <a:t>a</a:t>
            </a:r>
            <a:r>
              <a:rPr lang="en-US" dirty="0" smtClean="0"/>
              <a:t> for the following base flow recession curve</a:t>
            </a:r>
          </a:p>
          <a:p>
            <a:endParaRPr lang="en-US" dirty="0"/>
          </a:p>
          <a:p>
            <a:endParaRPr lang="en-US" dirty="0" smtClean="0"/>
          </a:p>
          <a:p>
            <a:endParaRPr lang="en-US" dirty="0"/>
          </a:p>
        </p:txBody>
      </p:sp>
      <p:pic>
        <p:nvPicPr>
          <p:cNvPr id="6" name="Content Placeholder 5" descr="baseflow_exp.jpg"/>
          <p:cNvPicPr>
            <a:picLocks noGrp="1" noChangeAspect="1"/>
          </p:cNvPicPr>
          <p:nvPr>
            <p:ph sz="quarter" idx="2"/>
          </p:nvPr>
        </p:nvPicPr>
        <p:blipFill>
          <a:blip r:embed="rId2"/>
          <a:srcRect t="-31287" b="-31287"/>
          <a:stretch>
            <a:fillRect/>
          </a:stretch>
        </p:blipFill>
        <p:spPr>
          <a:xfrm>
            <a:off x="315382" y="1028442"/>
            <a:ext cx="3749040" cy="4572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Sample Problem – How do we estimate </a:t>
            </a:r>
            <a:r>
              <a:rPr lang="en-US" i="1" dirty="0" smtClean="0"/>
              <a:t>a</a:t>
            </a:r>
            <a:r>
              <a:rPr lang="en-US" dirty="0" smtClean="0"/>
              <a:t>, the decay rate? </a:t>
            </a:r>
            <a:endParaRPr lang="en-US" dirty="0"/>
          </a:p>
        </p:txBody>
      </p:sp>
      <p:sp>
        <p:nvSpPr>
          <p:cNvPr id="4" name="Content Placeholder 3"/>
          <p:cNvSpPr>
            <a:spLocks noGrp="1"/>
          </p:cNvSpPr>
          <p:nvPr>
            <p:ph sz="quarter" idx="1"/>
          </p:nvPr>
        </p:nvSpPr>
        <p:spPr>
          <a:xfrm>
            <a:off x="4748111" y="1617522"/>
            <a:ext cx="3749040" cy="4624919"/>
          </a:xfrm>
        </p:spPr>
        <p:txBody>
          <a:bodyPr>
            <a:normAutofit/>
          </a:bodyPr>
          <a:lstStyle/>
          <a:p>
            <a:r>
              <a:rPr lang="en-US" dirty="0" smtClean="0"/>
              <a:t>Determine </a:t>
            </a:r>
            <a:r>
              <a:rPr lang="en-US" i="1" dirty="0"/>
              <a:t>a</a:t>
            </a:r>
            <a:r>
              <a:rPr lang="en-US" dirty="0" smtClean="0"/>
              <a:t> for the following base flow recession curve</a:t>
            </a:r>
          </a:p>
          <a:p>
            <a:r>
              <a:rPr lang="en-US" dirty="0" err="1" smtClean="0"/>
              <a:t>Matlab</a:t>
            </a:r>
            <a:r>
              <a:rPr lang="en-US" dirty="0" smtClean="0"/>
              <a:t> – measure from slope</a:t>
            </a:r>
            <a:endParaRPr lang="en-US" dirty="0"/>
          </a:p>
          <a:p>
            <a:r>
              <a:rPr lang="en-US" dirty="0" smtClean="0"/>
              <a:t>Or calculate t</a:t>
            </a:r>
            <a:r>
              <a:rPr lang="en-US" baseline="-25000" dirty="0" smtClean="0"/>
              <a:t>1</a:t>
            </a:r>
            <a:r>
              <a:rPr lang="en-US" dirty="0" smtClean="0"/>
              <a:t>, the time it takes for the flow to fall to 1/10 of its value</a:t>
            </a:r>
          </a:p>
          <a:p>
            <a:pPr marL="0" indent="0">
              <a:buNone/>
            </a:pPr>
            <a:endParaRPr lang="en-US" dirty="0"/>
          </a:p>
          <a:p>
            <a:pPr marL="0" indent="0">
              <a:buNone/>
            </a:pPr>
            <a:r>
              <a:rPr lang="en-US" dirty="0" smtClean="0"/>
              <a:t>	</a:t>
            </a:r>
            <a:r>
              <a:rPr lang="en-US" i="1" dirty="0" smtClean="0"/>
              <a:t>a</a:t>
            </a:r>
            <a:r>
              <a:rPr lang="en-US" dirty="0" smtClean="0"/>
              <a:t>=2.3/t</a:t>
            </a:r>
            <a:r>
              <a:rPr lang="en-US" baseline="-25000" dirty="0" smtClean="0"/>
              <a:t>1</a:t>
            </a:r>
          </a:p>
          <a:p>
            <a:endParaRPr lang="en-US" dirty="0"/>
          </a:p>
          <a:p>
            <a:endParaRPr lang="en-US" dirty="0" smtClean="0"/>
          </a:p>
          <a:p>
            <a:endParaRPr lang="en-US" dirty="0"/>
          </a:p>
        </p:txBody>
      </p:sp>
      <p:pic>
        <p:nvPicPr>
          <p:cNvPr id="6" name="Content Placeholder 5" descr="baseflow_exp.jpg"/>
          <p:cNvPicPr>
            <a:picLocks noGrp="1" noChangeAspect="1"/>
          </p:cNvPicPr>
          <p:nvPr>
            <p:ph sz="quarter" idx="2"/>
          </p:nvPr>
        </p:nvPicPr>
        <p:blipFill>
          <a:blip r:embed="rId2"/>
          <a:srcRect t="-31287" b="-31287"/>
          <a:stretch>
            <a:fillRect/>
          </a:stretch>
        </p:blipFill>
        <p:spPr>
          <a:xfrm>
            <a:off x="315382" y="1028442"/>
            <a:ext cx="3749040" cy="4572000"/>
          </a:xfrm>
        </p:spPr>
      </p:pic>
    </p:spTree>
    <p:extLst>
      <p:ext uri="{BB962C8B-B14F-4D97-AF65-F5344CB8AC3E}">
        <p14:creationId xmlns:p14="http://schemas.microsoft.com/office/powerpoint/2010/main" val="2311049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Ok – now this is what flow in a stream might look like </a:t>
            </a:r>
            <a:endParaRPr lang="en-US" dirty="0"/>
          </a:p>
        </p:txBody>
      </p:sp>
      <p:pic>
        <p:nvPicPr>
          <p:cNvPr id="9" name="Picture 8" descr="Screen shot 2011-08-23 at 2.29.38 PM.png"/>
          <p:cNvPicPr>
            <a:picLocks noChangeAspect="1"/>
          </p:cNvPicPr>
          <p:nvPr/>
        </p:nvPicPr>
        <p:blipFill>
          <a:blip r:embed="rId2"/>
          <a:stretch>
            <a:fillRect/>
          </a:stretch>
        </p:blipFill>
        <p:spPr>
          <a:xfrm>
            <a:off x="1779282" y="1429620"/>
            <a:ext cx="5449314" cy="2754931"/>
          </a:xfrm>
          <a:prstGeom prst="rect">
            <a:avLst/>
          </a:prstGeom>
          <a:scene3d>
            <a:camera prst="orthographicFront">
              <a:rot lat="0" lon="0" rev="21540000"/>
            </a:camera>
            <a:lightRig rig="threePt" dir="t"/>
          </a:scene3d>
        </p:spPr>
      </p:pic>
      <p:sp>
        <p:nvSpPr>
          <p:cNvPr id="4" name="TextBox 3"/>
          <p:cNvSpPr txBox="1"/>
          <p:nvPr/>
        </p:nvSpPr>
        <p:spPr>
          <a:xfrm>
            <a:off x="754762" y="4768699"/>
            <a:ext cx="8058616" cy="1477328"/>
          </a:xfrm>
          <a:prstGeom prst="rect">
            <a:avLst/>
          </a:prstGeom>
          <a:noFill/>
        </p:spPr>
        <p:txBody>
          <a:bodyPr wrap="none" rtlCol="0">
            <a:spAutoFit/>
          </a:bodyPr>
          <a:lstStyle/>
          <a:p>
            <a:r>
              <a:rPr lang="en-US" dirty="0" smtClean="0"/>
              <a:t>We have a wet season when it rains, recharging the aquifer..</a:t>
            </a:r>
          </a:p>
          <a:p>
            <a:r>
              <a:rPr lang="en-US" dirty="0" smtClean="0"/>
              <a:t>We have a dry season when the river flows, draining the aquifer, which is not being replenished</a:t>
            </a:r>
          </a:p>
          <a:p>
            <a:r>
              <a:rPr lang="en-US" dirty="0" smtClean="0"/>
              <a:t>At the end of the dry season it rains again</a:t>
            </a:r>
          </a:p>
          <a:p>
            <a:r>
              <a:rPr lang="en-US" dirty="0" smtClean="0"/>
              <a:t>See curve above</a:t>
            </a:r>
          </a:p>
          <a:p>
            <a:r>
              <a:rPr lang="en-US" dirty="0" smtClean="0"/>
              <a:t>Can you from a figure like this calculate how much water was added to the aquifer?</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Ok – now this is what flow in a stream might look like </a:t>
            </a:r>
            <a:endParaRPr lang="en-US" dirty="0"/>
          </a:p>
        </p:txBody>
      </p:sp>
      <p:pic>
        <p:nvPicPr>
          <p:cNvPr id="9" name="Picture 8" descr="Screen shot 2011-08-23 at 2.29.38 PM.png"/>
          <p:cNvPicPr>
            <a:picLocks noChangeAspect="1"/>
          </p:cNvPicPr>
          <p:nvPr/>
        </p:nvPicPr>
        <p:blipFill>
          <a:blip r:embed="rId2"/>
          <a:stretch>
            <a:fillRect/>
          </a:stretch>
        </p:blipFill>
        <p:spPr>
          <a:xfrm>
            <a:off x="1779282" y="1429620"/>
            <a:ext cx="5449314" cy="2754931"/>
          </a:xfrm>
          <a:prstGeom prst="rect">
            <a:avLst/>
          </a:prstGeom>
          <a:scene3d>
            <a:camera prst="orthographicFront">
              <a:rot lat="0" lon="0" rev="21540000"/>
            </a:camera>
            <a:lightRig rig="threePt" dir="t"/>
          </a:scene3d>
        </p:spPr>
      </p:pic>
      <p:sp>
        <p:nvSpPr>
          <p:cNvPr id="4" name="TextBox 3"/>
          <p:cNvSpPr txBox="1"/>
          <p:nvPr/>
        </p:nvSpPr>
        <p:spPr>
          <a:xfrm>
            <a:off x="754762" y="4768699"/>
            <a:ext cx="6540560" cy="1200329"/>
          </a:xfrm>
          <a:prstGeom prst="rect">
            <a:avLst/>
          </a:prstGeom>
          <a:noFill/>
        </p:spPr>
        <p:txBody>
          <a:bodyPr wrap="none" rtlCol="0">
            <a:spAutoFit/>
          </a:bodyPr>
          <a:lstStyle/>
          <a:p>
            <a:r>
              <a:rPr lang="en-US" dirty="0" smtClean="0"/>
              <a:t>How about this?</a:t>
            </a:r>
          </a:p>
          <a:p>
            <a:r>
              <a:rPr lang="en-US" dirty="0"/>
              <a:t>	</a:t>
            </a:r>
            <a:r>
              <a:rPr lang="en-US" dirty="0" smtClean="0"/>
              <a:t>Calculate the amount of water in the aquifer at the end of the recession</a:t>
            </a:r>
          </a:p>
          <a:p>
            <a:r>
              <a:rPr lang="en-US" dirty="0"/>
              <a:t>	</a:t>
            </a:r>
            <a:r>
              <a:rPr lang="en-US" dirty="0" smtClean="0"/>
              <a:t>Calculate the amount of water at the beginning of the next recession</a:t>
            </a:r>
          </a:p>
          <a:p>
            <a:r>
              <a:rPr lang="en-US" dirty="0" smtClean="0"/>
              <a:t>	The difference between the two must be what was added.</a:t>
            </a:r>
            <a:endParaRPr lang="en-US" dirty="0"/>
          </a:p>
        </p:txBody>
      </p:sp>
    </p:spTree>
    <p:extLst>
      <p:ext uri="{BB962C8B-B14F-4D97-AF65-F5344CB8AC3E}">
        <p14:creationId xmlns:p14="http://schemas.microsoft.com/office/powerpoint/2010/main" val="2087486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Determining Ground-Water Recharge from </a:t>
            </a:r>
            <a:r>
              <a:rPr lang="en-US" dirty="0" err="1" smtClean="0"/>
              <a:t>Baseflow</a:t>
            </a:r>
            <a:endParaRPr lang="en-US" dirty="0"/>
          </a:p>
        </p:txBody>
      </p:sp>
      <p:sp>
        <p:nvSpPr>
          <p:cNvPr id="6" name="Content Placeholder 5"/>
          <p:cNvSpPr>
            <a:spLocks noGrp="1"/>
          </p:cNvSpPr>
          <p:nvPr>
            <p:ph sz="quarter" idx="1"/>
          </p:nvPr>
        </p:nvSpPr>
        <p:spPr>
          <a:xfrm>
            <a:off x="914400" y="1447799"/>
            <a:ext cx="7772400" cy="4902629"/>
          </a:xfrm>
        </p:spPr>
        <p:txBody>
          <a:bodyPr/>
          <a:lstStyle/>
          <a:p>
            <a:pPr>
              <a:buNone/>
            </a:pPr>
            <a:r>
              <a:rPr lang="en-US" dirty="0" smtClean="0"/>
              <a:t>Seasonal Recession Method</a:t>
            </a:r>
          </a:p>
          <a:p>
            <a:pPr marL="457200" indent="-457200">
              <a:buAutoNum type="alphaLcParenBoth"/>
            </a:pPr>
            <a:r>
              <a:rPr lang="en-US" sz="2000" dirty="0" smtClean="0"/>
              <a:t>Find time t</a:t>
            </a:r>
            <a:r>
              <a:rPr lang="en-US" sz="2000" baseline="-25000" dirty="0" smtClean="0"/>
              <a:t>1</a:t>
            </a:r>
            <a:r>
              <a:rPr lang="en-US" sz="2000" dirty="0" smtClean="0"/>
              <a:t> which is how long it takes for flow to drop from Q</a:t>
            </a:r>
            <a:r>
              <a:rPr lang="en-US" sz="2000" baseline="-25000" dirty="0" smtClean="0"/>
              <a:t>0</a:t>
            </a:r>
            <a:r>
              <a:rPr lang="en-US" sz="2000" dirty="0" smtClean="0"/>
              <a:t> to Q</a:t>
            </a:r>
            <a:r>
              <a:rPr lang="en-US" sz="2000" baseline="-25000" dirty="0" smtClean="0"/>
              <a:t>0</a:t>
            </a:r>
            <a:r>
              <a:rPr lang="en-US" sz="2000" dirty="0" smtClean="0"/>
              <a:t>/10</a:t>
            </a:r>
          </a:p>
          <a:p>
            <a:pPr marL="0" indent="0">
              <a:buNone/>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None/>
            </a:pPr>
            <a:endParaRPr lang="en-US" sz="2000" dirty="0" smtClean="0"/>
          </a:p>
          <a:p>
            <a:pPr>
              <a:buNone/>
            </a:pPr>
            <a:endParaRPr lang="en-US" dirty="0" smtClean="0"/>
          </a:p>
          <a:p>
            <a:pPr>
              <a:buNone/>
            </a:pPr>
            <a:endParaRPr lang="en-US" dirty="0" smtClean="0"/>
          </a:p>
          <a:p>
            <a:endParaRPr lang="en-US" dirty="0" smtClean="0"/>
          </a:p>
          <a:p>
            <a:endParaRPr lang="en-US" dirty="0" smtClean="0"/>
          </a:p>
          <a:p>
            <a:endParaRPr lang="en-US" dirty="0"/>
          </a:p>
        </p:txBody>
      </p:sp>
      <p:graphicFrame>
        <p:nvGraphicFramePr>
          <p:cNvPr id="121859" name="Object 3"/>
          <p:cNvGraphicFramePr>
            <a:graphicFrameLocks noChangeAspect="1"/>
          </p:cNvGraphicFramePr>
          <p:nvPr/>
        </p:nvGraphicFramePr>
        <p:xfrm>
          <a:off x="2157399" y="4828084"/>
          <a:ext cx="1408551" cy="752882"/>
        </p:xfrm>
        <a:graphic>
          <a:graphicData uri="http://schemas.openxmlformats.org/presentationml/2006/ole">
            <mc:AlternateContent xmlns:mc="http://schemas.openxmlformats.org/markup-compatibility/2006">
              <mc:Choice xmlns:v="urn:schemas-microsoft-com:vml" Requires="v">
                <p:oleObj spid="_x0000_s137241" name="Equation" r:id="rId3" imgW="711200" imgH="381000" progId="Equation.3">
                  <p:embed/>
                </p:oleObj>
              </mc:Choice>
              <mc:Fallback>
                <p:oleObj name="Equation" r:id="rId3" imgW="711200" imgH="381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399" y="4828084"/>
                        <a:ext cx="1408551" cy="752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Screen shot 2011-08-23 at 2.29.38 PM.png"/>
          <p:cNvPicPr>
            <a:picLocks noChangeAspect="1"/>
          </p:cNvPicPr>
          <p:nvPr/>
        </p:nvPicPr>
        <p:blipFill>
          <a:blip r:embed="rId5"/>
          <a:stretch>
            <a:fillRect/>
          </a:stretch>
        </p:blipFill>
        <p:spPr>
          <a:xfrm>
            <a:off x="425503" y="4003757"/>
            <a:ext cx="5449314" cy="2754931"/>
          </a:xfrm>
          <a:prstGeom prst="rect">
            <a:avLst/>
          </a:prstGeom>
          <a:scene3d>
            <a:camera prst="orthographicFront">
              <a:rot lat="0" lon="0" rev="21540000"/>
            </a:camera>
            <a:lightRig rig="threePt" dir="t"/>
          </a:scene3d>
        </p:spPr>
      </p:pic>
    </p:spTree>
    <p:extLst>
      <p:ext uri="{BB962C8B-B14F-4D97-AF65-F5344CB8AC3E}">
        <p14:creationId xmlns:p14="http://schemas.microsoft.com/office/powerpoint/2010/main" val="189941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Determining Ground-Water Recharge from </a:t>
            </a:r>
            <a:r>
              <a:rPr lang="en-US" dirty="0" err="1" smtClean="0"/>
              <a:t>Baseflow</a:t>
            </a:r>
            <a:endParaRPr lang="en-US" dirty="0"/>
          </a:p>
        </p:txBody>
      </p:sp>
      <p:sp>
        <p:nvSpPr>
          <p:cNvPr id="6" name="Content Placeholder 5"/>
          <p:cNvSpPr>
            <a:spLocks noGrp="1"/>
          </p:cNvSpPr>
          <p:nvPr>
            <p:ph sz="quarter" idx="1"/>
          </p:nvPr>
        </p:nvSpPr>
        <p:spPr>
          <a:xfrm>
            <a:off x="914400" y="1447799"/>
            <a:ext cx="7772400" cy="4902629"/>
          </a:xfrm>
        </p:spPr>
        <p:txBody>
          <a:bodyPr/>
          <a:lstStyle/>
          <a:p>
            <a:pPr>
              <a:buNone/>
            </a:pPr>
            <a:r>
              <a:rPr lang="en-US" dirty="0" smtClean="0"/>
              <a:t>Seasonal Recession Method</a:t>
            </a:r>
          </a:p>
          <a:p>
            <a:pPr marL="457200" indent="-457200">
              <a:buAutoNum type="alphaLcParenBoth"/>
            </a:pPr>
            <a:r>
              <a:rPr lang="en-US" sz="2000" dirty="0" smtClean="0"/>
              <a:t>Find time t</a:t>
            </a:r>
            <a:r>
              <a:rPr lang="en-US" sz="2000" baseline="-25000" dirty="0" smtClean="0"/>
              <a:t>1</a:t>
            </a:r>
            <a:r>
              <a:rPr lang="en-US" sz="2000" dirty="0" smtClean="0"/>
              <a:t> which is how long it takes for flow to drop from Q</a:t>
            </a:r>
            <a:r>
              <a:rPr lang="en-US" sz="2000" baseline="-25000" dirty="0" smtClean="0"/>
              <a:t>0</a:t>
            </a:r>
            <a:r>
              <a:rPr lang="en-US" sz="2000" dirty="0" smtClean="0"/>
              <a:t> to Q</a:t>
            </a:r>
            <a:r>
              <a:rPr lang="en-US" sz="2000" baseline="-25000" dirty="0" smtClean="0"/>
              <a:t>0</a:t>
            </a:r>
            <a:r>
              <a:rPr lang="en-US" sz="2000" dirty="0" smtClean="0"/>
              <a:t>/10</a:t>
            </a:r>
          </a:p>
          <a:p>
            <a:pPr marL="457200" indent="-457200">
              <a:buAutoNum type="alphaLcParenBoth"/>
            </a:pPr>
            <a:r>
              <a:rPr lang="en-US" sz="2000" dirty="0" smtClean="0"/>
              <a:t>Find </a:t>
            </a:r>
            <a:r>
              <a:rPr lang="en-US" sz="2000" dirty="0" err="1" smtClean="0"/>
              <a:t>V</a:t>
            </a:r>
            <a:r>
              <a:rPr lang="en-US" sz="2000" baseline="-25000" dirty="0" err="1" smtClean="0"/>
              <a:t>tp</a:t>
            </a:r>
            <a:r>
              <a:rPr lang="en-US" sz="2000" baseline="30000" dirty="0" smtClean="0"/>
              <a:t>(</a:t>
            </a:r>
            <a:r>
              <a:rPr lang="en-US" sz="2000" baseline="30000" dirty="0" err="1" smtClean="0"/>
              <a:t>i</a:t>
            </a:r>
            <a:r>
              <a:rPr lang="en-US" sz="2000" baseline="30000" dirty="0" smtClean="0"/>
              <a:t>)</a:t>
            </a:r>
            <a:r>
              <a:rPr lang="en-US" sz="2000" baseline="-25000" dirty="0" smtClean="0"/>
              <a:t>,</a:t>
            </a:r>
            <a:r>
              <a:rPr lang="en-US" sz="2000" dirty="0" smtClean="0"/>
              <a:t> the volume of potential </a:t>
            </a:r>
            <a:r>
              <a:rPr lang="en-US" sz="2000" dirty="0" err="1" smtClean="0"/>
              <a:t>gw</a:t>
            </a:r>
            <a:r>
              <a:rPr lang="en-US" sz="2000" dirty="0" smtClean="0"/>
              <a:t> discharge</a:t>
            </a:r>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None/>
            </a:pPr>
            <a:endParaRPr lang="en-US" sz="2000" dirty="0" smtClean="0"/>
          </a:p>
          <a:p>
            <a:pPr>
              <a:buNone/>
            </a:pPr>
            <a:endParaRPr lang="en-US" dirty="0" smtClean="0"/>
          </a:p>
          <a:p>
            <a:pPr>
              <a:buNone/>
            </a:pPr>
            <a:endParaRPr lang="en-US" dirty="0" smtClean="0"/>
          </a:p>
          <a:p>
            <a:endParaRPr lang="en-US" dirty="0" smtClean="0"/>
          </a:p>
          <a:p>
            <a:endParaRPr lang="en-US" dirty="0" smtClean="0"/>
          </a:p>
          <a:p>
            <a:endParaRPr lang="en-US" dirty="0"/>
          </a:p>
        </p:txBody>
      </p:sp>
      <p:graphicFrame>
        <p:nvGraphicFramePr>
          <p:cNvPr id="121858" name="Object 2"/>
          <p:cNvGraphicFramePr>
            <a:graphicFrameLocks noChangeAspect="1"/>
          </p:cNvGraphicFramePr>
          <p:nvPr>
            <p:extLst>
              <p:ext uri="{D42A27DB-BD31-4B8C-83A1-F6EECF244321}">
                <p14:modId xmlns:p14="http://schemas.microsoft.com/office/powerpoint/2010/main" val="4254308969"/>
              </p:ext>
            </p:extLst>
          </p:nvPr>
        </p:nvGraphicFramePr>
        <p:xfrm>
          <a:off x="2897928" y="2852738"/>
          <a:ext cx="1746250" cy="665162"/>
        </p:xfrm>
        <a:graphic>
          <a:graphicData uri="http://schemas.openxmlformats.org/presentationml/2006/ole">
            <mc:AlternateContent xmlns:mc="http://schemas.openxmlformats.org/markup-compatibility/2006">
              <mc:Choice xmlns:v="urn:schemas-microsoft-com:vml" Requires="v">
                <p:oleObj spid="_x0000_s132174" name="Equation" r:id="rId3" imgW="1130300" imgH="431800" progId="Equation.3">
                  <p:embed/>
                </p:oleObj>
              </mc:Choice>
              <mc:Fallback>
                <p:oleObj name="Equation" r:id="rId3" imgW="1130300" imgH="431800" progId="Equation.3">
                  <p:embed/>
                  <p:pic>
                    <p:nvPicPr>
                      <p:cNvPr id="0" name=""/>
                      <p:cNvPicPr>
                        <a:picLocks noChangeAspect="1" noChangeArrowheads="1"/>
                      </p:cNvPicPr>
                      <p:nvPr/>
                    </p:nvPicPr>
                    <p:blipFill>
                      <a:blip r:embed="rId4"/>
                      <a:srcRect/>
                      <a:stretch>
                        <a:fillRect/>
                      </a:stretch>
                    </p:blipFill>
                    <p:spPr bwMode="auto">
                      <a:xfrm>
                        <a:off x="2897928" y="2852738"/>
                        <a:ext cx="1746250" cy="665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1859" name="Object 3"/>
          <p:cNvGraphicFramePr>
            <a:graphicFrameLocks noChangeAspect="1"/>
          </p:cNvGraphicFramePr>
          <p:nvPr/>
        </p:nvGraphicFramePr>
        <p:xfrm>
          <a:off x="2157399" y="4828084"/>
          <a:ext cx="1408551" cy="752882"/>
        </p:xfrm>
        <a:graphic>
          <a:graphicData uri="http://schemas.openxmlformats.org/presentationml/2006/ole">
            <mc:AlternateContent xmlns:mc="http://schemas.openxmlformats.org/markup-compatibility/2006">
              <mc:Choice xmlns:v="urn:schemas-microsoft-com:vml" Requires="v">
                <p:oleObj spid="_x0000_s132175" name="Equation" r:id="rId5" imgW="711200" imgH="381000" progId="Equation.3">
                  <p:embed/>
                </p:oleObj>
              </mc:Choice>
              <mc:Fallback>
                <p:oleObj name="Equation" r:id="rId5" imgW="711200" imgH="381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399" y="4828084"/>
                        <a:ext cx="1408551" cy="752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Screen shot 2011-08-23 at 2.29.38 PM.png"/>
          <p:cNvPicPr>
            <a:picLocks noChangeAspect="1"/>
          </p:cNvPicPr>
          <p:nvPr/>
        </p:nvPicPr>
        <p:blipFill>
          <a:blip r:embed="rId7"/>
          <a:stretch>
            <a:fillRect/>
          </a:stretch>
        </p:blipFill>
        <p:spPr>
          <a:xfrm>
            <a:off x="425503" y="4003757"/>
            <a:ext cx="5449314" cy="2754931"/>
          </a:xfrm>
          <a:prstGeom prst="rect">
            <a:avLst/>
          </a:prstGeom>
          <a:scene3d>
            <a:camera prst="orthographicFront">
              <a:rot lat="0" lon="0" rev="21540000"/>
            </a:camera>
            <a:lightRig rig="threePt" dir="t"/>
          </a:scene3d>
        </p:spPr>
      </p:pic>
      <p:sp>
        <p:nvSpPr>
          <p:cNvPr id="11" name="TextBox 10"/>
          <p:cNvSpPr txBox="1"/>
          <p:nvPr/>
        </p:nvSpPr>
        <p:spPr>
          <a:xfrm>
            <a:off x="6157738" y="4828084"/>
            <a:ext cx="2653829" cy="369332"/>
          </a:xfrm>
          <a:prstGeom prst="rect">
            <a:avLst/>
          </a:prstGeom>
          <a:noFill/>
        </p:spPr>
        <p:txBody>
          <a:bodyPr wrap="none" rtlCol="0">
            <a:spAutoFit/>
          </a:bodyPr>
          <a:lstStyle/>
          <a:p>
            <a:r>
              <a:rPr lang="en-US" dirty="0" smtClean="0"/>
              <a:t>Apply algorithm to this figure</a:t>
            </a:r>
            <a:endParaRPr lang="en-US" dirty="0"/>
          </a:p>
        </p:txBody>
      </p:sp>
      <p:sp>
        <p:nvSpPr>
          <p:cNvPr id="3" name="TextBox 2"/>
          <p:cNvSpPr txBox="1"/>
          <p:nvPr/>
        </p:nvSpPr>
        <p:spPr>
          <a:xfrm>
            <a:off x="6157738" y="2959469"/>
            <a:ext cx="1518940" cy="646331"/>
          </a:xfrm>
          <a:prstGeom prst="rect">
            <a:avLst/>
          </a:prstGeom>
          <a:noFill/>
        </p:spPr>
        <p:txBody>
          <a:bodyPr wrap="none" rtlCol="0">
            <a:spAutoFit/>
          </a:bodyPr>
          <a:lstStyle/>
          <a:p>
            <a:r>
              <a:rPr lang="en-US" dirty="0" err="1" smtClean="0"/>
              <a:t>i</a:t>
            </a:r>
            <a:r>
              <a:rPr lang="en-US" dirty="0" smtClean="0"/>
              <a:t>=1 -&gt; season 1</a:t>
            </a:r>
          </a:p>
          <a:p>
            <a:r>
              <a:rPr lang="en-US" dirty="0" err="1" smtClean="0"/>
              <a:t>i</a:t>
            </a:r>
            <a:r>
              <a:rPr lang="en-US" dirty="0" smtClean="0"/>
              <a:t>=2 -&gt; season 2</a:t>
            </a:r>
            <a:endParaRPr lang="en-US" dirty="0"/>
          </a:p>
        </p:txBody>
      </p:sp>
    </p:spTree>
    <p:extLst>
      <p:ext uri="{BB962C8B-B14F-4D97-AF65-F5344CB8AC3E}">
        <p14:creationId xmlns:p14="http://schemas.microsoft.com/office/powerpoint/2010/main" val="3515459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Determining Ground-Water Recharge from </a:t>
            </a:r>
            <a:r>
              <a:rPr lang="en-US" dirty="0" err="1" smtClean="0"/>
              <a:t>Baseflow</a:t>
            </a:r>
            <a:endParaRPr lang="en-US" dirty="0"/>
          </a:p>
        </p:txBody>
      </p:sp>
      <p:sp>
        <p:nvSpPr>
          <p:cNvPr id="6" name="Content Placeholder 5"/>
          <p:cNvSpPr>
            <a:spLocks noGrp="1"/>
          </p:cNvSpPr>
          <p:nvPr>
            <p:ph sz="quarter" idx="1"/>
          </p:nvPr>
        </p:nvSpPr>
        <p:spPr>
          <a:xfrm>
            <a:off x="914400" y="1447799"/>
            <a:ext cx="7772400" cy="4902629"/>
          </a:xfrm>
        </p:spPr>
        <p:txBody>
          <a:bodyPr/>
          <a:lstStyle/>
          <a:p>
            <a:pPr>
              <a:buNone/>
            </a:pPr>
            <a:r>
              <a:rPr lang="en-US" dirty="0" smtClean="0"/>
              <a:t>Seasonal Recession Method</a:t>
            </a:r>
          </a:p>
          <a:p>
            <a:pPr marL="457200" indent="-457200">
              <a:buAutoNum type="alphaLcParenBoth"/>
            </a:pPr>
            <a:r>
              <a:rPr lang="en-US" sz="2000" dirty="0"/>
              <a:t>Find time t</a:t>
            </a:r>
            <a:r>
              <a:rPr lang="en-US" sz="2000" baseline="-25000" dirty="0"/>
              <a:t>1</a:t>
            </a:r>
            <a:r>
              <a:rPr lang="en-US" sz="2000" dirty="0"/>
              <a:t> </a:t>
            </a:r>
            <a:endParaRPr lang="en-US" sz="2000" dirty="0" smtClean="0"/>
          </a:p>
          <a:p>
            <a:pPr marL="457200" indent="-457200">
              <a:buAutoNum type="alphaLcParenBoth"/>
            </a:pPr>
            <a:r>
              <a:rPr lang="en-US" sz="2000" dirty="0" smtClean="0"/>
              <a:t>Find </a:t>
            </a:r>
            <a:r>
              <a:rPr lang="en-US" sz="2000" dirty="0" err="1"/>
              <a:t>V</a:t>
            </a:r>
            <a:r>
              <a:rPr lang="en-US" sz="2000" baseline="-25000" dirty="0" err="1"/>
              <a:t>tp</a:t>
            </a:r>
            <a:r>
              <a:rPr lang="en-US" sz="2000" baseline="30000" dirty="0"/>
              <a:t>(</a:t>
            </a:r>
            <a:r>
              <a:rPr lang="en-US" sz="2000" baseline="30000" dirty="0" err="1"/>
              <a:t>i</a:t>
            </a:r>
            <a:r>
              <a:rPr lang="en-US" sz="2000" baseline="30000" dirty="0"/>
              <a:t>)</a:t>
            </a:r>
            <a:r>
              <a:rPr lang="en-US" sz="2000" baseline="-25000" dirty="0"/>
              <a:t>,</a:t>
            </a:r>
            <a:r>
              <a:rPr lang="en-US" sz="2000" dirty="0"/>
              <a:t> </a:t>
            </a:r>
          </a:p>
          <a:p>
            <a:pPr marL="457200" indent="-457200">
              <a:buAutoNum type="alphaLcParenBoth"/>
            </a:pPr>
            <a:endParaRPr lang="en-US" sz="2000" dirty="0" smtClean="0"/>
          </a:p>
          <a:p>
            <a:pPr marL="457200" indent="-457200">
              <a:buAutoNum type="alphaLcParenBoth"/>
            </a:pPr>
            <a:r>
              <a:rPr lang="en-US" sz="2000" dirty="0" smtClean="0"/>
              <a:t>Calculate potential </a:t>
            </a:r>
            <a:r>
              <a:rPr lang="en-US" sz="2000" dirty="0" err="1" smtClean="0"/>
              <a:t>baseflow</a:t>
            </a:r>
            <a:r>
              <a:rPr lang="en-US" sz="2000" dirty="0" smtClean="0"/>
              <a:t> </a:t>
            </a:r>
            <a:r>
              <a:rPr lang="en-US" sz="2000" dirty="0" err="1" smtClean="0"/>
              <a:t>V</a:t>
            </a:r>
            <a:r>
              <a:rPr lang="en-US" sz="2000" baseline="-25000" dirty="0" err="1" smtClean="0"/>
              <a:t>t</a:t>
            </a:r>
            <a:r>
              <a:rPr lang="en-US" sz="2000" dirty="0" smtClean="0"/>
              <a:t> at time t, the end of the recession</a:t>
            </a:r>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None/>
            </a:pPr>
            <a:endParaRPr lang="en-US" sz="2000" dirty="0" smtClean="0"/>
          </a:p>
          <a:p>
            <a:pPr>
              <a:buNone/>
            </a:pPr>
            <a:endParaRPr lang="en-US" dirty="0" smtClean="0"/>
          </a:p>
          <a:p>
            <a:pPr>
              <a:buNone/>
            </a:pPr>
            <a:endParaRPr lang="en-US" dirty="0" smtClean="0"/>
          </a:p>
          <a:p>
            <a:endParaRPr lang="en-US" dirty="0" smtClean="0"/>
          </a:p>
          <a:p>
            <a:endParaRPr lang="en-US" dirty="0" smtClean="0"/>
          </a:p>
          <a:p>
            <a:endParaRPr lang="en-US" dirty="0"/>
          </a:p>
        </p:txBody>
      </p:sp>
      <p:graphicFrame>
        <p:nvGraphicFramePr>
          <p:cNvPr id="121859" name="Object 3"/>
          <p:cNvGraphicFramePr>
            <a:graphicFrameLocks noChangeAspect="1"/>
          </p:cNvGraphicFramePr>
          <p:nvPr/>
        </p:nvGraphicFramePr>
        <p:xfrm>
          <a:off x="2157399" y="4828084"/>
          <a:ext cx="1408551" cy="752882"/>
        </p:xfrm>
        <a:graphic>
          <a:graphicData uri="http://schemas.openxmlformats.org/presentationml/2006/ole">
            <mc:AlternateContent xmlns:mc="http://schemas.openxmlformats.org/markup-compatibility/2006">
              <mc:Choice xmlns:v="urn:schemas-microsoft-com:vml" Requires="v">
                <p:oleObj spid="_x0000_s134218" name="Equation" r:id="rId3" imgW="711200" imgH="381000" progId="Equation.3">
                  <p:embed/>
                </p:oleObj>
              </mc:Choice>
              <mc:Fallback>
                <p:oleObj name="Equation" r:id="rId3" imgW="711200" imgH="381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399" y="4828084"/>
                        <a:ext cx="1408551" cy="752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Screen shot 2011-08-23 at 2.29.38 PM.png"/>
          <p:cNvPicPr>
            <a:picLocks noChangeAspect="1"/>
          </p:cNvPicPr>
          <p:nvPr/>
        </p:nvPicPr>
        <p:blipFill>
          <a:blip r:embed="rId5"/>
          <a:stretch>
            <a:fillRect/>
          </a:stretch>
        </p:blipFill>
        <p:spPr>
          <a:xfrm>
            <a:off x="383469" y="4203500"/>
            <a:ext cx="5449314" cy="2754931"/>
          </a:xfrm>
          <a:prstGeom prst="rect">
            <a:avLst/>
          </a:prstGeom>
          <a:scene3d>
            <a:camera prst="orthographicFront">
              <a:rot lat="0" lon="0" rev="21540000"/>
            </a:camera>
            <a:lightRig rig="threePt" dir="t"/>
          </a:scene3d>
        </p:spPr>
      </p:pic>
      <p:graphicFrame>
        <p:nvGraphicFramePr>
          <p:cNvPr id="121862" name="Object 6"/>
          <p:cNvGraphicFramePr>
            <a:graphicFrameLocks noChangeAspect="1"/>
          </p:cNvGraphicFramePr>
          <p:nvPr>
            <p:extLst>
              <p:ext uri="{D42A27DB-BD31-4B8C-83A1-F6EECF244321}">
                <p14:modId xmlns:p14="http://schemas.microsoft.com/office/powerpoint/2010/main" val="1750062146"/>
              </p:ext>
            </p:extLst>
          </p:nvPr>
        </p:nvGraphicFramePr>
        <p:xfrm>
          <a:off x="2642339" y="3498650"/>
          <a:ext cx="5003800" cy="704850"/>
        </p:xfrm>
        <a:graphic>
          <a:graphicData uri="http://schemas.openxmlformats.org/presentationml/2006/ole">
            <mc:AlternateContent xmlns:mc="http://schemas.openxmlformats.org/markup-compatibility/2006">
              <mc:Choice xmlns:v="urn:schemas-microsoft-com:vml" Requires="v">
                <p:oleObj spid="_x0000_s134219" name="Equation" r:id="rId6" imgW="3238500" imgH="457200" progId="Equation.3">
                  <p:embed/>
                </p:oleObj>
              </mc:Choice>
              <mc:Fallback>
                <p:oleObj name="Equation" r:id="rId6" imgW="3238500" imgH="457200" progId="Equation.3">
                  <p:embed/>
                  <p:pic>
                    <p:nvPicPr>
                      <p:cNvPr id="0" name=""/>
                      <p:cNvPicPr>
                        <a:picLocks noChangeAspect="1" noChangeArrowheads="1"/>
                      </p:cNvPicPr>
                      <p:nvPr/>
                    </p:nvPicPr>
                    <p:blipFill>
                      <a:blip r:embed="rId7"/>
                      <a:srcRect/>
                      <a:stretch>
                        <a:fillRect/>
                      </a:stretch>
                    </p:blipFill>
                    <p:spPr bwMode="auto">
                      <a:xfrm>
                        <a:off x="2642339" y="3498650"/>
                        <a:ext cx="5003800"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2"/>
          <p:cNvGraphicFramePr>
            <a:graphicFrameLocks noChangeAspect="1"/>
          </p:cNvGraphicFramePr>
          <p:nvPr>
            <p:extLst>
              <p:ext uri="{D42A27DB-BD31-4B8C-83A1-F6EECF244321}">
                <p14:modId xmlns:p14="http://schemas.microsoft.com/office/powerpoint/2010/main" val="2904327776"/>
              </p:ext>
            </p:extLst>
          </p:nvPr>
        </p:nvGraphicFramePr>
        <p:xfrm>
          <a:off x="3255442" y="2055778"/>
          <a:ext cx="1746250" cy="665162"/>
        </p:xfrm>
        <a:graphic>
          <a:graphicData uri="http://schemas.openxmlformats.org/presentationml/2006/ole">
            <mc:AlternateContent xmlns:mc="http://schemas.openxmlformats.org/markup-compatibility/2006">
              <mc:Choice xmlns:v="urn:schemas-microsoft-com:vml" Requires="v">
                <p:oleObj spid="_x0000_s134220" name="Equation" r:id="rId8" imgW="1130300" imgH="431800" progId="Equation.3">
                  <p:embed/>
                </p:oleObj>
              </mc:Choice>
              <mc:Fallback>
                <p:oleObj name="Equation" r:id="rId8" imgW="1130300" imgH="431800" progId="Equation.3">
                  <p:embed/>
                  <p:pic>
                    <p:nvPicPr>
                      <p:cNvPr id="0" name=""/>
                      <p:cNvPicPr>
                        <a:picLocks noChangeAspect="1" noChangeArrowheads="1"/>
                      </p:cNvPicPr>
                      <p:nvPr/>
                    </p:nvPicPr>
                    <p:blipFill>
                      <a:blip r:embed="rId9"/>
                      <a:srcRect/>
                      <a:stretch>
                        <a:fillRect/>
                      </a:stretch>
                    </p:blipFill>
                    <p:spPr bwMode="auto">
                      <a:xfrm>
                        <a:off x="3255442" y="2055778"/>
                        <a:ext cx="1746250" cy="665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0676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Determining Ground-Water Recharge from </a:t>
            </a:r>
            <a:r>
              <a:rPr lang="en-US" dirty="0" err="1" smtClean="0"/>
              <a:t>Baseflow</a:t>
            </a:r>
            <a:endParaRPr lang="en-US" dirty="0"/>
          </a:p>
        </p:txBody>
      </p:sp>
      <p:sp>
        <p:nvSpPr>
          <p:cNvPr id="6" name="Content Placeholder 5"/>
          <p:cNvSpPr>
            <a:spLocks noGrp="1"/>
          </p:cNvSpPr>
          <p:nvPr>
            <p:ph sz="quarter" idx="1"/>
          </p:nvPr>
        </p:nvSpPr>
        <p:spPr>
          <a:xfrm>
            <a:off x="914400" y="1447799"/>
            <a:ext cx="7772400" cy="4902629"/>
          </a:xfrm>
        </p:spPr>
        <p:txBody>
          <a:bodyPr/>
          <a:lstStyle/>
          <a:p>
            <a:pPr>
              <a:buNone/>
            </a:pPr>
            <a:r>
              <a:rPr lang="en-US" dirty="0" smtClean="0"/>
              <a:t>Seasonal Recession Method</a:t>
            </a:r>
          </a:p>
          <a:p>
            <a:pPr marL="457200" indent="-457200">
              <a:buAutoNum type="alphaLcParenBoth"/>
            </a:pPr>
            <a:r>
              <a:rPr lang="en-US" sz="2000" dirty="0" smtClean="0"/>
              <a:t>Find time t</a:t>
            </a:r>
            <a:r>
              <a:rPr lang="en-US" sz="2000" baseline="-25000" dirty="0" smtClean="0"/>
              <a:t>1</a:t>
            </a:r>
            <a:r>
              <a:rPr lang="en-US" sz="2000" dirty="0" smtClean="0"/>
              <a:t> which is how long it takes for flow to drop from Q</a:t>
            </a:r>
            <a:r>
              <a:rPr lang="en-US" sz="2000" baseline="-25000" dirty="0" smtClean="0"/>
              <a:t>0</a:t>
            </a:r>
            <a:r>
              <a:rPr lang="en-US" sz="2000" dirty="0" smtClean="0"/>
              <a:t> to Q</a:t>
            </a:r>
            <a:r>
              <a:rPr lang="en-US" sz="2000" baseline="-25000" dirty="0" smtClean="0"/>
              <a:t>0</a:t>
            </a:r>
            <a:r>
              <a:rPr lang="en-US" sz="2000" dirty="0" smtClean="0"/>
              <a:t>/10</a:t>
            </a:r>
          </a:p>
          <a:p>
            <a:pPr marL="457200" indent="-457200">
              <a:buAutoNum type="alphaLcParenBoth"/>
            </a:pPr>
            <a:r>
              <a:rPr lang="en-US" sz="2000" dirty="0" smtClean="0"/>
              <a:t>Find </a:t>
            </a:r>
            <a:r>
              <a:rPr lang="en-US" sz="2000" dirty="0" err="1" smtClean="0"/>
              <a:t>V</a:t>
            </a:r>
            <a:r>
              <a:rPr lang="en-US" sz="2000" baseline="-25000" dirty="0" err="1" smtClean="0"/>
              <a:t>tp</a:t>
            </a:r>
            <a:r>
              <a:rPr lang="en-US" sz="2000" baseline="-25000" dirty="0" smtClean="0"/>
              <a:t>,</a:t>
            </a:r>
            <a:r>
              <a:rPr lang="en-US" sz="2000" dirty="0" smtClean="0"/>
              <a:t> the volume of potential </a:t>
            </a:r>
            <a:r>
              <a:rPr lang="en-US" sz="2000" dirty="0" err="1" smtClean="0"/>
              <a:t>gw</a:t>
            </a:r>
            <a:r>
              <a:rPr lang="en-US" sz="2000" dirty="0" smtClean="0"/>
              <a:t> discharge for</a:t>
            </a:r>
            <a:br>
              <a:rPr lang="en-US" sz="2000" dirty="0" smtClean="0"/>
            </a:br>
            <a:r>
              <a:rPr lang="en-US" sz="2000" dirty="0" smtClean="0"/>
              <a:t>season 1 and 2</a:t>
            </a:r>
          </a:p>
          <a:p>
            <a:pPr marL="457200" indent="-457200">
              <a:buAutoNum type="alphaLcParenBoth"/>
            </a:pPr>
            <a:r>
              <a:rPr lang="en-US" sz="2000" dirty="0" smtClean="0"/>
              <a:t>Calculate potential </a:t>
            </a:r>
            <a:r>
              <a:rPr lang="en-US" sz="2000" dirty="0" err="1" smtClean="0"/>
              <a:t>baseflow</a:t>
            </a:r>
            <a:r>
              <a:rPr lang="en-US" sz="2000" dirty="0" smtClean="0"/>
              <a:t> </a:t>
            </a:r>
            <a:r>
              <a:rPr lang="en-US" sz="2000" dirty="0" err="1" smtClean="0"/>
              <a:t>V</a:t>
            </a:r>
            <a:r>
              <a:rPr lang="en-US" sz="2000" baseline="-25000" dirty="0" err="1" smtClean="0"/>
              <a:t>t</a:t>
            </a:r>
            <a:r>
              <a:rPr lang="en-US" sz="2000" dirty="0" smtClean="0"/>
              <a:t> at time </a:t>
            </a:r>
            <a:r>
              <a:rPr lang="en-US" sz="2000" dirty="0" err="1" smtClean="0"/>
              <a:t>t</a:t>
            </a:r>
            <a:r>
              <a:rPr lang="en-US" sz="2000" dirty="0" smtClean="0"/>
              <a:t>, the end of the recession</a:t>
            </a:r>
          </a:p>
          <a:p>
            <a:pPr marL="457200" indent="-457200">
              <a:buAutoNum type="alphaLcParenBoth"/>
            </a:pPr>
            <a:r>
              <a:rPr lang="en-US" sz="2000" dirty="0" smtClean="0"/>
              <a:t>Recharge= </a:t>
            </a:r>
            <a:r>
              <a:rPr lang="en-US" sz="2000" dirty="0" err="1" smtClean="0"/>
              <a:t>V</a:t>
            </a:r>
            <a:r>
              <a:rPr lang="en-US" sz="2000" baseline="-25000" dirty="0" err="1" smtClean="0"/>
              <a:t>tp</a:t>
            </a:r>
            <a:r>
              <a:rPr lang="en-US" sz="2000" dirty="0" smtClean="0"/>
              <a:t>(</a:t>
            </a:r>
            <a:r>
              <a:rPr lang="en-US" sz="2000" i="1" dirty="0" smtClean="0"/>
              <a:t>season 2</a:t>
            </a:r>
            <a:r>
              <a:rPr lang="en-US" sz="2000" dirty="0" smtClean="0"/>
              <a:t>)- </a:t>
            </a:r>
            <a:r>
              <a:rPr lang="en-US" sz="2000" dirty="0" err="1" smtClean="0"/>
              <a:t>V</a:t>
            </a:r>
            <a:r>
              <a:rPr lang="en-US" sz="2000" baseline="-25000" dirty="0" err="1" smtClean="0"/>
              <a:t>t</a:t>
            </a:r>
            <a:r>
              <a:rPr lang="en-US" sz="2000" i="1" dirty="0" smtClean="0"/>
              <a:t>(season 1) – amount of water in aquifer at beginning of 					season 2 – what was left at end of 						season1</a:t>
            </a: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None/>
            </a:pPr>
            <a:endParaRPr lang="en-US" sz="2000" dirty="0" smtClean="0"/>
          </a:p>
          <a:p>
            <a:pPr>
              <a:buNone/>
            </a:pPr>
            <a:endParaRPr lang="en-US" dirty="0" smtClean="0"/>
          </a:p>
          <a:p>
            <a:pPr>
              <a:buNone/>
            </a:pPr>
            <a:endParaRPr lang="en-US" dirty="0" smtClean="0"/>
          </a:p>
          <a:p>
            <a:endParaRPr lang="en-US" dirty="0" smtClean="0"/>
          </a:p>
          <a:p>
            <a:endParaRPr lang="en-US" dirty="0" smtClean="0"/>
          </a:p>
          <a:p>
            <a:endParaRPr lang="en-US" dirty="0"/>
          </a:p>
        </p:txBody>
      </p:sp>
      <p:graphicFrame>
        <p:nvGraphicFramePr>
          <p:cNvPr id="121858" name="Object 2"/>
          <p:cNvGraphicFramePr>
            <a:graphicFrameLocks noChangeAspect="1"/>
          </p:cNvGraphicFramePr>
          <p:nvPr>
            <p:extLst>
              <p:ext uri="{D42A27DB-BD31-4B8C-83A1-F6EECF244321}">
                <p14:modId xmlns:p14="http://schemas.microsoft.com/office/powerpoint/2010/main" val="558431663"/>
              </p:ext>
            </p:extLst>
          </p:nvPr>
        </p:nvGraphicFramePr>
        <p:xfrm>
          <a:off x="6157738" y="2371643"/>
          <a:ext cx="1431925" cy="646112"/>
        </p:xfrm>
        <a:graphic>
          <a:graphicData uri="http://schemas.openxmlformats.org/presentationml/2006/ole">
            <mc:AlternateContent xmlns:mc="http://schemas.openxmlformats.org/markup-compatibility/2006">
              <mc:Choice xmlns:v="urn:schemas-microsoft-com:vml" Requires="v">
                <p:oleObj spid="_x0000_s135264" name="Equation" r:id="rId3" imgW="927100" imgH="419100" progId="Equation.3">
                  <p:embed/>
                </p:oleObj>
              </mc:Choice>
              <mc:Fallback>
                <p:oleObj name="Equation" r:id="rId3" imgW="927100" imgH="419100" progId="Equation.3">
                  <p:embed/>
                  <p:pic>
                    <p:nvPicPr>
                      <p:cNvPr id="0" name=""/>
                      <p:cNvPicPr>
                        <a:picLocks noChangeAspect="1" noChangeArrowheads="1"/>
                      </p:cNvPicPr>
                      <p:nvPr/>
                    </p:nvPicPr>
                    <p:blipFill>
                      <a:blip r:embed="rId4"/>
                      <a:srcRect/>
                      <a:stretch>
                        <a:fillRect/>
                      </a:stretch>
                    </p:blipFill>
                    <p:spPr bwMode="auto">
                      <a:xfrm>
                        <a:off x="6157738" y="2371643"/>
                        <a:ext cx="1431925" cy="646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1859" name="Object 3"/>
          <p:cNvGraphicFramePr>
            <a:graphicFrameLocks noChangeAspect="1"/>
          </p:cNvGraphicFramePr>
          <p:nvPr/>
        </p:nvGraphicFramePr>
        <p:xfrm>
          <a:off x="2157399" y="4828084"/>
          <a:ext cx="1408551" cy="752882"/>
        </p:xfrm>
        <a:graphic>
          <a:graphicData uri="http://schemas.openxmlformats.org/presentationml/2006/ole">
            <mc:AlternateContent xmlns:mc="http://schemas.openxmlformats.org/markup-compatibility/2006">
              <mc:Choice xmlns:v="urn:schemas-microsoft-com:vml" Requires="v">
                <p:oleObj spid="_x0000_s135265" name="Equation" r:id="rId5" imgW="711200" imgH="381000" progId="Equation.3">
                  <p:embed/>
                </p:oleObj>
              </mc:Choice>
              <mc:Fallback>
                <p:oleObj name="Equation" r:id="rId5" imgW="711200" imgH="381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399" y="4828084"/>
                        <a:ext cx="1408551" cy="752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Screen shot 2011-08-23 at 2.29.38 PM.png"/>
          <p:cNvPicPr>
            <a:picLocks noChangeAspect="1"/>
          </p:cNvPicPr>
          <p:nvPr/>
        </p:nvPicPr>
        <p:blipFill>
          <a:blip r:embed="rId7"/>
          <a:stretch>
            <a:fillRect/>
          </a:stretch>
        </p:blipFill>
        <p:spPr>
          <a:xfrm>
            <a:off x="114014" y="3947307"/>
            <a:ext cx="5449314" cy="2754931"/>
          </a:xfrm>
          <a:prstGeom prst="rect">
            <a:avLst/>
          </a:prstGeom>
          <a:scene3d>
            <a:camera prst="orthographicFront">
              <a:rot lat="0" lon="0" rev="21540000"/>
            </a:camera>
            <a:lightRig rig="threePt" dir="t"/>
          </a:scene3d>
        </p:spPr>
      </p:pic>
      <p:graphicFrame>
        <p:nvGraphicFramePr>
          <p:cNvPr id="121862" name="Object 6"/>
          <p:cNvGraphicFramePr>
            <a:graphicFrameLocks noChangeAspect="1"/>
          </p:cNvGraphicFramePr>
          <p:nvPr/>
        </p:nvGraphicFramePr>
        <p:xfrm>
          <a:off x="7505700" y="2868613"/>
          <a:ext cx="1001713" cy="587375"/>
        </p:xfrm>
        <a:graphic>
          <a:graphicData uri="http://schemas.openxmlformats.org/presentationml/2006/ole">
            <mc:AlternateContent xmlns:mc="http://schemas.openxmlformats.org/markup-compatibility/2006">
              <mc:Choice xmlns:v="urn:schemas-microsoft-com:vml" Requires="v">
                <p:oleObj spid="_x0000_s135266" name="Equation" r:id="rId8" imgW="647700" imgH="381000" progId="Equation.3">
                  <p:embed/>
                </p:oleObj>
              </mc:Choice>
              <mc:Fallback>
                <p:oleObj name="Equation" r:id="rId8" imgW="647700" imgH="381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5700" y="2868613"/>
                        <a:ext cx="1001713" cy="58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2"/>
          <p:cNvGraphicFramePr>
            <a:graphicFrameLocks noChangeAspect="1"/>
          </p:cNvGraphicFramePr>
          <p:nvPr>
            <p:extLst>
              <p:ext uri="{D42A27DB-BD31-4B8C-83A1-F6EECF244321}">
                <p14:modId xmlns:p14="http://schemas.microsoft.com/office/powerpoint/2010/main" val="1180248620"/>
              </p:ext>
            </p:extLst>
          </p:nvPr>
        </p:nvGraphicFramePr>
        <p:xfrm>
          <a:off x="6157738" y="5022850"/>
          <a:ext cx="1873449" cy="680418"/>
        </p:xfrm>
        <a:graphic>
          <a:graphicData uri="http://schemas.openxmlformats.org/presentationml/2006/ole">
            <mc:AlternateContent xmlns:mc="http://schemas.openxmlformats.org/markup-compatibility/2006">
              <mc:Choice xmlns:v="urn:schemas-microsoft-com:vml" Requires="v">
                <p:oleObj spid="_x0000_s135267" name="Equation" r:id="rId10" imgW="838200" imgH="304800" progId="Equation.3">
                  <p:embed/>
                </p:oleObj>
              </mc:Choice>
              <mc:Fallback>
                <p:oleObj name="Equation" r:id="rId10" imgW="838200" imgH="304800" progId="Equation.3">
                  <p:embed/>
                  <p:pic>
                    <p:nvPicPr>
                      <p:cNvPr id="0" name=""/>
                      <p:cNvPicPr>
                        <a:picLocks noChangeAspect="1" noChangeArrowheads="1"/>
                      </p:cNvPicPr>
                      <p:nvPr/>
                    </p:nvPicPr>
                    <p:blipFill>
                      <a:blip r:embed="rId11"/>
                      <a:srcRect/>
                      <a:stretch>
                        <a:fillRect/>
                      </a:stretch>
                    </p:blipFill>
                    <p:spPr bwMode="auto">
                      <a:xfrm>
                        <a:off x="6157738" y="5022850"/>
                        <a:ext cx="1873449" cy="680418"/>
                      </a:xfrm>
                      <a:prstGeom prst="rect">
                        <a:avLst/>
                      </a:prstGeom>
                      <a:noFill/>
                      <a:extLst/>
                    </p:spPr>
                  </p:pic>
                </p:oleObj>
              </mc:Fallback>
            </mc:AlternateContent>
          </a:graphicData>
        </a:graphic>
      </p:graphicFrame>
      <p:sp>
        <p:nvSpPr>
          <p:cNvPr id="3" name="Rectangle 2"/>
          <p:cNvSpPr/>
          <p:nvPr/>
        </p:nvSpPr>
        <p:spPr>
          <a:xfrm>
            <a:off x="6062056" y="4912479"/>
            <a:ext cx="2156462" cy="934569"/>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76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Topics</a:t>
            </a:r>
            <a:endParaRPr lang="en-US" dirty="0"/>
          </a:p>
        </p:txBody>
      </p:sp>
      <p:sp>
        <p:nvSpPr>
          <p:cNvPr id="3" name="Content Placeholder 2"/>
          <p:cNvSpPr>
            <a:spLocks noGrp="1"/>
          </p:cNvSpPr>
          <p:nvPr>
            <p:ph sz="quarter" idx="1"/>
          </p:nvPr>
        </p:nvSpPr>
        <p:spPr>
          <a:xfrm>
            <a:off x="852665" y="1603831"/>
            <a:ext cx="7770813" cy="4263569"/>
          </a:xfrm>
        </p:spPr>
        <p:txBody>
          <a:bodyPr>
            <a:normAutofit/>
          </a:bodyPr>
          <a:lstStyle/>
          <a:p>
            <a:r>
              <a:rPr lang="en-US" sz="2000" dirty="0" smtClean="0"/>
              <a:t>Evaporation</a:t>
            </a:r>
          </a:p>
          <a:p>
            <a:r>
              <a:rPr lang="en-US" sz="2000" dirty="0" smtClean="0"/>
              <a:t>Transpiration</a:t>
            </a:r>
          </a:p>
          <a:p>
            <a:r>
              <a:rPr lang="en-US" sz="2000" dirty="0" smtClean="0"/>
              <a:t>Condensation</a:t>
            </a:r>
          </a:p>
          <a:p>
            <a:r>
              <a:rPr lang="en-US" sz="2000" dirty="0" smtClean="0"/>
              <a:t>Precipitation – interception, infiltration, depression storage, Overland Flow</a:t>
            </a:r>
          </a:p>
          <a:p>
            <a:r>
              <a:rPr lang="en-US" sz="2000" dirty="0" smtClean="0"/>
              <a:t>Stream Hydrographs</a:t>
            </a:r>
          </a:p>
          <a:p>
            <a:r>
              <a:rPr lang="en-US" sz="2000" dirty="0" err="1" smtClean="0"/>
              <a:t>Rainfal</a:t>
            </a:r>
            <a:r>
              <a:rPr lang="en-US" sz="2000" dirty="0" smtClean="0"/>
              <a:t>-Runoff</a:t>
            </a:r>
          </a:p>
          <a:p>
            <a:r>
              <a:rPr lang="en-US" sz="2000" dirty="0" smtClean="0"/>
              <a:t>Storm Duration Curves</a:t>
            </a:r>
          </a:p>
          <a:p>
            <a:r>
              <a:rPr lang="en-US" sz="2000" dirty="0" smtClean="0"/>
              <a:t>Determining Groundwater Recharge</a:t>
            </a:r>
          </a:p>
          <a:p>
            <a:r>
              <a:rPr lang="en-US" sz="2000" dirty="0" smtClean="0"/>
              <a:t>Measurement of </a:t>
            </a:r>
            <a:r>
              <a:rPr lang="en-US" sz="2000" dirty="0" err="1" smtClean="0"/>
              <a:t>Streamflow</a:t>
            </a:r>
            <a:endParaRPr lang="en-US" sz="2000" dirty="0"/>
          </a:p>
        </p:txBody>
      </p:sp>
      <p:sp>
        <p:nvSpPr>
          <p:cNvPr id="4" name="Right Brace 3"/>
          <p:cNvSpPr/>
          <p:nvPr/>
        </p:nvSpPr>
        <p:spPr>
          <a:xfrm>
            <a:off x="2623509" y="1715071"/>
            <a:ext cx="155448" cy="64894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2938688" y="1846369"/>
            <a:ext cx="1751802" cy="369332"/>
          </a:xfrm>
          <a:prstGeom prst="rect">
            <a:avLst/>
          </a:prstGeom>
          <a:noFill/>
        </p:spPr>
        <p:txBody>
          <a:bodyPr wrap="none" rtlCol="0">
            <a:spAutoFit/>
          </a:bodyPr>
          <a:lstStyle/>
          <a:p>
            <a:r>
              <a:rPr lang="en-US" dirty="0" err="1" smtClean="0"/>
              <a:t>Evapotranspiration</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sz="quarter" idx="1"/>
          </p:nvPr>
        </p:nvSpPr>
        <p:spPr/>
        <p:txBody>
          <a:bodyPr/>
          <a:lstStyle/>
          <a:p>
            <a:r>
              <a:rPr lang="en-US" dirty="0" smtClean="0"/>
              <a:t>Using the seasonal recession method estimate the ground-water recharge between the end of the first </a:t>
            </a:r>
            <a:r>
              <a:rPr lang="en-US" dirty="0" err="1" smtClean="0"/>
              <a:t>baseflow</a:t>
            </a:r>
            <a:r>
              <a:rPr lang="en-US" dirty="0" smtClean="0"/>
              <a:t> recession and the the start of the second one</a:t>
            </a:r>
          </a:p>
          <a:p>
            <a:endParaRPr lang="en-US" dirty="0" smtClean="0"/>
          </a:p>
          <a:p>
            <a:r>
              <a:rPr lang="en-US" dirty="0" err="1" smtClean="0"/>
              <a:t>Matlab</a:t>
            </a:r>
            <a:endParaRPr lang="en-US" dirty="0"/>
          </a:p>
        </p:txBody>
      </p:sp>
      <p:pic>
        <p:nvPicPr>
          <p:cNvPr id="5" name="Content Placeholder 4" descr="Baseflow Recession.jpg"/>
          <p:cNvPicPr>
            <a:picLocks noGrp="1" noChangeAspect="1"/>
          </p:cNvPicPr>
          <p:nvPr>
            <p:ph sz="quarter" idx="2"/>
          </p:nvPr>
        </p:nvPicPr>
        <p:blipFill>
          <a:blip r:embed="rId2"/>
          <a:srcRect t="-31287" b="-31287"/>
          <a:stretch>
            <a:fillRect/>
          </a:stretch>
        </p:blipFill>
        <p:spPr/>
      </p:pic>
    </p:spTree>
    <p:extLst>
      <p:ext uri="{BB962C8B-B14F-4D97-AF65-F5344CB8AC3E}">
        <p14:creationId xmlns:p14="http://schemas.microsoft.com/office/powerpoint/2010/main" val="16703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Determining Ground-Water Recharge from Baseflow</a:t>
            </a:r>
            <a:endParaRPr lang="en-US" dirty="0"/>
          </a:p>
        </p:txBody>
      </p:sp>
      <p:sp>
        <p:nvSpPr>
          <p:cNvPr id="6" name="Content Placeholder 5"/>
          <p:cNvSpPr>
            <a:spLocks noGrp="1"/>
          </p:cNvSpPr>
          <p:nvPr>
            <p:ph sz="quarter" idx="1"/>
          </p:nvPr>
        </p:nvSpPr>
        <p:spPr/>
        <p:txBody>
          <a:bodyPr>
            <a:normAutofit/>
          </a:bodyPr>
          <a:lstStyle/>
          <a:p>
            <a:pPr>
              <a:buNone/>
            </a:pPr>
            <a:r>
              <a:rPr lang="en-US" sz="2000" dirty="0" smtClean="0"/>
              <a:t>Recession Curve Displacement</a:t>
            </a:r>
          </a:p>
          <a:p>
            <a:pPr>
              <a:buNone/>
            </a:pPr>
            <a:endParaRPr lang="en-US" sz="2000" dirty="0"/>
          </a:p>
          <a:p>
            <a:pPr>
              <a:buNone/>
            </a:pPr>
            <a:r>
              <a:rPr lang="en-US" sz="2000" dirty="0" smtClean="0"/>
              <a:t>During a </a:t>
            </a:r>
            <a:r>
              <a:rPr lang="en-US" sz="2000" dirty="0" err="1" smtClean="0"/>
              <a:t>baseflow</a:t>
            </a:r>
            <a:r>
              <a:rPr lang="en-US" sz="2000" dirty="0" smtClean="0"/>
              <a:t> recession there is a big storm event that recharges the aquifer (just like we had two weeks ago).</a:t>
            </a:r>
          </a:p>
          <a:p>
            <a:pPr>
              <a:buNone/>
            </a:pPr>
            <a:r>
              <a:rPr lang="en-US" sz="2000" dirty="0" smtClean="0"/>
              <a:t>Recession curve looks like on right.</a:t>
            </a:r>
          </a:p>
          <a:p>
            <a:pPr>
              <a:buNone/>
            </a:pPr>
            <a:endParaRPr lang="en-US" sz="2000" dirty="0"/>
          </a:p>
          <a:p>
            <a:pPr>
              <a:buNone/>
            </a:pPr>
            <a:r>
              <a:rPr lang="en-US" sz="2000" dirty="0" smtClean="0"/>
              <a:t>How much recharge was added to the aquifer?</a:t>
            </a:r>
          </a:p>
          <a:p>
            <a:pPr>
              <a:buNone/>
            </a:pPr>
            <a:endParaRPr lang="en-US" sz="2000" dirty="0" smtClean="0"/>
          </a:p>
        </p:txBody>
      </p:sp>
      <p:pic>
        <p:nvPicPr>
          <p:cNvPr id="7" name="Picture 6" descr="Screen shot 2011-08-23 at 2.29.26 PM.png"/>
          <p:cNvPicPr>
            <a:picLocks noChangeAspect="1"/>
          </p:cNvPicPr>
          <p:nvPr/>
        </p:nvPicPr>
        <p:blipFill>
          <a:blip r:embed="rId2"/>
          <a:stretch>
            <a:fillRect/>
          </a:stretch>
        </p:blipFill>
        <p:spPr>
          <a:xfrm>
            <a:off x="5130382" y="1211759"/>
            <a:ext cx="3552608" cy="4808041"/>
          </a:xfrm>
          <a:prstGeom prst="rect">
            <a:avLst/>
          </a:prstGeom>
          <a:scene3d>
            <a:camera prst="orthographicFront">
              <a:rot lat="0" lon="0" rev="21540000"/>
            </a:camera>
            <a:lightRig rig="threePt" dir="t"/>
          </a:scene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Determining Ground-Water Recharge from Baseflow</a:t>
            </a:r>
            <a:endParaRPr lang="en-US" dirty="0"/>
          </a:p>
        </p:txBody>
      </p:sp>
      <p:sp>
        <p:nvSpPr>
          <p:cNvPr id="6" name="Content Placeholder 5"/>
          <p:cNvSpPr>
            <a:spLocks noGrp="1"/>
          </p:cNvSpPr>
          <p:nvPr>
            <p:ph sz="quarter" idx="1"/>
          </p:nvPr>
        </p:nvSpPr>
        <p:spPr>
          <a:xfrm>
            <a:off x="914400" y="1447800"/>
            <a:ext cx="3749040" cy="4962386"/>
          </a:xfrm>
        </p:spPr>
        <p:txBody>
          <a:bodyPr>
            <a:normAutofit/>
          </a:bodyPr>
          <a:lstStyle/>
          <a:p>
            <a:pPr>
              <a:buNone/>
            </a:pPr>
            <a:r>
              <a:rPr lang="en-US" sz="2000" dirty="0" smtClean="0"/>
              <a:t>Recession Curve Displacement</a:t>
            </a:r>
          </a:p>
          <a:p>
            <a:pPr>
              <a:buNone/>
            </a:pPr>
            <a:endParaRPr lang="en-US" sz="2000" dirty="0"/>
          </a:p>
          <a:p>
            <a:pPr>
              <a:buNone/>
            </a:pPr>
            <a:r>
              <a:rPr lang="en-US" sz="2000" dirty="0" smtClean="0"/>
              <a:t>Physically ask:</a:t>
            </a:r>
          </a:p>
          <a:p>
            <a:pPr>
              <a:buNone/>
            </a:pPr>
            <a:endParaRPr lang="en-US" sz="2000" dirty="0"/>
          </a:p>
          <a:p>
            <a:pPr>
              <a:buNone/>
            </a:pPr>
            <a:r>
              <a:rPr lang="en-US" sz="2000" dirty="0" smtClean="0"/>
              <a:t>How much water would be in aquifer if no recharge had happened?</a:t>
            </a:r>
          </a:p>
          <a:p>
            <a:pPr>
              <a:buNone/>
            </a:pPr>
            <a:endParaRPr lang="en-US" sz="2000" dirty="0"/>
          </a:p>
          <a:p>
            <a:pPr>
              <a:buNone/>
            </a:pPr>
            <a:r>
              <a:rPr lang="en-US" sz="2000" dirty="0" smtClean="0"/>
              <a:t>How much water is in aquifer given that recharge happened?</a:t>
            </a:r>
          </a:p>
          <a:p>
            <a:pPr>
              <a:buNone/>
            </a:pPr>
            <a:endParaRPr lang="en-US" sz="2000" dirty="0"/>
          </a:p>
          <a:p>
            <a:pPr>
              <a:buNone/>
            </a:pPr>
            <a:r>
              <a:rPr lang="en-US" sz="2000" dirty="0" smtClean="0"/>
              <a:t>   Difference=Recharge</a:t>
            </a:r>
          </a:p>
          <a:p>
            <a:pPr>
              <a:buNone/>
            </a:pPr>
            <a:endParaRPr lang="en-US" sz="2000" dirty="0" smtClean="0"/>
          </a:p>
          <a:p>
            <a:pPr>
              <a:buNone/>
            </a:pPr>
            <a:r>
              <a:rPr lang="en-US" sz="2000" dirty="0" smtClean="0"/>
              <a:t>So – look at Q</a:t>
            </a:r>
            <a:r>
              <a:rPr lang="en-US" sz="2000" baseline="-25000" dirty="0" smtClean="0"/>
              <a:t>B</a:t>
            </a:r>
            <a:r>
              <a:rPr lang="en-US" sz="2000" dirty="0" smtClean="0"/>
              <a:t> and Q</a:t>
            </a:r>
            <a:r>
              <a:rPr lang="en-US" sz="2000" baseline="-25000" dirty="0" smtClean="0"/>
              <a:t>A</a:t>
            </a:r>
            <a:r>
              <a:rPr lang="en-US" sz="2000" dirty="0" smtClean="0"/>
              <a:t> on plot </a:t>
            </a:r>
          </a:p>
        </p:txBody>
      </p:sp>
      <p:pic>
        <p:nvPicPr>
          <p:cNvPr id="7" name="Picture 6" descr="Screen shot 2011-08-23 at 2.29.26 PM.png"/>
          <p:cNvPicPr>
            <a:picLocks noChangeAspect="1"/>
          </p:cNvPicPr>
          <p:nvPr/>
        </p:nvPicPr>
        <p:blipFill>
          <a:blip r:embed="rId2"/>
          <a:stretch>
            <a:fillRect/>
          </a:stretch>
        </p:blipFill>
        <p:spPr>
          <a:xfrm>
            <a:off x="5130382" y="1211759"/>
            <a:ext cx="3552608" cy="4808041"/>
          </a:xfrm>
          <a:prstGeom prst="rect">
            <a:avLst/>
          </a:prstGeom>
          <a:scene3d>
            <a:camera prst="orthographicFront">
              <a:rot lat="0" lon="0" rev="21540000"/>
            </a:camera>
            <a:lightRig rig="threePt" dir="t"/>
          </a:scene3d>
        </p:spPr>
      </p:pic>
    </p:spTree>
    <p:extLst>
      <p:ext uri="{BB962C8B-B14F-4D97-AF65-F5344CB8AC3E}">
        <p14:creationId xmlns:p14="http://schemas.microsoft.com/office/powerpoint/2010/main" val="3673331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Determining Ground-Water Recharge from Baseflow</a:t>
            </a:r>
            <a:endParaRPr lang="en-US" dirty="0"/>
          </a:p>
        </p:txBody>
      </p:sp>
      <p:sp>
        <p:nvSpPr>
          <p:cNvPr id="6" name="Content Placeholder 5"/>
          <p:cNvSpPr>
            <a:spLocks noGrp="1"/>
          </p:cNvSpPr>
          <p:nvPr>
            <p:ph sz="quarter" idx="1"/>
          </p:nvPr>
        </p:nvSpPr>
        <p:spPr/>
        <p:txBody>
          <a:bodyPr>
            <a:normAutofit/>
          </a:bodyPr>
          <a:lstStyle/>
          <a:p>
            <a:pPr>
              <a:buNone/>
            </a:pPr>
            <a:r>
              <a:rPr lang="en-US" sz="2000" dirty="0" smtClean="0"/>
              <a:t>Recession Curve Displacement</a:t>
            </a:r>
          </a:p>
          <a:p>
            <a:pPr>
              <a:buNone/>
            </a:pPr>
            <a:endParaRPr lang="en-US" sz="2000" dirty="0" smtClean="0"/>
          </a:p>
          <a:p>
            <a:pPr marL="457200" indent="-457200">
              <a:buAutoNum type="alphaLcParenBoth"/>
            </a:pPr>
            <a:r>
              <a:rPr lang="en-US" sz="2000" dirty="0" smtClean="0"/>
              <a:t>Find t</a:t>
            </a:r>
            <a:r>
              <a:rPr lang="en-US" sz="2000" baseline="-25000" dirty="0" smtClean="0"/>
              <a:t>1</a:t>
            </a:r>
            <a:r>
              <a:rPr lang="en-US" sz="2000" dirty="0" smtClean="0"/>
              <a:t> – as before</a:t>
            </a:r>
          </a:p>
          <a:p>
            <a:pPr marL="457200" indent="-457200">
              <a:buAutoNum type="alphaLcParenBoth"/>
            </a:pPr>
            <a:r>
              <a:rPr lang="en-US" sz="2000" dirty="0" smtClean="0"/>
              <a:t>Compute </a:t>
            </a:r>
            <a:r>
              <a:rPr lang="en-US" sz="2000" dirty="0" err="1" smtClean="0"/>
              <a:t>t</a:t>
            </a:r>
            <a:r>
              <a:rPr lang="en-US" sz="2000" baseline="-25000" dirty="0" err="1" smtClean="0"/>
              <a:t>c</a:t>
            </a:r>
            <a:r>
              <a:rPr lang="en-US" sz="2000" dirty="0" smtClean="0"/>
              <a:t>=0.2144t</a:t>
            </a:r>
            <a:r>
              <a:rPr lang="en-US" sz="2000" baseline="-25000" dirty="0" smtClean="0"/>
              <a:t>1</a:t>
            </a:r>
          </a:p>
          <a:p>
            <a:pPr marL="457200" indent="-457200">
              <a:buAutoNum type="alphaLcParenBoth"/>
            </a:pPr>
            <a:endParaRPr lang="en-US" sz="2000" baseline="-25000" dirty="0"/>
          </a:p>
          <a:p>
            <a:pPr marL="0" indent="0">
              <a:buNone/>
            </a:pPr>
            <a:r>
              <a:rPr lang="en-US" sz="2000" dirty="0" err="1" smtClean="0"/>
              <a:t>t</a:t>
            </a:r>
            <a:r>
              <a:rPr lang="en-US" sz="2000" baseline="-25000" dirty="0" err="1" smtClean="0"/>
              <a:t>c</a:t>
            </a:r>
            <a:r>
              <a:rPr lang="en-US" sz="2000" dirty="0" smtClean="0"/>
              <a:t> is the characteristic time after the peak of the storm event where the system returns to behaving as in a normal </a:t>
            </a:r>
            <a:r>
              <a:rPr lang="en-US" sz="2000" dirty="0" err="1" smtClean="0"/>
              <a:t>baseflow</a:t>
            </a:r>
            <a:r>
              <a:rPr lang="en-US" sz="2000" dirty="0" smtClean="0"/>
              <a:t> recession.</a:t>
            </a:r>
          </a:p>
          <a:p>
            <a:pPr marL="0" indent="0">
              <a:buNone/>
            </a:pPr>
            <a:r>
              <a:rPr lang="en-US" sz="2000" dirty="0" smtClean="0"/>
              <a:t> </a:t>
            </a:r>
          </a:p>
          <a:p>
            <a:pPr>
              <a:buNone/>
            </a:pPr>
            <a:endParaRPr lang="en-US" sz="2000" dirty="0"/>
          </a:p>
        </p:txBody>
      </p:sp>
      <p:pic>
        <p:nvPicPr>
          <p:cNvPr id="7" name="Picture 6" descr="Screen shot 2011-08-23 at 2.29.26 PM.png"/>
          <p:cNvPicPr>
            <a:picLocks noChangeAspect="1"/>
          </p:cNvPicPr>
          <p:nvPr/>
        </p:nvPicPr>
        <p:blipFill>
          <a:blip r:embed="rId2"/>
          <a:stretch>
            <a:fillRect/>
          </a:stretch>
        </p:blipFill>
        <p:spPr>
          <a:xfrm>
            <a:off x="5130382" y="1211759"/>
            <a:ext cx="3552608" cy="4808041"/>
          </a:xfrm>
          <a:prstGeom prst="rect">
            <a:avLst/>
          </a:prstGeom>
          <a:scene3d>
            <a:camera prst="orthographicFront">
              <a:rot lat="0" lon="0" rev="21540000"/>
            </a:camera>
            <a:lightRig rig="threePt" dir="t"/>
          </a:scene3d>
        </p:spPr>
      </p:pic>
    </p:spTree>
    <p:extLst>
      <p:ext uri="{BB962C8B-B14F-4D97-AF65-F5344CB8AC3E}">
        <p14:creationId xmlns:p14="http://schemas.microsoft.com/office/powerpoint/2010/main" val="1108633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Determining Ground-Water Recharge from Baseflow</a:t>
            </a:r>
            <a:endParaRPr lang="en-US" dirty="0"/>
          </a:p>
        </p:txBody>
      </p:sp>
      <p:sp>
        <p:nvSpPr>
          <p:cNvPr id="6" name="Content Placeholder 5"/>
          <p:cNvSpPr>
            <a:spLocks noGrp="1"/>
          </p:cNvSpPr>
          <p:nvPr>
            <p:ph sz="quarter" idx="1"/>
          </p:nvPr>
        </p:nvSpPr>
        <p:spPr/>
        <p:txBody>
          <a:bodyPr>
            <a:normAutofit/>
          </a:bodyPr>
          <a:lstStyle/>
          <a:p>
            <a:pPr>
              <a:buNone/>
            </a:pPr>
            <a:r>
              <a:rPr lang="en-US" sz="2000" dirty="0" smtClean="0"/>
              <a:t>Recession Curve Displacement</a:t>
            </a:r>
          </a:p>
          <a:p>
            <a:pPr>
              <a:buNone/>
            </a:pPr>
            <a:endParaRPr lang="en-US" sz="2000" dirty="0" smtClean="0"/>
          </a:p>
          <a:p>
            <a:pPr marL="457200" indent="-457200">
              <a:buAutoNum type="alphaLcParenBoth"/>
            </a:pPr>
            <a:r>
              <a:rPr lang="en-US" sz="2000" dirty="0" smtClean="0"/>
              <a:t>Find t</a:t>
            </a:r>
            <a:r>
              <a:rPr lang="en-US" sz="2000" baseline="-25000" dirty="0" smtClean="0"/>
              <a:t>1</a:t>
            </a:r>
            <a:r>
              <a:rPr lang="en-US" sz="2000" dirty="0" smtClean="0"/>
              <a:t> </a:t>
            </a:r>
          </a:p>
          <a:p>
            <a:pPr marL="457200" indent="-457200">
              <a:buAutoNum type="alphaLcParenBoth"/>
            </a:pPr>
            <a:r>
              <a:rPr lang="en-US" sz="2000" dirty="0" smtClean="0"/>
              <a:t>Compute </a:t>
            </a:r>
            <a:r>
              <a:rPr lang="en-US" sz="2000" dirty="0" err="1" smtClean="0"/>
              <a:t>t</a:t>
            </a:r>
            <a:r>
              <a:rPr lang="en-US" sz="2000" baseline="-25000" dirty="0" err="1" smtClean="0"/>
              <a:t>c</a:t>
            </a:r>
            <a:r>
              <a:rPr lang="en-US" sz="2000" dirty="0" smtClean="0"/>
              <a:t>=0.2144t</a:t>
            </a:r>
            <a:r>
              <a:rPr lang="en-US" sz="2000" baseline="-25000" dirty="0" smtClean="0"/>
              <a:t>1</a:t>
            </a:r>
            <a:endParaRPr lang="en-US" sz="2000" dirty="0" smtClean="0"/>
          </a:p>
          <a:p>
            <a:pPr marL="457200" indent="-457200">
              <a:buAutoNum type="alphaLcParenBoth"/>
            </a:pPr>
            <a:r>
              <a:rPr lang="en-US" sz="2000" dirty="0" smtClean="0"/>
              <a:t>Locate time </a:t>
            </a:r>
            <a:r>
              <a:rPr lang="en-US" sz="2000" dirty="0" err="1" smtClean="0"/>
              <a:t>t</a:t>
            </a:r>
            <a:r>
              <a:rPr lang="en-US" sz="2000" baseline="-25000" dirty="0" err="1" smtClean="0"/>
              <a:t>c</a:t>
            </a:r>
            <a:r>
              <a:rPr lang="en-US" sz="2000" dirty="0" smtClean="0"/>
              <a:t> after peak</a:t>
            </a:r>
          </a:p>
          <a:p>
            <a:pPr marL="457200" indent="-457200">
              <a:buAutoNum type="alphaLcParenBoth"/>
            </a:pPr>
            <a:r>
              <a:rPr lang="en-US" sz="2000" dirty="0" smtClean="0"/>
              <a:t>Extrapolate recession A and B to find Q</a:t>
            </a:r>
            <a:r>
              <a:rPr lang="en-US" sz="2000" baseline="-25000" dirty="0" smtClean="0"/>
              <a:t>A</a:t>
            </a:r>
            <a:r>
              <a:rPr lang="en-US" sz="2000" dirty="0" smtClean="0"/>
              <a:t> and Q</a:t>
            </a:r>
            <a:r>
              <a:rPr lang="en-US" sz="2000" baseline="-25000" dirty="0" smtClean="0"/>
              <a:t>B</a:t>
            </a:r>
            <a:r>
              <a:rPr lang="en-US" sz="2000" dirty="0" smtClean="0"/>
              <a:t> at </a:t>
            </a:r>
            <a:r>
              <a:rPr lang="en-US" sz="2000" dirty="0" err="1" smtClean="0"/>
              <a:t>t</a:t>
            </a:r>
            <a:r>
              <a:rPr lang="en-US" sz="2000" baseline="-25000" dirty="0" err="1" smtClean="0"/>
              <a:t>c</a:t>
            </a:r>
            <a:endParaRPr lang="en-US" sz="2000" baseline="-25000" dirty="0" smtClean="0"/>
          </a:p>
          <a:p>
            <a:pPr marL="457200" indent="-457200">
              <a:buAutoNum type="alphaLcParenBoth"/>
            </a:pPr>
            <a:r>
              <a:rPr lang="en-US" sz="2000" dirty="0" smtClean="0"/>
              <a:t>Apply equation</a:t>
            </a:r>
          </a:p>
          <a:p>
            <a:pPr>
              <a:buNone/>
            </a:pPr>
            <a:endParaRPr lang="en-US" sz="2000" dirty="0"/>
          </a:p>
        </p:txBody>
      </p:sp>
      <p:graphicFrame>
        <p:nvGraphicFramePr>
          <p:cNvPr id="123908" name="Object 4"/>
          <p:cNvGraphicFramePr>
            <a:graphicFrameLocks noChangeAspect="1"/>
          </p:cNvGraphicFramePr>
          <p:nvPr/>
        </p:nvGraphicFramePr>
        <p:xfrm>
          <a:off x="1511300" y="4749714"/>
          <a:ext cx="2038350" cy="671512"/>
        </p:xfrm>
        <a:graphic>
          <a:graphicData uri="http://schemas.openxmlformats.org/presentationml/2006/ole">
            <mc:AlternateContent xmlns:mc="http://schemas.openxmlformats.org/markup-compatibility/2006">
              <mc:Choice xmlns:v="urn:schemas-microsoft-com:vml" Requires="v">
                <p:oleObj spid="_x0000_s138262" name="Equation" r:id="rId3" imgW="1193800" imgH="393700" progId="Equation.3">
                  <p:embed/>
                </p:oleObj>
              </mc:Choice>
              <mc:Fallback>
                <p:oleObj name="Equation" r:id="rId3" imgW="11938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4749714"/>
                        <a:ext cx="2038350" cy="671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descr="Screen shot 2011-08-23 at 2.29.26 PM.png"/>
          <p:cNvPicPr>
            <a:picLocks noChangeAspect="1"/>
          </p:cNvPicPr>
          <p:nvPr/>
        </p:nvPicPr>
        <p:blipFill>
          <a:blip r:embed="rId5"/>
          <a:stretch>
            <a:fillRect/>
          </a:stretch>
        </p:blipFill>
        <p:spPr>
          <a:xfrm>
            <a:off x="5130382" y="1211759"/>
            <a:ext cx="3552608" cy="4808041"/>
          </a:xfrm>
          <a:prstGeom prst="rect">
            <a:avLst/>
          </a:prstGeom>
          <a:scene3d>
            <a:camera prst="orthographicFront">
              <a:rot lat="0" lon="0" rev="21540000"/>
            </a:camera>
            <a:lightRig rig="threePt" dir="t"/>
          </a:scene3d>
        </p:spPr>
      </p:pic>
      <p:cxnSp>
        <p:nvCxnSpPr>
          <p:cNvPr id="4" name="Straight Arrow Connector 3"/>
          <p:cNvCxnSpPr/>
          <p:nvPr/>
        </p:nvCxnSpPr>
        <p:spPr>
          <a:xfrm flipV="1">
            <a:off x="2024679" y="5283910"/>
            <a:ext cx="0" cy="7358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511300" y="6189575"/>
            <a:ext cx="2943497" cy="369332"/>
          </a:xfrm>
          <a:prstGeom prst="rect">
            <a:avLst/>
          </a:prstGeom>
          <a:noFill/>
        </p:spPr>
        <p:txBody>
          <a:bodyPr wrap="none" rtlCol="0">
            <a:spAutoFit/>
          </a:bodyPr>
          <a:lstStyle/>
          <a:p>
            <a:r>
              <a:rPr lang="en-US" dirty="0" smtClean="0"/>
              <a:t>Any clue where this comes from?</a:t>
            </a:r>
            <a:endParaRPr lang="en-US" dirty="0"/>
          </a:p>
        </p:txBody>
      </p:sp>
    </p:spTree>
    <p:extLst>
      <p:ext uri="{BB962C8B-B14F-4D97-AF65-F5344CB8AC3E}">
        <p14:creationId xmlns:p14="http://schemas.microsoft.com/office/powerpoint/2010/main" val="3916736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sz="quarter" idx="1"/>
          </p:nvPr>
        </p:nvSpPr>
        <p:spPr/>
        <p:txBody>
          <a:bodyPr/>
          <a:lstStyle/>
          <a:p>
            <a:r>
              <a:rPr lang="en-US" dirty="0" smtClean="0"/>
              <a:t>Using the recession Curve Displacement Method  find the recharge that caused the displacement in the </a:t>
            </a:r>
            <a:r>
              <a:rPr lang="en-US" dirty="0" err="1" smtClean="0"/>
              <a:t>baseflow</a:t>
            </a:r>
            <a:r>
              <a:rPr lang="en-US" dirty="0" smtClean="0"/>
              <a:t> recession curve depicted in the figure</a:t>
            </a:r>
          </a:p>
          <a:p>
            <a:endParaRPr lang="en-US" dirty="0" smtClean="0"/>
          </a:p>
          <a:p>
            <a:r>
              <a:rPr lang="en-US" dirty="0" err="1" smtClean="0"/>
              <a:t>Matlab</a:t>
            </a:r>
            <a:endParaRPr lang="en-US" dirty="0"/>
          </a:p>
        </p:txBody>
      </p:sp>
      <p:pic>
        <p:nvPicPr>
          <p:cNvPr id="5" name="Content Placeholder 4" descr="baseflow_2.jpg"/>
          <p:cNvPicPr>
            <a:picLocks noGrp="1" noChangeAspect="1"/>
          </p:cNvPicPr>
          <p:nvPr>
            <p:ph sz="quarter" idx="2"/>
          </p:nvPr>
        </p:nvPicPr>
        <p:blipFill>
          <a:blip r:embed="rId2"/>
          <a:srcRect t="-31287" b="-31287"/>
          <a:stretch>
            <a:fillRect/>
          </a:stretch>
        </p:blip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737" y="271903"/>
            <a:ext cx="7772400" cy="1143000"/>
          </a:xfrm>
        </p:spPr>
        <p:txBody>
          <a:bodyPr>
            <a:normAutofit fontScale="90000"/>
          </a:bodyPr>
          <a:lstStyle/>
          <a:p>
            <a:pPr algn="ctr"/>
            <a:r>
              <a:rPr lang="en-US" dirty="0" smtClean="0"/>
              <a:t>Open Channel Flow – </a:t>
            </a:r>
            <a:br>
              <a:rPr lang="en-US" dirty="0" smtClean="0"/>
            </a:br>
            <a:r>
              <a:rPr lang="en-US" dirty="0" smtClean="0"/>
              <a:t>Manning Equation</a:t>
            </a:r>
            <a:endParaRPr lang="en-US" dirty="0"/>
          </a:p>
        </p:txBody>
      </p:sp>
      <p:sp>
        <p:nvSpPr>
          <p:cNvPr id="3" name="Content Placeholder 2"/>
          <p:cNvSpPr>
            <a:spLocks noGrp="1"/>
          </p:cNvSpPr>
          <p:nvPr>
            <p:ph sz="quarter" idx="1"/>
          </p:nvPr>
        </p:nvSpPr>
        <p:spPr/>
        <p:txBody>
          <a:bodyPr>
            <a:normAutofit/>
          </a:bodyPr>
          <a:lstStyle/>
          <a:p>
            <a:r>
              <a:rPr lang="en-US" sz="2200" dirty="0" smtClean="0"/>
              <a:t>Imperial Units</a:t>
            </a:r>
          </a:p>
          <a:p>
            <a:pPr marL="0" indent="0">
              <a:buNone/>
            </a:pPr>
            <a:endParaRPr lang="en-US" sz="2200" dirty="0" smtClean="0"/>
          </a:p>
          <a:p>
            <a:pPr marL="0" indent="0">
              <a:buNone/>
            </a:pPr>
            <a:endParaRPr lang="en-US" sz="2200" dirty="0"/>
          </a:p>
          <a:p>
            <a:pPr marL="0" indent="0">
              <a:buNone/>
            </a:pPr>
            <a:r>
              <a:rPr lang="en-US" sz="2200" dirty="0" smtClean="0"/>
              <a:t>V (</a:t>
            </a:r>
            <a:r>
              <a:rPr lang="en-US" sz="2200" dirty="0" err="1" smtClean="0"/>
              <a:t>ft</a:t>
            </a:r>
            <a:r>
              <a:rPr lang="en-US" sz="2200" dirty="0" smtClean="0"/>
              <a:t>/s)– average velocity</a:t>
            </a:r>
          </a:p>
          <a:p>
            <a:pPr marL="0" indent="0">
              <a:buNone/>
            </a:pPr>
            <a:r>
              <a:rPr lang="en-US" sz="2200" dirty="0" smtClean="0"/>
              <a:t>R  (</a:t>
            </a:r>
            <a:r>
              <a:rPr lang="en-US" sz="2200" dirty="0" err="1" smtClean="0"/>
              <a:t>ft</a:t>
            </a:r>
            <a:r>
              <a:rPr lang="en-US" sz="2200" dirty="0" smtClean="0"/>
              <a:t>)- hydraulic radius (ratio of cross area to wetted perimeter)</a:t>
            </a:r>
          </a:p>
          <a:p>
            <a:pPr marL="0" indent="0">
              <a:buNone/>
            </a:pPr>
            <a:r>
              <a:rPr lang="en-US" sz="2200" dirty="0" smtClean="0"/>
              <a:t>S (</a:t>
            </a:r>
            <a:r>
              <a:rPr lang="en-US" sz="2200" dirty="0" err="1" smtClean="0"/>
              <a:t>ft</a:t>
            </a:r>
            <a:r>
              <a:rPr lang="en-US" sz="2200" dirty="0" smtClean="0"/>
              <a:t>/</a:t>
            </a:r>
            <a:r>
              <a:rPr lang="en-US" sz="2200" dirty="0" err="1" smtClean="0"/>
              <a:t>ft</a:t>
            </a:r>
            <a:r>
              <a:rPr lang="en-US" sz="2200" dirty="0" smtClean="0"/>
              <a:t>) - energy gradient</a:t>
            </a:r>
          </a:p>
          <a:p>
            <a:pPr marL="0" indent="0">
              <a:buNone/>
            </a:pPr>
            <a:r>
              <a:rPr lang="en-US" sz="2200" dirty="0" smtClean="0"/>
              <a:t>n – Manning roughness coefficient</a:t>
            </a:r>
            <a:endParaRPr lang="en-US" sz="2200" dirty="0"/>
          </a:p>
          <a:p>
            <a:pPr marL="0" indent="0">
              <a:buNone/>
            </a:pPr>
            <a:endParaRPr lang="en-US" sz="2200" dirty="0"/>
          </a:p>
        </p:txBody>
      </p:sp>
      <p:graphicFrame>
        <p:nvGraphicFramePr>
          <p:cNvPr id="5" name="Content Placeholder 4"/>
          <p:cNvGraphicFramePr>
            <a:graphicFrameLocks noGrp="1" noChangeAspect="1"/>
          </p:cNvGraphicFramePr>
          <p:nvPr>
            <p:ph sz="quarter" idx="2"/>
            <p:extLst>
              <p:ext uri="{D42A27DB-BD31-4B8C-83A1-F6EECF244321}">
                <p14:modId xmlns:p14="http://schemas.microsoft.com/office/powerpoint/2010/main" val="4149299020"/>
              </p:ext>
            </p:extLst>
          </p:nvPr>
        </p:nvGraphicFramePr>
        <p:xfrm>
          <a:off x="1497670" y="2142903"/>
          <a:ext cx="1578245" cy="639530"/>
        </p:xfrm>
        <a:graphic>
          <a:graphicData uri="http://schemas.openxmlformats.org/presentationml/2006/ole">
            <mc:AlternateContent xmlns:mc="http://schemas.openxmlformats.org/markup-compatibility/2006">
              <mc:Choice xmlns:v="urn:schemas-microsoft-com:vml" Requires="v">
                <p:oleObj spid="_x0000_s125063" name="Equation" r:id="rId3" imgW="1003300" imgH="406400" progId="Equation.3">
                  <p:embed/>
                </p:oleObj>
              </mc:Choice>
              <mc:Fallback>
                <p:oleObj name="Equation" r:id="rId3" imgW="1003300" imgH="406400" progId="Equation.3">
                  <p:embed/>
                  <p:pic>
                    <p:nvPicPr>
                      <p:cNvPr id="0" name=""/>
                      <p:cNvPicPr/>
                      <p:nvPr/>
                    </p:nvPicPr>
                    <p:blipFill>
                      <a:blip r:embed="rId4"/>
                      <a:stretch>
                        <a:fillRect/>
                      </a:stretch>
                    </p:blipFill>
                    <p:spPr>
                      <a:xfrm>
                        <a:off x="1497670" y="2142903"/>
                        <a:ext cx="1578245" cy="639530"/>
                      </a:xfrm>
                      <a:prstGeom prst="rect">
                        <a:avLst/>
                      </a:prstGeom>
                    </p:spPr>
                  </p:pic>
                </p:oleObj>
              </mc:Fallback>
            </mc:AlternateContent>
          </a:graphicData>
        </a:graphic>
      </p:graphicFrame>
      <p:sp>
        <p:nvSpPr>
          <p:cNvPr id="7" name="Content Placeholder 2"/>
          <p:cNvSpPr txBox="1">
            <a:spLocks/>
          </p:cNvSpPr>
          <p:nvPr/>
        </p:nvSpPr>
        <p:spPr>
          <a:xfrm>
            <a:off x="5060097" y="1592578"/>
            <a:ext cx="374904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2200" dirty="0" smtClean="0"/>
              <a:t>Metric Units</a:t>
            </a:r>
          </a:p>
          <a:p>
            <a:pPr marL="0" indent="0">
              <a:buFont typeface="Wingdings 2"/>
              <a:buNone/>
            </a:pPr>
            <a:endParaRPr lang="en-US" sz="2200" dirty="0" smtClean="0"/>
          </a:p>
          <a:p>
            <a:pPr marL="0" indent="0">
              <a:buFont typeface="Wingdings 2"/>
              <a:buNone/>
            </a:pPr>
            <a:endParaRPr lang="en-US" sz="2200" dirty="0" smtClean="0"/>
          </a:p>
          <a:p>
            <a:pPr marL="0" indent="0">
              <a:buFont typeface="Wingdings 2"/>
              <a:buNone/>
            </a:pPr>
            <a:r>
              <a:rPr lang="en-US" sz="2200" dirty="0" smtClean="0"/>
              <a:t>V (m/s)– average velocity</a:t>
            </a:r>
          </a:p>
          <a:p>
            <a:pPr marL="0" indent="0">
              <a:buFont typeface="Wingdings 2"/>
              <a:buNone/>
            </a:pPr>
            <a:r>
              <a:rPr lang="en-US" sz="2200" dirty="0" smtClean="0"/>
              <a:t>R  (m)- hydraulic radius (ratio of cross area to wetted perimeter)</a:t>
            </a:r>
          </a:p>
          <a:p>
            <a:pPr marL="0" indent="0">
              <a:buFont typeface="Wingdings 2"/>
              <a:buNone/>
            </a:pPr>
            <a:r>
              <a:rPr lang="en-US" sz="2200" dirty="0" smtClean="0"/>
              <a:t>S (m/m) - energy gradient</a:t>
            </a:r>
          </a:p>
          <a:p>
            <a:pPr marL="0" indent="0">
              <a:buFont typeface="Wingdings 2"/>
              <a:buNone/>
            </a:pPr>
            <a:r>
              <a:rPr lang="en-US" sz="2200" dirty="0"/>
              <a:t>n</a:t>
            </a:r>
            <a:r>
              <a:rPr lang="en-US" sz="2200" dirty="0" smtClean="0"/>
              <a:t> – Manning roughness coefficient</a:t>
            </a:r>
          </a:p>
          <a:p>
            <a:pPr marL="0" indent="0">
              <a:buFont typeface="Wingdings 2"/>
              <a:buNone/>
            </a:pPr>
            <a:endParaRPr lang="en-US" sz="2200" dirty="0"/>
          </a:p>
        </p:txBody>
      </p:sp>
      <p:graphicFrame>
        <p:nvGraphicFramePr>
          <p:cNvPr id="8" name="Content Placeholder 4"/>
          <p:cNvGraphicFramePr>
            <a:graphicFrameLocks noChangeAspect="1"/>
          </p:cNvGraphicFramePr>
          <p:nvPr>
            <p:extLst>
              <p:ext uri="{D42A27DB-BD31-4B8C-83A1-F6EECF244321}">
                <p14:modId xmlns:p14="http://schemas.microsoft.com/office/powerpoint/2010/main" val="3219085668"/>
              </p:ext>
            </p:extLst>
          </p:nvPr>
        </p:nvGraphicFramePr>
        <p:xfrm>
          <a:off x="5697538" y="2219325"/>
          <a:ext cx="1179512" cy="639763"/>
        </p:xfrm>
        <a:graphic>
          <a:graphicData uri="http://schemas.openxmlformats.org/presentationml/2006/ole">
            <mc:AlternateContent xmlns:mc="http://schemas.openxmlformats.org/markup-compatibility/2006">
              <mc:Choice xmlns:v="urn:schemas-microsoft-com:vml" Requires="v">
                <p:oleObj spid="_x0000_s125064" name="Equation" r:id="rId5" imgW="749300" imgH="406400" progId="Equation.3">
                  <p:embed/>
                </p:oleObj>
              </mc:Choice>
              <mc:Fallback>
                <p:oleObj name="Equation" r:id="rId5" imgW="749300" imgH="406400" progId="Equation.3">
                  <p:embed/>
                  <p:pic>
                    <p:nvPicPr>
                      <p:cNvPr id="0" name=""/>
                      <p:cNvPicPr/>
                      <p:nvPr/>
                    </p:nvPicPr>
                    <p:blipFill>
                      <a:blip r:embed="rId6"/>
                      <a:stretch>
                        <a:fillRect/>
                      </a:stretch>
                    </p:blipFill>
                    <p:spPr>
                      <a:xfrm>
                        <a:off x="5697538" y="2219325"/>
                        <a:ext cx="1179512" cy="639763"/>
                      </a:xfrm>
                      <a:prstGeom prst="rect">
                        <a:avLst/>
                      </a:prstGeom>
                    </p:spPr>
                  </p:pic>
                </p:oleObj>
              </mc:Fallback>
            </mc:AlternateContent>
          </a:graphicData>
        </a:graphic>
      </p:graphicFrame>
      <p:cxnSp>
        <p:nvCxnSpPr>
          <p:cNvPr id="10" name="Straight Connector 9"/>
          <p:cNvCxnSpPr/>
          <p:nvPr/>
        </p:nvCxnSpPr>
        <p:spPr>
          <a:xfrm>
            <a:off x="1671946" y="5458438"/>
            <a:ext cx="16602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77960" y="5458438"/>
            <a:ext cx="16602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332241" y="6164578"/>
            <a:ext cx="20457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377960" y="5458438"/>
            <a:ext cx="0" cy="7061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339937" y="5458438"/>
            <a:ext cx="0" cy="70614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3339937" y="5738059"/>
            <a:ext cx="2038023" cy="426519"/>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5530360" y="5738060"/>
            <a:ext cx="0" cy="426518"/>
          </a:xfrm>
          <a:prstGeom prst="line">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332241" y="6316978"/>
            <a:ext cx="2045719" cy="0"/>
          </a:xfrm>
          <a:prstGeom prst="line">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697538" y="5731166"/>
            <a:ext cx="274434" cy="369332"/>
          </a:xfrm>
          <a:prstGeom prst="rect">
            <a:avLst/>
          </a:prstGeom>
          <a:noFill/>
        </p:spPr>
        <p:txBody>
          <a:bodyPr wrap="none" rtlCol="0">
            <a:spAutoFit/>
          </a:bodyPr>
          <a:lstStyle/>
          <a:p>
            <a:r>
              <a:rPr lang="en-US" dirty="0" smtClean="0"/>
              <a:t>a</a:t>
            </a:r>
            <a:endParaRPr lang="en-US" dirty="0"/>
          </a:p>
        </p:txBody>
      </p:sp>
      <p:sp>
        <p:nvSpPr>
          <p:cNvPr id="26" name="TextBox 25"/>
          <p:cNvSpPr txBox="1"/>
          <p:nvPr/>
        </p:nvSpPr>
        <p:spPr>
          <a:xfrm>
            <a:off x="4218771" y="6316978"/>
            <a:ext cx="288022" cy="369332"/>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3457858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6856"/>
            <a:ext cx="7772400" cy="1143000"/>
          </a:xfrm>
        </p:spPr>
        <p:txBody>
          <a:bodyPr/>
          <a:lstStyle/>
          <a:p>
            <a:r>
              <a:rPr lang="en-US" dirty="0" smtClean="0"/>
              <a:t>Manning Roughness Coefficient</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996948324"/>
              </p:ext>
            </p:extLst>
          </p:nvPr>
        </p:nvGraphicFramePr>
        <p:xfrm>
          <a:off x="1617210" y="2241549"/>
          <a:ext cx="6096000" cy="2763520"/>
        </p:xfrm>
        <a:graphic>
          <a:graphicData uri="http://schemas.openxmlformats.org/drawingml/2006/table">
            <a:tbl>
              <a:tblPr firstRow="1" bandRow="1">
                <a:tableStyleId>{2D5ABB26-0587-4C30-8999-92F81FD0307C}</a:tableStyleId>
              </a:tblPr>
              <a:tblGrid>
                <a:gridCol w="3048000"/>
                <a:gridCol w="3048000"/>
              </a:tblGrid>
              <a:tr h="370840">
                <a:tc>
                  <a:txBody>
                    <a:bodyPr/>
                    <a:lstStyle/>
                    <a:p>
                      <a:pPr algn="ctr"/>
                      <a:r>
                        <a:rPr lang="en-US" b="1" dirty="0" smtClean="0"/>
                        <a:t>Stream Type</a:t>
                      </a:r>
                      <a:endParaRPr lang="en-US" b="1" dirty="0"/>
                    </a:p>
                  </a:txBody>
                  <a:tcPr/>
                </a:tc>
                <a:tc>
                  <a:txBody>
                    <a:bodyPr/>
                    <a:lstStyle/>
                    <a:p>
                      <a:pPr algn="ctr"/>
                      <a:r>
                        <a:rPr lang="en-US" b="1" dirty="0" smtClean="0"/>
                        <a:t>n</a:t>
                      </a:r>
                      <a:endParaRPr lang="en-US" b="1" dirty="0"/>
                    </a:p>
                  </a:txBody>
                  <a:tcPr/>
                </a:tc>
              </a:tr>
              <a:tr h="370840">
                <a:tc>
                  <a:txBody>
                    <a:bodyPr/>
                    <a:lstStyle/>
                    <a:p>
                      <a:pPr algn="ctr"/>
                      <a:r>
                        <a:rPr lang="en-US" dirty="0" smtClean="0"/>
                        <a:t>Mountain stream with rocky bed</a:t>
                      </a:r>
                      <a:endParaRPr lang="en-US" dirty="0"/>
                    </a:p>
                  </a:txBody>
                  <a:tcPr/>
                </a:tc>
                <a:tc>
                  <a:txBody>
                    <a:bodyPr/>
                    <a:lstStyle/>
                    <a:p>
                      <a:pPr algn="ctr"/>
                      <a:r>
                        <a:rPr lang="en-US" dirty="0" smtClean="0"/>
                        <a:t>0.04-0.05</a:t>
                      </a:r>
                      <a:endParaRPr lang="en-US" dirty="0"/>
                    </a:p>
                  </a:txBody>
                  <a:tcPr/>
                </a:tc>
              </a:tr>
              <a:tr h="370840">
                <a:tc>
                  <a:txBody>
                    <a:bodyPr/>
                    <a:lstStyle/>
                    <a:p>
                      <a:pPr algn="ctr"/>
                      <a:r>
                        <a:rPr lang="en-US" dirty="0" smtClean="0"/>
                        <a:t>Winding Natural Stream</a:t>
                      </a:r>
                      <a:r>
                        <a:rPr lang="en-US" baseline="0" dirty="0" smtClean="0"/>
                        <a:t> with weeds</a:t>
                      </a:r>
                      <a:endParaRPr lang="en-US" dirty="0"/>
                    </a:p>
                  </a:txBody>
                  <a:tcPr/>
                </a:tc>
                <a:tc>
                  <a:txBody>
                    <a:bodyPr/>
                    <a:lstStyle/>
                    <a:p>
                      <a:pPr algn="ctr"/>
                      <a:r>
                        <a:rPr lang="en-US" dirty="0" smtClean="0"/>
                        <a:t>0.035</a:t>
                      </a:r>
                      <a:endParaRPr lang="en-US" dirty="0"/>
                    </a:p>
                  </a:txBody>
                  <a:tcPr/>
                </a:tc>
              </a:tr>
              <a:tr h="370840">
                <a:tc>
                  <a:txBody>
                    <a:bodyPr/>
                    <a:lstStyle/>
                    <a:p>
                      <a:pPr algn="ctr"/>
                      <a:r>
                        <a:rPr lang="en-US" dirty="0" smtClean="0"/>
                        <a:t>Natural stream with little vegetation</a:t>
                      </a:r>
                      <a:endParaRPr lang="en-US" dirty="0"/>
                    </a:p>
                  </a:txBody>
                  <a:tcPr/>
                </a:tc>
                <a:tc>
                  <a:txBody>
                    <a:bodyPr/>
                    <a:lstStyle/>
                    <a:p>
                      <a:pPr algn="ctr"/>
                      <a:r>
                        <a:rPr lang="en-US" dirty="0" smtClean="0"/>
                        <a:t>0.025</a:t>
                      </a:r>
                      <a:endParaRPr lang="en-US" dirty="0"/>
                    </a:p>
                  </a:txBody>
                  <a:tcPr/>
                </a:tc>
              </a:tr>
              <a:tr h="370840">
                <a:tc>
                  <a:txBody>
                    <a:bodyPr/>
                    <a:lstStyle/>
                    <a:p>
                      <a:pPr algn="ctr"/>
                      <a:r>
                        <a:rPr lang="en-US" dirty="0" smtClean="0"/>
                        <a:t>Straight, unlined earth channel</a:t>
                      </a:r>
                      <a:endParaRPr lang="en-US" dirty="0"/>
                    </a:p>
                  </a:txBody>
                  <a:tcPr/>
                </a:tc>
                <a:tc>
                  <a:txBody>
                    <a:bodyPr/>
                    <a:lstStyle/>
                    <a:p>
                      <a:pPr algn="ctr"/>
                      <a:r>
                        <a:rPr lang="en-US" dirty="0" smtClean="0"/>
                        <a:t>0.02</a:t>
                      </a:r>
                      <a:endParaRPr lang="en-US" dirty="0"/>
                    </a:p>
                  </a:txBody>
                  <a:tcPr/>
                </a:tc>
              </a:tr>
              <a:tr h="370840">
                <a:tc>
                  <a:txBody>
                    <a:bodyPr/>
                    <a:lstStyle/>
                    <a:p>
                      <a:pPr algn="ctr"/>
                      <a:r>
                        <a:rPr lang="en-US" dirty="0" smtClean="0"/>
                        <a:t>Smoothed concrete</a:t>
                      </a:r>
                      <a:endParaRPr lang="en-US" dirty="0"/>
                    </a:p>
                  </a:txBody>
                  <a:tcPr/>
                </a:tc>
                <a:tc>
                  <a:txBody>
                    <a:bodyPr/>
                    <a:lstStyle/>
                    <a:p>
                      <a:pPr algn="ctr"/>
                      <a:r>
                        <a:rPr lang="en-US" dirty="0" smtClean="0"/>
                        <a:t>0.01</a:t>
                      </a:r>
                      <a:endParaRPr lang="en-US" dirty="0"/>
                    </a:p>
                  </a:txBody>
                  <a:tcPr/>
                </a:tc>
              </a:tr>
            </a:tbl>
          </a:graphicData>
        </a:graphic>
      </p:graphicFrame>
      <p:sp>
        <p:nvSpPr>
          <p:cNvPr id="7" name="TextBox 6"/>
          <p:cNvSpPr txBox="1"/>
          <p:nvPr/>
        </p:nvSpPr>
        <p:spPr>
          <a:xfrm>
            <a:off x="955398" y="5924473"/>
            <a:ext cx="4278673" cy="369332"/>
          </a:xfrm>
          <a:prstGeom prst="rect">
            <a:avLst/>
          </a:prstGeom>
          <a:noFill/>
        </p:spPr>
        <p:txBody>
          <a:bodyPr wrap="none" rtlCol="0">
            <a:spAutoFit/>
          </a:bodyPr>
          <a:lstStyle/>
          <a:p>
            <a:r>
              <a:rPr lang="en-US" dirty="0" smtClean="0"/>
              <a:t>Entirely empirical so be very careful with units!!!</a:t>
            </a:r>
            <a:endParaRPr lang="en-US" dirty="0"/>
          </a:p>
        </p:txBody>
      </p:sp>
    </p:spTree>
    <p:extLst>
      <p:ext uri="{BB962C8B-B14F-4D97-AF65-F5344CB8AC3E}">
        <p14:creationId xmlns:p14="http://schemas.microsoft.com/office/powerpoint/2010/main" val="697197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sz="quarter" idx="1"/>
          </p:nvPr>
        </p:nvSpPr>
        <p:spPr>
          <a:xfrm>
            <a:off x="914400" y="1447800"/>
            <a:ext cx="7526888" cy="4572000"/>
          </a:xfrm>
        </p:spPr>
        <p:txBody>
          <a:bodyPr/>
          <a:lstStyle/>
          <a:p>
            <a:r>
              <a:rPr lang="en-US" dirty="0" smtClean="0"/>
              <a:t>A mountain stream with a rocky bed roughly speaking has vertical sides of depth 20cm and a width of 50 cm. The bottom of the channel drops 2m over a distance 10 m. What is its discharge?</a:t>
            </a:r>
            <a:endParaRPr lang="en-US" dirty="0"/>
          </a:p>
        </p:txBody>
      </p:sp>
    </p:spTree>
    <p:extLst>
      <p:ext uri="{BB962C8B-B14F-4D97-AF65-F5344CB8AC3E}">
        <p14:creationId xmlns:p14="http://schemas.microsoft.com/office/powerpoint/2010/main" val="1955609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Evaporation</a:t>
            </a:r>
            <a:endParaRPr lang="en-US" dirty="0"/>
          </a:p>
        </p:txBody>
      </p:sp>
      <p:sp>
        <p:nvSpPr>
          <p:cNvPr id="3" name="Content Placeholder 2"/>
          <p:cNvSpPr>
            <a:spLocks noGrp="1"/>
          </p:cNvSpPr>
          <p:nvPr>
            <p:ph sz="quarter" idx="1"/>
          </p:nvPr>
        </p:nvSpPr>
        <p:spPr>
          <a:xfrm>
            <a:off x="914400" y="1447800"/>
            <a:ext cx="3461185" cy="4572000"/>
          </a:xfrm>
        </p:spPr>
        <p:txBody>
          <a:bodyPr>
            <a:normAutofit fontScale="92500" lnSpcReduction="10000"/>
          </a:bodyPr>
          <a:lstStyle/>
          <a:p>
            <a:r>
              <a:rPr lang="en-US" dirty="0" smtClean="0"/>
              <a:t>Questions : How to measure it?</a:t>
            </a:r>
          </a:p>
          <a:p>
            <a:pPr lvl="1"/>
            <a:r>
              <a:rPr lang="en-US" dirty="0" smtClean="0"/>
              <a:t>Mass Balance – account for al flows in, all flows out</a:t>
            </a:r>
          </a:p>
          <a:p>
            <a:pPr lvl="1"/>
            <a:r>
              <a:rPr lang="en-US" dirty="0" smtClean="0"/>
              <a:t>Land Pan (4ft diameter, 10 inches deep unpainted </a:t>
            </a:r>
            <a:r>
              <a:rPr lang="en-US" dirty="0" err="1" smtClean="0"/>
              <a:t>galvanised</a:t>
            </a:r>
            <a:r>
              <a:rPr lang="en-US" dirty="0" smtClean="0"/>
              <a:t> </a:t>
            </a:r>
            <a:r>
              <a:rPr lang="en-US" dirty="0" smtClean="0"/>
              <a:t>metal) – about 450 deployed across USA</a:t>
            </a:r>
          </a:p>
          <a:p>
            <a:pPr lvl="1"/>
            <a:r>
              <a:rPr lang="en-US" dirty="0" smtClean="0"/>
              <a:t>Daily records of depth of water, precipitation, replacement water and wind record – empirical relationships</a:t>
            </a:r>
          </a:p>
          <a:p>
            <a:pPr lvl="1">
              <a:buNone/>
            </a:pPr>
            <a:endParaRPr lang="en-US" dirty="0"/>
          </a:p>
        </p:txBody>
      </p:sp>
      <p:pic>
        <p:nvPicPr>
          <p:cNvPr id="4" name="Picture 3"/>
          <p:cNvPicPr>
            <a:picLocks noChangeAspect="1"/>
          </p:cNvPicPr>
          <p:nvPr/>
        </p:nvPicPr>
        <p:blipFill>
          <a:blip r:embed="rId2"/>
          <a:stretch>
            <a:fillRect/>
          </a:stretch>
        </p:blipFill>
        <p:spPr>
          <a:xfrm>
            <a:off x="4993681" y="1252184"/>
            <a:ext cx="3450947" cy="47676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Evaporation</a:t>
            </a:r>
            <a:endParaRPr lang="en-US" dirty="0"/>
          </a:p>
        </p:txBody>
      </p:sp>
      <p:sp>
        <p:nvSpPr>
          <p:cNvPr id="3" name="Content Placeholder 2"/>
          <p:cNvSpPr>
            <a:spLocks noGrp="1"/>
          </p:cNvSpPr>
          <p:nvPr>
            <p:ph sz="quarter" idx="1"/>
          </p:nvPr>
        </p:nvSpPr>
        <p:spPr>
          <a:xfrm>
            <a:off x="914400" y="1447800"/>
            <a:ext cx="3831998" cy="4891820"/>
          </a:xfrm>
        </p:spPr>
        <p:txBody>
          <a:bodyPr>
            <a:normAutofit fontScale="92500" lnSpcReduction="20000"/>
          </a:bodyPr>
          <a:lstStyle/>
          <a:p>
            <a:r>
              <a:rPr lang="en-US" dirty="0" smtClean="0"/>
              <a:t>Problems</a:t>
            </a:r>
          </a:p>
          <a:p>
            <a:pPr lvl="1"/>
            <a:r>
              <a:rPr lang="en-US" dirty="0" smtClean="0"/>
              <a:t>Averages (One daily/weekly/monthly vs. Continuous)</a:t>
            </a:r>
          </a:p>
          <a:p>
            <a:pPr lvl="1"/>
            <a:r>
              <a:rPr lang="en-US" dirty="0" smtClean="0"/>
              <a:t>Highly variable depending on conditions</a:t>
            </a:r>
          </a:p>
          <a:p>
            <a:pPr lvl="1"/>
            <a:r>
              <a:rPr lang="en-US" dirty="0" smtClean="0"/>
              <a:t>What does a pan tell us about say something the size of a lake?</a:t>
            </a:r>
          </a:p>
          <a:p>
            <a:pPr lvl="1"/>
            <a:r>
              <a:rPr lang="en-US" dirty="0" smtClean="0"/>
              <a:t>Empirical Corrections – </a:t>
            </a:r>
            <a:r>
              <a:rPr lang="en-US" dirty="0" smtClean="0">
                <a:solidFill>
                  <a:srgbClr val="FF0000"/>
                </a:solidFill>
              </a:rPr>
              <a:t>EMPIRICAL!!</a:t>
            </a:r>
          </a:p>
          <a:p>
            <a:pPr lvl="1"/>
            <a:r>
              <a:rPr lang="en-US" dirty="0" smtClean="0"/>
              <a:t>Works well in lab where conditions are well controlled, but real life is not so </a:t>
            </a:r>
            <a:r>
              <a:rPr lang="en-US" dirty="0" smtClean="0"/>
              <a:t>simple</a:t>
            </a:r>
          </a:p>
          <a:p>
            <a:pPr lvl="1"/>
            <a:r>
              <a:rPr lang="en-US" dirty="0"/>
              <a:t>Penman Formula (Semi-</a:t>
            </a:r>
            <a:r>
              <a:rPr lang="en-US" dirty="0" smtClean="0"/>
              <a:t>Empirical – studied in Environmental Hydrology)</a:t>
            </a:r>
            <a:endParaRPr lang="en-US" dirty="0" smtClean="0"/>
          </a:p>
          <a:p>
            <a:endParaRPr lang="en-US" dirty="0"/>
          </a:p>
        </p:txBody>
      </p:sp>
      <p:pic>
        <p:nvPicPr>
          <p:cNvPr id="5" name="Picture 4"/>
          <p:cNvPicPr>
            <a:picLocks noChangeAspect="1"/>
          </p:cNvPicPr>
          <p:nvPr/>
        </p:nvPicPr>
        <p:blipFill>
          <a:blip r:embed="rId2"/>
          <a:stretch>
            <a:fillRect/>
          </a:stretch>
        </p:blipFill>
        <p:spPr>
          <a:xfrm>
            <a:off x="5305234" y="1417638"/>
            <a:ext cx="3632200" cy="2603500"/>
          </a:xfrm>
          <a:prstGeom prst="rect">
            <a:avLst/>
          </a:prstGeom>
        </p:spPr>
      </p:pic>
      <p:sp>
        <p:nvSpPr>
          <p:cNvPr id="6" name="Rectangle 5"/>
          <p:cNvSpPr/>
          <p:nvPr/>
        </p:nvSpPr>
        <p:spPr>
          <a:xfrm>
            <a:off x="5305234" y="3875152"/>
            <a:ext cx="3632200" cy="1459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629316" y="4215823"/>
            <a:ext cx="3038944" cy="23385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Transpiration</a:t>
            </a:r>
            <a:endParaRPr lang="en-US" dirty="0"/>
          </a:p>
        </p:txBody>
      </p:sp>
      <p:sp>
        <p:nvSpPr>
          <p:cNvPr id="3" name="Content Placeholder 2"/>
          <p:cNvSpPr>
            <a:spLocks noGrp="1"/>
          </p:cNvSpPr>
          <p:nvPr>
            <p:ph sz="quarter" idx="1"/>
          </p:nvPr>
        </p:nvSpPr>
        <p:spPr>
          <a:xfrm>
            <a:off x="914400" y="1447800"/>
            <a:ext cx="4128648" cy="4572000"/>
          </a:xfrm>
        </p:spPr>
        <p:txBody>
          <a:bodyPr>
            <a:normAutofit fontScale="92500" lnSpcReduction="20000"/>
          </a:bodyPr>
          <a:lstStyle/>
          <a:p>
            <a:r>
              <a:rPr lang="en-US" dirty="0" smtClean="0"/>
              <a:t>Transpiration is the process by which moisture is carried through plants from roots to small pores on the underside of leaves, where it changes to vapor and is released to the atmosphere.</a:t>
            </a:r>
          </a:p>
          <a:p>
            <a:r>
              <a:rPr lang="en-US" dirty="0" smtClean="0"/>
              <a:t> Transpiration is essentially evaporation of water from plant leaves. </a:t>
            </a:r>
          </a:p>
          <a:p>
            <a:r>
              <a:rPr lang="en-US" dirty="0" smtClean="0"/>
              <a:t>Studies have revealed that about 10 percent of the moisture found in the atmosphere is released by plants through transpiration.</a:t>
            </a:r>
            <a:endParaRPr lang="en-US" dirty="0"/>
          </a:p>
        </p:txBody>
      </p:sp>
      <p:pic>
        <p:nvPicPr>
          <p:cNvPr id="4" name="Picture 3"/>
          <p:cNvPicPr>
            <a:picLocks noChangeAspect="1"/>
          </p:cNvPicPr>
          <p:nvPr/>
        </p:nvPicPr>
        <p:blipFill>
          <a:blip r:embed="rId2"/>
          <a:stretch>
            <a:fillRect/>
          </a:stretch>
        </p:blipFill>
        <p:spPr>
          <a:xfrm>
            <a:off x="5372100" y="493311"/>
            <a:ext cx="3314700" cy="3238500"/>
          </a:xfrm>
          <a:prstGeom prst="rect">
            <a:avLst/>
          </a:prstGeom>
        </p:spPr>
      </p:pic>
      <p:pic>
        <p:nvPicPr>
          <p:cNvPr id="5" name="Picture 4"/>
          <p:cNvPicPr>
            <a:picLocks noChangeAspect="1"/>
          </p:cNvPicPr>
          <p:nvPr/>
        </p:nvPicPr>
        <p:blipFill>
          <a:blip r:embed="rId3"/>
          <a:stretch>
            <a:fillRect/>
          </a:stretch>
        </p:blipFill>
        <p:spPr>
          <a:xfrm>
            <a:off x="5753100" y="4241800"/>
            <a:ext cx="2362200" cy="1625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Transpiration</a:t>
            </a:r>
            <a:endParaRPr lang="en-US" dirty="0"/>
          </a:p>
        </p:txBody>
      </p:sp>
      <p:sp>
        <p:nvSpPr>
          <p:cNvPr id="3" name="Content Placeholder 2"/>
          <p:cNvSpPr>
            <a:spLocks noGrp="1"/>
          </p:cNvSpPr>
          <p:nvPr>
            <p:ph sz="quarter" idx="1"/>
          </p:nvPr>
        </p:nvSpPr>
        <p:spPr>
          <a:xfrm>
            <a:off x="914400" y="1447800"/>
            <a:ext cx="7419607" cy="4572000"/>
          </a:xfrm>
        </p:spPr>
        <p:txBody>
          <a:bodyPr>
            <a:normAutofit/>
          </a:bodyPr>
          <a:lstStyle/>
          <a:p>
            <a:r>
              <a:rPr lang="en-US" b="1" dirty="0" smtClean="0"/>
              <a:t>How much water do plants transpire?</a:t>
            </a:r>
          </a:p>
          <a:p>
            <a:r>
              <a:rPr lang="en-US" dirty="0" smtClean="0"/>
              <a:t>During a growing season, a leaf will transpire many times more water than its own weight. An acre of corn gives off about 3,000-4,000 gallons (11,400-15,100 liters) of water each day, and a large oak tree can transpire 40,000 gallons (151,000 liters) per year.</a:t>
            </a:r>
          </a:p>
          <a:p>
            <a:r>
              <a:rPr lang="en-US" dirty="0" smtClean="0"/>
              <a:t>Very season, daytime. climate and vegetation dependent</a:t>
            </a:r>
          </a:p>
          <a:p>
            <a:endParaRPr lang="en-US" dirty="0" smtClean="0"/>
          </a:p>
          <a:p>
            <a:r>
              <a:rPr lang="en-US" b="1" dirty="0" smtClean="0"/>
              <a:t>Question to the Audience</a:t>
            </a:r>
            <a:r>
              <a:rPr lang="en-US" dirty="0" smtClean="0"/>
              <a:t>: Urban vs. Rural?</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Evapotranspiration</a:t>
            </a:r>
            <a:endParaRPr lang="en-US" dirty="0"/>
          </a:p>
        </p:txBody>
      </p:sp>
      <p:sp>
        <p:nvSpPr>
          <p:cNvPr id="3" name="Content Placeholder 2"/>
          <p:cNvSpPr>
            <a:spLocks noGrp="1"/>
          </p:cNvSpPr>
          <p:nvPr>
            <p:ph sz="quarter" idx="1"/>
          </p:nvPr>
        </p:nvSpPr>
        <p:spPr>
          <a:xfrm>
            <a:off x="914400" y="1447800"/>
            <a:ext cx="3915430" cy="4572000"/>
          </a:xfrm>
        </p:spPr>
        <p:txBody>
          <a:bodyPr/>
          <a:lstStyle/>
          <a:p>
            <a:r>
              <a:rPr lang="en-US" dirty="0" smtClean="0"/>
              <a:t>In the field it is next to impossible to distinguish between evaporation and transpiration so we lump them together. From a water budget perspective we don’t care too much about the details</a:t>
            </a:r>
            <a:endParaRPr lang="en-US" dirty="0"/>
          </a:p>
        </p:txBody>
      </p:sp>
      <p:pic>
        <p:nvPicPr>
          <p:cNvPr id="4" name="Picture 3"/>
          <p:cNvPicPr>
            <a:picLocks noChangeAspect="1"/>
          </p:cNvPicPr>
          <p:nvPr/>
        </p:nvPicPr>
        <p:blipFill>
          <a:blip r:embed="rId2"/>
          <a:stretch>
            <a:fillRect/>
          </a:stretch>
        </p:blipFill>
        <p:spPr>
          <a:xfrm>
            <a:off x="5727700" y="1670050"/>
            <a:ext cx="2311400" cy="35179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a:t>
            </a:r>
            <a:r>
              <a:rPr lang="en-US" dirty="0" err="1" smtClean="0"/>
              <a:t>Evapotranspiration</a:t>
            </a:r>
            <a:r>
              <a:rPr lang="en-US" dirty="0" smtClean="0"/>
              <a:t> </a:t>
            </a:r>
            <a:endParaRPr lang="en-US" dirty="0"/>
          </a:p>
        </p:txBody>
      </p:sp>
      <p:sp>
        <p:nvSpPr>
          <p:cNvPr id="3" name="Content Placeholder 2"/>
          <p:cNvSpPr>
            <a:spLocks noGrp="1"/>
          </p:cNvSpPr>
          <p:nvPr>
            <p:ph sz="quarter" idx="1"/>
          </p:nvPr>
        </p:nvSpPr>
        <p:spPr>
          <a:xfrm>
            <a:off x="914400" y="1447800"/>
            <a:ext cx="4221351" cy="4572000"/>
          </a:xfrm>
        </p:spPr>
        <p:txBody>
          <a:bodyPr>
            <a:normAutofit/>
          </a:bodyPr>
          <a:lstStyle/>
          <a:p>
            <a:r>
              <a:rPr lang="en-US" dirty="0" err="1" smtClean="0"/>
              <a:t>Lysimeter</a:t>
            </a:r>
            <a:r>
              <a:rPr lang="en-US" dirty="0" smtClean="0"/>
              <a:t> – a large container holding soil and plants. Mass Balance:</a:t>
            </a:r>
          </a:p>
          <a:p>
            <a:endParaRPr lang="en-US" dirty="0" smtClean="0"/>
          </a:p>
          <a:p>
            <a:endParaRPr lang="en-US" dirty="0" smtClean="0"/>
          </a:p>
          <a:p>
            <a:endParaRPr lang="en-US" dirty="0" smtClean="0"/>
          </a:p>
          <a:p>
            <a:endParaRPr lang="en-US" dirty="0" smtClean="0"/>
          </a:p>
          <a:p>
            <a:endParaRPr lang="en-US" dirty="0" smtClean="0"/>
          </a:p>
          <a:p>
            <a:r>
              <a:rPr lang="en-US" dirty="0" smtClean="0"/>
              <a:t>Debate: Pros/Cons</a:t>
            </a:r>
          </a:p>
        </p:txBody>
      </p:sp>
      <p:pic>
        <p:nvPicPr>
          <p:cNvPr id="4" name="Picture 3"/>
          <p:cNvPicPr>
            <a:picLocks noChangeAspect="1"/>
          </p:cNvPicPr>
          <p:nvPr/>
        </p:nvPicPr>
        <p:blipFill>
          <a:blip r:embed="rId3"/>
          <a:stretch>
            <a:fillRect/>
          </a:stretch>
        </p:blipFill>
        <p:spPr>
          <a:xfrm>
            <a:off x="5194300" y="1447800"/>
            <a:ext cx="3132200" cy="2084337"/>
          </a:xfrm>
          <a:prstGeom prst="rect">
            <a:avLst/>
          </a:prstGeom>
        </p:spPr>
      </p:pic>
      <p:pic>
        <p:nvPicPr>
          <p:cNvPr id="6" name="Picture 5"/>
          <p:cNvPicPr>
            <a:picLocks noChangeAspect="1"/>
          </p:cNvPicPr>
          <p:nvPr/>
        </p:nvPicPr>
        <p:blipFill>
          <a:blip r:embed="rId4"/>
          <a:stretch>
            <a:fillRect/>
          </a:stretch>
        </p:blipFill>
        <p:spPr>
          <a:xfrm>
            <a:off x="5194300" y="3866334"/>
            <a:ext cx="3132200" cy="2336915"/>
          </a:xfrm>
          <a:prstGeom prst="rect">
            <a:avLst/>
          </a:prstGeom>
        </p:spPr>
      </p:pic>
      <p:graphicFrame>
        <p:nvGraphicFramePr>
          <p:cNvPr id="7" name="Object 6"/>
          <p:cNvGraphicFramePr>
            <a:graphicFrameLocks noChangeAspect="1"/>
          </p:cNvGraphicFramePr>
          <p:nvPr/>
        </p:nvGraphicFramePr>
        <p:xfrm>
          <a:off x="914400" y="2938780"/>
          <a:ext cx="3924701" cy="483040"/>
        </p:xfrm>
        <a:graphic>
          <a:graphicData uri="http://schemas.openxmlformats.org/presentationml/2006/ole">
            <mc:AlternateContent xmlns:mc="http://schemas.openxmlformats.org/markup-compatibility/2006">
              <mc:Choice xmlns:v="urn:schemas-microsoft-com:vml" Requires="v">
                <p:oleObj spid="_x0000_s107598" name="Equation" r:id="rId5" imgW="1651000" imgH="203200" progId="Equation.3">
                  <p:embed/>
                </p:oleObj>
              </mc:Choice>
              <mc:Fallback>
                <p:oleObj name="Equation" r:id="rId5" imgW="1651000" imgH="2032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938780"/>
                        <a:ext cx="3924701" cy="483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Equity.thmx</Template>
  <TotalTime>3746</TotalTime>
  <Words>1842</Words>
  <Application>Microsoft Macintosh PowerPoint</Application>
  <PresentationFormat>On-screen Show (4:3)</PresentationFormat>
  <Paragraphs>259</Paragraphs>
  <Slides>38</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Equity</vt:lpstr>
      <vt:lpstr>Equation</vt:lpstr>
      <vt:lpstr>Microsoft Equation</vt:lpstr>
      <vt:lpstr>The Hydrologic Cycle</vt:lpstr>
      <vt:lpstr>The Hydrologic Cycle</vt:lpstr>
      <vt:lpstr>General Topics</vt:lpstr>
      <vt:lpstr>Evaporation</vt:lpstr>
      <vt:lpstr>Evaporation</vt:lpstr>
      <vt:lpstr>Transpiration</vt:lpstr>
      <vt:lpstr>Transpiration</vt:lpstr>
      <vt:lpstr>Evapotranspiration</vt:lpstr>
      <vt:lpstr>Measuring Evapotranspiration </vt:lpstr>
      <vt:lpstr>Condensation</vt:lpstr>
      <vt:lpstr>Precipitation</vt:lpstr>
      <vt:lpstr>Measuring Precipitation</vt:lpstr>
      <vt:lpstr>Events during Precipitation  - Infiltration</vt:lpstr>
      <vt:lpstr>Infiltration Capacity</vt:lpstr>
      <vt:lpstr>Sample Problem</vt:lpstr>
      <vt:lpstr>Practical Consideration – Artificial Recharge</vt:lpstr>
      <vt:lpstr>So what happens when infiltration capacity is exceeded?</vt:lpstr>
      <vt:lpstr>Streams and Groundwater Gaining vs Losing</vt:lpstr>
      <vt:lpstr>Stream Hydrographs – Baseflow Recessions</vt:lpstr>
      <vt:lpstr>Stream Hydrographs – Baseflow Recessions</vt:lpstr>
      <vt:lpstr>Stream Hydrographs – Baseflow Recessions</vt:lpstr>
      <vt:lpstr>Sample Problem – How do we estimate a, the decay rate? </vt:lpstr>
      <vt:lpstr>Sample Problem – How do we estimate a, the decay rate? </vt:lpstr>
      <vt:lpstr>Ok – now this is what flow in a stream might look like </vt:lpstr>
      <vt:lpstr>Ok – now this is what flow in a stream might look like </vt:lpstr>
      <vt:lpstr>Determining Ground-Water Recharge from Baseflow</vt:lpstr>
      <vt:lpstr>Determining Ground-Water Recharge from Baseflow</vt:lpstr>
      <vt:lpstr>Determining Ground-Water Recharge from Baseflow</vt:lpstr>
      <vt:lpstr>Determining Ground-Water Recharge from Baseflow</vt:lpstr>
      <vt:lpstr>Sample Problem</vt:lpstr>
      <vt:lpstr>Determining Ground-Water Recharge from Baseflow</vt:lpstr>
      <vt:lpstr>Determining Ground-Water Recharge from Baseflow</vt:lpstr>
      <vt:lpstr>Determining Ground-Water Recharge from Baseflow</vt:lpstr>
      <vt:lpstr>Determining Ground-Water Recharge from Baseflow</vt:lpstr>
      <vt:lpstr>Sample Problem</vt:lpstr>
      <vt:lpstr>Open Channel Flow –  Manning Equation</vt:lpstr>
      <vt:lpstr>Manning Roughness Coefficient</vt:lpstr>
      <vt:lpstr>Sample Problem</vt:lpstr>
    </vt:vector>
  </TitlesOfParts>
  <Company>University if Notre Dame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Hydrologic Cycle</dc:title>
  <dc:creator>Didio</dc:creator>
  <cp:lastModifiedBy>Diogo Bolster</cp:lastModifiedBy>
  <cp:revision>121</cp:revision>
  <cp:lastPrinted>2016-08-25T16:14:44Z</cp:lastPrinted>
  <dcterms:created xsi:type="dcterms:W3CDTF">2011-08-23T17:41:05Z</dcterms:created>
  <dcterms:modified xsi:type="dcterms:W3CDTF">2017-08-24T13:32:13Z</dcterms:modified>
</cp:coreProperties>
</file>