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Microsoft_Equation1.bin" ContentType="application/vnd.openxmlformats-officedocument.oleObject"/>
  <Override PartName="/ppt/embeddings/oleObject37.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6" r:id="rId4"/>
    <p:sldId id="267" r:id="rId5"/>
    <p:sldId id="258" r:id="rId6"/>
    <p:sldId id="263" r:id="rId7"/>
    <p:sldId id="259" r:id="rId8"/>
    <p:sldId id="260" r:id="rId9"/>
    <p:sldId id="261" r:id="rId10"/>
    <p:sldId id="268" r:id="rId11"/>
    <p:sldId id="287" r:id="rId12"/>
    <p:sldId id="271" r:id="rId13"/>
    <p:sldId id="264" r:id="rId14"/>
    <p:sldId id="286" r:id="rId15"/>
    <p:sldId id="270" r:id="rId16"/>
    <p:sldId id="265" r:id="rId17"/>
    <p:sldId id="288" r:id="rId18"/>
    <p:sldId id="289" r:id="rId19"/>
    <p:sldId id="272" r:id="rId20"/>
    <p:sldId id="273" r:id="rId21"/>
    <p:sldId id="274" r:id="rId22"/>
    <p:sldId id="275" r:id="rId23"/>
    <p:sldId id="276" r:id="rId24"/>
    <p:sldId id="277" r:id="rId25"/>
    <p:sldId id="278" r:id="rId26"/>
    <p:sldId id="285" r:id="rId27"/>
    <p:sldId id="290" r:id="rId28"/>
    <p:sldId id="291" r:id="rId29"/>
    <p:sldId id="279" r:id="rId30"/>
    <p:sldId id="280" r:id="rId31"/>
    <p:sldId id="28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2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image" Target="../media/image42.emf"/><Relationship Id="rId2"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image" Target="../media/image25.emf"/><Relationship Id="rId2"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47A32E8D-F179-CC4C-85E7-B4D0631938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BD20A-CE0C-6549-937F-BE9A84F691C5}" type="datetimeFigureOut">
              <a:rPr lang="en-US" smtClean="0"/>
              <a:pPr/>
              <a:t>9/13/18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57BD20A-CE0C-6549-937F-BE9A84F691C5}" type="datetimeFigureOut">
              <a:rPr lang="en-US" smtClean="0"/>
              <a:pPr/>
              <a:t>9/13/18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57BD20A-CE0C-6549-937F-BE9A84F691C5}" type="datetimeFigureOut">
              <a:rPr lang="en-US" smtClean="0"/>
              <a:pPr/>
              <a:t>9/13/18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32E8D-F179-CC4C-85E7-B4D0631938E6}"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57BD20A-CE0C-6549-937F-BE9A84F691C5}" type="datetimeFigureOut">
              <a:rPr lang="en-US" smtClean="0"/>
              <a:pPr/>
              <a:t>9/13/18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57BD20A-CE0C-6549-937F-BE9A84F691C5}" type="datetimeFigureOut">
              <a:rPr lang="en-US" smtClean="0"/>
              <a:pPr/>
              <a:t>9/13/18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57BD20A-CE0C-6549-937F-BE9A84F691C5}" type="datetimeFigureOut">
              <a:rPr lang="en-US" smtClean="0"/>
              <a:pPr/>
              <a:t>9/13/18</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7A32E8D-F179-CC4C-85E7-B4D0631938E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9.bin"/><Relationship Id="rId5" Type="http://schemas.openxmlformats.org/officeDocument/2006/relationships/image" Target="../media/image18.emf"/><Relationship Id="rId6" Type="http://schemas.openxmlformats.org/officeDocument/2006/relationships/oleObject" Target="../embeddings/oleObject10.bin"/><Relationship Id="rId7" Type="http://schemas.openxmlformats.org/officeDocument/2006/relationships/image" Target="../media/image19.emf"/><Relationship Id="rId8" Type="http://schemas.openxmlformats.org/officeDocument/2006/relationships/oleObject" Target="../embeddings/oleObject11.bin"/><Relationship Id="rId9" Type="http://schemas.openxmlformats.org/officeDocument/2006/relationships/image" Target="../media/image20.emf"/><Relationship Id="rId10" Type="http://schemas.openxmlformats.org/officeDocument/2006/relationships/oleObject" Target="../embeddings/oleObject12.bin"/><Relationship Id="rId11"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13.bin"/><Relationship Id="rId5" Type="http://schemas.openxmlformats.org/officeDocument/2006/relationships/image" Target="../media/image22.emf"/><Relationship Id="rId6" Type="http://schemas.openxmlformats.org/officeDocument/2006/relationships/oleObject" Target="../embeddings/oleObject14.bin"/><Relationship Id="rId7"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1" Type="http://schemas.openxmlformats.org/officeDocument/2006/relationships/image" Target="../media/image28.emf"/><Relationship Id="rId12" Type="http://schemas.openxmlformats.org/officeDocument/2006/relationships/oleObject" Target="../embeddings/oleObject19.bin"/><Relationship Id="rId13"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24.png"/><Relationship Id="rId4" Type="http://schemas.openxmlformats.org/officeDocument/2006/relationships/oleObject" Target="../embeddings/oleObject15.bin"/><Relationship Id="rId5" Type="http://schemas.openxmlformats.org/officeDocument/2006/relationships/image" Target="../media/image25.emf"/><Relationship Id="rId6" Type="http://schemas.openxmlformats.org/officeDocument/2006/relationships/oleObject" Target="../embeddings/oleObject16.bin"/><Relationship Id="rId7" Type="http://schemas.openxmlformats.org/officeDocument/2006/relationships/image" Target="../media/image26.emf"/><Relationship Id="rId8" Type="http://schemas.openxmlformats.org/officeDocument/2006/relationships/oleObject" Target="../embeddings/oleObject17.bin"/><Relationship Id="rId9" Type="http://schemas.openxmlformats.org/officeDocument/2006/relationships/image" Target="../media/image27.emf"/><Relationship Id="rId10"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oleObject" Target="../embeddings/oleObject20.bin"/><Relationship Id="rId5" Type="http://schemas.openxmlformats.org/officeDocument/2006/relationships/image" Target="../media/image30.emf"/><Relationship Id="rId6" Type="http://schemas.openxmlformats.org/officeDocument/2006/relationships/oleObject" Target="../embeddings/oleObject21.bin"/><Relationship Id="rId7" Type="http://schemas.openxmlformats.org/officeDocument/2006/relationships/image" Target="../media/image31.emf"/><Relationship Id="rId8" Type="http://schemas.openxmlformats.org/officeDocument/2006/relationships/oleObject" Target="../embeddings/oleObject22.bin"/><Relationship Id="rId9" Type="http://schemas.openxmlformats.org/officeDocument/2006/relationships/image" Target="../media/image32.emf"/><Relationship Id="rId10" Type="http://schemas.openxmlformats.org/officeDocument/2006/relationships/oleObject" Target="../embeddings/oleObject23.bin"/><Relationship Id="rId11" Type="http://schemas.openxmlformats.org/officeDocument/2006/relationships/image" Target="../media/image3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3.emf"/><Relationship Id="rId5" Type="http://schemas.openxmlformats.org/officeDocument/2006/relationships/oleObject" Target="../embeddings/oleObject25.bin"/><Relationship Id="rId6"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26.bin"/><Relationship Id="rId5" Type="http://schemas.openxmlformats.org/officeDocument/2006/relationships/image" Target="../media/image3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27.bin"/><Relationship Id="rId5" Type="http://schemas.openxmlformats.org/officeDocument/2006/relationships/image" Target="../media/image3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28.bin"/><Relationship Id="rId5"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29.bin"/><Relationship Id="rId5"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30.bin"/><Relationship Id="rId5" Type="http://schemas.openxmlformats.org/officeDocument/2006/relationships/image" Target="../media/image39.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0.emf"/><Relationship Id="rId5" Type="http://schemas.openxmlformats.org/officeDocument/2006/relationships/oleObject" Target="../embeddings/oleObject32.bin"/><Relationship Id="rId6" Type="http://schemas.openxmlformats.org/officeDocument/2006/relationships/image" Target="../media/image4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42.emf"/><Relationship Id="rId5" Type="http://schemas.openxmlformats.org/officeDocument/2006/relationships/oleObject" Target="../embeddings/oleObject34.bin"/><Relationship Id="rId6" Type="http://schemas.openxmlformats.org/officeDocument/2006/relationships/image" Target="../media/image43.emf"/><Relationship Id="rId7" Type="http://schemas.openxmlformats.org/officeDocument/2006/relationships/oleObject" Target="../embeddings/oleObject35.bin"/><Relationship Id="rId8" Type="http://schemas.openxmlformats.org/officeDocument/2006/relationships/image" Target="../media/image44.emf"/><Relationship Id="rId9" Type="http://schemas.openxmlformats.org/officeDocument/2006/relationships/oleObject" Target="../embeddings/oleObject36.bin"/><Relationship Id="rId10" Type="http://schemas.openxmlformats.org/officeDocument/2006/relationships/image" Target="../media/image4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oleObject" Target="../embeddings/Microsoft_Equation1.bin"/><Relationship Id="rId5" Type="http://schemas.openxmlformats.org/officeDocument/2006/relationships/image" Target="../media/image46.emf"/><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8.emf"/><Relationship Id="rId5" Type="http://schemas.openxmlformats.org/officeDocument/2006/relationships/oleObject" Target="../embeddings/Microsoft_Equation2.bin"/><Relationship Id="rId6" Type="http://schemas.openxmlformats.org/officeDocument/2006/relationships/image" Target="../media/image49.emf"/><Relationship Id="rId7" Type="http://schemas.openxmlformats.org/officeDocument/2006/relationships/image" Target="../media/image47.png"/><Relationship Id="rId1" Type="http://schemas.openxmlformats.org/officeDocument/2006/relationships/vmlDrawing" Target="../drawings/vmlDrawing18.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oleObject" Target="../embeddings/oleObject2.bin"/><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oleObject" Target="../embeddings/oleObject4.bin"/><Relationship Id="rId6" Type="http://schemas.openxmlformats.org/officeDocument/2006/relationships/image" Target="../media/image9.emf"/><Relationship Id="rId7" Type="http://schemas.openxmlformats.org/officeDocument/2006/relationships/oleObject" Target="../embeddings/oleObject5.bin"/><Relationship Id="rId8"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oleObject" Target="../embeddings/oleObject7.bin"/><Relationship Id="rId6"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Groundwater Flow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normAutofit lnSpcReduction="10000"/>
          </a:bodyPr>
          <a:lstStyle/>
          <a:p>
            <a:r>
              <a:rPr lang="en-US" dirty="0" smtClean="0"/>
              <a:t>Potential and </a:t>
            </a:r>
            <a:r>
              <a:rPr lang="en-US" dirty="0" err="1" smtClean="0"/>
              <a:t>Equipotential</a:t>
            </a:r>
            <a:r>
              <a:rPr lang="en-US" dirty="0" smtClean="0"/>
              <a:t> Lines</a:t>
            </a:r>
          </a:p>
          <a:p>
            <a:endParaRPr lang="en-US" dirty="0" smtClean="0"/>
          </a:p>
          <a:p>
            <a:endParaRPr lang="en-US" dirty="0" smtClean="0"/>
          </a:p>
          <a:p>
            <a:endParaRPr lang="en-US" dirty="0" smtClean="0"/>
          </a:p>
          <a:p>
            <a:endParaRPr lang="en-US" dirty="0" smtClean="0"/>
          </a:p>
          <a:p>
            <a:endParaRPr lang="en-US" dirty="0" smtClean="0"/>
          </a:p>
          <a:p>
            <a:r>
              <a:rPr lang="en-US" dirty="0" smtClean="0"/>
              <a:t>What direction is the flow in</a:t>
            </a:r>
          </a:p>
          <a:p>
            <a:pPr>
              <a:buNone/>
            </a:pPr>
            <a:endParaRPr lang="en-US" dirty="0" smtClean="0"/>
          </a:p>
        </p:txBody>
      </p:sp>
      <p:cxnSp>
        <p:nvCxnSpPr>
          <p:cNvPr id="5" name="Straight Connector 4"/>
          <p:cNvCxnSpPr/>
          <p:nvPr/>
        </p:nvCxnSpPr>
        <p:spPr>
          <a:xfrm flipV="1">
            <a:off x="1511060" y="2762668"/>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626380" y="3063404"/>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732430" y="3364140"/>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38480" y="3655605"/>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953800" y="3974883"/>
            <a:ext cx="3643231" cy="129789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Confined Aquifer</a:t>
            </a:r>
            <a:endParaRPr lang="en-US" dirty="0"/>
          </a:p>
        </p:txBody>
      </p:sp>
      <p:pic>
        <p:nvPicPr>
          <p:cNvPr id="4" name="Content Placeholder 3" descr="Screen shot 2011-09-08 at 9.36.35 AM.png"/>
          <p:cNvPicPr>
            <a:picLocks noGrp="1" noChangeAspect="1"/>
          </p:cNvPicPr>
          <p:nvPr>
            <p:ph idx="1"/>
          </p:nvPr>
        </p:nvPicPr>
        <p:blipFill>
          <a:blip r:embed="rId2"/>
          <a:srcRect l="-22736" r="-22736"/>
          <a:stretch>
            <a:fillRect/>
          </a:stretch>
        </p:blipFill>
        <p:spPr>
          <a:xfrm>
            <a:off x="-889058" y="2133601"/>
            <a:ext cx="7345363" cy="3931920"/>
          </a:xfrm>
        </p:spPr>
      </p:pic>
    </p:spTree>
    <p:extLst>
      <p:ext uri="{BB962C8B-B14F-4D97-AF65-F5344CB8AC3E}">
        <p14:creationId xmlns:p14="http://schemas.microsoft.com/office/powerpoint/2010/main" val="31490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Confined Aquifer</a:t>
            </a:r>
            <a:endParaRPr lang="en-US" dirty="0"/>
          </a:p>
        </p:txBody>
      </p:sp>
      <p:pic>
        <p:nvPicPr>
          <p:cNvPr id="4" name="Content Placeholder 3" descr="Screen shot 2011-09-08 at 9.36.35 AM.png"/>
          <p:cNvPicPr>
            <a:picLocks noGrp="1" noChangeAspect="1"/>
          </p:cNvPicPr>
          <p:nvPr>
            <p:ph idx="1"/>
          </p:nvPr>
        </p:nvPicPr>
        <p:blipFill>
          <a:blip r:embed="rId3"/>
          <a:srcRect l="-22736" r="-22736"/>
          <a:stretch>
            <a:fillRect/>
          </a:stretch>
        </p:blipFill>
        <p:spPr>
          <a:xfrm>
            <a:off x="-889058" y="2133601"/>
            <a:ext cx="7345363" cy="3931920"/>
          </a:xfrm>
        </p:spPr>
      </p:pic>
      <p:graphicFrame>
        <p:nvGraphicFramePr>
          <p:cNvPr id="48130" name="Object 2"/>
          <p:cNvGraphicFramePr>
            <a:graphicFrameLocks noChangeAspect="1"/>
          </p:cNvGraphicFramePr>
          <p:nvPr>
            <p:extLst>
              <p:ext uri="{D42A27DB-BD31-4B8C-83A1-F6EECF244321}">
                <p14:modId xmlns:p14="http://schemas.microsoft.com/office/powerpoint/2010/main" val="137794139"/>
              </p:ext>
            </p:extLst>
          </p:nvPr>
        </p:nvGraphicFramePr>
        <p:xfrm>
          <a:off x="7387374" y="5208588"/>
          <a:ext cx="1284288" cy="1084262"/>
        </p:xfrm>
        <a:graphic>
          <a:graphicData uri="http://schemas.openxmlformats.org/presentationml/2006/ole">
            <mc:AlternateContent xmlns:mc="http://schemas.openxmlformats.org/markup-compatibility/2006">
              <mc:Choice xmlns:v="urn:schemas-microsoft-com:vml" Requires="v">
                <p:oleObj spid="_x0000_s58483" name="Equation" r:id="rId4" imgW="508000" imgH="431800" progId="Equation.3">
                  <p:embed/>
                </p:oleObj>
              </mc:Choice>
              <mc:Fallback>
                <p:oleObj name="Equation" r:id="rId4" imgW="508000" imgH="431800" progId="Equation.3">
                  <p:embed/>
                  <p:pic>
                    <p:nvPicPr>
                      <p:cNvPr id="0" name="Picture 2"/>
                      <p:cNvPicPr>
                        <a:picLocks noChangeAspect="1" noChangeArrowheads="1"/>
                      </p:cNvPicPr>
                      <p:nvPr/>
                    </p:nvPicPr>
                    <p:blipFill>
                      <a:blip r:embed="rId5"/>
                      <a:srcRect/>
                      <a:stretch>
                        <a:fillRect/>
                      </a:stretch>
                    </p:blipFill>
                    <p:spPr bwMode="auto">
                      <a:xfrm>
                        <a:off x="7387374" y="5208588"/>
                        <a:ext cx="1284288" cy="1084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031558820"/>
              </p:ext>
            </p:extLst>
          </p:nvPr>
        </p:nvGraphicFramePr>
        <p:xfrm>
          <a:off x="6472238" y="1711325"/>
          <a:ext cx="1703387" cy="1019175"/>
        </p:xfrm>
        <a:graphic>
          <a:graphicData uri="http://schemas.openxmlformats.org/presentationml/2006/ole">
            <mc:AlternateContent xmlns:mc="http://schemas.openxmlformats.org/markup-compatibility/2006">
              <mc:Choice xmlns:v="urn:schemas-microsoft-com:vml" Requires="v">
                <p:oleObj spid="_x0000_s58484" name="Equation" r:id="rId6" imgW="673100" imgH="406400" progId="Equation.3">
                  <p:embed/>
                </p:oleObj>
              </mc:Choice>
              <mc:Fallback>
                <p:oleObj name="Equation" r:id="rId6" imgW="673100" imgH="406400" progId="Equation.3">
                  <p:embed/>
                  <p:pic>
                    <p:nvPicPr>
                      <p:cNvPr id="0" name="Picture 3"/>
                      <p:cNvPicPr>
                        <a:picLocks noChangeAspect="1" noChangeArrowheads="1"/>
                      </p:cNvPicPr>
                      <p:nvPr/>
                    </p:nvPicPr>
                    <p:blipFill>
                      <a:blip r:embed="rId7"/>
                      <a:srcRect/>
                      <a:stretch>
                        <a:fillRect/>
                      </a:stretch>
                    </p:blipFill>
                    <p:spPr bwMode="auto">
                      <a:xfrm>
                        <a:off x="6472238" y="1711325"/>
                        <a:ext cx="1703387"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3780928649"/>
              </p:ext>
            </p:extLst>
          </p:nvPr>
        </p:nvGraphicFramePr>
        <p:xfrm>
          <a:off x="6361113" y="2846388"/>
          <a:ext cx="1927225" cy="1019175"/>
        </p:xfrm>
        <a:graphic>
          <a:graphicData uri="http://schemas.openxmlformats.org/presentationml/2006/ole">
            <mc:AlternateContent xmlns:mc="http://schemas.openxmlformats.org/markup-compatibility/2006">
              <mc:Choice xmlns:v="urn:schemas-microsoft-com:vml" Requires="v">
                <p:oleObj spid="_x0000_s58485" name="Equation" r:id="rId8" imgW="762000" imgH="406400" progId="Equation.3">
                  <p:embed/>
                </p:oleObj>
              </mc:Choice>
              <mc:Fallback>
                <p:oleObj name="Equation" r:id="rId8" imgW="762000" imgH="406400" progId="Equation.3">
                  <p:embed/>
                  <p:pic>
                    <p:nvPicPr>
                      <p:cNvPr id="0" name="Picture 4"/>
                      <p:cNvPicPr>
                        <a:picLocks noChangeAspect="1" noChangeArrowheads="1"/>
                      </p:cNvPicPr>
                      <p:nvPr/>
                    </p:nvPicPr>
                    <p:blipFill>
                      <a:blip r:embed="rId9"/>
                      <a:srcRect/>
                      <a:stretch>
                        <a:fillRect/>
                      </a:stretch>
                    </p:blipFill>
                    <p:spPr bwMode="auto">
                      <a:xfrm>
                        <a:off x="6361113" y="2846388"/>
                        <a:ext cx="192722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4250951718"/>
              </p:ext>
            </p:extLst>
          </p:nvPr>
        </p:nvGraphicFramePr>
        <p:xfrm>
          <a:off x="6329363" y="4035967"/>
          <a:ext cx="2022475" cy="1020763"/>
        </p:xfrm>
        <a:graphic>
          <a:graphicData uri="http://schemas.openxmlformats.org/presentationml/2006/ole">
            <mc:AlternateContent xmlns:mc="http://schemas.openxmlformats.org/markup-compatibility/2006">
              <mc:Choice xmlns:v="urn:schemas-microsoft-com:vml" Requires="v">
                <p:oleObj spid="_x0000_s58486" name="Equation" r:id="rId10" imgW="800100" imgH="406400" progId="Equation.3">
                  <p:embed/>
                </p:oleObj>
              </mc:Choice>
              <mc:Fallback>
                <p:oleObj name="Equation" r:id="rId10" imgW="800100" imgH="406400" progId="Equation.3">
                  <p:embed/>
                  <p:pic>
                    <p:nvPicPr>
                      <p:cNvPr id="0" name=""/>
                      <p:cNvPicPr>
                        <a:picLocks noChangeAspect="1" noChangeArrowheads="1"/>
                      </p:cNvPicPr>
                      <p:nvPr/>
                    </p:nvPicPr>
                    <p:blipFill>
                      <a:blip r:embed="rId11"/>
                      <a:srcRect/>
                      <a:stretch>
                        <a:fillRect/>
                      </a:stretch>
                    </p:blipFill>
                    <p:spPr bwMode="auto">
                      <a:xfrm>
                        <a:off x="6329363" y="4035967"/>
                        <a:ext cx="2022475" cy="102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ight Arrow 2"/>
          <p:cNvSpPr/>
          <p:nvPr/>
        </p:nvSpPr>
        <p:spPr>
          <a:xfrm>
            <a:off x="6456305" y="5550997"/>
            <a:ext cx="772362" cy="437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243910" y="5408664"/>
            <a:ext cx="1085453" cy="923330"/>
          </a:xfrm>
          <a:prstGeom prst="rect">
            <a:avLst/>
          </a:prstGeom>
          <a:noFill/>
        </p:spPr>
        <p:txBody>
          <a:bodyPr wrap="square" rtlCol="0">
            <a:spAutoFit/>
          </a:bodyPr>
          <a:lstStyle/>
          <a:p>
            <a:r>
              <a:rPr lang="en-US" dirty="0" smtClean="0"/>
              <a:t>For constant</a:t>
            </a:r>
          </a:p>
          <a:p>
            <a:r>
              <a:rPr lang="en-US" dirty="0" smtClean="0"/>
              <a:t>K and b</a:t>
            </a:r>
            <a:endParaRPr lang="en-US" dirty="0"/>
          </a:p>
        </p:txBody>
      </p:sp>
      <p:sp>
        <p:nvSpPr>
          <p:cNvPr id="6" name="Rectangle 5"/>
          <p:cNvSpPr/>
          <p:nvPr/>
        </p:nvSpPr>
        <p:spPr>
          <a:xfrm>
            <a:off x="7299790" y="5208588"/>
            <a:ext cx="1425460" cy="10842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Confined Aquifer</a:t>
            </a:r>
            <a:endParaRPr lang="en-US" dirty="0"/>
          </a:p>
        </p:txBody>
      </p:sp>
      <p:pic>
        <p:nvPicPr>
          <p:cNvPr id="4" name="Content Placeholder 3" descr="Screen shot 2011-09-08 at 9.36.35 AM.png"/>
          <p:cNvPicPr>
            <a:picLocks noGrp="1" noChangeAspect="1"/>
          </p:cNvPicPr>
          <p:nvPr>
            <p:ph idx="1"/>
          </p:nvPr>
        </p:nvPicPr>
        <p:blipFill>
          <a:blip r:embed="rId3"/>
          <a:srcRect l="-22736" r="-22736"/>
          <a:stretch>
            <a:fillRect/>
          </a:stretch>
        </p:blipFill>
        <p:spPr>
          <a:xfrm>
            <a:off x="-889058" y="2133601"/>
            <a:ext cx="7345363" cy="3931920"/>
          </a:xfrm>
        </p:spPr>
      </p:pic>
      <p:graphicFrame>
        <p:nvGraphicFramePr>
          <p:cNvPr id="48130" name="Object 2"/>
          <p:cNvGraphicFramePr>
            <a:graphicFrameLocks noChangeAspect="1"/>
          </p:cNvGraphicFramePr>
          <p:nvPr>
            <p:extLst>
              <p:ext uri="{D42A27DB-BD31-4B8C-83A1-F6EECF244321}">
                <p14:modId xmlns:p14="http://schemas.microsoft.com/office/powerpoint/2010/main" val="3706600146"/>
              </p:ext>
            </p:extLst>
          </p:nvPr>
        </p:nvGraphicFramePr>
        <p:xfrm>
          <a:off x="6600825" y="2222500"/>
          <a:ext cx="1284288" cy="1084263"/>
        </p:xfrm>
        <a:graphic>
          <a:graphicData uri="http://schemas.openxmlformats.org/presentationml/2006/ole">
            <mc:AlternateContent xmlns:mc="http://schemas.openxmlformats.org/markup-compatibility/2006">
              <mc:Choice xmlns:v="urn:schemas-microsoft-com:vml" Requires="v">
                <p:oleObj spid="_x0000_s48181" name="Equation" r:id="rId4" imgW="508000" imgH="431800" progId="Equation.3">
                  <p:embed/>
                </p:oleObj>
              </mc:Choice>
              <mc:Fallback>
                <p:oleObj name="Equation" r:id="rId4" imgW="508000" imgH="431800" progId="Equation.3">
                  <p:embed/>
                  <p:pic>
                    <p:nvPicPr>
                      <p:cNvPr id="0" name="Picture 2"/>
                      <p:cNvPicPr>
                        <a:picLocks noChangeAspect="1" noChangeArrowheads="1"/>
                      </p:cNvPicPr>
                      <p:nvPr/>
                    </p:nvPicPr>
                    <p:blipFill>
                      <a:blip r:embed="rId5"/>
                      <a:srcRect/>
                      <a:stretch>
                        <a:fillRect/>
                      </a:stretch>
                    </p:blipFill>
                    <p:spPr bwMode="auto">
                      <a:xfrm>
                        <a:off x="6600825" y="2222500"/>
                        <a:ext cx="1284288"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own Arrow 2"/>
          <p:cNvSpPr/>
          <p:nvPr/>
        </p:nvSpPr>
        <p:spPr>
          <a:xfrm>
            <a:off x="7072163" y="3536434"/>
            <a:ext cx="525486" cy="8977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2"/>
          <p:cNvGraphicFramePr>
            <a:graphicFrameLocks noChangeAspect="1"/>
          </p:cNvGraphicFramePr>
          <p:nvPr>
            <p:extLst>
              <p:ext uri="{D42A27DB-BD31-4B8C-83A1-F6EECF244321}">
                <p14:modId xmlns:p14="http://schemas.microsoft.com/office/powerpoint/2010/main" val="525411452"/>
              </p:ext>
            </p:extLst>
          </p:nvPr>
        </p:nvGraphicFramePr>
        <p:xfrm>
          <a:off x="6577013" y="4872038"/>
          <a:ext cx="1636712" cy="446087"/>
        </p:xfrm>
        <a:graphic>
          <a:graphicData uri="http://schemas.openxmlformats.org/presentationml/2006/ole">
            <mc:AlternateContent xmlns:mc="http://schemas.openxmlformats.org/markup-compatibility/2006">
              <mc:Choice xmlns:v="urn:schemas-microsoft-com:vml" Requires="v">
                <p:oleObj spid="_x0000_s48182" name="Equation" r:id="rId6" imgW="647700" imgH="177800" progId="Equation.3">
                  <p:embed/>
                </p:oleObj>
              </mc:Choice>
              <mc:Fallback>
                <p:oleObj name="Equation" r:id="rId6" imgW="647700" imgH="177800" progId="Equation.3">
                  <p:embed/>
                  <p:pic>
                    <p:nvPicPr>
                      <p:cNvPr id="0" name=""/>
                      <p:cNvPicPr>
                        <a:picLocks noChangeAspect="1" noChangeArrowheads="1"/>
                      </p:cNvPicPr>
                      <p:nvPr/>
                    </p:nvPicPr>
                    <p:blipFill>
                      <a:blip r:embed="rId7"/>
                      <a:srcRect/>
                      <a:stretch>
                        <a:fillRect/>
                      </a:stretch>
                    </p:blipFill>
                    <p:spPr bwMode="auto">
                      <a:xfrm>
                        <a:off x="6577013" y="4872038"/>
                        <a:ext cx="163671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6456306" y="4872038"/>
            <a:ext cx="1789170" cy="44608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an Unconfined A	</a:t>
            </a:r>
            <a:r>
              <a:rPr lang="en-US" dirty="0" err="1" smtClean="0"/>
              <a:t>quifer</a:t>
            </a:r>
            <a:endParaRPr lang="en-US" dirty="0"/>
          </a:p>
        </p:txBody>
      </p:sp>
      <p:pic>
        <p:nvPicPr>
          <p:cNvPr id="4" name="Content Placeholder 3" descr="Screen shot 2011-09-08 at 9.36.56 AM.png"/>
          <p:cNvPicPr>
            <a:picLocks noGrp="1" noChangeAspect="1"/>
          </p:cNvPicPr>
          <p:nvPr>
            <p:ph idx="1"/>
          </p:nvPr>
        </p:nvPicPr>
        <p:blipFill>
          <a:blip r:embed="rId2"/>
          <a:srcRect l="-20536" r="-20536"/>
          <a:stretch>
            <a:fillRect/>
          </a:stretch>
        </p:blipFill>
        <p:spPr>
          <a:xfrm>
            <a:off x="603463" y="2411722"/>
            <a:ext cx="5782020" cy="3095074"/>
          </a:xfrm>
        </p:spPr>
      </p:pic>
    </p:spTree>
    <p:extLst>
      <p:ext uri="{BB962C8B-B14F-4D97-AF65-F5344CB8AC3E}">
        <p14:creationId xmlns:p14="http://schemas.microsoft.com/office/powerpoint/2010/main" val="117453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an Unconfined A	</a:t>
            </a:r>
            <a:r>
              <a:rPr lang="en-US" dirty="0" err="1" smtClean="0"/>
              <a:t>quifer</a:t>
            </a:r>
            <a:endParaRPr lang="en-US" dirty="0"/>
          </a:p>
        </p:txBody>
      </p:sp>
      <p:pic>
        <p:nvPicPr>
          <p:cNvPr id="4" name="Content Placeholder 3" descr="Screen shot 2011-09-08 at 9.36.56 AM.png"/>
          <p:cNvPicPr>
            <a:picLocks noGrp="1" noChangeAspect="1"/>
          </p:cNvPicPr>
          <p:nvPr>
            <p:ph idx="1"/>
          </p:nvPr>
        </p:nvPicPr>
        <p:blipFill>
          <a:blip r:embed="rId3"/>
          <a:srcRect l="-20536" r="-20536"/>
          <a:stretch>
            <a:fillRect/>
          </a:stretch>
        </p:blipFill>
        <p:spPr>
          <a:xfrm>
            <a:off x="603463" y="2052013"/>
            <a:ext cx="5782020" cy="3095074"/>
          </a:xfrm>
        </p:spPr>
      </p:pic>
      <p:graphicFrame>
        <p:nvGraphicFramePr>
          <p:cNvPr id="49155" name="Object 3"/>
          <p:cNvGraphicFramePr>
            <a:graphicFrameLocks noChangeAspect="1"/>
          </p:cNvGraphicFramePr>
          <p:nvPr>
            <p:extLst>
              <p:ext uri="{D42A27DB-BD31-4B8C-83A1-F6EECF244321}">
                <p14:modId xmlns:p14="http://schemas.microsoft.com/office/powerpoint/2010/main" val="1338236365"/>
              </p:ext>
            </p:extLst>
          </p:nvPr>
        </p:nvGraphicFramePr>
        <p:xfrm>
          <a:off x="6002338" y="5062538"/>
          <a:ext cx="2503487" cy="1179512"/>
        </p:xfrm>
        <a:graphic>
          <a:graphicData uri="http://schemas.openxmlformats.org/presentationml/2006/ole">
            <mc:AlternateContent xmlns:mc="http://schemas.openxmlformats.org/markup-compatibility/2006">
              <mc:Choice xmlns:v="urn:schemas-microsoft-com:vml" Requires="v">
                <p:oleObj spid="_x0000_s57465" name="Equation" r:id="rId4" imgW="990600" imgH="469900" progId="Equation.3">
                  <p:embed/>
                </p:oleObj>
              </mc:Choice>
              <mc:Fallback>
                <p:oleObj name="Equation" r:id="rId4" imgW="990600" imgH="469900" progId="Equation.3">
                  <p:embed/>
                  <p:pic>
                    <p:nvPicPr>
                      <p:cNvPr id="0" name="Picture 2"/>
                      <p:cNvPicPr>
                        <a:picLocks noChangeAspect="1" noChangeArrowheads="1"/>
                      </p:cNvPicPr>
                      <p:nvPr/>
                    </p:nvPicPr>
                    <p:blipFill>
                      <a:blip r:embed="rId5"/>
                      <a:srcRect/>
                      <a:stretch>
                        <a:fillRect/>
                      </a:stretch>
                    </p:blipFill>
                    <p:spPr bwMode="auto">
                      <a:xfrm>
                        <a:off x="6002338" y="5062538"/>
                        <a:ext cx="2503487" cy="1179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extLst>
              <p:ext uri="{D42A27DB-BD31-4B8C-83A1-F6EECF244321}">
                <p14:modId xmlns:p14="http://schemas.microsoft.com/office/powerpoint/2010/main" val="3895617770"/>
              </p:ext>
            </p:extLst>
          </p:nvPr>
        </p:nvGraphicFramePr>
        <p:xfrm>
          <a:off x="6024211" y="2606358"/>
          <a:ext cx="1830387" cy="893762"/>
        </p:xfrm>
        <a:graphic>
          <a:graphicData uri="http://schemas.openxmlformats.org/presentationml/2006/ole">
            <mc:AlternateContent xmlns:mc="http://schemas.openxmlformats.org/markup-compatibility/2006">
              <mc:Choice xmlns:v="urn:schemas-microsoft-com:vml" Requires="v">
                <p:oleObj spid="_x0000_s57466" name="Equation" r:id="rId6" imgW="723900" imgH="355600" progId="Equation.3">
                  <p:embed/>
                </p:oleObj>
              </mc:Choice>
              <mc:Fallback>
                <p:oleObj name="Equation" r:id="rId6" imgW="723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211" y="2606358"/>
                        <a:ext cx="1830387"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544041159"/>
              </p:ext>
            </p:extLst>
          </p:nvPr>
        </p:nvGraphicFramePr>
        <p:xfrm>
          <a:off x="6152798" y="1584008"/>
          <a:ext cx="1701800" cy="1022350"/>
        </p:xfrm>
        <a:graphic>
          <a:graphicData uri="http://schemas.openxmlformats.org/presentationml/2006/ole">
            <mc:AlternateContent xmlns:mc="http://schemas.openxmlformats.org/markup-compatibility/2006">
              <mc:Choice xmlns:v="urn:schemas-microsoft-com:vml" Requires="v">
                <p:oleObj spid="_x0000_s57467" name="Equation" r:id="rId8" imgW="673100" imgH="406400" progId="Equation.3">
                  <p:embed/>
                </p:oleObj>
              </mc:Choice>
              <mc:Fallback>
                <p:oleObj name="Equation" r:id="rId8" imgW="673100" imgH="406400" progId="Equation.3">
                  <p:embed/>
                  <p:pic>
                    <p:nvPicPr>
                      <p:cNvPr id="0" name=""/>
                      <p:cNvPicPr>
                        <a:picLocks noChangeAspect="1" noChangeArrowheads="1"/>
                      </p:cNvPicPr>
                      <p:nvPr/>
                    </p:nvPicPr>
                    <p:blipFill>
                      <a:blip r:embed="rId9"/>
                      <a:srcRect/>
                      <a:stretch>
                        <a:fillRect/>
                      </a:stretch>
                    </p:blipFill>
                    <p:spPr bwMode="auto">
                      <a:xfrm>
                        <a:off x="6152798" y="1584008"/>
                        <a:ext cx="170180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Arrow 7"/>
          <p:cNvSpPr/>
          <p:nvPr/>
        </p:nvSpPr>
        <p:spPr>
          <a:xfrm>
            <a:off x="5042873" y="5453643"/>
            <a:ext cx="772362" cy="437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76282" y="5522194"/>
            <a:ext cx="1850597" cy="369332"/>
          </a:xfrm>
          <a:prstGeom prst="rect">
            <a:avLst/>
          </a:prstGeom>
          <a:noFill/>
        </p:spPr>
        <p:txBody>
          <a:bodyPr wrap="square" rtlCol="0">
            <a:spAutoFit/>
          </a:bodyPr>
          <a:lstStyle/>
          <a:p>
            <a:r>
              <a:rPr lang="en-US" dirty="0" smtClean="0"/>
              <a:t>For constant K </a:t>
            </a:r>
            <a:endParaRPr lang="en-US" dirty="0"/>
          </a:p>
        </p:txBody>
      </p:sp>
      <p:graphicFrame>
        <p:nvGraphicFramePr>
          <p:cNvPr id="10" name="Object 4"/>
          <p:cNvGraphicFramePr>
            <a:graphicFrameLocks noChangeAspect="1"/>
          </p:cNvGraphicFramePr>
          <p:nvPr>
            <p:extLst>
              <p:ext uri="{D42A27DB-BD31-4B8C-83A1-F6EECF244321}">
                <p14:modId xmlns:p14="http://schemas.microsoft.com/office/powerpoint/2010/main" val="2189028689"/>
              </p:ext>
            </p:extLst>
          </p:nvPr>
        </p:nvGraphicFramePr>
        <p:xfrm>
          <a:off x="5760495" y="3800312"/>
          <a:ext cx="1123950" cy="1022350"/>
        </p:xfrm>
        <a:graphic>
          <a:graphicData uri="http://schemas.openxmlformats.org/presentationml/2006/ole">
            <mc:AlternateContent xmlns:mc="http://schemas.openxmlformats.org/markup-compatibility/2006">
              <mc:Choice xmlns:v="urn:schemas-microsoft-com:vml" Requires="v">
                <p:oleObj spid="_x0000_s57468" name="Equation" r:id="rId10" imgW="444500" imgH="406400" progId="Equation.3">
                  <p:embed/>
                </p:oleObj>
              </mc:Choice>
              <mc:Fallback>
                <p:oleObj name="Equation" r:id="rId10" imgW="444500" imgH="406400" progId="Equation.3">
                  <p:embed/>
                  <p:pic>
                    <p:nvPicPr>
                      <p:cNvPr id="0" name=""/>
                      <p:cNvPicPr>
                        <a:picLocks noChangeAspect="1" noChangeArrowheads="1"/>
                      </p:cNvPicPr>
                      <p:nvPr/>
                    </p:nvPicPr>
                    <p:blipFill>
                      <a:blip r:embed="rId11"/>
                      <a:srcRect/>
                      <a:stretch>
                        <a:fillRect/>
                      </a:stretch>
                    </p:blipFill>
                    <p:spPr bwMode="auto">
                      <a:xfrm>
                        <a:off x="5760495" y="3800312"/>
                        <a:ext cx="112395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9851569"/>
              </p:ext>
            </p:extLst>
          </p:nvPr>
        </p:nvGraphicFramePr>
        <p:xfrm>
          <a:off x="7529620" y="3843338"/>
          <a:ext cx="1219200" cy="1022350"/>
        </p:xfrm>
        <a:graphic>
          <a:graphicData uri="http://schemas.openxmlformats.org/presentationml/2006/ole">
            <mc:AlternateContent xmlns:mc="http://schemas.openxmlformats.org/markup-compatibility/2006">
              <mc:Choice xmlns:v="urn:schemas-microsoft-com:vml" Requires="v">
                <p:oleObj spid="_x0000_s57469" name="Equation" r:id="rId12" imgW="482600" imgH="406400" progId="Equation.3">
                  <p:embed/>
                </p:oleObj>
              </mc:Choice>
              <mc:Fallback>
                <p:oleObj name="Equation" r:id="rId12" imgW="482600" imgH="406400" progId="Equation.3">
                  <p:embed/>
                  <p:pic>
                    <p:nvPicPr>
                      <p:cNvPr id="0" name=""/>
                      <p:cNvPicPr>
                        <a:picLocks noChangeAspect="1" noChangeArrowheads="1"/>
                      </p:cNvPicPr>
                      <p:nvPr/>
                    </p:nvPicPr>
                    <p:blipFill>
                      <a:blip r:embed="rId13"/>
                      <a:srcRect/>
                      <a:stretch>
                        <a:fillRect/>
                      </a:stretch>
                    </p:blipFill>
                    <p:spPr bwMode="auto">
                      <a:xfrm>
                        <a:off x="7529620" y="3843338"/>
                        <a:ext cx="121920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939185" y="4151024"/>
            <a:ext cx="505267" cy="369332"/>
          </a:xfrm>
          <a:prstGeom prst="rect">
            <a:avLst/>
          </a:prstGeom>
          <a:noFill/>
        </p:spPr>
        <p:txBody>
          <a:bodyPr wrap="none" rtlCol="0">
            <a:spAutoFit/>
          </a:bodyPr>
          <a:lstStyle/>
          <a:p>
            <a:r>
              <a:rPr lang="en-US" dirty="0" smtClean="0"/>
              <a:t>but</a:t>
            </a:r>
            <a:endParaRPr lang="en-US" dirty="0"/>
          </a:p>
        </p:txBody>
      </p:sp>
      <p:sp>
        <p:nvSpPr>
          <p:cNvPr id="13" name="Rectangle 12"/>
          <p:cNvSpPr/>
          <p:nvPr/>
        </p:nvSpPr>
        <p:spPr>
          <a:xfrm>
            <a:off x="5936650" y="5062538"/>
            <a:ext cx="2722912" cy="123031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an Unconfined Aquifer</a:t>
            </a:r>
            <a:endParaRPr lang="en-US" dirty="0"/>
          </a:p>
        </p:txBody>
      </p:sp>
      <p:pic>
        <p:nvPicPr>
          <p:cNvPr id="4" name="Content Placeholder 3" descr="Screen shot 2011-09-08 at 9.36.56 AM.png"/>
          <p:cNvPicPr>
            <a:picLocks noGrp="1" noChangeAspect="1"/>
          </p:cNvPicPr>
          <p:nvPr>
            <p:ph idx="1"/>
          </p:nvPr>
        </p:nvPicPr>
        <p:blipFill>
          <a:blip r:embed="rId3"/>
          <a:srcRect l="-20536" r="-20536"/>
          <a:stretch>
            <a:fillRect/>
          </a:stretch>
        </p:blipFill>
        <p:spPr>
          <a:xfrm>
            <a:off x="603463" y="2411722"/>
            <a:ext cx="5782020" cy="3095074"/>
          </a:xfrm>
        </p:spPr>
      </p:pic>
      <p:graphicFrame>
        <p:nvGraphicFramePr>
          <p:cNvPr id="49155" name="Object 3"/>
          <p:cNvGraphicFramePr>
            <a:graphicFrameLocks noChangeAspect="1"/>
          </p:cNvGraphicFramePr>
          <p:nvPr>
            <p:extLst>
              <p:ext uri="{D42A27DB-BD31-4B8C-83A1-F6EECF244321}">
                <p14:modId xmlns:p14="http://schemas.microsoft.com/office/powerpoint/2010/main" val="3171368287"/>
              </p:ext>
            </p:extLst>
          </p:nvPr>
        </p:nvGraphicFramePr>
        <p:xfrm>
          <a:off x="5935663" y="1917216"/>
          <a:ext cx="2439987" cy="989012"/>
        </p:xfrm>
        <a:graphic>
          <a:graphicData uri="http://schemas.openxmlformats.org/presentationml/2006/ole">
            <mc:AlternateContent xmlns:mc="http://schemas.openxmlformats.org/markup-compatibility/2006">
              <mc:Choice xmlns:v="urn:schemas-microsoft-com:vml" Requires="v">
                <p:oleObj spid="_x0000_s49220" name="Equation" r:id="rId4" imgW="965200" imgH="393700" progId="Equation.3">
                  <p:embed/>
                </p:oleObj>
              </mc:Choice>
              <mc:Fallback>
                <p:oleObj name="Equation" r:id="rId4" imgW="965200" imgH="3937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663" y="1917216"/>
                        <a:ext cx="24399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126946690"/>
              </p:ext>
            </p:extLst>
          </p:nvPr>
        </p:nvGraphicFramePr>
        <p:xfrm>
          <a:off x="6124740" y="2954011"/>
          <a:ext cx="2344737" cy="1244600"/>
        </p:xfrm>
        <a:graphic>
          <a:graphicData uri="http://schemas.openxmlformats.org/presentationml/2006/ole">
            <mc:AlternateContent xmlns:mc="http://schemas.openxmlformats.org/markup-compatibility/2006">
              <mc:Choice xmlns:v="urn:schemas-microsoft-com:vml" Requires="v">
                <p:oleObj spid="_x0000_s49221" name="Equation" r:id="rId6" imgW="927100" imgH="495300" progId="Equation.3">
                  <p:embed/>
                </p:oleObj>
              </mc:Choice>
              <mc:Fallback>
                <p:oleObj name="Equation" r:id="rId6" imgW="927100" imgH="495300" progId="Equation.3">
                  <p:embed/>
                  <p:pic>
                    <p:nvPicPr>
                      <p:cNvPr id="0" name=""/>
                      <p:cNvPicPr>
                        <a:picLocks noChangeAspect="1" noChangeArrowheads="1"/>
                      </p:cNvPicPr>
                      <p:nvPr/>
                    </p:nvPicPr>
                    <p:blipFill>
                      <a:blip r:embed="rId7"/>
                      <a:srcRect/>
                      <a:stretch>
                        <a:fillRect/>
                      </a:stretch>
                    </p:blipFill>
                    <p:spPr bwMode="auto">
                      <a:xfrm>
                        <a:off x="6124740" y="2954011"/>
                        <a:ext cx="2344737"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575456555"/>
              </p:ext>
            </p:extLst>
          </p:nvPr>
        </p:nvGraphicFramePr>
        <p:xfrm>
          <a:off x="6589713" y="4341813"/>
          <a:ext cx="1414462" cy="1084262"/>
        </p:xfrm>
        <a:graphic>
          <a:graphicData uri="http://schemas.openxmlformats.org/presentationml/2006/ole">
            <mc:AlternateContent xmlns:mc="http://schemas.openxmlformats.org/markup-compatibility/2006">
              <mc:Choice xmlns:v="urn:schemas-microsoft-com:vml" Requires="v">
                <p:oleObj spid="_x0000_s49222" name="Equation" r:id="rId8" imgW="558800" imgH="431800" progId="Equation.3">
                  <p:embed/>
                </p:oleObj>
              </mc:Choice>
              <mc:Fallback>
                <p:oleObj name="Equation" r:id="rId8" imgW="558800" imgH="431800" progId="Equation.3">
                  <p:embed/>
                  <p:pic>
                    <p:nvPicPr>
                      <p:cNvPr id="0" name=""/>
                      <p:cNvPicPr>
                        <a:picLocks noChangeAspect="1" noChangeArrowheads="1"/>
                      </p:cNvPicPr>
                      <p:nvPr/>
                    </p:nvPicPr>
                    <p:blipFill>
                      <a:blip r:embed="rId9"/>
                      <a:srcRect/>
                      <a:stretch>
                        <a:fillRect/>
                      </a:stretch>
                    </p:blipFill>
                    <p:spPr bwMode="auto">
                      <a:xfrm>
                        <a:off x="6589713" y="4341813"/>
                        <a:ext cx="1414462" cy="1084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3354734179"/>
              </p:ext>
            </p:extLst>
          </p:nvPr>
        </p:nvGraphicFramePr>
        <p:xfrm>
          <a:off x="6277954" y="5618442"/>
          <a:ext cx="1863725" cy="542925"/>
        </p:xfrm>
        <a:graphic>
          <a:graphicData uri="http://schemas.openxmlformats.org/presentationml/2006/ole">
            <mc:AlternateContent xmlns:mc="http://schemas.openxmlformats.org/markup-compatibility/2006">
              <mc:Choice xmlns:v="urn:schemas-microsoft-com:vml" Requires="v">
                <p:oleObj spid="_x0000_s49223" name="Equation" r:id="rId10" imgW="736600" imgH="215900" progId="Equation.3">
                  <p:embed/>
                </p:oleObj>
              </mc:Choice>
              <mc:Fallback>
                <p:oleObj name="Equation" r:id="rId10" imgW="736600" imgH="215900" progId="Equation.3">
                  <p:embed/>
                  <p:pic>
                    <p:nvPicPr>
                      <p:cNvPr id="0" name=""/>
                      <p:cNvPicPr>
                        <a:picLocks noChangeAspect="1" noChangeArrowheads="1"/>
                      </p:cNvPicPr>
                      <p:nvPr/>
                    </p:nvPicPr>
                    <p:blipFill>
                      <a:blip r:embed="rId11"/>
                      <a:srcRect/>
                      <a:stretch>
                        <a:fillRect/>
                      </a:stretch>
                    </p:blipFill>
                    <p:spPr bwMode="auto">
                      <a:xfrm>
                        <a:off x="6277954" y="5618442"/>
                        <a:ext cx="18637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6223214" y="5596544"/>
            <a:ext cx="2097696" cy="67706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D Confined </a:t>
            </a:r>
            <a:r>
              <a:rPr lang="en-US" dirty="0" err="1" smtClean="0"/>
              <a:t>vs</a:t>
            </a:r>
            <a:r>
              <a:rPr lang="en-US" dirty="0" smtClean="0"/>
              <a:t> Unconfined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84782055"/>
              </p:ext>
            </p:extLst>
          </p:nvPr>
        </p:nvGraphicFramePr>
        <p:xfrm>
          <a:off x="3847574" y="4238904"/>
          <a:ext cx="1863725" cy="542925"/>
        </p:xfrm>
        <a:graphic>
          <a:graphicData uri="http://schemas.openxmlformats.org/presentationml/2006/ole">
            <mc:AlternateContent xmlns:mc="http://schemas.openxmlformats.org/markup-compatibility/2006">
              <mc:Choice xmlns:v="urn:schemas-microsoft-com:vml" Requires="v">
                <p:oleObj spid="_x0000_s72721" name="Equation" r:id="rId3" imgW="736600" imgH="215900" progId="Equation.3">
                  <p:embed/>
                </p:oleObj>
              </mc:Choice>
              <mc:Fallback>
                <p:oleObj name="Equation" r:id="rId3" imgW="736600" imgH="215900" progId="Equation.3">
                  <p:embed/>
                  <p:pic>
                    <p:nvPicPr>
                      <p:cNvPr id="0" name=""/>
                      <p:cNvPicPr>
                        <a:picLocks noChangeAspect="1" noChangeArrowheads="1"/>
                      </p:cNvPicPr>
                      <p:nvPr/>
                    </p:nvPicPr>
                    <p:blipFill>
                      <a:blip r:embed="rId4"/>
                      <a:srcRect/>
                      <a:stretch>
                        <a:fillRect/>
                      </a:stretch>
                    </p:blipFill>
                    <p:spPr bwMode="auto">
                      <a:xfrm>
                        <a:off x="3847574" y="4238904"/>
                        <a:ext cx="18637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792834" y="4217006"/>
            <a:ext cx="2097696" cy="67706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2"/>
          <p:cNvGraphicFramePr>
            <a:graphicFrameLocks noChangeAspect="1"/>
          </p:cNvGraphicFramePr>
          <p:nvPr>
            <p:extLst>
              <p:ext uri="{D42A27DB-BD31-4B8C-83A1-F6EECF244321}">
                <p14:modId xmlns:p14="http://schemas.microsoft.com/office/powerpoint/2010/main" val="2423168430"/>
              </p:ext>
            </p:extLst>
          </p:nvPr>
        </p:nvGraphicFramePr>
        <p:xfrm>
          <a:off x="3968281" y="2791782"/>
          <a:ext cx="1636712" cy="446087"/>
        </p:xfrm>
        <a:graphic>
          <a:graphicData uri="http://schemas.openxmlformats.org/presentationml/2006/ole">
            <mc:AlternateContent xmlns:mc="http://schemas.openxmlformats.org/markup-compatibility/2006">
              <mc:Choice xmlns:v="urn:schemas-microsoft-com:vml" Requires="v">
                <p:oleObj spid="_x0000_s72722" name="Equation" r:id="rId5" imgW="647700" imgH="177800" progId="Equation.3">
                  <p:embed/>
                </p:oleObj>
              </mc:Choice>
              <mc:Fallback>
                <p:oleObj name="Equation" r:id="rId5" imgW="647700" imgH="177800" progId="Equation.3">
                  <p:embed/>
                  <p:pic>
                    <p:nvPicPr>
                      <p:cNvPr id="0" name=""/>
                      <p:cNvPicPr>
                        <a:picLocks noChangeAspect="1" noChangeArrowheads="1"/>
                      </p:cNvPicPr>
                      <p:nvPr/>
                    </p:nvPicPr>
                    <p:blipFill>
                      <a:blip r:embed="rId6"/>
                      <a:srcRect/>
                      <a:stretch>
                        <a:fillRect/>
                      </a:stretch>
                    </p:blipFill>
                    <p:spPr bwMode="auto">
                      <a:xfrm>
                        <a:off x="3968281" y="2791782"/>
                        <a:ext cx="163671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3847574" y="2791782"/>
            <a:ext cx="1789170" cy="44608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95936" y="2835437"/>
            <a:ext cx="1095823" cy="369332"/>
          </a:xfrm>
          <a:prstGeom prst="rect">
            <a:avLst/>
          </a:prstGeom>
          <a:noFill/>
        </p:spPr>
        <p:txBody>
          <a:bodyPr wrap="none" rtlCol="0">
            <a:spAutoFit/>
          </a:bodyPr>
          <a:lstStyle/>
          <a:p>
            <a:r>
              <a:rPr lang="en-US" dirty="0" smtClean="0"/>
              <a:t>Confined</a:t>
            </a:r>
            <a:endParaRPr lang="en-US" dirty="0"/>
          </a:p>
        </p:txBody>
      </p:sp>
      <p:sp>
        <p:nvSpPr>
          <p:cNvPr id="10" name="TextBox 9"/>
          <p:cNvSpPr txBox="1"/>
          <p:nvPr/>
        </p:nvSpPr>
        <p:spPr>
          <a:xfrm>
            <a:off x="2148336" y="4408411"/>
            <a:ext cx="1351652" cy="369332"/>
          </a:xfrm>
          <a:prstGeom prst="rect">
            <a:avLst/>
          </a:prstGeom>
          <a:noFill/>
        </p:spPr>
        <p:txBody>
          <a:bodyPr wrap="none" rtlCol="0">
            <a:spAutoFit/>
          </a:bodyPr>
          <a:lstStyle/>
          <a:p>
            <a:r>
              <a:rPr lang="en-US" dirty="0" smtClean="0"/>
              <a:t>Unconfined</a:t>
            </a:r>
            <a:endParaRPr lang="en-US" dirty="0"/>
          </a:p>
        </p:txBody>
      </p:sp>
      <p:sp>
        <p:nvSpPr>
          <p:cNvPr id="11" name="TextBox 10"/>
          <p:cNvSpPr txBox="1"/>
          <p:nvPr/>
        </p:nvSpPr>
        <p:spPr>
          <a:xfrm>
            <a:off x="1995936" y="5267793"/>
            <a:ext cx="4791621" cy="369332"/>
          </a:xfrm>
          <a:prstGeom prst="rect">
            <a:avLst/>
          </a:prstGeom>
          <a:noFill/>
        </p:spPr>
        <p:txBody>
          <a:bodyPr wrap="none" rtlCol="0">
            <a:spAutoFit/>
          </a:bodyPr>
          <a:lstStyle/>
          <a:p>
            <a:r>
              <a:rPr lang="en-US" dirty="0" smtClean="0"/>
              <a:t>Both assume constant hydraulic conductivity K</a:t>
            </a:r>
            <a:endParaRPr lang="en-US" dirty="0"/>
          </a:p>
        </p:txBody>
      </p:sp>
      <p:sp>
        <p:nvSpPr>
          <p:cNvPr id="12" name="TextBox 11"/>
          <p:cNvSpPr txBox="1"/>
          <p:nvPr/>
        </p:nvSpPr>
        <p:spPr>
          <a:xfrm>
            <a:off x="2148336" y="5776232"/>
            <a:ext cx="5209554" cy="369332"/>
          </a:xfrm>
          <a:prstGeom prst="rect">
            <a:avLst/>
          </a:prstGeom>
          <a:noFill/>
        </p:spPr>
        <p:txBody>
          <a:bodyPr wrap="none" rtlCol="0">
            <a:spAutoFit/>
          </a:bodyPr>
          <a:lstStyle/>
          <a:p>
            <a:r>
              <a:rPr lang="en-US" dirty="0" smtClean="0"/>
              <a:t>*Also assuming constant thickness confined aquifer</a:t>
            </a:r>
            <a:endParaRPr lang="en-US" dirty="0"/>
          </a:p>
        </p:txBody>
      </p:sp>
      <p:sp>
        <p:nvSpPr>
          <p:cNvPr id="13" name="TextBox 12"/>
          <p:cNvSpPr txBox="1"/>
          <p:nvPr/>
        </p:nvSpPr>
        <p:spPr>
          <a:xfrm>
            <a:off x="5715362" y="2605508"/>
            <a:ext cx="292981"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696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Can our equations predict these?</a:t>
            </a:r>
            <a:endParaRPr lang="en-US" dirty="0"/>
          </a:p>
        </p:txBody>
      </p:sp>
      <p:pic>
        <p:nvPicPr>
          <p:cNvPr id="4" name="Picture 3"/>
          <p:cNvPicPr>
            <a:picLocks noChangeAspect="1"/>
          </p:cNvPicPr>
          <p:nvPr/>
        </p:nvPicPr>
        <p:blipFill>
          <a:blip r:embed="rId2"/>
          <a:stretch>
            <a:fillRect/>
          </a:stretch>
        </p:blipFill>
        <p:spPr>
          <a:xfrm>
            <a:off x="1220897" y="1584008"/>
            <a:ext cx="6436378" cy="2289512"/>
          </a:xfrm>
          <a:prstGeom prst="rect">
            <a:avLst/>
          </a:prstGeom>
        </p:spPr>
      </p:pic>
    </p:spTree>
    <p:extLst>
      <p:ext uri="{BB962C8B-B14F-4D97-AF65-F5344CB8AC3E}">
        <p14:creationId xmlns:p14="http://schemas.microsoft.com/office/powerpoint/2010/main" val="365858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Can our equations predict these?</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3013075" y="4687634"/>
          <a:ext cx="2762250" cy="989012"/>
        </p:xfrm>
        <a:graphic>
          <a:graphicData uri="http://schemas.openxmlformats.org/presentationml/2006/ole">
            <mc:AlternateContent xmlns:mc="http://schemas.openxmlformats.org/markup-compatibility/2006">
              <mc:Choice xmlns:v="urn:schemas-microsoft-com:vml" Requires="v">
                <p:oleObj spid="_x0000_s59435" name="Equation" r:id="rId4" imgW="1092200" imgH="393700" progId="Equation.3">
                  <p:embed/>
                </p:oleObj>
              </mc:Choice>
              <mc:Fallback>
                <p:oleObj name="Equation" r:id="rId4" imgW="10922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075" y="4687634"/>
                        <a:ext cx="2762250"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84503" y="5696189"/>
            <a:ext cx="1582484" cy="369332"/>
          </a:xfrm>
          <a:prstGeom prst="rect">
            <a:avLst/>
          </a:prstGeom>
          <a:noFill/>
        </p:spPr>
        <p:txBody>
          <a:bodyPr wrap="none" rtlCol="0">
            <a:spAutoFit/>
          </a:bodyPr>
          <a:lstStyle/>
          <a:p>
            <a:r>
              <a:rPr lang="en-US" dirty="0" smtClean="0"/>
              <a:t>Source or sink</a:t>
            </a:r>
            <a:endParaRPr lang="en-US" dirty="0"/>
          </a:p>
        </p:txBody>
      </p:sp>
      <p:cxnSp>
        <p:nvCxnSpPr>
          <p:cNvPr id="8" name="Straight Arrow Connector 7"/>
          <p:cNvCxnSpPr/>
          <p:nvPr/>
        </p:nvCxnSpPr>
        <p:spPr>
          <a:xfrm rot="10800000">
            <a:off x="5506563" y="5330653"/>
            <a:ext cx="361542" cy="336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lstStyle/>
          <a:p>
            <a:r>
              <a:rPr lang="en-US" dirty="0" smtClean="0"/>
              <a:t>Bernoulli’s Equation</a:t>
            </a:r>
          </a:p>
          <a:p>
            <a:endParaRPr lang="en-US" dirty="0" smtClean="0"/>
          </a:p>
          <a:p>
            <a:r>
              <a:rPr lang="en-US" dirty="0" smtClean="0"/>
              <a:t>Hydrostatic Pressure</a:t>
            </a:r>
          </a:p>
          <a:p>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Can our equations predict these?</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2773363" y="4694238"/>
          <a:ext cx="3243262" cy="957262"/>
        </p:xfrm>
        <a:graphic>
          <a:graphicData uri="http://schemas.openxmlformats.org/presentationml/2006/ole">
            <mc:AlternateContent xmlns:mc="http://schemas.openxmlformats.org/markup-compatibility/2006">
              <mc:Choice xmlns:v="urn:schemas-microsoft-com:vml" Requires="v">
                <p:oleObj spid="_x0000_s60459" name="Equation" r:id="rId4" imgW="1282700" imgH="381000" progId="Equation.3">
                  <p:embed/>
                </p:oleObj>
              </mc:Choice>
              <mc:Fallback>
                <p:oleObj name="Equation" r:id="rId4" imgW="12827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4694238"/>
                        <a:ext cx="3243262"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If </a:t>
            </a:r>
            <a:r>
              <a:rPr lang="en-US" dirty="0" err="1" smtClean="0"/>
              <a:t>h</a:t>
            </a:r>
            <a:r>
              <a:rPr lang="en-US" dirty="0" smtClean="0"/>
              <a:t>=h1 at </a:t>
            </a:r>
            <a:r>
              <a:rPr lang="en-US" dirty="0" err="1" smtClean="0"/>
              <a:t>x</a:t>
            </a:r>
            <a:r>
              <a:rPr lang="en-US" dirty="0" smtClean="0"/>
              <a:t>=0 and </a:t>
            </a:r>
            <a:r>
              <a:rPr lang="en-US" dirty="0" err="1" smtClean="0"/>
              <a:t>h</a:t>
            </a:r>
            <a:r>
              <a:rPr lang="en-US" dirty="0" smtClean="0"/>
              <a:t> =h2 at </a:t>
            </a:r>
            <a:r>
              <a:rPr lang="en-US" dirty="0" err="1" smtClean="0"/>
              <a:t>x</a:t>
            </a:r>
            <a:r>
              <a:rPr lang="en-US" dirty="0" smtClean="0"/>
              <a:t>=L</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extLst>
              <p:ext uri="{D42A27DB-BD31-4B8C-83A1-F6EECF244321}">
                <p14:modId xmlns:p14="http://schemas.microsoft.com/office/powerpoint/2010/main" val="639153659"/>
              </p:ext>
            </p:extLst>
          </p:nvPr>
        </p:nvGraphicFramePr>
        <p:xfrm>
          <a:off x="1855788" y="4662488"/>
          <a:ext cx="5075237" cy="1020762"/>
        </p:xfrm>
        <a:graphic>
          <a:graphicData uri="http://schemas.openxmlformats.org/presentationml/2006/ole">
            <mc:AlternateContent xmlns:mc="http://schemas.openxmlformats.org/markup-compatibility/2006">
              <mc:Choice xmlns:v="urn:schemas-microsoft-com:vml" Requires="v">
                <p:oleObj spid="_x0000_s61483" name="Equation" r:id="rId4" imgW="2006600" imgH="406400" progId="Equation.3">
                  <p:embed/>
                </p:oleObj>
              </mc:Choice>
              <mc:Fallback>
                <p:oleObj name="Equation" r:id="rId4" imgW="2006600" imgH="406400" progId="Equation.3">
                  <p:embed/>
                  <p:pic>
                    <p:nvPicPr>
                      <p:cNvPr id="0" name="Picture 2"/>
                      <p:cNvPicPr>
                        <a:picLocks noChangeAspect="1" noChangeArrowheads="1"/>
                      </p:cNvPicPr>
                      <p:nvPr/>
                    </p:nvPicPr>
                    <p:blipFill>
                      <a:blip r:embed="rId5"/>
                      <a:srcRect/>
                      <a:stretch>
                        <a:fillRect/>
                      </a:stretch>
                    </p:blipFill>
                    <p:spPr bwMode="auto">
                      <a:xfrm>
                        <a:off x="1855788" y="4662488"/>
                        <a:ext cx="5075237"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Discharge per unit width</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extLst>
              <p:ext uri="{D42A27DB-BD31-4B8C-83A1-F6EECF244321}">
                <p14:modId xmlns:p14="http://schemas.microsoft.com/office/powerpoint/2010/main" val="886974752"/>
              </p:ext>
            </p:extLst>
          </p:nvPr>
        </p:nvGraphicFramePr>
        <p:xfrm>
          <a:off x="1520825" y="4630738"/>
          <a:ext cx="5748338" cy="1084262"/>
        </p:xfrm>
        <a:graphic>
          <a:graphicData uri="http://schemas.openxmlformats.org/presentationml/2006/ole">
            <mc:AlternateContent xmlns:mc="http://schemas.openxmlformats.org/markup-compatibility/2006">
              <mc:Choice xmlns:v="urn:schemas-microsoft-com:vml" Requires="v">
                <p:oleObj spid="_x0000_s62507" name="Equation" r:id="rId4" imgW="2273300" imgH="431800" progId="Equation.3">
                  <p:embed/>
                </p:oleObj>
              </mc:Choice>
              <mc:Fallback>
                <p:oleObj name="Equation" r:id="rId4" imgW="2273300" imgH="431800" progId="Equation.3">
                  <p:embed/>
                  <p:pic>
                    <p:nvPicPr>
                      <p:cNvPr id="0" name="Picture 2"/>
                      <p:cNvPicPr>
                        <a:picLocks noChangeAspect="1" noChangeArrowheads="1"/>
                      </p:cNvPicPr>
                      <p:nvPr/>
                    </p:nvPicPr>
                    <p:blipFill>
                      <a:blip r:embed="rId5"/>
                      <a:srcRect/>
                      <a:stretch>
                        <a:fillRect/>
                      </a:stretch>
                    </p:blipFill>
                    <p:spPr bwMode="auto">
                      <a:xfrm>
                        <a:off x="1520825" y="4630738"/>
                        <a:ext cx="5748338" cy="1084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Location of GW Divide is where </a:t>
            </a:r>
            <a:r>
              <a:rPr lang="en-US" dirty="0" err="1" smtClean="0"/>
              <a:t>q</a:t>
            </a:r>
            <a:r>
              <a:rPr lang="en-US" dirty="0" smtClean="0"/>
              <a:t>’=0</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2806700" y="4648200"/>
          <a:ext cx="3178175" cy="1050925"/>
        </p:xfrm>
        <a:graphic>
          <a:graphicData uri="http://schemas.openxmlformats.org/presentationml/2006/ole">
            <mc:AlternateContent xmlns:mc="http://schemas.openxmlformats.org/markup-compatibility/2006">
              <mc:Choice xmlns:v="urn:schemas-microsoft-com:vml" Requires="v">
                <p:oleObj spid="_x0000_s63531" name="Equation" r:id="rId4" imgW="1257300" imgH="419100" progId="Equation.3">
                  <p:embed/>
                </p:oleObj>
              </mc:Choice>
              <mc:Fallback>
                <p:oleObj name="Equation" r:id="rId4" imgW="12573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700" y="4648200"/>
                        <a:ext cx="3178175"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2-d steady state</a:t>
            </a:r>
            <a:endParaRPr lang="en-US" dirty="0"/>
          </a:p>
        </p:txBody>
      </p:sp>
      <p:sp>
        <p:nvSpPr>
          <p:cNvPr id="3" name="Content Placeholder 2"/>
          <p:cNvSpPr>
            <a:spLocks noGrp="1"/>
          </p:cNvSpPr>
          <p:nvPr>
            <p:ph idx="1"/>
          </p:nvPr>
        </p:nvSpPr>
        <p:spPr/>
        <p:txBody>
          <a:bodyPr/>
          <a:lstStyle/>
          <a:p>
            <a:r>
              <a:rPr lang="en-US" dirty="0" smtClean="0"/>
              <a:t>Confined</a:t>
            </a:r>
          </a:p>
          <a:p>
            <a:endParaRPr lang="en-US" dirty="0" smtClean="0"/>
          </a:p>
          <a:p>
            <a:endParaRPr lang="en-US" dirty="0" smtClean="0"/>
          </a:p>
          <a:p>
            <a:r>
              <a:rPr lang="en-US" dirty="0" smtClean="0"/>
              <a:t>Unconfined</a:t>
            </a:r>
          </a:p>
        </p:txBody>
      </p:sp>
      <p:graphicFrame>
        <p:nvGraphicFramePr>
          <p:cNvPr id="69634" name="Object 2"/>
          <p:cNvGraphicFramePr>
            <a:graphicFrameLocks noChangeAspect="1"/>
          </p:cNvGraphicFramePr>
          <p:nvPr/>
        </p:nvGraphicFramePr>
        <p:xfrm>
          <a:off x="1400176" y="2974975"/>
          <a:ext cx="1796568" cy="596900"/>
        </p:xfrm>
        <a:graphic>
          <a:graphicData uri="http://schemas.openxmlformats.org/presentationml/2006/ole">
            <mc:AlternateContent xmlns:mc="http://schemas.openxmlformats.org/markup-compatibility/2006">
              <mc:Choice xmlns:v="urn:schemas-microsoft-com:vml" Requires="v">
                <p:oleObj spid="_x0000_s69706" name="Equation" r:id="rId3" imgW="660400" imgH="266700" progId="Equation.3">
                  <p:embed/>
                </p:oleObj>
              </mc:Choice>
              <mc:Fallback>
                <p:oleObj name="Equation" r:id="rId3" imgW="660400" imgH="26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6" y="2974975"/>
                        <a:ext cx="179656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1367686" y="4816475"/>
          <a:ext cx="1831975" cy="668338"/>
        </p:xfrm>
        <a:graphic>
          <a:graphicData uri="http://schemas.openxmlformats.org/presentationml/2006/ole">
            <mc:AlternateContent xmlns:mc="http://schemas.openxmlformats.org/markup-compatibility/2006">
              <mc:Choice xmlns:v="urn:schemas-microsoft-com:vml" Requires="v">
                <p:oleObj spid="_x0000_s69707" name="Equation" r:id="rId5" imgW="723900" imgH="266700" progId="Equation.3">
                  <p:embed/>
                </p:oleObj>
              </mc:Choice>
              <mc:Fallback>
                <p:oleObj name="Equation" r:id="rId5" imgW="7239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686" y="4816475"/>
                        <a:ext cx="18319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2-d steady state</a:t>
            </a:r>
            <a:endParaRPr lang="en-US" dirty="0"/>
          </a:p>
        </p:txBody>
      </p:sp>
      <p:sp>
        <p:nvSpPr>
          <p:cNvPr id="3" name="Content Placeholder 2"/>
          <p:cNvSpPr>
            <a:spLocks noGrp="1"/>
          </p:cNvSpPr>
          <p:nvPr>
            <p:ph idx="1"/>
          </p:nvPr>
        </p:nvSpPr>
        <p:spPr/>
        <p:txBody>
          <a:bodyPr/>
          <a:lstStyle/>
          <a:p>
            <a:r>
              <a:rPr lang="en-US" dirty="0" smtClean="0"/>
              <a:t>Confined</a:t>
            </a:r>
          </a:p>
          <a:p>
            <a:endParaRPr lang="en-US" dirty="0" smtClean="0"/>
          </a:p>
          <a:p>
            <a:endParaRPr lang="en-US" dirty="0" smtClean="0"/>
          </a:p>
          <a:p>
            <a:r>
              <a:rPr lang="en-US" dirty="0" smtClean="0"/>
              <a:t>Unconfined</a:t>
            </a:r>
          </a:p>
        </p:txBody>
      </p:sp>
      <p:graphicFrame>
        <p:nvGraphicFramePr>
          <p:cNvPr id="69634" name="Object 2"/>
          <p:cNvGraphicFramePr>
            <a:graphicFrameLocks noChangeAspect="1"/>
          </p:cNvGraphicFramePr>
          <p:nvPr/>
        </p:nvGraphicFramePr>
        <p:xfrm>
          <a:off x="1400176" y="2974975"/>
          <a:ext cx="1796568" cy="596900"/>
        </p:xfrm>
        <a:graphic>
          <a:graphicData uri="http://schemas.openxmlformats.org/presentationml/2006/ole">
            <mc:AlternateContent xmlns:mc="http://schemas.openxmlformats.org/markup-compatibility/2006">
              <mc:Choice xmlns:v="urn:schemas-microsoft-com:vml" Requires="v">
                <p:oleObj spid="_x0000_s70792" name="Equation" r:id="rId3" imgW="660400" imgH="266700" progId="Equation.3">
                  <p:embed/>
                </p:oleObj>
              </mc:Choice>
              <mc:Fallback>
                <p:oleObj name="Equation" r:id="rId3" imgW="660400" imgH="26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6" y="2974975"/>
                        <a:ext cx="179656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1367686" y="4816475"/>
          <a:ext cx="1831975" cy="668338"/>
        </p:xfrm>
        <a:graphic>
          <a:graphicData uri="http://schemas.openxmlformats.org/presentationml/2006/ole">
            <mc:AlternateContent xmlns:mc="http://schemas.openxmlformats.org/markup-compatibility/2006">
              <mc:Choice xmlns:v="urn:schemas-microsoft-com:vml" Requires="v">
                <p:oleObj spid="_x0000_s70793" name="Equation" r:id="rId5" imgW="723900" imgH="266700" progId="Equation.3">
                  <p:embed/>
                </p:oleObj>
              </mc:Choice>
              <mc:Fallback>
                <p:oleObj name="Equation" r:id="rId5" imgW="7239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686" y="4816475"/>
                        <a:ext cx="18319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a:xfrm>
            <a:off x="4148304" y="29749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979066" y="48164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9636" name="Object 4"/>
          <p:cNvGraphicFramePr>
            <a:graphicFrameLocks noChangeAspect="1"/>
          </p:cNvGraphicFramePr>
          <p:nvPr/>
        </p:nvGraphicFramePr>
        <p:xfrm>
          <a:off x="5552022" y="3048000"/>
          <a:ext cx="2819613" cy="411607"/>
        </p:xfrm>
        <a:graphic>
          <a:graphicData uri="http://schemas.openxmlformats.org/presentationml/2006/ole">
            <mc:AlternateContent xmlns:mc="http://schemas.openxmlformats.org/markup-compatibility/2006">
              <mc:Choice xmlns:v="urn:schemas-microsoft-com:vml" Requires="v">
                <p:oleObj spid="_x0000_s70794" name="Equation" r:id="rId7" imgW="1003300" imgH="177800" progId="Equation.3">
                  <p:embed/>
                </p:oleObj>
              </mc:Choice>
              <mc:Fallback>
                <p:oleObj name="Equation" r:id="rId7" imgW="1003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022" y="3048000"/>
                        <a:ext cx="2819613" cy="411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7" name="Object 5"/>
          <p:cNvGraphicFramePr>
            <a:graphicFrameLocks noChangeAspect="1"/>
          </p:cNvGraphicFramePr>
          <p:nvPr/>
        </p:nvGraphicFramePr>
        <p:xfrm>
          <a:off x="5336703" y="4688992"/>
          <a:ext cx="3051426" cy="656946"/>
        </p:xfrm>
        <a:graphic>
          <a:graphicData uri="http://schemas.openxmlformats.org/presentationml/2006/ole">
            <mc:AlternateContent xmlns:mc="http://schemas.openxmlformats.org/markup-compatibility/2006">
              <mc:Choice xmlns:v="urn:schemas-microsoft-com:vml" Requires="v">
                <p:oleObj spid="_x0000_s70795" name="Equation" r:id="rId9" imgW="1168400" imgH="304800" progId="Equation.3">
                  <p:embed/>
                </p:oleObj>
              </mc:Choice>
              <mc:Fallback>
                <p:oleObj name="Equation" r:id="rId9" imgW="1168400" imgH="304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6703" y="4688992"/>
                        <a:ext cx="3051426" cy="656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sz="half" idx="1"/>
          </p:nvPr>
        </p:nvSpPr>
        <p:spPr>
          <a:xfrm>
            <a:off x="900111" y="2147888"/>
            <a:ext cx="7345364" cy="3927475"/>
          </a:xfrm>
        </p:spPr>
        <p:txBody>
          <a:bodyPr>
            <a:normAutofit/>
          </a:bodyPr>
          <a:lstStyle/>
          <a:p>
            <a:r>
              <a:rPr lang="en-US" dirty="0"/>
              <a:t>Wells are located at locations (</a:t>
            </a:r>
            <a:r>
              <a:rPr lang="en-US" dirty="0" err="1"/>
              <a:t>x,y</a:t>
            </a:r>
            <a:r>
              <a:rPr lang="en-US" dirty="0"/>
              <a:t>)=(0,0), </a:t>
            </a:r>
            <a:r>
              <a:rPr lang="en-US" dirty="0" smtClean="0"/>
              <a:t>(15,20) </a:t>
            </a:r>
            <a:r>
              <a:rPr lang="en-US" dirty="0"/>
              <a:t>and </a:t>
            </a:r>
            <a:r>
              <a:rPr lang="en-US" dirty="0" smtClean="0"/>
              <a:t>(10,10) </a:t>
            </a:r>
            <a:r>
              <a:rPr lang="en-US" dirty="0"/>
              <a:t>and the respective head at each well is </a:t>
            </a:r>
            <a:r>
              <a:rPr lang="en-US" dirty="0" smtClean="0"/>
              <a:t>15,140 </a:t>
            </a:r>
            <a:r>
              <a:rPr lang="en-US" dirty="0"/>
              <a:t>and </a:t>
            </a:r>
            <a:r>
              <a:rPr lang="en-US" dirty="0" smtClean="0"/>
              <a:t>8 5. </a:t>
            </a:r>
            <a:r>
              <a:rPr lang="en-US" dirty="0"/>
              <a:t>All units are in meters. </a:t>
            </a:r>
          </a:p>
          <a:p>
            <a:pPr lvl="0"/>
            <a:r>
              <a:rPr lang="en-US" dirty="0" smtClean="0"/>
              <a:t>Calculate </a:t>
            </a:r>
            <a:r>
              <a:rPr lang="en-US" dirty="0"/>
              <a:t>the head distribution </a:t>
            </a:r>
            <a:r>
              <a:rPr lang="en-US" dirty="0" smtClean="0"/>
              <a:t>assuming a confined aquifer.</a:t>
            </a:r>
            <a:endParaRPr lang="en-US" dirty="0"/>
          </a:p>
          <a:p>
            <a:pPr lvl="0"/>
            <a:r>
              <a:rPr lang="en-US" dirty="0"/>
              <a:t>Calculate the head distribution assuming </a:t>
            </a:r>
            <a:r>
              <a:rPr lang="en-US" dirty="0" smtClean="0"/>
              <a:t>an unconfined </a:t>
            </a:r>
            <a:r>
              <a:rPr lang="en-US" dirty="0"/>
              <a:t>aquifer</a:t>
            </a:r>
            <a:r>
              <a:rPr lang="en-US" dirty="0" smtClean="0"/>
              <a:t>. </a:t>
            </a:r>
          </a:p>
          <a:p>
            <a:r>
              <a:rPr lang="en-US" dirty="0"/>
              <a:t>What direction is the flow in </a:t>
            </a:r>
            <a:r>
              <a:rPr lang="en-US" dirty="0" smtClean="0"/>
              <a:t>for </a:t>
            </a:r>
            <a:r>
              <a:rPr lang="en-US" smtClean="0"/>
              <a:t>both cases.</a:t>
            </a:r>
            <a:endParaRPr lang="en-US" dirty="0" smtClean="0"/>
          </a:p>
          <a:p>
            <a:pPr lvl="0"/>
            <a:r>
              <a:rPr lang="en-US" dirty="0" smtClean="0"/>
              <a:t>You obtain a fourth measurement at (</a:t>
            </a:r>
            <a:r>
              <a:rPr lang="en-US" dirty="0" err="1" smtClean="0"/>
              <a:t>x,y</a:t>
            </a:r>
            <a:r>
              <a:rPr lang="en-US" dirty="0" smtClean="0"/>
              <a:t>)=(5,5) where the head is approximately 50. Is the aquifer confined or unconfined?</a:t>
            </a:r>
          </a:p>
        </p:txBody>
      </p:sp>
    </p:spTree>
    <p:extLst>
      <p:ext uri="{BB962C8B-B14F-4D97-AF65-F5344CB8AC3E}">
        <p14:creationId xmlns:p14="http://schemas.microsoft.com/office/powerpoint/2010/main" val="666295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a:xfrm>
            <a:off x="626420" y="1660573"/>
            <a:ext cx="3566160" cy="3927475"/>
          </a:xfrm>
        </p:spPr>
        <p:txBody>
          <a:bodyPr>
            <a:noAutofit/>
          </a:bodyPr>
          <a:lstStyle/>
          <a:p>
            <a:pPr marL="0" indent="0">
              <a:buNone/>
            </a:pPr>
            <a:r>
              <a:rPr lang="en-US" sz="1400" b="1" dirty="0" smtClean="0"/>
              <a:t>3 well setup</a:t>
            </a:r>
          </a:p>
          <a:p>
            <a:pPr marL="457200" indent="-457200">
              <a:buAutoNum type="arabicParenBoth"/>
            </a:pPr>
            <a:r>
              <a:rPr lang="en-US" sz="1400" dirty="0" smtClean="0"/>
              <a:t>Draw lines connecting wells</a:t>
            </a:r>
          </a:p>
          <a:p>
            <a:pPr marL="457200" indent="-457200">
              <a:buAutoNum type="arabicParenBoth"/>
            </a:pPr>
            <a:r>
              <a:rPr lang="en-US" sz="1400" dirty="0" smtClean="0"/>
              <a:t>Note elevation at each well</a:t>
            </a:r>
          </a:p>
          <a:p>
            <a:pPr marL="457200" indent="-457200">
              <a:buAutoNum type="arabicParenBoth"/>
            </a:pPr>
            <a:r>
              <a:rPr lang="en-US" sz="1400" dirty="0" smtClean="0"/>
              <a:t>Map distances between wells</a:t>
            </a:r>
          </a:p>
          <a:p>
            <a:pPr marL="457200" indent="-457200">
              <a:buAutoNum type="arabicParenBoth"/>
            </a:pPr>
            <a:r>
              <a:rPr lang="en-US" sz="1400" dirty="0" smtClean="0"/>
              <a:t>Note difference in elevations</a:t>
            </a:r>
          </a:p>
          <a:p>
            <a:pPr marL="457200" indent="-457200">
              <a:buAutoNum type="arabicParenBoth"/>
            </a:pPr>
            <a:r>
              <a:rPr lang="en-US" sz="1400" dirty="0" smtClean="0"/>
              <a:t>Find distance for unit head drop between wells</a:t>
            </a:r>
          </a:p>
          <a:p>
            <a:pPr marL="457200" indent="-457200">
              <a:buAutoNum type="arabicParenBoth"/>
            </a:pPr>
            <a:r>
              <a:rPr lang="en-US" sz="1400" dirty="0" smtClean="0"/>
              <a:t>Mark even increments</a:t>
            </a:r>
          </a:p>
          <a:p>
            <a:pPr marL="457200" indent="-457200">
              <a:buAutoNum type="arabicParenBoth"/>
            </a:pPr>
            <a:r>
              <a:rPr lang="en-US" sz="1400" dirty="0" smtClean="0"/>
              <a:t>Repeat for all well pairs</a:t>
            </a:r>
          </a:p>
          <a:p>
            <a:pPr marL="457200" indent="-457200">
              <a:buAutoNum type="arabicParenBoth"/>
            </a:pPr>
            <a:r>
              <a:rPr lang="en-US" sz="1400" dirty="0" smtClean="0"/>
              <a:t>Create Contour Lines</a:t>
            </a:r>
          </a:p>
          <a:p>
            <a:pPr marL="457200" indent="-457200">
              <a:buAutoNum type="arabicParenBoth"/>
            </a:pPr>
            <a:r>
              <a:rPr lang="en-US" sz="1400" dirty="0" smtClean="0"/>
              <a:t>Gradient normal to these lines</a:t>
            </a:r>
            <a:endParaRPr lang="en-US" sz="1400" dirty="0"/>
          </a:p>
        </p:txBody>
      </p:sp>
      <p:pic>
        <p:nvPicPr>
          <p:cNvPr id="6" name="Content Placeholder 5" descr="Screen shot 2011-08-30 at 4.15.31 PM.png"/>
          <p:cNvPicPr>
            <a:picLocks noGrp="1" noChangeAspect="1"/>
          </p:cNvPicPr>
          <p:nvPr>
            <p:ph sz="half" idx="2"/>
          </p:nvPr>
        </p:nvPicPr>
        <p:blipFill>
          <a:blip r:embed="rId3"/>
          <a:srcRect t="-31413" b="-31413"/>
          <a:stretch>
            <a:fillRect/>
          </a:stretch>
        </p:blipFill>
        <p:spPr>
          <a:xfrm>
            <a:off x="4648199" y="1107760"/>
            <a:ext cx="3566160" cy="3927475"/>
          </a:xfrm>
          <a:scene3d>
            <a:camera prst="orthographicFront">
              <a:rot lat="0" lon="0" rev="10800000"/>
            </a:camera>
            <a:lightRig rig="threePt" dir="t"/>
          </a:scene3d>
        </p:spPr>
      </p:pic>
      <p:graphicFrame>
        <p:nvGraphicFramePr>
          <p:cNvPr id="53251" name="Object 3"/>
          <p:cNvGraphicFramePr>
            <a:graphicFrameLocks noChangeAspect="1"/>
          </p:cNvGraphicFramePr>
          <p:nvPr>
            <p:extLst>
              <p:ext uri="{D42A27DB-BD31-4B8C-83A1-F6EECF244321}">
                <p14:modId xmlns:p14="http://schemas.microsoft.com/office/powerpoint/2010/main" val="2203998066"/>
              </p:ext>
            </p:extLst>
          </p:nvPr>
        </p:nvGraphicFramePr>
        <p:xfrm>
          <a:off x="5884863" y="4787585"/>
          <a:ext cx="1905000" cy="495300"/>
        </p:xfrm>
        <a:graphic>
          <a:graphicData uri="http://schemas.openxmlformats.org/presentationml/2006/ole">
            <mc:AlternateContent xmlns:mc="http://schemas.openxmlformats.org/markup-compatibility/2006">
              <mc:Choice xmlns:v="urn:schemas-microsoft-com:vml" Requires="v">
                <p:oleObj spid="_x0000_s1028" name="Equation" r:id="rId4" imgW="1016000" imgH="266700" progId="Equation.3">
                  <p:embed/>
                </p:oleObj>
              </mc:Choice>
              <mc:Fallback>
                <p:oleObj name="Equation" r:id="rId4" imgW="10160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4787585"/>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192580" y="5697538"/>
            <a:ext cx="4574877" cy="369332"/>
          </a:xfrm>
          <a:prstGeom prst="rect">
            <a:avLst/>
          </a:prstGeom>
          <a:noFill/>
        </p:spPr>
        <p:txBody>
          <a:bodyPr wrap="none" rtlCol="0">
            <a:spAutoFit/>
          </a:bodyPr>
          <a:lstStyle/>
          <a:p>
            <a:r>
              <a:rPr lang="en-US" dirty="0" smtClean="0"/>
              <a:t>Does this work for confined and unconfined?</a:t>
            </a:r>
            <a:endParaRPr lang="en-US" dirty="0"/>
          </a:p>
        </p:txBody>
      </p:sp>
    </p:spTree>
    <p:extLst>
      <p:ext uri="{BB962C8B-B14F-4D97-AF65-F5344CB8AC3E}">
        <p14:creationId xmlns:p14="http://schemas.microsoft.com/office/powerpoint/2010/main" val="421182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p:txBody>
          <a:bodyPr>
            <a:normAutofit/>
          </a:bodyPr>
          <a:lstStyle/>
          <a:p>
            <a:r>
              <a:rPr lang="en-US" dirty="0" smtClean="0"/>
              <a:t>Right Angled Triangle</a:t>
            </a:r>
            <a:endParaRPr lang="en-US" dirty="0"/>
          </a:p>
        </p:txBody>
      </p:sp>
      <p:graphicFrame>
        <p:nvGraphicFramePr>
          <p:cNvPr id="53250" name="Object 2"/>
          <p:cNvGraphicFramePr>
            <a:graphicFrameLocks noChangeAspect="1"/>
          </p:cNvGraphicFramePr>
          <p:nvPr/>
        </p:nvGraphicFramePr>
        <p:xfrm>
          <a:off x="432387" y="2540172"/>
          <a:ext cx="3811389" cy="471935"/>
        </p:xfrm>
        <a:graphic>
          <a:graphicData uri="http://schemas.openxmlformats.org/presentationml/2006/ole">
            <mc:AlternateContent xmlns:mc="http://schemas.openxmlformats.org/markup-compatibility/2006">
              <mc:Choice xmlns:v="urn:schemas-microsoft-com:vml" Requires="v">
                <p:oleObj spid="_x0000_s73735" name="Equation" r:id="rId3" imgW="2032000" imgH="254000" progId="Equation.3">
                  <p:embed/>
                </p:oleObj>
              </mc:Choice>
              <mc:Fallback>
                <p:oleObj name="Equation" r:id="rId3" imgW="2032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87" y="2540172"/>
                        <a:ext cx="3811389" cy="471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nvGraphicFramePr>
        <p:xfrm>
          <a:off x="1537088" y="3296427"/>
          <a:ext cx="1905000" cy="495300"/>
        </p:xfrm>
        <a:graphic>
          <a:graphicData uri="http://schemas.openxmlformats.org/presentationml/2006/ole">
            <mc:AlternateContent xmlns:mc="http://schemas.openxmlformats.org/markup-compatibility/2006">
              <mc:Choice xmlns:v="urn:schemas-microsoft-com:vml" Requires="v">
                <p:oleObj spid="_x0000_s73736" name="Equation" r:id="rId5" imgW="1016000" imgH="266700" progId="Equation.3">
                  <p:embed/>
                </p:oleObj>
              </mc:Choice>
              <mc:Fallback>
                <p:oleObj name="Equation" r:id="rId5" imgW="1016000" imgH="266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088" y="3296427"/>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Content Placeholder 5" descr="Screen shot 2011-08-30 at 4.15.31 PM.png"/>
          <p:cNvPicPr>
            <a:picLocks noChangeAspect="1"/>
          </p:cNvPicPr>
          <p:nvPr/>
        </p:nvPicPr>
        <p:blipFill>
          <a:blip r:embed="rId7"/>
          <a:srcRect t="-31413" b="-31413"/>
          <a:stretch>
            <a:fillRect/>
          </a:stretch>
        </p:blipFill>
        <p:spPr>
          <a:xfrm>
            <a:off x="4903471" y="1752601"/>
            <a:ext cx="3840480" cy="4343400"/>
          </a:xfrm>
          <a:prstGeom prst="rect">
            <a:avLst/>
          </a:prstGeom>
          <a:scene3d>
            <a:camera prst="orthographicFront">
              <a:rot lat="0" lon="0" rev="10800000"/>
            </a:camera>
            <a:lightRig rig="threePt" dir="t"/>
          </a:scene3d>
        </p:spPr>
      </p:pic>
    </p:spTree>
    <p:extLst>
      <p:ext uri="{BB962C8B-B14F-4D97-AF65-F5344CB8AC3E}">
        <p14:creationId xmlns:p14="http://schemas.microsoft.com/office/powerpoint/2010/main" val="27270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a:t>
            </a:r>
            <a:endParaRPr lang="en-US" dirty="0"/>
          </a:p>
        </p:txBody>
      </p:sp>
      <p:sp>
        <p:nvSpPr>
          <p:cNvPr id="3" name="Content Placeholder 2"/>
          <p:cNvSpPr>
            <a:spLocks noGrp="1"/>
          </p:cNvSpPr>
          <p:nvPr>
            <p:ph idx="1"/>
          </p:nvPr>
        </p:nvSpPr>
        <p:spPr/>
        <p:txBody>
          <a:bodyPr>
            <a:normAutofit/>
          </a:bodyPr>
          <a:lstStyle/>
          <a:p>
            <a:r>
              <a:rPr lang="en-US" sz="1400" dirty="0" smtClean="0"/>
              <a:t>You are performing a study of fluid flow through the groundwater system underlying a very large lake. As shown on the next page, you have been provided with five wells which penetrate into the underlying geology. You have determined previously that the flow through this system occurs as follows:</a:t>
            </a:r>
          </a:p>
          <a:p>
            <a:pPr lvl="1"/>
            <a:r>
              <a:rPr lang="en-US" sz="1400" dirty="0" smtClean="0"/>
              <a:t> Water moves from west to east in the lower confined aquifer with essentially no flow between the lower aquifer and the middle aquifer.</a:t>
            </a:r>
          </a:p>
          <a:p>
            <a:pPr lvl="1"/>
            <a:r>
              <a:rPr lang="en-US" sz="1400" dirty="0" smtClean="0"/>
              <a:t>Flow in the middle aquifer has components both in the northeast direction AND vertically into the upper confining layer (upper </a:t>
            </a:r>
            <a:r>
              <a:rPr lang="en-US" sz="1400" dirty="0" err="1" smtClean="0"/>
              <a:t>aquitard</a:t>
            </a:r>
            <a:r>
              <a:rPr lang="en-US" sz="1400" dirty="0" smtClean="0"/>
              <a:t>).</a:t>
            </a:r>
          </a:p>
          <a:p>
            <a:pPr lvl="1"/>
            <a:r>
              <a:rPr lang="en-US" sz="1400" dirty="0" smtClean="0"/>
              <a:t>Flow in the upper aquifer is vertically upward from the upper </a:t>
            </a:r>
            <a:r>
              <a:rPr lang="en-US" sz="1400" dirty="0" err="1" smtClean="0"/>
              <a:t>aquitard</a:t>
            </a:r>
            <a:r>
              <a:rPr lang="en-US" sz="1400" dirty="0" smtClean="0"/>
              <a:t> and into the lake with no noticeable horizontal components to flow.</a:t>
            </a:r>
          </a:p>
          <a:p>
            <a:pPr lvl="1"/>
            <a:r>
              <a:rPr lang="en-US" sz="1400" dirty="0" smtClean="0"/>
              <a:t>The rate of flow into the lake is 0.05 meters per day. The hydraulic conductivity of the upper aquifer is 0.01 cm/sec. The conductivity of both confining layers is 3 </a:t>
            </a:r>
            <a:r>
              <a:rPr lang="en-US" sz="1400" dirty="0" err="1" smtClean="0"/>
              <a:t>x</a:t>
            </a:r>
            <a:r>
              <a:rPr lang="en-US" sz="1400" dirty="0" smtClean="0"/>
              <a:t> 10-5 cm/</a:t>
            </a:r>
            <a:r>
              <a:rPr lang="en-US" sz="1400" dirty="0" err="1" smtClean="0"/>
              <a:t>s</a:t>
            </a:r>
            <a:r>
              <a:rPr lang="en-US" sz="1400" dirty="0" smtClean="0"/>
              <a:t>. The conductivity of the middle aquifer is 0.06 cm/</a:t>
            </a:r>
            <a:r>
              <a:rPr lang="en-US" sz="1400" dirty="0" err="1" smtClean="0"/>
              <a:t>s</a:t>
            </a:r>
            <a:r>
              <a:rPr lang="en-US" sz="1400" dirty="0" smtClean="0"/>
              <a:t>. The conductivity of the lower confined aquifer is unknown.</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lstStyle/>
          <a:p>
            <a:r>
              <a:rPr lang="en-US" dirty="0" smtClean="0"/>
              <a:t>Bernoulli’s Equation</a:t>
            </a:r>
          </a:p>
          <a:p>
            <a:endParaRPr lang="en-US" dirty="0" smtClean="0"/>
          </a:p>
          <a:p>
            <a:endParaRPr lang="en-US" dirty="0" smtClean="0"/>
          </a:p>
          <a:p>
            <a:r>
              <a:rPr lang="en-US" dirty="0" smtClean="0"/>
              <a:t>Hydrostatic Pressure</a:t>
            </a:r>
          </a:p>
          <a:p>
            <a:endParaRPr lang="en-US" dirty="0" smtClean="0"/>
          </a:p>
          <a:p>
            <a:pPr>
              <a:buNone/>
            </a:pPr>
            <a:endParaRPr lang="en-US" dirty="0"/>
          </a:p>
        </p:txBody>
      </p:sp>
      <p:graphicFrame>
        <p:nvGraphicFramePr>
          <p:cNvPr id="50178" name="Object 2"/>
          <p:cNvGraphicFramePr>
            <a:graphicFrameLocks noChangeAspect="1"/>
          </p:cNvGraphicFramePr>
          <p:nvPr/>
        </p:nvGraphicFramePr>
        <p:xfrm>
          <a:off x="2663222" y="2733599"/>
          <a:ext cx="3149261" cy="1052156"/>
        </p:xfrm>
        <a:graphic>
          <a:graphicData uri="http://schemas.openxmlformats.org/presentationml/2006/ole">
            <mc:AlternateContent xmlns:mc="http://schemas.openxmlformats.org/markup-compatibility/2006">
              <mc:Choice xmlns:v="urn:schemas-microsoft-com:vml" Requires="v">
                <p:oleObj spid="_x0000_s50250" name="Equation" r:id="rId3" imgW="1244600" imgH="419100" progId="Equation.3">
                  <p:embed/>
                </p:oleObj>
              </mc:Choice>
              <mc:Fallback>
                <p:oleObj name="Equation" r:id="rId3" imgW="12446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22" y="2733599"/>
                        <a:ext cx="3149261" cy="1052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3"/>
          <p:cNvGraphicFramePr>
            <a:graphicFrameLocks noChangeAspect="1"/>
          </p:cNvGraphicFramePr>
          <p:nvPr/>
        </p:nvGraphicFramePr>
        <p:xfrm>
          <a:off x="3241675" y="5160963"/>
          <a:ext cx="1990725" cy="446087"/>
        </p:xfrm>
        <a:graphic>
          <a:graphicData uri="http://schemas.openxmlformats.org/presentationml/2006/ole">
            <mc:AlternateContent xmlns:mc="http://schemas.openxmlformats.org/markup-compatibility/2006">
              <mc:Choice xmlns:v="urn:schemas-microsoft-com:vml" Requires="v">
                <p:oleObj spid="_x0000_s50251" name="Equation" r:id="rId5" imgW="787400" imgH="177800" progId="Equation.3">
                  <p:embed/>
                </p:oleObj>
              </mc:Choice>
              <mc:Fallback>
                <p:oleObj name="Equation" r:id="rId5" imgW="7874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5" y="5160963"/>
                        <a:ext cx="1990725"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a:t>
            </a:r>
            <a:endParaRPr lang="en-US" dirty="0"/>
          </a:p>
        </p:txBody>
      </p:sp>
      <p:pic>
        <p:nvPicPr>
          <p:cNvPr id="7" name="Content Placeholder 6" descr="Screen shot 2011-09-20 at 10.30.12 AM.png"/>
          <p:cNvPicPr>
            <a:picLocks noGrp="1" noChangeAspect="1"/>
          </p:cNvPicPr>
          <p:nvPr>
            <p:ph sz="half" idx="1"/>
          </p:nvPr>
        </p:nvPicPr>
        <p:blipFill>
          <a:blip r:embed="rId2"/>
          <a:srcRect t="-15586" b="-15586"/>
          <a:stretch>
            <a:fillRect/>
          </a:stretch>
        </p:blipFill>
        <p:spPr/>
      </p:pic>
      <p:sp>
        <p:nvSpPr>
          <p:cNvPr id="6" name="Content Placeholder 5"/>
          <p:cNvSpPr>
            <a:spLocks noGrp="1"/>
          </p:cNvSpPr>
          <p:nvPr>
            <p:ph sz="half" idx="2"/>
          </p:nvPr>
        </p:nvSpPr>
        <p:spPr/>
        <p:txBody>
          <a:bodyPr>
            <a:normAutofit/>
          </a:bodyPr>
          <a:lstStyle/>
          <a:p>
            <a:r>
              <a:rPr lang="en-US" dirty="0" smtClean="0"/>
              <a:t>If you were to compare the water levels in wells A and B, which well would have the higher water level?</a:t>
            </a:r>
          </a:p>
          <a:p>
            <a:r>
              <a:rPr lang="en-US" dirty="0" smtClean="0"/>
              <a:t>How would you calculate the water level difference between A and B?</a:t>
            </a:r>
          </a:p>
          <a:p>
            <a:r>
              <a:rPr lang="en-US" dirty="0" smtClean="0"/>
              <a:t>Which well has the higher water level, well A or Well Q?</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lstStyle/>
          <a:p>
            <a:pPr>
              <a:buNone/>
            </a:pPr>
            <a:r>
              <a:rPr lang="en-US" dirty="0" smtClean="0"/>
              <a:t>What if anisotropic??  </a:t>
            </a:r>
            <a:r>
              <a:rPr lang="en-US" dirty="0" err="1" smtClean="0"/>
              <a:t>Kx</a:t>
            </a:r>
            <a:r>
              <a:rPr lang="en-US" dirty="0" smtClean="0"/>
              <a:t> is not the same as </a:t>
            </a:r>
            <a:r>
              <a:rPr lang="en-US" dirty="0" err="1" smtClean="0"/>
              <a:t>Ky</a:t>
            </a:r>
            <a:r>
              <a:rPr lang="en-US" dirty="0" smtClean="0"/>
              <a:t> (</a:t>
            </a:r>
            <a:r>
              <a:rPr lang="en-US" dirty="0" err="1" smtClean="0"/>
              <a:t>Kz</a:t>
            </a:r>
            <a:r>
              <a:rPr lang="en-US" dirty="0" smtClean="0"/>
              <a:t>)</a:t>
            </a:r>
          </a:p>
          <a:p>
            <a:pPr>
              <a:buNone/>
            </a:pPr>
            <a:endParaRPr lang="en-US" dirty="0" smtClean="0"/>
          </a:p>
          <a:p>
            <a:pPr>
              <a:buNone/>
            </a:pPr>
            <a:r>
              <a:rPr lang="en-US" dirty="0" smtClean="0"/>
              <a:t>Transform in to equivalent isotropic case</a:t>
            </a:r>
            <a:endParaRPr lang="en-US" dirty="0"/>
          </a:p>
        </p:txBody>
      </p:sp>
      <p:pic>
        <p:nvPicPr>
          <p:cNvPr id="4" name="Picture 3" descr="Screen shot 2011-09-08 at 9.37.34 AM.png"/>
          <p:cNvPicPr>
            <a:picLocks noChangeAspect="1"/>
          </p:cNvPicPr>
          <p:nvPr/>
        </p:nvPicPr>
        <p:blipFill>
          <a:blip r:embed="rId2"/>
          <a:stretch>
            <a:fillRect/>
          </a:stretch>
        </p:blipFill>
        <p:spPr>
          <a:xfrm>
            <a:off x="2465565" y="4059900"/>
            <a:ext cx="4546600" cy="1816100"/>
          </a:xfrm>
          <a:prstGeom prst="rect">
            <a:avLst/>
          </a:prstGeom>
        </p:spPr>
      </p:pic>
    </p:spTree>
    <p:extLst>
      <p:ext uri="{BB962C8B-B14F-4D97-AF65-F5344CB8AC3E}">
        <p14:creationId xmlns:p14="http://schemas.microsoft.com/office/powerpoint/2010/main" val="4031257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lstStyle/>
          <a:p>
            <a:pPr>
              <a:buNone/>
            </a:pPr>
            <a:r>
              <a:rPr lang="en-US" dirty="0" smtClean="0"/>
              <a:t>What if anisotropic?? Procedure</a:t>
            </a:r>
            <a:endParaRPr lang="en-US" dirty="0"/>
          </a:p>
        </p:txBody>
      </p:sp>
      <p:pic>
        <p:nvPicPr>
          <p:cNvPr id="4" name="Picture 3" descr="Screen shot 2011-09-08 at 9.39.06 AM.png"/>
          <p:cNvPicPr>
            <a:picLocks noChangeAspect="1"/>
          </p:cNvPicPr>
          <p:nvPr/>
        </p:nvPicPr>
        <p:blipFill>
          <a:blip r:embed="rId2"/>
          <a:stretch>
            <a:fillRect/>
          </a:stretch>
        </p:blipFill>
        <p:spPr>
          <a:xfrm>
            <a:off x="1144427" y="2787138"/>
            <a:ext cx="3362986" cy="3278383"/>
          </a:xfrm>
          <a:prstGeom prst="rect">
            <a:avLst/>
          </a:prstGeom>
        </p:spPr>
      </p:pic>
      <p:pic>
        <p:nvPicPr>
          <p:cNvPr id="5" name="Picture 4" descr="Screen shot 2011-09-08 at 9.39.13 AM.png"/>
          <p:cNvPicPr>
            <a:picLocks noChangeAspect="1"/>
          </p:cNvPicPr>
          <p:nvPr/>
        </p:nvPicPr>
        <p:blipFill>
          <a:blip r:embed="rId3"/>
          <a:stretch>
            <a:fillRect/>
          </a:stretch>
        </p:blipFill>
        <p:spPr>
          <a:xfrm>
            <a:off x="4922400" y="3020637"/>
            <a:ext cx="3195841" cy="2393452"/>
          </a:xfrm>
          <a:prstGeom prst="rect">
            <a:avLst/>
          </a:prstGeom>
        </p:spPr>
      </p:pic>
    </p:spTree>
    <p:extLst>
      <p:ext uri="{BB962C8B-B14F-4D97-AF65-F5344CB8AC3E}">
        <p14:creationId xmlns:p14="http://schemas.microsoft.com/office/powerpoint/2010/main" val="306198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normAutofit lnSpcReduction="10000"/>
          </a:bodyPr>
          <a:lstStyle/>
          <a:p>
            <a:r>
              <a:rPr lang="en-US" dirty="0" smtClean="0"/>
              <a:t>Total Hydraulic Head (drop velocity – why?)</a:t>
            </a:r>
          </a:p>
          <a:p>
            <a:pPr>
              <a:buNone/>
            </a:pPr>
            <a:r>
              <a:rPr lang="en-US" dirty="0" smtClean="0"/>
              <a:t>	</a:t>
            </a:r>
            <a:br>
              <a:rPr lang="en-US" dirty="0" smtClean="0"/>
            </a:br>
            <a:r>
              <a:rPr lang="en-US" dirty="0" smtClean="0"/>
              <a:t>			    Or</a:t>
            </a:r>
          </a:p>
          <a:p>
            <a:pPr>
              <a:buNone/>
            </a:pPr>
            <a:endParaRPr lang="en-US" dirty="0" smtClean="0"/>
          </a:p>
          <a:p>
            <a:r>
              <a:rPr lang="en-US" dirty="0" smtClean="0"/>
              <a:t>Force Potential </a:t>
            </a:r>
            <a:br>
              <a:rPr lang="en-US" dirty="0" smtClean="0"/>
            </a:br>
            <a:r>
              <a:rPr lang="en-US" dirty="0" smtClean="0"/>
              <a:t>(driver)</a:t>
            </a:r>
          </a:p>
          <a:p>
            <a:r>
              <a:rPr lang="en-US" dirty="0" smtClean="0"/>
              <a:t>Bernoulli’s equation suggests this should be constant, but clearly it is not – what’s going on?</a:t>
            </a:r>
          </a:p>
          <a:p>
            <a:pPr>
              <a:buNone/>
            </a:pPr>
            <a:endParaRPr lang="en-US" dirty="0"/>
          </a:p>
        </p:txBody>
      </p:sp>
      <p:graphicFrame>
        <p:nvGraphicFramePr>
          <p:cNvPr id="50178" name="Object 2"/>
          <p:cNvGraphicFramePr>
            <a:graphicFrameLocks noChangeAspect="1"/>
          </p:cNvGraphicFramePr>
          <p:nvPr/>
        </p:nvGraphicFramePr>
        <p:xfrm>
          <a:off x="1690687" y="2765425"/>
          <a:ext cx="1703388" cy="987425"/>
        </p:xfrm>
        <a:graphic>
          <a:graphicData uri="http://schemas.openxmlformats.org/presentationml/2006/ole">
            <mc:AlternateContent xmlns:mc="http://schemas.openxmlformats.org/markup-compatibility/2006">
              <mc:Choice xmlns:v="urn:schemas-microsoft-com:vml" Requires="v">
                <p:oleObj spid="_x0000_s51306" name="Equation" r:id="rId3" imgW="673100" imgH="393700" progId="Equation.3">
                  <p:embed/>
                </p:oleObj>
              </mc:Choice>
              <mc:Fallback>
                <p:oleObj name="Equation" r:id="rId3" imgW="673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7" y="2765425"/>
                        <a:ext cx="170338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4968875" y="2975042"/>
          <a:ext cx="1574800" cy="446088"/>
        </p:xfrm>
        <a:graphic>
          <a:graphicData uri="http://schemas.openxmlformats.org/presentationml/2006/ole">
            <mc:AlternateContent xmlns:mc="http://schemas.openxmlformats.org/markup-compatibility/2006">
              <mc:Choice xmlns:v="urn:schemas-microsoft-com:vml" Requires="v">
                <p:oleObj spid="_x0000_s51307" name="Equation" r:id="rId5" imgW="622300" imgH="177800" progId="Equation.3">
                  <p:embed/>
                </p:oleObj>
              </mc:Choice>
              <mc:Fallback>
                <p:oleObj name="Equation" r:id="rId5" imgW="622300" imgH="177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75" y="2975042"/>
                        <a:ext cx="15748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3695700" y="4301605"/>
          <a:ext cx="1092200" cy="446088"/>
        </p:xfrm>
        <a:graphic>
          <a:graphicData uri="http://schemas.openxmlformats.org/presentationml/2006/ole">
            <mc:AlternateContent xmlns:mc="http://schemas.openxmlformats.org/markup-compatibility/2006">
              <mc:Choice xmlns:v="urn:schemas-microsoft-com:vml" Requires="v">
                <p:oleObj spid="_x0000_s51308" name="Equation" r:id="rId7" imgW="431800" imgH="177800" progId="Equation.3">
                  <p:embed/>
                </p:oleObj>
              </mc:Choice>
              <mc:Fallback>
                <p:oleObj name="Equation" r:id="rId7" imgW="431800" imgH="177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700" y="4301605"/>
                        <a:ext cx="10922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it?</a:t>
            </a:r>
            <a:endParaRPr lang="en-US" dirty="0"/>
          </a:p>
        </p:txBody>
      </p:sp>
      <p:sp>
        <p:nvSpPr>
          <p:cNvPr id="3" name="Content Placeholder 2"/>
          <p:cNvSpPr>
            <a:spLocks noGrp="1"/>
          </p:cNvSpPr>
          <p:nvPr>
            <p:ph idx="1"/>
          </p:nvPr>
        </p:nvSpPr>
        <p:spPr/>
        <p:txBody>
          <a:bodyPr/>
          <a:lstStyle/>
          <a:p>
            <a:r>
              <a:rPr lang="en-US" dirty="0" err="1" smtClean="0"/>
              <a:t>Piezometer</a:t>
            </a:r>
            <a:endParaRPr lang="en-US" dirty="0" smtClean="0"/>
          </a:p>
          <a:p>
            <a:endParaRPr lang="en-US" dirty="0" smtClean="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5327205" y="3055976"/>
            <a:ext cx="3606800" cy="2247900"/>
          </a:xfrm>
          <a:prstGeom prst="rect">
            <a:avLst/>
          </a:prstGeom>
        </p:spPr>
      </p:pic>
      <p:pic>
        <p:nvPicPr>
          <p:cNvPr id="5" name="Picture 4" descr="Screen shot 2011-09-08 at 9.32.54 AM.png"/>
          <p:cNvPicPr>
            <a:picLocks noChangeAspect="1"/>
          </p:cNvPicPr>
          <p:nvPr/>
        </p:nvPicPr>
        <p:blipFill>
          <a:blip r:embed="rId3"/>
          <a:stretch>
            <a:fillRect/>
          </a:stretch>
        </p:blipFill>
        <p:spPr>
          <a:xfrm>
            <a:off x="900113" y="3026773"/>
            <a:ext cx="3702607" cy="22771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1-09-08 at 9.33.46 AM.png"/>
          <p:cNvPicPr>
            <a:picLocks noGrp="1" noChangeAspect="1"/>
          </p:cNvPicPr>
          <p:nvPr>
            <p:ph idx="1"/>
          </p:nvPr>
        </p:nvPicPr>
        <p:blipFill>
          <a:blip r:embed="rId2"/>
          <a:srcRect l="-37681" r="-37681"/>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Validity and Applicability of Darcy’s Law</a:t>
            </a:r>
            <a:endParaRPr lang="en-US" dirty="0"/>
          </a:p>
        </p:txBody>
      </p:sp>
      <p:sp>
        <p:nvSpPr>
          <p:cNvPr id="3" name="Content Placeholder 2"/>
          <p:cNvSpPr>
            <a:spLocks noGrp="1"/>
          </p:cNvSpPr>
          <p:nvPr>
            <p:ph idx="1"/>
          </p:nvPr>
        </p:nvSpPr>
        <p:spPr/>
        <p:txBody>
          <a:bodyPr/>
          <a:lstStyle/>
          <a:p>
            <a:r>
              <a:rPr lang="en-US" dirty="0" smtClean="0"/>
              <a:t>Reynolds Number</a:t>
            </a:r>
          </a:p>
          <a:p>
            <a:endParaRPr lang="en-US" dirty="0" smtClean="0"/>
          </a:p>
          <a:p>
            <a:pPr lvl="1"/>
            <a:r>
              <a:rPr lang="en-US" dirty="0" smtClean="0"/>
              <a:t>Re = (</a:t>
            </a:r>
            <a:r>
              <a:rPr lang="en-US" dirty="0" err="1" smtClean="0">
                <a:latin typeface="Symbol" charset="2"/>
                <a:cs typeface="Symbol" charset="2"/>
              </a:rPr>
              <a:t>r</a:t>
            </a:r>
            <a:r>
              <a:rPr lang="en-US" dirty="0" err="1" smtClean="0"/>
              <a:t>vd/</a:t>
            </a:r>
            <a:r>
              <a:rPr lang="en-US" dirty="0" err="1" smtClean="0">
                <a:latin typeface="Symbol" charset="2"/>
                <a:cs typeface="Symbol" charset="2"/>
              </a:rPr>
              <a:t>m</a:t>
            </a:r>
            <a:r>
              <a:rPr lang="en-US" dirty="0" smtClean="0"/>
              <a:t>) </a:t>
            </a:r>
          </a:p>
          <a:p>
            <a:pPr lvl="1"/>
            <a:endParaRPr lang="en-US" dirty="0" smtClean="0"/>
          </a:p>
          <a:p>
            <a:pPr lvl="2"/>
            <a:r>
              <a:rPr lang="en-US" dirty="0" err="1" smtClean="0">
                <a:latin typeface="Symbol" charset="2"/>
                <a:cs typeface="Symbol" charset="2"/>
              </a:rPr>
              <a:t>r</a:t>
            </a:r>
            <a:r>
              <a:rPr lang="en-US" dirty="0" smtClean="0">
                <a:latin typeface="Symbol" charset="2"/>
                <a:cs typeface="Symbol" charset="2"/>
              </a:rPr>
              <a:t> </a:t>
            </a:r>
            <a:r>
              <a:rPr lang="en-US" dirty="0" smtClean="0"/>
              <a:t>– density</a:t>
            </a:r>
          </a:p>
          <a:p>
            <a:pPr lvl="2"/>
            <a:r>
              <a:rPr lang="en-US" dirty="0" smtClean="0"/>
              <a:t>v – velocity</a:t>
            </a:r>
          </a:p>
          <a:p>
            <a:pPr lvl="2"/>
            <a:r>
              <a:rPr lang="en-US" dirty="0" err="1" smtClean="0"/>
              <a:t>d</a:t>
            </a:r>
            <a:r>
              <a:rPr lang="en-US" dirty="0" smtClean="0"/>
              <a:t> – characteristic distance</a:t>
            </a:r>
          </a:p>
          <a:p>
            <a:pPr lvl="2"/>
            <a:r>
              <a:rPr lang="en-US" dirty="0" err="1" smtClean="0">
                <a:latin typeface="Symbol" charset="2"/>
                <a:cs typeface="Symbol" charset="2"/>
              </a:rPr>
              <a:t>m</a:t>
            </a:r>
            <a:r>
              <a:rPr lang="en-US" dirty="0" smtClean="0"/>
              <a:t>- viscosity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Equations of Flow – Confined Aquifers</a:t>
            </a:r>
            <a:endParaRPr lang="en-US" dirty="0"/>
          </a:p>
        </p:txBody>
      </p:sp>
      <p:sp>
        <p:nvSpPr>
          <p:cNvPr id="3" name="Content Placeholder 2"/>
          <p:cNvSpPr>
            <a:spLocks noGrp="1"/>
          </p:cNvSpPr>
          <p:nvPr>
            <p:ph idx="1"/>
          </p:nvPr>
        </p:nvSpPr>
        <p:spPr/>
        <p:txBody>
          <a:bodyPr/>
          <a:lstStyle/>
          <a:p>
            <a:r>
              <a:rPr lang="en-US" dirty="0" smtClean="0"/>
              <a:t>Combine Darcy’s Law and Conservation of Mass</a:t>
            </a:r>
          </a:p>
          <a:p>
            <a:r>
              <a:rPr lang="en-US" dirty="0" smtClean="0"/>
              <a:t> (Derivation on Pages  126-128 of Fetter)</a:t>
            </a:r>
          </a:p>
          <a:p>
            <a:r>
              <a:rPr lang="en-US" dirty="0" smtClean="0"/>
              <a:t>Governing Equation</a:t>
            </a:r>
          </a:p>
          <a:p>
            <a:pPr>
              <a:buNone/>
            </a:pPr>
            <a:endParaRPr lang="en-US" dirty="0" smtClean="0">
              <a:solidFill>
                <a:srgbClr val="FF0000"/>
              </a:solidFill>
            </a:endParaRPr>
          </a:p>
          <a:p>
            <a:r>
              <a:rPr lang="en-US" dirty="0" err="1" smtClean="0">
                <a:solidFill>
                  <a:srgbClr val="FF0000"/>
                </a:solidFill>
              </a:rPr>
              <a:t>Transmissivity</a:t>
            </a:r>
            <a:r>
              <a:rPr lang="en-US" dirty="0" smtClean="0">
                <a:solidFill>
                  <a:srgbClr val="FF0000"/>
                </a:solidFill>
              </a:rPr>
              <a:t> (average over </a:t>
            </a:r>
            <a:r>
              <a:rPr lang="en-US" dirty="0" err="1" smtClean="0">
                <a:solidFill>
                  <a:srgbClr val="FF0000"/>
                </a:solidFill>
              </a:rPr>
              <a:t>z</a:t>
            </a:r>
            <a:r>
              <a:rPr lang="en-US" dirty="0" smtClean="0">
                <a:solidFill>
                  <a:srgbClr val="FF0000"/>
                </a:solidFill>
              </a:rPr>
              <a:t> direction)</a:t>
            </a:r>
          </a:p>
          <a:p>
            <a:pPr>
              <a:buNone/>
            </a:pPr>
            <a:endParaRPr lang="en-US" dirty="0"/>
          </a:p>
        </p:txBody>
      </p:sp>
      <p:graphicFrame>
        <p:nvGraphicFramePr>
          <p:cNvPr id="44034" name="Object 2"/>
          <p:cNvGraphicFramePr>
            <a:graphicFrameLocks noChangeAspect="1"/>
          </p:cNvGraphicFramePr>
          <p:nvPr/>
        </p:nvGraphicFramePr>
        <p:xfrm>
          <a:off x="3357563" y="3875088"/>
          <a:ext cx="2344737" cy="892175"/>
        </p:xfrm>
        <a:graphic>
          <a:graphicData uri="http://schemas.openxmlformats.org/presentationml/2006/ole">
            <mc:AlternateContent xmlns:mc="http://schemas.openxmlformats.org/markup-compatibility/2006">
              <mc:Choice xmlns:v="urn:schemas-microsoft-com:vml" Requires="v">
                <p:oleObj spid="_x0000_s44106" name="Equation" r:id="rId3" imgW="927100" imgH="355600" progId="Equation.3">
                  <p:embed/>
                </p:oleObj>
              </mc:Choice>
              <mc:Fallback>
                <p:oleObj name="Equation" r:id="rId3" imgW="9271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3875088"/>
                        <a:ext cx="2344737"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236913" y="5316538"/>
          <a:ext cx="2892425" cy="892175"/>
        </p:xfrm>
        <a:graphic>
          <a:graphicData uri="http://schemas.openxmlformats.org/presentationml/2006/ole">
            <mc:AlternateContent xmlns:mc="http://schemas.openxmlformats.org/markup-compatibility/2006">
              <mc:Choice xmlns:v="urn:schemas-microsoft-com:vml" Requires="v">
                <p:oleObj spid="_x0000_s44107" name="Equation" r:id="rId5" imgW="1143000" imgH="355600" progId="Equation.3">
                  <p:embed/>
                </p:oleObj>
              </mc:Choice>
              <mc:Fallback>
                <p:oleObj name="Equation" r:id="rId5" imgW="11430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913" y="5316538"/>
                        <a:ext cx="2892425"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Unconfined Aquifers</a:t>
            </a:r>
            <a:endParaRPr lang="en-US" dirty="0"/>
          </a:p>
        </p:txBody>
      </p:sp>
      <p:sp>
        <p:nvSpPr>
          <p:cNvPr id="3" name="Content Placeholder 2"/>
          <p:cNvSpPr>
            <a:spLocks noGrp="1"/>
          </p:cNvSpPr>
          <p:nvPr>
            <p:ph idx="1"/>
          </p:nvPr>
        </p:nvSpPr>
        <p:spPr/>
        <p:txBody>
          <a:bodyPr/>
          <a:lstStyle/>
          <a:p>
            <a:r>
              <a:rPr lang="en-US" dirty="0" smtClean="0"/>
              <a:t>Without a confining upper layer the governing equation changes a little</a:t>
            </a:r>
          </a:p>
          <a:p>
            <a:r>
              <a:rPr lang="en-US" dirty="0" err="1" smtClean="0"/>
              <a:t>Boussinesq</a:t>
            </a:r>
            <a:r>
              <a:rPr lang="en-US" dirty="0" smtClean="0"/>
              <a:t> Equation </a:t>
            </a:r>
          </a:p>
          <a:p>
            <a:endParaRPr lang="en-US" dirty="0" smtClean="0"/>
          </a:p>
          <a:p>
            <a:endParaRPr lang="en-US" dirty="0" smtClean="0"/>
          </a:p>
          <a:p>
            <a:r>
              <a:rPr lang="en-US" dirty="0" smtClean="0"/>
              <a:t>What makes this equation so difficult to deal with?</a:t>
            </a:r>
          </a:p>
          <a:p>
            <a:endParaRPr lang="en-US" dirty="0" smtClean="0"/>
          </a:p>
        </p:txBody>
      </p:sp>
      <p:graphicFrame>
        <p:nvGraphicFramePr>
          <p:cNvPr id="45058" name="Object 2"/>
          <p:cNvGraphicFramePr>
            <a:graphicFrameLocks noChangeAspect="1"/>
          </p:cNvGraphicFramePr>
          <p:nvPr/>
        </p:nvGraphicFramePr>
        <p:xfrm>
          <a:off x="1928813" y="3763963"/>
          <a:ext cx="5202237" cy="1116012"/>
        </p:xfrm>
        <a:graphic>
          <a:graphicData uri="http://schemas.openxmlformats.org/presentationml/2006/ole">
            <mc:AlternateContent xmlns:mc="http://schemas.openxmlformats.org/markup-compatibility/2006">
              <mc:Choice xmlns:v="urn:schemas-microsoft-com:vml" Requires="v">
                <p:oleObj spid="_x0000_s45099" name="Equation" r:id="rId3" imgW="2057400" imgH="444500" progId="Equation.3">
                  <p:embed/>
                </p:oleObj>
              </mc:Choice>
              <mc:Fallback>
                <p:oleObj name="Equation" r:id="rId3" imgW="20574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3763963"/>
                        <a:ext cx="5202237" cy="1116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5099</TotalTime>
  <Words>722</Words>
  <Application>Microsoft Macintosh PowerPoint</Application>
  <PresentationFormat>On-screen Show (4:3)</PresentationFormat>
  <Paragraphs>141</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Capital</vt:lpstr>
      <vt:lpstr>Equation</vt:lpstr>
      <vt:lpstr>Microsoft Equation</vt:lpstr>
      <vt:lpstr>Principles of Groundwater Flow</vt:lpstr>
      <vt:lpstr>Hydraulic Head</vt:lpstr>
      <vt:lpstr>Hydraulic Head</vt:lpstr>
      <vt:lpstr>Hydraulic Head</vt:lpstr>
      <vt:lpstr>How to measure it?</vt:lpstr>
      <vt:lpstr>PowerPoint Presentation</vt:lpstr>
      <vt:lpstr>Validity and Applicability of Darcy’s Law</vt:lpstr>
      <vt:lpstr>Equations of Flow – Confined Aquifers</vt:lpstr>
      <vt:lpstr>Unconfined Aquifers</vt:lpstr>
      <vt:lpstr>Direction of Groundwater Flow</vt:lpstr>
      <vt:lpstr>Steady Flow in  Confined Aquifer</vt:lpstr>
      <vt:lpstr>Steady Flow in  Confined Aquifer</vt:lpstr>
      <vt:lpstr>Steady Flow in  Confined Aquifer</vt:lpstr>
      <vt:lpstr>Steady Flow in an Unconfined A quifer</vt:lpstr>
      <vt:lpstr>Steady Flow in an Unconfined A quifer</vt:lpstr>
      <vt:lpstr>Steady Flow in an Unconfined Aquifer</vt:lpstr>
      <vt:lpstr>1 D Confined vs Unconfined</vt:lpstr>
      <vt:lpstr>Groundwater Divides</vt:lpstr>
      <vt:lpstr>Groundwater Divides</vt:lpstr>
      <vt:lpstr>Groundwater Divides</vt:lpstr>
      <vt:lpstr>Groundwater Divides</vt:lpstr>
      <vt:lpstr>Groundwater Divides</vt:lpstr>
      <vt:lpstr>Groundwater Divides</vt:lpstr>
      <vt:lpstr>What about 2-d steady state</vt:lpstr>
      <vt:lpstr>What about 2-d steady state</vt:lpstr>
      <vt:lpstr>Sample Problem</vt:lpstr>
      <vt:lpstr>Hydraulic Gradient and Potentiometric Surface</vt:lpstr>
      <vt:lpstr>Hydraulic Gradient and Potentiometric Surface</vt:lpstr>
      <vt:lpstr>Final Test</vt:lpstr>
      <vt:lpstr>Final Test</vt:lpstr>
      <vt:lpstr>Direction of Groundwater Flow</vt:lpstr>
      <vt:lpstr>Direction of Groundwater Flow</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Groundwater Flow</dc:title>
  <dc:creator>Didio</dc:creator>
  <cp:lastModifiedBy>Diogo Bolster</cp:lastModifiedBy>
  <cp:revision>62</cp:revision>
  <dcterms:created xsi:type="dcterms:W3CDTF">2011-09-20T14:27:14Z</dcterms:created>
  <dcterms:modified xsi:type="dcterms:W3CDTF">2018-09-13T15:36:10Z</dcterms:modified>
</cp:coreProperties>
</file>