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59"/>
  </p:handoutMasterIdLst>
  <p:sldIdLst>
    <p:sldId id="256" r:id="rId2"/>
    <p:sldId id="257" r:id="rId3"/>
    <p:sldId id="258" r:id="rId4"/>
    <p:sldId id="289" r:id="rId5"/>
    <p:sldId id="290" r:id="rId6"/>
    <p:sldId id="291" r:id="rId7"/>
    <p:sldId id="300" r:id="rId8"/>
    <p:sldId id="292" r:id="rId9"/>
    <p:sldId id="304" r:id="rId10"/>
    <p:sldId id="293" r:id="rId11"/>
    <p:sldId id="301" r:id="rId12"/>
    <p:sldId id="297" r:id="rId13"/>
    <p:sldId id="259" r:id="rId14"/>
    <p:sldId id="267" r:id="rId15"/>
    <p:sldId id="302" r:id="rId16"/>
    <p:sldId id="260" r:id="rId17"/>
    <p:sldId id="261" r:id="rId18"/>
    <p:sldId id="262" r:id="rId19"/>
    <p:sldId id="263" r:id="rId20"/>
    <p:sldId id="264" r:id="rId21"/>
    <p:sldId id="266" r:id="rId22"/>
    <p:sldId id="265" r:id="rId23"/>
    <p:sldId id="269" r:id="rId24"/>
    <p:sldId id="308" r:id="rId25"/>
    <p:sldId id="309" r:id="rId26"/>
    <p:sldId id="315" r:id="rId27"/>
    <p:sldId id="268" r:id="rId28"/>
    <p:sldId id="270" r:id="rId29"/>
    <p:sldId id="305" r:id="rId30"/>
    <p:sldId id="306" r:id="rId31"/>
    <p:sldId id="271" r:id="rId32"/>
    <p:sldId id="307" r:id="rId33"/>
    <p:sldId id="277" r:id="rId34"/>
    <p:sldId id="278" r:id="rId35"/>
    <p:sldId id="279" r:id="rId36"/>
    <p:sldId id="280" r:id="rId37"/>
    <p:sldId id="310" r:id="rId38"/>
    <p:sldId id="312" r:id="rId39"/>
    <p:sldId id="316" r:id="rId40"/>
    <p:sldId id="321" r:id="rId41"/>
    <p:sldId id="322" r:id="rId42"/>
    <p:sldId id="323" r:id="rId43"/>
    <p:sldId id="324" r:id="rId44"/>
    <p:sldId id="317" r:id="rId45"/>
    <p:sldId id="281" r:id="rId46"/>
    <p:sldId id="282" r:id="rId47"/>
    <p:sldId id="311" r:id="rId48"/>
    <p:sldId id="320" r:id="rId49"/>
    <p:sldId id="319" r:id="rId50"/>
    <p:sldId id="283" r:id="rId51"/>
    <p:sldId id="284" r:id="rId52"/>
    <p:sldId id="285" r:id="rId53"/>
    <p:sldId id="303" r:id="rId54"/>
    <p:sldId id="313" r:id="rId55"/>
    <p:sldId id="314" r:id="rId56"/>
    <p:sldId id="287" r:id="rId57"/>
    <p:sldId id="28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9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emf"/><Relationship Id="rId2" Type="http://schemas.openxmlformats.org/officeDocument/2006/relationships/image" Target="../media/image57.emf"/><Relationship Id="rId3" Type="http://schemas.openxmlformats.org/officeDocument/2006/relationships/image" Target="../media/image5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image" Target="../media/image60.emf"/><Relationship Id="rId2" Type="http://schemas.openxmlformats.org/officeDocument/2006/relationships/image" Target="../media/image6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70.emf"/><Relationship Id="rId1" Type="http://schemas.openxmlformats.org/officeDocument/2006/relationships/image" Target="../media/image66.emf"/><Relationship Id="rId2" Type="http://schemas.openxmlformats.org/officeDocument/2006/relationships/image" Target="../media/image6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9.emf"/><Relationship Id="rId2" Type="http://schemas.openxmlformats.org/officeDocument/2006/relationships/image" Target="../media/image8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5" Type="http://schemas.openxmlformats.org/officeDocument/2006/relationships/image" Target="../media/image86.emf"/><Relationship Id="rId6" Type="http://schemas.openxmlformats.org/officeDocument/2006/relationships/image" Target="../media/image87.emf"/><Relationship Id="rId1" Type="http://schemas.openxmlformats.org/officeDocument/2006/relationships/image" Target="../media/image82.emf"/><Relationship Id="rId2" Type="http://schemas.openxmlformats.org/officeDocument/2006/relationships/image" Target="../media/image8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emf"/><Relationship Id="rId1" Type="http://schemas.openxmlformats.org/officeDocument/2006/relationships/image" Target="../media/image88.emf"/><Relationship Id="rId2" Type="http://schemas.openxmlformats.org/officeDocument/2006/relationships/image" Target="../media/image8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image" Target="../media/image19.emf"/><Relationship Id="rId2"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1" Type="http://schemas.openxmlformats.org/officeDocument/2006/relationships/image" Target="../media/image28.emf"/><Relationship Id="rId2"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image" Target="../media/image33.emf"/><Relationship Id="rId2"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image" Target="../media/image41.emf"/><Relationship Id="rId2"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A64D6B-27D2-174B-B05F-8C1FC243B256}" type="datetimeFigureOut">
              <a:rPr lang="en-US" smtClean="0"/>
              <a:pPr/>
              <a:t>11/6/18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0DD8A0-6DD9-C246-864E-D2CB9E309CD2}" type="slidenum">
              <a:rPr lang="en-US" smtClean="0"/>
              <a:pPr/>
              <a:t>‹#›</a:t>
            </a:fld>
            <a:endParaRPr lang="en-US"/>
          </a:p>
        </p:txBody>
      </p:sp>
    </p:spTree>
    <p:extLst>
      <p:ext uri="{BB962C8B-B14F-4D97-AF65-F5344CB8AC3E}">
        <p14:creationId xmlns:p14="http://schemas.microsoft.com/office/powerpoint/2010/main" val="10812130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0E948A-3BA0-7141-A10D-F8417EC04CBB}" type="datetimeFigureOut">
              <a:rPr lang="en-US" smtClean="0"/>
              <a:pPr/>
              <a:t>11/6/18</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0E948A-3BA0-7141-A10D-F8417EC04CBB}" type="datetimeFigureOut">
              <a:rPr lang="en-US" smtClean="0"/>
              <a:pPr/>
              <a:t>11/6/18</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F0E948A-3BA0-7141-A10D-F8417EC04CBB}" type="datetimeFigureOut">
              <a:rPr lang="en-US" smtClean="0"/>
              <a:pPr/>
              <a:t>11/6/18</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85FCB2D8-0861-424C-AB76-4D2368F20F60}"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FCB2D8-0861-424C-AB76-4D2368F20F60}"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5FCB2D8-0861-424C-AB76-4D2368F20F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F0E948A-3BA0-7141-A10D-F8417EC04CBB}" type="datetimeFigureOut">
              <a:rPr lang="en-US" smtClean="0"/>
              <a:pPr/>
              <a:t>11/6/18</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5FCB2D8-0861-424C-AB76-4D2368F20F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3.emf"/><Relationship Id="rId5" Type="http://schemas.openxmlformats.org/officeDocument/2006/relationships/oleObject" Target="../embeddings/oleObject11.bin"/><Relationship Id="rId6" Type="http://schemas.openxmlformats.org/officeDocument/2006/relationships/image" Target="../media/image14.emf"/><Relationship Id="rId7" Type="http://schemas.openxmlformats.org/officeDocument/2006/relationships/oleObject" Target="../embeddings/oleObject12.bin"/><Relationship Id="rId8" Type="http://schemas.openxmlformats.org/officeDocument/2006/relationships/image" Target="../media/image15.emf"/><Relationship Id="rId9" Type="http://schemas.openxmlformats.org/officeDocument/2006/relationships/oleObject" Target="../embeddings/oleObject13.bin"/><Relationship Id="rId10"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9.emf"/><Relationship Id="rId5" Type="http://schemas.openxmlformats.org/officeDocument/2006/relationships/oleObject" Target="../embeddings/oleObject15.bin"/><Relationship Id="rId6" Type="http://schemas.openxmlformats.org/officeDocument/2006/relationships/image" Target="../media/image20.emf"/><Relationship Id="rId7" Type="http://schemas.openxmlformats.org/officeDocument/2006/relationships/oleObject" Target="../embeddings/oleObject16.bin"/><Relationship Id="rId8" Type="http://schemas.openxmlformats.org/officeDocument/2006/relationships/image" Target="../media/image21.emf"/><Relationship Id="rId9" Type="http://schemas.openxmlformats.org/officeDocument/2006/relationships/oleObject" Target="../embeddings/oleObject17.bin"/><Relationship Id="rId10"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23.emf"/><Relationship Id="rId5" Type="http://schemas.openxmlformats.org/officeDocument/2006/relationships/oleObject" Target="../embeddings/oleObject19.bin"/><Relationship Id="rId6" Type="http://schemas.openxmlformats.org/officeDocument/2006/relationships/image" Target="../media/image24.emf"/><Relationship Id="rId7" Type="http://schemas.openxmlformats.org/officeDocument/2006/relationships/oleObject" Target="../embeddings/oleObject20.bin"/><Relationship Id="rId8" Type="http://schemas.openxmlformats.org/officeDocument/2006/relationships/image" Target="../media/image25.emf"/><Relationship Id="rId9" Type="http://schemas.openxmlformats.org/officeDocument/2006/relationships/oleObject" Target="../embeddings/oleObject21.bin"/><Relationship Id="rId10" Type="http://schemas.openxmlformats.org/officeDocument/2006/relationships/image" Target="../media/image26.emf"/></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2.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28.emf"/><Relationship Id="rId5" Type="http://schemas.openxmlformats.org/officeDocument/2006/relationships/oleObject" Target="../embeddings/oleObject24.bin"/><Relationship Id="rId6" Type="http://schemas.openxmlformats.org/officeDocument/2006/relationships/image" Target="../media/image29.emf"/><Relationship Id="rId7" Type="http://schemas.openxmlformats.org/officeDocument/2006/relationships/oleObject" Target="../embeddings/oleObject25.bin"/><Relationship Id="rId8" Type="http://schemas.openxmlformats.org/officeDocument/2006/relationships/image" Target="../media/image30.emf"/><Relationship Id="rId9" Type="http://schemas.openxmlformats.org/officeDocument/2006/relationships/oleObject" Target="../embeddings/oleObject26.bin"/><Relationship Id="rId10"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3.emf"/><Relationship Id="rId5" Type="http://schemas.openxmlformats.org/officeDocument/2006/relationships/oleObject" Target="../embeddings/oleObject29.bin"/><Relationship Id="rId6" Type="http://schemas.openxmlformats.org/officeDocument/2006/relationships/image" Target="../media/image34.emf"/><Relationship Id="rId7" Type="http://schemas.openxmlformats.org/officeDocument/2006/relationships/oleObject" Target="../embeddings/oleObject30.bin"/><Relationship Id="rId8" Type="http://schemas.openxmlformats.org/officeDocument/2006/relationships/image" Target="../media/image35.emf"/><Relationship Id="rId9" Type="http://schemas.openxmlformats.org/officeDocument/2006/relationships/oleObject" Target="../embeddings/oleObject31.bin"/><Relationship Id="rId10"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37.emf"/><Relationship Id="rId5" Type="http://schemas.openxmlformats.org/officeDocument/2006/relationships/oleObject" Target="../embeddings/oleObject33.bin"/><Relationship Id="rId6" Type="http://schemas.openxmlformats.org/officeDocument/2006/relationships/image" Target="../media/image38.emf"/><Relationship Id="rId7" Type="http://schemas.openxmlformats.org/officeDocument/2006/relationships/oleObject" Target="../embeddings/oleObject34.bin"/><Relationship Id="rId8" Type="http://schemas.openxmlformats.org/officeDocument/2006/relationships/image" Target="../media/image39.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1.emf"/><Relationship Id="rId5" Type="http://schemas.openxmlformats.org/officeDocument/2006/relationships/oleObject" Target="../embeddings/oleObject36.bin"/><Relationship Id="rId6" Type="http://schemas.openxmlformats.org/officeDocument/2006/relationships/image" Target="../media/image42.emf"/><Relationship Id="rId7" Type="http://schemas.openxmlformats.org/officeDocument/2006/relationships/oleObject" Target="../embeddings/oleObject37.bin"/><Relationship Id="rId8" Type="http://schemas.openxmlformats.org/officeDocument/2006/relationships/image" Target="../media/image43.emf"/><Relationship Id="rId9" Type="http://schemas.openxmlformats.org/officeDocument/2006/relationships/oleObject" Target="../embeddings/oleObject38.bin"/><Relationship Id="rId10" Type="http://schemas.openxmlformats.org/officeDocument/2006/relationships/image" Target="../media/image4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45.emf"/><Relationship Id="rId5" Type="http://schemas.openxmlformats.org/officeDocument/2006/relationships/oleObject" Target="../embeddings/oleObject40.bin"/><Relationship Id="rId6" Type="http://schemas.openxmlformats.org/officeDocument/2006/relationships/image" Target="../media/image46.emf"/><Relationship Id="rId7" Type="http://schemas.openxmlformats.org/officeDocument/2006/relationships/image" Target="../media/image47.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oleObject" Target="../embeddings/oleObject41.bin"/><Relationship Id="rId5" Type="http://schemas.openxmlformats.org/officeDocument/2006/relationships/image" Target="../media/image49.emf"/><Relationship Id="rId6" Type="http://schemas.openxmlformats.org/officeDocument/2006/relationships/oleObject" Target="../embeddings/oleObject42.bin"/><Relationship Id="rId7" Type="http://schemas.openxmlformats.org/officeDocument/2006/relationships/image" Target="../media/image5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53.emf"/><Relationship Id="rId5" Type="http://schemas.openxmlformats.org/officeDocument/2006/relationships/oleObject" Target="../embeddings/oleObject44.bin"/><Relationship Id="rId6" Type="http://schemas.openxmlformats.org/officeDocument/2006/relationships/image" Target="../media/image54.emf"/><Relationship Id="rId7" Type="http://schemas.openxmlformats.org/officeDocument/2006/relationships/image" Target="../media/image55.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56.emf"/><Relationship Id="rId5" Type="http://schemas.openxmlformats.org/officeDocument/2006/relationships/oleObject" Target="../embeddings/oleObject46.bin"/><Relationship Id="rId6" Type="http://schemas.openxmlformats.org/officeDocument/2006/relationships/image" Target="../media/image57.emf"/><Relationship Id="rId7" Type="http://schemas.openxmlformats.org/officeDocument/2006/relationships/oleObject" Target="../embeddings/oleObject47.bin"/><Relationship Id="rId8" Type="http://schemas.openxmlformats.org/officeDocument/2006/relationships/image" Target="../media/image5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oleObject" Target="../embeddings/oleObject3.bin"/><Relationship Id="rId8" Type="http://schemas.openxmlformats.org/officeDocument/2006/relationships/image" Target="../media/image3.emf"/><Relationship Id="rId9" Type="http://schemas.openxmlformats.org/officeDocument/2006/relationships/oleObject" Target="../embeddings/oleObject4.bin"/><Relationship Id="rId10"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60.emf"/><Relationship Id="rId5" Type="http://schemas.openxmlformats.org/officeDocument/2006/relationships/oleObject" Target="../embeddings/oleObject49.bin"/><Relationship Id="rId6" Type="http://schemas.openxmlformats.org/officeDocument/2006/relationships/image" Target="../media/image61.emf"/><Relationship Id="rId7" Type="http://schemas.openxmlformats.org/officeDocument/2006/relationships/oleObject" Target="../embeddings/oleObject50.bin"/><Relationship Id="rId8" Type="http://schemas.openxmlformats.org/officeDocument/2006/relationships/image" Target="../media/image62.emf"/><Relationship Id="rId9" Type="http://schemas.openxmlformats.org/officeDocument/2006/relationships/oleObject" Target="../embeddings/oleObject51.bin"/><Relationship Id="rId10" Type="http://schemas.openxmlformats.org/officeDocument/2006/relationships/image" Target="../media/image63.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36.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70.e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66.emf"/><Relationship Id="rId5" Type="http://schemas.openxmlformats.org/officeDocument/2006/relationships/oleObject" Target="../embeddings/oleObject53.bin"/><Relationship Id="rId6" Type="http://schemas.openxmlformats.org/officeDocument/2006/relationships/image" Target="../media/image67.emf"/><Relationship Id="rId7" Type="http://schemas.openxmlformats.org/officeDocument/2006/relationships/oleObject" Target="../embeddings/oleObject54.bin"/><Relationship Id="rId8" Type="http://schemas.openxmlformats.org/officeDocument/2006/relationships/image" Target="../media/image68.emf"/><Relationship Id="rId9" Type="http://schemas.openxmlformats.org/officeDocument/2006/relationships/oleObject" Target="../embeddings/oleObject55.bin"/><Relationship Id="rId10" Type="http://schemas.openxmlformats.org/officeDocument/2006/relationships/image" Target="../media/image6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7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79.emf"/><Relationship Id="rId5" Type="http://schemas.openxmlformats.org/officeDocument/2006/relationships/oleObject" Target="../embeddings/oleObject59.bin"/><Relationship Id="rId6" Type="http://schemas.openxmlformats.org/officeDocument/2006/relationships/image" Target="../media/image80.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53.xml.rels><?xml version="1.0" encoding="UTF-8" standalone="yes"?>
<Relationships xmlns="http://schemas.openxmlformats.org/package/2006/relationships"><Relationship Id="rId11" Type="http://schemas.openxmlformats.org/officeDocument/2006/relationships/oleObject" Target="../embeddings/oleObject64.bin"/><Relationship Id="rId12" Type="http://schemas.openxmlformats.org/officeDocument/2006/relationships/image" Target="../media/image86.emf"/><Relationship Id="rId13" Type="http://schemas.openxmlformats.org/officeDocument/2006/relationships/oleObject" Target="../embeddings/oleObject65.bin"/><Relationship Id="rId14" Type="http://schemas.openxmlformats.org/officeDocument/2006/relationships/image" Target="../media/image87.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82.emf"/><Relationship Id="rId5" Type="http://schemas.openxmlformats.org/officeDocument/2006/relationships/oleObject" Target="../embeddings/oleObject61.bin"/><Relationship Id="rId6" Type="http://schemas.openxmlformats.org/officeDocument/2006/relationships/image" Target="../media/image83.emf"/><Relationship Id="rId7" Type="http://schemas.openxmlformats.org/officeDocument/2006/relationships/oleObject" Target="../embeddings/oleObject62.bin"/><Relationship Id="rId8" Type="http://schemas.openxmlformats.org/officeDocument/2006/relationships/image" Target="../media/image84.emf"/><Relationship Id="rId9" Type="http://schemas.openxmlformats.org/officeDocument/2006/relationships/oleObject" Target="../embeddings/oleObject63.bin"/><Relationship Id="rId10" Type="http://schemas.openxmlformats.org/officeDocument/2006/relationships/image" Target="../media/image85.emf"/></Relationships>
</file>

<file path=ppt/slides/_rels/slide54.xml.rels><?xml version="1.0" encoding="UTF-8" standalone="yes"?>
<Relationships xmlns="http://schemas.openxmlformats.org/package/2006/relationships"><Relationship Id="rId11" Type="http://schemas.openxmlformats.org/officeDocument/2006/relationships/oleObject" Target="../embeddings/oleObject70.bin"/><Relationship Id="rId12" Type="http://schemas.openxmlformats.org/officeDocument/2006/relationships/image" Target="../media/image92.e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66.bin"/><Relationship Id="rId4" Type="http://schemas.openxmlformats.org/officeDocument/2006/relationships/image" Target="../media/image88.emf"/><Relationship Id="rId5" Type="http://schemas.openxmlformats.org/officeDocument/2006/relationships/oleObject" Target="../embeddings/oleObject67.bin"/><Relationship Id="rId6" Type="http://schemas.openxmlformats.org/officeDocument/2006/relationships/image" Target="../media/image89.emf"/><Relationship Id="rId7" Type="http://schemas.openxmlformats.org/officeDocument/2006/relationships/oleObject" Target="../embeddings/oleObject68.bin"/><Relationship Id="rId8" Type="http://schemas.openxmlformats.org/officeDocument/2006/relationships/image" Target="../media/image90.emf"/><Relationship Id="rId9" Type="http://schemas.openxmlformats.org/officeDocument/2006/relationships/oleObject" Target="../embeddings/oleObject69.bin"/><Relationship Id="rId10" Type="http://schemas.openxmlformats.org/officeDocument/2006/relationships/image" Target="../media/image9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 Id="rId3"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emf"/><Relationship Id="rId5" Type="http://schemas.openxmlformats.org/officeDocument/2006/relationships/oleObject" Target="../embeddings/oleObject7.bin"/><Relationship Id="rId6" Type="http://schemas.openxmlformats.org/officeDocument/2006/relationships/image" Target="../media/image8.emf"/><Relationship Id="rId7" Type="http://schemas.openxmlformats.org/officeDocument/2006/relationships/oleObject" Target="../embeddings/oleObject8.bin"/><Relationship Id="rId8" Type="http://schemas.openxmlformats.org/officeDocument/2006/relationships/image" Target="../media/image9.emf"/><Relationship Id="rId9" Type="http://schemas.openxmlformats.org/officeDocument/2006/relationships/oleObject" Target="../embeddings/oleObject9.bin"/><Relationship Id="rId10"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Flow to Wells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Unconfined Aquifer</a:t>
            </a:r>
            <a:br>
              <a:rPr lang="en-US" dirty="0" smtClean="0"/>
            </a:br>
            <a:r>
              <a:rPr lang="en-US" dirty="0" smtClean="0"/>
              <a:t>(Thiem solution)</a:t>
            </a:r>
            <a:endParaRPr lang="en-US" dirty="0"/>
          </a:p>
        </p:txBody>
      </p:sp>
      <p:sp>
        <p:nvSpPr>
          <p:cNvPr id="3" name="Content Placeholder 2"/>
          <p:cNvSpPr>
            <a:spLocks noGrp="1"/>
          </p:cNvSpPr>
          <p:nvPr>
            <p:ph idx="1"/>
          </p:nvPr>
        </p:nvSpPr>
        <p:spPr/>
        <p:txBody>
          <a:bodyPr/>
          <a:lstStyle/>
          <a:p>
            <a:r>
              <a:rPr lang="en-US" dirty="0" smtClean="0"/>
              <a:t>Governing equation</a:t>
            </a:r>
          </a:p>
          <a:p>
            <a:endParaRPr lang="en-US" dirty="0"/>
          </a:p>
          <a:p>
            <a:endParaRPr lang="en-US" dirty="0" smtClean="0"/>
          </a:p>
          <a:p>
            <a:endParaRPr lang="en-US" dirty="0"/>
          </a:p>
          <a:p>
            <a:r>
              <a:rPr lang="en-US" dirty="0" smtClean="0"/>
              <a:t>Integrating between two wells at different radii</a:t>
            </a:r>
          </a:p>
          <a:p>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1894095473"/>
              </p:ext>
            </p:extLst>
          </p:nvPr>
        </p:nvGraphicFramePr>
        <p:xfrm>
          <a:off x="1406358" y="2806700"/>
          <a:ext cx="2293938" cy="688975"/>
        </p:xfrm>
        <a:graphic>
          <a:graphicData uri="http://schemas.openxmlformats.org/presentationml/2006/ole">
            <mc:AlternateContent xmlns:mc="http://schemas.openxmlformats.org/markup-compatibility/2006">
              <mc:Choice xmlns:v="urn:schemas-microsoft-com:vml" Requires="v">
                <p:oleObj spid="_x0000_s55556" name="Equation" r:id="rId3" imgW="1308100" imgH="393700" progId="Equation.3">
                  <p:embed/>
                </p:oleObj>
              </mc:Choice>
              <mc:Fallback>
                <p:oleObj name="Equation" r:id="rId3" imgW="1308100" imgH="393700" progId="Equation.3">
                  <p:embed/>
                  <p:pic>
                    <p:nvPicPr>
                      <p:cNvPr id="0" name="Picture 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358" y="2806700"/>
                        <a:ext cx="2293938"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3720149622"/>
              </p:ext>
            </p:extLst>
          </p:nvPr>
        </p:nvGraphicFramePr>
        <p:xfrm>
          <a:off x="5962650" y="2907332"/>
          <a:ext cx="1560513" cy="619125"/>
        </p:xfrm>
        <a:graphic>
          <a:graphicData uri="http://schemas.openxmlformats.org/presentationml/2006/ole">
            <mc:AlternateContent xmlns:mc="http://schemas.openxmlformats.org/markup-compatibility/2006">
              <mc:Choice xmlns:v="urn:schemas-microsoft-com:vml" Requires="v">
                <p:oleObj spid="_x0000_s55557" name="Equation" r:id="rId5" imgW="889000" imgH="355600" progId="Equation.3">
                  <p:embed/>
                </p:oleObj>
              </mc:Choice>
              <mc:Fallback>
                <p:oleObj name="Equation" r:id="rId5" imgW="889000" imgH="355600" progId="Equation.3">
                  <p:embed/>
                  <p:pic>
                    <p:nvPicPr>
                      <p:cNvPr id="0" name="Picture 1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2650" y="2907332"/>
                        <a:ext cx="156051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6"/>
          <p:cNvSpPr/>
          <p:nvPr/>
        </p:nvSpPr>
        <p:spPr>
          <a:xfrm>
            <a:off x="4050632" y="302126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Object 6"/>
          <p:cNvGraphicFramePr>
            <a:graphicFrameLocks noChangeAspect="1"/>
          </p:cNvGraphicFramePr>
          <p:nvPr>
            <p:extLst>
              <p:ext uri="{D42A27DB-BD31-4B8C-83A1-F6EECF244321}">
                <p14:modId xmlns:p14="http://schemas.microsoft.com/office/powerpoint/2010/main" val="3976035408"/>
              </p:ext>
            </p:extLst>
          </p:nvPr>
        </p:nvGraphicFramePr>
        <p:xfrm>
          <a:off x="3440113" y="4703763"/>
          <a:ext cx="2182812" cy="822325"/>
        </p:xfrm>
        <a:graphic>
          <a:graphicData uri="http://schemas.openxmlformats.org/presentationml/2006/ole">
            <mc:AlternateContent xmlns:mc="http://schemas.openxmlformats.org/markup-compatibility/2006">
              <mc:Choice xmlns:v="urn:schemas-microsoft-com:vml" Requires="v">
                <p:oleObj spid="_x0000_s55558" name="Equation" r:id="rId7" imgW="1244600" imgH="469900" progId="Equation.3">
                  <p:embed/>
                </p:oleObj>
              </mc:Choice>
              <mc:Fallback>
                <p:oleObj name="Equation" r:id="rId7" imgW="1244600" imgH="469900" progId="Equation.3">
                  <p:embed/>
                  <p:pic>
                    <p:nvPicPr>
                      <p:cNvPr id="0"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3" y="4703763"/>
                        <a:ext cx="2182812"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709664433"/>
              </p:ext>
            </p:extLst>
          </p:nvPr>
        </p:nvGraphicFramePr>
        <p:xfrm>
          <a:off x="3351213" y="5681663"/>
          <a:ext cx="2360612" cy="889000"/>
        </p:xfrm>
        <a:graphic>
          <a:graphicData uri="http://schemas.openxmlformats.org/presentationml/2006/ole">
            <mc:AlternateContent xmlns:mc="http://schemas.openxmlformats.org/markup-compatibility/2006">
              <mc:Choice xmlns:v="urn:schemas-microsoft-com:vml" Requires="v">
                <p:oleObj spid="_x0000_s55559" name="Equation" r:id="rId9" imgW="1346200" imgH="508000" progId="Equation.3">
                  <p:embed/>
                </p:oleObj>
              </mc:Choice>
              <mc:Fallback>
                <p:oleObj name="Equation" r:id="rId9" imgW="1346200" imgH="508000" progId="Equation.3">
                  <p:embed/>
                  <p:pic>
                    <p:nvPicPr>
                      <p:cNvPr id="0" name="Picture 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1213" y="5681663"/>
                        <a:ext cx="2360612"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932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endParaRPr lang="en-US" dirty="0"/>
          </a:p>
        </p:txBody>
      </p:sp>
      <p:sp>
        <p:nvSpPr>
          <p:cNvPr id="3" name="Content Placeholder 2"/>
          <p:cNvSpPr>
            <a:spLocks noGrp="1"/>
          </p:cNvSpPr>
          <p:nvPr>
            <p:ph idx="1"/>
          </p:nvPr>
        </p:nvSpPr>
        <p:spPr/>
        <p:txBody>
          <a:bodyPr/>
          <a:lstStyle/>
          <a:p>
            <a:r>
              <a:rPr lang="en-US" dirty="0" smtClean="0"/>
              <a:t>Two observation wells are placed at a distance of 3 and 8 meters from a well in an unconfined aquifer</a:t>
            </a:r>
          </a:p>
          <a:p>
            <a:r>
              <a:rPr lang="en-US" dirty="0" smtClean="0"/>
              <a:t>The well is pumped at a flow rate of 500 litres/minute</a:t>
            </a:r>
          </a:p>
          <a:p>
            <a:r>
              <a:rPr lang="en-US" dirty="0" smtClean="0"/>
              <a:t>The depth to water is 5m and 2 m for the first and second well respectively. </a:t>
            </a:r>
          </a:p>
          <a:p>
            <a:r>
              <a:rPr lang="en-US" dirty="0" smtClean="0"/>
              <a:t>If the depth of the aquifer is 10m, what is the hydraulic conductivity?</a:t>
            </a:r>
            <a:endParaRPr lang="en-US" dirty="0"/>
          </a:p>
        </p:txBody>
      </p:sp>
    </p:spTree>
    <p:extLst>
      <p:ext uri="{BB962C8B-B14F-4D97-AF65-F5344CB8AC3E}">
        <p14:creationId xmlns:p14="http://schemas.microsoft.com/office/powerpoint/2010/main" val="370569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Transients</a:t>
            </a:r>
            <a:endParaRPr lang="en-US" dirty="0"/>
          </a:p>
        </p:txBody>
      </p:sp>
      <p:sp>
        <p:nvSpPr>
          <p:cNvPr id="3" name="Content Placeholder 2"/>
          <p:cNvSpPr>
            <a:spLocks noGrp="1"/>
          </p:cNvSpPr>
          <p:nvPr>
            <p:ph idx="1"/>
          </p:nvPr>
        </p:nvSpPr>
        <p:spPr/>
        <p:txBody>
          <a:bodyPr/>
          <a:lstStyle/>
          <a:p>
            <a:r>
              <a:rPr lang="en-US" dirty="0" smtClean="0"/>
              <a:t>Now we will consider transient (time-varying) solutions. </a:t>
            </a:r>
          </a:p>
          <a:p>
            <a:r>
              <a:rPr lang="en-US" dirty="0" smtClean="0"/>
              <a:t>For some real situations it will simply take too long to reach steady state (equilibrium – let me hear it Brandon) conditions.</a:t>
            </a:r>
          </a:p>
          <a:p>
            <a:r>
              <a:rPr lang="en-US" dirty="0" smtClean="0"/>
              <a:t>We can use transient analysis to infer aquifer properties, including storativity (which is not possible from steady measurements)</a:t>
            </a:r>
            <a:endParaRPr lang="en-US" dirty="0"/>
          </a:p>
        </p:txBody>
      </p:sp>
    </p:spTree>
    <p:extLst>
      <p:ext uri="{BB962C8B-B14F-4D97-AF65-F5344CB8AC3E}">
        <p14:creationId xmlns:p14="http://schemas.microsoft.com/office/powerpoint/2010/main" val="423205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in a Completely Confined Aquifer – Theis’ Solution</a:t>
            </a:r>
            <a:endParaRPr lang="en-US" dirty="0"/>
          </a:p>
        </p:txBody>
      </p:sp>
      <p:sp>
        <p:nvSpPr>
          <p:cNvPr id="3" name="Content Placeholder 2"/>
          <p:cNvSpPr>
            <a:spLocks noGrp="1"/>
          </p:cNvSpPr>
          <p:nvPr>
            <p:ph idx="1"/>
          </p:nvPr>
        </p:nvSpPr>
        <p:spPr/>
        <p:txBody>
          <a:bodyPr/>
          <a:lstStyle/>
          <a:p>
            <a:r>
              <a:rPr lang="en-US" dirty="0" smtClean="0"/>
              <a:t>Additional Assumptions</a:t>
            </a:r>
          </a:p>
          <a:p>
            <a:pPr lvl="1"/>
            <a:r>
              <a:rPr lang="en-US" dirty="0" smtClean="0"/>
              <a:t>Aquifer is confined on top and bottom</a:t>
            </a:r>
          </a:p>
          <a:p>
            <a:pPr lvl="1"/>
            <a:r>
              <a:rPr lang="en-US" dirty="0" smtClean="0"/>
              <a:t>No recharge</a:t>
            </a:r>
          </a:p>
          <a:p>
            <a:pPr lvl="1"/>
            <a:r>
              <a:rPr lang="en-US" dirty="0" smtClean="0"/>
              <a:t>Aquifer is compressible and water is released instantaneously</a:t>
            </a:r>
          </a:p>
          <a:p>
            <a:pPr lvl="1"/>
            <a:r>
              <a:rPr lang="en-US" dirty="0" smtClean="0"/>
              <a:t>Well is pumped at a constant rate</a:t>
            </a:r>
          </a:p>
          <a:p>
            <a:pPr lvl="1"/>
            <a:endParaRPr lang="en-US" dirty="0" smtClean="0"/>
          </a:p>
          <a:p>
            <a:pPr lvl="1"/>
            <a:endParaRPr lang="en-US" dirty="0" smtClean="0"/>
          </a:p>
          <a:p>
            <a:pPr marL="685800" lvl="3" indent="0">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2767263" y="3867506"/>
            <a:ext cx="3857458" cy="25279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 Setup</a:t>
            </a:r>
            <a:endParaRPr lang="en-US" dirty="0"/>
          </a:p>
        </p:txBody>
      </p:sp>
      <p:pic>
        <p:nvPicPr>
          <p:cNvPr id="4" name="Content Placeholder 3"/>
          <p:cNvPicPr>
            <a:picLocks noGrp="1" noChangeAspect="1"/>
          </p:cNvPicPr>
          <p:nvPr>
            <p:ph idx="1"/>
          </p:nvPr>
        </p:nvPicPr>
        <p:blipFill>
          <a:blip r:embed="rId2"/>
          <a:srcRect t="8149" b="8149"/>
          <a:stretch>
            <a:fillRect/>
          </a:stretch>
        </p:blipFill>
        <p:spPr/>
      </p:pic>
    </p:spTree>
    <p:extLst>
      <p:ext uri="{BB962C8B-B14F-4D97-AF65-F5344CB8AC3E}">
        <p14:creationId xmlns:p14="http://schemas.microsoft.com/office/powerpoint/2010/main" val="50939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data typically look like?</a:t>
            </a:r>
            <a:endParaRPr lang="en-US" dirty="0"/>
          </a:p>
        </p:txBody>
      </p:sp>
      <p:pic>
        <p:nvPicPr>
          <p:cNvPr id="6" name="Content Placeholder 5" descr="drawdown dat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2199" t="8148" r="-37082" b="-8148"/>
          <a:stretch/>
        </p:blipFill>
        <p:spPr>
          <a:xfrm>
            <a:off x="498475" y="1981200"/>
            <a:ext cx="8498472" cy="4676274"/>
          </a:xfrm>
        </p:spPr>
      </p:pic>
    </p:spTree>
    <p:extLst>
      <p:ext uri="{BB962C8B-B14F-4D97-AF65-F5344CB8AC3E}">
        <p14:creationId xmlns:p14="http://schemas.microsoft.com/office/powerpoint/2010/main" val="329450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Governing Equations</a:t>
            </a:r>
            <a:endParaRPr lang="en-US" dirty="0"/>
          </a:p>
        </p:txBody>
      </p:sp>
      <p:sp>
        <p:nvSpPr>
          <p:cNvPr id="3" name="Content Placeholder 2"/>
          <p:cNvSpPr>
            <a:spLocks noGrp="1"/>
          </p:cNvSpPr>
          <p:nvPr>
            <p:ph idx="1"/>
          </p:nvPr>
        </p:nvSpPr>
        <p:spPr/>
        <p:txBody>
          <a:bodyPr/>
          <a:lstStyle/>
          <a:p>
            <a:r>
              <a:rPr lang="en-US" dirty="0" smtClean="0"/>
              <a:t>Flow Equation</a:t>
            </a:r>
          </a:p>
          <a:p>
            <a:endParaRPr lang="en-US" dirty="0" smtClean="0"/>
          </a:p>
          <a:p>
            <a:endParaRPr lang="en-US" dirty="0" smtClean="0"/>
          </a:p>
          <a:p>
            <a:r>
              <a:rPr lang="en-US" dirty="0" smtClean="0"/>
              <a:t>Initial Condition</a:t>
            </a:r>
          </a:p>
          <a:p>
            <a:endParaRPr lang="en-US" dirty="0" smtClean="0"/>
          </a:p>
          <a:p>
            <a:r>
              <a:rPr lang="en-US" dirty="0" smtClean="0"/>
              <a:t>Boundary Conditions</a:t>
            </a:r>
            <a:endParaRPr lang="en-US" dirty="0"/>
          </a:p>
        </p:txBody>
      </p:sp>
      <p:graphicFrame>
        <p:nvGraphicFramePr>
          <p:cNvPr id="37890" name="Object 2"/>
          <p:cNvGraphicFramePr>
            <a:graphicFrameLocks noChangeAspect="1"/>
          </p:cNvGraphicFramePr>
          <p:nvPr/>
        </p:nvGraphicFramePr>
        <p:xfrm>
          <a:off x="3128963" y="2540000"/>
          <a:ext cx="2022475" cy="660400"/>
        </p:xfrm>
        <a:graphic>
          <a:graphicData uri="http://schemas.openxmlformats.org/presentationml/2006/ole">
            <mc:AlternateContent xmlns:mc="http://schemas.openxmlformats.org/markup-compatibility/2006">
              <mc:Choice xmlns:v="urn:schemas-microsoft-com:vml" Requires="v">
                <p:oleObj spid="_x0000_s38266" name="Equation" r:id="rId3" imgW="1155700" imgH="381000" progId="Equation.3">
                  <p:embed/>
                </p:oleObj>
              </mc:Choice>
              <mc:Fallback>
                <p:oleObj name="Equation" r:id="rId3" imgW="1155700" imgH="381000" progId="Equation.3">
                  <p:embed/>
                  <p:pic>
                    <p:nvPicPr>
                      <p:cNvPr id="0" name="Picture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963" y="2540000"/>
                        <a:ext cx="20224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3522663" y="4173538"/>
          <a:ext cx="1557337" cy="311150"/>
        </p:xfrm>
        <a:graphic>
          <a:graphicData uri="http://schemas.openxmlformats.org/presentationml/2006/ole">
            <mc:AlternateContent xmlns:mc="http://schemas.openxmlformats.org/markup-compatibility/2006">
              <mc:Choice xmlns:v="urn:schemas-microsoft-com:vml" Requires="v">
                <p:oleObj spid="_x0000_s38267" name="Equation" r:id="rId5" imgW="889000" imgH="177800" progId="Equation.3">
                  <p:embed/>
                </p:oleObj>
              </mc:Choice>
              <mc:Fallback>
                <p:oleObj name="Equation" r:id="rId5" imgW="889000" imgH="177800" progId="Equation.3">
                  <p:embed/>
                  <p:pic>
                    <p:nvPicPr>
                      <p:cNvPr id="0" name="Picture 3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663" y="4173538"/>
                        <a:ext cx="155733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3197324196"/>
              </p:ext>
            </p:extLst>
          </p:nvPr>
        </p:nvGraphicFramePr>
        <p:xfrm>
          <a:off x="1466850" y="5519738"/>
          <a:ext cx="1690688" cy="377825"/>
        </p:xfrm>
        <a:graphic>
          <a:graphicData uri="http://schemas.openxmlformats.org/presentationml/2006/ole">
            <mc:AlternateContent xmlns:mc="http://schemas.openxmlformats.org/markup-compatibility/2006">
              <mc:Choice xmlns:v="urn:schemas-microsoft-com:vml" Requires="v">
                <p:oleObj spid="_x0000_s38268" name="Equation" r:id="rId7" imgW="965200" imgH="215900" progId="Equation.3">
                  <p:embed/>
                </p:oleObj>
              </mc:Choice>
              <mc:Fallback>
                <p:oleObj name="Equation" r:id="rId7" imgW="965200" imgH="215900"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6850" y="5519738"/>
                        <a:ext cx="169068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517294140"/>
              </p:ext>
            </p:extLst>
          </p:nvPr>
        </p:nvGraphicFramePr>
        <p:xfrm>
          <a:off x="4751388" y="5308600"/>
          <a:ext cx="2846387" cy="800100"/>
        </p:xfrm>
        <a:graphic>
          <a:graphicData uri="http://schemas.openxmlformats.org/presentationml/2006/ole">
            <mc:AlternateContent xmlns:mc="http://schemas.openxmlformats.org/markup-compatibility/2006">
              <mc:Choice xmlns:v="urn:schemas-microsoft-com:vml" Requires="v">
                <p:oleObj spid="_x0000_s38269" name="Equation" r:id="rId9" imgW="1625600" imgH="457200" progId="Equation.3">
                  <p:embed/>
                </p:oleObj>
              </mc:Choice>
              <mc:Fallback>
                <p:oleObj name="Equation" r:id="rId9" imgW="1625600" imgH="457200" progId="Equation.3">
                  <p:embed/>
                  <p:pic>
                    <p:nvPicPr>
                      <p:cNvPr id="0" name="Picture 3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1388" y="5308600"/>
                        <a:ext cx="2846387"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Alternatively</a:t>
            </a:r>
            <a:endParaRPr lang="en-US" dirty="0"/>
          </a:p>
        </p:txBody>
      </p:sp>
      <p:sp>
        <p:nvSpPr>
          <p:cNvPr id="3" name="Content Placeholder 2"/>
          <p:cNvSpPr>
            <a:spLocks noGrp="1"/>
          </p:cNvSpPr>
          <p:nvPr>
            <p:ph idx="1"/>
          </p:nvPr>
        </p:nvSpPr>
        <p:spPr>
          <a:xfrm>
            <a:off x="498474" y="1408186"/>
            <a:ext cx="7556313" cy="5044221"/>
          </a:xfrm>
        </p:spPr>
        <p:txBody>
          <a:bodyPr/>
          <a:lstStyle/>
          <a:p>
            <a:r>
              <a:rPr lang="en-US" dirty="0" smtClean="0"/>
              <a:t>Define drawdown</a:t>
            </a:r>
          </a:p>
          <a:p>
            <a:endParaRPr lang="en-US" dirty="0" smtClean="0"/>
          </a:p>
          <a:p>
            <a:r>
              <a:rPr lang="en-US" dirty="0" smtClean="0"/>
              <a:t>Flow Equation</a:t>
            </a:r>
          </a:p>
          <a:p>
            <a:endParaRPr lang="en-US" dirty="0" smtClean="0"/>
          </a:p>
          <a:p>
            <a:endParaRPr lang="en-US" dirty="0" smtClean="0"/>
          </a:p>
          <a:p>
            <a:r>
              <a:rPr lang="en-US" dirty="0" smtClean="0"/>
              <a:t>Initial Condition</a:t>
            </a:r>
          </a:p>
          <a:p>
            <a:endParaRPr lang="en-US" dirty="0" smtClean="0"/>
          </a:p>
          <a:p>
            <a:r>
              <a:rPr lang="en-US" dirty="0" smtClean="0"/>
              <a:t>Boundary Conditions</a:t>
            </a:r>
            <a:endParaRPr lang="en-US" dirty="0"/>
          </a:p>
        </p:txBody>
      </p:sp>
      <p:graphicFrame>
        <p:nvGraphicFramePr>
          <p:cNvPr id="37890" name="Object 2"/>
          <p:cNvGraphicFramePr>
            <a:graphicFrameLocks noChangeAspect="1"/>
          </p:cNvGraphicFramePr>
          <p:nvPr/>
        </p:nvGraphicFramePr>
        <p:xfrm>
          <a:off x="3368675" y="2882900"/>
          <a:ext cx="1909763" cy="660400"/>
        </p:xfrm>
        <a:graphic>
          <a:graphicData uri="http://schemas.openxmlformats.org/presentationml/2006/ole">
            <mc:AlternateContent xmlns:mc="http://schemas.openxmlformats.org/markup-compatibility/2006">
              <mc:Choice xmlns:v="urn:schemas-microsoft-com:vml" Requires="v">
                <p:oleObj spid="_x0000_s39377" name="Equation" r:id="rId3" imgW="1092200" imgH="381000" progId="Equation.3">
                  <p:embed/>
                </p:oleObj>
              </mc:Choice>
              <mc:Fallback>
                <p:oleObj name="Equation" r:id="rId3" imgW="1092200" imgH="381000" progId="Equation.3">
                  <p:embed/>
                  <p:pic>
                    <p:nvPicPr>
                      <p:cNvPr id="0" name="Picture 3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675" y="2882900"/>
                        <a:ext cx="190976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3589338" y="4351338"/>
          <a:ext cx="1423987" cy="266700"/>
        </p:xfrm>
        <a:graphic>
          <a:graphicData uri="http://schemas.openxmlformats.org/presentationml/2006/ole">
            <mc:AlternateContent xmlns:mc="http://schemas.openxmlformats.org/markup-compatibility/2006">
              <mc:Choice xmlns:v="urn:schemas-microsoft-com:vml" Requires="v">
                <p:oleObj spid="_x0000_s39378" name="Equation" r:id="rId5" imgW="812800" imgH="152400" progId="Equation.3">
                  <p:embed/>
                </p:oleObj>
              </mc:Choice>
              <mc:Fallback>
                <p:oleObj name="Equation" r:id="rId5" imgW="812800" imgH="152400" progId="Equation.3">
                  <p:embed/>
                  <p:pic>
                    <p:nvPicPr>
                      <p:cNvPr id="0" name="Picture 3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9338" y="4351338"/>
                        <a:ext cx="1423987"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1510926673"/>
              </p:ext>
            </p:extLst>
          </p:nvPr>
        </p:nvGraphicFramePr>
        <p:xfrm>
          <a:off x="1522413" y="5842000"/>
          <a:ext cx="1579562" cy="355600"/>
        </p:xfrm>
        <a:graphic>
          <a:graphicData uri="http://schemas.openxmlformats.org/presentationml/2006/ole">
            <mc:AlternateContent xmlns:mc="http://schemas.openxmlformats.org/markup-compatibility/2006">
              <mc:Choice xmlns:v="urn:schemas-microsoft-com:vml" Requires="v">
                <p:oleObj spid="_x0000_s39379" name="Equation" r:id="rId7" imgW="901700" imgH="203200" progId="Equation.3">
                  <p:embed/>
                </p:oleObj>
              </mc:Choice>
              <mc:Fallback>
                <p:oleObj name="Equation" r:id="rId7" imgW="901700" imgH="203200" progId="Equation.3">
                  <p:embed/>
                  <p:pic>
                    <p:nvPicPr>
                      <p:cNvPr id="0" name="Picture 3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2413" y="5842000"/>
                        <a:ext cx="15795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1497679784"/>
              </p:ext>
            </p:extLst>
          </p:nvPr>
        </p:nvGraphicFramePr>
        <p:xfrm>
          <a:off x="4624388" y="5675313"/>
          <a:ext cx="2957512" cy="800100"/>
        </p:xfrm>
        <a:graphic>
          <a:graphicData uri="http://schemas.openxmlformats.org/presentationml/2006/ole">
            <mc:AlternateContent xmlns:mc="http://schemas.openxmlformats.org/markup-compatibility/2006">
              <mc:Choice xmlns:v="urn:schemas-microsoft-com:vml" Requires="v">
                <p:oleObj spid="_x0000_s39380" name="Equation" r:id="rId9" imgW="1676400" imgH="457200" progId="Equation.3">
                  <p:embed/>
                </p:oleObj>
              </mc:Choice>
              <mc:Fallback>
                <p:oleObj name="Equation" r:id="rId9" imgW="1676400" imgH="457200" progId="Equation.3">
                  <p:embed/>
                  <p:pic>
                    <p:nvPicPr>
                      <p:cNvPr id="0" name="Picture 3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4388" y="5675313"/>
                        <a:ext cx="2957512"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6"/>
          <p:cNvGraphicFramePr>
            <a:graphicFrameLocks noChangeAspect="1"/>
          </p:cNvGraphicFramePr>
          <p:nvPr>
            <p:extLst>
              <p:ext uri="{D42A27DB-BD31-4B8C-83A1-F6EECF244321}">
                <p14:modId xmlns:p14="http://schemas.microsoft.com/office/powerpoint/2010/main" val="1072255830"/>
              </p:ext>
            </p:extLst>
          </p:nvPr>
        </p:nvGraphicFramePr>
        <p:xfrm>
          <a:off x="3322638" y="1566863"/>
          <a:ext cx="1957387" cy="377825"/>
        </p:xfrm>
        <a:graphic>
          <a:graphicData uri="http://schemas.openxmlformats.org/presentationml/2006/ole">
            <mc:AlternateContent xmlns:mc="http://schemas.openxmlformats.org/markup-compatibility/2006">
              <mc:Choice xmlns:v="urn:schemas-microsoft-com:vml" Requires="v">
                <p:oleObj spid="_x0000_s39381" name="Equation" r:id="rId11" imgW="1117600" imgH="215900" progId="Equation.3">
                  <p:embed/>
                </p:oleObj>
              </mc:Choice>
              <mc:Fallback>
                <p:oleObj name="Equation" r:id="rId11" imgW="1117600" imgH="215900" progId="Equation.3">
                  <p:embed/>
                  <p:pic>
                    <p:nvPicPr>
                      <p:cNvPr id="0" name="Picture 37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2638" y="1566863"/>
                        <a:ext cx="1957387"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Solve – Boltzman Transformation</a:t>
            </a:r>
            <a:endParaRPr lang="en-US" dirty="0"/>
          </a:p>
        </p:txBody>
      </p:sp>
      <p:sp>
        <p:nvSpPr>
          <p:cNvPr id="3" name="Content Placeholder 2"/>
          <p:cNvSpPr>
            <a:spLocks noGrp="1"/>
          </p:cNvSpPr>
          <p:nvPr>
            <p:ph idx="1"/>
          </p:nvPr>
        </p:nvSpPr>
        <p:spPr/>
        <p:txBody>
          <a:bodyPr/>
          <a:lstStyle/>
          <a:p>
            <a:r>
              <a:rPr lang="en-US" dirty="0" smtClean="0"/>
              <a:t>Define</a:t>
            </a:r>
          </a:p>
          <a:p>
            <a:endParaRPr lang="en-US" dirty="0" smtClean="0"/>
          </a:p>
          <a:p>
            <a:endParaRPr lang="en-US" dirty="0" smtClean="0"/>
          </a:p>
          <a:p>
            <a:r>
              <a:rPr lang="en-US" dirty="0" smtClean="0"/>
              <a:t>The flow equation and IC/BCs now become </a:t>
            </a:r>
            <a:endParaRPr lang="en-US" dirty="0"/>
          </a:p>
        </p:txBody>
      </p:sp>
      <p:graphicFrame>
        <p:nvGraphicFramePr>
          <p:cNvPr id="39938" name="Object 2"/>
          <p:cNvGraphicFramePr>
            <a:graphicFrameLocks noChangeAspect="1"/>
          </p:cNvGraphicFramePr>
          <p:nvPr/>
        </p:nvGraphicFramePr>
        <p:xfrm>
          <a:off x="1981200" y="2274888"/>
          <a:ext cx="957263" cy="666750"/>
        </p:xfrm>
        <a:graphic>
          <a:graphicData uri="http://schemas.openxmlformats.org/presentationml/2006/ole">
            <mc:AlternateContent xmlns:mc="http://schemas.openxmlformats.org/markup-compatibility/2006">
              <mc:Choice xmlns:v="urn:schemas-microsoft-com:vml" Requires="v">
                <p:oleObj spid="_x0000_s40411" name="Equation" r:id="rId3" imgW="533400" imgH="381000" progId="Equation.3">
                  <p:embed/>
                </p:oleObj>
              </mc:Choice>
              <mc:Fallback>
                <p:oleObj name="Equation" r:id="rId3" imgW="533400" imgH="381000" progId="Equation.3">
                  <p:embed/>
                  <p:pic>
                    <p:nvPicPr>
                      <p:cNvPr id="0" name="Picture 3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74888"/>
                        <a:ext cx="95726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nvGraphicFramePr>
        <p:xfrm>
          <a:off x="4414838" y="2319338"/>
          <a:ext cx="733425" cy="622300"/>
        </p:xfrm>
        <a:graphic>
          <a:graphicData uri="http://schemas.openxmlformats.org/presentationml/2006/ole">
            <mc:AlternateContent xmlns:mc="http://schemas.openxmlformats.org/markup-compatibility/2006">
              <mc:Choice xmlns:v="urn:schemas-microsoft-com:vml" Requires="v">
                <p:oleObj spid="_x0000_s40412" name="Equation" r:id="rId5" imgW="419100" imgH="355600" progId="Equation.3">
                  <p:embed/>
                </p:oleObj>
              </mc:Choice>
              <mc:Fallback>
                <p:oleObj name="Equation" r:id="rId5" imgW="419100" imgH="355600" progId="Equation.3">
                  <p:embed/>
                  <p:pic>
                    <p:nvPicPr>
                      <p:cNvPr id="0" name="Picture 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838" y="2319338"/>
                        <a:ext cx="73342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2189053787"/>
              </p:ext>
            </p:extLst>
          </p:nvPr>
        </p:nvGraphicFramePr>
        <p:xfrm>
          <a:off x="1174750" y="4279900"/>
          <a:ext cx="2336800" cy="755650"/>
        </p:xfrm>
        <a:graphic>
          <a:graphicData uri="http://schemas.openxmlformats.org/presentationml/2006/ole">
            <mc:AlternateContent xmlns:mc="http://schemas.openxmlformats.org/markup-compatibility/2006">
              <mc:Choice xmlns:v="urn:schemas-microsoft-com:vml" Requires="v">
                <p:oleObj spid="_x0000_s40413" name="Equation" r:id="rId7" imgW="1333500" imgH="431800" progId="Equation.3">
                  <p:embed/>
                </p:oleObj>
              </mc:Choice>
              <mc:Fallback>
                <p:oleObj name="Equation" r:id="rId7" imgW="1333500" imgH="431800" progId="Equation.3">
                  <p:embed/>
                  <p:pic>
                    <p:nvPicPr>
                      <p:cNvPr id="0" name="Picture 3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750" y="4279900"/>
                        <a:ext cx="233680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3828958825"/>
              </p:ext>
            </p:extLst>
          </p:nvPr>
        </p:nvGraphicFramePr>
        <p:xfrm>
          <a:off x="4675188" y="4468813"/>
          <a:ext cx="1492250" cy="422275"/>
        </p:xfrm>
        <a:graphic>
          <a:graphicData uri="http://schemas.openxmlformats.org/presentationml/2006/ole">
            <mc:AlternateContent xmlns:mc="http://schemas.openxmlformats.org/markup-compatibility/2006">
              <mc:Choice xmlns:v="urn:schemas-microsoft-com:vml" Requires="v">
                <p:oleObj spid="_x0000_s40414" name="Equation" r:id="rId9" imgW="850900" imgH="241300" progId="Equation.3">
                  <p:embed/>
                </p:oleObj>
              </mc:Choice>
              <mc:Fallback>
                <p:oleObj name="Equation" r:id="rId9" imgW="850900" imgH="241300" progId="Equation.3">
                  <p:embed/>
                  <p:pic>
                    <p:nvPicPr>
                      <p:cNvPr id="0" name="Picture 3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188" y="4468813"/>
                        <a:ext cx="149225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812083074"/>
              </p:ext>
            </p:extLst>
          </p:nvPr>
        </p:nvGraphicFramePr>
        <p:xfrm>
          <a:off x="4349750" y="5133975"/>
          <a:ext cx="2449513" cy="733425"/>
        </p:xfrm>
        <a:graphic>
          <a:graphicData uri="http://schemas.openxmlformats.org/presentationml/2006/ole">
            <mc:AlternateContent xmlns:mc="http://schemas.openxmlformats.org/markup-compatibility/2006">
              <mc:Choice xmlns:v="urn:schemas-microsoft-com:vml" Requires="v">
                <p:oleObj spid="_x0000_s40415" name="Equation" r:id="rId11" imgW="1384300" imgH="419100" progId="Equation.3">
                  <p:embed/>
                </p:oleObj>
              </mc:Choice>
              <mc:Fallback>
                <p:oleObj name="Equation" r:id="rId11" imgW="1384300" imgH="419100" progId="Equation.3">
                  <p:embed/>
                  <p:pic>
                    <p:nvPicPr>
                      <p:cNvPr id="0" name="Picture 3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0" y="5133975"/>
                        <a:ext cx="24495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98474" y="1427688"/>
            <a:ext cx="7556313" cy="4144963"/>
          </a:xfrm>
        </p:spPr>
        <p:txBody>
          <a:bodyPr/>
          <a:lstStyle/>
          <a:p>
            <a:r>
              <a:rPr lang="en-US" dirty="0" smtClean="0"/>
              <a:t>Let </a:t>
            </a:r>
          </a:p>
          <a:p>
            <a:endParaRPr lang="en-US" dirty="0" smtClean="0"/>
          </a:p>
          <a:p>
            <a:r>
              <a:rPr lang="en-US" dirty="0" smtClean="0"/>
              <a:t>Our equation becomes</a:t>
            </a:r>
          </a:p>
          <a:p>
            <a:endParaRPr lang="en-US" dirty="0" smtClean="0"/>
          </a:p>
          <a:p>
            <a:endParaRPr lang="en-US" dirty="0" smtClean="0"/>
          </a:p>
          <a:p>
            <a:r>
              <a:rPr lang="en-US" dirty="0" smtClean="0"/>
              <a:t>Solution</a:t>
            </a:r>
          </a:p>
          <a:p>
            <a:endParaRPr lang="en-US" dirty="0" smtClean="0"/>
          </a:p>
          <a:p>
            <a:endParaRPr lang="en-US" dirty="0"/>
          </a:p>
        </p:txBody>
      </p:sp>
      <p:graphicFrame>
        <p:nvGraphicFramePr>
          <p:cNvPr id="40962" name="Object 2"/>
          <p:cNvGraphicFramePr>
            <a:graphicFrameLocks noChangeAspect="1"/>
          </p:cNvGraphicFramePr>
          <p:nvPr/>
        </p:nvGraphicFramePr>
        <p:xfrm>
          <a:off x="1642818" y="1427688"/>
          <a:ext cx="628405" cy="538633"/>
        </p:xfrm>
        <a:graphic>
          <a:graphicData uri="http://schemas.openxmlformats.org/presentationml/2006/ole">
            <mc:AlternateContent xmlns:mc="http://schemas.openxmlformats.org/markup-compatibility/2006">
              <mc:Choice xmlns:v="urn:schemas-microsoft-com:vml" Requires="v">
                <p:oleObj spid="_x0000_s41335" name="Equation" r:id="rId3" imgW="444500" imgH="381000" progId="Equation.3">
                  <p:embed/>
                </p:oleObj>
              </mc:Choice>
              <mc:Fallback>
                <p:oleObj name="Equation" r:id="rId3" imgW="444500" imgH="381000" progId="Equation.3">
                  <p:embed/>
                  <p:pic>
                    <p:nvPicPr>
                      <p:cNvPr id="0" name="Picture 2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818" y="1427688"/>
                        <a:ext cx="628405" cy="53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3" name="Object 3"/>
          <p:cNvGraphicFramePr>
            <a:graphicFrameLocks noChangeAspect="1"/>
          </p:cNvGraphicFramePr>
          <p:nvPr/>
        </p:nvGraphicFramePr>
        <p:xfrm>
          <a:off x="1374775" y="3155950"/>
          <a:ext cx="1935163" cy="666750"/>
        </p:xfrm>
        <a:graphic>
          <a:graphicData uri="http://schemas.openxmlformats.org/presentationml/2006/ole">
            <mc:AlternateContent xmlns:mc="http://schemas.openxmlformats.org/markup-compatibility/2006">
              <mc:Choice xmlns:v="urn:schemas-microsoft-com:vml" Requires="v">
                <p:oleObj spid="_x0000_s41336" name="Equation" r:id="rId5" imgW="1104900" imgH="381000" progId="Equation.3">
                  <p:embed/>
                </p:oleObj>
              </mc:Choice>
              <mc:Fallback>
                <p:oleObj name="Equation" r:id="rId5" imgW="1104900" imgH="381000" progId="Equation.3">
                  <p:embed/>
                  <p:pic>
                    <p:nvPicPr>
                      <p:cNvPr id="0" name="Picture 2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775" y="3155950"/>
                        <a:ext cx="193516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5"/>
          <p:cNvGraphicFramePr>
            <a:graphicFrameLocks noChangeAspect="1"/>
          </p:cNvGraphicFramePr>
          <p:nvPr/>
        </p:nvGraphicFramePr>
        <p:xfrm>
          <a:off x="4471988" y="3178175"/>
          <a:ext cx="2205037" cy="622300"/>
        </p:xfrm>
        <a:graphic>
          <a:graphicData uri="http://schemas.openxmlformats.org/presentationml/2006/ole">
            <mc:AlternateContent xmlns:mc="http://schemas.openxmlformats.org/markup-compatibility/2006">
              <mc:Choice xmlns:v="urn:schemas-microsoft-com:vml" Requires="v">
                <p:oleObj spid="_x0000_s41337" name="Equation" r:id="rId7" imgW="1257300" imgH="355600" progId="Equation.3">
                  <p:embed/>
                </p:oleObj>
              </mc:Choice>
              <mc:Fallback>
                <p:oleObj name="Equation" r:id="rId7" imgW="1257300" imgH="355600" progId="Equation.3">
                  <p:embed/>
                  <p:pic>
                    <p:nvPicPr>
                      <p:cNvPr id="0" name="Picture 2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1988" y="3178175"/>
                        <a:ext cx="2205037"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6" name="Object 6"/>
          <p:cNvGraphicFramePr>
            <a:graphicFrameLocks noChangeAspect="1"/>
          </p:cNvGraphicFramePr>
          <p:nvPr/>
        </p:nvGraphicFramePr>
        <p:xfrm>
          <a:off x="2683112" y="4603750"/>
          <a:ext cx="1557338" cy="711200"/>
        </p:xfrm>
        <a:graphic>
          <a:graphicData uri="http://schemas.openxmlformats.org/presentationml/2006/ole">
            <mc:AlternateContent xmlns:mc="http://schemas.openxmlformats.org/markup-compatibility/2006">
              <mc:Choice xmlns:v="urn:schemas-microsoft-com:vml" Requires="v">
                <p:oleObj spid="_x0000_s41338" name="Equation" r:id="rId9" imgW="889000" imgH="406400" progId="Equation.3">
                  <p:embed/>
                </p:oleObj>
              </mc:Choice>
              <mc:Fallback>
                <p:oleObj name="Equation" r:id="rId9" imgW="889000" imgH="406400" progId="Equation.3">
                  <p:embed/>
                  <p:pic>
                    <p:nvPicPr>
                      <p:cNvPr id="0" name="Picture 3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3112" y="4603750"/>
                        <a:ext cx="155733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Assumptions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Aquifer bounded on the bottom</a:t>
            </a:r>
          </a:p>
          <a:p>
            <a:r>
              <a:rPr lang="en-US" dirty="0" smtClean="0"/>
              <a:t>Horizontal Geologic Formations (with infinite extent)</a:t>
            </a:r>
          </a:p>
          <a:p>
            <a:r>
              <a:rPr lang="en-US" dirty="0" smtClean="0"/>
              <a:t>The potentiometric surface is horizontal and is steady prior to pumping</a:t>
            </a:r>
          </a:p>
          <a:p>
            <a:r>
              <a:rPr lang="en-US" dirty="0" smtClean="0"/>
              <a:t>Any changes in potentiometric surfaces are due to pumping </a:t>
            </a:r>
          </a:p>
          <a:p>
            <a:r>
              <a:rPr lang="en-US" dirty="0" smtClean="0"/>
              <a:t>Aquifer is homogeneous and isotropic</a:t>
            </a:r>
          </a:p>
          <a:p>
            <a:r>
              <a:rPr lang="en-US" dirty="0" smtClean="0"/>
              <a:t>All flow is radial towards the well</a:t>
            </a:r>
          </a:p>
          <a:p>
            <a:r>
              <a:rPr lang="en-US" dirty="0" smtClean="0"/>
              <a:t>Groundwater flow is horizontal</a:t>
            </a:r>
          </a:p>
          <a:p>
            <a:r>
              <a:rPr lang="en-US" dirty="0" smtClean="0"/>
              <a:t>Darcy’s Law is valid</a:t>
            </a:r>
          </a:p>
          <a:p>
            <a:r>
              <a:rPr lang="en-US" dirty="0" smtClean="0"/>
              <a:t>Water has constant density and viscosity</a:t>
            </a:r>
          </a:p>
          <a:p>
            <a:r>
              <a:rPr lang="en-US" dirty="0" smtClean="0"/>
              <a:t>Wells are fully penetrating</a:t>
            </a:r>
          </a:p>
          <a:p>
            <a:r>
              <a:rPr lang="en-US" dirty="0" smtClean="0"/>
              <a:t>Pumping well has infinitesimal diameter and 100 efficiency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98474" y="1427688"/>
            <a:ext cx="7556313" cy="4144963"/>
          </a:xfrm>
        </p:spPr>
        <p:txBody>
          <a:bodyPr/>
          <a:lstStyle/>
          <a:p>
            <a:endParaRPr lang="en-US" dirty="0" smtClean="0"/>
          </a:p>
          <a:p>
            <a:r>
              <a:rPr lang="en-US" dirty="0" smtClean="0"/>
              <a:t>Solution</a:t>
            </a:r>
          </a:p>
          <a:p>
            <a:pPr>
              <a:buNone/>
            </a:pPr>
            <a:endParaRPr lang="en-US" dirty="0" smtClean="0"/>
          </a:p>
          <a:p>
            <a:r>
              <a:rPr lang="en-US" dirty="0" smtClean="0"/>
              <a:t>Recall</a:t>
            </a:r>
          </a:p>
          <a:p>
            <a:endParaRPr lang="en-US" dirty="0" smtClean="0"/>
          </a:p>
          <a:p>
            <a:r>
              <a:rPr lang="en-US" dirty="0" smtClean="0"/>
              <a:t>Therefore</a:t>
            </a:r>
          </a:p>
          <a:p>
            <a:endParaRPr lang="en-US" dirty="0" smtClean="0"/>
          </a:p>
          <a:p>
            <a:endParaRPr lang="en-US" dirty="0"/>
          </a:p>
        </p:txBody>
      </p:sp>
      <p:graphicFrame>
        <p:nvGraphicFramePr>
          <p:cNvPr id="40966" name="Object 6"/>
          <p:cNvGraphicFramePr>
            <a:graphicFrameLocks noChangeAspect="1"/>
          </p:cNvGraphicFramePr>
          <p:nvPr/>
        </p:nvGraphicFramePr>
        <p:xfrm>
          <a:off x="2423542" y="1847513"/>
          <a:ext cx="1557338" cy="711200"/>
        </p:xfrm>
        <a:graphic>
          <a:graphicData uri="http://schemas.openxmlformats.org/presentationml/2006/ole">
            <mc:AlternateContent xmlns:mc="http://schemas.openxmlformats.org/markup-compatibility/2006">
              <mc:Choice xmlns:v="urn:schemas-microsoft-com:vml" Requires="v">
                <p:oleObj spid="_x0000_s42270" name="Equation" r:id="rId3" imgW="889000" imgH="406400" progId="Equation.3">
                  <p:embed/>
                </p:oleObj>
              </mc:Choice>
              <mc:Fallback>
                <p:oleObj name="Equation" r:id="rId3" imgW="889000" imgH="406400" progId="Equation.3">
                  <p:embed/>
                  <p:pic>
                    <p:nvPicPr>
                      <p:cNvPr id="0" name="Picture 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42" y="1847513"/>
                        <a:ext cx="155733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Object 6"/>
          <p:cNvGraphicFramePr>
            <a:graphicFrameLocks noChangeAspect="1"/>
          </p:cNvGraphicFramePr>
          <p:nvPr/>
        </p:nvGraphicFramePr>
        <p:xfrm>
          <a:off x="2665583" y="4379913"/>
          <a:ext cx="2200275" cy="977900"/>
        </p:xfrm>
        <a:graphic>
          <a:graphicData uri="http://schemas.openxmlformats.org/presentationml/2006/ole">
            <mc:AlternateContent xmlns:mc="http://schemas.openxmlformats.org/markup-compatibility/2006">
              <mc:Choice xmlns:v="urn:schemas-microsoft-com:vml" Requires="v">
                <p:oleObj spid="_x0000_s42271" name="Equation" r:id="rId5" imgW="1257300" imgH="558800" progId="Equation.3">
                  <p:embed/>
                </p:oleObj>
              </mc:Choice>
              <mc:Fallback>
                <p:oleObj name="Equation" r:id="rId5" imgW="1257300" imgH="558800" progId="Equation.3">
                  <p:embed/>
                  <p:pic>
                    <p:nvPicPr>
                      <p:cNvPr id="0"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583" y="4379913"/>
                        <a:ext cx="22002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1" name="Object 7"/>
          <p:cNvGraphicFramePr>
            <a:graphicFrameLocks noChangeAspect="1"/>
          </p:cNvGraphicFramePr>
          <p:nvPr/>
        </p:nvGraphicFramePr>
        <p:xfrm>
          <a:off x="2473325" y="3278188"/>
          <a:ext cx="628650" cy="539750"/>
        </p:xfrm>
        <a:graphic>
          <a:graphicData uri="http://schemas.openxmlformats.org/presentationml/2006/ole">
            <mc:AlternateContent xmlns:mc="http://schemas.openxmlformats.org/markup-compatibility/2006">
              <mc:Choice xmlns:v="urn:schemas-microsoft-com:vml" Requires="v">
                <p:oleObj spid="_x0000_s42272" name="Equation" r:id="rId7" imgW="444500" imgH="381000" progId="Equation.3">
                  <p:embed/>
                </p:oleObj>
              </mc:Choice>
              <mc:Fallback>
                <p:oleObj name="Equation" r:id="rId7" imgW="444500" imgH="381000" progId="Equation.3">
                  <p:embed/>
                  <p:pic>
                    <p:nvPicPr>
                      <p:cNvPr id="0" name="Picture 2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3278188"/>
                        <a:ext cx="628650"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1" name="Straight Arrow Connector 10"/>
          <p:cNvCxnSpPr/>
          <p:nvPr/>
        </p:nvCxnSpPr>
        <p:spPr>
          <a:xfrm>
            <a:off x="4431207" y="5357813"/>
            <a:ext cx="434651" cy="3992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88802" y="5757104"/>
            <a:ext cx="4160439" cy="923330"/>
          </a:xfrm>
          <a:prstGeom prst="rect">
            <a:avLst/>
          </a:prstGeom>
          <a:noFill/>
        </p:spPr>
        <p:txBody>
          <a:bodyPr wrap="none" rtlCol="0">
            <a:spAutoFit/>
          </a:bodyPr>
          <a:lstStyle/>
          <a:p>
            <a:r>
              <a:rPr lang="en-US" dirty="0" smtClean="0"/>
              <a:t>This is called the exponential integral</a:t>
            </a:r>
          </a:p>
          <a:p>
            <a:r>
              <a:rPr lang="en-US" dirty="0"/>
              <a:t>a</a:t>
            </a:r>
            <a:r>
              <a:rPr lang="en-US" dirty="0" smtClean="0"/>
              <a:t>nd can be called from Matlab or any</a:t>
            </a:r>
          </a:p>
          <a:p>
            <a:r>
              <a:rPr lang="en-US" dirty="0"/>
              <a:t>g</a:t>
            </a:r>
            <a:r>
              <a:rPr lang="en-US" dirty="0" smtClean="0"/>
              <a:t>ood maths program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a pumping test </a:t>
            </a:r>
            <a:endParaRPr lang="en-US" dirty="0"/>
          </a:p>
        </p:txBody>
      </p:sp>
      <p:pic>
        <p:nvPicPr>
          <p:cNvPr id="4" name="Content Placeholder 3" descr="Screen shot 2011-09-19 at 4.18.31 PM.png"/>
          <p:cNvPicPr>
            <a:picLocks noGrp="1" noChangeAspect="1"/>
          </p:cNvPicPr>
          <p:nvPr>
            <p:ph idx="1"/>
          </p:nvPr>
        </p:nvPicPr>
        <p:blipFill>
          <a:blip r:embed="rId2"/>
          <a:srcRect l="-23908" r="-23908"/>
          <a:stretch>
            <a:fillRect/>
          </a:stretch>
        </p:blipFill>
        <p:spPr>
          <a:xfrm>
            <a:off x="498474" y="1893318"/>
            <a:ext cx="7556313" cy="4144963"/>
          </a:xfrm>
        </p:spPr>
      </p:pic>
      <p:sp>
        <p:nvSpPr>
          <p:cNvPr id="3" name="TextBox 2"/>
          <p:cNvSpPr txBox="1"/>
          <p:nvPr/>
        </p:nvSpPr>
        <p:spPr>
          <a:xfrm>
            <a:off x="3221789" y="6258913"/>
            <a:ext cx="2637148" cy="369332"/>
          </a:xfrm>
          <a:prstGeom prst="rect">
            <a:avLst/>
          </a:prstGeom>
          <a:noFill/>
        </p:spPr>
        <p:txBody>
          <a:bodyPr wrap="none" rtlCol="0">
            <a:spAutoFit/>
          </a:bodyPr>
          <a:lstStyle/>
          <a:p>
            <a:r>
              <a:rPr lang="en-US" dirty="0" smtClean="0"/>
              <a:t>Known Q, known radius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Approximately (for large times)</a:t>
            </a:r>
          </a:p>
          <a:p>
            <a:endParaRPr lang="en-US" dirty="0"/>
          </a:p>
          <a:p>
            <a:endParaRPr lang="en-US" dirty="0" smtClean="0"/>
          </a:p>
          <a:p>
            <a:endParaRPr lang="en-US" dirty="0"/>
          </a:p>
          <a:p>
            <a:pPr marL="0" indent="0">
              <a:buNone/>
            </a:pPr>
            <a:endParaRPr lang="en-US" dirty="0"/>
          </a:p>
          <a:p>
            <a:r>
              <a:rPr lang="en-US" dirty="0" smtClean="0"/>
              <a:t>Using the graph on previous page (two unknowns – straight lines tells all)</a:t>
            </a:r>
          </a:p>
          <a:p>
            <a:endParaRPr lang="en-US" dirty="0" smtClean="0"/>
          </a:p>
          <a:p>
            <a:endParaRPr lang="en-US" dirty="0"/>
          </a:p>
        </p:txBody>
      </p:sp>
      <p:graphicFrame>
        <p:nvGraphicFramePr>
          <p:cNvPr id="43010" name="Object 2"/>
          <p:cNvGraphicFramePr>
            <a:graphicFrameLocks noChangeAspect="1"/>
          </p:cNvGraphicFramePr>
          <p:nvPr/>
        </p:nvGraphicFramePr>
        <p:xfrm>
          <a:off x="2571750" y="2630487"/>
          <a:ext cx="3444875" cy="822325"/>
        </p:xfrm>
        <a:graphic>
          <a:graphicData uri="http://schemas.openxmlformats.org/presentationml/2006/ole">
            <mc:AlternateContent xmlns:mc="http://schemas.openxmlformats.org/markup-compatibility/2006">
              <mc:Choice xmlns:v="urn:schemas-microsoft-com:vml" Requires="v">
                <p:oleObj spid="_x0000_s43386" name="Equation" r:id="rId3" imgW="1968500" imgH="469900" progId="Equation.3">
                  <p:embed/>
                </p:oleObj>
              </mc:Choice>
              <mc:Fallback>
                <p:oleObj name="Equation" r:id="rId3" imgW="1968500" imgH="469900" progId="Equation.3">
                  <p:embed/>
                  <p:pic>
                    <p:nvPicPr>
                      <p:cNvPr id="0" name="Picture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630487"/>
                        <a:ext cx="3444875"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3"/>
          <p:cNvGraphicFramePr>
            <a:graphicFrameLocks noChangeAspect="1"/>
          </p:cNvGraphicFramePr>
          <p:nvPr>
            <p:extLst>
              <p:ext uri="{D42A27DB-BD31-4B8C-83A1-F6EECF244321}">
                <p14:modId xmlns:p14="http://schemas.microsoft.com/office/powerpoint/2010/main" val="2879251581"/>
              </p:ext>
            </p:extLst>
          </p:nvPr>
        </p:nvGraphicFramePr>
        <p:xfrm>
          <a:off x="1414463" y="3786188"/>
          <a:ext cx="6000750" cy="755650"/>
        </p:xfrm>
        <a:graphic>
          <a:graphicData uri="http://schemas.openxmlformats.org/presentationml/2006/ole">
            <mc:AlternateContent xmlns:mc="http://schemas.openxmlformats.org/markup-compatibility/2006">
              <mc:Choice xmlns:v="urn:schemas-microsoft-com:vml" Requires="v">
                <p:oleObj spid="_x0000_s43387" name="Equation" r:id="rId5" imgW="3429000" imgH="431800" progId="Equation.3">
                  <p:embed/>
                </p:oleObj>
              </mc:Choice>
              <mc:Fallback>
                <p:oleObj name="Equation" r:id="rId5" imgW="3429000" imgH="431800" progId="Equation.3">
                  <p:embed/>
                  <p:pic>
                    <p:nvPicPr>
                      <p:cNvPr id="0" name="Picture 3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463" y="3786188"/>
                        <a:ext cx="60007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1041483051"/>
              </p:ext>
            </p:extLst>
          </p:nvPr>
        </p:nvGraphicFramePr>
        <p:xfrm>
          <a:off x="1324226" y="5541963"/>
          <a:ext cx="2289175" cy="755650"/>
        </p:xfrm>
        <a:graphic>
          <a:graphicData uri="http://schemas.openxmlformats.org/presentationml/2006/ole">
            <mc:AlternateContent xmlns:mc="http://schemas.openxmlformats.org/markup-compatibility/2006">
              <mc:Choice xmlns:v="urn:schemas-microsoft-com:vml" Requires="v">
                <p:oleObj spid="_x0000_s43388" name="Equation" r:id="rId7" imgW="1308100" imgH="431800" progId="Equation.3">
                  <p:embed/>
                </p:oleObj>
              </mc:Choice>
              <mc:Fallback>
                <p:oleObj name="Equation" r:id="rId7" imgW="1308100" imgH="431800"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226" y="5541963"/>
                        <a:ext cx="228917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550449904"/>
              </p:ext>
            </p:extLst>
          </p:nvPr>
        </p:nvGraphicFramePr>
        <p:xfrm>
          <a:off x="5124450" y="5567363"/>
          <a:ext cx="1489075" cy="711200"/>
        </p:xfrm>
        <a:graphic>
          <a:graphicData uri="http://schemas.openxmlformats.org/presentationml/2006/ole">
            <mc:AlternateContent xmlns:mc="http://schemas.openxmlformats.org/markup-compatibility/2006">
              <mc:Choice xmlns:v="urn:schemas-microsoft-com:vml" Requires="v">
                <p:oleObj spid="_x0000_s43389" name="Equation" r:id="rId9" imgW="850900" imgH="406400" progId="Equation.3">
                  <p:embed/>
                </p:oleObj>
              </mc:Choice>
              <mc:Fallback>
                <p:oleObj name="Equation" r:id="rId9" imgW="850900" imgH="406400" progId="Equation.3">
                  <p:embed/>
                  <p:pic>
                    <p:nvPicPr>
                      <p:cNvPr id="0" name="Picture 3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4450" y="5567363"/>
                        <a:ext cx="1489075"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rot="16200000" flipV="1">
            <a:off x="3434157" y="6327249"/>
            <a:ext cx="208880" cy="149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13401" y="6343323"/>
            <a:ext cx="3800590" cy="276999"/>
          </a:xfrm>
          <a:prstGeom prst="rect">
            <a:avLst/>
          </a:prstGeom>
          <a:noFill/>
        </p:spPr>
        <p:txBody>
          <a:bodyPr wrap="none" rtlCol="0">
            <a:spAutoFit/>
          </a:bodyPr>
          <a:lstStyle/>
          <a:p>
            <a:r>
              <a:rPr lang="en-US" sz="1200" dirty="0" smtClean="0"/>
              <a:t>Change in drawdown over one decade on log scale</a:t>
            </a:r>
            <a:endParaRPr lang="en-US" sz="1200" dirty="0"/>
          </a:p>
        </p:txBody>
      </p:sp>
      <p:cxnSp>
        <p:nvCxnSpPr>
          <p:cNvPr id="11" name="Straight Arrow Connector 10"/>
          <p:cNvCxnSpPr/>
          <p:nvPr/>
        </p:nvCxnSpPr>
        <p:spPr>
          <a:xfrm rot="10800000" flipV="1">
            <a:off x="6449254" y="5567363"/>
            <a:ext cx="420602" cy="208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11273" y="5198031"/>
            <a:ext cx="2432727" cy="276999"/>
          </a:xfrm>
          <a:prstGeom prst="rect">
            <a:avLst/>
          </a:prstGeom>
          <a:noFill/>
        </p:spPr>
        <p:txBody>
          <a:bodyPr wrap="none" rtlCol="0">
            <a:spAutoFit/>
          </a:bodyPr>
          <a:lstStyle/>
          <a:p>
            <a:r>
              <a:rPr lang="en-US" sz="1200" dirty="0" smtClean="0"/>
              <a:t>Time when line intersects </a:t>
            </a:r>
            <a:r>
              <a:rPr lang="en-US" sz="1200" dirty="0" err="1" smtClean="0"/>
              <a:t>x</a:t>
            </a:r>
            <a:r>
              <a:rPr lang="en-US" sz="1200" dirty="0" smtClean="0"/>
              <a:t> axis</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Alternatively</a:t>
            </a:r>
            <a:endParaRPr lang="en-US" dirty="0"/>
          </a:p>
        </p:txBody>
      </p:sp>
      <p:sp>
        <p:nvSpPr>
          <p:cNvPr id="3" name="Content Placeholder 2"/>
          <p:cNvSpPr>
            <a:spLocks noGrp="1"/>
          </p:cNvSpPr>
          <p:nvPr>
            <p:ph idx="1"/>
          </p:nvPr>
        </p:nvSpPr>
        <p:spPr/>
        <p:txBody>
          <a:bodyPr/>
          <a:lstStyle/>
          <a:p>
            <a:r>
              <a:rPr lang="en-US" dirty="0" smtClean="0"/>
              <a:t>We use the well function (tabulated in appendix 1 of the text by Fetter)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49275586"/>
              </p:ext>
            </p:extLst>
          </p:nvPr>
        </p:nvGraphicFramePr>
        <p:xfrm>
          <a:off x="2177466" y="2693215"/>
          <a:ext cx="1555750" cy="688975"/>
        </p:xfrm>
        <a:graphic>
          <a:graphicData uri="http://schemas.openxmlformats.org/presentationml/2006/ole">
            <mc:AlternateContent xmlns:mc="http://schemas.openxmlformats.org/markup-compatibility/2006">
              <mc:Choice xmlns:v="urn:schemas-microsoft-com:vml" Requires="v">
                <p:oleObj spid="_x0000_s44214" name="Equation" r:id="rId3" imgW="889000" imgH="393700" progId="Equation.3">
                  <p:embed/>
                </p:oleObj>
              </mc:Choice>
              <mc:Fallback>
                <p:oleObj name="Equation" r:id="rId3" imgW="889000" imgH="393700" progId="Equation.3">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466" y="2693215"/>
                        <a:ext cx="155575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0777284"/>
              </p:ext>
            </p:extLst>
          </p:nvPr>
        </p:nvGraphicFramePr>
        <p:xfrm>
          <a:off x="5334000" y="2693215"/>
          <a:ext cx="889000" cy="711200"/>
        </p:xfrm>
        <a:graphic>
          <a:graphicData uri="http://schemas.openxmlformats.org/presentationml/2006/ole">
            <mc:AlternateContent xmlns:mc="http://schemas.openxmlformats.org/markup-compatibility/2006">
              <mc:Choice xmlns:v="urn:schemas-microsoft-com:vml" Requires="v">
                <p:oleObj spid="_x0000_s44215" name="Equation" r:id="rId5" imgW="508000" imgH="406400" progId="Equation.3">
                  <p:embed/>
                </p:oleObj>
              </mc:Choice>
              <mc:Fallback>
                <p:oleObj name="Equation" r:id="rId5" imgW="508000" imgH="406400" progId="Equation.3">
                  <p:embed/>
                  <p:pic>
                    <p:nvPicPr>
                      <p:cNvPr id="0"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693215"/>
                        <a:ext cx="8890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Screen shot 2011-09-20 at 10.19.43 AM.png"/>
          <p:cNvPicPr>
            <a:picLocks noChangeAspect="1"/>
          </p:cNvPicPr>
          <p:nvPr/>
        </p:nvPicPr>
        <p:blipFill>
          <a:blip r:embed="rId7"/>
          <a:stretch>
            <a:fillRect/>
          </a:stretch>
        </p:blipFill>
        <p:spPr>
          <a:xfrm>
            <a:off x="2455781" y="3897585"/>
            <a:ext cx="4042360" cy="2457696"/>
          </a:xfrm>
          <a:prstGeom prst="rect">
            <a:avLst/>
          </a:prstGeom>
        </p:spPr>
      </p:pic>
    </p:spTree>
    <p:extLst>
      <p:ext uri="{BB962C8B-B14F-4D97-AF65-F5344CB8AC3E}">
        <p14:creationId xmlns:p14="http://schemas.microsoft.com/office/powerpoint/2010/main" val="231849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tabulated function?</a:t>
            </a:r>
            <a:br>
              <a:rPr lang="en-US" dirty="0" smtClean="0"/>
            </a:br>
            <a:r>
              <a:rPr lang="en-US" dirty="0" smtClean="0"/>
              <a:t>Plot drawdown </a:t>
            </a:r>
            <a:r>
              <a:rPr lang="en-US" dirty="0" err="1" smtClean="0"/>
              <a:t>vs</a:t>
            </a:r>
            <a:r>
              <a:rPr lang="en-US" dirty="0" smtClean="0"/>
              <a:t> time in log log</a:t>
            </a:r>
            <a:endParaRPr lang="en-US" dirty="0"/>
          </a:p>
        </p:txBody>
      </p:sp>
      <p:pic>
        <p:nvPicPr>
          <p:cNvPr id="4" name="Content Placeholder 3" descr="Screen shot 2011-09-20 at 10.19.52 AM.png"/>
          <p:cNvPicPr>
            <a:picLocks noGrp="1" noChangeAspect="1"/>
          </p:cNvPicPr>
          <p:nvPr>
            <p:ph idx="1"/>
          </p:nvPr>
        </p:nvPicPr>
        <p:blipFill>
          <a:blip r:embed="rId2"/>
          <a:srcRect l="-3429" r="-3429"/>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Overlay the Two and pick a match point (does not have to be on the curves – usually 1,1 on well function curve)</a:t>
            </a:r>
            <a:endParaRPr lang="en-US" sz="2400" dirty="0"/>
          </a:p>
        </p:txBody>
      </p:sp>
      <p:pic>
        <p:nvPicPr>
          <p:cNvPr id="4" name="Content Placeholder 3" descr="Screen shot 2011-09-20 at 10.19.59 AM.png"/>
          <p:cNvPicPr>
            <a:picLocks noGrp="1" noChangeAspect="1"/>
          </p:cNvPicPr>
          <p:nvPr>
            <p:ph idx="1"/>
          </p:nvPr>
        </p:nvPicPr>
        <p:blipFill>
          <a:blip r:embed="rId3"/>
          <a:srcRect l="-8540" r="-8540"/>
          <a:stretch>
            <a:fillRect/>
          </a:stretch>
        </p:blipFill>
        <p:spPr>
          <a:xfrm>
            <a:off x="712899" y="1758520"/>
            <a:ext cx="6941791" cy="3807871"/>
          </a:xfrm>
        </p:spPr>
      </p:pic>
      <p:sp>
        <p:nvSpPr>
          <p:cNvPr id="5" name="TextBox 4"/>
          <p:cNvSpPr txBox="1"/>
          <p:nvPr/>
        </p:nvSpPr>
        <p:spPr>
          <a:xfrm>
            <a:off x="280403" y="5955738"/>
            <a:ext cx="3198900" cy="369332"/>
          </a:xfrm>
          <a:prstGeom prst="rect">
            <a:avLst/>
          </a:prstGeom>
          <a:noFill/>
        </p:spPr>
        <p:txBody>
          <a:bodyPr wrap="none" rtlCol="0">
            <a:spAutoFit/>
          </a:bodyPr>
          <a:lstStyle/>
          <a:p>
            <a:r>
              <a:rPr lang="en-US" dirty="0" smtClean="0"/>
              <a:t>Using the match point, apply</a:t>
            </a:r>
            <a:endParaRPr lang="en-US" dirty="0"/>
          </a:p>
        </p:txBody>
      </p:sp>
      <p:graphicFrame>
        <p:nvGraphicFramePr>
          <p:cNvPr id="6" name="Object 5"/>
          <p:cNvGraphicFramePr>
            <a:graphicFrameLocks noChangeAspect="1"/>
          </p:cNvGraphicFramePr>
          <p:nvPr/>
        </p:nvGraphicFramePr>
        <p:xfrm>
          <a:off x="4289425" y="5566391"/>
          <a:ext cx="1775998" cy="569009"/>
        </p:xfrm>
        <a:graphic>
          <a:graphicData uri="http://schemas.openxmlformats.org/presentationml/2006/ole">
            <mc:AlternateContent xmlns:mc="http://schemas.openxmlformats.org/markup-compatibility/2006">
              <mc:Choice xmlns:v="urn:schemas-microsoft-com:vml" Requires="v">
                <p:oleObj spid="_x0000_s85036" name="Equation" r:id="rId4" imgW="1308100" imgH="419100" progId="Equation.3">
                  <p:embed/>
                </p:oleObj>
              </mc:Choice>
              <mc:Fallback>
                <p:oleObj name="Equation" r:id="rId4" imgW="13081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5566391"/>
                        <a:ext cx="1775998" cy="569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5" name="Object 3"/>
          <p:cNvGraphicFramePr>
            <a:graphicFrameLocks noChangeAspect="1"/>
          </p:cNvGraphicFramePr>
          <p:nvPr/>
        </p:nvGraphicFramePr>
        <p:xfrm>
          <a:off x="4772025" y="6178550"/>
          <a:ext cx="811213" cy="484188"/>
        </p:xfrm>
        <a:graphic>
          <a:graphicData uri="http://schemas.openxmlformats.org/presentationml/2006/ole">
            <mc:AlternateContent xmlns:mc="http://schemas.openxmlformats.org/markup-compatibility/2006">
              <mc:Choice xmlns:v="urn:schemas-microsoft-com:vml" Requires="v">
                <p:oleObj spid="_x0000_s85037" name="Equation" r:id="rId6" imgW="596900" imgH="355600" progId="Equation.3">
                  <p:embed/>
                </p:oleObj>
              </mc:Choice>
              <mc:Fallback>
                <p:oleObj name="Equation" r:id="rId6" imgW="5969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2025" y="6178550"/>
                        <a:ext cx="811213"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err="1" smtClean="0"/>
              <a:t>Matlab</a:t>
            </a:r>
            <a:r>
              <a:rPr lang="en-US" dirty="0" smtClean="0"/>
              <a:t>)</a:t>
            </a:r>
            <a:br>
              <a:rPr lang="en-US" dirty="0" smtClean="0"/>
            </a:br>
            <a:r>
              <a:rPr lang="en-US" dirty="0" smtClean="0"/>
              <a:t>Solve Both Ways</a:t>
            </a:r>
            <a:endParaRPr lang="en-US" dirty="0"/>
          </a:p>
        </p:txBody>
      </p:sp>
      <p:sp>
        <p:nvSpPr>
          <p:cNvPr id="3" name="Content Placeholder 2"/>
          <p:cNvSpPr>
            <a:spLocks noGrp="1"/>
          </p:cNvSpPr>
          <p:nvPr>
            <p:ph idx="1"/>
          </p:nvPr>
        </p:nvSpPr>
        <p:spPr/>
        <p:txBody>
          <a:bodyPr/>
          <a:lstStyle/>
          <a:p>
            <a:r>
              <a:rPr lang="en-US" dirty="0" smtClean="0"/>
              <a:t>You are provided with the following pumping curve</a:t>
            </a:r>
          </a:p>
          <a:p>
            <a:r>
              <a:rPr lang="en-US" dirty="0" smtClean="0"/>
              <a:t>The </a:t>
            </a:r>
            <a:r>
              <a:rPr lang="en-US" dirty="0" err="1" smtClean="0"/>
              <a:t>flowrate</a:t>
            </a:r>
            <a:r>
              <a:rPr lang="en-US" dirty="0" smtClean="0"/>
              <a:t> is 10m^3/s. The radius of the well is 10m</a:t>
            </a:r>
          </a:p>
          <a:p>
            <a:r>
              <a:rPr lang="en-US" dirty="0" smtClean="0"/>
              <a:t>What is the </a:t>
            </a:r>
            <a:r>
              <a:rPr lang="en-US" dirty="0" err="1" smtClean="0"/>
              <a:t>transmissivity</a:t>
            </a:r>
            <a:r>
              <a:rPr lang="en-US" dirty="0" smtClean="0"/>
              <a:t> and </a:t>
            </a:r>
            <a:r>
              <a:rPr lang="en-US" dirty="0" err="1" smtClean="0"/>
              <a:t>storativity</a:t>
            </a:r>
            <a:r>
              <a:rPr lang="en-US" dirty="0" smtClean="0"/>
              <a:t> of the aquifer?</a:t>
            </a:r>
            <a:endParaRPr lang="en-US" dirty="0"/>
          </a:p>
        </p:txBody>
      </p:sp>
      <p:pic>
        <p:nvPicPr>
          <p:cNvPr id="6" name="Picture 5" descr="semilog.jpg"/>
          <p:cNvPicPr>
            <a:picLocks noChangeAspect="1"/>
          </p:cNvPicPr>
          <p:nvPr/>
        </p:nvPicPr>
        <p:blipFill>
          <a:blip r:embed="rId2"/>
          <a:stretch>
            <a:fillRect/>
          </a:stretch>
        </p:blipFill>
        <p:spPr>
          <a:xfrm>
            <a:off x="2243217" y="3579767"/>
            <a:ext cx="4370977" cy="3278233"/>
          </a:xfrm>
          <a:prstGeom prst="rect">
            <a:avLst/>
          </a:prstGeom>
        </p:spPr>
      </p:pic>
    </p:spTree>
    <p:extLst>
      <p:ext uri="{BB962C8B-B14F-4D97-AF65-F5344CB8AC3E}">
        <p14:creationId xmlns:p14="http://schemas.microsoft.com/office/powerpoint/2010/main" val="3990590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aquifer is leaky?</a:t>
            </a:r>
            <a:endParaRPr lang="en-US" dirty="0"/>
          </a:p>
        </p:txBody>
      </p:sp>
      <p:sp>
        <p:nvSpPr>
          <p:cNvPr id="3" name="Content Placeholder 2"/>
          <p:cNvSpPr>
            <a:spLocks noGrp="1"/>
          </p:cNvSpPr>
          <p:nvPr>
            <p:ph idx="1"/>
          </p:nvPr>
        </p:nvSpPr>
        <p:spPr>
          <a:xfrm>
            <a:off x="498474" y="1389563"/>
            <a:ext cx="7556313" cy="4144963"/>
          </a:xfrm>
        </p:spPr>
        <p:txBody>
          <a:bodyPr/>
          <a:lstStyle/>
          <a:p>
            <a:r>
              <a:rPr lang="en-US" dirty="0" smtClean="0"/>
              <a:t>We include some form of flux from a confining layer</a:t>
            </a:r>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3758760196"/>
              </p:ext>
            </p:extLst>
          </p:nvPr>
        </p:nvGraphicFramePr>
        <p:xfrm>
          <a:off x="2218908" y="1875601"/>
          <a:ext cx="3340100" cy="733425"/>
        </p:xfrm>
        <a:graphic>
          <a:graphicData uri="http://schemas.openxmlformats.org/presentationml/2006/ole">
            <mc:AlternateContent xmlns:mc="http://schemas.openxmlformats.org/markup-compatibility/2006">
              <mc:Choice xmlns:v="urn:schemas-microsoft-com:vml" Requires="v">
                <p:oleObj spid="_x0000_s45236" name="Equation" r:id="rId3" imgW="1905000" imgH="419100" progId="Equation.3">
                  <p:embed/>
                </p:oleObj>
              </mc:Choice>
              <mc:Fallback>
                <p:oleObj name="Equation" r:id="rId3" imgW="1905000" imgH="419100" progId="Equation.3">
                  <p:embed/>
                  <p:pic>
                    <p:nvPicPr>
                      <p:cNvPr id="0"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908" y="1875601"/>
                        <a:ext cx="33401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2155927641"/>
              </p:ext>
            </p:extLst>
          </p:nvPr>
        </p:nvGraphicFramePr>
        <p:xfrm>
          <a:off x="2682291" y="3220611"/>
          <a:ext cx="2582862" cy="711200"/>
        </p:xfrm>
        <a:graphic>
          <a:graphicData uri="http://schemas.openxmlformats.org/presentationml/2006/ole">
            <mc:AlternateContent xmlns:mc="http://schemas.openxmlformats.org/markup-compatibility/2006">
              <mc:Choice xmlns:v="urn:schemas-microsoft-com:vml" Requires="v">
                <p:oleObj spid="_x0000_s45237" name="Equation" r:id="rId5" imgW="1473200" imgH="406400" progId="Equation.3">
                  <p:embed/>
                </p:oleObj>
              </mc:Choice>
              <mc:Fallback>
                <p:oleObj name="Equation" r:id="rId5" imgW="1473200" imgH="406400" progId="Equation.3">
                  <p:embed/>
                  <p:pic>
                    <p:nvPicPr>
                      <p:cNvPr id="0"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291" y="3220611"/>
                        <a:ext cx="2582862"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529263" y="2851279"/>
            <a:ext cx="509161" cy="369332"/>
          </a:xfrm>
          <a:prstGeom prst="rect">
            <a:avLst/>
          </a:prstGeom>
          <a:noFill/>
        </p:spPr>
        <p:txBody>
          <a:bodyPr wrap="none" rtlCol="0">
            <a:spAutoFit/>
          </a:bodyPr>
          <a:lstStyle/>
          <a:p>
            <a:r>
              <a:rPr lang="en-US" dirty="0" smtClean="0"/>
              <a:t>OR</a:t>
            </a:r>
            <a:endParaRPr lang="en-US" dirty="0"/>
          </a:p>
        </p:txBody>
      </p:sp>
      <p:pic>
        <p:nvPicPr>
          <p:cNvPr id="8" name="Picture 7" descr="Screen shot 2011-09-20 at 9.52.57 AM.png"/>
          <p:cNvPicPr>
            <a:picLocks noChangeAspect="1"/>
          </p:cNvPicPr>
          <p:nvPr/>
        </p:nvPicPr>
        <p:blipFill>
          <a:blip r:embed="rId7"/>
          <a:stretch>
            <a:fillRect/>
          </a:stretch>
        </p:blipFill>
        <p:spPr>
          <a:xfrm>
            <a:off x="1917436" y="4191003"/>
            <a:ext cx="4241976" cy="2469644"/>
          </a:xfrm>
          <a:prstGeom prst="rect">
            <a:avLst/>
          </a:prstGeom>
        </p:spPr>
      </p:pic>
    </p:spTree>
    <p:extLst>
      <p:ext uri="{BB962C8B-B14F-4D97-AF65-F5344CB8AC3E}">
        <p14:creationId xmlns:p14="http://schemas.microsoft.com/office/powerpoint/2010/main" val="214246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aquifer is leaky?</a:t>
            </a:r>
            <a:endParaRPr lang="en-US" dirty="0"/>
          </a:p>
        </p:txBody>
      </p:sp>
      <p:sp>
        <p:nvSpPr>
          <p:cNvPr id="3" name="Content Placeholder 2"/>
          <p:cNvSpPr>
            <a:spLocks noGrp="1"/>
          </p:cNvSpPr>
          <p:nvPr>
            <p:ph idx="1"/>
          </p:nvPr>
        </p:nvSpPr>
        <p:spPr/>
        <p:txBody>
          <a:bodyPr/>
          <a:lstStyle/>
          <a:p>
            <a:r>
              <a:rPr lang="en-US" dirty="0" smtClean="0"/>
              <a:t>Solution is given in terms of a tabulated function</a:t>
            </a:r>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1410815177"/>
              </p:ext>
            </p:extLst>
          </p:nvPr>
        </p:nvGraphicFramePr>
        <p:xfrm>
          <a:off x="2830513" y="2806700"/>
          <a:ext cx="2116137" cy="688975"/>
        </p:xfrm>
        <a:graphic>
          <a:graphicData uri="http://schemas.openxmlformats.org/presentationml/2006/ole">
            <mc:AlternateContent xmlns:mc="http://schemas.openxmlformats.org/markup-compatibility/2006">
              <mc:Choice xmlns:v="urn:schemas-microsoft-com:vml" Requires="v">
                <p:oleObj spid="_x0000_s46337" name="Equation" r:id="rId3" imgW="1206500" imgH="393700" progId="Equation.3">
                  <p:embed/>
                </p:oleObj>
              </mc:Choice>
              <mc:Fallback>
                <p:oleObj name="Equation" r:id="rId3" imgW="1206500" imgH="393700" progId="Equation.3">
                  <p:embed/>
                  <p:pic>
                    <p:nvPicPr>
                      <p:cNvPr id="0"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513" y="2806700"/>
                        <a:ext cx="2116137"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91788070"/>
              </p:ext>
            </p:extLst>
          </p:nvPr>
        </p:nvGraphicFramePr>
        <p:xfrm>
          <a:off x="2532267" y="4376738"/>
          <a:ext cx="890587" cy="711200"/>
        </p:xfrm>
        <a:graphic>
          <a:graphicData uri="http://schemas.openxmlformats.org/presentationml/2006/ole">
            <mc:AlternateContent xmlns:mc="http://schemas.openxmlformats.org/markup-compatibility/2006">
              <mc:Choice xmlns:v="urn:schemas-microsoft-com:vml" Requires="v">
                <p:oleObj spid="_x0000_s46338" name="Equation" r:id="rId5" imgW="508000" imgH="406400" progId="Equation.3">
                  <p:embed/>
                </p:oleObj>
              </mc:Choice>
              <mc:Fallback>
                <p:oleObj name="Equation" r:id="rId5" imgW="508000" imgH="406400" progId="Equation.3">
                  <p:embed/>
                  <p:pic>
                    <p:nvPicPr>
                      <p:cNvPr id="0" name="Picture 1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267" y="4376738"/>
                        <a:ext cx="890587"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529263" y="3850105"/>
            <a:ext cx="852567" cy="369332"/>
          </a:xfrm>
          <a:prstGeom prst="rect">
            <a:avLst/>
          </a:prstGeom>
          <a:noFill/>
        </p:spPr>
        <p:txBody>
          <a:bodyPr wrap="none" rtlCol="0">
            <a:spAutoFit/>
          </a:bodyPr>
          <a:lstStyle/>
          <a:p>
            <a:r>
              <a:rPr lang="en-US" dirty="0" smtClean="0"/>
              <a:t>where</a:t>
            </a:r>
            <a:endParaRPr lang="en-US" dirty="0"/>
          </a:p>
        </p:txBody>
      </p:sp>
      <p:graphicFrame>
        <p:nvGraphicFramePr>
          <p:cNvPr id="8" name="Object 6"/>
          <p:cNvGraphicFramePr>
            <a:graphicFrameLocks noChangeAspect="1"/>
          </p:cNvGraphicFramePr>
          <p:nvPr>
            <p:extLst>
              <p:ext uri="{D42A27DB-BD31-4B8C-83A1-F6EECF244321}">
                <p14:modId xmlns:p14="http://schemas.microsoft.com/office/powerpoint/2010/main" val="4063863442"/>
              </p:ext>
            </p:extLst>
          </p:nvPr>
        </p:nvGraphicFramePr>
        <p:xfrm>
          <a:off x="4222750" y="4543425"/>
          <a:ext cx="1447800" cy="377825"/>
        </p:xfrm>
        <a:graphic>
          <a:graphicData uri="http://schemas.openxmlformats.org/presentationml/2006/ole">
            <mc:AlternateContent xmlns:mc="http://schemas.openxmlformats.org/markup-compatibility/2006">
              <mc:Choice xmlns:v="urn:schemas-microsoft-com:vml" Requires="v">
                <p:oleObj spid="_x0000_s46339" name="Equation" r:id="rId7" imgW="825500" imgH="215900" progId="Equation.3">
                  <p:embed/>
                </p:oleObj>
              </mc:Choice>
              <mc:Fallback>
                <p:oleObj name="Equation" r:id="rId7" imgW="825500" imgH="215900" progId="Equation.3">
                  <p:embed/>
                  <p:pic>
                    <p:nvPicPr>
                      <p:cNvPr id="0" name="Picture 1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2750" y="4543425"/>
                        <a:ext cx="14478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104505" y="5513137"/>
            <a:ext cx="7121473" cy="646331"/>
          </a:xfrm>
          <a:prstGeom prst="rect">
            <a:avLst/>
          </a:prstGeom>
          <a:noFill/>
        </p:spPr>
        <p:txBody>
          <a:bodyPr wrap="none" rtlCol="0">
            <a:spAutoFit/>
          </a:bodyPr>
          <a:lstStyle/>
          <a:p>
            <a:r>
              <a:rPr lang="en-US" dirty="0" smtClean="0"/>
              <a:t>W(u,r/B) is called the artesian well function and can be looked up </a:t>
            </a:r>
          </a:p>
          <a:p>
            <a:r>
              <a:rPr lang="en-US" dirty="0" smtClean="0"/>
              <a:t>in Appendix 3 of Fetter</a:t>
            </a:r>
            <a:endParaRPr lang="en-US" dirty="0"/>
          </a:p>
        </p:txBody>
      </p:sp>
    </p:spTree>
    <p:extLst>
      <p:ext uri="{BB962C8B-B14F-4D97-AF65-F5344CB8AC3E}">
        <p14:creationId xmlns:p14="http://schemas.microsoft.com/office/powerpoint/2010/main" val="181587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Artesian Well Function look like?</a:t>
            </a:r>
            <a:endParaRPr lang="en-US" dirty="0"/>
          </a:p>
        </p:txBody>
      </p:sp>
      <p:pic>
        <p:nvPicPr>
          <p:cNvPr id="4" name="Content Placeholder 3" descr="Screen shot 2011-09-20 at 10.21.16 AM.png"/>
          <p:cNvPicPr>
            <a:picLocks noGrp="1" noChangeAspect="1"/>
          </p:cNvPicPr>
          <p:nvPr>
            <p:ph idx="1"/>
          </p:nvPr>
        </p:nvPicPr>
        <p:blipFill>
          <a:blip r:embed="rId2"/>
          <a:srcRect t="-750" b="-750"/>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Flow</a:t>
            </a:r>
            <a:endParaRPr lang="en-US" dirty="0"/>
          </a:p>
        </p:txBody>
      </p:sp>
      <p:sp>
        <p:nvSpPr>
          <p:cNvPr id="3" name="Content Placeholder 2"/>
          <p:cNvSpPr>
            <a:spLocks noGrp="1"/>
          </p:cNvSpPr>
          <p:nvPr>
            <p:ph idx="1"/>
          </p:nvPr>
        </p:nvSpPr>
        <p:spPr/>
        <p:txBody>
          <a:bodyPr/>
          <a:lstStyle/>
          <a:p>
            <a:r>
              <a:rPr lang="en-US" dirty="0" smtClean="0"/>
              <a:t>Two dimensional flow in a confined aquifer</a:t>
            </a:r>
          </a:p>
          <a:p>
            <a:endParaRPr lang="en-US" dirty="0" smtClean="0"/>
          </a:p>
          <a:p>
            <a:r>
              <a:rPr lang="en-US" dirty="0" smtClean="0"/>
              <a:t>Radial Transform</a:t>
            </a:r>
          </a:p>
          <a:p>
            <a:endParaRPr lang="en-US" dirty="0" smtClean="0"/>
          </a:p>
          <a:p>
            <a:r>
              <a:rPr lang="en-US" dirty="0" smtClean="0"/>
              <a:t>Axisymmetric</a:t>
            </a:r>
          </a:p>
          <a:p>
            <a:endParaRPr lang="en-US" dirty="0" smtClean="0"/>
          </a:p>
          <a:p>
            <a:r>
              <a:rPr lang="en-US" dirty="0" smtClean="0"/>
              <a:t>Radial Coords Flow Equations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42122220"/>
              </p:ext>
            </p:extLst>
          </p:nvPr>
        </p:nvGraphicFramePr>
        <p:xfrm>
          <a:off x="3825875" y="2384425"/>
          <a:ext cx="1993900" cy="644525"/>
        </p:xfrm>
        <a:graphic>
          <a:graphicData uri="http://schemas.openxmlformats.org/presentationml/2006/ole">
            <mc:AlternateContent xmlns:mc="http://schemas.openxmlformats.org/markup-compatibility/2006">
              <mc:Choice xmlns:v="urn:schemas-microsoft-com:vml" Requires="v">
                <p:oleObj spid="_x0000_s1499" name="Equation" r:id="rId3" imgW="1371600" imgH="444500" progId="Equation.3">
                  <p:embed/>
                </p:oleObj>
              </mc:Choice>
              <mc:Fallback>
                <p:oleObj name="Equation" r:id="rId3" imgW="1371600" imgH="444500" progId="Equation.3">
                  <p:embed/>
                  <p:pic>
                    <p:nvPicPr>
                      <p:cNvPr id="0" name="Picture 3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75" y="2384425"/>
                        <a:ext cx="1993900"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2544262917"/>
              </p:ext>
            </p:extLst>
          </p:nvPr>
        </p:nvGraphicFramePr>
        <p:xfrm>
          <a:off x="1795463" y="3633788"/>
          <a:ext cx="1146175" cy="406400"/>
        </p:xfrm>
        <a:graphic>
          <a:graphicData uri="http://schemas.openxmlformats.org/presentationml/2006/ole">
            <mc:AlternateContent xmlns:mc="http://schemas.openxmlformats.org/markup-compatibility/2006">
              <mc:Choice xmlns:v="urn:schemas-microsoft-com:vml" Requires="v">
                <p:oleObj spid="_x0000_s1500" name="Equation" r:id="rId5" imgW="787400" imgH="279400" progId="Equation.3">
                  <p:embed/>
                </p:oleObj>
              </mc:Choice>
              <mc:Fallback>
                <p:oleObj name="Equation" r:id="rId5" imgW="787400" imgH="279400" progId="Equation.3">
                  <p:embed/>
                  <p:pic>
                    <p:nvPicPr>
                      <p:cNvPr id="0" name="Picture 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463" y="3633788"/>
                        <a:ext cx="11461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339866797"/>
              </p:ext>
            </p:extLst>
          </p:nvPr>
        </p:nvGraphicFramePr>
        <p:xfrm>
          <a:off x="5043488" y="3522663"/>
          <a:ext cx="1163637" cy="627062"/>
        </p:xfrm>
        <a:graphic>
          <a:graphicData uri="http://schemas.openxmlformats.org/presentationml/2006/ole">
            <mc:AlternateContent xmlns:mc="http://schemas.openxmlformats.org/markup-compatibility/2006">
              <mc:Choice xmlns:v="urn:schemas-microsoft-com:vml" Requires="v">
                <p:oleObj spid="_x0000_s1501" name="Equation" r:id="rId7" imgW="800100" imgH="431800" progId="Equation.3">
                  <p:embed/>
                </p:oleObj>
              </mc:Choice>
              <mc:Fallback>
                <p:oleObj name="Equation" r:id="rId7" imgW="800100" imgH="431800" progId="Equation.3">
                  <p:embed/>
                  <p:pic>
                    <p:nvPicPr>
                      <p:cNvPr id="0" name="Picture 3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3522663"/>
                        <a:ext cx="1163637"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2427831612"/>
              </p:ext>
            </p:extLst>
          </p:nvPr>
        </p:nvGraphicFramePr>
        <p:xfrm>
          <a:off x="2759075" y="4709193"/>
          <a:ext cx="663575" cy="571500"/>
        </p:xfrm>
        <a:graphic>
          <a:graphicData uri="http://schemas.openxmlformats.org/presentationml/2006/ole">
            <mc:AlternateContent xmlns:mc="http://schemas.openxmlformats.org/markup-compatibility/2006">
              <mc:Choice xmlns:v="urn:schemas-microsoft-com:vml" Requires="v">
                <p:oleObj spid="_x0000_s1502" name="Equation" r:id="rId9" imgW="457200" imgH="393700" progId="Equation.3">
                  <p:embed/>
                </p:oleObj>
              </mc:Choice>
              <mc:Fallback>
                <p:oleObj name="Equation" r:id="rId9" imgW="457200" imgH="393700" progId="Equation.3">
                  <p:embed/>
                  <p:pic>
                    <p:nvPicPr>
                      <p:cNvPr id="0" name="Picture 3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9075" y="4709193"/>
                        <a:ext cx="6635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extLst>
              <p:ext uri="{D42A27DB-BD31-4B8C-83A1-F6EECF244321}">
                <p14:modId xmlns:p14="http://schemas.microsoft.com/office/powerpoint/2010/main" val="2099854282"/>
              </p:ext>
            </p:extLst>
          </p:nvPr>
        </p:nvGraphicFramePr>
        <p:xfrm>
          <a:off x="3211513" y="5789613"/>
          <a:ext cx="2449512" cy="711200"/>
        </p:xfrm>
        <a:graphic>
          <a:graphicData uri="http://schemas.openxmlformats.org/presentationml/2006/ole">
            <mc:AlternateContent xmlns:mc="http://schemas.openxmlformats.org/markup-compatibility/2006">
              <mc:Choice xmlns:v="urn:schemas-microsoft-com:vml" Requires="v">
                <p:oleObj spid="_x0000_s1503" name="Equation" r:id="rId11" imgW="1384300" imgH="406400" progId="Equation.3">
                  <p:embed/>
                </p:oleObj>
              </mc:Choice>
              <mc:Fallback>
                <p:oleObj name="Equation" r:id="rId11" imgW="1384300" imgH="406400" progId="Equation.3">
                  <p:embed/>
                  <p:pic>
                    <p:nvPicPr>
                      <p:cNvPr id="0" name="Picture 3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1513" y="5789613"/>
                        <a:ext cx="2449512"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Unconfined Aquifers</a:t>
            </a:r>
            <a:endParaRPr lang="en-US" dirty="0"/>
          </a:p>
        </p:txBody>
      </p:sp>
      <p:sp>
        <p:nvSpPr>
          <p:cNvPr id="3" name="Content Placeholder 2"/>
          <p:cNvSpPr>
            <a:spLocks noGrp="1"/>
          </p:cNvSpPr>
          <p:nvPr>
            <p:ph idx="1"/>
          </p:nvPr>
        </p:nvSpPr>
        <p:spPr/>
        <p:txBody>
          <a:bodyPr/>
          <a:lstStyle/>
          <a:p>
            <a:r>
              <a:rPr lang="en-US" dirty="0" smtClean="0"/>
              <a:t>Assumptions</a:t>
            </a:r>
          </a:p>
          <a:p>
            <a:endParaRPr lang="en-US" dirty="0" smtClean="0"/>
          </a:p>
          <a:p>
            <a:pPr lvl="1"/>
            <a:r>
              <a:rPr lang="en-US" dirty="0" smtClean="0"/>
              <a:t>Aquifer is unconfined</a:t>
            </a:r>
          </a:p>
          <a:p>
            <a:pPr lvl="1"/>
            <a:r>
              <a:rPr lang="en-US" dirty="0" err="1" smtClean="0"/>
              <a:t>Vadose</a:t>
            </a:r>
            <a:r>
              <a:rPr lang="en-US" dirty="0" smtClean="0"/>
              <a:t> zone has no influence on drawdown</a:t>
            </a:r>
          </a:p>
          <a:p>
            <a:pPr lvl="1"/>
            <a:r>
              <a:rPr lang="en-US" dirty="0" smtClean="0"/>
              <a:t>Water initially pumped comes from instantaneous release of water from elastic storage</a:t>
            </a:r>
          </a:p>
          <a:p>
            <a:pPr lvl="1"/>
            <a:r>
              <a:rPr lang="en-US" dirty="0" smtClean="0"/>
              <a:t>Eventually water from from storage due to gravity drainage</a:t>
            </a:r>
          </a:p>
          <a:p>
            <a:pPr lvl="1"/>
            <a:r>
              <a:rPr lang="en-US" dirty="0" smtClean="0"/>
              <a:t>Drawdown is negligible relative to saturated aquifer thickness</a:t>
            </a:r>
          </a:p>
          <a:p>
            <a:pPr lvl="1"/>
            <a:r>
              <a:rPr lang="en-US" dirty="0" smtClean="0"/>
              <a:t>The specific yield is at least 10 times the elastic </a:t>
            </a:r>
            <a:r>
              <a:rPr lang="en-US" dirty="0" err="1" smtClean="0"/>
              <a:t>storativity</a:t>
            </a:r>
            <a:endParaRPr lang="en-US" dirty="0" smtClean="0"/>
          </a:p>
          <a:p>
            <a:pPr lvl="1"/>
            <a:r>
              <a:rPr lang="en-US" dirty="0" smtClean="0"/>
              <a:t>The aquifer can be anisotropic</a:t>
            </a:r>
          </a:p>
        </p:txBody>
      </p:sp>
    </p:spTree>
    <p:extLst>
      <p:ext uri="{BB962C8B-B14F-4D97-AF65-F5344CB8AC3E}">
        <p14:creationId xmlns:p14="http://schemas.microsoft.com/office/powerpoint/2010/main" val="1458690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7223"/>
            <a:ext cx="7556313" cy="1116106"/>
          </a:xfrm>
        </p:spPr>
        <p:txBody>
          <a:bodyPr/>
          <a:lstStyle/>
          <a:p>
            <a:r>
              <a:rPr lang="en-US" dirty="0" smtClean="0"/>
              <a:t>Unconfined Aquifers</a:t>
            </a:r>
            <a:endParaRPr lang="en-US" dirty="0"/>
          </a:p>
        </p:txBody>
      </p:sp>
      <p:sp>
        <p:nvSpPr>
          <p:cNvPr id="3" name="Content Placeholder 2"/>
          <p:cNvSpPr>
            <a:spLocks noGrp="1"/>
          </p:cNvSpPr>
          <p:nvPr>
            <p:ph idx="1"/>
          </p:nvPr>
        </p:nvSpPr>
        <p:spPr>
          <a:xfrm>
            <a:off x="498474" y="1153862"/>
            <a:ext cx="7556313" cy="4144963"/>
          </a:xfrm>
        </p:spPr>
        <p:txBody>
          <a:bodyPr/>
          <a:lstStyle/>
          <a:p>
            <a:endParaRPr lang="en-US" dirty="0" smtClean="0"/>
          </a:p>
          <a:p>
            <a:pPr marL="0" indent="0">
              <a:buNone/>
            </a:pPr>
            <a:endParaRPr lang="en-US" dirty="0"/>
          </a:p>
          <a:p>
            <a:r>
              <a:rPr lang="en-US" dirty="0" smtClean="0"/>
              <a:t>Again, a tabulated results exists (water table aquifer pumping function - appendix 6)</a:t>
            </a:r>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3775603793"/>
              </p:ext>
            </p:extLst>
          </p:nvPr>
        </p:nvGraphicFramePr>
        <p:xfrm>
          <a:off x="2530475" y="3414462"/>
          <a:ext cx="2716213" cy="688975"/>
        </p:xfrm>
        <a:graphic>
          <a:graphicData uri="http://schemas.openxmlformats.org/presentationml/2006/ole">
            <mc:AlternateContent xmlns:mc="http://schemas.openxmlformats.org/markup-compatibility/2006">
              <mc:Choice xmlns:v="urn:schemas-microsoft-com:vml" Requires="v">
                <p:oleObj spid="_x0000_s47500" name="Equation" r:id="rId3" imgW="1549400" imgH="393700" progId="Equation.3">
                  <p:embed/>
                </p:oleObj>
              </mc:Choice>
              <mc:Fallback>
                <p:oleObj name="Equation" r:id="rId3" imgW="1549400" imgH="393700" progId="Equation.3">
                  <p:embed/>
                  <p:pic>
                    <p:nvPicPr>
                      <p:cNvPr id="0" name="Picture 3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475" y="3414462"/>
                        <a:ext cx="2716213"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462029315"/>
              </p:ext>
            </p:extLst>
          </p:nvPr>
        </p:nvGraphicFramePr>
        <p:xfrm>
          <a:off x="1662906" y="4576512"/>
          <a:ext cx="1001713" cy="711200"/>
        </p:xfrm>
        <a:graphic>
          <a:graphicData uri="http://schemas.openxmlformats.org/presentationml/2006/ole">
            <mc:AlternateContent xmlns:mc="http://schemas.openxmlformats.org/markup-compatibility/2006">
              <mc:Choice xmlns:v="urn:schemas-microsoft-com:vml" Requires="v">
                <p:oleObj spid="_x0000_s47501" name="Equation" r:id="rId5" imgW="571500" imgH="406400" progId="Equation.3">
                  <p:embed/>
                </p:oleObj>
              </mc:Choice>
              <mc:Fallback>
                <p:oleObj name="Equation" r:id="rId5" imgW="571500" imgH="406400" progId="Equation.3">
                  <p:embed/>
                  <p:pic>
                    <p:nvPicPr>
                      <p:cNvPr id="0" name="Picture 3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906" y="4576512"/>
                        <a:ext cx="100171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6024401"/>
              </p:ext>
            </p:extLst>
          </p:nvPr>
        </p:nvGraphicFramePr>
        <p:xfrm>
          <a:off x="3457575" y="4576512"/>
          <a:ext cx="1068388" cy="733425"/>
        </p:xfrm>
        <a:graphic>
          <a:graphicData uri="http://schemas.openxmlformats.org/presentationml/2006/ole">
            <mc:AlternateContent xmlns:mc="http://schemas.openxmlformats.org/markup-compatibility/2006">
              <mc:Choice xmlns:v="urn:schemas-microsoft-com:vml" Requires="v">
                <p:oleObj spid="_x0000_s47502" name="Equation" r:id="rId7" imgW="609600" imgH="419100" progId="Equation.3">
                  <p:embed/>
                </p:oleObj>
              </mc:Choice>
              <mc:Fallback>
                <p:oleObj name="Equation" r:id="rId7" imgW="609600" imgH="419100" progId="Equation.3">
                  <p:embed/>
                  <p:pic>
                    <p:nvPicPr>
                      <p:cNvPr id="0" name="Picture 3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7575" y="4576512"/>
                        <a:ext cx="1068388"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98591288"/>
              </p:ext>
            </p:extLst>
          </p:nvPr>
        </p:nvGraphicFramePr>
        <p:xfrm>
          <a:off x="5481638" y="4625975"/>
          <a:ext cx="1068387" cy="777875"/>
        </p:xfrm>
        <a:graphic>
          <a:graphicData uri="http://schemas.openxmlformats.org/presentationml/2006/ole">
            <mc:AlternateContent xmlns:mc="http://schemas.openxmlformats.org/markup-compatibility/2006">
              <mc:Choice xmlns:v="urn:schemas-microsoft-com:vml" Requires="v">
                <p:oleObj spid="_x0000_s47503" name="Equation" r:id="rId9" imgW="609600" imgH="444500" progId="Equation.3">
                  <p:embed/>
                </p:oleObj>
              </mc:Choice>
              <mc:Fallback>
                <p:oleObj name="Equation" r:id="rId9" imgW="609600" imgH="444500" progId="Equation.3">
                  <p:embed/>
                  <p:pic>
                    <p:nvPicPr>
                      <p:cNvPr id="0" name="Picture 3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1638" y="4625975"/>
                        <a:ext cx="1068387"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869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pumping function look like?</a:t>
            </a:r>
            <a:endParaRPr lang="en-US" dirty="0"/>
          </a:p>
        </p:txBody>
      </p:sp>
      <p:pic>
        <p:nvPicPr>
          <p:cNvPr id="4" name="Content Placeholder 3" descr="Screen shot 2011-09-20 at 10.22.35 AM.png"/>
          <p:cNvPicPr>
            <a:picLocks noGrp="1" noChangeAspect="1"/>
          </p:cNvPicPr>
          <p:nvPr>
            <p:ph idx="1"/>
          </p:nvPr>
        </p:nvPicPr>
        <p:blipFill>
          <a:blip r:embed="rId2"/>
          <a:srcRect l="-3962" r="-3962"/>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Graphical Methods with Match Point discussed in text book. They work just fine and I recommend that those of you who are interested read about them, but they are a little outdated with current computer capabilities.</a:t>
            </a:r>
            <a:endParaRPr lang="en-US" dirty="0"/>
          </a:p>
        </p:txBody>
      </p:sp>
    </p:spTree>
    <p:extLst>
      <p:ext uri="{BB962C8B-B14F-4D97-AF65-F5344CB8AC3E}">
        <p14:creationId xmlns:p14="http://schemas.microsoft.com/office/powerpoint/2010/main" val="1124470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Slug Tests – The Poor Man’s Alternative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Pumping Tests are expensive for many many reasons (labor costs, well drilling costs, equipment, etc.). Sometime one way also not actually wish to extract water from an aquifer for fear that it may be contaminated.</a:t>
            </a:r>
          </a:p>
          <a:p>
            <a:r>
              <a:rPr lang="en-US" dirty="0" smtClean="0"/>
              <a:t>Slug Tests (or their counterpart bail-down tests) are a cheap and quick alternative</a:t>
            </a:r>
          </a:p>
          <a:p>
            <a:r>
              <a:rPr lang="en-US" dirty="0" smtClean="0"/>
              <a:t>A known quantity of water is quickly added or removed from a well and the response of water level in the well is measured.</a:t>
            </a:r>
          </a:p>
          <a:p>
            <a:r>
              <a:rPr lang="en-US" dirty="0" smtClean="0"/>
              <a:t>Water does not have to be added – instead a slug of known volume can be thrown in, displacing a known volume of water.</a:t>
            </a:r>
          </a:p>
          <a:p>
            <a:r>
              <a:rPr lang="en-US" dirty="0" smtClean="0"/>
              <a:t>Slug test responses can be overdamped or underdamped and different and appropriate methods must be chosen to properly analyse data. </a:t>
            </a:r>
            <a:endParaRPr lang="en-US" dirty="0"/>
          </a:p>
        </p:txBody>
      </p:sp>
    </p:spTree>
    <p:extLst>
      <p:ext uri="{BB962C8B-B14F-4D97-AF65-F5344CB8AC3E}">
        <p14:creationId xmlns:p14="http://schemas.microsoft.com/office/powerpoint/2010/main" val="11165814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Cooper-Bredehoeft-Papadopulos</a:t>
            </a:r>
            <a:endParaRPr lang="en-US" dirty="0"/>
          </a:p>
        </p:txBody>
      </p:sp>
      <p:pic>
        <p:nvPicPr>
          <p:cNvPr id="4" name="Content Placeholder 3" descr="Screen shot 2011-09-20 at 10.07.20 AM.png"/>
          <p:cNvPicPr>
            <a:picLocks noGrp="1" noChangeAspect="1"/>
          </p:cNvPicPr>
          <p:nvPr>
            <p:ph idx="1"/>
          </p:nvPr>
        </p:nvPicPr>
        <p:blipFill>
          <a:blip r:embed="rId2"/>
          <a:srcRect l="-44013" r="-44013"/>
          <a:stretch>
            <a:fillRect/>
          </a:stretch>
        </p:blipFill>
        <p:spPr>
          <a:xfrm>
            <a:off x="397554" y="1981200"/>
            <a:ext cx="8286721" cy="4545623"/>
          </a:xfrm>
          <a:scene3d>
            <a:camera prst="orthographicFront">
              <a:rot lat="0" lon="0" rev="10740000"/>
            </a:camera>
            <a:lightRig rig="threePt" dir="t"/>
          </a:scene3d>
        </p:spPr>
      </p:pic>
    </p:spTree>
    <p:extLst>
      <p:ext uri="{BB962C8B-B14F-4D97-AF65-F5344CB8AC3E}">
        <p14:creationId xmlns:p14="http://schemas.microsoft.com/office/powerpoint/2010/main" val="40428347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Cooper-Bredehoeft-Papadopulos</a:t>
            </a:r>
            <a:endParaRPr lang="en-US" dirty="0"/>
          </a:p>
        </p:txBody>
      </p:sp>
      <p:sp>
        <p:nvSpPr>
          <p:cNvPr id="3" name="Content Placeholder 2"/>
          <p:cNvSpPr>
            <a:spLocks noGrp="1"/>
          </p:cNvSpPr>
          <p:nvPr>
            <p:ph idx="1"/>
          </p:nvPr>
        </p:nvSpPr>
        <p:spPr>
          <a:xfrm>
            <a:off x="498474" y="1981200"/>
            <a:ext cx="7556313" cy="4315326"/>
          </a:xfrm>
        </p:spPr>
        <p:txBody>
          <a:bodyPr>
            <a:normAutofit fontScale="85000" lnSpcReduction="20000"/>
          </a:bodyPr>
          <a:lstStyle/>
          <a:p>
            <a:r>
              <a:rPr lang="en-US" dirty="0" smtClean="0"/>
              <a:t>We can show that (F is tabulated in appendix 2 of book)</a:t>
            </a:r>
          </a:p>
          <a:p>
            <a:endParaRPr lang="en-US" dirty="0"/>
          </a:p>
          <a:p>
            <a:pPr marL="0" indent="0">
              <a:buNone/>
            </a:pPr>
            <a:r>
              <a:rPr lang="en-US" dirty="0" smtClean="0"/>
              <a:t>Where</a:t>
            </a:r>
          </a:p>
          <a:p>
            <a:pPr marL="0" indent="0">
              <a:buNone/>
            </a:pPr>
            <a:endParaRPr lang="en-US" dirty="0" smtClean="0"/>
          </a:p>
          <a:p>
            <a:pPr marL="0" indent="0">
              <a:buNone/>
            </a:pPr>
            <a:r>
              <a:rPr lang="en-US" dirty="0" err="1" smtClean="0"/>
              <a:t>rc</a:t>
            </a:r>
            <a:r>
              <a:rPr lang="en-US" dirty="0" smtClean="0"/>
              <a:t> – radius of casing	</a:t>
            </a:r>
            <a:r>
              <a:rPr lang="en-US" dirty="0" err="1" smtClean="0"/>
              <a:t>rs</a:t>
            </a:r>
            <a:r>
              <a:rPr lang="en-US" dirty="0" smtClean="0"/>
              <a:t> – radius of screen</a:t>
            </a:r>
          </a:p>
          <a:p>
            <a:pPr marL="0" indent="0">
              <a:buNone/>
            </a:pPr>
            <a:r>
              <a:rPr lang="en-US" dirty="0" smtClean="0"/>
              <a:t>Overlay data to identify what values of eta and mu correspond to your setup and</a:t>
            </a:r>
          </a:p>
          <a:p>
            <a:pPr marL="0" indent="0">
              <a:buNone/>
            </a:pPr>
            <a:endParaRPr lang="en-US" dirty="0"/>
          </a:p>
          <a:p>
            <a:pPr marL="0" indent="0">
              <a:buNone/>
            </a:pPr>
            <a:endParaRPr lang="en-US" dirty="0" smtClean="0"/>
          </a:p>
          <a:p>
            <a:pPr marL="0" indent="0">
              <a:buNone/>
            </a:pPr>
            <a:r>
              <a:rPr lang="en-US" dirty="0" smtClean="0"/>
              <a:t>t</a:t>
            </a:r>
            <a:r>
              <a:rPr lang="en-US" baseline="-25000" dirty="0" smtClean="0"/>
              <a:t>1</a:t>
            </a:r>
            <a:r>
              <a:rPr lang="en-US" dirty="0" smtClean="0"/>
              <a:t> is the time where on the type curve </a:t>
            </a:r>
            <a:r>
              <a:rPr lang="en-US" dirty="0" err="1" smtClean="0"/>
              <a:t>Tt</a:t>
            </a:r>
            <a:r>
              <a:rPr lang="en-US" dirty="0" smtClean="0"/>
              <a:t>/r</a:t>
            </a:r>
            <a:r>
              <a:rPr lang="en-US" baseline="-25000" dirty="0" smtClean="0"/>
              <a:t>c</a:t>
            </a:r>
            <a:r>
              <a:rPr lang="en-US" baseline="30000" dirty="0" smtClean="0"/>
              <a:t>2</a:t>
            </a:r>
            <a:r>
              <a:rPr lang="en-US" dirty="0" smtClean="0"/>
              <a:t>=1</a:t>
            </a:r>
          </a:p>
        </p:txBody>
      </p:sp>
      <p:graphicFrame>
        <p:nvGraphicFramePr>
          <p:cNvPr id="4" name="Object 6"/>
          <p:cNvGraphicFramePr>
            <a:graphicFrameLocks noChangeAspect="1"/>
          </p:cNvGraphicFramePr>
          <p:nvPr>
            <p:extLst>
              <p:ext uri="{D42A27DB-BD31-4B8C-83A1-F6EECF244321}">
                <p14:modId xmlns:p14="http://schemas.microsoft.com/office/powerpoint/2010/main" val="2794967347"/>
              </p:ext>
            </p:extLst>
          </p:nvPr>
        </p:nvGraphicFramePr>
        <p:xfrm>
          <a:off x="3290470" y="2369552"/>
          <a:ext cx="1492250" cy="755650"/>
        </p:xfrm>
        <a:graphic>
          <a:graphicData uri="http://schemas.openxmlformats.org/presentationml/2006/ole">
            <mc:AlternateContent xmlns:mc="http://schemas.openxmlformats.org/markup-compatibility/2006">
              <mc:Choice xmlns:v="urn:schemas-microsoft-com:vml" Requires="v">
                <p:oleObj spid="_x0000_s66750" name="Equation" r:id="rId3" imgW="850900" imgH="431800" progId="Equation.3">
                  <p:embed/>
                </p:oleObj>
              </mc:Choice>
              <mc:Fallback>
                <p:oleObj name="Equation" r:id="rId3" imgW="850900" imgH="431800" progId="Equation.3">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470" y="2369552"/>
                        <a:ext cx="14922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281591511"/>
              </p:ext>
            </p:extLst>
          </p:nvPr>
        </p:nvGraphicFramePr>
        <p:xfrm>
          <a:off x="1998663" y="3444875"/>
          <a:ext cx="1090612" cy="422275"/>
        </p:xfrm>
        <a:graphic>
          <a:graphicData uri="http://schemas.openxmlformats.org/presentationml/2006/ole">
            <mc:AlternateContent xmlns:mc="http://schemas.openxmlformats.org/markup-compatibility/2006">
              <mc:Choice xmlns:v="urn:schemas-microsoft-com:vml" Requires="v">
                <p:oleObj spid="_x0000_s66751" name="Equation" r:id="rId5" imgW="622300" imgH="241300" progId="Equation.3">
                  <p:embed/>
                </p:oleObj>
              </mc:Choice>
              <mc:Fallback>
                <p:oleObj name="Equation" r:id="rId5" imgW="622300" imgH="241300" progId="Equation.3">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663" y="3444875"/>
                        <a:ext cx="1090612"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1436435412"/>
              </p:ext>
            </p:extLst>
          </p:nvPr>
        </p:nvGraphicFramePr>
        <p:xfrm>
          <a:off x="4170363" y="3444875"/>
          <a:ext cx="1223962" cy="422275"/>
        </p:xfrm>
        <a:graphic>
          <a:graphicData uri="http://schemas.openxmlformats.org/presentationml/2006/ole">
            <mc:AlternateContent xmlns:mc="http://schemas.openxmlformats.org/markup-compatibility/2006">
              <mc:Choice xmlns:v="urn:schemas-microsoft-com:vml" Requires="v">
                <p:oleObj spid="_x0000_s66752" name="Equation" r:id="rId7" imgW="698500" imgH="241300" progId="Equation.3">
                  <p:embed/>
                </p:oleObj>
              </mc:Choice>
              <mc:Fallback>
                <p:oleObj name="Equation" r:id="rId7" imgW="698500" imgH="241300" progId="Equation.3">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3444875"/>
                        <a:ext cx="1223962"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48209810"/>
              </p:ext>
            </p:extLst>
          </p:nvPr>
        </p:nvGraphicFramePr>
        <p:xfrm>
          <a:off x="2184400" y="5187950"/>
          <a:ext cx="1023938" cy="422275"/>
        </p:xfrm>
        <a:graphic>
          <a:graphicData uri="http://schemas.openxmlformats.org/presentationml/2006/ole">
            <mc:AlternateContent xmlns:mc="http://schemas.openxmlformats.org/markup-compatibility/2006">
              <mc:Choice xmlns:v="urn:schemas-microsoft-com:vml" Requires="v">
                <p:oleObj spid="_x0000_s66753" name="Equation" r:id="rId9" imgW="584200" imgH="241300" progId="Equation.3">
                  <p:embed/>
                </p:oleObj>
              </mc:Choice>
              <mc:Fallback>
                <p:oleObj name="Equation" r:id="rId9" imgW="584200" imgH="241300" progId="Equation.3">
                  <p:embed/>
                  <p:pic>
                    <p:nvPicPr>
                      <p:cNvPr id="0" name="Picture 97"/>
                      <p:cNvPicPr>
                        <a:picLocks noChangeAspect="1" noChangeArrowheads="1"/>
                      </p:cNvPicPr>
                      <p:nvPr/>
                    </p:nvPicPr>
                    <p:blipFill>
                      <a:blip r:embed="rId10"/>
                      <a:srcRect/>
                      <a:stretch>
                        <a:fillRect/>
                      </a:stretch>
                    </p:blipFill>
                    <p:spPr bwMode="auto">
                      <a:xfrm>
                        <a:off x="2184400" y="5187950"/>
                        <a:ext cx="1023938"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0555389"/>
              </p:ext>
            </p:extLst>
          </p:nvPr>
        </p:nvGraphicFramePr>
        <p:xfrm>
          <a:off x="4329113" y="5188956"/>
          <a:ext cx="1425575" cy="511175"/>
        </p:xfrm>
        <a:graphic>
          <a:graphicData uri="http://schemas.openxmlformats.org/presentationml/2006/ole">
            <mc:AlternateContent xmlns:mc="http://schemas.openxmlformats.org/markup-compatibility/2006">
              <mc:Choice xmlns:v="urn:schemas-microsoft-com:vml" Requires="v">
                <p:oleObj spid="_x0000_s66754" name="Equation" r:id="rId11" imgW="812800" imgH="292100" progId="Equation.3">
                  <p:embed/>
                </p:oleObj>
              </mc:Choice>
              <mc:Fallback>
                <p:oleObj name="Equation" r:id="rId11" imgW="812800" imgH="292100" progId="Equation.3">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9113" y="5188956"/>
                        <a:ext cx="142557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42850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Curves for </a:t>
            </a:r>
            <a:r>
              <a:rPr lang="en-US" dirty="0"/>
              <a:t>Cooper-</a:t>
            </a:r>
            <a:r>
              <a:rPr lang="en-US" dirty="0" err="1"/>
              <a:t>Bredehoeft</a:t>
            </a:r>
            <a:r>
              <a:rPr lang="en-US" dirty="0"/>
              <a:t>-</a:t>
            </a:r>
            <a:r>
              <a:rPr lang="en-US" dirty="0" err="1"/>
              <a:t>Papadopulos</a:t>
            </a:r>
            <a:r>
              <a:rPr lang="en-US" dirty="0" smtClean="0"/>
              <a:t>  </a:t>
            </a:r>
            <a:endParaRPr lang="en-US" dirty="0"/>
          </a:p>
        </p:txBody>
      </p:sp>
      <p:pic>
        <p:nvPicPr>
          <p:cNvPr id="4" name="Content Placeholder 3" descr="Chart1.png"/>
          <p:cNvPicPr>
            <a:picLocks noGrp="1" noChangeAspect="1"/>
          </p:cNvPicPr>
          <p:nvPr>
            <p:ph idx="1"/>
          </p:nvPr>
        </p:nvPicPr>
        <p:blipFill>
          <a:blip r:embed="rId2"/>
          <a:srcRect l="-32891" r="-32891"/>
          <a:stretch>
            <a:fillRect/>
          </a:stretch>
        </p:blipFill>
        <p:spPr>
          <a:scene3d>
            <a:camera prst="orthographicFront">
              <a:rot lat="0" lon="0" rev="21360000"/>
            </a:camera>
            <a:lightRig rig="threePt" dir="t"/>
          </a:scene3d>
        </p:spPr>
      </p:pic>
    </p:spTree>
    <p:extLst>
      <p:ext uri="{BB962C8B-B14F-4D97-AF65-F5344CB8AC3E}">
        <p14:creationId xmlns:p14="http://schemas.microsoft.com/office/powerpoint/2010/main" val="12891035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a:t>
            </a:r>
            <a:r>
              <a:rPr lang="en-US" dirty="0" err="1" smtClean="0"/>
              <a:t>Matlab</a:t>
            </a:r>
            <a:r>
              <a:rPr lang="en-US" dirty="0" smtClean="0"/>
              <a:t>)</a:t>
            </a:r>
            <a:endParaRPr lang="en-US" dirty="0"/>
          </a:p>
        </p:txBody>
      </p:sp>
      <p:sp>
        <p:nvSpPr>
          <p:cNvPr id="3" name="Content Placeholder 2"/>
          <p:cNvSpPr>
            <a:spLocks noGrp="1"/>
          </p:cNvSpPr>
          <p:nvPr>
            <p:ph idx="1"/>
          </p:nvPr>
        </p:nvSpPr>
        <p:spPr>
          <a:xfrm>
            <a:off x="498474" y="1600200"/>
            <a:ext cx="7556313" cy="4144963"/>
          </a:xfrm>
        </p:spPr>
        <p:txBody>
          <a:bodyPr/>
          <a:lstStyle/>
          <a:p>
            <a:r>
              <a:rPr lang="en-US" dirty="0" smtClean="0"/>
              <a:t>Consider the following dataset and using the CBP method evaluate the </a:t>
            </a:r>
            <a:r>
              <a:rPr lang="en-US" dirty="0" err="1" smtClean="0"/>
              <a:t>Transmissivity</a:t>
            </a:r>
            <a:r>
              <a:rPr lang="en-US" dirty="0" smtClean="0"/>
              <a:t> and </a:t>
            </a:r>
            <a:r>
              <a:rPr lang="en-US" dirty="0" err="1" smtClean="0"/>
              <a:t>Storativity</a:t>
            </a:r>
            <a:r>
              <a:rPr lang="en-US" dirty="0" smtClean="0"/>
              <a:t>. Well and screen radius is </a:t>
            </a:r>
            <a:r>
              <a:rPr lang="en-US" smtClean="0"/>
              <a:t>5 cm.</a:t>
            </a:r>
            <a:endParaRPr lang="en-US" dirty="0" smtClean="0"/>
          </a:p>
          <a:p>
            <a:pPr>
              <a:buNone/>
            </a:pPr>
            <a:endParaRPr lang="en-US" dirty="0"/>
          </a:p>
        </p:txBody>
      </p:sp>
      <p:graphicFrame>
        <p:nvGraphicFramePr>
          <p:cNvPr id="6" name="Table 5"/>
          <p:cNvGraphicFramePr>
            <a:graphicFrameLocks noGrp="1"/>
          </p:cNvGraphicFramePr>
          <p:nvPr/>
        </p:nvGraphicFramePr>
        <p:xfrm>
          <a:off x="1524000" y="2744127"/>
          <a:ext cx="6096000" cy="3708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err="1" smtClean="0"/>
                        <a:t>T(s</a:t>
                      </a:r>
                      <a:r>
                        <a:rPr lang="en-US" dirty="0" smtClean="0"/>
                        <a:t>)</a:t>
                      </a:r>
                      <a:endParaRPr lang="en-US" dirty="0"/>
                    </a:p>
                  </a:txBody>
                  <a:tcPr/>
                </a:tc>
                <a:tc>
                  <a:txBody>
                    <a:bodyPr/>
                    <a:lstStyle/>
                    <a:p>
                      <a:r>
                        <a:rPr lang="en-US" dirty="0" smtClean="0"/>
                        <a:t>H</a:t>
                      </a:r>
                      <a:endParaRPr lang="en-US" dirty="0"/>
                    </a:p>
                  </a:txBody>
                  <a:tcPr/>
                </a:tc>
                <a:tc>
                  <a:txBody>
                    <a:bodyPr/>
                    <a:lstStyle/>
                    <a:p>
                      <a:r>
                        <a:rPr lang="en-US" dirty="0" smtClean="0"/>
                        <a:t>H0</a:t>
                      </a:r>
                      <a:endParaRPr lang="en-US" dirty="0"/>
                    </a:p>
                  </a:txBody>
                  <a:tcPr/>
                </a:tc>
                <a:tc>
                  <a:txBody>
                    <a:bodyPr/>
                    <a:lstStyle/>
                    <a:p>
                      <a:r>
                        <a:rPr lang="en-US" dirty="0" smtClean="0"/>
                        <a:t>H/H0</a:t>
                      </a:r>
                      <a:endParaRPr lang="en-US" dirty="0"/>
                    </a:p>
                  </a:txBody>
                  <a:tcPr/>
                </a:tc>
              </a:tr>
              <a:tr h="370840">
                <a:tc>
                  <a:txBody>
                    <a:bodyPr/>
                    <a:lstStyle/>
                    <a:p>
                      <a:r>
                        <a:rPr lang="en-US" dirty="0" smtClean="0"/>
                        <a:t>0.01 </a:t>
                      </a:r>
                      <a:endParaRPr lang="en-US" dirty="0"/>
                    </a:p>
                  </a:txBody>
                  <a:tcPr/>
                </a:tc>
                <a:tc>
                  <a:txBody>
                    <a:bodyPr/>
                    <a:lstStyle/>
                    <a:p>
                      <a:r>
                        <a:rPr lang="en-US" dirty="0" smtClean="0"/>
                        <a:t>96.5</a:t>
                      </a:r>
                      <a:endParaRPr lang="en-US" dirty="0"/>
                    </a:p>
                  </a:txBody>
                  <a:tcPr/>
                </a:tc>
                <a:tc>
                  <a:txBody>
                    <a:bodyPr/>
                    <a:lstStyle/>
                    <a:p>
                      <a:r>
                        <a:rPr lang="en-US" dirty="0" smtClean="0"/>
                        <a:t>100</a:t>
                      </a:r>
                      <a:endParaRPr lang="en-US" dirty="0"/>
                    </a:p>
                  </a:txBody>
                  <a:tcPr/>
                </a:tc>
                <a:tc>
                  <a:txBody>
                    <a:bodyPr/>
                    <a:lstStyle/>
                    <a:p>
                      <a:r>
                        <a:rPr lang="en-US" dirty="0" smtClean="0"/>
                        <a:t>0.965</a:t>
                      </a:r>
                      <a:endParaRPr lang="en-US" dirty="0"/>
                    </a:p>
                  </a:txBody>
                  <a:tcPr/>
                </a:tc>
              </a:tr>
              <a:tr h="370840">
                <a:tc>
                  <a:txBody>
                    <a:bodyPr/>
                    <a:lstStyle/>
                    <a:p>
                      <a:r>
                        <a:rPr lang="en-US" dirty="0" smtClean="0"/>
                        <a:t>0.05</a:t>
                      </a:r>
                      <a:endParaRPr lang="en-US" dirty="0"/>
                    </a:p>
                  </a:txBody>
                  <a:tcPr/>
                </a:tc>
                <a:tc>
                  <a:txBody>
                    <a:bodyPr/>
                    <a:lstStyle/>
                    <a:p>
                      <a:r>
                        <a:rPr lang="en-US" dirty="0" smtClean="0"/>
                        <a:t>86</a:t>
                      </a:r>
                      <a:endParaRPr lang="en-US" dirty="0"/>
                    </a:p>
                  </a:txBody>
                  <a:tcPr/>
                </a:tc>
                <a:tc>
                  <a:txBody>
                    <a:bodyPr/>
                    <a:lstStyle/>
                    <a:p>
                      <a:r>
                        <a:rPr lang="en-US" dirty="0" smtClean="0"/>
                        <a:t>100</a:t>
                      </a:r>
                      <a:endParaRPr lang="en-US" dirty="0"/>
                    </a:p>
                  </a:txBody>
                  <a:tcPr/>
                </a:tc>
                <a:tc>
                  <a:txBody>
                    <a:bodyPr/>
                    <a:lstStyle/>
                    <a:p>
                      <a:r>
                        <a:rPr lang="en-US" dirty="0" smtClean="0"/>
                        <a:t>0.86</a:t>
                      </a:r>
                      <a:endParaRPr lang="en-US" dirty="0"/>
                    </a:p>
                  </a:txBody>
                  <a:tcPr/>
                </a:tc>
              </a:tr>
              <a:tr h="370840">
                <a:tc>
                  <a:txBody>
                    <a:bodyPr/>
                    <a:lstStyle/>
                    <a:p>
                      <a:r>
                        <a:rPr lang="en-US" dirty="0" smtClean="0"/>
                        <a:t>0.1</a:t>
                      </a:r>
                      <a:endParaRPr lang="en-US" dirty="0"/>
                    </a:p>
                  </a:txBody>
                  <a:tcPr/>
                </a:tc>
                <a:tc>
                  <a:txBody>
                    <a:bodyPr/>
                    <a:lstStyle/>
                    <a:p>
                      <a:r>
                        <a:rPr lang="en-US" dirty="0" smtClean="0"/>
                        <a:t>74.5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0.745</a:t>
                      </a:r>
                      <a:endParaRPr lang="en-US" dirty="0"/>
                    </a:p>
                  </a:txBody>
                  <a:tcPr/>
                </a:tc>
              </a:tr>
              <a:tr h="370840">
                <a:tc>
                  <a:txBody>
                    <a:bodyPr/>
                    <a:lstStyle/>
                    <a:p>
                      <a:r>
                        <a:rPr lang="en-US" dirty="0" smtClean="0"/>
                        <a:t>0.2</a:t>
                      </a:r>
                      <a:endParaRPr lang="en-US" dirty="0"/>
                    </a:p>
                  </a:txBody>
                  <a:tcPr/>
                </a:tc>
                <a:tc>
                  <a:txBody>
                    <a:bodyPr/>
                    <a:lstStyle/>
                    <a:p>
                      <a:r>
                        <a:rPr lang="en-US" dirty="0" smtClean="0"/>
                        <a:t>58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0.58</a:t>
                      </a:r>
                      <a:endParaRPr lang="en-US" dirty="0"/>
                    </a:p>
                  </a:txBody>
                  <a:tcPr/>
                </a:tc>
              </a:tr>
              <a:tr h="370840">
                <a:tc>
                  <a:txBody>
                    <a:bodyPr/>
                    <a:lstStyle/>
                    <a:p>
                      <a:r>
                        <a:rPr lang="en-US" dirty="0" smtClean="0"/>
                        <a:t>0.5</a:t>
                      </a:r>
                      <a:endParaRPr lang="en-US" dirty="0"/>
                    </a:p>
                  </a:txBody>
                  <a:tcPr/>
                </a:tc>
                <a:tc>
                  <a:txBody>
                    <a:bodyPr/>
                    <a:lstStyle/>
                    <a:p>
                      <a:r>
                        <a:rPr lang="en-US" dirty="0" smtClean="0"/>
                        <a:t>29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0.29</a:t>
                      </a:r>
                      <a:endParaRPr lang="en-US" dirty="0"/>
                    </a:p>
                  </a:txBody>
                  <a:tcPr/>
                </a:tc>
              </a:tr>
              <a:tr h="370840">
                <a:tc>
                  <a:txBody>
                    <a:bodyPr/>
                    <a:lstStyle/>
                    <a:p>
                      <a:r>
                        <a:rPr lang="en-US" dirty="0" smtClean="0"/>
                        <a:t>1</a:t>
                      </a:r>
                      <a:endParaRPr lang="en-US" dirty="0"/>
                    </a:p>
                  </a:txBody>
                  <a:tcPr/>
                </a:tc>
                <a:tc>
                  <a:txBody>
                    <a:bodyPr/>
                    <a:lstStyle/>
                    <a:p>
                      <a:r>
                        <a:rPr lang="en-US" dirty="0" smtClean="0"/>
                        <a:t>10.8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0.108</a:t>
                      </a:r>
                      <a:endParaRPr lang="en-US" dirty="0"/>
                    </a:p>
                  </a:txBody>
                  <a:tcPr/>
                </a:tc>
              </a:tr>
              <a:tr h="370840">
                <a:tc>
                  <a:txBody>
                    <a:bodyPr/>
                    <a:lstStyle/>
                    <a:p>
                      <a:r>
                        <a:rPr lang="en-US" dirty="0" smtClean="0"/>
                        <a:t>5</a:t>
                      </a:r>
                      <a:endParaRPr lang="en-US" dirty="0"/>
                    </a:p>
                  </a:txBody>
                  <a:tcPr/>
                </a:tc>
                <a:tc>
                  <a:txBody>
                    <a:bodyPr/>
                    <a:lstStyle/>
                    <a:p>
                      <a:r>
                        <a:rPr lang="en-US" dirty="0" smtClean="0"/>
                        <a:t>6.2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0.062</a:t>
                      </a:r>
                      <a:endParaRPr lang="en-US" dirty="0"/>
                    </a:p>
                  </a:txBody>
                  <a:tcPr/>
                </a:tc>
              </a:tr>
              <a:tr h="370840">
                <a:tc>
                  <a:txBody>
                    <a:bodyPr/>
                    <a:lstStyle/>
                    <a:p>
                      <a:r>
                        <a:rPr lang="en-US" dirty="0" smtClean="0"/>
                        <a:t>10</a:t>
                      </a:r>
                      <a:endParaRPr lang="en-US" dirty="0"/>
                    </a:p>
                  </a:txBody>
                  <a:tcPr/>
                </a:tc>
                <a:tc>
                  <a:txBody>
                    <a:bodyPr/>
                    <a:lstStyle/>
                    <a:p>
                      <a:r>
                        <a:rPr lang="en-US" dirty="0" smtClean="0"/>
                        <a:t>2.7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0.027</a:t>
                      </a:r>
                      <a:endParaRPr lang="en-US" dirty="0"/>
                    </a:p>
                  </a:txBody>
                  <a:tcPr/>
                </a:tc>
              </a:tr>
              <a:tr h="370840">
                <a:tc>
                  <a:txBody>
                    <a:bodyPr/>
                    <a:lstStyle/>
                    <a:p>
                      <a:r>
                        <a:rPr lang="en-US" dirty="0" smtClean="0"/>
                        <a:t>20</a:t>
                      </a:r>
                      <a:endParaRPr lang="en-US" dirty="0"/>
                    </a:p>
                  </a:txBody>
                  <a:tcPr/>
                </a:tc>
                <a:tc>
                  <a:txBody>
                    <a:bodyPr/>
                    <a:lstStyle/>
                    <a:p>
                      <a:r>
                        <a:rPr lang="en-US" dirty="0" smtClean="0"/>
                        <a:t>1.3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0.013</a:t>
                      </a:r>
                      <a:endParaRPr lang="en-US" dirty="0"/>
                    </a:p>
                  </a:txBody>
                  <a:tcPr/>
                </a:tc>
              </a:tr>
            </a:tbl>
          </a:graphicData>
        </a:graphic>
      </p:graphicFrame>
    </p:spTree>
    <p:extLst>
      <p:ext uri="{BB962C8B-B14F-4D97-AF65-F5344CB8AC3E}">
        <p14:creationId xmlns:p14="http://schemas.microsoft.com/office/powerpoint/2010/main" val="921502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Example</a:t>
            </a:r>
            <a:endParaRPr lang="en-US" dirty="0"/>
          </a:p>
        </p:txBody>
      </p:sp>
      <p:pic>
        <p:nvPicPr>
          <p:cNvPr id="4" name="Content Placeholder 3" descr="CBP.jpg"/>
          <p:cNvPicPr>
            <a:picLocks noGrp="1" noChangeAspect="1"/>
          </p:cNvPicPr>
          <p:nvPr>
            <p:ph idx="1"/>
          </p:nvPr>
        </p:nvPicPr>
        <p:blipFill>
          <a:blip r:embed="rId2"/>
          <a:srcRect l="-18365" r="-18365"/>
          <a:stretch>
            <a:fillRect/>
          </a:stretch>
        </p:blipFill>
        <p:spPr>
          <a:xfrm>
            <a:off x="-771558" y="1600200"/>
            <a:ext cx="7556313" cy="4144963"/>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steady state conditions?</a:t>
            </a:r>
            <a:endParaRPr lang="en-US" dirty="0"/>
          </a:p>
        </p:txBody>
      </p:sp>
      <p:sp>
        <p:nvSpPr>
          <p:cNvPr id="3" name="Content Placeholder 2"/>
          <p:cNvSpPr>
            <a:spLocks noGrp="1"/>
          </p:cNvSpPr>
          <p:nvPr>
            <p:ph idx="1"/>
          </p:nvPr>
        </p:nvSpPr>
        <p:spPr/>
        <p:txBody>
          <a:bodyPr/>
          <a:lstStyle/>
          <a:p>
            <a:r>
              <a:rPr lang="en-US" dirty="0" smtClean="0"/>
              <a:t>We will see how transient tests can be used to assess parameters, but steady state can provide a lot of information</a:t>
            </a:r>
          </a:p>
          <a:p>
            <a:endParaRPr lang="en-US" dirty="0"/>
          </a:p>
          <a:p>
            <a:r>
              <a:rPr lang="en-US" dirty="0" smtClean="0"/>
              <a:t>Assumptions</a:t>
            </a:r>
          </a:p>
          <a:p>
            <a:pPr lvl="1"/>
            <a:r>
              <a:rPr lang="en-US" dirty="0" smtClean="0"/>
              <a:t>Pumping well is screened in aquifer being test only</a:t>
            </a:r>
          </a:p>
          <a:p>
            <a:pPr lvl="1"/>
            <a:r>
              <a:rPr lang="en-US" dirty="0" smtClean="0"/>
              <a:t>Observation wells are also screen in that aquifer only</a:t>
            </a:r>
          </a:p>
          <a:p>
            <a:pPr lvl="1"/>
            <a:r>
              <a:rPr lang="en-US" dirty="0" smtClean="0"/>
              <a:t>Both pumping and observation wells are screened throughout the entire aquifer thickness</a:t>
            </a:r>
            <a:endParaRPr lang="en-US" dirty="0"/>
          </a:p>
        </p:txBody>
      </p:sp>
    </p:spTree>
    <p:extLst>
      <p:ext uri="{BB962C8B-B14F-4D97-AF65-F5344CB8AC3E}">
        <p14:creationId xmlns:p14="http://schemas.microsoft.com/office/powerpoint/2010/main" val="3068126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4" name="Content Placeholder 3" descr="Chart1.png"/>
          <p:cNvPicPr>
            <a:picLocks noChangeAspect="1"/>
          </p:cNvPicPr>
          <p:nvPr/>
        </p:nvPicPr>
        <p:blipFill>
          <a:blip r:embed="rId2"/>
          <a:srcRect l="-32891" r="-32891"/>
          <a:stretch>
            <a:fillRect/>
          </a:stretch>
        </p:blipFill>
        <p:spPr>
          <a:xfrm>
            <a:off x="-162984" y="1775744"/>
            <a:ext cx="8505472" cy="4714753"/>
          </a:xfrm>
          <a:prstGeom prst="rect">
            <a:avLst/>
          </a:prstGeom>
          <a:scene3d>
            <a:camera prst="orthographicFront">
              <a:rot lat="0" lon="0" rev="21300000"/>
            </a:camera>
            <a:lightRig rig="threePt" dir="t"/>
          </a:scene3d>
        </p:spPr>
      </p:pic>
    </p:spTree>
    <p:extLst>
      <p:ext uri="{BB962C8B-B14F-4D97-AF65-F5344CB8AC3E}">
        <p14:creationId xmlns:p14="http://schemas.microsoft.com/office/powerpoint/2010/main" val="3162843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10" name="Picture 9" descr="CBP.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186359" y="1501961"/>
            <a:ext cx="5208828" cy="5058704"/>
          </a:xfrm>
          <a:prstGeom prst="rect">
            <a:avLst/>
          </a:prstGeom>
          <a:scene3d>
            <a:camera prst="orthographicFront">
              <a:rot lat="0" lon="0" rev="21540000"/>
            </a:camera>
            <a:lightRig rig="threePt" dir="t"/>
          </a:scene3d>
        </p:spPr>
      </p:pic>
    </p:spTree>
    <p:extLst>
      <p:ext uri="{BB962C8B-B14F-4D97-AF65-F5344CB8AC3E}">
        <p14:creationId xmlns:p14="http://schemas.microsoft.com/office/powerpoint/2010/main" val="765560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4" name="Content Placeholder 3" descr="Chart1.png"/>
          <p:cNvPicPr>
            <a:picLocks noChangeAspect="1"/>
          </p:cNvPicPr>
          <p:nvPr/>
        </p:nvPicPr>
        <p:blipFill>
          <a:blip r:embed="rId2"/>
          <a:srcRect l="-32891" r="-32891"/>
          <a:stretch>
            <a:fillRect/>
          </a:stretch>
        </p:blipFill>
        <p:spPr>
          <a:xfrm>
            <a:off x="-162984" y="1775744"/>
            <a:ext cx="8505472" cy="4714753"/>
          </a:xfrm>
          <a:prstGeom prst="rect">
            <a:avLst/>
          </a:prstGeom>
          <a:scene3d>
            <a:camera prst="orthographicFront">
              <a:rot lat="0" lon="0" rev="21300000"/>
            </a:camera>
            <a:lightRig rig="threePt" dir="t"/>
          </a:scene3d>
        </p:spPr>
      </p:pic>
      <p:pic>
        <p:nvPicPr>
          <p:cNvPr id="10" name="Picture 9" descr="CBP.jpg"/>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spTree>
    <p:extLst>
      <p:ext uri="{BB962C8B-B14F-4D97-AF65-F5344CB8AC3E}">
        <p14:creationId xmlns:p14="http://schemas.microsoft.com/office/powerpoint/2010/main" val="765560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4" name="Content Placeholder 3" descr="Chart1.png"/>
          <p:cNvPicPr>
            <a:picLocks noChangeAspect="1"/>
          </p:cNvPicPr>
          <p:nvPr/>
        </p:nvPicPr>
        <p:blipFill>
          <a:blip r:embed="rId2"/>
          <a:srcRect l="-32891" r="-32891"/>
          <a:stretch>
            <a:fillRect/>
          </a:stretch>
        </p:blipFill>
        <p:spPr>
          <a:xfrm>
            <a:off x="-162984" y="1775744"/>
            <a:ext cx="8505472" cy="4714753"/>
          </a:xfrm>
          <a:prstGeom prst="rect">
            <a:avLst/>
          </a:prstGeom>
          <a:scene3d>
            <a:camera prst="orthographicFront">
              <a:rot lat="0" lon="0" rev="21300000"/>
            </a:camera>
            <a:lightRig rig="threePt" dir="t"/>
          </a:scene3d>
        </p:spPr>
      </p:pic>
      <p:pic>
        <p:nvPicPr>
          <p:cNvPr id="10" name="Picture 9" descr="CBP.jpg"/>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cxnSp>
        <p:nvCxnSpPr>
          <p:cNvPr id="5" name="Straight Connector 4"/>
          <p:cNvCxnSpPr/>
          <p:nvPr/>
        </p:nvCxnSpPr>
        <p:spPr>
          <a:xfrm flipV="1">
            <a:off x="4473411" y="1600200"/>
            <a:ext cx="129430" cy="4693547"/>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67555" y="1350971"/>
            <a:ext cx="3013640" cy="369332"/>
          </a:xfrm>
          <a:prstGeom prst="rect">
            <a:avLst/>
          </a:prstGeom>
          <a:noFill/>
        </p:spPr>
        <p:txBody>
          <a:bodyPr wrap="none" rtlCol="0">
            <a:spAutoFit/>
          </a:bodyPr>
          <a:lstStyle/>
          <a:p>
            <a:r>
              <a:rPr lang="en-US" dirty="0" err="1" smtClean="0"/>
              <a:t>Tt</a:t>
            </a:r>
            <a:r>
              <a:rPr lang="en-US" dirty="0" smtClean="0"/>
              <a:t>/r</a:t>
            </a:r>
            <a:r>
              <a:rPr lang="en-US" baseline="-25000" dirty="0" smtClean="0"/>
              <a:t>c</a:t>
            </a:r>
            <a:r>
              <a:rPr lang="en-US" baseline="30000" dirty="0" smtClean="0"/>
              <a:t>2</a:t>
            </a:r>
            <a:r>
              <a:rPr lang="en-US" dirty="0" smtClean="0"/>
              <a:t>=1 on type curve plot</a:t>
            </a:r>
            <a:endParaRPr lang="en-US" dirty="0"/>
          </a:p>
        </p:txBody>
      </p:sp>
    </p:spTree>
    <p:extLst>
      <p:ext uri="{BB962C8B-B14F-4D97-AF65-F5344CB8AC3E}">
        <p14:creationId xmlns:p14="http://schemas.microsoft.com/office/powerpoint/2010/main" val="3298331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the Type Curve, but keep vertical line</a:t>
            </a:r>
            <a:endParaRPr lang="en-US" dirty="0"/>
          </a:p>
        </p:txBody>
      </p:sp>
      <p:sp>
        <p:nvSpPr>
          <p:cNvPr id="5" name="TextBox 4"/>
          <p:cNvSpPr txBox="1"/>
          <p:nvPr/>
        </p:nvSpPr>
        <p:spPr>
          <a:xfrm>
            <a:off x="208216" y="2422366"/>
            <a:ext cx="2056802" cy="2308324"/>
          </a:xfrm>
          <a:prstGeom prst="rect">
            <a:avLst/>
          </a:prstGeom>
          <a:noFill/>
        </p:spPr>
        <p:txBody>
          <a:bodyPr wrap="square" rtlCol="0">
            <a:spAutoFit/>
          </a:bodyPr>
          <a:lstStyle/>
          <a:p>
            <a:r>
              <a:rPr lang="en-US" dirty="0" smtClean="0"/>
              <a:t>When overlaid on Figure 5.19</a:t>
            </a:r>
          </a:p>
          <a:p>
            <a:r>
              <a:rPr lang="en-US" dirty="0" smtClean="0"/>
              <a:t>We identify mu=1e-6 </a:t>
            </a:r>
            <a:br>
              <a:rPr lang="en-US" dirty="0" smtClean="0"/>
            </a:br>
            <a:r>
              <a:rPr lang="en-US" dirty="0" smtClean="0"/>
              <a:t>(see figure below)</a:t>
            </a:r>
          </a:p>
          <a:p>
            <a:r>
              <a:rPr lang="en-US" dirty="0" smtClean="0"/>
              <a:t>t</a:t>
            </a:r>
            <a:r>
              <a:rPr lang="en-US" baseline="-25000" dirty="0" smtClean="0"/>
              <a:t>1</a:t>
            </a:r>
            <a:r>
              <a:rPr lang="en-US" dirty="0" smtClean="0"/>
              <a:t>=0.1</a:t>
            </a:r>
          </a:p>
          <a:p>
            <a:endParaRPr lang="en-US" dirty="0" smtClean="0"/>
          </a:p>
        </p:txBody>
      </p:sp>
      <p:pic>
        <p:nvPicPr>
          <p:cNvPr id="23" name="Picture 22" descr="CBP.jpg"/>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cxnSp>
        <p:nvCxnSpPr>
          <p:cNvPr id="24" name="Straight Connector 23"/>
          <p:cNvCxnSpPr/>
          <p:nvPr/>
        </p:nvCxnSpPr>
        <p:spPr>
          <a:xfrm flipV="1">
            <a:off x="4473411" y="1600200"/>
            <a:ext cx="129430" cy="469354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680655" y="6051058"/>
            <a:ext cx="792756" cy="509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871344" y="6488668"/>
            <a:ext cx="809311" cy="369332"/>
          </a:xfrm>
          <a:prstGeom prst="rect">
            <a:avLst/>
          </a:prstGeom>
        </p:spPr>
        <p:txBody>
          <a:bodyPr wrap="none">
            <a:spAutoFit/>
          </a:bodyPr>
          <a:lstStyle/>
          <a:p>
            <a:r>
              <a:rPr lang="en-US" dirty="0"/>
              <a:t>t</a:t>
            </a:r>
            <a:r>
              <a:rPr lang="en-US" baseline="-25000" dirty="0"/>
              <a:t>1</a:t>
            </a:r>
            <a:r>
              <a:rPr lang="en-US" dirty="0"/>
              <a:t>=0.1</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Hvorslev Method</a:t>
            </a:r>
            <a:endParaRPr lang="en-US" dirty="0"/>
          </a:p>
        </p:txBody>
      </p:sp>
      <p:pic>
        <p:nvPicPr>
          <p:cNvPr id="4" name="Content Placeholder 3" descr="Screen shot 2011-09-20 at 10.08.50 AM.png"/>
          <p:cNvPicPr>
            <a:picLocks noGrp="1" noChangeAspect="1"/>
          </p:cNvPicPr>
          <p:nvPr>
            <p:ph idx="1"/>
          </p:nvPr>
        </p:nvPicPr>
        <p:blipFill>
          <a:blip r:embed="rId2"/>
          <a:srcRect l="-38765" r="-38765"/>
          <a:stretch>
            <a:fillRect/>
          </a:stretch>
        </p:blipFill>
        <p:spPr/>
      </p:pic>
    </p:spTree>
    <p:extLst>
      <p:ext uri="{BB962C8B-B14F-4D97-AF65-F5344CB8AC3E}">
        <p14:creationId xmlns:p14="http://schemas.microsoft.com/office/powerpoint/2010/main" val="26952783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err="1"/>
              <a:t>Hvorslev</a:t>
            </a:r>
            <a:r>
              <a:rPr lang="en-US" dirty="0"/>
              <a:t> </a:t>
            </a:r>
            <a:r>
              <a:rPr lang="en-US" dirty="0" smtClean="0"/>
              <a:t>Method Interpretation</a:t>
            </a:r>
            <a:endParaRPr lang="en-US" dirty="0"/>
          </a:p>
        </p:txBody>
      </p:sp>
      <p:sp>
        <p:nvSpPr>
          <p:cNvPr id="3" name="Content Placeholder 2"/>
          <p:cNvSpPr>
            <a:spLocks noGrp="1"/>
          </p:cNvSpPr>
          <p:nvPr>
            <p:ph idx="1"/>
          </p:nvPr>
        </p:nvSpPr>
        <p:spPr/>
        <p:txBody>
          <a:bodyPr/>
          <a:lstStyle/>
          <a:p>
            <a:r>
              <a:rPr lang="en-US" dirty="0" smtClean="0"/>
              <a:t>If the length of the piezometer is more than 8 times the radius of the well screen, i.e. </a:t>
            </a:r>
            <a:r>
              <a:rPr lang="en-US" dirty="0" err="1" smtClean="0"/>
              <a:t>L</a:t>
            </a:r>
            <a:r>
              <a:rPr lang="en-US" baseline="-25000" dirty="0" err="1" smtClean="0"/>
              <a:t>c</a:t>
            </a:r>
            <a:r>
              <a:rPr lang="en-US" dirty="0" smtClean="0"/>
              <a:t>/R&gt;8 then</a:t>
            </a:r>
          </a:p>
          <a:p>
            <a:endParaRPr lang="en-US" dirty="0"/>
          </a:p>
          <a:p>
            <a:pPr marL="0" indent="0">
              <a:buNone/>
            </a:pPr>
            <a:endParaRPr lang="en-US" dirty="0"/>
          </a:p>
          <a:p>
            <a:pPr marL="0" indent="0">
              <a:buNone/>
            </a:pPr>
            <a:r>
              <a:rPr lang="en-US" dirty="0" smtClean="0"/>
              <a:t>K – hydraulic conductivity</a:t>
            </a:r>
            <a:br>
              <a:rPr lang="en-US" dirty="0" smtClean="0"/>
            </a:br>
            <a:r>
              <a:rPr lang="en-US" dirty="0" smtClean="0"/>
              <a:t>r – radius of the well casing</a:t>
            </a:r>
            <a:br>
              <a:rPr lang="en-US" dirty="0" smtClean="0"/>
            </a:br>
            <a:r>
              <a:rPr lang="en-US" dirty="0" smtClean="0"/>
              <a:t>R – radius of the well screen</a:t>
            </a:r>
            <a:br>
              <a:rPr lang="en-US" dirty="0" smtClean="0"/>
            </a:br>
            <a:r>
              <a:rPr lang="en-US" dirty="0" smtClean="0"/>
              <a:t>L</a:t>
            </a:r>
            <a:r>
              <a:rPr lang="en-US" baseline="-25000" dirty="0" smtClean="0"/>
              <a:t>e</a:t>
            </a:r>
            <a:r>
              <a:rPr lang="en-US" dirty="0" smtClean="0"/>
              <a:t> – length of the well screen</a:t>
            </a:r>
            <a:br>
              <a:rPr lang="en-US" dirty="0" smtClean="0"/>
            </a:br>
            <a:r>
              <a:rPr lang="en-US" dirty="0" smtClean="0"/>
              <a:t>t37 – time it take for the water level to rise or fall to 37% of the initial change.</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0654350"/>
              </p:ext>
            </p:extLst>
          </p:nvPr>
        </p:nvGraphicFramePr>
        <p:xfrm>
          <a:off x="3523581" y="2959768"/>
          <a:ext cx="1867791" cy="810126"/>
        </p:xfrm>
        <a:graphic>
          <a:graphicData uri="http://schemas.openxmlformats.org/presentationml/2006/ole">
            <mc:AlternateContent xmlns:mc="http://schemas.openxmlformats.org/markup-compatibility/2006">
              <mc:Choice xmlns:v="urn:schemas-microsoft-com:vml" Requires="v">
                <p:oleObj spid="_x0000_s67624" name="Equation" r:id="rId3" imgW="1054100" imgH="457200" progId="Equation.3">
                  <p:embed/>
                </p:oleObj>
              </mc:Choice>
              <mc:Fallback>
                <p:oleObj name="Equation" r:id="rId3" imgW="1054100" imgH="4572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581" y="2959768"/>
                        <a:ext cx="1867791" cy="810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95325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endParaRPr lang="en-US" dirty="0"/>
          </a:p>
        </p:txBody>
      </p:sp>
      <p:graphicFrame>
        <p:nvGraphicFramePr>
          <p:cNvPr id="6" name="Content Placeholder 5"/>
          <p:cNvGraphicFramePr>
            <a:graphicFrameLocks noGrp="1"/>
          </p:cNvGraphicFramePr>
          <p:nvPr>
            <p:ph idx="1"/>
          </p:nvPr>
        </p:nvGraphicFramePr>
        <p:xfrm>
          <a:off x="498287" y="1235400"/>
          <a:ext cx="7556500" cy="3337560"/>
        </p:xfrm>
        <a:graphic>
          <a:graphicData uri="http://schemas.openxmlformats.org/drawingml/2006/table">
            <a:tbl>
              <a:tblPr firstRow="1" bandRow="1">
                <a:tableStyleId>{5C22544A-7EE6-4342-B048-85BDC9FD1C3A}</a:tableStyleId>
              </a:tblPr>
              <a:tblGrid>
                <a:gridCol w="1889125"/>
                <a:gridCol w="1889125"/>
                <a:gridCol w="1889125"/>
                <a:gridCol w="1889125"/>
              </a:tblGrid>
              <a:tr h="370840">
                <a:tc>
                  <a:txBody>
                    <a:bodyPr/>
                    <a:lstStyle/>
                    <a:p>
                      <a:r>
                        <a:rPr lang="en-US" dirty="0" err="1" smtClean="0"/>
                        <a:t>t(s</a:t>
                      </a:r>
                      <a:r>
                        <a:rPr lang="en-US" dirty="0" smtClean="0"/>
                        <a:t>)</a:t>
                      </a:r>
                      <a:endParaRPr lang="en-US" dirty="0"/>
                    </a:p>
                  </a:txBody>
                  <a:tcPr/>
                </a:tc>
                <a:tc>
                  <a:txBody>
                    <a:bodyPr/>
                    <a:lstStyle/>
                    <a:p>
                      <a:r>
                        <a:rPr lang="en-US" dirty="0" smtClean="0"/>
                        <a:t>H</a:t>
                      </a:r>
                      <a:endParaRPr lang="en-US" dirty="0"/>
                    </a:p>
                  </a:txBody>
                  <a:tcPr/>
                </a:tc>
                <a:tc>
                  <a:txBody>
                    <a:bodyPr/>
                    <a:lstStyle/>
                    <a:p>
                      <a:r>
                        <a:rPr lang="en-US" dirty="0" smtClean="0"/>
                        <a:t>H0 (cm)</a:t>
                      </a:r>
                      <a:endParaRPr lang="en-US" dirty="0"/>
                    </a:p>
                  </a:txBody>
                  <a:tcPr/>
                </a:tc>
                <a:tc>
                  <a:txBody>
                    <a:bodyPr/>
                    <a:lstStyle/>
                    <a:p>
                      <a:r>
                        <a:rPr lang="en-US" dirty="0" smtClean="0"/>
                        <a:t>H/H0</a:t>
                      </a:r>
                      <a:endParaRPr lang="en-US" dirty="0"/>
                    </a:p>
                  </a:txBody>
                  <a:tcPr/>
                </a:tc>
              </a:tr>
              <a:tr h="370840">
                <a:tc>
                  <a:txBody>
                    <a:bodyPr/>
                    <a:lstStyle/>
                    <a:p>
                      <a:r>
                        <a:rPr lang="en-US" dirty="0" smtClean="0"/>
                        <a:t>0.5</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0.9</a:t>
                      </a:r>
                      <a:endParaRPr lang="en-US" dirty="0"/>
                    </a:p>
                  </a:txBody>
                  <a:tcPr/>
                </a:tc>
              </a:tr>
              <a:tr h="370840">
                <a:tc>
                  <a:txBody>
                    <a:bodyPr/>
                    <a:lstStyle/>
                    <a:p>
                      <a:r>
                        <a:rPr lang="en-US" dirty="0" smtClean="0"/>
                        <a:t>1</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0.82</a:t>
                      </a:r>
                      <a:endParaRPr lang="en-US" dirty="0"/>
                    </a:p>
                  </a:txBody>
                  <a:tcPr/>
                </a:tc>
              </a:tr>
              <a:tr h="370840">
                <a:tc>
                  <a:txBody>
                    <a:bodyPr/>
                    <a:lstStyle/>
                    <a:p>
                      <a:r>
                        <a:rPr lang="en-US" dirty="0" smtClean="0"/>
                        <a:t>2</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0.67</a:t>
                      </a:r>
                      <a:endParaRPr lang="en-US" dirty="0"/>
                    </a:p>
                  </a:txBody>
                  <a:tcPr/>
                </a:tc>
              </a:tr>
              <a:tr h="370840">
                <a:tc>
                  <a:txBody>
                    <a:bodyPr/>
                    <a:lstStyle/>
                    <a:p>
                      <a:r>
                        <a:rPr lang="en-US" dirty="0" smtClean="0"/>
                        <a:t>4</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0.37</a:t>
                      </a:r>
                      <a:endParaRPr lang="en-US" dirty="0"/>
                    </a:p>
                  </a:txBody>
                  <a:tcPr/>
                </a:tc>
              </a:tr>
              <a:tr h="370840">
                <a:tc>
                  <a:txBody>
                    <a:bodyPr/>
                    <a:lstStyle/>
                    <a:p>
                      <a:r>
                        <a:rPr lang="en-US" dirty="0" smtClean="0"/>
                        <a:t>5</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0.25</a:t>
                      </a:r>
                      <a:endParaRPr lang="en-US" dirty="0"/>
                    </a:p>
                  </a:txBody>
                  <a:tcPr/>
                </a:tc>
              </a:tr>
              <a:tr h="370840">
                <a:tc>
                  <a:txBody>
                    <a:bodyPr/>
                    <a:lstStyle/>
                    <a:p>
                      <a:r>
                        <a:rPr lang="en-US" dirty="0" smtClean="0"/>
                        <a:t>7</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0.2</a:t>
                      </a:r>
                      <a:endParaRPr lang="en-US" dirty="0"/>
                    </a:p>
                  </a:txBody>
                  <a:tcPr/>
                </a:tc>
              </a:tr>
              <a:tr h="370840">
                <a:tc>
                  <a:txBody>
                    <a:bodyPr/>
                    <a:lstStyle/>
                    <a:p>
                      <a:r>
                        <a:rPr lang="en-US" dirty="0" smtClean="0"/>
                        <a:t>8</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0.165</a:t>
                      </a:r>
                      <a:endParaRPr lang="en-US" dirty="0"/>
                    </a:p>
                  </a:txBody>
                  <a:tcPr/>
                </a:tc>
              </a:tr>
              <a:tr h="370840">
                <a:tc>
                  <a:txBody>
                    <a:bodyPr/>
                    <a:lstStyle/>
                    <a:p>
                      <a:r>
                        <a:rPr lang="en-US" dirty="0" smtClean="0"/>
                        <a:t>9</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0.135</a:t>
                      </a:r>
                      <a:endParaRPr lang="en-US" dirty="0"/>
                    </a:p>
                  </a:txBody>
                  <a:tcPr/>
                </a:tc>
              </a:tr>
            </a:tbl>
          </a:graphicData>
        </a:graphic>
      </p:graphicFrame>
      <p:sp>
        <p:nvSpPr>
          <p:cNvPr id="8" name="TextBox 7"/>
          <p:cNvSpPr txBox="1"/>
          <p:nvPr/>
        </p:nvSpPr>
        <p:spPr>
          <a:xfrm>
            <a:off x="1168059" y="5147856"/>
            <a:ext cx="5756861" cy="923330"/>
          </a:xfrm>
          <a:prstGeom prst="rect">
            <a:avLst/>
          </a:prstGeom>
          <a:noFill/>
        </p:spPr>
        <p:txBody>
          <a:bodyPr wrap="square" rtlCol="0">
            <a:spAutoFit/>
          </a:bodyPr>
          <a:lstStyle/>
          <a:p>
            <a:r>
              <a:rPr lang="en-US" dirty="0" smtClean="0"/>
              <a:t>R=0.1m (radius of screen)</a:t>
            </a:r>
          </a:p>
          <a:p>
            <a:r>
              <a:rPr lang="en-US" dirty="0" smtClean="0"/>
              <a:t>r=0.1m (radius of casing</a:t>
            </a:r>
          </a:p>
          <a:p>
            <a:r>
              <a:rPr lang="en-US" dirty="0" smtClean="0"/>
              <a:t>L=5m (length of well screen)</a:t>
            </a:r>
            <a:endParaRPr lang="en-US" dirty="0"/>
          </a:p>
        </p:txBody>
      </p:sp>
    </p:spTree>
    <p:extLst>
      <p:ext uri="{BB962C8B-B14F-4D97-AF65-F5344CB8AC3E}">
        <p14:creationId xmlns:p14="http://schemas.microsoft.com/office/powerpoint/2010/main" val="17308512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7" name="Picture 6" descr="hvorsle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023" y="1266606"/>
            <a:ext cx="6623269" cy="496745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vorsle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97" y="1339087"/>
            <a:ext cx="6692294" cy="50192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Confined Aquifer</a:t>
            </a:r>
            <a:br>
              <a:rPr lang="en-US" dirty="0" smtClean="0"/>
            </a:br>
            <a:r>
              <a:rPr lang="en-US" dirty="0" smtClean="0"/>
              <a:t>(Thiem solution)</a:t>
            </a:r>
            <a:endParaRPr lang="en-US" dirty="0"/>
          </a:p>
        </p:txBody>
      </p:sp>
      <p:pic>
        <p:nvPicPr>
          <p:cNvPr id="6" name="Content Placeholder 5" descr="Screen shot 2011-09-19 at 8.09.29 PM.png"/>
          <p:cNvPicPr>
            <a:picLocks noGrp="1" noChangeAspect="1"/>
          </p:cNvPicPr>
          <p:nvPr>
            <p:ph idx="1"/>
          </p:nvPr>
        </p:nvPicPr>
        <p:blipFill>
          <a:blip r:embed="rId2">
            <a:extLst>
              <a:ext uri="{28A0092B-C50C-407E-A947-70E740481C1C}">
                <a14:useLocalDpi xmlns:a14="http://schemas.microsoft.com/office/drawing/2010/main" val="0"/>
              </a:ext>
            </a:extLst>
          </a:blip>
          <a:srcRect l="1314" r="1314"/>
          <a:stretch>
            <a:fillRect/>
          </a:stretch>
        </p:blipFill>
        <p:spPr/>
      </p:pic>
    </p:spTree>
    <p:extLst>
      <p:ext uri="{BB962C8B-B14F-4D97-AF65-F5344CB8AC3E}">
        <p14:creationId xmlns:p14="http://schemas.microsoft.com/office/powerpoint/2010/main" val="4032522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Bouwer and Rice Method</a:t>
            </a:r>
            <a:endParaRPr lang="en-US" dirty="0"/>
          </a:p>
        </p:txBody>
      </p:sp>
      <p:pic>
        <p:nvPicPr>
          <p:cNvPr id="4" name="Content Placeholder 3" descr="Screen shot 2011-09-20 at 10.09.35 AM.png"/>
          <p:cNvPicPr>
            <a:picLocks noGrp="1" noChangeAspect="1"/>
          </p:cNvPicPr>
          <p:nvPr>
            <p:ph idx="1"/>
          </p:nvPr>
        </p:nvPicPr>
        <p:blipFill>
          <a:blip r:embed="rId2"/>
          <a:srcRect l="-75878" r="-75878"/>
          <a:stretch>
            <a:fillRect/>
          </a:stretch>
        </p:blipFill>
        <p:spPr>
          <a:scene3d>
            <a:camera prst="orthographicFront">
              <a:rot lat="0" lon="0" rev="21540000"/>
            </a:camera>
            <a:lightRig rig="threePt" dir="t"/>
          </a:scene3d>
        </p:spPr>
      </p:pic>
    </p:spTree>
    <p:extLst>
      <p:ext uri="{BB962C8B-B14F-4D97-AF65-F5344CB8AC3E}">
        <p14:creationId xmlns:p14="http://schemas.microsoft.com/office/powerpoint/2010/main" val="194760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a:t>Bouwer and Rice</a:t>
            </a:r>
            <a:r>
              <a:rPr lang="en-US" dirty="0" smtClean="0"/>
              <a:t> Interpretation</a:t>
            </a:r>
            <a:endParaRPr lang="en-US" dirty="0"/>
          </a:p>
        </p:txBody>
      </p:sp>
      <p:sp>
        <p:nvSpPr>
          <p:cNvPr id="3" name="Content Placeholder 2"/>
          <p:cNvSpPr>
            <a:spLocks noGrp="1"/>
          </p:cNvSpPr>
          <p:nvPr>
            <p:ph idx="1"/>
          </p:nvPr>
        </p:nvSpPr>
        <p:spPr>
          <a:xfrm>
            <a:off x="498474" y="2382252"/>
            <a:ext cx="7556313" cy="4144963"/>
          </a:xfrm>
        </p:spPr>
        <p:txBody>
          <a:bodyPr>
            <a:normAutofit fontScale="85000" lnSpcReduction="20000"/>
          </a:bodyPr>
          <a:lstStyle/>
          <a:p>
            <a:endParaRPr lang="en-US" dirty="0" smtClean="0"/>
          </a:p>
          <a:p>
            <a:endParaRPr lang="en-US" dirty="0"/>
          </a:p>
          <a:p>
            <a:pPr marL="0" indent="0">
              <a:buNone/>
            </a:pPr>
            <a:endParaRPr lang="en-US" dirty="0" smtClean="0"/>
          </a:p>
          <a:p>
            <a:pPr marL="0" indent="0">
              <a:buNone/>
            </a:pPr>
            <a:r>
              <a:rPr lang="en-US" dirty="0" smtClean="0"/>
              <a:t>K – hydraulic conductivity</a:t>
            </a:r>
            <a:br>
              <a:rPr lang="en-US" dirty="0" smtClean="0"/>
            </a:br>
            <a:r>
              <a:rPr lang="en-US" dirty="0" err="1" smtClean="0"/>
              <a:t>rc</a:t>
            </a:r>
            <a:r>
              <a:rPr lang="en-US" dirty="0" smtClean="0"/>
              <a:t> – radius of the well casing</a:t>
            </a:r>
            <a:r>
              <a:rPr lang="en-US" dirty="0"/>
              <a:t/>
            </a:r>
            <a:br>
              <a:rPr lang="en-US" dirty="0"/>
            </a:br>
            <a:r>
              <a:rPr lang="en-US" dirty="0" smtClean="0"/>
              <a:t>R – radius of the gravel envelope</a:t>
            </a:r>
            <a:br>
              <a:rPr lang="en-US" dirty="0" smtClean="0"/>
            </a:br>
            <a:r>
              <a:rPr lang="en-US" dirty="0" smtClean="0"/>
              <a:t>Re – effective radius over which hear is </a:t>
            </a:r>
            <a:r>
              <a:rPr lang="en-US" dirty="0" err="1" smtClean="0"/>
              <a:t>disipated</a:t>
            </a:r>
            <a:r>
              <a:rPr lang="en-US" dirty="0" smtClean="0"/>
              <a:t/>
            </a:r>
            <a:br>
              <a:rPr lang="en-US" dirty="0" smtClean="0"/>
            </a:br>
            <a:r>
              <a:rPr lang="en-US" dirty="0" smtClean="0"/>
              <a:t>Le – length of screen over which water can enter</a:t>
            </a:r>
            <a:br>
              <a:rPr lang="en-US" dirty="0" smtClean="0"/>
            </a:br>
            <a:r>
              <a:rPr lang="en-US" dirty="0" smtClean="0"/>
              <a:t>H0 – drawdown at time 0</a:t>
            </a:r>
            <a:br>
              <a:rPr lang="en-US" dirty="0" smtClean="0"/>
            </a:br>
            <a:r>
              <a:rPr lang="en-US" dirty="0" err="1" smtClean="0"/>
              <a:t>Ht</a:t>
            </a:r>
            <a:r>
              <a:rPr lang="en-US" dirty="0" smtClean="0"/>
              <a:t> – drawdown at time t</a:t>
            </a:r>
            <a:br>
              <a:rPr lang="en-US" dirty="0" smtClean="0"/>
            </a:br>
            <a:r>
              <a:rPr lang="en-US" dirty="0" smtClean="0"/>
              <a:t>t – time</a:t>
            </a:r>
            <a:br>
              <a:rPr lang="en-US" dirty="0" smtClean="0"/>
            </a:br>
            <a:r>
              <a:rPr lang="en-US" dirty="0" err="1" smtClean="0"/>
              <a:t>Lw</a:t>
            </a:r>
            <a:r>
              <a:rPr lang="en-US" dirty="0" smtClean="0"/>
              <a:t> – distance from water table to the bottom of the bore hole</a:t>
            </a:r>
            <a:br>
              <a:rPr lang="en-US" dirty="0" smtClean="0"/>
            </a:br>
            <a:r>
              <a:rPr lang="en-US" dirty="0" smtClean="0"/>
              <a:t>A,B – constants on figure 5.25</a:t>
            </a:r>
          </a:p>
          <a:p>
            <a:pPr marL="0" indent="0">
              <a:buNone/>
            </a:pPr>
            <a:r>
              <a:rPr lang="en-US" dirty="0" smtClean="0"/>
              <a:t>Valid for </a:t>
            </a:r>
            <a:r>
              <a:rPr lang="en-US" dirty="0" err="1" smtClean="0"/>
              <a:t>Lw</a:t>
            </a:r>
            <a:r>
              <a:rPr lang="en-US" dirty="0" smtClean="0"/>
              <a:t>&lt;h (the saturated thickness of the aquifer)</a:t>
            </a:r>
          </a:p>
        </p:txBody>
      </p:sp>
      <p:graphicFrame>
        <p:nvGraphicFramePr>
          <p:cNvPr id="4" name="Object 3"/>
          <p:cNvGraphicFramePr>
            <a:graphicFrameLocks noChangeAspect="1"/>
          </p:cNvGraphicFramePr>
          <p:nvPr>
            <p:extLst>
              <p:ext uri="{D42A27DB-BD31-4B8C-83A1-F6EECF244321}">
                <p14:modId xmlns:p14="http://schemas.microsoft.com/office/powerpoint/2010/main" val="865397797"/>
              </p:ext>
            </p:extLst>
          </p:nvPr>
        </p:nvGraphicFramePr>
        <p:xfrm>
          <a:off x="2803687" y="1874256"/>
          <a:ext cx="2583783" cy="761114"/>
        </p:xfrm>
        <a:graphic>
          <a:graphicData uri="http://schemas.openxmlformats.org/presentationml/2006/ole">
            <mc:AlternateContent xmlns:mc="http://schemas.openxmlformats.org/markup-compatibility/2006">
              <mc:Choice xmlns:v="urn:schemas-microsoft-com:vml" Requires="v">
                <p:oleObj spid="_x0000_s68673" name="Equation" r:id="rId3" imgW="1638300" imgH="469900" progId="Equation.3">
                  <p:embed/>
                </p:oleObj>
              </mc:Choice>
              <mc:Fallback>
                <p:oleObj name="Equation" r:id="rId3" imgW="1638300" imgH="4699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687" y="1874256"/>
                        <a:ext cx="2583783" cy="7611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49322463"/>
              </p:ext>
            </p:extLst>
          </p:nvPr>
        </p:nvGraphicFramePr>
        <p:xfrm>
          <a:off x="1884363" y="2574925"/>
          <a:ext cx="4729162" cy="882650"/>
        </p:xfrm>
        <a:graphic>
          <a:graphicData uri="http://schemas.openxmlformats.org/presentationml/2006/ole">
            <mc:AlternateContent xmlns:mc="http://schemas.openxmlformats.org/markup-compatibility/2006">
              <mc:Choice xmlns:v="urn:schemas-microsoft-com:vml" Requires="v">
                <p:oleObj spid="_x0000_s68674" name="Equation" r:id="rId5" imgW="2997200" imgH="558800" progId="Equation.3">
                  <p:embed/>
                </p:oleObj>
              </mc:Choice>
              <mc:Fallback>
                <p:oleObj name="Equation" r:id="rId5" imgW="2997200" imgH="558800"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4363" y="2574925"/>
                        <a:ext cx="4729162"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5822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Underdamped</a:t>
            </a:r>
            <a:br>
              <a:rPr lang="en-US" dirty="0" smtClean="0"/>
            </a:br>
            <a:r>
              <a:rPr lang="en-US" dirty="0" smtClean="0"/>
              <a:t>Van der Kamp</a:t>
            </a:r>
            <a:endParaRPr lang="en-US" dirty="0"/>
          </a:p>
        </p:txBody>
      </p:sp>
      <p:pic>
        <p:nvPicPr>
          <p:cNvPr id="4" name="Content Placeholder 3" descr="Screen shot 2011-09-20 at 10.10.27 AM.png"/>
          <p:cNvPicPr>
            <a:picLocks noGrp="1" noChangeAspect="1"/>
          </p:cNvPicPr>
          <p:nvPr>
            <p:ph idx="1"/>
          </p:nvPr>
        </p:nvPicPr>
        <p:blipFill>
          <a:blip r:embed="rId2"/>
          <a:srcRect l="-7719" r="-7719"/>
          <a:stretch>
            <a:fillRect/>
          </a:stretch>
        </p:blipFill>
        <p:spPr>
          <a:scene3d>
            <a:camera prst="orthographicFront">
              <a:rot lat="0" lon="0" rev="10920000"/>
            </a:camera>
            <a:lightRig rig="threePt" dir="t"/>
          </a:scene3d>
        </p:spPr>
      </p:pic>
    </p:spTree>
    <p:extLst>
      <p:ext uri="{BB962C8B-B14F-4D97-AF65-F5344CB8AC3E}">
        <p14:creationId xmlns:p14="http://schemas.microsoft.com/office/powerpoint/2010/main" val="1599558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Underdamped</a:t>
            </a:r>
            <a:r>
              <a:rPr lang="en-US" dirty="0" smtClean="0"/>
              <a:t> Van der Kamp</a:t>
            </a:r>
            <a:endParaRPr lang="en-US" dirty="0"/>
          </a:p>
        </p:txBody>
      </p:sp>
      <p:sp>
        <p:nvSpPr>
          <p:cNvPr id="3" name="Content Placeholder 2"/>
          <p:cNvSpPr>
            <a:spLocks noGrp="1"/>
          </p:cNvSpPr>
          <p:nvPr>
            <p:ph idx="1"/>
          </p:nvPr>
        </p:nvSpPr>
        <p:spPr>
          <a:xfrm>
            <a:off x="498474" y="1379621"/>
            <a:ext cx="7556313" cy="5211011"/>
          </a:xfrm>
        </p:spPr>
        <p:txBody>
          <a:bodyPr>
            <a:normAutofit lnSpcReduction="10000"/>
          </a:bodyPr>
          <a:lstStyle/>
          <a:p>
            <a:r>
              <a:rPr lang="en-US" dirty="0" smtClean="0"/>
              <a:t>Consider the following decay formula</a:t>
            </a:r>
          </a:p>
          <a:p>
            <a:endParaRPr lang="en-US" dirty="0"/>
          </a:p>
          <a:p>
            <a:r>
              <a:rPr lang="en-US" dirty="0" err="1" smtClean="0"/>
              <a:t>Transmissivity</a:t>
            </a:r>
            <a:r>
              <a:rPr lang="en-US" dirty="0" smtClean="0"/>
              <a:t> given by</a:t>
            </a:r>
          </a:p>
          <a:p>
            <a:endParaRPr lang="en-US" dirty="0"/>
          </a:p>
          <a:p>
            <a:endParaRPr lang="en-US" dirty="0" smtClean="0"/>
          </a:p>
          <a:p>
            <a:pPr marL="0" indent="0">
              <a:buNone/>
            </a:pPr>
            <a:r>
              <a:rPr lang="en-US" dirty="0" smtClean="0"/>
              <a:t/>
            </a:r>
            <a:br>
              <a:rPr lang="en-US" dirty="0" smtClean="0"/>
            </a:br>
            <a:r>
              <a:rPr lang="en-US" dirty="0" smtClean="0"/>
              <a:t>T – </a:t>
            </a:r>
            <a:r>
              <a:rPr lang="en-US" dirty="0" err="1" smtClean="0"/>
              <a:t>transmissivity</a:t>
            </a:r>
            <a:r>
              <a:rPr lang="en-US" dirty="0"/>
              <a:t/>
            </a:r>
            <a:br>
              <a:rPr lang="en-US" dirty="0"/>
            </a:br>
            <a:r>
              <a:rPr lang="en-US" dirty="0" err="1" smtClean="0"/>
              <a:t>rc</a:t>
            </a:r>
            <a:r>
              <a:rPr lang="en-US" dirty="0" smtClean="0"/>
              <a:t> – radius of well casing</a:t>
            </a:r>
            <a:br>
              <a:rPr lang="en-US" dirty="0" smtClean="0"/>
            </a:br>
            <a:r>
              <a:rPr lang="en-US" dirty="0" err="1" smtClean="0"/>
              <a:t>rs</a:t>
            </a:r>
            <a:r>
              <a:rPr lang="en-US" dirty="0" smtClean="0"/>
              <a:t> – radius of well screen</a:t>
            </a:r>
            <a:br>
              <a:rPr lang="en-US" dirty="0" smtClean="0"/>
            </a:br>
            <a:r>
              <a:rPr lang="en-US" dirty="0" smtClean="0"/>
              <a:t>S – storage coefficient</a:t>
            </a:r>
            <a:br>
              <a:rPr lang="en-US" dirty="0" smtClean="0"/>
            </a:br>
            <a:r>
              <a:rPr lang="en-US" dirty="0" smtClean="0"/>
              <a:t>L – effective length of the water column</a:t>
            </a:r>
            <a:br>
              <a:rPr lang="en-US" dirty="0" smtClean="0"/>
            </a:br>
            <a:r>
              <a:rPr lang="en-US" dirty="0" smtClean="0"/>
              <a:t>g – gravity</a:t>
            </a:r>
            <a:br>
              <a:rPr lang="en-US" dirty="0" smtClean="0"/>
            </a:br>
            <a:r>
              <a:rPr lang="en-US" dirty="0" smtClean="0">
                <a:latin typeface="Symbol" charset="2"/>
                <a:cs typeface="Symbol" charset="2"/>
              </a:rPr>
              <a:t>w</a:t>
            </a:r>
            <a:r>
              <a:rPr lang="en-US" dirty="0" smtClean="0"/>
              <a:t> – angular frequency</a:t>
            </a:r>
          </a:p>
          <a:p>
            <a:endParaRPr lang="en-US" dirty="0"/>
          </a:p>
          <a:p>
            <a:endParaRPr lang="en-US" dirty="0" smtClean="0"/>
          </a:p>
          <a:p>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31498867"/>
              </p:ext>
            </p:extLst>
          </p:nvPr>
        </p:nvGraphicFramePr>
        <p:xfrm>
          <a:off x="2796339" y="1951810"/>
          <a:ext cx="2789319" cy="521368"/>
        </p:xfrm>
        <a:graphic>
          <a:graphicData uri="http://schemas.openxmlformats.org/presentationml/2006/ole">
            <mc:AlternateContent xmlns:mc="http://schemas.openxmlformats.org/markup-compatibility/2006">
              <mc:Choice xmlns:v="urn:schemas-microsoft-com:vml" Requires="v">
                <p:oleObj spid="_x0000_s69806" name="Equation" r:id="rId3" imgW="1358900" imgH="241300" progId="Equation.3">
                  <p:embed/>
                </p:oleObj>
              </mc:Choice>
              <mc:Fallback>
                <p:oleObj name="Equation" r:id="rId3" imgW="1358900" imgH="241300" progId="Equation.3">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339" y="1951810"/>
                        <a:ext cx="2789319" cy="52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62845936"/>
              </p:ext>
            </p:extLst>
          </p:nvPr>
        </p:nvGraphicFramePr>
        <p:xfrm>
          <a:off x="3243849" y="2959706"/>
          <a:ext cx="1635626" cy="430355"/>
        </p:xfrm>
        <a:graphic>
          <a:graphicData uri="http://schemas.openxmlformats.org/presentationml/2006/ole">
            <mc:AlternateContent xmlns:mc="http://schemas.openxmlformats.org/markup-compatibility/2006">
              <mc:Choice xmlns:v="urn:schemas-microsoft-com:vml" Requires="v">
                <p:oleObj spid="_x0000_s69807" name="Equation" r:id="rId5" imgW="914400" imgH="241300" progId="Equation.3">
                  <p:embed/>
                </p:oleObj>
              </mc:Choice>
              <mc:Fallback>
                <p:oleObj name="Equation" r:id="rId5" imgW="914400" imgH="241300" progId="Equation.3">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849" y="2959706"/>
                        <a:ext cx="1635626" cy="430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60020617"/>
              </p:ext>
            </p:extLst>
          </p:nvPr>
        </p:nvGraphicFramePr>
        <p:xfrm>
          <a:off x="434048" y="3698231"/>
          <a:ext cx="2747962" cy="568325"/>
        </p:xfrm>
        <a:graphic>
          <a:graphicData uri="http://schemas.openxmlformats.org/presentationml/2006/ole">
            <mc:AlternateContent xmlns:mc="http://schemas.openxmlformats.org/markup-compatibility/2006">
              <mc:Choice xmlns:v="urn:schemas-microsoft-com:vml" Requires="v">
                <p:oleObj spid="_x0000_s69808" name="Equation" r:id="rId7" imgW="1536700" imgH="304800" progId="Equation.3">
                  <p:embed/>
                </p:oleObj>
              </mc:Choice>
              <mc:Fallback>
                <p:oleObj name="Equation" r:id="rId7" imgW="1536700" imgH="304800" progId="Equation.3">
                  <p:embed/>
                  <p:pic>
                    <p:nvPicPr>
                      <p:cNvPr id="0"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048" y="3698231"/>
                        <a:ext cx="2747962"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28379581"/>
              </p:ext>
            </p:extLst>
          </p:nvPr>
        </p:nvGraphicFramePr>
        <p:xfrm>
          <a:off x="3592429" y="3546913"/>
          <a:ext cx="1452563" cy="773113"/>
        </p:xfrm>
        <a:graphic>
          <a:graphicData uri="http://schemas.openxmlformats.org/presentationml/2006/ole">
            <mc:AlternateContent xmlns:mc="http://schemas.openxmlformats.org/markup-compatibility/2006">
              <mc:Choice xmlns:v="urn:schemas-microsoft-com:vml" Requires="v">
                <p:oleObj spid="_x0000_s69809" name="Equation" r:id="rId9" imgW="812800" imgH="431800" progId="Equation.3">
                  <p:embed/>
                </p:oleObj>
              </mc:Choice>
              <mc:Fallback>
                <p:oleObj name="Equation" r:id="rId9" imgW="812800" imgH="431800" progId="Equation.3">
                  <p:embed/>
                  <p:pic>
                    <p:nvPicPr>
                      <p:cNvPr id="0"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2429" y="3546913"/>
                        <a:ext cx="1452563"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4026728"/>
              </p:ext>
            </p:extLst>
          </p:nvPr>
        </p:nvGraphicFramePr>
        <p:xfrm>
          <a:off x="7279023" y="3493443"/>
          <a:ext cx="1362075" cy="773113"/>
        </p:xfrm>
        <a:graphic>
          <a:graphicData uri="http://schemas.openxmlformats.org/presentationml/2006/ole">
            <mc:AlternateContent xmlns:mc="http://schemas.openxmlformats.org/markup-compatibility/2006">
              <mc:Choice xmlns:v="urn:schemas-microsoft-com:vml" Requires="v">
                <p:oleObj spid="_x0000_s69810" name="Equation" r:id="rId11" imgW="762000" imgH="431800" progId="Equation.3">
                  <p:embed/>
                </p:oleObj>
              </mc:Choice>
              <mc:Fallback>
                <p:oleObj name="Equation" r:id="rId11" imgW="762000" imgH="431800" progId="Equation.3">
                  <p:embed/>
                  <p:pic>
                    <p:nvPicPr>
                      <p:cNvPr id="0" name="Picture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9023" y="3493443"/>
                        <a:ext cx="1362075"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17693995"/>
              </p:ext>
            </p:extLst>
          </p:nvPr>
        </p:nvGraphicFramePr>
        <p:xfrm>
          <a:off x="5481638" y="3535968"/>
          <a:ext cx="1225550" cy="795338"/>
        </p:xfrm>
        <a:graphic>
          <a:graphicData uri="http://schemas.openxmlformats.org/presentationml/2006/ole">
            <mc:AlternateContent xmlns:mc="http://schemas.openxmlformats.org/markup-compatibility/2006">
              <mc:Choice xmlns:v="urn:schemas-microsoft-com:vml" Requires="v">
                <p:oleObj spid="_x0000_s69811" name="Equation" r:id="rId13" imgW="685800" imgH="444500" progId="Equation.3">
                  <p:embed/>
                </p:oleObj>
              </mc:Choice>
              <mc:Fallback>
                <p:oleObj name="Equation" r:id="rId13" imgW="685800" imgH="444500" progId="Equation.3">
                  <p:embed/>
                  <p:pic>
                    <p:nvPicPr>
                      <p:cNvPr id="0"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1638" y="3535968"/>
                        <a:ext cx="1225550"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7256"/>
            <a:ext cx="7556313" cy="1116106"/>
          </a:xfrm>
        </p:spPr>
        <p:txBody>
          <a:bodyPr/>
          <a:lstStyle/>
          <a:p>
            <a:r>
              <a:rPr lang="en-US" dirty="0" smtClean="0"/>
              <a:t>Steps in Van der Kamp</a:t>
            </a:r>
            <a:endParaRPr lang="en-US" dirty="0"/>
          </a:p>
        </p:txBody>
      </p:sp>
      <p:sp>
        <p:nvSpPr>
          <p:cNvPr id="3" name="Content Placeholder 2"/>
          <p:cNvSpPr>
            <a:spLocks noGrp="1"/>
          </p:cNvSpPr>
          <p:nvPr>
            <p:ph idx="1"/>
          </p:nvPr>
        </p:nvSpPr>
        <p:spPr>
          <a:xfrm>
            <a:off x="498474" y="1497106"/>
            <a:ext cx="7556313" cy="5240578"/>
          </a:xfrm>
        </p:spPr>
        <p:txBody>
          <a:bodyPr>
            <a:normAutofit/>
          </a:bodyPr>
          <a:lstStyle/>
          <a:p>
            <a:r>
              <a:rPr lang="en-US" dirty="0" smtClean="0"/>
              <a:t>Calculate angular frequency w</a:t>
            </a:r>
            <a:br>
              <a:rPr lang="en-US" dirty="0" smtClean="0"/>
            </a:br>
            <a:r>
              <a:rPr lang="en-US" dirty="0" smtClean="0"/>
              <a:t>				</a:t>
            </a:r>
            <a:br>
              <a:rPr lang="en-US" dirty="0" smtClean="0"/>
            </a:br>
            <a:r>
              <a:rPr lang="en-US" dirty="0" smtClean="0"/>
              <a:t>				    </a:t>
            </a:r>
            <a:r>
              <a:rPr lang="en-US" dirty="0" err="1" smtClean="0">
                <a:latin typeface="Symbol" charset="2"/>
                <a:cs typeface="Symbol" charset="2"/>
              </a:rPr>
              <a:t>Dt</a:t>
            </a:r>
            <a:r>
              <a:rPr lang="en-US" dirty="0" smtClean="0"/>
              <a:t> – time between </a:t>
            </a:r>
            <a:r>
              <a:rPr lang="en-US" dirty="0" err="1" smtClean="0"/>
              <a:t>succesive</a:t>
            </a:r>
            <a:r>
              <a:rPr lang="en-US" dirty="0" smtClean="0"/>
              <a:t> peaks	</a:t>
            </a:r>
            <a:endParaRPr lang="en-US" dirty="0"/>
          </a:p>
          <a:p>
            <a:r>
              <a:rPr lang="en-US" dirty="0" smtClean="0"/>
              <a:t>Calculate damping factor</a:t>
            </a:r>
          </a:p>
          <a:p>
            <a:endParaRPr lang="en-US" dirty="0"/>
          </a:p>
          <a:p>
            <a:endParaRPr lang="en-US" dirty="0" smtClean="0"/>
          </a:p>
          <a:p>
            <a:r>
              <a:rPr lang="en-US" dirty="0" smtClean="0"/>
              <a:t>Solve implicit equation (iteratively) </a:t>
            </a:r>
          </a:p>
          <a:p>
            <a:endParaRPr lang="en-US" dirty="0"/>
          </a:p>
          <a:p>
            <a:endParaRPr lang="en-US" dirty="0" smtClean="0"/>
          </a:p>
          <a:p>
            <a:pPr marL="0" indent="0">
              <a:buNone/>
            </a:pPr>
            <a:r>
              <a:rPr lang="en-US" dirty="0"/>
              <a:t>	</a:t>
            </a:r>
            <a:r>
              <a:rPr lang="en-US" dirty="0" smtClean="0"/>
              <a:t>		Continue until converged</a:t>
            </a:r>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78288125"/>
              </p:ext>
            </p:extLst>
          </p:nvPr>
        </p:nvGraphicFramePr>
        <p:xfrm>
          <a:off x="2341061" y="1967340"/>
          <a:ext cx="1771650" cy="773113"/>
        </p:xfrm>
        <a:graphic>
          <a:graphicData uri="http://schemas.openxmlformats.org/presentationml/2006/ole">
            <mc:AlternateContent xmlns:mc="http://schemas.openxmlformats.org/markup-compatibility/2006">
              <mc:Choice xmlns:v="urn:schemas-microsoft-com:vml" Requires="v">
                <p:oleObj spid="_x0000_s70788" name="Equation" r:id="rId3" imgW="990600" imgH="431800" progId="Equation.3">
                  <p:embed/>
                </p:oleObj>
              </mc:Choice>
              <mc:Fallback>
                <p:oleObj name="Equation" r:id="rId3" imgW="990600" imgH="431800" progId="Equation.3">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061" y="1967340"/>
                        <a:ext cx="177165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11295746"/>
              </p:ext>
            </p:extLst>
          </p:nvPr>
        </p:nvGraphicFramePr>
        <p:xfrm>
          <a:off x="3065463" y="3533775"/>
          <a:ext cx="2338387" cy="887413"/>
        </p:xfrm>
        <a:graphic>
          <a:graphicData uri="http://schemas.openxmlformats.org/presentationml/2006/ole">
            <mc:AlternateContent xmlns:mc="http://schemas.openxmlformats.org/markup-compatibility/2006">
              <mc:Choice xmlns:v="urn:schemas-microsoft-com:vml" Requires="v">
                <p:oleObj spid="_x0000_s70789" name="Equation" r:id="rId5" imgW="1308100" imgH="482600" progId="Equation.3">
                  <p:embed/>
                </p:oleObj>
              </mc:Choice>
              <mc:Fallback>
                <p:oleObj name="Equation" r:id="rId5" imgW="1308100" imgH="482600" progId="Equation.3">
                  <p:embed/>
                  <p:pic>
                    <p:nvPicPr>
                      <p:cNvPr id="0" name="Picture 37"/>
                      <p:cNvPicPr>
                        <a:picLocks noChangeAspect="1" noChangeArrowheads="1"/>
                      </p:cNvPicPr>
                      <p:nvPr/>
                    </p:nvPicPr>
                    <p:blipFill>
                      <a:blip r:embed="rId6"/>
                      <a:srcRect/>
                      <a:stretch>
                        <a:fillRect/>
                      </a:stretch>
                    </p:blipFill>
                    <p:spPr bwMode="auto">
                      <a:xfrm>
                        <a:off x="3065463" y="3533775"/>
                        <a:ext cx="2338387"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79005703"/>
              </p:ext>
            </p:extLst>
          </p:nvPr>
        </p:nvGraphicFramePr>
        <p:xfrm>
          <a:off x="3900488" y="5037979"/>
          <a:ext cx="1658937" cy="430212"/>
        </p:xfrm>
        <a:graphic>
          <a:graphicData uri="http://schemas.openxmlformats.org/presentationml/2006/ole">
            <mc:AlternateContent xmlns:mc="http://schemas.openxmlformats.org/markup-compatibility/2006">
              <mc:Choice xmlns:v="urn:schemas-microsoft-com:vml" Requires="v">
                <p:oleObj spid="_x0000_s70790" name="Equation" r:id="rId7" imgW="927100" imgH="241300" progId="Equation.3">
                  <p:embed/>
                </p:oleObj>
              </mc:Choice>
              <mc:Fallback>
                <p:oleObj name="Equation" r:id="rId7" imgW="927100" imgH="241300" progId="Equation.3">
                  <p:embed/>
                  <p:pic>
                    <p:nvPicPr>
                      <p:cNvPr id="0"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0488" y="5037979"/>
                        <a:ext cx="1658937"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46605034"/>
              </p:ext>
            </p:extLst>
          </p:nvPr>
        </p:nvGraphicFramePr>
        <p:xfrm>
          <a:off x="3899152" y="5471201"/>
          <a:ext cx="1725612" cy="430213"/>
        </p:xfrm>
        <a:graphic>
          <a:graphicData uri="http://schemas.openxmlformats.org/presentationml/2006/ole">
            <mc:AlternateContent xmlns:mc="http://schemas.openxmlformats.org/markup-compatibility/2006">
              <mc:Choice xmlns:v="urn:schemas-microsoft-com:vml" Requires="v">
                <p:oleObj spid="_x0000_s70791" name="Equation" r:id="rId9" imgW="965200" imgH="241300" progId="Equation.3">
                  <p:embed/>
                </p:oleObj>
              </mc:Choice>
              <mc:Fallback>
                <p:oleObj name="Equation" r:id="rId9" imgW="965200" imgH="241300" progId="Equation.3">
                  <p:embed/>
                  <p:pic>
                    <p:nvPicPr>
                      <p:cNvPr id="0" name="Picture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9152" y="5471201"/>
                        <a:ext cx="1725612"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99971768"/>
              </p:ext>
            </p:extLst>
          </p:nvPr>
        </p:nvGraphicFramePr>
        <p:xfrm>
          <a:off x="3912520" y="5928150"/>
          <a:ext cx="1725612" cy="430213"/>
        </p:xfrm>
        <a:graphic>
          <a:graphicData uri="http://schemas.openxmlformats.org/presentationml/2006/ole">
            <mc:AlternateContent xmlns:mc="http://schemas.openxmlformats.org/markup-compatibility/2006">
              <mc:Choice xmlns:v="urn:schemas-microsoft-com:vml" Requires="v">
                <p:oleObj spid="_x0000_s70792" name="Equation" r:id="rId11" imgW="965200" imgH="241300" progId="Equation.3">
                  <p:embed/>
                </p:oleObj>
              </mc:Choice>
              <mc:Fallback>
                <p:oleObj name="Equation" r:id="rId11" imgW="965200" imgH="241300" progId="Equation.3">
                  <p:embed/>
                  <p:pic>
                    <p:nvPicPr>
                      <p:cNvPr id="0"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2520" y="5928150"/>
                        <a:ext cx="1725612"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8844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a:t>
            </a:r>
            <a:endParaRPr lang="en-US" dirty="0"/>
          </a:p>
        </p:txBody>
      </p:sp>
      <p:pic>
        <p:nvPicPr>
          <p:cNvPr id="4" name="Content Placeholder 3" descr="vander2.jpg"/>
          <p:cNvPicPr>
            <a:picLocks noGrp="1" noChangeAspect="1"/>
          </p:cNvPicPr>
          <p:nvPr>
            <p:ph idx="1"/>
          </p:nvPr>
        </p:nvPicPr>
        <p:blipFill>
          <a:blip r:embed="rId2"/>
          <a:srcRect l="-18365" r="-18365"/>
          <a:stretch>
            <a:fillRect/>
          </a:stretch>
        </p:blipFill>
        <p:spPr/>
      </p:pic>
      <p:sp>
        <p:nvSpPr>
          <p:cNvPr id="5" name="TextBox 4"/>
          <p:cNvSpPr txBox="1"/>
          <p:nvPr/>
        </p:nvSpPr>
        <p:spPr>
          <a:xfrm>
            <a:off x="725747" y="1230868"/>
            <a:ext cx="3214116" cy="646331"/>
          </a:xfrm>
          <a:prstGeom prst="rect">
            <a:avLst/>
          </a:prstGeom>
          <a:noFill/>
        </p:spPr>
        <p:txBody>
          <a:bodyPr wrap="none" rtlCol="0">
            <a:spAutoFit/>
          </a:bodyPr>
          <a:lstStyle/>
          <a:p>
            <a:r>
              <a:rPr lang="en-US" dirty="0" smtClean="0"/>
              <a:t>Interpret the following curve</a:t>
            </a:r>
          </a:p>
          <a:p>
            <a:r>
              <a:rPr lang="en-US" dirty="0" err="1" smtClean="0"/>
              <a:t>rc</a:t>
            </a:r>
            <a:r>
              <a:rPr lang="en-US" dirty="0" smtClean="0"/>
              <a:t>=0.5 </a:t>
            </a:r>
            <a:r>
              <a:rPr lang="en-US" dirty="0" err="1" smtClean="0"/>
              <a:t>m</a:t>
            </a:r>
            <a:r>
              <a:rPr lang="en-US" dirty="0" smtClean="0"/>
              <a:t> and </a:t>
            </a:r>
            <a:r>
              <a:rPr lang="en-US" dirty="0" err="1" smtClean="0"/>
              <a:t>rs</a:t>
            </a:r>
            <a:r>
              <a:rPr lang="en-US" smtClean="0"/>
              <a:t>=0.5m</a:t>
            </a:r>
            <a:endParaRPr lang="en-US" dirty="0"/>
          </a:p>
        </p:txBody>
      </p:sp>
      <p:sp>
        <p:nvSpPr>
          <p:cNvPr id="3" name="Rectangle 2"/>
          <p:cNvSpPr/>
          <p:nvPr/>
        </p:nvSpPr>
        <p:spPr>
          <a:xfrm>
            <a:off x="1259204" y="3626749"/>
            <a:ext cx="710317" cy="774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H(cm)</a:t>
            </a:r>
            <a:endParaRPr lang="en-US" sz="1200" dirty="0">
              <a:solidFill>
                <a:schemeClr val="tx1"/>
              </a:solidFill>
            </a:endParaRPr>
          </a:p>
        </p:txBody>
      </p:sp>
    </p:spTree>
    <p:extLst>
      <p:ext uri="{BB962C8B-B14F-4D97-AF65-F5344CB8AC3E}">
        <p14:creationId xmlns:p14="http://schemas.microsoft.com/office/powerpoint/2010/main" val="119565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and Guidelines for Slug Tests</a:t>
            </a:r>
            <a:endParaRPr lang="en-US" dirty="0"/>
          </a:p>
        </p:txBody>
      </p:sp>
      <p:sp>
        <p:nvSpPr>
          <p:cNvPr id="3" name="Content Placeholder 2"/>
          <p:cNvSpPr>
            <a:spLocks noGrp="1"/>
          </p:cNvSpPr>
          <p:nvPr>
            <p:ph idx="1"/>
          </p:nvPr>
        </p:nvSpPr>
        <p:spPr/>
        <p:txBody>
          <a:bodyPr>
            <a:normAutofit fontScale="92500"/>
          </a:bodyPr>
          <a:lstStyle/>
          <a:p>
            <a:r>
              <a:rPr lang="en-US" dirty="0" smtClean="0"/>
              <a:t>Skin Effects can yield underpredictions</a:t>
            </a:r>
          </a:p>
          <a:p>
            <a:r>
              <a:rPr lang="en-US" dirty="0" smtClean="0"/>
              <a:t>Geological Survey Guidelines</a:t>
            </a:r>
          </a:p>
          <a:p>
            <a:pPr lvl="1"/>
            <a:r>
              <a:rPr lang="en-US" dirty="0" smtClean="0"/>
              <a:t>Three or more slug tests should be performed on a given well</a:t>
            </a:r>
          </a:p>
          <a:p>
            <a:pPr lvl="1"/>
            <a:r>
              <a:rPr lang="en-US" dirty="0" smtClean="0"/>
              <a:t>Two or more different initial displacement should be used</a:t>
            </a:r>
          </a:p>
          <a:p>
            <a:pPr lvl="1"/>
            <a:r>
              <a:rPr lang="en-US" dirty="0" smtClean="0"/>
              <a:t>The slug should be introduced as instantaneously as possible</a:t>
            </a:r>
          </a:p>
          <a:p>
            <a:pPr lvl="1"/>
            <a:r>
              <a:rPr lang="en-US" dirty="0" smtClean="0"/>
              <a:t>Good data acquisition equipment should be used</a:t>
            </a:r>
          </a:p>
          <a:p>
            <a:pPr lvl="1"/>
            <a:r>
              <a:rPr lang="en-US" dirty="0" smtClean="0"/>
              <a:t>An observation well should be employed for storage estimation</a:t>
            </a:r>
          </a:p>
          <a:p>
            <a:pPr lvl="1"/>
            <a:r>
              <a:rPr lang="en-US" dirty="0" smtClean="0"/>
              <a:t>Analysis method should be consistent with site</a:t>
            </a:r>
          </a:p>
          <a:p>
            <a:pPr lvl="1"/>
            <a:r>
              <a:rPr lang="en-US" dirty="0" smtClean="0"/>
              <a:t>Study results carefully and reassess analysis method if necessary</a:t>
            </a:r>
          </a:p>
          <a:p>
            <a:pPr lvl="1"/>
            <a:r>
              <a:rPr lang="en-US" dirty="0" smtClean="0"/>
              <a:t>Appropriate well construction parameters should be used</a:t>
            </a:r>
            <a:endParaRPr lang="en-US" dirty="0"/>
          </a:p>
        </p:txBody>
      </p:sp>
    </p:spTree>
    <p:extLst>
      <p:ext uri="{BB962C8B-B14F-4D97-AF65-F5344CB8AC3E}">
        <p14:creationId xmlns:p14="http://schemas.microsoft.com/office/powerpoint/2010/main" val="35496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Hydrogeologic Boundaries</a:t>
            </a:r>
            <a:endParaRPr lang="en-US" dirty="0"/>
          </a:p>
        </p:txBody>
      </p:sp>
      <p:pic>
        <p:nvPicPr>
          <p:cNvPr id="5" name="Picture 4" descr="Screen shot 2011-09-29 at 9.54.01 AM.png"/>
          <p:cNvPicPr>
            <a:picLocks noChangeAspect="1"/>
          </p:cNvPicPr>
          <p:nvPr/>
        </p:nvPicPr>
        <p:blipFill>
          <a:blip r:embed="rId2"/>
          <a:stretch>
            <a:fillRect/>
          </a:stretch>
        </p:blipFill>
        <p:spPr>
          <a:xfrm>
            <a:off x="1857284" y="4213277"/>
            <a:ext cx="4722925" cy="2218998"/>
          </a:xfrm>
          <a:prstGeom prst="rect">
            <a:avLst/>
          </a:prstGeom>
        </p:spPr>
      </p:pic>
      <p:pic>
        <p:nvPicPr>
          <p:cNvPr id="6" name="Picture 5" descr="Screen shot 2011-09-29 at 9.53.24 AM.png"/>
          <p:cNvPicPr>
            <a:picLocks noChangeAspect="1"/>
          </p:cNvPicPr>
          <p:nvPr/>
        </p:nvPicPr>
        <p:blipFill>
          <a:blip r:embed="rId3"/>
          <a:stretch>
            <a:fillRect/>
          </a:stretch>
        </p:blipFill>
        <p:spPr>
          <a:xfrm>
            <a:off x="2304261" y="2403753"/>
            <a:ext cx="3740881" cy="1659200"/>
          </a:xfrm>
          <a:prstGeom prst="rect">
            <a:avLst/>
          </a:prstGeom>
          <a:scene3d>
            <a:camera prst="orthographicFront">
              <a:rot lat="0" lon="0" rev="21420000"/>
            </a:camera>
            <a:lightRig rig="threePt" dir="t"/>
          </a:scene3d>
        </p:spPr>
      </p:pic>
    </p:spTree>
    <p:extLst>
      <p:ext uri="{BB962C8B-B14F-4D97-AF65-F5344CB8AC3E}">
        <p14:creationId xmlns:p14="http://schemas.microsoft.com/office/powerpoint/2010/main" val="362235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Confined Aquifer</a:t>
            </a:r>
            <a:br>
              <a:rPr lang="en-US" dirty="0" smtClean="0"/>
            </a:br>
            <a:r>
              <a:rPr lang="en-US" dirty="0" smtClean="0"/>
              <a:t>(Thiem solution)</a:t>
            </a:r>
            <a:endParaRPr lang="en-US" dirty="0"/>
          </a:p>
        </p:txBody>
      </p:sp>
      <p:sp>
        <p:nvSpPr>
          <p:cNvPr id="3" name="Content Placeholder 2"/>
          <p:cNvSpPr>
            <a:spLocks noGrp="1"/>
          </p:cNvSpPr>
          <p:nvPr>
            <p:ph idx="1"/>
          </p:nvPr>
        </p:nvSpPr>
        <p:spPr/>
        <p:txBody>
          <a:bodyPr/>
          <a:lstStyle/>
          <a:p>
            <a:r>
              <a:rPr lang="en-US" dirty="0" smtClean="0"/>
              <a:t>Governing equation</a:t>
            </a:r>
          </a:p>
          <a:p>
            <a:endParaRPr lang="en-US" dirty="0"/>
          </a:p>
          <a:p>
            <a:endParaRPr lang="en-US" dirty="0" smtClean="0"/>
          </a:p>
          <a:p>
            <a:endParaRPr lang="en-US" dirty="0"/>
          </a:p>
          <a:p>
            <a:r>
              <a:rPr lang="en-US" dirty="0" smtClean="0"/>
              <a:t>Integrating between two wells at different radii</a:t>
            </a:r>
          </a:p>
          <a:p>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1468975442"/>
              </p:ext>
            </p:extLst>
          </p:nvPr>
        </p:nvGraphicFramePr>
        <p:xfrm>
          <a:off x="1419726" y="2806700"/>
          <a:ext cx="2293938" cy="688975"/>
        </p:xfrm>
        <a:graphic>
          <a:graphicData uri="http://schemas.openxmlformats.org/presentationml/2006/ole">
            <mc:AlternateContent xmlns:mc="http://schemas.openxmlformats.org/markup-compatibility/2006">
              <mc:Choice xmlns:v="urn:schemas-microsoft-com:vml" Requires="v">
                <p:oleObj spid="_x0000_s53508" name="Equation" r:id="rId3" imgW="1308100" imgH="393700" progId="Equation.3">
                  <p:embed/>
                </p:oleObj>
              </mc:Choice>
              <mc:Fallback>
                <p:oleObj name="Equation" r:id="rId3" imgW="1308100" imgH="393700" progId="Equation.3">
                  <p:embed/>
                  <p:pic>
                    <p:nvPicPr>
                      <p:cNvPr id="0" name="Picture 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726" y="2806700"/>
                        <a:ext cx="2293938"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230232550"/>
              </p:ext>
            </p:extLst>
          </p:nvPr>
        </p:nvGraphicFramePr>
        <p:xfrm>
          <a:off x="5395913" y="2867025"/>
          <a:ext cx="2695575" cy="688975"/>
        </p:xfrm>
        <a:graphic>
          <a:graphicData uri="http://schemas.openxmlformats.org/presentationml/2006/ole">
            <mc:AlternateContent xmlns:mc="http://schemas.openxmlformats.org/markup-compatibility/2006">
              <mc:Choice xmlns:v="urn:schemas-microsoft-com:vml" Requires="v">
                <p:oleObj spid="_x0000_s53509" name="Equation" r:id="rId5" imgW="1536700" imgH="393700" progId="Equation.3">
                  <p:embed/>
                </p:oleObj>
              </mc:Choice>
              <mc:Fallback>
                <p:oleObj name="Equation" r:id="rId5" imgW="1536700" imgH="393700" progId="Equation.3">
                  <p:embed/>
                  <p:pic>
                    <p:nvPicPr>
                      <p:cNvPr id="0" name="Picture 1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913" y="2867025"/>
                        <a:ext cx="269557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6"/>
          <p:cNvSpPr/>
          <p:nvPr/>
        </p:nvSpPr>
        <p:spPr>
          <a:xfrm>
            <a:off x="4050632" y="302126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Object 6"/>
          <p:cNvGraphicFramePr>
            <a:graphicFrameLocks noChangeAspect="1"/>
          </p:cNvGraphicFramePr>
          <p:nvPr>
            <p:extLst>
              <p:ext uri="{D42A27DB-BD31-4B8C-83A1-F6EECF244321}">
                <p14:modId xmlns:p14="http://schemas.microsoft.com/office/powerpoint/2010/main" val="1598331980"/>
              </p:ext>
            </p:extLst>
          </p:nvPr>
        </p:nvGraphicFramePr>
        <p:xfrm>
          <a:off x="3418264" y="4704432"/>
          <a:ext cx="2227262" cy="822325"/>
        </p:xfrm>
        <a:graphic>
          <a:graphicData uri="http://schemas.openxmlformats.org/presentationml/2006/ole">
            <mc:AlternateContent xmlns:mc="http://schemas.openxmlformats.org/markup-compatibility/2006">
              <mc:Choice xmlns:v="urn:schemas-microsoft-com:vml" Requires="v">
                <p:oleObj spid="_x0000_s53510" name="Equation" r:id="rId7" imgW="1270000" imgH="469900" progId="Equation.3">
                  <p:embed/>
                </p:oleObj>
              </mc:Choice>
              <mc:Fallback>
                <p:oleObj name="Equation" r:id="rId7" imgW="1270000" imgH="469900" progId="Equation.3">
                  <p:embed/>
                  <p:pic>
                    <p:nvPicPr>
                      <p:cNvPr id="0"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8264" y="4704432"/>
                        <a:ext cx="2227262"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021858825"/>
              </p:ext>
            </p:extLst>
          </p:nvPr>
        </p:nvGraphicFramePr>
        <p:xfrm>
          <a:off x="3317875" y="5715000"/>
          <a:ext cx="2427288" cy="822325"/>
        </p:xfrm>
        <a:graphic>
          <a:graphicData uri="http://schemas.openxmlformats.org/presentationml/2006/ole">
            <mc:AlternateContent xmlns:mc="http://schemas.openxmlformats.org/markup-compatibility/2006">
              <mc:Choice xmlns:v="urn:schemas-microsoft-com:vml" Requires="v">
                <p:oleObj spid="_x0000_s53511" name="Equation" r:id="rId9" imgW="1384300" imgH="469900" progId="Equation.3">
                  <p:embed/>
                </p:oleObj>
              </mc:Choice>
              <mc:Fallback>
                <p:oleObj name="Equation" r:id="rId9" imgW="1384300" imgH="469900" progId="Equation.3">
                  <p:embed/>
                  <p:pic>
                    <p:nvPicPr>
                      <p:cNvPr id="0" name="Picture 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7875" y="5715000"/>
                        <a:ext cx="2427288"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518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endParaRPr lang="en-US" dirty="0"/>
          </a:p>
        </p:txBody>
      </p:sp>
      <p:sp>
        <p:nvSpPr>
          <p:cNvPr id="3" name="Content Placeholder 2"/>
          <p:cNvSpPr>
            <a:spLocks noGrp="1"/>
          </p:cNvSpPr>
          <p:nvPr>
            <p:ph idx="1"/>
          </p:nvPr>
        </p:nvSpPr>
        <p:spPr/>
        <p:txBody>
          <a:bodyPr/>
          <a:lstStyle/>
          <a:p>
            <a:r>
              <a:rPr lang="en-US" dirty="0" smtClean="0"/>
              <a:t>Two observation wells are placed at a distance on 2 and 10 meters from a well.</a:t>
            </a:r>
          </a:p>
          <a:p>
            <a:r>
              <a:rPr lang="en-US" dirty="0" smtClean="0"/>
              <a:t>The well is pumped at a flow rate of 800 litres/minute</a:t>
            </a:r>
          </a:p>
          <a:p>
            <a:r>
              <a:rPr lang="en-US" dirty="0" smtClean="0"/>
              <a:t>The depth to water is 15m and 12 m for the first and second well respectively. </a:t>
            </a:r>
          </a:p>
          <a:p>
            <a:r>
              <a:rPr lang="en-US" dirty="0" smtClean="0"/>
              <a:t>What is the transmissivity of the well.</a:t>
            </a:r>
          </a:p>
          <a:p>
            <a:r>
              <a:rPr lang="en-US" dirty="0" smtClean="0"/>
              <a:t>If the depth of the aquifer is 10m, what is the hydraulic conductivity</a:t>
            </a:r>
            <a:endParaRPr lang="en-US" dirty="0"/>
          </a:p>
        </p:txBody>
      </p:sp>
    </p:spTree>
    <p:extLst>
      <p:ext uri="{BB962C8B-B14F-4D97-AF65-F5344CB8AC3E}">
        <p14:creationId xmlns:p14="http://schemas.microsoft.com/office/powerpoint/2010/main" val="258736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Unconfined Aquifer</a:t>
            </a:r>
            <a:br>
              <a:rPr lang="en-US" dirty="0" smtClean="0"/>
            </a:br>
            <a:endParaRPr lang="en-US" dirty="0"/>
          </a:p>
        </p:txBody>
      </p:sp>
      <p:pic>
        <p:nvPicPr>
          <p:cNvPr id="4" name="Content Placeholder 3" descr="Screen shot 2011-09-19 at 8.18.43 PM.png"/>
          <p:cNvPicPr>
            <a:picLocks noGrp="1" noChangeAspect="1"/>
          </p:cNvPicPr>
          <p:nvPr>
            <p:ph idx="1"/>
          </p:nvPr>
        </p:nvPicPr>
        <p:blipFill>
          <a:blip r:embed="rId2">
            <a:extLst>
              <a:ext uri="{28A0092B-C50C-407E-A947-70E740481C1C}">
                <a14:useLocalDpi xmlns:a14="http://schemas.microsoft.com/office/drawing/2010/main" val="0"/>
              </a:ext>
            </a:extLst>
          </a:blip>
          <a:srcRect t="1761" b="1761"/>
          <a:stretch>
            <a:fillRect/>
          </a:stretch>
        </p:blipFill>
        <p:spPr/>
      </p:pic>
    </p:spTree>
    <p:extLst>
      <p:ext uri="{BB962C8B-B14F-4D97-AF65-F5344CB8AC3E}">
        <p14:creationId xmlns:p14="http://schemas.microsoft.com/office/powerpoint/2010/main" val="56697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Unconfined Aquifer</a:t>
            </a:r>
            <a:br>
              <a:rPr lang="en-US" dirty="0" smtClean="0"/>
            </a:br>
            <a:endParaRPr lang="en-US" dirty="0"/>
          </a:p>
        </p:txBody>
      </p:sp>
      <p:pic>
        <p:nvPicPr>
          <p:cNvPr id="4" name="Content Placeholder 3" descr="Screen shot 2011-09-20 at 9.44.27 AM.png"/>
          <p:cNvPicPr>
            <a:picLocks noGrp="1" noChangeAspect="1"/>
          </p:cNvPicPr>
          <p:nvPr>
            <p:ph idx="1"/>
          </p:nvPr>
        </p:nvPicPr>
        <p:blipFill>
          <a:blip r:embed="rId2"/>
          <a:srcRect t="-3234" b="-3234"/>
          <a:stretch>
            <a:fillRect/>
          </a:stretch>
        </p:blipFill>
        <p:spPr>
          <a:scene3d>
            <a:camera prst="orthographicFront">
              <a:rot lat="0" lon="0" rev="10800000"/>
            </a:camera>
            <a:lightRig rig="threePt" dir="t"/>
          </a:scene3d>
        </p:spPr>
      </p:pic>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1286</TotalTime>
  <Words>1334</Words>
  <Application>Microsoft Macintosh PowerPoint</Application>
  <PresentationFormat>On-screen Show (4:3)</PresentationFormat>
  <Paragraphs>301</Paragraphs>
  <Slides>57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Advantage</vt:lpstr>
      <vt:lpstr>Equation</vt:lpstr>
      <vt:lpstr>Flow to Wells</vt:lpstr>
      <vt:lpstr>Basic Assumptions</vt:lpstr>
      <vt:lpstr>Radial Flow</vt:lpstr>
      <vt:lpstr>How about steady state conditions?</vt:lpstr>
      <vt:lpstr>Steady State Confined Aquifer (Thiem solution)</vt:lpstr>
      <vt:lpstr>Steady State Confined Aquifer (Thiem solution)</vt:lpstr>
      <vt:lpstr>Example Problem </vt:lpstr>
      <vt:lpstr>Steady State Unconfined Aquifer </vt:lpstr>
      <vt:lpstr>Steady State Unconfined Aquifer </vt:lpstr>
      <vt:lpstr>Steady State Unconfined Aquifer (Thiem solution)</vt:lpstr>
      <vt:lpstr>Example Problem </vt:lpstr>
      <vt:lpstr>Transients</vt:lpstr>
      <vt:lpstr>Flow in a Completely Confined Aquifer – Theis’ Solution</vt:lpstr>
      <vt:lpstr>Schematic Setup</vt:lpstr>
      <vt:lpstr>What does data typically look like?</vt:lpstr>
      <vt:lpstr>Governing Equations</vt:lpstr>
      <vt:lpstr>Alternatively</vt:lpstr>
      <vt:lpstr>To Solve – Boltzman Transformation</vt:lpstr>
      <vt:lpstr>Solution</vt:lpstr>
      <vt:lpstr>Solution</vt:lpstr>
      <vt:lpstr>Data from a pumping test </vt:lpstr>
      <vt:lpstr>PowerPoint Presentation</vt:lpstr>
      <vt:lpstr>Alternatively</vt:lpstr>
      <vt:lpstr>Why use the tabulated function? Plot drawdown vs time in log log</vt:lpstr>
      <vt:lpstr>Overlay the Two and pick a match point (does not have to be on the curves – usually 1,1 on well function curve)</vt:lpstr>
      <vt:lpstr>Example Problem (Matlab) Solve Both Ways</vt:lpstr>
      <vt:lpstr>What if the aquifer is leaky?</vt:lpstr>
      <vt:lpstr>What if the aquifer is leaky?</vt:lpstr>
      <vt:lpstr>What does the Artesian Well Function look like?</vt:lpstr>
      <vt:lpstr>Unconfined Aquifers</vt:lpstr>
      <vt:lpstr>Unconfined Aquifers</vt:lpstr>
      <vt:lpstr>What does this pumping function look like?</vt:lpstr>
      <vt:lpstr>PowerPoint Presentation</vt:lpstr>
      <vt:lpstr>Slug Tests – The Poor Man’s Alternative</vt:lpstr>
      <vt:lpstr>Overdamped  Cooper-Bredehoeft-Papadopulos</vt:lpstr>
      <vt:lpstr>Overdamped  Cooper-Bredehoeft-Papadopulos</vt:lpstr>
      <vt:lpstr>Type Curves for Cooper-Bredehoeft-Papadopulos  </vt:lpstr>
      <vt:lpstr>Sample Problem (Matlab)</vt:lpstr>
      <vt:lpstr>Data from Example</vt:lpstr>
      <vt:lpstr>Overlay Graphics</vt:lpstr>
      <vt:lpstr>Overlay Graphics</vt:lpstr>
      <vt:lpstr>Overlay Graphics</vt:lpstr>
      <vt:lpstr>Overlay Graphics</vt:lpstr>
      <vt:lpstr>Remove the Type Curve, but keep vertical line</vt:lpstr>
      <vt:lpstr>Overdamped  Hvorslev Method</vt:lpstr>
      <vt:lpstr>Overdamped  Hvorslev Method Interpretation</vt:lpstr>
      <vt:lpstr>Example Problem </vt:lpstr>
      <vt:lpstr>Data</vt:lpstr>
      <vt:lpstr>PowerPoint Presentation</vt:lpstr>
      <vt:lpstr>Overdamped  Bouwer and Rice Method</vt:lpstr>
      <vt:lpstr>Overdamped  Bouwer and Rice Interpretation</vt:lpstr>
      <vt:lpstr>Underdamped Van der Kamp</vt:lpstr>
      <vt:lpstr>Underdamped Van der Kamp</vt:lpstr>
      <vt:lpstr>Steps in Van der Kamp</vt:lpstr>
      <vt:lpstr>Example Problem</vt:lpstr>
      <vt:lpstr>Cautions and Guidelines for Slug Tests</vt:lpstr>
      <vt:lpstr>Effects of Hydrogeologic Boundaries</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to Wells</dc:title>
  <dc:creator>Didio</dc:creator>
  <cp:lastModifiedBy>Diogo Bolster</cp:lastModifiedBy>
  <cp:revision>130</cp:revision>
  <cp:lastPrinted>2013-10-03T15:22:02Z</cp:lastPrinted>
  <dcterms:created xsi:type="dcterms:W3CDTF">2011-10-06T13:25:05Z</dcterms:created>
  <dcterms:modified xsi:type="dcterms:W3CDTF">2018-11-06T20:21:23Z</dcterms:modified>
</cp:coreProperties>
</file>