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57" r:id="rId4"/>
    <p:sldId id="259" r:id="rId5"/>
    <p:sldId id="260" r:id="rId6"/>
    <p:sldId id="262" r:id="rId7"/>
    <p:sldId id="264" r:id="rId8"/>
    <p:sldId id="263" r:id="rId9"/>
    <p:sldId id="261" r:id="rId10"/>
    <p:sldId id="265" r:id="rId11"/>
    <p:sldId id="266" r:id="rId12"/>
    <p:sldId id="267" r:id="rId13"/>
    <p:sldId id="268" r:id="rId14"/>
    <p:sldId id="269" r:id="rId15"/>
    <p:sldId id="283" r:id="rId16"/>
    <p:sldId id="270" r:id="rId17"/>
    <p:sldId id="284" r:id="rId18"/>
    <p:sldId id="273" r:id="rId19"/>
    <p:sldId id="272" r:id="rId20"/>
    <p:sldId id="274" r:id="rId21"/>
    <p:sldId id="275" r:id="rId22"/>
    <p:sldId id="277" r:id="rId23"/>
    <p:sldId id="278" r:id="rId24"/>
    <p:sldId id="276" r:id="rId25"/>
    <p:sldId id="279" r:id="rId26"/>
    <p:sldId id="280" r:id="rId27"/>
    <p:sldId id="281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19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AE508-01BE-E041-8A3D-2BE945B166D0}" type="datetimeFigureOut">
              <a:rPr lang="en-US" smtClean="0"/>
              <a:pPr/>
              <a:t>11/27/18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290D-E767-F047-9CCC-34698A7ADC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13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78EDB-85C6-1C43-B233-4FB3465DE4CE}" type="datetimeFigureOut">
              <a:rPr lang="en-US" smtClean="0"/>
              <a:pPr/>
              <a:t>11/27/18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9CFAA-E432-3D4E-ACD2-2C14627A74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1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Derive on blackboard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69A17-A18A-AE40-B726-22984BAD0F3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3C0A-799B-C44D-B7D6-F438E944CBE8}" type="datetimeFigureOut">
              <a:rPr lang="en-US" smtClean="0"/>
              <a:pPr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3C0A-799B-C44D-B7D6-F438E944CBE8}" type="datetimeFigureOut">
              <a:rPr lang="en-US" smtClean="0"/>
              <a:pPr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6F8-D75D-5045-9379-E989D9C000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3C0A-799B-C44D-B7D6-F438E944CBE8}" type="datetimeFigureOut">
              <a:rPr lang="en-US" smtClean="0"/>
              <a:pPr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6F8-D75D-5045-9379-E989D9C000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3C0A-799B-C44D-B7D6-F438E944CBE8}" type="datetimeFigureOut">
              <a:rPr lang="en-US" smtClean="0"/>
              <a:pPr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6F8-D75D-5045-9379-E989D9C000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3C0A-799B-C44D-B7D6-F438E944CBE8}" type="datetimeFigureOut">
              <a:rPr lang="en-US" smtClean="0"/>
              <a:pPr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6F8-D75D-5045-9379-E989D9C000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3C0A-799B-C44D-B7D6-F438E944CBE8}" type="datetimeFigureOut">
              <a:rPr lang="en-US" smtClean="0"/>
              <a:pPr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6F8-D75D-5045-9379-E989D9C000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3C0A-799B-C44D-B7D6-F438E944CBE8}" type="datetimeFigureOut">
              <a:rPr lang="en-US" smtClean="0"/>
              <a:pPr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6F8-D75D-5045-9379-E989D9C000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3C0A-799B-C44D-B7D6-F438E944CBE8}" type="datetimeFigureOut">
              <a:rPr lang="en-US" smtClean="0"/>
              <a:pPr/>
              <a:t>11/27/18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6F8-D75D-5045-9379-E989D9C000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3C0A-799B-C44D-B7D6-F438E944CBE8}" type="datetimeFigureOut">
              <a:rPr lang="en-US" smtClean="0"/>
              <a:pPr/>
              <a:t>11/27/18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6F8-D75D-5045-9379-E989D9C000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3C0A-799B-C44D-B7D6-F438E944CBE8}" type="datetimeFigureOut">
              <a:rPr lang="en-US" smtClean="0"/>
              <a:pPr/>
              <a:t>11/27/18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6F8-D75D-5045-9379-E989D9C00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3C0A-799B-C44D-B7D6-F438E944CBE8}" type="datetimeFigureOut">
              <a:rPr lang="en-US" smtClean="0"/>
              <a:pPr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6F8-D75D-5045-9379-E989D9C000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33C0A-799B-C44D-B7D6-F438E944CBE8}" type="datetimeFigureOut">
              <a:rPr lang="en-US" smtClean="0"/>
              <a:pPr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656F8-D75D-5045-9379-E989D9C000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656F8-D75D-5045-9379-E989D9C000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33C0A-799B-C44D-B7D6-F438E944CBE8}" type="datetimeFigureOut">
              <a:rPr lang="en-US" smtClean="0"/>
              <a:pPr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1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2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31.emf"/><Relationship Id="rId9" Type="http://schemas.openxmlformats.org/officeDocument/2006/relationships/oleObject" Target="../embeddings/oleObject17.bin"/><Relationship Id="rId10" Type="http://schemas.openxmlformats.org/officeDocument/2006/relationships/image" Target="../media/image3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3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35.emf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38.emf"/><Relationship Id="rId5" Type="http://schemas.openxmlformats.org/officeDocument/2006/relationships/image" Target="../media/image36.png"/><Relationship Id="rId6" Type="http://schemas.openxmlformats.org/officeDocument/2006/relationships/image" Target="../media/image39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4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41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42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43.e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44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46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47.emf"/><Relationship Id="rId9" Type="http://schemas.openxmlformats.org/officeDocument/2006/relationships/oleObject" Target="../embeddings/oleObject30.bin"/><Relationship Id="rId10" Type="http://schemas.openxmlformats.org/officeDocument/2006/relationships/image" Target="../media/image48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49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50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Multiphase Flows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err="1" smtClean="0"/>
              <a:t>Vadose</a:t>
            </a:r>
            <a:r>
              <a:rPr lang="en-US" dirty="0" smtClean="0"/>
              <a:t> Zone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Capillary Pressure </a:t>
            </a:r>
            <a:r>
              <a:rPr lang="en-US" dirty="0" err="1" smtClean="0"/>
              <a:t>vs</a:t>
            </a:r>
            <a:r>
              <a:rPr lang="en-US" dirty="0" smtClean="0"/>
              <a:t> Saturation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Wetting (</a:t>
            </a:r>
            <a:r>
              <a:rPr lang="en-US" dirty="0" err="1" smtClean="0"/>
              <a:t>Imbibition</a:t>
            </a:r>
            <a:r>
              <a:rPr lang="en-US" dirty="0" smtClean="0"/>
              <a:t>) and </a:t>
            </a:r>
            <a:br>
              <a:rPr lang="en-US" dirty="0" smtClean="0"/>
            </a:br>
            <a:r>
              <a:rPr lang="en-US" dirty="0" smtClean="0"/>
              <a:t>Drying (drainage) </a:t>
            </a:r>
          </a:p>
          <a:p>
            <a:endParaRPr lang="en-US" dirty="0" smtClean="0"/>
          </a:p>
          <a:p>
            <a:r>
              <a:rPr lang="en-US" dirty="0" smtClean="0"/>
              <a:t>Helps identify thresholds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048" y="2017702"/>
            <a:ext cx="3636992" cy="43024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would like to keep using Darcy’s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 </a:t>
            </a:r>
          </a:p>
          <a:p>
            <a:endParaRPr lang="en-US" dirty="0" smtClean="0"/>
          </a:p>
          <a:p>
            <a:r>
              <a:rPr lang="en-US" dirty="0" smtClean="0"/>
              <a:t>Let us introduce the idea of relative permeability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would this relative permeability look like?</a:t>
            </a:r>
            <a:endParaRPr lang="en-US" dirty="0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3054350" y="2174875"/>
          <a:ext cx="161448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0" name="Equation" r:id="rId3" imgW="723900" imgH="381000" progId="Equation.3">
                  <p:embed/>
                </p:oleObj>
              </mc:Choice>
              <mc:Fallback>
                <p:oleObj name="Equation" r:id="rId3" imgW="723900" imgH="381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2174875"/>
                        <a:ext cx="1614488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2940050" y="4297363"/>
          <a:ext cx="2151063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1" name="Equation" r:id="rId5" imgW="965200" imgH="444500" progId="Equation.3">
                  <p:embed/>
                </p:oleObj>
              </mc:Choice>
              <mc:Fallback>
                <p:oleObj name="Equation" r:id="rId5" imgW="965200" imgH="444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050" y="4297363"/>
                        <a:ext cx="2151063" cy="992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Permeability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0" y="1760708"/>
            <a:ext cx="5321300" cy="4597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NAPL relative </a:t>
            </a:r>
            <a:r>
              <a:rPr lang="en-US" dirty="0" err="1" smtClean="0"/>
              <a:t>Permability</a:t>
            </a:r>
            <a:endParaRPr lang="en-US" dirty="0"/>
          </a:p>
        </p:txBody>
      </p:sp>
      <p:pic>
        <p:nvPicPr>
          <p:cNvPr id="4" name="Content Placeholder 3" descr="Screen shot 2011-10-11 at 9.38.02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9477" r="-49477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Polynomial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Ignores irreducible saturations, but good insight</a:t>
            </a:r>
          </a:p>
        </p:txBody>
      </p: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2051399" y="3001963"/>
          <a:ext cx="11049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2" name="Equation" r:id="rId3" imgW="495300" imgH="203200" progId="Equation.3">
                  <p:embed/>
                </p:oleObj>
              </mc:Choice>
              <mc:Fallback>
                <p:oleObj name="Equation" r:id="rId3" imgW="4953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399" y="3001963"/>
                        <a:ext cx="1104900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4576763" y="3001963"/>
          <a:ext cx="17843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3" name="Equation" r:id="rId5" imgW="800100" imgH="203200" progId="Equation.3">
                  <p:embed/>
                </p:oleObj>
              </mc:Choice>
              <mc:Fallback>
                <p:oleObj name="Equation" r:id="rId5" imgW="8001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3" y="3001963"/>
                        <a:ext cx="178435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799"/>
            <a:ext cx="7770813" cy="451145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Consider a multiphase flow with the following 2 fluid components of identical viscosity and the following relationships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Assume a constant capillary pressure (Buckley-</a:t>
            </a:r>
            <a:r>
              <a:rPr lang="en-US" dirty="0" err="1" smtClean="0"/>
              <a:t>Leverett</a:t>
            </a:r>
            <a:r>
              <a:rPr lang="en-US" dirty="0" smtClean="0"/>
              <a:t> approximation)</a:t>
            </a:r>
          </a:p>
          <a:p>
            <a:r>
              <a:rPr lang="en-US" dirty="0" smtClean="0"/>
              <a:t>The pressure gradient in fluid 1 is -10 Pa/</a:t>
            </a:r>
            <a:r>
              <a:rPr lang="en-US" dirty="0" err="1" smtClean="0"/>
              <a:t>m</a:t>
            </a:r>
            <a:endParaRPr lang="en-US" dirty="0" smtClean="0"/>
          </a:p>
          <a:p>
            <a:r>
              <a:rPr lang="en-US" dirty="0" smtClean="0"/>
              <a:t>What is the pressure gradient in fluid 2</a:t>
            </a:r>
          </a:p>
          <a:p>
            <a:r>
              <a:rPr lang="en-US" dirty="0" smtClean="0"/>
              <a:t>For saturation =0, 0.25, 0.5, 0.75 and 1 calculate the flow speeds of each phase and the sum of the two. Compare and discuss</a:t>
            </a:r>
          </a:p>
          <a:p>
            <a:r>
              <a:rPr lang="en-US" dirty="0" smtClean="0"/>
              <a:t>Take intrinsic permeability </a:t>
            </a:r>
            <a:r>
              <a:rPr lang="en-US" dirty="0" err="1" smtClean="0"/>
              <a:t>ki</a:t>
            </a:r>
            <a:r>
              <a:rPr lang="en-US" dirty="0" smtClean="0"/>
              <a:t>=0.001m^2. Fluid 1 is water; Fluid 2 is oil; what if both fluids had </a:t>
            </a:r>
            <a:r>
              <a:rPr lang="en-US" smtClean="0"/>
              <a:t>different viscosity?</a:t>
            </a:r>
            <a:endParaRPr lang="en-US" dirty="0"/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895136"/>
              </p:ext>
            </p:extLst>
          </p:nvPr>
        </p:nvGraphicFramePr>
        <p:xfrm>
          <a:off x="2287588" y="2980341"/>
          <a:ext cx="10763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4" name="Equation" r:id="rId3" imgW="482600" imgH="203200" progId="Equation.3">
                  <p:embed/>
                </p:oleObj>
              </mc:Choice>
              <mc:Fallback>
                <p:oleObj name="Equation" r:id="rId3" imgW="4826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588" y="2980341"/>
                        <a:ext cx="1076325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003944"/>
              </p:ext>
            </p:extLst>
          </p:nvPr>
        </p:nvGraphicFramePr>
        <p:xfrm>
          <a:off x="4799250" y="2980341"/>
          <a:ext cx="17843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5" name="Equation" r:id="rId5" imgW="800100" imgH="203200" progId="Equation.3">
                  <p:embed/>
                </p:oleObj>
              </mc:Choice>
              <mc:Fallback>
                <p:oleObj name="Equation" r:id="rId5" imgW="800100" imgH="203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250" y="2980341"/>
                        <a:ext cx="1784350" cy="450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models for multiphase flow to relate capillary pressure to saturation and saturation to relative permeability</a:t>
            </a:r>
          </a:p>
          <a:p>
            <a:r>
              <a:rPr lang="en-US" dirty="0" smtClean="0"/>
              <a:t>If you are interested: </a:t>
            </a:r>
          </a:p>
          <a:p>
            <a:pPr lvl="1"/>
            <a:r>
              <a:rPr lang="en-US" dirty="0" smtClean="0"/>
              <a:t>Brooks Corey</a:t>
            </a:r>
          </a:p>
          <a:p>
            <a:pPr lvl="1"/>
            <a:r>
              <a:rPr lang="en-US" dirty="0" smtClean="0"/>
              <a:t>Van </a:t>
            </a:r>
            <a:r>
              <a:rPr lang="en-US" dirty="0" err="1" smtClean="0"/>
              <a:t>Genuchten</a:t>
            </a:r>
            <a:endParaRPr lang="en-US" dirty="0" smtClean="0"/>
          </a:p>
          <a:p>
            <a:pPr lvl="1"/>
            <a:r>
              <a:rPr lang="en-US" dirty="0" smtClean="0"/>
              <a:t>Gardner Model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81952"/>
            <a:ext cx="7770813" cy="45114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Consider a 2 phase system of water and air. Assume air pressure is the same as atmospheric</a:t>
            </a:r>
          </a:p>
          <a:p>
            <a:r>
              <a:rPr lang="en-US" dirty="0" smtClean="0"/>
              <a:t>Assume capillary pressure-saturation relationship</a:t>
            </a:r>
          </a:p>
          <a:p>
            <a:endParaRPr lang="en-US" dirty="0" smtClean="0"/>
          </a:p>
          <a:p>
            <a:r>
              <a:rPr lang="en-US" dirty="0" smtClean="0"/>
              <a:t>At a given point it is measured that saturation varies linearly with depth from 0.5 to 1 over a range of 10 </a:t>
            </a:r>
            <a:r>
              <a:rPr lang="en-US" dirty="0" err="1" smtClean="0"/>
              <a:t>m</a:t>
            </a:r>
            <a:r>
              <a:rPr lang="en-US" dirty="0" smtClean="0"/>
              <a:t>. How does capillary pressure vary? </a:t>
            </a:r>
          </a:p>
          <a:p>
            <a:r>
              <a:rPr lang="en-US" dirty="0" smtClean="0"/>
              <a:t>Is there a flow of water in this system? If you assume a quadratic relative permeability saturation relationship can you say anything about it?</a:t>
            </a:r>
            <a:endParaRPr lang="en-US" baseline="30000" dirty="0" smtClean="0"/>
          </a:p>
        </p:txBody>
      </p:sp>
      <p:graphicFrame>
        <p:nvGraphicFramePr>
          <p:cNvPr id="93189" name="Object 5"/>
          <p:cNvGraphicFramePr>
            <a:graphicFrameLocks noChangeAspect="1"/>
          </p:cNvGraphicFramePr>
          <p:nvPr/>
        </p:nvGraphicFramePr>
        <p:xfrm>
          <a:off x="3417888" y="3440113"/>
          <a:ext cx="1303337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2" name="Equation" r:id="rId3" imgW="584200" imgH="215900" progId="Equation.3">
                  <p:embed/>
                </p:oleObj>
              </mc:Choice>
              <mc:Fallback>
                <p:oleObj name="Equation" r:id="rId3" imgW="584200" imgH="2159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7888" y="3440113"/>
                        <a:ext cx="1303337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Governing Equations of Multiphase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Combining Conservation of Mass for Both phases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then have a variety of relationships to close all of this (saturation, relative permeability, capillary pressure)</a:t>
            </a:r>
            <a:endParaRPr lang="en-US" dirty="0"/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361203" y="2984500"/>
          <a:ext cx="40782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2" name="Equation" r:id="rId3" imgW="1828800" imgH="355600" progId="Equation.3">
                  <p:embed/>
                </p:oleObj>
              </mc:Choice>
              <mc:Fallback>
                <p:oleObj name="Equation" r:id="rId3" imgW="18288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203" y="2984500"/>
                        <a:ext cx="4078288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1" name="Object 3"/>
          <p:cNvGraphicFramePr>
            <a:graphicFrameLocks noChangeAspect="1"/>
          </p:cNvGraphicFramePr>
          <p:nvPr/>
        </p:nvGraphicFramePr>
        <p:xfrm>
          <a:off x="4991100" y="2984500"/>
          <a:ext cx="391001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3" name="Equation" r:id="rId5" imgW="1752600" imgH="355600" progId="Equation.3">
                  <p:embed/>
                </p:oleObj>
              </mc:Choice>
              <mc:Fallback>
                <p:oleObj name="Equation" r:id="rId5" imgW="17526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2984500"/>
                        <a:ext cx="3910013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Vadose</a:t>
            </a:r>
            <a:r>
              <a:rPr lang="en-US" dirty="0" smtClean="0"/>
              <a:t> Zone – Richards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</a:p>
          <a:p>
            <a:pPr lvl="1"/>
            <a:r>
              <a:rPr lang="en-US" dirty="0" smtClean="0"/>
              <a:t>Air is immobile (attains equilibrium much faster than water) – p</a:t>
            </a:r>
            <a:r>
              <a:rPr lang="en-US" baseline="-25000" dirty="0" smtClean="0"/>
              <a:t>a</a:t>
            </a:r>
            <a:r>
              <a:rPr lang="en-US" dirty="0" smtClean="0"/>
              <a:t>=constant</a:t>
            </a:r>
          </a:p>
          <a:p>
            <a:pPr lvl="1"/>
            <a:r>
              <a:rPr lang="en-US" dirty="0" smtClean="0"/>
              <a:t>Air pressure is at equilibrium with the atmosphere, which mean constant=0</a:t>
            </a:r>
          </a:p>
          <a:p>
            <a:pPr lvl="1"/>
            <a:r>
              <a:rPr lang="en-US" dirty="0" smtClean="0"/>
              <a:t>Water is incompressible and of constant density</a:t>
            </a:r>
          </a:p>
          <a:p>
            <a:pPr lvl="1"/>
            <a:r>
              <a:rPr lang="en-US" dirty="0" smtClean="0"/>
              <a:t>Recall</a:t>
            </a:r>
            <a:endParaRPr lang="en-US" dirty="0"/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2697457" y="5471318"/>
          <a:ext cx="40782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9" name="Equation" r:id="rId3" imgW="1828800" imgH="355600" progId="Equation.3">
                  <p:embed/>
                </p:oleObj>
              </mc:Choice>
              <mc:Fallback>
                <p:oleObj name="Equation" r:id="rId3" imgW="18288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457" y="5471318"/>
                        <a:ext cx="4078288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Examples of Multiphase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Vadose</a:t>
            </a:r>
            <a:r>
              <a:rPr lang="en-US" dirty="0" smtClean="0"/>
              <a:t> Zone (Air and Water)</a:t>
            </a:r>
          </a:p>
          <a:p>
            <a:r>
              <a:rPr lang="en-US" dirty="0" smtClean="0"/>
              <a:t>Oil Reservoir (oil and water (saline/fresh) and maybe air/gas)</a:t>
            </a:r>
          </a:p>
          <a:p>
            <a:r>
              <a:rPr lang="en-US" dirty="0" smtClean="0"/>
              <a:t>Gas Reservoirs</a:t>
            </a:r>
          </a:p>
          <a:p>
            <a:r>
              <a:rPr lang="en-US" dirty="0" smtClean="0"/>
              <a:t>Geologic Carbon Sequestration</a:t>
            </a:r>
          </a:p>
          <a:p>
            <a:r>
              <a:rPr lang="en-US" dirty="0" smtClean="0"/>
              <a:t>NAPL contamination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568" y="7292"/>
            <a:ext cx="7770813" cy="1371600"/>
          </a:xfrm>
        </p:spPr>
        <p:txBody>
          <a:bodyPr/>
          <a:lstStyle/>
          <a:p>
            <a:r>
              <a:rPr lang="en-US" dirty="0" smtClean="0"/>
              <a:t>Combining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18" y="1816100"/>
            <a:ext cx="7770813" cy="5041900"/>
          </a:xfrm>
        </p:spPr>
        <p:txBody>
          <a:bodyPr/>
          <a:lstStyle/>
          <a:p>
            <a:r>
              <a:rPr lang="en-US" dirty="0" smtClean="0"/>
              <a:t>Richard’s Equation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Needs to be supplemented by equations that relate saturation to tension and relative permeability/hydraulic conductivity</a:t>
            </a:r>
            <a:endParaRPr lang="en-US" dirty="0"/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2393156" y="2541588"/>
          <a:ext cx="370998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4" name="Equation" r:id="rId3" imgW="1663700" imgH="368300" progId="Equation.3">
                  <p:embed/>
                </p:oleObj>
              </mc:Choice>
              <mc:Fallback>
                <p:oleObj name="Equation" r:id="rId3" imgW="16637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156" y="2541588"/>
                        <a:ext cx="3709987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 flipH="1" flipV="1">
            <a:off x="1899965" y="3087459"/>
            <a:ext cx="862175" cy="5191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1505539" y="3867068"/>
          <a:ext cx="11318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5" name="Equation" r:id="rId5" imgW="508000" imgH="177800" progId="Equation.3">
                  <p:embed/>
                </p:oleObj>
              </mc:Choice>
              <mc:Fallback>
                <p:oleObj name="Equation" r:id="rId5" imgW="5080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5539" y="3867068"/>
                        <a:ext cx="1131888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5400000" flipH="1" flipV="1">
            <a:off x="3849287" y="3353662"/>
            <a:ext cx="570715" cy="2781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04254" y="3870243"/>
            <a:ext cx="2947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Tension/suction</a:t>
            </a:r>
          </a:p>
          <a:p>
            <a:r>
              <a:rPr lang="en-US" dirty="0" smtClean="0"/>
              <a:t>Related to capillary pressure</a:t>
            </a:r>
            <a:endParaRPr lang="en-US" dirty="0"/>
          </a:p>
        </p:txBody>
      </p:sp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2847930" y="4683125"/>
          <a:ext cx="144303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6" name="Equation" r:id="rId7" imgW="647700" imgH="177800" progId="Equation.3">
                  <p:embed/>
                </p:oleObj>
              </mc:Choice>
              <mc:Fallback>
                <p:oleObj name="Equation" r:id="rId7" imgW="6477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930" y="4683125"/>
                        <a:ext cx="1443037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4816429" y="4594225"/>
          <a:ext cx="1443038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7" name="Equation" r:id="rId9" imgW="647700" imgH="393700" progId="Equation.3">
                  <p:embed/>
                </p:oleObj>
              </mc:Choice>
              <mc:Fallback>
                <p:oleObj name="Equation" r:id="rId9" imgW="647700" imgH="393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6429" y="4594225"/>
                        <a:ext cx="1443038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rot="10800000">
            <a:off x="6103143" y="3129940"/>
            <a:ext cx="1395742" cy="1549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777788" y="3362325"/>
            <a:ext cx="855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Richards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Tension Based Version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Saturation Based Version</a:t>
            </a:r>
            <a:endParaRPr lang="en-US" dirty="0"/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2321570" y="4883200"/>
          <a:ext cx="396557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0" name="Equation" r:id="rId3" imgW="1778000" imgH="368300" progId="Equation.3">
                  <p:embed/>
                </p:oleObj>
              </mc:Choice>
              <mc:Fallback>
                <p:oleObj name="Equation" r:id="rId3" imgW="17780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1570" y="4883200"/>
                        <a:ext cx="3965575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1825625" y="3032125"/>
          <a:ext cx="495617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1" name="Equation" r:id="rId5" imgW="2222500" imgH="368300" progId="Equation.3">
                  <p:embed/>
                </p:oleObj>
              </mc:Choice>
              <mc:Fallback>
                <p:oleObj name="Equation" r:id="rId5" imgW="22225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3032125"/>
                        <a:ext cx="4956175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Richards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81952"/>
            <a:ext cx="7770813" cy="1742892"/>
          </a:xfrm>
        </p:spPr>
        <p:txBody>
          <a:bodyPr/>
          <a:lstStyle/>
          <a:p>
            <a:r>
              <a:rPr lang="en-US" dirty="0" smtClean="0"/>
              <a:t>Tension Based Version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2113005" y="2373906"/>
          <a:ext cx="495617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0" name="Equation" r:id="rId3" imgW="2222500" imgH="368300" progId="Equation.3">
                  <p:embed/>
                </p:oleObj>
              </mc:Choice>
              <mc:Fallback>
                <p:oleObj name="Equation" r:id="rId3" imgW="22225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3005" y="2373906"/>
                        <a:ext cx="4956175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Screen shot 2011-10-11 at 10.20.53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80" y="3411618"/>
            <a:ext cx="5895521" cy="2410381"/>
          </a:xfrm>
          <a:prstGeom prst="rect">
            <a:avLst/>
          </a:prstGeom>
        </p:spPr>
      </p:pic>
      <p:pic>
        <p:nvPicPr>
          <p:cNvPr id="8" name="Picture 7" descr="Screen shot 2011-10-11 at 10.20.44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300" y="3411617"/>
            <a:ext cx="3109993" cy="241038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Richards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81952"/>
            <a:ext cx="7770813" cy="3657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Saturation Based Version</a:t>
            </a:r>
            <a:endParaRPr lang="en-US" dirty="0"/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2442084" y="2389381"/>
          <a:ext cx="3965575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3" name="Equation" r:id="rId3" imgW="1778000" imgH="368300" progId="Equation.3">
                  <p:embed/>
                </p:oleObj>
              </mc:Choice>
              <mc:Fallback>
                <p:oleObj name="Equation" r:id="rId3" imgW="17780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2084" y="2389381"/>
                        <a:ext cx="3965575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Screen shot 2011-10-11 at 10.20.53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80" y="3411618"/>
            <a:ext cx="5895521" cy="2410381"/>
          </a:xfrm>
          <a:prstGeom prst="rect">
            <a:avLst/>
          </a:prstGeom>
        </p:spPr>
      </p:pic>
      <p:pic>
        <p:nvPicPr>
          <p:cNvPr id="8" name="Picture 7" descr="Screen shot 2011-10-11 at 10.20.40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301" y="3411618"/>
            <a:ext cx="2884823" cy="241038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Richards Equation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81952"/>
            <a:ext cx="7770813" cy="4820764"/>
          </a:xfrm>
        </p:spPr>
        <p:txBody>
          <a:bodyPr/>
          <a:lstStyle/>
          <a:p>
            <a:r>
              <a:rPr lang="en-US" dirty="0" smtClean="0"/>
              <a:t>Psi based form</a:t>
            </a:r>
          </a:p>
          <a:p>
            <a:pPr lvl="1"/>
            <a:r>
              <a:rPr lang="en-US" dirty="0" smtClean="0"/>
              <a:t>Since the equation can transition naturally between unsaturated and saturated there is no need to use different models between </a:t>
            </a:r>
            <a:r>
              <a:rPr lang="en-US" dirty="0" err="1" smtClean="0"/>
              <a:t>vadose</a:t>
            </a:r>
            <a:r>
              <a:rPr lang="en-US" dirty="0" smtClean="0"/>
              <a:t> and saturated zone</a:t>
            </a:r>
          </a:p>
          <a:p>
            <a:pPr lvl="1"/>
            <a:r>
              <a:rPr lang="en-US" dirty="0" smtClean="0"/>
              <a:t>Numerically conducive</a:t>
            </a:r>
          </a:p>
          <a:p>
            <a:pPr lvl="1"/>
            <a:r>
              <a:rPr lang="en-US" dirty="0" smtClean="0"/>
              <a:t>Nonlinear, which is bad</a:t>
            </a:r>
          </a:p>
          <a:p>
            <a:r>
              <a:rPr lang="en-US" dirty="0" smtClean="0"/>
              <a:t>The saturation based form </a:t>
            </a:r>
          </a:p>
          <a:p>
            <a:pPr lvl="1"/>
            <a:r>
              <a:rPr lang="en-US" dirty="0" smtClean="0"/>
              <a:t>partially linear (LHS)</a:t>
            </a:r>
          </a:p>
          <a:p>
            <a:pPr lvl="1"/>
            <a:r>
              <a:rPr lang="en-US" dirty="0" err="1" smtClean="0"/>
              <a:t>D(theta</a:t>
            </a:r>
            <a:r>
              <a:rPr lang="en-US" dirty="0" smtClean="0"/>
              <a:t>) is singular in certain regions making it difficult/impossible to connect zones</a:t>
            </a:r>
          </a:p>
          <a:p>
            <a:pPr lvl="1"/>
            <a:r>
              <a:rPr lang="en-US" dirty="0" smtClean="0"/>
              <a:t>Problematic for layered heterogeneous systems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Methods of Characterization -Saturation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Laboratory Drying</a:t>
            </a:r>
          </a:p>
          <a:p>
            <a:r>
              <a:rPr lang="en-US" dirty="0" smtClean="0"/>
              <a:t>Electrical Resistance</a:t>
            </a:r>
          </a:p>
          <a:p>
            <a:r>
              <a:rPr lang="en-US" dirty="0" smtClean="0"/>
              <a:t>Neutron Scattering</a:t>
            </a:r>
          </a:p>
          <a:p>
            <a:r>
              <a:rPr lang="en-US" dirty="0" smtClean="0"/>
              <a:t>Gamma-ray absorption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Methods of Characterization -Suction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Tensiometers</a:t>
            </a:r>
            <a:endParaRPr lang="en-US" dirty="0" smtClean="0"/>
          </a:p>
          <a:p>
            <a:pPr lvl="1"/>
            <a:r>
              <a:rPr lang="en-US" dirty="0" smtClean="0"/>
              <a:t>A porous cup that is connected to a tube fully filled with water and a vacuum gauge attached</a:t>
            </a:r>
            <a:endParaRPr lang="en-US" dirty="0"/>
          </a:p>
        </p:txBody>
      </p:sp>
      <p:pic>
        <p:nvPicPr>
          <p:cNvPr id="4" name="Picture 3" descr="Screen shot 2011-10-11 at 10.26.2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12" y="3626746"/>
            <a:ext cx="6409259" cy="299700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Wetting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Steady State – Consider a horizontal column of an unsaturated soil. It is contact with water at </a:t>
            </a:r>
            <a:r>
              <a:rPr lang="en-US" sz="1800" dirty="0" err="1" smtClean="0"/>
              <a:t>x</a:t>
            </a:r>
            <a:r>
              <a:rPr lang="en-US" sz="1800" dirty="0" smtClean="0"/>
              <a:t>=0 and dry at the other end where </a:t>
            </a:r>
            <a:r>
              <a:rPr lang="en-US" sz="1800" dirty="0" err="1" smtClean="0"/>
              <a:t>x</a:t>
            </a:r>
            <a:r>
              <a:rPr lang="en-US" sz="1800" dirty="0" smtClean="0"/>
              <a:t>=L. What is the distribution of water in the soil?</a:t>
            </a:r>
            <a:endParaRPr lang="en-US" sz="1800" dirty="0"/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2918050" y="3301908"/>
          <a:ext cx="396557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3" name="Equation" r:id="rId3" imgW="1778000" imgH="368300" progId="Equation.3">
                  <p:embed/>
                </p:oleObj>
              </mc:Choice>
              <mc:Fallback>
                <p:oleObj name="Equation" r:id="rId3" imgW="17780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050" y="3301908"/>
                        <a:ext cx="3965575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>
            <a:off x="4196694" y="4103122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21817" y="4089004"/>
            <a:ext cx="138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</a:t>
            </a:r>
          </a:p>
          <a:p>
            <a:r>
              <a:rPr lang="en-US" dirty="0" smtClean="0"/>
              <a:t>Steady State</a:t>
            </a:r>
          </a:p>
          <a:p>
            <a:r>
              <a:rPr lang="en-US" dirty="0" smtClean="0"/>
              <a:t>No sources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Wetting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Steady State – Consider a horizontal column of an unsaturated soil. It is contact with water at </a:t>
            </a:r>
            <a:r>
              <a:rPr lang="en-US" sz="1800" dirty="0" err="1" smtClean="0"/>
              <a:t>x</a:t>
            </a:r>
            <a:r>
              <a:rPr lang="en-US" sz="1800" dirty="0" smtClean="0"/>
              <a:t>=0 and dry at the other end where </a:t>
            </a:r>
            <a:r>
              <a:rPr lang="en-US" sz="1800" dirty="0" err="1" smtClean="0"/>
              <a:t>x</a:t>
            </a:r>
            <a:r>
              <a:rPr lang="en-US" sz="1800" dirty="0" smtClean="0"/>
              <a:t>=L. What is the distribution of water in the soil?</a:t>
            </a:r>
            <a:endParaRPr lang="en-US" sz="1800" dirty="0"/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2463899" y="3268266"/>
          <a:ext cx="396557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8" name="Equation" r:id="rId3" imgW="1778000" imgH="368300" progId="Equation.3">
                  <p:embed/>
                </p:oleObj>
              </mc:Choice>
              <mc:Fallback>
                <p:oleObj name="Equation" r:id="rId3" imgW="1778000" imgH="368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99" y="3268266"/>
                        <a:ext cx="3965575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>
            <a:off x="4196694" y="4103122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21817" y="4089004"/>
            <a:ext cx="13844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</a:t>
            </a:r>
          </a:p>
          <a:p>
            <a:r>
              <a:rPr lang="en-US" dirty="0" smtClean="0"/>
              <a:t>Steady State</a:t>
            </a:r>
          </a:p>
          <a:p>
            <a:r>
              <a:rPr lang="en-US" dirty="0" smtClean="0"/>
              <a:t>No sources</a:t>
            </a:r>
            <a:endParaRPr lang="en-US" dirty="0"/>
          </a:p>
        </p:txBody>
      </p:sp>
      <p:graphicFrame>
        <p:nvGraphicFramePr>
          <p:cNvPr id="106499" name="Object 3"/>
          <p:cNvGraphicFramePr>
            <a:graphicFrameLocks noChangeAspect="1"/>
          </p:cNvGraphicFramePr>
          <p:nvPr/>
        </p:nvGraphicFramePr>
        <p:xfrm>
          <a:off x="3946273" y="5388923"/>
          <a:ext cx="235108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9" name="Equation" r:id="rId5" imgW="1054100" imgH="393700" progId="Equation.3">
                  <p:embed/>
                </p:oleObj>
              </mc:Choice>
              <mc:Fallback>
                <p:oleObj name="Equation" r:id="rId5" imgW="1054100" imgH="393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273" y="5388923"/>
                        <a:ext cx="2351088" cy="877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0" name="Object 4"/>
          <p:cNvGraphicFramePr>
            <a:graphicFrameLocks noChangeAspect="1"/>
          </p:cNvGraphicFramePr>
          <p:nvPr/>
        </p:nvGraphicFramePr>
        <p:xfrm>
          <a:off x="6539933" y="5327623"/>
          <a:ext cx="17843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0" name="Equation" r:id="rId7" imgW="800100" imgH="165100" progId="Equation.3">
                  <p:embed/>
                </p:oleObj>
              </mc:Choice>
              <mc:Fallback>
                <p:oleObj name="Equation" r:id="rId7" imgW="800100" imgH="165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9933" y="5327623"/>
                        <a:ext cx="178435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01" name="Object 5"/>
          <p:cNvGraphicFramePr>
            <a:graphicFrameLocks noChangeAspect="1"/>
          </p:cNvGraphicFramePr>
          <p:nvPr/>
        </p:nvGraphicFramePr>
        <p:xfrm>
          <a:off x="6528480" y="5869935"/>
          <a:ext cx="18700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1" name="Equation" r:id="rId9" imgW="838200" imgH="177800" progId="Equation.3">
                  <p:embed/>
                </p:oleObj>
              </mc:Choice>
              <mc:Fallback>
                <p:oleObj name="Equation" r:id="rId9" imgW="8382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480" y="5869935"/>
                        <a:ext cx="187007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Wetting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337" y="3616666"/>
            <a:ext cx="7770813" cy="3078373"/>
          </a:xfrm>
        </p:spPr>
        <p:txBody>
          <a:bodyPr/>
          <a:lstStyle/>
          <a:p>
            <a:r>
              <a:rPr lang="en-US" dirty="0" smtClean="0"/>
              <a:t>It is common to approximate </a:t>
            </a:r>
            <a:r>
              <a:rPr lang="en-US" dirty="0" err="1" smtClean="0"/>
              <a:t>D(</a:t>
            </a: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) as </a:t>
            </a:r>
            <a:r>
              <a:rPr lang="en-US" dirty="0" err="1" smtClean="0"/>
              <a:t>exp(</a:t>
            </a:r>
            <a:r>
              <a:rPr lang="en-US" dirty="0" err="1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). Doing this the solution is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2320491" y="2272605"/>
          <a:ext cx="235108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2" name="Equation" r:id="rId3" imgW="1054100" imgH="393700" progId="Equation.3">
                  <p:embed/>
                </p:oleObj>
              </mc:Choice>
              <mc:Fallback>
                <p:oleObj name="Equation" r:id="rId3" imgW="10541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491" y="2272605"/>
                        <a:ext cx="2351088" cy="877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5152815" y="2210692"/>
          <a:ext cx="17843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3" name="Equation" r:id="rId5" imgW="800100" imgH="165100" progId="Equation.3">
                  <p:embed/>
                </p:oleObj>
              </mc:Choice>
              <mc:Fallback>
                <p:oleObj name="Equation" r:id="rId5" imgW="800100" imgH="165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2815" y="2210692"/>
                        <a:ext cx="178435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5152815" y="2753617"/>
          <a:ext cx="18700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4" name="Equation" r:id="rId7" imgW="838200" imgH="177800" progId="Equation.3">
                  <p:embed/>
                </p:oleObj>
              </mc:Choice>
              <mc:Fallback>
                <p:oleObj name="Equation" r:id="rId7" imgW="8382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2815" y="2753617"/>
                        <a:ext cx="187007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2759435" y="4622109"/>
          <a:ext cx="382428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5" name="Equation" r:id="rId9" imgW="1714500" imgH="393700" progId="Equation.3">
                  <p:embed/>
                </p:oleObj>
              </mc:Choice>
              <mc:Fallback>
                <p:oleObj name="Equation" r:id="rId9" imgW="1714500" imgH="393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9435" y="4622109"/>
                        <a:ext cx="3824288" cy="877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Saturation (component dependent)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Wettability</a:t>
            </a:r>
            <a:r>
              <a:rPr lang="en-US" dirty="0" smtClean="0"/>
              <a:t> – The tendency for one fluid to be attracted to a surface in preference to another</a:t>
            </a:r>
          </a:p>
          <a:p>
            <a:r>
              <a:rPr lang="en-US" dirty="0" smtClean="0"/>
              <a:t>Immiscible – when a fluid-fluid interface separates two fluids that cannot mix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57620" y="2961328"/>
          <a:ext cx="1725394" cy="395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774700" imgH="177800" progId="Equation.3">
                  <p:embed/>
                </p:oleObj>
              </mc:Choice>
              <mc:Fallback>
                <p:oleObj name="Equation" r:id="rId3" imgW="7747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620" y="2961328"/>
                        <a:ext cx="1725394" cy="395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Green-</a:t>
            </a:r>
            <a:r>
              <a:rPr lang="en-US" dirty="0" err="1" smtClean="0"/>
              <a:t>Ampt</a:t>
            </a:r>
            <a:r>
              <a:rPr lang="en-US" dirty="0" smtClean="0"/>
              <a:t> Model for Infiltration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84031"/>
            <a:ext cx="7770813" cy="47016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Approximate the shape of the wetting front with a step function </a:t>
            </a:r>
          </a:p>
          <a:p>
            <a:r>
              <a:rPr lang="en-US" dirty="0" smtClean="0"/>
              <a:t>Let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f</a:t>
            </a:r>
            <a:r>
              <a:rPr lang="en-US" dirty="0" err="1" smtClean="0"/>
              <a:t>(t</a:t>
            </a:r>
            <a:r>
              <a:rPr lang="en-US" dirty="0" smtClean="0"/>
              <a:t>) be the position of the wetting front at time </a:t>
            </a:r>
            <a:r>
              <a:rPr lang="en-US" dirty="0" err="1" smtClean="0"/>
              <a:t>t</a:t>
            </a:r>
            <a:endParaRPr lang="en-US" dirty="0" smtClean="0"/>
          </a:p>
          <a:p>
            <a:r>
              <a:rPr lang="en-US" dirty="0" err="1" smtClean="0"/>
              <a:t>h</a:t>
            </a:r>
            <a:r>
              <a:rPr lang="en-US" baseline="-25000" dirty="0" err="1" smtClean="0"/>
              <a:t>f</a:t>
            </a:r>
            <a:r>
              <a:rPr lang="en-US" dirty="0" smtClean="0"/>
              <a:t>=</a:t>
            </a:r>
            <a:r>
              <a:rPr lang="en-US" dirty="0" err="1" smtClean="0">
                <a:latin typeface="Symbol" charset="2"/>
                <a:cs typeface="Symbol" charset="2"/>
              </a:rPr>
              <a:t>y</a:t>
            </a:r>
            <a:r>
              <a:rPr lang="en-US" baseline="-25000" dirty="0" err="1" smtClean="0"/>
              <a:t>f</a:t>
            </a:r>
            <a:r>
              <a:rPr lang="en-US" dirty="0" err="1" smtClean="0"/>
              <a:t>+z</a:t>
            </a:r>
            <a:r>
              <a:rPr lang="en-US" baseline="-25000" dirty="0" err="1" smtClean="0"/>
              <a:t>f</a:t>
            </a:r>
            <a:r>
              <a:rPr lang="en-US" dirty="0" smtClean="0"/>
              <a:t> – hydraulic head on the wetting front</a:t>
            </a:r>
          </a:p>
          <a:p>
            <a:r>
              <a:rPr lang="en-US" dirty="0" smtClean="0"/>
              <a:t>h</a:t>
            </a:r>
            <a:r>
              <a:rPr lang="en-US" baseline="-25000" dirty="0" smtClean="0"/>
              <a:t>0</a:t>
            </a:r>
            <a:r>
              <a:rPr lang="en-US" dirty="0" smtClean="0"/>
              <a:t>=</a:t>
            </a:r>
            <a:r>
              <a:rPr lang="en-US" dirty="0" smtClean="0">
                <a:latin typeface="Symbol" charset="2"/>
                <a:cs typeface="Symbol" charset="2"/>
              </a:rPr>
              <a:t>y</a:t>
            </a:r>
            <a:r>
              <a:rPr lang="en-US" baseline="-25000" dirty="0" smtClean="0"/>
              <a:t>0</a:t>
            </a:r>
            <a:r>
              <a:rPr lang="en-US" dirty="0" smtClean="0"/>
              <a:t> – hydraulic head on the soil surface (</a:t>
            </a:r>
            <a:r>
              <a:rPr lang="en-US" dirty="0" err="1" smtClean="0"/>
              <a:t>z</a:t>
            </a:r>
            <a:r>
              <a:rPr lang="en-US" dirty="0" smtClean="0"/>
              <a:t>=0)</a:t>
            </a:r>
          </a:p>
          <a:p>
            <a:r>
              <a:rPr lang="en-US" dirty="0" smtClean="0"/>
              <a:t>Infiltration rate</a:t>
            </a:r>
          </a:p>
          <a:p>
            <a:endParaRPr lang="en-US" dirty="0" smtClean="0"/>
          </a:p>
          <a:p>
            <a:r>
              <a:rPr lang="en-US" dirty="0" smtClean="0"/>
              <a:t>Velocity of wetting front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4038600" y="4371908"/>
          <a:ext cx="370046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8" name="Equation" r:id="rId3" imgW="2120900" imgH="444500" progId="Equation.3">
                  <p:embed/>
                </p:oleObj>
              </mc:Choice>
              <mc:Fallback>
                <p:oleObj name="Equation" r:id="rId3" imgW="21209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371908"/>
                        <a:ext cx="3700462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4574639" y="5422746"/>
          <a:ext cx="2325688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9" name="Equation" r:id="rId5" imgW="1333500" imgH="381000" progId="Equation.3">
                  <p:embed/>
                </p:oleObj>
              </mc:Choice>
              <mc:Fallback>
                <p:oleObj name="Equation" r:id="rId5" imgW="1333500" imgH="381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4639" y="5422746"/>
                        <a:ext cx="2325688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Wettability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tendency for one fluid to be attracted to a surface in preference to another</a:t>
            </a:r>
          </a:p>
          <a:p>
            <a:r>
              <a:rPr lang="en-US" dirty="0" smtClean="0"/>
              <a:t>The only  direct measure of wetting is a contact angle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329" y="4492027"/>
            <a:ext cx="2859206" cy="1539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91726" y="4492027"/>
            <a:ext cx="32880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heta&lt;90</a:t>
            </a:r>
            <a:r>
              <a:rPr lang="en-US" baseline="30000" dirty="0" smtClean="0"/>
              <a:t>o</a:t>
            </a:r>
            <a:r>
              <a:rPr lang="en-US" dirty="0" smtClean="0"/>
              <a:t> – fluid is wetting</a:t>
            </a:r>
          </a:p>
          <a:p>
            <a:endParaRPr lang="en-US" dirty="0" smtClean="0"/>
          </a:p>
          <a:p>
            <a:r>
              <a:rPr lang="en-US" dirty="0" smtClean="0"/>
              <a:t>Theta&gt;90</a:t>
            </a:r>
            <a:r>
              <a:rPr lang="en-US" baseline="30000" dirty="0" smtClean="0"/>
              <a:t>o</a:t>
            </a:r>
            <a:r>
              <a:rPr lang="en-US" dirty="0" smtClean="0"/>
              <a:t> – fluid is </a:t>
            </a:r>
            <a:r>
              <a:rPr lang="en-US" dirty="0" err="1" smtClean="0"/>
              <a:t>nonwetting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Content Placeholder 3" descr="Screen shot 2011-10-11 at 9.07.20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5578" b="-15578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Wettability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Wettability</a:t>
            </a:r>
            <a:r>
              <a:rPr lang="en-US" dirty="0" smtClean="0"/>
              <a:t> if unique for a given solid and fluids. However a few generalizations hold</a:t>
            </a:r>
          </a:p>
          <a:p>
            <a:pPr lvl="1"/>
            <a:r>
              <a:rPr lang="en-US" dirty="0" smtClean="0"/>
              <a:t>Water is always wetting with respect to oil or air on rock-forming minerals</a:t>
            </a:r>
          </a:p>
          <a:p>
            <a:pPr lvl="1"/>
            <a:r>
              <a:rPr lang="en-US" dirty="0" smtClean="0"/>
              <a:t>Oil is a wetting fluid when combined with air, but </a:t>
            </a:r>
            <a:r>
              <a:rPr lang="en-US" dirty="0" err="1" smtClean="0"/>
              <a:t>nonwetting</a:t>
            </a:r>
            <a:r>
              <a:rPr lang="en-US" dirty="0" smtClean="0"/>
              <a:t> when combined with water</a:t>
            </a:r>
          </a:p>
          <a:p>
            <a:pPr lvl="1"/>
            <a:r>
              <a:rPr lang="en-US" dirty="0" smtClean="0"/>
              <a:t>Oil is wetting on organic matter in relation to either water or air</a:t>
            </a:r>
          </a:p>
          <a:p>
            <a:pPr lvl="1"/>
            <a:r>
              <a:rPr lang="en-US" dirty="0" smtClean="0"/>
              <a:t>Wetting character of organic contaminants is highly uncertain an variable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37576"/>
            <a:ext cx="7770813" cy="201763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Surface tension is a property of fluid that is important at interfaces between different fluids. The different molecular dynamics on each side of the interface lead to surface tension </a:t>
            </a:r>
          </a:p>
          <a:p>
            <a:r>
              <a:rPr lang="en-US" dirty="0" smtClean="0"/>
              <a:t>How insects walk on water; how droplets form in a specific shape</a:t>
            </a:r>
          </a:p>
          <a:p>
            <a:r>
              <a:rPr lang="en-US" dirty="0" smtClean="0"/>
              <a:t>Sensitive to changes in chemical composition (i.e. you can change surface tension easily by dissolving a solute in a fluid)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040" y="3659386"/>
            <a:ext cx="3028445" cy="306882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Capillarity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4122088"/>
          </a:xfrm>
        </p:spPr>
        <p:txBody>
          <a:bodyPr>
            <a:normAutofit/>
          </a:bodyPr>
          <a:lstStyle/>
          <a:p>
            <a:r>
              <a:rPr lang="en-US" dirty="0" smtClean="0"/>
              <a:t>When a fluid is in contact with another substance there is an interfacial free energy between them.</a:t>
            </a:r>
          </a:p>
          <a:p>
            <a:r>
              <a:rPr lang="en-US" dirty="0" smtClean="0"/>
              <a:t>Nature tries to minimize this energy</a:t>
            </a:r>
          </a:p>
          <a:p>
            <a:r>
              <a:rPr lang="en-US" dirty="0" smtClean="0"/>
              <a:t>We can define a capillary pressure,</a:t>
            </a:r>
            <a:br>
              <a:rPr lang="en-US" dirty="0" smtClean="0"/>
            </a:br>
            <a:r>
              <a:rPr lang="en-US" dirty="0" smtClean="0"/>
              <a:t>which can be related to surface tension</a:t>
            </a:r>
          </a:p>
          <a:p>
            <a:r>
              <a:rPr lang="en-US" dirty="0" smtClean="0"/>
              <a:t>Capillary pressure is a common measure is multiphase flows through porous media, because it can be linked to saturation</a:t>
            </a:r>
            <a:endParaRPr lang="en-US" dirty="0"/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5978525" y="3868738"/>
          <a:ext cx="18669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7" name="Equation" r:id="rId3" imgW="838200" imgH="177800" progId="Equation.3">
                  <p:embed/>
                </p:oleObj>
              </mc:Choice>
              <mc:Fallback>
                <p:oleObj name="Equation" r:id="rId3" imgW="8382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8525" y="3868738"/>
                        <a:ext cx="18669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Capillarity</a:t>
            </a:r>
            <a:endParaRPr lang="en-US" dirty="0"/>
          </a:p>
        </p:txBody>
      </p:sp>
      <p:pic>
        <p:nvPicPr>
          <p:cNvPr id="4" name="Content Placeholder 3" descr="Screen shot 2011-01-18 at 1.00.16 PM.png"/>
          <p:cNvPicPr>
            <a:picLocks noChangeAspect="1"/>
          </p:cNvPicPr>
          <p:nvPr/>
        </p:nvPicPr>
        <p:blipFill>
          <a:blip r:embed="rId3"/>
          <a:srcRect l="-53428" r="-53428"/>
          <a:stretch>
            <a:fillRect/>
          </a:stretch>
        </p:blipFill>
        <p:spPr>
          <a:xfrm>
            <a:off x="-439531" y="1468337"/>
            <a:ext cx="9583531" cy="3810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5140" y="5766375"/>
            <a:ext cx="200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a capillary rise</a:t>
            </a:r>
          </a:p>
          <a:p>
            <a:endParaRPr lang="en-US" dirty="0"/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3541713" y="5649913"/>
          <a:ext cx="153828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9" name="Equation" r:id="rId4" imgW="939800" imgH="393700" progId="Equation.3">
                  <p:embed/>
                </p:oleObj>
              </mc:Choice>
              <mc:Fallback>
                <p:oleObj name="Equation" r:id="rId4" imgW="9398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5649913"/>
                        <a:ext cx="1538287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607</TotalTime>
  <Words>985</Words>
  <Application>Microsoft Macintosh PowerPoint</Application>
  <PresentationFormat>On-screen Show (4:3)</PresentationFormat>
  <Paragraphs>146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Folio</vt:lpstr>
      <vt:lpstr>Equation</vt:lpstr>
      <vt:lpstr>Multiphase Flows The Vadose Zone</vt:lpstr>
      <vt:lpstr>Common Examples of Multiphase Flows</vt:lpstr>
      <vt:lpstr>Definitions</vt:lpstr>
      <vt:lpstr>Wettability</vt:lpstr>
      <vt:lpstr>Examples</vt:lpstr>
      <vt:lpstr>Wettability</vt:lpstr>
      <vt:lpstr>Surface Tension</vt:lpstr>
      <vt:lpstr>Capillarity</vt:lpstr>
      <vt:lpstr>Capillarity</vt:lpstr>
      <vt:lpstr>Capillary Pressure vs Saturation</vt:lpstr>
      <vt:lpstr>We would like to keep using Darcy’s Law</vt:lpstr>
      <vt:lpstr>Relative Permeability</vt:lpstr>
      <vt:lpstr>Water NAPL relative Permability</vt:lpstr>
      <vt:lpstr>Common Approximation</vt:lpstr>
      <vt:lpstr>Example Problem</vt:lpstr>
      <vt:lpstr>Models</vt:lpstr>
      <vt:lpstr>Example Problem</vt:lpstr>
      <vt:lpstr>Governing Equations of Multiphase Flow</vt:lpstr>
      <vt:lpstr>Vadose Zone – Richards Equations</vt:lpstr>
      <vt:lpstr>Combining Assumptions</vt:lpstr>
      <vt:lpstr>Richards Equation</vt:lpstr>
      <vt:lpstr>Richards Equation</vt:lpstr>
      <vt:lpstr>Richards Equation</vt:lpstr>
      <vt:lpstr>Pros and Cons of Richards Equation Forms</vt:lpstr>
      <vt:lpstr>Methods of Characterization -Saturation</vt:lpstr>
      <vt:lpstr>Methods of Characterization -Suction</vt:lpstr>
      <vt:lpstr>Horizontal Wetting Problem</vt:lpstr>
      <vt:lpstr>Horizontal Wetting Problem</vt:lpstr>
      <vt:lpstr>Horizontal Wetting Problem</vt:lpstr>
      <vt:lpstr>Green-Ampt Model for Infiltration</vt:lpstr>
    </vt:vector>
  </TitlesOfParts>
  <Company>University if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Multiphase Flows The Vadose Zone</dc:title>
  <dc:creator>Didio</dc:creator>
  <cp:lastModifiedBy>Diogo Bolster</cp:lastModifiedBy>
  <cp:revision>65</cp:revision>
  <cp:lastPrinted>2011-10-11T14:48:25Z</cp:lastPrinted>
  <dcterms:created xsi:type="dcterms:W3CDTF">2011-10-13T12:47:53Z</dcterms:created>
  <dcterms:modified xsi:type="dcterms:W3CDTF">2018-11-27T14:22:50Z</dcterms:modified>
</cp:coreProperties>
</file>