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Microsoft_Equation1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sldIdLst>
    <p:sldId id="256" r:id="rId2"/>
    <p:sldId id="272" r:id="rId3"/>
    <p:sldId id="361" r:id="rId4"/>
    <p:sldId id="362" r:id="rId5"/>
    <p:sldId id="363" r:id="rId6"/>
    <p:sldId id="364" r:id="rId7"/>
    <p:sldId id="281" r:id="rId8"/>
    <p:sldId id="275" r:id="rId9"/>
    <p:sldId id="276" r:id="rId10"/>
    <p:sldId id="280" r:id="rId11"/>
    <p:sldId id="350" r:id="rId12"/>
    <p:sldId id="351" r:id="rId13"/>
    <p:sldId id="353" r:id="rId14"/>
    <p:sldId id="355" r:id="rId15"/>
    <p:sldId id="352" r:id="rId16"/>
    <p:sldId id="354" r:id="rId17"/>
    <p:sldId id="282" r:id="rId18"/>
    <p:sldId id="348" r:id="rId19"/>
    <p:sldId id="356" r:id="rId20"/>
    <p:sldId id="357" r:id="rId21"/>
    <p:sldId id="358" r:id="rId22"/>
    <p:sldId id="359" r:id="rId23"/>
    <p:sldId id="360" r:id="rId24"/>
    <p:sldId id="286" r:id="rId25"/>
    <p:sldId id="287" r:id="rId26"/>
    <p:sldId id="290" r:id="rId27"/>
    <p:sldId id="292" r:id="rId28"/>
    <p:sldId id="293" r:id="rId29"/>
    <p:sldId id="294" r:id="rId30"/>
    <p:sldId id="299" r:id="rId31"/>
    <p:sldId id="300" r:id="rId32"/>
    <p:sldId id="302" r:id="rId33"/>
    <p:sldId id="305" r:id="rId34"/>
    <p:sldId id="306" r:id="rId35"/>
    <p:sldId id="307" r:id="rId36"/>
    <p:sldId id="308" r:id="rId37"/>
    <p:sldId id="310" r:id="rId38"/>
    <p:sldId id="311" r:id="rId39"/>
    <p:sldId id="313" r:id="rId40"/>
    <p:sldId id="316" r:id="rId41"/>
    <p:sldId id="318" r:id="rId42"/>
    <p:sldId id="320" r:id="rId43"/>
    <p:sldId id="333" r:id="rId44"/>
    <p:sldId id="335" r:id="rId45"/>
    <p:sldId id="342" r:id="rId46"/>
    <p:sldId id="349" r:id="rId47"/>
    <p:sldId id="345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Relationship Id="rId3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Relationship Id="rId2" Type="http://schemas.openxmlformats.org/officeDocument/2006/relationships/image" Target="../media/image45.emf"/><Relationship Id="rId3" Type="http://schemas.openxmlformats.org/officeDocument/2006/relationships/image" Target="../media/image4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Relationship Id="rId2" Type="http://schemas.openxmlformats.org/officeDocument/2006/relationships/image" Target="../media/image60.emf"/><Relationship Id="rId3" Type="http://schemas.openxmlformats.org/officeDocument/2006/relationships/image" Target="../media/image6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Relationship Id="rId2" Type="http://schemas.openxmlformats.org/officeDocument/2006/relationships/image" Target="../media/image64.emf"/><Relationship Id="rId3" Type="http://schemas.openxmlformats.org/officeDocument/2006/relationships/image" Target="../media/image65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4" Type="http://schemas.openxmlformats.org/officeDocument/2006/relationships/image" Target="../media/image70.emf"/><Relationship Id="rId5" Type="http://schemas.openxmlformats.org/officeDocument/2006/relationships/image" Target="../media/image71.emf"/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6001-564A-E442-941A-23DACE6B1B43}" type="datetimeFigureOut">
              <a:rPr lang="en-US" smtClean="0"/>
              <a:pPr/>
              <a:t>10/6/16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6001-564A-E442-941A-23DACE6B1B43}" type="datetimeFigureOut">
              <a:rPr lang="en-US" smtClean="0"/>
              <a:pPr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9ED4-6C98-8645-93E7-19B21D984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6001-564A-E442-941A-23DACE6B1B43}" type="datetimeFigureOut">
              <a:rPr lang="en-US" smtClean="0"/>
              <a:pPr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9ED4-6C98-8645-93E7-19B21D984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6001-564A-E442-941A-23DACE6B1B43}" type="datetimeFigureOut">
              <a:rPr lang="en-US" smtClean="0"/>
              <a:pPr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9ED4-6C98-8645-93E7-19B21D9844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6001-564A-E442-941A-23DACE6B1B43}" type="datetimeFigureOut">
              <a:rPr lang="en-US" smtClean="0"/>
              <a:pPr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2259ED4-6C98-8645-93E7-19B21D984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6001-564A-E442-941A-23DACE6B1B43}" type="datetimeFigureOut">
              <a:rPr lang="en-US" smtClean="0"/>
              <a:pPr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9ED4-6C98-8645-93E7-19B21D9844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6001-564A-E442-941A-23DACE6B1B43}" type="datetimeFigureOut">
              <a:rPr lang="en-US" smtClean="0"/>
              <a:pPr/>
              <a:t>10/6/16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9ED4-6C98-8645-93E7-19B21D9844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6001-564A-E442-941A-23DACE6B1B43}" type="datetimeFigureOut">
              <a:rPr lang="en-US" smtClean="0"/>
              <a:pPr/>
              <a:t>10/6/16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9ED4-6C98-8645-93E7-19B21D984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6001-564A-E442-941A-23DACE6B1B43}" type="datetimeFigureOut">
              <a:rPr lang="en-US" smtClean="0"/>
              <a:pPr/>
              <a:t>10/6/16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9ED4-6C98-8645-93E7-19B21D984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6001-564A-E442-941A-23DACE6B1B43}" type="datetimeFigureOut">
              <a:rPr lang="en-US" smtClean="0"/>
              <a:pPr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6001-564A-E442-941A-23DACE6B1B43}" type="datetimeFigureOut">
              <a:rPr lang="en-US" smtClean="0"/>
              <a:pPr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2259ED4-6C98-8645-93E7-19B21D9844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1846001-564A-E442-941A-23DACE6B1B43}" type="datetimeFigureOut">
              <a:rPr lang="en-US" smtClean="0"/>
              <a:pPr/>
              <a:t>10/6/16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2259ED4-6C98-8645-93E7-19B21D984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6.emf"/><Relationship Id="rId7" Type="http://schemas.openxmlformats.org/officeDocument/2006/relationships/image" Target="../media/image18.png"/><Relationship Id="rId8" Type="http://schemas.openxmlformats.org/officeDocument/2006/relationships/oleObject" Target="../embeddings/oleObject12.bin"/><Relationship Id="rId9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4.emf"/><Relationship Id="rId5" Type="http://schemas.openxmlformats.org/officeDocument/2006/relationships/image" Target="../media/image25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image" Target="../media/image4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slide" Target="slide20.xml"/><Relationship Id="rId5" Type="http://schemas.openxmlformats.org/officeDocument/2006/relationships/oleObject" Target="../embeddings/oleObject22.bin"/><Relationship Id="rId6" Type="http://schemas.openxmlformats.org/officeDocument/2006/relationships/image" Target="../media/image31.png"/><Relationship Id="rId7" Type="http://schemas.openxmlformats.org/officeDocument/2006/relationships/oleObject" Target="../embeddings/oleObject23.bin"/><Relationship Id="rId8" Type="http://schemas.openxmlformats.org/officeDocument/2006/relationships/image" Target="../media/image32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slide" Target="slide20.xml"/><Relationship Id="rId5" Type="http://schemas.openxmlformats.org/officeDocument/2006/relationships/oleObject" Target="../embeddings/oleObject24.bin"/><Relationship Id="rId6" Type="http://schemas.openxmlformats.org/officeDocument/2006/relationships/image" Target="../media/image31.png"/><Relationship Id="rId7" Type="http://schemas.openxmlformats.org/officeDocument/2006/relationships/oleObject" Target="../embeddings/oleObject25.bin"/><Relationship Id="rId8" Type="http://schemas.openxmlformats.org/officeDocument/2006/relationships/image" Target="../media/image32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36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7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38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40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42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43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44.emf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46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oleObject" Target="../embeddings/oleObject35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48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51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3.bin"/><Relationship Id="rId12" Type="http://schemas.openxmlformats.org/officeDocument/2006/relationships/image" Target="../media/image56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39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54.emf"/><Relationship Id="rId9" Type="http://schemas.openxmlformats.org/officeDocument/2006/relationships/oleObject" Target="../embeddings/oleObject42.bin"/><Relationship Id="rId10" Type="http://schemas.openxmlformats.org/officeDocument/2006/relationships/image" Target="../media/image5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oleObject" Target="../embeddings/oleObject44.bin"/><Relationship Id="rId5" Type="http://schemas.openxmlformats.org/officeDocument/2006/relationships/image" Target="../media/image57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oleObject" Target="../embeddings/oleObject45.bin"/><Relationship Id="rId5" Type="http://schemas.openxmlformats.org/officeDocument/2006/relationships/image" Target="../media/image59.emf"/><Relationship Id="rId6" Type="http://schemas.openxmlformats.org/officeDocument/2006/relationships/oleObject" Target="../embeddings/oleObject46.bin"/><Relationship Id="rId7" Type="http://schemas.openxmlformats.org/officeDocument/2006/relationships/image" Target="../media/image60.emf"/><Relationship Id="rId8" Type="http://schemas.openxmlformats.org/officeDocument/2006/relationships/oleObject" Target="../embeddings/oleObject47.bin"/><Relationship Id="rId9" Type="http://schemas.openxmlformats.org/officeDocument/2006/relationships/image" Target="../media/image61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oleObject" Target="../embeddings/oleObject48.bin"/><Relationship Id="rId5" Type="http://schemas.openxmlformats.org/officeDocument/2006/relationships/image" Target="../media/image63.emf"/><Relationship Id="rId6" Type="http://schemas.openxmlformats.org/officeDocument/2006/relationships/oleObject" Target="../embeddings/oleObject49.bin"/><Relationship Id="rId7" Type="http://schemas.openxmlformats.org/officeDocument/2006/relationships/image" Target="../media/image64.emf"/><Relationship Id="rId8" Type="http://schemas.openxmlformats.org/officeDocument/2006/relationships/oleObject" Target="../embeddings/oleObject50.bin"/><Relationship Id="rId9" Type="http://schemas.openxmlformats.org/officeDocument/2006/relationships/image" Target="../media/image65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5.bin"/><Relationship Id="rId12" Type="http://schemas.openxmlformats.org/officeDocument/2006/relationships/image" Target="../media/image71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1.bin"/><Relationship Id="rId4" Type="http://schemas.openxmlformats.org/officeDocument/2006/relationships/image" Target="../media/image67.emf"/><Relationship Id="rId5" Type="http://schemas.openxmlformats.org/officeDocument/2006/relationships/oleObject" Target="../embeddings/oleObject52.bin"/><Relationship Id="rId6" Type="http://schemas.openxmlformats.org/officeDocument/2006/relationships/image" Target="../media/image68.emf"/><Relationship Id="rId7" Type="http://schemas.openxmlformats.org/officeDocument/2006/relationships/oleObject" Target="../embeddings/oleObject53.bin"/><Relationship Id="rId8" Type="http://schemas.openxmlformats.org/officeDocument/2006/relationships/image" Target="../media/image69.emf"/><Relationship Id="rId9" Type="http://schemas.openxmlformats.org/officeDocument/2006/relationships/oleObject" Target="../embeddings/oleObject54.bin"/><Relationship Id="rId10" Type="http://schemas.openxmlformats.org/officeDocument/2006/relationships/image" Target="../media/image7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oleObject" Target="../embeddings/oleObject56.bin"/><Relationship Id="rId5" Type="http://schemas.openxmlformats.org/officeDocument/2006/relationships/image" Target="../media/image72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Streamflow" TargetMode="Externa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Session 1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Ground-Water Recharge from </a:t>
            </a:r>
            <a:r>
              <a:rPr lang="en-US" dirty="0" err="1" smtClean="0"/>
              <a:t>Baseflow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799"/>
            <a:ext cx="7772400" cy="490262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Seasonal Recession Method</a:t>
            </a:r>
          </a:p>
          <a:p>
            <a:pPr marL="457200" indent="-457200">
              <a:buAutoNum type="alphaLcParenBoth"/>
            </a:pPr>
            <a:r>
              <a:rPr lang="en-US" sz="2000" dirty="0" smtClean="0"/>
              <a:t>Find time t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when Q=Q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/10</a:t>
            </a:r>
          </a:p>
          <a:p>
            <a:pPr marL="457200" indent="-457200">
              <a:buAutoNum type="alphaLcParenBoth"/>
            </a:pPr>
            <a:r>
              <a:rPr lang="en-US" sz="2000" dirty="0" smtClean="0"/>
              <a:t>Find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tp</a:t>
            </a:r>
            <a:r>
              <a:rPr lang="en-US" sz="2000" baseline="-25000" dirty="0" smtClean="0"/>
              <a:t>,</a:t>
            </a:r>
            <a:r>
              <a:rPr lang="en-US" sz="2000" dirty="0" smtClean="0"/>
              <a:t> the volume of potential </a:t>
            </a:r>
            <a:r>
              <a:rPr lang="en-US" sz="2000" dirty="0" err="1" smtClean="0"/>
              <a:t>gw</a:t>
            </a:r>
            <a:r>
              <a:rPr lang="en-US" sz="2000" dirty="0" smtClean="0"/>
              <a:t> discharge</a:t>
            </a:r>
          </a:p>
          <a:p>
            <a:pPr marL="457200" indent="-457200">
              <a:buAutoNum type="alphaLcParenBoth"/>
            </a:pPr>
            <a:endParaRPr lang="en-US" sz="2000" dirty="0" smtClean="0"/>
          </a:p>
          <a:p>
            <a:pPr marL="457200" indent="-457200">
              <a:buAutoNum type="alphaLcParenBoth"/>
            </a:pPr>
            <a:r>
              <a:rPr lang="en-US" sz="2000" dirty="0" smtClean="0"/>
              <a:t>Calculate potential </a:t>
            </a:r>
            <a:r>
              <a:rPr lang="en-US" sz="2000" dirty="0" err="1" smtClean="0"/>
              <a:t>baseflow</a:t>
            </a:r>
            <a:r>
              <a:rPr lang="en-US" sz="2000" dirty="0" smtClean="0"/>
              <a:t> at </a:t>
            </a:r>
            <a:r>
              <a:rPr lang="en-US" sz="2000" dirty="0" err="1" smtClean="0"/>
              <a:t>t</a:t>
            </a:r>
            <a:r>
              <a:rPr lang="en-US" sz="2000" dirty="0" smtClean="0"/>
              <a:t>, the end of the recession</a:t>
            </a:r>
          </a:p>
          <a:p>
            <a:pPr marL="457200" indent="-457200">
              <a:buAutoNum type="alphaLcParenBoth"/>
            </a:pPr>
            <a:r>
              <a:rPr lang="en-US" sz="2000" dirty="0" smtClean="0"/>
              <a:t>Recharge=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tp</a:t>
            </a:r>
            <a:r>
              <a:rPr lang="en-US" sz="2000" dirty="0" smtClean="0"/>
              <a:t>(</a:t>
            </a:r>
            <a:r>
              <a:rPr lang="en-US" sz="2000" i="1" dirty="0" smtClean="0"/>
              <a:t>next season</a:t>
            </a:r>
            <a:r>
              <a:rPr lang="en-US" sz="2000" dirty="0" smtClean="0"/>
              <a:t>)-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(</a:t>
            </a:r>
            <a:r>
              <a:rPr lang="en-US" sz="2000" i="1" dirty="0" smtClean="0"/>
              <a:t>season 1</a:t>
            </a:r>
            <a:r>
              <a:rPr lang="en-US" sz="2000" dirty="0" smtClean="0"/>
              <a:t>)</a:t>
            </a:r>
          </a:p>
          <a:p>
            <a:pPr marL="457200" indent="-457200">
              <a:buAutoNum type="alphaLcParenBoth"/>
            </a:pPr>
            <a:endParaRPr lang="en-US" sz="2000" dirty="0" smtClean="0"/>
          </a:p>
          <a:p>
            <a:pPr marL="457200" indent="-457200">
              <a:buAutoNum type="alphaLcParenBoth"/>
            </a:pPr>
            <a:endParaRPr lang="en-US" sz="2000" dirty="0" smtClean="0"/>
          </a:p>
          <a:p>
            <a:pPr marL="457200" indent="-457200">
              <a:buAutoNum type="alphaLcParenBoth"/>
            </a:pPr>
            <a:endParaRPr lang="en-US" sz="2000" dirty="0" smtClean="0"/>
          </a:p>
          <a:p>
            <a:pPr marL="457200" indent="-457200">
              <a:buAutoNum type="alphaLcParenBoth"/>
            </a:pPr>
            <a:endParaRPr lang="en-US" sz="2000" dirty="0" smtClean="0"/>
          </a:p>
          <a:p>
            <a:pPr marL="457200" indent="-457200">
              <a:buAutoNum type="alphaLcParenBoth"/>
            </a:pPr>
            <a:endParaRPr lang="en-US" sz="2000" dirty="0" smtClean="0"/>
          </a:p>
          <a:p>
            <a:pPr marL="457200" indent="-457200">
              <a:buAutoNum type="alphaLcParenBoth"/>
            </a:pPr>
            <a:endParaRPr lang="en-US" sz="2000" dirty="0" smtClean="0"/>
          </a:p>
          <a:p>
            <a:pPr marL="457200" indent="-457200">
              <a:buNone/>
            </a:pP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350746"/>
              </p:ext>
            </p:extLst>
          </p:nvPr>
        </p:nvGraphicFramePr>
        <p:xfrm>
          <a:off x="5825679" y="2116916"/>
          <a:ext cx="1230359" cy="70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14" name="Equation" r:id="rId3" imgW="622300" imgH="355600" progId="Equation.3">
                  <p:embed/>
                </p:oleObj>
              </mc:Choice>
              <mc:Fallback>
                <p:oleObj name="Equation" r:id="rId3" imgW="6223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5679" y="2116916"/>
                        <a:ext cx="1230359" cy="70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2157399" y="4828084"/>
          <a:ext cx="1408551" cy="752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15" name="Equation" r:id="rId5" imgW="711200" imgH="381000" progId="Equation.3">
                  <p:embed/>
                </p:oleObj>
              </mc:Choice>
              <mc:Fallback>
                <p:oleObj name="Equation" r:id="rId5" imgW="711200" imgH="381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399" y="4828084"/>
                        <a:ext cx="1408551" cy="7528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Screen shot 2011-08-23 at 2.29.38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503" y="3911047"/>
            <a:ext cx="5449314" cy="2754931"/>
          </a:xfrm>
          <a:prstGeom prst="rect">
            <a:avLst/>
          </a:prstGeom>
          <a:scene3d>
            <a:camera prst="orthographicFront">
              <a:rot lat="0" lon="0" rev="21540000"/>
            </a:camera>
            <a:lightRig rig="threePt" dir="t"/>
          </a:scene3d>
        </p:spPr>
      </p:pic>
      <p:sp>
        <p:nvSpPr>
          <p:cNvPr id="11" name="TextBox 10"/>
          <p:cNvSpPr txBox="1"/>
          <p:nvPr/>
        </p:nvSpPr>
        <p:spPr>
          <a:xfrm>
            <a:off x="6157738" y="4828084"/>
            <a:ext cx="265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algorithm to this figure</a:t>
            </a:r>
            <a:endParaRPr lang="en-US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560199"/>
              </p:ext>
            </p:extLst>
          </p:nvPr>
        </p:nvGraphicFramePr>
        <p:xfrm>
          <a:off x="6838156" y="2912544"/>
          <a:ext cx="120491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16" name="Equation" r:id="rId8" imgW="609600" imgH="406400" progId="Equation.3">
                  <p:embed/>
                </p:oleObj>
              </mc:Choice>
              <mc:Fallback>
                <p:oleObj name="Equation" r:id="rId8" imgW="609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156" y="2912544"/>
                        <a:ext cx="1204913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 descr="exam2_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577411"/>
            <a:ext cx="6757674" cy="47614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72081" y="2053179"/>
            <a:ext cx="19291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Compute the volume of annual recharge that occurs between runoff year 1 and 2 </a:t>
            </a:r>
          </a:p>
        </p:txBody>
      </p:sp>
    </p:spTree>
    <p:extLst>
      <p:ext uri="{BB962C8B-B14F-4D97-AF65-F5344CB8AC3E}">
        <p14:creationId xmlns:p14="http://schemas.microsoft.com/office/powerpoint/2010/main" val="1137184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a - </a:t>
            </a:r>
            <a:r>
              <a:rPr lang="en-US" dirty="0"/>
              <a:t>Find time t</a:t>
            </a:r>
            <a:r>
              <a:rPr lang="en-US" baseline="-25000" dirty="0"/>
              <a:t>1</a:t>
            </a:r>
            <a:r>
              <a:rPr lang="en-US" dirty="0"/>
              <a:t> when Q=Q</a:t>
            </a:r>
            <a:r>
              <a:rPr lang="en-US" baseline="-25000" dirty="0"/>
              <a:t>0</a:t>
            </a:r>
            <a:r>
              <a:rPr lang="en-US" dirty="0"/>
              <a:t>/</a:t>
            </a:r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4" name="Picture 3" descr="exam2_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577411"/>
            <a:ext cx="6757674" cy="476141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914400" y="2620199"/>
            <a:ext cx="24111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35598" y="2196848"/>
            <a:ext cx="116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(1)</a:t>
            </a:r>
            <a:r>
              <a:rPr lang="en-US" dirty="0" smtClean="0"/>
              <a:t>=3000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4294" y="2226577"/>
            <a:ext cx="116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(1)</a:t>
            </a:r>
            <a:r>
              <a:rPr lang="en-US" dirty="0" smtClean="0"/>
              <a:t>=3000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4294" y="3085186"/>
            <a:ext cx="138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(1)</a:t>
            </a:r>
            <a:r>
              <a:rPr lang="en-US" dirty="0" smtClean="0"/>
              <a:t>/10=300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14400" y="3924578"/>
            <a:ext cx="893235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807635" y="3924578"/>
            <a:ext cx="0" cy="188791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55513" y="2620199"/>
            <a:ext cx="0" cy="31922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55513" y="5621171"/>
            <a:ext cx="65212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84329" y="5251839"/>
            <a:ext cx="32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7314294" y="5067173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=(6-2)=4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99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a - </a:t>
            </a:r>
            <a:r>
              <a:rPr lang="en-US" dirty="0"/>
              <a:t>Find time t</a:t>
            </a:r>
            <a:r>
              <a:rPr lang="en-US" baseline="-25000" dirty="0"/>
              <a:t>1</a:t>
            </a:r>
            <a:r>
              <a:rPr lang="en-US" dirty="0"/>
              <a:t> when Q=Q</a:t>
            </a:r>
            <a:r>
              <a:rPr lang="en-US" baseline="-25000" dirty="0"/>
              <a:t>0</a:t>
            </a:r>
            <a:r>
              <a:rPr lang="en-US" dirty="0"/>
              <a:t>/</a:t>
            </a:r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4" name="Picture 3" descr="exam2_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382897"/>
            <a:ext cx="6757674" cy="4761412"/>
          </a:xfrm>
          <a:prstGeom prst="rect">
            <a:avLst/>
          </a:prstGeom>
        </p:spPr>
      </p:pic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360136"/>
              </p:ext>
            </p:extLst>
          </p:nvPr>
        </p:nvGraphicFramePr>
        <p:xfrm>
          <a:off x="1125538" y="6021388"/>
          <a:ext cx="6881812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5" name="Equation" r:id="rId4" imgW="3479800" imgH="431800" progId="Equation.3">
                  <p:embed/>
                </p:oleObj>
              </mc:Choice>
              <mc:Fallback>
                <p:oleObj name="Equation" r:id="rId4" imgW="3479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6021388"/>
                        <a:ext cx="6881812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010590" y="2196848"/>
            <a:ext cx="1640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(1)</a:t>
            </a:r>
            <a:r>
              <a:rPr lang="en-US" dirty="0" smtClean="0"/>
              <a:t>=3000 m</a:t>
            </a:r>
            <a:r>
              <a:rPr lang="en-US" baseline="30000" dirty="0" smtClean="0"/>
              <a:t>3</a:t>
            </a:r>
            <a:r>
              <a:rPr lang="en-US" dirty="0" smtClean="0"/>
              <a:t>/s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41947" y="2672383"/>
            <a:ext cx="125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=4 months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914400" y="2460011"/>
            <a:ext cx="24111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14400" y="3764390"/>
            <a:ext cx="893235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807635" y="3764390"/>
            <a:ext cx="0" cy="188791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55513" y="2460011"/>
            <a:ext cx="0" cy="31922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155513" y="5460983"/>
            <a:ext cx="65212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84329" y="5091651"/>
            <a:ext cx="32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906274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a - </a:t>
            </a:r>
            <a:r>
              <a:rPr lang="en-US" dirty="0"/>
              <a:t>Find time t</a:t>
            </a:r>
            <a:r>
              <a:rPr lang="en-US" baseline="-25000" dirty="0"/>
              <a:t>1</a:t>
            </a:r>
            <a:r>
              <a:rPr lang="en-US" dirty="0"/>
              <a:t> when Q=Q</a:t>
            </a:r>
            <a:r>
              <a:rPr lang="en-US" baseline="-25000" dirty="0"/>
              <a:t>0</a:t>
            </a:r>
            <a:r>
              <a:rPr lang="en-US" dirty="0"/>
              <a:t>/</a:t>
            </a:r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4" name="Picture 3" descr="exam2_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382897"/>
            <a:ext cx="6757674" cy="4761412"/>
          </a:xfrm>
          <a:prstGeom prst="rect">
            <a:avLst/>
          </a:prstGeom>
        </p:spPr>
      </p:pic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891690"/>
              </p:ext>
            </p:extLst>
          </p:nvPr>
        </p:nvGraphicFramePr>
        <p:xfrm>
          <a:off x="1038225" y="6021388"/>
          <a:ext cx="7056438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1" name="Equation" r:id="rId4" imgW="3568700" imgH="431800" progId="Equation.3">
                  <p:embed/>
                </p:oleObj>
              </mc:Choice>
              <mc:Fallback>
                <p:oleObj name="Equation" r:id="rId4" imgW="3568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6021388"/>
                        <a:ext cx="7056438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010590" y="2196848"/>
            <a:ext cx="1640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(2)</a:t>
            </a:r>
            <a:r>
              <a:rPr lang="en-US" dirty="0" smtClean="0"/>
              <a:t>=4000 m</a:t>
            </a:r>
            <a:r>
              <a:rPr lang="en-US" baseline="30000" dirty="0" smtClean="0"/>
              <a:t>3</a:t>
            </a:r>
            <a:r>
              <a:rPr lang="en-US" dirty="0" smtClean="0"/>
              <a:t>/s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925841" y="2219732"/>
            <a:ext cx="186569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12123" y="1827516"/>
            <a:ext cx="1640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(2)</a:t>
            </a:r>
            <a:r>
              <a:rPr lang="en-US" dirty="0" smtClean="0"/>
              <a:t>=4000 m</a:t>
            </a:r>
            <a:r>
              <a:rPr lang="en-US" baseline="30000" dirty="0" smtClean="0"/>
              <a:t>3</a:t>
            </a:r>
            <a:r>
              <a:rPr lang="en-US" dirty="0" smtClean="0"/>
              <a:t>/s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914400" y="2437127"/>
            <a:ext cx="24111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14400" y="3741506"/>
            <a:ext cx="893235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807635" y="3741506"/>
            <a:ext cx="0" cy="188791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55513" y="2437127"/>
            <a:ext cx="0" cy="31922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155513" y="5438099"/>
            <a:ext cx="65212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84329" y="5068767"/>
            <a:ext cx="32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625123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/>
            <a:r>
              <a:rPr lang="en-US" dirty="0" smtClean="0"/>
              <a:t>(c) </a:t>
            </a:r>
            <a:r>
              <a:rPr lang="en-US" dirty="0"/>
              <a:t>Calculate potential </a:t>
            </a:r>
            <a:r>
              <a:rPr lang="en-US" dirty="0" err="1"/>
              <a:t>baseflow</a:t>
            </a:r>
            <a:r>
              <a:rPr lang="en-US" dirty="0"/>
              <a:t> at t, the end of the </a:t>
            </a:r>
            <a:r>
              <a:rPr lang="en-US" dirty="0" smtClean="0"/>
              <a:t>recession</a:t>
            </a:r>
            <a:endParaRPr lang="en-US" dirty="0"/>
          </a:p>
        </p:txBody>
      </p:sp>
      <p:pic>
        <p:nvPicPr>
          <p:cNvPr id="22" name="Picture 21" descr="exam2_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291361"/>
            <a:ext cx="6757674" cy="4761412"/>
          </a:xfrm>
          <a:prstGeom prst="rect">
            <a:avLst/>
          </a:prstGeom>
        </p:spPr>
      </p:pic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656372"/>
              </p:ext>
            </p:extLst>
          </p:nvPr>
        </p:nvGraphicFramePr>
        <p:xfrm>
          <a:off x="2043113" y="5916613"/>
          <a:ext cx="5491162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2" name="Equation" r:id="rId4" imgW="2781300" imgH="457200" progId="Equation.3">
                  <p:embed/>
                </p:oleObj>
              </mc:Choice>
              <mc:Fallback>
                <p:oleObj name="Equation" r:id="rId4" imgW="2781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13" y="5916613"/>
                        <a:ext cx="5491162" cy="90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368230" y="4965789"/>
            <a:ext cx="11441" cy="56065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55513" y="4965789"/>
            <a:ext cx="121271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36729" y="458866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6816990" y="3833041"/>
            <a:ext cx="1869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=(10-2)=8 months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914400" y="2288381"/>
            <a:ext cx="24111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14400" y="3592760"/>
            <a:ext cx="893235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807635" y="3592760"/>
            <a:ext cx="0" cy="188791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155513" y="2288381"/>
            <a:ext cx="0" cy="31922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155513" y="5289353"/>
            <a:ext cx="65212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384329" y="4920021"/>
            <a:ext cx="32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603865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step calculate recharge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45831" y="1779768"/>
            <a:ext cx="3396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Recharge= </a:t>
            </a:r>
            <a:r>
              <a:rPr lang="en-US" dirty="0" err="1"/>
              <a:t>V</a:t>
            </a:r>
            <a:r>
              <a:rPr lang="en-US" baseline="-25000" dirty="0" err="1"/>
              <a:t>tp</a:t>
            </a:r>
            <a:r>
              <a:rPr lang="en-US" dirty="0"/>
              <a:t>(</a:t>
            </a:r>
            <a:r>
              <a:rPr lang="en-US" i="1" dirty="0"/>
              <a:t>next season</a:t>
            </a:r>
            <a:r>
              <a:rPr lang="en-US" dirty="0"/>
              <a:t>)- </a:t>
            </a:r>
            <a:r>
              <a:rPr lang="en-US" dirty="0" err="1"/>
              <a:t>V</a:t>
            </a:r>
            <a:r>
              <a:rPr lang="en-US" baseline="-25000" dirty="0" err="1"/>
              <a:t>t</a:t>
            </a:r>
            <a:r>
              <a:rPr lang="en-US" dirty="0"/>
              <a:t>(</a:t>
            </a:r>
            <a:r>
              <a:rPr lang="en-US" i="1" dirty="0"/>
              <a:t>season 1</a:t>
            </a:r>
            <a:r>
              <a:rPr lang="en-US" dirty="0"/>
              <a:t>)</a:t>
            </a: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343309"/>
              </p:ext>
            </p:extLst>
          </p:nvPr>
        </p:nvGraphicFramePr>
        <p:xfrm>
          <a:off x="1658001" y="2958696"/>
          <a:ext cx="56673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7" name="Equation" r:id="rId3" imgW="2870200" imgH="215900" progId="Equation.3">
                  <p:embed/>
                </p:oleObj>
              </mc:Choice>
              <mc:Fallback>
                <p:oleObj name="Equation" r:id="rId3" imgW="2870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001" y="2958696"/>
                        <a:ext cx="5667375" cy="425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4686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Determining Ground-Water Recharge from Baseflow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Recession Curve Displacement</a:t>
            </a:r>
          </a:p>
          <a:p>
            <a:pPr>
              <a:buNone/>
            </a:pPr>
            <a:endParaRPr lang="en-US" sz="2000" dirty="0" smtClean="0"/>
          </a:p>
          <a:p>
            <a:pPr marL="457200" indent="-457200">
              <a:buAutoNum type="alphaLcParenBoth"/>
            </a:pPr>
            <a:r>
              <a:rPr lang="en-US" sz="2000" dirty="0" smtClean="0"/>
              <a:t>Find t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</a:p>
          <a:p>
            <a:pPr marL="457200" indent="-457200">
              <a:buAutoNum type="alphaLcParenBoth"/>
            </a:pPr>
            <a:r>
              <a:rPr lang="en-US" sz="2000" dirty="0" smtClean="0"/>
              <a:t>Compute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=0.2144t</a:t>
            </a:r>
            <a:r>
              <a:rPr lang="en-US" sz="2000" baseline="-25000" dirty="0" smtClean="0"/>
              <a:t>1</a:t>
            </a:r>
            <a:endParaRPr lang="en-US" sz="2000" dirty="0" smtClean="0"/>
          </a:p>
          <a:p>
            <a:pPr marL="457200" indent="-457200">
              <a:buAutoNum type="alphaLcParenBoth"/>
            </a:pPr>
            <a:r>
              <a:rPr lang="en-US" sz="2000" dirty="0" smtClean="0"/>
              <a:t>Locate time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after peak</a:t>
            </a:r>
          </a:p>
          <a:p>
            <a:pPr marL="457200" indent="-457200">
              <a:buAutoNum type="alphaLcParenBoth"/>
            </a:pPr>
            <a:r>
              <a:rPr lang="en-US" sz="2000" dirty="0" smtClean="0"/>
              <a:t>Extrapolate recession A and B to find Q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and Q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at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c</a:t>
            </a:r>
            <a:endParaRPr lang="en-US" sz="2000" baseline="-25000" dirty="0" smtClean="0"/>
          </a:p>
          <a:p>
            <a:pPr marL="457200" indent="-457200">
              <a:buAutoNum type="alphaLcParenBoth"/>
            </a:pPr>
            <a:r>
              <a:rPr lang="en-US" sz="2000" dirty="0" smtClean="0"/>
              <a:t>Apply equation</a:t>
            </a:r>
          </a:p>
          <a:p>
            <a:pPr>
              <a:buNone/>
            </a:pPr>
            <a:endParaRPr lang="en-US" sz="2000" dirty="0"/>
          </a:p>
        </p:txBody>
      </p:sp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1511300" y="4749714"/>
          <a:ext cx="203835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3" name="Equation" r:id="rId3" imgW="1193800" imgH="393700" progId="Equation.3">
                  <p:embed/>
                </p:oleObj>
              </mc:Choice>
              <mc:Fallback>
                <p:oleObj name="Equation" r:id="rId3" imgW="11938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4749714"/>
                        <a:ext cx="2038350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shot 2011-08-23 at 2.29.26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382" y="1211759"/>
            <a:ext cx="3552608" cy="4808041"/>
          </a:xfrm>
          <a:prstGeom prst="rect">
            <a:avLst/>
          </a:prstGeom>
          <a:scene3d>
            <a:camera prst="orthographicFront">
              <a:rot lat="0" lon="0" rev="21540000"/>
            </a:camera>
            <a:lightRig rig="threePt" dir="t"/>
          </a:scene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97522"/>
            <a:ext cx="77724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6" name="Picture 5" descr="exmamepl r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73" y="1554941"/>
            <a:ext cx="6114432" cy="45858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0077" y="2773835"/>
            <a:ext cx="378795" cy="2194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6799" y="3390004"/>
            <a:ext cx="100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(m</a:t>
            </a:r>
            <a:r>
              <a:rPr lang="en-US" baseline="30000" dirty="0" smtClean="0"/>
              <a:t>3</a:t>
            </a:r>
            <a:r>
              <a:rPr lang="en-US" dirty="0" smtClean="0"/>
              <a:t>/s)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965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– find 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028807" y="1417638"/>
            <a:ext cx="3692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Extrapolate lower curve out over all times</a:t>
            </a:r>
            <a:endParaRPr lang="en-US" dirty="0"/>
          </a:p>
        </p:txBody>
      </p:sp>
      <p:pic>
        <p:nvPicPr>
          <p:cNvPr id="6" name="Picture 5" descr="exmamepl r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0" y="1898163"/>
            <a:ext cx="5656803" cy="424260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533057" y="4107649"/>
            <a:ext cx="4198747" cy="1533217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38576" y="2952015"/>
            <a:ext cx="2499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Pick any point on this curve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750431" y="3321347"/>
            <a:ext cx="2391113" cy="786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38587" y="3112202"/>
            <a:ext cx="1537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=20 on day 3</a:t>
            </a:r>
          </a:p>
          <a:p>
            <a:endParaRPr lang="en-US" dirty="0"/>
          </a:p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/10=2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04667" y="4187742"/>
            <a:ext cx="0" cy="14531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33057" y="5309050"/>
            <a:ext cx="334069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888861" y="5293476"/>
            <a:ext cx="1" cy="3473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830516" y="5412028"/>
            <a:ext cx="3043233" cy="114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87133" y="4924144"/>
            <a:ext cx="32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6738587" y="4439464"/>
            <a:ext cx="166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=62-3=59 days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14400" y="2773835"/>
            <a:ext cx="378795" cy="2194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1122" y="3574670"/>
            <a:ext cx="100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(m</a:t>
            </a:r>
            <a:r>
              <a:rPr lang="en-US" baseline="30000" dirty="0" smtClean="0"/>
              <a:t>3</a:t>
            </a:r>
            <a:r>
              <a:rPr lang="en-US" dirty="0" smtClean="0"/>
              <a:t>/s)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1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Events during Precipitation  - Infiltration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17638"/>
            <a:ext cx="4295513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Not all water that falls will reach the water table</a:t>
            </a:r>
          </a:p>
          <a:p>
            <a:r>
              <a:rPr lang="en-US" sz="2000" b="1" dirty="0" smtClean="0"/>
              <a:t>Infiltration Capacity</a:t>
            </a:r>
            <a:r>
              <a:rPr lang="en-US" sz="2000" dirty="0" smtClean="0"/>
              <a:t> is  measure of a soils capacity to absorb water</a:t>
            </a:r>
          </a:p>
          <a:p>
            <a:r>
              <a:rPr lang="en-US" sz="2000" dirty="0" smtClean="0"/>
              <a:t>Highly variable – soil type, but also the same soil varies depending on current moisture content</a:t>
            </a:r>
          </a:p>
          <a:p>
            <a:r>
              <a:rPr lang="en-US" sz="2000" dirty="0" smtClean="0"/>
              <a:t>Horton Infiltration Capacity Equation</a:t>
            </a:r>
            <a:endParaRPr lang="en-US" sz="2000" dirty="0"/>
          </a:p>
        </p:txBody>
      </p:sp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1328815" y="4551913"/>
          <a:ext cx="32004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26" name="Equation" r:id="rId3" imgW="1346200" imgH="241300" progId="Equation.3">
                  <p:embed/>
                </p:oleObj>
              </mc:Choice>
              <mc:Fallback>
                <p:oleObj name="Equation" r:id="rId3" imgW="1346200" imgH="241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815" y="4551913"/>
                        <a:ext cx="3200400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098" y="1571969"/>
            <a:ext cx="3494702" cy="340067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682607"/>
              </p:ext>
            </p:extLst>
          </p:nvPr>
        </p:nvGraphicFramePr>
        <p:xfrm>
          <a:off x="3043961" y="5319887"/>
          <a:ext cx="2970508" cy="774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27" name="Equation" r:id="rId6" imgW="1752600" imgH="457200" progId="Equation.3">
                  <p:embed/>
                </p:oleObj>
              </mc:Choice>
              <mc:Fallback>
                <p:oleObj name="Equation" r:id="rId6" imgW="1752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3961" y="5319887"/>
                        <a:ext cx="2970508" cy="774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2 – </a:t>
            </a:r>
            <a:r>
              <a:rPr lang="en-US" dirty="0"/>
              <a:t>Compute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=</a:t>
            </a:r>
            <a:r>
              <a:rPr lang="en-US" dirty="0" smtClean="0"/>
              <a:t>0.2144t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028807" y="1417638"/>
            <a:ext cx="3692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Extrapolate lower curve out over all times</a:t>
            </a:r>
            <a:endParaRPr lang="en-US" dirty="0"/>
          </a:p>
        </p:txBody>
      </p:sp>
      <p:pic>
        <p:nvPicPr>
          <p:cNvPr id="6" name="Picture 5" descr="exmamepl r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0" y="1898163"/>
            <a:ext cx="5656803" cy="424260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533057" y="4107649"/>
            <a:ext cx="4198747" cy="1533217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38587" y="3112202"/>
            <a:ext cx="1537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=20 on day 2</a:t>
            </a:r>
          </a:p>
          <a:p>
            <a:endParaRPr lang="en-US" dirty="0"/>
          </a:p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/10=2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04667" y="4187742"/>
            <a:ext cx="0" cy="14531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33057" y="5309050"/>
            <a:ext cx="334069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888861" y="5293476"/>
            <a:ext cx="1" cy="3473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830516" y="5412028"/>
            <a:ext cx="3043233" cy="114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87133" y="4924144"/>
            <a:ext cx="32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6738587" y="4107649"/>
            <a:ext cx="166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=62-3=59 days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38587" y="4691187"/>
            <a:ext cx="214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=0.2144t</a:t>
            </a:r>
            <a:r>
              <a:rPr lang="en-US" baseline="-25000" dirty="0" smtClean="0"/>
              <a:t>1</a:t>
            </a:r>
            <a:r>
              <a:rPr lang="en-US" dirty="0" smtClean="0"/>
              <a:t>=12.5 days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47554" y="2888239"/>
            <a:ext cx="378795" cy="2194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1122" y="3574670"/>
            <a:ext cx="100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(m</a:t>
            </a:r>
            <a:r>
              <a:rPr lang="en-US" baseline="30000" dirty="0" smtClean="0"/>
              <a:t>3</a:t>
            </a:r>
            <a:r>
              <a:rPr lang="en-US" dirty="0" smtClean="0"/>
              <a:t>/s)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70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 – </a:t>
            </a:r>
            <a:r>
              <a:rPr lang="en-US" dirty="0"/>
              <a:t>Locate time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 after peak</a:t>
            </a:r>
            <a:br>
              <a:rPr lang="en-US" dirty="0"/>
            </a:b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028807" y="1417638"/>
            <a:ext cx="3692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Extrapolate lower curve out over all times</a:t>
            </a:r>
            <a:endParaRPr lang="en-US" dirty="0"/>
          </a:p>
        </p:txBody>
      </p:sp>
      <p:pic>
        <p:nvPicPr>
          <p:cNvPr id="6" name="Picture 5" descr="exmamepl r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0" y="1898163"/>
            <a:ext cx="5656803" cy="424260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533057" y="4107649"/>
            <a:ext cx="4198747" cy="1533217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38587" y="3112202"/>
            <a:ext cx="1537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=20 on day 2</a:t>
            </a:r>
          </a:p>
          <a:p>
            <a:endParaRPr lang="en-US" dirty="0"/>
          </a:p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/10=2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04667" y="4187742"/>
            <a:ext cx="0" cy="14531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33057" y="5309050"/>
            <a:ext cx="334069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888861" y="5293476"/>
            <a:ext cx="1" cy="3473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830516" y="5412028"/>
            <a:ext cx="3043233" cy="114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87133" y="4924144"/>
            <a:ext cx="32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6738587" y="4107649"/>
            <a:ext cx="166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=62-3=59 days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38587" y="4691187"/>
            <a:ext cx="214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=0.2144t</a:t>
            </a:r>
            <a:r>
              <a:rPr lang="en-US" baseline="-25000" dirty="0" smtClean="0"/>
              <a:t>1</a:t>
            </a:r>
            <a:r>
              <a:rPr lang="en-US" dirty="0" smtClean="0"/>
              <a:t>=12.5 days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150856" y="2608757"/>
            <a:ext cx="606359" cy="114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757215" y="2620199"/>
            <a:ext cx="0" cy="3020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26483" y="2135971"/>
            <a:ext cx="311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endParaRPr lang="en-US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847554" y="2888239"/>
            <a:ext cx="378795" cy="2194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1122" y="3574670"/>
            <a:ext cx="100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(m</a:t>
            </a:r>
            <a:r>
              <a:rPr lang="en-US" baseline="30000" dirty="0" smtClean="0"/>
              <a:t>3</a:t>
            </a:r>
            <a:r>
              <a:rPr lang="en-US" dirty="0" smtClean="0"/>
              <a:t>/s)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95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6267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4 – </a:t>
            </a:r>
            <a:r>
              <a:rPr lang="en-US" dirty="0"/>
              <a:t>Extrapolate recession A and B to find Q</a:t>
            </a:r>
            <a:r>
              <a:rPr lang="en-US" baseline="-25000" dirty="0"/>
              <a:t>A</a:t>
            </a:r>
            <a:r>
              <a:rPr lang="en-US" dirty="0"/>
              <a:t> and Q</a:t>
            </a:r>
            <a:r>
              <a:rPr lang="en-US" baseline="-25000" dirty="0"/>
              <a:t>B</a:t>
            </a:r>
            <a:r>
              <a:rPr lang="en-US" dirty="0"/>
              <a:t> at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baseline="-25000" dirty="0"/>
              <a:t/>
            </a:r>
            <a:br>
              <a:rPr lang="en-US" baseline="-25000" dirty="0"/>
            </a:b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028807" y="1417638"/>
            <a:ext cx="3692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Extrapolate lower curve out over all times</a:t>
            </a:r>
            <a:endParaRPr lang="en-US" dirty="0"/>
          </a:p>
        </p:txBody>
      </p:sp>
      <p:pic>
        <p:nvPicPr>
          <p:cNvPr id="6" name="Picture 5" descr="exmamepl r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0" y="1898163"/>
            <a:ext cx="5656803" cy="424260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533057" y="4107649"/>
            <a:ext cx="4198747" cy="1533217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38587" y="3112202"/>
            <a:ext cx="1537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=20 on day 2</a:t>
            </a:r>
          </a:p>
          <a:p>
            <a:endParaRPr lang="en-US" dirty="0"/>
          </a:p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/10=2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04667" y="4187742"/>
            <a:ext cx="0" cy="14531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33057" y="5309050"/>
            <a:ext cx="334069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888861" y="5293476"/>
            <a:ext cx="1" cy="3473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830516" y="5412028"/>
            <a:ext cx="3043233" cy="114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87133" y="4924144"/>
            <a:ext cx="32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6738587" y="4107649"/>
            <a:ext cx="166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=62-3=59 days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38587" y="4691187"/>
            <a:ext cx="214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=0.2144t</a:t>
            </a:r>
            <a:r>
              <a:rPr lang="en-US" baseline="-25000" dirty="0" smtClean="0"/>
              <a:t>1</a:t>
            </a:r>
            <a:r>
              <a:rPr lang="en-US" dirty="0" smtClean="0"/>
              <a:t>=12.5 days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150856" y="2608757"/>
            <a:ext cx="606359" cy="114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757215" y="2620199"/>
            <a:ext cx="0" cy="3020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26483" y="2135971"/>
            <a:ext cx="311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endParaRPr lang="en-US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837300" y="3649972"/>
            <a:ext cx="354662" cy="240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780096" y="3890252"/>
            <a:ext cx="1018225" cy="6096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91962" y="3177663"/>
            <a:ext cx="125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B</a:t>
            </a:r>
            <a:r>
              <a:rPr lang="en-US" dirty="0" smtClean="0"/>
              <a:t>=30m</a:t>
            </a:r>
            <a:r>
              <a:rPr lang="en-US" baseline="30000" dirty="0" smtClean="0"/>
              <a:t>3</a:t>
            </a:r>
            <a:r>
              <a:rPr lang="en-US" dirty="0" smtClean="0"/>
              <a:t>/s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533057" y="3978322"/>
            <a:ext cx="12241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555938" y="4588398"/>
            <a:ext cx="12241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18940" y="3726875"/>
            <a:ext cx="112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/>
              <a:t>A</a:t>
            </a:r>
            <a:r>
              <a:rPr lang="en-US" dirty="0" smtClean="0"/>
              <a:t>=9m</a:t>
            </a:r>
            <a:r>
              <a:rPr lang="en-US" baseline="30000" dirty="0" smtClean="0"/>
              <a:t>3</a:t>
            </a:r>
            <a:r>
              <a:rPr lang="en-US" dirty="0" smtClean="0"/>
              <a:t>/s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47554" y="2888239"/>
            <a:ext cx="378795" cy="2194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11122" y="3574670"/>
            <a:ext cx="100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(m</a:t>
            </a:r>
            <a:r>
              <a:rPr lang="en-US" baseline="30000" dirty="0" smtClean="0"/>
              <a:t>3</a:t>
            </a:r>
            <a:r>
              <a:rPr lang="en-US" dirty="0" smtClean="0"/>
              <a:t>/s)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83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Recharge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153934"/>
              </p:ext>
            </p:extLst>
          </p:nvPr>
        </p:nvGraphicFramePr>
        <p:xfrm>
          <a:off x="1035754" y="3999810"/>
          <a:ext cx="667543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7" name="Equation" r:id="rId3" imgW="3911600" imgH="482600" progId="Equation.3">
                  <p:embed/>
                </p:oleObj>
              </mc:Choice>
              <mc:Fallback>
                <p:oleObj name="Equation" r:id="rId3" imgW="3911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754" y="3999810"/>
                        <a:ext cx="6675437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5853" y="2965327"/>
            <a:ext cx="1090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=59 days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75853" y="1821135"/>
            <a:ext cx="125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B</a:t>
            </a:r>
            <a:r>
              <a:rPr lang="en-US" dirty="0" smtClean="0"/>
              <a:t>=30m</a:t>
            </a:r>
            <a:r>
              <a:rPr lang="en-US" baseline="30000" dirty="0" smtClean="0"/>
              <a:t>3</a:t>
            </a:r>
            <a:r>
              <a:rPr lang="en-US" dirty="0" smtClean="0"/>
              <a:t>/s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39835" y="2370347"/>
            <a:ext cx="112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/>
              <a:t>A</a:t>
            </a:r>
            <a:r>
              <a:rPr lang="en-US" dirty="0" smtClean="0"/>
              <a:t>=9m</a:t>
            </a:r>
            <a:r>
              <a:rPr lang="en-US" baseline="30000" dirty="0" smtClean="0"/>
              <a:t>3</a:t>
            </a:r>
            <a:r>
              <a:rPr lang="en-US" dirty="0" smtClean="0"/>
              <a:t>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91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737" y="271903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Open Channel Flow – </a:t>
            </a:r>
            <a:br>
              <a:rPr lang="en-US" dirty="0" smtClean="0"/>
            </a:br>
            <a:r>
              <a:rPr lang="en-US" dirty="0" smtClean="0"/>
              <a:t>Manning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Imperial Units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V (</a:t>
            </a:r>
            <a:r>
              <a:rPr lang="en-US" sz="2200" dirty="0" err="1" smtClean="0"/>
              <a:t>ft</a:t>
            </a:r>
            <a:r>
              <a:rPr lang="en-US" sz="2200" dirty="0" smtClean="0"/>
              <a:t>/s)– average velocity</a:t>
            </a:r>
          </a:p>
          <a:p>
            <a:pPr marL="0" indent="0">
              <a:buNone/>
            </a:pPr>
            <a:r>
              <a:rPr lang="en-US" sz="2200" dirty="0" smtClean="0"/>
              <a:t>R  (</a:t>
            </a:r>
            <a:r>
              <a:rPr lang="en-US" sz="2200" dirty="0" err="1" smtClean="0"/>
              <a:t>ft</a:t>
            </a:r>
            <a:r>
              <a:rPr lang="en-US" sz="2200" dirty="0" smtClean="0"/>
              <a:t>)- hydraulic radius (ratio of cross area to wetted perimeter)</a:t>
            </a:r>
          </a:p>
          <a:p>
            <a:pPr marL="0" indent="0">
              <a:buNone/>
            </a:pPr>
            <a:r>
              <a:rPr lang="en-US" sz="2200" dirty="0" smtClean="0"/>
              <a:t>S (</a:t>
            </a:r>
            <a:r>
              <a:rPr lang="en-US" sz="2200" dirty="0" err="1" smtClean="0"/>
              <a:t>ft</a:t>
            </a:r>
            <a:r>
              <a:rPr lang="en-US" sz="2200" dirty="0" smtClean="0"/>
              <a:t>/</a:t>
            </a:r>
            <a:r>
              <a:rPr lang="en-US" sz="2200" dirty="0" err="1" smtClean="0"/>
              <a:t>ft</a:t>
            </a:r>
            <a:r>
              <a:rPr lang="en-US" sz="2200" dirty="0" smtClean="0"/>
              <a:t>) - energy gradient</a:t>
            </a:r>
          </a:p>
          <a:p>
            <a:pPr marL="0" indent="0">
              <a:buNone/>
            </a:pPr>
            <a:r>
              <a:rPr lang="en-US" sz="2200" dirty="0" smtClean="0"/>
              <a:t>n – Manning roughness coefficient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92713533"/>
              </p:ext>
            </p:extLst>
          </p:nvPr>
        </p:nvGraphicFramePr>
        <p:xfrm>
          <a:off x="1497670" y="2142903"/>
          <a:ext cx="1578245" cy="63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Equation" r:id="rId3" imgW="1003300" imgH="406400" progId="Equation.3">
                  <p:embed/>
                </p:oleObj>
              </mc:Choice>
              <mc:Fallback>
                <p:oleObj name="Equation" r:id="rId3" imgW="10033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7670" y="2142903"/>
                        <a:ext cx="1578245" cy="639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5060097" y="1592578"/>
            <a:ext cx="374904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Metric Units</a:t>
            </a:r>
          </a:p>
          <a:p>
            <a:pPr marL="0" indent="0">
              <a:buFont typeface="Wingdings 2"/>
              <a:buNone/>
            </a:pPr>
            <a:endParaRPr lang="en-US" sz="2200" dirty="0" smtClean="0"/>
          </a:p>
          <a:p>
            <a:pPr marL="0" indent="0">
              <a:buFont typeface="Wingdings 2"/>
              <a:buNone/>
            </a:pPr>
            <a:endParaRPr lang="en-US" sz="2200" dirty="0" smtClean="0"/>
          </a:p>
          <a:p>
            <a:pPr marL="0" indent="0">
              <a:buFont typeface="Wingdings 2"/>
              <a:buNone/>
            </a:pPr>
            <a:r>
              <a:rPr lang="en-US" sz="2200" dirty="0" smtClean="0"/>
              <a:t>V (m/s)– average velocity</a:t>
            </a:r>
          </a:p>
          <a:p>
            <a:pPr marL="0" indent="0">
              <a:buFont typeface="Wingdings 2"/>
              <a:buNone/>
            </a:pPr>
            <a:r>
              <a:rPr lang="en-US" sz="2200" dirty="0" smtClean="0"/>
              <a:t>R  (m)- hydraulic radius (ratio of cross area to wetted perimeter)</a:t>
            </a:r>
          </a:p>
          <a:p>
            <a:pPr marL="0" indent="0">
              <a:buFont typeface="Wingdings 2"/>
              <a:buNone/>
            </a:pPr>
            <a:r>
              <a:rPr lang="en-US" sz="2200" dirty="0" smtClean="0"/>
              <a:t>S (m/m) - energy gradient</a:t>
            </a:r>
          </a:p>
          <a:p>
            <a:pPr marL="0" indent="0">
              <a:buFont typeface="Wingdings 2"/>
              <a:buNone/>
            </a:pPr>
            <a:r>
              <a:rPr lang="en-US" sz="2200" dirty="0"/>
              <a:t>n</a:t>
            </a:r>
            <a:r>
              <a:rPr lang="en-US" sz="2200" dirty="0" smtClean="0"/>
              <a:t> – Manning roughness coefficient</a:t>
            </a:r>
          </a:p>
          <a:p>
            <a:pPr marL="0" indent="0">
              <a:buFont typeface="Wingdings 2"/>
              <a:buNone/>
            </a:pPr>
            <a:endParaRPr lang="en-US" sz="2200" dirty="0"/>
          </a:p>
        </p:txBody>
      </p:sp>
      <p:graphicFrame>
        <p:nvGraphicFramePr>
          <p:cNvPr id="8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234530"/>
              </p:ext>
            </p:extLst>
          </p:nvPr>
        </p:nvGraphicFramePr>
        <p:xfrm>
          <a:off x="5697538" y="2219325"/>
          <a:ext cx="117951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Equation" r:id="rId5" imgW="749300" imgH="406400" progId="Equation.3">
                  <p:embed/>
                </p:oleObj>
              </mc:Choice>
              <mc:Fallback>
                <p:oleObj name="Equation" r:id="rId5" imgW="7493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97538" y="2219325"/>
                        <a:ext cx="1179512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671946" y="5458438"/>
            <a:ext cx="16602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77960" y="5458438"/>
            <a:ext cx="16602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32241" y="6164578"/>
            <a:ext cx="20457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377960" y="5458438"/>
            <a:ext cx="0" cy="7061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339937" y="5458438"/>
            <a:ext cx="0" cy="7061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339937" y="5738059"/>
            <a:ext cx="2038023" cy="426519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530360" y="5738060"/>
            <a:ext cx="0" cy="426518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32241" y="6316978"/>
            <a:ext cx="2045719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97538" y="573116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218771" y="6316978"/>
            <a:ext cx="28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78357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6856"/>
            <a:ext cx="7772400" cy="1143000"/>
          </a:xfrm>
        </p:spPr>
        <p:txBody>
          <a:bodyPr/>
          <a:lstStyle/>
          <a:p>
            <a:r>
              <a:rPr lang="en-US" dirty="0" smtClean="0"/>
              <a:t>Manning Roughness Coefficient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016500"/>
              </p:ext>
            </p:extLst>
          </p:nvPr>
        </p:nvGraphicFramePr>
        <p:xfrm>
          <a:off x="1617210" y="2241549"/>
          <a:ext cx="6096000" cy="276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Stream Type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Mountain stream with rocky bed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0.04-0.05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Winding Natural Stream</a:t>
                      </a:r>
                      <a:r>
                        <a:rPr lang="en-US" baseline="0" dirty="0" smtClean="0"/>
                        <a:t> with weeds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Natural stream with little vegetation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Straight, unlined earth 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Smoothed concrete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55398" y="5924473"/>
            <a:ext cx="4278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Entirely empirical so be very careful with units!!!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94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Confining Layer – geologic unit with little or no intrinsic permeability</a:t>
            </a:r>
          </a:p>
          <a:p>
            <a:r>
              <a:rPr lang="en-US" sz="2200" dirty="0" err="1" smtClean="0"/>
              <a:t>Aquifuge</a:t>
            </a:r>
            <a:r>
              <a:rPr lang="en-US" sz="2200" dirty="0" smtClean="0"/>
              <a:t> – Absolutely impermeable unit that will not transfer water</a:t>
            </a:r>
          </a:p>
          <a:p>
            <a:r>
              <a:rPr lang="en-US" sz="2200" dirty="0" err="1" smtClean="0"/>
              <a:t>Aquitard</a:t>
            </a:r>
            <a:r>
              <a:rPr lang="en-US" sz="2200" dirty="0" smtClean="0"/>
              <a:t> – a layer of low permeability that can store ground water and transmit it slowly from one aquifer to another</a:t>
            </a:r>
          </a:p>
          <a:p>
            <a:r>
              <a:rPr lang="en-US" sz="2200" dirty="0" smtClean="0"/>
              <a:t>Unconfined/Confined Aquifer – an aquifer without/with a confining layer on top.</a:t>
            </a:r>
          </a:p>
          <a:p>
            <a:r>
              <a:rPr lang="en-US" sz="2200" dirty="0" smtClean="0"/>
              <a:t>Leaky Confined Aquifer – a confined aquifer with an </a:t>
            </a:r>
            <a:r>
              <a:rPr lang="en-US" sz="2200" dirty="0" err="1" smtClean="0"/>
              <a:t>aquitard</a:t>
            </a:r>
            <a:r>
              <a:rPr lang="en-US" sz="2200" dirty="0" smtClean="0"/>
              <a:t> as one of its boundaries</a:t>
            </a:r>
          </a:p>
          <a:p>
            <a:r>
              <a:rPr lang="en-US" sz="2200" dirty="0" smtClean="0"/>
              <a:t>Perched Aquifer – a layer of saturated water that forms due to accumulation above an impermeable lens (e.g. clay)</a:t>
            </a:r>
          </a:p>
          <a:p>
            <a:r>
              <a:rPr lang="en-US" sz="2200" dirty="0" smtClean="0"/>
              <a:t>Water Table – depth where the soil becomes completely saturated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9032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Porosity is the ratio of the volume of voids to the total volume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0&lt;</a:t>
            </a:r>
            <a:r>
              <a:rPr lang="en-US" dirty="0" err="1" smtClean="0"/>
              <a:t>n</a:t>
            </a:r>
            <a:r>
              <a:rPr lang="en-US" dirty="0" smtClean="0"/>
              <a:t>&lt;1, although sometimes we express it as a percentage by multiplying by 100</a:t>
            </a:r>
          </a:p>
          <a:p>
            <a:r>
              <a:rPr lang="en-US" dirty="0" smtClean="0"/>
              <a:t>Question: How would you measure this?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685208" y="2583201"/>
          <a:ext cx="951266" cy="819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8" name="Equation" r:id="rId3" imgW="457200" imgH="393700" progId="Equation.3">
                  <p:embed/>
                </p:oleObj>
              </mc:Choice>
              <mc:Fallback>
                <p:oleObj name="Equation" r:id="rId3" imgW="457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5208" y="2583201"/>
                        <a:ext cx="951266" cy="8191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106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porosity depend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Packing</a:t>
            </a:r>
          </a:p>
          <a:p>
            <a:r>
              <a:rPr lang="en-US" dirty="0" smtClean="0"/>
              <a:t>Cubic/Hexagonal/</a:t>
            </a:r>
            <a:r>
              <a:rPr lang="en-US" dirty="0" err="1" smtClean="0"/>
              <a:t>Rhombohedral</a:t>
            </a:r>
            <a:r>
              <a:rPr lang="en-US" dirty="0" smtClean="0"/>
              <a:t> Packing – Calculate the porosity….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861800"/>
            <a:ext cx="2209800" cy="2209800"/>
          </a:xfrm>
          <a:prstGeom prst="rect">
            <a:avLst/>
          </a:prstGeom>
        </p:spPr>
      </p:pic>
      <p:graphicFrame>
        <p:nvGraphicFramePr>
          <p:cNvPr id="5" name="Object 12">
            <a:hlinkClick r:id="rId4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968511"/>
              </p:ext>
            </p:extLst>
          </p:nvPr>
        </p:nvGraphicFramePr>
        <p:xfrm>
          <a:off x="3693647" y="3154857"/>
          <a:ext cx="1902590" cy="1699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20" name="Photo Editor-foto" r:id="rId5" imgW="2933333" imgH="2619048" progId="MSPhotoEd.3">
                  <p:embed/>
                </p:oleObj>
              </mc:Choice>
              <mc:Fallback>
                <p:oleObj name="Photo Editor-foto" r:id="rId5" imgW="2933333" imgH="261904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47" y="3154857"/>
                        <a:ext cx="1902590" cy="1699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977848"/>
              </p:ext>
            </p:extLst>
          </p:nvPr>
        </p:nvGraphicFramePr>
        <p:xfrm>
          <a:off x="5963891" y="3154857"/>
          <a:ext cx="2916700" cy="1919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21" name="Photo Editor-foto" r:id="rId7" imgW="4761905" imgH="3134162" progId="MSPhotoEd.3">
                  <p:embed/>
                </p:oleObj>
              </mc:Choice>
              <mc:Fallback>
                <p:oleObj name="Photo Editor-foto" r:id="rId7" imgW="4761905" imgH="31341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3891" y="3154857"/>
                        <a:ext cx="2916700" cy="1919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98576" y="5425401"/>
            <a:ext cx="5422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Cubic      </a:t>
            </a:r>
            <a:r>
              <a:rPr lang="en-US" dirty="0" err="1" smtClean="0"/>
              <a:t>vs</a:t>
            </a:r>
            <a:r>
              <a:rPr lang="en-US" dirty="0" smtClean="0"/>
              <a:t>      Hexagonal    </a:t>
            </a:r>
            <a:r>
              <a:rPr lang="en-US" dirty="0" err="1" smtClean="0"/>
              <a:t>vs</a:t>
            </a:r>
            <a:r>
              <a:rPr lang="en-US" dirty="0" smtClean="0"/>
              <a:t>    </a:t>
            </a:r>
            <a:r>
              <a:rPr lang="en-US" dirty="0" err="1" smtClean="0"/>
              <a:t>Rhombohedral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(47.65%)           (39.5%)             (25.95%)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69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porosity depend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315" y="1894035"/>
            <a:ext cx="7772400" cy="4572000"/>
          </a:xfrm>
        </p:spPr>
        <p:txBody>
          <a:bodyPr/>
          <a:lstStyle/>
          <a:p>
            <a:pPr algn="ctr"/>
            <a:r>
              <a:rPr lang="en-US" dirty="0" smtClean="0"/>
              <a:t>Porosity depends on Packing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Porosity DOES NOT depend on the size of the grains!!!</a:t>
            </a:r>
          </a:p>
          <a:p>
            <a:pPr algn="ctr"/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09" y="3969646"/>
            <a:ext cx="2209800" cy="2209800"/>
          </a:xfrm>
          <a:prstGeom prst="rect">
            <a:avLst/>
          </a:prstGeom>
        </p:spPr>
      </p:pic>
      <p:graphicFrame>
        <p:nvGraphicFramePr>
          <p:cNvPr id="10" name="Object 12">
            <a:hlinkClick r:id="rId4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012295"/>
              </p:ext>
            </p:extLst>
          </p:nvPr>
        </p:nvGraphicFramePr>
        <p:xfrm>
          <a:off x="3499856" y="4262703"/>
          <a:ext cx="1902590" cy="1699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46" name="Photo Editor-foto" r:id="rId5" imgW="2933333" imgH="2619048" progId="MSPhotoEd.3">
                  <p:embed/>
                </p:oleObj>
              </mc:Choice>
              <mc:Fallback>
                <p:oleObj name="Photo Editor-foto" r:id="rId5" imgW="2933333" imgH="261904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9856" y="4262703"/>
                        <a:ext cx="1902590" cy="1699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570710"/>
              </p:ext>
            </p:extLst>
          </p:nvPr>
        </p:nvGraphicFramePr>
        <p:xfrm>
          <a:off x="5770100" y="4262703"/>
          <a:ext cx="2916700" cy="1919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47" name="Photo Editor-foto" r:id="rId7" imgW="4761905" imgH="3134162" progId="MSPhotoEd.3">
                  <p:embed/>
                </p:oleObj>
              </mc:Choice>
              <mc:Fallback>
                <p:oleObj name="Photo Editor-foto" r:id="rId7" imgW="4761905" imgH="31341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0100" y="4262703"/>
                        <a:ext cx="2916700" cy="1919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9181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Consider the following rain event</a:t>
            </a:r>
          </a:p>
          <a:p>
            <a:endParaRPr lang="en-US" dirty="0"/>
          </a:p>
          <a:p>
            <a:pPr lvl="1"/>
            <a:r>
              <a:rPr lang="en-US" dirty="0" smtClean="0"/>
              <a:t>25mm/</a:t>
            </a:r>
            <a:r>
              <a:rPr lang="en-US" dirty="0" err="1" smtClean="0"/>
              <a:t>hr</a:t>
            </a:r>
            <a:r>
              <a:rPr lang="en-US" dirty="0" smtClean="0"/>
              <a:t> for 1</a:t>
            </a:r>
            <a:r>
              <a:rPr lang="en-US" baseline="30000" dirty="0" smtClean="0"/>
              <a:t>st</a:t>
            </a:r>
            <a:r>
              <a:rPr lang="en-US" dirty="0" smtClean="0"/>
              <a:t>  hour</a:t>
            </a:r>
          </a:p>
          <a:p>
            <a:pPr lvl="1"/>
            <a:r>
              <a:rPr lang="en-US" dirty="0" smtClean="0"/>
              <a:t>50 mm/</a:t>
            </a:r>
            <a:r>
              <a:rPr lang="en-US" dirty="0" err="1" smtClean="0"/>
              <a:t>hr</a:t>
            </a:r>
            <a:r>
              <a:rPr lang="en-US" dirty="0" smtClean="0"/>
              <a:t> during 2</a:t>
            </a:r>
            <a:r>
              <a:rPr lang="en-US" baseline="30000" dirty="0" smtClean="0"/>
              <a:t>nd</a:t>
            </a:r>
            <a:r>
              <a:rPr lang="en-US" dirty="0" smtClean="0"/>
              <a:t> hour</a:t>
            </a:r>
          </a:p>
          <a:p>
            <a:pPr lvl="1"/>
            <a:r>
              <a:rPr lang="en-US" dirty="0" smtClean="0"/>
              <a:t>10 mm/</a:t>
            </a:r>
            <a:r>
              <a:rPr lang="en-US" dirty="0" err="1" smtClean="0"/>
              <a:t>hr</a:t>
            </a:r>
            <a:r>
              <a:rPr lang="en-US" dirty="0" smtClean="0"/>
              <a:t> for 3</a:t>
            </a:r>
            <a:r>
              <a:rPr lang="en-US" baseline="30000" dirty="0" smtClean="0"/>
              <a:t>rd</a:t>
            </a:r>
            <a:r>
              <a:rPr lang="en-US" dirty="0" smtClean="0"/>
              <a:t> hour</a:t>
            </a:r>
          </a:p>
          <a:p>
            <a:pPr lvl="1"/>
            <a:endParaRPr lang="en-US" dirty="0"/>
          </a:p>
          <a:p>
            <a:pPr marL="320040" lvl="1" indent="0">
              <a:buNone/>
            </a:pPr>
            <a:r>
              <a:rPr lang="en-US" dirty="0" smtClean="0"/>
              <a:t>How much infiltration will happen into a soil with the following Horton infiltration capacity parameters </a:t>
            </a:r>
          </a:p>
          <a:p>
            <a:pPr marL="320040" lvl="1" indent="0">
              <a:buNone/>
            </a:pPr>
            <a:endParaRPr lang="en-US" dirty="0"/>
          </a:p>
          <a:p>
            <a:pPr marL="320040" lvl="1" indent="0">
              <a:buNone/>
            </a:pPr>
            <a:r>
              <a:rPr lang="en-US" dirty="0"/>
              <a:t>f</a:t>
            </a:r>
            <a:r>
              <a:rPr lang="en-US" dirty="0" smtClean="0"/>
              <a:t>c=20 mm/</a:t>
            </a:r>
            <a:r>
              <a:rPr lang="en-US" dirty="0" err="1" smtClean="0"/>
              <a:t>hr</a:t>
            </a:r>
            <a:endParaRPr lang="en-US" dirty="0" smtClean="0"/>
          </a:p>
          <a:p>
            <a:pPr marL="320040" lvl="1" indent="0">
              <a:buNone/>
            </a:pPr>
            <a:r>
              <a:rPr lang="en-US" dirty="0" err="1"/>
              <a:t>f</a:t>
            </a:r>
            <a:r>
              <a:rPr lang="en-US" dirty="0" err="1" smtClean="0"/>
              <a:t>o</a:t>
            </a:r>
            <a:r>
              <a:rPr lang="en-US" dirty="0" smtClean="0"/>
              <a:t>=80 mm/</a:t>
            </a:r>
            <a:r>
              <a:rPr lang="en-US" dirty="0" err="1" smtClean="0"/>
              <a:t>hr</a:t>
            </a:r>
            <a:endParaRPr lang="en-US" dirty="0" smtClean="0"/>
          </a:p>
          <a:p>
            <a:pPr marL="320040" lvl="1" indent="0">
              <a:buNone/>
            </a:pPr>
            <a:r>
              <a:rPr lang="en-US" dirty="0"/>
              <a:t>k</a:t>
            </a:r>
            <a:r>
              <a:rPr lang="en-US" dirty="0" smtClean="0"/>
              <a:t>=3/4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31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Grain Size Distribution</a:t>
            </a:r>
            <a:endParaRPr lang="en-US" dirty="0"/>
          </a:p>
        </p:txBody>
      </p:sp>
      <p:pic>
        <p:nvPicPr>
          <p:cNvPr id="6" name="Content Placeholder 5" descr="Screen shot 2011-08-19 at 12.55.49 P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32278" r="-32278"/>
          <a:stretch>
            <a:fillRect/>
          </a:stretch>
        </p:blipFill>
        <p:spPr>
          <a:xfrm>
            <a:off x="150664" y="1526033"/>
            <a:ext cx="4373259" cy="494594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74361" y="1609471"/>
            <a:ext cx="4639736" cy="498199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Very few materials have uniform grain sizes.</a:t>
            </a:r>
          </a:p>
          <a:p>
            <a:r>
              <a:rPr lang="en-US" dirty="0" smtClean="0"/>
              <a:t>In order to measure the distribution of grains successively sieve materials through sieves of different size and build grain size distribution</a:t>
            </a:r>
          </a:p>
          <a:p>
            <a:r>
              <a:rPr lang="en-US" dirty="0" smtClean="0"/>
              <a:t>Metrics – d</a:t>
            </a:r>
            <a:r>
              <a:rPr lang="en-US" baseline="-25000" dirty="0" smtClean="0"/>
              <a:t>10</a:t>
            </a:r>
            <a:r>
              <a:rPr lang="en-US" dirty="0" smtClean="0"/>
              <a:t> and d</a:t>
            </a:r>
            <a:r>
              <a:rPr lang="en-US" baseline="-25000" dirty="0" smtClean="0"/>
              <a:t>60 </a:t>
            </a:r>
            <a:r>
              <a:rPr lang="en-US" dirty="0" smtClean="0"/>
              <a:t>(ten and sixty percentile diameters)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</a:t>
            </a:r>
            <a:r>
              <a:rPr lang="en-US" baseline="-25000" dirty="0" smtClean="0">
                <a:solidFill>
                  <a:srgbClr val="0000FF"/>
                </a:solidFill>
              </a:rPr>
              <a:t>U</a:t>
            </a:r>
            <a:r>
              <a:rPr lang="en-US" dirty="0" smtClean="0">
                <a:solidFill>
                  <a:srgbClr val="0000FF"/>
                </a:solidFill>
              </a:rPr>
              <a:t>=d</a:t>
            </a:r>
            <a:r>
              <a:rPr lang="en-US" baseline="-25000" dirty="0" smtClean="0">
                <a:solidFill>
                  <a:srgbClr val="0000FF"/>
                </a:solidFill>
              </a:rPr>
              <a:t>60</a:t>
            </a:r>
            <a:r>
              <a:rPr lang="en-US" dirty="0" smtClean="0">
                <a:solidFill>
                  <a:srgbClr val="0000FF"/>
                </a:solidFill>
              </a:rPr>
              <a:t>/d</a:t>
            </a:r>
            <a:r>
              <a:rPr lang="en-US" baseline="-25000" dirty="0" smtClean="0">
                <a:solidFill>
                  <a:srgbClr val="0000FF"/>
                </a:solidFill>
              </a:rPr>
              <a:t>10 </a:t>
            </a:r>
            <a:r>
              <a:rPr lang="en-US" dirty="0" smtClean="0">
                <a:solidFill>
                  <a:srgbClr val="0000FF"/>
                </a:solidFill>
              </a:rPr>
              <a:t>– </a:t>
            </a:r>
            <a:r>
              <a:rPr lang="en-US" dirty="0" err="1" smtClean="0">
                <a:solidFill>
                  <a:srgbClr val="0000FF"/>
                </a:solidFill>
              </a:rPr>
              <a:t>coeff</a:t>
            </a:r>
            <a:r>
              <a:rPr lang="en-US" dirty="0" smtClean="0">
                <a:solidFill>
                  <a:srgbClr val="0000FF"/>
                </a:solidFill>
              </a:rPr>
              <a:t> of uniformity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</a:t>
            </a:r>
            <a:r>
              <a:rPr lang="en-US" baseline="-25000" dirty="0" smtClean="0">
                <a:solidFill>
                  <a:srgbClr val="0000FF"/>
                </a:solidFill>
              </a:rPr>
              <a:t>U</a:t>
            </a:r>
            <a:r>
              <a:rPr lang="en-US" dirty="0" smtClean="0">
                <a:solidFill>
                  <a:srgbClr val="0000FF"/>
                </a:solidFill>
              </a:rPr>
              <a:t>&lt;4 well sorted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</a:t>
            </a:r>
            <a:r>
              <a:rPr lang="en-US" baseline="-25000" dirty="0" smtClean="0">
                <a:solidFill>
                  <a:srgbClr val="0000FF"/>
                </a:solidFill>
              </a:rPr>
              <a:t>U</a:t>
            </a:r>
            <a:r>
              <a:rPr lang="en-US" dirty="0" smtClean="0">
                <a:solidFill>
                  <a:srgbClr val="0000FF"/>
                </a:solidFill>
              </a:rPr>
              <a:t>&gt;6 poorly sorted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d10 is called effective grain size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34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GSD</a:t>
            </a:r>
            <a:endParaRPr lang="en-US" dirty="0"/>
          </a:p>
        </p:txBody>
      </p:sp>
      <p:pic>
        <p:nvPicPr>
          <p:cNvPr id="8" name="Content Placeholder 7" descr="Screen shot 2011-08-19 at 1.00.44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273" r="-7273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1186600" y="6202098"/>
            <a:ext cx="530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GSD of </a:t>
            </a:r>
            <a:r>
              <a:rPr lang="en-US" dirty="0" err="1" smtClean="0"/>
              <a:t>silty</a:t>
            </a:r>
            <a:r>
              <a:rPr lang="en-US" dirty="0" smtClean="0"/>
              <a:t> fine to medium sand – What is C</a:t>
            </a:r>
            <a:r>
              <a:rPr lang="en-US" baseline="-25000" dirty="0" smtClean="0"/>
              <a:t>U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791372" y="3350592"/>
            <a:ext cx="3355597" cy="103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146969" y="3360917"/>
            <a:ext cx="0" cy="1781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91372" y="4852937"/>
            <a:ext cx="4475849" cy="5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267221" y="4858100"/>
            <a:ext cx="0" cy="2839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31292" y="5209163"/>
            <a:ext cx="43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</a:t>
            </a:r>
            <a:r>
              <a:rPr lang="en-US" baseline="-25000" dirty="0" smtClean="0">
                <a:solidFill>
                  <a:srgbClr val="0000FF"/>
                </a:solidFill>
              </a:rPr>
              <a:t>60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8471" y="5209163"/>
            <a:ext cx="43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baseline="-25000" dirty="0" smtClean="0">
                <a:solidFill>
                  <a:srgbClr val="0000FF"/>
                </a:solidFill>
              </a:rPr>
              <a:t>0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0674" y="6180942"/>
            <a:ext cx="2344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Cu=d</a:t>
            </a:r>
            <a:r>
              <a:rPr lang="en-US" baseline="-25000" dirty="0" smtClean="0">
                <a:solidFill>
                  <a:srgbClr val="FF0000"/>
                </a:solidFill>
              </a:rPr>
              <a:t>60</a:t>
            </a:r>
            <a:r>
              <a:rPr lang="en-US" dirty="0" smtClean="0">
                <a:solidFill>
                  <a:srgbClr val="FF0000"/>
                </a:solidFill>
              </a:rPr>
              <a:t>/d</a:t>
            </a:r>
            <a:r>
              <a:rPr lang="en-US" baseline="-25000" dirty="0" smtClean="0">
                <a:solidFill>
                  <a:srgbClr val="FF0000"/>
                </a:solidFill>
              </a:rPr>
              <a:t>10 </a:t>
            </a:r>
            <a:r>
              <a:rPr lang="en-US" dirty="0" smtClean="0">
                <a:solidFill>
                  <a:srgbClr val="FF0000"/>
                </a:solidFill>
              </a:rPr>
              <a:t>(must be &gt;1)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99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Yield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Specific yield (</a:t>
            </a:r>
            <a:r>
              <a:rPr lang="en-US" dirty="0" err="1" smtClean="0"/>
              <a:t>Sy</a:t>
            </a:r>
            <a:r>
              <a:rPr lang="en-US" dirty="0" smtClean="0"/>
              <a:t>) is the ratio of the volume of water that drains from a saturated rock owing to the attraction of gravity to the total volume of the saturated aquifer. </a:t>
            </a:r>
          </a:p>
          <a:p>
            <a:r>
              <a:rPr lang="en-US" dirty="0" smtClean="0"/>
              <a:t>Specific retention (</a:t>
            </a:r>
            <a:r>
              <a:rPr lang="en-US" dirty="0" err="1" smtClean="0"/>
              <a:t>Sr</a:t>
            </a:r>
            <a:r>
              <a:rPr lang="en-US" dirty="0" smtClean="0"/>
              <a:t>) is the rest of the water that is retained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Question: You have two materials with cubic packing; one is made up of small spheres, the other of larger ones; which has the larger specific retention? Think about the physics of what is retaining the water?</a:t>
            </a:r>
            <a:endParaRPr lang="en-US" dirty="0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237959"/>
              </p:ext>
            </p:extLst>
          </p:nvPr>
        </p:nvGraphicFramePr>
        <p:xfrm>
          <a:off x="3730118" y="3321002"/>
          <a:ext cx="140176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46" name="Equation" r:id="rId3" imgW="673100" imgH="203200" progId="Equation.3">
                  <p:embed/>
                </p:oleObj>
              </mc:Choice>
              <mc:Fallback>
                <p:oleObj name="Equation" r:id="rId3" imgW="673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118" y="3321002"/>
                        <a:ext cx="1401763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7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Conductivity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5" y="1600201"/>
            <a:ext cx="3381638" cy="4343400"/>
          </a:xfrm>
        </p:spPr>
        <p:txBody>
          <a:bodyPr/>
          <a:lstStyle/>
          <a:p>
            <a:r>
              <a:rPr lang="en-US" dirty="0" smtClean="0"/>
              <a:t>Measure </a:t>
            </a:r>
            <a:r>
              <a:rPr lang="en-US" dirty="0" err="1" smtClean="0"/>
              <a:t>flowrate</a:t>
            </a:r>
            <a:r>
              <a:rPr lang="en-US" dirty="0" smtClean="0"/>
              <a:t> Q to estimate specific discharge (velocity)</a:t>
            </a:r>
          </a:p>
          <a:p>
            <a:pPr>
              <a:buNone/>
            </a:pPr>
            <a:r>
              <a:rPr lang="en-US" dirty="0" err="1" smtClean="0"/>
              <a:t>q</a:t>
            </a:r>
            <a:r>
              <a:rPr lang="en-US" dirty="0" smtClean="0"/>
              <a:t>=Q/Area</a:t>
            </a:r>
          </a:p>
          <a:p>
            <a:r>
              <a:rPr lang="en-US" dirty="0" smtClean="0"/>
              <a:t>Observations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36" y="2583301"/>
            <a:ext cx="3467100" cy="2286000"/>
          </a:xfrm>
          <a:prstGeom prst="rect">
            <a:avLst/>
          </a:prstGeom>
        </p:spPr>
      </p:pic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5283200" y="4376738"/>
          <a:ext cx="10318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35" name="Equation" r:id="rId4" imgW="495300" imgH="165100" progId="Equation.3">
                  <p:embed/>
                </p:oleObj>
              </mc:Choice>
              <mc:Fallback>
                <p:oleObj name="Equation" r:id="rId4" imgW="495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4376738"/>
                        <a:ext cx="103187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7252465" y="4158927"/>
          <a:ext cx="900112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36" name="Equation" r:id="rId6" imgW="431800" imgH="355600" progId="Equation.3">
                  <p:embed/>
                </p:oleObj>
              </mc:Choice>
              <mc:Fallback>
                <p:oleObj name="Equation" r:id="rId6" imgW="431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2465" y="4158927"/>
                        <a:ext cx="900112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2779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Darcy’s Law</a:t>
            </a:r>
            <a:endParaRPr lang="en-US" dirty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3120058" y="1937576"/>
          <a:ext cx="2612932" cy="82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94" name="Equation" r:id="rId3" imgW="596900" imgH="190500" progId="Equation.3">
                  <p:embed/>
                </p:oleObj>
              </mc:Choice>
              <mc:Fallback>
                <p:oleObj name="Equation" r:id="rId3" imgW="5969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0058" y="1937576"/>
                        <a:ext cx="2612932" cy="827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 flipV="1">
            <a:off x="4829830" y="2765339"/>
            <a:ext cx="176136" cy="793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38312" y="3559201"/>
            <a:ext cx="2647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Hydraulic Conductivity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8800" y="4514831"/>
            <a:ext cx="84130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Hydraulic Conductivity depends on both the 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fluid and the porous medium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55011" y="1602768"/>
            <a:ext cx="3383696" cy="1521457"/>
          </a:xfrm>
          <a:prstGeom prst="rect">
            <a:avLst/>
          </a:prstGeom>
          <a:noFill/>
          <a:ln w="1270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78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bed of packed beads the flow rate is proportional to the diameter squared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flow rate is proportional to the specific weight of the fluid</a:t>
            </a:r>
          </a:p>
          <a:p>
            <a:endParaRPr lang="en-US" dirty="0" smtClean="0"/>
          </a:p>
          <a:p>
            <a:r>
              <a:rPr lang="en-US" dirty="0" smtClean="0"/>
              <a:t>The flow rate is inversely proportional to the viscosity of the fluid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797862"/>
              </p:ext>
            </p:extLst>
          </p:nvPr>
        </p:nvGraphicFramePr>
        <p:xfrm>
          <a:off x="3452813" y="2353542"/>
          <a:ext cx="1228693" cy="522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51" name="Equation" r:id="rId3" imgW="444500" imgH="190500" progId="Equation.3">
                  <p:embed/>
                </p:oleObj>
              </mc:Choice>
              <mc:Fallback>
                <p:oleObj name="Equation" r:id="rId3" imgW="4445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2353542"/>
                        <a:ext cx="1228693" cy="522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47951"/>
              </p:ext>
            </p:extLst>
          </p:nvPr>
        </p:nvGraphicFramePr>
        <p:xfrm>
          <a:off x="3219450" y="3609975"/>
          <a:ext cx="20002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52" name="Equation" r:id="rId5" imgW="723900" imgH="203200" progId="Equation.3">
                  <p:embed/>
                </p:oleObj>
              </mc:Choice>
              <mc:Fallback>
                <p:oleObj name="Equation" r:id="rId5" imgW="723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3609975"/>
                        <a:ext cx="200025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578930"/>
              </p:ext>
            </p:extLst>
          </p:nvPr>
        </p:nvGraphicFramePr>
        <p:xfrm>
          <a:off x="3692525" y="5129542"/>
          <a:ext cx="11938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53" name="Equation" r:id="rId7" imgW="431800" imgH="381000" progId="Equation.3">
                  <p:embed/>
                </p:oleObj>
              </mc:Choice>
              <mc:Fallback>
                <p:oleObj name="Equation" r:id="rId7" imgW="4318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525" y="5129542"/>
                        <a:ext cx="1193800" cy="104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1639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Therefore</a:t>
            </a:r>
            <a:endParaRPr lang="en-US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481263" y="1687513"/>
          <a:ext cx="427990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71" name="Equation" r:id="rId3" imgW="838200" imgH="215900" progId="Equation.3">
                  <p:embed/>
                </p:oleObj>
              </mc:Choice>
              <mc:Fallback>
                <p:oleObj name="Equation" r:id="rId3" imgW="838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1687513"/>
                        <a:ext cx="4279900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Brace 4"/>
          <p:cNvSpPr/>
          <p:nvPr/>
        </p:nvSpPr>
        <p:spPr>
          <a:xfrm>
            <a:off x="4477545" y="2521712"/>
            <a:ext cx="546948" cy="936251"/>
          </a:xfrm>
          <a:prstGeom prst="rightBrace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5519865" y="2920268"/>
            <a:ext cx="546948" cy="625198"/>
          </a:xfrm>
          <a:prstGeom prst="rightBrace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6219195" y="2915061"/>
            <a:ext cx="546948" cy="625198"/>
          </a:xfrm>
          <a:prstGeom prst="rightBrace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476365" y="3337452"/>
            <a:ext cx="1205141" cy="621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4274" y="3988271"/>
            <a:ext cx="418031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Property of the porous medium</a:t>
            </a:r>
          </a:p>
          <a:p>
            <a:r>
              <a:rPr lang="en-US" dirty="0" smtClean="0"/>
              <a:t>only called intrinsic permeability</a:t>
            </a:r>
          </a:p>
          <a:p>
            <a:endParaRPr lang="en-US" dirty="0" smtClean="0"/>
          </a:p>
          <a:p>
            <a:r>
              <a:rPr lang="en-US" dirty="0" smtClean="0"/>
              <a:t>Denoted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with units m</a:t>
            </a:r>
            <a:r>
              <a:rPr lang="en-US" baseline="30000" dirty="0" smtClean="0"/>
              <a:t>2</a:t>
            </a:r>
            <a:r>
              <a:rPr lang="en-US" dirty="0" smtClean="0"/>
              <a:t> (or Darcy’s)</a:t>
            </a:r>
          </a:p>
          <a:p>
            <a:endParaRPr lang="en-US" dirty="0" smtClean="0"/>
          </a:p>
          <a:p>
            <a:r>
              <a:rPr lang="en-US" dirty="0" smtClean="0"/>
              <a:t>1 Darcy=1x10</a:t>
            </a:r>
            <a:r>
              <a:rPr lang="en-US" baseline="30000" dirty="0" smtClean="0"/>
              <a:t>-8</a:t>
            </a:r>
            <a:r>
              <a:rPr lang="en-US" dirty="0" smtClean="0"/>
              <a:t>cm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4769524" y="4393727"/>
            <a:ext cx="1746949" cy="2462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41523" y="5488254"/>
            <a:ext cx="2956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Property of the fluid only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6554185" y="3717647"/>
            <a:ext cx="556241" cy="407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19195" y="426527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drives the flow</a:t>
            </a:r>
            <a:endParaRPr lang="en-US" dirty="0"/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049317"/>
              </p:ext>
            </p:extLst>
          </p:nvPr>
        </p:nvGraphicFramePr>
        <p:xfrm>
          <a:off x="1092200" y="5932488"/>
          <a:ext cx="15652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72" name="Equation" r:id="rId5" imgW="533400" imgH="254000" progId="Equation.3">
                  <p:embed/>
                </p:oleObj>
              </mc:Choice>
              <mc:Fallback>
                <p:oleObj name="Equation" r:id="rId5" imgW="5334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5932488"/>
                        <a:ext cx="1565275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645193"/>
              </p:ext>
            </p:extLst>
          </p:nvPr>
        </p:nvGraphicFramePr>
        <p:xfrm>
          <a:off x="6892581" y="5434341"/>
          <a:ext cx="1601787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73" name="Equation" r:id="rId7" imgW="546100" imgH="431800" progId="Equation.3">
                  <p:embed/>
                </p:oleObj>
              </mc:Choice>
              <mc:Fallback>
                <p:oleObj name="Equation" r:id="rId7" imgW="546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581" y="5434341"/>
                        <a:ext cx="1601787" cy="1255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628446" y="5390335"/>
            <a:ext cx="2250955" cy="1299718"/>
          </a:xfrm>
          <a:prstGeom prst="rect">
            <a:avLst/>
          </a:prstGeom>
          <a:noFill/>
          <a:ln w="1270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18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Hazen Formula for Hydraulic Conductivity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840480" cy="49825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Effective diameter d</a:t>
            </a:r>
            <a:r>
              <a:rPr lang="en-US" baseline="-25000" dirty="0" smtClean="0"/>
              <a:t>10</a:t>
            </a:r>
            <a:endParaRPr lang="en-US" dirty="0" smtClean="0"/>
          </a:p>
          <a:p>
            <a:r>
              <a:rPr lang="en-US" dirty="0" smtClean="0"/>
              <a:t>Hazen proposed that </a:t>
            </a:r>
            <a:r>
              <a:rPr lang="en-US" b="1" dirty="0" smtClean="0"/>
              <a:t>hydraulic conductivity </a:t>
            </a:r>
            <a:r>
              <a:rPr lang="en-US" dirty="0" smtClean="0"/>
              <a:t>is given by</a:t>
            </a:r>
          </a:p>
          <a:p>
            <a:endParaRPr lang="en-US" baseline="-25000" dirty="0" smtClean="0"/>
          </a:p>
          <a:p>
            <a:pPr>
              <a:buNone/>
            </a:pPr>
            <a:r>
              <a:rPr lang="en-US" baseline="-25000" dirty="0" smtClean="0"/>
              <a:t>   </a:t>
            </a:r>
            <a:r>
              <a:rPr lang="en-US" dirty="0" smtClean="0"/>
              <a:t> 		</a:t>
            </a:r>
            <a:r>
              <a:rPr lang="en-US" sz="4000" b="1" dirty="0" smtClean="0"/>
              <a:t>K=C (d</a:t>
            </a:r>
            <a:r>
              <a:rPr lang="en-US" sz="4000" b="1" baseline="-25000" dirty="0" smtClean="0"/>
              <a:t>10</a:t>
            </a:r>
            <a:r>
              <a:rPr lang="en-US" sz="4000" b="1" dirty="0" smtClean="0"/>
              <a:t>)</a:t>
            </a:r>
            <a:r>
              <a:rPr lang="en-US" sz="4000" b="1" baseline="30000" dirty="0" smtClean="0"/>
              <a:t>2</a:t>
            </a:r>
          </a:p>
          <a:p>
            <a:pPr>
              <a:buNone/>
            </a:pPr>
            <a:endParaRPr lang="en-US" sz="1514" b="1" dirty="0" smtClean="0"/>
          </a:p>
          <a:p>
            <a:pPr>
              <a:buNone/>
            </a:pPr>
            <a:r>
              <a:rPr lang="en-US" sz="2400" b="1" dirty="0" smtClean="0"/>
              <a:t>This is for water!!!!</a:t>
            </a:r>
          </a:p>
          <a:p>
            <a:pPr>
              <a:buNone/>
            </a:pPr>
            <a:r>
              <a:rPr lang="en-US" sz="2400" dirty="0" smtClean="0"/>
              <a:t>C – shape factor (see adjacent table)</a:t>
            </a:r>
          </a:p>
          <a:p>
            <a:pPr>
              <a:buNone/>
            </a:pPr>
            <a:r>
              <a:rPr lang="en-US" sz="2400" dirty="0" smtClean="0"/>
              <a:t>d</a:t>
            </a:r>
            <a:r>
              <a:rPr lang="en-US" sz="2400" baseline="-25000" dirty="0" smtClean="0"/>
              <a:t>10</a:t>
            </a:r>
            <a:r>
              <a:rPr lang="en-US" sz="2400" dirty="0" smtClean="0"/>
              <a:t> in cm</a:t>
            </a:r>
          </a:p>
          <a:p>
            <a:pPr>
              <a:buNone/>
            </a:pPr>
            <a:r>
              <a:rPr lang="en-US" sz="2400" dirty="0" smtClean="0"/>
              <a:t>K is given in cm/s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/>
              <a:t>C shape factor</a:t>
            </a:r>
          </a:p>
          <a:p>
            <a:pPr algn="ctr">
              <a:buNone/>
            </a:pPr>
            <a:r>
              <a:rPr lang="en-US" dirty="0" smtClean="0"/>
              <a:t>Very fine sand:  C=40-80</a:t>
            </a:r>
          </a:p>
          <a:p>
            <a:pPr algn="ctr">
              <a:buNone/>
            </a:pPr>
            <a:r>
              <a:rPr lang="en-US" dirty="0" smtClean="0"/>
              <a:t>Fine sand:  C=40-80</a:t>
            </a:r>
          </a:p>
          <a:p>
            <a:pPr algn="ctr">
              <a:buNone/>
            </a:pPr>
            <a:r>
              <a:rPr lang="en-US" dirty="0" smtClean="0"/>
              <a:t>Medium sand:  C=80-120</a:t>
            </a:r>
          </a:p>
          <a:p>
            <a:pPr algn="ctr">
              <a:buNone/>
            </a:pPr>
            <a:r>
              <a:rPr lang="en-US" dirty="0" smtClean="0"/>
              <a:t>Coarse sand:  C=80-120</a:t>
            </a:r>
            <a:br>
              <a:rPr lang="en-US" dirty="0" smtClean="0"/>
            </a:br>
            <a:r>
              <a:rPr lang="en-US" dirty="0" smtClean="0"/>
              <a:t>(poorly sorted)</a:t>
            </a:r>
          </a:p>
          <a:p>
            <a:pPr algn="ctr">
              <a:buNone/>
            </a:pPr>
            <a:r>
              <a:rPr lang="en-US" dirty="0" smtClean="0"/>
              <a:t>Coarse sand:  C=120-50</a:t>
            </a:r>
            <a:br>
              <a:rPr lang="en-US" dirty="0" smtClean="0"/>
            </a:br>
            <a:r>
              <a:rPr lang="en-US" dirty="0" smtClean="0"/>
              <a:t>(well sorted, clean)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8830" y="5963169"/>
            <a:ext cx="2287568" cy="497971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14911" y="3330830"/>
            <a:ext cx="2551296" cy="991451"/>
          </a:xfrm>
          <a:prstGeom prst="rect">
            <a:avLst/>
          </a:prstGeom>
          <a:noFill/>
          <a:ln w="1270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59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Measure Permeability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26" y="1553846"/>
            <a:ext cx="4272405" cy="4498848"/>
          </a:xfrm>
          <a:prstGeom prst="rect">
            <a:avLst/>
          </a:prstGeom>
        </p:spPr>
      </p:pic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5700713" y="2065338"/>
          <a:ext cx="19256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31" name="Equation" r:id="rId4" imgW="609600" imgH="190500" progId="Equation.3">
                  <p:embed/>
                </p:oleObj>
              </mc:Choice>
              <mc:Fallback>
                <p:oleObj name="Equation" r:id="rId4" imgW="6096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0713" y="2065338"/>
                        <a:ext cx="1925637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5829181" y="4431618"/>
          <a:ext cx="2152864" cy="889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32" name="Equation" r:id="rId6" imgW="457200" imgH="190500" progId="Equation.3">
                  <p:embed/>
                </p:oleObj>
              </mc:Choice>
              <mc:Fallback>
                <p:oleObj name="Equation" r:id="rId6" imgW="4572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181" y="4431618"/>
                        <a:ext cx="2152864" cy="8895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85375" y="3300369"/>
            <a:ext cx="38651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 Volume V over time </a:t>
            </a:r>
            <a:r>
              <a:rPr lang="en-US" dirty="0" err="1" smtClean="0"/>
              <a:t>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Hydraulic Conductivity is given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48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Transmissivity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7293406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We like to think about groundwater in 2-dimensions (like a map).</a:t>
            </a:r>
          </a:p>
          <a:p>
            <a:endParaRPr lang="en-US" dirty="0" smtClean="0"/>
          </a:p>
          <a:p>
            <a:r>
              <a:rPr lang="en-US" dirty="0" smtClean="0"/>
              <a:t>Therefore we like to define the permeability over the depth of the aquifer (depth </a:t>
            </a:r>
            <a:r>
              <a:rPr lang="en-US" dirty="0" err="1" smtClean="0"/>
              <a:t>b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Tranmissivity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sz="3200" b="1" dirty="0" smtClean="0"/>
              <a:t>T=</a:t>
            </a:r>
            <a:r>
              <a:rPr lang="en-US" sz="3200" b="1" dirty="0" err="1" smtClean="0"/>
              <a:t>bK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16543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 Precipitation and Infiltration Capacity against time </a:t>
            </a:r>
            <a:endParaRPr lang="en-US" dirty="0"/>
          </a:p>
        </p:txBody>
      </p:sp>
      <p:pic>
        <p:nvPicPr>
          <p:cNvPr id="4" name="Picture 3" descr="horton_ex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9" y="1578985"/>
            <a:ext cx="5853608" cy="439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487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484743"/>
            <a:ext cx="3840480" cy="4343400"/>
          </a:xfrm>
        </p:spPr>
        <p:txBody>
          <a:bodyPr/>
          <a:lstStyle/>
          <a:p>
            <a:r>
              <a:rPr lang="en-US" dirty="0" smtClean="0"/>
              <a:t>N parallel layers, each with conductivity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i</a:t>
            </a:r>
            <a:r>
              <a:rPr lang="en-US" dirty="0" smtClean="0"/>
              <a:t>  of thickness b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4230048" cy="434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 perpendicular to flow layers, each with conductivity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i</a:t>
            </a:r>
            <a:r>
              <a:rPr lang="en-US" dirty="0" smtClean="0"/>
              <a:t>  of thickness b</a:t>
            </a:r>
            <a:r>
              <a:rPr lang="en-US" baseline="-25000" dirty="0" smtClean="0"/>
              <a:t>i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1428091" y="5162011"/>
          <a:ext cx="1619250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03" name="Equation" r:id="rId3" imgW="863600" imgH="876300" progId="Equation.3">
                  <p:embed/>
                </p:oleObj>
              </mc:Choice>
              <mc:Fallback>
                <p:oleObj name="Equation" r:id="rId3" imgW="863600" imgH="876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091" y="5162011"/>
                        <a:ext cx="1619250" cy="163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077104" y="2680107"/>
            <a:ext cx="2577146" cy="514075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1077104" y="3194182"/>
            <a:ext cx="2577146" cy="369332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" name="Right Arrow 7"/>
          <p:cNvSpPr/>
          <p:nvPr/>
        </p:nvSpPr>
        <p:spPr>
          <a:xfrm>
            <a:off x="316939" y="3194182"/>
            <a:ext cx="630381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822864" y="3194182"/>
            <a:ext cx="630381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77104" y="3563514"/>
            <a:ext cx="2577146" cy="6927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1" name="Oval 10"/>
          <p:cNvSpPr/>
          <p:nvPr/>
        </p:nvSpPr>
        <p:spPr>
          <a:xfrm>
            <a:off x="1946319" y="4362381"/>
            <a:ext cx="91440" cy="9144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90472" y="4366335"/>
            <a:ext cx="91440" cy="9144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38918" y="4366335"/>
            <a:ext cx="91440" cy="9144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73828" y="4366335"/>
            <a:ext cx="91440" cy="9144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17981" y="4370289"/>
            <a:ext cx="91440" cy="9144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04207" y="4370289"/>
            <a:ext cx="91440" cy="9144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1785" y="4615513"/>
            <a:ext cx="257714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N</a:t>
            </a:r>
            <a:endParaRPr lang="en-US" baseline="-25000" dirty="0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2202025" y="4087357"/>
            <a:ext cx="4974313" cy="1588"/>
          </a:xfrm>
          <a:prstGeom prst="line">
            <a:avLst/>
          </a:prstGeom>
          <a:ln w="136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721232" y="2932875"/>
            <a:ext cx="513596" cy="114956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6234828" y="2932875"/>
            <a:ext cx="676263" cy="1149568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2" name="Right Arrow 21"/>
          <p:cNvSpPr/>
          <p:nvPr/>
        </p:nvSpPr>
        <p:spPr>
          <a:xfrm>
            <a:off x="4867850" y="3322993"/>
            <a:ext cx="630381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8591551" y="3309640"/>
            <a:ext cx="552449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911091" y="2932875"/>
            <a:ext cx="513596" cy="11495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8" name="Oval 27"/>
          <p:cNvSpPr/>
          <p:nvPr/>
        </p:nvSpPr>
        <p:spPr>
          <a:xfrm>
            <a:off x="7463272" y="3443379"/>
            <a:ext cx="91440" cy="9144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607425" y="3447333"/>
            <a:ext cx="91440" cy="9144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55871" y="3447333"/>
            <a:ext cx="91440" cy="9144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847311" y="2932875"/>
            <a:ext cx="666308" cy="1149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6370936" y="4485747"/>
          <a:ext cx="1476375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04" name="Equation" r:id="rId5" imgW="787400" imgH="876300" progId="Equation.3">
                  <p:embed/>
                </p:oleObj>
              </mc:Choice>
              <mc:Fallback>
                <p:oleObj name="Equation" r:id="rId5" imgW="787400" imgH="876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0936" y="4485747"/>
                        <a:ext cx="1476375" cy="163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5999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Darcy’s Law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 is a vector</a:t>
            </a:r>
          </a:p>
          <a:p>
            <a:endParaRPr lang="en-US" dirty="0"/>
          </a:p>
          <a:p>
            <a:r>
              <a:rPr lang="en-US" dirty="0" smtClean="0"/>
              <a:t>K is a symmetric tensor (matrix)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xy</a:t>
            </a:r>
            <a:r>
              <a:rPr lang="en-US" dirty="0" smtClean="0"/>
              <a:t>=</a:t>
            </a:r>
            <a:r>
              <a:rPr lang="en-US" dirty="0" err="1" smtClean="0"/>
              <a:t>K</a:t>
            </a:r>
            <a:r>
              <a:rPr lang="en-US" baseline="-25000" dirty="0" err="1" smtClean="0"/>
              <a:t>yx</a:t>
            </a:r>
            <a:endParaRPr lang="en-US" baseline="-25000" dirty="0" smtClean="0"/>
          </a:p>
          <a:p>
            <a:endParaRPr lang="en-US" dirty="0"/>
          </a:p>
          <a:p>
            <a:r>
              <a:rPr lang="en-US" dirty="0" smtClean="0"/>
              <a:t>      is a vector</a:t>
            </a: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238394"/>
              </p:ext>
            </p:extLst>
          </p:nvPr>
        </p:nvGraphicFramePr>
        <p:xfrm>
          <a:off x="1776413" y="2293938"/>
          <a:ext cx="1214437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22" name="Equation" r:id="rId3" imgW="647700" imgH="228600" progId="Equation.3">
                  <p:embed/>
                </p:oleObj>
              </mc:Choice>
              <mc:Fallback>
                <p:oleObj name="Equation" r:id="rId3" imgW="647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413" y="2293938"/>
                        <a:ext cx="1214437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851154"/>
              </p:ext>
            </p:extLst>
          </p:nvPr>
        </p:nvGraphicFramePr>
        <p:xfrm>
          <a:off x="658508" y="3856494"/>
          <a:ext cx="793625" cy="699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23" name="Equation" r:id="rId5" imgW="660400" imgH="584200" progId="Equation.3">
                  <p:embed/>
                </p:oleObj>
              </mc:Choice>
              <mc:Fallback>
                <p:oleObj name="Equation" r:id="rId5" imgW="6604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508" y="3856494"/>
                        <a:ext cx="793625" cy="6990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450690"/>
              </p:ext>
            </p:extLst>
          </p:nvPr>
        </p:nvGraphicFramePr>
        <p:xfrm>
          <a:off x="1638300" y="3878263"/>
          <a:ext cx="135572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24" name="Equation" r:id="rId7" imgW="1130300" imgH="609600" progId="Equation.3">
                  <p:embed/>
                </p:oleObj>
              </mc:Choice>
              <mc:Fallback>
                <p:oleObj name="Equation" r:id="rId7" imgW="11303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3878263"/>
                        <a:ext cx="1355725" cy="728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916029"/>
              </p:ext>
            </p:extLst>
          </p:nvPr>
        </p:nvGraphicFramePr>
        <p:xfrm>
          <a:off x="3127375" y="3819525"/>
          <a:ext cx="114617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25" name="Equation" r:id="rId9" imgW="952500" imgH="762000" progId="Equation.3">
                  <p:embed/>
                </p:oleObj>
              </mc:Choice>
              <mc:Fallback>
                <p:oleObj name="Equation" r:id="rId9" imgW="9525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75" y="3819525"/>
                        <a:ext cx="1146175" cy="912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606551"/>
              </p:ext>
            </p:extLst>
          </p:nvPr>
        </p:nvGraphicFramePr>
        <p:xfrm>
          <a:off x="5139476" y="3976046"/>
          <a:ext cx="42862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26" name="Equation" r:id="rId11" imgW="228600" imgH="177800" progId="Equation.3">
                  <p:embed/>
                </p:oleObj>
              </mc:Choice>
              <mc:Fallback>
                <p:oleObj name="Equation" r:id="rId11" imgW="228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9476" y="3976046"/>
                        <a:ext cx="428625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8821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Hydraulic Gradient and </a:t>
            </a:r>
            <a:r>
              <a:rPr lang="en-US" dirty="0" err="1" smtClean="0"/>
              <a:t>Potentiometric</a:t>
            </a:r>
            <a:r>
              <a:rPr lang="en-US" dirty="0" smtClean="0"/>
              <a:t>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3 well setup</a:t>
            </a:r>
          </a:p>
          <a:p>
            <a:pPr marL="457200" indent="-457200">
              <a:buAutoNum type="arabicParenBoth"/>
            </a:pPr>
            <a:r>
              <a:rPr lang="en-US" dirty="0" smtClean="0"/>
              <a:t>Draw lines connecting wells</a:t>
            </a:r>
          </a:p>
          <a:p>
            <a:pPr marL="457200" indent="-457200">
              <a:buAutoNum type="arabicParenBoth"/>
            </a:pPr>
            <a:r>
              <a:rPr lang="en-US" dirty="0" smtClean="0"/>
              <a:t>Note elevation at each well</a:t>
            </a:r>
          </a:p>
          <a:p>
            <a:pPr marL="457200" indent="-457200">
              <a:buAutoNum type="arabicParenBoth"/>
            </a:pPr>
            <a:r>
              <a:rPr lang="en-US" dirty="0" smtClean="0"/>
              <a:t>Map distances between wells</a:t>
            </a:r>
          </a:p>
          <a:p>
            <a:pPr marL="457200" indent="-457200">
              <a:buAutoNum type="arabicParenBoth"/>
            </a:pPr>
            <a:r>
              <a:rPr lang="en-US" dirty="0" smtClean="0"/>
              <a:t>Note difference in elevations</a:t>
            </a:r>
          </a:p>
          <a:p>
            <a:pPr marL="457200" indent="-457200">
              <a:buAutoNum type="arabicParenBoth"/>
            </a:pPr>
            <a:r>
              <a:rPr lang="en-US" dirty="0" smtClean="0"/>
              <a:t>Find distance for unit head drop between wells</a:t>
            </a:r>
          </a:p>
          <a:p>
            <a:pPr marL="457200" indent="-457200">
              <a:buAutoNum type="arabicParenBoth"/>
            </a:pPr>
            <a:r>
              <a:rPr lang="en-US" dirty="0" smtClean="0"/>
              <a:t>Mark even increments</a:t>
            </a:r>
          </a:p>
          <a:p>
            <a:pPr marL="457200" indent="-457200">
              <a:buAutoNum type="arabicParenBoth"/>
            </a:pPr>
            <a:r>
              <a:rPr lang="en-US" dirty="0" smtClean="0"/>
              <a:t>Repeat for all well pairs</a:t>
            </a:r>
          </a:p>
          <a:p>
            <a:pPr marL="457200" indent="-457200">
              <a:buAutoNum type="arabicParenBoth"/>
            </a:pPr>
            <a:r>
              <a:rPr lang="en-US" dirty="0" smtClean="0"/>
              <a:t>Create Contour Lines</a:t>
            </a:r>
          </a:p>
          <a:p>
            <a:pPr marL="457200" indent="-457200">
              <a:buAutoNum type="arabicParenBoth"/>
            </a:pPr>
            <a:r>
              <a:rPr lang="en-US" dirty="0" smtClean="0"/>
              <a:t>Gradient normal to these lines</a:t>
            </a:r>
            <a:endParaRPr lang="en-US" dirty="0"/>
          </a:p>
        </p:txBody>
      </p:sp>
      <p:pic>
        <p:nvPicPr>
          <p:cNvPr id="6" name="Content Placeholder 5" descr="Screen shot 2011-08-30 at 4.15.31 PM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1413" b="-31413"/>
          <a:stretch>
            <a:fillRect/>
          </a:stretch>
        </p:blipFill>
        <p:spPr>
          <a:scene3d>
            <a:camera prst="orthographicFront">
              <a:rot lat="0" lon="0" rev="10800000"/>
            </a:camera>
            <a:lightRig rig="threePt" dir="t"/>
          </a:scene3d>
        </p:spPr>
      </p:pic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5884863" y="5697538"/>
          <a:ext cx="1905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10" name="Equation" r:id="rId4" imgW="1016000" imgH="266700" progId="Equation.3">
                  <p:embed/>
                </p:oleObj>
              </mc:Choice>
              <mc:Fallback>
                <p:oleObj name="Equation" r:id="rId4" imgW="1016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863" y="5697538"/>
                        <a:ext cx="19050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29474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Steady Flow in  Confined Aquifer</a:t>
            </a:r>
            <a:endParaRPr lang="en-US" dirty="0"/>
          </a:p>
        </p:txBody>
      </p:sp>
      <p:pic>
        <p:nvPicPr>
          <p:cNvPr id="4" name="Content Placeholder 3" descr="Screen shot 2011-09-08 at 9.36.35 A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22736" r="-22736"/>
          <a:stretch>
            <a:fillRect/>
          </a:stretch>
        </p:blipFill>
        <p:spPr>
          <a:xfrm>
            <a:off x="-889058" y="2133601"/>
            <a:ext cx="7345363" cy="3931920"/>
          </a:xfrm>
        </p:spPr>
      </p:pic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6456305" y="2285861"/>
          <a:ext cx="1573213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59" name="Equation" r:id="rId4" imgW="622300" imgH="381000" progId="Equation.3">
                  <p:embed/>
                </p:oleObj>
              </mc:Choice>
              <mc:Fallback>
                <p:oleObj name="Equation" r:id="rId4" imgW="6223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05" y="2285861"/>
                        <a:ext cx="1573213" cy="95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6616643" y="3655127"/>
          <a:ext cx="14128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60" name="Equation" r:id="rId6" imgW="558800" imgH="355600" progId="Equation.3">
                  <p:embed/>
                </p:oleObj>
              </mc:Choice>
              <mc:Fallback>
                <p:oleObj name="Equation" r:id="rId6" imgW="558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643" y="3655127"/>
                        <a:ext cx="1412875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6519863" y="5173663"/>
          <a:ext cx="16065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61" name="Equation" r:id="rId8" imgW="635000" imgH="355600" progId="Equation.3">
                  <p:embed/>
                </p:oleObj>
              </mc:Choice>
              <mc:Fallback>
                <p:oleObj name="Equation" r:id="rId8" imgW="6350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863" y="5173663"/>
                        <a:ext cx="1606550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66445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Steady Flow in an Unconfined A	</a:t>
            </a:r>
            <a:r>
              <a:rPr lang="en-US" dirty="0" err="1" smtClean="0"/>
              <a:t>quifer</a:t>
            </a:r>
            <a:endParaRPr lang="en-US" dirty="0"/>
          </a:p>
        </p:txBody>
      </p:sp>
      <p:pic>
        <p:nvPicPr>
          <p:cNvPr id="4" name="Content Placeholder 3" descr="Screen shot 2011-09-08 at 9.36.56 A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20536" r="-20536"/>
          <a:stretch>
            <a:fillRect/>
          </a:stretch>
        </p:blipFill>
        <p:spPr>
          <a:xfrm>
            <a:off x="603463" y="2411722"/>
            <a:ext cx="5782020" cy="3095074"/>
          </a:xfrm>
        </p:spPr>
      </p:pic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5935663" y="1917216"/>
          <a:ext cx="2439987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07" name="Equation" r:id="rId4" imgW="965200" imgH="393700" progId="Equation.3">
                  <p:embed/>
                </p:oleObj>
              </mc:Choice>
              <mc:Fallback>
                <p:oleObj name="Equation" r:id="rId4" imgW="965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663" y="1917216"/>
                        <a:ext cx="2439987" cy="98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6264969" y="3341688"/>
          <a:ext cx="1830387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08" name="Equation" r:id="rId6" imgW="723900" imgH="355600" progId="Equation.3">
                  <p:embed/>
                </p:oleObj>
              </mc:Choice>
              <mc:Fallback>
                <p:oleObj name="Equation" r:id="rId6" imgW="7239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969" y="3341688"/>
                        <a:ext cx="1830387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5935663" y="4718050"/>
          <a:ext cx="2728912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09" name="Equation" r:id="rId8" imgW="1079500" imgH="444500" progId="Equation.3">
                  <p:embed/>
                </p:oleObj>
              </mc:Choice>
              <mc:Fallback>
                <p:oleObj name="Equation" r:id="rId8" imgW="1079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663" y="4718050"/>
                        <a:ext cx="2728912" cy="1116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5481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2-d steady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Confined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Unconfined</a:t>
            </a: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891989"/>
              </p:ext>
            </p:extLst>
          </p:nvPr>
        </p:nvGraphicFramePr>
        <p:xfrm>
          <a:off x="1367686" y="2157921"/>
          <a:ext cx="179656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91" name="Equation" r:id="rId3" imgW="660400" imgH="266700" progId="Equation.3">
                  <p:embed/>
                </p:oleObj>
              </mc:Choice>
              <mc:Fallback>
                <p:oleObj name="Equation" r:id="rId3" imgW="6604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686" y="2157921"/>
                        <a:ext cx="1796568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338429"/>
              </p:ext>
            </p:extLst>
          </p:nvPr>
        </p:nvGraphicFramePr>
        <p:xfrm>
          <a:off x="1318702" y="3886165"/>
          <a:ext cx="183197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92" name="Equation" r:id="rId5" imgW="723900" imgH="266700" progId="Equation.3">
                  <p:embed/>
                </p:oleObj>
              </mc:Choice>
              <mc:Fallback>
                <p:oleObj name="Equation" r:id="rId5" imgW="7239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8702" y="3886165"/>
                        <a:ext cx="1831975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>
            <a:off x="4115814" y="2157921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930082" y="3886165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74122"/>
              </p:ext>
            </p:extLst>
          </p:nvPr>
        </p:nvGraphicFramePr>
        <p:xfrm>
          <a:off x="5519532" y="2230946"/>
          <a:ext cx="2819613" cy="411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93" name="Equation" r:id="rId7" imgW="1003300" imgH="177800" progId="Equation.3">
                  <p:embed/>
                </p:oleObj>
              </mc:Choice>
              <mc:Fallback>
                <p:oleObj name="Equation" r:id="rId7" imgW="1003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532" y="2230946"/>
                        <a:ext cx="2819613" cy="4116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854499"/>
              </p:ext>
            </p:extLst>
          </p:nvPr>
        </p:nvGraphicFramePr>
        <p:xfrm>
          <a:off x="5287719" y="3758682"/>
          <a:ext cx="3051426" cy="656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94" name="Equation" r:id="rId9" imgW="1168400" imgH="304800" progId="Equation.3">
                  <p:embed/>
                </p:oleObj>
              </mc:Choice>
              <mc:Fallback>
                <p:oleObj name="Equation" r:id="rId9" imgW="11684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719" y="3758682"/>
                        <a:ext cx="3051426" cy="6569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5336" y="4783511"/>
            <a:ext cx="393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Direction of Flow (for both cases)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14400" y="6262150"/>
            <a:ext cx="13480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262465" y="5441011"/>
            <a:ext cx="0" cy="821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93455" y="5753969"/>
            <a:ext cx="35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baseline="-25000" dirty="0" err="1" smtClean="0"/>
              <a:t>y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440082" y="6222837"/>
            <a:ext cx="35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baseline="-25000" dirty="0" err="1"/>
              <a:t>x</a:t>
            </a:r>
            <a:endParaRPr lang="en-US" baseline="-250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914400" y="5540169"/>
            <a:ext cx="1251313" cy="6826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40082" y="5899294"/>
            <a:ext cx="30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q</a:t>
            </a:r>
            <a:endParaRPr lang="en-US" dirty="0">
              <a:latin typeface="Symbol" charset="2"/>
              <a:cs typeface="Symbol" charset="2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720373"/>
              </p:ext>
            </p:extLst>
          </p:nvPr>
        </p:nvGraphicFramePr>
        <p:xfrm>
          <a:off x="3330565" y="5441011"/>
          <a:ext cx="1763657" cy="945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95" name="Equation" r:id="rId11" imgW="876300" imgH="469900" progId="Equation.3">
                  <p:embed/>
                </p:oleObj>
              </mc:Choice>
              <mc:Fallback>
                <p:oleObj name="Equation" r:id="rId11" imgW="8763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30565" y="5441011"/>
                        <a:ext cx="1763657" cy="945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656821" y="5356226"/>
            <a:ext cx="3152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 that there are two angles that satisfy this equation. You must pick the correct one!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997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 Divides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Location of GW Divide is where </a:t>
            </a:r>
            <a:r>
              <a:rPr lang="en-US" dirty="0" err="1" smtClean="0"/>
              <a:t>q</a:t>
            </a:r>
            <a:r>
              <a:rPr lang="en-US" dirty="0" smtClean="0"/>
              <a:t>’=0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897" y="1584008"/>
            <a:ext cx="6436378" cy="2289512"/>
          </a:xfrm>
          <a:prstGeom prst="rect">
            <a:avLst/>
          </a:prstGeom>
        </p:spPr>
      </p:pic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2806700" y="4648200"/>
          <a:ext cx="31781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4" name="Equation" r:id="rId4" imgW="1257300" imgH="419100" progId="Equation.3">
                  <p:embed/>
                </p:oleObj>
              </mc:Choice>
              <mc:Fallback>
                <p:oleObj name="Equation" r:id="rId4" imgW="1257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4648200"/>
                        <a:ext cx="3178175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597045" y="4439464"/>
            <a:ext cx="3672472" cy="1418798"/>
          </a:xfrm>
          <a:prstGeom prst="rect">
            <a:avLst/>
          </a:prstGeom>
          <a:noFill/>
          <a:ln w="1270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427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Test</a:t>
            </a:r>
            <a:endParaRPr lang="en-US" dirty="0"/>
          </a:p>
        </p:txBody>
      </p:sp>
      <p:pic>
        <p:nvPicPr>
          <p:cNvPr id="7" name="Content Placeholder 6" descr="Screen shot 2011-09-20 at 10.30.12 A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5586" b="-15586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were to compare the water levels in wells A and B, which well would have the higher water level?</a:t>
            </a:r>
          </a:p>
          <a:p>
            <a:r>
              <a:rPr lang="en-US" dirty="0" smtClean="0"/>
              <a:t>How would you calculate the water level difference between A and B?</a:t>
            </a:r>
          </a:p>
          <a:p>
            <a:r>
              <a:rPr lang="en-US" dirty="0" smtClean="0"/>
              <a:t>Which well has the higher water level, well A or Well Q?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0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minimum across each interval</a:t>
            </a:r>
            <a:endParaRPr lang="en-US" dirty="0"/>
          </a:p>
        </p:txBody>
      </p:sp>
      <p:pic>
        <p:nvPicPr>
          <p:cNvPr id="4" name="Picture 3" descr="horton_ex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9" y="1578985"/>
            <a:ext cx="4546256" cy="340969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133197"/>
              </p:ext>
            </p:extLst>
          </p:nvPr>
        </p:nvGraphicFramePr>
        <p:xfrm>
          <a:off x="1628653" y="5330825"/>
          <a:ext cx="58324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1" name="Equation" r:id="rId4" imgW="3441700" imgH="469900" progId="Equation.3">
                  <p:embed/>
                </p:oleObj>
              </mc:Choice>
              <mc:Fallback>
                <p:oleObj name="Equation" r:id="rId4" imgW="3441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8653" y="5330825"/>
                        <a:ext cx="5832475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800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 Calculation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770997"/>
              </p:ext>
            </p:extLst>
          </p:nvPr>
        </p:nvGraphicFramePr>
        <p:xfrm>
          <a:off x="1839505" y="1485389"/>
          <a:ext cx="39608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66" name="Equation" r:id="rId3" imgW="2336800" imgH="469900" progId="Equation.3">
                  <p:embed/>
                </p:oleObj>
              </mc:Choice>
              <mc:Fallback>
                <p:oleObj name="Equation" r:id="rId3" imgW="23368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9505" y="1485389"/>
                        <a:ext cx="3960813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880078"/>
              </p:ext>
            </p:extLst>
          </p:nvPr>
        </p:nvGraphicFramePr>
        <p:xfrm>
          <a:off x="1592263" y="2447925"/>
          <a:ext cx="260508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67" name="Equation" r:id="rId5" imgW="1536700" imgH="469900" progId="Equation.3">
                  <p:embed/>
                </p:oleObj>
              </mc:Choice>
              <mc:Fallback>
                <p:oleObj name="Equation" r:id="rId5" imgW="1536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2263" y="2447925"/>
                        <a:ext cx="2605087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327424"/>
              </p:ext>
            </p:extLst>
          </p:nvPr>
        </p:nvGraphicFramePr>
        <p:xfrm>
          <a:off x="1592263" y="4268651"/>
          <a:ext cx="26257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68" name="Equation" r:id="rId7" imgW="1549400" imgH="469900" progId="Equation.3">
                  <p:embed/>
                </p:oleObj>
              </mc:Choice>
              <mc:Fallback>
                <p:oleObj name="Equation" r:id="rId7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2263" y="4268651"/>
                        <a:ext cx="2625725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596627"/>
              </p:ext>
            </p:extLst>
          </p:nvPr>
        </p:nvGraphicFramePr>
        <p:xfrm>
          <a:off x="1379954" y="3285220"/>
          <a:ext cx="662940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69" name="Equation" r:id="rId9" imgW="3911600" imgH="546100" progId="Equation.3">
                  <p:embed/>
                </p:oleObj>
              </mc:Choice>
              <mc:Fallback>
                <p:oleObj name="Equation" r:id="rId9" imgW="39116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79954" y="3285220"/>
                        <a:ext cx="6629400" cy="92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822266"/>
              </p:ext>
            </p:extLst>
          </p:nvPr>
        </p:nvGraphicFramePr>
        <p:xfrm>
          <a:off x="1940938" y="5402684"/>
          <a:ext cx="520858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70" name="Equation" r:id="rId11" imgW="3073400" imgH="469900" progId="Equation.3">
                  <p:embed/>
                </p:oleObj>
              </mc:Choice>
              <mc:Fallback>
                <p:oleObj name="Equation" r:id="rId11" imgW="3073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40938" y="5402684"/>
                        <a:ext cx="5208587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2644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Streams and Groundwater</a:t>
            </a:r>
            <a:br>
              <a:rPr lang="en-US" dirty="0" smtClean="0"/>
            </a:br>
            <a:r>
              <a:rPr lang="en-US" dirty="0" smtClean="0"/>
              <a:t>Gaining </a:t>
            </a:r>
            <a:r>
              <a:rPr lang="en-US" dirty="0" err="1" smtClean="0"/>
              <a:t>vs</a:t>
            </a:r>
            <a:r>
              <a:rPr lang="en-US" dirty="0" smtClean="0"/>
              <a:t> Losing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41" y="2363758"/>
            <a:ext cx="7362760" cy="2141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0891" y="5805540"/>
            <a:ext cx="4047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you determine which it is? – Groups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Stream Hydrographs – </a:t>
            </a:r>
            <a:r>
              <a:rPr lang="en-US" dirty="0" err="1" smtClean="0"/>
              <a:t>Baseflow</a:t>
            </a:r>
            <a:r>
              <a:rPr lang="en-US" dirty="0" smtClean="0"/>
              <a:t> Recessions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err="1" smtClean="0"/>
              <a:t>Baseflow</a:t>
            </a:r>
            <a:r>
              <a:rPr lang="en-US" sz="2000" dirty="0" smtClean="0"/>
              <a:t> is is the portion of </a:t>
            </a:r>
            <a:r>
              <a:rPr lang="en-US" sz="2000" dirty="0" smtClean="0">
                <a:hlinkClick r:id="rId2" tooltip="Streamflow"/>
              </a:rPr>
              <a:t>streamflow</a:t>
            </a:r>
            <a:r>
              <a:rPr lang="en-US" sz="2000" dirty="0" smtClean="0"/>
              <a:t> that comes from subsurface flow</a:t>
            </a:r>
          </a:p>
          <a:p>
            <a:r>
              <a:rPr lang="en-US" sz="2000" dirty="0" err="1" smtClean="0"/>
              <a:t>Baseflow</a:t>
            </a:r>
            <a:r>
              <a:rPr lang="en-US" sz="2000" dirty="0" smtClean="0"/>
              <a:t> recession in a stream occurs when groundwater feed to a stream decreases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234" y="2937586"/>
            <a:ext cx="5868467" cy="3628314"/>
          </a:xfrm>
          <a:prstGeom prst="rect">
            <a:avLst/>
          </a:prstGeom>
          <a:scene3d>
            <a:camera prst="orthographicFront">
              <a:rot lat="0" lon="0" rev="21540000"/>
            </a:camera>
            <a:lightRig rig="threePt" dir="t"/>
          </a:scene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Stream Hydrographs – </a:t>
            </a:r>
            <a:r>
              <a:rPr lang="en-US" dirty="0" err="1" smtClean="0"/>
              <a:t>Baseflow</a:t>
            </a:r>
            <a:r>
              <a:rPr lang="en-US" dirty="0" smtClean="0"/>
              <a:t> Recessions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Complex thing that depends on lots of characteristics in a watershed (topography, drainage, soils +geology)… but often the equation is simple</a:t>
            </a:r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3471863" y="2984500"/>
          <a:ext cx="19685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6" name="Equation" r:id="rId3" imgW="647700" imgH="203200" progId="Equation.3">
                  <p:embed/>
                </p:oleObj>
              </mc:Choice>
              <mc:Fallback>
                <p:oleObj name="Equation" r:id="rId3" imgW="6477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63" y="2984500"/>
                        <a:ext cx="1968500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29665" y="4714070"/>
            <a:ext cx="7459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is a constant for a given river and will not change from year to year unless there has been some dramatic events that have changed the local hydrology</a:t>
            </a:r>
          </a:p>
          <a:p>
            <a:endParaRPr lang="en-US" dirty="0"/>
          </a:p>
          <a:p>
            <a:r>
              <a:rPr lang="en-US" dirty="0" smtClean="0"/>
              <a:t>(same goes for t</a:t>
            </a:r>
            <a:r>
              <a:rPr lang="en-US" baseline="-25000" dirty="0" smtClean="0"/>
              <a:t>1</a:t>
            </a:r>
            <a:r>
              <a:rPr lang="en-US" dirty="0" smtClean="0"/>
              <a:t>, which is an indirect measure of a, in the following examples)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1071</TotalTime>
  <Words>1675</Words>
  <Application>Microsoft Macintosh PowerPoint</Application>
  <PresentationFormat>On-screen Show (4:3)</PresentationFormat>
  <Paragraphs>303</Paragraphs>
  <Slides>47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Equity</vt:lpstr>
      <vt:lpstr>Equation</vt:lpstr>
      <vt:lpstr>Photo Editor-foto</vt:lpstr>
      <vt:lpstr>Microsoft Equation</vt:lpstr>
      <vt:lpstr>Review Session 1 </vt:lpstr>
      <vt:lpstr>Events during Precipitation  - Infiltration</vt:lpstr>
      <vt:lpstr>Example</vt:lpstr>
      <vt:lpstr>Plot Precipitation and Infiltration Capacity against time </vt:lpstr>
      <vt:lpstr>Find minimum across each interval</vt:lpstr>
      <vt:lpstr>Perform Calculation</vt:lpstr>
      <vt:lpstr>Streams and Groundwater Gaining vs Losing</vt:lpstr>
      <vt:lpstr>Stream Hydrographs – Baseflow Recessions</vt:lpstr>
      <vt:lpstr>Stream Hydrographs – Baseflow Recessions</vt:lpstr>
      <vt:lpstr>Determining Ground-Water Recharge from Baseflow</vt:lpstr>
      <vt:lpstr>Example</vt:lpstr>
      <vt:lpstr>Step a - Find time t1 when Q=Q0/10</vt:lpstr>
      <vt:lpstr>Step a - Find time t1 when Q=Q0/10</vt:lpstr>
      <vt:lpstr>Step a - Find time t1 when Q=Q0/10</vt:lpstr>
      <vt:lpstr>(c) Calculate potential baseflow at t, the end of the recession</vt:lpstr>
      <vt:lpstr>Final step calculate recharge</vt:lpstr>
      <vt:lpstr>Determining Ground-Water Recharge from Baseflow</vt:lpstr>
      <vt:lpstr>Example</vt:lpstr>
      <vt:lpstr>Step 1 – find t1</vt:lpstr>
      <vt:lpstr>Step 2 – Compute tc=0.2144t1</vt:lpstr>
      <vt:lpstr>Step 3 – Locate time tc after peak </vt:lpstr>
      <vt:lpstr>Step 4 – Extrapolate recession A and B to find QA and QB at tc </vt:lpstr>
      <vt:lpstr>Calculate Recharge</vt:lpstr>
      <vt:lpstr>Open Channel Flow –  Manning Equation</vt:lpstr>
      <vt:lpstr>Manning Roughness Coefficient</vt:lpstr>
      <vt:lpstr>Useful Definitions</vt:lpstr>
      <vt:lpstr>Porosity</vt:lpstr>
      <vt:lpstr>What does porosity depend on</vt:lpstr>
      <vt:lpstr>What does porosity depend on</vt:lpstr>
      <vt:lpstr>Grain Size Distribution</vt:lpstr>
      <vt:lpstr>Typical GSD</vt:lpstr>
      <vt:lpstr>Specific Yield</vt:lpstr>
      <vt:lpstr>Hydraulic Conductivity</vt:lpstr>
      <vt:lpstr>Darcy’s Law</vt:lpstr>
      <vt:lpstr>Further Observations</vt:lpstr>
      <vt:lpstr>Therefore</vt:lpstr>
      <vt:lpstr>Hazen Formula for Hydraulic Conductivity</vt:lpstr>
      <vt:lpstr>How to Measure Permeability</vt:lpstr>
      <vt:lpstr>Transmissivity</vt:lpstr>
      <vt:lpstr>More Generally</vt:lpstr>
      <vt:lpstr>Formally</vt:lpstr>
      <vt:lpstr>Hydraulic Gradient and Potentiometric Surface</vt:lpstr>
      <vt:lpstr>Steady Flow in  Confined Aquifer</vt:lpstr>
      <vt:lpstr>Steady Flow in an Unconfined A quifer</vt:lpstr>
      <vt:lpstr>What about 2-d steady state</vt:lpstr>
      <vt:lpstr>Groundwater Divides</vt:lpstr>
      <vt:lpstr>Final Test</vt:lpstr>
    </vt:vector>
  </TitlesOfParts>
  <Company>University if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Hydrologic Cycle</dc:title>
  <dc:creator>Didio</dc:creator>
  <cp:lastModifiedBy>Diogo Bolster</cp:lastModifiedBy>
  <cp:revision>141</cp:revision>
  <dcterms:created xsi:type="dcterms:W3CDTF">2011-08-23T17:41:05Z</dcterms:created>
  <dcterms:modified xsi:type="dcterms:W3CDTF">2016-10-06T14:33:11Z</dcterms:modified>
</cp:coreProperties>
</file>