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Microsoft_Equation4.bin" ContentType="application/vnd.openxmlformats-officedocument.oleObject"/>
  <Override PartName="/ppt/embeddings/oleObject19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oleObject20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2" r:id="rId5"/>
    <p:sldId id="263" r:id="rId6"/>
    <p:sldId id="267" r:id="rId7"/>
    <p:sldId id="269" r:id="rId8"/>
    <p:sldId id="272" r:id="rId9"/>
    <p:sldId id="309" r:id="rId10"/>
    <p:sldId id="306" r:id="rId11"/>
    <p:sldId id="294" r:id="rId12"/>
    <p:sldId id="287" r:id="rId13"/>
    <p:sldId id="292" r:id="rId14"/>
    <p:sldId id="31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92" d="100"/>
          <a:sy n="192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6.wmf"/><Relationship Id="rId3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0C399BB9-DB72-5548-A676-99E75833B72C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3.emf"/><Relationship Id="rId9" Type="http://schemas.openxmlformats.org/officeDocument/2006/relationships/oleObject" Target="../embeddings/Microsoft_Equation4.bin"/><Relationship Id="rId10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5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1.emf"/><Relationship Id="rId7" Type="http://schemas.openxmlformats.org/officeDocument/2006/relationships/oleObject" Target="../embeddings/Microsoft_Equation7.bin"/><Relationship Id="rId8" Type="http://schemas.openxmlformats.org/officeDocument/2006/relationships/image" Target="../media/image32.emf"/><Relationship Id="rId9" Type="http://schemas.openxmlformats.org/officeDocument/2006/relationships/oleObject" Target="../embeddings/Microsoft_Equation8.bin"/><Relationship Id="rId10" Type="http://schemas.openxmlformats.org/officeDocument/2006/relationships/image" Target="../media/image3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3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4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Session 3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Neglect advection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814" y="2202656"/>
            <a:ext cx="7824787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Imagine you have a continuous source at x=0 and you are only interested in x greater than zero (semi-infinite domain)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Solution (Inferred)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47045"/>
              </p:ext>
            </p:extLst>
          </p:nvPr>
        </p:nvGraphicFramePr>
        <p:xfrm>
          <a:off x="2851285" y="4157086"/>
          <a:ext cx="15922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2" name="Equation" r:id="rId3" imgW="825500" imgH="177800" progId="Equation.3">
                  <p:embed/>
                </p:oleObj>
              </mc:Choice>
              <mc:Fallback>
                <p:oleObj name="Equation" r:id="rId3" imgW="825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285" y="4157086"/>
                        <a:ext cx="15922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646502"/>
              </p:ext>
            </p:extLst>
          </p:nvPr>
        </p:nvGraphicFramePr>
        <p:xfrm>
          <a:off x="5245275" y="4195226"/>
          <a:ext cx="12001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3" name="Equation" r:id="rId5" imgW="622300" imgH="127000" progId="Equation.3">
                  <p:embed/>
                </p:oleObj>
              </mc:Choice>
              <mc:Fallback>
                <p:oleObj name="Equation" r:id="rId5" imgW="622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275" y="4195226"/>
                        <a:ext cx="12001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24110"/>
              </p:ext>
            </p:extLst>
          </p:nvPr>
        </p:nvGraphicFramePr>
        <p:xfrm>
          <a:off x="3441700" y="3035883"/>
          <a:ext cx="20034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4" name="Equation" r:id="rId7" imgW="901700" imgH="406400" progId="Equation.3">
                  <p:embed/>
                </p:oleObj>
              </mc:Choice>
              <mc:Fallback>
                <p:oleObj name="Equation" r:id="rId7" imgW="901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3035883"/>
                        <a:ext cx="200342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756356"/>
              </p:ext>
            </p:extLst>
          </p:nvPr>
        </p:nvGraphicFramePr>
        <p:xfrm>
          <a:off x="3597275" y="5157788"/>
          <a:ext cx="19462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5" name="Equation" r:id="rId9" imgW="876300" imgH="317500" progId="Equation.3">
                  <p:embed/>
                </p:oleObj>
              </mc:Choice>
              <mc:Fallback>
                <p:oleObj name="Equation" r:id="rId9" imgW="8763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5157788"/>
                        <a:ext cx="1946275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76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include both advection and dispersion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814" y="2202656"/>
            <a:ext cx="7824787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Imagine you have a continuous source at x=0 and you are only interested in x greater than zero (semi-infinite domain)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general solution to this ODE is</a:t>
            </a:r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022438"/>
              </p:ext>
            </p:extLst>
          </p:nvPr>
        </p:nvGraphicFramePr>
        <p:xfrm>
          <a:off x="3250703" y="3101950"/>
          <a:ext cx="237013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8" name="Equation" r:id="rId3" imgW="1066800" imgH="406400" progId="Equation.3">
                  <p:embed/>
                </p:oleObj>
              </mc:Choice>
              <mc:Fallback>
                <p:oleObj name="Equation" r:id="rId3" imgW="1066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703" y="3101950"/>
                        <a:ext cx="2370138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5093888" y="3282923"/>
            <a:ext cx="648558" cy="621459"/>
          </a:xfrm>
          <a:prstGeom prst="ellipse">
            <a:avLst/>
          </a:pr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220798"/>
              </p:ext>
            </p:extLst>
          </p:nvPr>
        </p:nvGraphicFramePr>
        <p:xfrm>
          <a:off x="3232150" y="5013325"/>
          <a:ext cx="26797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9" name="Equation" r:id="rId5" imgW="1206500" imgH="457200" progId="Equation.3">
                  <p:embed/>
                </p:oleObj>
              </mc:Choice>
              <mc:Fallback>
                <p:oleObj name="Equation" r:id="rId5" imgW="1206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5013325"/>
                        <a:ext cx="26797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59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Risk – for </a:t>
            </a:r>
            <a:r>
              <a:rPr lang="en-US" dirty="0"/>
              <a:t>chronic exposure to </a:t>
            </a:r>
            <a:r>
              <a:rPr lang="en-US" dirty="0" smtClean="0"/>
              <a:t>carcinogens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083350"/>
            <a:ext cx="7824787" cy="4571999"/>
          </a:xfrm>
        </p:spPr>
        <p:txBody>
          <a:bodyPr/>
          <a:lstStyle/>
          <a:p>
            <a:r>
              <a:rPr lang="en-US" dirty="0" smtClean="0"/>
              <a:t>How does the EPA determine if a concentration is too high or that it poses a health risk to the general population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CPF – cancer potency factor</a:t>
            </a:r>
          </a:p>
          <a:p>
            <a:r>
              <a:rPr lang="en-US" dirty="0"/>
              <a:t>IU/BW is the intake rate per unit body weight </a:t>
            </a:r>
            <a:endParaRPr lang="en-US" dirty="0" smtClean="0"/>
          </a:p>
          <a:p>
            <a:r>
              <a:rPr lang="en-US" dirty="0" smtClean="0"/>
              <a:t>ED – Exposure Duration; EF – Exposure Frequency;</a:t>
            </a:r>
          </a:p>
          <a:p>
            <a:r>
              <a:rPr lang="en-US" dirty="0" smtClean="0"/>
              <a:t>AT – Averaging Time</a:t>
            </a:r>
          </a:p>
          <a:p>
            <a:endParaRPr lang="en-US" dirty="0"/>
          </a:p>
        </p:txBody>
      </p:sp>
      <p:pic>
        <p:nvPicPr>
          <p:cNvPr id="4" name="Picture 3" descr="Screen shot 2011-11-13 at 8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822245"/>
            <a:ext cx="5143500" cy="520700"/>
          </a:xfrm>
          <a:prstGeom prst="rect">
            <a:avLst/>
          </a:prstGeom>
        </p:spPr>
      </p:pic>
      <p:pic>
        <p:nvPicPr>
          <p:cNvPr id="5" name="Picture 4" descr="Screen shot 2011-11-13 at 8.1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275395"/>
            <a:ext cx="3581400" cy="660400"/>
          </a:xfrm>
          <a:prstGeom prst="rect">
            <a:avLst/>
          </a:prstGeom>
        </p:spPr>
      </p:pic>
      <p:pic>
        <p:nvPicPr>
          <p:cNvPr id="6" name="Picture 5" descr="Screen shot 2011-11-13 at 8.19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793058"/>
            <a:ext cx="3251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0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083350"/>
            <a:ext cx="7824787" cy="4874286"/>
          </a:xfrm>
        </p:spPr>
        <p:txBody>
          <a:bodyPr/>
          <a:lstStyle/>
          <a:p>
            <a:r>
              <a:rPr lang="en-US" dirty="0" smtClean="0"/>
              <a:t>How does the EPA determine if a concentration is too high or that it poses a health risk to the general population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Risk, as defined here, is a probability of how many people in the population will develop cancer.</a:t>
            </a:r>
          </a:p>
          <a:p>
            <a:r>
              <a:rPr lang="en-US" dirty="0" smtClean="0"/>
              <a:t>The EPA mandates R&lt;10</a:t>
            </a:r>
            <a:r>
              <a:rPr lang="en-US" baseline="30000" dirty="0" smtClean="0"/>
              <a:t>-6</a:t>
            </a:r>
            <a:r>
              <a:rPr lang="en-US" dirty="0" smtClean="0"/>
              <a:t> (less than one in a million gets sick)</a:t>
            </a:r>
          </a:p>
          <a:p>
            <a:r>
              <a:rPr lang="en-US" dirty="0" smtClean="0"/>
              <a:t>Although R&gt;10</a:t>
            </a:r>
            <a:r>
              <a:rPr lang="en-US" baseline="30000" dirty="0" smtClean="0"/>
              <a:t>-4 </a:t>
            </a:r>
            <a:r>
              <a:rPr lang="en-US" dirty="0" smtClean="0"/>
              <a:t>is when the trouble begins</a:t>
            </a:r>
            <a:endParaRPr lang="en-US" dirty="0"/>
          </a:p>
        </p:txBody>
      </p:sp>
      <p:pic>
        <p:nvPicPr>
          <p:cNvPr id="4" name="Picture 3" descr="Screen shot 2011-11-13 at 8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916815"/>
            <a:ext cx="5143500" cy="520700"/>
          </a:xfrm>
          <a:prstGeom prst="rect">
            <a:avLst/>
          </a:prstGeom>
        </p:spPr>
      </p:pic>
      <p:pic>
        <p:nvPicPr>
          <p:cNvPr id="5" name="Picture 4" descr="Screen shot 2011-11-13 at 8.1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369965"/>
            <a:ext cx="3581400" cy="660400"/>
          </a:xfrm>
          <a:prstGeom prst="rect">
            <a:avLst/>
          </a:prstGeom>
        </p:spPr>
      </p:pic>
      <p:pic>
        <p:nvPicPr>
          <p:cNvPr id="6" name="Picture 5" descr="Screen shot 2011-11-13 at 8.19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887628"/>
            <a:ext cx="3251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Multiphase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36" y="2286000"/>
            <a:ext cx="6197600" cy="3840163"/>
          </a:xfrm>
        </p:spPr>
        <p:txBody>
          <a:bodyPr/>
          <a:lstStyle/>
          <a:p>
            <a:r>
              <a:rPr lang="en-US" dirty="0" smtClean="0"/>
              <a:t>Saturation (component dependent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Capillary Pressure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Multiphase Darcy Law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804848"/>
              </p:ext>
            </p:extLst>
          </p:nvPr>
        </p:nvGraphicFramePr>
        <p:xfrm>
          <a:off x="2219112" y="2815800"/>
          <a:ext cx="1725394" cy="39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9" name="Equation" r:id="rId3" imgW="774700" imgH="177800" progId="Equation.3">
                  <p:embed/>
                </p:oleObj>
              </mc:Choice>
              <mc:Fallback>
                <p:oleObj name="Equation" r:id="rId3" imgW="774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112" y="2815800"/>
                        <a:ext cx="1725394" cy="395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403095"/>
              </p:ext>
            </p:extLst>
          </p:nvPr>
        </p:nvGraphicFramePr>
        <p:xfrm>
          <a:off x="1928001" y="4995063"/>
          <a:ext cx="21510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0" name="Equation" r:id="rId5" imgW="965200" imgH="444500" progId="Equation.3">
                  <p:embed/>
                </p:oleObj>
              </mc:Choice>
              <mc:Fallback>
                <p:oleObj name="Equation" r:id="rId5" imgW="965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001" y="4995063"/>
                        <a:ext cx="2151063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708037"/>
              </p:ext>
            </p:extLst>
          </p:nvPr>
        </p:nvGraphicFramePr>
        <p:xfrm>
          <a:off x="2451100" y="3798888"/>
          <a:ext cx="19240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1" name="Equation" r:id="rId7" imgW="863600" imgH="254000" progId="Equation.3">
                  <p:embed/>
                </p:oleObj>
              </mc:Choice>
              <mc:Fallback>
                <p:oleObj name="Equation" r:id="rId7" imgW="863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798888"/>
                        <a:ext cx="192405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4524457" y="3211792"/>
            <a:ext cx="1064967" cy="770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01873" y="2498284"/>
            <a:ext cx="2910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Buckley </a:t>
            </a:r>
            <a:r>
              <a:rPr lang="en-US" dirty="0" err="1" smtClean="0"/>
              <a:t>Leverett</a:t>
            </a:r>
            <a:r>
              <a:rPr lang="en-US" dirty="0" smtClean="0"/>
              <a:t> (2 liquids)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baseline="-25000" dirty="0" smtClean="0"/>
              <a:t>c</a:t>
            </a:r>
            <a:r>
              <a:rPr lang="en-US" dirty="0" smtClean="0"/>
              <a:t>=constant</a:t>
            </a:r>
          </a:p>
          <a:p>
            <a:endParaRPr lang="en-US" dirty="0"/>
          </a:p>
          <a:p>
            <a:r>
              <a:rPr lang="en-US" dirty="0" smtClean="0"/>
              <a:t>=&gt;</a:t>
            </a:r>
            <a:endParaRPr lang="en-US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475589"/>
              </p:ext>
            </p:extLst>
          </p:nvPr>
        </p:nvGraphicFramePr>
        <p:xfrm>
          <a:off x="6383338" y="3508093"/>
          <a:ext cx="16414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2" name="Equation" r:id="rId9" imgW="736600" imgH="419100" progId="Equation.3">
                  <p:embed/>
                </p:oleObj>
              </mc:Choice>
              <mc:Fallback>
                <p:oleObj name="Equation" r:id="rId9" imgW="736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3508093"/>
                        <a:ext cx="1641475" cy="935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4524457" y="4226923"/>
            <a:ext cx="1303096" cy="768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19380" y="4921487"/>
            <a:ext cx="1691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Vadose</a:t>
            </a:r>
            <a:r>
              <a:rPr lang="en-US" dirty="0" smtClean="0"/>
              <a:t> Zone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nw</a:t>
            </a:r>
            <a:r>
              <a:rPr lang="en-US" dirty="0" smtClean="0"/>
              <a:t>=p</a:t>
            </a:r>
            <a:r>
              <a:rPr lang="en-US" baseline="-25000" dirty="0" smtClean="0"/>
              <a:t>air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7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50" y="2286000"/>
            <a:ext cx="3941149" cy="3840163"/>
          </a:xfrm>
        </p:spPr>
        <p:txBody>
          <a:bodyPr/>
          <a:lstStyle/>
          <a:p>
            <a:r>
              <a:rPr lang="en-US" dirty="0" smtClean="0"/>
              <a:t>Advection causes translation of the solute field by moving the solute with the flow velocity</a:t>
            </a:r>
          </a:p>
          <a:p>
            <a:r>
              <a:rPr lang="en-US" dirty="0" smtClean="0"/>
              <a:t>In 1-d all is does is shift the plume in time by a distance </a:t>
            </a:r>
            <a:r>
              <a:rPr lang="en-US" dirty="0" err="1" smtClean="0"/>
              <a:t>v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. It does not change the shape at all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1668" y="22860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3" imgW="1168200" imgH="380880" progId="Equation.3">
                  <p:embed/>
                </p:oleObj>
              </mc:Choice>
              <mc:Fallback>
                <p:oleObj name="Equation" r:id="rId3" imgW="11682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" y="22860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1650119" y="2174748"/>
            <a:ext cx="1001193" cy="1357385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348811" y="3833442"/>
            <a:ext cx="927073" cy="3244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220" y="4469973"/>
            <a:ext cx="170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Advection term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50119" y="4839306"/>
          <a:ext cx="1665435" cy="793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5" imgW="774700" imgH="393700" progId="Equation.3">
                  <p:embed/>
                </p:oleObj>
              </mc:Choice>
              <mc:Fallback>
                <p:oleObj name="Equation" r:id="rId5" imgW="7747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119" y="4839306"/>
                        <a:ext cx="1665435" cy="793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3683" y="5941497"/>
            <a:ext cx="230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 smtClean="0"/>
              <a:t>e</a:t>
            </a:r>
            <a:r>
              <a:rPr lang="en-US" dirty="0" smtClean="0"/>
              <a:t> – effective porosity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50" y="2286000"/>
            <a:ext cx="3941149" cy="3840163"/>
          </a:xfrm>
        </p:spPr>
        <p:txBody>
          <a:bodyPr/>
          <a:lstStyle/>
          <a:p>
            <a:r>
              <a:rPr lang="en-US" dirty="0" smtClean="0"/>
              <a:t>Dispersion causes ‘spreading’ of the solute plume</a:t>
            </a:r>
          </a:p>
          <a:p>
            <a:r>
              <a:rPr lang="en-US" dirty="0" smtClean="0"/>
              <a:t>It is composed of both molecular and mechanical dispersion (that can not be distinguished on the Darcy scale)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1668" y="22860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1" name="Equation" r:id="rId3" imgW="1168200" imgH="380880" progId="Equation.3">
                  <p:embed/>
                </p:oleObj>
              </mc:Choice>
              <mc:Fallback>
                <p:oleObj name="Equation" r:id="rId3" imgW="11682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" y="22860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12490" y="2174749"/>
            <a:ext cx="1001193" cy="1357385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 rot="16200000" flipV="1">
            <a:off x="1036935" y="3729645"/>
            <a:ext cx="927072" cy="553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220" y="4469973"/>
            <a:ext cx="175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Dispersion term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04938" y="5056188"/>
          <a:ext cx="215741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2" name="Equation" r:id="rId5" imgW="1003300" imgH="177800" progId="Equation.3">
                  <p:embed/>
                </p:oleObj>
              </mc:Choice>
              <mc:Fallback>
                <p:oleObj name="Equation" r:id="rId5" imgW="1003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5056188"/>
                        <a:ext cx="2157412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Since mechanical dispersion depends on the flow, it is expected to increase with increasing flow speed. The most common expression for mechanical dispersion is give by</a:t>
            </a:r>
          </a:p>
          <a:p>
            <a:endParaRPr lang="en-US" dirty="0" smtClean="0"/>
          </a:p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is the dynamic </a:t>
            </a:r>
            <a:r>
              <a:rPr lang="en-US" dirty="0" err="1" smtClean="0"/>
              <a:t>dispersivity</a:t>
            </a:r>
            <a:endParaRPr lang="en-US" dirty="0" smtClean="0"/>
          </a:p>
          <a:p>
            <a:r>
              <a:rPr lang="en-US" i="1" dirty="0" err="1" smtClean="0"/>
              <a:t>v</a:t>
            </a:r>
            <a:r>
              <a:rPr lang="en-US" dirty="0" smtClean="0"/>
              <a:t> is the average linear velocity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668713" y="3470275"/>
          <a:ext cx="14478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4" name="Equation" r:id="rId3" imgW="673100" imgH="177800" progId="Equation.3">
                  <p:embed/>
                </p:oleObj>
              </mc:Choice>
              <mc:Fallback>
                <p:oleObj name="Equation" r:id="rId3" imgW="6731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3470275"/>
                        <a:ext cx="14478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Retardation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50" y="2286000"/>
            <a:ext cx="3941149" cy="3840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solutes flow through a porous medium they can interact with the solid phase. In particular they can </a:t>
            </a:r>
            <a:r>
              <a:rPr lang="en-US" dirty="0" err="1" smtClean="0"/>
              <a:t>sorb</a:t>
            </a:r>
            <a:r>
              <a:rPr lang="en-US" dirty="0" smtClean="0"/>
              <a:t> and </a:t>
            </a:r>
            <a:r>
              <a:rPr lang="en-US" dirty="0" err="1" smtClean="0"/>
              <a:t>desorb</a:t>
            </a:r>
            <a:r>
              <a:rPr lang="en-US" dirty="0" smtClean="0"/>
              <a:t>. The net result is a process called retardation that effective slows the transport of a solute through a porous medium</a:t>
            </a:r>
          </a:p>
          <a:p>
            <a:r>
              <a:rPr lang="en-US" dirty="0" smtClean="0"/>
              <a:t>R depends on the solute, water chemistry and geochemical make up of the porous medium</a:t>
            </a:r>
          </a:p>
          <a:p>
            <a:r>
              <a:rPr lang="en-US" dirty="0" smtClean="0"/>
              <a:t>From a mathematical perspective it can be thought of as a rescaling in time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1668" y="22860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1" name="Equation" r:id="rId3" imgW="1168200" imgH="380880" progId="Equation.3">
                  <p:embed/>
                </p:oleObj>
              </mc:Choice>
              <mc:Fallback>
                <p:oleObj name="Equation" r:id="rId3" imgW="11682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" y="22860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919138" y="2410381"/>
            <a:ext cx="418173" cy="874157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 rot="5400000" flipH="1" flipV="1">
            <a:off x="2004103" y="3465312"/>
            <a:ext cx="826569" cy="1182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220" y="4469973"/>
            <a:ext cx="185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Retardation term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346325" y="5106988"/>
          <a:ext cx="2730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2" name="Equation" r:id="rId5" imgW="127000" imgH="127000" progId="Equation.3">
                  <p:embed/>
                </p:oleObj>
              </mc:Choice>
              <mc:Fallback>
                <p:oleObj name="Equation" r:id="rId5" imgW="127000" imgH="127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5106988"/>
                        <a:ext cx="2730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Contaminant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3791716"/>
            <a:ext cx="7824787" cy="2334447"/>
          </a:xfrm>
        </p:spPr>
        <p:txBody>
          <a:bodyPr/>
          <a:lstStyle/>
          <a:p>
            <a:r>
              <a:rPr lang="en-US" dirty="0" smtClean="0"/>
              <a:t>Solution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870450" y="2730500"/>
          <a:ext cx="29210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8" name="Equation" r:id="rId3" imgW="1358900" imgH="165100" progId="Equation.3">
                  <p:embed/>
                </p:oleObj>
              </mc:Choice>
              <mc:Fallback>
                <p:oleObj name="Equation" r:id="rId3" imgW="13589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2730500"/>
                        <a:ext cx="29210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290527" y="22860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9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527" y="22860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616200" y="4286250"/>
          <a:ext cx="3595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0" name="Equation" r:id="rId7" imgW="1600200" imgH="444500" progId="Equation.3">
                  <p:embed/>
                </p:oleObj>
              </mc:Choice>
              <mc:Fallback>
                <p:oleObj name="Equation" r:id="rId7" imgW="1600200" imgH="444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4286250"/>
                        <a:ext cx="3595688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6200000" flipV="1">
            <a:off x="6560212" y="3241590"/>
            <a:ext cx="460578" cy="101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41906" y="360705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of solute injected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Relevant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How would we quantify the maximum concentration and how it evolves in time?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do we quantify the position of plume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How would we quantify the extent of the plume</a:t>
            </a:r>
            <a:r>
              <a:rPr lang="en-US" dirty="0" smtClean="0"/>
              <a:t>?</a:t>
            </a:r>
            <a:endParaRPr lang="en-US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23065"/>
              </p:ext>
            </p:extLst>
          </p:nvPr>
        </p:nvGraphicFramePr>
        <p:xfrm>
          <a:off x="3324226" y="2803525"/>
          <a:ext cx="1901390" cy="623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7" name="Equation" r:id="rId3" imgW="1270000" imgH="444500" progId="Equation.3">
                  <p:embed/>
                </p:oleObj>
              </mc:Choice>
              <mc:Fallback>
                <p:oleObj name="Equation" r:id="rId3" imgW="1270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6" y="2803525"/>
                        <a:ext cx="1901390" cy="6239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417722"/>
              </p:ext>
            </p:extLst>
          </p:nvPr>
        </p:nvGraphicFramePr>
        <p:xfrm>
          <a:off x="3209663" y="4191000"/>
          <a:ext cx="27114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8" name="Equation" r:id="rId5" imgW="1206500" imgH="177800" progId="Equation.3">
                  <p:embed/>
                </p:oleObj>
              </mc:Choice>
              <mc:Fallback>
                <p:oleObj name="Equation" r:id="rId5" imgW="1206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663" y="4191000"/>
                        <a:ext cx="271145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64923"/>
              </p:ext>
            </p:extLst>
          </p:nvPr>
        </p:nvGraphicFramePr>
        <p:xfrm>
          <a:off x="3675063" y="5635625"/>
          <a:ext cx="15033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9" name="Equation" r:id="rId7" imgW="1003300" imgH="254000" progId="Equation.3">
                  <p:embed/>
                </p:oleObj>
              </mc:Choice>
              <mc:Fallback>
                <p:oleObj name="Equation" r:id="rId7" imgW="1003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5635625"/>
                        <a:ext cx="1503362" cy="355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3224384"/>
            <a:ext cx="7824787" cy="290177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Zeroth</a:t>
            </a:r>
            <a:r>
              <a:rPr lang="en-US" dirty="0" smtClean="0"/>
              <a:t> Moment – 1		(normalized total mass)</a:t>
            </a:r>
          </a:p>
          <a:p>
            <a:r>
              <a:rPr lang="en-US" dirty="0" smtClean="0"/>
              <a:t>First Moment – </a:t>
            </a:r>
            <a:r>
              <a:rPr lang="en-US" dirty="0" err="1" smtClean="0"/>
              <a:t>vt</a:t>
            </a:r>
            <a:r>
              <a:rPr lang="en-US" dirty="0" smtClean="0"/>
              <a:t>		(center of mass)</a:t>
            </a:r>
          </a:p>
          <a:p>
            <a:r>
              <a:rPr lang="en-US" dirty="0" smtClean="0"/>
              <a:t>Second Moment – 2Dt+v</a:t>
            </a:r>
            <a:r>
              <a:rPr lang="en-US" baseline="30000" dirty="0" smtClean="0"/>
              <a:t>2</a:t>
            </a:r>
            <a:r>
              <a:rPr lang="en-US" dirty="0" smtClean="0"/>
              <a:t>t</a:t>
            </a:r>
            <a:r>
              <a:rPr lang="en-US" baseline="30000" dirty="0" smtClean="0"/>
              <a:t>2	</a:t>
            </a:r>
            <a:r>
              <a:rPr lang="en-US" dirty="0" smtClean="0"/>
              <a:t>(measure of weight of plume relative 				to a reference point)</a:t>
            </a:r>
          </a:p>
          <a:p>
            <a:r>
              <a:rPr lang="en-US" dirty="0" smtClean="0"/>
              <a:t>Second Centered Moment - 2Dt	(a measure of the width of 					the plume that increases due 					to dispersion)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111500" y="2271713"/>
          <a:ext cx="29384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2" name="Equation" r:id="rId3" imgW="1308100" imgH="444500" progId="Equation.3">
                  <p:embed/>
                </p:oleObj>
              </mc:Choice>
              <mc:Fallback>
                <p:oleObj name="Equation" r:id="rId3" imgW="13081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2271713"/>
                        <a:ext cx="2938463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Imagine you have a continuous source at </a:t>
            </a:r>
            <a:r>
              <a:rPr lang="en-US" dirty="0" err="1" smtClean="0"/>
              <a:t>x</a:t>
            </a:r>
            <a:r>
              <a:rPr lang="en-US" dirty="0" smtClean="0"/>
              <a:t>=0 and you are only interested in </a:t>
            </a:r>
            <a:r>
              <a:rPr lang="en-US" dirty="0" err="1" smtClean="0"/>
              <a:t>x</a:t>
            </a:r>
            <a:r>
              <a:rPr lang="en-US" dirty="0" smtClean="0"/>
              <a:t> greater than zero (semi-infinite domain)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Solution</a:t>
            </a:r>
          </a:p>
          <a:p>
            <a:pPr marL="577850" lvl="2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288813"/>
              </p:ext>
            </p:extLst>
          </p:nvPr>
        </p:nvGraphicFramePr>
        <p:xfrm>
          <a:off x="3792538" y="3463925"/>
          <a:ext cx="13223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7"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463925"/>
                        <a:ext cx="1322387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3647416" y="4346226"/>
          <a:ext cx="15922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8" name="Equation" r:id="rId5" imgW="825500" imgH="177800" progId="Equation.3">
                  <p:embed/>
                </p:oleObj>
              </mc:Choice>
              <mc:Fallback>
                <p:oleObj name="Equation" r:id="rId5" imgW="825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416" y="4346226"/>
                        <a:ext cx="15922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6041406" y="4384366"/>
          <a:ext cx="12001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9" name="Equation" r:id="rId7" imgW="622300" imgH="127000" progId="Equation.3">
                  <p:embed/>
                </p:oleObj>
              </mc:Choice>
              <mc:Fallback>
                <p:oleObj name="Equation" r:id="rId7" imgW="622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406" y="4384366"/>
                        <a:ext cx="12001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831028"/>
              </p:ext>
            </p:extLst>
          </p:nvPr>
        </p:nvGraphicFramePr>
        <p:xfrm>
          <a:off x="3437293" y="5219004"/>
          <a:ext cx="20320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0" name="Equation" r:id="rId9" imgW="1054100" imgH="431800" progId="Equation.3">
                  <p:embed/>
                </p:oleObj>
              </mc:Choice>
              <mc:Fallback>
                <p:oleObj name="Equation" r:id="rId9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293" y="5219004"/>
                        <a:ext cx="20320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209314"/>
      </p:ext>
    </p:extLst>
  </p:cSld>
  <p:clrMapOvr>
    <a:masterClrMapping/>
  </p:clrMapOvr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752</TotalTime>
  <Words>504</Words>
  <Application>Microsoft Macintosh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Codex</vt:lpstr>
      <vt:lpstr>Equation</vt:lpstr>
      <vt:lpstr>Microsoft Equation</vt:lpstr>
      <vt:lpstr>Review Session 3</vt:lpstr>
      <vt:lpstr>Advection</vt:lpstr>
      <vt:lpstr>Dispersion</vt:lpstr>
      <vt:lpstr>Mechanical Dispersion</vt:lpstr>
      <vt:lpstr>Retardation</vt:lpstr>
      <vt:lpstr>Contaminant Evolution</vt:lpstr>
      <vt:lpstr>Relevant Questions</vt:lpstr>
      <vt:lpstr>Moments</vt:lpstr>
      <vt:lpstr>PowerPoint Presentation</vt:lpstr>
      <vt:lpstr>Neglect advection</vt:lpstr>
      <vt:lpstr>If we include both advection and dispersion</vt:lpstr>
      <vt:lpstr>Health Risk – for chronic exposure to carcinogens </vt:lpstr>
      <vt:lpstr>Health Risk</vt:lpstr>
      <vt:lpstr>Multiphase Flows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Advection Dispersion Equation</dc:title>
  <dc:creator>Didio</dc:creator>
  <cp:lastModifiedBy>Diogo Bolster</cp:lastModifiedBy>
  <cp:revision>130</cp:revision>
  <dcterms:created xsi:type="dcterms:W3CDTF">2011-11-10T13:56:41Z</dcterms:created>
  <dcterms:modified xsi:type="dcterms:W3CDTF">2015-12-11T21:04:14Z</dcterms:modified>
</cp:coreProperties>
</file>