
<file path=[Content_Types].xml><?xml version="1.0" encoding="utf-8"?>
<Types xmlns="http://schemas.openxmlformats.org/package/2006/content-types">
  <Default Extension="xml" ContentType="application/xml"/>
  <Default Extension="doc" ContentType="application/msword"/>
  <Default Extension="wmf" ContentType="image/x-wmf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6" r:id="rId13"/>
    <p:sldId id="268" r:id="rId14"/>
    <p:sldId id="269" r:id="rId15"/>
    <p:sldId id="270" r:id="rId16"/>
    <p:sldId id="271" r:id="rId17"/>
    <p:sldId id="272" r:id="rId18"/>
    <p:sldId id="274" r:id="rId19"/>
    <p:sldId id="276" r:id="rId20"/>
    <p:sldId id="277" r:id="rId21"/>
    <p:sldId id="280" r:id="rId22"/>
    <p:sldId id="281" r:id="rId23"/>
    <p:sldId id="279" r:id="rId24"/>
    <p:sldId id="294" r:id="rId25"/>
    <p:sldId id="278" r:id="rId26"/>
    <p:sldId id="282" r:id="rId27"/>
    <p:sldId id="283" r:id="rId28"/>
    <p:sldId id="288" r:id="rId29"/>
    <p:sldId id="286" r:id="rId30"/>
    <p:sldId id="285" r:id="rId31"/>
    <p:sldId id="287" r:id="rId32"/>
    <p:sldId id="289" r:id="rId33"/>
    <p:sldId id="290" r:id="rId34"/>
    <p:sldId id="296" r:id="rId35"/>
    <p:sldId id="293" r:id="rId36"/>
    <p:sldId id="295" r:id="rId37"/>
    <p:sldId id="292" r:id="rId38"/>
    <p:sldId id="297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7" d="100"/>
          <a:sy n="77" d="100"/>
        </p:scale>
        <p:origin x="-74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Relationship Id="rId2" Type="http://schemas.openxmlformats.org/officeDocument/2006/relationships/image" Target="../media/image5.emf"/><Relationship Id="rId3" Type="http://schemas.openxmlformats.org/officeDocument/2006/relationships/image" Target="../media/image6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Relationship Id="rId2" Type="http://schemas.openxmlformats.org/officeDocument/2006/relationships/image" Target="../media/image40.emf"/><Relationship Id="rId3" Type="http://schemas.openxmlformats.org/officeDocument/2006/relationships/image" Target="../media/image4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Relationship Id="rId2" Type="http://schemas.openxmlformats.org/officeDocument/2006/relationships/image" Target="../media/image8.emf"/><Relationship Id="rId3" Type="http://schemas.openxmlformats.org/officeDocument/2006/relationships/image" Target="../media/image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5.emf"/><Relationship Id="rId5" Type="http://schemas.openxmlformats.org/officeDocument/2006/relationships/image" Target="../media/image16.emf"/><Relationship Id="rId6" Type="http://schemas.openxmlformats.org/officeDocument/2006/relationships/image" Target="../media/image17.emf"/><Relationship Id="rId1" Type="http://schemas.openxmlformats.org/officeDocument/2006/relationships/image" Target="../media/image12.emf"/><Relationship Id="rId2" Type="http://schemas.openxmlformats.org/officeDocument/2006/relationships/image" Target="../media/image1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Relationship Id="rId2" Type="http://schemas.openxmlformats.org/officeDocument/2006/relationships/image" Target="../media/image27.emf"/><Relationship Id="rId3" Type="http://schemas.openxmlformats.org/officeDocument/2006/relationships/image" Target="../media/image28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30.emf"/><Relationship Id="rId5" Type="http://schemas.openxmlformats.org/officeDocument/2006/relationships/image" Target="../media/image31.emf"/><Relationship Id="rId1" Type="http://schemas.openxmlformats.org/officeDocument/2006/relationships/image" Target="../media/image26.emf"/><Relationship Id="rId2" Type="http://schemas.openxmlformats.org/officeDocument/2006/relationships/image" Target="../media/image27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A133E-BC47-2E40-9B5B-AF5E67D93615}" type="datetimeFigureOut">
              <a:rPr lang="en-US" smtClean="0"/>
              <a:t>4/27/17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7C0A6-C850-8149-86DA-FFF022D130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A133E-BC47-2E40-9B5B-AF5E67D93615}" type="datetimeFigureOut">
              <a:rPr lang="en-US" smtClean="0"/>
              <a:t>4/27/17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7C0A6-C850-8149-86DA-FFF022D130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A133E-BC47-2E40-9B5B-AF5E67D93615}" type="datetimeFigureOut">
              <a:rPr lang="en-US" smtClean="0"/>
              <a:t>4/27/17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7C0A6-C850-8149-86DA-FFF022D13065}" type="slidenum">
              <a:rPr lang="en-US" smtClean="0"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835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65163" y="6367463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03563" y="6367463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32563" y="6367463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DC8EEFCE-9290-3843-871A-EB3C15B18AF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1917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A133E-BC47-2E40-9B5B-AF5E67D93615}" type="datetimeFigureOut">
              <a:rPr lang="en-US" smtClean="0"/>
              <a:t>4/27/17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7C0A6-C850-8149-86DA-FFF022D1306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A133E-BC47-2E40-9B5B-AF5E67D93615}" type="datetimeFigureOut">
              <a:rPr lang="en-US" smtClean="0"/>
              <a:t>4/27/17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7C0A6-C850-8149-86DA-FFF022D130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A133E-BC47-2E40-9B5B-AF5E67D93615}" type="datetimeFigureOut">
              <a:rPr lang="en-US" smtClean="0"/>
              <a:t>4/27/17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7C0A6-C850-8149-86DA-FFF022D1306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A133E-BC47-2E40-9B5B-AF5E67D93615}" type="datetimeFigureOut">
              <a:rPr lang="en-US" smtClean="0"/>
              <a:t>4/27/17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7C0A6-C850-8149-86DA-FFF022D130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A133E-BC47-2E40-9B5B-AF5E67D93615}" type="datetimeFigureOut">
              <a:rPr lang="en-US" smtClean="0"/>
              <a:t>4/27/17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7C0A6-C850-8149-86DA-FFF022D130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A133E-BC47-2E40-9B5B-AF5E67D93615}" type="datetimeFigureOut">
              <a:rPr lang="en-US" smtClean="0"/>
              <a:t>4/27/17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7C0A6-C850-8149-86DA-FFF022D130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A133E-BC47-2E40-9B5B-AF5E67D93615}" type="datetimeFigureOut">
              <a:rPr lang="en-US" smtClean="0"/>
              <a:t>4/27/17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7C0A6-C850-8149-86DA-FFF022D13065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A133E-BC47-2E40-9B5B-AF5E67D93615}" type="datetimeFigureOut">
              <a:rPr lang="en-US" smtClean="0"/>
              <a:t>4/27/17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7C0A6-C850-8149-86DA-FFF022D13065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366A133E-BC47-2E40-9B5B-AF5E67D93615}" type="datetimeFigureOut">
              <a:rPr lang="en-US" smtClean="0"/>
              <a:t>4/27/17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C847C0A6-C850-8149-86DA-FFF022D13065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4" Type="http://schemas.openxmlformats.org/officeDocument/2006/relationships/image" Target="../media/image11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2.bin"/><Relationship Id="rId12" Type="http://schemas.openxmlformats.org/officeDocument/2006/relationships/image" Target="../media/image16.emf"/><Relationship Id="rId13" Type="http://schemas.openxmlformats.org/officeDocument/2006/relationships/oleObject" Target="../embeddings/oleObject13.bin"/><Relationship Id="rId14" Type="http://schemas.openxmlformats.org/officeDocument/2006/relationships/image" Target="../media/image17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8.bin"/><Relationship Id="rId4" Type="http://schemas.openxmlformats.org/officeDocument/2006/relationships/image" Target="../media/image12.emf"/><Relationship Id="rId5" Type="http://schemas.openxmlformats.org/officeDocument/2006/relationships/oleObject" Target="../embeddings/oleObject9.bin"/><Relationship Id="rId6" Type="http://schemas.openxmlformats.org/officeDocument/2006/relationships/image" Target="../media/image13.emf"/><Relationship Id="rId7" Type="http://schemas.openxmlformats.org/officeDocument/2006/relationships/oleObject" Target="../embeddings/oleObject10.bin"/><Relationship Id="rId8" Type="http://schemas.openxmlformats.org/officeDocument/2006/relationships/image" Target="../media/image14.emf"/><Relationship Id="rId9" Type="http://schemas.openxmlformats.org/officeDocument/2006/relationships/oleObject" Target="../embeddings/oleObject11.bin"/><Relationship Id="rId10" Type="http://schemas.openxmlformats.org/officeDocument/2006/relationships/image" Target="../media/image15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tiff"/><Relationship Id="rId3" Type="http://schemas.openxmlformats.org/officeDocument/2006/relationships/image" Target="../media/image22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oleObject" Target="../embeddings/oleObject14.bin"/><Relationship Id="rId5" Type="http://schemas.openxmlformats.org/officeDocument/2006/relationships/image" Target="../media/image24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oleObject" Target="../embeddings/oleObject15.bin"/><Relationship Id="rId5" Type="http://schemas.openxmlformats.org/officeDocument/2006/relationships/image" Target="../media/image26.emf"/><Relationship Id="rId6" Type="http://schemas.openxmlformats.org/officeDocument/2006/relationships/oleObject" Target="../embeddings/oleObject16.bin"/><Relationship Id="rId7" Type="http://schemas.openxmlformats.org/officeDocument/2006/relationships/image" Target="../media/image27.emf"/><Relationship Id="rId8" Type="http://schemas.openxmlformats.org/officeDocument/2006/relationships/oleObject" Target="../embeddings/oleObject17.bin"/><Relationship Id="rId9" Type="http://schemas.openxmlformats.org/officeDocument/2006/relationships/image" Target="../media/image28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0.emf"/><Relationship Id="rId12" Type="http://schemas.openxmlformats.org/officeDocument/2006/relationships/oleObject" Target="../embeddings/oleObject22.bin"/><Relationship Id="rId13" Type="http://schemas.openxmlformats.org/officeDocument/2006/relationships/image" Target="../media/image31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5.png"/><Relationship Id="rId4" Type="http://schemas.openxmlformats.org/officeDocument/2006/relationships/oleObject" Target="../embeddings/oleObject18.bin"/><Relationship Id="rId5" Type="http://schemas.openxmlformats.org/officeDocument/2006/relationships/image" Target="../media/image26.emf"/><Relationship Id="rId6" Type="http://schemas.openxmlformats.org/officeDocument/2006/relationships/oleObject" Target="../embeddings/oleObject19.bin"/><Relationship Id="rId7" Type="http://schemas.openxmlformats.org/officeDocument/2006/relationships/image" Target="../media/image27.emf"/><Relationship Id="rId8" Type="http://schemas.openxmlformats.org/officeDocument/2006/relationships/oleObject" Target="../embeddings/oleObject20.bin"/><Relationship Id="rId9" Type="http://schemas.openxmlformats.org/officeDocument/2006/relationships/image" Target="../media/image29.emf"/><Relationship Id="rId10" Type="http://schemas.openxmlformats.org/officeDocument/2006/relationships/oleObject" Target="../embeddings/oleObject21.bin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4" Type="http://schemas.openxmlformats.org/officeDocument/2006/relationships/image" Target="../media/image36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4" Type="http://schemas.openxmlformats.org/officeDocument/2006/relationships/oleObject" Target="../embeddings/Microsoft_Word_97_-_2004_Document1.doc"/><Relationship Id="rId5" Type="http://schemas.openxmlformats.org/officeDocument/2006/relationships/image" Target="../media/image37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4" Type="http://schemas.openxmlformats.org/officeDocument/2006/relationships/image" Target="../media/image39.emf"/><Relationship Id="rId5" Type="http://schemas.openxmlformats.org/officeDocument/2006/relationships/oleObject" Target="../embeddings/oleObject26.bin"/><Relationship Id="rId6" Type="http://schemas.openxmlformats.org/officeDocument/2006/relationships/image" Target="../media/image40.emf"/><Relationship Id="rId7" Type="http://schemas.openxmlformats.org/officeDocument/2006/relationships/oleObject" Target="../embeddings/oleObject27.bin"/><Relationship Id="rId8" Type="http://schemas.openxmlformats.org/officeDocument/2006/relationships/image" Target="../media/image41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4" Type="http://schemas.openxmlformats.org/officeDocument/2006/relationships/image" Target="../media/image42.wmf"/><Relationship Id="rId5" Type="http://schemas.openxmlformats.org/officeDocument/2006/relationships/image" Target="../media/image43.png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4.e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5.emf"/><Relationship Id="rId8" Type="http://schemas.openxmlformats.org/officeDocument/2006/relationships/oleObject" Target="../embeddings/oleObject3.bin"/><Relationship Id="rId9" Type="http://schemas.openxmlformats.org/officeDocument/2006/relationships/image" Target="../media/image6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oleObject" Target="../embeddings/oleObject4.bin"/><Relationship Id="rId5" Type="http://schemas.openxmlformats.org/officeDocument/2006/relationships/image" Target="../media/image7.emf"/><Relationship Id="rId6" Type="http://schemas.openxmlformats.org/officeDocument/2006/relationships/oleObject" Target="../embeddings/oleObject5.bin"/><Relationship Id="rId7" Type="http://schemas.openxmlformats.org/officeDocument/2006/relationships/image" Target="../media/image8.emf"/><Relationship Id="rId8" Type="http://schemas.openxmlformats.org/officeDocument/2006/relationships/oleObject" Target="../embeddings/oleObject6.bin"/><Relationship Id="rId9" Type="http://schemas.openxmlformats.org/officeDocument/2006/relationships/image" Target="../media/image9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Chapter 8 - The Atmosphere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90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Due to compressibility of air neutral stability occurs when the vertical temperature gradient that is measured (actual lapse rate) is equal to the adiabatic lapse rate.</a:t>
            </a:r>
          </a:p>
          <a:p>
            <a:r>
              <a:rPr lang="en-US" dirty="0" smtClean="0"/>
              <a:t>Adiabatic lapse rate </a:t>
            </a:r>
            <a:r>
              <a:rPr lang="en-US" dirty="0"/>
              <a:t>i</a:t>
            </a:r>
            <a:r>
              <a:rPr lang="en-US" dirty="0" smtClean="0"/>
              <a:t>s the rate at which the temperature of an air parcel changes in response to the compression or expansion associated with elevation change, under the assumption of an adiabatic process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Atmospheric Stability</a:t>
            </a:r>
          </a:p>
        </p:txBody>
      </p:sp>
    </p:spTree>
    <p:extLst>
      <p:ext uri="{BB962C8B-B14F-4D97-AF65-F5344CB8AC3E}">
        <p14:creationId xmlns:p14="http://schemas.microsoft.com/office/powerpoint/2010/main" val="35357061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4-10 at 10.03.1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72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1687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Consider a parcel or air that is free to expand, but does not exchange mass or energy with the surroundings (like an insulated </a:t>
            </a:r>
            <a:r>
              <a:rPr lang="en-US" dirty="0" err="1" smtClean="0"/>
              <a:t>baloon</a:t>
            </a:r>
            <a:r>
              <a:rPr lang="en-US" dirty="0" smtClean="0"/>
              <a:t>)</a:t>
            </a:r>
          </a:p>
          <a:p>
            <a:r>
              <a:rPr lang="en-US" dirty="0" smtClean="0"/>
              <a:t>Conservation of Energy</a:t>
            </a:r>
          </a:p>
          <a:p>
            <a:pPr lvl="1"/>
            <a:r>
              <a:rPr lang="en-US" dirty="0" smtClean="0"/>
              <a:t>Mechanical Work performed by the air as it expands is equal to the decrease in the internal energy of the air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Dry Adiabatic Lapse Rate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7178900"/>
              </p:ext>
            </p:extLst>
          </p:nvPr>
        </p:nvGraphicFramePr>
        <p:xfrm>
          <a:off x="3138488" y="5483225"/>
          <a:ext cx="2073275" cy="808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5" name="Equation" r:id="rId3" imgW="1206500" imgH="469900" progId="Equation.3">
                  <p:embed/>
                </p:oleObj>
              </mc:Choice>
              <mc:Fallback>
                <p:oleObj name="Equation" r:id="rId3" imgW="1206500" imgH="469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38488" y="5483225"/>
                        <a:ext cx="2073275" cy="8080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512335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Recall from before for an ideal gas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5142195"/>
              </p:ext>
            </p:extLst>
          </p:nvPr>
        </p:nvGraphicFramePr>
        <p:xfrm>
          <a:off x="872067" y="3441700"/>
          <a:ext cx="1047750" cy="763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25" name="Equation" r:id="rId3" imgW="609600" imgH="444500" progId="Equation.3">
                  <p:embed/>
                </p:oleObj>
              </mc:Choice>
              <mc:Fallback>
                <p:oleObj name="Equation" r:id="rId3" imgW="6096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72067" y="3441700"/>
                        <a:ext cx="1047750" cy="763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8263321"/>
              </p:ext>
            </p:extLst>
          </p:nvPr>
        </p:nvGraphicFramePr>
        <p:xfrm>
          <a:off x="2703513" y="3441700"/>
          <a:ext cx="2925762" cy="85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26" name="Equation" r:id="rId5" imgW="1701800" imgH="495300" progId="Equation.3">
                  <p:embed/>
                </p:oleObj>
              </mc:Choice>
              <mc:Fallback>
                <p:oleObj name="Equation" r:id="rId5" imgW="1701800" imgH="495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703513" y="3441700"/>
                        <a:ext cx="2925762" cy="850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8015884"/>
              </p:ext>
            </p:extLst>
          </p:nvPr>
        </p:nvGraphicFramePr>
        <p:xfrm>
          <a:off x="806979" y="4640263"/>
          <a:ext cx="1112838" cy="696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27" name="Equation" r:id="rId7" imgW="647700" imgH="406400" progId="Equation.3">
                  <p:embed/>
                </p:oleObj>
              </mc:Choice>
              <mc:Fallback>
                <p:oleObj name="Equation" r:id="rId7" imgW="6477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06979" y="4640263"/>
                        <a:ext cx="1112838" cy="6969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6215734"/>
              </p:ext>
            </p:extLst>
          </p:nvPr>
        </p:nvGraphicFramePr>
        <p:xfrm>
          <a:off x="2792413" y="4640263"/>
          <a:ext cx="2379662" cy="806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28" name="Equation" r:id="rId9" imgW="1384300" imgH="469900" progId="Equation.3">
                  <p:embed/>
                </p:oleObj>
              </mc:Choice>
              <mc:Fallback>
                <p:oleObj name="Equation" r:id="rId9" imgW="1384300" imgH="469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792413" y="4640263"/>
                        <a:ext cx="2379662" cy="806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ight Arrow 7"/>
          <p:cNvSpPr/>
          <p:nvPr/>
        </p:nvSpPr>
        <p:spPr>
          <a:xfrm>
            <a:off x="1919817" y="3797300"/>
            <a:ext cx="645583" cy="2413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1919817" y="4937125"/>
            <a:ext cx="645583" cy="2413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1469312"/>
              </p:ext>
            </p:extLst>
          </p:nvPr>
        </p:nvGraphicFramePr>
        <p:xfrm>
          <a:off x="773113" y="5534025"/>
          <a:ext cx="641985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29" name="Equation" r:id="rId11" imgW="3733800" imgH="546100" progId="Equation.3">
                  <p:embed/>
                </p:oleObj>
              </mc:Choice>
              <mc:Fallback>
                <p:oleObj name="Equation" r:id="rId11" imgW="3733800" imgH="546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73113" y="5534025"/>
                        <a:ext cx="6419850" cy="936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7243763" y="5708134"/>
            <a:ext cx="571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K/m</a:t>
            </a:r>
            <a:endParaRPr lang="en-US" dirty="0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8497523"/>
              </p:ext>
            </p:extLst>
          </p:nvPr>
        </p:nvGraphicFramePr>
        <p:xfrm>
          <a:off x="6251575" y="6105525"/>
          <a:ext cx="1135063" cy="696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30" name="Equation" r:id="rId13" imgW="660400" imgH="406400" progId="Equation.3">
                  <p:embed/>
                </p:oleObj>
              </mc:Choice>
              <mc:Fallback>
                <p:oleObj name="Equation" r:id="rId13" imgW="6604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251575" y="6105525"/>
                        <a:ext cx="1135063" cy="696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7396163" y="6285984"/>
            <a:ext cx="684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K/km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28223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Stability and Lapse Rates</a:t>
            </a:r>
            <a:endParaRPr lang="en-US" dirty="0"/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68" y="1670812"/>
            <a:ext cx="8620672" cy="4263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93193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Stability and lapse rates</a:t>
            </a:r>
            <a:endParaRPr lang="en-US" dirty="0"/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28" y="1840230"/>
            <a:ext cx="8208766" cy="4503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9942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the troposphere typically temp decreases at a rate of about 6.5 K/km</a:t>
            </a:r>
          </a:p>
          <a:p>
            <a:r>
              <a:rPr lang="en-US" dirty="0" smtClean="0"/>
              <a:t>So is it stable?</a:t>
            </a:r>
          </a:p>
          <a:p>
            <a:r>
              <a:rPr lang="en-US" dirty="0" smtClean="0"/>
              <a:t>Yet we know that there is a lot of mixing.</a:t>
            </a:r>
          </a:p>
          <a:p>
            <a:r>
              <a:rPr lang="en-US" dirty="0" smtClean="0"/>
              <a:t>What is going on?</a:t>
            </a:r>
          </a:p>
          <a:p>
            <a:r>
              <a:rPr lang="en-US" dirty="0" smtClean="0"/>
              <a:t>Local Conditions matter a lot – Moisture for one</a:t>
            </a:r>
            <a:r>
              <a:rPr lang="is-IS" dirty="0" smtClean="0"/>
              <a:t>…</a:t>
            </a:r>
          </a:p>
          <a:p>
            <a:r>
              <a:rPr lang="is-IS" dirty="0" smtClean="0"/>
              <a:t>Wet abiabatic lapse rate (often quite a bit less than dry adiabatic lapse 3.6-5.5 K/km.)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5555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226" y="1313815"/>
            <a:ext cx="8785544" cy="4949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1264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determines how a smoke stack blows?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9195" y="2979420"/>
            <a:ext cx="4154805" cy="27698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755" y="2979420"/>
            <a:ext cx="4663440" cy="279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9026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6" y="0"/>
            <a:ext cx="4920133" cy="676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499101" y="2717800"/>
            <a:ext cx="3378200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Emission of pollutants from a smokestack under a variety of meteorological conditions.</a:t>
            </a:r>
          </a:p>
          <a:p>
            <a:endParaRPr lang="en-US" dirty="0"/>
          </a:p>
          <a:p>
            <a:r>
              <a:rPr lang="en-US" dirty="0" smtClean="0"/>
              <a:t>Dry adiabatic Lapse Rate is dashed line. Measured lapse rate is solid line</a:t>
            </a:r>
          </a:p>
          <a:p>
            <a:endParaRPr lang="en-US" dirty="0"/>
          </a:p>
          <a:p>
            <a:r>
              <a:rPr lang="en-US" dirty="0" smtClean="0"/>
              <a:t>When measured&gt;adiabatic unstable.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8420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Physical Attributes of the Atmosphere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600" y="1955800"/>
            <a:ext cx="6350000" cy="462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9520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19667" y="2160852"/>
            <a:ext cx="7408333" cy="3450696"/>
          </a:xfrm>
        </p:spPr>
        <p:txBody>
          <a:bodyPr/>
          <a:lstStyle/>
          <a:p>
            <a:r>
              <a:rPr lang="en-US" dirty="0" smtClean="0"/>
              <a:t>Imagine a stack of height </a:t>
            </a:r>
            <a:r>
              <a:rPr lang="en-US" dirty="0" err="1" smtClean="0"/>
              <a:t>H</a:t>
            </a:r>
            <a:r>
              <a:rPr lang="en-US" baseline="-25000" dirty="0" err="1" smtClean="0"/>
              <a:t>s</a:t>
            </a:r>
            <a:r>
              <a:rPr lang="en-US" dirty="0" smtClean="0"/>
              <a:t> and wind of speed u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Pollution From a Point Source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409700" y="4140200"/>
            <a:ext cx="317500" cy="198596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872067" y="4140200"/>
            <a:ext cx="0" cy="1985963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203200" y="6121400"/>
            <a:ext cx="8343900" cy="25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ight Arrow 8"/>
          <p:cNvSpPr/>
          <p:nvPr/>
        </p:nvSpPr>
        <p:spPr>
          <a:xfrm>
            <a:off x="292100" y="3352800"/>
            <a:ext cx="927100" cy="2794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84200" y="3048000"/>
            <a:ext cx="308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757534" y="3784600"/>
            <a:ext cx="57895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How do I predict concentration downstream of the stack?</a:t>
            </a:r>
          </a:p>
          <a:p>
            <a:endParaRPr lang="en-US" dirty="0"/>
          </a:p>
          <a:p>
            <a:r>
              <a:rPr lang="en-US" dirty="0" smtClean="0"/>
              <a:t>What do I have to account for?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07124" y="5003800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</a:t>
            </a:r>
            <a:r>
              <a:rPr lang="en-US" baseline="-25000" dirty="0" err="1" smtClean="0"/>
              <a:t>s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30656249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19667" y="2160852"/>
            <a:ext cx="7408333" cy="3450696"/>
          </a:xfrm>
        </p:spPr>
        <p:txBody>
          <a:bodyPr/>
          <a:lstStyle/>
          <a:p>
            <a:r>
              <a:rPr lang="en-US" dirty="0" smtClean="0"/>
              <a:t>Vertical Dispersion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Pollution From a Point Source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409700" y="4140200"/>
            <a:ext cx="317500" cy="198596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872067" y="4140200"/>
            <a:ext cx="0" cy="1985963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203200" y="6121400"/>
            <a:ext cx="8343900" cy="25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ight Arrow 8"/>
          <p:cNvSpPr/>
          <p:nvPr/>
        </p:nvSpPr>
        <p:spPr>
          <a:xfrm>
            <a:off x="292100" y="3352800"/>
            <a:ext cx="927100" cy="2794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84200" y="3048000"/>
            <a:ext cx="308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1955800" y="2946400"/>
            <a:ext cx="4800600" cy="863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955800" y="4127500"/>
            <a:ext cx="4800600" cy="533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5956300" y="3213100"/>
            <a:ext cx="12700" cy="12319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235700" y="3632200"/>
            <a:ext cx="2278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Vertical Dispersion </a:t>
            </a:r>
            <a:r>
              <a:rPr lang="en-US" dirty="0" err="1" smtClean="0">
                <a:latin typeface="Symbol" charset="2"/>
                <a:cs typeface="Symbol" charset="2"/>
              </a:rPr>
              <a:t>s</a:t>
            </a:r>
            <a:r>
              <a:rPr lang="en-US" baseline="-25000" dirty="0" err="1" smtClean="0"/>
              <a:t>z</a:t>
            </a:r>
            <a:endParaRPr lang="en-US" baseline="-25000" dirty="0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6959600" y="4001532"/>
            <a:ext cx="50800" cy="21198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150100" y="5003800"/>
            <a:ext cx="1803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Will eventually feel ground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2247900" y="6019800"/>
            <a:ext cx="533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</a:t>
            </a:r>
            <a:r>
              <a:rPr lang="en-US" dirty="0" smtClean="0"/>
              <a:t>=0</a:t>
            </a:r>
            <a:endParaRPr lang="en-US" dirty="0"/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2780956" y="5423932"/>
            <a:ext cx="0" cy="6974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1676400" y="6493404"/>
            <a:ext cx="6477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955800" y="6528620"/>
            <a:ext cx="300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2481368" y="5543034"/>
            <a:ext cx="289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295056" y="6109732"/>
            <a:ext cx="544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x=0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407124" y="5003800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</a:t>
            </a:r>
            <a:r>
              <a:rPr lang="en-US" baseline="-25000" dirty="0" err="1" smtClean="0"/>
              <a:t>s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3029551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19667" y="2160852"/>
            <a:ext cx="7408333" cy="3450696"/>
          </a:xfrm>
        </p:spPr>
        <p:txBody>
          <a:bodyPr/>
          <a:lstStyle/>
          <a:p>
            <a:r>
              <a:rPr lang="en-US" dirty="0" smtClean="0"/>
              <a:t>Horizontal Dispersion – Overhead view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Pollution From a Point Source</a:t>
            </a:r>
            <a:endParaRPr lang="en-US" dirty="0"/>
          </a:p>
        </p:txBody>
      </p:sp>
      <p:sp>
        <p:nvSpPr>
          <p:cNvPr id="9" name="Right Arrow 8"/>
          <p:cNvSpPr/>
          <p:nvPr/>
        </p:nvSpPr>
        <p:spPr>
          <a:xfrm>
            <a:off x="292100" y="3352800"/>
            <a:ext cx="927100" cy="2794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84200" y="3048000"/>
            <a:ext cx="308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1955800" y="2946400"/>
            <a:ext cx="4800600" cy="863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955800" y="4127500"/>
            <a:ext cx="4800600" cy="533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5956300" y="3213100"/>
            <a:ext cx="12700" cy="12319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1384300" y="3746500"/>
            <a:ext cx="419100" cy="4318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1912637" y="4859906"/>
            <a:ext cx="6477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531293" y="4476234"/>
            <a:ext cx="544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x=0</a:t>
            </a:r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943100" y="3950732"/>
            <a:ext cx="6045200" cy="0"/>
          </a:xfrm>
          <a:prstGeom prst="line">
            <a:avLst/>
          </a:prstGeom>
          <a:ln w="19050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292738" y="3620532"/>
            <a:ext cx="535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</a:t>
            </a:r>
            <a:r>
              <a:rPr lang="en-US" dirty="0" smtClean="0"/>
              <a:t>=0</a:t>
            </a:r>
            <a:endParaRPr lang="en-US" dirty="0"/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2981540" y="3233698"/>
            <a:ext cx="0" cy="6974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681952" y="3352800"/>
            <a:ext cx="291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5969000" y="3456464"/>
            <a:ext cx="2621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Horizontal Dispersion </a:t>
            </a:r>
            <a:r>
              <a:rPr lang="en-US" dirty="0" err="1" smtClean="0">
                <a:latin typeface="Symbol" charset="2"/>
                <a:cs typeface="Symbol" charset="2"/>
              </a:rPr>
              <a:t>s</a:t>
            </a:r>
            <a:r>
              <a:rPr lang="en-US" baseline="-25000" dirty="0" err="1" smtClean="0"/>
              <a:t>y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27814413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19667" y="2160852"/>
            <a:ext cx="7408333" cy="3450696"/>
          </a:xfrm>
        </p:spPr>
        <p:txBody>
          <a:bodyPr/>
          <a:lstStyle/>
          <a:p>
            <a:r>
              <a:rPr lang="en-US" dirty="0" smtClean="0"/>
              <a:t>Buoyancy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Pollution From a Point Source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409700" y="4140200"/>
            <a:ext cx="317500" cy="198596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872067" y="4140200"/>
            <a:ext cx="0" cy="1985963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203200" y="6121400"/>
            <a:ext cx="8343900" cy="25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ight Arrow 8"/>
          <p:cNvSpPr/>
          <p:nvPr/>
        </p:nvSpPr>
        <p:spPr>
          <a:xfrm>
            <a:off x="292100" y="3352800"/>
            <a:ext cx="927100" cy="2794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84200" y="3048000"/>
            <a:ext cx="308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07124" y="5003800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</a:t>
            </a:r>
            <a:r>
              <a:rPr lang="en-US" baseline="-25000" dirty="0" err="1" smtClean="0"/>
              <a:t>s</a:t>
            </a:r>
            <a:endParaRPr lang="en-US" baseline="-25000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798916" y="3536434"/>
            <a:ext cx="0" cy="5080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257773" y="3561834"/>
            <a:ext cx="483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D</a:t>
            </a:r>
            <a:r>
              <a:rPr lang="en-US" dirty="0" smtClean="0"/>
              <a:t>H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740512" y="5003800"/>
            <a:ext cx="4456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D</a:t>
            </a:r>
            <a:r>
              <a:rPr lang="en-US" dirty="0" smtClean="0"/>
              <a:t>H – the plume rise (a plume will rise because it is hotter than the surrounding air)</a:t>
            </a:r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1955800" y="2565400"/>
            <a:ext cx="4800600" cy="863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955800" y="3746500"/>
            <a:ext cx="4800600" cy="533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5956300" y="2832100"/>
            <a:ext cx="12700" cy="12319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146800" y="3472934"/>
            <a:ext cx="2278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Vertical Dispersion </a:t>
            </a:r>
            <a:r>
              <a:rPr lang="en-US" dirty="0" err="1" smtClean="0">
                <a:latin typeface="Symbol" charset="2"/>
                <a:cs typeface="Symbol" charset="2"/>
              </a:rPr>
              <a:t>s</a:t>
            </a:r>
            <a:r>
              <a:rPr lang="en-US" baseline="-25000" dirty="0" err="1" smtClean="0"/>
              <a:t>z</a:t>
            </a:r>
            <a:endParaRPr lang="en-US" baseline="-25000" dirty="0"/>
          </a:p>
        </p:txBody>
      </p:sp>
      <p:sp>
        <p:nvSpPr>
          <p:cNvPr id="22" name="Freeform 21"/>
          <p:cNvSpPr/>
          <p:nvPr/>
        </p:nvSpPr>
        <p:spPr>
          <a:xfrm>
            <a:off x="1492819" y="3187700"/>
            <a:ext cx="5187381" cy="901700"/>
          </a:xfrm>
          <a:custGeom>
            <a:avLst/>
            <a:gdLst>
              <a:gd name="connsiteX0" fmla="*/ 18481 w 5187381"/>
              <a:gd name="connsiteY0" fmla="*/ 901700 h 901700"/>
              <a:gd name="connsiteX1" fmla="*/ 551881 w 5187381"/>
              <a:gd name="connsiteY1" fmla="*/ 431800 h 901700"/>
              <a:gd name="connsiteX2" fmla="*/ 3676081 w 5187381"/>
              <a:gd name="connsiteY2" fmla="*/ 127000 h 901700"/>
              <a:gd name="connsiteX3" fmla="*/ 5187381 w 5187381"/>
              <a:gd name="connsiteY3" fmla="*/ 0 h 90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87381" h="901700">
                <a:moveTo>
                  <a:pt x="18481" y="901700"/>
                </a:moveTo>
                <a:cubicBezTo>
                  <a:pt x="-19619" y="731308"/>
                  <a:pt x="-57719" y="560917"/>
                  <a:pt x="551881" y="431800"/>
                </a:cubicBezTo>
                <a:cubicBezTo>
                  <a:pt x="1161481" y="302683"/>
                  <a:pt x="3676081" y="127000"/>
                  <a:pt x="3676081" y="127000"/>
                </a:cubicBezTo>
                <a:lnTo>
                  <a:pt x="5187381" y="0"/>
                </a:lnTo>
              </a:path>
            </a:pathLst>
          </a:cu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8955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Gaussians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591056"/>
            <a:ext cx="4229100" cy="3289300"/>
          </a:xfrm>
          <a:prstGeom prst="rect">
            <a:avLst/>
          </a:prstGeom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0001929"/>
              </p:ext>
            </p:extLst>
          </p:nvPr>
        </p:nvGraphicFramePr>
        <p:xfrm>
          <a:off x="2116138" y="5008563"/>
          <a:ext cx="4697412" cy="1019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81" name="Equation" r:id="rId4" imgW="2514600" imgH="546100" progId="Equation.3">
                  <p:embed/>
                </p:oleObj>
              </mc:Choice>
              <mc:Fallback>
                <p:oleObj name="Equation" r:id="rId4" imgW="2514600" imgH="546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6138" y="5008563"/>
                        <a:ext cx="4697412" cy="1019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581728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Gaussians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1150" y="1892301"/>
            <a:ext cx="4229100" cy="3289300"/>
          </a:xfrm>
          <a:prstGeom prst="rect">
            <a:avLst/>
          </a:prstGeom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6087932"/>
              </p:ext>
            </p:extLst>
          </p:nvPr>
        </p:nvGraphicFramePr>
        <p:xfrm>
          <a:off x="4738688" y="2527301"/>
          <a:ext cx="3440112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72" name="Equation" r:id="rId4" imgW="1841500" imgH="482600" progId="Equation.3">
                  <p:embed/>
                </p:oleObj>
              </mc:Choice>
              <mc:Fallback>
                <p:oleObj name="Equation" r:id="rId4" imgW="1841500" imgH="482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738688" y="2527301"/>
                        <a:ext cx="3440112" cy="901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5457179"/>
              </p:ext>
            </p:extLst>
          </p:nvPr>
        </p:nvGraphicFramePr>
        <p:xfrm>
          <a:off x="5094288" y="3429001"/>
          <a:ext cx="2776538" cy="1019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73" name="Equation" r:id="rId6" imgW="1485900" imgH="546100" progId="Equation.3">
                  <p:embed/>
                </p:oleObj>
              </mc:Choice>
              <mc:Fallback>
                <p:oleObj name="Equation" r:id="rId6" imgW="1485900" imgH="546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094288" y="3429001"/>
                        <a:ext cx="2776538" cy="1019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9644163"/>
              </p:ext>
            </p:extLst>
          </p:nvPr>
        </p:nvGraphicFramePr>
        <p:xfrm>
          <a:off x="3341688" y="4729163"/>
          <a:ext cx="5789612" cy="947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74" name="Equation" r:id="rId8" imgW="3098800" imgH="508000" progId="Equation.3">
                  <p:embed/>
                </p:oleObj>
              </mc:Choice>
              <mc:Fallback>
                <p:oleObj name="Equation" r:id="rId8" imgW="3098800" imgH="508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341688" y="4729163"/>
                        <a:ext cx="5789612" cy="947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905418" y="6190734"/>
            <a:ext cx="3666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H(x) – effective stack </a:t>
            </a:r>
            <a:r>
              <a:rPr lang="en-US" dirty="0" err="1" smtClean="0"/>
              <a:t>heighg</a:t>
            </a:r>
            <a:r>
              <a:rPr lang="en-US" dirty="0" smtClean="0"/>
              <a:t> </a:t>
            </a:r>
            <a:r>
              <a:rPr lang="en-US" dirty="0" err="1" smtClean="0"/>
              <a:t>H</a:t>
            </a:r>
            <a:r>
              <a:rPr lang="en-US" baseline="-25000" dirty="0" err="1" smtClean="0"/>
              <a:t>s</a:t>
            </a:r>
            <a:r>
              <a:rPr lang="en-US" dirty="0" err="1" smtClean="0"/>
              <a:t>+</a:t>
            </a:r>
            <a:r>
              <a:rPr lang="en-US" dirty="0" err="1" smtClean="0">
                <a:latin typeface="Symbol" charset="2"/>
                <a:cs typeface="Symbol" charset="2"/>
              </a:rPr>
              <a:t>D</a:t>
            </a:r>
            <a:r>
              <a:rPr lang="en-US" dirty="0" err="1" smtClean="0"/>
              <a:t>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96949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2095500" y="338328"/>
            <a:ext cx="8229600" cy="1252728"/>
          </a:xfrm>
        </p:spPr>
        <p:txBody>
          <a:bodyPr/>
          <a:lstStyle/>
          <a:p>
            <a:r>
              <a:rPr lang="en-US" dirty="0" smtClean="0"/>
              <a:t>Gaussians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9250" y="1439862"/>
            <a:ext cx="4229100" cy="3289300"/>
          </a:xfrm>
          <a:prstGeom prst="rect">
            <a:avLst/>
          </a:prstGeom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2567129"/>
              </p:ext>
            </p:extLst>
          </p:nvPr>
        </p:nvGraphicFramePr>
        <p:xfrm>
          <a:off x="5082382" y="606424"/>
          <a:ext cx="3440112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84" name="Equation" r:id="rId4" imgW="1841500" imgH="482600" progId="Equation.3">
                  <p:embed/>
                </p:oleObj>
              </mc:Choice>
              <mc:Fallback>
                <p:oleObj name="Equation" r:id="rId4" imgW="1841500" imgH="482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082382" y="606424"/>
                        <a:ext cx="3440112" cy="901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9264221"/>
              </p:ext>
            </p:extLst>
          </p:nvPr>
        </p:nvGraphicFramePr>
        <p:xfrm>
          <a:off x="4157662" y="2085975"/>
          <a:ext cx="2776538" cy="1019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85" name="Equation" r:id="rId6" imgW="1485900" imgH="546100" progId="Equation.3">
                  <p:embed/>
                </p:oleObj>
              </mc:Choice>
              <mc:Fallback>
                <p:oleObj name="Equation" r:id="rId6" imgW="1485900" imgH="546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157662" y="2085975"/>
                        <a:ext cx="2776538" cy="1019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4690203"/>
              </p:ext>
            </p:extLst>
          </p:nvPr>
        </p:nvGraphicFramePr>
        <p:xfrm>
          <a:off x="3879850" y="3003550"/>
          <a:ext cx="3417887" cy="1919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86" name="Equation" r:id="rId8" imgW="1828800" imgH="1028700" progId="Equation.3">
                  <p:embed/>
                </p:oleObj>
              </mc:Choice>
              <mc:Fallback>
                <p:oleObj name="Equation" r:id="rId8" imgW="1828800" imgH="1028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879850" y="3003550"/>
                        <a:ext cx="3417887" cy="1919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689842"/>
              </p:ext>
            </p:extLst>
          </p:nvPr>
        </p:nvGraphicFramePr>
        <p:xfrm>
          <a:off x="147638" y="5618163"/>
          <a:ext cx="4035425" cy="806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87" name="Equation" r:id="rId10" imgW="2159000" imgH="431800" progId="Equation.3">
                  <p:embed/>
                </p:oleObj>
              </mc:Choice>
              <mc:Fallback>
                <p:oleObj name="Equation" r:id="rId10" imgW="21590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47638" y="5618163"/>
                        <a:ext cx="4035425" cy="806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7728750"/>
              </p:ext>
            </p:extLst>
          </p:nvPr>
        </p:nvGraphicFramePr>
        <p:xfrm>
          <a:off x="4322763" y="5618163"/>
          <a:ext cx="2111375" cy="877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88" name="Equation" r:id="rId12" imgW="1130300" imgH="469900" progId="Equation.3">
                  <p:embed/>
                </p:oleObj>
              </mc:Choice>
              <mc:Fallback>
                <p:oleObj name="Equation" r:id="rId12" imgW="1130300" imgH="469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322763" y="5618163"/>
                        <a:ext cx="2111375" cy="8778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877668" y="4982844"/>
            <a:ext cx="2228232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Buoyancy Flux</a:t>
            </a:r>
          </a:p>
          <a:p>
            <a:r>
              <a:rPr lang="en-US" dirty="0" smtClean="0"/>
              <a:t>T – Temperature</a:t>
            </a:r>
          </a:p>
          <a:p>
            <a:r>
              <a:rPr lang="en-US" dirty="0" smtClean="0"/>
              <a:t>s – stack</a:t>
            </a:r>
          </a:p>
          <a:p>
            <a:r>
              <a:rPr lang="en-US" dirty="0" smtClean="0"/>
              <a:t>a – ambient</a:t>
            </a:r>
          </a:p>
          <a:p>
            <a:r>
              <a:rPr lang="en-US" dirty="0" smtClean="0"/>
              <a:t>d – diameter</a:t>
            </a:r>
          </a:p>
          <a:p>
            <a:r>
              <a:rPr lang="en-US" dirty="0" smtClean="0"/>
              <a:t>V – stack gas velocity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06458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Depends on Condition – Wind</a:t>
            </a:r>
            <a:r>
              <a:rPr lang="en-US" dirty="0"/>
              <a:t> </a:t>
            </a:r>
            <a:r>
              <a:rPr lang="en-US" dirty="0" smtClean="0"/>
              <a:t>&amp; Insolation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about spreading </a:t>
            </a:r>
            <a:r>
              <a:rPr lang="en-US" dirty="0" err="1" smtClean="0">
                <a:latin typeface="Symbol" charset="2"/>
                <a:cs typeface="Symbol" charset="2"/>
              </a:rPr>
              <a:t>s</a:t>
            </a:r>
            <a:r>
              <a:rPr lang="en-US" baseline="-25000" dirty="0" err="1" smtClean="0"/>
              <a:t>y</a:t>
            </a:r>
            <a:r>
              <a:rPr lang="en-US" dirty="0" smtClean="0"/>
              <a:t> and </a:t>
            </a:r>
            <a:r>
              <a:rPr lang="en-US" dirty="0" err="1" smtClean="0">
                <a:latin typeface="Symbol" charset="2"/>
                <a:cs typeface="Symbol" charset="2"/>
              </a:rPr>
              <a:t>s</a:t>
            </a:r>
            <a:r>
              <a:rPr lang="en-US" baseline="-25000" dirty="0" err="1" smtClean="0"/>
              <a:t>z</a:t>
            </a:r>
            <a:endParaRPr lang="en-US" baseline="-25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067" y="3545804"/>
            <a:ext cx="7594600" cy="2918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2225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Different Models</a:t>
            </a:r>
          </a:p>
          <a:p>
            <a:endParaRPr lang="en-US" dirty="0"/>
          </a:p>
          <a:p>
            <a:pPr lvl="1"/>
            <a:r>
              <a:rPr lang="en-US" dirty="0" err="1" smtClean="0"/>
              <a:t>Pasquill</a:t>
            </a:r>
            <a:r>
              <a:rPr lang="en-US" dirty="0" smtClean="0"/>
              <a:t>-Gifford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about spreading </a:t>
            </a:r>
            <a:r>
              <a:rPr lang="en-US" dirty="0" err="1" smtClean="0">
                <a:latin typeface="Symbol" charset="2"/>
                <a:cs typeface="Symbol" charset="2"/>
              </a:rPr>
              <a:t>s</a:t>
            </a:r>
            <a:r>
              <a:rPr lang="en-US" baseline="-25000" dirty="0" err="1" smtClean="0"/>
              <a:t>y</a:t>
            </a:r>
            <a:r>
              <a:rPr lang="en-US" dirty="0" smtClean="0"/>
              <a:t> and </a:t>
            </a:r>
            <a:r>
              <a:rPr lang="en-US" dirty="0" err="1" smtClean="0">
                <a:latin typeface="Symbol" charset="2"/>
                <a:cs typeface="Symbol" charset="2"/>
              </a:rPr>
              <a:t>s</a:t>
            </a:r>
            <a:r>
              <a:rPr lang="en-US" baseline="-25000" dirty="0" err="1" smtClean="0"/>
              <a:t>z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39054914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Pasquill</a:t>
            </a:r>
            <a:r>
              <a:rPr lang="en-US" dirty="0" smtClean="0"/>
              <a:t>-Gifford - Look it up</a:t>
            </a:r>
            <a:r>
              <a:rPr lang="is-IS" dirty="0" smtClean="0"/>
              <a:t>…</a:t>
            </a:r>
            <a:endParaRPr lang="en-US" dirty="0"/>
          </a:p>
        </p:txBody>
      </p:sp>
      <p:pic>
        <p:nvPicPr>
          <p:cNvPr id="5" name="Picture 6" descr="fig5-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62" y="1591057"/>
            <a:ext cx="8751937" cy="5271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0345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Troposphere (</a:t>
            </a:r>
            <a:r>
              <a:rPr lang="en-US" dirty="0" err="1" smtClean="0"/>
              <a:t>Tropos</a:t>
            </a:r>
            <a:r>
              <a:rPr lang="en-US" dirty="0" smtClean="0"/>
              <a:t> – means change in Greek)</a:t>
            </a:r>
          </a:p>
          <a:p>
            <a:pPr lvl="1"/>
            <a:r>
              <a:rPr lang="en-US" dirty="0" smtClean="0"/>
              <a:t>Turbulence, convective instabilities</a:t>
            </a:r>
          </a:p>
          <a:p>
            <a:pPr lvl="1"/>
            <a:r>
              <a:rPr lang="en-US" dirty="0" smtClean="0"/>
              <a:t>Clouds (Dew Point)</a:t>
            </a:r>
          </a:p>
          <a:p>
            <a:r>
              <a:rPr lang="en-US" dirty="0" err="1" smtClean="0"/>
              <a:t>Tropopause</a:t>
            </a:r>
            <a:r>
              <a:rPr lang="en-US" dirty="0" smtClean="0"/>
              <a:t> </a:t>
            </a:r>
            <a:r>
              <a:rPr lang="en-US" dirty="0"/>
              <a:t>– much less bumpy (why we fly there)</a:t>
            </a:r>
            <a:endParaRPr lang="en-US" dirty="0" smtClean="0"/>
          </a:p>
          <a:p>
            <a:r>
              <a:rPr lang="en-US" dirty="0" smtClean="0"/>
              <a:t>Stratosphere – much less mixing..</a:t>
            </a:r>
          </a:p>
          <a:p>
            <a:pPr lvl="1"/>
            <a:r>
              <a:rPr lang="en-US" dirty="0" smtClean="0"/>
              <a:t>Upper part of stratosphere is Chemosphere.</a:t>
            </a:r>
          </a:p>
          <a:p>
            <a:r>
              <a:rPr lang="en-US" dirty="0" smtClean="0"/>
              <a:t>Mesosphere </a:t>
            </a:r>
          </a:p>
          <a:p>
            <a:r>
              <a:rPr lang="en-US" dirty="0" smtClean="0"/>
              <a:t>Thermosphere (</a:t>
            </a:r>
            <a:r>
              <a:rPr lang="en-US" dirty="0" err="1" smtClean="0"/>
              <a:t>Ionosophere</a:t>
            </a:r>
            <a:r>
              <a:rPr lang="en-US" dirty="0" smtClean="0"/>
              <a:t>)</a:t>
            </a:r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6616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fig5-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91056"/>
            <a:ext cx="9251180" cy="5063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</p:spPr>
        <p:txBody>
          <a:bodyPr/>
          <a:lstStyle/>
          <a:p>
            <a:r>
              <a:rPr lang="en-US" dirty="0" err="1" smtClean="0"/>
              <a:t>Pasquill</a:t>
            </a:r>
            <a:r>
              <a:rPr lang="en-US" dirty="0" smtClean="0"/>
              <a:t>-Gifford - Look it up</a:t>
            </a:r>
            <a:r>
              <a:rPr lang="is-IS" dirty="0" smtClean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8417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68300" y="-207772"/>
            <a:ext cx="8229600" cy="1252728"/>
          </a:xfrm>
        </p:spPr>
        <p:txBody>
          <a:bodyPr/>
          <a:lstStyle/>
          <a:p>
            <a:r>
              <a:rPr lang="en-US" dirty="0" smtClean="0"/>
              <a:t>OR</a:t>
            </a:r>
            <a:endParaRPr lang="en-US" dirty="0"/>
          </a:p>
        </p:txBody>
      </p:sp>
      <p:pic>
        <p:nvPicPr>
          <p:cNvPr id="5" name="Picture 7" descr="A:\fig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00" y="800100"/>
            <a:ext cx="7277100" cy="5877658"/>
          </a:xfrm>
          <a:prstGeom prst="rect">
            <a:avLst/>
          </a:prstGeom>
          <a:noFill/>
          <a:scene3d>
            <a:camera prst="orthographicFront">
              <a:rot lat="0" lon="0" rev="2154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3493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68300" y="198628"/>
            <a:ext cx="8229600" cy="1252728"/>
          </a:xfrm>
        </p:spPr>
        <p:txBody>
          <a:bodyPr/>
          <a:lstStyle/>
          <a:p>
            <a:r>
              <a:rPr lang="en-US" dirty="0" smtClean="0"/>
              <a:t>OR Equations</a:t>
            </a:r>
            <a:endParaRPr lang="en-US" dirty="0"/>
          </a:p>
        </p:txBody>
      </p:sp>
      <p:graphicFrame>
        <p:nvGraphicFramePr>
          <p:cNvPr id="4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8130152"/>
              </p:ext>
            </p:extLst>
          </p:nvPr>
        </p:nvGraphicFramePr>
        <p:xfrm>
          <a:off x="849313" y="2181225"/>
          <a:ext cx="7620000" cy="3852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90" name="Document" r:id="rId3" imgW="7329197" imgH="3706585" progId="Word.Document.8">
                  <p:embed/>
                </p:oleObj>
              </mc:Choice>
              <mc:Fallback>
                <p:oleObj name="Document" r:id="rId3" imgW="7329197" imgH="3706585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9313" y="2181225"/>
                        <a:ext cx="7620000" cy="3852863"/>
                      </a:xfrm>
                      <a:prstGeom prst="rect">
                        <a:avLst/>
                      </a:prstGeom>
                      <a:extLst>
                        <a:ext uri="{FAA26D3D-D897-4be2-8F04-BA451C77F1D7}">
                          <ma14:placeholderFlag xmlns:ma14="http://schemas.microsoft.com/office/mac/drawingml/2011/main" val="1"/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61096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68300" y="198628"/>
            <a:ext cx="8229600" cy="1252728"/>
          </a:xfrm>
        </p:spPr>
        <p:txBody>
          <a:bodyPr/>
          <a:lstStyle/>
          <a:p>
            <a:r>
              <a:rPr lang="en-US" dirty="0" smtClean="0"/>
              <a:t>OR Equations</a:t>
            </a:r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4948688"/>
              </p:ext>
            </p:extLst>
          </p:nvPr>
        </p:nvGraphicFramePr>
        <p:xfrm>
          <a:off x="736600" y="1757363"/>
          <a:ext cx="7737475" cy="4989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14" name="Document" r:id="rId4" imgW="7334400" imgH="4730400" progId="Word.Document.8">
                  <p:embed/>
                </p:oleObj>
              </mc:Choice>
              <mc:Fallback>
                <p:oleObj name="Document" r:id="rId4" imgW="7334400" imgH="47304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6600" y="1757363"/>
                        <a:ext cx="7737475" cy="4989512"/>
                      </a:xfrm>
                      <a:prstGeom prst="rect">
                        <a:avLst/>
                      </a:prstGeom>
                      <a:extLst>
                        <a:ext uri="{FAA26D3D-D897-4be2-8F04-BA451C77F1D7}">
                          <ma14:placeholderFlag xmlns:ma14="http://schemas.microsoft.com/office/mac/drawingml/2011/main" val="1"/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/>
        </p:nvSpPr>
        <p:spPr>
          <a:xfrm>
            <a:off x="8166100" y="2730500"/>
            <a:ext cx="152400" cy="317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166100" y="3441700"/>
            <a:ext cx="152400" cy="317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988300" y="4737100"/>
            <a:ext cx="152400" cy="317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988300" y="5473700"/>
            <a:ext cx="152400" cy="317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975600" y="6223000"/>
            <a:ext cx="152400" cy="317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5914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 chemical plant stack emits an estimated 3g/s of oxides of Nitrogen. The tower is 10 meters tall, emitting gas at a temperature of 60 degrees Celsius at a </a:t>
            </a:r>
            <a:r>
              <a:rPr lang="en-US" dirty="0" smtClean="0"/>
              <a:t>stack velocity of </a:t>
            </a:r>
            <a:r>
              <a:rPr lang="en-US" dirty="0" smtClean="0"/>
              <a:t>0.1 m</a:t>
            </a:r>
            <a:r>
              <a:rPr lang="en-US" smtClean="0"/>
              <a:t>/</a:t>
            </a:r>
            <a:r>
              <a:rPr lang="en-US" smtClean="0"/>
              <a:t>s. </a:t>
            </a:r>
            <a:r>
              <a:rPr lang="en-US" dirty="0" smtClean="0"/>
              <a:t>The stack diameter is 1 m.</a:t>
            </a:r>
          </a:p>
          <a:p>
            <a:endParaRPr lang="en-US" dirty="0"/>
          </a:p>
          <a:p>
            <a:r>
              <a:rPr lang="en-US" dirty="0"/>
              <a:t>What is the </a:t>
            </a:r>
            <a:r>
              <a:rPr lang="en-US" dirty="0" smtClean="0"/>
              <a:t>ground level concentration </a:t>
            </a:r>
            <a:r>
              <a:rPr lang="en-US" dirty="0"/>
              <a:t>from this source directly downwind at a distance of 3km on an overcast night with a wind speed of 7 m/s?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Problem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98575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2067" y="2218267"/>
            <a:ext cx="7408333" cy="3450696"/>
          </a:xfrm>
        </p:spPr>
        <p:txBody>
          <a:bodyPr/>
          <a:lstStyle/>
          <a:p>
            <a:r>
              <a:rPr lang="en-US" dirty="0" smtClean="0"/>
              <a:t>A different model based on stability conditions of the atmosphere</a:t>
            </a:r>
            <a:r>
              <a:rPr lang="is-IS" dirty="0" smtClean="0"/>
              <a:t>…</a:t>
            </a:r>
          </a:p>
          <a:p>
            <a:endParaRPr lang="is-IS" dirty="0"/>
          </a:p>
          <a:p>
            <a:r>
              <a:rPr lang="is-IS" dirty="0" smtClean="0"/>
              <a:t>Instead of a continuous source there is a puff release</a:t>
            </a:r>
          </a:p>
          <a:p>
            <a:endParaRPr lang="is-IS" dirty="0"/>
          </a:p>
          <a:p>
            <a:r>
              <a:rPr lang="is-IS" dirty="0" smtClean="0"/>
              <a:t>Exactly like pulses we considered in two other systems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Puff Model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5271825"/>
            <a:ext cx="4457700" cy="158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1924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9525162"/>
              </p:ext>
            </p:extLst>
          </p:nvPr>
        </p:nvGraphicFramePr>
        <p:xfrm>
          <a:off x="192088" y="3695700"/>
          <a:ext cx="8942278" cy="142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67" name="Equation" r:id="rId3" imgW="5181600" imgH="825500" progId="Equation.3">
                  <p:embed/>
                </p:oleObj>
              </mc:Choice>
              <mc:Fallback>
                <p:oleObj name="Equation" r:id="rId3" imgW="5181600" imgH="825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2088" y="3695700"/>
                        <a:ext cx="8942278" cy="1422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5548621"/>
              </p:ext>
            </p:extLst>
          </p:nvPr>
        </p:nvGraphicFramePr>
        <p:xfrm>
          <a:off x="3549649" y="2781300"/>
          <a:ext cx="1877219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68" name="Equation" r:id="rId5" imgW="698500" imgH="203200" progId="Equation.3">
                  <p:embed/>
                </p:oleObj>
              </mc:Choice>
              <mc:Fallback>
                <p:oleObj name="Equation" r:id="rId5" imgW="6985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549649" y="2781300"/>
                        <a:ext cx="1877219" cy="546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6381044"/>
              </p:ext>
            </p:extLst>
          </p:nvPr>
        </p:nvGraphicFramePr>
        <p:xfrm>
          <a:off x="4240213" y="3603625"/>
          <a:ext cx="341312" cy="273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69" name="Equation" r:id="rId7" imgW="127000" imgH="101600" progId="Equation.3">
                  <p:embed/>
                </p:oleObj>
              </mc:Choice>
              <mc:Fallback>
                <p:oleObj name="Equation" r:id="rId7" imgW="127000" imgH="101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240213" y="3603625"/>
                        <a:ext cx="341312" cy="273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92868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49250"/>
            <a:ext cx="9144000" cy="527050"/>
          </a:xfrm>
        </p:spPr>
        <p:txBody>
          <a:bodyPr>
            <a:normAutofit fontScale="90000"/>
          </a:bodyPr>
          <a:lstStyle/>
          <a:p>
            <a:r>
              <a:rPr lang="en-US" dirty="0"/>
              <a:t>Puff Model Dispersion Coefficients</a:t>
            </a:r>
          </a:p>
        </p:txBody>
      </p:sp>
      <p:graphicFrame>
        <p:nvGraphicFramePr>
          <p:cNvPr id="4198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2256737"/>
              </p:ext>
            </p:extLst>
          </p:nvPr>
        </p:nvGraphicFramePr>
        <p:xfrm>
          <a:off x="3810000" y="2146300"/>
          <a:ext cx="5334000" cy="3738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62" name="Equation" r:id="rId3" imgW="3238200" imgH="2095200" progId="Equation.3">
                  <p:embed/>
                </p:oleObj>
              </mc:Choice>
              <mc:Fallback>
                <p:oleObj name="Equation" r:id="rId3" imgW="3238200" imgH="2095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2146300"/>
                        <a:ext cx="5334000" cy="3738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991" name="Picture 7" descr="A:\fig3.gif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143000"/>
            <a:ext cx="3835400" cy="5715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61559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 dump is burning garbage and a tank blows up releasing an estimated 10kg of Carbon monoxide in a single short puff. You may assume that the release happened 1 meter above ground level. Predict the ground level concentration after 650 seconds from </a:t>
            </a:r>
            <a:r>
              <a:rPr lang="en-US" dirty="0"/>
              <a:t>this source directly downwind at a distance of </a:t>
            </a:r>
            <a:r>
              <a:rPr lang="en-US" dirty="0" smtClean="0"/>
              <a:t>1km </a:t>
            </a:r>
            <a:r>
              <a:rPr lang="en-US" dirty="0"/>
              <a:t>on </a:t>
            </a:r>
            <a:r>
              <a:rPr lang="en-US" dirty="0" smtClean="0"/>
              <a:t>a day with stable atmospheric conditions where the wind is blowing at 1.5m/s.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Problem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5837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Imagine a pilot needs to know how pressure varies with height in the lower atmosphere. How might you calculate this?</a:t>
            </a:r>
          </a:p>
          <a:p>
            <a:r>
              <a:rPr lang="en-US" dirty="0" smtClean="0"/>
              <a:t>What assumptions might we make?</a:t>
            </a:r>
          </a:p>
          <a:p>
            <a:pPr lvl="1"/>
            <a:r>
              <a:rPr lang="en-US" dirty="0" smtClean="0"/>
              <a:t>Ideal Gas</a:t>
            </a:r>
          </a:p>
          <a:p>
            <a:pPr lvl="1"/>
            <a:r>
              <a:rPr lang="en-US" dirty="0" smtClean="0"/>
              <a:t>Constant Temperature (Really drops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does pressure vary with height?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22810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Balance</a:t>
            </a:r>
            <a:endParaRPr lang="en-US" dirty="0"/>
          </a:p>
        </p:txBody>
      </p:sp>
      <p:pic>
        <p:nvPicPr>
          <p:cNvPr id="4" name="Picture 3" descr="Screen Shot 2017-04-10 at 9.03.0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43100"/>
            <a:ext cx="4530028" cy="397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8002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Balance</a:t>
            </a:r>
            <a:endParaRPr lang="en-US" dirty="0"/>
          </a:p>
        </p:txBody>
      </p:sp>
      <p:pic>
        <p:nvPicPr>
          <p:cNvPr id="4" name="Picture 3" descr="Screen Shot 2017-04-10 at 9.03.0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43100"/>
            <a:ext cx="4530028" cy="3975100"/>
          </a:xfrm>
          <a:prstGeom prst="rect">
            <a:avLst/>
          </a:prstGeom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2927883"/>
              </p:ext>
            </p:extLst>
          </p:nvPr>
        </p:nvGraphicFramePr>
        <p:xfrm>
          <a:off x="5126927" y="3022600"/>
          <a:ext cx="3383359" cy="69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4" name="Equation" r:id="rId4" imgW="1968500" imgH="406400" progId="Equation.3">
                  <p:embed/>
                </p:oleObj>
              </mc:Choice>
              <mc:Fallback>
                <p:oleObj name="Equation" r:id="rId4" imgW="19685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126927" y="3022600"/>
                        <a:ext cx="3383359" cy="698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5851175"/>
              </p:ext>
            </p:extLst>
          </p:nvPr>
        </p:nvGraphicFramePr>
        <p:xfrm>
          <a:off x="6303963" y="4076700"/>
          <a:ext cx="1179512" cy="69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5" name="Equation" r:id="rId6" imgW="685800" imgH="406400" progId="Equation.3">
                  <p:embed/>
                </p:oleObj>
              </mc:Choice>
              <mc:Fallback>
                <p:oleObj name="Equation" r:id="rId6" imgW="6858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303963" y="4076700"/>
                        <a:ext cx="1179512" cy="698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6865798"/>
              </p:ext>
            </p:extLst>
          </p:nvPr>
        </p:nvGraphicFramePr>
        <p:xfrm>
          <a:off x="5922963" y="5105400"/>
          <a:ext cx="1549400" cy="69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6" name="Equation" r:id="rId8" imgW="901700" imgH="406400" progId="Equation.3">
                  <p:embed/>
                </p:oleObj>
              </mc:Choice>
              <mc:Fallback>
                <p:oleObj name="Equation" r:id="rId8" imgW="9017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922963" y="5105400"/>
                        <a:ext cx="1549400" cy="698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873804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Balance</a:t>
            </a:r>
            <a:endParaRPr lang="en-US" dirty="0"/>
          </a:p>
        </p:txBody>
      </p:sp>
      <p:pic>
        <p:nvPicPr>
          <p:cNvPr id="4" name="Picture 3" descr="Screen Shot 2017-04-10 at 9.03.0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43100"/>
            <a:ext cx="4530028" cy="3975100"/>
          </a:xfrm>
          <a:prstGeom prst="rect">
            <a:avLst/>
          </a:prstGeom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8947031"/>
              </p:ext>
            </p:extLst>
          </p:nvPr>
        </p:nvGraphicFramePr>
        <p:xfrm>
          <a:off x="5922963" y="3060700"/>
          <a:ext cx="1549400" cy="69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8" name="Equation" r:id="rId4" imgW="901700" imgH="406400" progId="Equation.3">
                  <p:embed/>
                </p:oleObj>
              </mc:Choice>
              <mc:Fallback>
                <p:oleObj name="Equation" r:id="rId4" imgW="9017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922963" y="3060700"/>
                        <a:ext cx="1549400" cy="698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5575010"/>
              </p:ext>
            </p:extLst>
          </p:nvPr>
        </p:nvGraphicFramePr>
        <p:xfrm>
          <a:off x="6116638" y="4577556"/>
          <a:ext cx="1135062" cy="436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9" name="Equation" r:id="rId6" imgW="660400" imgH="254000" progId="Equation.3">
                  <p:embed/>
                </p:oleObj>
              </mc:Choice>
              <mc:Fallback>
                <p:oleObj name="Equation" r:id="rId6" imgW="6604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116638" y="4577556"/>
                        <a:ext cx="1135062" cy="436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634886"/>
              </p:ext>
            </p:extLst>
          </p:nvPr>
        </p:nvGraphicFramePr>
        <p:xfrm>
          <a:off x="3904456" y="5799138"/>
          <a:ext cx="4754563" cy="785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0" name="Equation" r:id="rId8" imgW="2768600" imgH="457200" progId="Equation.3">
                  <p:embed/>
                </p:oleObj>
              </mc:Choice>
              <mc:Fallback>
                <p:oleObj name="Equation" r:id="rId8" imgW="27686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904456" y="5799138"/>
                        <a:ext cx="4754563" cy="7858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873804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A pilot takes off from an airport at sea level and flies to an airport that is 1000ft above sea level. </a:t>
            </a:r>
          </a:p>
          <a:p>
            <a:r>
              <a:rPr lang="en-US" dirty="0" smtClean="0"/>
              <a:t>(a) At 2000ft above sea level, what will the pressure read on the plane be. Assume standard temperature of 15</a:t>
            </a:r>
            <a:r>
              <a:rPr lang="en-US" baseline="30000" dirty="0" smtClean="0"/>
              <a:t>o</a:t>
            </a:r>
            <a:r>
              <a:rPr lang="en-US" dirty="0" smtClean="0"/>
              <a:t>C and atmospheric pressure of 1 atm.</a:t>
            </a:r>
          </a:p>
          <a:p>
            <a:r>
              <a:rPr lang="en-US" dirty="0" smtClean="0"/>
              <a:t>(b) The altimeter is a pressure gauge that translates pressure into height. Imagine atmospheric pressure at sea level increased by 2%. If the pilot does not correct for this what height will she actually be at when it reads 2000tf.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Question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4318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When thinking about lakes we said that lakes are stable when they are uniform in temperature – or basically when warm water sits on top of cold water (roughly – you have to be careful with water around 4</a:t>
            </a:r>
            <a:r>
              <a:rPr lang="en-US" baseline="30000" dirty="0" smtClean="0"/>
              <a:t>o</a:t>
            </a:r>
            <a:r>
              <a:rPr lang="en-US" dirty="0" smtClean="0"/>
              <a:t>C).</a:t>
            </a:r>
          </a:p>
          <a:p>
            <a:r>
              <a:rPr lang="en-US" dirty="0" smtClean="0"/>
              <a:t>Is the same true for the atmosphere?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Atmospheric Stability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576470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Waveform.thmx</Template>
  <TotalTime>417</TotalTime>
  <Words>888</Words>
  <Application>Microsoft Macintosh PowerPoint</Application>
  <PresentationFormat>On-screen Show (4:3)</PresentationFormat>
  <Paragraphs>115</Paragraphs>
  <Slides>38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1" baseType="lpstr">
      <vt:lpstr>Waveform</vt:lpstr>
      <vt:lpstr>Equation</vt:lpstr>
      <vt:lpstr>Document</vt:lpstr>
      <vt:lpstr>Chapter 8 - The Atmosphere</vt:lpstr>
      <vt:lpstr>Physical Attributes of the Atmosphere</vt:lpstr>
      <vt:lpstr>PowerPoint Presentation</vt:lpstr>
      <vt:lpstr>How does pressure vary with height?</vt:lpstr>
      <vt:lpstr>Balance</vt:lpstr>
      <vt:lpstr>Balance</vt:lpstr>
      <vt:lpstr>Balance</vt:lpstr>
      <vt:lpstr>Sample Question</vt:lpstr>
      <vt:lpstr>Atmospheric Stability</vt:lpstr>
      <vt:lpstr>Atmospheric Stability</vt:lpstr>
      <vt:lpstr>PowerPoint Presentation</vt:lpstr>
      <vt:lpstr>The Dry Adiabatic Lapse Rate</vt:lpstr>
      <vt:lpstr>PowerPoint Presentation</vt:lpstr>
      <vt:lpstr>Stability and Lapse Rates</vt:lpstr>
      <vt:lpstr>Stability and lapse rates</vt:lpstr>
      <vt:lpstr>PowerPoint Presentation</vt:lpstr>
      <vt:lpstr>PowerPoint Presentation</vt:lpstr>
      <vt:lpstr>What determines how a smoke stack blows?</vt:lpstr>
      <vt:lpstr>PowerPoint Presentation</vt:lpstr>
      <vt:lpstr>Pollution From a Point Source</vt:lpstr>
      <vt:lpstr>Pollution From a Point Source</vt:lpstr>
      <vt:lpstr>Pollution From a Point Source</vt:lpstr>
      <vt:lpstr>Pollution From a Point Source</vt:lpstr>
      <vt:lpstr>Gaussians</vt:lpstr>
      <vt:lpstr>Gaussians</vt:lpstr>
      <vt:lpstr>Gaussians</vt:lpstr>
      <vt:lpstr>What about spreading sy and sz</vt:lpstr>
      <vt:lpstr>What about spreading sy and sz</vt:lpstr>
      <vt:lpstr>Pasquill-Gifford - Look it up…</vt:lpstr>
      <vt:lpstr>Pasquill-Gifford - Look it up…</vt:lpstr>
      <vt:lpstr>OR</vt:lpstr>
      <vt:lpstr>OR Equations</vt:lpstr>
      <vt:lpstr>OR Equations</vt:lpstr>
      <vt:lpstr>Sample Problem</vt:lpstr>
      <vt:lpstr>The Puff Model</vt:lpstr>
      <vt:lpstr>Solution</vt:lpstr>
      <vt:lpstr>Puff Model Dispersion Coefficients</vt:lpstr>
      <vt:lpstr>Sample Problem</vt:lpstr>
    </vt:vector>
  </TitlesOfParts>
  <Company>University of Notre Dame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8 - The Atmosphere</dc:title>
  <dc:creator>Diogo Bolster</dc:creator>
  <cp:lastModifiedBy>Diogo Bolster</cp:lastModifiedBy>
  <cp:revision>90</cp:revision>
  <dcterms:created xsi:type="dcterms:W3CDTF">2017-04-10T12:16:41Z</dcterms:created>
  <dcterms:modified xsi:type="dcterms:W3CDTF">2017-04-27T12:30:56Z</dcterms:modified>
</cp:coreProperties>
</file>