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4" r:id="rId18"/>
    <p:sldId id="272" r:id="rId19"/>
    <p:sldId id="273"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4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image" Target="../media/image13.emf"/><Relationship Id="rId2"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image" Target="../media/image22.emf"/><Relationship Id="rId2"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8ACDB3CC-F982-40F9-8DD6-BCC9AFBF44BD}" type="datetime1">
              <a:rPr lang="en-US" smtClean="0"/>
              <a:pPr/>
              <a:t>1/25/17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CB5EB318-0218-7040-9152-9F98C24A2F51}" type="datetimeFigureOut">
              <a:rPr lang="en-US" smtClean="0"/>
              <a:t>1/25/17</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C23FAACE-D593-5144-9943-F98F8F889E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CB5EB318-0218-7040-9152-9F98C24A2F51}"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5EB318-0218-7040-9152-9F98C24A2F51}"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5EB318-0218-7040-9152-9F98C24A2F51}"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5EB318-0218-7040-9152-9F98C24A2F51}"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B5EB318-0218-7040-9152-9F98C24A2F51}"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CB5EB318-0218-7040-9152-9F98C24A2F51}" type="datetimeFigureOut">
              <a:rPr lang="en-US" smtClean="0"/>
              <a:t>1/25/17</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64DDAE5B-B07C-441A-8026-C23A427A74DC}" type="datetime1">
              <a:rPr lang="en-US" smtClean="0"/>
              <a:pPr/>
              <a:t>1/25/17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B5EB318-0218-7040-9152-9F98C24A2F51}"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B5EB318-0218-7040-9152-9F98C24A2F51}"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B5EB318-0218-7040-9152-9F98C24A2F51}"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B5EB318-0218-7040-9152-9F98C24A2F51}"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FAACE-D593-5144-9943-F98F8F889E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CB5EB318-0218-7040-9152-9F98C24A2F51}" type="datetimeFigureOut">
              <a:rPr lang="en-US" smtClean="0"/>
              <a:t>1/25/17</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C23FAACE-D593-5144-9943-F98F8F889E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CB5EB318-0218-7040-9152-9F98C24A2F51}" type="datetimeFigureOut">
              <a:rPr lang="en-US" smtClean="0"/>
              <a:t>1/25/17</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C23FAACE-D593-5144-9943-F98F8F889E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1.emf"/><Relationship Id="rId5" Type="http://schemas.openxmlformats.org/officeDocument/2006/relationships/oleObject" Target="../embeddings/oleObject7.bin"/><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3.emf"/><Relationship Id="rId5" Type="http://schemas.openxmlformats.org/officeDocument/2006/relationships/oleObject" Target="../embeddings/oleObject9.bin"/><Relationship Id="rId6" Type="http://schemas.openxmlformats.org/officeDocument/2006/relationships/image" Target="../media/image14.emf"/><Relationship Id="rId7" Type="http://schemas.openxmlformats.org/officeDocument/2006/relationships/oleObject" Target="../embeddings/oleObject10.bin"/><Relationship Id="rId8" Type="http://schemas.openxmlformats.org/officeDocument/2006/relationships/image" Target="../media/image15.emf"/><Relationship Id="rId9" Type="http://schemas.openxmlformats.org/officeDocument/2006/relationships/oleObject" Target="../embeddings/oleObject11.bin"/><Relationship Id="rId10"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7.wmf"/><Relationship Id="rId5" Type="http://schemas.openxmlformats.org/officeDocument/2006/relationships/oleObject" Target="../embeddings/oleObject13.bin"/><Relationship Id="rId6" Type="http://schemas.openxmlformats.org/officeDocument/2006/relationships/image" Target="../media/image18.wmf"/><Relationship Id="rId7" Type="http://schemas.openxmlformats.org/officeDocument/2006/relationships/oleObject" Target="../embeddings/oleObject14.bin"/><Relationship Id="rId8" Type="http://schemas.openxmlformats.org/officeDocument/2006/relationships/image" Target="../media/image19.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25.emf"/><Relationship Id="rId13" Type="http://schemas.openxmlformats.org/officeDocument/2006/relationships/oleObject" Target="../embeddings/oleObject20.bin"/><Relationship Id="rId14" Type="http://schemas.openxmlformats.org/officeDocument/2006/relationships/image" Target="../media/image26.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22.emf"/><Relationship Id="rId5" Type="http://schemas.openxmlformats.org/officeDocument/2006/relationships/oleObject" Target="../embeddings/oleObject16.bin"/><Relationship Id="rId6" Type="http://schemas.openxmlformats.org/officeDocument/2006/relationships/image" Target="../media/image23.emf"/><Relationship Id="rId7" Type="http://schemas.openxmlformats.org/officeDocument/2006/relationships/oleObject" Target="../embeddings/oleObject17.bin"/><Relationship Id="rId8" Type="http://schemas.openxmlformats.org/officeDocument/2006/relationships/image" Target="../media/image15.emf"/><Relationship Id="rId9" Type="http://schemas.openxmlformats.org/officeDocument/2006/relationships/oleObject" Target="../embeddings/oleObject18.bin"/><Relationship Id="rId10"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ference.wolfram.com/language/tutorial/NumericalSolutionOfDifferentialEquations.html"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smath.com/diffeq/diffeq.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5" Type="http://schemas.openxmlformats.org/officeDocument/2006/relationships/oleObject" Target="../embeddings/Microsoft_Equation2.bin"/><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5.bin"/><Relationship Id="rId8"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99300"/>
            <a:ext cx="7175351" cy="1793167"/>
          </a:xfrm>
        </p:spPr>
        <p:txBody>
          <a:bodyPr>
            <a:normAutofit fontScale="90000"/>
          </a:bodyPr>
          <a:lstStyle/>
          <a:p>
            <a:r>
              <a:rPr lang="en-US" dirty="0" smtClean="0"/>
              <a:t>Differential Equations and a few helpful ways to solve them</a:t>
            </a:r>
            <a:endParaRPr lang="en-US" dirty="0"/>
          </a:p>
        </p:txBody>
      </p:sp>
    </p:spTree>
    <p:extLst>
      <p:ext uri="{BB962C8B-B14F-4D97-AF65-F5344CB8AC3E}">
        <p14:creationId xmlns:p14="http://schemas.microsoft.com/office/powerpoint/2010/main" val="3293551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descr="Screen Shot 2017-01-16 at 3.5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69" y="1843601"/>
            <a:ext cx="7551029" cy="4345006"/>
          </a:xfrm>
          <a:prstGeom prst="rect">
            <a:avLst/>
          </a:prstGeom>
        </p:spPr>
      </p:pic>
    </p:spTree>
    <p:extLst>
      <p:ext uri="{BB962C8B-B14F-4D97-AF65-F5344CB8AC3E}">
        <p14:creationId xmlns:p14="http://schemas.microsoft.com/office/powerpoint/2010/main" val="23643197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a:t>
            </a:r>
            <a:endParaRPr lang="en-US" dirty="0"/>
          </a:p>
        </p:txBody>
      </p:sp>
      <p:sp>
        <p:nvSpPr>
          <p:cNvPr id="3" name="Content Placeholder 2"/>
          <p:cNvSpPr>
            <a:spLocks noGrp="1"/>
          </p:cNvSpPr>
          <p:nvPr>
            <p:ph idx="1"/>
          </p:nvPr>
        </p:nvSpPr>
        <p:spPr/>
        <p:txBody>
          <a:bodyPr/>
          <a:lstStyle/>
          <a:p>
            <a:r>
              <a:rPr lang="en-US" dirty="0" smtClean="0"/>
              <a:t>Solve</a:t>
            </a:r>
          </a:p>
          <a:p>
            <a:endParaRPr lang="en-US" dirty="0"/>
          </a:p>
          <a:p>
            <a:endParaRPr lang="en-US" dirty="0" smtClean="0"/>
          </a:p>
          <a:p>
            <a:endParaRPr lang="en-US" dirty="0"/>
          </a:p>
          <a:p>
            <a:r>
              <a:rPr lang="en-US" dirty="0" smtClean="0"/>
              <a:t>Subject to</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844836967"/>
              </p:ext>
            </p:extLst>
          </p:nvPr>
        </p:nvGraphicFramePr>
        <p:xfrm>
          <a:off x="2444750" y="2563813"/>
          <a:ext cx="2851150" cy="898525"/>
        </p:xfrm>
        <a:graphic>
          <a:graphicData uri="http://schemas.openxmlformats.org/presentationml/2006/ole">
            <mc:AlternateContent xmlns:mc="http://schemas.openxmlformats.org/markup-compatibility/2006">
              <mc:Choice xmlns:v="urn:schemas-microsoft-com:vml" Requires="v">
                <p:oleObj spid="_x0000_s5209" name="Equation" r:id="rId3" imgW="1206500" imgH="406400" progId="Equation.3">
                  <p:embed/>
                </p:oleObj>
              </mc:Choice>
              <mc:Fallback>
                <p:oleObj name="Equation" r:id="rId3" imgW="1206500" imgH="406400" progId="Equation.3">
                  <p:embed/>
                  <p:pic>
                    <p:nvPicPr>
                      <p:cNvPr id="0" name=""/>
                      <p:cNvPicPr>
                        <a:picLocks noChangeAspect="1" noChangeArrowheads="1"/>
                      </p:cNvPicPr>
                      <p:nvPr/>
                    </p:nvPicPr>
                    <p:blipFill>
                      <a:blip r:embed="rId4"/>
                      <a:srcRect/>
                      <a:stretch>
                        <a:fillRect/>
                      </a:stretch>
                    </p:blipFill>
                    <p:spPr bwMode="auto">
                      <a:xfrm>
                        <a:off x="2444750" y="2563813"/>
                        <a:ext cx="2851150" cy="898525"/>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949403936"/>
              </p:ext>
            </p:extLst>
          </p:nvPr>
        </p:nvGraphicFramePr>
        <p:xfrm>
          <a:off x="3135313" y="5281613"/>
          <a:ext cx="1468437" cy="449262"/>
        </p:xfrm>
        <a:graphic>
          <a:graphicData uri="http://schemas.openxmlformats.org/presentationml/2006/ole">
            <mc:AlternateContent xmlns:mc="http://schemas.openxmlformats.org/markup-compatibility/2006">
              <mc:Choice xmlns:v="urn:schemas-microsoft-com:vml" Requires="v">
                <p:oleObj spid="_x0000_s5210" name="Equation" r:id="rId5" imgW="622300" imgH="203200" progId="Equation.3">
                  <p:embed/>
                </p:oleObj>
              </mc:Choice>
              <mc:Fallback>
                <p:oleObj name="Equation" r:id="rId5" imgW="622300" imgH="203200" progId="Equation.3">
                  <p:embed/>
                  <p:pic>
                    <p:nvPicPr>
                      <p:cNvPr id="0" name=""/>
                      <p:cNvPicPr>
                        <a:picLocks noChangeAspect="1" noChangeArrowheads="1"/>
                      </p:cNvPicPr>
                      <p:nvPr/>
                    </p:nvPicPr>
                    <p:blipFill>
                      <a:blip r:embed="rId6"/>
                      <a:srcRect/>
                      <a:stretch>
                        <a:fillRect/>
                      </a:stretch>
                    </p:blipFill>
                    <p:spPr bwMode="auto">
                      <a:xfrm>
                        <a:off x="3135313" y="5281613"/>
                        <a:ext cx="1468437" cy="449262"/>
                      </a:xfrm>
                      <a:prstGeom prst="rect">
                        <a:avLst/>
                      </a:prstGeom>
                      <a:noFill/>
                      <a:extLst/>
                    </p:spPr>
                  </p:pic>
                </p:oleObj>
              </mc:Fallback>
            </mc:AlternateContent>
          </a:graphicData>
        </a:graphic>
      </p:graphicFrame>
    </p:spTree>
    <p:extLst>
      <p:ext uri="{BB962C8B-B14F-4D97-AF65-F5344CB8AC3E}">
        <p14:creationId xmlns:p14="http://schemas.microsoft.com/office/powerpoint/2010/main" val="31254752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OK</a:t>
            </a:r>
            <a:endParaRPr lang="en-US" dirty="0"/>
          </a:p>
        </p:txBody>
      </p:sp>
      <p:sp>
        <p:nvSpPr>
          <p:cNvPr id="3" name="Content Placeholder 2"/>
          <p:cNvSpPr>
            <a:spLocks noGrp="1"/>
          </p:cNvSpPr>
          <p:nvPr>
            <p:ph idx="1"/>
          </p:nvPr>
        </p:nvSpPr>
        <p:spPr/>
        <p:txBody>
          <a:bodyPr/>
          <a:lstStyle/>
          <a:p>
            <a:r>
              <a:rPr lang="en-US" dirty="0"/>
              <a:t>Now you’re in good shape to solve pretty much any of the </a:t>
            </a:r>
            <a:r>
              <a:rPr lang="en-US" dirty="0" smtClean="0"/>
              <a:t>ordinary differential </a:t>
            </a:r>
            <a:r>
              <a:rPr lang="en-US" dirty="0"/>
              <a:t>equations that you will face in this </a:t>
            </a:r>
            <a:r>
              <a:rPr lang="en-US" dirty="0" smtClean="0"/>
              <a:t>class</a:t>
            </a:r>
          </a:p>
          <a:p>
            <a:r>
              <a:rPr lang="en-US" dirty="0" smtClean="0"/>
              <a:t>You will have a few of these for homework just to make sure that you feel comfortable with it all.</a:t>
            </a:r>
            <a:endParaRPr lang="en-US" dirty="0"/>
          </a:p>
        </p:txBody>
      </p:sp>
    </p:spTree>
    <p:extLst>
      <p:ext uri="{BB962C8B-B14F-4D97-AF65-F5344CB8AC3E}">
        <p14:creationId xmlns:p14="http://schemas.microsoft.com/office/powerpoint/2010/main" val="637458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Solutions</a:t>
            </a:r>
            <a:endParaRPr lang="en-US" dirty="0"/>
          </a:p>
        </p:txBody>
      </p:sp>
      <p:sp>
        <p:nvSpPr>
          <p:cNvPr id="3" name="Content Placeholder 2"/>
          <p:cNvSpPr>
            <a:spLocks noGrp="1"/>
          </p:cNvSpPr>
          <p:nvPr>
            <p:ph idx="1"/>
          </p:nvPr>
        </p:nvSpPr>
        <p:spPr/>
        <p:txBody>
          <a:bodyPr/>
          <a:lstStyle/>
          <a:p>
            <a:r>
              <a:rPr lang="en-US" dirty="0" smtClean="0"/>
              <a:t>Coupled Ordinary Differential equations.</a:t>
            </a:r>
          </a:p>
          <a:p>
            <a:r>
              <a:rPr lang="en-US" dirty="0" smtClean="0"/>
              <a:t>Imagine I have two (or more) concentrations that are coupled to each other such that </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824817793"/>
              </p:ext>
            </p:extLst>
          </p:nvPr>
        </p:nvGraphicFramePr>
        <p:xfrm>
          <a:off x="1021567" y="3517900"/>
          <a:ext cx="4200525" cy="925513"/>
        </p:xfrm>
        <a:graphic>
          <a:graphicData uri="http://schemas.openxmlformats.org/presentationml/2006/ole">
            <mc:AlternateContent xmlns:mc="http://schemas.openxmlformats.org/markup-compatibility/2006">
              <mc:Choice xmlns:v="urn:schemas-microsoft-com:vml" Requires="v">
                <p:oleObj spid="_x0000_s6308" name="Equation" r:id="rId3" imgW="1778000" imgH="419100" progId="Equation.3">
                  <p:embed/>
                </p:oleObj>
              </mc:Choice>
              <mc:Fallback>
                <p:oleObj name="Equation" r:id="rId3" imgW="1778000" imgH="419100" progId="Equation.3">
                  <p:embed/>
                  <p:pic>
                    <p:nvPicPr>
                      <p:cNvPr id="0" name=""/>
                      <p:cNvPicPr>
                        <a:picLocks noChangeAspect="1" noChangeArrowheads="1"/>
                      </p:cNvPicPr>
                      <p:nvPr/>
                    </p:nvPicPr>
                    <p:blipFill>
                      <a:blip r:embed="rId4"/>
                      <a:srcRect/>
                      <a:stretch>
                        <a:fillRect/>
                      </a:stretch>
                    </p:blipFill>
                    <p:spPr bwMode="auto">
                      <a:xfrm>
                        <a:off x="1021567" y="3517900"/>
                        <a:ext cx="4200525" cy="925513"/>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081591041"/>
              </p:ext>
            </p:extLst>
          </p:nvPr>
        </p:nvGraphicFramePr>
        <p:xfrm>
          <a:off x="1007280" y="4595813"/>
          <a:ext cx="4230687" cy="925512"/>
        </p:xfrm>
        <a:graphic>
          <a:graphicData uri="http://schemas.openxmlformats.org/presentationml/2006/ole">
            <mc:AlternateContent xmlns:mc="http://schemas.openxmlformats.org/markup-compatibility/2006">
              <mc:Choice xmlns:v="urn:schemas-microsoft-com:vml" Requires="v">
                <p:oleObj spid="_x0000_s6309" name="Equation" r:id="rId5" imgW="1790700" imgH="419100" progId="Equation.3">
                  <p:embed/>
                </p:oleObj>
              </mc:Choice>
              <mc:Fallback>
                <p:oleObj name="Equation" r:id="rId5" imgW="1790700" imgH="419100" progId="Equation.3">
                  <p:embed/>
                  <p:pic>
                    <p:nvPicPr>
                      <p:cNvPr id="0" name=""/>
                      <p:cNvPicPr>
                        <a:picLocks noChangeAspect="1" noChangeArrowheads="1"/>
                      </p:cNvPicPr>
                      <p:nvPr/>
                    </p:nvPicPr>
                    <p:blipFill>
                      <a:blip r:embed="rId6"/>
                      <a:srcRect/>
                      <a:stretch>
                        <a:fillRect/>
                      </a:stretch>
                    </p:blipFill>
                    <p:spPr bwMode="auto">
                      <a:xfrm>
                        <a:off x="1007280" y="4595813"/>
                        <a:ext cx="4230687" cy="925512"/>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466410747"/>
              </p:ext>
            </p:extLst>
          </p:nvPr>
        </p:nvGraphicFramePr>
        <p:xfrm>
          <a:off x="6575425" y="3710101"/>
          <a:ext cx="1800225" cy="534988"/>
        </p:xfrm>
        <a:graphic>
          <a:graphicData uri="http://schemas.openxmlformats.org/presentationml/2006/ole">
            <mc:AlternateContent xmlns:mc="http://schemas.openxmlformats.org/markup-compatibility/2006">
              <mc:Choice xmlns:v="urn:schemas-microsoft-com:vml" Requires="v">
                <p:oleObj spid="_x0000_s6310" name="Equation" r:id="rId7" imgW="762000" imgH="241300" progId="Equation.3">
                  <p:embed/>
                </p:oleObj>
              </mc:Choice>
              <mc:Fallback>
                <p:oleObj name="Equation" r:id="rId7" imgW="762000" imgH="241300" progId="Equation.3">
                  <p:embed/>
                  <p:pic>
                    <p:nvPicPr>
                      <p:cNvPr id="0" name=""/>
                      <p:cNvPicPr>
                        <a:picLocks noChangeAspect="1" noChangeArrowheads="1"/>
                      </p:cNvPicPr>
                      <p:nvPr/>
                    </p:nvPicPr>
                    <p:blipFill>
                      <a:blip r:embed="rId8"/>
                      <a:srcRect/>
                      <a:stretch>
                        <a:fillRect/>
                      </a:stretch>
                    </p:blipFill>
                    <p:spPr bwMode="auto">
                      <a:xfrm>
                        <a:off x="6575425" y="3710101"/>
                        <a:ext cx="1800225" cy="5349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1454349823"/>
              </p:ext>
            </p:extLst>
          </p:nvPr>
        </p:nvGraphicFramePr>
        <p:xfrm>
          <a:off x="6530975" y="4986338"/>
          <a:ext cx="1890713" cy="534987"/>
        </p:xfrm>
        <a:graphic>
          <a:graphicData uri="http://schemas.openxmlformats.org/presentationml/2006/ole">
            <mc:AlternateContent xmlns:mc="http://schemas.openxmlformats.org/markup-compatibility/2006">
              <mc:Choice xmlns:v="urn:schemas-microsoft-com:vml" Requires="v">
                <p:oleObj spid="_x0000_s6311" name="Equation" r:id="rId9" imgW="800100" imgH="241300" progId="Equation.3">
                  <p:embed/>
                </p:oleObj>
              </mc:Choice>
              <mc:Fallback>
                <p:oleObj name="Equation" r:id="rId9" imgW="800100" imgH="241300" progId="Equation.3">
                  <p:embed/>
                  <p:pic>
                    <p:nvPicPr>
                      <p:cNvPr id="0" name=""/>
                      <p:cNvPicPr>
                        <a:picLocks noChangeAspect="1" noChangeArrowheads="1"/>
                      </p:cNvPicPr>
                      <p:nvPr/>
                    </p:nvPicPr>
                    <p:blipFill>
                      <a:blip r:embed="rId10"/>
                      <a:srcRect/>
                      <a:stretch>
                        <a:fillRect/>
                      </a:stretch>
                    </p:blipFill>
                    <p:spPr bwMode="auto">
                      <a:xfrm>
                        <a:off x="6530975" y="4986338"/>
                        <a:ext cx="1890713" cy="534987"/>
                      </a:xfrm>
                      <a:prstGeom prst="rect">
                        <a:avLst/>
                      </a:prstGeom>
                      <a:noFill/>
                      <a:extLst/>
                    </p:spPr>
                  </p:pic>
                </p:oleObj>
              </mc:Fallback>
            </mc:AlternateContent>
          </a:graphicData>
        </a:graphic>
      </p:graphicFrame>
      <p:sp>
        <p:nvSpPr>
          <p:cNvPr id="8" name="TextBox 7"/>
          <p:cNvSpPr txBox="1"/>
          <p:nvPr/>
        </p:nvSpPr>
        <p:spPr>
          <a:xfrm>
            <a:off x="779463" y="5957048"/>
            <a:ext cx="4358134" cy="369332"/>
          </a:xfrm>
          <a:prstGeom prst="rect">
            <a:avLst/>
          </a:prstGeom>
          <a:noFill/>
        </p:spPr>
        <p:txBody>
          <a:bodyPr wrap="none" rtlCol="0">
            <a:spAutoFit/>
          </a:bodyPr>
          <a:lstStyle/>
          <a:p>
            <a:r>
              <a:rPr lang="en-US" dirty="0" smtClean="0"/>
              <a:t>Plot the concentrations over 100 times units</a:t>
            </a:r>
            <a:endParaRPr lang="en-US" dirty="0"/>
          </a:p>
        </p:txBody>
      </p:sp>
    </p:spTree>
    <p:extLst>
      <p:ext uri="{BB962C8B-B14F-4D97-AF65-F5344CB8AC3E}">
        <p14:creationId xmlns:p14="http://schemas.microsoft.com/office/powerpoint/2010/main" val="2520778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solve this</a:t>
            </a:r>
            <a:endParaRPr lang="en-US" dirty="0"/>
          </a:p>
        </p:txBody>
      </p:sp>
      <p:sp>
        <p:nvSpPr>
          <p:cNvPr id="3" name="Content Placeholder 2"/>
          <p:cNvSpPr>
            <a:spLocks noGrp="1"/>
          </p:cNvSpPr>
          <p:nvPr>
            <p:ph idx="1"/>
          </p:nvPr>
        </p:nvSpPr>
        <p:spPr/>
        <p:txBody>
          <a:bodyPr/>
          <a:lstStyle/>
          <a:p>
            <a:r>
              <a:rPr lang="en-US" dirty="0" smtClean="0"/>
              <a:t>Look at the equations carefully.</a:t>
            </a:r>
          </a:p>
          <a:p>
            <a:endParaRPr lang="en-US" dirty="0"/>
          </a:p>
          <a:p>
            <a:r>
              <a:rPr lang="en-US" dirty="0" smtClean="0"/>
              <a:t>What do you think the solution is going to look like</a:t>
            </a:r>
          </a:p>
          <a:p>
            <a:endParaRPr lang="en-US" dirty="0"/>
          </a:p>
          <a:p>
            <a:r>
              <a:rPr lang="en-US" dirty="0" smtClean="0"/>
              <a:t>Do a few things</a:t>
            </a:r>
          </a:p>
          <a:p>
            <a:pPr lvl="1"/>
            <a:r>
              <a:rPr lang="en-US" dirty="0" smtClean="0"/>
              <a:t>What is Steady State/Equilibrium</a:t>
            </a:r>
          </a:p>
          <a:p>
            <a:pPr lvl="1"/>
            <a:r>
              <a:rPr lang="en-US" dirty="0" smtClean="0"/>
              <a:t>Where do both start, where do they end?</a:t>
            </a:r>
          </a:p>
          <a:p>
            <a:pPr lvl="1"/>
            <a:r>
              <a:rPr lang="en-US" dirty="0" smtClean="0"/>
              <a:t>Draw what you think solution will look like.</a:t>
            </a:r>
            <a:endParaRPr lang="en-US" dirty="0"/>
          </a:p>
        </p:txBody>
      </p:sp>
    </p:spTree>
    <p:extLst>
      <p:ext uri="{BB962C8B-B14F-4D97-AF65-F5344CB8AC3E}">
        <p14:creationId xmlns:p14="http://schemas.microsoft.com/office/powerpoint/2010/main" val="28797811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Hopefully you remember from JJW</a:t>
            </a:r>
            <a:endParaRPr lang="en-US" dirty="0"/>
          </a:p>
        </p:txBody>
      </p:sp>
      <p:sp>
        <p:nvSpPr>
          <p:cNvPr id="3" name="Content Placeholder 2"/>
          <p:cNvSpPr>
            <a:spLocks noGrp="1"/>
          </p:cNvSpPr>
          <p:nvPr>
            <p:ph idx="1"/>
          </p:nvPr>
        </p:nvSpPr>
        <p:spPr/>
        <p:txBody>
          <a:bodyPr/>
          <a:lstStyle/>
          <a:p>
            <a:r>
              <a:rPr lang="en-US" dirty="0" smtClean="0"/>
              <a:t>You can approximate the derivative by (for small </a:t>
            </a:r>
            <a:r>
              <a:rPr lang="en-US" dirty="0" smtClean="0">
                <a:latin typeface="Symbol" charset="2"/>
                <a:cs typeface="Symbol" charset="2"/>
              </a:rPr>
              <a:t>D</a:t>
            </a:r>
            <a:r>
              <a:rPr lang="en-US" dirty="0" smtClean="0"/>
              <a:t>t)</a:t>
            </a:r>
          </a:p>
          <a:p>
            <a:endParaRPr lang="en-US" dirty="0"/>
          </a:p>
          <a:p>
            <a:endParaRPr lang="en-US" dirty="0" smtClean="0"/>
          </a:p>
          <a:p>
            <a:r>
              <a:rPr lang="en-US" dirty="0" smtClean="0"/>
              <a:t>So I can write my equations as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911542925"/>
              </p:ext>
            </p:extLst>
          </p:nvPr>
        </p:nvGraphicFramePr>
        <p:xfrm>
          <a:off x="2070100" y="2633663"/>
          <a:ext cx="3600450" cy="868362"/>
        </p:xfrm>
        <a:graphic>
          <a:graphicData uri="http://schemas.openxmlformats.org/presentationml/2006/ole">
            <mc:AlternateContent xmlns:mc="http://schemas.openxmlformats.org/markup-compatibility/2006">
              <mc:Choice xmlns:v="urn:schemas-microsoft-com:vml" Requires="v">
                <p:oleObj spid="_x0000_s7295" name="Equation" r:id="rId3" imgW="1523880" imgH="393480" progId="Equation.DSMT4">
                  <p:embed/>
                </p:oleObj>
              </mc:Choice>
              <mc:Fallback>
                <p:oleObj name="Equation" r:id="rId3" imgW="1523880" imgH="393480" progId="Equation.DSMT4">
                  <p:embed/>
                  <p:pic>
                    <p:nvPicPr>
                      <p:cNvPr id="0" name=""/>
                      <p:cNvPicPr>
                        <a:picLocks noChangeAspect="1" noChangeArrowheads="1"/>
                      </p:cNvPicPr>
                      <p:nvPr/>
                    </p:nvPicPr>
                    <p:blipFill>
                      <a:blip r:embed="rId4"/>
                      <a:srcRect/>
                      <a:stretch>
                        <a:fillRect/>
                      </a:stretch>
                    </p:blipFill>
                    <p:spPr bwMode="auto">
                      <a:xfrm>
                        <a:off x="2070100" y="2633663"/>
                        <a:ext cx="3600450" cy="868362"/>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186409647"/>
              </p:ext>
            </p:extLst>
          </p:nvPr>
        </p:nvGraphicFramePr>
        <p:xfrm>
          <a:off x="287338" y="4470400"/>
          <a:ext cx="5761037" cy="869950"/>
        </p:xfrm>
        <a:graphic>
          <a:graphicData uri="http://schemas.openxmlformats.org/presentationml/2006/ole">
            <mc:AlternateContent xmlns:mc="http://schemas.openxmlformats.org/markup-compatibility/2006">
              <mc:Choice xmlns:v="urn:schemas-microsoft-com:vml" Requires="v">
                <p:oleObj spid="_x0000_s7296" name="Equation" r:id="rId5" imgW="2438280" imgH="393480" progId="Equation.DSMT4">
                  <p:embed/>
                </p:oleObj>
              </mc:Choice>
              <mc:Fallback>
                <p:oleObj name="Equation" r:id="rId5" imgW="2438280" imgH="393480" progId="Equation.DSMT4">
                  <p:embed/>
                  <p:pic>
                    <p:nvPicPr>
                      <p:cNvPr id="0" name=""/>
                      <p:cNvPicPr>
                        <a:picLocks noChangeAspect="1" noChangeArrowheads="1"/>
                      </p:cNvPicPr>
                      <p:nvPr/>
                    </p:nvPicPr>
                    <p:blipFill>
                      <a:blip r:embed="rId6"/>
                      <a:srcRect/>
                      <a:stretch>
                        <a:fillRect/>
                      </a:stretch>
                    </p:blipFill>
                    <p:spPr bwMode="auto">
                      <a:xfrm>
                        <a:off x="287338" y="4470400"/>
                        <a:ext cx="5761037" cy="86995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997951843"/>
              </p:ext>
            </p:extLst>
          </p:nvPr>
        </p:nvGraphicFramePr>
        <p:xfrm>
          <a:off x="360363" y="5500688"/>
          <a:ext cx="5611812" cy="869950"/>
        </p:xfrm>
        <a:graphic>
          <a:graphicData uri="http://schemas.openxmlformats.org/presentationml/2006/ole">
            <mc:AlternateContent xmlns:mc="http://schemas.openxmlformats.org/markup-compatibility/2006">
              <mc:Choice xmlns:v="urn:schemas-microsoft-com:vml" Requires="v">
                <p:oleObj spid="_x0000_s7297" name="Equation" r:id="rId7" imgW="2374560" imgH="393480" progId="Equation.DSMT4">
                  <p:embed/>
                </p:oleObj>
              </mc:Choice>
              <mc:Fallback>
                <p:oleObj name="Equation" r:id="rId7" imgW="2374560" imgH="393480" progId="Equation.DSMT4">
                  <p:embed/>
                  <p:pic>
                    <p:nvPicPr>
                      <p:cNvPr id="0" name=""/>
                      <p:cNvPicPr>
                        <a:picLocks noChangeAspect="1" noChangeArrowheads="1"/>
                      </p:cNvPicPr>
                      <p:nvPr/>
                    </p:nvPicPr>
                    <p:blipFill>
                      <a:blip r:embed="rId8"/>
                      <a:srcRect/>
                      <a:stretch>
                        <a:fillRect/>
                      </a:stretch>
                    </p:blipFill>
                    <p:spPr bwMode="auto">
                      <a:xfrm>
                        <a:off x="360363" y="5500688"/>
                        <a:ext cx="5611812" cy="869950"/>
                      </a:xfrm>
                      <a:prstGeom prst="rect">
                        <a:avLst/>
                      </a:prstGeom>
                      <a:noFill/>
                      <a:extLst/>
                    </p:spPr>
                  </p:pic>
                </p:oleObj>
              </mc:Fallback>
            </mc:AlternateContent>
          </a:graphicData>
        </a:graphic>
      </p:graphicFrame>
      <p:sp>
        <p:nvSpPr>
          <p:cNvPr id="7" name="TextBox 6"/>
          <p:cNvSpPr txBox="1"/>
          <p:nvPr/>
        </p:nvSpPr>
        <p:spPr>
          <a:xfrm>
            <a:off x="6303861" y="4604131"/>
            <a:ext cx="2409584" cy="1200329"/>
          </a:xfrm>
          <a:prstGeom prst="rect">
            <a:avLst/>
          </a:prstGeom>
          <a:noFill/>
        </p:spPr>
        <p:txBody>
          <a:bodyPr wrap="none" rtlCol="0">
            <a:spAutoFit/>
          </a:bodyPr>
          <a:lstStyle/>
          <a:p>
            <a:r>
              <a:rPr lang="en-US" dirty="0" smtClean="0"/>
              <a:t>With these I can </a:t>
            </a:r>
          </a:p>
          <a:p>
            <a:r>
              <a:rPr lang="en-US" dirty="0"/>
              <a:t>w</a:t>
            </a:r>
            <a:r>
              <a:rPr lang="en-US" dirty="0" smtClean="0"/>
              <a:t>rite a loop to solve for</a:t>
            </a:r>
          </a:p>
          <a:p>
            <a:r>
              <a:rPr lang="en-US" dirty="0" smtClean="0"/>
              <a:t>C1 and C2 at whatever </a:t>
            </a:r>
          </a:p>
          <a:p>
            <a:r>
              <a:rPr lang="en-US" dirty="0"/>
              <a:t>t</a:t>
            </a:r>
            <a:r>
              <a:rPr lang="en-US" dirty="0" smtClean="0"/>
              <a:t>ime I want</a:t>
            </a:r>
            <a:endParaRPr lang="en-US" dirty="0"/>
          </a:p>
        </p:txBody>
      </p:sp>
    </p:spTree>
    <p:extLst>
      <p:ext uri="{BB962C8B-B14F-4D97-AF65-F5344CB8AC3E}">
        <p14:creationId xmlns:p14="http://schemas.microsoft.com/office/powerpoint/2010/main" val="3542935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1-16 at 4.18.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69" y="839177"/>
            <a:ext cx="8297392" cy="5287689"/>
          </a:xfrm>
          <a:prstGeom prst="rect">
            <a:avLst/>
          </a:prstGeom>
        </p:spPr>
      </p:pic>
    </p:spTree>
    <p:extLst>
      <p:ext uri="{BB962C8B-B14F-4D97-AF65-F5344CB8AC3E}">
        <p14:creationId xmlns:p14="http://schemas.microsoft.com/office/powerpoint/2010/main" val="18136233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this solution</a:t>
            </a:r>
            <a:endParaRPr lang="en-US" dirty="0"/>
          </a:p>
        </p:txBody>
      </p:sp>
      <p:sp>
        <p:nvSpPr>
          <p:cNvPr id="3" name="Content Placeholder 2"/>
          <p:cNvSpPr>
            <a:spLocks noGrp="1"/>
          </p:cNvSpPr>
          <p:nvPr>
            <p:ph idx="1"/>
          </p:nvPr>
        </p:nvSpPr>
        <p:spPr/>
        <p:txBody>
          <a:bodyPr/>
          <a:lstStyle/>
          <a:p>
            <a:r>
              <a:rPr lang="en-US" dirty="0" smtClean="0"/>
              <a:t>With </a:t>
            </a:r>
            <a:r>
              <a:rPr lang="en-US" dirty="0" err="1" smtClean="0"/>
              <a:t>Mathematica</a:t>
            </a:r>
            <a:r>
              <a:rPr lang="en-US" dirty="0" smtClean="0"/>
              <a:t> you can easily show that the theoretical solution to this problem is </a:t>
            </a:r>
            <a:endParaRPr lang="en-US" dirty="0"/>
          </a:p>
        </p:txBody>
      </p:sp>
      <p:pic>
        <p:nvPicPr>
          <p:cNvPr id="4" name="Picture 3" descr="Screen Shot 2017-01-16 at 4.47.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33" y="2733068"/>
            <a:ext cx="7886602" cy="3958468"/>
          </a:xfrm>
          <a:prstGeom prst="rect">
            <a:avLst/>
          </a:prstGeom>
        </p:spPr>
      </p:pic>
    </p:spTree>
    <p:extLst>
      <p:ext uri="{BB962C8B-B14F-4D97-AF65-F5344CB8AC3E}">
        <p14:creationId xmlns:p14="http://schemas.microsoft.com/office/powerpoint/2010/main" val="8777583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you try this slightly harder one</a:t>
            </a:r>
            <a:endParaRPr lang="en-US" dirty="0"/>
          </a:p>
        </p:txBody>
      </p:sp>
      <p:sp>
        <p:nvSpPr>
          <p:cNvPr id="3" name="Content Placeholder 2"/>
          <p:cNvSpPr>
            <a:spLocks noGrp="1"/>
          </p:cNvSpPr>
          <p:nvPr>
            <p:ph idx="1"/>
          </p:nvPr>
        </p:nvSpPr>
        <p:spPr/>
        <p:txBody>
          <a:bodyPr/>
          <a:lstStyle/>
          <a:p>
            <a:r>
              <a:rPr lang="en-US" dirty="0" smtClean="0"/>
              <a:t>Solve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222767780"/>
              </p:ext>
            </p:extLst>
          </p:nvPr>
        </p:nvGraphicFramePr>
        <p:xfrm>
          <a:off x="949325" y="2784475"/>
          <a:ext cx="4230688" cy="925513"/>
        </p:xfrm>
        <a:graphic>
          <a:graphicData uri="http://schemas.openxmlformats.org/presentationml/2006/ole">
            <mc:AlternateContent xmlns:mc="http://schemas.openxmlformats.org/markup-compatibility/2006">
              <mc:Choice xmlns:v="urn:schemas-microsoft-com:vml" Requires="v">
                <p:oleObj spid="_x0000_s8406" name="Equation" r:id="rId3" imgW="1790700" imgH="419100" progId="Equation.3">
                  <p:embed/>
                </p:oleObj>
              </mc:Choice>
              <mc:Fallback>
                <p:oleObj name="Equation" r:id="rId3" imgW="1790700" imgH="419100" progId="Equation.3">
                  <p:embed/>
                  <p:pic>
                    <p:nvPicPr>
                      <p:cNvPr id="0" name=""/>
                      <p:cNvPicPr>
                        <a:picLocks noChangeAspect="1" noChangeArrowheads="1"/>
                      </p:cNvPicPr>
                      <p:nvPr/>
                    </p:nvPicPr>
                    <p:blipFill>
                      <a:blip r:embed="rId4"/>
                      <a:srcRect/>
                      <a:stretch>
                        <a:fillRect/>
                      </a:stretch>
                    </p:blipFill>
                    <p:spPr bwMode="auto">
                      <a:xfrm>
                        <a:off x="949325" y="2784475"/>
                        <a:ext cx="4230688" cy="925513"/>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581828869"/>
              </p:ext>
            </p:extLst>
          </p:nvPr>
        </p:nvGraphicFramePr>
        <p:xfrm>
          <a:off x="200025" y="3862388"/>
          <a:ext cx="5730875" cy="925512"/>
        </p:xfrm>
        <a:graphic>
          <a:graphicData uri="http://schemas.openxmlformats.org/presentationml/2006/ole">
            <mc:AlternateContent xmlns:mc="http://schemas.openxmlformats.org/markup-compatibility/2006">
              <mc:Choice xmlns:v="urn:schemas-microsoft-com:vml" Requires="v">
                <p:oleObj spid="_x0000_s8407" name="Equation" r:id="rId5" imgW="2425700" imgH="419100" progId="Equation.3">
                  <p:embed/>
                </p:oleObj>
              </mc:Choice>
              <mc:Fallback>
                <p:oleObj name="Equation" r:id="rId5" imgW="2425700" imgH="419100" progId="Equation.3">
                  <p:embed/>
                  <p:pic>
                    <p:nvPicPr>
                      <p:cNvPr id="0" name=""/>
                      <p:cNvPicPr>
                        <a:picLocks noChangeAspect="1" noChangeArrowheads="1"/>
                      </p:cNvPicPr>
                      <p:nvPr/>
                    </p:nvPicPr>
                    <p:blipFill>
                      <a:blip r:embed="rId6"/>
                      <a:srcRect/>
                      <a:stretch>
                        <a:fillRect/>
                      </a:stretch>
                    </p:blipFill>
                    <p:spPr bwMode="auto">
                      <a:xfrm>
                        <a:off x="200025" y="3862388"/>
                        <a:ext cx="5730875" cy="925512"/>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1461601615"/>
              </p:ext>
            </p:extLst>
          </p:nvPr>
        </p:nvGraphicFramePr>
        <p:xfrm>
          <a:off x="6516688" y="2976789"/>
          <a:ext cx="1800225" cy="534988"/>
        </p:xfrm>
        <a:graphic>
          <a:graphicData uri="http://schemas.openxmlformats.org/presentationml/2006/ole">
            <mc:AlternateContent xmlns:mc="http://schemas.openxmlformats.org/markup-compatibility/2006">
              <mc:Choice xmlns:v="urn:schemas-microsoft-com:vml" Requires="v">
                <p:oleObj spid="_x0000_s8408" name="Equation" r:id="rId7" imgW="762000" imgH="241300" progId="Equation.3">
                  <p:embed/>
                </p:oleObj>
              </mc:Choice>
              <mc:Fallback>
                <p:oleObj name="Equation" r:id="rId7" imgW="762000" imgH="241300" progId="Equation.3">
                  <p:embed/>
                  <p:pic>
                    <p:nvPicPr>
                      <p:cNvPr id="0" name=""/>
                      <p:cNvPicPr>
                        <a:picLocks noChangeAspect="1" noChangeArrowheads="1"/>
                      </p:cNvPicPr>
                      <p:nvPr/>
                    </p:nvPicPr>
                    <p:blipFill>
                      <a:blip r:embed="rId8"/>
                      <a:srcRect/>
                      <a:stretch>
                        <a:fillRect/>
                      </a:stretch>
                    </p:blipFill>
                    <p:spPr bwMode="auto">
                      <a:xfrm>
                        <a:off x="6516688" y="2976789"/>
                        <a:ext cx="1800225" cy="534988"/>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2330313160"/>
              </p:ext>
            </p:extLst>
          </p:nvPr>
        </p:nvGraphicFramePr>
        <p:xfrm>
          <a:off x="6638456" y="4078065"/>
          <a:ext cx="1830388" cy="534988"/>
        </p:xfrm>
        <a:graphic>
          <a:graphicData uri="http://schemas.openxmlformats.org/presentationml/2006/ole">
            <mc:AlternateContent xmlns:mc="http://schemas.openxmlformats.org/markup-compatibility/2006">
              <mc:Choice xmlns:v="urn:schemas-microsoft-com:vml" Requires="v">
                <p:oleObj spid="_x0000_s8409" name="Equation" r:id="rId9" imgW="774700" imgH="241300" progId="Equation.3">
                  <p:embed/>
                </p:oleObj>
              </mc:Choice>
              <mc:Fallback>
                <p:oleObj name="Equation" r:id="rId9" imgW="774700" imgH="241300" progId="Equation.3">
                  <p:embed/>
                  <p:pic>
                    <p:nvPicPr>
                      <p:cNvPr id="0" name=""/>
                      <p:cNvPicPr>
                        <a:picLocks noChangeAspect="1" noChangeArrowheads="1"/>
                      </p:cNvPicPr>
                      <p:nvPr/>
                    </p:nvPicPr>
                    <p:blipFill>
                      <a:blip r:embed="rId10"/>
                      <a:srcRect/>
                      <a:stretch>
                        <a:fillRect/>
                      </a:stretch>
                    </p:blipFill>
                    <p:spPr bwMode="auto">
                      <a:xfrm>
                        <a:off x="6638456" y="4078065"/>
                        <a:ext cx="1830388" cy="534988"/>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565776948"/>
              </p:ext>
            </p:extLst>
          </p:nvPr>
        </p:nvGraphicFramePr>
        <p:xfrm>
          <a:off x="1101725" y="4992688"/>
          <a:ext cx="4230688" cy="925512"/>
        </p:xfrm>
        <a:graphic>
          <a:graphicData uri="http://schemas.openxmlformats.org/presentationml/2006/ole">
            <mc:AlternateContent xmlns:mc="http://schemas.openxmlformats.org/markup-compatibility/2006">
              <mc:Choice xmlns:v="urn:schemas-microsoft-com:vml" Requires="v">
                <p:oleObj spid="_x0000_s8410" name="Equation" r:id="rId11" imgW="1790700" imgH="419100" progId="Equation.3">
                  <p:embed/>
                </p:oleObj>
              </mc:Choice>
              <mc:Fallback>
                <p:oleObj name="Equation" r:id="rId11" imgW="1790700" imgH="419100" progId="Equation.3">
                  <p:embed/>
                  <p:pic>
                    <p:nvPicPr>
                      <p:cNvPr id="0" name=""/>
                      <p:cNvPicPr>
                        <a:picLocks noChangeAspect="1" noChangeArrowheads="1"/>
                      </p:cNvPicPr>
                      <p:nvPr/>
                    </p:nvPicPr>
                    <p:blipFill>
                      <a:blip r:embed="rId12"/>
                      <a:srcRect/>
                      <a:stretch>
                        <a:fillRect/>
                      </a:stretch>
                    </p:blipFill>
                    <p:spPr bwMode="auto">
                      <a:xfrm>
                        <a:off x="1101725" y="4992688"/>
                        <a:ext cx="4230688" cy="925512"/>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2374435148"/>
              </p:ext>
            </p:extLst>
          </p:nvPr>
        </p:nvGraphicFramePr>
        <p:xfrm>
          <a:off x="6638925" y="5383213"/>
          <a:ext cx="1860550" cy="534987"/>
        </p:xfrm>
        <a:graphic>
          <a:graphicData uri="http://schemas.openxmlformats.org/presentationml/2006/ole">
            <mc:AlternateContent xmlns:mc="http://schemas.openxmlformats.org/markup-compatibility/2006">
              <mc:Choice xmlns:v="urn:schemas-microsoft-com:vml" Requires="v">
                <p:oleObj spid="_x0000_s8411" name="Equation" r:id="rId13" imgW="787400" imgH="241300" progId="Equation.3">
                  <p:embed/>
                </p:oleObj>
              </mc:Choice>
              <mc:Fallback>
                <p:oleObj name="Equation" r:id="rId13" imgW="787400" imgH="241300" progId="Equation.3">
                  <p:embed/>
                  <p:pic>
                    <p:nvPicPr>
                      <p:cNvPr id="0" name=""/>
                      <p:cNvPicPr>
                        <a:picLocks noChangeAspect="1" noChangeArrowheads="1"/>
                      </p:cNvPicPr>
                      <p:nvPr/>
                    </p:nvPicPr>
                    <p:blipFill>
                      <a:blip r:embed="rId14"/>
                      <a:srcRect/>
                      <a:stretch>
                        <a:fillRect/>
                      </a:stretch>
                    </p:blipFill>
                    <p:spPr bwMode="auto">
                      <a:xfrm>
                        <a:off x="6638925" y="5383213"/>
                        <a:ext cx="1860550" cy="534987"/>
                      </a:xfrm>
                      <a:prstGeom prst="rect">
                        <a:avLst/>
                      </a:prstGeom>
                      <a:noFill/>
                      <a:extLst/>
                    </p:spPr>
                  </p:pic>
                </p:oleObj>
              </mc:Fallback>
            </mc:AlternateContent>
          </a:graphicData>
        </a:graphic>
      </p:graphicFrame>
    </p:spTree>
    <p:extLst>
      <p:ext uri="{BB962C8B-B14F-4D97-AF65-F5344CB8AC3E}">
        <p14:creationId xmlns:p14="http://schemas.microsoft.com/office/powerpoint/2010/main" val="34423510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prefer not to write your own solver and use a more efficient one you can use </a:t>
            </a:r>
            <a:r>
              <a:rPr lang="en-US" dirty="0" err="1" smtClean="0"/>
              <a:t>Matlab’s</a:t>
            </a:r>
            <a:r>
              <a:rPr lang="en-US" dirty="0" smtClean="0"/>
              <a:t> inbuilt </a:t>
            </a:r>
            <a:r>
              <a:rPr lang="en-US" dirty="0"/>
              <a:t>ode45 function (https://</a:t>
            </a:r>
            <a:r>
              <a:rPr lang="en-US" dirty="0" err="1"/>
              <a:t>www.mathworks.com</a:t>
            </a:r>
            <a:r>
              <a:rPr lang="en-US" dirty="0"/>
              <a:t>/help/</a:t>
            </a:r>
            <a:r>
              <a:rPr lang="en-US" dirty="0" err="1"/>
              <a:t>matlab</a:t>
            </a:r>
            <a:r>
              <a:rPr lang="en-US" dirty="0"/>
              <a:t>/ref/ode45.</a:t>
            </a:r>
            <a:r>
              <a:rPr lang="en-US" dirty="0" smtClean="0"/>
              <a:t>html)</a:t>
            </a:r>
            <a:endParaRPr lang="en-US" dirty="0"/>
          </a:p>
          <a:p>
            <a:r>
              <a:rPr lang="en-US" dirty="0" smtClean="0"/>
              <a:t>Or</a:t>
            </a:r>
            <a:endParaRPr lang="en-US" dirty="0"/>
          </a:p>
          <a:p>
            <a:r>
              <a:rPr lang="en-US" dirty="0" smtClean="0"/>
              <a:t>You can use the numerical solver </a:t>
            </a:r>
            <a:r>
              <a:rPr lang="en-US" dirty="0" err="1" smtClean="0"/>
              <a:t>NDSolve</a:t>
            </a:r>
            <a:r>
              <a:rPr lang="en-US" dirty="0" smtClean="0"/>
              <a:t> in </a:t>
            </a:r>
            <a:r>
              <a:rPr lang="en-US" dirty="0"/>
              <a:t>Mathematics (</a:t>
            </a:r>
            <a:r>
              <a:rPr lang="en-US" dirty="0">
                <a:hlinkClick r:id="rId2"/>
              </a:rPr>
              <a:t>http://reference.wolfram.com/language/tutorial/</a:t>
            </a:r>
            <a:r>
              <a:rPr lang="en-US" dirty="0" smtClean="0">
                <a:hlinkClick r:id="rId2"/>
              </a:rPr>
              <a:t>NumericalSolutionOfDifferentialEquations.html</a:t>
            </a:r>
            <a:r>
              <a:rPr lang="en-US" dirty="0" smtClean="0"/>
              <a:t>) - I do not personally love this</a:t>
            </a:r>
          </a:p>
          <a:p>
            <a:r>
              <a:rPr lang="en-US" dirty="0" smtClean="0"/>
              <a:t>On the following slide I show you how to solve some of the problems we have looked at with both, but leave it to you to invest time and learn how to use them.</a:t>
            </a:r>
          </a:p>
        </p:txBody>
      </p:sp>
    </p:spTree>
    <p:extLst>
      <p:ext uri="{BB962C8B-B14F-4D97-AF65-F5344CB8AC3E}">
        <p14:creationId xmlns:p14="http://schemas.microsoft.com/office/powerpoint/2010/main" val="11069868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Equations</a:t>
            </a:r>
            <a:endParaRPr lang="en-US" dirty="0"/>
          </a:p>
        </p:txBody>
      </p:sp>
      <p:sp>
        <p:nvSpPr>
          <p:cNvPr id="3" name="Content Placeholder 2"/>
          <p:cNvSpPr>
            <a:spLocks noGrp="1"/>
          </p:cNvSpPr>
          <p:nvPr>
            <p:ph idx="1"/>
          </p:nvPr>
        </p:nvSpPr>
        <p:spPr>
          <a:xfrm>
            <a:off x="779463" y="1949824"/>
            <a:ext cx="7583488" cy="4468742"/>
          </a:xfrm>
        </p:spPr>
        <p:txBody>
          <a:bodyPr/>
          <a:lstStyle/>
          <a:p>
            <a:r>
              <a:rPr lang="en-US" dirty="0" smtClean="0"/>
              <a:t>In this class we will focus on solving ordinary differential equations that represent the physical processes we are interested in studying. With perhaps a few exceptions the most complicated differential equation we will look at will be second order, which means it will look something like</a:t>
            </a:r>
          </a:p>
          <a:p>
            <a:endParaRPr lang="en-US" dirty="0"/>
          </a:p>
          <a:p>
            <a:endParaRPr lang="en-US" dirty="0" smtClean="0"/>
          </a:p>
          <a:p>
            <a:r>
              <a:rPr lang="en-US" dirty="0" smtClean="0"/>
              <a:t>Sometimes you may be able to solve the equation by hand. Other times not. Here we will cover some useful methods to help you solve them as you need to.</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96910694"/>
              </p:ext>
            </p:extLst>
          </p:nvPr>
        </p:nvGraphicFramePr>
        <p:xfrm>
          <a:off x="1608138" y="3913188"/>
          <a:ext cx="5765800" cy="1038225"/>
        </p:xfrm>
        <a:graphic>
          <a:graphicData uri="http://schemas.openxmlformats.org/presentationml/2006/ole">
            <mc:AlternateContent xmlns:mc="http://schemas.openxmlformats.org/markup-compatibility/2006">
              <mc:Choice xmlns:v="urn:schemas-microsoft-com:vml" Requires="v">
                <p:oleObj spid="_x0000_s1081" name="Equation" r:id="rId3" imgW="2438400" imgH="469900" progId="Equation.3">
                  <p:embed/>
                </p:oleObj>
              </mc:Choice>
              <mc:Fallback>
                <p:oleObj name="Equation" r:id="rId3" imgW="2438400" imgH="469900" progId="Equation.3">
                  <p:embed/>
                  <p:pic>
                    <p:nvPicPr>
                      <p:cNvPr id="0" name=""/>
                      <p:cNvPicPr>
                        <a:picLocks noChangeAspect="1" noChangeArrowheads="1"/>
                      </p:cNvPicPr>
                      <p:nvPr/>
                    </p:nvPicPr>
                    <p:blipFill>
                      <a:blip r:embed="rId4"/>
                      <a:srcRect/>
                      <a:stretch>
                        <a:fillRect/>
                      </a:stretch>
                    </p:blipFill>
                    <p:spPr bwMode="auto">
                      <a:xfrm>
                        <a:off x="1608138" y="3913188"/>
                        <a:ext cx="5765800" cy="1038225"/>
                      </a:xfrm>
                      <a:prstGeom prst="rect">
                        <a:avLst/>
                      </a:prstGeom>
                      <a:noFill/>
                      <a:extLst/>
                    </p:spPr>
                  </p:pic>
                </p:oleObj>
              </mc:Fallback>
            </mc:AlternateContent>
          </a:graphicData>
        </a:graphic>
      </p:graphicFrame>
    </p:spTree>
    <p:extLst>
      <p:ext uri="{BB962C8B-B14F-4D97-AF65-F5344CB8AC3E}">
        <p14:creationId xmlns:p14="http://schemas.microsoft.com/office/powerpoint/2010/main" val="24980956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a:t>
            </a:r>
            <a:r>
              <a:rPr lang="en-US" dirty="0" smtClean="0"/>
              <a:t> ode45</a:t>
            </a:r>
            <a:endParaRPr lang="en-US" dirty="0"/>
          </a:p>
        </p:txBody>
      </p:sp>
      <p:pic>
        <p:nvPicPr>
          <p:cNvPr id="4" name="Picture 3" descr="Screen Shot 2017-01-16 at 4.57.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1729867"/>
            <a:ext cx="8135009" cy="2511376"/>
          </a:xfrm>
          <a:prstGeom prst="rect">
            <a:avLst/>
          </a:prstGeom>
        </p:spPr>
      </p:pic>
      <p:pic>
        <p:nvPicPr>
          <p:cNvPr id="5" name="Picture 4" descr="Screen Shot 2017-01-16 at 4.57.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217" y="5228939"/>
            <a:ext cx="7565127" cy="713337"/>
          </a:xfrm>
          <a:prstGeom prst="rect">
            <a:avLst/>
          </a:prstGeom>
        </p:spPr>
      </p:pic>
    </p:spTree>
    <p:extLst>
      <p:ext uri="{BB962C8B-B14F-4D97-AF65-F5344CB8AC3E}">
        <p14:creationId xmlns:p14="http://schemas.microsoft.com/office/powerpoint/2010/main" val="15508004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275667"/>
            <a:ext cx="7583488" cy="1143000"/>
          </a:xfrm>
        </p:spPr>
        <p:txBody>
          <a:bodyPr/>
          <a:lstStyle/>
          <a:p>
            <a:r>
              <a:rPr lang="en-US" dirty="0" err="1" smtClean="0"/>
              <a:t>Mathematica</a:t>
            </a:r>
            <a:r>
              <a:rPr lang="en-US" dirty="0" smtClean="0"/>
              <a:t> </a:t>
            </a:r>
            <a:r>
              <a:rPr lang="en-US" dirty="0" err="1" smtClean="0"/>
              <a:t>NDSolve</a:t>
            </a:r>
            <a:endParaRPr lang="en-US" dirty="0"/>
          </a:p>
        </p:txBody>
      </p:sp>
      <p:pic>
        <p:nvPicPr>
          <p:cNvPr id="4" name="Picture 3" descr="Screen Shot 2017-01-16 at 4.48.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165" y="874771"/>
            <a:ext cx="6757479" cy="5675321"/>
          </a:xfrm>
          <a:prstGeom prst="rect">
            <a:avLst/>
          </a:prstGeom>
        </p:spPr>
      </p:pic>
    </p:spTree>
    <p:extLst>
      <p:ext uri="{BB962C8B-B14F-4D97-AF65-F5344CB8AC3E}">
        <p14:creationId xmlns:p14="http://schemas.microsoft.com/office/powerpoint/2010/main" val="38190347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 MATH</a:t>
            </a:r>
            <a:endParaRPr lang="en-US" dirty="0"/>
          </a:p>
        </p:txBody>
      </p:sp>
      <p:sp>
        <p:nvSpPr>
          <p:cNvPr id="3" name="Content Placeholder 2"/>
          <p:cNvSpPr>
            <a:spLocks noGrp="1"/>
          </p:cNvSpPr>
          <p:nvPr>
            <p:ph idx="1"/>
          </p:nvPr>
        </p:nvSpPr>
        <p:spPr/>
        <p:txBody>
          <a:bodyPr/>
          <a:lstStyle/>
          <a:p>
            <a:r>
              <a:rPr lang="en-US" dirty="0" smtClean="0"/>
              <a:t>Great website that has so much helpful stuff on it and is pretty accessible and easy to follow, unlike so many others.</a:t>
            </a:r>
          </a:p>
          <a:p>
            <a:endParaRPr lang="en-US" dirty="0"/>
          </a:p>
          <a:p>
            <a:r>
              <a:rPr lang="en-US" dirty="0">
                <a:hlinkClick r:id="rId2"/>
              </a:rPr>
              <a:t>http://sosmath.com/diffeq/</a:t>
            </a:r>
            <a:r>
              <a:rPr lang="en-US" dirty="0" smtClean="0">
                <a:hlinkClick r:id="rId2"/>
              </a:rPr>
              <a:t>diffeq.html</a:t>
            </a:r>
            <a:endParaRPr lang="en-US" dirty="0" smtClean="0"/>
          </a:p>
          <a:p>
            <a:endParaRPr lang="en-US" dirty="0"/>
          </a:p>
          <a:p>
            <a:r>
              <a:rPr lang="en-US" dirty="0" smtClean="0"/>
              <a:t>A lot of the differential equations we are interested are solved there. I have always found it useful as it helps me learn to solve these things by hand.</a:t>
            </a:r>
            <a:endParaRPr lang="en-US" dirty="0"/>
          </a:p>
        </p:txBody>
      </p:sp>
    </p:spTree>
    <p:extLst>
      <p:ext uri="{BB962C8B-B14F-4D97-AF65-F5344CB8AC3E}">
        <p14:creationId xmlns:p14="http://schemas.microsoft.com/office/powerpoint/2010/main" val="8686732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Mathematica</a:t>
            </a:r>
            <a:endParaRPr lang="en-US" dirty="0"/>
          </a:p>
        </p:txBody>
      </p:sp>
      <p:sp>
        <p:nvSpPr>
          <p:cNvPr id="3" name="Content Placeholder 2"/>
          <p:cNvSpPr>
            <a:spLocks noGrp="1"/>
          </p:cNvSpPr>
          <p:nvPr>
            <p:ph idx="1"/>
          </p:nvPr>
        </p:nvSpPr>
        <p:spPr/>
        <p:txBody>
          <a:bodyPr/>
          <a:lstStyle/>
          <a:p>
            <a:r>
              <a:rPr lang="en-US" dirty="0" smtClean="0"/>
              <a:t>As a student at Notre Dame you can download and have access to </a:t>
            </a:r>
            <a:r>
              <a:rPr lang="en-US" dirty="0" err="1" smtClean="0"/>
              <a:t>Mathematica</a:t>
            </a:r>
            <a:r>
              <a:rPr lang="en-US" dirty="0" smtClean="0"/>
              <a:t>, which is an incredibly powerful and amazing tool for solving all sorts of mathematical problems. If it cannot solve the differential equation we are looking at then it is unlikely you can either.</a:t>
            </a:r>
          </a:p>
          <a:p>
            <a:endParaRPr lang="en-US" dirty="0"/>
          </a:p>
          <a:p>
            <a:r>
              <a:rPr lang="en-US" dirty="0" smtClean="0"/>
              <a:t>The specific command for solving a differential equation is</a:t>
            </a:r>
          </a:p>
          <a:p>
            <a:r>
              <a:rPr lang="en-US" dirty="0" err="1" smtClean="0"/>
              <a:t>DSolve</a:t>
            </a:r>
            <a:endParaRPr lang="en-US" dirty="0"/>
          </a:p>
        </p:txBody>
      </p:sp>
    </p:spTree>
    <p:extLst>
      <p:ext uri="{BB962C8B-B14F-4D97-AF65-F5344CB8AC3E}">
        <p14:creationId xmlns:p14="http://schemas.microsoft.com/office/powerpoint/2010/main" val="1868747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Solve the following differential equation in </a:t>
            </a:r>
            <a:r>
              <a:rPr lang="en-US" dirty="0" err="1" smtClean="0"/>
              <a:t>Mathematica</a:t>
            </a:r>
            <a:r>
              <a:rPr lang="en-US" dirty="0" smtClean="0"/>
              <a:t> assuming that </a:t>
            </a:r>
            <a:r>
              <a:rPr lang="en-US" i="1" dirty="0" smtClean="0"/>
              <a:t>D(x)</a:t>
            </a:r>
            <a:r>
              <a:rPr lang="en-US" dirty="0" smtClean="0"/>
              <a:t> and </a:t>
            </a:r>
            <a:r>
              <a:rPr lang="en-US" dirty="0" smtClean="0">
                <a:latin typeface="Symbol" charset="2"/>
                <a:cs typeface="Symbol" charset="2"/>
              </a:rPr>
              <a:t>l(</a:t>
            </a:r>
            <a:r>
              <a:rPr lang="en-US" dirty="0" smtClean="0">
                <a:cs typeface="Symbol" charset="2"/>
              </a:rPr>
              <a:t>x</a:t>
            </a:r>
            <a:r>
              <a:rPr lang="en-US" dirty="0" smtClean="0">
                <a:latin typeface="Symbol" charset="2"/>
                <a:cs typeface="Symbol" charset="2"/>
              </a:rPr>
              <a:t>)</a:t>
            </a:r>
            <a:r>
              <a:rPr lang="en-US" dirty="0" smtClean="0"/>
              <a:t> are constants.</a:t>
            </a:r>
          </a:p>
          <a:p>
            <a:endParaRPr lang="en-US" dirty="0"/>
          </a:p>
          <a:p>
            <a:endParaRPr lang="en-US" dirty="0" smtClean="0"/>
          </a:p>
          <a:p>
            <a:endParaRPr lang="en-US" dirty="0"/>
          </a:p>
          <a:p>
            <a:r>
              <a:rPr lang="en-US" dirty="0" smtClean="0"/>
              <a:t>Rearrange (we will assume D is constant, but may not always be)</a:t>
            </a:r>
          </a:p>
        </p:txBody>
      </p:sp>
      <p:graphicFrame>
        <p:nvGraphicFramePr>
          <p:cNvPr id="4" name="Object 2"/>
          <p:cNvGraphicFramePr>
            <a:graphicFrameLocks noChangeAspect="1"/>
          </p:cNvGraphicFramePr>
          <p:nvPr>
            <p:extLst>
              <p:ext uri="{D42A27DB-BD31-4B8C-83A1-F6EECF244321}">
                <p14:modId xmlns:p14="http://schemas.microsoft.com/office/powerpoint/2010/main" val="1461504516"/>
              </p:ext>
            </p:extLst>
          </p:nvPr>
        </p:nvGraphicFramePr>
        <p:xfrm>
          <a:off x="2236788" y="3073400"/>
          <a:ext cx="4233862" cy="1038225"/>
        </p:xfrm>
        <a:graphic>
          <a:graphicData uri="http://schemas.openxmlformats.org/presentationml/2006/ole">
            <mc:AlternateContent xmlns:mc="http://schemas.openxmlformats.org/markup-compatibility/2006">
              <mc:Choice xmlns:v="urn:schemas-microsoft-com:vml" Requires="v">
                <p:oleObj spid="_x0000_s2112" name="Equation" r:id="rId3" imgW="1790700" imgH="469900" progId="Equation.3">
                  <p:embed/>
                </p:oleObj>
              </mc:Choice>
              <mc:Fallback>
                <p:oleObj name="Equation" r:id="rId3" imgW="1790700" imgH="469900" progId="Equation.3">
                  <p:embed/>
                  <p:pic>
                    <p:nvPicPr>
                      <p:cNvPr id="0" name=""/>
                      <p:cNvPicPr>
                        <a:picLocks noChangeAspect="1" noChangeArrowheads="1"/>
                      </p:cNvPicPr>
                      <p:nvPr/>
                    </p:nvPicPr>
                    <p:blipFill>
                      <a:blip r:embed="rId4"/>
                      <a:srcRect/>
                      <a:stretch>
                        <a:fillRect/>
                      </a:stretch>
                    </p:blipFill>
                    <p:spPr bwMode="auto">
                      <a:xfrm>
                        <a:off x="2236788" y="3073400"/>
                        <a:ext cx="4233862" cy="1038225"/>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4201626251"/>
              </p:ext>
            </p:extLst>
          </p:nvPr>
        </p:nvGraphicFramePr>
        <p:xfrm>
          <a:off x="1441450" y="5286375"/>
          <a:ext cx="5822950" cy="954088"/>
        </p:xfrm>
        <a:graphic>
          <a:graphicData uri="http://schemas.openxmlformats.org/presentationml/2006/ole">
            <mc:AlternateContent xmlns:mc="http://schemas.openxmlformats.org/markup-compatibility/2006">
              <mc:Choice xmlns:v="urn:schemas-microsoft-com:vml" Requires="v">
                <p:oleObj spid="_x0000_s2113" name="Equation" r:id="rId5" imgW="2463800" imgH="431800" progId="Equation.3">
                  <p:embed/>
                </p:oleObj>
              </mc:Choice>
              <mc:Fallback>
                <p:oleObj name="Equation" r:id="rId5" imgW="2463800" imgH="431800" progId="Equation.3">
                  <p:embed/>
                  <p:pic>
                    <p:nvPicPr>
                      <p:cNvPr id="0" name=""/>
                      <p:cNvPicPr>
                        <a:picLocks noChangeAspect="1" noChangeArrowheads="1"/>
                      </p:cNvPicPr>
                      <p:nvPr/>
                    </p:nvPicPr>
                    <p:blipFill>
                      <a:blip r:embed="rId6"/>
                      <a:srcRect/>
                      <a:stretch>
                        <a:fillRect/>
                      </a:stretch>
                    </p:blipFill>
                    <p:spPr bwMode="auto">
                      <a:xfrm>
                        <a:off x="1441450" y="5286375"/>
                        <a:ext cx="5822950" cy="954088"/>
                      </a:xfrm>
                      <a:prstGeom prst="rect">
                        <a:avLst/>
                      </a:prstGeom>
                      <a:noFill/>
                      <a:extLst/>
                    </p:spPr>
                  </p:pic>
                </p:oleObj>
              </mc:Fallback>
            </mc:AlternateContent>
          </a:graphicData>
        </a:graphic>
      </p:graphicFrame>
      <p:cxnSp>
        <p:nvCxnSpPr>
          <p:cNvPr id="7" name="Straight Arrow Connector 6"/>
          <p:cNvCxnSpPr/>
          <p:nvPr/>
        </p:nvCxnSpPr>
        <p:spPr>
          <a:xfrm flipV="1">
            <a:off x="1596571" y="5286375"/>
            <a:ext cx="1306286" cy="1087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6127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Mathematica</a:t>
            </a:r>
            <a:endParaRPr lang="en-US" dirty="0"/>
          </a:p>
        </p:txBody>
      </p:sp>
      <p:sp>
        <p:nvSpPr>
          <p:cNvPr id="3" name="Content Placeholder 2"/>
          <p:cNvSpPr>
            <a:spLocks noGrp="1"/>
          </p:cNvSpPr>
          <p:nvPr>
            <p:ph idx="1"/>
          </p:nvPr>
        </p:nvSpPr>
        <p:spPr>
          <a:xfrm>
            <a:off x="779463" y="1949823"/>
            <a:ext cx="7583488" cy="4627505"/>
          </a:xfrm>
        </p:spPr>
        <p:txBody>
          <a:bodyPr>
            <a:normAutofit/>
          </a:bodyPr>
          <a:lstStyle/>
          <a:p>
            <a:r>
              <a:rPr lang="en-US" dirty="0" smtClean="0"/>
              <a:t>Open a clean sheet</a:t>
            </a:r>
          </a:p>
          <a:p>
            <a:r>
              <a:rPr lang="en-US" dirty="0" smtClean="0"/>
              <a:t>Define you equation</a:t>
            </a:r>
          </a:p>
          <a:p>
            <a:pPr lvl="1"/>
            <a:r>
              <a:rPr lang="en-US" dirty="0" smtClean="0"/>
              <a:t>Type </a:t>
            </a:r>
            <a:r>
              <a:rPr lang="en-US" dirty="0" err="1" smtClean="0"/>
              <a:t>eq</a:t>
            </a:r>
            <a:r>
              <a:rPr lang="en-US" dirty="0" smtClean="0"/>
              <a:t>:=DD*C’’[x}=</a:t>
            </a:r>
            <a:r>
              <a:rPr lang="en-US" dirty="0" smtClean="0"/>
              <a:t>=lambda</a:t>
            </a:r>
            <a:r>
              <a:rPr lang="en-US" dirty="0" smtClean="0"/>
              <a:t>*C[x]</a:t>
            </a:r>
          </a:p>
          <a:p>
            <a:pPr lvl="1"/>
            <a:r>
              <a:rPr lang="en-US" dirty="0" smtClean="0"/>
              <a:t>Hit </a:t>
            </a:r>
            <a:r>
              <a:rPr lang="en-US" dirty="0" err="1" smtClean="0"/>
              <a:t>shift+return</a:t>
            </a:r>
            <a:endParaRPr lang="en-US" dirty="0" smtClean="0"/>
          </a:p>
          <a:p>
            <a:r>
              <a:rPr lang="en-US" dirty="0" smtClean="0"/>
              <a:t>Confirm it is correct</a:t>
            </a:r>
          </a:p>
          <a:p>
            <a:pPr lvl="1"/>
            <a:r>
              <a:rPr lang="en-US" dirty="0" smtClean="0"/>
              <a:t>Type </a:t>
            </a:r>
            <a:r>
              <a:rPr lang="en-US" dirty="0" err="1" smtClean="0"/>
              <a:t>eq</a:t>
            </a:r>
            <a:r>
              <a:rPr lang="en-US" dirty="0" smtClean="0"/>
              <a:t> </a:t>
            </a:r>
            <a:endParaRPr lang="en-US" dirty="0"/>
          </a:p>
          <a:p>
            <a:pPr lvl="1"/>
            <a:r>
              <a:rPr lang="en-US" dirty="0" smtClean="0"/>
              <a:t>Hit </a:t>
            </a:r>
            <a:r>
              <a:rPr lang="en-US" dirty="0"/>
              <a:t>s</a:t>
            </a:r>
            <a:r>
              <a:rPr lang="en-US" dirty="0" smtClean="0"/>
              <a:t>hift +Return</a:t>
            </a:r>
            <a:endParaRPr lang="en-US" dirty="0"/>
          </a:p>
          <a:p>
            <a:r>
              <a:rPr lang="en-US" dirty="0" smtClean="0"/>
              <a:t>Solve the differential equation</a:t>
            </a:r>
          </a:p>
          <a:p>
            <a:pPr lvl="1"/>
            <a:r>
              <a:rPr lang="en-US" dirty="0" smtClean="0"/>
              <a:t>Type  </a:t>
            </a:r>
            <a:r>
              <a:rPr lang="en-US" dirty="0" err="1" smtClean="0"/>
              <a:t>Dsolve</a:t>
            </a:r>
            <a:r>
              <a:rPr lang="en-US" dirty="0" smtClean="0"/>
              <a:t>[</a:t>
            </a:r>
            <a:r>
              <a:rPr lang="en-US" dirty="0" err="1" smtClean="0"/>
              <a:t>eq,C,x</a:t>
            </a:r>
            <a:r>
              <a:rPr lang="en-US" dirty="0" smtClean="0"/>
              <a:t>]</a:t>
            </a:r>
          </a:p>
          <a:p>
            <a:pPr lvl="1"/>
            <a:r>
              <a:rPr lang="en-US" dirty="0"/>
              <a:t>Hit </a:t>
            </a:r>
            <a:r>
              <a:rPr lang="en-US" dirty="0" err="1"/>
              <a:t>shift+return</a:t>
            </a:r>
            <a:endParaRPr lang="en-US" dirty="0"/>
          </a:p>
          <a:p>
            <a:pPr lvl="1"/>
            <a:endParaRPr lang="en-US" dirty="0"/>
          </a:p>
        </p:txBody>
      </p:sp>
    </p:spTree>
    <p:extLst>
      <p:ext uri="{BB962C8B-B14F-4D97-AF65-F5344CB8AC3E}">
        <p14:creationId xmlns:p14="http://schemas.microsoft.com/office/powerpoint/2010/main" val="32818559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8" name="Picture 7" descr="Screen Shot 2017-01-16 at 3.4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2222500"/>
            <a:ext cx="7583488" cy="3372422"/>
          </a:xfrm>
          <a:prstGeom prst="rect">
            <a:avLst/>
          </a:prstGeom>
        </p:spPr>
      </p:pic>
    </p:spTree>
    <p:extLst>
      <p:ext uri="{BB962C8B-B14F-4D97-AF65-F5344CB8AC3E}">
        <p14:creationId xmlns:p14="http://schemas.microsoft.com/office/powerpoint/2010/main" val="195858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idx="1"/>
          </p:nvPr>
        </p:nvSpPr>
        <p:spPr/>
        <p:txBody>
          <a:bodyPr/>
          <a:lstStyle/>
          <a:p>
            <a:r>
              <a:rPr lang="en-US" dirty="0" smtClean="0"/>
              <a:t>Solve the following differential equation</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475397099"/>
              </p:ext>
            </p:extLst>
          </p:nvPr>
        </p:nvGraphicFramePr>
        <p:xfrm>
          <a:off x="2723268" y="2693987"/>
          <a:ext cx="2852738" cy="898525"/>
        </p:xfrm>
        <a:graphic>
          <a:graphicData uri="http://schemas.openxmlformats.org/presentationml/2006/ole">
            <mc:AlternateContent xmlns:mc="http://schemas.openxmlformats.org/markup-compatibility/2006">
              <mc:Choice xmlns:v="urn:schemas-microsoft-com:vml" Requires="v">
                <p:oleObj spid="_x0000_s3120" name="Equation" r:id="rId3" imgW="1206500" imgH="406400" progId="Equation.3">
                  <p:embed/>
                </p:oleObj>
              </mc:Choice>
              <mc:Fallback>
                <p:oleObj name="Equation" r:id="rId3" imgW="1206500" imgH="406400" progId="Equation.3">
                  <p:embed/>
                  <p:pic>
                    <p:nvPicPr>
                      <p:cNvPr id="0" name=""/>
                      <p:cNvPicPr>
                        <a:picLocks noChangeAspect="1" noChangeArrowheads="1"/>
                      </p:cNvPicPr>
                      <p:nvPr/>
                    </p:nvPicPr>
                    <p:blipFill>
                      <a:blip r:embed="rId4"/>
                      <a:srcRect/>
                      <a:stretch>
                        <a:fillRect/>
                      </a:stretch>
                    </p:blipFill>
                    <p:spPr bwMode="auto">
                      <a:xfrm>
                        <a:off x="2723268" y="2693987"/>
                        <a:ext cx="2852738" cy="898525"/>
                      </a:xfrm>
                      <a:prstGeom prst="rect">
                        <a:avLst/>
                      </a:prstGeom>
                      <a:noFill/>
                      <a:extLst/>
                    </p:spPr>
                  </p:pic>
                </p:oleObj>
              </mc:Fallback>
            </mc:AlternateContent>
          </a:graphicData>
        </a:graphic>
      </p:graphicFrame>
    </p:spTree>
    <p:extLst>
      <p:ext uri="{BB962C8B-B14F-4D97-AF65-F5344CB8AC3E}">
        <p14:creationId xmlns:p14="http://schemas.microsoft.com/office/powerpoint/2010/main" val="31098636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also specify boundary conditions</a:t>
            </a:r>
            <a:endParaRPr lang="en-US" dirty="0"/>
          </a:p>
        </p:txBody>
      </p:sp>
      <p:sp>
        <p:nvSpPr>
          <p:cNvPr id="3" name="Content Placeholder 2"/>
          <p:cNvSpPr>
            <a:spLocks noGrp="1"/>
          </p:cNvSpPr>
          <p:nvPr>
            <p:ph idx="1"/>
          </p:nvPr>
        </p:nvSpPr>
        <p:spPr/>
        <p:txBody>
          <a:bodyPr/>
          <a:lstStyle/>
          <a:p>
            <a:r>
              <a:rPr lang="en-US" dirty="0" smtClean="0"/>
              <a:t>Solve</a:t>
            </a:r>
          </a:p>
          <a:p>
            <a:endParaRPr lang="en-US" dirty="0"/>
          </a:p>
          <a:p>
            <a:endParaRPr lang="en-US" dirty="0" smtClean="0"/>
          </a:p>
          <a:p>
            <a:endParaRPr lang="en-US" dirty="0"/>
          </a:p>
          <a:p>
            <a:r>
              <a:rPr lang="en-US" dirty="0" smtClean="0"/>
              <a:t>Subject to boundary conditions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469263378"/>
              </p:ext>
            </p:extLst>
          </p:nvPr>
        </p:nvGraphicFramePr>
        <p:xfrm>
          <a:off x="2930525" y="2667000"/>
          <a:ext cx="1982788" cy="954088"/>
        </p:xfrm>
        <a:graphic>
          <a:graphicData uri="http://schemas.openxmlformats.org/presentationml/2006/ole">
            <mc:AlternateContent xmlns:mc="http://schemas.openxmlformats.org/markup-compatibility/2006">
              <mc:Choice xmlns:v="urn:schemas-microsoft-com:vml" Requires="v">
                <p:oleObj spid="_x0000_s4232" name="Equation" r:id="rId3" imgW="838200" imgH="431800" progId="Equation.3">
                  <p:embed/>
                </p:oleObj>
              </mc:Choice>
              <mc:Fallback>
                <p:oleObj name="Equation" r:id="rId3" imgW="838200" imgH="431800" progId="Equation.3">
                  <p:embed/>
                  <p:pic>
                    <p:nvPicPr>
                      <p:cNvPr id="0" name=""/>
                      <p:cNvPicPr>
                        <a:picLocks noChangeAspect="1" noChangeArrowheads="1"/>
                      </p:cNvPicPr>
                      <p:nvPr/>
                    </p:nvPicPr>
                    <p:blipFill>
                      <a:blip r:embed="rId4"/>
                      <a:srcRect/>
                      <a:stretch>
                        <a:fillRect/>
                      </a:stretch>
                    </p:blipFill>
                    <p:spPr bwMode="auto">
                      <a:xfrm>
                        <a:off x="2930525" y="2667000"/>
                        <a:ext cx="1982788" cy="954088"/>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278221749"/>
              </p:ext>
            </p:extLst>
          </p:nvPr>
        </p:nvGraphicFramePr>
        <p:xfrm>
          <a:off x="1501776" y="4918823"/>
          <a:ext cx="1471612" cy="1038225"/>
        </p:xfrm>
        <a:graphic>
          <a:graphicData uri="http://schemas.openxmlformats.org/presentationml/2006/ole">
            <mc:AlternateContent xmlns:mc="http://schemas.openxmlformats.org/markup-compatibility/2006">
              <mc:Choice xmlns:v="urn:schemas-microsoft-com:vml" Requires="v">
                <p:oleObj spid="_x0000_s4233" name="Equation" r:id="rId5" imgW="622300" imgH="469900" progId="Equation.3">
                  <p:embed/>
                </p:oleObj>
              </mc:Choice>
              <mc:Fallback>
                <p:oleObj name="Equation" r:id="rId5" imgW="622300" imgH="469900" progId="Equation.3">
                  <p:embed/>
                  <p:pic>
                    <p:nvPicPr>
                      <p:cNvPr id="0" name=""/>
                      <p:cNvPicPr>
                        <a:picLocks noChangeAspect="1" noChangeArrowheads="1"/>
                      </p:cNvPicPr>
                      <p:nvPr/>
                    </p:nvPicPr>
                    <p:blipFill>
                      <a:blip r:embed="rId6"/>
                      <a:srcRect/>
                      <a:stretch>
                        <a:fillRect/>
                      </a:stretch>
                    </p:blipFill>
                    <p:spPr bwMode="auto">
                      <a:xfrm>
                        <a:off x="1501776" y="4918823"/>
                        <a:ext cx="1471612" cy="1038225"/>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769729049"/>
              </p:ext>
            </p:extLst>
          </p:nvPr>
        </p:nvGraphicFramePr>
        <p:xfrm>
          <a:off x="4641850" y="5364163"/>
          <a:ext cx="1982788" cy="449262"/>
        </p:xfrm>
        <a:graphic>
          <a:graphicData uri="http://schemas.openxmlformats.org/presentationml/2006/ole">
            <mc:AlternateContent xmlns:mc="http://schemas.openxmlformats.org/markup-compatibility/2006">
              <mc:Choice xmlns:v="urn:schemas-microsoft-com:vml" Requires="v">
                <p:oleObj spid="_x0000_s4234" name="Equation" r:id="rId7" imgW="838200" imgH="203200" progId="Equation.3">
                  <p:embed/>
                </p:oleObj>
              </mc:Choice>
              <mc:Fallback>
                <p:oleObj name="Equation" r:id="rId7" imgW="838200" imgH="203200" progId="Equation.3">
                  <p:embed/>
                  <p:pic>
                    <p:nvPicPr>
                      <p:cNvPr id="0" name=""/>
                      <p:cNvPicPr>
                        <a:picLocks noChangeAspect="1" noChangeArrowheads="1"/>
                      </p:cNvPicPr>
                      <p:nvPr/>
                    </p:nvPicPr>
                    <p:blipFill>
                      <a:blip r:embed="rId8"/>
                      <a:srcRect/>
                      <a:stretch>
                        <a:fillRect/>
                      </a:stretch>
                    </p:blipFill>
                    <p:spPr bwMode="auto">
                      <a:xfrm>
                        <a:off x="4641850" y="5364163"/>
                        <a:ext cx="1982788" cy="449262"/>
                      </a:xfrm>
                      <a:prstGeom prst="rect">
                        <a:avLst/>
                      </a:prstGeom>
                      <a:noFill/>
                      <a:extLst/>
                    </p:spPr>
                  </p:pic>
                </p:oleObj>
              </mc:Fallback>
            </mc:AlternateContent>
          </a:graphicData>
        </a:graphic>
      </p:graphicFrame>
    </p:spTree>
    <p:extLst>
      <p:ext uri="{BB962C8B-B14F-4D97-AF65-F5344CB8AC3E}">
        <p14:creationId xmlns:p14="http://schemas.microsoft.com/office/powerpoint/2010/main" val="14084605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1210</TotalTime>
  <Words>644</Words>
  <Application>Microsoft Macintosh PowerPoint</Application>
  <PresentationFormat>On-screen Show (4:3)</PresentationFormat>
  <Paragraphs>86</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Pixel</vt:lpstr>
      <vt:lpstr>Equation</vt:lpstr>
      <vt:lpstr>Microsoft Equation</vt:lpstr>
      <vt:lpstr>Differential Equations and a few helpful ways to solve them</vt:lpstr>
      <vt:lpstr>Differential Equations</vt:lpstr>
      <vt:lpstr>SOS MATH</vt:lpstr>
      <vt:lpstr>Mathematica</vt:lpstr>
      <vt:lpstr>Example</vt:lpstr>
      <vt:lpstr>In Mathematica</vt:lpstr>
      <vt:lpstr>Example</vt:lpstr>
      <vt:lpstr>Now you try</vt:lpstr>
      <vt:lpstr>You can also specify boundary conditions</vt:lpstr>
      <vt:lpstr>Example</vt:lpstr>
      <vt:lpstr>You try</vt:lpstr>
      <vt:lpstr>OK</vt:lpstr>
      <vt:lpstr>Numerical Solutions</vt:lpstr>
      <vt:lpstr>Before we solve this</vt:lpstr>
      <vt:lpstr>Hopefully you remember from JJW</vt:lpstr>
      <vt:lpstr>PowerPoint Presentation</vt:lpstr>
      <vt:lpstr>Verify this solution</vt:lpstr>
      <vt:lpstr>Ok you try this slightly harder one</vt:lpstr>
      <vt:lpstr>Alternative</vt:lpstr>
      <vt:lpstr>Matlab ode45</vt:lpstr>
      <vt:lpstr>Mathematica NDSolve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Diogo Bolster</dc:creator>
  <cp:lastModifiedBy>Diogo Bolster</cp:lastModifiedBy>
  <cp:revision>47</cp:revision>
  <dcterms:created xsi:type="dcterms:W3CDTF">2017-01-16T20:27:33Z</dcterms:created>
  <dcterms:modified xsi:type="dcterms:W3CDTF">2017-01-25T18:54:59Z</dcterms:modified>
</cp:coreProperties>
</file>