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Microsoft_Equation1.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Microsoft_Equation2.bin" ContentType="application/vnd.openxmlformats-officedocument.oleObject"/>
  <Override PartName="/ppt/embeddings/Microsoft_Equation3.bin" ContentType="application/vnd.openxmlformats-officedocument.oleObject"/>
  <Override PartName="/ppt/embeddings/oleObject73.bin" ContentType="application/vnd.openxmlformats-officedocument.oleObject"/>
  <Override PartName="/ppt/embeddings/Microsoft_Equation4.bin" ContentType="application/vnd.openxmlformats-officedocument.oleObject"/>
  <Override PartName="/ppt/embeddings/Microsoft_Equation5.bin" ContentType="application/vnd.openxmlformats-officedocument.oleObject"/>
  <Override PartName="/ppt/embeddings/Microsoft_Equation6.bin" ContentType="application/vnd.openxmlformats-officedocument.oleObject"/>
  <Override PartName="/ppt/embeddings/Microsoft_Equation7.bin" ContentType="application/vnd.openxmlformats-officedocument.oleObject"/>
  <Override PartName="/ppt/embeddings/Microsoft_Equation8.bin" ContentType="application/vnd.openxmlformats-officedocument.oleObject"/>
  <Override PartName="/ppt/embeddings/Microsoft_Equation9.bin" ContentType="application/vnd.openxmlformats-officedocument.oleObject"/>
  <Override PartName="/ppt/embeddings/Microsoft_Equation10.bin" ContentType="application/vnd.openxmlformats-officedocument.oleObject"/>
  <Override PartName="/ppt/embeddings/Microsoft_Equation11.bin" ContentType="application/vnd.openxmlformats-officedocument.oleObject"/>
  <Override PartName="/ppt/embeddings/Microsoft_Equation12.bin" ContentType="application/vnd.openxmlformats-officedocument.oleObject"/>
  <Override PartName="/ppt/embeddings/Microsoft_Equation13.bin" ContentType="application/vnd.openxmlformats-officedocument.oleObject"/>
  <Override PartName="/ppt/embeddings/Microsoft_Equation14.bin" ContentType="application/vnd.openxmlformats-officedocument.oleObject"/>
  <Override PartName="/ppt/embeddings/Microsoft_Equation1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2" r:id="rId7"/>
    <p:sldId id="261" r:id="rId8"/>
    <p:sldId id="263" r:id="rId9"/>
    <p:sldId id="264" r:id="rId10"/>
    <p:sldId id="265" r:id="rId11"/>
    <p:sldId id="266" r:id="rId12"/>
    <p:sldId id="270" r:id="rId13"/>
    <p:sldId id="271" r:id="rId14"/>
    <p:sldId id="269" r:id="rId15"/>
    <p:sldId id="272" r:id="rId16"/>
    <p:sldId id="273" r:id="rId17"/>
    <p:sldId id="274" r:id="rId18"/>
    <p:sldId id="275" r:id="rId19"/>
    <p:sldId id="276" r:id="rId20"/>
    <p:sldId id="305" r:id="rId21"/>
    <p:sldId id="306" r:id="rId22"/>
    <p:sldId id="277" r:id="rId23"/>
    <p:sldId id="278" r:id="rId24"/>
    <p:sldId id="286" r:id="rId25"/>
    <p:sldId id="298" r:id="rId26"/>
    <p:sldId id="307" r:id="rId27"/>
    <p:sldId id="288" r:id="rId28"/>
    <p:sldId id="290" r:id="rId29"/>
    <p:sldId id="289" r:id="rId30"/>
    <p:sldId id="292" r:id="rId31"/>
    <p:sldId id="295" r:id="rId32"/>
    <p:sldId id="296" r:id="rId33"/>
    <p:sldId id="297" r:id="rId34"/>
    <p:sldId id="308" r:id="rId35"/>
    <p:sldId id="293" r:id="rId36"/>
    <p:sldId id="294" r:id="rId37"/>
    <p:sldId id="301" r:id="rId38"/>
    <p:sldId id="309" r:id="rId39"/>
    <p:sldId id="303" r:id="rId40"/>
    <p:sldId id="300" r:id="rId41"/>
    <p:sldId id="302" r:id="rId42"/>
    <p:sldId id="310" r:id="rId43"/>
    <p:sldId id="311" r:id="rId44"/>
    <p:sldId id="312" r:id="rId45"/>
    <p:sldId id="313"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52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5" Type="http://schemas.openxmlformats.org/officeDocument/2006/relationships/image" Target="../media/image30.emf"/><Relationship Id="rId1" Type="http://schemas.openxmlformats.org/officeDocument/2006/relationships/image" Target="../media/image26.emf"/><Relationship Id="rId2"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emf"/><Relationship Id="rId2" Type="http://schemas.openxmlformats.org/officeDocument/2006/relationships/image" Target="../media/image27.emf"/><Relationship Id="rId3" Type="http://schemas.openxmlformats.org/officeDocument/2006/relationships/image" Target="../media/image3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emf"/><Relationship Id="rId2" Type="http://schemas.openxmlformats.org/officeDocument/2006/relationships/image" Target="../media/image3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7.emf"/><Relationship Id="rId2" Type="http://schemas.openxmlformats.org/officeDocument/2006/relationships/image" Target="../media/image3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7.emf"/><Relationship Id="rId2" Type="http://schemas.openxmlformats.org/officeDocument/2006/relationships/image" Target="../media/image39.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emf"/><Relationship Id="rId5" Type="http://schemas.openxmlformats.org/officeDocument/2006/relationships/image" Target="../media/image45.emf"/><Relationship Id="rId1" Type="http://schemas.openxmlformats.org/officeDocument/2006/relationships/image" Target="../media/image41.emf"/><Relationship Id="rId2" Type="http://schemas.openxmlformats.org/officeDocument/2006/relationships/image" Target="../media/image4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6.emf"/><Relationship Id="rId2" Type="http://schemas.openxmlformats.org/officeDocument/2006/relationships/image" Target="../media/image47.emf"/><Relationship Id="rId3" Type="http://schemas.openxmlformats.org/officeDocument/2006/relationships/image" Target="../media/image4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1.emf"/><Relationship Id="rId4" Type="http://schemas.openxmlformats.org/officeDocument/2006/relationships/image" Target="../media/image43.emf"/><Relationship Id="rId1" Type="http://schemas.openxmlformats.org/officeDocument/2006/relationships/image" Target="../media/image49.emf"/><Relationship Id="rId2" Type="http://schemas.openxmlformats.org/officeDocument/2006/relationships/image" Target="../media/image50.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43.emf"/><Relationship Id="rId5" Type="http://schemas.openxmlformats.org/officeDocument/2006/relationships/image" Target="../media/image54.emf"/><Relationship Id="rId6" Type="http://schemas.openxmlformats.org/officeDocument/2006/relationships/image" Target="../media/image55.emf"/><Relationship Id="rId7" Type="http://schemas.openxmlformats.org/officeDocument/2006/relationships/image" Target="../media/image56.emf"/><Relationship Id="rId8" Type="http://schemas.openxmlformats.org/officeDocument/2006/relationships/image" Target="../media/image51.emf"/><Relationship Id="rId1" Type="http://schemas.openxmlformats.org/officeDocument/2006/relationships/image" Target="../media/image50.emf"/><Relationship Id="rId2" Type="http://schemas.openxmlformats.org/officeDocument/2006/relationships/image" Target="../media/image52.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7.emf"/><Relationship Id="rId5" Type="http://schemas.openxmlformats.org/officeDocument/2006/relationships/image" Target="../media/image58.emf"/><Relationship Id="rId6" Type="http://schemas.openxmlformats.org/officeDocument/2006/relationships/image" Target="../media/image59.emf"/><Relationship Id="rId1" Type="http://schemas.openxmlformats.org/officeDocument/2006/relationships/image" Target="../media/image57.emf"/><Relationship Id="rId2" Type="http://schemas.openxmlformats.org/officeDocument/2006/relationships/image" Target="../media/image5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0.emf"/><Relationship Id="rId2" Type="http://schemas.openxmlformats.org/officeDocument/2006/relationships/image" Target="../media/image61.emf"/><Relationship Id="rId3" Type="http://schemas.openxmlformats.org/officeDocument/2006/relationships/image" Target="../media/image62.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5.emf"/><Relationship Id="rId4" Type="http://schemas.openxmlformats.org/officeDocument/2006/relationships/image" Target="../media/image66.emf"/><Relationship Id="rId1" Type="http://schemas.openxmlformats.org/officeDocument/2006/relationships/image" Target="../media/image63.emf"/><Relationship Id="rId2" Type="http://schemas.openxmlformats.org/officeDocument/2006/relationships/image" Target="../media/image6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8.emf"/><Relationship Id="rId2" Type="http://schemas.openxmlformats.org/officeDocument/2006/relationships/image" Target="../media/image6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0.emf"/><Relationship Id="rId2" Type="http://schemas.openxmlformats.org/officeDocument/2006/relationships/image" Target="../media/image71.emf"/><Relationship Id="rId3" Type="http://schemas.openxmlformats.org/officeDocument/2006/relationships/image" Target="../media/image7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3.emf"/><Relationship Id="rId2" Type="http://schemas.openxmlformats.org/officeDocument/2006/relationships/image" Target="../media/image74.emf"/><Relationship Id="rId3" Type="http://schemas.openxmlformats.org/officeDocument/2006/relationships/image" Target="../media/image7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 Id="rId3"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1" Type="http://schemas.openxmlformats.org/officeDocument/2006/relationships/image" Target="../media/image10.emf"/><Relationship Id="rId2"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5.emf"/><Relationship Id="rId5" Type="http://schemas.openxmlformats.org/officeDocument/2006/relationships/image" Target="../media/image17.emf"/><Relationship Id="rId6" Type="http://schemas.openxmlformats.org/officeDocument/2006/relationships/image" Target="../media/image18.emf"/><Relationship Id="rId7" Type="http://schemas.openxmlformats.org/officeDocument/2006/relationships/image" Target="../media/image12.emf"/><Relationship Id="rId8" Type="http://schemas.openxmlformats.org/officeDocument/2006/relationships/image" Target="../media/image13.emf"/><Relationship Id="rId9" Type="http://schemas.openxmlformats.org/officeDocument/2006/relationships/image" Target="../media/image14.emf"/><Relationship Id="rId1" Type="http://schemas.openxmlformats.org/officeDocument/2006/relationships/image" Target="../media/image7.emf"/><Relationship Id="rId2"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1" Type="http://schemas.openxmlformats.org/officeDocument/2006/relationships/image" Target="../media/image7.emf"/><Relationship Id="rId2"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42C1C49-EC25-2A40-BFDD-C25009CCFA6F}" type="datetimeFigureOut">
              <a:rPr lang="en-US" smtClean="0"/>
              <a:t>2/13/17</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61C2170-7896-8B41-9E22-83A9BE796D7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2C1C49-EC25-2A40-BFDD-C25009CCFA6F}" type="datetimeFigureOut">
              <a:rPr lang="en-US" smtClean="0"/>
              <a:t>2/13/17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C2170-7896-8B41-9E22-83A9BE796D7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2C1C49-EC25-2A40-BFDD-C25009CCFA6F}" type="datetimeFigureOut">
              <a:rPr lang="en-US" smtClean="0"/>
              <a:t>2/13/17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C2170-7896-8B41-9E22-83A9BE796D7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2C1C49-EC25-2A40-BFDD-C25009CCFA6F}" type="datetimeFigureOut">
              <a:rPr lang="en-US" smtClean="0"/>
              <a:t>2/13/17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C2170-7896-8B41-9E22-83A9BE796D7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42C1C49-EC25-2A40-BFDD-C25009CCFA6F}" type="datetimeFigureOut">
              <a:rPr lang="en-US" smtClean="0"/>
              <a:t>2/13/17</a:t>
            </a:fld>
            <a:endParaRPr lang="en-US"/>
          </a:p>
        </p:txBody>
      </p:sp>
      <p:sp>
        <p:nvSpPr>
          <p:cNvPr id="8" name="Slide Number Placeholder 7"/>
          <p:cNvSpPr>
            <a:spLocks noGrp="1"/>
          </p:cNvSpPr>
          <p:nvPr>
            <p:ph type="sldNum" sz="quarter" idx="11"/>
          </p:nvPr>
        </p:nvSpPr>
        <p:spPr/>
        <p:txBody>
          <a:bodyPr/>
          <a:lstStyle/>
          <a:p>
            <a:fld id="{161C2170-7896-8B41-9E22-83A9BE796D7F}"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42C1C49-EC25-2A40-BFDD-C25009CCFA6F}" type="datetimeFigureOut">
              <a:rPr lang="en-US" smtClean="0"/>
              <a:t>2/13/17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C2170-7896-8B41-9E22-83A9BE796D7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42C1C49-EC25-2A40-BFDD-C25009CCFA6F}" type="datetimeFigureOut">
              <a:rPr lang="en-US" smtClean="0"/>
              <a:t>2/13/17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C2170-7896-8B41-9E22-83A9BE796D7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2C1C49-EC25-2A40-BFDD-C25009CCFA6F}" type="datetimeFigureOut">
              <a:rPr lang="en-US" smtClean="0"/>
              <a:t>2/13/17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C2170-7896-8B41-9E22-83A9BE796D7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C1C49-EC25-2A40-BFDD-C25009CCFA6F}" type="datetimeFigureOut">
              <a:rPr lang="en-US" smtClean="0"/>
              <a:t>2/13/17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C2170-7896-8B41-9E22-83A9BE796D7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C1C49-EC25-2A40-BFDD-C25009CCFA6F}" type="datetimeFigureOut">
              <a:rPr lang="en-US" smtClean="0"/>
              <a:t>2/13/17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C2170-7896-8B41-9E22-83A9BE796D7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C1C49-EC25-2A40-BFDD-C25009CCFA6F}" type="datetimeFigureOut">
              <a:rPr lang="en-US" smtClean="0"/>
              <a:t>2/13/17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161C2170-7896-8B41-9E22-83A9BE796D7F}"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E42C1C49-EC25-2A40-BFDD-C25009CCFA6F}" type="datetimeFigureOut">
              <a:rPr lang="en-US" smtClean="0"/>
              <a:t>2/13/17</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161C2170-7896-8B41-9E22-83A9BE796D7F}"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16.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18.bin"/><Relationship Id="rId20" Type="http://schemas.openxmlformats.org/officeDocument/2006/relationships/image" Target="../media/image14.emf"/><Relationship Id="rId10" Type="http://schemas.openxmlformats.org/officeDocument/2006/relationships/image" Target="../media/image5.emf"/><Relationship Id="rId11" Type="http://schemas.openxmlformats.org/officeDocument/2006/relationships/oleObject" Target="../embeddings/oleObject19.bin"/><Relationship Id="rId12" Type="http://schemas.openxmlformats.org/officeDocument/2006/relationships/image" Target="../media/image17.emf"/><Relationship Id="rId13" Type="http://schemas.openxmlformats.org/officeDocument/2006/relationships/oleObject" Target="../embeddings/oleObject20.bin"/><Relationship Id="rId14" Type="http://schemas.openxmlformats.org/officeDocument/2006/relationships/image" Target="../media/image18.emf"/><Relationship Id="rId15" Type="http://schemas.openxmlformats.org/officeDocument/2006/relationships/oleObject" Target="../embeddings/oleObject21.bin"/><Relationship Id="rId16" Type="http://schemas.openxmlformats.org/officeDocument/2006/relationships/image" Target="../media/image12.emf"/><Relationship Id="rId17" Type="http://schemas.openxmlformats.org/officeDocument/2006/relationships/oleObject" Target="../embeddings/oleObject22.bin"/><Relationship Id="rId18" Type="http://schemas.openxmlformats.org/officeDocument/2006/relationships/image" Target="../media/image13.emf"/><Relationship Id="rId19" Type="http://schemas.openxmlformats.org/officeDocument/2006/relationships/oleObject" Target="../embeddings/oleObject23.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15.bin"/><Relationship Id="rId4" Type="http://schemas.openxmlformats.org/officeDocument/2006/relationships/image" Target="../media/image7.emf"/><Relationship Id="rId5" Type="http://schemas.openxmlformats.org/officeDocument/2006/relationships/oleObject" Target="../embeddings/oleObject16.bin"/><Relationship Id="rId6" Type="http://schemas.openxmlformats.org/officeDocument/2006/relationships/image" Target="../media/image8.emf"/><Relationship Id="rId7" Type="http://schemas.openxmlformats.org/officeDocument/2006/relationships/oleObject" Target="../embeddings/oleObject17.bin"/><Relationship Id="rId8"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image" Target="../media/image19.emf"/><Relationship Id="rId5" Type="http://schemas.openxmlformats.org/officeDocument/2006/relationships/oleObject" Target="../embeddings/oleObject25.bin"/><Relationship Id="rId6" Type="http://schemas.openxmlformats.org/officeDocument/2006/relationships/image" Target="../media/image20.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6.bin"/><Relationship Id="rId4" Type="http://schemas.openxmlformats.org/officeDocument/2006/relationships/image" Target="../media/image7.emf"/><Relationship Id="rId5" Type="http://schemas.openxmlformats.org/officeDocument/2006/relationships/oleObject" Target="../embeddings/oleObject27.bin"/><Relationship Id="rId6" Type="http://schemas.openxmlformats.org/officeDocument/2006/relationships/image" Target="../media/image8.emf"/><Relationship Id="rId7" Type="http://schemas.openxmlformats.org/officeDocument/2006/relationships/oleObject" Target="../embeddings/oleObject28.bin"/><Relationship Id="rId8" Type="http://schemas.openxmlformats.org/officeDocument/2006/relationships/image" Target="../media/image22.emf"/><Relationship Id="rId9" Type="http://schemas.openxmlformats.org/officeDocument/2006/relationships/oleObject" Target="../embeddings/oleObject29.bin"/><Relationship Id="rId10" Type="http://schemas.openxmlformats.org/officeDocument/2006/relationships/image" Target="../media/image23.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0.bin"/><Relationship Id="rId4" Type="http://schemas.openxmlformats.org/officeDocument/2006/relationships/image" Target="../media/image25.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1" Type="http://schemas.openxmlformats.org/officeDocument/2006/relationships/oleObject" Target="../embeddings/oleObject35.bin"/><Relationship Id="rId12" Type="http://schemas.openxmlformats.org/officeDocument/2006/relationships/image" Target="../media/image30.emf"/><Relationship Id="rId13" Type="http://schemas.openxmlformats.org/officeDocument/2006/relationships/oleObject" Target="../embeddings/oleObject36.bin"/><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31.bin"/><Relationship Id="rId4" Type="http://schemas.openxmlformats.org/officeDocument/2006/relationships/image" Target="../media/image26.emf"/><Relationship Id="rId5" Type="http://schemas.openxmlformats.org/officeDocument/2006/relationships/oleObject" Target="../embeddings/oleObject32.bin"/><Relationship Id="rId6" Type="http://schemas.openxmlformats.org/officeDocument/2006/relationships/image" Target="../media/image27.emf"/><Relationship Id="rId7" Type="http://schemas.openxmlformats.org/officeDocument/2006/relationships/oleObject" Target="../embeddings/oleObject33.bin"/><Relationship Id="rId8" Type="http://schemas.openxmlformats.org/officeDocument/2006/relationships/image" Target="../media/image28.emf"/><Relationship Id="rId9" Type="http://schemas.openxmlformats.org/officeDocument/2006/relationships/oleObject" Target="../embeddings/oleObject34.bin"/><Relationship Id="rId10" Type="http://schemas.openxmlformats.org/officeDocument/2006/relationships/image" Target="../media/image29.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7.bin"/><Relationship Id="rId4" Type="http://schemas.openxmlformats.org/officeDocument/2006/relationships/image" Target="../media/image31.emf"/><Relationship Id="rId5" Type="http://schemas.openxmlformats.org/officeDocument/2006/relationships/oleObject" Target="../embeddings/oleObject38.bin"/><Relationship Id="rId6" Type="http://schemas.openxmlformats.org/officeDocument/2006/relationships/image" Target="../media/image27.emf"/><Relationship Id="rId7" Type="http://schemas.openxmlformats.org/officeDocument/2006/relationships/oleObject" Target="../embeddings/oleObject39.bin"/><Relationship Id="rId8" Type="http://schemas.openxmlformats.org/officeDocument/2006/relationships/image" Target="../media/image32.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0.bin"/><Relationship Id="rId4" Type="http://schemas.openxmlformats.org/officeDocument/2006/relationships/image" Target="../media/image33.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1.bin"/><Relationship Id="rId4" Type="http://schemas.openxmlformats.org/officeDocument/2006/relationships/image" Target="../media/image34.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2.bin"/><Relationship Id="rId4" Type="http://schemas.openxmlformats.org/officeDocument/2006/relationships/image" Target="../media/image35.emf"/><Relationship Id="rId5" Type="http://schemas.openxmlformats.org/officeDocument/2006/relationships/oleObject" Target="../embeddings/oleObject43.bin"/><Relationship Id="rId6" Type="http://schemas.openxmlformats.org/officeDocument/2006/relationships/image" Target="../media/image36.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4.bin"/><Relationship Id="rId4" Type="http://schemas.openxmlformats.org/officeDocument/2006/relationships/image" Target="../media/image37.emf"/><Relationship Id="rId5" Type="http://schemas.openxmlformats.org/officeDocument/2006/relationships/oleObject" Target="../embeddings/oleObject45.bin"/><Relationship Id="rId6" Type="http://schemas.openxmlformats.org/officeDocument/2006/relationships/image" Target="../media/image38.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6.bin"/><Relationship Id="rId4" Type="http://schemas.openxmlformats.org/officeDocument/2006/relationships/image" Target="../media/image37.emf"/><Relationship Id="rId5" Type="http://schemas.openxmlformats.org/officeDocument/2006/relationships/oleObject" Target="../embeddings/oleObject47.bin"/><Relationship Id="rId6" Type="http://schemas.openxmlformats.org/officeDocument/2006/relationships/image" Target="../media/image39.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1" Type="http://schemas.openxmlformats.org/officeDocument/2006/relationships/oleObject" Target="../embeddings/oleObject51.bin"/><Relationship Id="rId12" Type="http://schemas.openxmlformats.org/officeDocument/2006/relationships/image" Target="../media/image45.emf"/><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oleObject" Target="../embeddings/oleObject48.bin"/><Relationship Id="rId4" Type="http://schemas.openxmlformats.org/officeDocument/2006/relationships/image" Target="../media/image41.emf"/><Relationship Id="rId5" Type="http://schemas.openxmlformats.org/officeDocument/2006/relationships/oleObject" Target="../embeddings/Microsoft_Equation1.bin"/><Relationship Id="rId6" Type="http://schemas.openxmlformats.org/officeDocument/2006/relationships/image" Target="../media/image42.emf"/><Relationship Id="rId7" Type="http://schemas.openxmlformats.org/officeDocument/2006/relationships/oleObject" Target="../embeddings/oleObject49.bin"/><Relationship Id="rId8" Type="http://schemas.openxmlformats.org/officeDocument/2006/relationships/image" Target="../media/image43.emf"/><Relationship Id="rId9" Type="http://schemas.openxmlformats.org/officeDocument/2006/relationships/oleObject" Target="../embeddings/oleObject50.bin"/><Relationship Id="rId10" Type="http://schemas.openxmlformats.org/officeDocument/2006/relationships/image" Target="../media/image44.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2.bin"/><Relationship Id="rId4" Type="http://schemas.openxmlformats.org/officeDocument/2006/relationships/image" Target="../media/image46.emf"/><Relationship Id="rId5" Type="http://schemas.openxmlformats.org/officeDocument/2006/relationships/oleObject" Target="../embeddings/oleObject53.bin"/><Relationship Id="rId6" Type="http://schemas.openxmlformats.org/officeDocument/2006/relationships/image" Target="../media/image47.emf"/><Relationship Id="rId7" Type="http://schemas.openxmlformats.org/officeDocument/2006/relationships/oleObject" Target="../embeddings/oleObject54.bin"/><Relationship Id="rId8" Type="http://schemas.openxmlformats.org/officeDocument/2006/relationships/image" Target="../media/image48.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5.bin"/><Relationship Id="rId4" Type="http://schemas.openxmlformats.org/officeDocument/2006/relationships/image" Target="../media/image49.emf"/><Relationship Id="rId5" Type="http://schemas.openxmlformats.org/officeDocument/2006/relationships/oleObject" Target="../embeddings/oleObject56.bin"/><Relationship Id="rId6" Type="http://schemas.openxmlformats.org/officeDocument/2006/relationships/image" Target="../media/image50.emf"/><Relationship Id="rId7" Type="http://schemas.openxmlformats.org/officeDocument/2006/relationships/oleObject" Target="../embeddings/oleObject57.bin"/><Relationship Id="rId8" Type="http://schemas.openxmlformats.org/officeDocument/2006/relationships/image" Target="../media/image51.emf"/><Relationship Id="rId9" Type="http://schemas.openxmlformats.org/officeDocument/2006/relationships/oleObject" Target="../embeddings/oleObject58.bin"/><Relationship Id="rId10" Type="http://schemas.openxmlformats.org/officeDocument/2006/relationships/image" Target="../media/image43.e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1" Type="http://schemas.openxmlformats.org/officeDocument/2006/relationships/oleObject" Target="../embeddings/oleObject63.bin"/><Relationship Id="rId12" Type="http://schemas.openxmlformats.org/officeDocument/2006/relationships/image" Target="../media/image54.emf"/><Relationship Id="rId13" Type="http://schemas.openxmlformats.org/officeDocument/2006/relationships/oleObject" Target="../embeddings/oleObject64.bin"/><Relationship Id="rId14" Type="http://schemas.openxmlformats.org/officeDocument/2006/relationships/image" Target="../media/image55.emf"/><Relationship Id="rId15" Type="http://schemas.openxmlformats.org/officeDocument/2006/relationships/oleObject" Target="../embeddings/oleObject65.bin"/><Relationship Id="rId16" Type="http://schemas.openxmlformats.org/officeDocument/2006/relationships/image" Target="../media/image56.emf"/><Relationship Id="rId17" Type="http://schemas.openxmlformats.org/officeDocument/2006/relationships/oleObject" Target="../embeddings/oleObject66.bin"/><Relationship Id="rId18" Type="http://schemas.openxmlformats.org/officeDocument/2006/relationships/image" Target="../media/image51.emf"/><Relationship Id="rId1" Type="http://schemas.openxmlformats.org/officeDocument/2006/relationships/vmlDrawing" Target="../drawings/vmlDrawing21.vml"/><Relationship Id="rId2" Type="http://schemas.openxmlformats.org/officeDocument/2006/relationships/slideLayout" Target="../slideLayouts/slideLayout2.xml"/><Relationship Id="rId3" Type="http://schemas.openxmlformats.org/officeDocument/2006/relationships/oleObject" Target="../embeddings/oleObject59.bin"/><Relationship Id="rId4" Type="http://schemas.openxmlformats.org/officeDocument/2006/relationships/image" Target="../media/image50.emf"/><Relationship Id="rId5" Type="http://schemas.openxmlformats.org/officeDocument/2006/relationships/oleObject" Target="../embeddings/oleObject60.bin"/><Relationship Id="rId6" Type="http://schemas.openxmlformats.org/officeDocument/2006/relationships/image" Target="../media/image52.emf"/><Relationship Id="rId7" Type="http://schemas.openxmlformats.org/officeDocument/2006/relationships/oleObject" Target="../embeddings/oleObject61.bin"/><Relationship Id="rId8" Type="http://schemas.openxmlformats.org/officeDocument/2006/relationships/image" Target="../media/image53.emf"/><Relationship Id="rId9" Type="http://schemas.openxmlformats.org/officeDocument/2006/relationships/oleObject" Target="../embeddings/oleObject62.bin"/><Relationship Id="rId10" Type="http://schemas.openxmlformats.org/officeDocument/2006/relationships/image" Target="../media/image43.emf"/></Relationships>
</file>

<file path=ppt/slides/_rels/slide34.xml.rels><?xml version="1.0" encoding="UTF-8" standalone="yes"?>
<Relationships xmlns="http://schemas.openxmlformats.org/package/2006/relationships"><Relationship Id="rId11" Type="http://schemas.openxmlformats.org/officeDocument/2006/relationships/oleObject" Target="../embeddings/oleObject71.bin"/><Relationship Id="rId12" Type="http://schemas.openxmlformats.org/officeDocument/2006/relationships/image" Target="../media/image58.emf"/><Relationship Id="rId13" Type="http://schemas.openxmlformats.org/officeDocument/2006/relationships/oleObject" Target="../embeddings/oleObject72.bin"/><Relationship Id="rId14" Type="http://schemas.openxmlformats.org/officeDocument/2006/relationships/image" Target="../media/image59.emf"/><Relationship Id="rId1" Type="http://schemas.openxmlformats.org/officeDocument/2006/relationships/vmlDrawing" Target="../drawings/vmlDrawing22.vml"/><Relationship Id="rId2" Type="http://schemas.openxmlformats.org/officeDocument/2006/relationships/slideLayout" Target="../slideLayouts/slideLayout2.xml"/><Relationship Id="rId3" Type="http://schemas.openxmlformats.org/officeDocument/2006/relationships/oleObject" Target="../embeddings/oleObject67.bin"/><Relationship Id="rId4" Type="http://schemas.openxmlformats.org/officeDocument/2006/relationships/image" Target="../media/image57.emf"/><Relationship Id="rId5" Type="http://schemas.openxmlformats.org/officeDocument/2006/relationships/oleObject" Target="../embeddings/oleObject68.bin"/><Relationship Id="rId6" Type="http://schemas.openxmlformats.org/officeDocument/2006/relationships/image" Target="../media/image51.emf"/><Relationship Id="rId7" Type="http://schemas.openxmlformats.org/officeDocument/2006/relationships/oleObject" Target="../embeddings/oleObject69.bin"/><Relationship Id="rId8" Type="http://schemas.openxmlformats.org/officeDocument/2006/relationships/image" Target="../media/image43.emf"/><Relationship Id="rId9" Type="http://schemas.openxmlformats.org/officeDocument/2006/relationships/oleObject" Target="../embeddings/oleObject70.bin"/><Relationship Id="rId10" Type="http://schemas.openxmlformats.org/officeDocument/2006/relationships/image" Target="../media/image47.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Equation2.bin"/><Relationship Id="rId4" Type="http://schemas.openxmlformats.org/officeDocument/2006/relationships/image" Target="../media/image60.emf"/><Relationship Id="rId5" Type="http://schemas.openxmlformats.org/officeDocument/2006/relationships/oleObject" Target="../embeddings/Microsoft_Equation3.bin"/><Relationship Id="rId6" Type="http://schemas.openxmlformats.org/officeDocument/2006/relationships/image" Target="../media/image61.emf"/><Relationship Id="rId7" Type="http://schemas.openxmlformats.org/officeDocument/2006/relationships/oleObject" Target="../embeddings/oleObject73.bin"/><Relationship Id="rId8" Type="http://schemas.openxmlformats.org/officeDocument/2006/relationships/image" Target="../media/image62.em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Equation4.bin"/><Relationship Id="rId4" Type="http://schemas.openxmlformats.org/officeDocument/2006/relationships/image" Target="../media/image63.emf"/><Relationship Id="rId5" Type="http://schemas.openxmlformats.org/officeDocument/2006/relationships/oleObject" Target="../embeddings/Microsoft_Equation5.bin"/><Relationship Id="rId6" Type="http://schemas.openxmlformats.org/officeDocument/2006/relationships/image" Target="../media/image64.emf"/><Relationship Id="rId7" Type="http://schemas.openxmlformats.org/officeDocument/2006/relationships/oleObject" Target="../embeddings/Microsoft_Equation6.bin"/><Relationship Id="rId8" Type="http://schemas.openxmlformats.org/officeDocument/2006/relationships/image" Target="../media/image65.emf"/><Relationship Id="rId9" Type="http://schemas.openxmlformats.org/officeDocument/2006/relationships/oleObject" Target="../embeddings/Microsoft_Equation7.bin"/><Relationship Id="rId10" Type="http://schemas.openxmlformats.org/officeDocument/2006/relationships/image" Target="../media/image66.emf"/><Relationship Id="rId1" Type="http://schemas.openxmlformats.org/officeDocument/2006/relationships/vmlDrawing" Target="../drawings/vmlDrawing24.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Equation8.bin"/><Relationship Id="rId4" Type="http://schemas.openxmlformats.org/officeDocument/2006/relationships/image" Target="../media/image68.emf"/><Relationship Id="rId5" Type="http://schemas.openxmlformats.org/officeDocument/2006/relationships/oleObject" Target="../embeddings/Microsoft_Equation9.bin"/><Relationship Id="rId6" Type="http://schemas.openxmlformats.org/officeDocument/2006/relationships/image" Target="../media/image69.emf"/><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Microsoft_Equation10.bin"/><Relationship Id="rId4" Type="http://schemas.openxmlformats.org/officeDocument/2006/relationships/image" Target="../media/image70.emf"/><Relationship Id="rId5" Type="http://schemas.openxmlformats.org/officeDocument/2006/relationships/oleObject" Target="../embeddings/Microsoft_Equation11.bin"/><Relationship Id="rId6" Type="http://schemas.openxmlformats.org/officeDocument/2006/relationships/image" Target="../media/image71.emf"/><Relationship Id="rId7" Type="http://schemas.openxmlformats.org/officeDocument/2006/relationships/oleObject" Target="../embeddings/Microsoft_Equation12.bin"/><Relationship Id="rId8" Type="http://schemas.openxmlformats.org/officeDocument/2006/relationships/image" Target="../media/image72.emf"/><Relationship Id="rId1" Type="http://schemas.openxmlformats.org/officeDocument/2006/relationships/vmlDrawing" Target="../drawings/vmlDrawing26.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Microsoft_Equation13.bin"/><Relationship Id="rId4" Type="http://schemas.openxmlformats.org/officeDocument/2006/relationships/image" Target="../media/image73.emf"/><Relationship Id="rId5" Type="http://schemas.openxmlformats.org/officeDocument/2006/relationships/oleObject" Target="../embeddings/Microsoft_Equation14.bin"/><Relationship Id="rId6" Type="http://schemas.openxmlformats.org/officeDocument/2006/relationships/image" Target="../media/image74.emf"/><Relationship Id="rId7" Type="http://schemas.openxmlformats.org/officeDocument/2006/relationships/oleObject" Target="../embeddings/Microsoft_Equation15.bin"/><Relationship Id="rId8" Type="http://schemas.openxmlformats.org/officeDocument/2006/relationships/image" Target="../media/image75.emf"/><Relationship Id="rId1" Type="http://schemas.openxmlformats.org/officeDocument/2006/relationships/vmlDrawing" Target="../drawings/vmlDrawing27.v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5.emf"/><Relationship Id="rId5" Type="http://schemas.openxmlformats.org/officeDocument/2006/relationships/oleObject" Target="../embeddings/oleObject3.bin"/><Relationship Id="rId6" Type="http://schemas.openxmlformats.org/officeDocument/2006/relationships/image" Target="../media/image6.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7.emf"/><Relationship Id="rId5" Type="http://schemas.openxmlformats.org/officeDocument/2006/relationships/oleObject" Target="../embeddings/oleObject5.bin"/><Relationship Id="rId6" Type="http://schemas.openxmlformats.org/officeDocument/2006/relationships/image" Target="../media/image8.emf"/><Relationship Id="rId7" Type="http://schemas.openxmlformats.org/officeDocument/2006/relationships/oleObject" Target="../embeddings/oleObject6.bin"/><Relationship Id="rId8" Type="http://schemas.openxmlformats.org/officeDocument/2006/relationships/image" Target="../media/image9.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5.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1" Type="http://schemas.openxmlformats.org/officeDocument/2006/relationships/image" Target="../media/image13.emf"/><Relationship Id="rId12" Type="http://schemas.openxmlformats.org/officeDocument/2006/relationships/oleObject" Target="../embeddings/oleObject12.bin"/><Relationship Id="rId13" Type="http://schemas.openxmlformats.org/officeDocument/2006/relationships/image" Target="../media/image14.emf"/><Relationship Id="rId14" Type="http://schemas.openxmlformats.org/officeDocument/2006/relationships/oleObject" Target="../embeddings/oleObject13.bin"/><Relationship Id="rId15" Type="http://schemas.openxmlformats.org/officeDocument/2006/relationships/image" Target="../media/image15.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image" Target="../media/image3.png"/><Relationship Id="rId4" Type="http://schemas.openxmlformats.org/officeDocument/2006/relationships/oleObject" Target="../embeddings/oleObject8.bin"/><Relationship Id="rId5" Type="http://schemas.openxmlformats.org/officeDocument/2006/relationships/image" Target="../media/image10.emf"/><Relationship Id="rId6" Type="http://schemas.openxmlformats.org/officeDocument/2006/relationships/oleObject" Target="../embeddings/oleObject9.bin"/><Relationship Id="rId7" Type="http://schemas.openxmlformats.org/officeDocument/2006/relationships/image" Target="../media/image11.emf"/><Relationship Id="rId8" Type="http://schemas.openxmlformats.org/officeDocument/2006/relationships/oleObject" Target="../embeddings/oleObject10.bin"/><Relationship Id="rId9" Type="http://schemas.openxmlformats.org/officeDocument/2006/relationships/image" Target="../media/image12.emf"/><Relationship Id="rId10"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Streams, Rivers &amp; Lakes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93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Dispersion</a:t>
            </a:r>
            <a:endParaRPr lang="en-US" dirty="0"/>
          </a:p>
        </p:txBody>
      </p:sp>
      <p:sp>
        <p:nvSpPr>
          <p:cNvPr id="3" name="Content Placeholder 2"/>
          <p:cNvSpPr>
            <a:spLocks noGrp="1"/>
          </p:cNvSpPr>
          <p:nvPr>
            <p:ph idx="1"/>
          </p:nvPr>
        </p:nvSpPr>
        <p:spPr/>
        <p:txBody>
          <a:bodyPr/>
          <a:lstStyle/>
          <a:p>
            <a:r>
              <a:rPr lang="en-US" dirty="0" smtClean="0"/>
              <a:t>People like Fisher and GI Taylor produced an elegant formula for longitudinal dispersion. It is rigorous, but the derivation of it is cumbersome (if you’re interested take my advanced grad class).</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1191134351"/>
              </p:ext>
            </p:extLst>
          </p:nvPr>
        </p:nvGraphicFramePr>
        <p:xfrm>
          <a:off x="2598738" y="3717925"/>
          <a:ext cx="3427412" cy="1092200"/>
        </p:xfrm>
        <a:graphic>
          <a:graphicData uri="http://schemas.openxmlformats.org/presentationml/2006/ole">
            <mc:AlternateContent xmlns:mc="http://schemas.openxmlformats.org/markup-compatibility/2006">
              <mc:Choice xmlns:v="urn:schemas-microsoft-com:vml" Requires="v">
                <p:oleObj spid="_x0000_s6320" name="Equation" r:id="rId3" imgW="1447800" imgH="495300" progId="Equation.3">
                  <p:embed/>
                </p:oleObj>
              </mc:Choice>
              <mc:Fallback>
                <p:oleObj name="Equation" r:id="rId3" imgW="1447800" imgH="495300" progId="Equation.3">
                  <p:embed/>
                  <p:pic>
                    <p:nvPicPr>
                      <p:cNvPr id="0" name=""/>
                      <p:cNvPicPr>
                        <a:picLocks noChangeAspect="1" noChangeArrowheads="1"/>
                      </p:cNvPicPr>
                      <p:nvPr/>
                    </p:nvPicPr>
                    <p:blipFill>
                      <a:blip r:embed="rId4"/>
                      <a:srcRect/>
                      <a:stretch>
                        <a:fillRect/>
                      </a:stretch>
                    </p:blipFill>
                    <p:spPr bwMode="auto">
                      <a:xfrm>
                        <a:off x="2598738" y="3717925"/>
                        <a:ext cx="3427412" cy="1092200"/>
                      </a:xfrm>
                      <a:prstGeom prst="rect">
                        <a:avLst/>
                      </a:prstGeom>
                      <a:noFill/>
                      <a:extLst/>
                    </p:spPr>
                  </p:pic>
                </p:oleObj>
              </mc:Fallback>
            </mc:AlternateContent>
          </a:graphicData>
        </a:graphic>
      </p:graphicFrame>
    </p:spTree>
    <p:extLst>
      <p:ext uri="{BB962C8B-B14F-4D97-AF65-F5344CB8AC3E}">
        <p14:creationId xmlns:p14="http://schemas.microsoft.com/office/powerpoint/2010/main" val="4206904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812482"/>
          </a:xfrm>
        </p:spPr>
        <p:txBody>
          <a:bodyPr/>
          <a:lstStyle/>
          <a:p>
            <a:r>
              <a:rPr lang="en-US" dirty="0" smtClean="0"/>
              <a:t>SO</a:t>
            </a:r>
            <a:endParaRPr lang="en-US" dirty="0"/>
          </a:p>
        </p:txBody>
      </p:sp>
      <p:sp>
        <p:nvSpPr>
          <p:cNvPr id="3" name="Content Placeholder 2"/>
          <p:cNvSpPr>
            <a:spLocks noGrp="1"/>
          </p:cNvSpPr>
          <p:nvPr>
            <p:ph idx="1"/>
          </p:nvPr>
        </p:nvSpPr>
        <p:spPr>
          <a:xfrm>
            <a:off x="457200" y="1016000"/>
            <a:ext cx="7620000" cy="4373563"/>
          </a:xfrm>
        </p:spPr>
        <p:txBody>
          <a:bodyPr/>
          <a:lstStyle/>
          <a:p>
            <a:r>
              <a:rPr lang="en-US" dirty="0" smtClean="0"/>
              <a:t>Once</a:t>
            </a:r>
          </a:p>
          <a:p>
            <a:endParaRPr lang="en-US" dirty="0"/>
          </a:p>
          <a:p>
            <a:endParaRPr lang="en-US" dirty="0" smtClean="0"/>
          </a:p>
          <a:p>
            <a:endParaRPr lang="en-US" dirty="0"/>
          </a:p>
          <a:p>
            <a:r>
              <a:rPr lang="en-US" dirty="0" smtClean="0"/>
              <a:t>Then</a:t>
            </a:r>
          </a:p>
          <a:p>
            <a:endParaRPr lang="en-US" dirty="0"/>
          </a:p>
          <a:p>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3601016813"/>
              </p:ext>
            </p:extLst>
          </p:nvPr>
        </p:nvGraphicFramePr>
        <p:xfrm>
          <a:off x="5340350" y="1366043"/>
          <a:ext cx="1292225" cy="1036637"/>
        </p:xfrm>
        <a:graphic>
          <a:graphicData uri="http://schemas.openxmlformats.org/presentationml/2006/ole">
            <mc:AlternateContent xmlns:mc="http://schemas.openxmlformats.org/markup-compatibility/2006">
              <mc:Choice xmlns:v="urn:schemas-microsoft-com:vml" Requires="v">
                <p:oleObj spid="_x0000_s53469" name="Equation" r:id="rId3" imgW="546100" imgH="469900" progId="Equation.3">
                  <p:embed/>
                </p:oleObj>
              </mc:Choice>
              <mc:Fallback>
                <p:oleObj name="Equation" r:id="rId3" imgW="546100" imgH="469900" progId="Equation.3">
                  <p:embed/>
                  <p:pic>
                    <p:nvPicPr>
                      <p:cNvPr id="0" name=""/>
                      <p:cNvPicPr>
                        <a:picLocks noChangeAspect="1" noChangeArrowheads="1"/>
                      </p:cNvPicPr>
                      <p:nvPr/>
                    </p:nvPicPr>
                    <p:blipFill>
                      <a:blip r:embed="rId4"/>
                      <a:srcRect/>
                      <a:stretch>
                        <a:fillRect/>
                      </a:stretch>
                    </p:blipFill>
                    <p:spPr bwMode="auto">
                      <a:xfrm>
                        <a:off x="5340350" y="1366043"/>
                        <a:ext cx="1292225" cy="1036637"/>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4142091814"/>
              </p:ext>
            </p:extLst>
          </p:nvPr>
        </p:nvGraphicFramePr>
        <p:xfrm>
          <a:off x="3683000" y="1366043"/>
          <a:ext cx="1292225" cy="1065213"/>
        </p:xfrm>
        <a:graphic>
          <a:graphicData uri="http://schemas.openxmlformats.org/presentationml/2006/ole">
            <mc:AlternateContent xmlns:mc="http://schemas.openxmlformats.org/markup-compatibility/2006">
              <mc:Choice xmlns:v="urn:schemas-microsoft-com:vml" Requires="v">
                <p:oleObj spid="_x0000_s53470" name="Equation" r:id="rId5" imgW="546100" imgH="482600" progId="Equation.3">
                  <p:embed/>
                </p:oleObj>
              </mc:Choice>
              <mc:Fallback>
                <p:oleObj name="Equation" r:id="rId5" imgW="546100" imgH="482600" progId="Equation.3">
                  <p:embed/>
                  <p:pic>
                    <p:nvPicPr>
                      <p:cNvPr id="0" name=""/>
                      <p:cNvPicPr>
                        <a:picLocks noChangeAspect="1" noChangeArrowheads="1"/>
                      </p:cNvPicPr>
                      <p:nvPr/>
                    </p:nvPicPr>
                    <p:blipFill>
                      <a:blip r:embed="rId6"/>
                      <a:srcRect/>
                      <a:stretch>
                        <a:fillRect/>
                      </a:stretch>
                    </p:blipFill>
                    <p:spPr bwMode="auto">
                      <a:xfrm>
                        <a:off x="3683000" y="1366043"/>
                        <a:ext cx="1292225" cy="1065213"/>
                      </a:xfrm>
                      <a:prstGeom prst="rect">
                        <a:avLst/>
                      </a:prstGeom>
                      <a:noFill/>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3052149850"/>
              </p:ext>
            </p:extLst>
          </p:nvPr>
        </p:nvGraphicFramePr>
        <p:xfrm>
          <a:off x="939800" y="1599406"/>
          <a:ext cx="2193925" cy="588963"/>
        </p:xfrm>
        <a:graphic>
          <a:graphicData uri="http://schemas.openxmlformats.org/presentationml/2006/ole">
            <mc:AlternateContent xmlns:mc="http://schemas.openxmlformats.org/markup-compatibility/2006">
              <mc:Choice xmlns:v="urn:schemas-microsoft-com:vml" Requires="v">
                <p:oleObj spid="_x0000_s53471" name="Equation" r:id="rId7" imgW="927100" imgH="266700" progId="Equation.3">
                  <p:embed/>
                </p:oleObj>
              </mc:Choice>
              <mc:Fallback>
                <p:oleObj name="Equation" r:id="rId7" imgW="927100" imgH="266700" progId="Equation.3">
                  <p:embed/>
                  <p:pic>
                    <p:nvPicPr>
                      <p:cNvPr id="0" name=""/>
                      <p:cNvPicPr>
                        <a:picLocks noChangeAspect="1" noChangeArrowheads="1"/>
                      </p:cNvPicPr>
                      <p:nvPr/>
                    </p:nvPicPr>
                    <p:blipFill>
                      <a:blip r:embed="rId8"/>
                      <a:srcRect/>
                      <a:stretch>
                        <a:fillRect/>
                      </a:stretch>
                    </p:blipFill>
                    <p:spPr bwMode="auto">
                      <a:xfrm>
                        <a:off x="939800" y="1599406"/>
                        <a:ext cx="2193925" cy="588963"/>
                      </a:xfrm>
                      <a:prstGeom prst="rect">
                        <a:avLst/>
                      </a:prstGeom>
                      <a:noFill/>
                      <a:extLst/>
                    </p:spPr>
                  </p:pic>
                </p:oleObj>
              </mc:Fallback>
            </mc:AlternateContent>
          </a:graphicData>
        </a:graphic>
      </p:graphicFrame>
      <p:graphicFrame>
        <p:nvGraphicFramePr>
          <p:cNvPr id="7" name="Object 2"/>
          <p:cNvGraphicFramePr>
            <a:graphicFrameLocks noChangeAspect="1"/>
          </p:cNvGraphicFramePr>
          <p:nvPr>
            <p:extLst>
              <p:ext uri="{D42A27DB-BD31-4B8C-83A1-F6EECF244321}">
                <p14:modId xmlns:p14="http://schemas.microsoft.com/office/powerpoint/2010/main" val="39696593"/>
              </p:ext>
            </p:extLst>
          </p:nvPr>
        </p:nvGraphicFramePr>
        <p:xfrm>
          <a:off x="2178050" y="2925763"/>
          <a:ext cx="3663950" cy="1038225"/>
        </p:xfrm>
        <a:graphic>
          <a:graphicData uri="http://schemas.openxmlformats.org/presentationml/2006/ole">
            <mc:AlternateContent xmlns:mc="http://schemas.openxmlformats.org/markup-compatibility/2006">
              <mc:Choice xmlns:v="urn:schemas-microsoft-com:vml" Requires="v">
                <p:oleObj spid="_x0000_s53472" name="Equation" r:id="rId9" imgW="1549400" imgH="469900" progId="Equation.3">
                  <p:embed/>
                </p:oleObj>
              </mc:Choice>
              <mc:Fallback>
                <p:oleObj name="Equation" r:id="rId9" imgW="1549400" imgH="469900" progId="Equation.3">
                  <p:embed/>
                  <p:pic>
                    <p:nvPicPr>
                      <p:cNvPr id="0" name=""/>
                      <p:cNvPicPr>
                        <a:picLocks noChangeAspect="1" noChangeArrowheads="1"/>
                      </p:cNvPicPr>
                      <p:nvPr/>
                    </p:nvPicPr>
                    <p:blipFill>
                      <a:blip r:embed="rId10"/>
                      <a:srcRect/>
                      <a:stretch>
                        <a:fillRect/>
                      </a:stretch>
                    </p:blipFill>
                    <p:spPr bwMode="auto">
                      <a:xfrm>
                        <a:off x="2178050" y="2925763"/>
                        <a:ext cx="3663950" cy="1038225"/>
                      </a:xfrm>
                      <a:prstGeom prst="rect">
                        <a:avLst/>
                      </a:prstGeom>
                      <a:noFill/>
                      <a:extLst/>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503757422"/>
              </p:ext>
            </p:extLst>
          </p:nvPr>
        </p:nvGraphicFramePr>
        <p:xfrm>
          <a:off x="498548" y="4386413"/>
          <a:ext cx="4265612" cy="1063625"/>
        </p:xfrm>
        <a:graphic>
          <a:graphicData uri="http://schemas.openxmlformats.org/presentationml/2006/ole">
            <mc:AlternateContent xmlns:mc="http://schemas.openxmlformats.org/markup-compatibility/2006">
              <mc:Choice xmlns:v="urn:schemas-microsoft-com:vml" Requires="v">
                <p:oleObj spid="_x0000_s53473" name="Equation" r:id="rId11" imgW="1803400" imgH="482600" progId="Equation.3">
                  <p:embed/>
                </p:oleObj>
              </mc:Choice>
              <mc:Fallback>
                <p:oleObj name="Equation" r:id="rId11" imgW="1803400" imgH="482600" progId="Equation.3">
                  <p:embed/>
                  <p:pic>
                    <p:nvPicPr>
                      <p:cNvPr id="0" name=""/>
                      <p:cNvPicPr>
                        <a:picLocks noChangeAspect="1" noChangeArrowheads="1"/>
                      </p:cNvPicPr>
                      <p:nvPr/>
                    </p:nvPicPr>
                    <p:blipFill>
                      <a:blip r:embed="rId12"/>
                      <a:srcRect/>
                      <a:stretch>
                        <a:fillRect/>
                      </a:stretch>
                    </p:blipFill>
                    <p:spPr bwMode="auto">
                      <a:xfrm>
                        <a:off x="498548" y="4386413"/>
                        <a:ext cx="4265612" cy="1063625"/>
                      </a:xfrm>
                      <a:prstGeom prst="rect">
                        <a:avLst/>
                      </a:prstGeom>
                      <a:noFill/>
                      <a:extLst/>
                    </p:spPr>
                  </p:pic>
                </p:oleObj>
              </mc:Fallback>
            </mc:AlternateContent>
          </a:graphicData>
        </a:graphic>
      </p:graphicFrame>
      <p:graphicFrame>
        <p:nvGraphicFramePr>
          <p:cNvPr id="9" name="Object 2"/>
          <p:cNvGraphicFramePr>
            <a:graphicFrameLocks noChangeAspect="1"/>
          </p:cNvGraphicFramePr>
          <p:nvPr>
            <p:extLst>
              <p:ext uri="{D42A27DB-BD31-4B8C-83A1-F6EECF244321}">
                <p14:modId xmlns:p14="http://schemas.microsoft.com/office/powerpoint/2010/main" val="3838336947"/>
              </p:ext>
            </p:extLst>
          </p:nvPr>
        </p:nvGraphicFramePr>
        <p:xfrm>
          <a:off x="5613400" y="4416199"/>
          <a:ext cx="2463800" cy="1065212"/>
        </p:xfrm>
        <a:graphic>
          <a:graphicData uri="http://schemas.openxmlformats.org/presentationml/2006/ole">
            <mc:AlternateContent xmlns:mc="http://schemas.openxmlformats.org/markup-compatibility/2006">
              <mc:Choice xmlns:v="urn:schemas-microsoft-com:vml" Requires="v">
                <p:oleObj spid="_x0000_s53474" name="Equation" r:id="rId13" imgW="1041400" imgH="482600" progId="Equation.3">
                  <p:embed/>
                </p:oleObj>
              </mc:Choice>
              <mc:Fallback>
                <p:oleObj name="Equation" r:id="rId13" imgW="1041400" imgH="482600" progId="Equation.3">
                  <p:embed/>
                  <p:pic>
                    <p:nvPicPr>
                      <p:cNvPr id="0" name=""/>
                      <p:cNvPicPr>
                        <a:picLocks noChangeAspect="1" noChangeArrowheads="1"/>
                      </p:cNvPicPr>
                      <p:nvPr/>
                    </p:nvPicPr>
                    <p:blipFill>
                      <a:blip r:embed="rId14"/>
                      <a:srcRect/>
                      <a:stretch>
                        <a:fillRect/>
                      </a:stretch>
                    </p:blipFill>
                    <p:spPr bwMode="auto">
                      <a:xfrm>
                        <a:off x="5613400" y="4416199"/>
                        <a:ext cx="2463800" cy="1065212"/>
                      </a:xfrm>
                      <a:prstGeom prst="rect">
                        <a:avLst/>
                      </a:prstGeom>
                      <a:noFill/>
                      <a:extLst/>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1421773140"/>
              </p:ext>
            </p:extLst>
          </p:nvPr>
        </p:nvGraphicFramePr>
        <p:xfrm>
          <a:off x="341313" y="5797581"/>
          <a:ext cx="2492375" cy="927100"/>
        </p:xfrm>
        <a:graphic>
          <a:graphicData uri="http://schemas.openxmlformats.org/presentationml/2006/ole">
            <mc:AlternateContent xmlns:mc="http://schemas.openxmlformats.org/markup-compatibility/2006">
              <mc:Choice xmlns:v="urn:schemas-microsoft-com:vml" Requires="v">
                <p:oleObj spid="_x0000_s53475" name="Equation" r:id="rId15" imgW="1054100" imgH="419100" progId="Equation.3">
                  <p:embed/>
                </p:oleObj>
              </mc:Choice>
              <mc:Fallback>
                <p:oleObj name="Equation" r:id="rId15" imgW="1054100" imgH="419100" progId="Equation.3">
                  <p:embed/>
                  <p:pic>
                    <p:nvPicPr>
                      <p:cNvPr id="0" name=""/>
                      <p:cNvPicPr>
                        <a:picLocks noChangeAspect="1" noChangeArrowheads="1"/>
                      </p:cNvPicPr>
                      <p:nvPr/>
                    </p:nvPicPr>
                    <p:blipFill>
                      <a:blip r:embed="rId16"/>
                      <a:srcRect/>
                      <a:stretch>
                        <a:fillRect/>
                      </a:stretch>
                    </p:blipFill>
                    <p:spPr bwMode="auto">
                      <a:xfrm>
                        <a:off x="341313" y="5797581"/>
                        <a:ext cx="2492375" cy="927100"/>
                      </a:xfrm>
                      <a:prstGeom prst="rect">
                        <a:avLst/>
                      </a:prstGeom>
                      <a:noFill/>
                      <a:extLst/>
                    </p:spPr>
                  </p:pic>
                </p:oleObj>
              </mc:Fallback>
            </mc:AlternateContent>
          </a:graphicData>
        </a:graphic>
      </p:graphicFrame>
      <p:graphicFrame>
        <p:nvGraphicFramePr>
          <p:cNvPr id="11" name="Object 2"/>
          <p:cNvGraphicFramePr>
            <a:graphicFrameLocks noChangeAspect="1"/>
          </p:cNvGraphicFramePr>
          <p:nvPr>
            <p:extLst>
              <p:ext uri="{D42A27DB-BD31-4B8C-83A1-F6EECF244321}">
                <p14:modId xmlns:p14="http://schemas.microsoft.com/office/powerpoint/2010/main" val="2046985069"/>
              </p:ext>
            </p:extLst>
          </p:nvPr>
        </p:nvGraphicFramePr>
        <p:xfrm>
          <a:off x="4051300" y="6210936"/>
          <a:ext cx="1111250" cy="392112"/>
        </p:xfrm>
        <a:graphic>
          <a:graphicData uri="http://schemas.openxmlformats.org/presentationml/2006/ole">
            <mc:AlternateContent xmlns:mc="http://schemas.openxmlformats.org/markup-compatibility/2006">
              <mc:Choice xmlns:v="urn:schemas-microsoft-com:vml" Requires="v">
                <p:oleObj spid="_x0000_s53476" name="Equation" r:id="rId17" imgW="469900" imgH="177800" progId="Equation.3">
                  <p:embed/>
                </p:oleObj>
              </mc:Choice>
              <mc:Fallback>
                <p:oleObj name="Equation" r:id="rId17" imgW="469900" imgH="177800" progId="Equation.3">
                  <p:embed/>
                  <p:pic>
                    <p:nvPicPr>
                      <p:cNvPr id="0" name=""/>
                      <p:cNvPicPr>
                        <a:picLocks noChangeAspect="1" noChangeArrowheads="1"/>
                      </p:cNvPicPr>
                      <p:nvPr/>
                    </p:nvPicPr>
                    <p:blipFill>
                      <a:blip r:embed="rId18"/>
                      <a:srcRect/>
                      <a:stretch>
                        <a:fillRect/>
                      </a:stretch>
                    </p:blipFill>
                    <p:spPr bwMode="auto">
                      <a:xfrm>
                        <a:off x="4051300" y="6210936"/>
                        <a:ext cx="1111250" cy="392112"/>
                      </a:xfrm>
                      <a:prstGeom prst="rect">
                        <a:avLst/>
                      </a:prstGeom>
                      <a:noFill/>
                      <a:extLst/>
                    </p:spPr>
                  </p:pic>
                </p:oleObj>
              </mc:Fallback>
            </mc:AlternateContent>
          </a:graphicData>
        </a:graphic>
      </p:graphicFrame>
      <p:graphicFrame>
        <p:nvGraphicFramePr>
          <p:cNvPr id="12" name="Object 2"/>
          <p:cNvGraphicFramePr>
            <a:graphicFrameLocks noChangeAspect="1"/>
          </p:cNvGraphicFramePr>
          <p:nvPr>
            <p:extLst>
              <p:ext uri="{D42A27DB-BD31-4B8C-83A1-F6EECF244321}">
                <p14:modId xmlns:p14="http://schemas.microsoft.com/office/powerpoint/2010/main" val="2836626101"/>
              </p:ext>
            </p:extLst>
          </p:nvPr>
        </p:nvGraphicFramePr>
        <p:xfrm>
          <a:off x="5931732" y="5987098"/>
          <a:ext cx="1682750" cy="615950"/>
        </p:xfrm>
        <a:graphic>
          <a:graphicData uri="http://schemas.openxmlformats.org/presentationml/2006/ole">
            <mc:AlternateContent xmlns:mc="http://schemas.openxmlformats.org/markup-compatibility/2006">
              <mc:Choice xmlns:v="urn:schemas-microsoft-com:vml" Requires="v">
                <p:oleObj spid="_x0000_s53477" name="Equation" r:id="rId19" imgW="711200" imgH="279400" progId="Equation.3">
                  <p:embed/>
                </p:oleObj>
              </mc:Choice>
              <mc:Fallback>
                <p:oleObj name="Equation" r:id="rId19" imgW="711200" imgH="279400" progId="Equation.3">
                  <p:embed/>
                  <p:pic>
                    <p:nvPicPr>
                      <p:cNvPr id="0" name=""/>
                      <p:cNvPicPr>
                        <a:picLocks noChangeAspect="1" noChangeArrowheads="1"/>
                      </p:cNvPicPr>
                      <p:nvPr/>
                    </p:nvPicPr>
                    <p:blipFill>
                      <a:blip r:embed="rId20"/>
                      <a:srcRect/>
                      <a:stretch>
                        <a:fillRect/>
                      </a:stretch>
                    </p:blipFill>
                    <p:spPr bwMode="auto">
                      <a:xfrm>
                        <a:off x="5931732" y="5987098"/>
                        <a:ext cx="1682750" cy="615950"/>
                      </a:xfrm>
                      <a:prstGeom prst="rect">
                        <a:avLst/>
                      </a:prstGeom>
                      <a:noFill/>
                      <a:extLst/>
                    </p:spPr>
                  </p:pic>
                </p:oleObj>
              </mc:Fallback>
            </mc:AlternateContent>
          </a:graphicData>
        </a:graphic>
      </p:graphicFrame>
    </p:spTree>
    <p:extLst>
      <p:ext uri="{BB962C8B-B14F-4D97-AF65-F5344CB8AC3E}">
        <p14:creationId xmlns:p14="http://schemas.microsoft.com/office/powerpoint/2010/main" val="1504306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Transverse Dispersion Coefficients</a:t>
            </a:r>
            <a:endParaRPr lang="en-US" dirty="0"/>
          </a:p>
        </p:txBody>
      </p:sp>
      <p:sp>
        <p:nvSpPr>
          <p:cNvPr id="3" name="Content Placeholder 2"/>
          <p:cNvSpPr>
            <a:spLocks noGrp="1"/>
          </p:cNvSpPr>
          <p:nvPr>
            <p:ph idx="1"/>
          </p:nvPr>
        </p:nvSpPr>
        <p:spPr/>
        <p:txBody>
          <a:bodyPr/>
          <a:lstStyle/>
          <a:p>
            <a:r>
              <a:rPr lang="en-US" dirty="0" smtClean="0"/>
              <a:t>By the way we never actually said what </a:t>
            </a:r>
            <a:r>
              <a:rPr lang="en-US" i="1" dirty="0" err="1" smtClean="0"/>
              <a:t>D</a:t>
            </a:r>
            <a:r>
              <a:rPr lang="en-US" i="1" baseline="-25000" dirty="0" err="1" smtClean="0"/>
              <a:t>y</a:t>
            </a:r>
            <a:r>
              <a:rPr lang="en-US" dirty="0" smtClean="0"/>
              <a:t> and </a:t>
            </a:r>
            <a:r>
              <a:rPr lang="en-US" i="1" dirty="0" err="1" smtClean="0"/>
              <a:t>D</a:t>
            </a:r>
            <a:r>
              <a:rPr lang="en-US" i="1" baseline="-25000" dirty="0" err="1" smtClean="0"/>
              <a:t>z</a:t>
            </a:r>
            <a:r>
              <a:rPr lang="en-US" dirty="0"/>
              <a:t> </a:t>
            </a:r>
            <a:r>
              <a:rPr lang="en-US" dirty="0" smtClean="0"/>
              <a:t>are.</a:t>
            </a:r>
          </a:p>
          <a:p>
            <a:endParaRPr lang="en-US" dirty="0"/>
          </a:p>
          <a:p>
            <a:r>
              <a:rPr lang="en-US" dirty="0" smtClean="0"/>
              <a:t>Again, they are typically related to stream/river characteristics. Typical formulations look like</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3062608447"/>
              </p:ext>
            </p:extLst>
          </p:nvPr>
        </p:nvGraphicFramePr>
        <p:xfrm>
          <a:off x="1874838" y="3758407"/>
          <a:ext cx="2255837" cy="531812"/>
        </p:xfrm>
        <a:graphic>
          <a:graphicData uri="http://schemas.openxmlformats.org/presentationml/2006/ole">
            <mc:AlternateContent xmlns:mc="http://schemas.openxmlformats.org/markup-compatibility/2006">
              <mc:Choice xmlns:v="urn:schemas-microsoft-com:vml" Requires="v">
                <p:oleObj spid="_x0000_s8526" name="Equation" r:id="rId3" imgW="952500" imgH="241300" progId="Equation.3">
                  <p:embed/>
                </p:oleObj>
              </mc:Choice>
              <mc:Fallback>
                <p:oleObj name="Equation" r:id="rId3" imgW="952500" imgH="241300" progId="Equation.3">
                  <p:embed/>
                  <p:pic>
                    <p:nvPicPr>
                      <p:cNvPr id="0" name=""/>
                      <p:cNvPicPr>
                        <a:picLocks noChangeAspect="1" noChangeArrowheads="1"/>
                      </p:cNvPicPr>
                      <p:nvPr/>
                    </p:nvPicPr>
                    <p:blipFill>
                      <a:blip r:embed="rId4"/>
                      <a:srcRect/>
                      <a:stretch>
                        <a:fillRect/>
                      </a:stretch>
                    </p:blipFill>
                    <p:spPr bwMode="auto">
                      <a:xfrm>
                        <a:off x="1874838" y="3758407"/>
                        <a:ext cx="2255837" cy="531812"/>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1944784572"/>
              </p:ext>
            </p:extLst>
          </p:nvPr>
        </p:nvGraphicFramePr>
        <p:xfrm>
          <a:off x="2041525" y="4722813"/>
          <a:ext cx="2074863" cy="587375"/>
        </p:xfrm>
        <a:graphic>
          <a:graphicData uri="http://schemas.openxmlformats.org/presentationml/2006/ole">
            <mc:AlternateContent xmlns:mc="http://schemas.openxmlformats.org/markup-compatibility/2006">
              <mc:Choice xmlns:v="urn:schemas-microsoft-com:vml" Requires="v">
                <p:oleObj spid="_x0000_s8527" name="Equation" r:id="rId5" imgW="876300" imgH="266700" progId="Equation.3">
                  <p:embed/>
                </p:oleObj>
              </mc:Choice>
              <mc:Fallback>
                <p:oleObj name="Equation" r:id="rId5" imgW="876300" imgH="266700" progId="Equation.3">
                  <p:embed/>
                  <p:pic>
                    <p:nvPicPr>
                      <p:cNvPr id="0" name=""/>
                      <p:cNvPicPr>
                        <a:picLocks noChangeAspect="1" noChangeArrowheads="1"/>
                      </p:cNvPicPr>
                      <p:nvPr/>
                    </p:nvPicPr>
                    <p:blipFill>
                      <a:blip r:embed="rId6"/>
                      <a:srcRect/>
                      <a:stretch>
                        <a:fillRect/>
                      </a:stretch>
                    </p:blipFill>
                    <p:spPr bwMode="auto">
                      <a:xfrm>
                        <a:off x="2041525" y="4722813"/>
                        <a:ext cx="2074863" cy="587375"/>
                      </a:xfrm>
                      <a:prstGeom prst="rect">
                        <a:avLst/>
                      </a:prstGeom>
                      <a:noFill/>
                      <a:extLst/>
                    </p:spPr>
                  </p:pic>
                </p:oleObj>
              </mc:Fallback>
            </mc:AlternateContent>
          </a:graphicData>
        </a:graphic>
      </p:graphicFrame>
    </p:spTree>
    <p:extLst>
      <p:ext uri="{BB962C8B-B14F-4D97-AF65-F5344CB8AC3E}">
        <p14:creationId xmlns:p14="http://schemas.microsoft.com/office/powerpoint/2010/main" val="1150742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Values</a:t>
            </a:r>
            <a:endParaRPr lang="en-US" dirty="0"/>
          </a:p>
        </p:txBody>
      </p:sp>
      <p:pic>
        <p:nvPicPr>
          <p:cNvPr id="4" name="Picture 3" descr="Screen Shot 2017-01-12 at 3.25.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156" y="685800"/>
            <a:ext cx="3951244" cy="6858000"/>
          </a:xfrm>
          <a:prstGeom prst="rect">
            <a:avLst/>
          </a:prstGeom>
          <a:scene3d>
            <a:camera prst="orthographicFront">
              <a:rot lat="0" lon="0" rev="5400000"/>
            </a:camera>
            <a:lightRig rig="threePt" dir="t"/>
          </a:scene3d>
        </p:spPr>
      </p:pic>
    </p:spTree>
    <p:extLst>
      <p:ext uri="{BB962C8B-B14F-4D97-AF65-F5344CB8AC3E}">
        <p14:creationId xmlns:p14="http://schemas.microsoft.com/office/powerpoint/2010/main" val="484281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a:t>
            </a:r>
            <a:endParaRPr lang="en-US" dirty="0"/>
          </a:p>
        </p:txBody>
      </p:sp>
      <p:sp>
        <p:nvSpPr>
          <p:cNvPr id="3" name="Content Placeholder 2"/>
          <p:cNvSpPr>
            <a:spLocks noGrp="1"/>
          </p:cNvSpPr>
          <p:nvPr>
            <p:ph idx="1"/>
          </p:nvPr>
        </p:nvSpPr>
        <p:spPr/>
        <p:txBody>
          <a:bodyPr/>
          <a:lstStyle/>
          <a:p>
            <a:r>
              <a:rPr lang="en-US" dirty="0" smtClean="0"/>
              <a:t>I know the time when I can apply Taylor dispersion (i.e. assume transport is one-dimensional) – how far from a point spill must I be to be able to apply it?</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4062743197"/>
              </p:ext>
            </p:extLst>
          </p:nvPr>
        </p:nvGraphicFramePr>
        <p:xfrm>
          <a:off x="5889625" y="2953543"/>
          <a:ext cx="1292225" cy="1036637"/>
        </p:xfrm>
        <a:graphic>
          <a:graphicData uri="http://schemas.openxmlformats.org/presentationml/2006/ole">
            <mc:AlternateContent xmlns:mc="http://schemas.openxmlformats.org/markup-compatibility/2006">
              <mc:Choice xmlns:v="urn:schemas-microsoft-com:vml" Requires="v">
                <p:oleObj spid="_x0000_s9858" name="Equation" r:id="rId3" imgW="546100" imgH="469900" progId="Equation.3">
                  <p:embed/>
                </p:oleObj>
              </mc:Choice>
              <mc:Fallback>
                <p:oleObj name="Equation" r:id="rId3" imgW="546100" imgH="469900" progId="Equation.3">
                  <p:embed/>
                  <p:pic>
                    <p:nvPicPr>
                      <p:cNvPr id="0" name=""/>
                      <p:cNvPicPr>
                        <a:picLocks noChangeAspect="1" noChangeArrowheads="1"/>
                      </p:cNvPicPr>
                      <p:nvPr/>
                    </p:nvPicPr>
                    <p:blipFill>
                      <a:blip r:embed="rId4"/>
                      <a:srcRect/>
                      <a:stretch>
                        <a:fillRect/>
                      </a:stretch>
                    </p:blipFill>
                    <p:spPr bwMode="auto">
                      <a:xfrm>
                        <a:off x="5889625" y="2953543"/>
                        <a:ext cx="1292225" cy="1036637"/>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1582573765"/>
              </p:ext>
            </p:extLst>
          </p:nvPr>
        </p:nvGraphicFramePr>
        <p:xfrm>
          <a:off x="4232275" y="2953543"/>
          <a:ext cx="1292225" cy="1065213"/>
        </p:xfrm>
        <a:graphic>
          <a:graphicData uri="http://schemas.openxmlformats.org/presentationml/2006/ole">
            <mc:AlternateContent xmlns:mc="http://schemas.openxmlformats.org/markup-compatibility/2006">
              <mc:Choice xmlns:v="urn:schemas-microsoft-com:vml" Requires="v">
                <p:oleObj spid="_x0000_s9859" name="Equation" r:id="rId5" imgW="546100" imgH="482600" progId="Equation.3">
                  <p:embed/>
                </p:oleObj>
              </mc:Choice>
              <mc:Fallback>
                <p:oleObj name="Equation" r:id="rId5" imgW="546100" imgH="482600" progId="Equation.3">
                  <p:embed/>
                  <p:pic>
                    <p:nvPicPr>
                      <p:cNvPr id="0" name=""/>
                      <p:cNvPicPr>
                        <a:picLocks noChangeAspect="1" noChangeArrowheads="1"/>
                      </p:cNvPicPr>
                      <p:nvPr/>
                    </p:nvPicPr>
                    <p:blipFill>
                      <a:blip r:embed="rId6"/>
                      <a:srcRect/>
                      <a:stretch>
                        <a:fillRect/>
                      </a:stretch>
                    </p:blipFill>
                    <p:spPr bwMode="auto">
                      <a:xfrm>
                        <a:off x="4232275" y="2953543"/>
                        <a:ext cx="1292225" cy="1065213"/>
                      </a:xfrm>
                      <a:prstGeom prst="rect">
                        <a:avLst/>
                      </a:prstGeom>
                      <a:noFill/>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1407624182"/>
              </p:ext>
            </p:extLst>
          </p:nvPr>
        </p:nvGraphicFramePr>
        <p:xfrm>
          <a:off x="1219200" y="3186113"/>
          <a:ext cx="2735263" cy="590550"/>
        </p:xfrm>
        <a:graphic>
          <a:graphicData uri="http://schemas.openxmlformats.org/presentationml/2006/ole">
            <mc:AlternateContent xmlns:mc="http://schemas.openxmlformats.org/markup-compatibility/2006">
              <mc:Choice xmlns:v="urn:schemas-microsoft-com:vml" Requires="v">
                <p:oleObj spid="_x0000_s9860" name="Equation" r:id="rId7" imgW="1155700" imgH="266700" progId="Equation.3">
                  <p:embed/>
                </p:oleObj>
              </mc:Choice>
              <mc:Fallback>
                <p:oleObj name="Equation" r:id="rId7" imgW="1155700" imgH="266700" progId="Equation.3">
                  <p:embed/>
                  <p:pic>
                    <p:nvPicPr>
                      <p:cNvPr id="0" name=""/>
                      <p:cNvPicPr>
                        <a:picLocks noChangeAspect="1" noChangeArrowheads="1"/>
                      </p:cNvPicPr>
                      <p:nvPr/>
                    </p:nvPicPr>
                    <p:blipFill>
                      <a:blip r:embed="rId8"/>
                      <a:srcRect/>
                      <a:stretch>
                        <a:fillRect/>
                      </a:stretch>
                    </p:blipFill>
                    <p:spPr bwMode="auto">
                      <a:xfrm>
                        <a:off x="1219200" y="3186113"/>
                        <a:ext cx="2735263" cy="590550"/>
                      </a:xfrm>
                      <a:prstGeom prst="rect">
                        <a:avLst/>
                      </a:prstGeom>
                      <a:noFill/>
                      <a:extLst/>
                    </p:spPr>
                  </p:pic>
                </p:oleObj>
              </mc:Fallback>
            </mc:AlternateContent>
          </a:graphicData>
        </a:graphic>
      </p:graphicFrame>
      <p:graphicFrame>
        <p:nvGraphicFramePr>
          <p:cNvPr id="9" name="Object 2"/>
          <p:cNvGraphicFramePr>
            <a:graphicFrameLocks noChangeAspect="1"/>
          </p:cNvGraphicFramePr>
          <p:nvPr>
            <p:extLst>
              <p:ext uri="{D42A27DB-BD31-4B8C-83A1-F6EECF244321}">
                <p14:modId xmlns:p14="http://schemas.microsoft.com/office/powerpoint/2010/main" val="79951158"/>
              </p:ext>
            </p:extLst>
          </p:nvPr>
        </p:nvGraphicFramePr>
        <p:xfrm>
          <a:off x="3375025" y="5038725"/>
          <a:ext cx="1563688" cy="365125"/>
        </p:xfrm>
        <a:graphic>
          <a:graphicData uri="http://schemas.openxmlformats.org/presentationml/2006/ole">
            <mc:AlternateContent xmlns:mc="http://schemas.openxmlformats.org/markup-compatibility/2006">
              <mc:Choice xmlns:v="urn:schemas-microsoft-com:vml" Requires="v">
                <p:oleObj spid="_x0000_s9861" name="Equation" r:id="rId9" imgW="660400" imgH="165100" progId="Equation.3">
                  <p:embed/>
                </p:oleObj>
              </mc:Choice>
              <mc:Fallback>
                <p:oleObj name="Equation" r:id="rId9" imgW="660400" imgH="165100" progId="Equation.3">
                  <p:embed/>
                  <p:pic>
                    <p:nvPicPr>
                      <p:cNvPr id="0" name=""/>
                      <p:cNvPicPr>
                        <a:picLocks noChangeAspect="1" noChangeArrowheads="1"/>
                      </p:cNvPicPr>
                      <p:nvPr/>
                    </p:nvPicPr>
                    <p:blipFill>
                      <a:blip r:embed="rId10"/>
                      <a:srcRect/>
                      <a:stretch>
                        <a:fillRect/>
                      </a:stretch>
                    </p:blipFill>
                    <p:spPr bwMode="auto">
                      <a:xfrm>
                        <a:off x="3375025" y="5038725"/>
                        <a:ext cx="1563688" cy="365125"/>
                      </a:xfrm>
                      <a:prstGeom prst="rect">
                        <a:avLst/>
                      </a:prstGeom>
                      <a:noFill/>
                      <a:extLst/>
                    </p:spPr>
                  </p:pic>
                </p:oleObj>
              </mc:Fallback>
            </mc:AlternateContent>
          </a:graphicData>
        </a:graphic>
      </p:graphicFrame>
    </p:spTree>
    <p:extLst>
      <p:ext uri="{BB962C8B-B14F-4D97-AF65-F5344CB8AC3E}">
        <p14:creationId xmlns:p14="http://schemas.microsoft.com/office/powerpoint/2010/main" val="3800637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a:t>
            </a:r>
            <a:endParaRPr lang="en-US" dirty="0"/>
          </a:p>
        </p:txBody>
      </p:sp>
      <p:sp>
        <p:nvSpPr>
          <p:cNvPr id="3" name="Content Placeholder 2"/>
          <p:cNvSpPr>
            <a:spLocks noGrp="1"/>
          </p:cNvSpPr>
          <p:nvPr>
            <p:ph idx="1"/>
          </p:nvPr>
        </p:nvSpPr>
        <p:spPr/>
        <p:txBody>
          <a:bodyPr>
            <a:normAutofit/>
          </a:bodyPr>
          <a:lstStyle/>
          <a:p>
            <a:r>
              <a:rPr lang="en-US" dirty="0" smtClean="0"/>
              <a:t>A stream is 0.5 meters deep and 5 meters wide</a:t>
            </a:r>
          </a:p>
          <a:p>
            <a:r>
              <a:rPr lang="en-US" dirty="0" smtClean="0"/>
              <a:t>The stream’s energy gradient is 1/1000.</a:t>
            </a:r>
          </a:p>
          <a:p>
            <a:r>
              <a:rPr lang="en-US" dirty="0" smtClean="0"/>
              <a:t>The streambed is made up of gravel which results in a roughness height of about 5 cm. </a:t>
            </a:r>
          </a:p>
          <a:p>
            <a:r>
              <a:rPr lang="en-US" dirty="0" smtClean="0"/>
              <a:t>What is the minimum time at which you could treat a contaminant spill as one-dimensional for this system?</a:t>
            </a:r>
          </a:p>
          <a:p>
            <a:r>
              <a:rPr lang="en-US" dirty="0" smtClean="0"/>
              <a:t>What </a:t>
            </a:r>
            <a:r>
              <a:rPr lang="en-US" dirty="0"/>
              <a:t>is the minimum </a:t>
            </a:r>
            <a:r>
              <a:rPr lang="en-US" dirty="0" smtClean="0"/>
              <a:t>critical distance </a:t>
            </a:r>
            <a:r>
              <a:rPr lang="en-US" dirty="0"/>
              <a:t>at which you could treat a contaminant spill as one-dimensional for this system?</a:t>
            </a:r>
          </a:p>
          <a:p>
            <a:r>
              <a:rPr lang="en-US" dirty="0" smtClean="0"/>
              <a:t>Imagine  a point spill of 1kg occurred. Plot the expected breakthrough curve at a distance twice the critical distance downstream of the spill location.</a:t>
            </a:r>
            <a:endParaRPr lang="en-US" dirty="0"/>
          </a:p>
        </p:txBody>
      </p:sp>
    </p:spTree>
    <p:extLst>
      <p:ext uri="{BB962C8B-B14F-4D97-AF65-F5344CB8AC3E}">
        <p14:creationId xmlns:p14="http://schemas.microsoft.com/office/powerpoint/2010/main" val="1367757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Reactions</a:t>
            </a:r>
            <a:endParaRPr lang="en-US" dirty="0"/>
          </a:p>
        </p:txBody>
      </p:sp>
      <p:grpSp>
        <p:nvGrpSpPr>
          <p:cNvPr id="4" name="Group 1"/>
          <p:cNvGrpSpPr>
            <a:grpSpLocks/>
          </p:cNvGrpSpPr>
          <p:nvPr/>
        </p:nvGrpSpPr>
        <p:grpSpPr bwMode="auto">
          <a:xfrm>
            <a:off x="815975" y="2112170"/>
            <a:ext cx="7092950" cy="3833812"/>
            <a:chOff x="58" y="691"/>
            <a:chExt cx="4468" cy="2415"/>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 y="691"/>
              <a:ext cx="4248" cy="24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6" name="Group 3"/>
            <p:cNvGrpSpPr>
              <a:grpSpLocks/>
            </p:cNvGrpSpPr>
            <p:nvPr/>
          </p:nvGrpSpPr>
          <p:grpSpPr bwMode="auto">
            <a:xfrm>
              <a:off x="58" y="1029"/>
              <a:ext cx="4212" cy="1888"/>
              <a:chOff x="58" y="1029"/>
              <a:chExt cx="4212" cy="1888"/>
            </a:xfrm>
          </p:grpSpPr>
          <p:sp>
            <p:nvSpPr>
              <p:cNvPr id="7" name="Rectangle 4"/>
              <p:cNvSpPr>
                <a:spLocks noChangeArrowheads="1"/>
              </p:cNvSpPr>
              <p:nvPr/>
            </p:nvSpPr>
            <p:spPr bwMode="auto">
              <a:xfrm>
                <a:off x="58" y="2163"/>
                <a:ext cx="4209" cy="432"/>
              </a:xfrm>
              <a:prstGeom prst="rect">
                <a:avLst/>
              </a:prstGeom>
              <a:solidFill>
                <a:srgbClr val="B2B2B2">
                  <a:alpha val="50000"/>
                </a:srgbClr>
              </a:solidFill>
              <a:ln w="9525" cap="flat">
                <a:solidFill>
                  <a:srgbClr val="3465A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8" name="Rectangle 5"/>
              <p:cNvSpPr>
                <a:spLocks noChangeArrowheads="1"/>
              </p:cNvSpPr>
              <p:nvPr/>
            </p:nvSpPr>
            <p:spPr bwMode="auto">
              <a:xfrm>
                <a:off x="58" y="1029"/>
                <a:ext cx="4212" cy="858"/>
              </a:xfrm>
              <a:prstGeom prst="rect">
                <a:avLst/>
              </a:prstGeom>
              <a:solidFill>
                <a:srgbClr val="00CCCC">
                  <a:alpha val="50000"/>
                </a:srgbClr>
              </a:solidFill>
              <a:ln w="9525" cap="flat">
                <a:solidFill>
                  <a:srgbClr val="3465A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9" name="Line 6"/>
              <p:cNvSpPr>
                <a:spLocks noChangeShapeType="1"/>
              </p:cNvSpPr>
              <p:nvPr/>
            </p:nvSpPr>
            <p:spPr bwMode="auto">
              <a:xfrm>
                <a:off x="648" y="1029"/>
                <a:ext cx="0" cy="1068"/>
              </a:xfrm>
              <a:prstGeom prst="line">
                <a:avLst/>
              </a:prstGeom>
              <a:noFill/>
              <a:ln w="9525" cap="flat">
                <a:solidFill>
                  <a:srgbClr val="3465A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DejaVu Sans" charset="0"/>
                </a:endParaRPr>
              </a:p>
            </p:txBody>
          </p:sp>
          <p:sp>
            <p:nvSpPr>
              <p:cNvPr id="10" name="Line 7"/>
              <p:cNvSpPr>
                <a:spLocks noChangeShapeType="1"/>
              </p:cNvSpPr>
              <p:nvPr/>
            </p:nvSpPr>
            <p:spPr bwMode="auto">
              <a:xfrm>
                <a:off x="1531" y="2754"/>
                <a:ext cx="963" cy="163"/>
              </a:xfrm>
              <a:prstGeom prst="line">
                <a:avLst/>
              </a:prstGeom>
              <a:noFill/>
              <a:ln w="18360" cap="flat">
                <a:solidFill>
                  <a:srgbClr val="3465AF"/>
                </a:solidFill>
                <a:round/>
                <a:headEnd type="oval" w="lg" len="sm"/>
                <a:tailEnd type="oval"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DejaVu Sans" charset="0"/>
                </a:endParaRPr>
              </a:p>
            </p:txBody>
          </p:sp>
          <p:sp>
            <p:nvSpPr>
              <p:cNvPr id="11" name="Text Box 8"/>
              <p:cNvSpPr txBox="1">
                <a:spLocks noChangeArrowheads="1"/>
              </p:cNvSpPr>
              <p:nvPr/>
            </p:nvSpPr>
            <p:spPr bwMode="auto">
              <a:xfrm>
                <a:off x="1438" y="1168"/>
                <a:ext cx="1679" cy="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336" rIns="90000" bIns="45000"/>
              <a:lstStyle>
                <a:lvl1pPr>
                  <a:tabLst>
                    <a:tab pos="457200" algn="l"/>
                    <a:tab pos="914400" algn="l"/>
                    <a:tab pos="1371600" algn="l"/>
                    <a:tab pos="1828800" algn="l"/>
                    <a:tab pos="2286000" algn="l"/>
                  </a:tabLst>
                  <a:defRPr>
                    <a:solidFill>
                      <a:srgbClr val="000000"/>
                    </a:solidFill>
                    <a:latin typeface="Arial" charset="0"/>
                    <a:ea typeface="ＭＳ Ｐゴシック" charset="0"/>
                    <a:cs typeface="DejaVu Sans" charset="0"/>
                  </a:defRPr>
                </a:lvl1pPr>
                <a:lvl2pPr>
                  <a:tabLst>
                    <a:tab pos="457200" algn="l"/>
                    <a:tab pos="914400" algn="l"/>
                    <a:tab pos="1371600" algn="l"/>
                    <a:tab pos="1828800" algn="l"/>
                    <a:tab pos="2286000" algn="l"/>
                  </a:tabLst>
                  <a:defRPr>
                    <a:solidFill>
                      <a:srgbClr val="000000"/>
                    </a:solidFill>
                    <a:latin typeface="Arial" charset="0"/>
                    <a:ea typeface="ＭＳ Ｐゴシック" charset="0"/>
                    <a:cs typeface="DejaVu Sans" charset="0"/>
                  </a:defRPr>
                </a:lvl2pPr>
                <a:lvl3pPr>
                  <a:tabLst>
                    <a:tab pos="457200" algn="l"/>
                    <a:tab pos="914400" algn="l"/>
                    <a:tab pos="1371600" algn="l"/>
                    <a:tab pos="1828800" algn="l"/>
                    <a:tab pos="2286000" algn="l"/>
                  </a:tabLst>
                  <a:defRPr>
                    <a:solidFill>
                      <a:srgbClr val="000000"/>
                    </a:solidFill>
                    <a:latin typeface="Arial" charset="0"/>
                    <a:ea typeface="ＭＳ Ｐゴシック" charset="0"/>
                    <a:cs typeface="DejaVu Sans" charset="0"/>
                  </a:defRPr>
                </a:lvl3pPr>
                <a:lvl4pPr>
                  <a:tabLst>
                    <a:tab pos="457200" algn="l"/>
                    <a:tab pos="914400" algn="l"/>
                    <a:tab pos="1371600" algn="l"/>
                    <a:tab pos="1828800" algn="l"/>
                    <a:tab pos="2286000" algn="l"/>
                  </a:tabLst>
                  <a:defRPr>
                    <a:solidFill>
                      <a:srgbClr val="000000"/>
                    </a:solidFill>
                    <a:latin typeface="Arial" charset="0"/>
                    <a:ea typeface="ＭＳ Ｐゴシック" charset="0"/>
                    <a:cs typeface="DejaVu Sans" charset="0"/>
                  </a:defRPr>
                </a:lvl4pPr>
                <a:lvl5pPr>
                  <a:tabLst>
                    <a:tab pos="457200" algn="l"/>
                    <a:tab pos="914400" algn="l"/>
                    <a:tab pos="1371600" algn="l"/>
                    <a:tab pos="1828800" algn="l"/>
                    <a:tab pos="22860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Lst>
                  <a:defRPr>
                    <a:solidFill>
                      <a:srgbClr val="000000"/>
                    </a:solidFill>
                    <a:latin typeface="Arial" charset="0"/>
                    <a:ea typeface="ＭＳ Ｐゴシック" charset="0"/>
                    <a:cs typeface="DejaVu Sans" charset="0"/>
                  </a:defRPr>
                </a:lvl9pPr>
              </a:lstStyle>
              <a:p>
                <a:pPr algn="ctr">
                  <a:defRPr/>
                </a:pPr>
                <a:r>
                  <a:rPr lang="en-US" sz="2400" b="1" smtClean="0">
                    <a:solidFill>
                      <a:srgbClr val="006600"/>
                    </a:solidFill>
                  </a:rPr>
                  <a:t>Carbon photo-oxidation</a:t>
                </a:r>
              </a:p>
            </p:txBody>
          </p:sp>
          <p:sp>
            <p:nvSpPr>
              <p:cNvPr id="12" name="Text Box 9"/>
              <p:cNvSpPr txBox="1">
                <a:spLocks noChangeArrowheads="1"/>
              </p:cNvSpPr>
              <p:nvPr/>
            </p:nvSpPr>
            <p:spPr bwMode="auto">
              <a:xfrm>
                <a:off x="1307" y="2266"/>
                <a:ext cx="1934"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336" rIns="90000" bIns="45000"/>
              <a:lstStyle>
                <a:lvl1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1pPr>
                <a:lvl2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2pPr>
                <a:lvl3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3pPr>
                <a:lvl4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4pPr>
                <a:lvl5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9pPr>
              </a:lstStyle>
              <a:p>
                <a:pPr>
                  <a:defRPr/>
                </a:pPr>
                <a:r>
                  <a:rPr lang="en-US" sz="2400" b="1" smtClean="0">
                    <a:solidFill>
                      <a:srgbClr val="666666"/>
                    </a:solidFill>
                  </a:rPr>
                  <a:t>Denitrification</a:t>
                </a:r>
              </a:p>
            </p:txBody>
          </p:sp>
          <p:sp>
            <p:nvSpPr>
              <p:cNvPr id="13" name="Rectangle 10"/>
              <p:cNvSpPr>
                <a:spLocks noChangeArrowheads="1"/>
              </p:cNvSpPr>
              <p:nvPr/>
            </p:nvSpPr>
            <p:spPr bwMode="auto">
              <a:xfrm>
                <a:off x="58" y="1902"/>
                <a:ext cx="4198" cy="239"/>
              </a:xfrm>
              <a:prstGeom prst="rect">
                <a:avLst/>
              </a:prstGeom>
              <a:solidFill>
                <a:srgbClr val="66FF66">
                  <a:alpha val="50000"/>
                </a:srgbClr>
              </a:solidFill>
              <a:ln w="9525" cap="flat">
                <a:solidFill>
                  <a:srgbClr val="3465A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14" name="Text Box 11"/>
              <p:cNvSpPr txBox="1">
                <a:spLocks noChangeArrowheads="1"/>
              </p:cNvSpPr>
              <p:nvPr/>
            </p:nvSpPr>
            <p:spPr bwMode="auto">
              <a:xfrm>
                <a:off x="1348" y="1902"/>
                <a:ext cx="1934"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336" rIns="90000" bIns="45000"/>
              <a:lstStyle>
                <a:lvl1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1pPr>
                <a:lvl2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2pPr>
                <a:lvl3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3pPr>
                <a:lvl4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4pPr>
                <a:lvl5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9pPr>
              </a:lstStyle>
              <a:p>
                <a:pPr>
                  <a:defRPr/>
                </a:pPr>
                <a:r>
                  <a:rPr lang="en-US" sz="2400" b="1" smtClean="0">
                    <a:solidFill>
                      <a:srgbClr val="666666"/>
                    </a:solidFill>
                  </a:rPr>
                  <a:t>Benthic Uptake</a:t>
                </a:r>
              </a:p>
            </p:txBody>
          </p:sp>
        </p:grpSp>
      </p:grpSp>
      <p:sp>
        <p:nvSpPr>
          <p:cNvPr id="3" name="TextBox 2"/>
          <p:cNvSpPr txBox="1"/>
          <p:nvPr/>
        </p:nvSpPr>
        <p:spPr>
          <a:xfrm>
            <a:off x="2863850" y="6001547"/>
            <a:ext cx="2695081" cy="369332"/>
          </a:xfrm>
          <a:prstGeom prst="rect">
            <a:avLst/>
          </a:prstGeom>
          <a:noFill/>
        </p:spPr>
        <p:txBody>
          <a:bodyPr wrap="none" rtlCol="0">
            <a:spAutoFit/>
          </a:bodyPr>
          <a:lstStyle/>
          <a:p>
            <a:r>
              <a:rPr lang="en-US" dirty="0" smtClean="0"/>
              <a:t>Let’s start with benthic</a:t>
            </a:r>
            <a:r>
              <a:rPr lang="is-IS" dirty="0" smtClean="0"/>
              <a:t>…</a:t>
            </a:r>
            <a:endParaRPr lang="en-US" dirty="0"/>
          </a:p>
        </p:txBody>
      </p:sp>
    </p:spTree>
    <p:extLst>
      <p:ext uri="{BB962C8B-B14F-4D97-AF65-F5344CB8AC3E}">
        <p14:creationId xmlns:p14="http://schemas.microsoft.com/office/powerpoint/2010/main" val="4087302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Order Approximation</a:t>
            </a:r>
            <a:endParaRPr lang="en-US" dirty="0"/>
          </a:p>
        </p:txBody>
      </p:sp>
      <p:sp>
        <p:nvSpPr>
          <p:cNvPr id="3" name="Content Placeholder 2"/>
          <p:cNvSpPr>
            <a:spLocks noGrp="1"/>
          </p:cNvSpPr>
          <p:nvPr>
            <p:ph idx="1"/>
          </p:nvPr>
        </p:nvSpPr>
        <p:spPr/>
        <p:txBody>
          <a:bodyPr/>
          <a:lstStyle/>
          <a:p>
            <a:r>
              <a:rPr lang="en-US" dirty="0" smtClean="0"/>
              <a:t>While hopefully from the last figure you can see that chemical reactions do not happen evenly throughout the water column and we will get into the details of this a little bit, the most common first cut approximation is to treat the stream as well mixed (one-dimensional) and assume a first order effective reaction rate.</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2332250540"/>
              </p:ext>
            </p:extLst>
          </p:nvPr>
        </p:nvGraphicFramePr>
        <p:xfrm>
          <a:off x="2160588" y="4094163"/>
          <a:ext cx="4384675" cy="1038225"/>
        </p:xfrm>
        <a:graphic>
          <a:graphicData uri="http://schemas.openxmlformats.org/presentationml/2006/ole">
            <mc:AlternateContent xmlns:mc="http://schemas.openxmlformats.org/markup-compatibility/2006">
              <mc:Choice xmlns:v="urn:schemas-microsoft-com:vml" Requires="v">
                <p:oleObj spid="_x0000_s11419" name="Equation" r:id="rId3" imgW="1854200" imgH="469900" progId="Equation.3">
                  <p:embed/>
                </p:oleObj>
              </mc:Choice>
              <mc:Fallback>
                <p:oleObj name="Equation" r:id="rId3" imgW="1854200" imgH="469900" progId="Equation.3">
                  <p:embed/>
                  <p:pic>
                    <p:nvPicPr>
                      <p:cNvPr id="0" name=""/>
                      <p:cNvPicPr>
                        <a:picLocks noChangeAspect="1" noChangeArrowheads="1"/>
                      </p:cNvPicPr>
                      <p:nvPr/>
                    </p:nvPicPr>
                    <p:blipFill>
                      <a:blip r:embed="rId4"/>
                      <a:srcRect/>
                      <a:stretch>
                        <a:fillRect/>
                      </a:stretch>
                    </p:blipFill>
                    <p:spPr bwMode="auto">
                      <a:xfrm>
                        <a:off x="2160588" y="4094163"/>
                        <a:ext cx="4384675" cy="1038225"/>
                      </a:xfrm>
                      <a:prstGeom prst="rect">
                        <a:avLst/>
                      </a:prstGeom>
                      <a:noFill/>
                      <a:extLst/>
                    </p:spPr>
                  </p:pic>
                </p:oleObj>
              </mc:Fallback>
            </mc:AlternateContent>
          </a:graphicData>
        </a:graphic>
      </p:graphicFrame>
      <p:sp>
        <p:nvSpPr>
          <p:cNvPr id="5" name="Oval 4"/>
          <p:cNvSpPr/>
          <p:nvPr/>
        </p:nvSpPr>
        <p:spPr>
          <a:xfrm>
            <a:off x="5969000" y="4343400"/>
            <a:ext cx="406400" cy="457200"/>
          </a:xfrm>
          <a:prstGeom prst="ellipse">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5715000" y="4902200"/>
            <a:ext cx="3683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219456" y="5359400"/>
            <a:ext cx="5714838" cy="1477328"/>
          </a:xfrm>
          <a:prstGeom prst="rect">
            <a:avLst/>
          </a:prstGeom>
          <a:noFill/>
        </p:spPr>
        <p:txBody>
          <a:bodyPr wrap="none" rtlCol="0">
            <a:spAutoFit/>
          </a:bodyPr>
          <a:lstStyle/>
          <a:p>
            <a:r>
              <a:rPr lang="en-US" dirty="0" smtClean="0"/>
              <a:t>This is what is called an effective reaction rate.</a:t>
            </a:r>
          </a:p>
          <a:p>
            <a:r>
              <a:rPr lang="en-US" dirty="0" smtClean="0"/>
              <a:t>It is not the reaction rate that you might measure</a:t>
            </a:r>
          </a:p>
          <a:p>
            <a:r>
              <a:rPr lang="en-US" dirty="0"/>
              <a:t>i</a:t>
            </a:r>
            <a:r>
              <a:rPr lang="en-US" dirty="0" smtClean="0"/>
              <a:t>n the lab, because it lumps all of the complexity of the </a:t>
            </a:r>
          </a:p>
          <a:p>
            <a:r>
              <a:rPr lang="en-US" dirty="0"/>
              <a:t>s</a:t>
            </a:r>
            <a:r>
              <a:rPr lang="en-US" dirty="0" smtClean="0"/>
              <a:t>ystem into a single number..</a:t>
            </a:r>
          </a:p>
          <a:p>
            <a:r>
              <a:rPr lang="en-US" dirty="0" smtClean="0"/>
              <a:t>Typically lower than what you measure in the lab.</a:t>
            </a:r>
            <a:endParaRPr lang="en-US" dirty="0"/>
          </a:p>
        </p:txBody>
      </p:sp>
    </p:spTree>
    <p:extLst>
      <p:ext uri="{BB962C8B-B14F-4D97-AF65-F5344CB8AC3E}">
        <p14:creationId xmlns:p14="http://schemas.microsoft.com/office/powerpoint/2010/main" val="1077031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This</a:t>
            </a:r>
            <a:endParaRPr lang="en-US" dirty="0"/>
          </a:p>
        </p:txBody>
      </p:sp>
      <p:sp>
        <p:nvSpPr>
          <p:cNvPr id="3" name="Content Placeholder 2"/>
          <p:cNvSpPr>
            <a:spLocks noGrp="1"/>
          </p:cNvSpPr>
          <p:nvPr>
            <p:ph idx="1"/>
          </p:nvPr>
        </p:nvSpPr>
        <p:spPr/>
        <p:txBody>
          <a:bodyPr/>
          <a:lstStyle/>
          <a:p>
            <a:r>
              <a:rPr lang="en-US" dirty="0" smtClean="0"/>
              <a:t>What is solution to</a:t>
            </a:r>
          </a:p>
          <a:p>
            <a:endParaRPr lang="en-US" dirty="0"/>
          </a:p>
          <a:p>
            <a:endParaRPr lang="en-US" dirty="0" smtClean="0"/>
          </a:p>
          <a:p>
            <a:endParaRPr lang="en-US" dirty="0"/>
          </a:p>
          <a:p>
            <a:r>
              <a:rPr lang="en-US" dirty="0" smtClean="0"/>
              <a:t>How about </a:t>
            </a:r>
          </a:p>
          <a:p>
            <a:endParaRPr lang="en-US" dirty="0"/>
          </a:p>
          <a:p>
            <a:endParaRPr lang="en-US" dirty="0" smtClean="0"/>
          </a:p>
          <a:p>
            <a:endParaRPr lang="en-US" dirty="0"/>
          </a:p>
          <a:p>
            <a:r>
              <a:rPr lang="en-US" dirty="0" smtClean="0"/>
              <a:t>Take a guess at the solution to </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2769165520"/>
              </p:ext>
            </p:extLst>
          </p:nvPr>
        </p:nvGraphicFramePr>
        <p:xfrm>
          <a:off x="1125538" y="2282826"/>
          <a:ext cx="3665537" cy="1038225"/>
        </p:xfrm>
        <a:graphic>
          <a:graphicData uri="http://schemas.openxmlformats.org/presentationml/2006/ole">
            <mc:AlternateContent xmlns:mc="http://schemas.openxmlformats.org/markup-compatibility/2006">
              <mc:Choice xmlns:v="urn:schemas-microsoft-com:vml" Requires="v">
                <p:oleObj spid="_x0000_s13176" name="Equation" r:id="rId3" imgW="1549400" imgH="469900" progId="Equation.3">
                  <p:embed/>
                </p:oleObj>
              </mc:Choice>
              <mc:Fallback>
                <p:oleObj name="Equation" r:id="rId3" imgW="1549400" imgH="469900" progId="Equation.3">
                  <p:embed/>
                  <p:pic>
                    <p:nvPicPr>
                      <p:cNvPr id="0" name=""/>
                      <p:cNvPicPr>
                        <a:picLocks noChangeAspect="1" noChangeArrowheads="1"/>
                      </p:cNvPicPr>
                      <p:nvPr/>
                    </p:nvPicPr>
                    <p:blipFill>
                      <a:blip r:embed="rId4"/>
                      <a:srcRect/>
                      <a:stretch>
                        <a:fillRect/>
                      </a:stretch>
                    </p:blipFill>
                    <p:spPr bwMode="auto">
                      <a:xfrm>
                        <a:off x="1125538" y="2282826"/>
                        <a:ext cx="3665537" cy="1038225"/>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3146889744"/>
              </p:ext>
            </p:extLst>
          </p:nvPr>
        </p:nvGraphicFramePr>
        <p:xfrm>
          <a:off x="5411788" y="2495550"/>
          <a:ext cx="2673350" cy="533400"/>
        </p:xfrm>
        <a:graphic>
          <a:graphicData uri="http://schemas.openxmlformats.org/presentationml/2006/ole">
            <mc:AlternateContent xmlns:mc="http://schemas.openxmlformats.org/markup-compatibility/2006">
              <mc:Choice xmlns:v="urn:schemas-microsoft-com:vml" Requires="v">
                <p:oleObj spid="_x0000_s13177" name="Equation" r:id="rId5" imgW="1130300" imgH="241300" progId="Equation.3">
                  <p:embed/>
                </p:oleObj>
              </mc:Choice>
              <mc:Fallback>
                <p:oleObj name="Equation" r:id="rId5" imgW="1130300" imgH="241300" progId="Equation.3">
                  <p:embed/>
                  <p:pic>
                    <p:nvPicPr>
                      <p:cNvPr id="0" name=""/>
                      <p:cNvPicPr>
                        <a:picLocks noChangeAspect="1" noChangeArrowheads="1"/>
                      </p:cNvPicPr>
                      <p:nvPr/>
                    </p:nvPicPr>
                    <p:blipFill>
                      <a:blip r:embed="rId6"/>
                      <a:srcRect/>
                      <a:stretch>
                        <a:fillRect/>
                      </a:stretch>
                    </p:blipFill>
                    <p:spPr bwMode="auto">
                      <a:xfrm>
                        <a:off x="5411788" y="2495550"/>
                        <a:ext cx="2673350" cy="533400"/>
                      </a:xfrm>
                      <a:prstGeom prst="rect">
                        <a:avLst/>
                      </a:prstGeom>
                      <a:noFill/>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2259112932"/>
              </p:ext>
            </p:extLst>
          </p:nvPr>
        </p:nvGraphicFramePr>
        <p:xfrm>
          <a:off x="2170113" y="4156075"/>
          <a:ext cx="1652587" cy="898525"/>
        </p:xfrm>
        <a:graphic>
          <a:graphicData uri="http://schemas.openxmlformats.org/presentationml/2006/ole">
            <mc:AlternateContent xmlns:mc="http://schemas.openxmlformats.org/markup-compatibility/2006">
              <mc:Choice xmlns:v="urn:schemas-microsoft-com:vml" Requires="v">
                <p:oleObj spid="_x0000_s13178" name="Equation" r:id="rId7" imgW="698500" imgH="406400" progId="Equation.3">
                  <p:embed/>
                </p:oleObj>
              </mc:Choice>
              <mc:Fallback>
                <p:oleObj name="Equation" r:id="rId7" imgW="698500" imgH="406400" progId="Equation.3">
                  <p:embed/>
                  <p:pic>
                    <p:nvPicPr>
                      <p:cNvPr id="0" name=""/>
                      <p:cNvPicPr>
                        <a:picLocks noChangeAspect="1" noChangeArrowheads="1"/>
                      </p:cNvPicPr>
                      <p:nvPr/>
                    </p:nvPicPr>
                    <p:blipFill>
                      <a:blip r:embed="rId8"/>
                      <a:srcRect/>
                      <a:stretch>
                        <a:fillRect/>
                      </a:stretch>
                    </p:blipFill>
                    <p:spPr bwMode="auto">
                      <a:xfrm>
                        <a:off x="2170113" y="4156075"/>
                        <a:ext cx="1652587" cy="898525"/>
                      </a:xfrm>
                      <a:prstGeom prst="rect">
                        <a:avLst/>
                      </a:prstGeom>
                      <a:noFill/>
                      <a:extLst/>
                    </p:spPr>
                  </p:pic>
                </p:oleObj>
              </mc:Fallback>
            </mc:AlternateContent>
          </a:graphicData>
        </a:graphic>
      </p:graphicFrame>
      <p:graphicFrame>
        <p:nvGraphicFramePr>
          <p:cNvPr id="7" name="Object 2"/>
          <p:cNvGraphicFramePr>
            <a:graphicFrameLocks noChangeAspect="1"/>
          </p:cNvGraphicFramePr>
          <p:nvPr>
            <p:extLst>
              <p:ext uri="{D42A27DB-BD31-4B8C-83A1-F6EECF244321}">
                <p14:modId xmlns:p14="http://schemas.microsoft.com/office/powerpoint/2010/main" val="3886764987"/>
              </p:ext>
            </p:extLst>
          </p:nvPr>
        </p:nvGraphicFramePr>
        <p:xfrm>
          <a:off x="5165725" y="4298950"/>
          <a:ext cx="3243263" cy="533400"/>
        </p:xfrm>
        <a:graphic>
          <a:graphicData uri="http://schemas.openxmlformats.org/presentationml/2006/ole">
            <mc:AlternateContent xmlns:mc="http://schemas.openxmlformats.org/markup-compatibility/2006">
              <mc:Choice xmlns:v="urn:schemas-microsoft-com:vml" Requires="v">
                <p:oleObj spid="_x0000_s13179" name="Equation" r:id="rId9" imgW="1371600" imgH="241300" progId="Equation.3">
                  <p:embed/>
                </p:oleObj>
              </mc:Choice>
              <mc:Fallback>
                <p:oleObj name="Equation" r:id="rId9" imgW="1371600" imgH="241300" progId="Equation.3">
                  <p:embed/>
                  <p:pic>
                    <p:nvPicPr>
                      <p:cNvPr id="0" name=""/>
                      <p:cNvPicPr>
                        <a:picLocks noChangeAspect="1" noChangeArrowheads="1"/>
                      </p:cNvPicPr>
                      <p:nvPr/>
                    </p:nvPicPr>
                    <p:blipFill>
                      <a:blip r:embed="rId10"/>
                      <a:srcRect/>
                      <a:stretch>
                        <a:fillRect/>
                      </a:stretch>
                    </p:blipFill>
                    <p:spPr bwMode="auto">
                      <a:xfrm>
                        <a:off x="5165725" y="4298950"/>
                        <a:ext cx="3243263" cy="533400"/>
                      </a:xfrm>
                      <a:prstGeom prst="rect">
                        <a:avLst/>
                      </a:prstGeom>
                      <a:noFill/>
                      <a:extLst/>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1131898107"/>
              </p:ext>
            </p:extLst>
          </p:nvPr>
        </p:nvGraphicFramePr>
        <p:xfrm>
          <a:off x="487363" y="5775325"/>
          <a:ext cx="4386262" cy="1038225"/>
        </p:xfrm>
        <a:graphic>
          <a:graphicData uri="http://schemas.openxmlformats.org/presentationml/2006/ole">
            <mc:AlternateContent xmlns:mc="http://schemas.openxmlformats.org/markup-compatibility/2006">
              <mc:Choice xmlns:v="urn:schemas-microsoft-com:vml" Requires="v">
                <p:oleObj spid="_x0000_s13180" name="Equation" r:id="rId11" imgW="1854200" imgH="469900" progId="Equation.3">
                  <p:embed/>
                </p:oleObj>
              </mc:Choice>
              <mc:Fallback>
                <p:oleObj name="Equation" r:id="rId11" imgW="1854200" imgH="469900" progId="Equation.3">
                  <p:embed/>
                  <p:pic>
                    <p:nvPicPr>
                      <p:cNvPr id="0" name=""/>
                      <p:cNvPicPr>
                        <a:picLocks noChangeAspect="1" noChangeArrowheads="1"/>
                      </p:cNvPicPr>
                      <p:nvPr/>
                    </p:nvPicPr>
                    <p:blipFill>
                      <a:blip r:embed="rId12"/>
                      <a:srcRect/>
                      <a:stretch>
                        <a:fillRect/>
                      </a:stretch>
                    </p:blipFill>
                    <p:spPr bwMode="auto">
                      <a:xfrm>
                        <a:off x="487363" y="5775325"/>
                        <a:ext cx="4386262" cy="1038225"/>
                      </a:xfrm>
                      <a:prstGeom prst="rect">
                        <a:avLst/>
                      </a:prstGeom>
                      <a:noFill/>
                      <a:extLst/>
                    </p:spPr>
                  </p:pic>
                </p:oleObj>
              </mc:Fallback>
            </mc:AlternateContent>
          </a:graphicData>
        </a:graphic>
      </p:graphicFrame>
      <p:graphicFrame>
        <p:nvGraphicFramePr>
          <p:cNvPr id="9" name="Object 2"/>
          <p:cNvGraphicFramePr>
            <a:graphicFrameLocks noChangeAspect="1"/>
          </p:cNvGraphicFramePr>
          <p:nvPr>
            <p:extLst>
              <p:ext uri="{D42A27DB-BD31-4B8C-83A1-F6EECF244321}">
                <p14:modId xmlns:p14="http://schemas.microsoft.com/office/powerpoint/2010/main" val="2187326945"/>
              </p:ext>
            </p:extLst>
          </p:nvPr>
        </p:nvGraphicFramePr>
        <p:xfrm>
          <a:off x="5881688" y="5988050"/>
          <a:ext cx="2673350" cy="533400"/>
        </p:xfrm>
        <a:graphic>
          <a:graphicData uri="http://schemas.openxmlformats.org/presentationml/2006/ole">
            <mc:AlternateContent xmlns:mc="http://schemas.openxmlformats.org/markup-compatibility/2006">
              <mc:Choice xmlns:v="urn:schemas-microsoft-com:vml" Requires="v">
                <p:oleObj spid="_x0000_s13181" name="Equation" r:id="rId13" imgW="1130300" imgH="241300" progId="Equation.3">
                  <p:embed/>
                </p:oleObj>
              </mc:Choice>
              <mc:Fallback>
                <p:oleObj name="Equation" r:id="rId13" imgW="1130300" imgH="241300" progId="Equation.3">
                  <p:embed/>
                  <p:pic>
                    <p:nvPicPr>
                      <p:cNvPr id="0" name=""/>
                      <p:cNvPicPr>
                        <a:picLocks noChangeAspect="1" noChangeArrowheads="1"/>
                      </p:cNvPicPr>
                      <p:nvPr/>
                    </p:nvPicPr>
                    <p:blipFill>
                      <a:blip r:embed="rId6"/>
                      <a:srcRect/>
                      <a:stretch>
                        <a:fillRect/>
                      </a:stretch>
                    </p:blipFill>
                    <p:spPr bwMode="auto">
                      <a:xfrm>
                        <a:off x="5881688" y="5988050"/>
                        <a:ext cx="2673350" cy="533400"/>
                      </a:xfrm>
                      <a:prstGeom prst="rect">
                        <a:avLst/>
                      </a:prstGeom>
                      <a:noFill/>
                      <a:extLst/>
                    </p:spPr>
                  </p:pic>
                </p:oleObj>
              </mc:Fallback>
            </mc:AlternateContent>
          </a:graphicData>
        </a:graphic>
      </p:graphicFrame>
    </p:spTree>
    <p:extLst>
      <p:ext uri="{BB962C8B-B14F-4D97-AF65-F5344CB8AC3E}">
        <p14:creationId xmlns:p14="http://schemas.microsoft.com/office/powerpoint/2010/main" val="4202478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That’s Right</a:t>
            </a:r>
            <a:endParaRPr lang="en-US" dirty="0"/>
          </a:p>
        </p:txBody>
      </p:sp>
      <p:sp>
        <p:nvSpPr>
          <p:cNvPr id="3" name="Content Placeholder 2"/>
          <p:cNvSpPr>
            <a:spLocks noGrp="1"/>
          </p:cNvSpPr>
          <p:nvPr>
            <p:ph idx="1"/>
          </p:nvPr>
        </p:nvSpPr>
        <p:spPr>
          <a:xfrm>
            <a:off x="457200" y="1752600"/>
            <a:ext cx="7620000" cy="5105400"/>
          </a:xfrm>
        </p:spPr>
        <p:txBody>
          <a:bodyPr>
            <a:normAutofit fontScale="92500" lnSpcReduction="10000"/>
          </a:bodyPr>
          <a:lstStyle/>
          <a:p>
            <a:r>
              <a:rPr lang="en-US" dirty="0" smtClean="0"/>
              <a:t>The solution to</a:t>
            </a:r>
          </a:p>
          <a:p>
            <a:endParaRPr lang="en-US" dirty="0"/>
          </a:p>
          <a:p>
            <a:endParaRPr lang="en-US" dirty="0" smtClean="0"/>
          </a:p>
          <a:p>
            <a:endParaRPr lang="en-US" dirty="0"/>
          </a:p>
          <a:p>
            <a:endParaRPr lang="en-US" dirty="0" smtClean="0"/>
          </a:p>
          <a:p>
            <a:r>
              <a:rPr lang="en-US" dirty="0" smtClean="0"/>
              <a:t>Is</a:t>
            </a:r>
          </a:p>
          <a:p>
            <a:endParaRPr lang="en-US" dirty="0"/>
          </a:p>
          <a:p>
            <a:endParaRPr lang="en-US" dirty="0" smtClean="0"/>
          </a:p>
          <a:p>
            <a:endParaRPr lang="en-US" dirty="0"/>
          </a:p>
          <a:p>
            <a:endParaRPr lang="en-US" dirty="0" smtClean="0"/>
          </a:p>
          <a:p>
            <a:endParaRPr lang="en-US" dirty="0">
              <a:solidFill>
                <a:srgbClr val="0000FF"/>
              </a:solidFill>
            </a:endParaRPr>
          </a:p>
          <a:p>
            <a:r>
              <a:rPr lang="en-US" dirty="0" smtClean="0">
                <a:solidFill>
                  <a:srgbClr val="0000FF"/>
                </a:solidFill>
              </a:rPr>
              <a:t>In general if you know answer for conservative, multiply by decaying exponential like this!!</a:t>
            </a:r>
          </a:p>
          <a:p>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2721429527"/>
              </p:ext>
            </p:extLst>
          </p:nvPr>
        </p:nvGraphicFramePr>
        <p:xfrm>
          <a:off x="487363" y="2308225"/>
          <a:ext cx="4386262" cy="1038225"/>
        </p:xfrm>
        <a:graphic>
          <a:graphicData uri="http://schemas.openxmlformats.org/presentationml/2006/ole">
            <mc:AlternateContent xmlns:mc="http://schemas.openxmlformats.org/markup-compatibility/2006">
              <mc:Choice xmlns:v="urn:schemas-microsoft-com:vml" Requires="v">
                <p:oleObj spid="_x0000_s13755" name="Equation" r:id="rId3" imgW="1854200" imgH="469900" progId="Equation.3">
                  <p:embed/>
                </p:oleObj>
              </mc:Choice>
              <mc:Fallback>
                <p:oleObj name="Equation" r:id="rId3" imgW="1854200" imgH="469900" progId="Equation.3">
                  <p:embed/>
                  <p:pic>
                    <p:nvPicPr>
                      <p:cNvPr id="0" name=""/>
                      <p:cNvPicPr>
                        <a:picLocks noChangeAspect="1" noChangeArrowheads="1"/>
                      </p:cNvPicPr>
                      <p:nvPr/>
                    </p:nvPicPr>
                    <p:blipFill>
                      <a:blip r:embed="rId4"/>
                      <a:srcRect/>
                      <a:stretch>
                        <a:fillRect/>
                      </a:stretch>
                    </p:blipFill>
                    <p:spPr bwMode="auto">
                      <a:xfrm>
                        <a:off x="487363" y="2308225"/>
                        <a:ext cx="4386262" cy="1038225"/>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3276538876"/>
              </p:ext>
            </p:extLst>
          </p:nvPr>
        </p:nvGraphicFramePr>
        <p:xfrm>
          <a:off x="5881688" y="2520950"/>
          <a:ext cx="2673350" cy="533400"/>
        </p:xfrm>
        <a:graphic>
          <a:graphicData uri="http://schemas.openxmlformats.org/presentationml/2006/ole">
            <mc:AlternateContent xmlns:mc="http://schemas.openxmlformats.org/markup-compatibility/2006">
              <mc:Choice xmlns:v="urn:schemas-microsoft-com:vml" Requires="v">
                <p:oleObj spid="_x0000_s13756" name="Equation" r:id="rId5" imgW="1130300" imgH="241300" progId="Equation.3">
                  <p:embed/>
                </p:oleObj>
              </mc:Choice>
              <mc:Fallback>
                <p:oleObj name="Equation" r:id="rId5" imgW="1130300" imgH="241300" progId="Equation.3">
                  <p:embed/>
                  <p:pic>
                    <p:nvPicPr>
                      <p:cNvPr id="0" name=""/>
                      <p:cNvPicPr>
                        <a:picLocks noChangeAspect="1" noChangeArrowheads="1"/>
                      </p:cNvPicPr>
                      <p:nvPr/>
                    </p:nvPicPr>
                    <p:blipFill>
                      <a:blip r:embed="rId6"/>
                      <a:srcRect/>
                      <a:stretch>
                        <a:fillRect/>
                      </a:stretch>
                    </p:blipFill>
                    <p:spPr bwMode="auto">
                      <a:xfrm>
                        <a:off x="5881688" y="2520950"/>
                        <a:ext cx="2673350" cy="533400"/>
                      </a:xfrm>
                      <a:prstGeom prst="rect">
                        <a:avLst/>
                      </a:prstGeom>
                      <a:noFill/>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360498241"/>
              </p:ext>
            </p:extLst>
          </p:nvPr>
        </p:nvGraphicFramePr>
        <p:xfrm>
          <a:off x="2185988" y="4016375"/>
          <a:ext cx="3736975" cy="1336675"/>
        </p:xfrm>
        <a:graphic>
          <a:graphicData uri="http://schemas.openxmlformats.org/presentationml/2006/ole">
            <mc:AlternateContent xmlns:mc="http://schemas.openxmlformats.org/markup-compatibility/2006">
              <mc:Choice xmlns:v="urn:schemas-microsoft-com:vml" Requires="v">
                <p:oleObj spid="_x0000_s13757" name="Equation" r:id="rId7" imgW="1663700" imgH="635000" progId="Equation.3">
                  <p:embed/>
                </p:oleObj>
              </mc:Choice>
              <mc:Fallback>
                <p:oleObj name="Equation" r:id="rId7" imgW="1663700" imgH="635000" progId="Equation.3">
                  <p:embed/>
                  <p:pic>
                    <p:nvPicPr>
                      <p:cNvPr id="0" name=""/>
                      <p:cNvPicPr>
                        <a:picLocks noChangeAspect="1" noChangeArrowheads="1"/>
                      </p:cNvPicPr>
                      <p:nvPr/>
                    </p:nvPicPr>
                    <p:blipFill>
                      <a:blip r:embed="rId8"/>
                      <a:srcRect/>
                      <a:stretch>
                        <a:fillRect/>
                      </a:stretch>
                    </p:blipFill>
                    <p:spPr bwMode="auto">
                      <a:xfrm>
                        <a:off x="2185988" y="4016375"/>
                        <a:ext cx="3736975" cy="1336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43464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Flow in a Stream/River Look Like?</a:t>
            </a:r>
            <a:endParaRPr lang="en-US" dirty="0"/>
          </a:p>
        </p:txBody>
      </p:sp>
      <p:sp>
        <p:nvSpPr>
          <p:cNvPr id="3" name="Content Placeholder 2"/>
          <p:cNvSpPr>
            <a:spLocks noGrp="1"/>
          </p:cNvSpPr>
          <p:nvPr>
            <p:ph idx="1"/>
          </p:nvPr>
        </p:nvSpPr>
        <p:spPr/>
        <p:txBody>
          <a:bodyPr/>
          <a:lstStyle/>
          <a:p>
            <a:r>
              <a:rPr lang="en-US" dirty="0" smtClean="0"/>
              <a:t>Flow is Three Dimensional with important features in each direction: x (in direction of flow), y (transverse to flow) and z (vertical).</a:t>
            </a:r>
            <a:endParaRPr lang="en-US" dirty="0"/>
          </a:p>
        </p:txBody>
      </p:sp>
      <p:sp>
        <p:nvSpPr>
          <p:cNvPr id="4" name="TextBox 3"/>
          <p:cNvSpPr txBox="1"/>
          <p:nvPr/>
        </p:nvSpPr>
        <p:spPr>
          <a:xfrm>
            <a:off x="558800" y="3098800"/>
            <a:ext cx="2314343" cy="369332"/>
          </a:xfrm>
          <a:prstGeom prst="rect">
            <a:avLst/>
          </a:prstGeom>
          <a:noFill/>
        </p:spPr>
        <p:txBody>
          <a:bodyPr wrap="none" rtlCol="0">
            <a:spAutoFit/>
          </a:bodyPr>
          <a:lstStyle/>
          <a:p>
            <a:r>
              <a:rPr lang="en-US" b="1" dirty="0" err="1"/>
              <a:t>x</a:t>
            </a:r>
            <a:r>
              <a:rPr lang="en-US" b="1" dirty="0" err="1" smtClean="0"/>
              <a:t>,y</a:t>
            </a:r>
            <a:r>
              <a:rPr lang="en-US" b="1" dirty="0" smtClean="0"/>
              <a:t> (overhead view)</a:t>
            </a:r>
            <a:endParaRPr lang="en-US" b="1" dirty="0"/>
          </a:p>
        </p:txBody>
      </p:sp>
      <p:pic>
        <p:nvPicPr>
          <p:cNvPr id="11" name="Picture 10" descr="Screen Shot 2017-01-12 at 1.42.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3474763"/>
            <a:ext cx="2794000" cy="2348938"/>
          </a:xfrm>
          <a:prstGeom prst="rect">
            <a:avLst/>
          </a:prstGeom>
        </p:spPr>
      </p:pic>
      <p:cxnSp>
        <p:nvCxnSpPr>
          <p:cNvPr id="13" name="Straight Arrow Connector 12"/>
          <p:cNvCxnSpPr/>
          <p:nvPr/>
        </p:nvCxnSpPr>
        <p:spPr>
          <a:xfrm flipH="1" flipV="1">
            <a:off x="317500" y="4114800"/>
            <a:ext cx="12700" cy="393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30200" y="4508500"/>
            <a:ext cx="3175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82600" y="4432300"/>
            <a:ext cx="300082" cy="369332"/>
          </a:xfrm>
          <a:prstGeom prst="rect">
            <a:avLst/>
          </a:prstGeom>
          <a:noFill/>
        </p:spPr>
        <p:txBody>
          <a:bodyPr wrap="none" rtlCol="0">
            <a:spAutoFit/>
          </a:bodyPr>
          <a:lstStyle/>
          <a:p>
            <a:r>
              <a:rPr lang="en-US" dirty="0" smtClean="0"/>
              <a:t>x</a:t>
            </a:r>
            <a:endParaRPr lang="en-US" dirty="0"/>
          </a:p>
        </p:txBody>
      </p:sp>
      <p:sp>
        <p:nvSpPr>
          <p:cNvPr id="20" name="TextBox 19"/>
          <p:cNvSpPr txBox="1"/>
          <p:nvPr/>
        </p:nvSpPr>
        <p:spPr>
          <a:xfrm>
            <a:off x="12700" y="3975100"/>
            <a:ext cx="312906" cy="369332"/>
          </a:xfrm>
          <a:prstGeom prst="rect">
            <a:avLst/>
          </a:prstGeom>
          <a:noFill/>
        </p:spPr>
        <p:txBody>
          <a:bodyPr wrap="none" rtlCol="0">
            <a:spAutoFit/>
          </a:bodyPr>
          <a:lstStyle/>
          <a:p>
            <a:r>
              <a:rPr lang="en-US" dirty="0" smtClean="0"/>
              <a:t>y</a:t>
            </a:r>
            <a:endParaRPr lang="en-US" dirty="0"/>
          </a:p>
        </p:txBody>
      </p:sp>
      <p:sp>
        <p:nvSpPr>
          <p:cNvPr id="21" name="TextBox 20"/>
          <p:cNvSpPr txBox="1"/>
          <p:nvPr/>
        </p:nvSpPr>
        <p:spPr>
          <a:xfrm>
            <a:off x="203200" y="5802997"/>
            <a:ext cx="3082895" cy="923330"/>
          </a:xfrm>
          <a:prstGeom prst="rect">
            <a:avLst/>
          </a:prstGeom>
          <a:noFill/>
        </p:spPr>
        <p:txBody>
          <a:bodyPr wrap="none" rtlCol="0">
            <a:spAutoFit/>
          </a:bodyPr>
          <a:lstStyle/>
          <a:p>
            <a:r>
              <a:rPr lang="en-US" dirty="0" smtClean="0"/>
              <a:t>Turbulent – almost plug flow</a:t>
            </a:r>
          </a:p>
          <a:p>
            <a:r>
              <a:rPr lang="en-US" dirty="0" smtClean="0"/>
              <a:t>At boundary is zero</a:t>
            </a:r>
          </a:p>
          <a:p>
            <a:r>
              <a:rPr lang="en-US" dirty="0" smtClean="0"/>
              <a:t>Typically we treat as uniform</a:t>
            </a:r>
            <a:endParaRPr lang="en-US" dirty="0"/>
          </a:p>
        </p:txBody>
      </p:sp>
      <p:cxnSp>
        <p:nvCxnSpPr>
          <p:cNvPr id="23" name="Straight Arrow Connector 22"/>
          <p:cNvCxnSpPr/>
          <p:nvPr/>
        </p:nvCxnSpPr>
        <p:spPr>
          <a:xfrm flipH="1" flipV="1">
            <a:off x="3213100" y="3784600"/>
            <a:ext cx="72995" cy="5598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3086101" y="4801632"/>
            <a:ext cx="199994" cy="7482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873143" y="4412734"/>
            <a:ext cx="1074257" cy="276999"/>
          </a:xfrm>
          <a:prstGeom prst="rect">
            <a:avLst/>
          </a:prstGeom>
          <a:noFill/>
        </p:spPr>
        <p:txBody>
          <a:bodyPr wrap="none" rtlCol="0">
            <a:spAutoFit/>
          </a:bodyPr>
          <a:lstStyle/>
          <a:p>
            <a:r>
              <a:rPr lang="en-US" sz="1200" b="1" dirty="0" smtClean="0"/>
              <a:t>River Banks</a:t>
            </a:r>
            <a:endParaRPr lang="en-US" sz="1200" b="1" dirty="0"/>
          </a:p>
        </p:txBody>
      </p:sp>
      <p:sp>
        <p:nvSpPr>
          <p:cNvPr id="28" name="TextBox 27"/>
          <p:cNvSpPr txBox="1"/>
          <p:nvPr/>
        </p:nvSpPr>
        <p:spPr>
          <a:xfrm>
            <a:off x="5600700" y="3001334"/>
            <a:ext cx="1736924" cy="369332"/>
          </a:xfrm>
          <a:prstGeom prst="rect">
            <a:avLst/>
          </a:prstGeom>
          <a:noFill/>
        </p:spPr>
        <p:txBody>
          <a:bodyPr wrap="none" rtlCol="0">
            <a:spAutoFit/>
          </a:bodyPr>
          <a:lstStyle/>
          <a:p>
            <a:r>
              <a:rPr lang="en-US" b="1" dirty="0" err="1"/>
              <a:t>x</a:t>
            </a:r>
            <a:r>
              <a:rPr lang="en-US" b="1" dirty="0" err="1" smtClean="0"/>
              <a:t>,z</a:t>
            </a:r>
            <a:r>
              <a:rPr lang="en-US" b="1" dirty="0" smtClean="0"/>
              <a:t> (side view)</a:t>
            </a:r>
            <a:endParaRPr lang="en-US" b="1" dirty="0"/>
          </a:p>
        </p:txBody>
      </p:sp>
      <p:pic>
        <p:nvPicPr>
          <p:cNvPr id="29" name="Picture 28" descr="Screen Shot 2017-01-12 at 1.52.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842" y="3370666"/>
            <a:ext cx="2476957" cy="2420663"/>
          </a:xfrm>
          <a:prstGeom prst="rect">
            <a:avLst/>
          </a:prstGeom>
        </p:spPr>
      </p:pic>
      <p:sp>
        <p:nvSpPr>
          <p:cNvPr id="30" name="TextBox 29"/>
          <p:cNvSpPr txBox="1"/>
          <p:nvPr/>
        </p:nvSpPr>
        <p:spPr>
          <a:xfrm>
            <a:off x="5193842" y="5830802"/>
            <a:ext cx="2404512" cy="923330"/>
          </a:xfrm>
          <a:prstGeom prst="rect">
            <a:avLst/>
          </a:prstGeom>
          <a:noFill/>
        </p:spPr>
        <p:txBody>
          <a:bodyPr wrap="none" rtlCol="0">
            <a:spAutoFit/>
          </a:bodyPr>
          <a:lstStyle/>
          <a:p>
            <a:r>
              <a:rPr lang="en-US" dirty="0" smtClean="0"/>
              <a:t>Log Profile increasing </a:t>
            </a:r>
          </a:p>
          <a:p>
            <a:r>
              <a:rPr lang="en-US" dirty="0" smtClean="0"/>
              <a:t>toward free surface</a:t>
            </a:r>
          </a:p>
          <a:p>
            <a:endParaRPr lang="en-US" dirty="0"/>
          </a:p>
        </p:txBody>
      </p:sp>
      <p:cxnSp>
        <p:nvCxnSpPr>
          <p:cNvPr id="31" name="Straight Arrow Connector 30"/>
          <p:cNvCxnSpPr/>
          <p:nvPr/>
        </p:nvCxnSpPr>
        <p:spPr>
          <a:xfrm flipH="1" flipV="1">
            <a:off x="7670800" y="3695184"/>
            <a:ext cx="406400" cy="4196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7543800" y="5067300"/>
            <a:ext cx="419100" cy="3931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634154" y="4155301"/>
            <a:ext cx="1117013" cy="276999"/>
          </a:xfrm>
          <a:prstGeom prst="rect">
            <a:avLst/>
          </a:prstGeom>
          <a:noFill/>
        </p:spPr>
        <p:txBody>
          <a:bodyPr wrap="none" rtlCol="0">
            <a:spAutoFit/>
          </a:bodyPr>
          <a:lstStyle/>
          <a:p>
            <a:r>
              <a:rPr lang="en-US" sz="1200" b="1" dirty="0" smtClean="0"/>
              <a:t>Free Surface</a:t>
            </a:r>
            <a:endParaRPr lang="en-US" sz="1200" b="1" dirty="0"/>
          </a:p>
        </p:txBody>
      </p:sp>
      <p:sp>
        <p:nvSpPr>
          <p:cNvPr id="36" name="TextBox 35"/>
          <p:cNvSpPr txBox="1"/>
          <p:nvPr/>
        </p:nvSpPr>
        <p:spPr>
          <a:xfrm>
            <a:off x="7786554" y="4764901"/>
            <a:ext cx="903087" cy="276999"/>
          </a:xfrm>
          <a:prstGeom prst="rect">
            <a:avLst/>
          </a:prstGeom>
          <a:noFill/>
        </p:spPr>
        <p:txBody>
          <a:bodyPr wrap="none" rtlCol="0">
            <a:spAutoFit/>
          </a:bodyPr>
          <a:lstStyle/>
          <a:p>
            <a:r>
              <a:rPr lang="en-US" sz="1200" b="1" dirty="0" smtClean="0"/>
              <a:t>River Bed</a:t>
            </a:r>
            <a:endParaRPr lang="en-US" sz="1200" b="1" dirty="0"/>
          </a:p>
        </p:txBody>
      </p:sp>
      <p:cxnSp>
        <p:nvCxnSpPr>
          <p:cNvPr id="38" name="Straight Connector 37"/>
          <p:cNvCxnSpPr/>
          <p:nvPr/>
        </p:nvCxnSpPr>
        <p:spPr>
          <a:xfrm>
            <a:off x="5397500" y="3695184"/>
            <a:ext cx="355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5486400" y="3758684"/>
            <a:ext cx="203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5054600" y="3695184"/>
            <a:ext cx="12700" cy="17653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5283200" y="4412734"/>
            <a:ext cx="351366" cy="369332"/>
          </a:xfrm>
          <a:prstGeom prst="rect">
            <a:avLst/>
          </a:prstGeom>
          <a:noFill/>
        </p:spPr>
        <p:txBody>
          <a:bodyPr wrap="none" rtlCol="0">
            <a:spAutoFit/>
          </a:bodyPr>
          <a:lstStyle/>
          <a:p>
            <a:r>
              <a:rPr lang="en-US" dirty="0" smtClean="0"/>
              <a:t>H</a:t>
            </a:r>
            <a:endParaRPr lang="en-US" dirty="0"/>
          </a:p>
        </p:txBody>
      </p:sp>
      <p:cxnSp>
        <p:nvCxnSpPr>
          <p:cNvPr id="44" name="Straight Arrow Connector 43"/>
          <p:cNvCxnSpPr/>
          <p:nvPr/>
        </p:nvCxnSpPr>
        <p:spPr>
          <a:xfrm>
            <a:off x="794924" y="3747016"/>
            <a:ext cx="12700" cy="17653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934624" y="4464566"/>
            <a:ext cx="402674" cy="369332"/>
          </a:xfrm>
          <a:prstGeom prst="rect">
            <a:avLst/>
          </a:prstGeom>
          <a:noFill/>
        </p:spPr>
        <p:txBody>
          <a:bodyPr wrap="none" rtlCol="0">
            <a:spAutoFit/>
          </a:bodyPr>
          <a:lstStyle/>
          <a:p>
            <a:r>
              <a:rPr lang="en-US" dirty="0" smtClean="0"/>
              <a:t>W</a:t>
            </a:r>
            <a:endParaRPr lang="en-US" dirty="0"/>
          </a:p>
        </p:txBody>
      </p:sp>
    </p:spTree>
    <p:extLst>
      <p:ext uri="{BB962C8B-B14F-4D97-AF65-F5344CB8AC3E}">
        <p14:creationId xmlns:p14="http://schemas.microsoft.com/office/powerpoint/2010/main" val="3108316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is</a:t>
            </a:r>
            <a:endParaRPr lang="en-US" dirty="0"/>
          </a:p>
        </p:txBody>
      </p:sp>
      <p:sp>
        <p:nvSpPr>
          <p:cNvPr id="3" name="Content Placeholder 2"/>
          <p:cNvSpPr>
            <a:spLocks noGrp="1"/>
          </p:cNvSpPr>
          <p:nvPr>
            <p:ph idx="1"/>
          </p:nvPr>
        </p:nvSpPr>
        <p:spPr>
          <a:xfrm>
            <a:off x="457200" y="1752600"/>
            <a:ext cx="7620000" cy="5105400"/>
          </a:xfrm>
        </p:spPr>
        <p:txBody>
          <a:bodyPr>
            <a:normAutofit/>
          </a:bodyPr>
          <a:lstStyle/>
          <a:p>
            <a:endParaRPr lang="en-US" dirty="0"/>
          </a:p>
          <a:p>
            <a:endParaRPr lang="en-US" dirty="0" smtClean="0"/>
          </a:p>
          <a:p>
            <a:endParaRPr lang="en-US" dirty="0"/>
          </a:p>
          <a:p>
            <a:endParaRPr lang="en-US" dirty="0" smtClean="0"/>
          </a:p>
          <a:p>
            <a:endParaRPr lang="en-US" dirty="0" smtClean="0"/>
          </a:p>
          <a:p>
            <a:endParaRPr lang="en-US" dirty="0"/>
          </a:p>
          <a:p>
            <a:r>
              <a:rPr lang="en-US" dirty="0" smtClean="0"/>
              <a:t>Remember, what is this without reactions – look at units!</a:t>
            </a:r>
            <a:endParaRPr lang="en-US" dirty="0"/>
          </a:p>
          <a:p>
            <a:endParaRPr lang="en-US" dirty="0" smtClean="0"/>
          </a:p>
          <a:p>
            <a:endParaRPr lang="en-US" dirty="0"/>
          </a:p>
          <a:p>
            <a:endParaRPr lang="en-US" dirty="0" smtClean="0"/>
          </a:p>
          <a:p>
            <a:endParaRPr lang="en-US" dirty="0">
              <a:solidFill>
                <a:srgbClr val="0000FF"/>
              </a:solidFill>
            </a:endParaRPr>
          </a:p>
          <a:p>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4038315564"/>
              </p:ext>
            </p:extLst>
          </p:nvPr>
        </p:nvGraphicFramePr>
        <p:xfrm>
          <a:off x="3258457" y="2467581"/>
          <a:ext cx="1141413" cy="1038225"/>
        </p:xfrm>
        <a:graphic>
          <a:graphicData uri="http://schemas.openxmlformats.org/presentationml/2006/ole">
            <mc:AlternateContent xmlns:mc="http://schemas.openxmlformats.org/markup-compatibility/2006">
              <mc:Choice xmlns:v="urn:schemas-microsoft-com:vml" Requires="v">
                <p:oleObj spid="_x0000_s37955" name="Equation" r:id="rId3" imgW="482600" imgH="469900" progId="Equation.3">
                  <p:embed/>
                </p:oleObj>
              </mc:Choice>
              <mc:Fallback>
                <p:oleObj name="Equation" r:id="rId3" imgW="482600" imgH="469900" progId="Equation.3">
                  <p:embed/>
                  <p:pic>
                    <p:nvPicPr>
                      <p:cNvPr id="0" name=""/>
                      <p:cNvPicPr>
                        <a:picLocks noChangeAspect="1" noChangeArrowheads="1"/>
                      </p:cNvPicPr>
                      <p:nvPr/>
                    </p:nvPicPr>
                    <p:blipFill>
                      <a:blip r:embed="rId4"/>
                      <a:srcRect/>
                      <a:stretch>
                        <a:fillRect/>
                      </a:stretch>
                    </p:blipFill>
                    <p:spPr bwMode="auto">
                      <a:xfrm>
                        <a:off x="3258457" y="2467581"/>
                        <a:ext cx="1141413" cy="1038225"/>
                      </a:xfrm>
                      <a:prstGeom prst="rect">
                        <a:avLst/>
                      </a:prstGeom>
                      <a:noFill/>
                      <a:extLst/>
                    </p:spPr>
                  </p:pic>
                </p:oleObj>
              </mc:Fallback>
            </mc:AlternateContent>
          </a:graphicData>
        </a:graphic>
      </p:graphicFrame>
    </p:spTree>
    <p:extLst>
      <p:ext uri="{BB962C8B-B14F-4D97-AF65-F5344CB8AC3E}">
        <p14:creationId xmlns:p14="http://schemas.microsoft.com/office/powerpoint/2010/main" val="1168733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is</a:t>
            </a:r>
            <a:endParaRPr lang="en-US" dirty="0"/>
          </a:p>
        </p:txBody>
      </p:sp>
      <p:sp>
        <p:nvSpPr>
          <p:cNvPr id="3" name="Content Placeholder 2"/>
          <p:cNvSpPr>
            <a:spLocks noGrp="1"/>
          </p:cNvSpPr>
          <p:nvPr>
            <p:ph idx="1"/>
          </p:nvPr>
        </p:nvSpPr>
        <p:spPr>
          <a:xfrm>
            <a:off x="457200" y="1752600"/>
            <a:ext cx="7620000" cy="5105400"/>
          </a:xfrm>
        </p:spPr>
        <p:txBody>
          <a:bodyPr>
            <a:normAutofit/>
          </a:bodyPr>
          <a:lstStyle/>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solidFill>
                <a:srgbClr val="0000FF"/>
              </a:solidFill>
            </a:endParaRPr>
          </a:p>
          <a:p>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1302510105"/>
              </p:ext>
            </p:extLst>
          </p:nvPr>
        </p:nvGraphicFramePr>
        <p:xfrm>
          <a:off x="2703513" y="2466975"/>
          <a:ext cx="2252662" cy="1038225"/>
        </p:xfrm>
        <a:graphic>
          <a:graphicData uri="http://schemas.openxmlformats.org/presentationml/2006/ole">
            <mc:AlternateContent xmlns:mc="http://schemas.openxmlformats.org/markup-compatibility/2006">
              <mc:Choice xmlns:v="urn:schemas-microsoft-com:vml" Requires="v">
                <p:oleObj spid="_x0000_s38979" name="Equation" r:id="rId3" imgW="952500" imgH="469900" progId="Equation.3">
                  <p:embed/>
                </p:oleObj>
              </mc:Choice>
              <mc:Fallback>
                <p:oleObj name="Equation" r:id="rId3" imgW="952500" imgH="469900" progId="Equation.3">
                  <p:embed/>
                  <p:pic>
                    <p:nvPicPr>
                      <p:cNvPr id="0" name=""/>
                      <p:cNvPicPr>
                        <a:picLocks noChangeAspect="1" noChangeArrowheads="1"/>
                      </p:cNvPicPr>
                      <p:nvPr/>
                    </p:nvPicPr>
                    <p:blipFill>
                      <a:blip r:embed="rId4"/>
                      <a:srcRect/>
                      <a:stretch>
                        <a:fillRect/>
                      </a:stretch>
                    </p:blipFill>
                    <p:spPr bwMode="auto">
                      <a:xfrm>
                        <a:off x="2703513" y="2466975"/>
                        <a:ext cx="2252662" cy="1038225"/>
                      </a:xfrm>
                      <a:prstGeom prst="rect">
                        <a:avLst/>
                      </a:prstGeom>
                      <a:noFill/>
                      <a:extLst/>
                    </p:spPr>
                  </p:pic>
                </p:oleObj>
              </mc:Fallback>
            </mc:AlternateContent>
          </a:graphicData>
        </a:graphic>
      </p:graphicFrame>
      <p:sp>
        <p:nvSpPr>
          <p:cNvPr id="5" name="TextBox 4"/>
          <p:cNvSpPr txBox="1"/>
          <p:nvPr/>
        </p:nvSpPr>
        <p:spPr>
          <a:xfrm>
            <a:off x="665238" y="4293810"/>
            <a:ext cx="7985292" cy="369332"/>
          </a:xfrm>
          <a:prstGeom prst="rect">
            <a:avLst/>
          </a:prstGeom>
          <a:noFill/>
        </p:spPr>
        <p:txBody>
          <a:bodyPr wrap="none" rtlCol="0">
            <a:spAutoFit/>
          </a:bodyPr>
          <a:lstStyle/>
          <a:p>
            <a:r>
              <a:rPr lang="en-US" dirty="0" smtClean="0"/>
              <a:t>The total amount of mass in your system is decaying exponentially over time</a:t>
            </a:r>
            <a:endParaRPr lang="en-US" dirty="0"/>
          </a:p>
        </p:txBody>
      </p:sp>
    </p:spTree>
    <p:extLst>
      <p:ext uri="{BB962C8B-B14F-4D97-AF65-F5344CB8AC3E}">
        <p14:creationId xmlns:p14="http://schemas.microsoft.com/office/powerpoint/2010/main" val="1653436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This</a:t>
            </a:r>
            <a:endParaRPr lang="en-US" dirty="0"/>
          </a:p>
        </p:txBody>
      </p:sp>
      <p:sp>
        <p:nvSpPr>
          <p:cNvPr id="3" name="Content Placeholder 2"/>
          <p:cNvSpPr>
            <a:spLocks noGrp="1"/>
          </p:cNvSpPr>
          <p:nvPr>
            <p:ph idx="1"/>
          </p:nvPr>
        </p:nvSpPr>
        <p:spPr/>
        <p:txBody>
          <a:bodyPr/>
          <a:lstStyle/>
          <a:p>
            <a:r>
              <a:rPr lang="en-US" dirty="0" smtClean="0"/>
              <a:t>You are in a river where the average downstream velocity is 1.2 m/s and the longitudinal dispersion coefficient is 0.1 m</a:t>
            </a:r>
            <a:r>
              <a:rPr lang="en-US" baseline="30000" dirty="0" smtClean="0"/>
              <a:t>2</a:t>
            </a:r>
            <a:r>
              <a:rPr lang="en-US" dirty="0" smtClean="0"/>
              <a:t>/s.</a:t>
            </a:r>
          </a:p>
          <a:p>
            <a:r>
              <a:rPr lang="en-US" dirty="0" smtClean="0"/>
              <a:t>You run an experiment with a conservative tracer and a reactive tracer and measure breakthrough curves at a distance 180m downstream of the injection point. You put in equal masses of each. </a:t>
            </a:r>
          </a:p>
          <a:p>
            <a:r>
              <a:rPr lang="en-US" dirty="0" smtClean="0"/>
              <a:t>The peak concentration for the conservative tracer happens at 150 seconds. The concentration of the reactive tracer at the same time is 0.2 times that of the conservative tracer.</a:t>
            </a:r>
          </a:p>
          <a:p>
            <a:r>
              <a:rPr lang="en-US" dirty="0" smtClean="0"/>
              <a:t/>
            </a:r>
            <a:br>
              <a:rPr lang="en-US" dirty="0" smtClean="0"/>
            </a:br>
            <a:r>
              <a:rPr lang="en-US" dirty="0" smtClean="0"/>
              <a:t>Estimate the effective reaction rate, which is primarily associated with an active benthic layer.</a:t>
            </a:r>
          </a:p>
          <a:p>
            <a:endParaRPr lang="en-US" dirty="0"/>
          </a:p>
          <a:p>
            <a:endParaRPr lang="en-US" dirty="0" smtClean="0"/>
          </a:p>
        </p:txBody>
      </p:sp>
    </p:spTree>
    <p:extLst>
      <p:ext uri="{BB962C8B-B14F-4D97-AF65-F5344CB8AC3E}">
        <p14:creationId xmlns:p14="http://schemas.microsoft.com/office/powerpoint/2010/main" val="1594465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Steady State </a:t>
            </a:r>
            <a:r>
              <a:rPr lang="en-US" dirty="0" err="1"/>
              <a:t>PRoblems</a:t>
            </a:r>
            <a:endParaRPr lang="en-US" dirty="0"/>
          </a:p>
        </p:txBody>
      </p:sp>
      <p:sp>
        <p:nvSpPr>
          <p:cNvPr id="3" name="Content Placeholder 2"/>
          <p:cNvSpPr>
            <a:spLocks noGrp="1"/>
          </p:cNvSpPr>
          <p:nvPr>
            <p:ph idx="1"/>
          </p:nvPr>
        </p:nvSpPr>
        <p:spPr>
          <a:xfrm>
            <a:off x="658813" y="2286000"/>
            <a:ext cx="7824787" cy="3840163"/>
          </a:xfrm>
        </p:spPr>
        <p:txBody>
          <a:bodyPr/>
          <a:lstStyle/>
          <a:p>
            <a:r>
              <a:rPr lang="en-US" dirty="0" smtClean="0"/>
              <a:t>Consider steady state</a:t>
            </a:r>
          </a:p>
          <a:p>
            <a:endParaRPr lang="en-US" dirty="0" smtClean="0"/>
          </a:p>
          <a:p>
            <a:endParaRPr lang="en-US" dirty="0" smtClean="0"/>
          </a:p>
          <a:p>
            <a:endParaRPr lang="en-US" dirty="0" smtClean="0"/>
          </a:p>
          <a:p>
            <a:r>
              <a:rPr lang="en-US" dirty="0" smtClean="0"/>
              <a:t>And a continuous source at x=0</a:t>
            </a:r>
          </a:p>
          <a:p>
            <a:endParaRPr lang="en-US" dirty="0"/>
          </a:p>
          <a:p>
            <a:endParaRPr lang="en-US" dirty="0" smtClean="0"/>
          </a:p>
          <a:p>
            <a:r>
              <a:rPr lang="en-US" dirty="0" smtClean="0"/>
              <a:t>Solve this for me</a:t>
            </a:r>
            <a:endParaRPr lang="en-US" dirty="0"/>
          </a:p>
        </p:txBody>
      </p:sp>
      <p:graphicFrame>
        <p:nvGraphicFramePr>
          <p:cNvPr id="70658" name="Object 2"/>
          <p:cNvGraphicFramePr>
            <a:graphicFrameLocks noChangeAspect="1"/>
          </p:cNvGraphicFramePr>
          <p:nvPr>
            <p:extLst>
              <p:ext uri="{D42A27DB-BD31-4B8C-83A1-F6EECF244321}">
                <p14:modId xmlns:p14="http://schemas.microsoft.com/office/powerpoint/2010/main" val="1062296077"/>
              </p:ext>
            </p:extLst>
          </p:nvPr>
        </p:nvGraphicFramePr>
        <p:xfrm>
          <a:off x="3211513" y="3028950"/>
          <a:ext cx="2790825" cy="733425"/>
        </p:xfrm>
        <a:graphic>
          <a:graphicData uri="http://schemas.openxmlformats.org/presentationml/2006/ole">
            <mc:AlternateContent xmlns:mc="http://schemas.openxmlformats.org/markup-compatibility/2006">
              <mc:Choice xmlns:v="urn:schemas-microsoft-com:vml" Requires="v">
                <p:oleObj spid="_x0000_s14624" name="Equation" r:id="rId3" imgW="1447800" imgH="406400" progId="Equation.3">
                  <p:embed/>
                </p:oleObj>
              </mc:Choice>
              <mc:Fallback>
                <p:oleObj name="Equation" r:id="rId3" imgW="1447800" imgH="406400" progId="Equation.3">
                  <p:embed/>
                  <p:pic>
                    <p:nvPicPr>
                      <p:cNvPr id="0" name=""/>
                      <p:cNvPicPr>
                        <a:picLocks noChangeAspect="1" noChangeArrowheads="1"/>
                      </p:cNvPicPr>
                      <p:nvPr/>
                    </p:nvPicPr>
                    <p:blipFill>
                      <a:blip r:embed="rId4"/>
                      <a:srcRect/>
                      <a:stretch>
                        <a:fillRect/>
                      </a:stretch>
                    </p:blipFill>
                    <p:spPr bwMode="auto">
                      <a:xfrm>
                        <a:off x="3211513" y="3028950"/>
                        <a:ext cx="2790825"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Straight Connector 5"/>
          <p:cNvCxnSpPr/>
          <p:nvPr/>
        </p:nvCxnSpPr>
        <p:spPr>
          <a:xfrm rot="16200000" flipH="1">
            <a:off x="2965897" y="2943076"/>
            <a:ext cx="1080292" cy="9170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a:off x="2965897" y="2943075"/>
            <a:ext cx="1080293" cy="917088"/>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0" name="Object 3"/>
          <p:cNvGraphicFramePr>
            <a:graphicFrameLocks noChangeAspect="1"/>
          </p:cNvGraphicFramePr>
          <p:nvPr>
            <p:extLst>
              <p:ext uri="{D42A27DB-BD31-4B8C-83A1-F6EECF244321}">
                <p14:modId xmlns:p14="http://schemas.microsoft.com/office/powerpoint/2010/main" val="746882853"/>
              </p:ext>
            </p:extLst>
          </p:nvPr>
        </p:nvGraphicFramePr>
        <p:xfrm>
          <a:off x="3647416" y="4854226"/>
          <a:ext cx="1592262" cy="320675"/>
        </p:xfrm>
        <a:graphic>
          <a:graphicData uri="http://schemas.openxmlformats.org/presentationml/2006/ole">
            <mc:AlternateContent xmlns:mc="http://schemas.openxmlformats.org/markup-compatibility/2006">
              <mc:Choice xmlns:v="urn:schemas-microsoft-com:vml" Requires="v">
                <p:oleObj spid="_x0000_s14625" name="Equation" r:id="rId5" imgW="825500" imgH="177800" progId="Equation.3">
                  <p:embed/>
                </p:oleObj>
              </mc:Choice>
              <mc:Fallback>
                <p:oleObj name="Equation" r:id="rId5" imgW="825500" imgH="177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7416" y="4854226"/>
                        <a:ext cx="1592262" cy="32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67132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we include both advection and dispersion</a:t>
            </a:r>
            <a:endParaRPr lang="en-US" dirty="0"/>
          </a:p>
        </p:txBody>
      </p:sp>
      <p:sp>
        <p:nvSpPr>
          <p:cNvPr id="4" name="Content Placeholder 2"/>
          <p:cNvSpPr txBox="1">
            <a:spLocks/>
          </p:cNvSpPr>
          <p:nvPr/>
        </p:nvSpPr>
        <p:spPr>
          <a:xfrm>
            <a:off x="658814" y="2202656"/>
            <a:ext cx="7824787" cy="3840163"/>
          </a:xfrm>
          <a:prstGeom prst="rect">
            <a:avLst/>
          </a:prstGeom>
        </p:spPr>
        <p:txBody>
          <a:bodyPr vert="horz" lIns="91440" tIns="45720" rIns="91440" bIns="45720" rtlCol="0">
            <a:normAutofit/>
          </a:bodyPr>
          <a:lst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Imagine you have a continuous source at x=0 and you are only interested in x greater than zero (semi-infinite domain)</a:t>
            </a:r>
          </a:p>
          <a:p>
            <a:endParaRPr lang="en-US" dirty="0" smtClean="0"/>
          </a:p>
          <a:p>
            <a:pPr marL="0" indent="0">
              <a:buNone/>
            </a:pPr>
            <a:endParaRPr lang="en-US" dirty="0" smtClean="0"/>
          </a:p>
          <a:p>
            <a:r>
              <a:rPr lang="en-US" dirty="0" smtClean="0"/>
              <a:t>The general solution to this ODE is</a:t>
            </a:r>
            <a:endParaRPr lang="en-US" dirty="0"/>
          </a:p>
        </p:txBody>
      </p:sp>
      <p:graphicFrame>
        <p:nvGraphicFramePr>
          <p:cNvPr id="7" name="Object 5"/>
          <p:cNvGraphicFramePr>
            <a:graphicFrameLocks noChangeAspect="1"/>
          </p:cNvGraphicFramePr>
          <p:nvPr>
            <p:extLst>
              <p:ext uri="{D42A27DB-BD31-4B8C-83A1-F6EECF244321}">
                <p14:modId xmlns:p14="http://schemas.microsoft.com/office/powerpoint/2010/main" val="287358465"/>
              </p:ext>
            </p:extLst>
          </p:nvPr>
        </p:nvGraphicFramePr>
        <p:xfrm>
          <a:off x="3250703" y="3101950"/>
          <a:ext cx="2370138" cy="842962"/>
        </p:xfrm>
        <a:graphic>
          <a:graphicData uri="http://schemas.openxmlformats.org/presentationml/2006/ole">
            <mc:AlternateContent xmlns:mc="http://schemas.openxmlformats.org/markup-compatibility/2006">
              <mc:Choice xmlns:v="urn:schemas-microsoft-com:vml" Requires="v">
                <p:oleObj spid="_x0000_s20766" name="Equation" r:id="rId3" imgW="1066800" imgH="406400" progId="Equation.3">
                  <p:embed/>
                </p:oleObj>
              </mc:Choice>
              <mc:Fallback>
                <p:oleObj name="Equation" r:id="rId3" imgW="1066800" imgH="406400" progId="Equation.3">
                  <p:embed/>
                  <p:pic>
                    <p:nvPicPr>
                      <p:cNvPr id="0" name=""/>
                      <p:cNvPicPr>
                        <a:picLocks noChangeAspect="1" noChangeArrowheads="1"/>
                      </p:cNvPicPr>
                      <p:nvPr/>
                    </p:nvPicPr>
                    <p:blipFill>
                      <a:blip r:embed="rId4"/>
                      <a:srcRect/>
                      <a:stretch>
                        <a:fillRect/>
                      </a:stretch>
                    </p:blipFill>
                    <p:spPr bwMode="auto">
                      <a:xfrm>
                        <a:off x="3250703" y="3101950"/>
                        <a:ext cx="2370138" cy="842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Oval 2"/>
          <p:cNvSpPr/>
          <p:nvPr/>
        </p:nvSpPr>
        <p:spPr>
          <a:xfrm>
            <a:off x="5093888" y="3282923"/>
            <a:ext cx="648558" cy="621459"/>
          </a:xfrm>
          <a:prstGeom prst="ellipse">
            <a:avLst/>
          </a:prstGeom>
          <a:noFill/>
          <a:ln w="412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Object 5"/>
          <p:cNvGraphicFramePr>
            <a:graphicFrameLocks noChangeAspect="1"/>
          </p:cNvGraphicFramePr>
          <p:nvPr>
            <p:extLst>
              <p:ext uri="{D42A27DB-BD31-4B8C-83A1-F6EECF244321}">
                <p14:modId xmlns:p14="http://schemas.microsoft.com/office/powerpoint/2010/main" val="2210479634"/>
              </p:ext>
            </p:extLst>
          </p:nvPr>
        </p:nvGraphicFramePr>
        <p:xfrm>
          <a:off x="2271713" y="5013325"/>
          <a:ext cx="4600575" cy="949325"/>
        </p:xfrm>
        <a:graphic>
          <a:graphicData uri="http://schemas.openxmlformats.org/presentationml/2006/ole">
            <mc:AlternateContent xmlns:mc="http://schemas.openxmlformats.org/markup-compatibility/2006">
              <mc:Choice xmlns:v="urn:schemas-microsoft-com:vml" Requires="v">
                <p:oleObj spid="_x0000_s20767" name="Equation" r:id="rId5" imgW="2070100" imgH="457200" progId="Equation.3">
                  <p:embed/>
                </p:oleObj>
              </mc:Choice>
              <mc:Fallback>
                <p:oleObj name="Equation" r:id="rId5" imgW="2070100" imgH="457200" progId="Equation.3">
                  <p:embed/>
                  <p:pic>
                    <p:nvPicPr>
                      <p:cNvPr id="0" name=""/>
                      <p:cNvPicPr>
                        <a:picLocks noChangeAspect="1" noChangeArrowheads="1"/>
                      </p:cNvPicPr>
                      <p:nvPr/>
                    </p:nvPicPr>
                    <p:blipFill>
                      <a:blip r:embed="rId6"/>
                      <a:srcRect/>
                      <a:stretch>
                        <a:fillRect/>
                      </a:stretch>
                    </p:blipFill>
                    <p:spPr bwMode="auto">
                      <a:xfrm>
                        <a:off x="2271713" y="5013325"/>
                        <a:ext cx="4600575" cy="94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45961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we include both advection and dispersion</a:t>
            </a:r>
            <a:endParaRPr lang="en-US" dirty="0"/>
          </a:p>
        </p:txBody>
      </p:sp>
      <p:sp>
        <p:nvSpPr>
          <p:cNvPr id="4" name="Content Placeholder 2"/>
          <p:cNvSpPr txBox="1">
            <a:spLocks/>
          </p:cNvSpPr>
          <p:nvPr/>
        </p:nvSpPr>
        <p:spPr>
          <a:xfrm>
            <a:off x="658814" y="2202656"/>
            <a:ext cx="7824787" cy="3840163"/>
          </a:xfrm>
          <a:prstGeom prst="rect">
            <a:avLst/>
          </a:prstGeom>
        </p:spPr>
        <p:txBody>
          <a:bodyPr vert="horz" lIns="91440" tIns="45720" rIns="91440" bIns="45720" rtlCol="0">
            <a:normAutofit/>
          </a:bodyPr>
          <a:lst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Imagine you have a continuous source at x=0 and you are only interested in x greater than zero (semi-infinite domain)</a:t>
            </a:r>
          </a:p>
          <a:p>
            <a:endParaRPr lang="en-US" dirty="0" smtClean="0"/>
          </a:p>
          <a:p>
            <a:pPr marL="0" indent="0">
              <a:buNone/>
            </a:pPr>
            <a:endParaRPr lang="en-US" dirty="0" smtClean="0"/>
          </a:p>
          <a:p>
            <a:r>
              <a:rPr lang="en-US" dirty="0" smtClean="0"/>
              <a:t>The general solution to this ODE is</a:t>
            </a:r>
            <a:endParaRPr lang="en-US" dirty="0"/>
          </a:p>
        </p:txBody>
      </p:sp>
      <p:graphicFrame>
        <p:nvGraphicFramePr>
          <p:cNvPr id="7" name="Object 5"/>
          <p:cNvGraphicFramePr>
            <a:graphicFrameLocks noChangeAspect="1"/>
          </p:cNvGraphicFramePr>
          <p:nvPr>
            <p:extLst>
              <p:ext uri="{D42A27DB-BD31-4B8C-83A1-F6EECF244321}">
                <p14:modId xmlns:p14="http://schemas.microsoft.com/office/powerpoint/2010/main" val="2631925070"/>
              </p:ext>
            </p:extLst>
          </p:nvPr>
        </p:nvGraphicFramePr>
        <p:xfrm>
          <a:off x="3250703" y="3101950"/>
          <a:ext cx="2370138" cy="842962"/>
        </p:xfrm>
        <a:graphic>
          <a:graphicData uri="http://schemas.openxmlformats.org/presentationml/2006/ole">
            <mc:AlternateContent xmlns:mc="http://schemas.openxmlformats.org/markup-compatibility/2006">
              <mc:Choice xmlns:v="urn:schemas-microsoft-com:vml" Requires="v">
                <p:oleObj spid="_x0000_s30930" name="Equation" r:id="rId3" imgW="1066800" imgH="406400" progId="Equation.3">
                  <p:embed/>
                </p:oleObj>
              </mc:Choice>
              <mc:Fallback>
                <p:oleObj name="Equation" r:id="rId3" imgW="1066800" imgH="406400" progId="Equation.3">
                  <p:embed/>
                  <p:pic>
                    <p:nvPicPr>
                      <p:cNvPr id="0" name=""/>
                      <p:cNvPicPr>
                        <a:picLocks noChangeAspect="1" noChangeArrowheads="1"/>
                      </p:cNvPicPr>
                      <p:nvPr/>
                    </p:nvPicPr>
                    <p:blipFill>
                      <a:blip r:embed="rId4"/>
                      <a:srcRect/>
                      <a:stretch>
                        <a:fillRect/>
                      </a:stretch>
                    </p:blipFill>
                    <p:spPr bwMode="auto">
                      <a:xfrm>
                        <a:off x="3250703" y="3101950"/>
                        <a:ext cx="2370138" cy="842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Oval 2"/>
          <p:cNvSpPr/>
          <p:nvPr/>
        </p:nvSpPr>
        <p:spPr>
          <a:xfrm>
            <a:off x="5093888" y="3282923"/>
            <a:ext cx="648558" cy="621459"/>
          </a:xfrm>
          <a:prstGeom prst="ellipse">
            <a:avLst/>
          </a:prstGeom>
          <a:noFill/>
          <a:ln w="412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Object 5"/>
          <p:cNvGraphicFramePr>
            <a:graphicFrameLocks noChangeAspect="1"/>
          </p:cNvGraphicFramePr>
          <p:nvPr>
            <p:extLst>
              <p:ext uri="{D42A27DB-BD31-4B8C-83A1-F6EECF244321}">
                <p14:modId xmlns:p14="http://schemas.microsoft.com/office/powerpoint/2010/main" val="2109306719"/>
              </p:ext>
            </p:extLst>
          </p:nvPr>
        </p:nvGraphicFramePr>
        <p:xfrm>
          <a:off x="2257425" y="5013325"/>
          <a:ext cx="4629150" cy="949325"/>
        </p:xfrm>
        <a:graphic>
          <a:graphicData uri="http://schemas.openxmlformats.org/presentationml/2006/ole">
            <mc:AlternateContent xmlns:mc="http://schemas.openxmlformats.org/markup-compatibility/2006">
              <mc:Choice xmlns:v="urn:schemas-microsoft-com:vml" Requires="v">
                <p:oleObj spid="_x0000_s30931" name="Equation" r:id="rId5" imgW="2082800" imgH="457200" progId="Equation.3">
                  <p:embed/>
                </p:oleObj>
              </mc:Choice>
              <mc:Fallback>
                <p:oleObj name="Equation" r:id="rId5" imgW="2082800" imgH="457200" progId="Equation.3">
                  <p:embed/>
                  <p:pic>
                    <p:nvPicPr>
                      <p:cNvPr id="0" name=""/>
                      <p:cNvPicPr>
                        <a:picLocks noChangeAspect="1" noChangeArrowheads="1"/>
                      </p:cNvPicPr>
                      <p:nvPr/>
                    </p:nvPicPr>
                    <p:blipFill>
                      <a:blip r:embed="rId6"/>
                      <a:srcRect/>
                      <a:stretch>
                        <a:fillRect/>
                      </a:stretch>
                    </p:blipFill>
                    <p:spPr bwMode="auto">
                      <a:xfrm>
                        <a:off x="2257425" y="5013325"/>
                        <a:ext cx="4629150" cy="94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Straight Arrow Connector 5"/>
          <p:cNvCxnSpPr/>
          <p:nvPr/>
        </p:nvCxnSpPr>
        <p:spPr>
          <a:xfrm flipV="1">
            <a:off x="2616200" y="5257800"/>
            <a:ext cx="634503" cy="927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101679" y="6203434"/>
            <a:ext cx="5984418" cy="369332"/>
          </a:xfrm>
          <a:prstGeom prst="rect">
            <a:avLst/>
          </a:prstGeom>
          <a:noFill/>
        </p:spPr>
        <p:txBody>
          <a:bodyPr wrap="none" rtlCol="0">
            <a:spAutoFit/>
          </a:bodyPr>
          <a:lstStyle/>
          <a:p>
            <a:r>
              <a:rPr lang="en-US" dirty="0" smtClean="0"/>
              <a:t>A</a:t>
            </a:r>
            <a:r>
              <a:rPr lang="en-US" baseline="-25000" dirty="0" smtClean="0"/>
              <a:t>1</a:t>
            </a:r>
            <a:r>
              <a:rPr lang="en-US" dirty="0" smtClean="0"/>
              <a:t>=0, because concentration must be finite as x-&gt;infinity</a:t>
            </a:r>
            <a:endParaRPr lang="en-US" dirty="0"/>
          </a:p>
        </p:txBody>
      </p:sp>
    </p:spTree>
    <p:extLst>
      <p:ext uri="{BB962C8B-B14F-4D97-AF65-F5344CB8AC3E}">
        <p14:creationId xmlns:p14="http://schemas.microsoft.com/office/powerpoint/2010/main" val="2783879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645568"/>
          </a:xfrm>
        </p:spPr>
        <p:txBody>
          <a:bodyPr/>
          <a:lstStyle/>
          <a:p>
            <a:r>
              <a:rPr lang="en-US" dirty="0" smtClean="0"/>
              <a:t>Example</a:t>
            </a:r>
            <a:endParaRPr lang="en-US" dirty="0"/>
          </a:p>
        </p:txBody>
      </p:sp>
      <p:sp>
        <p:nvSpPr>
          <p:cNvPr id="3" name="Content Placeholder 2"/>
          <p:cNvSpPr>
            <a:spLocks noGrp="1"/>
          </p:cNvSpPr>
          <p:nvPr>
            <p:ph idx="1"/>
          </p:nvPr>
        </p:nvSpPr>
        <p:spPr>
          <a:xfrm>
            <a:off x="457200" y="1185334"/>
            <a:ext cx="7620000" cy="5575904"/>
          </a:xfrm>
        </p:spPr>
        <p:txBody>
          <a:bodyPr>
            <a:normAutofit lnSpcReduction="10000"/>
          </a:bodyPr>
          <a:lstStyle/>
          <a:p>
            <a:r>
              <a:rPr lang="en-US" dirty="0" smtClean="0"/>
              <a:t>A factory in west Ireland is dumping </a:t>
            </a:r>
            <a:r>
              <a:rPr lang="en-US" dirty="0" err="1" smtClean="0"/>
              <a:t>Chloromezalone</a:t>
            </a:r>
            <a:r>
              <a:rPr lang="en-US" dirty="0" smtClean="0"/>
              <a:t> into a stream at a concentration of 3 g/l. The stream has an average water velocity of 0.4 m/s and based on the bed roughness, height and width of the stream you estimate that the total longitudinal dispersion coefficient is 0.05 m</a:t>
            </a:r>
            <a:r>
              <a:rPr lang="en-US" baseline="30000" dirty="0" smtClean="0"/>
              <a:t>2</a:t>
            </a:r>
            <a:r>
              <a:rPr lang="en-US" dirty="0" smtClean="0"/>
              <a:t>/s. </a:t>
            </a:r>
          </a:p>
          <a:p>
            <a:r>
              <a:rPr lang="en-US" dirty="0" err="1" smtClean="0"/>
              <a:t>Chloromezalone</a:t>
            </a:r>
            <a:r>
              <a:rPr lang="en-US" dirty="0" smtClean="0"/>
              <a:t> is known to react in the benthos of the stream as bacteria love this stuff. You conduct a simple tracer test and infer for a stream like this that the effective reaction rate is </a:t>
            </a:r>
            <a:r>
              <a:rPr lang="en-US" dirty="0" smtClean="0">
                <a:latin typeface="Symbol" charset="2"/>
                <a:cs typeface="Symbol" charset="2"/>
              </a:rPr>
              <a:t>g</a:t>
            </a:r>
            <a:r>
              <a:rPr lang="en-US" dirty="0" smtClean="0"/>
              <a:t>=0.001 s</a:t>
            </a:r>
            <a:r>
              <a:rPr lang="en-US" baseline="30000" dirty="0" smtClean="0"/>
              <a:t>-1</a:t>
            </a:r>
            <a:r>
              <a:rPr lang="en-US" dirty="0" smtClean="0"/>
              <a:t>.</a:t>
            </a:r>
            <a:endParaRPr lang="en-US" baseline="30000" dirty="0"/>
          </a:p>
          <a:p>
            <a:r>
              <a:rPr lang="en-US" dirty="0" smtClean="0"/>
              <a:t>For centuries this stream has provided water to a small farm 500m downstream, which uses it to distill </a:t>
            </a:r>
            <a:r>
              <a:rPr lang="en-US" dirty="0" err="1" smtClean="0"/>
              <a:t>poitin</a:t>
            </a:r>
            <a:r>
              <a:rPr lang="en-US" dirty="0" smtClean="0"/>
              <a:t>, delivered outside mass every Sunday. The </a:t>
            </a:r>
            <a:r>
              <a:rPr lang="en-US" dirty="0" err="1" smtClean="0"/>
              <a:t>O’Brians</a:t>
            </a:r>
            <a:r>
              <a:rPr lang="en-US" dirty="0" smtClean="0"/>
              <a:t> have never failed to deliver and </a:t>
            </a:r>
            <a:r>
              <a:rPr lang="en-US" dirty="0" err="1" smtClean="0"/>
              <a:t>Fr</a:t>
            </a:r>
            <a:r>
              <a:rPr lang="en-US" dirty="0" smtClean="0"/>
              <a:t> </a:t>
            </a:r>
            <a:r>
              <a:rPr lang="en-US" dirty="0" err="1" smtClean="0"/>
              <a:t>Podge</a:t>
            </a:r>
            <a:r>
              <a:rPr lang="en-US" dirty="0" smtClean="0"/>
              <a:t> has often believed war would break out should they fail (hence he allows the practice).</a:t>
            </a:r>
          </a:p>
          <a:p>
            <a:r>
              <a:rPr lang="en-US" dirty="0" smtClean="0"/>
              <a:t>Unfortunately concentrations of </a:t>
            </a:r>
            <a:r>
              <a:rPr lang="en-US" dirty="0" err="1" smtClean="0"/>
              <a:t>Chloromezalone</a:t>
            </a:r>
            <a:r>
              <a:rPr lang="en-US" dirty="0" smtClean="0"/>
              <a:t> higher than 0.5 g/l are known to inhibit certain reactions essential to the creation of this fine and peace keeping beverage</a:t>
            </a:r>
            <a:r>
              <a:rPr lang="is-IS" dirty="0" smtClean="0"/>
              <a:t>….. </a:t>
            </a:r>
            <a:r>
              <a:rPr lang="en-US" dirty="0" smtClean="0"/>
              <a:t>S</a:t>
            </a:r>
            <a:r>
              <a:rPr lang="is-IS" dirty="0" smtClean="0"/>
              <a:t>hould Father Podge be concerned for peace in his parish.</a:t>
            </a:r>
            <a:endParaRPr lang="en-US" dirty="0"/>
          </a:p>
        </p:txBody>
      </p:sp>
    </p:spTree>
    <p:extLst>
      <p:ext uri="{BB962C8B-B14F-4D97-AF65-F5344CB8AC3E}">
        <p14:creationId xmlns:p14="http://schemas.microsoft.com/office/powerpoint/2010/main" val="2162840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at Photo Reactions</a:t>
            </a:r>
            <a:endParaRPr lang="en-US" dirty="0"/>
          </a:p>
        </p:txBody>
      </p:sp>
      <p:grpSp>
        <p:nvGrpSpPr>
          <p:cNvPr id="4" name="Group 1"/>
          <p:cNvGrpSpPr>
            <a:grpSpLocks/>
          </p:cNvGrpSpPr>
          <p:nvPr/>
        </p:nvGrpSpPr>
        <p:grpSpPr bwMode="auto">
          <a:xfrm>
            <a:off x="815975" y="2112170"/>
            <a:ext cx="7092950" cy="3833812"/>
            <a:chOff x="58" y="691"/>
            <a:chExt cx="4468" cy="2415"/>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 y="691"/>
              <a:ext cx="4248" cy="24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6" name="Group 3"/>
            <p:cNvGrpSpPr>
              <a:grpSpLocks/>
            </p:cNvGrpSpPr>
            <p:nvPr/>
          </p:nvGrpSpPr>
          <p:grpSpPr bwMode="auto">
            <a:xfrm>
              <a:off x="58" y="1029"/>
              <a:ext cx="4212" cy="1888"/>
              <a:chOff x="58" y="1029"/>
              <a:chExt cx="4212" cy="1888"/>
            </a:xfrm>
          </p:grpSpPr>
          <p:sp>
            <p:nvSpPr>
              <p:cNvPr id="7" name="Rectangle 4"/>
              <p:cNvSpPr>
                <a:spLocks noChangeArrowheads="1"/>
              </p:cNvSpPr>
              <p:nvPr/>
            </p:nvSpPr>
            <p:spPr bwMode="auto">
              <a:xfrm>
                <a:off x="58" y="2163"/>
                <a:ext cx="4209" cy="432"/>
              </a:xfrm>
              <a:prstGeom prst="rect">
                <a:avLst/>
              </a:prstGeom>
              <a:solidFill>
                <a:srgbClr val="B2B2B2">
                  <a:alpha val="50000"/>
                </a:srgbClr>
              </a:solidFill>
              <a:ln w="9525" cap="flat">
                <a:solidFill>
                  <a:srgbClr val="3465A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8" name="Rectangle 5"/>
              <p:cNvSpPr>
                <a:spLocks noChangeArrowheads="1"/>
              </p:cNvSpPr>
              <p:nvPr/>
            </p:nvSpPr>
            <p:spPr bwMode="auto">
              <a:xfrm>
                <a:off x="58" y="1029"/>
                <a:ext cx="4212" cy="858"/>
              </a:xfrm>
              <a:prstGeom prst="rect">
                <a:avLst/>
              </a:prstGeom>
              <a:solidFill>
                <a:srgbClr val="00CCCC">
                  <a:alpha val="50000"/>
                </a:srgbClr>
              </a:solidFill>
              <a:ln w="9525" cap="flat">
                <a:solidFill>
                  <a:srgbClr val="3465A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9" name="Line 6"/>
              <p:cNvSpPr>
                <a:spLocks noChangeShapeType="1"/>
              </p:cNvSpPr>
              <p:nvPr/>
            </p:nvSpPr>
            <p:spPr bwMode="auto">
              <a:xfrm>
                <a:off x="648" y="1029"/>
                <a:ext cx="0" cy="1068"/>
              </a:xfrm>
              <a:prstGeom prst="line">
                <a:avLst/>
              </a:prstGeom>
              <a:noFill/>
              <a:ln w="9525" cap="flat">
                <a:solidFill>
                  <a:srgbClr val="3465A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DejaVu Sans" charset="0"/>
                </a:endParaRPr>
              </a:p>
            </p:txBody>
          </p:sp>
          <p:sp>
            <p:nvSpPr>
              <p:cNvPr id="10" name="Line 7"/>
              <p:cNvSpPr>
                <a:spLocks noChangeShapeType="1"/>
              </p:cNvSpPr>
              <p:nvPr/>
            </p:nvSpPr>
            <p:spPr bwMode="auto">
              <a:xfrm>
                <a:off x="1531" y="2754"/>
                <a:ext cx="963" cy="163"/>
              </a:xfrm>
              <a:prstGeom prst="line">
                <a:avLst/>
              </a:prstGeom>
              <a:noFill/>
              <a:ln w="18360" cap="flat">
                <a:solidFill>
                  <a:srgbClr val="3465AF"/>
                </a:solidFill>
                <a:round/>
                <a:headEnd type="oval" w="lg" len="sm"/>
                <a:tailEnd type="oval"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DejaVu Sans" charset="0"/>
                </a:endParaRPr>
              </a:p>
            </p:txBody>
          </p:sp>
          <p:sp>
            <p:nvSpPr>
              <p:cNvPr id="11" name="Text Box 8"/>
              <p:cNvSpPr txBox="1">
                <a:spLocks noChangeArrowheads="1"/>
              </p:cNvSpPr>
              <p:nvPr/>
            </p:nvSpPr>
            <p:spPr bwMode="auto">
              <a:xfrm>
                <a:off x="1438" y="1168"/>
                <a:ext cx="1679" cy="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336" rIns="90000" bIns="45000"/>
              <a:lstStyle>
                <a:lvl1pPr>
                  <a:tabLst>
                    <a:tab pos="457200" algn="l"/>
                    <a:tab pos="914400" algn="l"/>
                    <a:tab pos="1371600" algn="l"/>
                    <a:tab pos="1828800" algn="l"/>
                    <a:tab pos="2286000" algn="l"/>
                  </a:tabLst>
                  <a:defRPr>
                    <a:solidFill>
                      <a:srgbClr val="000000"/>
                    </a:solidFill>
                    <a:latin typeface="Arial" charset="0"/>
                    <a:ea typeface="ＭＳ Ｐゴシック" charset="0"/>
                    <a:cs typeface="DejaVu Sans" charset="0"/>
                  </a:defRPr>
                </a:lvl1pPr>
                <a:lvl2pPr>
                  <a:tabLst>
                    <a:tab pos="457200" algn="l"/>
                    <a:tab pos="914400" algn="l"/>
                    <a:tab pos="1371600" algn="l"/>
                    <a:tab pos="1828800" algn="l"/>
                    <a:tab pos="2286000" algn="l"/>
                  </a:tabLst>
                  <a:defRPr>
                    <a:solidFill>
                      <a:srgbClr val="000000"/>
                    </a:solidFill>
                    <a:latin typeface="Arial" charset="0"/>
                    <a:ea typeface="ＭＳ Ｐゴシック" charset="0"/>
                    <a:cs typeface="DejaVu Sans" charset="0"/>
                  </a:defRPr>
                </a:lvl2pPr>
                <a:lvl3pPr>
                  <a:tabLst>
                    <a:tab pos="457200" algn="l"/>
                    <a:tab pos="914400" algn="l"/>
                    <a:tab pos="1371600" algn="l"/>
                    <a:tab pos="1828800" algn="l"/>
                    <a:tab pos="2286000" algn="l"/>
                  </a:tabLst>
                  <a:defRPr>
                    <a:solidFill>
                      <a:srgbClr val="000000"/>
                    </a:solidFill>
                    <a:latin typeface="Arial" charset="0"/>
                    <a:ea typeface="ＭＳ Ｐゴシック" charset="0"/>
                    <a:cs typeface="DejaVu Sans" charset="0"/>
                  </a:defRPr>
                </a:lvl3pPr>
                <a:lvl4pPr>
                  <a:tabLst>
                    <a:tab pos="457200" algn="l"/>
                    <a:tab pos="914400" algn="l"/>
                    <a:tab pos="1371600" algn="l"/>
                    <a:tab pos="1828800" algn="l"/>
                    <a:tab pos="2286000" algn="l"/>
                  </a:tabLst>
                  <a:defRPr>
                    <a:solidFill>
                      <a:srgbClr val="000000"/>
                    </a:solidFill>
                    <a:latin typeface="Arial" charset="0"/>
                    <a:ea typeface="ＭＳ Ｐゴシック" charset="0"/>
                    <a:cs typeface="DejaVu Sans" charset="0"/>
                  </a:defRPr>
                </a:lvl4pPr>
                <a:lvl5pPr>
                  <a:tabLst>
                    <a:tab pos="457200" algn="l"/>
                    <a:tab pos="914400" algn="l"/>
                    <a:tab pos="1371600" algn="l"/>
                    <a:tab pos="1828800" algn="l"/>
                    <a:tab pos="22860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Lst>
                  <a:defRPr>
                    <a:solidFill>
                      <a:srgbClr val="000000"/>
                    </a:solidFill>
                    <a:latin typeface="Arial" charset="0"/>
                    <a:ea typeface="ＭＳ Ｐゴシック" charset="0"/>
                    <a:cs typeface="DejaVu Sans" charset="0"/>
                  </a:defRPr>
                </a:lvl9pPr>
              </a:lstStyle>
              <a:p>
                <a:pPr algn="ctr">
                  <a:defRPr/>
                </a:pPr>
                <a:r>
                  <a:rPr lang="en-US" sz="2400" b="1" smtClean="0">
                    <a:solidFill>
                      <a:srgbClr val="006600"/>
                    </a:solidFill>
                  </a:rPr>
                  <a:t>Carbon photo-oxidation</a:t>
                </a:r>
              </a:p>
            </p:txBody>
          </p:sp>
          <p:sp>
            <p:nvSpPr>
              <p:cNvPr id="12" name="Text Box 9"/>
              <p:cNvSpPr txBox="1">
                <a:spLocks noChangeArrowheads="1"/>
              </p:cNvSpPr>
              <p:nvPr/>
            </p:nvSpPr>
            <p:spPr bwMode="auto">
              <a:xfrm>
                <a:off x="1307" y="2266"/>
                <a:ext cx="1934"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336" rIns="90000" bIns="45000"/>
              <a:lstStyle>
                <a:lvl1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1pPr>
                <a:lvl2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2pPr>
                <a:lvl3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3pPr>
                <a:lvl4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4pPr>
                <a:lvl5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9pPr>
              </a:lstStyle>
              <a:p>
                <a:pPr>
                  <a:defRPr/>
                </a:pPr>
                <a:r>
                  <a:rPr lang="en-US" sz="2400" b="1" smtClean="0">
                    <a:solidFill>
                      <a:srgbClr val="666666"/>
                    </a:solidFill>
                  </a:rPr>
                  <a:t>Denitrification</a:t>
                </a:r>
              </a:p>
            </p:txBody>
          </p:sp>
          <p:sp>
            <p:nvSpPr>
              <p:cNvPr id="13" name="Rectangle 10"/>
              <p:cNvSpPr>
                <a:spLocks noChangeArrowheads="1"/>
              </p:cNvSpPr>
              <p:nvPr/>
            </p:nvSpPr>
            <p:spPr bwMode="auto">
              <a:xfrm>
                <a:off x="58" y="1902"/>
                <a:ext cx="4198" cy="239"/>
              </a:xfrm>
              <a:prstGeom prst="rect">
                <a:avLst/>
              </a:prstGeom>
              <a:solidFill>
                <a:srgbClr val="66FF66">
                  <a:alpha val="50000"/>
                </a:srgbClr>
              </a:solidFill>
              <a:ln w="9525" cap="flat">
                <a:solidFill>
                  <a:srgbClr val="3465A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14" name="Text Box 11"/>
              <p:cNvSpPr txBox="1">
                <a:spLocks noChangeArrowheads="1"/>
              </p:cNvSpPr>
              <p:nvPr/>
            </p:nvSpPr>
            <p:spPr bwMode="auto">
              <a:xfrm>
                <a:off x="1348" y="1902"/>
                <a:ext cx="1934"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336" rIns="90000" bIns="45000"/>
              <a:lstStyle>
                <a:lvl1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1pPr>
                <a:lvl2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2pPr>
                <a:lvl3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3pPr>
                <a:lvl4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4pPr>
                <a:lvl5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ejaVu Sans" charset="0"/>
                  </a:defRPr>
                </a:lvl9pPr>
              </a:lstStyle>
              <a:p>
                <a:pPr>
                  <a:defRPr/>
                </a:pPr>
                <a:r>
                  <a:rPr lang="en-US" sz="2400" b="1" smtClean="0">
                    <a:solidFill>
                      <a:srgbClr val="666666"/>
                    </a:solidFill>
                  </a:rPr>
                  <a:t>Benthic Uptake</a:t>
                </a:r>
              </a:p>
            </p:txBody>
          </p:sp>
        </p:grpSp>
      </p:grpSp>
    </p:spTree>
    <p:extLst>
      <p:ext uri="{BB962C8B-B14F-4D97-AF65-F5344CB8AC3E}">
        <p14:creationId xmlns:p14="http://schemas.microsoft.com/office/powerpoint/2010/main" val="1096585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 name="Content Placeholder 3" descr="toc 20170201.png"/>
          <p:cNvPicPr>
            <a:picLocks noGrp="1" noChangeAspect="1"/>
          </p:cNvPicPr>
          <p:nvPr>
            <p:ph idx="1"/>
          </p:nvPr>
        </p:nvPicPr>
        <p:blipFill>
          <a:blip r:embed="rId2">
            <a:extLst>
              <a:ext uri="{28A0092B-C50C-407E-A947-70E740481C1C}">
                <a14:useLocalDpi xmlns:a14="http://schemas.microsoft.com/office/drawing/2010/main" val="0"/>
              </a:ext>
            </a:extLst>
          </a:blip>
          <a:srcRect l="892" r="892"/>
          <a:stretch>
            <a:fillRect/>
          </a:stretch>
        </p:blipFill>
        <p:spPr/>
      </p:pic>
    </p:spTree>
    <p:extLst>
      <p:ext uri="{BB962C8B-B14F-4D97-AF65-F5344CB8AC3E}">
        <p14:creationId xmlns:p14="http://schemas.microsoft.com/office/powerpoint/2010/main" val="1248755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1-dimensional Vertical Model (Lake or River)</a:t>
            </a:r>
            <a:endParaRPr lang="en-US" dirty="0"/>
          </a:p>
        </p:txBody>
      </p:sp>
      <p:sp>
        <p:nvSpPr>
          <p:cNvPr id="3" name="Content Placeholder 2"/>
          <p:cNvSpPr>
            <a:spLocks noGrp="1"/>
          </p:cNvSpPr>
          <p:nvPr>
            <p:ph idx="1"/>
          </p:nvPr>
        </p:nvSpPr>
        <p:spPr/>
        <p:txBody>
          <a:bodyPr/>
          <a:lstStyle/>
          <a:p>
            <a:r>
              <a:rPr lang="en-US" dirty="0" smtClean="0"/>
              <a:t>Let’s assume that downstream gradients in the thing we are interested in are negligible (what does this mean and can you think of an example?). Or that a lake is horizontally well mixed.</a:t>
            </a:r>
            <a:endParaRPr lang="en-US" dirty="0"/>
          </a:p>
        </p:txBody>
      </p:sp>
      <p:sp>
        <p:nvSpPr>
          <p:cNvPr id="4" name="Rectangle 3"/>
          <p:cNvSpPr/>
          <p:nvPr/>
        </p:nvSpPr>
        <p:spPr>
          <a:xfrm>
            <a:off x="1066800" y="3987800"/>
            <a:ext cx="609600" cy="2463800"/>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1206500" y="3378200"/>
            <a:ext cx="1905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1454150" y="3378200"/>
            <a:ext cx="1905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1701800" y="3378200"/>
            <a:ext cx="1905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359192" y="2926834"/>
            <a:ext cx="685216" cy="369332"/>
          </a:xfrm>
          <a:prstGeom prst="rect">
            <a:avLst/>
          </a:prstGeom>
          <a:noFill/>
        </p:spPr>
        <p:txBody>
          <a:bodyPr wrap="none" rtlCol="0">
            <a:spAutoFit/>
          </a:bodyPr>
          <a:lstStyle/>
          <a:p>
            <a:r>
              <a:rPr lang="en-US" dirty="0" smtClean="0"/>
              <a:t>Light</a:t>
            </a:r>
            <a:endParaRPr lang="en-US" dirty="0"/>
          </a:p>
        </p:txBody>
      </p:sp>
      <p:cxnSp>
        <p:nvCxnSpPr>
          <p:cNvPr id="11" name="Straight Arrow Connector 10"/>
          <p:cNvCxnSpPr/>
          <p:nvPr/>
        </p:nvCxnSpPr>
        <p:spPr>
          <a:xfrm>
            <a:off x="2044408" y="3987800"/>
            <a:ext cx="0" cy="24638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222500" y="4559300"/>
            <a:ext cx="351366" cy="369332"/>
          </a:xfrm>
          <a:prstGeom prst="rect">
            <a:avLst/>
          </a:prstGeom>
          <a:noFill/>
        </p:spPr>
        <p:txBody>
          <a:bodyPr wrap="none" rtlCol="0">
            <a:spAutoFit/>
          </a:bodyPr>
          <a:lstStyle/>
          <a:p>
            <a:r>
              <a:rPr lang="en-US" dirty="0" smtClean="0"/>
              <a:t>H</a:t>
            </a:r>
            <a:endParaRPr lang="en-US" dirty="0"/>
          </a:p>
        </p:txBody>
      </p:sp>
      <p:cxnSp>
        <p:nvCxnSpPr>
          <p:cNvPr id="14" name="Straight Arrow Connector 13"/>
          <p:cNvCxnSpPr/>
          <p:nvPr/>
        </p:nvCxnSpPr>
        <p:spPr>
          <a:xfrm>
            <a:off x="1549400" y="6565900"/>
            <a:ext cx="11811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971800" y="6381234"/>
            <a:ext cx="4457545" cy="369332"/>
          </a:xfrm>
          <a:prstGeom prst="rect">
            <a:avLst/>
          </a:prstGeom>
          <a:noFill/>
        </p:spPr>
        <p:txBody>
          <a:bodyPr wrap="none" rtlCol="0">
            <a:spAutoFit/>
          </a:bodyPr>
          <a:lstStyle/>
          <a:p>
            <a:r>
              <a:rPr lang="en-US" dirty="0" smtClean="0"/>
              <a:t>Constant Concentration Bottom Boundary</a:t>
            </a:r>
            <a:endParaRPr lang="en-US" dirty="0"/>
          </a:p>
        </p:txBody>
      </p:sp>
      <p:sp>
        <p:nvSpPr>
          <p:cNvPr id="17" name="TextBox 16"/>
          <p:cNvSpPr txBox="1"/>
          <p:nvPr/>
        </p:nvSpPr>
        <p:spPr>
          <a:xfrm>
            <a:off x="3594100" y="3830539"/>
            <a:ext cx="4440188" cy="2308324"/>
          </a:xfrm>
          <a:prstGeom prst="rect">
            <a:avLst/>
          </a:prstGeom>
          <a:noFill/>
        </p:spPr>
        <p:txBody>
          <a:bodyPr wrap="none" rtlCol="0">
            <a:spAutoFit/>
          </a:bodyPr>
          <a:lstStyle/>
          <a:p>
            <a:r>
              <a:rPr lang="en-US" dirty="0" smtClean="0"/>
              <a:t>This is our conceptual model:</a:t>
            </a:r>
          </a:p>
          <a:p>
            <a:endParaRPr lang="en-US" dirty="0" smtClean="0"/>
          </a:p>
          <a:p>
            <a:r>
              <a:rPr lang="en-US" dirty="0" smtClean="0"/>
              <a:t>Transport is by vertical dispersion</a:t>
            </a:r>
            <a:r>
              <a:rPr lang="is-IS" dirty="0" smtClean="0"/>
              <a:t>…</a:t>
            </a:r>
          </a:p>
          <a:p>
            <a:endParaRPr lang="is-IS" dirty="0"/>
          </a:p>
          <a:p>
            <a:r>
              <a:rPr lang="is-IS" dirty="0" smtClean="0"/>
              <a:t>Reaction is proportional to light intensity...</a:t>
            </a:r>
          </a:p>
          <a:p>
            <a:endParaRPr lang="is-IS" dirty="0"/>
          </a:p>
          <a:p>
            <a:r>
              <a:rPr lang="is-IS" dirty="0" smtClean="0"/>
              <a:t>Assume steady state..... </a:t>
            </a:r>
            <a:endParaRPr lang="en-US" dirty="0"/>
          </a:p>
          <a:p>
            <a:endParaRPr lang="en-US" dirty="0"/>
          </a:p>
        </p:txBody>
      </p:sp>
    </p:spTree>
    <p:extLst>
      <p:ext uri="{BB962C8B-B14F-4D97-AF65-F5344CB8AC3E}">
        <p14:creationId xmlns:p14="http://schemas.microsoft.com/office/powerpoint/2010/main" val="3114701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we interested in Rivers</a:t>
            </a:r>
            <a:endParaRPr lang="en-US" dirty="0"/>
          </a:p>
        </p:txBody>
      </p:sp>
      <p:sp>
        <p:nvSpPr>
          <p:cNvPr id="3" name="Content Placeholder 2"/>
          <p:cNvSpPr>
            <a:spLocks noGrp="1"/>
          </p:cNvSpPr>
          <p:nvPr>
            <p:ph idx="1"/>
          </p:nvPr>
        </p:nvSpPr>
        <p:spPr/>
        <p:txBody>
          <a:bodyPr/>
          <a:lstStyle/>
          <a:p>
            <a:r>
              <a:rPr lang="en-US" dirty="0" smtClean="0"/>
              <a:t>Think of situations where you might be interested in </a:t>
            </a:r>
          </a:p>
          <a:p>
            <a:r>
              <a:rPr lang="en-US" dirty="0"/>
              <a:t>	</a:t>
            </a:r>
            <a:r>
              <a:rPr lang="en-US" dirty="0" smtClean="0"/>
              <a:t>(a) Transverse Mixing?</a:t>
            </a:r>
          </a:p>
          <a:p>
            <a:r>
              <a:rPr lang="en-US" dirty="0" smtClean="0"/>
              <a:t>	(b) Mixing over Depth?</a:t>
            </a:r>
          </a:p>
          <a:p>
            <a:r>
              <a:rPr lang="en-US" dirty="0" smtClean="0"/>
              <a:t>	</a:t>
            </a:r>
            <a:r>
              <a:rPr lang="de-DE" dirty="0" smtClean="0"/>
              <a:t>(c) </a:t>
            </a:r>
            <a:r>
              <a:rPr lang="en-US" dirty="0" smtClean="0"/>
              <a:t>Longitudinal Transport?</a:t>
            </a:r>
          </a:p>
          <a:p>
            <a:endParaRPr lang="en-US" dirty="0"/>
          </a:p>
          <a:p>
            <a:r>
              <a:rPr lang="en-US" dirty="0" smtClean="0"/>
              <a:t>As always, the answer to which you care about is problem specific, but most generally longitudinal transport is probably the most important – i.e. if you want to predict concentration of a contaminant downstream.</a:t>
            </a:r>
            <a:endParaRPr lang="en-US" dirty="0"/>
          </a:p>
        </p:txBody>
      </p:sp>
    </p:spTree>
    <p:extLst>
      <p:ext uri="{BB962C8B-B14F-4D97-AF65-F5344CB8AC3E}">
        <p14:creationId xmlns:p14="http://schemas.microsoft.com/office/powerpoint/2010/main" val="354934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Mathematical Model</a:t>
            </a:r>
            <a:endParaRPr lang="en-US" dirty="0"/>
          </a:p>
        </p:txBody>
      </p:sp>
      <p:sp>
        <p:nvSpPr>
          <p:cNvPr id="3" name="Content Placeholder 2"/>
          <p:cNvSpPr>
            <a:spLocks noGrp="1"/>
          </p:cNvSpPr>
          <p:nvPr>
            <p:ph idx="1"/>
          </p:nvPr>
        </p:nvSpPr>
        <p:spPr/>
        <p:txBody>
          <a:bodyPr/>
          <a:lstStyle/>
          <a:p>
            <a:r>
              <a:rPr lang="en-US" dirty="0" smtClean="0"/>
              <a:t>Based on our conceptual figure and ideas</a:t>
            </a:r>
            <a:endParaRPr lang="en-US" dirty="0"/>
          </a:p>
        </p:txBody>
      </p:sp>
      <p:sp>
        <p:nvSpPr>
          <p:cNvPr id="4" name="TextBox 3"/>
          <p:cNvSpPr txBox="1"/>
          <p:nvPr/>
        </p:nvSpPr>
        <p:spPr>
          <a:xfrm>
            <a:off x="3584272" y="3159035"/>
            <a:ext cx="3845073" cy="1200329"/>
          </a:xfrm>
          <a:prstGeom prst="rect">
            <a:avLst/>
          </a:prstGeom>
          <a:noFill/>
        </p:spPr>
        <p:txBody>
          <a:bodyPr wrap="none" rtlCol="0">
            <a:spAutoFit/>
          </a:bodyPr>
          <a:lstStyle/>
          <a:p>
            <a:endParaRPr lang="en-US" dirty="0" smtClean="0"/>
          </a:p>
          <a:p>
            <a:r>
              <a:rPr lang="en-US" dirty="0" smtClean="0"/>
              <a:t>Transport is by vertical dispersion</a:t>
            </a:r>
            <a:r>
              <a:rPr lang="is-IS" dirty="0" smtClean="0"/>
              <a:t>…</a:t>
            </a:r>
          </a:p>
          <a:p>
            <a:endParaRPr lang="is-IS" dirty="0"/>
          </a:p>
          <a:p>
            <a:endParaRPr lang="en-US" dirty="0"/>
          </a:p>
        </p:txBody>
      </p:sp>
      <p:graphicFrame>
        <p:nvGraphicFramePr>
          <p:cNvPr id="5" name="Object 2"/>
          <p:cNvGraphicFramePr>
            <a:graphicFrameLocks noChangeAspect="1"/>
          </p:cNvGraphicFramePr>
          <p:nvPr>
            <p:extLst>
              <p:ext uri="{D42A27DB-BD31-4B8C-83A1-F6EECF244321}">
                <p14:modId xmlns:p14="http://schemas.microsoft.com/office/powerpoint/2010/main" val="3153379346"/>
              </p:ext>
            </p:extLst>
          </p:nvPr>
        </p:nvGraphicFramePr>
        <p:xfrm>
          <a:off x="2863850" y="4410075"/>
          <a:ext cx="3095625" cy="1038225"/>
        </p:xfrm>
        <a:graphic>
          <a:graphicData uri="http://schemas.openxmlformats.org/presentationml/2006/ole">
            <mc:AlternateContent xmlns:mc="http://schemas.openxmlformats.org/markup-compatibility/2006">
              <mc:Choice xmlns:v="urn:schemas-microsoft-com:vml" Requires="v">
                <p:oleObj spid="_x0000_s23116" name="Equation" r:id="rId3" imgW="1308100" imgH="469900" progId="Equation.3">
                  <p:embed/>
                </p:oleObj>
              </mc:Choice>
              <mc:Fallback>
                <p:oleObj name="Equation" r:id="rId3" imgW="1308100" imgH="469900" progId="Equation.3">
                  <p:embed/>
                  <p:pic>
                    <p:nvPicPr>
                      <p:cNvPr id="0" name=""/>
                      <p:cNvPicPr>
                        <a:picLocks noChangeAspect="1" noChangeArrowheads="1"/>
                      </p:cNvPicPr>
                      <p:nvPr/>
                    </p:nvPicPr>
                    <p:blipFill>
                      <a:blip r:embed="rId4"/>
                      <a:srcRect/>
                      <a:stretch>
                        <a:fillRect/>
                      </a:stretch>
                    </p:blipFill>
                    <p:spPr bwMode="auto">
                      <a:xfrm>
                        <a:off x="2863850" y="4410075"/>
                        <a:ext cx="3095625" cy="1038225"/>
                      </a:xfrm>
                      <a:prstGeom prst="rect">
                        <a:avLst/>
                      </a:prstGeom>
                      <a:noFill/>
                      <a:extLst/>
                    </p:spPr>
                  </p:pic>
                </p:oleObj>
              </mc:Fallback>
            </mc:AlternateContent>
          </a:graphicData>
        </a:graphic>
      </p:graphicFrame>
      <p:sp>
        <p:nvSpPr>
          <p:cNvPr id="6" name="Rectangle 5"/>
          <p:cNvSpPr/>
          <p:nvPr/>
        </p:nvSpPr>
        <p:spPr>
          <a:xfrm>
            <a:off x="1066800" y="3987800"/>
            <a:ext cx="609600" cy="2463800"/>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1206500" y="3378200"/>
            <a:ext cx="1905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1454150" y="3378200"/>
            <a:ext cx="1905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1701800" y="3378200"/>
            <a:ext cx="1905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59192" y="2926834"/>
            <a:ext cx="685216" cy="369332"/>
          </a:xfrm>
          <a:prstGeom prst="rect">
            <a:avLst/>
          </a:prstGeom>
          <a:noFill/>
        </p:spPr>
        <p:txBody>
          <a:bodyPr wrap="none" rtlCol="0">
            <a:spAutoFit/>
          </a:bodyPr>
          <a:lstStyle/>
          <a:p>
            <a:r>
              <a:rPr lang="en-US" dirty="0" smtClean="0"/>
              <a:t>Light</a:t>
            </a:r>
            <a:endParaRPr lang="en-US" dirty="0"/>
          </a:p>
        </p:txBody>
      </p:sp>
      <p:cxnSp>
        <p:nvCxnSpPr>
          <p:cNvPr id="11" name="Straight Arrow Connector 10"/>
          <p:cNvCxnSpPr/>
          <p:nvPr/>
        </p:nvCxnSpPr>
        <p:spPr>
          <a:xfrm>
            <a:off x="2044408" y="3987800"/>
            <a:ext cx="0" cy="24638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222500" y="4559300"/>
            <a:ext cx="351366" cy="369332"/>
          </a:xfrm>
          <a:prstGeom prst="rect">
            <a:avLst/>
          </a:prstGeom>
          <a:noFill/>
        </p:spPr>
        <p:txBody>
          <a:bodyPr wrap="none" rtlCol="0">
            <a:spAutoFit/>
          </a:bodyPr>
          <a:lstStyle/>
          <a:p>
            <a:r>
              <a:rPr lang="en-US" dirty="0" smtClean="0"/>
              <a:t>H</a:t>
            </a:r>
            <a:endParaRPr lang="en-US" dirty="0"/>
          </a:p>
        </p:txBody>
      </p:sp>
      <p:cxnSp>
        <p:nvCxnSpPr>
          <p:cNvPr id="13" name="Straight Arrow Connector 12"/>
          <p:cNvCxnSpPr/>
          <p:nvPr/>
        </p:nvCxnSpPr>
        <p:spPr>
          <a:xfrm>
            <a:off x="1549400" y="6565900"/>
            <a:ext cx="11811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971800" y="6381234"/>
            <a:ext cx="4457545" cy="369332"/>
          </a:xfrm>
          <a:prstGeom prst="rect">
            <a:avLst/>
          </a:prstGeom>
          <a:noFill/>
        </p:spPr>
        <p:txBody>
          <a:bodyPr wrap="none" rtlCol="0">
            <a:spAutoFit/>
          </a:bodyPr>
          <a:lstStyle/>
          <a:p>
            <a:r>
              <a:rPr lang="en-US" dirty="0" smtClean="0"/>
              <a:t>Constant Concentration Bottom Boundary</a:t>
            </a:r>
            <a:endParaRPr lang="en-US" dirty="0"/>
          </a:p>
        </p:txBody>
      </p:sp>
      <p:graphicFrame>
        <p:nvGraphicFramePr>
          <p:cNvPr id="16" name="Object 2"/>
          <p:cNvGraphicFramePr>
            <a:graphicFrameLocks noChangeAspect="1"/>
          </p:cNvGraphicFramePr>
          <p:nvPr>
            <p:extLst>
              <p:ext uri="{D42A27DB-BD31-4B8C-83A1-F6EECF244321}">
                <p14:modId xmlns:p14="http://schemas.microsoft.com/office/powerpoint/2010/main" val="1552301682"/>
              </p:ext>
            </p:extLst>
          </p:nvPr>
        </p:nvGraphicFramePr>
        <p:xfrm>
          <a:off x="6762750" y="4092575"/>
          <a:ext cx="2133600" cy="533400"/>
        </p:xfrm>
        <a:graphic>
          <a:graphicData uri="http://schemas.openxmlformats.org/presentationml/2006/ole">
            <mc:AlternateContent xmlns:mc="http://schemas.openxmlformats.org/markup-compatibility/2006">
              <mc:Choice xmlns:v="urn:schemas-microsoft-com:vml" Requires="v">
                <p:oleObj spid="_x0000_s23117" name="Equation" r:id="rId5" imgW="901700" imgH="241300" progId="Equation.3">
                  <p:embed/>
                </p:oleObj>
              </mc:Choice>
              <mc:Fallback>
                <p:oleObj name="Equation" r:id="rId5" imgW="901700" imgH="241300" progId="Equation.3">
                  <p:embed/>
                  <p:pic>
                    <p:nvPicPr>
                      <p:cNvPr id="0" name=""/>
                      <p:cNvPicPr>
                        <a:picLocks noChangeAspect="1" noChangeArrowheads="1"/>
                      </p:cNvPicPr>
                      <p:nvPr/>
                    </p:nvPicPr>
                    <p:blipFill>
                      <a:blip r:embed="rId6"/>
                      <a:srcRect/>
                      <a:stretch>
                        <a:fillRect/>
                      </a:stretch>
                    </p:blipFill>
                    <p:spPr bwMode="auto">
                      <a:xfrm>
                        <a:off x="6762750" y="4092575"/>
                        <a:ext cx="2133600" cy="533400"/>
                      </a:xfrm>
                      <a:prstGeom prst="rect">
                        <a:avLst/>
                      </a:prstGeom>
                      <a:noFill/>
                      <a:extLst/>
                    </p:spPr>
                  </p:pic>
                </p:oleObj>
              </mc:Fallback>
            </mc:AlternateContent>
          </a:graphicData>
        </a:graphic>
      </p:graphicFrame>
      <p:graphicFrame>
        <p:nvGraphicFramePr>
          <p:cNvPr id="19" name="Object 2"/>
          <p:cNvGraphicFramePr>
            <a:graphicFrameLocks noChangeAspect="1"/>
          </p:cNvGraphicFramePr>
          <p:nvPr>
            <p:extLst>
              <p:ext uri="{D42A27DB-BD31-4B8C-83A1-F6EECF244321}">
                <p14:modId xmlns:p14="http://schemas.microsoft.com/office/powerpoint/2010/main" val="3652790493"/>
              </p:ext>
            </p:extLst>
          </p:nvPr>
        </p:nvGraphicFramePr>
        <p:xfrm>
          <a:off x="6991350" y="4929188"/>
          <a:ext cx="1533525" cy="1038225"/>
        </p:xfrm>
        <a:graphic>
          <a:graphicData uri="http://schemas.openxmlformats.org/presentationml/2006/ole">
            <mc:AlternateContent xmlns:mc="http://schemas.openxmlformats.org/markup-compatibility/2006">
              <mc:Choice xmlns:v="urn:schemas-microsoft-com:vml" Requires="v">
                <p:oleObj spid="_x0000_s23118" name="Equation" r:id="rId7" imgW="647700" imgH="469900" progId="Equation.3">
                  <p:embed/>
                </p:oleObj>
              </mc:Choice>
              <mc:Fallback>
                <p:oleObj name="Equation" r:id="rId7" imgW="647700" imgH="469900" progId="Equation.3">
                  <p:embed/>
                  <p:pic>
                    <p:nvPicPr>
                      <p:cNvPr id="0" name=""/>
                      <p:cNvPicPr>
                        <a:picLocks noChangeAspect="1" noChangeArrowheads="1"/>
                      </p:cNvPicPr>
                      <p:nvPr/>
                    </p:nvPicPr>
                    <p:blipFill>
                      <a:blip r:embed="rId8"/>
                      <a:srcRect/>
                      <a:stretch>
                        <a:fillRect/>
                      </a:stretch>
                    </p:blipFill>
                    <p:spPr bwMode="auto">
                      <a:xfrm>
                        <a:off x="6991350" y="4929188"/>
                        <a:ext cx="1533525" cy="1038225"/>
                      </a:xfrm>
                      <a:prstGeom prst="rect">
                        <a:avLst/>
                      </a:prstGeom>
                      <a:noFill/>
                      <a:extLst/>
                    </p:spPr>
                  </p:pic>
                </p:oleObj>
              </mc:Fallback>
            </mc:AlternateContent>
          </a:graphicData>
        </a:graphic>
      </p:graphicFrame>
      <p:cxnSp>
        <p:nvCxnSpPr>
          <p:cNvPr id="24" name="Straight Arrow Connector 23"/>
          <p:cNvCxnSpPr/>
          <p:nvPr/>
        </p:nvCxnSpPr>
        <p:spPr>
          <a:xfrm flipV="1">
            <a:off x="2863850" y="4359364"/>
            <a:ext cx="720422" cy="10889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25" name="Object 2"/>
          <p:cNvGraphicFramePr>
            <a:graphicFrameLocks noChangeAspect="1"/>
          </p:cNvGraphicFramePr>
          <p:nvPr>
            <p:extLst>
              <p:ext uri="{D42A27DB-BD31-4B8C-83A1-F6EECF244321}">
                <p14:modId xmlns:p14="http://schemas.microsoft.com/office/powerpoint/2010/main" val="1580883098"/>
              </p:ext>
            </p:extLst>
          </p:nvPr>
        </p:nvGraphicFramePr>
        <p:xfrm>
          <a:off x="203200" y="3781425"/>
          <a:ext cx="811213" cy="392113"/>
        </p:xfrm>
        <a:graphic>
          <a:graphicData uri="http://schemas.openxmlformats.org/presentationml/2006/ole">
            <mc:AlternateContent xmlns:mc="http://schemas.openxmlformats.org/markup-compatibility/2006">
              <mc:Choice xmlns:v="urn:schemas-microsoft-com:vml" Requires="v">
                <p:oleObj spid="_x0000_s23119" name="Equation" r:id="rId9" imgW="342900" imgH="177800" progId="Equation.3">
                  <p:embed/>
                </p:oleObj>
              </mc:Choice>
              <mc:Fallback>
                <p:oleObj name="Equation" r:id="rId9" imgW="342900" imgH="177800" progId="Equation.3">
                  <p:embed/>
                  <p:pic>
                    <p:nvPicPr>
                      <p:cNvPr id="0" name=""/>
                      <p:cNvPicPr>
                        <a:picLocks noChangeAspect="1" noChangeArrowheads="1"/>
                      </p:cNvPicPr>
                      <p:nvPr/>
                    </p:nvPicPr>
                    <p:blipFill>
                      <a:blip r:embed="rId10"/>
                      <a:srcRect/>
                      <a:stretch>
                        <a:fillRect/>
                      </a:stretch>
                    </p:blipFill>
                    <p:spPr bwMode="auto">
                      <a:xfrm>
                        <a:off x="203200" y="3781425"/>
                        <a:ext cx="811213" cy="392113"/>
                      </a:xfrm>
                      <a:prstGeom prst="rect">
                        <a:avLst/>
                      </a:prstGeom>
                      <a:noFill/>
                      <a:extLst/>
                    </p:spPr>
                  </p:pic>
                </p:oleObj>
              </mc:Fallback>
            </mc:AlternateContent>
          </a:graphicData>
        </a:graphic>
      </p:graphicFrame>
      <p:graphicFrame>
        <p:nvGraphicFramePr>
          <p:cNvPr id="26" name="Object 2"/>
          <p:cNvGraphicFramePr>
            <a:graphicFrameLocks noChangeAspect="1"/>
          </p:cNvGraphicFramePr>
          <p:nvPr>
            <p:extLst>
              <p:ext uri="{D42A27DB-BD31-4B8C-83A1-F6EECF244321}">
                <p14:modId xmlns:p14="http://schemas.microsoft.com/office/powerpoint/2010/main" val="4118765158"/>
              </p:ext>
            </p:extLst>
          </p:nvPr>
        </p:nvGraphicFramePr>
        <p:xfrm>
          <a:off x="106363" y="6211888"/>
          <a:ext cx="931862" cy="336550"/>
        </p:xfrm>
        <a:graphic>
          <a:graphicData uri="http://schemas.openxmlformats.org/presentationml/2006/ole">
            <mc:AlternateContent xmlns:mc="http://schemas.openxmlformats.org/markup-compatibility/2006">
              <mc:Choice xmlns:v="urn:schemas-microsoft-com:vml" Requires="v">
                <p:oleObj spid="_x0000_s23120" name="Equation" r:id="rId11" imgW="393700" imgH="152400" progId="Equation.3">
                  <p:embed/>
                </p:oleObj>
              </mc:Choice>
              <mc:Fallback>
                <p:oleObj name="Equation" r:id="rId11" imgW="393700" imgH="152400" progId="Equation.3">
                  <p:embed/>
                  <p:pic>
                    <p:nvPicPr>
                      <p:cNvPr id="0" name=""/>
                      <p:cNvPicPr>
                        <a:picLocks noChangeAspect="1" noChangeArrowheads="1"/>
                      </p:cNvPicPr>
                      <p:nvPr/>
                    </p:nvPicPr>
                    <p:blipFill>
                      <a:blip r:embed="rId12"/>
                      <a:srcRect/>
                      <a:stretch>
                        <a:fillRect/>
                      </a:stretch>
                    </p:blipFill>
                    <p:spPr bwMode="auto">
                      <a:xfrm>
                        <a:off x="106363" y="6211888"/>
                        <a:ext cx="931862" cy="336550"/>
                      </a:xfrm>
                      <a:prstGeom prst="rect">
                        <a:avLst/>
                      </a:prstGeom>
                      <a:noFill/>
                      <a:extLst/>
                    </p:spPr>
                  </p:pic>
                </p:oleObj>
              </mc:Fallback>
            </mc:AlternateContent>
          </a:graphicData>
        </a:graphic>
      </p:graphicFrame>
    </p:spTree>
    <p:extLst>
      <p:ext uri="{BB962C8B-B14F-4D97-AF65-F5344CB8AC3E}">
        <p14:creationId xmlns:p14="http://schemas.microsoft.com/office/powerpoint/2010/main" val="233980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reaction</a:t>
            </a:r>
            <a:endParaRPr lang="en-US" dirty="0"/>
          </a:p>
        </p:txBody>
      </p:sp>
      <p:sp>
        <p:nvSpPr>
          <p:cNvPr id="3" name="Content Placeholder 2"/>
          <p:cNvSpPr>
            <a:spLocks noGrp="1"/>
          </p:cNvSpPr>
          <p:nvPr>
            <p:ph idx="1"/>
          </p:nvPr>
        </p:nvSpPr>
        <p:spPr>
          <a:xfrm>
            <a:off x="449262" y="1752600"/>
            <a:ext cx="7932738" cy="4373563"/>
          </a:xfrm>
        </p:spPr>
        <p:txBody>
          <a:bodyPr>
            <a:normAutofit lnSpcReduction="10000"/>
          </a:bodyPr>
          <a:lstStyle/>
          <a:p>
            <a:r>
              <a:rPr lang="en-US" dirty="0" smtClean="0"/>
              <a:t>Assume </a:t>
            </a:r>
            <a:r>
              <a:rPr lang="en-US" dirty="0" err="1" smtClean="0"/>
              <a:t>zeroth</a:t>
            </a:r>
            <a:r>
              <a:rPr lang="en-US" dirty="0" smtClean="0"/>
              <a:t> order (often assume first order, but </a:t>
            </a:r>
            <a:r>
              <a:rPr lang="en-US" dirty="0" err="1" smtClean="0"/>
              <a:t>maths</a:t>
            </a:r>
            <a:r>
              <a:rPr lang="en-US" dirty="0" smtClean="0"/>
              <a:t> gets complicated and I want to focus on general idea first – we will look at complicated </a:t>
            </a:r>
            <a:r>
              <a:rPr lang="en-US" dirty="0" err="1" smtClean="0"/>
              <a:t>maths</a:t>
            </a:r>
            <a:r>
              <a:rPr lang="en-US" dirty="0" smtClean="0"/>
              <a:t> next):</a:t>
            </a:r>
          </a:p>
          <a:p>
            <a:r>
              <a:rPr lang="en-US" dirty="0" smtClean="0"/>
              <a:t>					</a:t>
            </a:r>
          </a:p>
          <a:p>
            <a:r>
              <a:rPr lang="en-US" dirty="0"/>
              <a:t>	 </a:t>
            </a:r>
            <a:r>
              <a:rPr lang="en-US" dirty="0" smtClean="0"/>
              <a:t>        i.e. does not depend on C – what does this mean?</a:t>
            </a:r>
            <a:endParaRPr lang="en-US" dirty="0"/>
          </a:p>
          <a:p>
            <a:endParaRPr lang="en-US" dirty="0" smtClean="0"/>
          </a:p>
          <a:p>
            <a:r>
              <a:rPr lang="en-US" dirty="0" smtClean="0"/>
              <a:t>Light attenuation means light intensity decays exponentially with depth in water</a:t>
            </a:r>
          </a:p>
          <a:p>
            <a:endParaRPr lang="en-US" dirty="0"/>
          </a:p>
          <a:p>
            <a:endParaRPr lang="en-US" dirty="0" smtClean="0"/>
          </a:p>
          <a:p>
            <a:r>
              <a:rPr lang="en-US" dirty="0" smtClean="0"/>
              <a:t>How about:</a:t>
            </a:r>
            <a:endParaRPr lang="en-US" dirty="0"/>
          </a:p>
        </p:txBody>
      </p:sp>
      <p:graphicFrame>
        <p:nvGraphicFramePr>
          <p:cNvPr id="5" name="Object 2"/>
          <p:cNvGraphicFramePr>
            <a:graphicFrameLocks noChangeAspect="1"/>
          </p:cNvGraphicFramePr>
          <p:nvPr>
            <p:extLst>
              <p:ext uri="{D42A27DB-BD31-4B8C-83A1-F6EECF244321}">
                <p14:modId xmlns:p14="http://schemas.microsoft.com/office/powerpoint/2010/main" val="866839058"/>
              </p:ext>
            </p:extLst>
          </p:nvPr>
        </p:nvGraphicFramePr>
        <p:xfrm>
          <a:off x="3486150" y="4483100"/>
          <a:ext cx="1900238" cy="560388"/>
        </p:xfrm>
        <a:graphic>
          <a:graphicData uri="http://schemas.openxmlformats.org/presentationml/2006/ole">
            <mc:AlternateContent xmlns:mc="http://schemas.openxmlformats.org/markup-compatibility/2006">
              <mc:Choice xmlns:v="urn:schemas-microsoft-com:vml" Requires="v">
                <p:oleObj spid="_x0000_s27975" name="Equation" r:id="rId3" imgW="800100" imgH="254000" progId="Equation.3">
                  <p:embed/>
                </p:oleObj>
              </mc:Choice>
              <mc:Fallback>
                <p:oleObj name="Equation" r:id="rId3" imgW="800100" imgH="254000" progId="Equation.3">
                  <p:embed/>
                  <p:pic>
                    <p:nvPicPr>
                      <p:cNvPr id="0" name=""/>
                      <p:cNvPicPr>
                        <a:picLocks noChangeAspect="1" noChangeArrowheads="1"/>
                      </p:cNvPicPr>
                      <p:nvPr/>
                    </p:nvPicPr>
                    <p:blipFill>
                      <a:blip r:embed="rId4"/>
                      <a:srcRect/>
                      <a:stretch>
                        <a:fillRect/>
                      </a:stretch>
                    </p:blipFill>
                    <p:spPr bwMode="auto">
                      <a:xfrm>
                        <a:off x="3486150" y="4483100"/>
                        <a:ext cx="1900238" cy="560388"/>
                      </a:xfrm>
                      <a:prstGeom prst="rect">
                        <a:avLst/>
                      </a:prstGeom>
                      <a:noFill/>
                      <a:extLst/>
                    </p:spPr>
                  </p:pic>
                </p:oleObj>
              </mc:Fallback>
            </mc:AlternateContent>
          </a:graphicData>
        </a:graphic>
      </p:graphicFrame>
      <p:graphicFrame>
        <p:nvGraphicFramePr>
          <p:cNvPr id="7" name="Object 2"/>
          <p:cNvGraphicFramePr>
            <a:graphicFrameLocks noChangeAspect="1"/>
          </p:cNvGraphicFramePr>
          <p:nvPr>
            <p:extLst>
              <p:ext uri="{D42A27DB-BD31-4B8C-83A1-F6EECF244321}">
                <p14:modId xmlns:p14="http://schemas.microsoft.com/office/powerpoint/2010/main" val="447675731"/>
              </p:ext>
            </p:extLst>
          </p:nvPr>
        </p:nvGraphicFramePr>
        <p:xfrm>
          <a:off x="3040063" y="5565775"/>
          <a:ext cx="2714625" cy="560388"/>
        </p:xfrm>
        <a:graphic>
          <a:graphicData uri="http://schemas.openxmlformats.org/presentationml/2006/ole">
            <mc:AlternateContent xmlns:mc="http://schemas.openxmlformats.org/markup-compatibility/2006">
              <mc:Choice xmlns:v="urn:schemas-microsoft-com:vml" Requires="v">
                <p:oleObj spid="_x0000_s27976" name="Equation" r:id="rId5" imgW="1143000" imgH="254000" progId="Equation.3">
                  <p:embed/>
                </p:oleObj>
              </mc:Choice>
              <mc:Fallback>
                <p:oleObj name="Equation" r:id="rId5" imgW="1143000" imgH="254000" progId="Equation.3">
                  <p:embed/>
                  <p:pic>
                    <p:nvPicPr>
                      <p:cNvPr id="0" name=""/>
                      <p:cNvPicPr>
                        <a:picLocks noChangeAspect="1" noChangeArrowheads="1"/>
                      </p:cNvPicPr>
                      <p:nvPr/>
                    </p:nvPicPr>
                    <p:blipFill>
                      <a:blip r:embed="rId6"/>
                      <a:srcRect/>
                      <a:stretch>
                        <a:fillRect/>
                      </a:stretch>
                    </p:blipFill>
                    <p:spPr bwMode="auto">
                      <a:xfrm>
                        <a:off x="3040063" y="5565775"/>
                        <a:ext cx="2714625" cy="560388"/>
                      </a:xfrm>
                      <a:prstGeom prst="rect">
                        <a:avLst/>
                      </a:prstGeom>
                      <a:noFill/>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414661293"/>
              </p:ext>
            </p:extLst>
          </p:nvPr>
        </p:nvGraphicFramePr>
        <p:xfrm>
          <a:off x="811326" y="2974975"/>
          <a:ext cx="995362" cy="476250"/>
        </p:xfrm>
        <a:graphic>
          <a:graphicData uri="http://schemas.openxmlformats.org/presentationml/2006/ole">
            <mc:AlternateContent xmlns:mc="http://schemas.openxmlformats.org/markup-compatibility/2006">
              <mc:Choice xmlns:v="urn:schemas-microsoft-com:vml" Requires="v">
                <p:oleObj spid="_x0000_s27977" name="Equation" r:id="rId7" imgW="419100" imgH="215900" progId="Equation.3">
                  <p:embed/>
                </p:oleObj>
              </mc:Choice>
              <mc:Fallback>
                <p:oleObj name="Equation" r:id="rId7" imgW="419100" imgH="215900" progId="Equation.3">
                  <p:embed/>
                  <p:pic>
                    <p:nvPicPr>
                      <p:cNvPr id="0" name=""/>
                      <p:cNvPicPr>
                        <a:picLocks noChangeAspect="1" noChangeArrowheads="1"/>
                      </p:cNvPicPr>
                      <p:nvPr/>
                    </p:nvPicPr>
                    <p:blipFill>
                      <a:blip r:embed="rId8"/>
                      <a:srcRect/>
                      <a:stretch>
                        <a:fillRect/>
                      </a:stretch>
                    </p:blipFill>
                    <p:spPr bwMode="auto">
                      <a:xfrm>
                        <a:off x="811326" y="2974975"/>
                        <a:ext cx="995362" cy="476250"/>
                      </a:xfrm>
                      <a:prstGeom prst="rect">
                        <a:avLst/>
                      </a:prstGeom>
                      <a:noFill/>
                      <a:extLst/>
                    </p:spPr>
                  </p:pic>
                </p:oleObj>
              </mc:Fallback>
            </mc:AlternateContent>
          </a:graphicData>
        </a:graphic>
      </p:graphicFrame>
    </p:spTree>
    <p:extLst>
      <p:ext uri="{BB962C8B-B14F-4D97-AF65-F5344CB8AC3E}">
        <p14:creationId xmlns:p14="http://schemas.microsoft.com/office/powerpoint/2010/main" val="4098637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Therefore</a:t>
            </a:r>
            <a:endParaRPr lang="en-US" dirty="0"/>
          </a:p>
        </p:txBody>
      </p:sp>
      <p:sp>
        <p:nvSpPr>
          <p:cNvPr id="3" name="Content Placeholder 2"/>
          <p:cNvSpPr>
            <a:spLocks noGrp="1"/>
          </p:cNvSpPr>
          <p:nvPr>
            <p:ph idx="1"/>
          </p:nvPr>
        </p:nvSpPr>
        <p:spPr/>
        <p:txBody>
          <a:bodyPr/>
          <a:lstStyle/>
          <a:p>
            <a:r>
              <a:rPr lang="en-US" dirty="0" smtClean="0"/>
              <a:t>Our governing equation is</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1312182995"/>
              </p:ext>
            </p:extLst>
          </p:nvPr>
        </p:nvGraphicFramePr>
        <p:xfrm>
          <a:off x="1625600" y="2481263"/>
          <a:ext cx="2825750" cy="1038225"/>
        </p:xfrm>
        <a:graphic>
          <a:graphicData uri="http://schemas.openxmlformats.org/presentationml/2006/ole">
            <mc:AlternateContent xmlns:mc="http://schemas.openxmlformats.org/markup-compatibility/2006">
              <mc:Choice xmlns:v="urn:schemas-microsoft-com:vml" Requires="v">
                <p:oleObj spid="_x0000_s29110" name="Equation" r:id="rId3" imgW="1193800" imgH="469900" progId="Equation.3">
                  <p:embed/>
                </p:oleObj>
              </mc:Choice>
              <mc:Fallback>
                <p:oleObj name="Equation" r:id="rId3" imgW="1193800" imgH="469900" progId="Equation.3">
                  <p:embed/>
                  <p:pic>
                    <p:nvPicPr>
                      <p:cNvPr id="0" name=""/>
                      <p:cNvPicPr>
                        <a:picLocks noChangeAspect="1" noChangeArrowheads="1"/>
                      </p:cNvPicPr>
                      <p:nvPr/>
                    </p:nvPicPr>
                    <p:blipFill>
                      <a:blip r:embed="rId4"/>
                      <a:srcRect/>
                      <a:stretch>
                        <a:fillRect/>
                      </a:stretch>
                    </p:blipFill>
                    <p:spPr bwMode="auto">
                      <a:xfrm>
                        <a:off x="1625600" y="2481263"/>
                        <a:ext cx="2825750" cy="1038225"/>
                      </a:xfrm>
                      <a:prstGeom prst="rect">
                        <a:avLst/>
                      </a:prstGeom>
                      <a:noFill/>
                      <a:extLst/>
                    </p:spPr>
                  </p:pic>
                </p:oleObj>
              </mc:Fallback>
            </mc:AlternateContent>
          </a:graphicData>
        </a:graphic>
      </p:graphicFrame>
      <p:graphicFrame>
        <p:nvGraphicFramePr>
          <p:cNvPr id="7" name="Object 2"/>
          <p:cNvGraphicFramePr>
            <a:graphicFrameLocks noChangeAspect="1"/>
          </p:cNvGraphicFramePr>
          <p:nvPr>
            <p:extLst>
              <p:ext uri="{D42A27DB-BD31-4B8C-83A1-F6EECF244321}">
                <p14:modId xmlns:p14="http://schemas.microsoft.com/office/powerpoint/2010/main" val="126498742"/>
              </p:ext>
            </p:extLst>
          </p:nvPr>
        </p:nvGraphicFramePr>
        <p:xfrm>
          <a:off x="2001838" y="4813300"/>
          <a:ext cx="2073275" cy="1038225"/>
        </p:xfrm>
        <a:graphic>
          <a:graphicData uri="http://schemas.openxmlformats.org/presentationml/2006/ole">
            <mc:AlternateContent xmlns:mc="http://schemas.openxmlformats.org/markup-compatibility/2006">
              <mc:Choice xmlns:v="urn:schemas-microsoft-com:vml" Requires="v">
                <p:oleObj spid="_x0000_s29111" name="Equation" r:id="rId5" imgW="876300" imgH="469900" progId="Equation.3">
                  <p:embed/>
                </p:oleObj>
              </mc:Choice>
              <mc:Fallback>
                <p:oleObj name="Equation" r:id="rId5" imgW="876300" imgH="469900" progId="Equation.3">
                  <p:embed/>
                  <p:pic>
                    <p:nvPicPr>
                      <p:cNvPr id="0" name=""/>
                      <p:cNvPicPr>
                        <a:picLocks noChangeAspect="1" noChangeArrowheads="1"/>
                      </p:cNvPicPr>
                      <p:nvPr/>
                    </p:nvPicPr>
                    <p:blipFill>
                      <a:blip r:embed="rId6"/>
                      <a:srcRect/>
                      <a:stretch>
                        <a:fillRect/>
                      </a:stretch>
                    </p:blipFill>
                    <p:spPr bwMode="auto">
                      <a:xfrm>
                        <a:off x="2001838" y="4813300"/>
                        <a:ext cx="2073275" cy="1038225"/>
                      </a:xfrm>
                      <a:prstGeom prst="rect">
                        <a:avLst/>
                      </a:prstGeom>
                      <a:noFill/>
                      <a:extLst/>
                    </p:spPr>
                  </p:pic>
                </p:oleObj>
              </mc:Fallback>
            </mc:AlternateContent>
          </a:graphicData>
        </a:graphic>
      </p:graphicFrame>
      <p:cxnSp>
        <p:nvCxnSpPr>
          <p:cNvPr id="9" name="Straight Arrow Connector 8"/>
          <p:cNvCxnSpPr/>
          <p:nvPr/>
        </p:nvCxnSpPr>
        <p:spPr>
          <a:xfrm flipH="1">
            <a:off x="2692400" y="3695700"/>
            <a:ext cx="25400" cy="10604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009900" y="3873500"/>
            <a:ext cx="2327417" cy="369332"/>
          </a:xfrm>
          <a:prstGeom prst="rect">
            <a:avLst/>
          </a:prstGeom>
          <a:noFill/>
        </p:spPr>
        <p:txBody>
          <a:bodyPr wrap="none" rtlCol="0">
            <a:spAutoFit/>
          </a:bodyPr>
          <a:lstStyle/>
          <a:p>
            <a:r>
              <a:rPr lang="en-US" dirty="0" smtClean="0"/>
              <a:t>Taking D as constant</a:t>
            </a:r>
            <a:endParaRPr lang="en-US" dirty="0"/>
          </a:p>
        </p:txBody>
      </p:sp>
      <p:sp>
        <p:nvSpPr>
          <p:cNvPr id="11" name="TextBox 10"/>
          <p:cNvSpPr txBox="1"/>
          <p:nvPr/>
        </p:nvSpPr>
        <p:spPr>
          <a:xfrm>
            <a:off x="4720563" y="5528359"/>
            <a:ext cx="3456670" cy="923330"/>
          </a:xfrm>
          <a:prstGeom prst="rect">
            <a:avLst/>
          </a:prstGeom>
          <a:noFill/>
        </p:spPr>
        <p:txBody>
          <a:bodyPr wrap="none" rtlCol="0">
            <a:spAutoFit/>
          </a:bodyPr>
          <a:lstStyle/>
          <a:p>
            <a:r>
              <a:rPr lang="en-US" dirty="0" smtClean="0"/>
              <a:t>What is this equation saying?</a:t>
            </a:r>
          </a:p>
          <a:p>
            <a:r>
              <a:rPr lang="en-US" dirty="0" smtClean="0"/>
              <a:t>Put it in words</a:t>
            </a:r>
            <a:r>
              <a:rPr lang="is-IS" dirty="0" smtClean="0"/>
              <a:t>…</a:t>
            </a:r>
            <a:endParaRPr lang="en-US" dirty="0" smtClean="0"/>
          </a:p>
          <a:p>
            <a:r>
              <a:rPr lang="en-US" dirty="0" smtClean="0"/>
              <a:t>Solve this equation for me now..</a:t>
            </a:r>
            <a:endParaRPr lang="en-US" dirty="0"/>
          </a:p>
        </p:txBody>
      </p:sp>
      <p:graphicFrame>
        <p:nvGraphicFramePr>
          <p:cNvPr id="12" name="Object 2"/>
          <p:cNvGraphicFramePr>
            <a:graphicFrameLocks noChangeAspect="1"/>
          </p:cNvGraphicFramePr>
          <p:nvPr>
            <p:extLst>
              <p:ext uri="{D42A27DB-BD31-4B8C-83A1-F6EECF244321}">
                <p14:modId xmlns:p14="http://schemas.microsoft.com/office/powerpoint/2010/main" val="3079077652"/>
              </p:ext>
            </p:extLst>
          </p:nvPr>
        </p:nvGraphicFramePr>
        <p:xfrm>
          <a:off x="6762750" y="3005137"/>
          <a:ext cx="2133600" cy="533400"/>
        </p:xfrm>
        <a:graphic>
          <a:graphicData uri="http://schemas.openxmlformats.org/presentationml/2006/ole">
            <mc:AlternateContent xmlns:mc="http://schemas.openxmlformats.org/markup-compatibility/2006">
              <mc:Choice xmlns:v="urn:schemas-microsoft-com:vml" Requires="v">
                <p:oleObj spid="_x0000_s29112" name="Equation" r:id="rId7" imgW="901700" imgH="241300" progId="Equation.3">
                  <p:embed/>
                </p:oleObj>
              </mc:Choice>
              <mc:Fallback>
                <p:oleObj name="Equation" r:id="rId7" imgW="901700" imgH="241300" progId="Equation.3">
                  <p:embed/>
                  <p:pic>
                    <p:nvPicPr>
                      <p:cNvPr id="0" name=""/>
                      <p:cNvPicPr>
                        <a:picLocks noChangeAspect="1" noChangeArrowheads="1"/>
                      </p:cNvPicPr>
                      <p:nvPr/>
                    </p:nvPicPr>
                    <p:blipFill>
                      <a:blip r:embed="rId8"/>
                      <a:srcRect/>
                      <a:stretch>
                        <a:fillRect/>
                      </a:stretch>
                    </p:blipFill>
                    <p:spPr bwMode="auto">
                      <a:xfrm>
                        <a:off x="6762750" y="3005137"/>
                        <a:ext cx="2133600" cy="533400"/>
                      </a:xfrm>
                      <a:prstGeom prst="rect">
                        <a:avLst/>
                      </a:prstGeom>
                      <a:noFill/>
                      <a:extLst/>
                    </p:spPr>
                  </p:pic>
                </p:oleObj>
              </mc:Fallback>
            </mc:AlternateContent>
          </a:graphicData>
        </a:graphic>
      </p:graphicFrame>
      <p:graphicFrame>
        <p:nvGraphicFramePr>
          <p:cNvPr id="13" name="Object 2"/>
          <p:cNvGraphicFramePr>
            <a:graphicFrameLocks noChangeAspect="1"/>
          </p:cNvGraphicFramePr>
          <p:nvPr>
            <p:extLst>
              <p:ext uri="{D42A27DB-BD31-4B8C-83A1-F6EECF244321}">
                <p14:modId xmlns:p14="http://schemas.microsoft.com/office/powerpoint/2010/main" val="3470004257"/>
              </p:ext>
            </p:extLst>
          </p:nvPr>
        </p:nvGraphicFramePr>
        <p:xfrm>
          <a:off x="6991350" y="3841750"/>
          <a:ext cx="1533525" cy="1038225"/>
        </p:xfrm>
        <a:graphic>
          <a:graphicData uri="http://schemas.openxmlformats.org/presentationml/2006/ole">
            <mc:AlternateContent xmlns:mc="http://schemas.openxmlformats.org/markup-compatibility/2006">
              <mc:Choice xmlns:v="urn:schemas-microsoft-com:vml" Requires="v">
                <p:oleObj spid="_x0000_s29113" name="Equation" r:id="rId9" imgW="647700" imgH="469900" progId="Equation.3">
                  <p:embed/>
                </p:oleObj>
              </mc:Choice>
              <mc:Fallback>
                <p:oleObj name="Equation" r:id="rId9" imgW="647700" imgH="469900" progId="Equation.3">
                  <p:embed/>
                  <p:pic>
                    <p:nvPicPr>
                      <p:cNvPr id="0" name=""/>
                      <p:cNvPicPr>
                        <a:picLocks noChangeAspect="1" noChangeArrowheads="1"/>
                      </p:cNvPicPr>
                      <p:nvPr/>
                    </p:nvPicPr>
                    <p:blipFill>
                      <a:blip r:embed="rId10"/>
                      <a:srcRect/>
                      <a:stretch>
                        <a:fillRect/>
                      </a:stretch>
                    </p:blipFill>
                    <p:spPr bwMode="auto">
                      <a:xfrm>
                        <a:off x="6991350" y="3841750"/>
                        <a:ext cx="1533525" cy="1038225"/>
                      </a:xfrm>
                      <a:prstGeom prst="rect">
                        <a:avLst/>
                      </a:prstGeom>
                      <a:noFill/>
                      <a:extLst/>
                    </p:spPr>
                  </p:pic>
                </p:oleObj>
              </mc:Fallback>
            </mc:AlternateContent>
          </a:graphicData>
        </a:graphic>
      </p:graphicFrame>
    </p:spTree>
    <p:extLst>
      <p:ext uri="{BB962C8B-B14F-4D97-AF65-F5344CB8AC3E}">
        <p14:creationId xmlns:p14="http://schemas.microsoft.com/office/powerpoint/2010/main" val="1573395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698182"/>
          </a:xfrm>
        </p:spPr>
        <p:txBody>
          <a:bodyPr/>
          <a:lstStyle/>
          <a:p>
            <a:r>
              <a:rPr lang="en-US" dirty="0" smtClean="0"/>
              <a:t>Solution</a:t>
            </a:r>
            <a:endParaRPr lang="en-US" dirty="0"/>
          </a:p>
        </p:txBody>
      </p:sp>
      <p:sp>
        <p:nvSpPr>
          <p:cNvPr id="3" name="Content Placeholder 2"/>
          <p:cNvSpPr>
            <a:spLocks noGrp="1"/>
          </p:cNvSpPr>
          <p:nvPr>
            <p:ph idx="1"/>
          </p:nvPr>
        </p:nvSpPr>
        <p:spPr>
          <a:xfrm>
            <a:off x="357187" y="2125707"/>
            <a:ext cx="7620000" cy="3246438"/>
          </a:xfrm>
        </p:spPr>
        <p:txBody>
          <a:bodyPr/>
          <a:lstStyle/>
          <a:p>
            <a:r>
              <a:rPr lang="en-US" dirty="0" smtClean="0"/>
              <a:t>Integrate Once</a:t>
            </a:r>
          </a:p>
          <a:p>
            <a:endParaRPr lang="en-US" dirty="0"/>
          </a:p>
          <a:p>
            <a:endParaRPr lang="en-US" dirty="0" smtClean="0"/>
          </a:p>
          <a:p>
            <a:endParaRPr lang="en-US" dirty="0"/>
          </a:p>
          <a:p>
            <a:endParaRPr lang="en-US" dirty="0" smtClean="0"/>
          </a:p>
          <a:p>
            <a:r>
              <a:rPr lang="en-US" dirty="0" smtClean="0"/>
              <a:t>Integrate Again</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511227331"/>
              </p:ext>
            </p:extLst>
          </p:nvPr>
        </p:nvGraphicFramePr>
        <p:xfrm>
          <a:off x="3944938" y="331787"/>
          <a:ext cx="2073275" cy="1038225"/>
        </p:xfrm>
        <a:graphic>
          <a:graphicData uri="http://schemas.openxmlformats.org/presentationml/2006/ole">
            <mc:AlternateContent xmlns:mc="http://schemas.openxmlformats.org/markup-compatibility/2006">
              <mc:Choice xmlns:v="urn:schemas-microsoft-com:vml" Requires="v">
                <p:oleObj spid="_x0000_s30537" name="Equation" r:id="rId3" imgW="876300" imgH="469900" progId="Equation.3">
                  <p:embed/>
                </p:oleObj>
              </mc:Choice>
              <mc:Fallback>
                <p:oleObj name="Equation" r:id="rId3" imgW="876300" imgH="469900" progId="Equation.3">
                  <p:embed/>
                  <p:pic>
                    <p:nvPicPr>
                      <p:cNvPr id="0" name=""/>
                      <p:cNvPicPr>
                        <a:picLocks noChangeAspect="1" noChangeArrowheads="1"/>
                      </p:cNvPicPr>
                      <p:nvPr/>
                    </p:nvPicPr>
                    <p:blipFill>
                      <a:blip r:embed="rId4"/>
                      <a:srcRect/>
                      <a:stretch>
                        <a:fillRect/>
                      </a:stretch>
                    </p:blipFill>
                    <p:spPr bwMode="auto">
                      <a:xfrm>
                        <a:off x="3944938" y="331787"/>
                        <a:ext cx="2073275" cy="1038225"/>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4117852634"/>
              </p:ext>
            </p:extLst>
          </p:nvPr>
        </p:nvGraphicFramePr>
        <p:xfrm>
          <a:off x="573087" y="2701970"/>
          <a:ext cx="3005138" cy="1009650"/>
        </p:xfrm>
        <a:graphic>
          <a:graphicData uri="http://schemas.openxmlformats.org/presentationml/2006/ole">
            <mc:AlternateContent xmlns:mc="http://schemas.openxmlformats.org/markup-compatibility/2006">
              <mc:Choice xmlns:v="urn:schemas-microsoft-com:vml" Requires="v">
                <p:oleObj spid="_x0000_s30538" name="Equation" r:id="rId5" imgW="1270000" imgH="457200" progId="Equation.3">
                  <p:embed/>
                </p:oleObj>
              </mc:Choice>
              <mc:Fallback>
                <p:oleObj name="Equation" r:id="rId5" imgW="1270000" imgH="457200" progId="Equation.3">
                  <p:embed/>
                  <p:pic>
                    <p:nvPicPr>
                      <p:cNvPr id="0" name=""/>
                      <p:cNvPicPr>
                        <a:picLocks noChangeAspect="1" noChangeArrowheads="1"/>
                      </p:cNvPicPr>
                      <p:nvPr/>
                    </p:nvPicPr>
                    <p:blipFill>
                      <a:blip r:embed="rId6"/>
                      <a:srcRect/>
                      <a:stretch>
                        <a:fillRect/>
                      </a:stretch>
                    </p:blipFill>
                    <p:spPr bwMode="auto">
                      <a:xfrm>
                        <a:off x="573087" y="2701970"/>
                        <a:ext cx="3005138" cy="1009650"/>
                      </a:xfrm>
                      <a:prstGeom prst="rect">
                        <a:avLst/>
                      </a:prstGeom>
                      <a:noFill/>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241042825"/>
              </p:ext>
            </p:extLst>
          </p:nvPr>
        </p:nvGraphicFramePr>
        <p:xfrm>
          <a:off x="5181600" y="2701970"/>
          <a:ext cx="3365500" cy="1009650"/>
        </p:xfrm>
        <a:graphic>
          <a:graphicData uri="http://schemas.openxmlformats.org/presentationml/2006/ole">
            <mc:AlternateContent xmlns:mc="http://schemas.openxmlformats.org/markup-compatibility/2006">
              <mc:Choice xmlns:v="urn:schemas-microsoft-com:vml" Requires="v">
                <p:oleObj spid="_x0000_s30539" name="Equation" r:id="rId7" imgW="1422400" imgH="457200" progId="Equation.3">
                  <p:embed/>
                </p:oleObj>
              </mc:Choice>
              <mc:Fallback>
                <p:oleObj name="Equation" r:id="rId7" imgW="1422400" imgH="457200" progId="Equation.3">
                  <p:embed/>
                  <p:pic>
                    <p:nvPicPr>
                      <p:cNvPr id="0" name=""/>
                      <p:cNvPicPr>
                        <a:picLocks noChangeAspect="1" noChangeArrowheads="1"/>
                      </p:cNvPicPr>
                      <p:nvPr/>
                    </p:nvPicPr>
                    <p:blipFill>
                      <a:blip r:embed="rId8"/>
                      <a:srcRect/>
                      <a:stretch>
                        <a:fillRect/>
                      </a:stretch>
                    </p:blipFill>
                    <p:spPr bwMode="auto">
                      <a:xfrm>
                        <a:off x="5181600" y="2701970"/>
                        <a:ext cx="3365500" cy="1009650"/>
                      </a:xfrm>
                      <a:prstGeom prst="rect">
                        <a:avLst/>
                      </a:prstGeom>
                      <a:noFill/>
                      <a:extLst/>
                    </p:spPr>
                  </p:pic>
                </p:oleObj>
              </mc:Fallback>
            </mc:AlternateContent>
          </a:graphicData>
        </a:graphic>
      </p:graphicFrame>
      <p:sp>
        <p:nvSpPr>
          <p:cNvPr id="7" name="Right Arrow 6"/>
          <p:cNvSpPr/>
          <p:nvPr/>
        </p:nvSpPr>
        <p:spPr>
          <a:xfrm>
            <a:off x="3678238" y="3067095"/>
            <a:ext cx="1020762" cy="3429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8" name="Object 2"/>
          <p:cNvGraphicFramePr>
            <a:graphicFrameLocks noChangeAspect="1"/>
          </p:cNvGraphicFramePr>
          <p:nvPr>
            <p:extLst>
              <p:ext uri="{D42A27DB-BD31-4B8C-83A1-F6EECF244321}">
                <p14:modId xmlns:p14="http://schemas.microsoft.com/office/powerpoint/2010/main" val="2035704526"/>
              </p:ext>
            </p:extLst>
          </p:nvPr>
        </p:nvGraphicFramePr>
        <p:xfrm>
          <a:off x="3762376" y="2311489"/>
          <a:ext cx="1116012" cy="755561"/>
        </p:xfrm>
        <a:graphic>
          <a:graphicData uri="http://schemas.openxmlformats.org/presentationml/2006/ole">
            <mc:AlternateContent xmlns:mc="http://schemas.openxmlformats.org/markup-compatibility/2006">
              <mc:Choice xmlns:v="urn:schemas-microsoft-com:vml" Requires="v">
                <p:oleObj spid="_x0000_s30540" name="Equation" r:id="rId9" imgW="647700" imgH="469900" progId="Equation.3">
                  <p:embed/>
                </p:oleObj>
              </mc:Choice>
              <mc:Fallback>
                <p:oleObj name="Equation" r:id="rId9" imgW="647700" imgH="469900" progId="Equation.3">
                  <p:embed/>
                  <p:pic>
                    <p:nvPicPr>
                      <p:cNvPr id="0" name=""/>
                      <p:cNvPicPr>
                        <a:picLocks noChangeAspect="1" noChangeArrowheads="1"/>
                      </p:cNvPicPr>
                      <p:nvPr/>
                    </p:nvPicPr>
                    <p:blipFill>
                      <a:blip r:embed="rId10"/>
                      <a:srcRect/>
                      <a:stretch>
                        <a:fillRect/>
                      </a:stretch>
                    </p:blipFill>
                    <p:spPr bwMode="auto">
                      <a:xfrm>
                        <a:off x="3762376" y="2311489"/>
                        <a:ext cx="1116012" cy="755561"/>
                      </a:xfrm>
                      <a:prstGeom prst="rect">
                        <a:avLst/>
                      </a:prstGeom>
                      <a:noFill/>
                      <a:extLst/>
                    </p:spPr>
                  </p:pic>
                </p:oleObj>
              </mc:Fallback>
            </mc:AlternateContent>
          </a:graphicData>
        </a:graphic>
      </p:graphicFrame>
      <p:graphicFrame>
        <p:nvGraphicFramePr>
          <p:cNvPr id="9" name="Object 2"/>
          <p:cNvGraphicFramePr>
            <a:graphicFrameLocks noChangeAspect="1"/>
          </p:cNvGraphicFramePr>
          <p:nvPr>
            <p:extLst>
              <p:ext uri="{D42A27DB-BD31-4B8C-83A1-F6EECF244321}">
                <p14:modId xmlns:p14="http://schemas.microsoft.com/office/powerpoint/2010/main" val="2088540982"/>
              </p:ext>
            </p:extLst>
          </p:nvPr>
        </p:nvGraphicFramePr>
        <p:xfrm>
          <a:off x="0" y="5143545"/>
          <a:ext cx="3665538" cy="1038225"/>
        </p:xfrm>
        <a:graphic>
          <a:graphicData uri="http://schemas.openxmlformats.org/presentationml/2006/ole">
            <mc:AlternateContent xmlns:mc="http://schemas.openxmlformats.org/markup-compatibility/2006">
              <mc:Choice xmlns:v="urn:schemas-microsoft-com:vml" Requires="v">
                <p:oleObj spid="_x0000_s30541" name="Equation" r:id="rId11" imgW="1549400" imgH="469900" progId="Equation.3">
                  <p:embed/>
                </p:oleObj>
              </mc:Choice>
              <mc:Fallback>
                <p:oleObj name="Equation" r:id="rId11" imgW="1549400" imgH="469900" progId="Equation.3">
                  <p:embed/>
                  <p:pic>
                    <p:nvPicPr>
                      <p:cNvPr id="0" name=""/>
                      <p:cNvPicPr>
                        <a:picLocks noChangeAspect="1" noChangeArrowheads="1"/>
                      </p:cNvPicPr>
                      <p:nvPr/>
                    </p:nvPicPr>
                    <p:blipFill>
                      <a:blip r:embed="rId12"/>
                      <a:srcRect/>
                      <a:stretch>
                        <a:fillRect/>
                      </a:stretch>
                    </p:blipFill>
                    <p:spPr bwMode="auto">
                      <a:xfrm>
                        <a:off x="0" y="5143545"/>
                        <a:ext cx="3665538" cy="1038225"/>
                      </a:xfrm>
                      <a:prstGeom prst="rect">
                        <a:avLst/>
                      </a:prstGeom>
                      <a:noFill/>
                      <a:extLst/>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601292546"/>
              </p:ext>
            </p:extLst>
          </p:nvPr>
        </p:nvGraphicFramePr>
        <p:xfrm>
          <a:off x="5094288" y="4681582"/>
          <a:ext cx="3694112" cy="1038225"/>
        </p:xfrm>
        <a:graphic>
          <a:graphicData uri="http://schemas.openxmlformats.org/presentationml/2006/ole">
            <mc:AlternateContent xmlns:mc="http://schemas.openxmlformats.org/markup-compatibility/2006">
              <mc:Choice xmlns:v="urn:schemas-microsoft-com:vml" Requires="v">
                <p:oleObj spid="_x0000_s30542" name="Equation" r:id="rId13" imgW="1562100" imgH="469900" progId="Equation.3">
                  <p:embed/>
                </p:oleObj>
              </mc:Choice>
              <mc:Fallback>
                <p:oleObj name="Equation" r:id="rId13" imgW="1562100" imgH="469900" progId="Equation.3">
                  <p:embed/>
                  <p:pic>
                    <p:nvPicPr>
                      <p:cNvPr id="0" name=""/>
                      <p:cNvPicPr>
                        <a:picLocks noChangeAspect="1" noChangeArrowheads="1"/>
                      </p:cNvPicPr>
                      <p:nvPr/>
                    </p:nvPicPr>
                    <p:blipFill>
                      <a:blip r:embed="rId14"/>
                      <a:srcRect/>
                      <a:stretch>
                        <a:fillRect/>
                      </a:stretch>
                    </p:blipFill>
                    <p:spPr bwMode="auto">
                      <a:xfrm>
                        <a:off x="5094288" y="4681582"/>
                        <a:ext cx="3694112" cy="1038225"/>
                      </a:xfrm>
                      <a:prstGeom prst="rect">
                        <a:avLst/>
                      </a:prstGeom>
                      <a:noFill/>
                      <a:extLst/>
                    </p:spPr>
                  </p:pic>
                </p:oleObj>
              </mc:Fallback>
            </mc:AlternateContent>
          </a:graphicData>
        </a:graphic>
      </p:graphicFrame>
      <p:graphicFrame>
        <p:nvGraphicFramePr>
          <p:cNvPr id="11" name="Object 2"/>
          <p:cNvGraphicFramePr>
            <a:graphicFrameLocks noChangeAspect="1"/>
          </p:cNvGraphicFramePr>
          <p:nvPr>
            <p:extLst>
              <p:ext uri="{D42A27DB-BD31-4B8C-83A1-F6EECF244321}">
                <p14:modId xmlns:p14="http://schemas.microsoft.com/office/powerpoint/2010/main" val="1817966284"/>
              </p:ext>
            </p:extLst>
          </p:nvPr>
        </p:nvGraphicFramePr>
        <p:xfrm>
          <a:off x="6059488" y="5662657"/>
          <a:ext cx="2882900" cy="1038225"/>
        </p:xfrm>
        <a:graphic>
          <a:graphicData uri="http://schemas.openxmlformats.org/presentationml/2006/ole">
            <mc:AlternateContent xmlns:mc="http://schemas.openxmlformats.org/markup-compatibility/2006">
              <mc:Choice xmlns:v="urn:schemas-microsoft-com:vml" Requires="v">
                <p:oleObj spid="_x0000_s30543" name="Equation" r:id="rId15" imgW="1219200" imgH="469900" progId="Equation.3">
                  <p:embed/>
                </p:oleObj>
              </mc:Choice>
              <mc:Fallback>
                <p:oleObj name="Equation" r:id="rId15" imgW="1219200" imgH="469900" progId="Equation.3">
                  <p:embed/>
                  <p:pic>
                    <p:nvPicPr>
                      <p:cNvPr id="0" name=""/>
                      <p:cNvPicPr>
                        <a:picLocks noChangeAspect="1" noChangeArrowheads="1"/>
                      </p:cNvPicPr>
                      <p:nvPr/>
                    </p:nvPicPr>
                    <p:blipFill>
                      <a:blip r:embed="rId16"/>
                      <a:srcRect/>
                      <a:stretch>
                        <a:fillRect/>
                      </a:stretch>
                    </p:blipFill>
                    <p:spPr bwMode="auto">
                      <a:xfrm>
                        <a:off x="6059488" y="5662657"/>
                        <a:ext cx="2882900" cy="1038225"/>
                      </a:xfrm>
                      <a:prstGeom prst="rect">
                        <a:avLst/>
                      </a:prstGeom>
                      <a:noFill/>
                      <a:extLst/>
                    </p:spPr>
                  </p:pic>
                </p:oleObj>
              </mc:Fallback>
            </mc:AlternateContent>
          </a:graphicData>
        </a:graphic>
      </p:graphicFrame>
      <p:sp>
        <p:nvSpPr>
          <p:cNvPr id="12" name="Left Brace 11"/>
          <p:cNvSpPr/>
          <p:nvPr/>
        </p:nvSpPr>
        <p:spPr>
          <a:xfrm>
            <a:off x="4914900" y="4681582"/>
            <a:ext cx="179388" cy="20193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Right Arrow 12"/>
          <p:cNvSpPr/>
          <p:nvPr/>
        </p:nvSpPr>
        <p:spPr>
          <a:xfrm>
            <a:off x="3830638" y="5491207"/>
            <a:ext cx="1020762" cy="3429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4" name="Object 2"/>
          <p:cNvGraphicFramePr>
            <a:graphicFrameLocks noChangeAspect="1"/>
          </p:cNvGraphicFramePr>
          <p:nvPr>
            <p:extLst>
              <p:ext uri="{D42A27DB-BD31-4B8C-83A1-F6EECF244321}">
                <p14:modId xmlns:p14="http://schemas.microsoft.com/office/powerpoint/2010/main" val="1363595077"/>
              </p:ext>
            </p:extLst>
          </p:nvPr>
        </p:nvGraphicFramePr>
        <p:xfrm>
          <a:off x="3665538" y="5012224"/>
          <a:ext cx="1312863" cy="328216"/>
        </p:xfrm>
        <a:graphic>
          <a:graphicData uri="http://schemas.openxmlformats.org/presentationml/2006/ole">
            <mc:AlternateContent xmlns:mc="http://schemas.openxmlformats.org/markup-compatibility/2006">
              <mc:Choice xmlns:v="urn:schemas-microsoft-com:vml" Requires="v">
                <p:oleObj spid="_x0000_s30544" name="Equation" r:id="rId17" imgW="901700" imgH="241300" progId="Equation.3">
                  <p:embed/>
                </p:oleObj>
              </mc:Choice>
              <mc:Fallback>
                <p:oleObj name="Equation" r:id="rId17" imgW="901700" imgH="241300" progId="Equation.3">
                  <p:embed/>
                  <p:pic>
                    <p:nvPicPr>
                      <p:cNvPr id="0" name=""/>
                      <p:cNvPicPr>
                        <a:picLocks noChangeAspect="1" noChangeArrowheads="1"/>
                      </p:cNvPicPr>
                      <p:nvPr/>
                    </p:nvPicPr>
                    <p:blipFill>
                      <a:blip r:embed="rId18"/>
                      <a:srcRect/>
                      <a:stretch>
                        <a:fillRect/>
                      </a:stretch>
                    </p:blipFill>
                    <p:spPr bwMode="auto">
                      <a:xfrm>
                        <a:off x="3665538" y="5012224"/>
                        <a:ext cx="1312863" cy="328216"/>
                      </a:xfrm>
                      <a:prstGeom prst="rect">
                        <a:avLst/>
                      </a:prstGeom>
                      <a:noFill/>
                      <a:extLst/>
                    </p:spPr>
                  </p:pic>
                </p:oleObj>
              </mc:Fallback>
            </mc:AlternateContent>
          </a:graphicData>
        </a:graphic>
      </p:graphicFrame>
    </p:spTree>
    <p:extLst>
      <p:ext uri="{BB962C8B-B14F-4D97-AF65-F5344CB8AC3E}">
        <p14:creationId xmlns:p14="http://schemas.microsoft.com/office/powerpoint/2010/main" val="2445200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Therefore</a:t>
            </a:r>
            <a:endParaRPr lang="en-US" dirty="0"/>
          </a:p>
        </p:txBody>
      </p:sp>
      <p:sp>
        <p:nvSpPr>
          <p:cNvPr id="3" name="Content Placeholder 2"/>
          <p:cNvSpPr>
            <a:spLocks noGrp="1"/>
          </p:cNvSpPr>
          <p:nvPr>
            <p:ph idx="1"/>
          </p:nvPr>
        </p:nvSpPr>
        <p:spPr>
          <a:xfrm>
            <a:off x="457200" y="5675652"/>
            <a:ext cx="7620000" cy="901019"/>
          </a:xfrm>
        </p:spPr>
        <p:txBody>
          <a:bodyPr>
            <a:normAutofit fontScale="85000" lnSpcReduction="20000"/>
          </a:bodyPr>
          <a:lstStyle/>
          <a:p>
            <a:r>
              <a:rPr lang="en-US" dirty="0" smtClean="0"/>
              <a:t>Do you see a problem with this solution?</a:t>
            </a:r>
          </a:p>
          <a:p>
            <a:r>
              <a:rPr lang="en-US" dirty="0" err="1" smtClean="0"/>
              <a:t>Zeroth</a:t>
            </a:r>
            <a:r>
              <a:rPr lang="en-US" dirty="0" smtClean="0"/>
              <a:t> order approximation only good in certain </a:t>
            </a:r>
            <a:r>
              <a:rPr lang="en-US" dirty="0" smtClean="0"/>
              <a:t>circumstances </a:t>
            </a:r>
            <a:r>
              <a:rPr lang="en-US" dirty="0" smtClean="0"/>
              <a:t>– what are they?</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93640543"/>
              </p:ext>
            </p:extLst>
          </p:nvPr>
        </p:nvGraphicFramePr>
        <p:xfrm>
          <a:off x="1484313" y="1801813"/>
          <a:ext cx="2103437" cy="954087"/>
        </p:xfrm>
        <a:graphic>
          <a:graphicData uri="http://schemas.openxmlformats.org/presentationml/2006/ole">
            <mc:AlternateContent xmlns:mc="http://schemas.openxmlformats.org/markup-compatibility/2006">
              <mc:Choice xmlns:v="urn:schemas-microsoft-com:vml" Requires="v">
                <p:oleObj spid="_x0000_s40272" name="Equation" r:id="rId3" imgW="889000" imgH="431800" progId="Equation.3">
                  <p:embed/>
                </p:oleObj>
              </mc:Choice>
              <mc:Fallback>
                <p:oleObj name="Equation" r:id="rId3" imgW="889000" imgH="431800" progId="Equation.3">
                  <p:embed/>
                  <p:pic>
                    <p:nvPicPr>
                      <p:cNvPr id="0" name=""/>
                      <p:cNvPicPr>
                        <a:picLocks noChangeAspect="1" noChangeArrowheads="1"/>
                      </p:cNvPicPr>
                      <p:nvPr/>
                    </p:nvPicPr>
                    <p:blipFill>
                      <a:blip r:embed="rId4"/>
                      <a:srcRect/>
                      <a:stretch>
                        <a:fillRect/>
                      </a:stretch>
                    </p:blipFill>
                    <p:spPr bwMode="auto">
                      <a:xfrm>
                        <a:off x="1484313" y="1801813"/>
                        <a:ext cx="2103437" cy="954087"/>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1763147383"/>
              </p:ext>
            </p:extLst>
          </p:nvPr>
        </p:nvGraphicFramePr>
        <p:xfrm>
          <a:off x="5371798" y="1975909"/>
          <a:ext cx="2133600" cy="533400"/>
        </p:xfrm>
        <a:graphic>
          <a:graphicData uri="http://schemas.openxmlformats.org/presentationml/2006/ole">
            <mc:AlternateContent xmlns:mc="http://schemas.openxmlformats.org/markup-compatibility/2006">
              <mc:Choice xmlns:v="urn:schemas-microsoft-com:vml" Requires="v">
                <p:oleObj spid="_x0000_s40273" name="Equation" r:id="rId5" imgW="901700" imgH="241300" progId="Equation.3">
                  <p:embed/>
                </p:oleObj>
              </mc:Choice>
              <mc:Fallback>
                <p:oleObj name="Equation" r:id="rId5" imgW="901700" imgH="241300" progId="Equation.3">
                  <p:embed/>
                  <p:pic>
                    <p:nvPicPr>
                      <p:cNvPr id="0" name=""/>
                      <p:cNvPicPr>
                        <a:picLocks noChangeAspect="1" noChangeArrowheads="1"/>
                      </p:cNvPicPr>
                      <p:nvPr/>
                    </p:nvPicPr>
                    <p:blipFill>
                      <a:blip r:embed="rId6"/>
                      <a:srcRect/>
                      <a:stretch>
                        <a:fillRect/>
                      </a:stretch>
                    </p:blipFill>
                    <p:spPr bwMode="auto">
                      <a:xfrm>
                        <a:off x="5371798" y="1975909"/>
                        <a:ext cx="2133600" cy="533400"/>
                      </a:xfrm>
                      <a:prstGeom prst="rect">
                        <a:avLst/>
                      </a:prstGeom>
                      <a:noFill/>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157209694"/>
              </p:ext>
            </p:extLst>
          </p:nvPr>
        </p:nvGraphicFramePr>
        <p:xfrm>
          <a:off x="5600397" y="2582711"/>
          <a:ext cx="1533525" cy="1038225"/>
        </p:xfrm>
        <a:graphic>
          <a:graphicData uri="http://schemas.openxmlformats.org/presentationml/2006/ole">
            <mc:AlternateContent xmlns:mc="http://schemas.openxmlformats.org/markup-compatibility/2006">
              <mc:Choice xmlns:v="urn:schemas-microsoft-com:vml" Requires="v">
                <p:oleObj spid="_x0000_s40274" name="Equation" r:id="rId7" imgW="647700" imgH="469900" progId="Equation.3">
                  <p:embed/>
                </p:oleObj>
              </mc:Choice>
              <mc:Fallback>
                <p:oleObj name="Equation" r:id="rId7" imgW="647700" imgH="469900" progId="Equation.3">
                  <p:embed/>
                  <p:pic>
                    <p:nvPicPr>
                      <p:cNvPr id="0" name=""/>
                      <p:cNvPicPr>
                        <a:picLocks noChangeAspect="1" noChangeArrowheads="1"/>
                      </p:cNvPicPr>
                      <p:nvPr/>
                    </p:nvPicPr>
                    <p:blipFill>
                      <a:blip r:embed="rId8"/>
                      <a:srcRect/>
                      <a:stretch>
                        <a:fillRect/>
                      </a:stretch>
                    </p:blipFill>
                    <p:spPr bwMode="auto">
                      <a:xfrm>
                        <a:off x="5600397" y="2582711"/>
                        <a:ext cx="1533525" cy="1038225"/>
                      </a:xfrm>
                      <a:prstGeom prst="rect">
                        <a:avLst/>
                      </a:prstGeom>
                      <a:noFill/>
                      <a:extLst/>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1136779553"/>
              </p:ext>
            </p:extLst>
          </p:nvPr>
        </p:nvGraphicFramePr>
        <p:xfrm>
          <a:off x="1138313" y="2826090"/>
          <a:ext cx="2714625" cy="560388"/>
        </p:xfrm>
        <a:graphic>
          <a:graphicData uri="http://schemas.openxmlformats.org/presentationml/2006/ole">
            <mc:AlternateContent xmlns:mc="http://schemas.openxmlformats.org/markup-compatibility/2006">
              <mc:Choice xmlns:v="urn:schemas-microsoft-com:vml" Requires="v">
                <p:oleObj spid="_x0000_s40275" name="Equation" r:id="rId9" imgW="1143000" imgH="254000" progId="Equation.3">
                  <p:embed/>
                </p:oleObj>
              </mc:Choice>
              <mc:Fallback>
                <p:oleObj name="Equation" r:id="rId9" imgW="1143000" imgH="254000" progId="Equation.3">
                  <p:embed/>
                  <p:pic>
                    <p:nvPicPr>
                      <p:cNvPr id="0" name=""/>
                      <p:cNvPicPr>
                        <a:picLocks noChangeAspect="1" noChangeArrowheads="1"/>
                      </p:cNvPicPr>
                      <p:nvPr/>
                    </p:nvPicPr>
                    <p:blipFill>
                      <a:blip r:embed="rId10"/>
                      <a:srcRect/>
                      <a:stretch>
                        <a:fillRect/>
                      </a:stretch>
                    </p:blipFill>
                    <p:spPr bwMode="auto">
                      <a:xfrm>
                        <a:off x="1138313" y="2826090"/>
                        <a:ext cx="2714625" cy="560388"/>
                      </a:xfrm>
                      <a:prstGeom prst="rect">
                        <a:avLst/>
                      </a:prstGeom>
                      <a:noFill/>
                      <a:extLst/>
                    </p:spPr>
                  </p:pic>
                </p:oleObj>
              </mc:Fallback>
            </mc:AlternateContent>
          </a:graphicData>
        </a:graphic>
      </p:graphicFrame>
      <p:graphicFrame>
        <p:nvGraphicFramePr>
          <p:cNvPr id="9" name="Object 2"/>
          <p:cNvGraphicFramePr>
            <a:graphicFrameLocks noChangeAspect="1"/>
          </p:cNvGraphicFramePr>
          <p:nvPr>
            <p:extLst>
              <p:ext uri="{D42A27DB-BD31-4B8C-83A1-F6EECF244321}">
                <p14:modId xmlns:p14="http://schemas.microsoft.com/office/powerpoint/2010/main" val="2786810725"/>
              </p:ext>
            </p:extLst>
          </p:nvPr>
        </p:nvGraphicFramePr>
        <p:xfrm>
          <a:off x="1139363" y="4186238"/>
          <a:ext cx="6548438" cy="1038225"/>
        </p:xfrm>
        <a:graphic>
          <a:graphicData uri="http://schemas.openxmlformats.org/presentationml/2006/ole">
            <mc:AlternateContent xmlns:mc="http://schemas.openxmlformats.org/markup-compatibility/2006">
              <mc:Choice xmlns:v="urn:schemas-microsoft-com:vml" Requires="v">
                <p:oleObj spid="_x0000_s40276" name="Equation" r:id="rId11" imgW="2768600" imgH="469900" progId="Equation.3">
                  <p:embed/>
                </p:oleObj>
              </mc:Choice>
              <mc:Fallback>
                <p:oleObj name="Equation" r:id="rId11" imgW="2768600" imgH="469900" progId="Equation.3">
                  <p:embed/>
                  <p:pic>
                    <p:nvPicPr>
                      <p:cNvPr id="0" name=""/>
                      <p:cNvPicPr>
                        <a:picLocks noChangeAspect="1" noChangeArrowheads="1"/>
                      </p:cNvPicPr>
                      <p:nvPr/>
                    </p:nvPicPr>
                    <p:blipFill>
                      <a:blip r:embed="rId12"/>
                      <a:srcRect/>
                      <a:stretch>
                        <a:fillRect/>
                      </a:stretch>
                    </p:blipFill>
                    <p:spPr bwMode="auto">
                      <a:xfrm>
                        <a:off x="1139363" y="4186238"/>
                        <a:ext cx="6548438" cy="1038225"/>
                      </a:xfrm>
                      <a:prstGeom prst="rect">
                        <a:avLst/>
                      </a:prstGeom>
                      <a:noFill/>
                      <a:extLst/>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999070684"/>
              </p:ext>
            </p:extLst>
          </p:nvPr>
        </p:nvGraphicFramePr>
        <p:xfrm>
          <a:off x="6097588" y="4289425"/>
          <a:ext cx="301625" cy="420688"/>
        </p:xfrm>
        <a:graphic>
          <a:graphicData uri="http://schemas.openxmlformats.org/presentationml/2006/ole">
            <mc:AlternateContent xmlns:mc="http://schemas.openxmlformats.org/markup-compatibility/2006">
              <mc:Choice xmlns:v="urn:schemas-microsoft-com:vml" Requires="v">
                <p:oleObj spid="_x0000_s40277" name="Equation" r:id="rId13" imgW="127000" imgH="190500" progId="Equation.3">
                  <p:embed/>
                </p:oleObj>
              </mc:Choice>
              <mc:Fallback>
                <p:oleObj name="Equation" r:id="rId13" imgW="127000" imgH="190500" progId="Equation.3">
                  <p:embed/>
                  <p:pic>
                    <p:nvPicPr>
                      <p:cNvPr id="0" name=""/>
                      <p:cNvPicPr>
                        <a:picLocks noChangeAspect="1" noChangeArrowheads="1"/>
                      </p:cNvPicPr>
                      <p:nvPr/>
                    </p:nvPicPr>
                    <p:blipFill>
                      <a:blip r:embed="rId14"/>
                      <a:srcRect/>
                      <a:stretch>
                        <a:fillRect/>
                      </a:stretch>
                    </p:blipFill>
                    <p:spPr bwMode="auto">
                      <a:xfrm>
                        <a:off x="6097588" y="4289425"/>
                        <a:ext cx="301625" cy="420688"/>
                      </a:xfrm>
                      <a:prstGeom prst="rect">
                        <a:avLst/>
                      </a:prstGeom>
                      <a:noFill/>
                      <a:extLst/>
                    </p:spPr>
                  </p:pic>
                </p:oleObj>
              </mc:Fallback>
            </mc:AlternateContent>
          </a:graphicData>
        </a:graphic>
      </p:graphicFrame>
      <p:sp>
        <p:nvSpPr>
          <p:cNvPr id="11" name="Rectangle 10"/>
          <p:cNvSpPr/>
          <p:nvPr/>
        </p:nvSpPr>
        <p:spPr>
          <a:xfrm>
            <a:off x="931330" y="4113668"/>
            <a:ext cx="6882191" cy="1147762"/>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9043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First Order reaction</a:t>
            </a:r>
            <a:endParaRPr lang="en-US" dirty="0"/>
          </a:p>
        </p:txBody>
      </p:sp>
      <p:sp>
        <p:nvSpPr>
          <p:cNvPr id="3" name="Content Placeholder 2"/>
          <p:cNvSpPr>
            <a:spLocks noGrp="1"/>
          </p:cNvSpPr>
          <p:nvPr>
            <p:ph idx="1"/>
          </p:nvPr>
        </p:nvSpPr>
        <p:spPr/>
        <p:txBody>
          <a:bodyPr/>
          <a:lstStyle/>
          <a:p>
            <a:r>
              <a:rPr lang="en-US" dirty="0" smtClean="0"/>
              <a:t>Assume first order:</a:t>
            </a:r>
          </a:p>
          <a:p>
            <a:endParaRPr lang="en-US" dirty="0"/>
          </a:p>
          <a:p>
            <a:endParaRPr lang="en-US" dirty="0" smtClean="0"/>
          </a:p>
          <a:p>
            <a:r>
              <a:rPr lang="en-US" dirty="0" smtClean="0"/>
              <a:t>Light attenuation means light intensity decays exponentially with depth in water</a:t>
            </a:r>
          </a:p>
          <a:p>
            <a:endParaRPr lang="en-US" dirty="0"/>
          </a:p>
          <a:p>
            <a:endParaRPr lang="en-US" dirty="0" smtClean="0"/>
          </a:p>
          <a:p>
            <a:r>
              <a:rPr lang="en-US" dirty="0" smtClean="0"/>
              <a:t>How about:</a:t>
            </a:r>
            <a:endParaRPr lang="en-US" dirty="0"/>
          </a:p>
        </p:txBody>
      </p:sp>
      <p:graphicFrame>
        <p:nvGraphicFramePr>
          <p:cNvPr id="5" name="Object 2"/>
          <p:cNvGraphicFramePr>
            <a:graphicFrameLocks noChangeAspect="1"/>
          </p:cNvGraphicFramePr>
          <p:nvPr>
            <p:extLst>
              <p:ext uri="{D42A27DB-BD31-4B8C-83A1-F6EECF244321}">
                <p14:modId xmlns:p14="http://schemas.microsoft.com/office/powerpoint/2010/main" val="1778846624"/>
              </p:ext>
            </p:extLst>
          </p:nvPr>
        </p:nvGraphicFramePr>
        <p:xfrm>
          <a:off x="3028950" y="4000500"/>
          <a:ext cx="1900238" cy="560388"/>
        </p:xfrm>
        <a:graphic>
          <a:graphicData uri="http://schemas.openxmlformats.org/presentationml/2006/ole">
            <mc:AlternateContent xmlns:mc="http://schemas.openxmlformats.org/markup-compatibility/2006">
              <mc:Choice xmlns:v="urn:schemas-microsoft-com:vml" Requires="v">
                <p:oleObj spid="_x0000_s23913" name="Equation" r:id="rId3" imgW="800100" imgH="254000" progId="Equation.3">
                  <p:embed/>
                </p:oleObj>
              </mc:Choice>
              <mc:Fallback>
                <p:oleObj name="Equation" r:id="rId3" imgW="800100" imgH="254000" progId="Equation.3">
                  <p:embed/>
                  <p:pic>
                    <p:nvPicPr>
                      <p:cNvPr id="0" name=""/>
                      <p:cNvPicPr>
                        <a:picLocks noChangeAspect="1" noChangeArrowheads="1"/>
                      </p:cNvPicPr>
                      <p:nvPr/>
                    </p:nvPicPr>
                    <p:blipFill>
                      <a:blip r:embed="rId4"/>
                      <a:srcRect/>
                      <a:stretch>
                        <a:fillRect/>
                      </a:stretch>
                    </p:blipFill>
                    <p:spPr bwMode="auto">
                      <a:xfrm>
                        <a:off x="3028950" y="4000500"/>
                        <a:ext cx="1900238" cy="560388"/>
                      </a:xfrm>
                      <a:prstGeom prst="rect">
                        <a:avLst/>
                      </a:prstGeom>
                      <a:noFill/>
                      <a:extLst/>
                    </p:spPr>
                  </p:pic>
                </p:oleObj>
              </mc:Fallback>
            </mc:AlternateContent>
          </a:graphicData>
        </a:graphic>
      </p:graphicFrame>
      <p:graphicFrame>
        <p:nvGraphicFramePr>
          <p:cNvPr id="7" name="Object 2"/>
          <p:cNvGraphicFramePr>
            <a:graphicFrameLocks noChangeAspect="1"/>
          </p:cNvGraphicFramePr>
          <p:nvPr>
            <p:extLst>
              <p:ext uri="{D42A27DB-BD31-4B8C-83A1-F6EECF244321}">
                <p14:modId xmlns:p14="http://schemas.microsoft.com/office/powerpoint/2010/main" val="3873561503"/>
              </p:ext>
            </p:extLst>
          </p:nvPr>
        </p:nvGraphicFramePr>
        <p:xfrm>
          <a:off x="2768600" y="5435600"/>
          <a:ext cx="3257550" cy="560388"/>
        </p:xfrm>
        <a:graphic>
          <a:graphicData uri="http://schemas.openxmlformats.org/presentationml/2006/ole">
            <mc:AlternateContent xmlns:mc="http://schemas.openxmlformats.org/markup-compatibility/2006">
              <mc:Choice xmlns:v="urn:schemas-microsoft-com:vml" Requires="v">
                <p:oleObj spid="_x0000_s23914" name="Equation" r:id="rId5" imgW="1371600" imgH="254000" progId="Equation.3">
                  <p:embed/>
                </p:oleObj>
              </mc:Choice>
              <mc:Fallback>
                <p:oleObj name="Equation" r:id="rId5" imgW="1371600" imgH="254000" progId="Equation.3">
                  <p:embed/>
                  <p:pic>
                    <p:nvPicPr>
                      <p:cNvPr id="0" name=""/>
                      <p:cNvPicPr>
                        <a:picLocks noChangeAspect="1" noChangeArrowheads="1"/>
                      </p:cNvPicPr>
                      <p:nvPr/>
                    </p:nvPicPr>
                    <p:blipFill>
                      <a:blip r:embed="rId6"/>
                      <a:srcRect/>
                      <a:stretch>
                        <a:fillRect/>
                      </a:stretch>
                    </p:blipFill>
                    <p:spPr bwMode="auto">
                      <a:xfrm>
                        <a:off x="2768600" y="5435600"/>
                        <a:ext cx="3257550" cy="560388"/>
                      </a:xfrm>
                      <a:prstGeom prst="rect">
                        <a:avLst/>
                      </a:prstGeom>
                      <a:noFill/>
                      <a:extLst/>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2140102253"/>
              </p:ext>
            </p:extLst>
          </p:nvPr>
        </p:nvGraphicFramePr>
        <p:xfrm>
          <a:off x="3278188" y="2263775"/>
          <a:ext cx="965200" cy="476250"/>
        </p:xfrm>
        <a:graphic>
          <a:graphicData uri="http://schemas.openxmlformats.org/presentationml/2006/ole">
            <mc:AlternateContent xmlns:mc="http://schemas.openxmlformats.org/markup-compatibility/2006">
              <mc:Choice xmlns:v="urn:schemas-microsoft-com:vml" Requires="v">
                <p:oleObj spid="_x0000_s23915" name="Equation" r:id="rId7" imgW="406400" imgH="215900" progId="Equation.3">
                  <p:embed/>
                </p:oleObj>
              </mc:Choice>
              <mc:Fallback>
                <p:oleObj name="Equation" r:id="rId7" imgW="406400" imgH="215900" progId="Equation.3">
                  <p:embed/>
                  <p:pic>
                    <p:nvPicPr>
                      <p:cNvPr id="0" name=""/>
                      <p:cNvPicPr>
                        <a:picLocks noChangeAspect="1" noChangeArrowheads="1"/>
                      </p:cNvPicPr>
                      <p:nvPr/>
                    </p:nvPicPr>
                    <p:blipFill>
                      <a:blip r:embed="rId8"/>
                      <a:srcRect/>
                      <a:stretch>
                        <a:fillRect/>
                      </a:stretch>
                    </p:blipFill>
                    <p:spPr bwMode="auto">
                      <a:xfrm>
                        <a:off x="3278188" y="2263775"/>
                        <a:ext cx="965200" cy="476250"/>
                      </a:xfrm>
                      <a:prstGeom prst="rect">
                        <a:avLst/>
                      </a:prstGeom>
                      <a:noFill/>
                      <a:extLst/>
                    </p:spPr>
                  </p:pic>
                </p:oleObj>
              </mc:Fallback>
            </mc:AlternateContent>
          </a:graphicData>
        </a:graphic>
      </p:graphicFrame>
    </p:spTree>
    <p:extLst>
      <p:ext uri="{BB962C8B-B14F-4D97-AF65-F5344CB8AC3E}">
        <p14:creationId xmlns:p14="http://schemas.microsoft.com/office/powerpoint/2010/main" val="3532711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Therefore</a:t>
            </a:r>
            <a:endParaRPr lang="en-US" dirty="0"/>
          </a:p>
        </p:txBody>
      </p:sp>
      <p:sp>
        <p:nvSpPr>
          <p:cNvPr id="3" name="Content Placeholder 2"/>
          <p:cNvSpPr>
            <a:spLocks noGrp="1"/>
          </p:cNvSpPr>
          <p:nvPr>
            <p:ph idx="1"/>
          </p:nvPr>
        </p:nvSpPr>
        <p:spPr/>
        <p:txBody>
          <a:bodyPr/>
          <a:lstStyle/>
          <a:p>
            <a:r>
              <a:rPr lang="en-US" dirty="0" smtClean="0"/>
              <a:t>Our governing equation is</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231389439"/>
              </p:ext>
            </p:extLst>
          </p:nvPr>
        </p:nvGraphicFramePr>
        <p:xfrm>
          <a:off x="1504950" y="2481263"/>
          <a:ext cx="3067050" cy="1038225"/>
        </p:xfrm>
        <a:graphic>
          <a:graphicData uri="http://schemas.openxmlformats.org/presentationml/2006/ole">
            <mc:AlternateContent xmlns:mc="http://schemas.openxmlformats.org/markup-compatibility/2006">
              <mc:Choice xmlns:v="urn:schemas-microsoft-com:vml" Requires="v">
                <p:oleObj spid="_x0000_s25055" name="Equation" r:id="rId3" imgW="1295400" imgH="469900" progId="Equation.3">
                  <p:embed/>
                </p:oleObj>
              </mc:Choice>
              <mc:Fallback>
                <p:oleObj name="Equation" r:id="rId3" imgW="1295400" imgH="469900" progId="Equation.3">
                  <p:embed/>
                  <p:pic>
                    <p:nvPicPr>
                      <p:cNvPr id="0" name=""/>
                      <p:cNvPicPr>
                        <a:picLocks noChangeAspect="1" noChangeArrowheads="1"/>
                      </p:cNvPicPr>
                      <p:nvPr/>
                    </p:nvPicPr>
                    <p:blipFill>
                      <a:blip r:embed="rId4"/>
                      <a:srcRect/>
                      <a:stretch>
                        <a:fillRect/>
                      </a:stretch>
                    </p:blipFill>
                    <p:spPr bwMode="auto">
                      <a:xfrm>
                        <a:off x="1504950" y="2481263"/>
                        <a:ext cx="3067050" cy="1038225"/>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2331838549"/>
              </p:ext>
            </p:extLst>
          </p:nvPr>
        </p:nvGraphicFramePr>
        <p:xfrm>
          <a:off x="6508750" y="2736850"/>
          <a:ext cx="2133600" cy="533400"/>
        </p:xfrm>
        <a:graphic>
          <a:graphicData uri="http://schemas.openxmlformats.org/presentationml/2006/ole">
            <mc:AlternateContent xmlns:mc="http://schemas.openxmlformats.org/markup-compatibility/2006">
              <mc:Choice xmlns:v="urn:schemas-microsoft-com:vml" Requires="v">
                <p:oleObj spid="_x0000_s25056" name="Equation" r:id="rId5" imgW="901700" imgH="241300" progId="Equation.3">
                  <p:embed/>
                </p:oleObj>
              </mc:Choice>
              <mc:Fallback>
                <p:oleObj name="Equation" r:id="rId5" imgW="901700" imgH="241300" progId="Equation.3">
                  <p:embed/>
                  <p:pic>
                    <p:nvPicPr>
                      <p:cNvPr id="0" name=""/>
                      <p:cNvPicPr>
                        <a:picLocks noChangeAspect="1" noChangeArrowheads="1"/>
                      </p:cNvPicPr>
                      <p:nvPr/>
                    </p:nvPicPr>
                    <p:blipFill>
                      <a:blip r:embed="rId6"/>
                      <a:srcRect/>
                      <a:stretch>
                        <a:fillRect/>
                      </a:stretch>
                    </p:blipFill>
                    <p:spPr bwMode="auto">
                      <a:xfrm>
                        <a:off x="6508750" y="2736850"/>
                        <a:ext cx="2133600" cy="533400"/>
                      </a:xfrm>
                      <a:prstGeom prst="rect">
                        <a:avLst/>
                      </a:prstGeom>
                      <a:noFill/>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1700445447"/>
              </p:ext>
            </p:extLst>
          </p:nvPr>
        </p:nvGraphicFramePr>
        <p:xfrm>
          <a:off x="6738938" y="3573463"/>
          <a:ext cx="1531937" cy="1038225"/>
        </p:xfrm>
        <a:graphic>
          <a:graphicData uri="http://schemas.openxmlformats.org/presentationml/2006/ole">
            <mc:AlternateContent xmlns:mc="http://schemas.openxmlformats.org/markup-compatibility/2006">
              <mc:Choice xmlns:v="urn:schemas-microsoft-com:vml" Requires="v">
                <p:oleObj spid="_x0000_s25057" name="Equation" r:id="rId7" imgW="647700" imgH="469900" progId="Equation.3">
                  <p:embed/>
                </p:oleObj>
              </mc:Choice>
              <mc:Fallback>
                <p:oleObj name="Equation" r:id="rId7" imgW="647700" imgH="469900" progId="Equation.3">
                  <p:embed/>
                  <p:pic>
                    <p:nvPicPr>
                      <p:cNvPr id="0" name=""/>
                      <p:cNvPicPr>
                        <a:picLocks noChangeAspect="1" noChangeArrowheads="1"/>
                      </p:cNvPicPr>
                      <p:nvPr/>
                    </p:nvPicPr>
                    <p:blipFill>
                      <a:blip r:embed="rId8"/>
                      <a:srcRect/>
                      <a:stretch>
                        <a:fillRect/>
                      </a:stretch>
                    </p:blipFill>
                    <p:spPr bwMode="auto">
                      <a:xfrm>
                        <a:off x="6738938" y="3573463"/>
                        <a:ext cx="1531937" cy="1038225"/>
                      </a:xfrm>
                      <a:prstGeom prst="rect">
                        <a:avLst/>
                      </a:prstGeom>
                      <a:noFill/>
                      <a:extLst/>
                    </p:spPr>
                  </p:pic>
                </p:oleObj>
              </mc:Fallback>
            </mc:AlternateContent>
          </a:graphicData>
        </a:graphic>
      </p:graphicFrame>
      <p:graphicFrame>
        <p:nvGraphicFramePr>
          <p:cNvPr id="7" name="Object 2"/>
          <p:cNvGraphicFramePr>
            <a:graphicFrameLocks noChangeAspect="1"/>
          </p:cNvGraphicFramePr>
          <p:nvPr>
            <p:extLst>
              <p:ext uri="{D42A27DB-BD31-4B8C-83A1-F6EECF244321}">
                <p14:modId xmlns:p14="http://schemas.microsoft.com/office/powerpoint/2010/main" val="1452474824"/>
              </p:ext>
            </p:extLst>
          </p:nvPr>
        </p:nvGraphicFramePr>
        <p:xfrm>
          <a:off x="1882775" y="4813300"/>
          <a:ext cx="2314575" cy="1038225"/>
        </p:xfrm>
        <a:graphic>
          <a:graphicData uri="http://schemas.openxmlformats.org/presentationml/2006/ole">
            <mc:AlternateContent xmlns:mc="http://schemas.openxmlformats.org/markup-compatibility/2006">
              <mc:Choice xmlns:v="urn:schemas-microsoft-com:vml" Requires="v">
                <p:oleObj spid="_x0000_s25058" name="Equation" r:id="rId9" imgW="977900" imgH="469900" progId="Equation.3">
                  <p:embed/>
                </p:oleObj>
              </mc:Choice>
              <mc:Fallback>
                <p:oleObj name="Equation" r:id="rId9" imgW="977900" imgH="469900" progId="Equation.3">
                  <p:embed/>
                  <p:pic>
                    <p:nvPicPr>
                      <p:cNvPr id="0" name=""/>
                      <p:cNvPicPr>
                        <a:picLocks noChangeAspect="1" noChangeArrowheads="1"/>
                      </p:cNvPicPr>
                      <p:nvPr/>
                    </p:nvPicPr>
                    <p:blipFill>
                      <a:blip r:embed="rId10"/>
                      <a:srcRect/>
                      <a:stretch>
                        <a:fillRect/>
                      </a:stretch>
                    </p:blipFill>
                    <p:spPr bwMode="auto">
                      <a:xfrm>
                        <a:off x="1882775" y="4813300"/>
                        <a:ext cx="2314575" cy="1038225"/>
                      </a:xfrm>
                      <a:prstGeom prst="rect">
                        <a:avLst/>
                      </a:prstGeom>
                      <a:noFill/>
                      <a:extLst/>
                    </p:spPr>
                  </p:pic>
                </p:oleObj>
              </mc:Fallback>
            </mc:AlternateContent>
          </a:graphicData>
        </a:graphic>
      </p:graphicFrame>
      <p:cxnSp>
        <p:nvCxnSpPr>
          <p:cNvPr id="9" name="Straight Arrow Connector 8"/>
          <p:cNvCxnSpPr/>
          <p:nvPr/>
        </p:nvCxnSpPr>
        <p:spPr>
          <a:xfrm flipH="1">
            <a:off x="2692400" y="3695700"/>
            <a:ext cx="25400" cy="10604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009900" y="3873500"/>
            <a:ext cx="2327417" cy="369332"/>
          </a:xfrm>
          <a:prstGeom prst="rect">
            <a:avLst/>
          </a:prstGeom>
          <a:noFill/>
        </p:spPr>
        <p:txBody>
          <a:bodyPr wrap="none" rtlCol="0">
            <a:spAutoFit/>
          </a:bodyPr>
          <a:lstStyle/>
          <a:p>
            <a:r>
              <a:rPr lang="en-US" dirty="0" smtClean="0"/>
              <a:t>Taking D as constant</a:t>
            </a:r>
            <a:endParaRPr lang="en-US" dirty="0"/>
          </a:p>
        </p:txBody>
      </p:sp>
      <p:sp>
        <p:nvSpPr>
          <p:cNvPr id="11" name="TextBox 10"/>
          <p:cNvSpPr txBox="1"/>
          <p:nvPr/>
        </p:nvSpPr>
        <p:spPr>
          <a:xfrm>
            <a:off x="4720563" y="5802997"/>
            <a:ext cx="3725599" cy="646331"/>
          </a:xfrm>
          <a:prstGeom prst="rect">
            <a:avLst/>
          </a:prstGeom>
          <a:noFill/>
        </p:spPr>
        <p:txBody>
          <a:bodyPr wrap="none" rtlCol="0">
            <a:spAutoFit/>
          </a:bodyPr>
          <a:lstStyle/>
          <a:p>
            <a:r>
              <a:rPr lang="en-US" dirty="0" smtClean="0"/>
              <a:t>What do we do now?</a:t>
            </a:r>
          </a:p>
          <a:p>
            <a:r>
              <a:rPr lang="en-US" dirty="0" smtClean="0"/>
              <a:t>This is pretty hard to actually solve</a:t>
            </a:r>
            <a:endParaRPr lang="en-US" dirty="0"/>
          </a:p>
        </p:txBody>
      </p:sp>
    </p:spTree>
    <p:extLst>
      <p:ext uri="{BB962C8B-B14F-4D97-AF65-F5344CB8AC3E}">
        <p14:creationId xmlns:p14="http://schemas.microsoft.com/office/powerpoint/2010/main" val="23455149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01282"/>
            <a:ext cx="8481181" cy="960044"/>
          </a:xfrm>
        </p:spPr>
        <p:txBody>
          <a:bodyPr>
            <a:normAutofit/>
          </a:bodyPr>
          <a:lstStyle/>
          <a:p>
            <a:r>
              <a:rPr lang="en-US" sz="2400" dirty="0" smtClean="0"/>
              <a:t>This is where </a:t>
            </a:r>
            <a:r>
              <a:rPr lang="en-US" sz="2400" dirty="0" err="1" smtClean="0"/>
              <a:t>Mathematica</a:t>
            </a:r>
            <a:r>
              <a:rPr lang="en-US" sz="2400" dirty="0" smtClean="0"/>
              <a:t> is a </a:t>
            </a:r>
            <a:r>
              <a:rPr lang="en-US" sz="2400" dirty="0" err="1" smtClean="0"/>
              <a:t>Saviour</a:t>
            </a:r>
            <a:endParaRPr lang="en-US" sz="2400" dirty="0"/>
          </a:p>
        </p:txBody>
      </p:sp>
      <p:pic>
        <p:nvPicPr>
          <p:cNvPr id="3" name="Picture 2" descr="Screen Shot 2017-02-13 at 9.25.0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1273024"/>
            <a:ext cx="8216900" cy="4699000"/>
          </a:xfrm>
          <a:prstGeom prst="rect">
            <a:avLst/>
          </a:prstGeom>
        </p:spPr>
      </p:pic>
    </p:spTree>
    <p:extLst>
      <p:ext uri="{BB962C8B-B14F-4D97-AF65-F5344CB8AC3E}">
        <p14:creationId xmlns:p14="http://schemas.microsoft.com/office/powerpoint/2010/main" val="394793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a:t>
            </a:r>
            <a:endParaRPr lang="en-US" dirty="0"/>
          </a:p>
        </p:txBody>
      </p:sp>
      <p:sp>
        <p:nvSpPr>
          <p:cNvPr id="3" name="Content Placeholder 2"/>
          <p:cNvSpPr>
            <a:spLocks noGrp="1"/>
          </p:cNvSpPr>
          <p:nvPr>
            <p:ph idx="1"/>
          </p:nvPr>
        </p:nvSpPr>
        <p:spPr/>
        <p:txBody>
          <a:bodyPr/>
          <a:lstStyle/>
          <a:p>
            <a:r>
              <a:rPr lang="en-US" dirty="0" smtClean="0"/>
              <a:t>You are in an arctic stream and want to estimate how mush CO2 is being belched out a day per meter of stream. The vertical dispersion coefficient is 0.1 m</a:t>
            </a:r>
            <a:r>
              <a:rPr lang="en-US" baseline="30000" dirty="0" smtClean="0"/>
              <a:t>2</a:t>
            </a:r>
            <a:r>
              <a:rPr lang="en-US" dirty="0" smtClean="0"/>
              <a:t>/s. The concentration of DOC at the bottom of the stream of depth 10cm is 1g/m. Light attenuates with depth a rate of 20m</a:t>
            </a:r>
            <a:r>
              <a:rPr lang="en-US" baseline="30000" dirty="0" smtClean="0"/>
              <a:t>-1</a:t>
            </a:r>
            <a:r>
              <a:rPr lang="en-US" dirty="0" smtClean="0"/>
              <a:t>.</a:t>
            </a:r>
          </a:p>
          <a:p>
            <a:endParaRPr lang="en-US" dirty="0"/>
          </a:p>
          <a:p>
            <a:r>
              <a:rPr lang="en-US" dirty="0" smtClean="0"/>
              <a:t>Consider a </a:t>
            </a:r>
            <a:r>
              <a:rPr lang="en-US" dirty="0" err="1" smtClean="0"/>
              <a:t>zeroth</a:t>
            </a:r>
            <a:r>
              <a:rPr lang="en-US" dirty="0" smtClean="0"/>
              <a:t> order reaction with</a:t>
            </a:r>
          </a:p>
          <a:p>
            <a:r>
              <a:rPr lang="en-US" dirty="0" smtClean="0"/>
              <a:t>And a first order reaction with </a:t>
            </a:r>
          </a:p>
          <a:p>
            <a:endParaRPr lang="en-US" dirty="0"/>
          </a:p>
        </p:txBody>
      </p:sp>
      <p:graphicFrame>
        <p:nvGraphicFramePr>
          <p:cNvPr id="5" name="Object 2"/>
          <p:cNvGraphicFramePr>
            <a:graphicFrameLocks noChangeAspect="1"/>
          </p:cNvGraphicFramePr>
          <p:nvPr>
            <p:extLst>
              <p:ext uri="{D42A27DB-BD31-4B8C-83A1-F6EECF244321}">
                <p14:modId xmlns:p14="http://schemas.microsoft.com/office/powerpoint/2010/main" val="1498027172"/>
              </p:ext>
            </p:extLst>
          </p:nvPr>
        </p:nvGraphicFramePr>
        <p:xfrm>
          <a:off x="5625873" y="3766760"/>
          <a:ext cx="1960563" cy="531812"/>
        </p:xfrm>
        <a:graphic>
          <a:graphicData uri="http://schemas.openxmlformats.org/presentationml/2006/ole">
            <mc:AlternateContent xmlns:mc="http://schemas.openxmlformats.org/markup-compatibility/2006">
              <mc:Choice xmlns:v="urn:schemas-microsoft-com:vml" Requires="v">
                <p:oleObj spid="_x0000_s50259" name="Equation" r:id="rId3" imgW="825500" imgH="241300" progId="Equation.3">
                  <p:embed/>
                </p:oleObj>
              </mc:Choice>
              <mc:Fallback>
                <p:oleObj name="Equation" r:id="rId3" imgW="825500" imgH="241300" progId="Equation.3">
                  <p:embed/>
                  <p:pic>
                    <p:nvPicPr>
                      <p:cNvPr id="0" name=""/>
                      <p:cNvPicPr>
                        <a:picLocks noChangeAspect="1" noChangeArrowheads="1"/>
                      </p:cNvPicPr>
                      <p:nvPr/>
                    </p:nvPicPr>
                    <p:blipFill>
                      <a:blip r:embed="rId4"/>
                      <a:srcRect/>
                      <a:stretch>
                        <a:fillRect/>
                      </a:stretch>
                    </p:blipFill>
                    <p:spPr bwMode="auto">
                      <a:xfrm>
                        <a:off x="5625873" y="3766760"/>
                        <a:ext cx="1960563" cy="531812"/>
                      </a:xfrm>
                      <a:prstGeom prst="rect">
                        <a:avLst/>
                      </a:prstGeom>
                      <a:noFill/>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2127331131"/>
              </p:ext>
            </p:extLst>
          </p:nvPr>
        </p:nvGraphicFramePr>
        <p:xfrm>
          <a:off x="5993342" y="4298572"/>
          <a:ext cx="1296988" cy="531813"/>
        </p:xfrm>
        <a:graphic>
          <a:graphicData uri="http://schemas.openxmlformats.org/presentationml/2006/ole">
            <mc:AlternateContent xmlns:mc="http://schemas.openxmlformats.org/markup-compatibility/2006">
              <mc:Choice xmlns:v="urn:schemas-microsoft-com:vml" Requires="v">
                <p:oleObj spid="_x0000_s50260" name="Equation" r:id="rId5" imgW="546100" imgH="241300" progId="Equation.3">
                  <p:embed/>
                </p:oleObj>
              </mc:Choice>
              <mc:Fallback>
                <p:oleObj name="Equation" r:id="rId5" imgW="546100" imgH="241300" progId="Equation.3">
                  <p:embed/>
                  <p:pic>
                    <p:nvPicPr>
                      <p:cNvPr id="0" name=""/>
                      <p:cNvPicPr>
                        <a:picLocks noChangeAspect="1" noChangeArrowheads="1"/>
                      </p:cNvPicPr>
                      <p:nvPr/>
                    </p:nvPicPr>
                    <p:blipFill>
                      <a:blip r:embed="rId6"/>
                      <a:srcRect/>
                      <a:stretch>
                        <a:fillRect/>
                      </a:stretch>
                    </p:blipFill>
                    <p:spPr bwMode="auto">
                      <a:xfrm>
                        <a:off x="5993342" y="4298572"/>
                        <a:ext cx="1296988" cy="531813"/>
                      </a:xfrm>
                      <a:prstGeom prst="rect">
                        <a:avLst/>
                      </a:prstGeom>
                      <a:noFill/>
                      <a:extLst/>
                    </p:spPr>
                  </p:pic>
                </p:oleObj>
              </mc:Fallback>
            </mc:AlternateContent>
          </a:graphicData>
        </a:graphic>
      </p:graphicFrame>
      <p:sp>
        <p:nvSpPr>
          <p:cNvPr id="7" name="TextBox 6"/>
          <p:cNvSpPr txBox="1"/>
          <p:nvPr/>
        </p:nvSpPr>
        <p:spPr>
          <a:xfrm>
            <a:off x="1178854" y="5337405"/>
            <a:ext cx="6950941" cy="1200329"/>
          </a:xfrm>
          <a:prstGeom prst="rect">
            <a:avLst/>
          </a:prstGeom>
          <a:noFill/>
        </p:spPr>
        <p:txBody>
          <a:bodyPr wrap="none" rtlCol="0">
            <a:spAutoFit/>
          </a:bodyPr>
          <a:lstStyle/>
          <a:p>
            <a:r>
              <a:rPr lang="en-US" dirty="0" smtClean="0"/>
              <a:t>Calculate and compare the total amount of CO2 being produced</a:t>
            </a:r>
          </a:p>
          <a:p>
            <a:r>
              <a:rPr lang="en-US" dirty="0" smtClean="0"/>
              <a:t>Under these two different reactions.</a:t>
            </a:r>
          </a:p>
          <a:p>
            <a:r>
              <a:rPr lang="en-US" dirty="0" smtClean="0"/>
              <a:t>You may assume known concentration at the bottom of the stream</a:t>
            </a:r>
          </a:p>
          <a:p>
            <a:r>
              <a:rPr lang="en-US" dirty="0" smtClean="0"/>
              <a:t>And no flux of DOC at the stream surface. </a:t>
            </a:r>
            <a:endParaRPr lang="en-US" dirty="0"/>
          </a:p>
        </p:txBody>
      </p:sp>
    </p:spTree>
    <p:extLst>
      <p:ext uri="{BB962C8B-B14F-4D97-AF65-F5344CB8AC3E}">
        <p14:creationId xmlns:p14="http://schemas.microsoft.com/office/powerpoint/2010/main" val="285754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Mixing in Lakes.</a:t>
            </a:r>
            <a:endParaRPr lang="en-US" dirty="0"/>
          </a:p>
        </p:txBody>
      </p:sp>
      <p:sp>
        <p:nvSpPr>
          <p:cNvPr id="3" name="Content Placeholder 2"/>
          <p:cNvSpPr>
            <a:spLocks noGrp="1"/>
          </p:cNvSpPr>
          <p:nvPr>
            <p:ph idx="1"/>
          </p:nvPr>
        </p:nvSpPr>
        <p:spPr/>
        <p:txBody>
          <a:bodyPr>
            <a:normAutofit/>
          </a:bodyPr>
          <a:lstStyle/>
          <a:p>
            <a:r>
              <a:rPr lang="en-US" dirty="0" smtClean="0"/>
              <a:t>Lakes are complicated beasts and we won’t enter into all details as behaviors are different based on size, shape of lake, number of inputs and outputs etc. In the next chapter we will look at nutrient loading and how this can give rise to algal blooms etc., but in the context of this chapter we will treat lakes in one of two ways</a:t>
            </a:r>
          </a:p>
          <a:p>
            <a:r>
              <a:rPr lang="en-US" dirty="0" smtClean="0">
                <a:sym typeface="Wingdings"/>
              </a:rPr>
              <a:t>(</a:t>
            </a:r>
            <a:r>
              <a:rPr lang="en-US" dirty="0" err="1" smtClean="0">
                <a:sym typeface="Wingdings"/>
              </a:rPr>
              <a:t>i</a:t>
            </a:r>
            <a:r>
              <a:rPr lang="en-US" dirty="0" smtClean="0">
                <a:sym typeface="Wingdings"/>
              </a:rPr>
              <a:t>) Well mixed control volumes with mass balance</a:t>
            </a:r>
            <a:endParaRPr lang="en-US" dirty="0"/>
          </a:p>
          <a:p>
            <a:r>
              <a:rPr lang="en-US" dirty="0" smtClean="0"/>
              <a:t>Or </a:t>
            </a:r>
          </a:p>
          <a:p>
            <a:r>
              <a:rPr lang="en-US" dirty="0" smtClean="0"/>
              <a:t>(ii) one-dimensional columns that mix things vertically</a:t>
            </a:r>
          </a:p>
          <a:p>
            <a:endParaRPr lang="en-US" dirty="0"/>
          </a:p>
        </p:txBody>
      </p:sp>
    </p:spTree>
    <p:extLst>
      <p:ext uri="{BB962C8B-B14F-4D97-AF65-F5344CB8AC3E}">
        <p14:creationId xmlns:p14="http://schemas.microsoft.com/office/powerpoint/2010/main" val="3853796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Based on What We Learned in Last Chapter</a:t>
            </a:r>
            <a:endParaRPr lang="en-US" dirty="0"/>
          </a:p>
        </p:txBody>
      </p:sp>
      <p:sp>
        <p:nvSpPr>
          <p:cNvPr id="3" name="Content Placeholder 2"/>
          <p:cNvSpPr>
            <a:spLocks noGrp="1"/>
          </p:cNvSpPr>
          <p:nvPr>
            <p:ph idx="1"/>
          </p:nvPr>
        </p:nvSpPr>
        <p:spPr/>
        <p:txBody>
          <a:bodyPr/>
          <a:lstStyle/>
          <a:p>
            <a:r>
              <a:rPr lang="en-US" dirty="0" smtClean="0"/>
              <a:t>The full 3 dimensional Advection Dispersion Equation for this System is</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Big and ugly; Hard to Solve, particularly if </a:t>
            </a:r>
            <a:r>
              <a:rPr lang="en-US" dirty="0" err="1" smtClean="0"/>
              <a:t>Dx</a:t>
            </a:r>
            <a:r>
              <a:rPr lang="en-US" dirty="0" smtClean="0"/>
              <a:t>, </a:t>
            </a:r>
            <a:r>
              <a:rPr lang="en-US" dirty="0" err="1" smtClean="0"/>
              <a:t>Dy</a:t>
            </a:r>
            <a:r>
              <a:rPr lang="en-US" dirty="0" smtClean="0"/>
              <a:t> and </a:t>
            </a:r>
            <a:r>
              <a:rPr lang="en-US" dirty="0" err="1" smtClean="0"/>
              <a:t>Dz</a:t>
            </a:r>
            <a:r>
              <a:rPr lang="en-US" dirty="0" smtClean="0"/>
              <a:t> depend on (</a:t>
            </a:r>
            <a:r>
              <a:rPr lang="en-US" dirty="0" err="1" smtClean="0"/>
              <a:t>x,y,z</a:t>
            </a:r>
            <a:r>
              <a:rPr lang="en-US" dirty="0" smtClean="0"/>
              <a:t>), which they can</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4195528065"/>
              </p:ext>
            </p:extLst>
          </p:nvPr>
        </p:nvGraphicFramePr>
        <p:xfrm>
          <a:off x="1374775" y="2638425"/>
          <a:ext cx="6186488" cy="2019300"/>
        </p:xfrm>
        <a:graphic>
          <a:graphicData uri="http://schemas.openxmlformats.org/presentationml/2006/ole">
            <mc:AlternateContent xmlns:mc="http://schemas.openxmlformats.org/markup-compatibility/2006">
              <mc:Choice xmlns:v="urn:schemas-microsoft-com:vml" Requires="v">
                <p:oleObj spid="_x0000_s1221" name="Equation" r:id="rId3" imgW="2616200" imgH="914400" progId="Equation.3">
                  <p:embed/>
                </p:oleObj>
              </mc:Choice>
              <mc:Fallback>
                <p:oleObj name="Equation" r:id="rId3" imgW="2616200" imgH="914400" progId="Equation.3">
                  <p:embed/>
                  <p:pic>
                    <p:nvPicPr>
                      <p:cNvPr id="0" name=""/>
                      <p:cNvPicPr>
                        <a:picLocks noChangeAspect="1" noChangeArrowheads="1"/>
                      </p:cNvPicPr>
                      <p:nvPr/>
                    </p:nvPicPr>
                    <p:blipFill>
                      <a:blip r:embed="rId4"/>
                      <a:srcRect/>
                      <a:stretch>
                        <a:fillRect/>
                      </a:stretch>
                    </p:blipFill>
                    <p:spPr bwMode="auto">
                      <a:xfrm>
                        <a:off x="1374775" y="2638425"/>
                        <a:ext cx="6186488" cy="2019300"/>
                      </a:xfrm>
                      <a:prstGeom prst="rect">
                        <a:avLst/>
                      </a:prstGeom>
                      <a:noFill/>
                      <a:extLst/>
                    </p:spPr>
                  </p:pic>
                </p:oleObj>
              </mc:Fallback>
            </mc:AlternateContent>
          </a:graphicData>
        </a:graphic>
      </p:graphicFrame>
    </p:spTree>
    <p:extLst>
      <p:ext uri="{BB962C8B-B14F-4D97-AF65-F5344CB8AC3E}">
        <p14:creationId xmlns:p14="http://schemas.microsoft.com/office/powerpoint/2010/main" val="27340603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57106" cy="679218"/>
          </a:xfrm>
        </p:spPr>
        <p:txBody>
          <a:bodyPr/>
          <a:lstStyle/>
          <a:p>
            <a:r>
              <a:rPr lang="en-US" dirty="0" smtClean="0"/>
              <a:t>Compartmental Models</a:t>
            </a:r>
            <a:endParaRPr lang="en-US" dirty="0"/>
          </a:p>
        </p:txBody>
      </p:sp>
      <p:sp>
        <p:nvSpPr>
          <p:cNvPr id="3" name="Content Placeholder 2"/>
          <p:cNvSpPr>
            <a:spLocks noGrp="1"/>
          </p:cNvSpPr>
          <p:nvPr>
            <p:ph idx="1"/>
          </p:nvPr>
        </p:nvSpPr>
        <p:spPr>
          <a:xfrm>
            <a:off x="457200" y="986345"/>
            <a:ext cx="7620000" cy="4373563"/>
          </a:xfrm>
        </p:spPr>
        <p:txBody>
          <a:bodyPr/>
          <a:lstStyle/>
          <a:p>
            <a:r>
              <a:rPr lang="en-US" dirty="0" smtClean="0"/>
              <a:t>Lakes are often modeled as different sections, each of which are well mixed, e.g. </a:t>
            </a:r>
            <a:endParaRPr lang="en-US" dirty="0"/>
          </a:p>
        </p:txBody>
      </p:sp>
      <p:sp>
        <p:nvSpPr>
          <p:cNvPr id="4" name="Rectangle 3"/>
          <p:cNvSpPr/>
          <p:nvPr/>
        </p:nvSpPr>
        <p:spPr>
          <a:xfrm>
            <a:off x="2145734" y="2562585"/>
            <a:ext cx="3919248" cy="336763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145734" y="3657238"/>
            <a:ext cx="391924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145734" y="4816719"/>
            <a:ext cx="3919248"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517952" y="3042050"/>
            <a:ext cx="954596" cy="369332"/>
          </a:xfrm>
          <a:prstGeom prst="rect">
            <a:avLst/>
          </a:prstGeom>
          <a:noFill/>
        </p:spPr>
        <p:txBody>
          <a:bodyPr wrap="none" rtlCol="0">
            <a:spAutoFit/>
          </a:bodyPr>
          <a:lstStyle/>
          <a:p>
            <a:r>
              <a:rPr lang="en-US" dirty="0" smtClean="0"/>
              <a:t>Layer 1</a:t>
            </a:r>
            <a:endParaRPr lang="en-US" dirty="0"/>
          </a:p>
        </p:txBody>
      </p:sp>
      <p:sp>
        <p:nvSpPr>
          <p:cNvPr id="9" name="TextBox 8"/>
          <p:cNvSpPr txBox="1"/>
          <p:nvPr/>
        </p:nvSpPr>
        <p:spPr>
          <a:xfrm>
            <a:off x="2517952" y="4201531"/>
            <a:ext cx="954596" cy="369332"/>
          </a:xfrm>
          <a:prstGeom prst="rect">
            <a:avLst/>
          </a:prstGeom>
          <a:noFill/>
        </p:spPr>
        <p:txBody>
          <a:bodyPr wrap="none" rtlCol="0">
            <a:spAutoFit/>
          </a:bodyPr>
          <a:lstStyle/>
          <a:p>
            <a:r>
              <a:rPr lang="en-US" dirty="0" smtClean="0"/>
              <a:t>Layer 2</a:t>
            </a:r>
            <a:endParaRPr lang="en-US" dirty="0"/>
          </a:p>
        </p:txBody>
      </p:sp>
      <p:sp>
        <p:nvSpPr>
          <p:cNvPr id="10" name="TextBox 9"/>
          <p:cNvSpPr txBox="1"/>
          <p:nvPr/>
        </p:nvSpPr>
        <p:spPr>
          <a:xfrm>
            <a:off x="2517952" y="5185867"/>
            <a:ext cx="954596" cy="369332"/>
          </a:xfrm>
          <a:prstGeom prst="rect">
            <a:avLst/>
          </a:prstGeom>
          <a:noFill/>
        </p:spPr>
        <p:txBody>
          <a:bodyPr wrap="none" rtlCol="0">
            <a:spAutoFit/>
          </a:bodyPr>
          <a:lstStyle/>
          <a:p>
            <a:r>
              <a:rPr lang="en-US" dirty="0" smtClean="0"/>
              <a:t>Layer 3</a:t>
            </a:r>
            <a:endParaRPr lang="en-US" dirty="0"/>
          </a:p>
        </p:txBody>
      </p:sp>
      <p:cxnSp>
        <p:nvCxnSpPr>
          <p:cNvPr id="12" name="Straight Arrow Connector 11"/>
          <p:cNvCxnSpPr/>
          <p:nvPr/>
        </p:nvCxnSpPr>
        <p:spPr>
          <a:xfrm>
            <a:off x="1248029" y="2825302"/>
            <a:ext cx="124802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853419" y="2825302"/>
            <a:ext cx="124802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3459448" y="1904699"/>
            <a:ext cx="0" cy="9206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4751269" y="1992271"/>
            <a:ext cx="0" cy="9206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773515" y="4181820"/>
            <a:ext cx="72254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1784463" y="5359908"/>
            <a:ext cx="72254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853419" y="4181213"/>
            <a:ext cx="72254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5864367" y="5359301"/>
            <a:ext cx="72254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5887129" y="3368564"/>
            <a:ext cx="72254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1784463" y="3391671"/>
            <a:ext cx="72254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459448" y="1579153"/>
            <a:ext cx="710802" cy="369332"/>
          </a:xfrm>
          <a:prstGeom prst="rect">
            <a:avLst/>
          </a:prstGeom>
          <a:noFill/>
        </p:spPr>
        <p:txBody>
          <a:bodyPr wrap="none" rtlCol="0">
            <a:spAutoFit/>
          </a:bodyPr>
          <a:lstStyle/>
          <a:p>
            <a:r>
              <a:rPr lang="en-US" dirty="0" err="1" smtClean="0"/>
              <a:t>Evap</a:t>
            </a:r>
            <a:endParaRPr lang="en-US" baseline="-25000" dirty="0"/>
          </a:p>
        </p:txBody>
      </p:sp>
      <p:sp>
        <p:nvSpPr>
          <p:cNvPr id="28" name="TextBox 27"/>
          <p:cNvSpPr txBox="1"/>
          <p:nvPr/>
        </p:nvSpPr>
        <p:spPr>
          <a:xfrm>
            <a:off x="4761423" y="1600196"/>
            <a:ext cx="838954" cy="369332"/>
          </a:xfrm>
          <a:prstGeom prst="rect">
            <a:avLst/>
          </a:prstGeom>
          <a:noFill/>
        </p:spPr>
        <p:txBody>
          <a:bodyPr wrap="none" rtlCol="0">
            <a:spAutoFit/>
          </a:bodyPr>
          <a:lstStyle/>
          <a:p>
            <a:r>
              <a:rPr lang="en-US" dirty="0" err="1" smtClean="0"/>
              <a:t>Precip</a:t>
            </a:r>
            <a:endParaRPr lang="en-US" dirty="0"/>
          </a:p>
        </p:txBody>
      </p:sp>
      <p:sp>
        <p:nvSpPr>
          <p:cNvPr id="29" name="TextBox 28"/>
          <p:cNvSpPr txBox="1"/>
          <p:nvPr/>
        </p:nvSpPr>
        <p:spPr>
          <a:xfrm>
            <a:off x="7291115" y="2562585"/>
            <a:ext cx="847595" cy="369332"/>
          </a:xfrm>
          <a:prstGeom prst="rect">
            <a:avLst/>
          </a:prstGeom>
          <a:noFill/>
        </p:spPr>
        <p:txBody>
          <a:bodyPr wrap="none" rtlCol="0">
            <a:spAutoFit/>
          </a:bodyPr>
          <a:lstStyle/>
          <a:p>
            <a:r>
              <a:rPr lang="en-US" dirty="0" smtClean="0"/>
              <a:t>Sw</a:t>
            </a:r>
            <a:r>
              <a:rPr lang="en-US" baseline="-25000" dirty="0" smtClean="0"/>
              <a:t>out,1</a:t>
            </a:r>
            <a:endParaRPr lang="en-US" baseline="-25000" dirty="0"/>
          </a:p>
        </p:txBody>
      </p:sp>
      <p:sp>
        <p:nvSpPr>
          <p:cNvPr id="30" name="TextBox 29"/>
          <p:cNvSpPr txBox="1"/>
          <p:nvPr/>
        </p:nvSpPr>
        <p:spPr>
          <a:xfrm>
            <a:off x="239981" y="2562585"/>
            <a:ext cx="753444" cy="369332"/>
          </a:xfrm>
          <a:prstGeom prst="rect">
            <a:avLst/>
          </a:prstGeom>
          <a:noFill/>
        </p:spPr>
        <p:txBody>
          <a:bodyPr wrap="none" rtlCol="0">
            <a:spAutoFit/>
          </a:bodyPr>
          <a:lstStyle/>
          <a:p>
            <a:r>
              <a:rPr lang="en-US" dirty="0" smtClean="0"/>
              <a:t>Sw</a:t>
            </a:r>
            <a:r>
              <a:rPr lang="en-US" baseline="-25000" dirty="0" smtClean="0"/>
              <a:t>in,1</a:t>
            </a:r>
            <a:endParaRPr lang="en-US" baseline="-25000" dirty="0"/>
          </a:p>
        </p:txBody>
      </p:sp>
      <p:sp>
        <p:nvSpPr>
          <p:cNvPr id="31" name="TextBox 30"/>
          <p:cNvSpPr txBox="1"/>
          <p:nvPr/>
        </p:nvSpPr>
        <p:spPr>
          <a:xfrm>
            <a:off x="956700" y="3207005"/>
            <a:ext cx="779029" cy="369332"/>
          </a:xfrm>
          <a:prstGeom prst="rect">
            <a:avLst/>
          </a:prstGeom>
          <a:noFill/>
        </p:spPr>
        <p:txBody>
          <a:bodyPr wrap="none" rtlCol="0">
            <a:spAutoFit/>
          </a:bodyPr>
          <a:lstStyle/>
          <a:p>
            <a:r>
              <a:rPr lang="en-US" dirty="0" smtClean="0"/>
              <a:t>Gw</a:t>
            </a:r>
            <a:r>
              <a:rPr lang="en-US" baseline="-25000" dirty="0" smtClean="0"/>
              <a:t>in,1</a:t>
            </a:r>
            <a:endParaRPr lang="en-US" baseline="-25000" dirty="0"/>
          </a:p>
        </p:txBody>
      </p:sp>
      <p:sp>
        <p:nvSpPr>
          <p:cNvPr id="32" name="TextBox 31"/>
          <p:cNvSpPr txBox="1"/>
          <p:nvPr/>
        </p:nvSpPr>
        <p:spPr>
          <a:xfrm>
            <a:off x="995012" y="3996547"/>
            <a:ext cx="779029" cy="369332"/>
          </a:xfrm>
          <a:prstGeom prst="rect">
            <a:avLst/>
          </a:prstGeom>
          <a:noFill/>
        </p:spPr>
        <p:txBody>
          <a:bodyPr wrap="none" rtlCol="0">
            <a:spAutoFit/>
          </a:bodyPr>
          <a:lstStyle/>
          <a:p>
            <a:r>
              <a:rPr lang="en-US" dirty="0" smtClean="0"/>
              <a:t>Gw</a:t>
            </a:r>
            <a:r>
              <a:rPr lang="en-US" baseline="-25000" dirty="0" smtClean="0"/>
              <a:t>in,2</a:t>
            </a:r>
            <a:endParaRPr lang="en-US" baseline="-25000" dirty="0"/>
          </a:p>
        </p:txBody>
      </p:sp>
      <p:sp>
        <p:nvSpPr>
          <p:cNvPr id="34" name="TextBox 33"/>
          <p:cNvSpPr txBox="1"/>
          <p:nvPr/>
        </p:nvSpPr>
        <p:spPr>
          <a:xfrm>
            <a:off x="6671358" y="5152570"/>
            <a:ext cx="873181" cy="369332"/>
          </a:xfrm>
          <a:prstGeom prst="rect">
            <a:avLst/>
          </a:prstGeom>
          <a:noFill/>
        </p:spPr>
        <p:txBody>
          <a:bodyPr wrap="none" rtlCol="0">
            <a:spAutoFit/>
          </a:bodyPr>
          <a:lstStyle/>
          <a:p>
            <a:r>
              <a:rPr lang="en-US" dirty="0" smtClean="0"/>
              <a:t>Gw</a:t>
            </a:r>
            <a:r>
              <a:rPr lang="en-US" baseline="-25000" dirty="0" smtClean="0"/>
              <a:t>out,3</a:t>
            </a:r>
            <a:endParaRPr lang="en-US" baseline="-25000" dirty="0"/>
          </a:p>
        </p:txBody>
      </p:sp>
      <p:sp>
        <p:nvSpPr>
          <p:cNvPr id="35" name="TextBox 34"/>
          <p:cNvSpPr txBox="1"/>
          <p:nvPr/>
        </p:nvSpPr>
        <p:spPr>
          <a:xfrm>
            <a:off x="6703441" y="4003395"/>
            <a:ext cx="873181" cy="369332"/>
          </a:xfrm>
          <a:prstGeom prst="rect">
            <a:avLst/>
          </a:prstGeom>
          <a:noFill/>
        </p:spPr>
        <p:txBody>
          <a:bodyPr wrap="none" rtlCol="0">
            <a:spAutoFit/>
          </a:bodyPr>
          <a:lstStyle/>
          <a:p>
            <a:r>
              <a:rPr lang="en-US" dirty="0" smtClean="0"/>
              <a:t>Gw</a:t>
            </a:r>
            <a:r>
              <a:rPr lang="en-US" baseline="-25000" dirty="0" smtClean="0"/>
              <a:t>out,2</a:t>
            </a:r>
            <a:endParaRPr lang="en-US" baseline="-25000" dirty="0"/>
          </a:p>
        </p:txBody>
      </p:sp>
      <p:sp>
        <p:nvSpPr>
          <p:cNvPr id="36" name="TextBox 35"/>
          <p:cNvSpPr txBox="1"/>
          <p:nvPr/>
        </p:nvSpPr>
        <p:spPr>
          <a:xfrm>
            <a:off x="6703441" y="3183898"/>
            <a:ext cx="873181" cy="369332"/>
          </a:xfrm>
          <a:prstGeom prst="rect">
            <a:avLst/>
          </a:prstGeom>
          <a:noFill/>
        </p:spPr>
        <p:txBody>
          <a:bodyPr wrap="none" rtlCol="0">
            <a:spAutoFit/>
          </a:bodyPr>
          <a:lstStyle/>
          <a:p>
            <a:r>
              <a:rPr lang="en-US" dirty="0" smtClean="0"/>
              <a:t>Gw</a:t>
            </a:r>
            <a:r>
              <a:rPr lang="en-US" baseline="-25000" dirty="0" smtClean="0"/>
              <a:t>out,2</a:t>
            </a:r>
            <a:endParaRPr lang="en-US" baseline="-25000" dirty="0"/>
          </a:p>
        </p:txBody>
      </p:sp>
      <p:cxnSp>
        <p:nvCxnSpPr>
          <p:cNvPr id="38" name="Straight Arrow Connector 37"/>
          <p:cNvCxnSpPr/>
          <p:nvPr/>
        </p:nvCxnSpPr>
        <p:spPr>
          <a:xfrm>
            <a:off x="5002268" y="3391671"/>
            <a:ext cx="0" cy="6048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5211065" y="3391671"/>
            <a:ext cx="0" cy="6048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5067087" y="4529503"/>
            <a:ext cx="0" cy="6048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5275884" y="4529503"/>
            <a:ext cx="0" cy="6048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956700" y="5134379"/>
            <a:ext cx="779029" cy="369332"/>
          </a:xfrm>
          <a:prstGeom prst="rect">
            <a:avLst/>
          </a:prstGeom>
          <a:noFill/>
        </p:spPr>
        <p:txBody>
          <a:bodyPr wrap="none" rtlCol="0">
            <a:spAutoFit/>
          </a:bodyPr>
          <a:lstStyle/>
          <a:p>
            <a:r>
              <a:rPr lang="en-US" dirty="0" smtClean="0"/>
              <a:t>Gw</a:t>
            </a:r>
            <a:r>
              <a:rPr lang="en-US" baseline="-25000" dirty="0" smtClean="0"/>
              <a:t>in,3</a:t>
            </a:r>
            <a:endParaRPr lang="en-US" baseline="-25000" dirty="0"/>
          </a:p>
        </p:txBody>
      </p:sp>
      <p:sp>
        <p:nvSpPr>
          <p:cNvPr id="45" name="TextBox 44"/>
          <p:cNvSpPr txBox="1"/>
          <p:nvPr/>
        </p:nvSpPr>
        <p:spPr>
          <a:xfrm>
            <a:off x="4458700" y="3088019"/>
            <a:ext cx="1382522" cy="369332"/>
          </a:xfrm>
          <a:prstGeom prst="rect">
            <a:avLst/>
          </a:prstGeom>
          <a:noFill/>
        </p:spPr>
        <p:txBody>
          <a:bodyPr wrap="none" rtlCol="0">
            <a:spAutoFit/>
          </a:bodyPr>
          <a:lstStyle/>
          <a:p>
            <a:r>
              <a:rPr lang="en-US" dirty="0" smtClean="0"/>
              <a:t>Exchange</a:t>
            </a:r>
            <a:r>
              <a:rPr lang="en-US" baseline="-25000" dirty="0" smtClean="0"/>
              <a:t>12</a:t>
            </a:r>
            <a:endParaRPr lang="en-US" baseline="-25000" dirty="0"/>
          </a:p>
        </p:txBody>
      </p:sp>
      <p:sp>
        <p:nvSpPr>
          <p:cNvPr id="46" name="TextBox 45"/>
          <p:cNvSpPr txBox="1"/>
          <p:nvPr/>
        </p:nvSpPr>
        <p:spPr>
          <a:xfrm>
            <a:off x="4611100" y="5140932"/>
            <a:ext cx="1382522" cy="369332"/>
          </a:xfrm>
          <a:prstGeom prst="rect">
            <a:avLst/>
          </a:prstGeom>
          <a:noFill/>
        </p:spPr>
        <p:txBody>
          <a:bodyPr wrap="none" rtlCol="0">
            <a:spAutoFit/>
          </a:bodyPr>
          <a:lstStyle/>
          <a:p>
            <a:r>
              <a:rPr lang="en-US" dirty="0" smtClean="0"/>
              <a:t>Exchange</a:t>
            </a:r>
            <a:r>
              <a:rPr lang="en-US" baseline="-25000" dirty="0" smtClean="0"/>
              <a:t>23</a:t>
            </a:r>
            <a:endParaRPr lang="en-US" baseline="-25000" dirty="0"/>
          </a:p>
        </p:txBody>
      </p:sp>
      <p:sp>
        <p:nvSpPr>
          <p:cNvPr id="47" name="TextBox 46"/>
          <p:cNvSpPr txBox="1"/>
          <p:nvPr/>
        </p:nvSpPr>
        <p:spPr>
          <a:xfrm>
            <a:off x="905842" y="6421795"/>
            <a:ext cx="5107212" cy="369332"/>
          </a:xfrm>
          <a:prstGeom prst="rect">
            <a:avLst/>
          </a:prstGeom>
          <a:noFill/>
        </p:spPr>
        <p:txBody>
          <a:bodyPr wrap="none" rtlCol="0">
            <a:spAutoFit/>
          </a:bodyPr>
          <a:lstStyle/>
          <a:p>
            <a:r>
              <a:rPr lang="en-US" dirty="0" smtClean="0"/>
              <a:t>Write a Mass Balance Equation For Each Layer! </a:t>
            </a:r>
            <a:endParaRPr lang="en-US" dirty="0"/>
          </a:p>
        </p:txBody>
      </p:sp>
      <p:sp>
        <p:nvSpPr>
          <p:cNvPr id="48" name="TextBox 47"/>
          <p:cNvSpPr txBox="1"/>
          <p:nvPr/>
        </p:nvSpPr>
        <p:spPr>
          <a:xfrm>
            <a:off x="3572705" y="3088689"/>
            <a:ext cx="757614" cy="369332"/>
          </a:xfrm>
          <a:prstGeom prst="rect">
            <a:avLst/>
          </a:prstGeom>
          <a:noFill/>
        </p:spPr>
        <p:txBody>
          <a:bodyPr wrap="none" rtlCol="0">
            <a:spAutoFit/>
          </a:bodyPr>
          <a:lstStyle/>
          <a:p>
            <a:r>
              <a:rPr lang="en-US" dirty="0" smtClean="0"/>
              <a:t>RXN</a:t>
            </a:r>
            <a:r>
              <a:rPr lang="en-US" baseline="-25000" dirty="0" smtClean="0"/>
              <a:t>1</a:t>
            </a:r>
            <a:endParaRPr lang="en-US" baseline="-25000" dirty="0"/>
          </a:p>
        </p:txBody>
      </p:sp>
      <p:sp>
        <p:nvSpPr>
          <p:cNvPr id="49" name="TextBox 48"/>
          <p:cNvSpPr txBox="1"/>
          <p:nvPr/>
        </p:nvSpPr>
        <p:spPr>
          <a:xfrm>
            <a:off x="3725105" y="4209300"/>
            <a:ext cx="757614" cy="369332"/>
          </a:xfrm>
          <a:prstGeom prst="rect">
            <a:avLst/>
          </a:prstGeom>
          <a:noFill/>
        </p:spPr>
        <p:txBody>
          <a:bodyPr wrap="none" rtlCol="0">
            <a:spAutoFit/>
          </a:bodyPr>
          <a:lstStyle/>
          <a:p>
            <a:r>
              <a:rPr lang="en-US" dirty="0" smtClean="0"/>
              <a:t>RXN</a:t>
            </a:r>
            <a:r>
              <a:rPr lang="en-US" baseline="-25000" dirty="0"/>
              <a:t>2</a:t>
            </a:r>
          </a:p>
        </p:txBody>
      </p:sp>
      <p:sp>
        <p:nvSpPr>
          <p:cNvPr id="50" name="TextBox 49"/>
          <p:cNvSpPr txBox="1"/>
          <p:nvPr/>
        </p:nvSpPr>
        <p:spPr>
          <a:xfrm>
            <a:off x="3647678" y="5370533"/>
            <a:ext cx="757614" cy="369332"/>
          </a:xfrm>
          <a:prstGeom prst="rect">
            <a:avLst/>
          </a:prstGeom>
          <a:noFill/>
        </p:spPr>
        <p:txBody>
          <a:bodyPr wrap="none" rtlCol="0">
            <a:spAutoFit/>
          </a:bodyPr>
          <a:lstStyle/>
          <a:p>
            <a:r>
              <a:rPr lang="en-US" dirty="0" smtClean="0"/>
              <a:t>RXN</a:t>
            </a:r>
            <a:r>
              <a:rPr lang="en-US" baseline="-25000" dirty="0"/>
              <a:t>3</a:t>
            </a:r>
          </a:p>
        </p:txBody>
      </p:sp>
      <p:sp>
        <p:nvSpPr>
          <p:cNvPr id="5" name="TextBox 4"/>
          <p:cNvSpPr txBox="1"/>
          <p:nvPr/>
        </p:nvSpPr>
        <p:spPr>
          <a:xfrm>
            <a:off x="6943839" y="5853710"/>
            <a:ext cx="1770467" cy="923330"/>
          </a:xfrm>
          <a:prstGeom prst="rect">
            <a:avLst/>
          </a:prstGeom>
          <a:noFill/>
        </p:spPr>
        <p:txBody>
          <a:bodyPr wrap="square" rtlCol="0">
            <a:spAutoFit/>
          </a:bodyPr>
          <a:lstStyle/>
          <a:p>
            <a:r>
              <a:rPr lang="en-US" dirty="0" smtClean="0">
                <a:solidFill>
                  <a:srgbClr val="FF0000"/>
                </a:solidFill>
              </a:rPr>
              <a:t>We can as many layers as we want</a:t>
            </a:r>
            <a:endParaRPr lang="en-US" dirty="0">
              <a:solidFill>
                <a:srgbClr val="FF0000"/>
              </a:solidFill>
            </a:endParaRPr>
          </a:p>
        </p:txBody>
      </p:sp>
    </p:spTree>
    <p:extLst>
      <p:ext uri="{BB962C8B-B14F-4D97-AF65-F5344CB8AC3E}">
        <p14:creationId xmlns:p14="http://schemas.microsoft.com/office/powerpoint/2010/main" val="898503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84779" cy="718930"/>
          </a:xfrm>
        </p:spPr>
        <p:txBody>
          <a:bodyPr>
            <a:normAutofit/>
          </a:bodyPr>
          <a:lstStyle/>
          <a:p>
            <a:r>
              <a:rPr lang="en-US" dirty="0" smtClean="0"/>
              <a:t>Mass Balance – No RXNs</a:t>
            </a:r>
            <a:endParaRPr lang="en-US" dirty="0"/>
          </a:p>
        </p:txBody>
      </p:sp>
      <p:sp>
        <p:nvSpPr>
          <p:cNvPr id="3" name="Content Placeholder 2"/>
          <p:cNvSpPr>
            <a:spLocks noGrp="1"/>
          </p:cNvSpPr>
          <p:nvPr>
            <p:ph idx="1"/>
          </p:nvPr>
        </p:nvSpPr>
        <p:spPr>
          <a:xfrm>
            <a:off x="96109" y="1014777"/>
            <a:ext cx="7620000" cy="4373563"/>
          </a:xfrm>
        </p:spPr>
        <p:txBody>
          <a:bodyPr/>
          <a:lstStyle/>
          <a:p>
            <a:r>
              <a:rPr lang="en-US" dirty="0" smtClean="0"/>
              <a:t>Layer 1</a:t>
            </a:r>
          </a:p>
          <a:p>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899285666"/>
              </p:ext>
            </p:extLst>
          </p:nvPr>
        </p:nvGraphicFramePr>
        <p:xfrm>
          <a:off x="1366838" y="1017588"/>
          <a:ext cx="7269162" cy="2238375"/>
        </p:xfrm>
        <a:graphic>
          <a:graphicData uri="http://schemas.openxmlformats.org/presentationml/2006/ole">
            <mc:AlternateContent xmlns:mc="http://schemas.openxmlformats.org/markup-compatibility/2006">
              <mc:Choice xmlns:v="urn:schemas-microsoft-com:vml" Requires="v">
                <p:oleObj spid="_x0000_s51306" name="Equation" r:id="rId3" imgW="3060700" imgH="1016000" progId="Equation.3">
                  <p:embed/>
                </p:oleObj>
              </mc:Choice>
              <mc:Fallback>
                <p:oleObj name="Equation" r:id="rId3" imgW="3060700" imgH="1016000" progId="Equation.3">
                  <p:embed/>
                  <p:pic>
                    <p:nvPicPr>
                      <p:cNvPr id="0" name=""/>
                      <p:cNvPicPr>
                        <a:picLocks noChangeAspect="1" noChangeArrowheads="1"/>
                      </p:cNvPicPr>
                      <p:nvPr/>
                    </p:nvPicPr>
                    <p:blipFill>
                      <a:blip r:embed="rId4"/>
                      <a:srcRect/>
                      <a:stretch>
                        <a:fillRect/>
                      </a:stretch>
                    </p:blipFill>
                    <p:spPr bwMode="auto">
                      <a:xfrm>
                        <a:off x="1366838" y="1017588"/>
                        <a:ext cx="7269162" cy="2238375"/>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1029961708"/>
              </p:ext>
            </p:extLst>
          </p:nvPr>
        </p:nvGraphicFramePr>
        <p:xfrm>
          <a:off x="1908978" y="3532135"/>
          <a:ext cx="6092825" cy="1593850"/>
        </p:xfrm>
        <a:graphic>
          <a:graphicData uri="http://schemas.openxmlformats.org/presentationml/2006/ole">
            <mc:AlternateContent xmlns:mc="http://schemas.openxmlformats.org/markup-compatibility/2006">
              <mc:Choice xmlns:v="urn:schemas-microsoft-com:vml" Requires="v">
                <p:oleObj spid="_x0000_s51307" name="Equation" r:id="rId5" imgW="2565400" imgH="723900" progId="Equation.3">
                  <p:embed/>
                </p:oleObj>
              </mc:Choice>
              <mc:Fallback>
                <p:oleObj name="Equation" r:id="rId5" imgW="2565400" imgH="723900" progId="Equation.3">
                  <p:embed/>
                  <p:pic>
                    <p:nvPicPr>
                      <p:cNvPr id="0" name=""/>
                      <p:cNvPicPr>
                        <a:picLocks noChangeAspect="1" noChangeArrowheads="1"/>
                      </p:cNvPicPr>
                      <p:nvPr/>
                    </p:nvPicPr>
                    <p:blipFill>
                      <a:blip r:embed="rId6"/>
                      <a:srcRect/>
                      <a:stretch>
                        <a:fillRect/>
                      </a:stretch>
                    </p:blipFill>
                    <p:spPr bwMode="auto">
                      <a:xfrm>
                        <a:off x="1908978" y="3532135"/>
                        <a:ext cx="6092825" cy="1593850"/>
                      </a:xfrm>
                      <a:prstGeom prst="rect">
                        <a:avLst/>
                      </a:prstGeom>
                      <a:noFill/>
                      <a:extLst/>
                    </p:spPr>
                  </p:pic>
                </p:oleObj>
              </mc:Fallback>
            </mc:AlternateContent>
          </a:graphicData>
        </a:graphic>
      </p:graphicFrame>
      <p:sp>
        <p:nvSpPr>
          <p:cNvPr id="6" name="Rectangle 5"/>
          <p:cNvSpPr/>
          <p:nvPr/>
        </p:nvSpPr>
        <p:spPr>
          <a:xfrm>
            <a:off x="222315" y="3842035"/>
            <a:ext cx="993143" cy="369332"/>
          </a:xfrm>
          <a:prstGeom prst="rect">
            <a:avLst/>
          </a:prstGeom>
        </p:spPr>
        <p:txBody>
          <a:bodyPr wrap="none">
            <a:spAutoFit/>
          </a:bodyPr>
          <a:lstStyle/>
          <a:p>
            <a:r>
              <a:rPr lang="en-US" b="1" dirty="0"/>
              <a:t>Layer </a:t>
            </a:r>
            <a:r>
              <a:rPr lang="en-US" b="1" dirty="0" smtClean="0"/>
              <a:t>2</a:t>
            </a:r>
            <a:endParaRPr lang="en-US" b="1" dirty="0"/>
          </a:p>
        </p:txBody>
      </p:sp>
      <p:graphicFrame>
        <p:nvGraphicFramePr>
          <p:cNvPr id="7" name="Object 2"/>
          <p:cNvGraphicFramePr>
            <a:graphicFrameLocks noChangeAspect="1"/>
          </p:cNvGraphicFramePr>
          <p:nvPr>
            <p:extLst>
              <p:ext uri="{D42A27DB-BD31-4B8C-83A1-F6EECF244321}">
                <p14:modId xmlns:p14="http://schemas.microsoft.com/office/powerpoint/2010/main" val="1672265895"/>
              </p:ext>
            </p:extLst>
          </p:nvPr>
        </p:nvGraphicFramePr>
        <p:xfrm>
          <a:off x="2166938" y="5264150"/>
          <a:ext cx="5881687" cy="1593850"/>
        </p:xfrm>
        <a:graphic>
          <a:graphicData uri="http://schemas.openxmlformats.org/presentationml/2006/ole">
            <mc:AlternateContent xmlns:mc="http://schemas.openxmlformats.org/markup-compatibility/2006">
              <mc:Choice xmlns:v="urn:schemas-microsoft-com:vml" Requires="v">
                <p:oleObj spid="_x0000_s51308" name="Equation" r:id="rId7" imgW="2476500" imgH="723900" progId="Equation.3">
                  <p:embed/>
                </p:oleObj>
              </mc:Choice>
              <mc:Fallback>
                <p:oleObj name="Equation" r:id="rId7" imgW="2476500" imgH="723900" progId="Equation.3">
                  <p:embed/>
                  <p:pic>
                    <p:nvPicPr>
                      <p:cNvPr id="0" name=""/>
                      <p:cNvPicPr>
                        <a:picLocks noChangeAspect="1" noChangeArrowheads="1"/>
                      </p:cNvPicPr>
                      <p:nvPr/>
                    </p:nvPicPr>
                    <p:blipFill>
                      <a:blip r:embed="rId8"/>
                      <a:srcRect/>
                      <a:stretch>
                        <a:fillRect/>
                      </a:stretch>
                    </p:blipFill>
                    <p:spPr bwMode="auto">
                      <a:xfrm>
                        <a:off x="2166938" y="5264150"/>
                        <a:ext cx="5881687" cy="1593850"/>
                      </a:xfrm>
                      <a:prstGeom prst="rect">
                        <a:avLst/>
                      </a:prstGeom>
                      <a:noFill/>
                      <a:extLst/>
                    </p:spPr>
                  </p:pic>
                </p:oleObj>
              </mc:Fallback>
            </mc:AlternateContent>
          </a:graphicData>
        </a:graphic>
      </p:graphicFrame>
      <p:sp>
        <p:nvSpPr>
          <p:cNvPr id="8" name="Rectangle 7"/>
          <p:cNvSpPr/>
          <p:nvPr/>
        </p:nvSpPr>
        <p:spPr>
          <a:xfrm>
            <a:off x="374715" y="5574050"/>
            <a:ext cx="993143" cy="369332"/>
          </a:xfrm>
          <a:prstGeom prst="rect">
            <a:avLst/>
          </a:prstGeom>
        </p:spPr>
        <p:txBody>
          <a:bodyPr wrap="none">
            <a:spAutoFit/>
          </a:bodyPr>
          <a:lstStyle/>
          <a:p>
            <a:r>
              <a:rPr lang="en-US" b="1" dirty="0"/>
              <a:t>Layer 3</a:t>
            </a:r>
          </a:p>
        </p:txBody>
      </p:sp>
    </p:spTree>
    <p:extLst>
      <p:ext uri="{BB962C8B-B14F-4D97-AF65-F5344CB8AC3E}">
        <p14:creationId xmlns:p14="http://schemas.microsoft.com/office/powerpoint/2010/main" val="4124213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822984" cy="594409"/>
          </a:xfrm>
        </p:spPr>
        <p:txBody>
          <a:bodyPr>
            <a:normAutofit fontScale="90000"/>
          </a:bodyPr>
          <a:lstStyle/>
          <a:p>
            <a:r>
              <a:rPr lang="en-US" dirty="0" smtClean="0"/>
              <a:t>How can we simplify?</a:t>
            </a:r>
            <a:endParaRPr lang="en-US" dirty="0"/>
          </a:p>
        </p:txBody>
      </p:sp>
      <p:sp>
        <p:nvSpPr>
          <p:cNvPr id="3" name="Content Placeholder 2"/>
          <p:cNvSpPr>
            <a:spLocks noGrp="1"/>
          </p:cNvSpPr>
          <p:nvPr>
            <p:ph idx="1"/>
          </p:nvPr>
        </p:nvSpPr>
        <p:spPr>
          <a:xfrm>
            <a:off x="457200" y="893405"/>
            <a:ext cx="7620000" cy="5693762"/>
          </a:xfrm>
        </p:spPr>
        <p:txBody>
          <a:bodyPr>
            <a:normAutofit lnSpcReduction="10000"/>
          </a:bodyPr>
          <a:lstStyle/>
          <a:p>
            <a:pPr marL="342900" indent="-342900">
              <a:buFont typeface="Arial"/>
              <a:buChar char="•"/>
            </a:pPr>
            <a:r>
              <a:rPr lang="en-US" dirty="0" smtClean="0"/>
              <a:t>Assume Well Mixed- any concentration leaving a layer is the concentration of that layer.</a:t>
            </a:r>
          </a:p>
          <a:p>
            <a:endParaRPr lang="en-US" dirty="0"/>
          </a:p>
          <a:p>
            <a:pPr marL="342900" indent="-342900">
              <a:buFont typeface="Arial"/>
              <a:buChar char="•"/>
            </a:pPr>
            <a:r>
              <a:rPr lang="en-US" dirty="0" smtClean="0"/>
              <a:t>Assume the volume of each layer is fixed</a:t>
            </a:r>
          </a:p>
          <a:p>
            <a:endParaRPr lang="en-US" dirty="0"/>
          </a:p>
          <a:p>
            <a:pPr marL="342900" indent="-342900">
              <a:buFont typeface="Arial"/>
              <a:buChar char="•"/>
            </a:pPr>
            <a:r>
              <a:rPr lang="en-US" dirty="0" smtClean="0"/>
              <a:t>Assume exchange between layers is perfectly balanced (e.g. Q</a:t>
            </a:r>
            <a:r>
              <a:rPr lang="en-US" baseline="-25000" dirty="0" smtClean="0"/>
              <a:t>1,2</a:t>
            </a:r>
            <a:r>
              <a:rPr lang="en-US" dirty="0" smtClean="0"/>
              <a:t>=Q</a:t>
            </a:r>
            <a:r>
              <a:rPr lang="en-US" baseline="-25000" dirty="0" smtClean="0"/>
              <a:t>2,1</a:t>
            </a:r>
            <a:r>
              <a:rPr lang="en-US" dirty="0" smtClean="0"/>
              <a:t>) – can you justify this? What does it mean?</a:t>
            </a:r>
          </a:p>
          <a:p>
            <a:endParaRPr lang="en-US" dirty="0"/>
          </a:p>
          <a:p>
            <a:pPr marL="342900" indent="-342900">
              <a:buFont typeface="Arial"/>
              <a:buChar char="•"/>
            </a:pPr>
            <a:r>
              <a:rPr lang="en-US" dirty="0" smtClean="0"/>
              <a:t>Precipitation and Evaporation Balance; Groundwater Input and Outputs Balance; Surface Water Inputs and Outputs Balance - </a:t>
            </a:r>
            <a:r>
              <a:rPr lang="en-US" dirty="0">
                <a:solidFill>
                  <a:srgbClr val="FF0000"/>
                </a:solidFill>
              </a:rPr>
              <a:t>Is this reasonable</a:t>
            </a:r>
            <a:r>
              <a:rPr lang="en-US" dirty="0" smtClean="0">
                <a:solidFill>
                  <a:srgbClr val="FF0000"/>
                </a:solidFill>
              </a:rPr>
              <a:t>?</a:t>
            </a:r>
            <a:endParaRPr lang="en-US" dirty="0"/>
          </a:p>
          <a:p>
            <a:pPr marL="342900" indent="-342900">
              <a:buFont typeface="Arial"/>
              <a:buChar char="•"/>
            </a:pPr>
            <a:r>
              <a:rPr lang="en-US" dirty="0" smtClean="0"/>
              <a:t>Precipitation and Evaporation carry negligible loads (when might this be a bad assumption – think of an example??)</a:t>
            </a:r>
          </a:p>
          <a:p>
            <a:pPr marL="342900" indent="-342900">
              <a:buFont typeface="Arial"/>
              <a:buChar char="•"/>
            </a:pPr>
            <a:r>
              <a:rPr lang="en-US" dirty="0" smtClean="0"/>
              <a:t>All GW is equally loaded with whatever substance you’re interested in</a:t>
            </a:r>
            <a:endParaRPr lang="en-US" dirty="0"/>
          </a:p>
        </p:txBody>
      </p:sp>
    </p:spTree>
    <p:extLst>
      <p:ext uri="{BB962C8B-B14F-4D97-AF65-F5344CB8AC3E}">
        <p14:creationId xmlns:p14="http://schemas.microsoft.com/office/powerpoint/2010/main" val="11416133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84779" cy="718930"/>
          </a:xfrm>
        </p:spPr>
        <p:txBody>
          <a:bodyPr>
            <a:normAutofit/>
          </a:bodyPr>
          <a:lstStyle/>
          <a:p>
            <a:r>
              <a:rPr lang="en-US" dirty="0" smtClean="0"/>
              <a:t>Mass Balance – No RXNs</a:t>
            </a:r>
            <a:endParaRPr lang="en-US" dirty="0"/>
          </a:p>
        </p:txBody>
      </p:sp>
      <p:sp>
        <p:nvSpPr>
          <p:cNvPr id="3" name="Content Placeholder 2"/>
          <p:cNvSpPr>
            <a:spLocks noGrp="1"/>
          </p:cNvSpPr>
          <p:nvPr>
            <p:ph idx="1"/>
          </p:nvPr>
        </p:nvSpPr>
        <p:spPr>
          <a:xfrm>
            <a:off x="96109" y="1014777"/>
            <a:ext cx="7620000" cy="4373563"/>
          </a:xfrm>
        </p:spPr>
        <p:txBody>
          <a:bodyPr/>
          <a:lstStyle/>
          <a:p>
            <a:r>
              <a:rPr lang="en-US" dirty="0" smtClean="0"/>
              <a:t>Layer 1</a:t>
            </a:r>
          </a:p>
          <a:p>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2266013788"/>
              </p:ext>
            </p:extLst>
          </p:nvPr>
        </p:nvGraphicFramePr>
        <p:xfrm>
          <a:off x="177800" y="1798638"/>
          <a:ext cx="8716963" cy="923925"/>
        </p:xfrm>
        <a:graphic>
          <a:graphicData uri="http://schemas.openxmlformats.org/presentationml/2006/ole">
            <mc:AlternateContent xmlns:mc="http://schemas.openxmlformats.org/markup-compatibility/2006">
              <mc:Choice xmlns:v="urn:schemas-microsoft-com:vml" Requires="v">
                <p:oleObj spid="_x0000_s52309" name="Equation" r:id="rId3" imgW="3670300" imgH="419100" progId="Equation.3">
                  <p:embed/>
                </p:oleObj>
              </mc:Choice>
              <mc:Fallback>
                <p:oleObj name="Equation" r:id="rId3" imgW="3670300" imgH="419100" progId="Equation.3">
                  <p:embed/>
                  <p:pic>
                    <p:nvPicPr>
                      <p:cNvPr id="0" name=""/>
                      <p:cNvPicPr>
                        <a:picLocks noChangeAspect="1" noChangeArrowheads="1"/>
                      </p:cNvPicPr>
                      <p:nvPr/>
                    </p:nvPicPr>
                    <p:blipFill>
                      <a:blip r:embed="rId4"/>
                      <a:srcRect/>
                      <a:stretch>
                        <a:fillRect/>
                      </a:stretch>
                    </p:blipFill>
                    <p:spPr bwMode="auto">
                      <a:xfrm>
                        <a:off x="177800" y="1798638"/>
                        <a:ext cx="8716963" cy="923925"/>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39034342"/>
              </p:ext>
            </p:extLst>
          </p:nvPr>
        </p:nvGraphicFramePr>
        <p:xfrm>
          <a:off x="447675" y="3678238"/>
          <a:ext cx="7932738" cy="1370012"/>
        </p:xfrm>
        <a:graphic>
          <a:graphicData uri="http://schemas.openxmlformats.org/presentationml/2006/ole">
            <mc:AlternateContent xmlns:mc="http://schemas.openxmlformats.org/markup-compatibility/2006">
              <mc:Choice xmlns:v="urn:schemas-microsoft-com:vml" Requires="v">
                <p:oleObj spid="_x0000_s52310" name="Equation" r:id="rId5" imgW="3340100" imgH="622300" progId="Equation.3">
                  <p:embed/>
                </p:oleObj>
              </mc:Choice>
              <mc:Fallback>
                <p:oleObj name="Equation" r:id="rId5" imgW="3340100" imgH="622300" progId="Equation.3">
                  <p:embed/>
                  <p:pic>
                    <p:nvPicPr>
                      <p:cNvPr id="0" name=""/>
                      <p:cNvPicPr>
                        <a:picLocks noChangeAspect="1" noChangeArrowheads="1"/>
                      </p:cNvPicPr>
                      <p:nvPr/>
                    </p:nvPicPr>
                    <p:blipFill>
                      <a:blip r:embed="rId6"/>
                      <a:srcRect/>
                      <a:stretch>
                        <a:fillRect/>
                      </a:stretch>
                    </p:blipFill>
                    <p:spPr bwMode="auto">
                      <a:xfrm>
                        <a:off x="447675" y="3678238"/>
                        <a:ext cx="7932738" cy="1370012"/>
                      </a:xfrm>
                      <a:prstGeom prst="rect">
                        <a:avLst/>
                      </a:prstGeom>
                      <a:noFill/>
                      <a:extLst/>
                    </p:spPr>
                  </p:pic>
                </p:oleObj>
              </mc:Fallback>
            </mc:AlternateContent>
          </a:graphicData>
        </a:graphic>
      </p:graphicFrame>
      <p:sp>
        <p:nvSpPr>
          <p:cNvPr id="6" name="Rectangle 5"/>
          <p:cNvSpPr/>
          <p:nvPr/>
        </p:nvSpPr>
        <p:spPr>
          <a:xfrm>
            <a:off x="222315" y="3159273"/>
            <a:ext cx="993143" cy="369332"/>
          </a:xfrm>
          <a:prstGeom prst="rect">
            <a:avLst/>
          </a:prstGeom>
        </p:spPr>
        <p:txBody>
          <a:bodyPr wrap="none">
            <a:spAutoFit/>
          </a:bodyPr>
          <a:lstStyle/>
          <a:p>
            <a:r>
              <a:rPr lang="en-US" b="1" dirty="0"/>
              <a:t>Layer </a:t>
            </a:r>
            <a:r>
              <a:rPr lang="en-US" b="1" dirty="0" smtClean="0"/>
              <a:t>2</a:t>
            </a:r>
            <a:endParaRPr lang="en-US" b="1" dirty="0"/>
          </a:p>
        </p:txBody>
      </p:sp>
      <p:graphicFrame>
        <p:nvGraphicFramePr>
          <p:cNvPr id="7" name="Object 2"/>
          <p:cNvGraphicFramePr>
            <a:graphicFrameLocks noChangeAspect="1"/>
          </p:cNvGraphicFramePr>
          <p:nvPr>
            <p:extLst>
              <p:ext uri="{D42A27DB-BD31-4B8C-83A1-F6EECF244321}">
                <p14:modId xmlns:p14="http://schemas.microsoft.com/office/powerpoint/2010/main" val="2536917227"/>
              </p:ext>
            </p:extLst>
          </p:nvPr>
        </p:nvGraphicFramePr>
        <p:xfrm>
          <a:off x="2197100" y="5375275"/>
          <a:ext cx="5821363" cy="1370013"/>
        </p:xfrm>
        <a:graphic>
          <a:graphicData uri="http://schemas.openxmlformats.org/presentationml/2006/ole">
            <mc:AlternateContent xmlns:mc="http://schemas.openxmlformats.org/markup-compatibility/2006">
              <mc:Choice xmlns:v="urn:schemas-microsoft-com:vml" Requires="v">
                <p:oleObj spid="_x0000_s52311" name="Equation" r:id="rId7" imgW="2451100" imgH="622300" progId="Equation.3">
                  <p:embed/>
                </p:oleObj>
              </mc:Choice>
              <mc:Fallback>
                <p:oleObj name="Equation" r:id="rId7" imgW="2451100" imgH="622300" progId="Equation.3">
                  <p:embed/>
                  <p:pic>
                    <p:nvPicPr>
                      <p:cNvPr id="0" name=""/>
                      <p:cNvPicPr>
                        <a:picLocks noChangeAspect="1" noChangeArrowheads="1"/>
                      </p:cNvPicPr>
                      <p:nvPr/>
                    </p:nvPicPr>
                    <p:blipFill>
                      <a:blip r:embed="rId8"/>
                      <a:srcRect/>
                      <a:stretch>
                        <a:fillRect/>
                      </a:stretch>
                    </p:blipFill>
                    <p:spPr bwMode="auto">
                      <a:xfrm>
                        <a:off x="2197100" y="5375275"/>
                        <a:ext cx="5821363" cy="1370013"/>
                      </a:xfrm>
                      <a:prstGeom prst="rect">
                        <a:avLst/>
                      </a:prstGeom>
                      <a:noFill/>
                      <a:extLst/>
                    </p:spPr>
                  </p:pic>
                </p:oleObj>
              </mc:Fallback>
            </mc:AlternateContent>
          </a:graphicData>
        </a:graphic>
      </p:graphicFrame>
      <p:sp>
        <p:nvSpPr>
          <p:cNvPr id="8" name="Rectangle 7"/>
          <p:cNvSpPr/>
          <p:nvPr/>
        </p:nvSpPr>
        <p:spPr>
          <a:xfrm>
            <a:off x="374715" y="5574050"/>
            <a:ext cx="993143" cy="369332"/>
          </a:xfrm>
          <a:prstGeom prst="rect">
            <a:avLst/>
          </a:prstGeom>
        </p:spPr>
        <p:txBody>
          <a:bodyPr wrap="none">
            <a:spAutoFit/>
          </a:bodyPr>
          <a:lstStyle/>
          <a:p>
            <a:r>
              <a:rPr lang="en-US" b="1" dirty="0"/>
              <a:t>Layer 3</a:t>
            </a:r>
          </a:p>
        </p:txBody>
      </p:sp>
    </p:spTree>
    <p:extLst>
      <p:ext uri="{BB962C8B-B14F-4D97-AF65-F5344CB8AC3E}">
        <p14:creationId xmlns:p14="http://schemas.microsoft.com/office/powerpoint/2010/main" val="615948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a:t>
            </a:r>
            <a:endParaRPr lang="en-US" dirty="0"/>
          </a:p>
        </p:txBody>
      </p:sp>
      <p:sp>
        <p:nvSpPr>
          <p:cNvPr id="3" name="Content Placeholder 2"/>
          <p:cNvSpPr>
            <a:spLocks noGrp="1"/>
          </p:cNvSpPr>
          <p:nvPr>
            <p:ph idx="1"/>
          </p:nvPr>
        </p:nvSpPr>
        <p:spPr/>
        <p:txBody>
          <a:bodyPr/>
          <a:lstStyle/>
          <a:p>
            <a:r>
              <a:rPr lang="en-US" dirty="0" smtClean="0"/>
              <a:t>RECALL CHAPTER 1</a:t>
            </a:r>
          </a:p>
          <a:p>
            <a:endParaRPr lang="en-US" dirty="0"/>
          </a:p>
          <a:p>
            <a:r>
              <a:rPr lang="en-US" dirty="0" smtClean="0"/>
              <a:t>STEADY STATE</a:t>
            </a:r>
          </a:p>
          <a:p>
            <a:endParaRPr lang="en-US" dirty="0"/>
          </a:p>
          <a:p>
            <a:r>
              <a:rPr lang="en-US" dirty="0" smtClean="0"/>
              <a:t>EXPONENTIAL LIKE SOLUTIONS</a:t>
            </a:r>
          </a:p>
          <a:p>
            <a:endParaRPr lang="en-US" dirty="0"/>
          </a:p>
          <a:p>
            <a:r>
              <a:rPr lang="en-US" dirty="0" smtClean="0"/>
              <a:t>MATHEMATICA</a:t>
            </a:r>
          </a:p>
          <a:p>
            <a:endParaRPr lang="en-US" dirty="0"/>
          </a:p>
          <a:p>
            <a:r>
              <a:rPr lang="en-US" dirty="0" smtClean="0"/>
              <a:t>MATLAB</a:t>
            </a:r>
            <a:endParaRPr lang="en-US" dirty="0"/>
          </a:p>
        </p:txBody>
      </p:sp>
    </p:spTree>
    <p:extLst>
      <p:ext uri="{BB962C8B-B14F-4D97-AF65-F5344CB8AC3E}">
        <p14:creationId xmlns:p14="http://schemas.microsoft.com/office/powerpoint/2010/main" val="35227332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569504"/>
          </a:xfrm>
        </p:spPr>
        <p:txBody>
          <a:bodyPr>
            <a:normAutofit fontScale="90000"/>
          </a:bodyPr>
          <a:lstStyle/>
          <a:p>
            <a:r>
              <a:rPr lang="en-US" dirty="0" smtClean="0"/>
              <a:t>Example</a:t>
            </a:r>
            <a:endParaRPr lang="en-US" dirty="0"/>
          </a:p>
        </p:txBody>
      </p:sp>
      <p:sp>
        <p:nvSpPr>
          <p:cNvPr id="3" name="Content Placeholder 2"/>
          <p:cNvSpPr>
            <a:spLocks noGrp="1"/>
          </p:cNvSpPr>
          <p:nvPr>
            <p:ph idx="1"/>
          </p:nvPr>
        </p:nvSpPr>
        <p:spPr>
          <a:xfrm>
            <a:off x="457200" y="1017926"/>
            <a:ext cx="7620000" cy="5519432"/>
          </a:xfrm>
        </p:spPr>
        <p:txBody>
          <a:bodyPr>
            <a:normAutofit lnSpcReduction="10000"/>
          </a:bodyPr>
          <a:lstStyle/>
          <a:p>
            <a:r>
              <a:rPr lang="en-US" dirty="0" smtClean="0"/>
              <a:t>A lake of 1000 m</a:t>
            </a:r>
            <a:r>
              <a:rPr lang="en-US" baseline="30000" dirty="0" smtClean="0"/>
              <a:t>3 </a:t>
            </a:r>
            <a:r>
              <a:rPr lang="en-US" dirty="0" smtClean="0"/>
              <a:t>can be broken into a surface layer of  500 </a:t>
            </a:r>
            <a:r>
              <a:rPr lang="en-US" dirty="0"/>
              <a:t>m</a:t>
            </a:r>
            <a:r>
              <a:rPr lang="en-US" baseline="30000" dirty="0"/>
              <a:t>3 </a:t>
            </a:r>
            <a:r>
              <a:rPr lang="en-US" dirty="0" smtClean="0"/>
              <a:t>and two deeper layers of equal size. The top layer is fed by a contaminated stream with concentration 5g/liter, which flows in at a rate of 20 </a:t>
            </a:r>
            <a:r>
              <a:rPr lang="en-US" dirty="0"/>
              <a:t>m</a:t>
            </a:r>
            <a:r>
              <a:rPr lang="en-US" baseline="30000" dirty="0"/>
              <a:t>3</a:t>
            </a:r>
            <a:r>
              <a:rPr lang="en-US" dirty="0" smtClean="0"/>
              <a:t>/hr. It is drained by a similar stream. Groundwater flow in the surface layer is negligible compared to the surface water input. Both deeper layers are fed by groundwater at rates of 2 </a:t>
            </a:r>
            <a:r>
              <a:rPr lang="en-US" dirty="0"/>
              <a:t>m</a:t>
            </a:r>
            <a:r>
              <a:rPr lang="en-US" baseline="30000" dirty="0"/>
              <a:t>3</a:t>
            </a:r>
            <a:r>
              <a:rPr lang="en-US" dirty="0"/>
              <a:t>/</a:t>
            </a:r>
            <a:r>
              <a:rPr lang="en-US" dirty="0" smtClean="0"/>
              <a:t>hr. The groundwater in this area is pristine. The surface and middle layer have a turbulent exchange rate of 5 </a:t>
            </a:r>
            <a:r>
              <a:rPr lang="en-US" dirty="0"/>
              <a:t>m</a:t>
            </a:r>
            <a:r>
              <a:rPr lang="en-US" baseline="30000" dirty="0"/>
              <a:t>3</a:t>
            </a:r>
            <a:r>
              <a:rPr lang="en-US" dirty="0"/>
              <a:t>/</a:t>
            </a:r>
            <a:r>
              <a:rPr lang="en-US" dirty="0" err="1" smtClean="0"/>
              <a:t>hr</a:t>
            </a:r>
            <a:r>
              <a:rPr lang="en-US" dirty="0" smtClean="0"/>
              <a:t>, while the middle and lower layer have an exchange rate of 1 </a:t>
            </a:r>
            <a:r>
              <a:rPr lang="en-US" dirty="0"/>
              <a:t>m</a:t>
            </a:r>
            <a:r>
              <a:rPr lang="en-US" baseline="30000" dirty="0"/>
              <a:t>3</a:t>
            </a:r>
            <a:r>
              <a:rPr lang="en-US" dirty="0"/>
              <a:t>/</a:t>
            </a:r>
            <a:r>
              <a:rPr lang="en-US" dirty="0" smtClean="0"/>
              <a:t>hr.</a:t>
            </a:r>
            <a:endParaRPr lang="en-US" dirty="0"/>
          </a:p>
          <a:p>
            <a:r>
              <a:rPr lang="en-US" dirty="0" smtClean="0"/>
              <a:t>Write down evolution equations for the concentration in each layer. </a:t>
            </a:r>
            <a:endParaRPr lang="en-US" dirty="0"/>
          </a:p>
          <a:p>
            <a:r>
              <a:rPr lang="en-US" dirty="0" smtClean="0"/>
              <a:t>Given enough time, what will the concentration profile in the lake look like?</a:t>
            </a:r>
          </a:p>
          <a:p>
            <a:r>
              <a:rPr lang="en-US" dirty="0" smtClean="0"/>
              <a:t>Assume the lake starts out perfectly clean and plot how the concentrations evolve over time. Is your result </a:t>
            </a:r>
            <a:r>
              <a:rPr lang="en-US" smtClean="0"/>
              <a:t>consistent with your </a:t>
            </a:r>
            <a:r>
              <a:rPr lang="en-US" dirty="0" smtClean="0"/>
              <a:t>answer above?</a:t>
            </a:r>
          </a:p>
          <a:p>
            <a:endParaRPr lang="en-US" dirty="0"/>
          </a:p>
          <a:p>
            <a:endParaRPr lang="en-US" dirty="0" smtClean="0"/>
          </a:p>
        </p:txBody>
      </p:sp>
    </p:spTree>
    <p:extLst>
      <p:ext uri="{BB962C8B-B14F-4D97-AF65-F5344CB8AC3E}">
        <p14:creationId xmlns:p14="http://schemas.microsoft.com/office/powerpoint/2010/main" val="378229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DownsTream</a:t>
            </a:r>
            <a:r>
              <a:rPr lang="en-US" dirty="0" smtClean="0"/>
              <a:t> Transport</a:t>
            </a:r>
            <a:endParaRPr lang="en-US" dirty="0"/>
          </a:p>
        </p:txBody>
      </p:sp>
      <p:sp>
        <p:nvSpPr>
          <p:cNvPr id="3" name="Content Placeholder 2"/>
          <p:cNvSpPr>
            <a:spLocks noGrp="1"/>
          </p:cNvSpPr>
          <p:nvPr>
            <p:ph idx="1"/>
          </p:nvPr>
        </p:nvSpPr>
        <p:spPr/>
        <p:txBody>
          <a:bodyPr>
            <a:normAutofit lnSpcReduction="10000"/>
          </a:bodyPr>
          <a:lstStyle/>
          <a:p>
            <a:r>
              <a:rPr lang="en-US" dirty="0" smtClean="0"/>
              <a:t>If I am only interested in downstream transport, surely I should only need a one-dimensional transport equation like:</a:t>
            </a:r>
          </a:p>
          <a:p>
            <a:endParaRPr lang="en-US" dirty="0"/>
          </a:p>
          <a:p>
            <a:endParaRPr lang="en-US" dirty="0" smtClean="0"/>
          </a:p>
          <a:p>
            <a:endParaRPr lang="en-US" dirty="0"/>
          </a:p>
          <a:p>
            <a:endParaRPr lang="en-US" dirty="0" smtClean="0"/>
          </a:p>
          <a:p>
            <a:r>
              <a:rPr lang="en-US" dirty="0" smtClean="0"/>
              <a:t>Under what conditions can I do this? – i.e. look at the previous slide equation. What has to be true for the equation to collapse to the above one?</a:t>
            </a:r>
          </a:p>
          <a:p>
            <a:endParaRPr lang="en-US" dirty="0"/>
          </a:p>
          <a:p>
            <a:r>
              <a:rPr lang="en-US" dirty="0" smtClean="0"/>
              <a:t>When vertical and Transverse Directions are Well Mixed dx</a:t>
            </a:r>
          </a:p>
          <a:p>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3153425767"/>
              </p:ext>
            </p:extLst>
          </p:nvPr>
        </p:nvGraphicFramePr>
        <p:xfrm>
          <a:off x="2317750" y="2760663"/>
          <a:ext cx="3663950" cy="1038225"/>
        </p:xfrm>
        <a:graphic>
          <a:graphicData uri="http://schemas.openxmlformats.org/presentationml/2006/ole">
            <mc:AlternateContent xmlns:mc="http://schemas.openxmlformats.org/markup-compatibility/2006">
              <mc:Choice xmlns:v="urn:schemas-microsoft-com:vml" Requires="v">
                <p:oleObj spid="_x0000_s2428" name="Equation" r:id="rId3" imgW="1549400" imgH="469900" progId="Equation.3">
                  <p:embed/>
                </p:oleObj>
              </mc:Choice>
              <mc:Fallback>
                <p:oleObj name="Equation" r:id="rId3" imgW="1549400" imgH="469900" progId="Equation.3">
                  <p:embed/>
                  <p:pic>
                    <p:nvPicPr>
                      <p:cNvPr id="0" name=""/>
                      <p:cNvPicPr>
                        <a:picLocks noChangeAspect="1" noChangeArrowheads="1"/>
                      </p:cNvPicPr>
                      <p:nvPr/>
                    </p:nvPicPr>
                    <p:blipFill>
                      <a:blip r:embed="rId4"/>
                      <a:srcRect/>
                      <a:stretch>
                        <a:fillRect/>
                      </a:stretch>
                    </p:blipFill>
                    <p:spPr bwMode="auto">
                      <a:xfrm>
                        <a:off x="2317750" y="2760663"/>
                        <a:ext cx="3663950" cy="1038225"/>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1130360967"/>
              </p:ext>
            </p:extLst>
          </p:nvPr>
        </p:nvGraphicFramePr>
        <p:xfrm>
          <a:off x="2209800" y="5848350"/>
          <a:ext cx="1922463" cy="981075"/>
        </p:xfrm>
        <a:graphic>
          <a:graphicData uri="http://schemas.openxmlformats.org/presentationml/2006/ole">
            <mc:AlternateContent xmlns:mc="http://schemas.openxmlformats.org/markup-compatibility/2006">
              <mc:Choice xmlns:v="urn:schemas-microsoft-com:vml" Requires="v">
                <p:oleObj spid="_x0000_s2429" name="Equation" r:id="rId5" imgW="812800" imgH="444500" progId="Equation.3">
                  <p:embed/>
                </p:oleObj>
              </mc:Choice>
              <mc:Fallback>
                <p:oleObj name="Equation" r:id="rId5" imgW="812800" imgH="444500" progId="Equation.3">
                  <p:embed/>
                  <p:pic>
                    <p:nvPicPr>
                      <p:cNvPr id="0" name=""/>
                      <p:cNvPicPr>
                        <a:picLocks noChangeAspect="1" noChangeArrowheads="1"/>
                      </p:cNvPicPr>
                      <p:nvPr/>
                    </p:nvPicPr>
                    <p:blipFill>
                      <a:blip r:embed="rId6"/>
                      <a:srcRect/>
                      <a:stretch>
                        <a:fillRect/>
                      </a:stretch>
                    </p:blipFill>
                    <p:spPr bwMode="auto">
                      <a:xfrm>
                        <a:off x="2209800" y="5848350"/>
                        <a:ext cx="1922463" cy="981075"/>
                      </a:xfrm>
                      <a:prstGeom prst="rect">
                        <a:avLst/>
                      </a:prstGeom>
                      <a:noFill/>
                      <a:extLst/>
                    </p:spPr>
                  </p:pic>
                </p:oleObj>
              </mc:Fallback>
            </mc:AlternateContent>
          </a:graphicData>
        </a:graphic>
      </p:graphicFrame>
      <p:cxnSp>
        <p:nvCxnSpPr>
          <p:cNvPr id="7" name="Straight Arrow Connector 6"/>
          <p:cNvCxnSpPr/>
          <p:nvPr/>
        </p:nvCxnSpPr>
        <p:spPr>
          <a:xfrm>
            <a:off x="4597400" y="6375400"/>
            <a:ext cx="6731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613400" y="5854184"/>
            <a:ext cx="3379125" cy="923330"/>
          </a:xfrm>
          <a:prstGeom prst="rect">
            <a:avLst/>
          </a:prstGeom>
          <a:noFill/>
        </p:spPr>
        <p:txBody>
          <a:bodyPr wrap="none" rtlCol="0">
            <a:spAutoFit/>
          </a:bodyPr>
          <a:lstStyle/>
          <a:p>
            <a:r>
              <a:rPr lang="en-US" dirty="0" smtClean="0"/>
              <a:t>When does this happen?</a:t>
            </a:r>
          </a:p>
          <a:p>
            <a:endParaRPr lang="en-US" dirty="0"/>
          </a:p>
          <a:p>
            <a:r>
              <a:rPr lang="en-US" dirty="0" smtClean="0"/>
              <a:t>Think back to last lecture (quiz)</a:t>
            </a:r>
            <a:endParaRPr lang="en-US" dirty="0"/>
          </a:p>
        </p:txBody>
      </p:sp>
    </p:spTree>
    <p:extLst>
      <p:ext uri="{BB962C8B-B14F-4D97-AF65-F5344CB8AC3E}">
        <p14:creationId xmlns:p14="http://schemas.microsoft.com/office/powerpoint/2010/main" val="2110697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Taylor Dispersion Video</a:t>
            </a:r>
            <a:endParaRPr lang="en-US" dirty="0"/>
          </a:p>
        </p:txBody>
      </p:sp>
      <p:sp>
        <p:nvSpPr>
          <p:cNvPr id="3" name="Content Placeholder 2"/>
          <p:cNvSpPr>
            <a:spLocks noGrp="1"/>
          </p:cNvSpPr>
          <p:nvPr>
            <p:ph idx="1"/>
          </p:nvPr>
        </p:nvSpPr>
        <p:spPr/>
        <p:txBody>
          <a:bodyPr/>
          <a:lstStyle/>
          <a:p>
            <a:r>
              <a:rPr lang="en-US" dirty="0" err="1"/>
              <a:t>random_walk.m</a:t>
            </a:r>
            <a:endParaRPr lang="en-US" dirty="0"/>
          </a:p>
        </p:txBody>
      </p:sp>
    </p:spTree>
    <p:extLst>
      <p:ext uri="{BB962C8B-B14F-4D97-AF65-F5344CB8AC3E}">
        <p14:creationId xmlns:p14="http://schemas.microsoft.com/office/powerpoint/2010/main" val="2340734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429500" cy="1371600"/>
          </a:xfrm>
        </p:spPr>
        <p:txBody>
          <a:bodyPr>
            <a:normAutofit/>
          </a:bodyPr>
          <a:lstStyle/>
          <a:p>
            <a:r>
              <a:rPr lang="en-US" dirty="0" smtClean="0"/>
              <a:t>Well Mixed Transverse to Flow</a:t>
            </a:r>
            <a:endParaRPr lang="en-US" dirty="0"/>
          </a:p>
        </p:txBody>
      </p:sp>
      <p:sp>
        <p:nvSpPr>
          <p:cNvPr id="3" name="Content Placeholder 2"/>
          <p:cNvSpPr>
            <a:spLocks noGrp="1"/>
          </p:cNvSpPr>
          <p:nvPr>
            <p:ph idx="1"/>
          </p:nvPr>
        </p:nvSpPr>
        <p:spPr/>
        <p:txBody>
          <a:bodyPr/>
          <a:lstStyle/>
          <a:p>
            <a:r>
              <a:rPr lang="en-US" dirty="0" smtClean="0"/>
              <a:t>You can assume that vertical gradients are negligible after</a:t>
            </a:r>
          </a:p>
          <a:p>
            <a:endParaRPr lang="en-US" dirty="0"/>
          </a:p>
          <a:p>
            <a:endParaRPr lang="en-US" dirty="0" smtClean="0"/>
          </a:p>
          <a:p>
            <a:endParaRPr lang="en-US" dirty="0" smtClean="0"/>
          </a:p>
          <a:p>
            <a:r>
              <a:rPr lang="en-US" dirty="0" smtClean="0"/>
              <a:t>Likewise transverse gradients are negligible after</a:t>
            </a:r>
          </a:p>
          <a:p>
            <a:endParaRPr lang="en-US" dirty="0"/>
          </a:p>
          <a:p>
            <a:endParaRPr lang="en-US" dirty="0" smtClean="0"/>
          </a:p>
          <a:p>
            <a:endParaRPr lang="en-US" dirty="0"/>
          </a:p>
          <a:p>
            <a:r>
              <a:rPr lang="en-US" dirty="0" smtClean="0"/>
              <a:t>Therefore at least one of these times must have passed before you can treat the system as one dimensional</a:t>
            </a:r>
          </a:p>
          <a:p>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783562250"/>
              </p:ext>
            </p:extLst>
          </p:nvPr>
        </p:nvGraphicFramePr>
        <p:xfrm>
          <a:off x="3486150" y="2290763"/>
          <a:ext cx="1292225" cy="1036637"/>
        </p:xfrm>
        <a:graphic>
          <a:graphicData uri="http://schemas.openxmlformats.org/presentationml/2006/ole">
            <mc:AlternateContent xmlns:mc="http://schemas.openxmlformats.org/markup-compatibility/2006">
              <mc:Choice xmlns:v="urn:schemas-microsoft-com:vml" Requires="v">
                <p:oleObj spid="_x0000_s3615" name="Equation" r:id="rId3" imgW="546100" imgH="469900" progId="Equation.3">
                  <p:embed/>
                </p:oleObj>
              </mc:Choice>
              <mc:Fallback>
                <p:oleObj name="Equation" r:id="rId3" imgW="546100" imgH="469900" progId="Equation.3">
                  <p:embed/>
                  <p:pic>
                    <p:nvPicPr>
                      <p:cNvPr id="0" name=""/>
                      <p:cNvPicPr>
                        <a:picLocks noChangeAspect="1" noChangeArrowheads="1"/>
                      </p:cNvPicPr>
                      <p:nvPr/>
                    </p:nvPicPr>
                    <p:blipFill>
                      <a:blip r:embed="rId4"/>
                      <a:srcRect/>
                      <a:stretch>
                        <a:fillRect/>
                      </a:stretch>
                    </p:blipFill>
                    <p:spPr bwMode="auto">
                      <a:xfrm>
                        <a:off x="3486150" y="2290763"/>
                        <a:ext cx="1292225" cy="1036637"/>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3640930827"/>
              </p:ext>
            </p:extLst>
          </p:nvPr>
        </p:nvGraphicFramePr>
        <p:xfrm>
          <a:off x="3486150" y="4130675"/>
          <a:ext cx="1292225" cy="1065213"/>
        </p:xfrm>
        <a:graphic>
          <a:graphicData uri="http://schemas.openxmlformats.org/presentationml/2006/ole">
            <mc:AlternateContent xmlns:mc="http://schemas.openxmlformats.org/markup-compatibility/2006">
              <mc:Choice xmlns:v="urn:schemas-microsoft-com:vml" Requires="v">
                <p:oleObj spid="_x0000_s3616" name="Equation" r:id="rId5" imgW="546100" imgH="482600" progId="Equation.3">
                  <p:embed/>
                </p:oleObj>
              </mc:Choice>
              <mc:Fallback>
                <p:oleObj name="Equation" r:id="rId5" imgW="546100" imgH="482600" progId="Equation.3">
                  <p:embed/>
                  <p:pic>
                    <p:nvPicPr>
                      <p:cNvPr id="0" name=""/>
                      <p:cNvPicPr>
                        <a:picLocks noChangeAspect="1" noChangeArrowheads="1"/>
                      </p:cNvPicPr>
                      <p:nvPr/>
                    </p:nvPicPr>
                    <p:blipFill>
                      <a:blip r:embed="rId6"/>
                      <a:srcRect/>
                      <a:stretch>
                        <a:fillRect/>
                      </a:stretch>
                    </p:blipFill>
                    <p:spPr bwMode="auto">
                      <a:xfrm>
                        <a:off x="3486150" y="4130675"/>
                        <a:ext cx="1292225" cy="1065213"/>
                      </a:xfrm>
                      <a:prstGeom prst="rect">
                        <a:avLst/>
                      </a:prstGeom>
                      <a:noFill/>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907390923"/>
              </p:ext>
            </p:extLst>
          </p:nvPr>
        </p:nvGraphicFramePr>
        <p:xfrm>
          <a:off x="2997200" y="6126163"/>
          <a:ext cx="2193925" cy="588963"/>
        </p:xfrm>
        <a:graphic>
          <a:graphicData uri="http://schemas.openxmlformats.org/presentationml/2006/ole">
            <mc:AlternateContent xmlns:mc="http://schemas.openxmlformats.org/markup-compatibility/2006">
              <mc:Choice xmlns:v="urn:schemas-microsoft-com:vml" Requires="v">
                <p:oleObj spid="_x0000_s3617" name="Equation" r:id="rId7" imgW="927100" imgH="266700" progId="Equation.3">
                  <p:embed/>
                </p:oleObj>
              </mc:Choice>
              <mc:Fallback>
                <p:oleObj name="Equation" r:id="rId7" imgW="927100" imgH="266700" progId="Equation.3">
                  <p:embed/>
                  <p:pic>
                    <p:nvPicPr>
                      <p:cNvPr id="0" name=""/>
                      <p:cNvPicPr>
                        <a:picLocks noChangeAspect="1" noChangeArrowheads="1"/>
                      </p:cNvPicPr>
                      <p:nvPr/>
                    </p:nvPicPr>
                    <p:blipFill>
                      <a:blip r:embed="rId8"/>
                      <a:srcRect/>
                      <a:stretch>
                        <a:fillRect/>
                      </a:stretch>
                    </p:blipFill>
                    <p:spPr bwMode="auto">
                      <a:xfrm>
                        <a:off x="2997200" y="6126163"/>
                        <a:ext cx="2193925" cy="588963"/>
                      </a:xfrm>
                      <a:prstGeom prst="rect">
                        <a:avLst/>
                      </a:prstGeom>
                      <a:noFill/>
                      <a:extLst/>
                    </p:spPr>
                  </p:pic>
                </p:oleObj>
              </mc:Fallback>
            </mc:AlternateContent>
          </a:graphicData>
        </a:graphic>
      </p:graphicFrame>
    </p:spTree>
    <p:extLst>
      <p:ext uri="{BB962C8B-B14F-4D97-AF65-F5344CB8AC3E}">
        <p14:creationId xmlns:p14="http://schemas.microsoft.com/office/powerpoint/2010/main" val="1435586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 These Conditions</a:t>
            </a:r>
            <a:endParaRPr lang="en-US" dirty="0"/>
          </a:p>
        </p:txBody>
      </p:sp>
      <p:sp>
        <p:nvSpPr>
          <p:cNvPr id="3" name="Content Placeholder 2"/>
          <p:cNvSpPr>
            <a:spLocks noGrp="1"/>
          </p:cNvSpPr>
          <p:nvPr>
            <p:ph idx="1"/>
          </p:nvPr>
        </p:nvSpPr>
        <p:spPr/>
        <p:txBody>
          <a:bodyPr/>
          <a:lstStyle/>
          <a:p>
            <a:r>
              <a:rPr lang="en-US" dirty="0" smtClean="0"/>
              <a:t>Treat a River as one-dimensional and use the full arsenal of weapons that you were given in the previous chapter:</a:t>
            </a:r>
          </a:p>
          <a:p>
            <a:endParaRPr lang="en-US" dirty="0"/>
          </a:p>
          <a:p>
            <a:endParaRPr lang="en-US" dirty="0" smtClean="0"/>
          </a:p>
          <a:p>
            <a:endParaRPr lang="en-US" dirty="0"/>
          </a:p>
          <a:p>
            <a:endParaRPr lang="en-US" dirty="0" smtClean="0"/>
          </a:p>
          <a:p>
            <a:r>
              <a:rPr lang="en-US" dirty="0" smtClean="0"/>
              <a:t>How would you estimate u and </a:t>
            </a:r>
            <a:r>
              <a:rPr lang="en-US" dirty="0" err="1" smtClean="0"/>
              <a:t>D</a:t>
            </a:r>
            <a:r>
              <a:rPr lang="en-US" baseline="-25000" dirty="0" err="1" smtClean="0"/>
              <a:t>x</a:t>
            </a:r>
            <a:r>
              <a:rPr lang="en-US" dirty="0"/>
              <a:t> </a:t>
            </a:r>
            <a:r>
              <a:rPr lang="en-US" dirty="0" smtClean="0"/>
              <a:t>without actually going out and measuring them?</a:t>
            </a:r>
          </a:p>
          <a:p>
            <a:endParaRPr lang="en-US" dirty="0"/>
          </a:p>
          <a:p>
            <a:endParaRPr lang="en-US" dirty="0" smtClean="0"/>
          </a:p>
          <a:p>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3476937566"/>
              </p:ext>
            </p:extLst>
          </p:nvPr>
        </p:nvGraphicFramePr>
        <p:xfrm>
          <a:off x="2584450" y="2849563"/>
          <a:ext cx="3663950" cy="1038225"/>
        </p:xfrm>
        <a:graphic>
          <a:graphicData uri="http://schemas.openxmlformats.org/presentationml/2006/ole">
            <mc:AlternateContent xmlns:mc="http://schemas.openxmlformats.org/markup-compatibility/2006">
              <mc:Choice xmlns:v="urn:schemas-microsoft-com:vml" Requires="v">
                <p:oleObj spid="_x0000_s4278" name="Equation" r:id="rId3" imgW="1549400" imgH="469900" progId="Equation.3">
                  <p:embed/>
                </p:oleObj>
              </mc:Choice>
              <mc:Fallback>
                <p:oleObj name="Equation" r:id="rId3" imgW="1549400" imgH="469900" progId="Equation.3">
                  <p:embed/>
                  <p:pic>
                    <p:nvPicPr>
                      <p:cNvPr id="0" name=""/>
                      <p:cNvPicPr>
                        <a:picLocks noChangeAspect="1" noChangeArrowheads="1"/>
                      </p:cNvPicPr>
                      <p:nvPr/>
                    </p:nvPicPr>
                    <p:blipFill>
                      <a:blip r:embed="rId4"/>
                      <a:srcRect/>
                      <a:stretch>
                        <a:fillRect/>
                      </a:stretch>
                    </p:blipFill>
                    <p:spPr bwMode="auto">
                      <a:xfrm>
                        <a:off x="2584450" y="2849563"/>
                        <a:ext cx="3663950" cy="1038225"/>
                      </a:xfrm>
                      <a:prstGeom prst="rect">
                        <a:avLst/>
                      </a:prstGeom>
                      <a:noFill/>
                      <a:extLst/>
                    </p:spPr>
                  </p:pic>
                </p:oleObj>
              </mc:Fallback>
            </mc:AlternateContent>
          </a:graphicData>
        </a:graphic>
      </p:graphicFrame>
    </p:spTree>
    <p:extLst>
      <p:ext uri="{BB962C8B-B14F-4D97-AF65-F5344CB8AC3E}">
        <p14:creationId xmlns:p14="http://schemas.microsoft.com/office/powerpoint/2010/main" val="1985195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Law</a:t>
            </a:r>
            <a:endParaRPr lang="en-US" dirty="0"/>
          </a:p>
        </p:txBody>
      </p:sp>
      <p:sp>
        <p:nvSpPr>
          <p:cNvPr id="4" name="TextBox 3"/>
          <p:cNvSpPr txBox="1"/>
          <p:nvPr/>
        </p:nvSpPr>
        <p:spPr>
          <a:xfrm>
            <a:off x="1016000" y="1992071"/>
            <a:ext cx="1736924" cy="369332"/>
          </a:xfrm>
          <a:prstGeom prst="rect">
            <a:avLst/>
          </a:prstGeom>
          <a:noFill/>
        </p:spPr>
        <p:txBody>
          <a:bodyPr wrap="none" rtlCol="0">
            <a:spAutoFit/>
          </a:bodyPr>
          <a:lstStyle/>
          <a:p>
            <a:r>
              <a:rPr lang="en-US" b="1" dirty="0" err="1"/>
              <a:t>x</a:t>
            </a:r>
            <a:r>
              <a:rPr lang="en-US" b="1" dirty="0" err="1" smtClean="0"/>
              <a:t>,z</a:t>
            </a:r>
            <a:r>
              <a:rPr lang="en-US" b="1" dirty="0" smtClean="0"/>
              <a:t> (side view)</a:t>
            </a:r>
            <a:endParaRPr lang="en-US" b="1" dirty="0"/>
          </a:p>
        </p:txBody>
      </p:sp>
      <p:pic>
        <p:nvPicPr>
          <p:cNvPr id="5" name="Picture 4" descr="Screen Shot 2017-01-12 at 1.52.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142" y="2361403"/>
            <a:ext cx="2476957" cy="2420663"/>
          </a:xfrm>
          <a:prstGeom prst="rect">
            <a:avLst/>
          </a:prstGeom>
        </p:spPr>
      </p:pic>
      <p:sp>
        <p:nvSpPr>
          <p:cNvPr id="6" name="TextBox 5"/>
          <p:cNvSpPr txBox="1"/>
          <p:nvPr/>
        </p:nvSpPr>
        <p:spPr>
          <a:xfrm>
            <a:off x="609142" y="4821539"/>
            <a:ext cx="2404512" cy="923330"/>
          </a:xfrm>
          <a:prstGeom prst="rect">
            <a:avLst/>
          </a:prstGeom>
          <a:noFill/>
        </p:spPr>
        <p:txBody>
          <a:bodyPr wrap="none" rtlCol="0">
            <a:spAutoFit/>
          </a:bodyPr>
          <a:lstStyle/>
          <a:p>
            <a:r>
              <a:rPr lang="en-US" dirty="0" smtClean="0"/>
              <a:t>Log Profile increasing </a:t>
            </a:r>
          </a:p>
          <a:p>
            <a:r>
              <a:rPr lang="en-US" dirty="0" smtClean="0"/>
              <a:t>toward free surface</a:t>
            </a:r>
          </a:p>
          <a:p>
            <a:endParaRPr lang="en-US" dirty="0"/>
          </a:p>
        </p:txBody>
      </p:sp>
      <p:cxnSp>
        <p:nvCxnSpPr>
          <p:cNvPr id="7" name="Straight Arrow Connector 6"/>
          <p:cNvCxnSpPr/>
          <p:nvPr/>
        </p:nvCxnSpPr>
        <p:spPr>
          <a:xfrm flipH="1" flipV="1">
            <a:off x="3086100" y="2685921"/>
            <a:ext cx="406400" cy="4196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2959100" y="4058037"/>
            <a:ext cx="419100" cy="3931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049454" y="3146038"/>
            <a:ext cx="1117013" cy="276999"/>
          </a:xfrm>
          <a:prstGeom prst="rect">
            <a:avLst/>
          </a:prstGeom>
          <a:noFill/>
        </p:spPr>
        <p:txBody>
          <a:bodyPr wrap="none" rtlCol="0">
            <a:spAutoFit/>
          </a:bodyPr>
          <a:lstStyle/>
          <a:p>
            <a:r>
              <a:rPr lang="en-US" sz="1200" b="1" dirty="0" smtClean="0"/>
              <a:t>Free Surface</a:t>
            </a:r>
            <a:endParaRPr lang="en-US" sz="1200" b="1" dirty="0"/>
          </a:p>
        </p:txBody>
      </p:sp>
      <p:sp>
        <p:nvSpPr>
          <p:cNvPr id="10" name="TextBox 9"/>
          <p:cNvSpPr txBox="1"/>
          <p:nvPr/>
        </p:nvSpPr>
        <p:spPr>
          <a:xfrm>
            <a:off x="3201854" y="3755638"/>
            <a:ext cx="903087" cy="276999"/>
          </a:xfrm>
          <a:prstGeom prst="rect">
            <a:avLst/>
          </a:prstGeom>
          <a:noFill/>
        </p:spPr>
        <p:txBody>
          <a:bodyPr wrap="none" rtlCol="0">
            <a:spAutoFit/>
          </a:bodyPr>
          <a:lstStyle/>
          <a:p>
            <a:r>
              <a:rPr lang="en-US" sz="1200" b="1" dirty="0" smtClean="0"/>
              <a:t>River Bed</a:t>
            </a:r>
            <a:endParaRPr lang="en-US" sz="1200" b="1" dirty="0"/>
          </a:p>
        </p:txBody>
      </p:sp>
      <p:cxnSp>
        <p:nvCxnSpPr>
          <p:cNvPr id="11" name="Straight Arrow Connector 10"/>
          <p:cNvCxnSpPr/>
          <p:nvPr/>
        </p:nvCxnSpPr>
        <p:spPr>
          <a:xfrm>
            <a:off x="469900" y="2685921"/>
            <a:ext cx="12700" cy="17653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98500" y="3403471"/>
            <a:ext cx="351366" cy="369332"/>
          </a:xfrm>
          <a:prstGeom prst="rect">
            <a:avLst/>
          </a:prstGeom>
          <a:noFill/>
        </p:spPr>
        <p:txBody>
          <a:bodyPr wrap="none" rtlCol="0">
            <a:spAutoFit/>
          </a:bodyPr>
          <a:lstStyle/>
          <a:p>
            <a:r>
              <a:rPr lang="en-US" dirty="0" smtClean="0"/>
              <a:t>H</a:t>
            </a:r>
            <a:endParaRPr lang="en-US" dirty="0"/>
          </a:p>
        </p:txBody>
      </p:sp>
      <p:graphicFrame>
        <p:nvGraphicFramePr>
          <p:cNvPr id="13" name="Object 2"/>
          <p:cNvGraphicFramePr>
            <a:graphicFrameLocks noChangeAspect="1"/>
          </p:cNvGraphicFramePr>
          <p:nvPr>
            <p:extLst>
              <p:ext uri="{D42A27DB-BD31-4B8C-83A1-F6EECF244321}">
                <p14:modId xmlns:p14="http://schemas.microsoft.com/office/powerpoint/2010/main" val="3834923205"/>
              </p:ext>
            </p:extLst>
          </p:nvPr>
        </p:nvGraphicFramePr>
        <p:xfrm>
          <a:off x="4318867" y="953740"/>
          <a:ext cx="2463800" cy="1093788"/>
        </p:xfrm>
        <a:graphic>
          <a:graphicData uri="http://schemas.openxmlformats.org/presentationml/2006/ole">
            <mc:AlternateContent xmlns:mc="http://schemas.openxmlformats.org/markup-compatibility/2006">
              <mc:Choice xmlns:v="urn:schemas-microsoft-com:vml" Requires="v">
                <p:oleObj spid="_x0000_s54295" name="Equation" r:id="rId4" imgW="1041400" imgH="495300" progId="Equation.3">
                  <p:embed/>
                </p:oleObj>
              </mc:Choice>
              <mc:Fallback>
                <p:oleObj name="Equation" r:id="rId4" imgW="1041400" imgH="495300" progId="Equation.3">
                  <p:embed/>
                  <p:pic>
                    <p:nvPicPr>
                      <p:cNvPr id="0" name=""/>
                      <p:cNvPicPr>
                        <a:picLocks noChangeAspect="1" noChangeArrowheads="1"/>
                      </p:cNvPicPr>
                      <p:nvPr/>
                    </p:nvPicPr>
                    <p:blipFill>
                      <a:blip r:embed="rId5"/>
                      <a:srcRect/>
                      <a:stretch>
                        <a:fillRect/>
                      </a:stretch>
                    </p:blipFill>
                    <p:spPr bwMode="auto">
                      <a:xfrm>
                        <a:off x="4318867" y="953740"/>
                        <a:ext cx="2463800" cy="1093788"/>
                      </a:xfrm>
                      <a:prstGeom prst="rect">
                        <a:avLst/>
                      </a:prstGeom>
                      <a:noFill/>
                      <a:extLst/>
                    </p:spPr>
                  </p:pic>
                </p:oleObj>
              </mc:Fallback>
            </mc:AlternateContent>
          </a:graphicData>
        </a:graphic>
      </p:graphicFrame>
      <p:graphicFrame>
        <p:nvGraphicFramePr>
          <p:cNvPr id="15" name="Object 2"/>
          <p:cNvGraphicFramePr>
            <a:graphicFrameLocks noChangeAspect="1"/>
          </p:cNvGraphicFramePr>
          <p:nvPr>
            <p:extLst>
              <p:ext uri="{D42A27DB-BD31-4B8C-83A1-F6EECF244321}">
                <p14:modId xmlns:p14="http://schemas.microsoft.com/office/powerpoint/2010/main" val="1043345306"/>
              </p:ext>
            </p:extLst>
          </p:nvPr>
        </p:nvGraphicFramePr>
        <p:xfrm>
          <a:off x="7178675" y="1189077"/>
          <a:ext cx="1622425" cy="533400"/>
        </p:xfrm>
        <a:graphic>
          <a:graphicData uri="http://schemas.openxmlformats.org/presentationml/2006/ole">
            <mc:AlternateContent xmlns:mc="http://schemas.openxmlformats.org/markup-compatibility/2006">
              <mc:Choice xmlns:v="urn:schemas-microsoft-com:vml" Requires="v">
                <p:oleObj spid="_x0000_s54296" name="Equation" r:id="rId6" imgW="685800" imgH="241300" progId="Equation.3">
                  <p:embed/>
                </p:oleObj>
              </mc:Choice>
              <mc:Fallback>
                <p:oleObj name="Equation" r:id="rId6" imgW="685800" imgH="241300" progId="Equation.3">
                  <p:embed/>
                  <p:pic>
                    <p:nvPicPr>
                      <p:cNvPr id="0" name=""/>
                      <p:cNvPicPr>
                        <a:picLocks noChangeAspect="1" noChangeArrowheads="1"/>
                      </p:cNvPicPr>
                      <p:nvPr/>
                    </p:nvPicPr>
                    <p:blipFill>
                      <a:blip r:embed="rId7"/>
                      <a:srcRect/>
                      <a:stretch>
                        <a:fillRect/>
                      </a:stretch>
                    </p:blipFill>
                    <p:spPr bwMode="auto">
                      <a:xfrm>
                        <a:off x="7178675" y="1189077"/>
                        <a:ext cx="1622425" cy="533400"/>
                      </a:xfrm>
                      <a:prstGeom prst="rect">
                        <a:avLst/>
                      </a:prstGeom>
                      <a:noFill/>
                      <a:extLst/>
                    </p:spPr>
                  </p:pic>
                </p:oleObj>
              </mc:Fallback>
            </mc:AlternateContent>
          </a:graphicData>
        </a:graphic>
      </p:graphicFrame>
      <p:graphicFrame>
        <p:nvGraphicFramePr>
          <p:cNvPr id="16" name="Object 2"/>
          <p:cNvGraphicFramePr>
            <a:graphicFrameLocks noChangeAspect="1"/>
          </p:cNvGraphicFramePr>
          <p:nvPr>
            <p:extLst>
              <p:ext uri="{D42A27DB-BD31-4B8C-83A1-F6EECF244321}">
                <p14:modId xmlns:p14="http://schemas.microsoft.com/office/powerpoint/2010/main" val="4184230425"/>
              </p:ext>
            </p:extLst>
          </p:nvPr>
        </p:nvGraphicFramePr>
        <p:xfrm>
          <a:off x="4686300" y="2217390"/>
          <a:ext cx="2492375" cy="927100"/>
        </p:xfrm>
        <a:graphic>
          <a:graphicData uri="http://schemas.openxmlformats.org/presentationml/2006/ole">
            <mc:AlternateContent xmlns:mc="http://schemas.openxmlformats.org/markup-compatibility/2006">
              <mc:Choice xmlns:v="urn:schemas-microsoft-com:vml" Requires="v">
                <p:oleObj spid="_x0000_s54297" name="Equation" r:id="rId8" imgW="1054100" imgH="419100" progId="Equation.3">
                  <p:embed/>
                </p:oleObj>
              </mc:Choice>
              <mc:Fallback>
                <p:oleObj name="Equation" r:id="rId8" imgW="1054100" imgH="419100" progId="Equation.3">
                  <p:embed/>
                  <p:pic>
                    <p:nvPicPr>
                      <p:cNvPr id="0" name=""/>
                      <p:cNvPicPr>
                        <a:picLocks noChangeAspect="1" noChangeArrowheads="1"/>
                      </p:cNvPicPr>
                      <p:nvPr/>
                    </p:nvPicPr>
                    <p:blipFill>
                      <a:blip r:embed="rId9"/>
                      <a:srcRect/>
                      <a:stretch>
                        <a:fillRect/>
                      </a:stretch>
                    </p:blipFill>
                    <p:spPr bwMode="auto">
                      <a:xfrm>
                        <a:off x="4686300" y="2217390"/>
                        <a:ext cx="2492375" cy="927100"/>
                      </a:xfrm>
                      <a:prstGeom prst="rect">
                        <a:avLst/>
                      </a:prstGeom>
                      <a:noFill/>
                      <a:extLst/>
                    </p:spPr>
                  </p:pic>
                </p:oleObj>
              </mc:Fallback>
            </mc:AlternateContent>
          </a:graphicData>
        </a:graphic>
      </p:graphicFrame>
      <p:graphicFrame>
        <p:nvGraphicFramePr>
          <p:cNvPr id="17" name="Object 2"/>
          <p:cNvGraphicFramePr>
            <a:graphicFrameLocks noChangeAspect="1"/>
          </p:cNvGraphicFramePr>
          <p:nvPr>
            <p:extLst>
              <p:ext uri="{D42A27DB-BD31-4B8C-83A1-F6EECF244321}">
                <p14:modId xmlns:p14="http://schemas.microsoft.com/office/powerpoint/2010/main" val="171135990"/>
              </p:ext>
            </p:extLst>
          </p:nvPr>
        </p:nvGraphicFramePr>
        <p:xfrm>
          <a:off x="5427663" y="3457228"/>
          <a:ext cx="1111250" cy="392112"/>
        </p:xfrm>
        <a:graphic>
          <a:graphicData uri="http://schemas.openxmlformats.org/presentationml/2006/ole">
            <mc:AlternateContent xmlns:mc="http://schemas.openxmlformats.org/markup-compatibility/2006">
              <mc:Choice xmlns:v="urn:schemas-microsoft-com:vml" Requires="v">
                <p:oleObj spid="_x0000_s54298" name="Equation" r:id="rId10" imgW="469900" imgH="177800" progId="Equation.3">
                  <p:embed/>
                </p:oleObj>
              </mc:Choice>
              <mc:Fallback>
                <p:oleObj name="Equation" r:id="rId10" imgW="469900" imgH="177800" progId="Equation.3">
                  <p:embed/>
                  <p:pic>
                    <p:nvPicPr>
                      <p:cNvPr id="0" name=""/>
                      <p:cNvPicPr>
                        <a:picLocks noChangeAspect="1" noChangeArrowheads="1"/>
                      </p:cNvPicPr>
                      <p:nvPr/>
                    </p:nvPicPr>
                    <p:blipFill>
                      <a:blip r:embed="rId11"/>
                      <a:srcRect/>
                      <a:stretch>
                        <a:fillRect/>
                      </a:stretch>
                    </p:blipFill>
                    <p:spPr bwMode="auto">
                      <a:xfrm>
                        <a:off x="5427663" y="3457228"/>
                        <a:ext cx="1111250" cy="392112"/>
                      </a:xfrm>
                      <a:prstGeom prst="rect">
                        <a:avLst/>
                      </a:prstGeom>
                      <a:noFill/>
                      <a:extLst/>
                    </p:spPr>
                  </p:pic>
                </p:oleObj>
              </mc:Fallback>
            </mc:AlternateContent>
          </a:graphicData>
        </a:graphic>
      </p:graphicFrame>
      <p:graphicFrame>
        <p:nvGraphicFramePr>
          <p:cNvPr id="18" name="Object 2"/>
          <p:cNvGraphicFramePr>
            <a:graphicFrameLocks noChangeAspect="1"/>
          </p:cNvGraphicFramePr>
          <p:nvPr>
            <p:extLst>
              <p:ext uri="{D42A27DB-BD31-4B8C-83A1-F6EECF244321}">
                <p14:modId xmlns:p14="http://schemas.microsoft.com/office/powerpoint/2010/main" val="701224565"/>
              </p:ext>
            </p:extLst>
          </p:nvPr>
        </p:nvGraphicFramePr>
        <p:xfrm>
          <a:off x="5218113" y="4197003"/>
          <a:ext cx="1682750" cy="615950"/>
        </p:xfrm>
        <a:graphic>
          <a:graphicData uri="http://schemas.openxmlformats.org/presentationml/2006/ole">
            <mc:AlternateContent xmlns:mc="http://schemas.openxmlformats.org/markup-compatibility/2006">
              <mc:Choice xmlns:v="urn:schemas-microsoft-com:vml" Requires="v">
                <p:oleObj spid="_x0000_s54299" name="Equation" r:id="rId12" imgW="711200" imgH="279400" progId="Equation.3">
                  <p:embed/>
                </p:oleObj>
              </mc:Choice>
              <mc:Fallback>
                <p:oleObj name="Equation" r:id="rId12" imgW="711200" imgH="279400" progId="Equation.3">
                  <p:embed/>
                  <p:pic>
                    <p:nvPicPr>
                      <p:cNvPr id="0" name=""/>
                      <p:cNvPicPr>
                        <a:picLocks noChangeAspect="1" noChangeArrowheads="1"/>
                      </p:cNvPicPr>
                      <p:nvPr/>
                    </p:nvPicPr>
                    <p:blipFill>
                      <a:blip r:embed="rId13"/>
                      <a:srcRect/>
                      <a:stretch>
                        <a:fillRect/>
                      </a:stretch>
                    </p:blipFill>
                    <p:spPr bwMode="auto">
                      <a:xfrm>
                        <a:off x="5218113" y="4197003"/>
                        <a:ext cx="1682750" cy="615950"/>
                      </a:xfrm>
                      <a:prstGeom prst="rect">
                        <a:avLst/>
                      </a:prstGeom>
                      <a:noFill/>
                      <a:extLst/>
                    </p:spPr>
                  </p:pic>
                </p:oleObj>
              </mc:Fallback>
            </mc:AlternateContent>
          </a:graphicData>
        </a:graphic>
      </p:graphicFrame>
      <p:sp>
        <p:nvSpPr>
          <p:cNvPr id="19" name="TextBox 18"/>
          <p:cNvSpPr txBox="1"/>
          <p:nvPr/>
        </p:nvSpPr>
        <p:spPr>
          <a:xfrm>
            <a:off x="6900863" y="3561873"/>
            <a:ext cx="1668896" cy="276999"/>
          </a:xfrm>
          <a:prstGeom prst="rect">
            <a:avLst/>
          </a:prstGeom>
          <a:noFill/>
        </p:spPr>
        <p:txBody>
          <a:bodyPr wrap="none" rtlCol="0">
            <a:spAutoFit/>
          </a:bodyPr>
          <a:lstStyle/>
          <a:p>
            <a:r>
              <a:rPr lang="en-US" sz="1200" dirty="0" smtClean="0"/>
              <a:t>Von Karman constant</a:t>
            </a:r>
            <a:endParaRPr lang="en-US" sz="1200" dirty="0"/>
          </a:p>
        </p:txBody>
      </p:sp>
      <p:sp>
        <p:nvSpPr>
          <p:cNvPr id="20" name="TextBox 19"/>
          <p:cNvSpPr txBox="1"/>
          <p:nvPr/>
        </p:nvSpPr>
        <p:spPr>
          <a:xfrm>
            <a:off x="7350312" y="2524462"/>
            <a:ext cx="1450788" cy="276999"/>
          </a:xfrm>
          <a:prstGeom prst="rect">
            <a:avLst/>
          </a:prstGeom>
          <a:noFill/>
        </p:spPr>
        <p:txBody>
          <a:bodyPr wrap="none" rtlCol="0">
            <a:spAutoFit/>
          </a:bodyPr>
          <a:lstStyle/>
          <a:p>
            <a:r>
              <a:rPr lang="en-US" sz="1200" dirty="0" smtClean="0"/>
              <a:t>Roughness Height</a:t>
            </a:r>
            <a:endParaRPr lang="en-US" sz="1200" dirty="0"/>
          </a:p>
        </p:txBody>
      </p:sp>
      <p:sp>
        <p:nvSpPr>
          <p:cNvPr id="21" name="TextBox 20"/>
          <p:cNvSpPr txBox="1"/>
          <p:nvPr/>
        </p:nvSpPr>
        <p:spPr>
          <a:xfrm>
            <a:off x="7132204" y="4211935"/>
            <a:ext cx="1578978" cy="646331"/>
          </a:xfrm>
          <a:prstGeom prst="rect">
            <a:avLst/>
          </a:prstGeom>
          <a:noFill/>
        </p:spPr>
        <p:txBody>
          <a:bodyPr wrap="none" rtlCol="0">
            <a:spAutoFit/>
          </a:bodyPr>
          <a:lstStyle/>
          <a:p>
            <a:r>
              <a:rPr lang="en-US" sz="1200" dirty="0" smtClean="0"/>
              <a:t>Friction Velocity</a:t>
            </a:r>
          </a:p>
          <a:p>
            <a:endParaRPr lang="en-US" sz="1200" dirty="0"/>
          </a:p>
          <a:p>
            <a:r>
              <a:rPr lang="en-US" sz="1200" dirty="0" smtClean="0"/>
              <a:t>S – Energy Gradient</a:t>
            </a:r>
            <a:endParaRPr lang="en-US" sz="1200" dirty="0"/>
          </a:p>
        </p:txBody>
      </p:sp>
      <p:graphicFrame>
        <p:nvGraphicFramePr>
          <p:cNvPr id="22" name="Object 2"/>
          <p:cNvGraphicFramePr>
            <a:graphicFrameLocks noChangeAspect="1"/>
          </p:cNvGraphicFramePr>
          <p:nvPr>
            <p:extLst>
              <p:ext uri="{D42A27DB-BD31-4B8C-83A1-F6EECF244321}">
                <p14:modId xmlns:p14="http://schemas.microsoft.com/office/powerpoint/2010/main" val="1258380012"/>
              </p:ext>
            </p:extLst>
          </p:nvPr>
        </p:nvGraphicFramePr>
        <p:xfrm>
          <a:off x="1016000" y="5438775"/>
          <a:ext cx="7329488" cy="1231900"/>
        </p:xfrm>
        <a:graphic>
          <a:graphicData uri="http://schemas.openxmlformats.org/presentationml/2006/ole">
            <mc:AlternateContent xmlns:mc="http://schemas.openxmlformats.org/markup-compatibility/2006">
              <mc:Choice xmlns:v="urn:schemas-microsoft-com:vml" Requires="v">
                <p:oleObj spid="_x0000_s54300" name="Equation" r:id="rId14" imgW="3098800" imgH="558800" progId="Equation.3">
                  <p:embed/>
                </p:oleObj>
              </mc:Choice>
              <mc:Fallback>
                <p:oleObj name="Equation" r:id="rId14" imgW="3098800" imgH="558800" progId="Equation.3">
                  <p:embed/>
                  <p:pic>
                    <p:nvPicPr>
                      <p:cNvPr id="0" name=""/>
                      <p:cNvPicPr>
                        <a:picLocks noChangeAspect="1" noChangeArrowheads="1"/>
                      </p:cNvPicPr>
                      <p:nvPr/>
                    </p:nvPicPr>
                    <p:blipFill>
                      <a:blip r:embed="rId15"/>
                      <a:srcRect/>
                      <a:stretch>
                        <a:fillRect/>
                      </a:stretch>
                    </p:blipFill>
                    <p:spPr bwMode="auto">
                      <a:xfrm>
                        <a:off x="1016000" y="5438775"/>
                        <a:ext cx="7329488" cy="1231900"/>
                      </a:xfrm>
                      <a:prstGeom prst="rect">
                        <a:avLst/>
                      </a:prstGeom>
                      <a:noFill/>
                      <a:extLst/>
                    </p:spPr>
                  </p:pic>
                </p:oleObj>
              </mc:Fallback>
            </mc:AlternateContent>
          </a:graphicData>
        </a:graphic>
      </p:graphicFrame>
    </p:spTree>
    <p:extLst>
      <p:ext uri="{BB962C8B-B14F-4D97-AF65-F5344CB8AC3E}">
        <p14:creationId xmlns:p14="http://schemas.microsoft.com/office/powerpoint/2010/main" val="22924799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6087</TotalTime>
  <Words>2033</Words>
  <Application>Microsoft Macintosh PowerPoint</Application>
  <PresentationFormat>On-screen Show (4:3)</PresentationFormat>
  <Paragraphs>318</Paragraphs>
  <Slides>45</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48" baseType="lpstr">
      <vt:lpstr>Essential</vt:lpstr>
      <vt:lpstr>Equation</vt:lpstr>
      <vt:lpstr>Microsoft Equation</vt:lpstr>
      <vt:lpstr>Streams, Rivers &amp; Lakes</vt:lpstr>
      <vt:lpstr>What Does Flow in a Stream/River Look Like?</vt:lpstr>
      <vt:lpstr>What are we interested in Rivers</vt:lpstr>
      <vt:lpstr>Based on What We Learned in Last Chapter</vt:lpstr>
      <vt:lpstr>DownsTream Transport</vt:lpstr>
      <vt:lpstr>Taylor Dispersion Video</vt:lpstr>
      <vt:lpstr>Well Mixed Transverse to Flow</vt:lpstr>
      <vt:lpstr>Under These Conditions</vt:lpstr>
      <vt:lpstr>Log Law</vt:lpstr>
      <vt:lpstr>Dispersion</vt:lpstr>
      <vt:lpstr>SO</vt:lpstr>
      <vt:lpstr>Transverse Dispersion Coefficients</vt:lpstr>
      <vt:lpstr>Typical Values</vt:lpstr>
      <vt:lpstr>Also</vt:lpstr>
      <vt:lpstr>Example Problem</vt:lpstr>
      <vt:lpstr>Reactions</vt:lpstr>
      <vt:lpstr>First Order Approximation</vt:lpstr>
      <vt:lpstr>Consider This</vt:lpstr>
      <vt:lpstr>That’s Right</vt:lpstr>
      <vt:lpstr>So what is</vt:lpstr>
      <vt:lpstr>So what is</vt:lpstr>
      <vt:lpstr>Consider This</vt:lpstr>
      <vt:lpstr>Steady State PRoblems</vt:lpstr>
      <vt:lpstr>If we include both advection and dispersion</vt:lpstr>
      <vt:lpstr>If we include both advection and dispersion</vt:lpstr>
      <vt:lpstr>Example</vt:lpstr>
      <vt:lpstr>Let’s look at Photo Reactions</vt:lpstr>
      <vt:lpstr>Example</vt:lpstr>
      <vt:lpstr>1-dimensional Vertical Model (Lake or River)</vt:lpstr>
      <vt:lpstr>Mathematical Model</vt:lpstr>
      <vt:lpstr>What about reaction</vt:lpstr>
      <vt:lpstr>Therefore</vt:lpstr>
      <vt:lpstr>Solution</vt:lpstr>
      <vt:lpstr>Therefore</vt:lpstr>
      <vt:lpstr>What about First Order reaction</vt:lpstr>
      <vt:lpstr>Therefore</vt:lpstr>
      <vt:lpstr>This is where Mathematica is a Saviour</vt:lpstr>
      <vt:lpstr>Sample Problem</vt:lpstr>
      <vt:lpstr>Mixing in Lakes.</vt:lpstr>
      <vt:lpstr>Compartmental Models</vt:lpstr>
      <vt:lpstr>Mass Balance – No RXNs</vt:lpstr>
      <vt:lpstr>How can we simplify?</vt:lpstr>
      <vt:lpstr>Mass Balance – No RXNs</vt:lpstr>
      <vt:lpstr>Now What??</vt:lpstr>
      <vt:lpstr>Example</vt:lpstr>
    </vt:vector>
  </TitlesOfParts>
  <Company>University of Notre Dame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Streams, Rivers &amp; Lakes</dc:title>
  <dc:creator>Diogo Bolster</dc:creator>
  <cp:lastModifiedBy>Diogo Bolster</cp:lastModifiedBy>
  <cp:revision>187</cp:revision>
  <dcterms:created xsi:type="dcterms:W3CDTF">2017-01-12T18:31:58Z</dcterms:created>
  <dcterms:modified xsi:type="dcterms:W3CDTF">2017-02-13T17:02:47Z</dcterms:modified>
</cp:coreProperties>
</file>