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Microsoft_Equation3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4.bin" ContentType="application/vnd.openxmlformats-officedocument.oleObject"/>
  <Override PartName="/ppt/embeddings/oleObject9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58" r:id="rId3"/>
    <p:sldId id="259" r:id="rId4"/>
    <p:sldId id="260" r:id="rId5"/>
    <p:sldId id="262" r:id="rId6"/>
    <p:sldId id="271" r:id="rId7"/>
    <p:sldId id="264" r:id="rId8"/>
    <p:sldId id="266" r:id="rId9"/>
    <p:sldId id="267" r:id="rId10"/>
    <p:sldId id="268" r:id="rId11"/>
    <p:sldId id="272" r:id="rId12"/>
    <p:sldId id="274" r:id="rId13"/>
    <p:sldId id="278" r:id="rId14"/>
    <p:sldId id="281" r:id="rId15"/>
    <p:sldId id="275" r:id="rId16"/>
    <p:sldId id="276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EEFCE-9290-3843-871A-EB3C15B18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399BB9-DB72-5548-A676-99E75833B72C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5.emf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32.emf"/><Relationship Id="rId6" Type="http://schemas.openxmlformats.org/officeDocument/2006/relationships/oleObject" Target="../embeddings/Microsoft_Equation7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38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39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40.emf"/><Relationship Id="rId9" Type="http://schemas.openxmlformats.org/officeDocument/2006/relationships/oleObject" Target="../embeddings/Microsoft_Equation14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- </a:t>
            </a:r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300" y="-207772"/>
            <a:ext cx="8229600" cy="1252728"/>
          </a:xfrm>
        </p:spPr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5" name="Picture 7" descr="A:\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800100"/>
            <a:ext cx="7277100" cy="5877658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0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Puff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57979"/>
            <a:ext cx="4457700" cy="15861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726448"/>
              </p:ext>
            </p:extLst>
          </p:nvPr>
        </p:nvGraphicFramePr>
        <p:xfrm>
          <a:off x="192088" y="4617708"/>
          <a:ext cx="894227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9" name="Equation" r:id="rId4" imgW="5181600" imgH="825500" progId="Equation.3">
                  <p:embed/>
                </p:oleObj>
              </mc:Choice>
              <mc:Fallback>
                <p:oleObj name="Equation" r:id="rId4" imgW="51816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88" y="4617708"/>
                        <a:ext cx="8942278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02465"/>
              </p:ext>
            </p:extLst>
          </p:nvPr>
        </p:nvGraphicFramePr>
        <p:xfrm>
          <a:off x="3549649" y="3703308"/>
          <a:ext cx="1877219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0" name="Equation" r:id="rId6" imgW="698500" imgH="203200" progId="Equation.3">
                  <p:embed/>
                </p:oleObj>
              </mc:Choice>
              <mc:Fallback>
                <p:oleObj name="Equation" r:id="rId6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9649" y="3703308"/>
                        <a:ext cx="1877219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70020"/>
              </p:ext>
            </p:extLst>
          </p:nvPr>
        </p:nvGraphicFramePr>
        <p:xfrm>
          <a:off x="4240213" y="4525633"/>
          <a:ext cx="3413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1" name="Equation" r:id="rId8" imgW="127000" imgH="101600" progId="Equation.3">
                  <p:embed/>
                </p:oleObj>
              </mc:Choice>
              <mc:Fallback>
                <p:oleObj name="Equation" r:id="rId8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0213" y="4525633"/>
                        <a:ext cx="341312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82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250"/>
            <a:ext cx="9144000" cy="527050"/>
          </a:xfrm>
        </p:spPr>
        <p:txBody>
          <a:bodyPr>
            <a:normAutofit fontScale="90000"/>
          </a:bodyPr>
          <a:lstStyle/>
          <a:p>
            <a:r>
              <a:rPr lang="en-US" dirty="0"/>
              <a:t>Puff Model </a:t>
            </a:r>
            <a:r>
              <a:rPr lang="en-US" dirty="0" smtClean="0"/>
              <a:t>Dispersion</a:t>
            </a:r>
            <a:endParaRPr lang="en-US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65708"/>
              </p:ext>
            </p:extLst>
          </p:nvPr>
        </p:nvGraphicFramePr>
        <p:xfrm>
          <a:off x="3810000" y="2146300"/>
          <a:ext cx="5334000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5" name="Equation" r:id="rId3" imgW="3238200" imgH="2095200" progId="Equation.3">
                  <p:embed/>
                </p:oleObj>
              </mc:Choice>
              <mc:Fallback>
                <p:oleObj name="Equation" r:id="rId3" imgW="3238200" imgH="209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46300"/>
                        <a:ext cx="5334000" cy="373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1" name="Picture 7" descr="A:\fig3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38354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3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Air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Traditional Model</a:t>
            </a:r>
          </a:p>
        </p:txBody>
      </p:sp>
      <p:pic>
        <p:nvPicPr>
          <p:cNvPr id="645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1961159"/>
            <a:ext cx="644652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80854"/>
              </p:ext>
            </p:extLst>
          </p:nvPr>
        </p:nvGraphicFramePr>
        <p:xfrm>
          <a:off x="1581239" y="3693145"/>
          <a:ext cx="5606291" cy="142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4" name="Equation" r:id="rId4" imgW="1955800" imgH="495300" progId="Equation.3">
                  <p:embed/>
                </p:oleObj>
              </mc:Choice>
              <mc:Fallback>
                <p:oleObj name="Equation" r:id="rId4" imgW="1955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1239" y="3693145"/>
                        <a:ext cx="5606291" cy="142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65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Screen Shot 2017-04-25 at 8.35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5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1540" y="-274320"/>
            <a:ext cx="7360920" cy="1714500"/>
          </a:xfrm>
        </p:spPr>
        <p:txBody>
          <a:bodyPr/>
          <a:lstStyle/>
          <a:p>
            <a:pPr eaLnBrk="1" hangingPunct="1"/>
            <a:r>
              <a:rPr lang="en-US" sz="4900">
                <a:latin typeface="Marker Felt" charset="0"/>
                <a:ea typeface="ヒラギノ明朝 ProN W3" charset="0"/>
                <a:cs typeface="ヒラギノ明朝 ProN W3" charset="0"/>
              </a:rPr>
              <a:t>Conceptual Models</a:t>
            </a:r>
          </a:p>
        </p:txBody>
      </p:sp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945833" y="6102192"/>
          <a:ext cx="3334703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5" name="Equation" r:id="rId4" imgW="1206500" imgH="266700" progId="Equation.3">
                  <p:embed/>
                </p:oleObj>
              </mc:Choice>
              <mc:Fallback>
                <p:oleObj name="Equation" r:id="rId4" imgW="1206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33" y="6102192"/>
                        <a:ext cx="3334703" cy="73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9"/>
          <p:cNvGraphicFramePr>
            <a:graphicFrameLocks noChangeAspect="1"/>
          </p:cNvGraphicFramePr>
          <p:nvPr/>
        </p:nvGraphicFramePr>
        <p:xfrm>
          <a:off x="5084922" y="6133624"/>
          <a:ext cx="3053238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6" name="Equation" r:id="rId6" imgW="1104900" imgH="266700" progId="Equation.3">
                  <p:embed/>
                </p:oleObj>
              </mc:Choice>
              <mc:Fallback>
                <p:oleObj name="Equation" r:id="rId6" imgW="1104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922" y="6133624"/>
                        <a:ext cx="3053238" cy="73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92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Steady State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483168" y="2211705"/>
          <a:ext cx="5792153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5" name="Equation" r:id="rId3" imgW="2095500" imgH="266700" progId="Equation.3">
                  <p:embed/>
                </p:oleObj>
              </mc:Choice>
              <mc:Fallback>
                <p:oleObj name="Equation" r:id="rId3" imgW="2095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168" y="2211705"/>
                        <a:ext cx="5792153" cy="73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20040" y="2331720"/>
            <a:ext cx="1863090" cy="4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pPr algn="ctr" eaLnBrk="1" hangingPunct="1"/>
            <a:r>
              <a:rPr lang="en-US" sz="2700">
                <a:solidFill>
                  <a:srgbClr val="727272"/>
                </a:solidFill>
              </a:rPr>
              <a:t>Well Mixed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7172" y="4251960"/>
            <a:ext cx="2185988" cy="4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pPr algn="ctr" eaLnBrk="1" hangingPunct="1"/>
            <a:r>
              <a:rPr lang="en-US" sz="2700">
                <a:solidFill>
                  <a:srgbClr val="727272"/>
                </a:solidFill>
              </a:rPr>
              <a:t>Displacement</a:t>
            </a:r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2800350" y="4046220"/>
          <a:ext cx="5406390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6" name="Equation" r:id="rId5" imgW="1955800" imgH="266700" progId="Equation.3">
                  <p:embed/>
                </p:oleObj>
              </mc:Choice>
              <mc:Fallback>
                <p:oleObj name="Equation" r:id="rId5" imgW="1955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046220"/>
                        <a:ext cx="5406390" cy="73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7"/>
          <p:cNvGraphicFramePr>
            <a:graphicFrameLocks noChangeAspect="1"/>
          </p:cNvGraphicFramePr>
          <p:nvPr/>
        </p:nvGraphicFramePr>
        <p:xfrm>
          <a:off x="2857500" y="5212080"/>
          <a:ext cx="5266373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7" name="Equation" r:id="rId7" imgW="1905000" imgH="266700" progId="Equation.3">
                  <p:embed/>
                </p:oleObj>
              </mc:Choice>
              <mc:Fallback>
                <p:oleObj name="Equation" r:id="rId7" imgW="1905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212080"/>
                        <a:ext cx="5266373" cy="73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10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Steady State – Divide by Q</a:t>
            </a:r>
            <a:r>
              <a:rPr lang="en-US" baseline="-25000">
                <a:latin typeface="Marker Felt" charset="0"/>
                <a:ea typeface="ヒラギノ明朝 ProN W3" charset="0"/>
                <a:cs typeface="ヒラギノ明朝 ProN W3" charset="0"/>
              </a:rPr>
              <a:t>in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3553302" y="2213135"/>
          <a:ext cx="3650456" cy="80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5" name="Equation" r:id="rId3" imgW="1320800" imgH="292100" progId="Equation.3">
                  <p:embed/>
                </p:oleObj>
              </mc:Choice>
              <mc:Fallback>
                <p:oleObj name="Equation" r:id="rId3" imgW="1320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302" y="2213135"/>
                        <a:ext cx="3650456" cy="807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20040" y="2331720"/>
            <a:ext cx="1863090" cy="4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pPr algn="ctr" eaLnBrk="1" hangingPunct="1"/>
            <a:r>
              <a:rPr lang="en-US" sz="2700">
                <a:solidFill>
                  <a:srgbClr val="727272"/>
                </a:solidFill>
              </a:rPr>
              <a:t>Well Mixed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20040" y="3771900"/>
            <a:ext cx="2185988" cy="4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pPr algn="ctr" eaLnBrk="1" hangingPunct="1"/>
            <a:r>
              <a:rPr lang="en-US" sz="2700">
                <a:solidFill>
                  <a:srgbClr val="727272"/>
                </a:solidFill>
              </a:rPr>
              <a:t>Displacement</a:t>
            </a:r>
          </a:p>
        </p:txBody>
      </p:sp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3611880" y="3566160"/>
          <a:ext cx="3651885" cy="80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6" name="Equation" r:id="rId5" imgW="1320800" imgH="292100" progId="Equation.3">
                  <p:embed/>
                </p:oleObj>
              </mc:Choice>
              <mc:Fallback>
                <p:oleObj name="Equation" r:id="rId5" imgW="1320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3566160"/>
                        <a:ext cx="3651885" cy="808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3749040" y="4594860"/>
          <a:ext cx="3334703" cy="80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7" name="Equation" r:id="rId7" imgW="1206500" imgH="292100" progId="Equation.3">
                  <p:embed/>
                </p:oleObj>
              </mc:Choice>
              <mc:Fallback>
                <p:oleObj name="Equation" r:id="rId7" imgW="1206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40" y="4594860"/>
                        <a:ext cx="3334703" cy="805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8"/>
          <p:cNvGraphicFramePr>
            <a:graphicFrameLocks noChangeAspect="1"/>
          </p:cNvGraphicFramePr>
          <p:nvPr/>
        </p:nvGraphicFramePr>
        <p:xfrm>
          <a:off x="662940" y="5143500"/>
          <a:ext cx="1578769" cy="136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8" name="Equation" r:id="rId9" imgW="571500" imgH="495300" progId="Equation.3">
                  <p:embed/>
                </p:oleObj>
              </mc:Choice>
              <mc:Fallback>
                <p:oleObj name="Equation" r:id="rId9" imgW="571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" y="5143500"/>
                        <a:ext cx="1578769" cy="1365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594360" y="5006340"/>
            <a:ext cx="1783080" cy="164592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pPr algn="ctr" eaLnBrk="1" hangingPunct="1"/>
            <a:endParaRPr lang="en-US"/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4160520" y="5897880"/>
            <a:ext cx="2957513" cy="4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hangingPunct="0">
              <a:defRPr sz="34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pPr algn="ctr" eaLnBrk="1" hangingPunct="1"/>
            <a:r>
              <a:rPr lang="en-US" sz="2700">
                <a:solidFill>
                  <a:srgbClr val="727272"/>
                </a:solidFill>
              </a:rPr>
              <a:t>So 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285332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982980" y="182880"/>
            <a:ext cx="7360920" cy="1714500"/>
          </a:xfrm>
        </p:spPr>
        <p:txBody>
          <a:bodyPr/>
          <a:lstStyle/>
          <a:p>
            <a:pPr eaLnBrk="1" hangingPunct="1"/>
            <a:r>
              <a:rPr lang="en-US" dirty="0">
                <a:latin typeface="Marker Felt" charset="0"/>
                <a:ea typeface="ヒラギノ明朝 ProN W3" charset="0"/>
                <a:cs typeface="ヒラギノ明朝 ProN W3" charset="0"/>
              </a:rPr>
              <a:t>Steady State - Step </a:t>
            </a:r>
            <a: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  <a:t>Up (K</a:t>
            </a:r>
            <a:r>
              <a:rPr lang="en-US" baseline="-25000" dirty="0" smtClean="0">
                <a:latin typeface="Marker Felt" charset="0"/>
                <a:ea typeface="ヒラギノ明朝 ProN W3" charset="0"/>
                <a:cs typeface="ヒラギノ明朝 ProN W3" charset="0"/>
              </a:rPr>
              <a:t>in</a:t>
            </a:r>
            <a: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  <a:t>=1,K</a:t>
            </a:r>
            <a:r>
              <a:rPr lang="en-US" baseline="-25000" dirty="0" smtClean="0">
                <a:latin typeface="Marker Felt" charset="0"/>
                <a:ea typeface="ヒラギノ明朝 ProN W3" charset="0"/>
                <a:cs typeface="ヒラギノ明朝 ProN W3" charset="0"/>
              </a:rPr>
              <a:t>s</a:t>
            </a:r>
            <a: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  <a:t>=0)</a:t>
            </a:r>
            <a:endParaRPr lang="en-US" dirty="0">
              <a:latin typeface="Marker Felt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756657" y="2421820"/>
            <a:ext cx="1154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Well Mixed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814086" y="3456235"/>
            <a:ext cx="13593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Displacement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883033" y="5342185"/>
            <a:ext cx="1221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Implications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7234984" y="5510956"/>
            <a:ext cx="1000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Bad News</a:t>
            </a:r>
          </a:p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for Low</a:t>
            </a:r>
          </a:p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Energy!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268855"/>
            <a:ext cx="124587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0" y="3179853"/>
            <a:ext cx="218313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0" y="3959715"/>
            <a:ext cx="2240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0" y="6069330"/>
            <a:ext cx="822960" cy="2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5543550"/>
            <a:ext cx="937260" cy="2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rker Felt" charset="0"/>
                <a:ea typeface="ヒラギノ明朝 ProN W3" charset="0"/>
                <a:cs typeface="ヒラギノ明朝 ProN W3" charset="0"/>
              </a:rPr>
              <a:t>Steady State </a:t>
            </a:r>
            <a: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  <a:t>– Point</a:t>
            </a:r>
            <a:b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</a:br>
            <a:r>
              <a:rPr lang="en-US" dirty="0">
                <a:latin typeface="Marker Felt" charset="0"/>
                <a:ea typeface="ヒラギノ明朝 ProN W3" charset="0"/>
                <a:cs typeface="ヒラギノ明朝 ProN W3" charset="0"/>
              </a:rPr>
              <a:t>(K</a:t>
            </a:r>
            <a:r>
              <a:rPr lang="en-US" baseline="-25000" dirty="0">
                <a:latin typeface="Marker Felt" charset="0"/>
                <a:ea typeface="ヒラギノ明朝 ProN W3" charset="0"/>
                <a:cs typeface="ヒラギノ明朝 ProN W3" charset="0"/>
              </a:rPr>
              <a:t>in</a:t>
            </a:r>
            <a: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  <a:t>=0,</a:t>
            </a:r>
            <a:r>
              <a:rPr lang="en-US" dirty="0">
                <a:latin typeface="Marker Felt" charset="0"/>
                <a:ea typeface="ヒラギノ明朝 ProN W3" charset="0"/>
                <a:cs typeface="ヒラギノ明朝 ProN W3" charset="0"/>
              </a:rPr>
              <a:t>K</a:t>
            </a:r>
            <a:r>
              <a:rPr lang="en-US" baseline="-25000" dirty="0">
                <a:latin typeface="Marker Felt" charset="0"/>
                <a:ea typeface="ヒラギノ明朝 ProN W3" charset="0"/>
                <a:cs typeface="ヒラギノ明朝 ProN W3" charset="0"/>
              </a:rPr>
              <a:t>s</a:t>
            </a:r>
            <a:r>
              <a:rPr lang="en-US" dirty="0" smtClean="0">
                <a:latin typeface="Marker Felt" charset="0"/>
                <a:ea typeface="ヒラギノ明朝 ProN W3" charset="0"/>
                <a:cs typeface="ヒラギノ明朝 ProN W3" charset="0"/>
              </a:rPr>
              <a:t>=1)</a:t>
            </a:r>
            <a:endParaRPr lang="en-US" dirty="0">
              <a:latin typeface="Marker Felt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756657" y="2283875"/>
            <a:ext cx="1154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Well Mixed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814086" y="3456235"/>
            <a:ext cx="13593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Displacement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883033" y="5342185"/>
            <a:ext cx="1221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Implications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975720" y="5730805"/>
            <a:ext cx="1243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Good News!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" y="4011930"/>
            <a:ext cx="2240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303270"/>
            <a:ext cx="218313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920740"/>
            <a:ext cx="937260" cy="2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5372100"/>
            <a:ext cx="822960" cy="2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90" y="2263140"/>
            <a:ext cx="124587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8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 Atmosphere</a:t>
            </a:r>
            <a:endParaRPr lang="en-US" dirty="0"/>
          </a:p>
        </p:txBody>
      </p:sp>
      <p:pic>
        <p:nvPicPr>
          <p:cNvPr id="4" name="Picture 3" descr="Screen Shot 2017-04-10 at 9.03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3100"/>
            <a:ext cx="4530028" cy="39751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831231"/>
              </p:ext>
            </p:extLst>
          </p:nvPr>
        </p:nvGraphicFramePr>
        <p:xfrm>
          <a:off x="5922963" y="3060700"/>
          <a:ext cx="1549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6" name="Equation" r:id="rId4" imgW="901700" imgH="406400" progId="Equation.3">
                  <p:embed/>
                </p:oleObj>
              </mc:Choice>
              <mc:Fallback>
                <p:oleObj name="Equation" r:id="rId4" imgW="901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2963" y="3060700"/>
                        <a:ext cx="1549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98498"/>
              </p:ext>
            </p:extLst>
          </p:nvPr>
        </p:nvGraphicFramePr>
        <p:xfrm>
          <a:off x="6116638" y="4577556"/>
          <a:ext cx="11350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7" name="Equation" r:id="rId6" imgW="660400" imgH="254000" progId="Equation.3">
                  <p:embed/>
                </p:oleObj>
              </mc:Choice>
              <mc:Fallback>
                <p:oleObj name="Equation" r:id="rId6" imgW="660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6638" y="4577556"/>
                        <a:ext cx="1135062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44153"/>
              </p:ext>
            </p:extLst>
          </p:nvPr>
        </p:nvGraphicFramePr>
        <p:xfrm>
          <a:off x="3904456" y="5799138"/>
          <a:ext cx="47545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8" name="Equation" r:id="rId8" imgW="2768600" imgH="457200" progId="Equation.3">
                  <p:embed/>
                </p:oleObj>
              </mc:Choice>
              <mc:Fallback>
                <p:oleObj name="Equation" r:id="rId8" imgW="276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4456" y="5799138"/>
                        <a:ext cx="4754563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82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Lapse Rates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8" y="1670812"/>
            <a:ext cx="8620672" cy="426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5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lapse rates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" y="1840230"/>
            <a:ext cx="8208766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05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11" y="1457979"/>
            <a:ext cx="4829632" cy="375638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48852"/>
              </p:ext>
            </p:extLst>
          </p:nvPr>
        </p:nvGraphicFramePr>
        <p:xfrm>
          <a:off x="2759379" y="5683492"/>
          <a:ext cx="34401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Equation" r:id="rId4" imgW="1841500" imgH="482600" progId="Equation.3">
                  <p:embed/>
                </p:oleObj>
              </mc:Choice>
              <mc:Fallback>
                <p:oleObj name="Equation" r:id="rId4" imgW="1841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379" y="5683492"/>
                        <a:ext cx="344011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9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13462"/>
              </p:ext>
            </p:extLst>
          </p:nvPr>
        </p:nvGraphicFramePr>
        <p:xfrm>
          <a:off x="726141" y="1625601"/>
          <a:ext cx="34401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1841500" imgH="482600" progId="Equation.3">
                  <p:embed/>
                </p:oleObj>
              </mc:Choice>
              <mc:Fallback>
                <p:oleObj name="Equation" r:id="rId3" imgW="1841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141" y="1625601"/>
                        <a:ext cx="344011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10113"/>
              </p:ext>
            </p:extLst>
          </p:nvPr>
        </p:nvGraphicFramePr>
        <p:xfrm>
          <a:off x="567024" y="2736190"/>
          <a:ext cx="27765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1485900" imgH="546100" progId="Equation.3">
                  <p:embed/>
                </p:oleObj>
              </mc:Choice>
              <mc:Fallback>
                <p:oleObj name="Equation" r:id="rId5" imgW="1485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024" y="2736190"/>
                        <a:ext cx="277653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99191"/>
              </p:ext>
            </p:extLst>
          </p:nvPr>
        </p:nvGraphicFramePr>
        <p:xfrm>
          <a:off x="430556" y="3944031"/>
          <a:ext cx="578961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" imgW="3098800" imgH="508000" progId="Equation.3">
                  <p:embed/>
                </p:oleObj>
              </mc:Choice>
              <mc:Fallback>
                <p:oleObj name="Equation" r:id="rId7" imgW="3098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556" y="3944031"/>
                        <a:ext cx="5789612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58139"/>
              </p:ext>
            </p:extLst>
          </p:nvPr>
        </p:nvGraphicFramePr>
        <p:xfrm>
          <a:off x="147638" y="5618163"/>
          <a:ext cx="40354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9" imgW="2159000" imgH="431800" progId="Equation.3">
                  <p:embed/>
                </p:oleObj>
              </mc:Choice>
              <mc:Fallback>
                <p:oleObj name="Equation" r:id="rId9" imgW="215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638" y="5618163"/>
                        <a:ext cx="403542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65813"/>
              </p:ext>
            </p:extLst>
          </p:nvPr>
        </p:nvGraphicFramePr>
        <p:xfrm>
          <a:off x="4322763" y="5618163"/>
          <a:ext cx="21113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1" imgW="1130300" imgH="469900" progId="Equation.3">
                  <p:embed/>
                </p:oleObj>
              </mc:Choice>
              <mc:Fallback>
                <p:oleObj name="Equation" r:id="rId11" imgW="1130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22763" y="5618163"/>
                        <a:ext cx="2111375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77668" y="4982844"/>
            <a:ext cx="22282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Buoyancy Flux</a:t>
            </a:r>
          </a:p>
          <a:p>
            <a:r>
              <a:rPr lang="en-US" dirty="0" smtClean="0"/>
              <a:t>T – Temperature</a:t>
            </a:r>
          </a:p>
          <a:p>
            <a:r>
              <a:rPr lang="en-US" dirty="0" smtClean="0"/>
              <a:t>s – stack</a:t>
            </a:r>
          </a:p>
          <a:p>
            <a:r>
              <a:rPr lang="en-US" dirty="0" smtClean="0"/>
              <a:t>a – ambient</a:t>
            </a:r>
          </a:p>
          <a:p>
            <a:r>
              <a:rPr lang="en-US" dirty="0" smtClean="0"/>
              <a:t>d – diameter</a:t>
            </a:r>
          </a:p>
          <a:p>
            <a:r>
              <a:rPr lang="en-US" dirty="0" smtClean="0"/>
              <a:t>V – stack gas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7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spreading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endParaRPr lang="en-US" baseline="-25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Condition – Wind</a:t>
            </a:r>
            <a:r>
              <a:rPr lang="en-US" dirty="0"/>
              <a:t> </a:t>
            </a:r>
            <a:r>
              <a:rPr lang="en-US" dirty="0" smtClean="0"/>
              <a:t>&amp; Insolation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3545804"/>
            <a:ext cx="7594600" cy="2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Pasquill</a:t>
            </a:r>
            <a:r>
              <a:rPr lang="en-US" dirty="0" smtClean="0"/>
              <a:t>-Gifford - Look it up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Picture 6" descr="fig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" y="1591057"/>
            <a:ext cx="8751937" cy="52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1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g5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056"/>
            <a:ext cx="9251180" cy="50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Pasquill</a:t>
            </a:r>
            <a:r>
              <a:rPr lang="en-US" dirty="0" smtClean="0"/>
              <a:t>-Gifford - Look it up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3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2267</TotalTime>
  <Words>131</Words>
  <Application>Microsoft Macintosh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Venture</vt:lpstr>
      <vt:lpstr>Equation</vt:lpstr>
      <vt:lpstr>Microsoft Equation</vt:lpstr>
      <vt:lpstr>Final - Review</vt:lpstr>
      <vt:lpstr>Pressure in Atmosphere</vt:lpstr>
      <vt:lpstr>Stability and Lapse Rates</vt:lpstr>
      <vt:lpstr>Stability and lapse rates</vt:lpstr>
      <vt:lpstr>Gaussians</vt:lpstr>
      <vt:lpstr>Gaussians</vt:lpstr>
      <vt:lpstr>What about spreading sy and sz</vt:lpstr>
      <vt:lpstr>Pasquill-Gifford - Look it up…</vt:lpstr>
      <vt:lpstr>Pasquill-Gifford - Look it up…</vt:lpstr>
      <vt:lpstr>OR</vt:lpstr>
      <vt:lpstr>The Puff Model</vt:lpstr>
      <vt:lpstr>Puff Model Dispersion</vt:lpstr>
      <vt:lpstr>Indoor Air</vt:lpstr>
      <vt:lpstr>Traditional Model</vt:lpstr>
      <vt:lpstr>Conceptual Models</vt:lpstr>
      <vt:lpstr>Steady State</vt:lpstr>
      <vt:lpstr>Steady State – Divide by Qin</vt:lpstr>
      <vt:lpstr>Steady State - Step Up (Kin=1,Ks=0)</vt:lpstr>
      <vt:lpstr>Steady State – Point (Kin=0,Ks=1)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Advection Dispersion Equation</dc:title>
  <dc:creator>Didio</dc:creator>
  <cp:lastModifiedBy>Diogo Bolster</cp:lastModifiedBy>
  <cp:revision>311</cp:revision>
  <dcterms:created xsi:type="dcterms:W3CDTF">2011-11-10T13:56:41Z</dcterms:created>
  <dcterms:modified xsi:type="dcterms:W3CDTF">2017-05-01T14:14:47Z</dcterms:modified>
</cp:coreProperties>
</file>