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59" r:id="rId3"/>
    <p:sldId id="272" r:id="rId4"/>
    <p:sldId id="264" r:id="rId5"/>
    <p:sldId id="262" r:id="rId6"/>
    <p:sldId id="263" r:id="rId7"/>
    <p:sldId id="261" r:id="rId8"/>
    <p:sldId id="266" r:id="rId9"/>
    <p:sldId id="265" r:id="rId10"/>
    <p:sldId id="270" r:id="rId11"/>
    <p:sldId id="267" r:id="rId12"/>
    <p:sldId id="273" r:id="rId13"/>
    <p:sldId id="268" r:id="rId14"/>
    <p:sldId id="274" r:id="rId15"/>
    <p:sldId id="271"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Coletta" initials="CC" lastIdx="15" clrIdx="0">
    <p:extLst>
      <p:ext uri="{19B8F6BF-5375-455C-9EA6-DF929625EA0E}">
        <p15:presenceInfo xmlns:p15="http://schemas.microsoft.com/office/powerpoint/2012/main" userId="S::ccoletta@nd.edu::93655331-ac83-42b7-b979-14301d35e2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p:restoredTop sz="96327"/>
  </p:normalViewPr>
  <p:slideViewPr>
    <p:cSldViewPr snapToGrid="0" snapToObjects="1" showGuides="1">
      <p:cViewPr varScale="1">
        <p:scale>
          <a:sx n="133" d="100"/>
          <a:sy n="133" d="100"/>
        </p:scale>
        <p:origin x="208" y="50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d4-my.sharepoint.com/personal/ccoletta_nd_edu/Documents/Carbon%20Credit%20Marketplace%20Mod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'Reduction in World Emissions'!$C$3</c:f>
              <c:strCache>
                <c:ptCount val="1"/>
                <c:pt idx="0">
                  <c:v>Current Emissions Expectations</c:v>
                </c:pt>
              </c:strCache>
            </c:strRef>
          </c:tx>
          <c:spPr>
            <a:ln w="28575" cap="rnd">
              <a:solidFill>
                <a:schemeClr val="accent1"/>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Emissions'!$C$4:$C$10</c:f>
              <c:numCache>
                <c:formatCode>0.00</c:formatCode>
                <c:ptCount val="7"/>
                <c:pt idx="0">
                  <c:v>36.799999999999997</c:v>
                </c:pt>
                <c:pt idx="1">
                  <c:v>37.859839999999991</c:v>
                </c:pt>
                <c:pt idx="2">
                  <c:v>38.950203391999992</c:v>
                </c:pt>
                <c:pt idx="3">
                  <c:v>40.071969249689587</c:v>
                </c:pt>
                <c:pt idx="4">
                  <c:v>41.226041964080643</c:v>
                </c:pt>
                <c:pt idx="5">
                  <c:v>42.413351972646161</c:v>
                </c:pt>
                <c:pt idx="6">
                  <c:v>43.634856509458366</c:v>
                </c:pt>
              </c:numCache>
            </c:numRef>
          </c:val>
          <c:smooth val="0"/>
          <c:extLst>
            <c:ext xmlns:c16="http://schemas.microsoft.com/office/drawing/2014/chart" uri="{C3380CC4-5D6E-409C-BE32-E72D297353CC}">
              <c16:uniqueId val="{00000000-0ACF-7D4E-9A81-BE858F19D3AA}"/>
            </c:ext>
          </c:extLst>
        </c:ser>
        <c:ser>
          <c:idx val="1"/>
          <c:order val="1"/>
          <c:tx>
            <c:strRef>
              <c:f>'Reduction in World Emissions'!$D$3</c:f>
              <c:strCache>
                <c:ptCount val="1"/>
                <c:pt idx="0">
                  <c:v>Best Case Implementing ETS</c:v>
                </c:pt>
              </c:strCache>
            </c:strRef>
          </c:tx>
          <c:spPr>
            <a:ln w="28575" cap="rnd">
              <a:solidFill>
                <a:schemeClr val="accent2"/>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Emissions'!$D$4:$D$10</c:f>
              <c:numCache>
                <c:formatCode>0.00</c:formatCode>
                <c:ptCount val="7"/>
                <c:pt idx="0">
                  <c:v>36.799999999999997</c:v>
                </c:pt>
                <c:pt idx="1">
                  <c:v>31.477687900533102</c:v>
                </c:pt>
                <c:pt idx="2">
                  <c:v>26.925131401178483</c:v>
                </c:pt>
                <c:pt idx="3">
                  <c:v>23.031002253454886</c:v>
                </c:pt>
                <c:pt idx="4">
                  <c:v>19.700073395943683</c:v>
                </c:pt>
                <c:pt idx="5">
                  <c:v>16.850890271062788</c:v>
                </c:pt>
                <c:pt idx="6">
                  <c:v>14.413778934745764</c:v>
                </c:pt>
              </c:numCache>
            </c:numRef>
          </c:val>
          <c:smooth val="0"/>
          <c:extLst>
            <c:ext xmlns:c16="http://schemas.microsoft.com/office/drawing/2014/chart" uri="{C3380CC4-5D6E-409C-BE32-E72D297353CC}">
              <c16:uniqueId val="{00000001-0ACF-7D4E-9A81-BE858F19D3AA}"/>
            </c:ext>
          </c:extLst>
        </c:ser>
        <c:ser>
          <c:idx val="2"/>
          <c:order val="2"/>
          <c:tx>
            <c:strRef>
              <c:f>'Reduction in World Emissions'!$E$3</c:f>
              <c:strCache>
                <c:ptCount val="1"/>
                <c:pt idx="0">
                  <c:v>Base Case Implementing ETS</c:v>
                </c:pt>
              </c:strCache>
            </c:strRef>
          </c:tx>
          <c:spPr>
            <a:ln w="28575" cap="rnd">
              <a:solidFill>
                <a:schemeClr val="accent3"/>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Emissions'!$E$4:$E$10</c:f>
              <c:numCache>
                <c:formatCode>0.00</c:formatCode>
                <c:ptCount val="7"/>
                <c:pt idx="0">
                  <c:v>36.799999999999997</c:v>
                </c:pt>
                <c:pt idx="1">
                  <c:v>34.824672626738476</c:v>
                </c:pt>
                <c:pt idx="2">
                  <c:v>34.411886034456899</c:v>
                </c:pt>
                <c:pt idx="3">
                  <c:v>34.742585521851723</c:v>
                </c:pt>
                <c:pt idx="4">
                  <c:v>35.435149366784621</c:v>
                </c:pt>
                <c:pt idx="5">
                  <c:v>36.312006208798316</c:v>
                </c:pt>
                <c:pt idx="6">
                  <c:v>37.290775357917887</c:v>
                </c:pt>
              </c:numCache>
            </c:numRef>
          </c:val>
          <c:smooth val="0"/>
          <c:extLst>
            <c:ext xmlns:c16="http://schemas.microsoft.com/office/drawing/2014/chart" uri="{C3380CC4-5D6E-409C-BE32-E72D297353CC}">
              <c16:uniqueId val="{00000002-0ACF-7D4E-9A81-BE858F19D3AA}"/>
            </c:ext>
          </c:extLst>
        </c:ser>
        <c:ser>
          <c:idx val="3"/>
          <c:order val="3"/>
          <c:tx>
            <c:strRef>
              <c:f>'Reduction in World Emissions'!$F$3</c:f>
              <c:strCache>
                <c:ptCount val="1"/>
                <c:pt idx="0">
                  <c:v>Worst Case Implementing ETS</c:v>
                </c:pt>
              </c:strCache>
            </c:strRef>
          </c:tx>
          <c:spPr>
            <a:ln w="28575" cap="rnd">
              <a:solidFill>
                <a:schemeClr val="accent4"/>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Emissions'!$F$4:$F$10</c:f>
              <c:numCache>
                <c:formatCode>0.00</c:formatCode>
                <c:ptCount val="7"/>
                <c:pt idx="0">
                  <c:v>36.799999999999997</c:v>
                </c:pt>
                <c:pt idx="1">
                  <c:v>48.771771776875902</c:v>
                </c:pt>
                <c:pt idx="2">
                  <c:v>64.638198974338835</c:v>
                </c:pt>
                <c:pt idx="3">
                  <c:v>85.666290446868146</c:v>
                </c:pt>
                <c:pt idx="4">
                  <c:v>113.53523822408201</c:v>
                </c:pt>
                <c:pt idx="5">
                  <c:v>150.4705088939719</c:v>
                </c:pt>
                <c:pt idx="6">
                  <c:v>199.42155757954276</c:v>
                </c:pt>
              </c:numCache>
            </c:numRef>
          </c:val>
          <c:smooth val="0"/>
          <c:extLst>
            <c:ext xmlns:c16="http://schemas.microsoft.com/office/drawing/2014/chart" uri="{C3380CC4-5D6E-409C-BE32-E72D297353CC}">
              <c16:uniqueId val="{00000003-0ACF-7D4E-9A81-BE858F19D3AA}"/>
            </c:ext>
          </c:extLst>
        </c:ser>
        <c:ser>
          <c:idx val="4"/>
          <c:order val="4"/>
          <c:tx>
            <c:strRef>
              <c:f>'Reduction in World Emissions'!$G$3</c:f>
              <c:strCache>
                <c:ptCount val="1"/>
                <c:pt idx="0">
                  <c:v>1.5 Degree Celsius</c:v>
                </c:pt>
              </c:strCache>
            </c:strRef>
          </c:tx>
          <c:spPr>
            <a:ln w="28575" cap="rnd">
              <a:solidFill>
                <a:schemeClr val="accent5"/>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Emissions'!$G$4:$G$10</c:f>
              <c:numCache>
                <c:formatCode>0.00</c:formatCode>
                <c:ptCount val="7"/>
                <c:pt idx="0">
                  <c:v>36.799999999999997</c:v>
                </c:pt>
                <c:pt idx="1">
                  <c:v>25.759930079999997</c:v>
                </c:pt>
                <c:pt idx="2">
                  <c:v>18.031902112132844</c:v>
                </c:pt>
                <c:pt idx="3">
                  <c:v>12.622297217878977</c:v>
                </c:pt>
                <c:pt idx="4">
                  <c:v>8.8355840701505688</c:v>
                </c:pt>
                <c:pt idx="5">
                  <c:v>6.1848920614956642</c:v>
                </c:pt>
                <c:pt idx="6">
                  <c:v>4.3294126917520481</c:v>
                </c:pt>
              </c:numCache>
            </c:numRef>
          </c:val>
          <c:smooth val="0"/>
          <c:extLst>
            <c:ext xmlns:c16="http://schemas.microsoft.com/office/drawing/2014/chart" uri="{C3380CC4-5D6E-409C-BE32-E72D297353CC}">
              <c16:uniqueId val="{00000004-0ACF-7D4E-9A81-BE858F19D3AA}"/>
            </c:ext>
          </c:extLst>
        </c:ser>
        <c:ser>
          <c:idx val="5"/>
          <c:order val="5"/>
          <c:tx>
            <c:strRef>
              <c:f>'Reduction in World Emissions'!$H$3</c:f>
              <c:strCache>
                <c:ptCount val="1"/>
                <c:pt idx="0">
                  <c:v>2 Degree Celsius</c:v>
                </c:pt>
              </c:strCache>
            </c:strRef>
          </c:tx>
          <c:spPr>
            <a:ln w="28575" cap="rnd">
              <a:solidFill>
                <a:schemeClr val="accent6"/>
              </a:solidFill>
              <a:round/>
            </a:ln>
            <a:effectLst/>
          </c:spPr>
          <c:marker>
            <c:symbol val="none"/>
          </c:marker>
          <c:cat>
            <c:numRef>
              <c:f>'Reduction in World Emissions'!$B$4:$B$10</c:f>
              <c:numCache>
                <c:formatCode>0</c:formatCode>
                <c:ptCount val="7"/>
                <c:pt idx="0">
                  <c:v>2020</c:v>
                </c:pt>
                <c:pt idx="1">
                  <c:v>2025</c:v>
                </c:pt>
                <c:pt idx="2">
                  <c:v>2030</c:v>
                </c:pt>
                <c:pt idx="3">
                  <c:v>2035</c:v>
                </c:pt>
                <c:pt idx="4">
                  <c:v>2040</c:v>
                </c:pt>
                <c:pt idx="5">
                  <c:v>2045</c:v>
                </c:pt>
                <c:pt idx="6">
                  <c:v>2050</c:v>
                </c:pt>
              </c:numCache>
            </c:numRef>
          </c:cat>
          <c:val>
            <c:numRef>
              <c:f>'Reduction in World Emissions'!$H$4:$H$10</c:f>
              <c:numCache>
                <c:formatCode>0.00</c:formatCode>
                <c:ptCount val="7"/>
                <c:pt idx="0">
                  <c:v>36.799999999999997</c:v>
                </c:pt>
                <c:pt idx="1">
                  <c:v>31.4608536</c:v>
                </c:pt>
                <c:pt idx="2">
                  <c:v>26.896339925017202</c:v>
                </c:pt>
                <c:pt idx="3">
                  <c:v>22.994070998826118</c:v>
                </c:pt>
                <c:pt idx="4">
                  <c:v>19.657964710925931</c:v>
                </c:pt>
                <c:pt idx="5">
                  <c:v>16.805879071858886</c:v>
                </c:pt>
                <c:pt idx="6">
                  <c:v>14.367589703778703</c:v>
                </c:pt>
              </c:numCache>
            </c:numRef>
          </c:val>
          <c:smooth val="0"/>
          <c:extLst>
            <c:ext xmlns:c16="http://schemas.microsoft.com/office/drawing/2014/chart" uri="{C3380CC4-5D6E-409C-BE32-E72D297353CC}">
              <c16:uniqueId val="{00000005-0ACF-7D4E-9A81-BE858F19D3AA}"/>
            </c:ext>
          </c:extLst>
        </c:ser>
        <c:dLbls>
          <c:showLegendKey val="0"/>
          <c:showVal val="0"/>
          <c:showCatName val="0"/>
          <c:showSerName val="0"/>
          <c:showPercent val="0"/>
          <c:showBubbleSize val="0"/>
        </c:dLbls>
        <c:smooth val="0"/>
        <c:axId val="174563967"/>
        <c:axId val="175377887"/>
      </c:lineChart>
      <c:catAx>
        <c:axId val="174563967"/>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75377887"/>
        <c:crosses val="autoZero"/>
        <c:auto val="1"/>
        <c:lblAlgn val="ctr"/>
        <c:lblOffset val="100"/>
        <c:noMultiLvlLbl val="0"/>
      </c:catAx>
      <c:valAx>
        <c:axId val="175377887"/>
        <c:scaling>
          <c:orientation val="minMax"/>
          <c:max val="60"/>
          <c:min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74563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03F71-A41C-D34F-B6A6-2A27DC1BAD15}" type="datetimeFigureOut">
              <a:rPr lang="en-US" smtClean="0"/>
              <a:t>4/22/21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4CD78-88AA-8448-8E6E-974A88CCA22E}" type="slidenum">
              <a:rPr lang="en-US" smtClean="0"/>
              <a:t>‹#›</a:t>
            </a:fld>
            <a:endParaRPr lang="en-US"/>
          </a:p>
        </p:txBody>
      </p:sp>
    </p:spTree>
    <p:extLst>
      <p:ext uri="{BB962C8B-B14F-4D97-AF65-F5344CB8AC3E}">
        <p14:creationId xmlns:p14="http://schemas.microsoft.com/office/powerpoint/2010/main" val="428087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f0f938dfa_1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f0f938dfa_1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cf0f938dfa_1_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A picture containing text, green, electronics, circuit&#10;&#10;Description automatically generated">
            <a:extLst>
              <a:ext uri="{FF2B5EF4-FFF2-40B4-BE49-F238E27FC236}">
                <a16:creationId xmlns:a16="http://schemas.microsoft.com/office/drawing/2014/main" id="{6471C718-3B03-FC46-9833-6BAB9FFBC1CA}"/>
              </a:ext>
            </a:extLst>
          </p:cNvPr>
          <p:cNvPicPr>
            <a:picLocks noChangeAspect="1"/>
          </p:cNvPicPr>
          <p:nvPr userDrawn="1"/>
        </p:nvPicPr>
        <p:blipFill>
          <a:blip r:embed="rId2">
            <a:grayscl/>
          </a:blip>
          <a:stretch>
            <a:fillRect/>
          </a:stretch>
        </p:blipFill>
        <p:spPr>
          <a:xfrm>
            <a:off x="0" y="-790787"/>
            <a:ext cx="12425680" cy="8283787"/>
          </a:xfrm>
          <a:prstGeom prst="rect">
            <a:avLst/>
          </a:prstGeom>
        </p:spPr>
      </p:pic>
      <p:sp>
        <p:nvSpPr>
          <p:cNvPr id="3" name="Subtitle 2">
            <a:extLst>
              <a:ext uri="{FF2B5EF4-FFF2-40B4-BE49-F238E27FC236}">
                <a16:creationId xmlns:a16="http://schemas.microsoft.com/office/drawing/2014/main" id="{A8174E9C-D327-C347-A8A5-DF0D2C5C7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B3E2A-5F9E-2F4A-A970-61ECB9B80EEF}"/>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95F02C6F-9916-4A45-8F3C-C027853C5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60246-D043-F54F-9766-E21991D7813A}"/>
              </a:ext>
            </a:extLst>
          </p:cNvPr>
          <p:cNvSpPr>
            <a:spLocks noGrp="1"/>
          </p:cNvSpPr>
          <p:nvPr>
            <p:ph type="sldNum" sz="quarter" idx="12"/>
          </p:nvPr>
        </p:nvSpPr>
        <p:spPr/>
        <p:txBody>
          <a:bodyPr/>
          <a:lstStyle/>
          <a:p>
            <a:fld id="{75F49C3F-E913-D541-ACB8-BC7644832EA0}" type="slidenum">
              <a:rPr lang="en-US" smtClean="0"/>
              <a:t>‹#›</a:t>
            </a:fld>
            <a:endParaRPr lang="en-US"/>
          </a:p>
        </p:txBody>
      </p:sp>
      <p:sp>
        <p:nvSpPr>
          <p:cNvPr id="2" name="Title 1">
            <a:extLst>
              <a:ext uri="{FF2B5EF4-FFF2-40B4-BE49-F238E27FC236}">
                <a16:creationId xmlns:a16="http://schemas.microsoft.com/office/drawing/2014/main" id="{8B5E3EB2-372C-7548-8947-CC663653B679}"/>
              </a:ext>
            </a:extLst>
          </p:cNvPr>
          <p:cNvSpPr>
            <a:spLocks noGrp="1"/>
          </p:cNvSpPr>
          <p:nvPr>
            <p:ph type="ctrTitle"/>
          </p:nvPr>
        </p:nvSpPr>
        <p:spPr>
          <a:xfrm>
            <a:off x="1524000" y="1122363"/>
            <a:ext cx="9144000" cy="2387600"/>
          </a:xfrm>
        </p:spPr>
        <p:txBody>
          <a:bodyPr anchor="b"/>
          <a:lstStyle>
            <a:lvl1pPr algn="ctr">
              <a:defRPr sz="6000">
                <a:latin typeface="Garamond" panose="020204040303010108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56944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7661-74CD-1D4B-9584-8EBEAD59B0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EDE0D-BED6-DE4E-9FE1-7734DF509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86A1B-6E71-7244-9412-9A412025A621}"/>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EB917C42-32D6-BD4E-9654-B33366D8F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463D-7101-404E-AE58-BAED05CD9B93}"/>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75737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96077-E9A3-C343-8FD6-9DBBFED77C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4F918-A708-0A4A-A29E-3F8157277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52391-FC65-3044-B443-735C3D875F0B}"/>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DFB32DC5-1A14-8F48-9823-2B3AB3B67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CE072-E6F2-FC4F-9DE4-6388FE342F70}"/>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186108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3080-8474-8644-8EAD-4161550BB5A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2E0C499-5CB5-1F4D-A1D3-7A9C628F33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708E0-1B19-284E-961F-41085B08B888}"/>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A487F901-2D22-0D4E-A1A4-6A9BD7F2B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0984-C3D4-4546-8655-A27642EFA736}"/>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350062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995-AA44-CF4D-BC8C-C1B71D1A3F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F5EC79-BC64-C444-BCC7-6F9F38A6F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D73A8-4286-3C47-97EC-18359642B45E}"/>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22D6D304-06AC-E044-B8E2-15AA20146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049FC-3B09-D34A-A245-7FB18CF6A9C5}"/>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158943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DB5D-2F61-A145-B39E-AA34D7E71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77C47-D816-E846-BC6F-0599B6B20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57E85-80E4-4247-B14F-105D999C8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F5546-03DB-6E4C-9BA2-DEA9ED123001}"/>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6" name="Footer Placeholder 5">
            <a:extLst>
              <a:ext uri="{FF2B5EF4-FFF2-40B4-BE49-F238E27FC236}">
                <a16:creationId xmlns:a16="http://schemas.microsoft.com/office/drawing/2014/main" id="{00ED7494-8243-B344-A63E-633890045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6AD3C-6507-434F-B212-EBA0C8948D51}"/>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392832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EC1C-E1BC-D24A-9140-9F0B78EBEF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C5C69-8BDB-F245-B097-6BCE15044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9DFE6-CCF6-D94E-B991-9C4E8FADB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A1C6C-E315-4B4D-AB16-9E0B388F4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86C1C-0D67-D24B-ACDC-D3F9BCC05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60C491-7477-3740-877C-7439923C4E70}"/>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8" name="Footer Placeholder 7">
            <a:extLst>
              <a:ext uri="{FF2B5EF4-FFF2-40B4-BE49-F238E27FC236}">
                <a16:creationId xmlns:a16="http://schemas.microsoft.com/office/drawing/2014/main" id="{0FAD4ED4-541B-FF40-872F-CAEA6EA08D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BD0AE-A28D-5B4C-8C23-7F61DB406A52}"/>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424709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3C71-4EBD-E045-B37E-5694BF82A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821931-C38F-EF40-82C8-C0333D5B236D}"/>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4" name="Footer Placeholder 3">
            <a:extLst>
              <a:ext uri="{FF2B5EF4-FFF2-40B4-BE49-F238E27FC236}">
                <a16:creationId xmlns:a16="http://schemas.microsoft.com/office/drawing/2014/main" id="{0D4163F0-EF52-E344-A4F3-3198F80DA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7019E-9B48-204A-9F34-D20039D43CC2}"/>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160773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14063E-9D99-6145-AB98-D0406A65B7AE}"/>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3" name="Footer Placeholder 2">
            <a:extLst>
              <a:ext uri="{FF2B5EF4-FFF2-40B4-BE49-F238E27FC236}">
                <a16:creationId xmlns:a16="http://schemas.microsoft.com/office/drawing/2014/main" id="{6052C3A5-8EB9-F348-8466-667144C75A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BD820B-4C19-FE4E-95A2-6AEBA9A81D70}"/>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162373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5CE7-E58F-C043-96A0-CB6E30AEE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1DCA7-6D83-904B-9F32-FD8EFDF15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0DBB52-80C2-7643-8D56-132748F40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75C95-5B8B-174A-9798-E991CF9442C6}"/>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6" name="Footer Placeholder 5">
            <a:extLst>
              <a:ext uri="{FF2B5EF4-FFF2-40B4-BE49-F238E27FC236}">
                <a16:creationId xmlns:a16="http://schemas.microsoft.com/office/drawing/2014/main" id="{577E1B42-95E8-8D49-A809-E556A593A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14258-75AF-1D40-AAA5-64B9C6AE1BBF}"/>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379870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228D-A6ED-2F4D-AD9E-2339D4B6C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9364C-9AFB-7B4A-AC4B-DD87DFB7F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4650A1C-262A-7E47-8A67-1EC784D70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F2839-7D5E-FD4D-B05B-C06DCF49AA8E}"/>
              </a:ext>
            </a:extLst>
          </p:cNvPr>
          <p:cNvSpPr>
            <a:spLocks noGrp="1"/>
          </p:cNvSpPr>
          <p:nvPr>
            <p:ph type="dt" sz="half" idx="10"/>
          </p:nvPr>
        </p:nvSpPr>
        <p:spPr/>
        <p:txBody>
          <a:bodyPr/>
          <a:lstStyle/>
          <a:p>
            <a:fld id="{95DF1A4F-EA1F-6E47-9DCC-50365E4458D3}" type="datetimeFigureOut">
              <a:rPr lang="en-US" smtClean="0"/>
              <a:t>4/22/21</a:t>
            </a:fld>
            <a:endParaRPr lang="en-US"/>
          </a:p>
        </p:txBody>
      </p:sp>
      <p:sp>
        <p:nvSpPr>
          <p:cNvPr id="6" name="Footer Placeholder 5">
            <a:extLst>
              <a:ext uri="{FF2B5EF4-FFF2-40B4-BE49-F238E27FC236}">
                <a16:creationId xmlns:a16="http://schemas.microsoft.com/office/drawing/2014/main" id="{AB0C45E5-1220-6F4C-A408-890414D12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B5814-530F-5C4E-BE73-6261115B4058}"/>
              </a:ext>
            </a:extLst>
          </p:cNvPr>
          <p:cNvSpPr>
            <a:spLocks noGrp="1"/>
          </p:cNvSpPr>
          <p:nvPr>
            <p:ph type="sldNum" sz="quarter" idx="12"/>
          </p:nvPr>
        </p:nvSpPr>
        <p:spPr/>
        <p:txBody>
          <a:bodyPr/>
          <a:lstStyle/>
          <a:p>
            <a:fld id="{75F49C3F-E913-D541-ACB8-BC7644832EA0}" type="slidenum">
              <a:rPr lang="en-US" smtClean="0"/>
              <a:t>‹#›</a:t>
            </a:fld>
            <a:endParaRPr lang="en-US"/>
          </a:p>
        </p:txBody>
      </p:sp>
    </p:spTree>
    <p:extLst>
      <p:ext uri="{BB962C8B-B14F-4D97-AF65-F5344CB8AC3E}">
        <p14:creationId xmlns:p14="http://schemas.microsoft.com/office/powerpoint/2010/main" val="16798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C9085-AF42-6B4D-B25F-A1661C077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65380-97F5-544B-B554-C47A0C745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4E52-0983-944A-B867-EA9ACF414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F1A4F-EA1F-6E47-9DCC-50365E4458D3}" type="datetimeFigureOut">
              <a:rPr lang="en-US" smtClean="0"/>
              <a:t>4/22/21</a:t>
            </a:fld>
            <a:endParaRPr lang="en-US"/>
          </a:p>
        </p:txBody>
      </p:sp>
      <p:sp>
        <p:nvSpPr>
          <p:cNvPr id="5" name="Footer Placeholder 4">
            <a:extLst>
              <a:ext uri="{FF2B5EF4-FFF2-40B4-BE49-F238E27FC236}">
                <a16:creationId xmlns:a16="http://schemas.microsoft.com/office/drawing/2014/main" id="{753D2246-94DF-AB4E-82FA-CA997A538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0456F4-D33F-834C-8FEA-74126AFAC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9C3F-E913-D541-ACB8-BC7644832EA0}"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825D3AC7-19CB-2842-9D14-9921AF85A9C3}"/>
              </a:ext>
            </a:extLst>
          </p:cNvPr>
          <p:cNvPicPr>
            <a:picLocks noChangeAspect="1"/>
          </p:cNvPicPr>
          <p:nvPr userDrawn="1"/>
        </p:nvPicPr>
        <p:blipFill>
          <a:blip r:embed="rId13"/>
          <a:stretch>
            <a:fillRect/>
          </a:stretch>
        </p:blipFill>
        <p:spPr>
          <a:xfrm>
            <a:off x="11485880" y="6077585"/>
            <a:ext cx="650240" cy="650240"/>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5ECBE006-6B6A-9442-AF63-75454092932F}"/>
              </a:ext>
            </a:extLst>
          </p:cNvPr>
          <p:cNvPicPr>
            <a:picLocks noChangeAspect="1"/>
          </p:cNvPicPr>
          <p:nvPr userDrawn="1"/>
        </p:nvPicPr>
        <p:blipFill>
          <a:blip r:embed="rId14"/>
          <a:stretch>
            <a:fillRect/>
          </a:stretch>
        </p:blipFill>
        <p:spPr>
          <a:xfrm>
            <a:off x="111760" y="6028055"/>
            <a:ext cx="660400" cy="749300"/>
          </a:xfrm>
          <a:prstGeom prst="rect">
            <a:avLst/>
          </a:prstGeom>
        </p:spPr>
      </p:pic>
    </p:spTree>
    <p:extLst>
      <p:ext uri="{BB962C8B-B14F-4D97-AF65-F5344CB8AC3E}">
        <p14:creationId xmlns:p14="http://schemas.microsoft.com/office/powerpoint/2010/main" val="405244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png"/><Relationship Id="rId3" Type="http://schemas.openxmlformats.org/officeDocument/2006/relationships/image" Target="../media/image64.png"/><Relationship Id="rId7" Type="http://schemas.openxmlformats.org/officeDocument/2006/relationships/image" Target="../media/image68.svg"/><Relationship Id="rId12" Type="http://schemas.openxmlformats.org/officeDocument/2006/relationships/image" Target="../media/image46.pn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4.svg"/></Relationships>
</file>

<file path=ppt/slides/_rels/slide1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65.png"/><Relationship Id="rId7"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46.png"/><Relationship Id="rId4" Type="http://schemas.openxmlformats.org/officeDocument/2006/relationships/image" Target="../media/image66.svg"/><Relationship Id="rId9" Type="http://schemas.openxmlformats.org/officeDocument/2006/relationships/image" Target="../media/image79.jpe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3.svg"/><Relationship Id="rId12" Type="http://schemas.openxmlformats.org/officeDocument/2006/relationships/image" Target="../media/image10.png"/><Relationship Id="rId2" Type="http://schemas.openxmlformats.org/officeDocument/2006/relationships/image" Target="../media/image6.png"/><Relationship Id="rId16" Type="http://schemas.openxmlformats.org/officeDocument/2006/relationships/image" Target="../media/image8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9.svg"/><Relationship Id="rId15" Type="http://schemas.openxmlformats.org/officeDocument/2006/relationships/image" Target="../media/image80.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svg"/><Relationship Id="rId1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94.sv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9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2.svg"/><Relationship Id="rId5" Type="http://schemas.openxmlformats.org/officeDocument/2006/relationships/image" Target="../media/image88.sv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7.svg"/><Relationship Id="rId3" Type="http://schemas.openxmlformats.org/officeDocument/2006/relationships/image" Target="../media/image95.svg"/><Relationship Id="rId7" Type="http://schemas.openxmlformats.org/officeDocument/2006/relationships/image" Target="../media/image13.svg"/><Relationship Id="rId12" Type="http://schemas.openxmlformats.org/officeDocument/2006/relationships/image" Target="../media/image6.png"/><Relationship Id="rId2" Type="http://schemas.openxmlformats.org/officeDocument/2006/relationships/image" Target="../media/image16.png"/><Relationship Id="rId16" Type="http://schemas.openxmlformats.org/officeDocument/2006/relationships/image" Target="../media/image10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9.svg"/><Relationship Id="rId5" Type="http://schemas.openxmlformats.org/officeDocument/2006/relationships/image" Target="../media/image28.svg"/><Relationship Id="rId15" Type="http://schemas.openxmlformats.org/officeDocument/2006/relationships/image" Target="../media/image33.png"/><Relationship Id="rId10" Type="http://schemas.openxmlformats.org/officeDocument/2006/relationships/image" Target="../media/image98.png"/><Relationship Id="rId4" Type="http://schemas.openxmlformats.org/officeDocument/2006/relationships/image" Target="../media/image27.png"/><Relationship Id="rId9" Type="http://schemas.openxmlformats.org/officeDocument/2006/relationships/image" Target="../media/image97.svg"/><Relationship Id="rId14" Type="http://schemas.openxmlformats.org/officeDocument/2006/relationships/image" Target="../media/image1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8.sv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23.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5.svg"/><Relationship Id="rId11" Type="http://schemas.openxmlformats.org/officeDocument/2006/relationships/image" Target="../media/image7.svg"/><Relationship Id="rId5" Type="http://schemas.openxmlformats.org/officeDocument/2006/relationships/image" Target="../media/image24.pn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6.png"/><Relationship Id="rId19" Type="http://schemas.openxmlformats.org/officeDocument/2006/relationships/image" Target="../media/image36.svg"/><Relationship Id="rId4" Type="http://schemas.openxmlformats.org/officeDocument/2006/relationships/image" Target="../media/image13.svg"/><Relationship Id="rId9" Type="http://schemas.openxmlformats.org/officeDocument/2006/relationships/image" Target="../media/image28.svg"/><Relationship Id="rId14" Type="http://schemas.openxmlformats.org/officeDocument/2006/relationships/image" Target="../media/image31.png"/><Relationship Id="rId22"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0.sv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49.png"/><Relationship Id="rId17" Type="http://schemas.microsoft.com/office/2007/relationships/hdphoto" Target="../media/hdphoto1.wdp"/><Relationship Id="rId2" Type="http://schemas.openxmlformats.org/officeDocument/2006/relationships/image" Target="../media/image41.png"/><Relationship Id="rId16"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48.svg"/><Relationship Id="rId5" Type="http://schemas.openxmlformats.org/officeDocument/2006/relationships/image" Target="../media/image44.jpe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8.sv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2.jpeg"/><Relationship Id="rId5" Type="http://schemas.openxmlformats.org/officeDocument/2006/relationships/image" Target="../media/image57.svg"/><Relationship Id="rId10" Type="http://schemas.openxmlformats.org/officeDocument/2006/relationships/image" Target="../media/image41.png"/><Relationship Id="rId4" Type="http://schemas.openxmlformats.org/officeDocument/2006/relationships/image" Target="../media/image56.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3D6048B-EA82-4436-9795-EDB50F134BFE}"/>
              </a:ext>
            </a:extLst>
          </p:cNvPr>
          <p:cNvSpPr>
            <a:spLocks noGrp="1"/>
          </p:cNvSpPr>
          <p:nvPr>
            <p:ph type="title"/>
          </p:nvPr>
        </p:nvSpPr>
        <p:spPr>
          <a:xfrm>
            <a:off x="839788" y="717549"/>
            <a:ext cx="10515600" cy="1325563"/>
          </a:xfrm>
        </p:spPr>
        <p:txBody>
          <a:bodyPr/>
          <a:lstStyle/>
          <a:p>
            <a:pPr algn="ctr"/>
            <a:r>
              <a:rPr lang="en-US" dirty="0"/>
              <a:t>ETS &amp; Blockchain </a:t>
            </a:r>
            <a:br>
              <a:rPr lang="en-US" dirty="0"/>
            </a:br>
            <a:r>
              <a:rPr lang="en-US" i="1" dirty="0"/>
              <a:t>A Digitally Native Carbon Pricing Mechanism</a:t>
            </a:r>
          </a:p>
        </p:txBody>
      </p:sp>
      <p:pic>
        <p:nvPicPr>
          <p:cNvPr id="5122" name="Picture 2" descr="Carbon dioxide in the atmosphere is at a record high. Here's what you need  to know.">
            <a:extLst>
              <a:ext uri="{FF2B5EF4-FFF2-40B4-BE49-F238E27FC236}">
                <a16:creationId xmlns:a16="http://schemas.microsoft.com/office/drawing/2014/main" id="{6DDCDA7C-E2D0-E74E-BAF0-7C6569F89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52" r="2594" b="-2"/>
          <a:stretch/>
        </p:blipFill>
        <p:spPr bwMode="auto">
          <a:xfrm>
            <a:off x="836612" y="2505075"/>
            <a:ext cx="5157787" cy="3684588"/>
          </a:xfrm>
          <a:prstGeom prst="rect">
            <a:avLst/>
          </a:prstGeom>
          <a:solidFill>
            <a:srgbClr val="FFFFFF"/>
          </a:solidFill>
        </p:spPr>
      </p:pic>
      <p:pic>
        <p:nvPicPr>
          <p:cNvPr id="5124" name="Picture 4" descr="Blockchain Technology Explained and What It Could Mean for the Caribbean -  Caribbean Development Trends">
            <a:extLst>
              <a:ext uri="{FF2B5EF4-FFF2-40B4-BE49-F238E27FC236}">
                <a16:creationId xmlns:a16="http://schemas.microsoft.com/office/drawing/2014/main" id="{0228667D-3377-CA4E-ABFD-0909B2A8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3" y="2505075"/>
            <a:ext cx="5157785" cy="3684588"/>
          </a:xfrm>
          <a:prstGeom prst="rect">
            <a:avLst/>
          </a:prstGeom>
          <a:noFill/>
          <a:extLst>
            <a:ext uri="{909E8E84-426E-40DD-AFC4-6F175D3DCCD1}">
              <a14:hiddenFill xmlns:a14="http://schemas.microsoft.com/office/drawing/2010/main">
                <a:solidFill>
                  <a:srgbClr val="FFFFFF"/>
                </a:solidFill>
              </a14:hiddenFill>
            </a:ext>
          </a:extLst>
        </p:spPr>
      </p:pic>
      <p:sp>
        <p:nvSpPr>
          <p:cNvPr id="8" name="Plus 7">
            <a:extLst>
              <a:ext uri="{FF2B5EF4-FFF2-40B4-BE49-F238E27FC236}">
                <a16:creationId xmlns:a16="http://schemas.microsoft.com/office/drawing/2014/main" id="{E2A3C029-325C-7C42-AD7E-CE0F1C1B8667}"/>
              </a:ext>
            </a:extLst>
          </p:cNvPr>
          <p:cNvSpPr/>
          <p:nvPr/>
        </p:nvSpPr>
        <p:spPr>
          <a:xfrm>
            <a:off x="5249333" y="3429000"/>
            <a:ext cx="1693334" cy="1651000"/>
          </a:xfrm>
          <a:prstGeom prst="math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34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3E929EE-D564-424D-9B79-32AC9771DE85}"/>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8" name="Title 1">
            <a:extLst>
              <a:ext uri="{FF2B5EF4-FFF2-40B4-BE49-F238E27FC236}">
                <a16:creationId xmlns:a16="http://schemas.microsoft.com/office/drawing/2014/main" id="{95E5CBDE-D6B7-E943-A67B-C1A55C5D5721}"/>
              </a:ext>
            </a:extLst>
          </p:cNvPr>
          <p:cNvSpPr>
            <a:spLocks noGrp="1"/>
          </p:cNvSpPr>
          <p:nvPr>
            <p:ph type="title"/>
          </p:nvPr>
        </p:nvSpPr>
        <p:spPr>
          <a:xfrm>
            <a:off x="630621" y="126156"/>
            <a:ext cx="11016324" cy="1325563"/>
          </a:xfrm>
        </p:spPr>
        <p:txBody>
          <a:bodyPr>
            <a:normAutofit/>
          </a:bodyPr>
          <a:lstStyle/>
          <a:p>
            <a:r>
              <a:rPr lang="en-US" sz="2400" dirty="0"/>
              <a:t>A major breakthrough has been an automated market maker coming out of the burgeoning field of decentralized finance, powered by blockchain enabled smart contracts.</a:t>
            </a:r>
          </a:p>
        </p:txBody>
      </p:sp>
      <p:sp>
        <p:nvSpPr>
          <p:cNvPr id="25" name="TextBox 24">
            <a:extLst>
              <a:ext uri="{FF2B5EF4-FFF2-40B4-BE49-F238E27FC236}">
                <a16:creationId xmlns:a16="http://schemas.microsoft.com/office/drawing/2014/main" id="{5A5A1E8E-94F1-6040-8DF7-5AE6AA6360D3}"/>
              </a:ext>
            </a:extLst>
          </p:cNvPr>
          <p:cNvSpPr txBox="1"/>
          <p:nvPr/>
        </p:nvSpPr>
        <p:spPr>
          <a:xfrm>
            <a:off x="315310" y="1268522"/>
            <a:ext cx="4505168" cy="366394"/>
          </a:xfrm>
          <a:prstGeom prst="rect">
            <a:avLst/>
          </a:prstGeom>
          <a:noFill/>
        </p:spPr>
        <p:txBody>
          <a:bodyPr wrap="square" rtlCol="0">
            <a:spAutoFit/>
          </a:bodyPr>
          <a:lstStyle/>
          <a:p>
            <a:pPr algn="ctr"/>
            <a:r>
              <a:rPr lang="en-US" dirty="0">
                <a:latin typeface="Garamond" panose="02020404030301010803" pitchFamily="18" charset="0"/>
              </a:rPr>
              <a:t>Automated Market Maker</a:t>
            </a:r>
          </a:p>
        </p:txBody>
      </p:sp>
      <p:cxnSp>
        <p:nvCxnSpPr>
          <p:cNvPr id="26" name="Straight Connector 25">
            <a:extLst>
              <a:ext uri="{FF2B5EF4-FFF2-40B4-BE49-F238E27FC236}">
                <a16:creationId xmlns:a16="http://schemas.microsoft.com/office/drawing/2014/main" id="{50B77B49-E769-E542-8644-5AE3A89D9522}"/>
              </a:ext>
            </a:extLst>
          </p:cNvPr>
          <p:cNvCxnSpPr>
            <a:cxnSpLocks/>
          </p:cNvCxnSpPr>
          <p:nvPr/>
        </p:nvCxnSpPr>
        <p:spPr>
          <a:xfrm flipV="1">
            <a:off x="315310" y="1634916"/>
            <a:ext cx="4505168" cy="2938"/>
          </a:xfrm>
          <a:prstGeom prst="line">
            <a:avLst/>
          </a:prstGeom>
          <a:ln/>
        </p:spPr>
        <p:style>
          <a:lnRef idx="3">
            <a:schemeClr val="dk1"/>
          </a:lnRef>
          <a:fillRef idx="0">
            <a:schemeClr val="dk1"/>
          </a:fillRef>
          <a:effectRef idx="2">
            <a:schemeClr val="dk1"/>
          </a:effectRef>
          <a:fontRef idx="minor">
            <a:schemeClr val="tx1"/>
          </a:fontRef>
        </p:style>
      </p:cxnSp>
      <p:sp>
        <p:nvSpPr>
          <p:cNvPr id="3" name="Oval 2">
            <a:extLst>
              <a:ext uri="{FF2B5EF4-FFF2-40B4-BE49-F238E27FC236}">
                <a16:creationId xmlns:a16="http://schemas.microsoft.com/office/drawing/2014/main" id="{05574976-1D80-2644-A86F-DFDF5133FD4C}"/>
              </a:ext>
            </a:extLst>
          </p:cNvPr>
          <p:cNvSpPr/>
          <p:nvPr/>
        </p:nvSpPr>
        <p:spPr>
          <a:xfrm>
            <a:off x="4055534" y="2101851"/>
            <a:ext cx="4080932" cy="3809921"/>
          </a:xfrm>
          <a:prstGeom prst="ellipse">
            <a:avLst/>
          </a:prstGeom>
          <a:ln w="317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7DF9A8DB-1E64-A44B-BD19-38174C04B973}"/>
              </a:ext>
            </a:extLst>
          </p:cNvPr>
          <p:cNvSpPr/>
          <p:nvPr/>
        </p:nvSpPr>
        <p:spPr>
          <a:xfrm>
            <a:off x="336390" y="2656406"/>
            <a:ext cx="2438400" cy="658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Liquidity Providers</a:t>
            </a:r>
          </a:p>
        </p:txBody>
      </p:sp>
      <p:sp>
        <p:nvSpPr>
          <p:cNvPr id="5" name="TextBox 4">
            <a:extLst>
              <a:ext uri="{FF2B5EF4-FFF2-40B4-BE49-F238E27FC236}">
                <a16:creationId xmlns:a16="http://schemas.microsoft.com/office/drawing/2014/main" id="{FBA6D6CE-2474-3548-AFEE-A550AA117266}"/>
              </a:ext>
            </a:extLst>
          </p:cNvPr>
          <p:cNvSpPr txBox="1"/>
          <p:nvPr/>
        </p:nvSpPr>
        <p:spPr>
          <a:xfrm>
            <a:off x="5301358" y="2446173"/>
            <a:ext cx="1589281" cy="369332"/>
          </a:xfrm>
          <a:prstGeom prst="rect">
            <a:avLst/>
          </a:prstGeom>
          <a:noFill/>
        </p:spPr>
        <p:txBody>
          <a:bodyPr wrap="none" rtlCol="0">
            <a:spAutoFit/>
          </a:bodyPr>
          <a:lstStyle/>
          <a:p>
            <a:r>
              <a:rPr lang="en-US" b="1" dirty="0">
                <a:latin typeface="Garamond" panose="02020404030301010803" pitchFamily="18" charset="0"/>
              </a:rPr>
              <a:t>Liquidity Pool</a:t>
            </a:r>
          </a:p>
        </p:txBody>
      </p:sp>
      <p:pic>
        <p:nvPicPr>
          <p:cNvPr id="4098" name="Picture 2" descr="The Anatomy of ERC20. What's on the Inside of Ethereum's Most… | by Steven  McKie | BlockChannel | Medium">
            <a:extLst>
              <a:ext uri="{FF2B5EF4-FFF2-40B4-BE49-F238E27FC236}">
                <a16:creationId xmlns:a16="http://schemas.microsoft.com/office/drawing/2014/main" id="{B3FF3806-F1EE-5849-9C19-E41491F2B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29" y="1770743"/>
            <a:ext cx="1456267" cy="7281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CB514FE-40E0-8C4E-9F0F-F36A01CE5CA2}"/>
              </a:ext>
            </a:extLst>
          </p:cNvPr>
          <p:cNvSpPr txBox="1"/>
          <p:nvPr/>
        </p:nvSpPr>
        <p:spPr>
          <a:xfrm>
            <a:off x="1567963" y="3975119"/>
            <a:ext cx="2438400" cy="276999"/>
          </a:xfrm>
          <a:prstGeom prst="rect">
            <a:avLst/>
          </a:prstGeom>
          <a:noFill/>
        </p:spPr>
        <p:txBody>
          <a:bodyPr wrap="square" rtlCol="0">
            <a:spAutoFit/>
          </a:bodyPr>
          <a:lstStyle/>
          <a:p>
            <a:pPr algn="ctr"/>
            <a:r>
              <a:rPr lang="en-US" sz="1200" i="1" dirty="0">
                <a:latin typeface="Garamond" panose="02020404030301010803" pitchFamily="18" charset="0"/>
              </a:rPr>
              <a:t>Supply pool with tokens</a:t>
            </a:r>
          </a:p>
        </p:txBody>
      </p:sp>
      <p:cxnSp>
        <p:nvCxnSpPr>
          <p:cNvPr id="128" name="Elbow Connector 127">
            <a:extLst>
              <a:ext uri="{FF2B5EF4-FFF2-40B4-BE49-F238E27FC236}">
                <a16:creationId xmlns:a16="http://schemas.microsoft.com/office/drawing/2014/main" id="{4E6C8F57-0FCC-6045-AF08-A73B9EA0F486}"/>
              </a:ext>
            </a:extLst>
          </p:cNvPr>
          <p:cNvCxnSpPr>
            <a:cxnSpLocks/>
            <a:stCxn id="4" idx="2"/>
          </p:cNvCxnSpPr>
          <p:nvPr/>
        </p:nvCxnSpPr>
        <p:spPr>
          <a:xfrm rot="16200000" flipH="1">
            <a:off x="2331829" y="2538448"/>
            <a:ext cx="937430" cy="24899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4102" name="Picture 6" descr="Chainalysis Blog | 244,697 Sides of the Same Coin: Why Chainalysis Doesn't  Support Every Single ERC-20 Token">
            <a:extLst>
              <a:ext uri="{FF2B5EF4-FFF2-40B4-BE49-F238E27FC236}">
                <a16:creationId xmlns:a16="http://schemas.microsoft.com/office/drawing/2014/main" id="{F0484528-1085-3546-B321-8AEF82815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939" y="2878198"/>
            <a:ext cx="2510118" cy="22572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CE498D4-0899-2245-A794-91ACC1DA1D33}"/>
              </a:ext>
            </a:extLst>
          </p:cNvPr>
          <p:cNvSpPr txBox="1"/>
          <p:nvPr/>
        </p:nvSpPr>
        <p:spPr>
          <a:xfrm>
            <a:off x="4966667" y="5198117"/>
            <a:ext cx="2258662" cy="646331"/>
          </a:xfrm>
          <a:prstGeom prst="rect">
            <a:avLst/>
          </a:prstGeom>
          <a:noFill/>
        </p:spPr>
        <p:txBody>
          <a:bodyPr wrap="square" rtlCol="0">
            <a:spAutoFit/>
          </a:bodyPr>
          <a:lstStyle/>
          <a:p>
            <a:pPr algn="ctr"/>
            <a:r>
              <a:rPr lang="en-US" sz="1200" dirty="0">
                <a:latin typeface="Garamond" panose="02020404030301010803" pitchFamily="18" charset="0"/>
              </a:rPr>
              <a:t>Price of each token is determined by a specified mathematical formula</a:t>
            </a:r>
          </a:p>
        </p:txBody>
      </p:sp>
      <p:cxnSp>
        <p:nvCxnSpPr>
          <p:cNvPr id="129" name="Straight Connector 128">
            <a:extLst>
              <a:ext uri="{FF2B5EF4-FFF2-40B4-BE49-F238E27FC236}">
                <a16:creationId xmlns:a16="http://schemas.microsoft.com/office/drawing/2014/main" id="{3B11C4D0-DC97-A64F-8266-087681B5BF8F}"/>
              </a:ext>
            </a:extLst>
          </p:cNvPr>
          <p:cNvCxnSpPr>
            <a:cxnSpLocks/>
          </p:cNvCxnSpPr>
          <p:nvPr/>
        </p:nvCxnSpPr>
        <p:spPr>
          <a:xfrm>
            <a:off x="9601201" y="1230101"/>
            <a:ext cx="0" cy="5501743"/>
          </a:xfrm>
          <a:prstGeom prst="line">
            <a:avLst/>
          </a:prstGeom>
          <a:ln w="31750">
            <a:prstDash val="sysDash"/>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EB233A1-CFAB-534E-BDFF-AC076281656A}"/>
              </a:ext>
            </a:extLst>
          </p:cNvPr>
          <p:cNvSpPr txBox="1"/>
          <p:nvPr/>
        </p:nvSpPr>
        <p:spPr>
          <a:xfrm>
            <a:off x="9588312" y="1917185"/>
            <a:ext cx="2591184"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Garamond" panose="02020404030301010803" pitchFamily="18" charset="0"/>
              </a:rPr>
              <a:t>Primary Financial Markets</a:t>
            </a:r>
          </a:p>
        </p:txBody>
      </p:sp>
      <p:pic>
        <p:nvPicPr>
          <p:cNvPr id="36" name="Graphic 35" descr="Office worker male with solid fill">
            <a:extLst>
              <a:ext uri="{FF2B5EF4-FFF2-40B4-BE49-F238E27FC236}">
                <a16:creationId xmlns:a16="http://schemas.microsoft.com/office/drawing/2014/main" id="{F87B357B-8184-484F-B3DD-0A58FDDBDE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4635" y="2391234"/>
            <a:ext cx="914400" cy="914400"/>
          </a:xfrm>
          <a:prstGeom prst="rect">
            <a:avLst/>
          </a:prstGeom>
        </p:spPr>
      </p:pic>
      <p:pic>
        <p:nvPicPr>
          <p:cNvPr id="44" name="Graphic 43" descr="Office worker female with solid fill">
            <a:extLst>
              <a:ext uri="{FF2B5EF4-FFF2-40B4-BE49-F238E27FC236}">
                <a16:creationId xmlns:a16="http://schemas.microsoft.com/office/drawing/2014/main" id="{2618CBFC-D503-2B40-8DE2-284182B3E6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9723" y="2391234"/>
            <a:ext cx="914400" cy="914400"/>
          </a:xfrm>
          <a:prstGeom prst="rect">
            <a:avLst/>
          </a:prstGeom>
        </p:spPr>
      </p:pic>
      <p:sp>
        <p:nvSpPr>
          <p:cNvPr id="48" name="TextBox 47">
            <a:extLst>
              <a:ext uri="{FF2B5EF4-FFF2-40B4-BE49-F238E27FC236}">
                <a16:creationId xmlns:a16="http://schemas.microsoft.com/office/drawing/2014/main" id="{5541AE11-B7DF-5B47-BD4F-7FC2A4F4CD08}"/>
              </a:ext>
            </a:extLst>
          </p:cNvPr>
          <p:cNvSpPr txBox="1"/>
          <p:nvPr/>
        </p:nvSpPr>
        <p:spPr>
          <a:xfrm>
            <a:off x="9899447" y="3291589"/>
            <a:ext cx="659155" cy="307777"/>
          </a:xfrm>
          <a:prstGeom prst="rect">
            <a:avLst/>
          </a:prstGeom>
          <a:noFill/>
        </p:spPr>
        <p:txBody>
          <a:bodyPr wrap="none" rtlCol="0">
            <a:spAutoFit/>
          </a:bodyPr>
          <a:lstStyle/>
          <a:p>
            <a:r>
              <a:rPr lang="en-US" sz="1400" dirty="0">
                <a:latin typeface="Garamond" panose="02020404030301010803" pitchFamily="18" charset="0"/>
              </a:rPr>
              <a:t>Buyers</a:t>
            </a:r>
          </a:p>
        </p:txBody>
      </p:sp>
      <p:sp>
        <p:nvSpPr>
          <p:cNvPr id="132" name="TextBox 131">
            <a:extLst>
              <a:ext uri="{FF2B5EF4-FFF2-40B4-BE49-F238E27FC236}">
                <a16:creationId xmlns:a16="http://schemas.microsoft.com/office/drawing/2014/main" id="{B18A2F20-8601-5A40-94EA-56C35015FF76}"/>
              </a:ext>
            </a:extLst>
          </p:cNvPr>
          <p:cNvSpPr txBox="1"/>
          <p:nvPr/>
        </p:nvSpPr>
        <p:spPr>
          <a:xfrm>
            <a:off x="11269011" y="3291589"/>
            <a:ext cx="630301" cy="307777"/>
          </a:xfrm>
          <a:prstGeom prst="rect">
            <a:avLst/>
          </a:prstGeom>
          <a:noFill/>
        </p:spPr>
        <p:txBody>
          <a:bodyPr wrap="none" rtlCol="0">
            <a:spAutoFit/>
          </a:bodyPr>
          <a:lstStyle/>
          <a:p>
            <a:r>
              <a:rPr lang="en-US" sz="1400" dirty="0">
                <a:latin typeface="Garamond" panose="02020404030301010803" pitchFamily="18" charset="0"/>
              </a:rPr>
              <a:t>Sellers</a:t>
            </a:r>
          </a:p>
        </p:txBody>
      </p:sp>
      <p:cxnSp>
        <p:nvCxnSpPr>
          <p:cNvPr id="50" name="Straight Arrow Connector 49">
            <a:extLst>
              <a:ext uri="{FF2B5EF4-FFF2-40B4-BE49-F238E27FC236}">
                <a16:creationId xmlns:a16="http://schemas.microsoft.com/office/drawing/2014/main" id="{97446FEE-690A-304B-95E6-B5BD2FC00F98}"/>
              </a:ext>
            </a:extLst>
          </p:cNvPr>
          <p:cNvCxnSpPr>
            <a:cxnSpLocks/>
            <a:stCxn id="132" idx="2"/>
            <a:endCxn id="52" idx="3"/>
          </p:cNvCxnSpPr>
          <p:nvPr/>
        </p:nvCxnSpPr>
        <p:spPr>
          <a:xfrm flipH="1">
            <a:off x="11350178" y="3599366"/>
            <a:ext cx="233984" cy="306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Graphic 51" descr="Mortgage with solid fill">
            <a:extLst>
              <a:ext uri="{FF2B5EF4-FFF2-40B4-BE49-F238E27FC236}">
                <a16:creationId xmlns:a16="http://schemas.microsoft.com/office/drawing/2014/main" id="{7C70A898-56E8-E642-8268-9368C39FCD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5778" y="3449163"/>
            <a:ext cx="914400" cy="914400"/>
          </a:xfrm>
          <a:prstGeom prst="rect">
            <a:avLst/>
          </a:prstGeom>
        </p:spPr>
      </p:pic>
      <p:cxnSp>
        <p:nvCxnSpPr>
          <p:cNvPr id="133" name="Straight Arrow Connector 132">
            <a:extLst>
              <a:ext uri="{FF2B5EF4-FFF2-40B4-BE49-F238E27FC236}">
                <a16:creationId xmlns:a16="http://schemas.microsoft.com/office/drawing/2014/main" id="{42468D0D-284F-C649-8DCA-47912D6F92AE}"/>
              </a:ext>
            </a:extLst>
          </p:cNvPr>
          <p:cNvCxnSpPr>
            <a:cxnSpLocks/>
            <a:stCxn id="48" idx="2"/>
            <a:endCxn id="52" idx="1"/>
          </p:cNvCxnSpPr>
          <p:nvPr/>
        </p:nvCxnSpPr>
        <p:spPr>
          <a:xfrm>
            <a:off x="10229025" y="3599366"/>
            <a:ext cx="206753" cy="306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1F98FE7-BA0C-624B-9AA6-047D9B281694}"/>
              </a:ext>
            </a:extLst>
          </p:cNvPr>
          <p:cNvCxnSpPr/>
          <p:nvPr/>
        </p:nvCxnSpPr>
        <p:spPr>
          <a:xfrm>
            <a:off x="10692953" y="3073921"/>
            <a:ext cx="440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5260C318-B40A-D24F-A2BD-A2EF6AF6BC27}"/>
              </a:ext>
            </a:extLst>
          </p:cNvPr>
          <p:cNvCxnSpPr>
            <a:cxnSpLocks/>
          </p:cNvCxnSpPr>
          <p:nvPr/>
        </p:nvCxnSpPr>
        <p:spPr>
          <a:xfrm flipH="1">
            <a:off x="10689953" y="2918171"/>
            <a:ext cx="443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2" name="Graphic 81" descr="Close with solid fill">
            <a:extLst>
              <a:ext uri="{FF2B5EF4-FFF2-40B4-BE49-F238E27FC236}">
                <a16:creationId xmlns:a16="http://schemas.microsoft.com/office/drawing/2014/main" id="{BCC4BFFE-BED5-854E-921C-48FAABC08C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47136" y="2740939"/>
            <a:ext cx="491683" cy="491683"/>
          </a:xfrm>
          <a:prstGeom prst="rect">
            <a:avLst/>
          </a:prstGeom>
        </p:spPr>
      </p:pic>
      <p:pic>
        <p:nvPicPr>
          <p:cNvPr id="146" name="Graphic 145" descr="Office worker male with solid fill">
            <a:extLst>
              <a:ext uri="{FF2B5EF4-FFF2-40B4-BE49-F238E27FC236}">
                <a16:creationId xmlns:a16="http://schemas.microsoft.com/office/drawing/2014/main" id="{49BD1369-74E9-994C-8522-48072E7C6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8498" y="3808097"/>
            <a:ext cx="914400" cy="914400"/>
          </a:xfrm>
          <a:prstGeom prst="rect">
            <a:avLst/>
          </a:prstGeom>
        </p:spPr>
      </p:pic>
      <p:pic>
        <p:nvPicPr>
          <p:cNvPr id="147" name="Graphic 146" descr="Office worker female with solid fill">
            <a:extLst>
              <a:ext uri="{FF2B5EF4-FFF2-40B4-BE49-F238E27FC236}">
                <a16:creationId xmlns:a16="http://schemas.microsoft.com/office/drawing/2014/main" id="{E2D843C6-AABB-9A4B-92C8-FB4346F494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8389" y="1762050"/>
            <a:ext cx="914400" cy="914400"/>
          </a:xfrm>
          <a:prstGeom prst="rect">
            <a:avLst/>
          </a:prstGeom>
        </p:spPr>
      </p:pic>
      <p:sp>
        <p:nvSpPr>
          <p:cNvPr id="150" name="TextBox 149">
            <a:extLst>
              <a:ext uri="{FF2B5EF4-FFF2-40B4-BE49-F238E27FC236}">
                <a16:creationId xmlns:a16="http://schemas.microsoft.com/office/drawing/2014/main" id="{76EB081E-15B0-7647-907F-6DA2EC0E40C2}"/>
              </a:ext>
            </a:extLst>
          </p:cNvPr>
          <p:cNvSpPr txBox="1"/>
          <p:nvPr/>
        </p:nvSpPr>
        <p:spPr>
          <a:xfrm>
            <a:off x="10216862" y="4241966"/>
            <a:ext cx="1352230" cy="307777"/>
          </a:xfrm>
          <a:prstGeom prst="rect">
            <a:avLst/>
          </a:prstGeom>
          <a:noFill/>
        </p:spPr>
        <p:txBody>
          <a:bodyPr wrap="none" rtlCol="0">
            <a:spAutoFit/>
          </a:bodyPr>
          <a:lstStyle/>
          <a:p>
            <a:r>
              <a:rPr lang="en-US" sz="1400" dirty="0">
                <a:latin typeface="Garamond" panose="02020404030301010803" pitchFamily="18" charset="0"/>
              </a:rPr>
              <a:t>Brokerage Firms</a:t>
            </a:r>
          </a:p>
        </p:txBody>
      </p:sp>
      <p:sp>
        <p:nvSpPr>
          <p:cNvPr id="4104" name="TextBox 4103">
            <a:extLst>
              <a:ext uri="{FF2B5EF4-FFF2-40B4-BE49-F238E27FC236}">
                <a16:creationId xmlns:a16="http://schemas.microsoft.com/office/drawing/2014/main" id="{BCD6F7E9-9151-F245-AA97-1B6BC25D98AF}"/>
              </a:ext>
            </a:extLst>
          </p:cNvPr>
          <p:cNvSpPr txBox="1"/>
          <p:nvPr/>
        </p:nvSpPr>
        <p:spPr>
          <a:xfrm>
            <a:off x="2784825" y="2647365"/>
            <a:ext cx="1615426" cy="461665"/>
          </a:xfrm>
          <a:prstGeom prst="rect">
            <a:avLst/>
          </a:prstGeom>
          <a:noFill/>
        </p:spPr>
        <p:txBody>
          <a:bodyPr wrap="square" rtlCol="0">
            <a:spAutoFit/>
          </a:bodyPr>
          <a:lstStyle/>
          <a:p>
            <a:pPr algn="ctr"/>
            <a:r>
              <a:rPr lang="en-US" sz="1200" i="1" dirty="0">
                <a:latin typeface="Garamond" panose="02020404030301010803" pitchFamily="18" charset="0"/>
              </a:rPr>
              <a:t>% fee for providing tokens to the pool</a:t>
            </a:r>
          </a:p>
        </p:txBody>
      </p:sp>
      <p:cxnSp>
        <p:nvCxnSpPr>
          <p:cNvPr id="4107" name="Straight Arrow Connector 4106">
            <a:extLst>
              <a:ext uri="{FF2B5EF4-FFF2-40B4-BE49-F238E27FC236}">
                <a16:creationId xmlns:a16="http://schemas.microsoft.com/office/drawing/2014/main" id="{258CA651-CBA1-0844-AD68-CE49FED446B7}"/>
              </a:ext>
            </a:extLst>
          </p:cNvPr>
          <p:cNvCxnSpPr>
            <a:cxnSpLocks/>
          </p:cNvCxnSpPr>
          <p:nvPr/>
        </p:nvCxnSpPr>
        <p:spPr>
          <a:xfrm flipH="1">
            <a:off x="2774790" y="3073921"/>
            <a:ext cx="1509343"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pic>
        <p:nvPicPr>
          <p:cNvPr id="160" name="Picture 12" descr="Ethereum - Wikipedia">
            <a:extLst>
              <a:ext uri="{FF2B5EF4-FFF2-40B4-BE49-F238E27FC236}">
                <a16:creationId xmlns:a16="http://schemas.microsoft.com/office/drawing/2014/main" id="{895DF558-C435-774D-BBD9-1699C8AF03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7333" y="3073921"/>
            <a:ext cx="400262" cy="400262"/>
          </a:xfrm>
          <a:prstGeom prst="rect">
            <a:avLst/>
          </a:prstGeom>
          <a:noFill/>
          <a:extLst>
            <a:ext uri="{909E8E84-426E-40DD-AFC4-6F175D3DCCD1}">
              <a14:hiddenFill xmlns:a14="http://schemas.microsoft.com/office/drawing/2010/main">
                <a:solidFill>
                  <a:srgbClr val="FFFFFF"/>
                </a:solidFill>
              </a14:hiddenFill>
            </a:ext>
          </a:extLst>
        </p:spPr>
      </p:pic>
      <p:cxnSp>
        <p:nvCxnSpPr>
          <p:cNvPr id="4112" name="Elbow Connector 4111">
            <a:extLst>
              <a:ext uri="{FF2B5EF4-FFF2-40B4-BE49-F238E27FC236}">
                <a16:creationId xmlns:a16="http://schemas.microsoft.com/office/drawing/2014/main" id="{DC4ACE65-1607-AF45-9C1F-A40B64D05BEA}"/>
              </a:ext>
            </a:extLst>
          </p:cNvPr>
          <p:cNvCxnSpPr>
            <a:cxnSpLocks/>
            <a:stCxn id="3" idx="4"/>
            <a:endCxn id="167" idx="2"/>
          </p:cNvCxnSpPr>
          <p:nvPr/>
        </p:nvCxnSpPr>
        <p:spPr>
          <a:xfrm rot="5400000" flipH="1" flipV="1">
            <a:off x="7170026" y="4312846"/>
            <a:ext cx="524899" cy="2672953"/>
          </a:xfrm>
          <a:prstGeom prst="bentConnector3">
            <a:avLst>
              <a:gd name="adj1" fmla="val -43551"/>
            </a:avLst>
          </a:prstGeom>
          <a:ln>
            <a:tailEnd type="triangle"/>
          </a:ln>
        </p:spPr>
        <p:style>
          <a:lnRef idx="1">
            <a:schemeClr val="dk1"/>
          </a:lnRef>
          <a:fillRef idx="0">
            <a:schemeClr val="dk1"/>
          </a:fillRef>
          <a:effectRef idx="0">
            <a:schemeClr val="dk1"/>
          </a:effectRef>
          <a:fontRef idx="minor">
            <a:schemeClr val="tx1"/>
          </a:fontRef>
        </p:style>
      </p:cxnSp>
      <p:sp>
        <p:nvSpPr>
          <p:cNvPr id="165" name="TextBox 164">
            <a:extLst>
              <a:ext uri="{FF2B5EF4-FFF2-40B4-BE49-F238E27FC236}">
                <a16:creationId xmlns:a16="http://schemas.microsoft.com/office/drawing/2014/main" id="{EA065165-83F5-E544-86A6-9817B250794F}"/>
              </a:ext>
            </a:extLst>
          </p:cNvPr>
          <p:cNvSpPr txBox="1"/>
          <p:nvPr/>
        </p:nvSpPr>
        <p:spPr>
          <a:xfrm>
            <a:off x="6096001" y="5850167"/>
            <a:ext cx="2670624" cy="276999"/>
          </a:xfrm>
          <a:prstGeom prst="rect">
            <a:avLst/>
          </a:prstGeom>
          <a:noFill/>
        </p:spPr>
        <p:txBody>
          <a:bodyPr wrap="square" rtlCol="0">
            <a:spAutoFit/>
          </a:bodyPr>
          <a:lstStyle/>
          <a:p>
            <a:pPr algn="ctr"/>
            <a:r>
              <a:rPr lang="en-US" sz="1200" i="1" dirty="0">
                <a:latin typeface="Garamond" panose="02020404030301010803" pitchFamily="18" charset="0"/>
              </a:rPr>
              <a:t>Buy tokens from the pool</a:t>
            </a:r>
          </a:p>
        </p:txBody>
      </p:sp>
      <p:sp>
        <p:nvSpPr>
          <p:cNvPr id="166" name="TextBox 165">
            <a:extLst>
              <a:ext uri="{FF2B5EF4-FFF2-40B4-BE49-F238E27FC236}">
                <a16:creationId xmlns:a16="http://schemas.microsoft.com/office/drawing/2014/main" id="{0A8B3E05-CC57-874B-B72D-7EA118975793}"/>
              </a:ext>
            </a:extLst>
          </p:cNvPr>
          <p:cNvSpPr txBox="1"/>
          <p:nvPr/>
        </p:nvSpPr>
        <p:spPr>
          <a:xfrm>
            <a:off x="6105074" y="6161446"/>
            <a:ext cx="2670624" cy="646331"/>
          </a:xfrm>
          <a:prstGeom prst="rect">
            <a:avLst/>
          </a:prstGeom>
          <a:noFill/>
        </p:spPr>
        <p:txBody>
          <a:bodyPr wrap="square" rtlCol="0">
            <a:spAutoFit/>
          </a:bodyPr>
          <a:lstStyle/>
          <a:p>
            <a:pPr algn="ctr"/>
            <a:r>
              <a:rPr lang="en-US" sz="1200" i="1" dirty="0">
                <a:latin typeface="Garamond" panose="02020404030301010803" pitchFamily="18" charset="0"/>
              </a:rPr>
              <a:t>Example: Purchase EOS, then price per EOS on the exchange increases and all other currencies’ price per token decreases</a:t>
            </a:r>
          </a:p>
        </p:txBody>
      </p:sp>
      <p:sp>
        <p:nvSpPr>
          <p:cNvPr id="167" name="Rectangle 166">
            <a:extLst>
              <a:ext uri="{FF2B5EF4-FFF2-40B4-BE49-F238E27FC236}">
                <a16:creationId xmlns:a16="http://schemas.microsoft.com/office/drawing/2014/main" id="{CF7EA9B1-45F0-4141-8018-E9D15783417D}"/>
              </a:ext>
            </a:extLst>
          </p:cNvPr>
          <p:cNvSpPr/>
          <p:nvPr/>
        </p:nvSpPr>
        <p:spPr>
          <a:xfrm>
            <a:off x="8163889" y="4728591"/>
            <a:ext cx="1210127" cy="658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Traders</a:t>
            </a:r>
          </a:p>
        </p:txBody>
      </p:sp>
      <p:sp>
        <p:nvSpPr>
          <p:cNvPr id="4122" name="TextBox 4121">
            <a:extLst>
              <a:ext uri="{FF2B5EF4-FFF2-40B4-BE49-F238E27FC236}">
                <a16:creationId xmlns:a16="http://schemas.microsoft.com/office/drawing/2014/main" id="{077AB698-65B3-BA47-A077-8B6906443CEC}"/>
              </a:ext>
            </a:extLst>
          </p:cNvPr>
          <p:cNvSpPr txBox="1"/>
          <p:nvPr/>
        </p:nvSpPr>
        <p:spPr>
          <a:xfrm>
            <a:off x="1133122" y="4588274"/>
            <a:ext cx="2191369" cy="369332"/>
          </a:xfrm>
          <a:prstGeom prst="rect">
            <a:avLst/>
          </a:prstGeom>
          <a:noFill/>
        </p:spPr>
        <p:txBody>
          <a:bodyPr wrap="none" rtlCol="0">
            <a:spAutoFit/>
          </a:bodyPr>
          <a:lstStyle/>
          <a:p>
            <a:r>
              <a:rPr lang="en-US" dirty="0">
                <a:latin typeface="Garamond" panose="02020404030301010803" pitchFamily="18" charset="0"/>
              </a:rPr>
              <a:t>Benefits of this model</a:t>
            </a:r>
          </a:p>
        </p:txBody>
      </p:sp>
      <p:cxnSp>
        <p:nvCxnSpPr>
          <p:cNvPr id="177" name="Straight Connector 176">
            <a:extLst>
              <a:ext uri="{FF2B5EF4-FFF2-40B4-BE49-F238E27FC236}">
                <a16:creationId xmlns:a16="http://schemas.microsoft.com/office/drawing/2014/main" id="{E9D3909E-4D4B-4D4A-B5A3-98C31AC71AA1}"/>
              </a:ext>
            </a:extLst>
          </p:cNvPr>
          <p:cNvCxnSpPr>
            <a:cxnSpLocks/>
          </p:cNvCxnSpPr>
          <p:nvPr/>
        </p:nvCxnSpPr>
        <p:spPr>
          <a:xfrm flipV="1">
            <a:off x="860687" y="4918668"/>
            <a:ext cx="2728938" cy="2938"/>
          </a:xfrm>
          <a:prstGeom prst="line">
            <a:avLst/>
          </a:prstGeom>
          <a:ln/>
        </p:spPr>
        <p:style>
          <a:lnRef idx="3">
            <a:schemeClr val="dk1"/>
          </a:lnRef>
          <a:fillRef idx="0">
            <a:schemeClr val="dk1"/>
          </a:fillRef>
          <a:effectRef idx="2">
            <a:schemeClr val="dk1"/>
          </a:effectRef>
          <a:fontRef idx="minor">
            <a:schemeClr val="tx1"/>
          </a:fontRef>
        </p:style>
      </p:cxnSp>
      <p:sp>
        <p:nvSpPr>
          <p:cNvPr id="4126" name="Rectangle 4125">
            <a:extLst>
              <a:ext uri="{FF2B5EF4-FFF2-40B4-BE49-F238E27FC236}">
                <a16:creationId xmlns:a16="http://schemas.microsoft.com/office/drawing/2014/main" id="{918A76A7-0272-C345-815B-A05385EAF0A5}"/>
              </a:ext>
            </a:extLst>
          </p:cNvPr>
          <p:cNvSpPr/>
          <p:nvPr/>
        </p:nvSpPr>
        <p:spPr>
          <a:xfrm>
            <a:off x="860687" y="5063894"/>
            <a:ext cx="2728938"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Transparency</a:t>
            </a:r>
          </a:p>
        </p:txBody>
      </p:sp>
      <p:sp>
        <p:nvSpPr>
          <p:cNvPr id="182" name="Rectangle 181">
            <a:extLst>
              <a:ext uri="{FF2B5EF4-FFF2-40B4-BE49-F238E27FC236}">
                <a16:creationId xmlns:a16="http://schemas.microsoft.com/office/drawing/2014/main" id="{62320D83-04F0-7240-A5F2-988F51EB1906}"/>
              </a:ext>
            </a:extLst>
          </p:cNvPr>
          <p:cNvSpPr/>
          <p:nvPr/>
        </p:nvSpPr>
        <p:spPr>
          <a:xfrm>
            <a:off x="858410" y="5486112"/>
            <a:ext cx="2728938"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Disintermediation</a:t>
            </a:r>
          </a:p>
        </p:txBody>
      </p:sp>
      <p:sp>
        <p:nvSpPr>
          <p:cNvPr id="183" name="Rectangle 182">
            <a:extLst>
              <a:ext uri="{FF2B5EF4-FFF2-40B4-BE49-F238E27FC236}">
                <a16:creationId xmlns:a16="http://schemas.microsoft.com/office/drawing/2014/main" id="{5B0162CA-5C8A-4F48-A9DD-42C3C60907C4}"/>
              </a:ext>
            </a:extLst>
          </p:cNvPr>
          <p:cNvSpPr/>
          <p:nvPr/>
        </p:nvSpPr>
        <p:spPr>
          <a:xfrm>
            <a:off x="858410" y="5908330"/>
            <a:ext cx="2728938" cy="3231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Security</a:t>
            </a:r>
          </a:p>
        </p:txBody>
      </p:sp>
      <p:sp>
        <p:nvSpPr>
          <p:cNvPr id="184" name="Rectangle 183">
            <a:extLst>
              <a:ext uri="{FF2B5EF4-FFF2-40B4-BE49-F238E27FC236}">
                <a16:creationId xmlns:a16="http://schemas.microsoft.com/office/drawing/2014/main" id="{AAA2E49F-F811-A44F-B50E-470615A5BAD0}"/>
              </a:ext>
            </a:extLst>
          </p:cNvPr>
          <p:cNvSpPr/>
          <p:nvPr/>
        </p:nvSpPr>
        <p:spPr>
          <a:xfrm>
            <a:off x="858410" y="6326786"/>
            <a:ext cx="2728938" cy="323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Garamond" panose="02020404030301010803" pitchFamily="18" charset="0"/>
              </a:rPr>
              <a:t>Commodification*</a:t>
            </a:r>
          </a:p>
        </p:txBody>
      </p:sp>
      <p:cxnSp>
        <p:nvCxnSpPr>
          <p:cNvPr id="4131" name="Straight Arrow Connector 4130">
            <a:extLst>
              <a:ext uri="{FF2B5EF4-FFF2-40B4-BE49-F238E27FC236}">
                <a16:creationId xmlns:a16="http://schemas.microsoft.com/office/drawing/2014/main" id="{BACFD67E-60CE-544B-854B-BC31BAC5A4AB}"/>
              </a:ext>
            </a:extLst>
          </p:cNvPr>
          <p:cNvCxnSpPr>
            <a:cxnSpLocks/>
          </p:cNvCxnSpPr>
          <p:nvPr/>
        </p:nvCxnSpPr>
        <p:spPr>
          <a:xfrm>
            <a:off x="10889796" y="4588274"/>
            <a:ext cx="0" cy="6372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36" name="Graphic 4135" descr="Supply And Demand with solid fill">
            <a:extLst>
              <a:ext uri="{FF2B5EF4-FFF2-40B4-BE49-F238E27FC236}">
                <a16:creationId xmlns:a16="http://schemas.microsoft.com/office/drawing/2014/main" id="{A1AB0901-967A-A94C-B0AD-EABEE417B5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26705" y="5111129"/>
            <a:ext cx="914400" cy="914400"/>
          </a:xfrm>
          <a:prstGeom prst="rect">
            <a:avLst/>
          </a:prstGeom>
        </p:spPr>
      </p:pic>
      <p:sp>
        <p:nvSpPr>
          <p:cNvPr id="196" name="TextBox 195">
            <a:extLst>
              <a:ext uri="{FF2B5EF4-FFF2-40B4-BE49-F238E27FC236}">
                <a16:creationId xmlns:a16="http://schemas.microsoft.com/office/drawing/2014/main" id="{5FB1C20B-BF11-FE41-B383-FA3E8BF0BE25}"/>
              </a:ext>
            </a:extLst>
          </p:cNvPr>
          <p:cNvSpPr txBox="1"/>
          <p:nvPr/>
        </p:nvSpPr>
        <p:spPr>
          <a:xfrm>
            <a:off x="10269762" y="5923718"/>
            <a:ext cx="1228285" cy="307777"/>
          </a:xfrm>
          <a:prstGeom prst="rect">
            <a:avLst/>
          </a:prstGeom>
          <a:noFill/>
        </p:spPr>
        <p:txBody>
          <a:bodyPr wrap="none" rtlCol="0">
            <a:spAutoFit/>
          </a:bodyPr>
          <a:lstStyle/>
          <a:p>
            <a:r>
              <a:rPr lang="en-US" sz="1400" dirty="0">
                <a:latin typeface="Garamond" panose="02020404030301010803" pitchFamily="18" charset="0"/>
              </a:rPr>
              <a:t>Market Makers</a:t>
            </a:r>
          </a:p>
        </p:txBody>
      </p:sp>
      <p:sp>
        <p:nvSpPr>
          <p:cNvPr id="4137" name="TextBox 4136">
            <a:extLst>
              <a:ext uri="{FF2B5EF4-FFF2-40B4-BE49-F238E27FC236}">
                <a16:creationId xmlns:a16="http://schemas.microsoft.com/office/drawing/2014/main" id="{CF2F678C-3B6E-8F49-9C38-4AB67E1932F3}"/>
              </a:ext>
            </a:extLst>
          </p:cNvPr>
          <p:cNvSpPr txBox="1"/>
          <p:nvPr/>
        </p:nvSpPr>
        <p:spPr>
          <a:xfrm>
            <a:off x="10305557" y="2235171"/>
            <a:ext cx="1222817" cy="246221"/>
          </a:xfrm>
          <a:prstGeom prst="rect">
            <a:avLst/>
          </a:prstGeom>
          <a:noFill/>
        </p:spPr>
        <p:txBody>
          <a:bodyPr wrap="square" rtlCol="0">
            <a:spAutoFit/>
          </a:bodyPr>
          <a:lstStyle/>
          <a:p>
            <a:r>
              <a:rPr lang="en-US" sz="1000" dirty="0">
                <a:latin typeface="Garamond" panose="02020404030301010803" pitchFamily="18" charset="0"/>
              </a:rPr>
              <a:t>For Retail Investors*</a:t>
            </a:r>
          </a:p>
        </p:txBody>
      </p:sp>
      <p:sp>
        <p:nvSpPr>
          <p:cNvPr id="4140" name="Rectangular Callout 4139">
            <a:extLst>
              <a:ext uri="{FF2B5EF4-FFF2-40B4-BE49-F238E27FC236}">
                <a16:creationId xmlns:a16="http://schemas.microsoft.com/office/drawing/2014/main" id="{7438168C-F43F-E242-BE5B-8EBD80D6AC8B}"/>
              </a:ext>
            </a:extLst>
          </p:cNvPr>
          <p:cNvSpPr/>
          <p:nvPr/>
        </p:nvSpPr>
        <p:spPr>
          <a:xfrm>
            <a:off x="11119723" y="4885346"/>
            <a:ext cx="942227" cy="457210"/>
          </a:xfrm>
          <a:prstGeom prst="wedgeRectCallout">
            <a:avLst>
              <a:gd name="adj1" fmla="val -75118"/>
              <a:gd name="adj2" fmla="val 11777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Garamond" panose="02020404030301010803" pitchFamily="18" charset="0"/>
              </a:rPr>
              <a:t>Spread = Arbitrage = Profit</a:t>
            </a:r>
          </a:p>
        </p:txBody>
      </p:sp>
      <p:sp>
        <p:nvSpPr>
          <p:cNvPr id="4138" name="Oval 4137">
            <a:extLst>
              <a:ext uri="{FF2B5EF4-FFF2-40B4-BE49-F238E27FC236}">
                <a16:creationId xmlns:a16="http://schemas.microsoft.com/office/drawing/2014/main" id="{D1C9A539-4B32-D743-96D0-5F4FC54FADFB}"/>
              </a:ext>
            </a:extLst>
          </p:cNvPr>
          <p:cNvSpPr/>
          <p:nvPr/>
        </p:nvSpPr>
        <p:spPr>
          <a:xfrm>
            <a:off x="10953841" y="5471836"/>
            <a:ext cx="125549" cy="126412"/>
          </a:xfrm>
          <a:prstGeom prst="ellipse">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9" name="Oval 4138">
            <a:extLst>
              <a:ext uri="{FF2B5EF4-FFF2-40B4-BE49-F238E27FC236}">
                <a16:creationId xmlns:a16="http://schemas.microsoft.com/office/drawing/2014/main" id="{E00E3165-1CF9-2F47-90BC-A6A5F5C9E937}"/>
              </a:ext>
            </a:extLst>
          </p:cNvPr>
          <p:cNvSpPr/>
          <p:nvPr/>
        </p:nvSpPr>
        <p:spPr>
          <a:xfrm>
            <a:off x="10940389" y="5660136"/>
            <a:ext cx="139002" cy="1264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E309540-630F-8D4E-B5E1-D25949E9E7ED}"/>
              </a:ext>
            </a:extLst>
          </p:cNvPr>
          <p:cNvSpPr/>
          <p:nvPr/>
        </p:nvSpPr>
        <p:spPr>
          <a:xfrm>
            <a:off x="1" y="-2804"/>
            <a:ext cx="630618" cy="618390"/>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2</a:t>
            </a:r>
          </a:p>
        </p:txBody>
      </p:sp>
    </p:spTree>
    <p:extLst>
      <p:ext uri="{BB962C8B-B14F-4D97-AF65-F5344CB8AC3E}">
        <p14:creationId xmlns:p14="http://schemas.microsoft.com/office/powerpoint/2010/main" val="140258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D405623-DBFD-6340-89D7-21C094D83CAD}"/>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16182F40-E2FE-C047-9424-C1C5851B3A66}"/>
              </a:ext>
            </a:extLst>
          </p:cNvPr>
          <p:cNvSpPr txBox="1">
            <a:spLocks/>
          </p:cNvSpPr>
          <p:nvPr/>
        </p:nvSpPr>
        <p:spPr>
          <a:xfrm>
            <a:off x="630621" y="457829"/>
            <a:ext cx="11016323" cy="66278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000" dirty="0"/>
              <a:t>For a worldwide ETS facilitated on blockchain technology to be viable, a </a:t>
            </a:r>
            <a:r>
              <a:rPr lang="en-US" sz="2000" dirty="0" err="1"/>
              <a:t>stablecoin</a:t>
            </a:r>
            <a:r>
              <a:rPr lang="en-US" sz="2000" dirty="0"/>
              <a:t> is needed to ensure that the value of carbon credits is not susceptible to volatile swings that are a byproduct of many cryptocurrencies.</a:t>
            </a:r>
          </a:p>
        </p:txBody>
      </p:sp>
      <p:pic>
        <p:nvPicPr>
          <p:cNvPr id="6146" name="Picture 2" descr="Dai (cryptocurrency) - Wikipedia">
            <a:extLst>
              <a:ext uri="{FF2B5EF4-FFF2-40B4-BE49-F238E27FC236}">
                <a16:creationId xmlns:a16="http://schemas.microsoft.com/office/drawing/2014/main" id="{71C3A3B9-2950-404E-BFBE-225EDD3B8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0" y="1603425"/>
            <a:ext cx="2680890" cy="1251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DAD19D-8179-9145-BD85-8669113227C1}"/>
              </a:ext>
            </a:extLst>
          </p:cNvPr>
          <p:cNvSpPr txBox="1"/>
          <p:nvPr/>
        </p:nvSpPr>
        <p:spPr>
          <a:xfrm>
            <a:off x="315310" y="1268522"/>
            <a:ext cx="4505168" cy="366394"/>
          </a:xfrm>
          <a:prstGeom prst="rect">
            <a:avLst/>
          </a:prstGeom>
          <a:noFill/>
        </p:spPr>
        <p:txBody>
          <a:bodyPr wrap="square" rtlCol="0">
            <a:spAutoFit/>
          </a:bodyPr>
          <a:lstStyle/>
          <a:p>
            <a:pPr algn="ctr"/>
            <a:r>
              <a:rPr lang="en-US" dirty="0" err="1">
                <a:latin typeface="Garamond" panose="02020404030301010803" pitchFamily="18" charset="0"/>
              </a:rPr>
              <a:t>Stablecoins</a:t>
            </a:r>
            <a:endParaRPr lang="en-US" dirty="0">
              <a:latin typeface="Garamond" panose="02020404030301010803" pitchFamily="18" charset="0"/>
            </a:endParaRPr>
          </a:p>
        </p:txBody>
      </p:sp>
      <p:cxnSp>
        <p:nvCxnSpPr>
          <p:cNvPr id="8" name="Straight Connector 7">
            <a:extLst>
              <a:ext uri="{FF2B5EF4-FFF2-40B4-BE49-F238E27FC236}">
                <a16:creationId xmlns:a16="http://schemas.microsoft.com/office/drawing/2014/main" id="{855AF33E-A4C0-8547-8218-EEA42C479860}"/>
              </a:ext>
            </a:extLst>
          </p:cNvPr>
          <p:cNvCxnSpPr>
            <a:cxnSpLocks/>
          </p:cNvCxnSpPr>
          <p:nvPr/>
        </p:nvCxnSpPr>
        <p:spPr>
          <a:xfrm flipV="1">
            <a:off x="315310" y="1634916"/>
            <a:ext cx="4505168" cy="2938"/>
          </a:xfrm>
          <a:prstGeom prst="line">
            <a:avLst/>
          </a:prstGeom>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F828ECFC-CE7B-D44F-A477-C29BC310177F}"/>
              </a:ext>
            </a:extLst>
          </p:cNvPr>
          <p:cNvSpPr txBox="1"/>
          <p:nvPr/>
        </p:nvSpPr>
        <p:spPr>
          <a:xfrm>
            <a:off x="2996200" y="1722918"/>
            <a:ext cx="2295647" cy="101566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Some crypto assets, especially those used for lending are already pegged to the US dollar, strictly using blockchain tech as a means of business rather than store of value</a:t>
            </a:r>
          </a:p>
        </p:txBody>
      </p:sp>
      <p:sp>
        <p:nvSpPr>
          <p:cNvPr id="10" name="TextBox 9">
            <a:extLst>
              <a:ext uri="{FF2B5EF4-FFF2-40B4-BE49-F238E27FC236}">
                <a16:creationId xmlns:a16="http://schemas.microsoft.com/office/drawing/2014/main" id="{13D62896-CBBA-3546-B8D9-E473D5ACEBB1}"/>
              </a:ext>
            </a:extLst>
          </p:cNvPr>
          <p:cNvSpPr txBox="1"/>
          <p:nvPr/>
        </p:nvSpPr>
        <p:spPr>
          <a:xfrm>
            <a:off x="630621" y="2847334"/>
            <a:ext cx="1423467" cy="369332"/>
          </a:xfrm>
          <a:prstGeom prst="rect">
            <a:avLst/>
          </a:prstGeom>
          <a:noFill/>
        </p:spPr>
        <p:txBody>
          <a:bodyPr wrap="none" rtlCol="0">
            <a:spAutoFit/>
          </a:bodyPr>
          <a:lstStyle/>
          <a:p>
            <a:r>
              <a:rPr lang="en-US" dirty="0">
                <a:latin typeface="Garamond" panose="02020404030301010803" pitchFamily="18" charset="0"/>
              </a:rPr>
              <a:t>Low volatility</a:t>
            </a:r>
          </a:p>
        </p:txBody>
      </p:sp>
      <p:sp>
        <p:nvSpPr>
          <p:cNvPr id="11" name="TextBox 10">
            <a:extLst>
              <a:ext uri="{FF2B5EF4-FFF2-40B4-BE49-F238E27FC236}">
                <a16:creationId xmlns:a16="http://schemas.microsoft.com/office/drawing/2014/main" id="{18171F4A-4241-7743-ADB3-BB17EB099C49}"/>
              </a:ext>
            </a:extLst>
          </p:cNvPr>
          <p:cNvSpPr txBox="1"/>
          <p:nvPr/>
        </p:nvSpPr>
        <p:spPr>
          <a:xfrm>
            <a:off x="2391023" y="2847334"/>
            <a:ext cx="2249911" cy="369332"/>
          </a:xfrm>
          <a:prstGeom prst="rect">
            <a:avLst/>
          </a:prstGeom>
          <a:noFill/>
        </p:spPr>
        <p:txBody>
          <a:bodyPr wrap="none" rtlCol="0">
            <a:spAutoFit/>
          </a:bodyPr>
          <a:lstStyle/>
          <a:p>
            <a:r>
              <a:rPr lang="en-US" dirty="0">
                <a:latin typeface="Garamond" panose="02020404030301010803" pitchFamily="18" charset="0"/>
              </a:rPr>
              <a:t>Benefits of Blockchain</a:t>
            </a:r>
          </a:p>
        </p:txBody>
      </p:sp>
      <p:sp>
        <p:nvSpPr>
          <p:cNvPr id="12" name="Plus 11">
            <a:extLst>
              <a:ext uri="{FF2B5EF4-FFF2-40B4-BE49-F238E27FC236}">
                <a16:creationId xmlns:a16="http://schemas.microsoft.com/office/drawing/2014/main" id="{DF559549-1F65-6444-8083-84340B8DBF14}"/>
              </a:ext>
            </a:extLst>
          </p:cNvPr>
          <p:cNvSpPr/>
          <p:nvPr/>
        </p:nvSpPr>
        <p:spPr>
          <a:xfrm>
            <a:off x="1976267" y="2847334"/>
            <a:ext cx="414756" cy="424256"/>
          </a:xfrm>
          <a:prstGeom prst="math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AEA179A-80A2-584E-B147-79D7C7C553AE}"/>
              </a:ext>
            </a:extLst>
          </p:cNvPr>
          <p:cNvSpPr txBox="1"/>
          <p:nvPr/>
        </p:nvSpPr>
        <p:spPr>
          <a:xfrm>
            <a:off x="315310" y="3537536"/>
            <a:ext cx="4505168" cy="369332"/>
          </a:xfrm>
          <a:prstGeom prst="rect">
            <a:avLst/>
          </a:prstGeom>
          <a:noFill/>
        </p:spPr>
        <p:txBody>
          <a:bodyPr wrap="square" rtlCol="0">
            <a:spAutoFit/>
          </a:bodyPr>
          <a:lstStyle/>
          <a:p>
            <a:pPr algn="ctr"/>
            <a:r>
              <a:rPr lang="en-US" dirty="0">
                <a:latin typeface="Garamond" panose="02020404030301010803" pitchFamily="18" charset="0"/>
              </a:rPr>
              <a:t>How does Dai Remain Pegged to the USD?</a:t>
            </a:r>
          </a:p>
        </p:txBody>
      </p:sp>
      <p:cxnSp>
        <p:nvCxnSpPr>
          <p:cNvPr id="16" name="Straight Connector 15">
            <a:extLst>
              <a:ext uri="{FF2B5EF4-FFF2-40B4-BE49-F238E27FC236}">
                <a16:creationId xmlns:a16="http://schemas.microsoft.com/office/drawing/2014/main" id="{3984CD77-32F9-3845-8404-FE5B543E0DFF}"/>
              </a:ext>
            </a:extLst>
          </p:cNvPr>
          <p:cNvCxnSpPr>
            <a:cxnSpLocks/>
          </p:cNvCxnSpPr>
          <p:nvPr/>
        </p:nvCxnSpPr>
        <p:spPr>
          <a:xfrm flipV="1">
            <a:off x="315310" y="3899695"/>
            <a:ext cx="4505168" cy="2938"/>
          </a:xfrm>
          <a:prstGeom prst="line">
            <a:avLst/>
          </a:prstGeom>
          <a:ln/>
        </p:spPr>
        <p:style>
          <a:lnRef idx="3">
            <a:schemeClr val="dk1"/>
          </a:lnRef>
          <a:fillRef idx="0">
            <a:schemeClr val="dk1"/>
          </a:fillRef>
          <a:effectRef idx="2">
            <a:schemeClr val="dk1"/>
          </a:effectRef>
          <a:fontRef idx="minor">
            <a:schemeClr val="tx1"/>
          </a:fontRef>
        </p:style>
      </p:cxnSp>
      <p:pic>
        <p:nvPicPr>
          <p:cNvPr id="17" name="Graphic 16" descr="Office worker male with solid fill">
            <a:extLst>
              <a:ext uri="{FF2B5EF4-FFF2-40B4-BE49-F238E27FC236}">
                <a16:creationId xmlns:a16="http://schemas.microsoft.com/office/drawing/2014/main" id="{108FB7C3-EE70-E243-9E61-DD4AB46B37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310" y="4015621"/>
            <a:ext cx="914400" cy="914400"/>
          </a:xfrm>
          <a:prstGeom prst="rect">
            <a:avLst/>
          </a:prstGeom>
        </p:spPr>
      </p:pic>
      <p:pic>
        <p:nvPicPr>
          <p:cNvPr id="19" name="Picture 12" descr="Ethereum - Wikipedia">
            <a:extLst>
              <a:ext uri="{FF2B5EF4-FFF2-40B4-BE49-F238E27FC236}">
                <a16:creationId xmlns:a16="http://schemas.microsoft.com/office/drawing/2014/main" id="{45BA5213-0ACC-A046-95EA-CBACC872A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54" y="4965605"/>
            <a:ext cx="400262" cy="40026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42717834-709D-1A45-B511-B3B2636CBE72}"/>
              </a:ext>
            </a:extLst>
          </p:cNvPr>
          <p:cNvCxnSpPr>
            <a:cxnSpLocks/>
          </p:cNvCxnSpPr>
          <p:nvPr/>
        </p:nvCxnSpPr>
        <p:spPr>
          <a:xfrm flipV="1">
            <a:off x="1266498" y="5164487"/>
            <a:ext cx="787590" cy="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Dai price, chart, market cap and info | CoinGecko">
            <a:extLst>
              <a:ext uri="{FF2B5EF4-FFF2-40B4-BE49-F238E27FC236}">
                <a16:creationId xmlns:a16="http://schemas.microsoft.com/office/drawing/2014/main" id="{FFA630FD-E886-CE43-824F-703C39B24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645" y="4946751"/>
            <a:ext cx="543369" cy="46077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B3ED4CD-F293-CF46-905F-4F3FEA41D2E8}"/>
              </a:ext>
            </a:extLst>
          </p:cNvPr>
          <p:cNvSpPr txBox="1"/>
          <p:nvPr/>
        </p:nvSpPr>
        <p:spPr>
          <a:xfrm>
            <a:off x="1199376" y="4015621"/>
            <a:ext cx="2677166"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Through collateralized debt positions, Maker (creator of Dai) turns one’s Ethereum into Dai and holds the Ethereum on the blockchain as collateral</a:t>
            </a:r>
          </a:p>
        </p:txBody>
      </p:sp>
      <p:sp>
        <p:nvSpPr>
          <p:cNvPr id="31" name="TextBox 30">
            <a:extLst>
              <a:ext uri="{FF2B5EF4-FFF2-40B4-BE49-F238E27FC236}">
                <a16:creationId xmlns:a16="http://schemas.microsoft.com/office/drawing/2014/main" id="{23690A94-DA19-304F-AC88-6FE5EC4F96B5}"/>
              </a:ext>
            </a:extLst>
          </p:cNvPr>
          <p:cNvSpPr txBox="1"/>
          <p:nvPr/>
        </p:nvSpPr>
        <p:spPr>
          <a:xfrm>
            <a:off x="1199374" y="5572397"/>
            <a:ext cx="2784719"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If major reduction in Ethereum’s price occur, Maker sells off Ethereum in order to cover its position and keep the peg to the USD</a:t>
            </a:r>
          </a:p>
        </p:txBody>
      </p:sp>
      <p:cxnSp>
        <p:nvCxnSpPr>
          <p:cNvPr id="32" name="Straight Arrow Connector 31">
            <a:extLst>
              <a:ext uri="{FF2B5EF4-FFF2-40B4-BE49-F238E27FC236}">
                <a16:creationId xmlns:a16="http://schemas.microsoft.com/office/drawing/2014/main" id="{B6055F52-4A1C-5C40-826D-A3F2AB23C2D5}"/>
              </a:ext>
            </a:extLst>
          </p:cNvPr>
          <p:cNvCxnSpPr>
            <a:cxnSpLocks/>
            <a:endCxn id="28" idx="1"/>
          </p:cNvCxnSpPr>
          <p:nvPr/>
        </p:nvCxnSpPr>
        <p:spPr>
          <a:xfrm>
            <a:off x="2943987" y="5154332"/>
            <a:ext cx="804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12" descr="Ethereum - Wikipedia">
            <a:extLst>
              <a:ext uri="{FF2B5EF4-FFF2-40B4-BE49-F238E27FC236}">
                <a16:creationId xmlns:a16="http://schemas.microsoft.com/office/drawing/2014/main" id="{862315E4-9DFD-7048-A614-0ECA9CD39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977" y="4954201"/>
            <a:ext cx="400262" cy="4002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3163C5F-051C-1543-9B22-F568E31EF472}"/>
              </a:ext>
            </a:extLst>
          </p:cNvPr>
          <p:cNvSpPr txBox="1"/>
          <p:nvPr/>
        </p:nvSpPr>
        <p:spPr>
          <a:xfrm>
            <a:off x="3748013" y="4969666"/>
            <a:ext cx="401072" cy="369332"/>
          </a:xfrm>
          <a:prstGeom prst="rect">
            <a:avLst/>
          </a:prstGeom>
          <a:noFill/>
        </p:spPr>
        <p:txBody>
          <a:bodyPr wrap="none" rtlCol="0">
            <a:spAutoFit/>
          </a:bodyPr>
          <a:lstStyle/>
          <a:p>
            <a:r>
              <a:rPr lang="en-US" dirty="0">
                <a:latin typeface="Garamond" panose="02020404030301010803" pitchFamily="18" charset="0"/>
              </a:rPr>
              <a:t>2x</a:t>
            </a:r>
          </a:p>
        </p:txBody>
      </p:sp>
      <p:sp>
        <p:nvSpPr>
          <p:cNvPr id="30" name="TextBox 29">
            <a:extLst>
              <a:ext uri="{FF2B5EF4-FFF2-40B4-BE49-F238E27FC236}">
                <a16:creationId xmlns:a16="http://schemas.microsoft.com/office/drawing/2014/main" id="{A58044BA-3EC7-9841-99BC-6B8DEF39FB7E}"/>
              </a:ext>
            </a:extLst>
          </p:cNvPr>
          <p:cNvSpPr txBox="1"/>
          <p:nvPr/>
        </p:nvSpPr>
        <p:spPr>
          <a:xfrm>
            <a:off x="5384987" y="4959921"/>
            <a:ext cx="415498" cy="369332"/>
          </a:xfrm>
          <a:prstGeom prst="rect">
            <a:avLst/>
          </a:prstGeom>
          <a:noFill/>
        </p:spPr>
        <p:txBody>
          <a:bodyPr wrap="none" rtlCol="0">
            <a:spAutoFit/>
          </a:bodyPr>
          <a:lstStyle/>
          <a:p>
            <a:r>
              <a:rPr lang="en-US" dirty="0">
                <a:latin typeface="Garamond" panose="02020404030301010803" pitchFamily="18" charset="0"/>
              </a:rPr>
              <a:t>…</a:t>
            </a:r>
          </a:p>
        </p:txBody>
      </p:sp>
      <p:sp>
        <p:nvSpPr>
          <p:cNvPr id="34" name="Line Callout 2 33">
            <a:extLst>
              <a:ext uri="{FF2B5EF4-FFF2-40B4-BE49-F238E27FC236}">
                <a16:creationId xmlns:a16="http://schemas.microsoft.com/office/drawing/2014/main" id="{BB081CE0-5567-5D4A-8A7B-8A7BB39C0D4B}"/>
              </a:ext>
            </a:extLst>
          </p:cNvPr>
          <p:cNvSpPr/>
          <p:nvPr/>
        </p:nvSpPr>
        <p:spPr>
          <a:xfrm>
            <a:off x="4680538" y="4044908"/>
            <a:ext cx="1415462" cy="855825"/>
          </a:xfrm>
          <a:prstGeom prst="borderCallout2">
            <a:avLst>
              <a:gd name="adj1" fmla="val 50934"/>
              <a:gd name="adj2" fmla="val -1265"/>
              <a:gd name="adj3" fmla="val 50935"/>
              <a:gd name="adj4" fmla="val -21716"/>
              <a:gd name="adj5" fmla="val 117548"/>
              <a:gd name="adj6" fmla="val -49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Speculation on margin in decentralized markets</a:t>
            </a:r>
          </a:p>
        </p:txBody>
      </p:sp>
      <p:cxnSp>
        <p:nvCxnSpPr>
          <p:cNvPr id="42" name="Straight Arrow Connector 41">
            <a:extLst>
              <a:ext uri="{FF2B5EF4-FFF2-40B4-BE49-F238E27FC236}">
                <a16:creationId xmlns:a16="http://schemas.microsoft.com/office/drawing/2014/main" id="{8799D2A5-E797-C144-A23B-406C7B2BD628}"/>
              </a:ext>
            </a:extLst>
          </p:cNvPr>
          <p:cNvCxnSpPr>
            <a:cxnSpLocks/>
          </p:cNvCxnSpPr>
          <p:nvPr/>
        </p:nvCxnSpPr>
        <p:spPr>
          <a:xfrm>
            <a:off x="4542600" y="5164487"/>
            <a:ext cx="804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150" name="Picture 6" descr="Ethereum: what is it and why has the price gone parabolic?">
            <a:extLst>
              <a:ext uri="{FF2B5EF4-FFF2-40B4-BE49-F238E27FC236}">
                <a16:creationId xmlns:a16="http://schemas.microsoft.com/office/drawing/2014/main" id="{B3B09763-D1A9-1145-A160-D9206DE8B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2589" y="1805288"/>
            <a:ext cx="5200872" cy="279276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2E79331-A039-BC41-B1AA-094A951CE312}"/>
              </a:ext>
            </a:extLst>
          </p:cNvPr>
          <p:cNvSpPr txBox="1"/>
          <p:nvPr/>
        </p:nvSpPr>
        <p:spPr>
          <a:xfrm>
            <a:off x="7008139" y="1265893"/>
            <a:ext cx="4505168" cy="366394"/>
          </a:xfrm>
          <a:prstGeom prst="rect">
            <a:avLst/>
          </a:prstGeom>
          <a:noFill/>
        </p:spPr>
        <p:txBody>
          <a:bodyPr wrap="square" rtlCol="0">
            <a:spAutoFit/>
          </a:bodyPr>
          <a:lstStyle/>
          <a:p>
            <a:pPr algn="ctr"/>
            <a:r>
              <a:rPr lang="en-US" dirty="0">
                <a:latin typeface="Garamond" panose="02020404030301010803" pitchFamily="18" charset="0"/>
              </a:rPr>
              <a:t>Volatility of Cryptocurrencies</a:t>
            </a:r>
          </a:p>
        </p:txBody>
      </p:sp>
      <p:cxnSp>
        <p:nvCxnSpPr>
          <p:cNvPr id="45" name="Straight Connector 44">
            <a:extLst>
              <a:ext uri="{FF2B5EF4-FFF2-40B4-BE49-F238E27FC236}">
                <a16:creationId xmlns:a16="http://schemas.microsoft.com/office/drawing/2014/main" id="{FC65ED46-3335-004A-9B6E-74D6E677D341}"/>
              </a:ext>
            </a:extLst>
          </p:cNvPr>
          <p:cNvCxnSpPr>
            <a:cxnSpLocks/>
          </p:cNvCxnSpPr>
          <p:nvPr/>
        </p:nvCxnSpPr>
        <p:spPr>
          <a:xfrm flipV="1">
            <a:off x="7008139" y="1632287"/>
            <a:ext cx="4505168" cy="2938"/>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D9CBBDDE-C04F-414F-B3D2-646605171142}"/>
              </a:ext>
            </a:extLst>
          </p:cNvPr>
          <p:cNvCxnSpPr>
            <a:cxnSpLocks/>
          </p:cNvCxnSpPr>
          <p:nvPr/>
        </p:nvCxnSpPr>
        <p:spPr>
          <a:xfrm>
            <a:off x="7597894" y="2168829"/>
            <a:ext cx="155051" cy="1440133"/>
          </a:xfrm>
          <a:prstGeom prst="straightConnector1">
            <a:avLst/>
          </a:prstGeom>
          <a:ln w="50800">
            <a:solidFill>
              <a:schemeClr val="bg2"/>
            </a:solidFill>
            <a:tailEnd type="triangle"/>
          </a:ln>
        </p:spPr>
        <p:style>
          <a:lnRef idx="3">
            <a:schemeClr val="accent5"/>
          </a:lnRef>
          <a:fillRef idx="0">
            <a:schemeClr val="accent5"/>
          </a:fillRef>
          <a:effectRef idx="2">
            <a:schemeClr val="accent5"/>
          </a:effectRef>
          <a:fontRef idx="minor">
            <a:schemeClr val="tx1"/>
          </a:fontRef>
        </p:style>
      </p:cxnSp>
      <p:pic>
        <p:nvPicPr>
          <p:cNvPr id="6152" name="Picture 8" descr="China's central bank digital currency wallet is revealed - Ledger Insights  - enterprise blockchain">
            <a:extLst>
              <a:ext uri="{FF2B5EF4-FFF2-40B4-BE49-F238E27FC236}">
                <a16:creationId xmlns:a16="http://schemas.microsoft.com/office/drawing/2014/main" id="{3CDF3A5A-544D-014F-81BF-699CE4871E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6843" y="5079478"/>
            <a:ext cx="1913000" cy="130308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8F17198-3D16-954F-8A42-88EB4C7BA409}"/>
              </a:ext>
            </a:extLst>
          </p:cNvPr>
          <p:cNvSpPr txBox="1"/>
          <p:nvPr/>
        </p:nvSpPr>
        <p:spPr>
          <a:xfrm>
            <a:off x="7008139" y="4578888"/>
            <a:ext cx="4505168" cy="366394"/>
          </a:xfrm>
          <a:prstGeom prst="rect">
            <a:avLst/>
          </a:prstGeom>
          <a:noFill/>
        </p:spPr>
        <p:txBody>
          <a:bodyPr wrap="square" rtlCol="0">
            <a:spAutoFit/>
          </a:bodyPr>
          <a:lstStyle/>
          <a:p>
            <a:pPr algn="ctr"/>
            <a:r>
              <a:rPr lang="en-US" dirty="0">
                <a:latin typeface="Garamond" panose="02020404030301010803" pitchFamily="18" charset="0"/>
              </a:rPr>
              <a:t>Fiat Digital Currencies</a:t>
            </a:r>
          </a:p>
        </p:txBody>
      </p:sp>
      <p:cxnSp>
        <p:nvCxnSpPr>
          <p:cNvPr id="56" name="Straight Connector 55">
            <a:extLst>
              <a:ext uri="{FF2B5EF4-FFF2-40B4-BE49-F238E27FC236}">
                <a16:creationId xmlns:a16="http://schemas.microsoft.com/office/drawing/2014/main" id="{35DAB39C-4DAC-6641-9EFE-7BD82A5429E8}"/>
              </a:ext>
            </a:extLst>
          </p:cNvPr>
          <p:cNvCxnSpPr>
            <a:cxnSpLocks/>
          </p:cNvCxnSpPr>
          <p:nvPr/>
        </p:nvCxnSpPr>
        <p:spPr>
          <a:xfrm flipV="1">
            <a:off x="7008139" y="4945282"/>
            <a:ext cx="4505168" cy="2938"/>
          </a:xfrm>
          <a:prstGeom prst="line">
            <a:avLst/>
          </a:prstGeom>
          <a:ln/>
        </p:spPr>
        <p:style>
          <a:lnRef idx="3">
            <a:schemeClr val="dk1"/>
          </a:lnRef>
          <a:fillRef idx="0">
            <a:schemeClr val="dk1"/>
          </a:fillRef>
          <a:effectRef idx="2">
            <a:schemeClr val="dk1"/>
          </a:effectRef>
          <a:fontRef idx="minor">
            <a:schemeClr val="tx1"/>
          </a:fontRef>
        </p:style>
      </p:cxnSp>
      <p:pic>
        <p:nvPicPr>
          <p:cNvPr id="6154" name="Picture 10" descr="Without privacy, do we really want a digital dollar? - Coin Center">
            <a:extLst>
              <a:ext uri="{FF2B5EF4-FFF2-40B4-BE49-F238E27FC236}">
                <a16:creationId xmlns:a16="http://schemas.microsoft.com/office/drawing/2014/main" id="{5680CBAA-642A-F84B-8FA1-159CBED0A9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4888" y="5244305"/>
            <a:ext cx="1878419" cy="98617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3C04FB2-9D1F-5F40-BC3B-32202BCB8B3F}"/>
              </a:ext>
            </a:extLst>
          </p:cNvPr>
          <p:cNvSpPr txBox="1"/>
          <p:nvPr/>
        </p:nvSpPr>
        <p:spPr>
          <a:xfrm>
            <a:off x="9130874" y="5618563"/>
            <a:ext cx="352982" cy="369332"/>
          </a:xfrm>
          <a:prstGeom prst="rect">
            <a:avLst/>
          </a:prstGeom>
          <a:noFill/>
        </p:spPr>
        <p:txBody>
          <a:bodyPr wrap="none" rtlCol="0">
            <a:spAutoFit/>
          </a:bodyPr>
          <a:lstStyle/>
          <a:p>
            <a:r>
              <a:rPr lang="en-US" dirty="0">
                <a:latin typeface="Garamond" panose="02020404030301010803" pitchFamily="18" charset="0"/>
              </a:rPr>
              <a:t>&amp;</a:t>
            </a:r>
          </a:p>
        </p:txBody>
      </p:sp>
      <p:sp>
        <p:nvSpPr>
          <p:cNvPr id="61" name="Rectangle 60">
            <a:extLst>
              <a:ext uri="{FF2B5EF4-FFF2-40B4-BE49-F238E27FC236}">
                <a16:creationId xmlns:a16="http://schemas.microsoft.com/office/drawing/2014/main" id="{AFFE7689-5989-A341-BAF5-DF79652467B1}"/>
              </a:ext>
            </a:extLst>
          </p:cNvPr>
          <p:cNvSpPr/>
          <p:nvPr/>
        </p:nvSpPr>
        <p:spPr>
          <a:xfrm>
            <a:off x="1" y="-2804"/>
            <a:ext cx="630618" cy="618390"/>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2</a:t>
            </a:r>
          </a:p>
        </p:txBody>
      </p:sp>
    </p:spTree>
    <p:extLst>
      <p:ext uri="{BB962C8B-B14F-4D97-AF65-F5344CB8AC3E}">
        <p14:creationId xmlns:p14="http://schemas.microsoft.com/office/powerpoint/2010/main" val="63765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0197909-4BC3-0143-8F72-927F20D2C8C4}"/>
              </a:ext>
            </a:extLst>
          </p:cNvPr>
          <p:cNvSpPr/>
          <p:nvPr/>
        </p:nvSpPr>
        <p:spPr>
          <a:xfrm>
            <a:off x="0" y="0"/>
            <a:ext cx="630621" cy="618390"/>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3</a:t>
            </a:r>
          </a:p>
        </p:txBody>
      </p:sp>
      <p:cxnSp>
        <p:nvCxnSpPr>
          <p:cNvPr id="2" name="Straight Connector 1">
            <a:extLst>
              <a:ext uri="{FF2B5EF4-FFF2-40B4-BE49-F238E27FC236}">
                <a16:creationId xmlns:a16="http://schemas.microsoft.com/office/drawing/2014/main" id="{CE23E97A-8F80-8D43-81A3-42024FD9BE16}"/>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7FE2D3C8-6028-464D-A02C-38CA44274907}"/>
              </a:ext>
            </a:extLst>
          </p:cNvPr>
          <p:cNvSpPr txBox="1">
            <a:spLocks/>
          </p:cNvSpPr>
          <p:nvPr/>
        </p:nvSpPr>
        <p:spPr>
          <a:xfrm>
            <a:off x="630621" y="457829"/>
            <a:ext cx="11016323"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000" dirty="0"/>
              <a:t>A blockchain-enabled ETS would leverage blockchain’s security, disintermediation, and liquidity to create a more equitable carbon market </a:t>
            </a:r>
          </a:p>
        </p:txBody>
      </p:sp>
      <p:sp>
        <p:nvSpPr>
          <p:cNvPr id="6" name="Rectangle 5">
            <a:extLst>
              <a:ext uri="{FF2B5EF4-FFF2-40B4-BE49-F238E27FC236}">
                <a16:creationId xmlns:a16="http://schemas.microsoft.com/office/drawing/2014/main" id="{88155AE0-E1C7-0549-8C6B-30A9CF545C51}"/>
              </a:ext>
            </a:extLst>
          </p:cNvPr>
          <p:cNvSpPr/>
          <p:nvPr/>
        </p:nvSpPr>
        <p:spPr>
          <a:xfrm>
            <a:off x="1845461" y="4326815"/>
            <a:ext cx="1998134" cy="922867"/>
          </a:xfrm>
          <a:prstGeom prst="rect">
            <a:avLst/>
          </a:prstGeom>
          <a:solidFill>
            <a:schemeClr val="accent1">
              <a:lumMod val="50000"/>
              <a:lumOff val="50000"/>
            </a:schemeClr>
          </a:solidFill>
          <a:ln>
            <a:solidFill>
              <a:schemeClr val="accent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Garamond" panose="02020404030301010803" pitchFamily="18" charset="0"/>
              </a:rPr>
              <a:t>Auction House</a:t>
            </a:r>
          </a:p>
        </p:txBody>
      </p:sp>
      <p:cxnSp>
        <p:nvCxnSpPr>
          <p:cNvPr id="7" name="Straight Connector 6">
            <a:extLst>
              <a:ext uri="{FF2B5EF4-FFF2-40B4-BE49-F238E27FC236}">
                <a16:creationId xmlns:a16="http://schemas.microsoft.com/office/drawing/2014/main" id="{B6F6C67A-9A51-AA40-8C12-50127751DA6F}"/>
              </a:ext>
            </a:extLst>
          </p:cNvPr>
          <p:cNvCxnSpPr>
            <a:cxnSpLocks/>
          </p:cNvCxnSpPr>
          <p:nvPr/>
        </p:nvCxnSpPr>
        <p:spPr>
          <a:xfrm>
            <a:off x="542644" y="1903528"/>
            <a:ext cx="236754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17446E85-8CA4-DF41-9F54-2BCA1F61ACB6}"/>
              </a:ext>
            </a:extLst>
          </p:cNvPr>
          <p:cNvSpPr txBox="1"/>
          <p:nvPr/>
        </p:nvSpPr>
        <p:spPr>
          <a:xfrm>
            <a:off x="542644" y="1607341"/>
            <a:ext cx="2197000" cy="338554"/>
          </a:xfrm>
          <a:prstGeom prst="rect">
            <a:avLst/>
          </a:prstGeom>
          <a:noFill/>
        </p:spPr>
        <p:txBody>
          <a:bodyPr wrap="square" rtlCol="0">
            <a:spAutoFit/>
          </a:bodyPr>
          <a:lstStyle/>
          <a:p>
            <a:r>
              <a:rPr lang="en-US" sz="1600" dirty="0">
                <a:latin typeface="Garamond" panose="02020404030301010803" pitchFamily="18" charset="0"/>
              </a:rPr>
              <a:t>Old Auction-based ETS</a:t>
            </a:r>
          </a:p>
        </p:txBody>
      </p:sp>
      <p:sp>
        <p:nvSpPr>
          <p:cNvPr id="9" name="Rectangle 8">
            <a:extLst>
              <a:ext uri="{FF2B5EF4-FFF2-40B4-BE49-F238E27FC236}">
                <a16:creationId xmlns:a16="http://schemas.microsoft.com/office/drawing/2014/main" id="{BB6DB0A8-3E06-CC43-B3B0-32473FF4AE29}"/>
              </a:ext>
            </a:extLst>
          </p:cNvPr>
          <p:cNvSpPr/>
          <p:nvPr/>
        </p:nvSpPr>
        <p:spPr>
          <a:xfrm>
            <a:off x="4159277" y="3196405"/>
            <a:ext cx="1475541" cy="4701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Businesses Buying Credits</a:t>
            </a:r>
          </a:p>
        </p:txBody>
      </p:sp>
      <p:pic>
        <p:nvPicPr>
          <p:cNvPr id="10" name="Graphic 9" descr="Power Plant with solid fill">
            <a:extLst>
              <a:ext uri="{FF2B5EF4-FFF2-40B4-BE49-F238E27FC236}">
                <a16:creationId xmlns:a16="http://schemas.microsoft.com/office/drawing/2014/main" id="{E192C72C-0A56-1242-AB6F-1228A4707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0580" y="3875408"/>
            <a:ext cx="914400" cy="914400"/>
          </a:xfrm>
          <a:prstGeom prst="rect">
            <a:avLst/>
          </a:prstGeom>
        </p:spPr>
      </p:pic>
      <p:pic>
        <p:nvPicPr>
          <p:cNvPr id="11" name="Graphic 10" descr="Wind Turbines with solid fill">
            <a:extLst>
              <a:ext uri="{FF2B5EF4-FFF2-40B4-BE49-F238E27FC236}">
                <a16:creationId xmlns:a16="http://schemas.microsoft.com/office/drawing/2014/main" id="{67EE8F66-3ACE-864E-8674-71380039F4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310" y="4924119"/>
            <a:ext cx="914400" cy="914400"/>
          </a:xfrm>
          <a:prstGeom prst="rect">
            <a:avLst/>
          </a:prstGeom>
        </p:spPr>
      </p:pic>
      <p:sp>
        <p:nvSpPr>
          <p:cNvPr id="12" name="Rectangle 11">
            <a:extLst>
              <a:ext uri="{FF2B5EF4-FFF2-40B4-BE49-F238E27FC236}">
                <a16:creationId xmlns:a16="http://schemas.microsoft.com/office/drawing/2014/main" id="{1C717F05-40B9-844C-8942-740231B5D41D}"/>
              </a:ext>
            </a:extLst>
          </p:cNvPr>
          <p:cNvSpPr/>
          <p:nvPr/>
        </p:nvSpPr>
        <p:spPr>
          <a:xfrm>
            <a:off x="118646" y="3802425"/>
            <a:ext cx="1452815" cy="9228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Businesses Creating Carbon Mitigation Projects</a:t>
            </a:r>
          </a:p>
        </p:txBody>
      </p:sp>
      <p:cxnSp>
        <p:nvCxnSpPr>
          <p:cNvPr id="13" name="Straight Arrow Connector 12">
            <a:extLst>
              <a:ext uri="{FF2B5EF4-FFF2-40B4-BE49-F238E27FC236}">
                <a16:creationId xmlns:a16="http://schemas.microsoft.com/office/drawing/2014/main" id="{A5EA9BDF-9983-914B-AE0D-BC77B681676F}"/>
              </a:ext>
            </a:extLst>
          </p:cNvPr>
          <p:cNvCxnSpPr>
            <a:cxnSpLocks/>
          </p:cNvCxnSpPr>
          <p:nvPr/>
        </p:nvCxnSpPr>
        <p:spPr>
          <a:xfrm flipH="1">
            <a:off x="1434449" y="5375819"/>
            <a:ext cx="2984661" cy="0"/>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5ED27A-938D-D145-BC87-B1757AFBAA2C}"/>
              </a:ext>
            </a:extLst>
          </p:cNvPr>
          <p:cNvSpPr txBox="1"/>
          <p:nvPr/>
        </p:nvSpPr>
        <p:spPr>
          <a:xfrm rot="1806928">
            <a:off x="2178775" y="3547545"/>
            <a:ext cx="3012308" cy="246221"/>
          </a:xfrm>
          <a:prstGeom prst="rect">
            <a:avLst/>
          </a:prstGeom>
          <a:noFill/>
        </p:spPr>
        <p:txBody>
          <a:bodyPr wrap="square" rtlCol="0">
            <a:spAutoFit/>
          </a:bodyPr>
          <a:lstStyle/>
          <a:p>
            <a:pPr algn="ctr"/>
            <a:r>
              <a:rPr lang="en-US" sz="1000" i="1" dirty="0">
                <a:latin typeface="Garamond" panose="02020404030301010803" pitchFamily="18" charset="0"/>
              </a:rPr>
              <a:t>Carbon credit to highest bidding firm</a:t>
            </a:r>
          </a:p>
        </p:txBody>
      </p:sp>
      <p:cxnSp>
        <p:nvCxnSpPr>
          <p:cNvPr id="15" name="Straight Arrow Connector 14">
            <a:extLst>
              <a:ext uri="{FF2B5EF4-FFF2-40B4-BE49-F238E27FC236}">
                <a16:creationId xmlns:a16="http://schemas.microsoft.com/office/drawing/2014/main" id="{03EFEF89-47E1-F143-956D-774B2324CC44}"/>
              </a:ext>
            </a:extLst>
          </p:cNvPr>
          <p:cNvCxnSpPr>
            <a:cxnSpLocks/>
          </p:cNvCxnSpPr>
          <p:nvPr/>
        </p:nvCxnSpPr>
        <p:spPr>
          <a:xfrm>
            <a:off x="3025037" y="3159963"/>
            <a:ext cx="1569836" cy="925839"/>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2A8C17-5544-0A4A-9CF4-F58D4BBA66F6}"/>
              </a:ext>
            </a:extLst>
          </p:cNvPr>
          <p:cNvSpPr txBox="1"/>
          <p:nvPr/>
        </p:nvSpPr>
        <p:spPr>
          <a:xfrm>
            <a:off x="1289347" y="5375819"/>
            <a:ext cx="3012308" cy="246221"/>
          </a:xfrm>
          <a:prstGeom prst="rect">
            <a:avLst/>
          </a:prstGeom>
          <a:noFill/>
        </p:spPr>
        <p:txBody>
          <a:bodyPr wrap="square" rtlCol="0">
            <a:spAutoFit/>
          </a:bodyPr>
          <a:lstStyle/>
          <a:p>
            <a:pPr algn="ctr"/>
            <a:r>
              <a:rPr lang="en-US" sz="1000" i="1" dirty="0">
                <a:latin typeface="Garamond" panose="02020404030301010803" pitchFamily="18" charset="0"/>
              </a:rPr>
              <a:t>Payment to carbon mitigating firm</a:t>
            </a:r>
          </a:p>
        </p:txBody>
      </p:sp>
      <p:pic>
        <p:nvPicPr>
          <p:cNvPr id="17" name="Graphic 16" descr="Oil Rig with solid fill">
            <a:extLst>
              <a:ext uri="{FF2B5EF4-FFF2-40B4-BE49-F238E27FC236}">
                <a16:creationId xmlns:a16="http://schemas.microsoft.com/office/drawing/2014/main" id="{974C3F8C-F216-4F41-B43E-E28AF738B8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90580" y="1963577"/>
            <a:ext cx="914400" cy="914400"/>
          </a:xfrm>
          <a:prstGeom prst="rect">
            <a:avLst/>
          </a:prstGeom>
        </p:spPr>
      </p:pic>
      <p:cxnSp>
        <p:nvCxnSpPr>
          <p:cNvPr id="18" name="Straight Arrow Connector 17">
            <a:extLst>
              <a:ext uri="{FF2B5EF4-FFF2-40B4-BE49-F238E27FC236}">
                <a16:creationId xmlns:a16="http://schemas.microsoft.com/office/drawing/2014/main" id="{2AE75933-29B9-0046-A605-7FB7A9E79188}"/>
              </a:ext>
            </a:extLst>
          </p:cNvPr>
          <p:cNvCxnSpPr>
            <a:cxnSpLocks/>
          </p:cNvCxnSpPr>
          <p:nvPr/>
        </p:nvCxnSpPr>
        <p:spPr>
          <a:xfrm flipV="1">
            <a:off x="3037536" y="2552121"/>
            <a:ext cx="1469529" cy="359905"/>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No sign with solid fill">
            <a:extLst>
              <a:ext uri="{FF2B5EF4-FFF2-40B4-BE49-F238E27FC236}">
                <a16:creationId xmlns:a16="http://schemas.microsoft.com/office/drawing/2014/main" id="{3BA039ED-5BD5-F547-96D9-5D270CD3D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4018" y="2429243"/>
            <a:ext cx="607136" cy="607136"/>
          </a:xfrm>
          <a:prstGeom prst="rect">
            <a:avLst/>
          </a:prstGeom>
        </p:spPr>
      </p:pic>
      <p:sp>
        <p:nvSpPr>
          <p:cNvPr id="20" name="TextBox 19">
            <a:extLst>
              <a:ext uri="{FF2B5EF4-FFF2-40B4-BE49-F238E27FC236}">
                <a16:creationId xmlns:a16="http://schemas.microsoft.com/office/drawing/2014/main" id="{68281266-2B3F-694B-8500-A324F5D72B81}"/>
              </a:ext>
            </a:extLst>
          </p:cNvPr>
          <p:cNvSpPr txBox="1"/>
          <p:nvPr/>
        </p:nvSpPr>
        <p:spPr>
          <a:xfrm rot="20810370">
            <a:off x="2728116" y="2620764"/>
            <a:ext cx="3012308" cy="246221"/>
          </a:xfrm>
          <a:prstGeom prst="rect">
            <a:avLst/>
          </a:prstGeom>
          <a:noFill/>
        </p:spPr>
        <p:txBody>
          <a:bodyPr wrap="square" rtlCol="0">
            <a:spAutoFit/>
          </a:bodyPr>
          <a:lstStyle/>
          <a:p>
            <a:pPr algn="ctr"/>
            <a:r>
              <a:rPr lang="en-US" sz="1000" i="1" dirty="0">
                <a:latin typeface="Garamond" panose="02020404030301010803" pitchFamily="18" charset="0"/>
              </a:rPr>
              <a:t>Lower bid</a:t>
            </a:r>
          </a:p>
        </p:txBody>
      </p:sp>
      <p:pic>
        <p:nvPicPr>
          <p:cNvPr id="21" name="Graphic 20" descr="Dollar with solid fill">
            <a:extLst>
              <a:ext uri="{FF2B5EF4-FFF2-40B4-BE49-F238E27FC236}">
                <a16:creationId xmlns:a16="http://schemas.microsoft.com/office/drawing/2014/main" id="{16697466-1602-9E48-9517-C696F25254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58392" y="2352196"/>
            <a:ext cx="327912" cy="327912"/>
          </a:xfrm>
          <a:prstGeom prst="rect">
            <a:avLst/>
          </a:prstGeom>
        </p:spPr>
      </p:pic>
      <p:pic>
        <p:nvPicPr>
          <p:cNvPr id="22" name="Graphic 21" descr="Dollar with solid fill">
            <a:extLst>
              <a:ext uri="{FF2B5EF4-FFF2-40B4-BE49-F238E27FC236}">
                <a16:creationId xmlns:a16="http://schemas.microsoft.com/office/drawing/2014/main" id="{67014F86-4F8C-9E46-A188-8B4961D2D4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06535" y="4279551"/>
            <a:ext cx="327912" cy="327912"/>
          </a:xfrm>
          <a:prstGeom prst="rect">
            <a:avLst/>
          </a:prstGeom>
        </p:spPr>
      </p:pic>
      <p:pic>
        <p:nvPicPr>
          <p:cNvPr id="23" name="Graphic 22" descr="Dollar with solid fill">
            <a:extLst>
              <a:ext uri="{FF2B5EF4-FFF2-40B4-BE49-F238E27FC236}">
                <a16:creationId xmlns:a16="http://schemas.microsoft.com/office/drawing/2014/main" id="{7807AA5A-23AA-EA44-A221-0653C4EB2C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4496" y="4279551"/>
            <a:ext cx="327912" cy="327912"/>
          </a:xfrm>
          <a:prstGeom prst="rect">
            <a:avLst/>
          </a:prstGeom>
        </p:spPr>
      </p:pic>
      <p:sp>
        <p:nvSpPr>
          <p:cNvPr id="24" name="Left Arrow 23">
            <a:extLst>
              <a:ext uri="{FF2B5EF4-FFF2-40B4-BE49-F238E27FC236}">
                <a16:creationId xmlns:a16="http://schemas.microsoft.com/office/drawing/2014/main" id="{099378A8-73D5-B84B-ABC0-92873415F04F}"/>
              </a:ext>
            </a:extLst>
          </p:cNvPr>
          <p:cNvSpPr/>
          <p:nvPr/>
        </p:nvSpPr>
        <p:spPr>
          <a:xfrm rot="20060937">
            <a:off x="3942617" y="4613768"/>
            <a:ext cx="542604" cy="268411"/>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5" name="Graphic 24" descr="Tree With Roots with solid fill">
            <a:extLst>
              <a:ext uri="{FF2B5EF4-FFF2-40B4-BE49-F238E27FC236}">
                <a16:creationId xmlns:a16="http://schemas.microsoft.com/office/drawing/2014/main" id="{0BC43B8C-679C-9E45-A73A-93B2A1DC11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15957" y="2720278"/>
            <a:ext cx="679361" cy="679361"/>
          </a:xfrm>
          <a:prstGeom prst="rect">
            <a:avLst/>
          </a:prstGeom>
        </p:spPr>
      </p:pic>
      <p:sp>
        <p:nvSpPr>
          <p:cNvPr id="26" name="Left Arrow 25">
            <a:extLst>
              <a:ext uri="{FF2B5EF4-FFF2-40B4-BE49-F238E27FC236}">
                <a16:creationId xmlns:a16="http://schemas.microsoft.com/office/drawing/2014/main" id="{ADA4034B-C489-6D46-9EE7-7E171A5D4E9B}"/>
              </a:ext>
            </a:extLst>
          </p:cNvPr>
          <p:cNvSpPr/>
          <p:nvPr/>
        </p:nvSpPr>
        <p:spPr>
          <a:xfrm rot="9086801">
            <a:off x="1388321" y="3191944"/>
            <a:ext cx="899034" cy="391748"/>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EFABF78B-87F9-0B4B-AFD0-B453799D45B7}"/>
              </a:ext>
            </a:extLst>
          </p:cNvPr>
          <p:cNvCxnSpPr>
            <a:cxnSpLocks/>
            <a:stCxn id="25" idx="2"/>
          </p:cNvCxnSpPr>
          <p:nvPr/>
        </p:nvCxnSpPr>
        <p:spPr>
          <a:xfrm>
            <a:off x="2655638" y="3399639"/>
            <a:ext cx="0" cy="879912"/>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FE0F576-A81A-5544-B12E-F21E8EFBE8E8}"/>
              </a:ext>
            </a:extLst>
          </p:cNvPr>
          <p:cNvCxnSpPr>
            <a:cxnSpLocks/>
          </p:cNvCxnSpPr>
          <p:nvPr/>
        </p:nvCxnSpPr>
        <p:spPr>
          <a:xfrm>
            <a:off x="5773013" y="1206639"/>
            <a:ext cx="0" cy="5501743"/>
          </a:xfrm>
          <a:prstGeom prst="line">
            <a:avLst/>
          </a:prstGeom>
          <a:ln w="31750">
            <a:prstDash val="sys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1507847-D3E0-F643-B545-40B1D43B9D32}"/>
              </a:ext>
            </a:extLst>
          </p:cNvPr>
          <p:cNvCxnSpPr>
            <a:cxnSpLocks/>
          </p:cNvCxnSpPr>
          <p:nvPr/>
        </p:nvCxnSpPr>
        <p:spPr>
          <a:xfrm>
            <a:off x="6456091" y="1638979"/>
            <a:ext cx="2367540" cy="0"/>
          </a:xfrm>
          <a:prstGeom prst="line">
            <a:avLst/>
          </a:prstGeom>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46AD50BB-3DD1-3A4C-926C-E88A1BF677BA}"/>
              </a:ext>
            </a:extLst>
          </p:cNvPr>
          <p:cNvSpPr txBox="1"/>
          <p:nvPr/>
        </p:nvSpPr>
        <p:spPr>
          <a:xfrm>
            <a:off x="6456091" y="1342792"/>
            <a:ext cx="2197000" cy="338554"/>
          </a:xfrm>
          <a:prstGeom prst="rect">
            <a:avLst/>
          </a:prstGeom>
          <a:noFill/>
        </p:spPr>
        <p:txBody>
          <a:bodyPr wrap="square" rtlCol="0">
            <a:spAutoFit/>
          </a:bodyPr>
          <a:lstStyle/>
          <a:p>
            <a:r>
              <a:rPr lang="en-US" sz="1600" dirty="0">
                <a:latin typeface="Garamond" panose="02020404030301010803" pitchFamily="18" charset="0"/>
              </a:rPr>
              <a:t>New Auction-based ETS</a:t>
            </a:r>
          </a:p>
        </p:txBody>
      </p:sp>
      <p:pic>
        <p:nvPicPr>
          <p:cNvPr id="33" name="Graphic 32" descr="Wind Turbines with solid fill">
            <a:extLst>
              <a:ext uri="{FF2B5EF4-FFF2-40B4-BE49-F238E27FC236}">
                <a16:creationId xmlns:a16="http://schemas.microsoft.com/office/drawing/2014/main" id="{07CCF71E-74FE-3248-8F82-98F6E26269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9837" y="5838519"/>
            <a:ext cx="914400" cy="914400"/>
          </a:xfrm>
          <a:prstGeom prst="rect">
            <a:avLst/>
          </a:prstGeom>
        </p:spPr>
      </p:pic>
      <p:sp>
        <p:nvSpPr>
          <p:cNvPr id="34" name="Rectangle 33">
            <a:extLst>
              <a:ext uri="{FF2B5EF4-FFF2-40B4-BE49-F238E27FC236}">
                <a16:creationId xmlns:a16="http://schemas.microsoft.com/office/drawing/2014/main" id="{416362BD-58D3-6C47-81AD-BDD976ED2081}"/>
              </a:ext>
            </a:extLst>
          </p:cNvPr>
          <p:cNvSpPr/>
          <p:nvPr/>
        </p:nvSpPr>
        <p:spPr>
          <a:xfrm>
            <a:off x="6786771" y="5926390"/>
            <a:ext cx="1452815" cy="6442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Credit Suppliers</a:t>
            </a:r>
          </a:p>
        </p:txBody>
      </p:sp>
      <p:sp>
        <p:nvSpPr>
          <p:cNvPr id="36" name="Rectangle 35">
            <a:extLst>
              <a:ext uri="{FF2B5EF4-FFF2-40B4-BE49-F238E27FC236}">
                <a16:creationId xmlns:a16="http://schemas.microsoft.com/office/drawing/2014/main" id="{AC63D564-5691-CE41-9E62-E3306BAE6D98}"/>
              </a:ext>
            </a:extLst>
          </p:cNvPr>
          <p:cNvSpPr/>
          <p:nvPr/>
        </p:nvSpPr>
        <p:spPr>
          <a:xfrm>
            <a:off x="6530541" y="4204934"/>
            <a:ext cx="1266997" cy="6302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atin typeface="Garamond" panose="02020404030301010803" pitchFamily="18" charset="0"/>
              </a:rPr>
              <a:t>IMF or World Bank</a:t>
            </a:r>
          </a:p>
        </p:txBody>
      </p:sp>
      <p:sp>
        <p:nvSpPr>
          <p:cNvPr id="39" name="Oval 38">
            <a:extLst>
              <a:ext uri="{FF2B5EF4-FFF2-40B4-BE49-F238E27FC236}">
                <a16:creationId xmlns:a16="http://schemas.microsoft.com/office/drawing/2014/main" id="{9B96E9E3-DDC2-D342-97A5-FA22D1226796}"/>
              </a:ext>
            </a:extLst>
          </p:cNvPr>
          <p:cNvSpPr/>
          <p:nvPr/>
        </p:nvSpPr>
        <p:spPr>
          <a:xfrm>
            <a:off x="8521342" y="4938737"/>
            <a:ext cx="1376167" cy="1247483"/>
          </a:xfrm>
          <a:prstGeom prst="ellipse">
            <a:avLst/>
          </a:prstGeom>
          <a:ln w="31750">
            <a:solidFill>
              <a:schemeClr val="accent1">
                <a:lumMod val="50000"/>
                <a:lumOff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latin typeface="Garamond" panose="02020404030301010803" pitchFamily="18" charset="0"/>
              </a:rPr>
              <a:t>Liquidity Pool</a:t>
            </a:r>
          </a:p>
          <a:p>
            <a:pPr algn="ctr"/>
            <a:r>
              <a:rPr lang="en-US" sz="1000" i="1" dirty="0">
                <a:latin typeface="Garamond" panose="02020404030301010803" pitchFamily="18" charset="0"/>
              </a:rPr>
              <a:t>Only carbon credits and </a:t>
            </a:r>
            <a:r>
              <a:rPr lang="en-US" sz="1000" i="1" dirty="0" err="1">
                <a:latin typeface="Garamond" panose="02020404030301010803" pitchFamily="18" charset="0"/>
              </a:rPr>
              <a:t>stablecoins</a:t>
            </a:r>
            <a:endParaRPr lang="en-US" sz="1000" i="1" dirty="0">
              <a:latin typeface="Garamond" panose="02020404030301010803" pitchFamily="18" charset="0"/>
            </a:endParaRPr>
          </a:p>
        </p:txBody>
      </p:sp>
      <p:pic>
        <p:nvPicPr>
          <p:cNvPr id="41" name="Graphic 40" descr="Power Plant with solid fill">
            <a:extLst>
              <a:ext uri="{FF2B5EF4-FFF2-40B4-BE49-F238E27FC236}">
                <a16:creationId xmlns:a16="http://schemas.microsoft.com/office/drawing/2014/main" id="{B81EF3D6-187A-D949-B395-45C9DD5AE7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2225" y="3357787"/>
            <a:ext cx="914400" cy="914400"/>
          </a:xfrm>
          <a:prstGeom prst="rect">
            <a:avLst/>
          </a:prstGeom>
        </p:spPr>
      </p:pic>
      <p:sp>
        <p:nvSpPr>
          <p:cNvPr id="47" name="Rectangle 46">
            <a:extLst>
              <a:ext uri="{FF2B5EF4-FFF2-40B4-BE49-F238E27FC236}">
                <a16:creationId xmlns:a16="http://schemas.microsoft.com/office/drawing/2014/main" id="{6A1527B5-81E5-6D44-A889-7580AC6AFE39}"/>
              </a:ext>
            </a:extLst>
          </p:cNvPr>
          <p:cNvSpPr/>
          <p:nvPr/>
        </p:nvSpPr>
        <p:spPr>
          <a:xfrm>
            <a:off x="8752225" y="4267004"/>
            <a:ext cx="914400" cy="4629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Buyers</a:t>
            </a:r>
          </a:p>
        </p:txBody>
      </p:sp>
      <p:cxnSp>
        <p:nvCxnSpPr>
          <p:cNvPr id="53" name="Straight Arrow Connector 52">
            <a:extLst>
              <a:ext uri="{FF2B5EF4-FFF2-40B4-BE49-F238E27FC236}">
                <a16:creationId xmlns:a16="http://schemas.microsoft.com/office/drawing/2014/main" id="{FC37551F-3F84-1141-A1CE-744A46D3C46C}"/>
              </a:ext>
            </a:extLst>
          </p:cNvPr>
          <p:cNvCxnSpPr>
            <a:cxnSpLocks/>
          </p:cNvCxnSpPr>
          <p:nvPr/>
        </p:nvCxnSpPr>
        <p:spPr>
          <a:xfrm>
            <a:off x="7787887" y="4866969"/>
            <a:ext cx="792784" cy="432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5" name="Rectangle 54">
            <a:extLst>
              <a:ext uri="{FF2B5EF4-FFF2-40B4-BE49-F238E27FC236}">
                <a16:creationId xmlns:a16="http://schemas.microsoft.com/office/drawing/2014/main" id="{24209750-4220-6741-90ED-E9A8FDD3FA89}"/>
              </a:ext>
            </a:extLst>
          </p:cNvPr>
          <p:cNvSpPr/>
          <p:nvPr/>
        </p:nvSpPr>
        <p:spPr>
          <a:xfrm>
            <a:off x="6262915" y="1749714"/>
            <a:ext cx="2770834" cy="269921"/>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ysClr val="windowText" lastClr="000000"/>
                </a:solidFill>
                <a:latin typeface="Garamond" panose="02020404030301010803" pitchFamily="18" charset="0"/>
              </a:rPr>
              <a:t>IMF or World Bank’s Role</a:t>
            </a:r>
            <a:endParaRPr lang="en-US" sz="1200" dirty="0">
              <a:solidFill>
                <a:sysClr val="windowText" lastClr="000000"/>
              </a:solidFill>
              <a:latin typeface="Garamond" panose="02020404030301010803" pitchFamily="18" charset="0"/>
            </a:endParaRPr>
          </a:p>
        </p:txBody>
      </p:sp>
      <p:sp>
        <p:nvSpPr>
          <p:cNvPr id="56" name="Rectangle 55">
            <a:extLst>
              <a:ext uri="{FF2B5EF4-FFF2-40B4-BE49-F238E27FC236}">
                <a16:creationId xmlns:a16="http://schemas.microsoft.com/office/drawing/2014/main" id="{105D0E3B-04D7-034C-B65D-DA0EDD600CD5}"/>
              </a:ext>
            </a:extLst>
          </p:cNvPr>
          <p:cNvSpPr/>
          <p:nvPr/>
        </p:nvSpPr>
        <p:spPr>
          <a:xfrm>
            <a:off x="10133320" y="4872144"/>
            <a:ext cx="785938" cy="39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Buyers</a:t>
            </a:r>
          </a:p>
        </p:txBody>
      </p:sp>
      <p:pic>
        <p:nvPicPr>
          <p:cNvPr id="57" name="Graphic 56" descr="Oil Rig with solid fill">
            <a:extLst>
              <a:ext uri="{FF2B5EF4-FFF2-40B4-BE49-F238E27FC236}">
                <a16:creationId xmlns:a16="http://schemas.microsoft.com/office/drawing/2014/main" id="{32917684-0C11-CE4E-92AF-1E5741AA4A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23504" y="3919930"/>
            <a:ext cx="914400" cy="914400"/>
          </a:xfrm>
          <a:prstGeom prst="rect">
            <a:avLst/>
          </a:prstGeom>
        </p:spPr>
      </p:pic>
      <p:cxnSp>
        <p:nvCxnSpPr>
          <p:cNvPr id="62" name="Straight Arrow Connector 61">
            <a:extLst>
              <a:ext uri="{FF2B5EF4-FFF2-40B4-BE49-F238E27FC236}">
                <a16:creationId xmlns:a16="http://schemas.microsoft.com/office/drawing/2014/main" id="{4DFE2D9D-5C8B-D84F-89BE-35443826B6A8}"/>
              </a:ext>
            </a:extLst>
          </p:cNvPr>
          <p:cNvCxnSpPr>
            <a:cxnSpLocks/>
            <a:stCxn id="47" idx="2"/>
            <a:endCxn id="39" idx="0"/>
          </p:cNvCxnSpPr>
          <p:nvPr/>
        </p:nvCxnSpPr>
        <p:spPr>
          <a:xfrm>
            <a:off x="9209425" y="4729923"/>
            <a:ext cx="1" cy="208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0011A825-B229-9D4D-97BD-EBDA4DDCE125}"/>
              </a:ext>
            </a:extLst>
          </p:cNvPr>
          <p:cNvCxnSpPr>
            <a:cxnSpLocks/>
            <a:stCxn id="56" idx="2"/>
            <a:endCxn id="39" idx="6"/>
          </p:cNvCxnSpPr>
          <p:nvPr/>
        </p:nvCxnSpPr>
        <p:spPr>
          <a:xfrm rot="5400000">
            <a:off x="10062802" y="5098992"/>
            <a:ext cx="298194" cy="62878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0BD5065-13F3-9A49-867A-A269FE9DA1BE}"/>
              </a:ext>
            </a:extLst>
          </p:cNvPr>
          <p:cNvCxnSpPr/>
          <p:nvPr/>
        </p:nvCxnSpPr>
        <p:spPr>
          <a:xfrm flipH="1" flipV="1">
            <a:off x="7411485" y="4834330"/>
            <a:ext cx="468697" cy="10920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78" name="Picture 4" descr="Dai price, chart, market cap and info | CoinGecko">
            <a:extLst>
              <a:ext uri="{FF2B5EF4-FFF2-40B4-BE49-F238E27FC236}">
                <a16:creationId xmlns:a16="http://schemas.microsoft.com/office/drawing/2014/main" id="{18CCE647-F371-A14A-9DCB-336AA00392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0460" y="4128579"/>
            <a:ext cx="400709" cy="339801"/>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Arrow Connector 79">
            <a:extLst>
              <a:ext uri="{FF2B5EF4-FFF2-40B4-BE49-F238E27FC236}">
                <a16:creationId xmlns:a16="http://schemas.microsoft.com/office/drawing/2014/main" id="{CFDAC8C0-7117-7F4A-AC14-8FC8558A8FDF}"/>
              </a:ext>
            </a:extLst>
          </p:cNvPr>
          <p:cNvCxnSpPr>
            <a:cxnSpLocks/>
          </p:cNvCxnSpPr>
          <p:nvPr/>
        </p:nvCxnSpPr>
        <p:spPr>
          <a:xfrm>
            <a:off x="7811804" y="4333488"/>
            <a:ext cx="94042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9" name="Straight Arrow Connector 88">
            <a:extLst>
              <a:ext uri="{FF2B5EF4-FFF2-40B4-BE49-F238E27FC236}">
                <a16:creationId xmlns:a16="http://schemas.microsoft.com/office/drawing/2014/main" id="{5D73B152-8272-B44C-B5B5-7984F0830D92}"/>
              </a:ext>
            </a:extLst>
          </p:cNvPr>
          <p:cNvCxnSpPr>
            <a:cxnSpLocks/>
          </p:cNvCxnSpPr>
          <p:nvPr/>
        </p:nvCxnSpPr>
        <p:spPr>
          <a:xfrm flipH="1">
            <a:off x="7795410" y="4691101"/>
            <a:ext cx="942549"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94" name="Graphic 93" descr="Dollar with solid fill">
            <a:extLst>
              <a:ext uri="{FF2B5EF4-FFF2-40B4-BE49-F238E27FC236}">
                <a16:creationId xmlns:a16="http://schemas.microsoft.com/office/drawing/2014/main" id="{6641C1FB-8425-EF48-9469-DB6FD2BAFD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6859" y="4493220"/>
            <a:ext cx="327912" cy="327912"/>
          </a:xfrm>
          <a:prstGeom prst="rect">
            <a:avLst/>
          </a:prstGeom>
        </p:spPr>
      </p:pic>
      <p:pic>
        <p:nvPicPr>
          <p:cNvPr id="95" name="Picture 4" descr="Dai price, chart, market cap and info | CoinGecko">
            <a:extLst>
              <a:ext uri="{FF2B5EF4-FFF2-40B4-BE49-F238E27FC236}">
                <a16:creationId xmlns:a16="http://schemas.microsoft.com/office/drawing/2014/main" id="{890342BF-8AF9-434A-ACF7-2577FC0769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78910" y="5588916"/>
            <a:ext cx="400709" cy="339801"/>
          </a:xfrm>
          <a:prstGeom prst="rect">
            <a:avLst/>
          </a:prstGeom>
          <a:noFill/>
          <a:extLst>
            <a:ext uri="{909E8E84-426E-40DD-AFC4-6F175D3DCCD1}">
              <a14:hiddenFill xmlns:a14="http://schemas.microsoft.com/office/drawing/2010/main">
                <a:solidFill>
                  <a:srgbClr val="FFFFFF"/>
                </a:solidFill>
              </a14:hiddenFill>
            </a:ext>
          </a:extLst>
        </p:spPr>
      </p:pic>
      <p:pic>
        <p:nvPicPr>
          <p:cNvPr id="97" name="Graphic 96" descr="Bitcoin with solid fill">
            <a:extLst>
              <a:ext uri="{FF2B5EF4-FFF2-40B4-BE49-F238E27FC236}">
                <a16:creationId xmlns:a16="http://schemas.microsoft.com/office/drawing/2014/main" id="{442686EF-BC70-4743-B3D6-EC6EECAFE33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00411" y="5292569"/>
            <a:ext cx="392141" cy="392141"/>
          </a:xfrm>
          <a:prstGeom prst="rect">
            <a:avLst/>
          </a:prstGeom>
        </p:spPr>
      </p:pic>
      <p:pic>
        <p:nvPicPr>
          <p:cNvPr id="98" name="Graphic 97" descr="Bitcoin with solid fill">
            <a:extLst>
              <a:ext uri="{FF2B5EF4-FFF2-40B4-BE49-F238E27FC236}">
                <a16:creationId xmlns:a16="http://schemas.microsoft.com/office/drawing/2014/main" id="{5095FD7A-848F-3746-A892-8CF4D0834CF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61167" y="4872443"/>
            <a:ext cx="392141" cy="392141"/>
          </a:xfrm>
          <a:prstGeom prst="rect">
            <a:avLst/>
          </a:prstGeom>
        </p:spPr>
      </p:pic>
      <p:cxnSp>
        <p:nvCxnSpPr>
          <p:cNvPr id="99" name="Straight Arrow Connector 98">
            <a:extLst>
              <a:ext uri="{FF2B5EF4-FFF2-40B4-BE49-F238E27FC236}">
                <a16:creationId xmlns:a16="http://schemas.microsoft.com/office/drawing/2014/main" id="{B828FA23-8852-1B45-9952-6B17B1D4E539}"/>
              </a:ext>
            </a:extLst>
          </p:cNvPr>
          <p:cNvCxnSpPr>
            <a:cxnSpLocks/>
          </p:cNvCxnSpPr>
          <p:nvPr/>
        </p:nvCxnSpPr>
        <p:spPr>
          <a:xfrm>
            <a:off x="6724237" y="4866969"/>
            <a:ext cx="336930" cy="10594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3" name="Graphic 102" descr="Dollar with solid fill">
            <a:extLst>
              <a:ext uri="{FF2B5EF4-FFF2-40B4-BE49-F238E27FC236}">
                <a16:creationId xmlns:a16="http://schemas.microsoft.com/office/drawing/2014/main" id="{D0323CCE-3105-D443-B47B-FFD2BFAECD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46078" y="5471705"/>
            <a:ext cx="327912" cy="327912"/>
          </a:xfrm>
          <a:prstGeom prst="rect">
            <a:avLst/>
          </a:prstGeom>
        </p:spPr>
      </p:pic>
      <p:pic>
        <p:nvPicPr>
          <p:cNvPr id="104" name="Graphic 103" descr="Bitcoin with solid fill">
            <a:extLst>
              <a:ext uri="{FF2B5EF4-FFF2-40B4-BE49-F238E27FC236}">
                <a16:creationId xmlns:a16="http://schemas.microsoft.com/office/drawing/2014/main" id="{B7337851-58E0-2E40-AF00-99834E43F3E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67136" y="2577424"/>
            <a:ext cx="392141" cy="392141"/>
          </a:xfrm>
          <a:prstGeom prst="rect">
            <a:avLst/>
          </a:prstGeom>
        </p:spPr>
      </p:pic>
      <p:cxnSp>
        <p:nvCxnSpPr>
          <p:cNvPr id="106" name="Straight Connector 105">
            <a:extLst>
              <a:ext uri="{FF2B5EF4-FFF2-40B4-BE49-F238E27FC236}">
                <a16:creationId xmlns:a16="http://schemas.microsoft.com/office/drawing/2014/main" id="{82BC3039-CA4D-C945-9989-1F28BF2870A6}"/>
              </a:ext>
            </a:extLst>
          </p:cNvPr>
          <p:cNvCxnSpPr>
            <a:cxnSpLocks/>
            <a:stCxn id="104" idx="3"/>
            <a:endCxn id="107" idx="1"/>
          </p:cNvCxnSpPr>
          <p:nvPr/>
        </p:nvCxnSpPr>
        <p:spPr>
          <a:xfrm flipV="1">
            <a:off x="10459277" y="2773494"/>
            <a:ext cx="202101" cy="1"/>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7100D1E-DF3C-954A-863D-300E412AA754}"/>
              </a:ext>
            </a:extLst>
          </p:cNvPr>
          <p:cNvSpPr txBox="1"/>
          <p:nvPr/>
        </p:nvSpPr>
        <p:spPr>
          <a:xfrm>
            <a:off x="10661378" y="2634994"/>
            <a:ext cx="1007007" cy="276999"/>
          </a:xfrm>
          <a:prstGeom prst="rect">
            <a:avLst/>
          </a:prstGeom>
          <a:noFill/>
        </p:spPr>
        <p:txBody>
          <a:bodyPr wrap="none" rtlCol="0">
            <a:spAutoFit/>
          </a:bodyPr>
          <a:lstStyle/>
          <a:p>
            <a:r>
              <a:rPr lang="en-US" sz="1200" dirty="0">
                <a:latin typeface="Garamond" panose="02020404030301010803" pitchFamily="18" charset="0"/>
              </a:rPr>
              <a:t>Carbon credit</a:t>
            </a:r>
          </a:p>
        </p:txBody>
      </p:sp>
      <p:pic>
        <p:nvPicPr>
          <p:cNvPr id="111" name="Picture 4" descr="Dai price, chart, market cap and info | CoinGecko">
            <a:extLst>
              <a:ext uri="{FF2B5EF4-FFF2-40B4-BE49-F238E27FC236}">
                <a16:creationId xmlns:a16="http://schemas.microsoft.com/office/drawing/2014/main" id="{7C5468A5-FEED-F044-89E0-F9580F42E9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67638" y="3018740"/>
            <a:ext cx="400709" cy="339801"/>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Straight Connector 111">
            <a:extLst>
              <a:ext uri="{FF2B5EF4-FFF2-40B4-BE49-F238E27FC236}">
                <a16:creationId xmlns:a16="http://schemas.microsoft.com/office/drawing/2014/main" id="{C8F2A78E-EB56-844A-B2FB-8C8286AA74EC}"/>
              </a:ext>
            </a:extLst>
          </p:cNvPr>
          <p:cNvCxnSpPr>
            <a:cxnSpLocks/>
            <a:endCxn id="113" idx="1"/>
          </p:cNvCxnSpPr>
          <p:nvPr/>
        </p:nvCxnSpPr>
        <p:spPr>
          <a:xfrm flipV="1">
            <a:off x="10497108" y="3177314"/>
            <a:ext cx="202101" cy="2"/>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390AE5ED-955A-174F-B254-325495AC6B99}"/>
              </a:ext>
            </a:extLst>
          </p:cNvPr>
          <p:cNvSpPr txBox="1"/>
          <p:nvPr/>
        </p:nvSpPr>
        <p:spPr>
          <a:xfrm>
            <a:off x="10699209" y="3038814"/>
            <a:ext cx="800219" cy="276999"/>
          </a:xfrm>
          <a:prstGeom prst="rect">
            <a:avLst/>
          </a:prstGeom>
          <a:noFill/>
        </p:spPr>
        <p:txBody>
          <a:bodyPr wrap="none" rtlCol="0">
            <a:spAutoFit/>
          </a:bodyPr>
          <a:lstStyle/>
          <a:p>
            <a:r>
              <a:rPr lang="en-US" sz="1200" dirty="0" err="1">
                <a:latin typeface="Garamond" panose="02020404030301010803" pitchFamily="18" charset="0"/>
              </a:rPr>
              <a:t>Stablecoin</a:t>
            </a:r>
            <a:endParaRPr lang="en-US" sz="1200" dirty="0">
              <a:latin typeface="Garamond" panose="02020404030301010803" pitchFamily="18" charset="0"/>
            </a:endParaRPr>
          </a:p>
        </p:txBody>
      </p:sp>
      <p:pic>
        <p:nvPicPr>
          <p:cNvPr id="114" name="Graphic 113" descr="Dollar with solid fill">
            <a:extLst>
              <a:ext uri="{FF2B5EF4-FFF2-40B4-BE49-F238E27FC236}">
                <a16:creationId xmlns:a16="http://schemas.microsoft.com/office/drawing/2014/main" id="{A680A756-A9B9-E148-B034-3C89C01895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99752" y="3387835"/>
            <a:ext cx="327912" cy="327912"/>
          </a:xfrm>
          <a:prstGeom prst="rect">
            <a:avLst/>
          </a:prstGeom>
        </p:spPr>
      </p:pic>
      <p:cxnSp>
        <p:nvCxnSpPr>
          <p:cNvPr id="115" name="Straight Connector 114">
            <a:extLst>
              <a:ext uri="{FF2B5EF4-FFF2-40B4-BE49-F238E27FC236}">
                <a16:creationId xmlns:a16="http://schemas.microsoft.com/office/drawing/2014/main" id="{B7C460FD-D01C-A640-B368-1AF9633D0885}"/>
              </a:ext>
            </a:extLst>
          </p:cNvPr>
          <p:cNvCxnSpPr>
            <a:cxnSpLocks/>
            <a:endCxn id="116" idx="1"/>
          </p:cNvCxnSpPr>
          <p:nvPr/>
        </p:nvCxnSpPr>
        <p:spPr>
          <a:xfrm flipV="1">
            <a:off x="10497108" y="3566095"/>
            <a:ext cx="202101" cy="2"/>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59C9A2F-C670-A14B-A0FC-884A223B684D}"/>
              </a:ext>
            </a:extLst>
          </p:cNvPr>
          <p:cNvSpPr txBox="1"/>
          <p:nvPr/>
        </p:nvSpPr>
        <p:spPr>
          <a:xfrm>
            <a:off x="10699209" y="3427595"/>
            <a:ext cx="969176" cy="276999"/>
          </a:xfrm>
          <a:prstGeom prst="rect">
            <a:avLst/>
          </a:prstGeom>
          <a:noFill/>
        </p:spPr>
        <p:txBody>
          <a:bodyPr wrap="none" rtlCol="0">
            <a:spAutoFit/>
          </a:bodyPr>
          <a:lstStyle/>
          <a:p>
            <a:r>
              <a:rPr lang="en-US" sz="1200" dirty="0">
                <a:latin typeface="Garamond" panose="02020404030301010803" pitchFamily="18" charset="0"/>
              </a:rPr>
              <a:t>Fiat currency</a:t>
            </a:r>
          </a:p>
        </p:txBody>
      </p:sp>
      <p:sp>
        <p:nvSpPr>
          <p:cNvPr id="120" name="Rectangle 119">
            <a:extLst>
              <a:ext uri="{FF2B5EF4-FFF2-40B4-BE49-F238E27FC236}">
                <a16:creationId xmlns:a16="http://schemas.microsoft.com/office/drawing/2014/main" id="{08D46D1C-DC56-E64B-B2C8-38D59B06ADF3}"/>
              </a:ext>
            </a:extLst>
          </p:cNvPr>
          <p:cNvSpPr/>
          <p:nvPr/>
        </p:nvSpPr>
        <p:spPr>
          <a:xfrm>
            <a:off x="6253320" y="2086059"/>
            <a:ext cx="2770834" cy="252203"/>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Peg </a:t>
            </a:r>
            <a:r>
              <a:rPr lang="en-US" sz="1400" dirty="0" err="1">
                <a:latin typeface="Garamond" panose="02020404030301010803" pitchFamily="18" charset="0"/>
              </a:rPr>
              <a:t>stablecoins</a:t>
            </a:r>
            <a:r>
              <a:rPr lang="en-US" sz="1400" dirty="0">
                <a:latin typeface="Garamond" panose="02020404030301010803" pitchFamily="18" charset="0"/>
              </a:rPr>
              <a:t> to fiats</a:t>
            </a:r>
          </a:p>
        </p:txBody>
      </p:sp>
      <p:sp>
        <p:nvSpPr>
          <p:cNvPr id="121" name="Rectangle 120">
            <a:extLst>
              <a:ext uri="{FF2B5EF4-FFF2-40B4-BE49-F238E27FC236}">
                <a16:creationId xmlns:a16="http://schemas.microsoft.com/office/drawing/2014/main" id="{8C480F4E-5F11-CE44-83DF-E1FD64078D2E}"/>
              </a:ext>
            </a:extLst>
          </p:cNvPr>
          <p:cNvSpPr/>
          <p:nvPr/>
        </p:nvSpPr>
        <p:spPr>
          <a:xfrm>
            <a:off x="6253320" y="2394591"/>
            <a:ext cx="2770834" cy="252203"/>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Vet carbon offerings</a:t>
            </a:r>
          </a:p>
        </p:txBody>
      </p:sp>
      <p:sp>
        <p:nvSpPr>
          <p:cNvPr id="122" name="Rectangle 121">
            <a:extLst>
              <a:ext uri="{FF2B5EF4-FFF2-40B4-BE49-F238E27FC236}">
                <a16:creationId xmlns:a16="http://schemas.microsoft.com/office/drawing/2014/main" id="{C1F44E84-B69A-7C4E-BECD-0A630B76526C}"/>
              </a:ext>
            </a:extLst>
          </p:cNvPr>
          <p:cNvSpPr/>
          <p:nvPr/>
        </p:nvSpPr>
        <p:spPr>
          <a:xfrm>
            <a:off x="6251480" y="2706166"/>
            <a:ext cx="2770834" cy="252203"/>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Ensure one trade per credit</a:t>
            </a:r>
          </a:p>
        </p:txBody>
      </p:sp>
      <p:sp>
        <p:nvSpPr>
          <p:cNvPr id="123" name="Rectangle 122">
            <a:extLst>
              <a:ext uri="{FF2B5EF4-FFF2-40B4-BE49-F238E27FC236}">
                <a16:creationId xmlns:a16="http://schemas.microsoft.com/office/drawing/2014/main" id="{AFD380EF-DE96-EF42-BFB8-008A9FAB5E27}"/>
              </a:ext>
            </a:extLst>
          </p:cNvPr>
          <p:cNvSpPr/>
          <p:nvPr/>
        </p:nvSpPr>
        <p:spPr>
          <a:xfrm>
            <a:off x="6253320" y="3014962"/>
            <a:ext cx="2770834" cy="460353"/>
          </a:xfrm>
          <a:prstGeom prst="rect">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aramond" panose="02020404030301010803" pitchFamily="18" charset="0"/>
              </a:rPr>
              <a:t>Validate blockchain transactions using proof of stake</a:t>
            </a:r>
          </a:p>
        </p:txBody>
      </p:sp>
    </p:spTree>
    <p:extLst>
      <p:ext uri="{BB962C8B-B14F-4D97-AF65-F5344CB8AC3E}">
        <p14:creationId xmlns:p14="http://schemas.microsoft.com/office/powerpoint/2010/main" val="73245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26A5ACE-617E-C444-9373-57414F8F2A1C}"/>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F0B6CE97-7008-094B-9D2B-596EF10D1A0D}"/>
              </a:ext>
            </a:extLst>
          </p:cNvPr>
          <p:cNvSpPr txBox="1">
            <a:spLocks/>
          </p:cNvSpPr>
          <p:nvPr/>
        </p:nvSpPr>
        <p:spPr>
          <a:xfrm>
            <a:off x="630621" y="387054"/>
            <a:ext cx="11016323" cy="6627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400" dirty="0"/>
              <a:t>A worldwide ETS could possibly curb our greenhouse gas emissions to a level that complies with the two degree </a:t>
            </a:r>
            <a:r>
              <a:rPr lang="en-US" sz="2400" dirty="0" err="1"/>
              <a:t>celsius</a:t>
            </a:r>
            <a:r>
              <a:rPr lang="en-US" sz="2400" dirty="0"/>
              <a:t> threshold, often heralded as the point of no return.</a:t>
            </a:r>
          </a:p>
        </p:txBody>
      </p:sp>
      <p:graphicFrame>
        <p:nvGraphicFramePr>
          <p:cNvPr id="6" name="Chart 5">
            <a:extLst>
              <a:ext uri="{FF2B5EF4-FFF2-40B4-BE49-F238E27FC236}">
                <a16:creationId xmlns:a16="http://schemas.microsoft.com/office/drawing/2014/main" id="{42A7C616-B3C6-0649-8796-620EA6A8BEA9}"/>
              </a:ext>
            </a:extLst>
          </p:cNvPr>
          <p:cNvGraphicFramePr>
            <a:graphicFrameLocks/>
          </p:cNvGraphicFramePr>
          <p:nvPr>
            <p:extLst>
              <p:ext uri="{D42A27DB-BD31-4B8C-83A1-F6EECF244321}">
                <p14:modId xmlns:p14="http://schemas.microsoft.com/office/powerpoint/2010/main" val="498907751"/>
              </p:ext>
            </p:extLst>
          </p:nvPr>
        </p:nvGraphicFramePr>
        <p:xfrm>
          <a:off x="545054" y="1262159"/>
          <a:ext cx="7457778" cy="356533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96D7D93F-A8A0-E749-8C95-175145584DA3}"/>
              </a:ext>
            </a:extLst>
          </p:cNvPr>
          <p:cNvSpPr/>
          <p:nvPr/>
        </p:nvSpPr>
        <p:spPr>
          <a:xfrm>
            <a:off x="9252283" y="4547937"/>
            <a:ext cx="2470529" cy="139742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Bear Case</a:t>
            </a:r>
          </a:p>
          <a:p>
            <a:pPr algn="ctr"/>
            <a:r>
              <a:rPr lang="en-US" sz="1200" dirty="0">
                <a:latin typeface="Garamond" panose="02020404030301010803" pitchFamily="18" charset="0"/>
              </a:rPr>
              <a:t>Developing countries become fully globalized using fossil fuels at an ever-increasing rate, while developed countries do little to mitigate GHG emissions</a:t>
            </a:r>
          </a:p>
          <a:p>
            <a:pPr algn="ctr"/>
            <a:r>
              <a:rPr lang="en-US" sz="1200" dirty="0">
                <a:latin typeface="Garamond" panose="02020404030301010803" pitchFamily="18" charset="0"/>
              </a:rPr>
              <a:t>(Modeled after India’s emissions)</a:t>
            </a:r>
          </a:p>
        </p:txBody>
      </p:sp>
      <p:sp>
        <p:nvSpPr>
          <p:cNvPr id="13" name="Rectangle 12">
            <a:extLst>
              <a:ext uri="{FF2B5EF4-FFF2-40B4-BE49-F238E27FC236}">
                <a16:creationId xmlns:a16="http://schemas.microsoft.com/office/drawing/2014/main" id="{9786E331-631B-DA4A-8E4D-1DE58BB055B3}"/>
              </a:ext>
            </a:extLst>
          </p:cNvPr>
          <p:cNvSpPr/>
          <p:nvPr/>
        </p:nvSpPr>
        <p:spPr>
          <a:xfrm>
            <a:off x="9252283" y="2891400"/>
            <a:ext cx="2470529" cy="1397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Garamond" panose="02020404030301010803" pitchFamily="18" charset="0"/>
              </a:rPr>
              <a:t>Base Case</a:t>
            </a:r>
          </a:p>
          <a:p>
            <a:pPr algn="ctr"/>
            <a:r>
              <a:rPr lang="en-US" sz="1200" dirty="0">
                <a:latin typeface="Garamond" panose="02020404030301010803" pitchFamily="18" charset="0"/>
              </a:rPr>
              <a:t>Developed countries spearhead the charge to reduce emissions, effectively stabilizing them, developing countries continue to use cost-effective fossil fuels</a:t>
            </a:r>
          </a:p>
          <a:p>
            <a:pPr algn="ctr"/>
            <a:r>
              <a:rPr lang="en-US" sz="1200" dirty="0">
                <a:latin typeface="Garamond" panose="02020404030301010803" pitchFamily="18" charset="0"/>
              </a:rPr>
              <a:t>(Modeled after weighted average)</a:t>
            </a:r>
          </a:p>
        </p:txBody>
      </p:sp>
      <p:sp>
        <p:nvSpPr>
          <p:cNvPr id="14" name="Rectangle 13">
            <a:extLst>
              <a:ext uri="{FF2B5EF4-FFF2-40B4-BE49-F238E27FC236}">
                <a16:creationId xmlns:a16="http://schemas.microsoft.com/office/drawing/2014/main" id="{1DE94064-C1B4-364E-89A5-C7C45E219A1C}"/>
              </a:ext>
            </a:extLst>
          </p:cNvPr>
          <p:cNvSpPr/>
          <p:nvPr/>
        </p:nvSpPr>
        <p:spPr>
          <a:xfrm>
            <a:off x="9252283" y="1234863"/>
            <a:ext cx="2470529" cy="13974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Garamond" panose="02020404030301010803" pitchFamily="18" charset="0"/>
              </a:rPr>
              <a:t>Bull Case</a:t>
            </a:r>
          </a:p>
          <a:p>
            <a:pPr algn="ctr"/>
            <a:r>
              <a:rPr lang="en-US" sz="1200" dirty="0">
                <a:latin typeface="Garamond" panose="02020404030301010803" pitchFamily="18" charset="0"/>
              </a:rPr>
              <a:t>International community prioritizes climate change over economic imperatives, renewables become mainstream, less red meat consumed</a:t>
            </a:r>
          </a:p>
          <a:p>
            <a:pPr algn="ctr"/>
            <a:r>
              <a:rPr lang="en-US" sz="1200" dirty="0">
                <a:latin typeface="Garamond" panose="02020404030301010803" pitchFamily="18" charset="0"/>
              </a:rPr>
              <a:t>(Modeled after EU ETS reductions)</a:t>
            </a:r>
          </a:p>
        </p:txBody>
      </p:sp>
      <p:pic>
        <p:nvPicPr>
          <p:cNvPr id="16" name="Picture 15" descr="Table&#10;&#10;Description automatically generated">
            <a:extLst>
              <a:ext uri="{FF2B5EF4-FFF2-40B4-BE49-F238E27FC236}">
                <a16:creationId xmlns:a16="http://schemas.microsoft.com/office/drawing/2014/main" id="{32A5C6AC-D2DE-5A45-9987-0328BC9A83ED}"/>
              </a:ext>
            </a:extLst>
          </p:cNvPr>
          <p:cNvPicPr>
            <a:picLocks noChangeAspect="1"/>
          </p:cNvPicPr>
          <p:nvPr/>
        </p:nvPicPr>
        <p:blipFill>
          <a:blip r:embed="rId3"/>
          <a:stretch>
            <a:fillRect/>
          </a:stretch>
        </p:blipFill>
        <p:spPr>
          <a:xfrm>
            <a:off x="1094874" y="4808024"/>
            <a:ext cx="7796463" cy="2049976"/>
          </a:xfrm>
          <a:prstGeom prst="rect">
            <a:avLst/>
          </a:prstGeom>
        </p:spPr>
      </p:pic>
      <p:sp>
        <p:nvSpPr>
          <p:cNvPr id="17" name="Rectangular Callout 16">
            <a:extLst>
              <a:ext uri="{FF2B5EF4-FFF2-40B4-BE49-F238E27FC236}">
                <a16:creationId xmlns:a16="http://schemas.microsoft.com/office/drawing/2014/main" id="{F9731738-72D1-2444-9C67-E31D613A8867}"/>
              </a:ext>
            </a:extLst>
          </p:cNvPr>
          <p:cNvSpPr/>
          <p:nvPr/>
        </p:nvSpPr>
        <p:spPr>
          <a:xfrm>
            <a:off x="7509797" y="2420276"/>
            <a:ext cx="1501856" cy="567909"/>
          </a:xfrm>
          <a:prstGeom prst="wedgeRectCallout">
            <a:avLst>
              <a:gd name="adj1" fmla="val -87683"/>
              <a:gd name="adj2" fmla="val 149928"/>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latin typeface="Garamond" panose="02020404030301010803" pitchFamily="18" charset="0"/>
              </a:rPr>
              <a:t>2-Degree Threshold Matches Up with Best Case</a:t>
            </a:r>
          </a:p>
        </p:txBody>
      </p:sp>
      <p:sp>
        <p:nvSpPr>
          <p:cNvPr id="19" name="Rectangle 18">
            <a:extLst>
              <a:ext uri="{FF2B5EF4-FFF2-40B4-BE49-F238E27FC236}">
                <a16:creationId xmlns:a16="http://schemas.microsoft.com/office/drawing/2014/main" id="{3F1CA266-C4FD-824B-B07E-D2C6F774CC47}"/>
              </a:ext>
            </a:extLst>
          </p:cNvPr>
          <p:cNvSpPr/>
          <p:nvPr/>
        </p:nvSpPr>
        <p:spPr>
          <a:xfrm>
            <a:off x="0" y="0"/>
            <a:ext cx="630621" cy="61839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4</a:t>
            </a:r>
          </a:p>
        </p:txBody>
      </p:sp>
    </p:spTree>
    <p:extLst>
      <p:ext uri="{BB962C8B-B14F-4D97-AF65-F5344CB8AC3E}">
        <p14:creationId xmlns:p14="http://schemas.microsoft.com/office/powerpoint/2010/main" val="7316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798AB9-576A-234D-AFC0-AEE6114DFC60}"/>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0881B376-8D20-5B4E-A1B7-15C7B664F0D5}"/>
              </a:ext>
            </a:extLst>
          </p:cNvPr>
          <p:cNvSpPr txBox="1">
            <a:spLocks/>
          </p:cNvSpPr>
          <p:nvPr/>
        </p:nvSpPr>
        <p:spPr>
          <a:xfrm>
            <a:off x="630621" y="494633"/>
            <a:ext cx="11016323"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000" dirty="0"/>
              <a:t>The worldwide ETS has a small carbon footprint, regardless of what energy source is used on a yearly basis, with excess capital available to deploy for international development projects.</a:t>
            </a:r>
          </a:p>
        </p:txBody>
      </p:sp>
      <p:pic>
        <p:nvPicPr>
          <p:cNvPr id="7" name="Picture 6">
            <a:extLst>
              <a:ext uri="{FF2B5EF4-FFF2-40B4-BE49-F238E27FC236}">
                <a16:creationId xmlns:a16="http://schemas.microsoft.com/office/drawing/2014/main" id="{B4EE73A7-F6FE-9B47-8A75-8F3FECD0DCA5}"/>
              </a:ext>
            </a:extLst>
          </p:cNvPr>
          <p:cNvPicPr>
            <a:picLocks noChangeAspect="1"/>
          </p:cNvPicPr>
          <p:nvPr/>
        </p:nvPicPr>
        <p:blipFill>
          <a:blip r:embed="rId2"/>
          <a:stretch>
            <a:fillRect/>
          </a:stretch>
        </p:blipFill>
        <p:spPr>
          <a:xfrm>
            <a:off x="-1" y="1374310"/>
            <a:ext cx="12091738" cy="1318054"/>
          </a:xfrm>
          <a:prstGeom prst="rect">
            <a:avLst/>
          </a:prstGeom>
        </p:spPr>
      </p:pic>
      <p:sp>
        <p:nvSpPr>
          <p:cNvPr id="8" name="Donut 7">
            <a:extLst>
              <a:ext uri="{FF2B5EF4-FFF2-40B4-BE49-F238E27FC236}">
                <a16:creationId xmlns:a16="http://schemas.microsoft.com/office/drawing/2014/main" id="{45DC9A1F-D99B-2A4D-88EB-82FA44EBC633}"/>
              </a:ext>
            </a:extLst>
          </p:cNvPr>
          <p:cNvSpPr/>
          <p:nvPr/>
        </p:nvSpPr>
        <p:spPr>
          <a:xfrm>
            <a:off x="11177336" y="1374310"/>
            <a:ext cx="1014664" cy="755278"/>
          </a:xfrm>
          <a:prstGeom prst="donut">
            <a:avLst>
              <a:gd name="adj" fmla="val 3348"/>
            </a:avLst>
          </a:prstGeom>
          <a:solidFill>
            <a:schemeClr val="accent1">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id="{89EA0F57-C5AD-8344-9009-BB9B282AF60C}"/>
              </a:ext>
            </a:extLst>
          </p:cNvPr>
          <p:cNvCxnSpPr>
            <a:cxnSpLocks/>
          </p:cNvCxnSpPr>
          <p:nvPr/>
        </p:nvCxnSpPr>
        <p:spPr>
          <a:xfrm flipH="1">
            <a:off x="11061286" y="2129588"/>
            <a:ext cx="585658" cy="253699"/>
          </a:xfrm>
          <a:prstGeom prst="line">
            <a:avLst/>
          </a:prstGeom>
          <a:ln w="317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5E4B522-EF69-CD49-8BDF-BD30BC4441CA}"/>
              </a:ext>
            </a:extLst>
          </p:cNvPr>
          <p:cNvSpPr/>
          <p:nvPr/>
        </p:nvSpPr>
        <p:spPr>
          <a:xfrm>
            <a:off x="9043479" y="2256437"/>
            <a:ext cx="2017807" cy="648671"/>
          </a:xfrm>
          <a:prstGeom prst="rect">
            <a:avLst/>
          </a:prstGeom>
          <a:no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Garamond" panose="02020404030301010803" pitchFamily="18" charset="0"/>
              </a:rPr>
              <a:t>ETS itself has a SMALL Carbon Footprint</a:t>
            </a:r>
          </a:p>
        </p:txBody>
      </p:sp>
      <p:pic>
        <p:nvPicPr>
          <p:cNvPr id="18" name="Picture 17" descr="Graphical user interface, application, table, Excel&#10;&#10;Description automatically generated">
            <a:extLst>
              <a:ext uri="{FF2B5EF4-FFF2-40B4-BE49-F238E27FC236}">
                <a16:creationId xmlns:a16="http://schemas.microsoft.com/office/drawing/2014/main" id="{953F9247-0CDB-C94F-8981-5358C263F83F}"/>
              </a:ext>
            </a:extLst>
          </p:cNvPr>
          <p:cNvPicPr>
            <a:picLocks noChangeAspect="1"/>
          </p:cNvPicPr>
          <p:nvPr/>
        </p:nvPicPr>
        <p:blipFill>
          <a:blip r:embed="rId3"/>
          <a:stretch>
            <a:fillRect/>
          </a:stretch>
        </p:blipFill>
        <p:spPr>
          <a:xfrm>
            <a:off x="0" y="3162628"/>
            <a:ext cx="12192000" cy="2626867"/>
          </a:xfrm>
          <a:prstGeom prst="rect">
            <a:avLst/>
          </a:prstGeom>
        </p:spPr>
      </p:pic>
      <p:sp>
        <p:nvSpPr>
          <p:cNvPr id="20" name="Rectangle 19">
            <a:extLst>
              <a:ext uri="{FF2B5EF4-FFF2-40B4-BE49-F238E27FC236}">
                <a16:creationId xmlns:a16="http://schemas.microsoft.com/office/drawing/2014/main" id="{C9DCAEBC-05B4-E348-A2FF-4B867014648D}"/>
              </a:ext>
            </a:extLst>
          </p:cNvPr>
          <p:cNvSpPr/>
          <p:nvPr/>
        </p:nvSpPr>
        <p:spPr>
          <a:xfrm>
            <a:off x="2139615" y="6019127"/>
            <a:ext cx="7912768" cy="671959"/>
          </a:xfrm>
          <a:prstGeom prst="rect">
            <a:avLst/>
          </a:prstGeom>
          <a:noFill/>
          <a:ln w="19050">
            <a:solidFill>
              <a:schemeClr val="accent1">
                <a:lumMod val="50000"/>
                <a:lumOff val="50000"/>
              </a:schemeClr>
            </a:solidFill>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tx1"/>
                </a:solidFill>
                <a:latin typeface="Garamond" panose="02020404030301010803" pitchFamily="18" charset="0"/>
              </a:rPr>
              <a:t>About </a:t>
            </a:r>
            <a:r>
              <a:rPr lang="en-US" sz="1400" b="1" dirty="0">
                <a:solidFill>
                  <a:schemeClr val="tx1"/>
                </a:solidFill>
                <a:latin typeface="Garamond" panose="02020404030301010803" pitchFamily="18" charset="0"/>
              </a:rPr>
              <a:t>$20 billion dollars </a:t>
            </a:r>
            <a:r>
              <a:rPr lang="en-US" sz="1400" dirty="0">
                <a:solidFill>
                  <a:schemeClr val="tx1"/>
                </a:solidFill>
                <a:latin typeface="Garamond" panose="02020404030301010803" pitchFamily="18" charset="0"/>
              </a:rPr>
              <a:t>could be afforded to the IMF/World Bank </a:t>
            </a:r>
            <a:r>
              <a:rPr lang="en-US" sz="1400" b="1" dirty="0">
                <a:solidFill>
                  <a:schemeClr val="tx1"/>
                </a:solidFill>
                <a:latin typeface="Garamond" panose="02020404030301010803" pitchFamily="18" charset="0"/>
              </a:rPr>
              <a:t>annually</a:t>
            </a:r>
            <a:r>
              <a:rPr lang="en-US" sz="1400" dirty="0">
                <a:solidFill>
                  <a:schemeClr val="tx1"/>
                </a:solidFill>
                <a:latin typeface="Garamond" panose="02020404030301010803" pitchFamily="18" charset="0"/>
              </a:rPr>
              <a:t> through auction proceeds, financing operations and subsidies for impoverished populations reeling from increases in energy prices</a:t>
            </a:r>
          </a:p>
        </p:txBody>
      </p:sp>
      <p:sp>
        <p:nvSpPr>
          <p:cNvPr id="23" name="Rectangle 22">
            <a:extLst>
              <a:ext uri="{FF2B5EF4-FFF2-40B4-BE49-F238E27FC236}">
                <a16:creationId xmlns:a16="http://schemas.microsoft.com/office/drawing/2014/main" id="{EA808B67-E007-AC4A-A8A4-1110EE21393E}"/>
              </a:ext>
            </a:extLst>
          </p:cNvPr>
          <p:cNvSpPr/>
          <p:nvPr/>
        </p:nvSpPr>
        <p:spPr>
          <a:xfrm>
            <a:off x="0" y="0"/>
            <a:ext cx="630621" cy="61839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4</a:t>
            </a:r>
          </a:p>
        </p:txBody>
      </p:sp>
    </p:spTree>
    <p:extLst>
      <p:ext uri="{BB962C8B-B14F-4D97-AF65-F5344CB8AC3E}">
        <p14:creationId xmlns:p14="http://schemas.microsoft.com/office/powerpoint/2010/main" val="188332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45D6D3-D23A-C342-A595-08C5F9600396}"/>
              </a:ext>
            </a:extLst>
          </p:cNvPr>
          <p:cNvSpPr/>
          <p:nvPr/>
        </p:nvSpPr>
        <p:spPr>
          <a:xfrm>
            <a:off x="0" y="0"/>
            <a:ext cx="630621" cy="61839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5</a:t>
            </a:r>
          </a:p>
        </p:txBody>
      </p:sp>
      <p:cxnSp>
        <p:nvCxnSpPr>
          <p:cNvPr id="2" name="Straight Connector 1">
            <a:extLst>
              <a:ext uri="{FF2B5EF4-FFF2-40B4-BE49-F238E27FC236}">
                <a16:creationId xmlns:a16="http://schemas.microsoft.com/office/drawing/2014/main" id="{83C38FEC-CDCE-4B4C-A4BA-954A4E0A2206}"/>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8C73D4F8-F7C7-D649-8F8F-C80AAB03BD80}"/>
              </a:ext>
            </a:extLst>
          </p:cNvPr>
          <p:cNvSpPr txBox="1">
            <a:spLocks/>
          </p:cNvSpPr>
          <p:nvPr/>
        </p:nvSpPr>
        <p:spPr>
          <a:xfrm>
            <a:off x="652025" y="736071"/>
            <a:ext cx="11016323" cy="43110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000" dirty="0" err="1"/>
              <a:t>Technomoral</a:t>
            </a:r>
            <a:r>
              <a:rPr lang="en-US" sz="2000" dirty="0"/>
              <a:t> virtues in Energy Trading Systems will largely be centered around courage, self-control, and flexibility </a:t>
            </a:r>
          </a:p>
        </p:txBody>
      </p:sp>
      <p:sp>
        <p:nvSpPr>
          <p:cNvPr id="5" name="Rectangle 4">
            <a:extLst>
              <a:ext uri="{FF2B5EF4-FFF2-40B4-BE49-F238E27FC236}">
                <a16:creationId xmlns:a16="http://schemas.microsoft.com/office/drawing/2014/main" id="{3792CA4E-6B32-724F-A39D-018F17684DDF}"/>
              </a:ext>
            </a:extLst>
          </p:cNvPr>
          <p:cNvSpPr/>
          <p:nvPr/>
        </p:nvSpPr>
        <p:spPr>
          <a:xfrm>
            <a:off x="545057" y="2183845"/>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Honesty</a:t>
            </a:r>
          </a:p>
        </p:txBody>
      </p:sp>
      <p:sp>
        <p:nvSpPr>
          <p:cNvPr id="7" name="Rectangle 6">
            <a:extLst>
              <a:ext uri="{FF2B5EF4-FFF2-40B4-BE49-F238E27FC236}">
                <a16:creationId xmlns:a16="http://schemas.microsoft.com/office/drawing/2014/main" id="{E176F2DD-8074-314A-892D-3B4926E4D7E3}"/>
              </a:ext>
            </a:extLst>
          </p:cNvPr>
          <p:cNvSpPr/>
          <p:nvPr/>
        </p:nvSpPr>
        <p:spPr>
          <a:xfrm>
            <a:off x="545056" y="3191674"/>
            <a:ext cx="1972235" cy="530058"/>
          </a:xfrm>
          <a:prstGeom prst="rect">
            <a:avLst/>
          </a:prstGeom>
          <a:ln>
            <a:solidFill>
              <a:schemeClr val="accent1">
                <a:lumMod val="50000"/>
                <a:lumOff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Garamond" panose="02020404030301010803" pitchFamily="18" charset="0"/>
              </a:rPr>
              <a:t>Self-Control</a:t>
            </a:r>
          </a:p>
        </p:txBody>
      </p:sp>
      <p:sp>
        <p:nvSpPr>
          <p:cNvPr id="8" name="Rectangle 7">
            <a:extLst>
              <a:ext uri="{FF2B5EF4-FFF2-40B4-BE49-F238E27FC236}">
                <a16:creationId xmlns:a16="http://schemas.microsoft.com/office/drawing/2014/main" id="{111A03F2-0F28-F442-ACFD-0E2FE391DCB1}"/>
              </a:ext>
            </a:extLst>
          </p:cNvPr>
          <p:cNvSpPr/>
          <p:nvPr/>
        </p:nvSpPr>
        <p:spPr>
          <a:xfrm>
            <a:off x="545055" y="4199503"/>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Humility</a:t>
            </a:r>
          </a:p>
        </p:txBody>
      </p:sp>
      <p:sp>
        <p:nvSpPr>
          <p:cNvPr id="9" name="Rectangle 8">
            <a:extLst>
              <a:ext uri="{FF2B5EF4-FFF2-40B4-BE49-F238E27FC236}">
                <a16:creationId xmlns:a16="http://schemas.microsoft.com/office/drawing/2014/main" id="{3472F0BD-465F-7D4E-A78E-DD18248CDEC6}"/>
              </a:ext>
            </a:extLst>
          </p:cNvPr>
          <p:cNvSpPr/>
          <p:nvPr/>
        </p:nvSpPr>
        <p:spPr>
          <a:xfrm>
            <a:off x="545054" y="5207332"/>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Justice</a:t>
            </a:r>
          </a:p>
        </p:txBody>
      </p:sp>
      <p:sp>
        <p:nvSpPr>
          <p:cNvPr id="10" name="Rectangle 9">
            <a:extLst>
              <a:ext uri="{FF2B5EF4-FFF2-40B4-BE49-F238E27FC236}">
                <a16:creationId xmlns:a16="http://schemas.microsoft.com/office/drawing/2014/main" id="{E2B740D6-A19C-6147-89C5-FD8911B4FEE3}"/>
              </a:ext>
            </a:extLst>
          </p:cNvPr>
          <p:cNvSpPr/>
          <p:nvPr/>
        </p:nvSpPr>
        <p:spPr>
          <a:xfrm>
            <a:off x="3191435" y="2183845"/>
            <a:ext cx="1972235" cy="530058"/>
          </a:xfrm>
          <a:prstGeom prst="rect">
            <a:avLst/>
          </a:prstGeom>
          <a:ln>
            <a:solidFill>
              <a:schemeClr val="accent1">
                <a:lumMod val="50000"/>
                <a:lumOff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Garamond" panose="02020404030301010803" pitchFamily="18" charset="0"/>
              </a:rPr>
              <a:t>Courage</a:t>
            </a:r>
          </a:p>
        </p:txBody>
      </p:sp>
      <p:sp>
        <p:nvSpPr>
          <p:cNvPr id="11" name="Rectangle 10">
            <a:extLst>
              <a:ext uri="{FF2B5EF4-FFF2-40B4-BE49-F238E27FC236}">
                <a16:creationId xmlns:a16="http://schemas.microsoft.com/office/drawing/2014/main" id="{F5748B1A-AECB-EA43-9CCB-CD0B453E52E4}"/>
              </a:ext>
            </a:extLst>
          </p:cNvPr>
          <p:cNvSpPr/>
          <p:nvPr/>
        </p:nvSpPr>
        <p:spPr>
          <a:xfrm>
            <a:off x="3191434" y="3191674"/>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Empathy</a:t>
            </a:r>
          </a:p>
        </p:txBody>
      </p:sp>
      <p:sp>
        <p:nvSpPr>
          <p:cNvPr id="12" name="Rectangle 11">
            <a:extLst>
              <a:ext uri="{FF2B5EF4-FFF2-40B4-BE49-F238E27FC236}">
                <a16:creationId xmlns:a16="http://schemas.microsoft.com/office/drawing/2014/main" id="{44BCD38F-909A-1E4E-AE4B-C1163C007117}"/>
              </a:ext>
            </a:extLst>
          </p:cNvPr>
          <p:cNvSpPr/>
          <p:nvPr/>
        </p:nvSpPr>
        <p:spPr>
          <a:xfrm>
            <a:off x="3191433" y="4199503"/>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Care</a:t>
            </a:r>
          </a:p>
        </p:txBody>
      </p:sp>
      <p:sp>
        <p:nvSpPr>
          <p:cNvPr id="13" name="Rectangle 12">
            <a:extLst>
              <a:ext uri="{FF2B5EF4-FFF2-40B4-BE49-F238E27FC236}">
                <a16:creationId xmlns:a16="http://schemas.microsoft.com/office/drawing/2014/main" id="{FB5AC57E-4BBE-D144-9405-6E744BFDB4F4}"/>
              </a:ext>
            </a:extLst>
          </p:cNvPr>
          <p:cNvSpPr/>
          <p:nvPr/>
        </p:nvSpPr>
        <p:spPr>
          <a:xfrm>
            <a:off x="3191432" y="5207332"/>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Civility</a:t>
            </a:r>
          </a:p>
        </p:txBody>
      </p:sp>
      <p:sp>
        <p:nvSpPr>
          <p:cNvPr id="14" name="Rectangle 13">
            <a:extLst>
              <a:ext uri="{FF2B5EF4-FFF2-40B4-BE49-F238E27FC236}">
                <a16:creationId xmlns:a16="http://schemas.microsoft.com/office/drawing/2014/main" id="{005D77CD-B1F4-6249-89D8-B4CA8A83AF27}"/>
              </a:ext>
            </a:extLst>
          </p:cNvPr>
          <p:cNvSpPr/>
          <p:nvPr/>
        </p:nvSpPr>
        <p:spPr>
          <a:xfrm>
            <a:off x="5837810" y="2183845"/>
            <a:ext cx="1972235" cy="530058"/>
          </a:xfrm>
          <a:prstGeom prst="rect">
            <a:avLst/>
          </a:prstGeom>
          <a:ln>
            <a:solidFill>
              <a:schemeClr val="accent2"/>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Garamond" panose="02020404030301010803" pitchFamily="18" charset="0"/>
              </a:rPr>
              <a:t>Flexibility</a:t>
            </a:r>
          </a:p>
        </p:txBody>
      </p:sp>
      <p:sp>
        <p:nvSpPr>
          <p:cNvPr id="15" name="Rectangle 14">
            <a:extLst>
              <a:ext uri="{FF2B5EF4-FFF2-40B4-BE49-F238E27FC236}">
                <a16:creationId xmlns:a16="http://schemas.microsoft.com/office/drawing/2014/main" id="{B242FE08-24D0-7749-9BAC-D25170552FEC}"/>
              </a:ext>
            </a:extLst>
          </p:cNvPr>
          <p:cNvSpPr/>
          <p:nvPr/>
        </p:nvSpPr>
        <p:spPr>
          <a:xfrm>
            <a:off x="5837809" y="3191674"/>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Perspective</a:t>
            </a:r>
          </a:p>
        </p:txBody>
      </p:sp>
      <p:sp>
        <p:nvSpPr>
          <p:cNvPr id="16" name="Rectangle 15">
            <a:extLst>
              <a:ext uri="{FF2B5EF4-FFF2-40B4-BE49-F238E27FC236}">
                <a16:creationId xmlns:a16="http://schemas.microsoft.com/office/drawing/2014/main" id="{C9D184EA-431C-BC4F-B960-DA7CBD86A8A6}"/>
              </a:ext>
            </a:extLst>
          </p:cNvPr>
          <p:cNvSpPr/>
          <p:nvPr/>
        </p:nvSpPr>
        <p:spPr>
          <a:xfrm>
            <a:off x="5837808" y="4199503"/>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Garamond" panose="02020404030301010803" pitchFamily="18" charset="0"/>
              </a:rPr>
              <a:t>Magnanimity</a:t>
            </a:r>
          </a:p>
        </p:txBody>
      </p:sp>
      <p:sp>
        <p:nvSpPr>
          <p:cNvPr id="17" name="Rectangle 16">
            <a:extLst>
              <a:ext uri="{FF2B5EF4-FFF2-40B4-BE49-F238E27FC236}">
                <a16:creationId xmlns:a16="http://schemas.microsoft.com/office/drawing/2014/main" id="{BED3E842-CF0E-6C4B-B9CE-42D782BFC6EE}"/>
              </a:ext>
            </a:extLst>
          </p:cNvPr>
          <p:cNvSpPr/>
          <p:nvPr/>
        </p:nvSpPr>
        <p:spPr>
          <a:xfrm>
            <a:off x="5837807" y="5207332"/>
            <a:ext cx="1972235" cy="530058"/>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Garamond" panose="02020404030301010803" pitchFamily="18" charset="0"/>
              </a:rPr>
              <a:t>Technomoral</a:t>
            </a:r>
            <a:r>
              <a:rPr lang="en-US" sz="1400" dirty="0">
                <a:latin typeface="Garamond" panose="02020404030301010803" pitchFamily="18" charset="0"/>
              </a:rPr>
              <a:t> Wisdom</a:t>
            </a:r>
          </a:p>
        </p:txBody>
      </p:sp>
      <p:sp>
        <p:nvSpPr>
          <p:cNvPr id="18" name="Rectangle 17">
            <a:extLst>
              <a:ext uri="{FF2B5EF4-FFF2-40B4-BE49-F238E27FC236}">
                <a16:creationId xmlns:a16="http://schemas.microsoft.com/office/drawing/2014/main" id="{5644CD3B-1512-1141-93F5-3AEC73053420}"/>
              </a:ext>
            </a:extLst>
          </p:cNvPr>
          <p:cNvSpPr/>
          <p:nvPr/>
        </p:nvSpPr>
        <p:spPr>
          <a:xfrm>
            <a:off x="545054" y="1427375"/>
            <a:ext cx="7264987" cy="449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err="1">
                <a:latin typeface="Garamond" panose="02020404030301010803" pitchFamily="18" charset="0"/>
              </a:rPr>
              <a:t>Technomoral</a:t>
            </a:r>
            <a:r>
              <a:rPr lang="en-US" sz="1600" dirty="0">
                <a:latin typeface="Garamond" panose="02020404030301010803" pitchFamily="18" charset="0"/>
              </a:rPr>
              <a:t> Virtues</a:t>
            </a:r>
          </a:p>
        </p:txBody>
      </p:sp>
      <p:cxnSp>
        <p:nvCxnSpPr>
          <p:cNvPr id="19" name="Straight Connector 18">
            <a:extLst>
              <a:ext uri="{FF2B5EF4-FFF2-40B4-BE49-F238E27FC236}">
                <a16:creationId xmlns:a16="http://schemas.microsoft.com/office/drawing/2014/main" id="{5FBD6486-6008-CE4B-AECE-A86E442E6A78}"/>
              </a:ext>
            </a:extLst>
          </p:cNvPr>
          <p:cNvCxnSpPr>
            <a:cxnSpLocks/>
          </p:cNvCxnSpPr>
          <p:nvPr/>
        </p:nvCxnSpPr>
        <p:spPr>
          <a:xfrm>
            <a:off x="8084373" y="1273132"/>
            <a:ext cx="0" cy="5501743"/>
          </a:xfrm>
          <a:prstGeom prst="line">
            <a:avLst/>
          </a:prstGeom>
          <a:ln w="31750">
            <a:prstDash val="sys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8FFDC04-41C3-7948-93D5-7050FD512DBB}"/>
              </a:ext>
            </a:extLst>
          </p:cNvPr>
          <p:cNvSpPr txBox="1"/>
          <p:nvPr/>
        </p:nvSpPr>
        <p:spPr>
          <a:xfrm>
            <a:off x="8498541" y="1265893"/>
            <a:ext cx="3014765" cy="366394"/>
          </a:xfrm>
          <a:prstGeom prst="rect">
            <a:avLst/>
          </a:prstGeom>
          <a:noFill/>
        </p:spPr>
        <p:txBody>
          <a:bodyPr wrap="square" rtlCol="0">
            <a:spAutoFit/>
          </a:bodyPr>
          <a:lstStyle/>
          <a:p>
            <a:pPr algn="ctr"/>
            <a:r>
              <a:rPr lang="en-US" dirty="0">
                <a:latin typeface="Garamond" panose="02020404030301010803" pitchFamily="18" charset="0"/>
              </a:rPr>
              <a:t>Courage</a:t>
            </a:r>
          </a:p>
        </p:txBody>
      </p:sp>
      <p:cxnSp>
        <p:nvCxnSpPr>
          <p:cNvPr id="21" name="Straight Connector 20">
            <a:extLst>
              <a:ext uri="{FF2B5EF4-FFF2-40B4-BE49-F238E27FC236}">
                <a16:creationId xmlns:a16="http://schemas.microsoft.com/office/drawing/2014/main" id="{62A156A0-B01D-5A4A-9E9E-4EC7ADC985B8}"/>
              </a:ext>
            </a:extLst>
          </p:cNvPr>
          <p:cNvCxnSpPr>
            <a:cxnSpLocks/>
          </p:cNvCxnSpPr>
          <p:nvPr/>
        </p:nvCxnSpPr>
        <p:spPr>
          <a:xfrm>
            <a:off x="8498542" y="1630818"/>
            <a:ext cx="3014765" cy="1469"/>
          </a:xfrm>
          <a:prstGeom prst="line">
            <a:avLst/>
          </a:prstGeom>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B459FD77-422F-AF47-98AB-0779E012E857}"/>
              </a:ext>
            </a:extLst>
          </p:cNvPr>
          <p:cNvSpPr txBox="1"/>
          <p:nvPr/>
        </p:nvSpPr>
        <p:spPr>
          <a:xfrm>
            <a:off x="8498541" y="3708423"/>
            <a:ext cx="3014765" cy="366394"/>
          </a:xfrm>
          <a:prstGeom prst="rect">
            <a:avLst/>
          </a:prstGeom>
          <a:noFill/>
        </p:spPr>
        <p:txBody>
          <a:bodyPr wrap="square" rtlCol="0">
            <a:spAutoFit/>
          </a:bodyPr>
          <a:lstStyle/>
          <a:p>
            <a:pPr algn="ctr"/>
            <a:r>
              <a:rPr lang="en-US" dirty="0">
                <a:latin typeface="Garamond" panose="02020404030301010803" pitchFamily="18" charset="0"/>
              </a:rPr>
              <a:t>Self-Control</a:t>
            </a:r>
          </a:p>
        </p:txBody>
      </p:sp>
      <p:cxnSp>
        <p:nvCxnSpPr>
          <p:cNvPr id="23" name="Straight Connector 22">
            <a:extLst>
              <a:ext uri="{FF2B5EF4-FFF2-40B4-BE49-F238E27FC236}">
                <a16:creationId xmlns:a16="http://schemas.microsoft.com/office/drawing/2014/main" id="{B1895BB6-D497-884C-A74B-F892FC90F806}"/>
              </a:ext>
            </a:extLst>
          </p:cNvPr>
          <p:cNvCxnSpPr>
            <a:cxnSpLocks/>
          </p:cNvCxnSpPr>
          <p:nvPr/>
        </p:nvCxnSpPr>
        <p:spPr>
          <a:xfrm>
            <a:off x="8498542" y="4073348"/>
            <a:ext cx="3014765" cy="1469"/>
          </a:xfrm>
          <a:prstGeom prst="line">
            <a:avLst/>
          </a:prstGeom>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D8C0FA6E-5FCC-CB46-8837-A8830489EC35}"/>
              </a:ext>
            </a:extLst>
          </p:cNvPr>
          <p:cNvSpPr txBox="1"/>
          <p:nvPr/>
        </p:nvSpPr>
        <p:spPr>
          <a:xfrm>
            <a:off x="9208548" y="1839966"/>
            <a:ext cx="2883037" cy="307777"/>
          </a:xfrm>
          <a:prstGeom prst="rect">
            <a:avLst/>
          </a:prstGeom>
          <a:noFill/>
        </p:spPr>
        <p:txBody>
          <a:bodyPr wrap="square" rtlCol="0">
            <a:spAutoFit/>
          </a:bodyPr>
          <a:lstStyle/>
          <a:p>
            <a:r>
              <a:rPr lang="en-US" sz="1400" dirty="0">
                <a:latin typeface="Garamond" panose="02020404030301010803" pitchFamily="18" charset="0"/>
              </a:rPr>
              <a:t>No current universal price on carbon</a:t>
            </a:r>
          </a:p>
        </p:txBody>
      </p:sp>
      <p:pic>
        <p:nvPicPr>
          <p:cNvPr id="26" name="Graphic 25" descr="Tag with solid fill">
            <a:extLst>
              <a:ext uri="{FF2B5EF4-FFF2-40B4-BE49-F238E27FC236}">
                <a16:creationId xmlns:a16="http://schemas.microsoft.com/office/drawing/2014/main" id="{A10F67F5-E1DC-EE43-9958-0EBAF66A5C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3460" y="1728824"/>
            <a:ext cx="530059" cy="530059"/>
          </a:xfrm>
          <a:prstGeom prst="rect">
            <a:avLst/>
          </a:prstGeom>
        </p:spPr>
      </p:pic>
      <p:sp>
        <p:nvSpPr>
          <p:cNvPr id="28" name="TextBox 27">
            <a:extLst>
              <a:ext uri="{FF2B5EF4-FFF2-40B4-BE49-F238E27FC236}">
                <a16:creationId xmlns:a16="http://schemas.microsoft.com/office/drawing/2014/main" id="{A85D4EE2-0C74-AF4E-B777-E02EF1F97B72}"/>
              </a:ext>
            </a:extLst>
          </p:cNvPr>
          <p:cNvSpPr txBox="1"/>
          <p:nvPr/>
        </p:nvSpPr>
        <p:spPr>
          <a:xfrm>
            <a:off x="9208547" y="2507170"/>
            <a:ext cx="2883037" cy="307777"/>
          </a:xfrm>
          <a:prstGeom prst="rect">
            <a:avLst/>
          </a:prstGeom>
          <a:noFill/>
        </p:spPr>
        <p:txBody>
          <a:bodyPr wrap="square" rtlCol="0">
            <a:spAutoFit/>
          </a:bodyPr>
          <a:lstStyle/>
          <a:p>
            <a:r>
              <a:rPr lang="en-US" sz="1400" dirty="0">
                <a:latin typeface="Garamond" panose="02020404030301010803" pitchFamily="18" charset="0"/>
              </a:rPr>
              <a:t>Only 10.74% of carbon used in ETSs</a:t>
            </a:r>
          </a:p>
        </p:txBody>
      </p:sp>
      <p:sp>
        <p:nvSpPr>
          <p:cNvPr id="29" name="TextBox 28">
            <a:extLst>
              <a:ext uri="{FF2B5EF4-FFF2-40B4-BE49-F238E27FC236}">
                <a16:creationId xmlns:a16="http://schemas.microsoft.com/office/drawing/2014/main" id="{FCB84B50-C4B6-0C40-8A83-FDAEF9028342}"/>
              </a:ext>
            </a:extLst>
          </p:cNvPr>
          <p:cNvSpPr txBox="1"/>
          <p:nvPr/>
        </p:nvSpPr>
        <p:spPr>
          <a:xfrm>
            <a:off x="9208547" y="3085487"/>
            <a:ext cx="2883037" cy="523220"/>
          </a:xfrm>
          <a:prstGeom prst="rect">
            <a:avLst/>
          </a:prstGeom>
          <a:noFill/>
        </p:spPr>
        <p:txBody>
          <a:bodyPr wrap="square" rtlCol="0">
            <a:spAutoFit/>
          </a:bodyPr>
          <a:lstStyle/>
          <a:p>
            <a:r>
              <a:rPr lang="en-US" sz="1400" dirty="0">
                <a:latin typeface="Garamond" panose="02020404030301010803" pitchFamily="18" charset="0"/>
              </a:rPr>
              <a:t>Climate change disproportionately hurts marginalized communities</a:t>
            </a:r>
          </a:p>
        </p:txBody>
      </p:sp>
      <p:pic>
        <p:nvPicPr>
          <p:cNvPr id="31" name="Graphic 30" descr="Weights Uneven with solid fill">
            <a:extLst>
              <a:ext uri="{FF2B5EF4-FFF2-40B4-BE49-F238E27FC236}">
                <a16:creationId xmlns:a16="http://schemas.microsoft.com/office/drawing/2014/main" id="{0E8646A9-2953-C840-8172-588B2AB9C5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3460" y="3082067"/>
            <a:ext cx="530059" cy="530059"/>
          </a:xfrm>
          <a:prstGeom prst="rect">
            <a:avLst/>
          </a:prstGeom>
        </p:spPr>
      </p:pic>
      <p:pic>
        <p:nvPicPr>
          <p:cNvPr id="33" name="Graphic 32" descr="North America with solid fill">
            <a:extLst>
              <a:ext uri="{FF2B5EF4-FFF2-40B4-BE49-F238E27FC236}">
                <a16:creationId xmlns:a16="http://schemas.microsoft.com/office/drawing/2014/main" id="{D647122D-DA3B-3E41-9E81-D3DDFC6AAF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5342" y="2299400"/>
            <a:ext cx="807148" cy="807148"/>
          </a:xfrm>
          <a:prstGeom prst="rect">
            <a:avLst/>
          </a:prstGeom>
        </p:spPr>
      </p:pic>
      <p:sp>
        <p:nvSpPr>
          <p:cNvPr id="34" name="TextBox 33">
            <a:extLst>
              <a:ext uri="{FF2B5EF4-FFF2-40B4-BE49-F238E27FC236}">
                <a16:creationId xmlns:a16="http://schemas.microsoft.com/office/drawing/2014/main" id="{130855D9-1A99-8B4B-975F-1F049EA79998}"/>
              </a:ext>
            </a:extLst>
          </p:cNvPr>
          <p:cNvSpPr txBox="1"/>
          <p:nvPr/>
        </p:nvSpPr>
        <p:spPr>
          <a:xfrm>
            <a:off x="9208547" y="4210582"/>
            <a:ext cx="2883037" cy="523220"/>
          </a:xfrm>
          <a:prstGeom prst="rect">
            <a:avLst/>
          </a:prstGeom>
          <a:noFill/>
        </p:spPr>
        <p:txBody>
          <a:bodyPr wrap="square" rtlCol="0">
            <a:spAutoFit/>
          </a:bodyPr>
          <a:lstStyle/>
          <a:p>
            <a:r>
              <a:rPr lang="en-US" sz="1400" dirty="0">
                <a:latin typeface="Garamond" panose="02020404030301010803" pitchFamily="18" charset="0"/>
              </a:rPr>
              <a:t>Focusing on economics sacrifices stewardship for profit</a:t>
            </a:r>
          </a:p>
        </p:txBody>
      </p:sp>
      <p:pic>
        <p:nvPicPr>
          <p:cNvPr id="36" name="Graphic 35" descr="Supply And Demand with solid fill">
            <a:extLst>
              <a:ext uri="{FF2B5EF4-FFF2-40B4-BE49-F238E27FC236}">
                <a16:creationId xmlns:a16="http://schemas.microsoft.com/office/drawing/2014/main" id="{7FD406E2-5A47-5B46-8B80-CEB11AF7EA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7097" y="4133140"/>
            <a:ext cx="662783" cy="662783"/>
          </a:xfrm>
          <a:prstGeom prst="rect">
            <a:avLst/>
          </a:prstGeom>
        </p:spPr>
      </p:pic>
      <p:sp>
        <p:nvSpPr>
          <p:cNvPr id="37" name="TextBox 36">
            <a:extLst>
              <a:ext uri="{FF2B5EF4-FFF2-40B4-BE49-F238E27FC236}">
                <a16:creationId xmlns:a16="http://schemas.microsoft.com/office/drawing/2014/main" id="{71EDDF4B-7D80-2744-BF95-EBE0AB16A524}"/>
              </a:ext>
            </a:extLst>
          </p:cNvPr>
          <p:cNvSpPr txBox="1"/>
          <p:nvPr/>
        </p:nvSpPr>
        <p:spPr>
          <a:xfrm>
            <a:off x="9208547" y="4945722"/>
            <a:ext cx="2883037" cy="523220"/>
          </a:xfrm>
          <a:prstGeom prst="rect">
            <a:avLst/>
          </a:prstGeom>
          <a:noFill/>
        </p:spPr>
        <p:txBody>
          <a:bodyPr wrap="square" rtlCol="0">
            <a:spAutoFit/>
          </a:bodyPr>
          <a:lstStyle/>
          <a:p>
            <a:r>
              <a:rPr lang="en-US" sz="1400" dirty="0">
                <a:latin typeface="Garamond" panose="02020404030301010803" pitchFamily="18" charset="0"/>
              </a:rPr>
              <a:t>Small changes now have outsized compounding effects long term</a:t>
            </a:r>
          </a:p>
        </p:txBody>
      </p:sp>
      <p:pic>
        <p:nvPicPr>
          <p:cNvPr id="39" name="Graphic 38" descr="Fork In Road with solid fill">
            <a:extLst>
              <a:ext uri="{FF2B5EF4-FFF2-40B4-BE49-F238E27FC236}">
                <a16:creationId xmlns:a16="http://schemas.microsoft.com/office/drawing/2014/main" id="{3EF8A650-23DA-E343-9567-63C2317129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17097" y="5611203"/>
            <a:ext cx="666164" cy="666164"/>
          </a:xfrm>
          <a:prstGeom prst="rect">
            <a:avLst/>
          </a:prstGeom>
        </p:spPr>
      </p:pic>
      <p:sp>
        <p:nvSpPr>
          <p:cNvPr id="40" name="TextBox 39">
            <a:extLst>
              <a:ext uri="{FF2B5EF4-FFF2-40B4-BE49-F238E27FC236}">
                <a16:creationId xmlns:a16="http://schemas.microsoft.com/office/drawing/2014/main" id="{22A26629-64A1-7049-A43E-60A4246424B0}"/>
              </a:ext>
            </a:extLst>
          </p:cNvPr>
          <p:cNvSpPr txBox="1"/>
          <p:nvPr/>
        </p:nvSpPr>
        <p:spPr>
          <a:xfrm>
            <a:off x="9208547" y="5680862"/>
            <a:ext cx="2883037" cy="523220"/>
          </a:xfrm>
          <a:prstGeom prst="rect">
            <a:avLst/>
          </a:prstGeom>
          <a:noFill/>
        </p:spPr>
        <p:txBody>
          <a:bodyPr wrap="square" rtlCol="0">
            <a:spAutoFit/>
          </a:bodyPr>
          <a:lstStyle/>
          <a:p>
            <a:r>
              <a:rPr lang="en-US" sz="1400" dirty="0">
                <a:latin typeface="Garamond" panose="02020404030301010803" pitchFamily="18" charset="0"/>
              </a:rPr>
              <a:t>Reaching a tipping point for climate change at an ever-increasing pace</a:t>
            </a:r>
          </a:p>
        </p:txBody>
      </p:sp>
      <p:pic>
        <p:nvPicPr>
          <p:cNvPr id="42" name="Graphic 41" descr="Hockey Stick Curve Graph with solid fill">
            <a:extLst>
              <a:ext uri="{FF2B5EF4-FFF2-40B4-BE49-F238E27FC236}">
                <a16:creationId xmlns:a16="http://schemas.microsoft.com/office/drawing/2014/main" id="{696F67B0-B3A6-3042-946D-704FD04DA6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17097" y="4854246"/>
            <a:ext cx="666164" cy="666164"/>
          </a:xfrm>
          <a:prstGeom prst="rect">
            <a:avLst/>
          </a:prstGeom>
        </p:spPr>
      </p:pic>
    </p:spTree>
    <p:extLst>
      <p:ext uri="{BB962C8B-B14F-4D97-AF65-F5344CB8AC3E}">
        <p14:creationId xmlns:p14="http://schemas.microsoft.com/office/powerpoint/2010/main" val="339578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3FC449-67B5-7546-86B7-2CEDE8ADEC5E}"/>
              </a:ext>
            </a:extLst>
          </p:cNvPr>
          <p:cNvSpPr/>
          <p:nvPr/>
        </p:nvSpPr>
        <p:spPr>
          <a:xfrm>
            <a:off x="0" y="0"/>
            <a:ext cx="630621" cy="618390"/>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6</a:t>
            </a:r>
          </a:p>
        </p:txBody>
      </p:sp>
      <p:cxnSp>
        <p:nvCxnSpPr>
          <p:cNvPr id="2" name="Straight Connector 1">
            <a:extLst>
              <a:ext uri="{FF2B5EF4-FFF2-40B4-BE49-F238E27FC236}">
                <a16:creationId xmlns:a16="http://schemas.microsoft.com/office/drawing/2014/main" id="{83C38FEC-CDCE-4B4C-A4BA-954A4E0A2206}"/>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8C73D4F8-F7C7-D649-8F8F-C80AAB03BD80}"/>
              </a:ext>
            </a:extLst>
          </p:cNvPr>
          <p:cNvSpPr txBox="1">
            <a:spLocks/>
          </p:cNvSpPr>
          <p:nvPr/>
        </p:nvSpPr>
        <p:spPr>
          <a:xfrm>
            <a:off x="630621" y="457829"/>
            <a:ext cx="11016323"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000" dirty="0"/>
              <a:t>The worldwide ETS is not a one-size fits all solution for climate change, rather many problems will still exist even if blockchain is used in this process inherent to the ETS design.</a:t>
            </a:r>
          </a:p>
        </p:txBody>
      </p:sp>
      <p:sp>
        <p:nvSpPr>
          <p:cNvPr id="4" name="TextBox 3">
            <a:extLst>
              <a:ext uri="{FF2B5EF4-FFF2-40B4-BE49-F238E27FC236}">
                <a16:creationId xmlns:a16="http://schemas.microsoft.com/office/drawing/2014/main" id="{B10421C0-887E-4C49-AD0E-710E623916F8}"/>
              </a:ext>
            </a:extLst>
          </p:cNvPr>
          <p:cNvSpPr txBox="1"/>
          <p:nvPr/>
        </p:nvSpPr>
        <p:spPr>
          <a:xfrm>
            <a:off x="1" y="1622831"/>
            <a:ext cx="3530548" cy="369332"/>
          </a:xfrm>
          <a:prstGeom prst="rect">
            <a:avLst/>
          </a:prstGeom>
          <a:noFill/>
        </p:spPr>
        <p:txBody>
          <a:bodyPr wrap="square" rtlCol="0">
            <a:spAutoFit/>
          </a:bodyPr>
          <a:lstStyle/>
          <a:p>
            <a:pPr algn="ctr"/>
            <a:r>
              <a:rPr lang="en-US" dirty="0">
                <a:latin typeface="Garamond" panose="02020404030301010803" pitchFamily="18" charset="0"/>
              </a:rPr>
              <a:t>Additionality</a:t>
            </a:r>
          </a:p>
        </p:txBody>
      </p:sp>
      <p:sp>
        <p:nvSpPr>
          <p:cNvPr id="6" name="TextBox 5">
            <a:extLst>
              <a:ext uri="{FF2B5EF4-FFF2-40B4-BE49-F238E27FC236}">
                <a16:creationId xmlns:a16="http://schemas.microsoft.com/office/drawing/2014/main" id="{5FCFA10C-7630-774E-88B6-1BA3C854DA51}"/>
              </a:ext>
            </a:extLst>
          </p:cNvPr>
          <p:cNvSpPr txBox="1"/>
          <p:nvPr/>
        </p:nvSpPr>
        <p:spPr>
          <a:xfrm>
            <a:off x="0" y="3931220"/>
            <a:ext cx="3668472" cy="369332"/>
          </a:xfrm>
          <a:prstGeom prst="rect">
            <a:avLst/>
          </a:prstGeom>
          <a:noFill/>
        </p:spPr>
        <p:txBody>
          <a:bodyPr wrap="square" rtlCol="0">
            <a:spAutoFit/>
          </a:bodyPr>
          <a:lstStyle/>
          <a:p>
            <a:pPr algn="ctr"/>
            <a:r>
              <a:rPr lang="en-US" dirty="0">
                <a:latin typeface="Garamond" panose="02020404030301010803" pitchFamily="18" charset="0"/>
              </a:rPr>
              <a:t>Lofty Expectations</a:t>
            </a:r>
          </a:p>
        </p:txBody>
      </p:sp>
      <p:sp>
        <p:nvSpPr>
          <p:cNvPr id="7" name="TextBox 6">
            <a:extLst>
              <a:ext uri="{FF2B5EF4-FFF2-40B4-BE49-F238E27FC236}">
                <a16:creationId xmlns:a16="http://schemas.microsoft.com/office/drawing/2014/main" id="{11332F74-B5ED-5245-B05C-DD58BB2E4075}"/>
              </a:ext>
            </a:extLst>
          </p:cNvPr>
          <p:cNvSpPr txBox="1"/>
          <p:nvPr/>
        </p:nvSpPr>
        <p:spPr>
          <a:xfrm>
            <a:off x="3668455" y="1622831"/>
            <a:ext cx="4931243" cy="369332"/>
          </a:xfrm>
          <a:prstGeom prst="rect">
            <a:avLst/>
          </a:prstGeom>
          <a:noFill/>
        </p:spPr>
        <p:txBody>
          <a:bodyPr wrap="square" rtlCol="0">
            <a:spAutoFit/>
          </a:bodyPr>
          <a:lstStyle/>
          <a:p>
            <a:pPr algn="ctr"/>
            <a:r>
              <a:rPr lang="en-US" dirty="0">
                <a:latin typeface="Garamond" panose="02020404030301010803" pitchFamily="18" charset="0"/>
              </a:rPr>
              <a:t>Delayed Carbon Offsetting</a:t>
            </a:r>
          </a:p>
        </p:txBody>
      </p:sp>
      <p:sp>
        <p:nvSpPr>
          <p:cNvPr id="9" name="TextBox 8">
            <a:extLst>
              <a:ext uri="{FF2B5EF4-FFF2-40B4-BE49-F238E27FC236}">
                <a16:creationId xmlns:a16="http://schemas.microsoft.com/office/drawing/2014/main" id="{05F538BC-498D-D940-9E89-A4DF5DFF17ED}"/>
              </a:ext>
            </a:extLst>
          </p:cNvPr>
          <p:cNvSpPr txBox="1"/>
          <p:nvPr/>
        </p:nvSpPr>
        <p:spPr>
          <a:xfrm>
            <a:off x="8599701" y="1622831"/>
            <a:ext cx="3592282" cy="369332"/>
          </a:xfrm>
          <a:prstGeom prst="rect">
            <a:avLst/>
          </a:prstGeom>
          <a:noFill/>
        </p:spPr>
        <p:txBody>
          <a:bodyPr wrap="square" rtlCol="0">
            <a:spAutoFit/>
          </a:bodyPr>
          <a:lstStyle/>
          <a:p>
            <a:pPr algn="ctr"/>
            <a:r>
              <a:rPr lang="en-US" dirty="0">
                <a:latin typeface="Garamond" panose="02020404030301010803" pitchFamily="18" charset="0"/>
              </a:rPr>
              <a:t>Carbon Credit Issuance</a:t>
            </a:r>
          </a:p>
        </p:txBody>
      </p:sp>
      <p:sp>
        <p:nvSpPr>
          <p:cNvPr id="11" name="TextBox 10">
            <a:extLst>
              <a:ext uri="{FF2B5EF4-FFF2-40B4-BE49-F238E27FC236}">
                <a16:creationId xmlns:a16="http://schemas.microsoft.com/office/drawing/2014/main" id="{46C03621-98A8-6740-8B73-517685FCDFE3}"/>
              </a:ext>
            </a:extLst>
          </p:cNvPr>
          <p:cNvSpPr txBox="1"/>
          <p:nvPr/>
        </p:nvSpPr>
        <p:spPr>
          <a:xfrm>
            <a:off x="3668478" y="3927874"/>
            <a:ext cx="4931243" cy="369332"/>
          </a:xfrm>
          <a:prstGeom prst="rect">
            <a:avLst/>
          </a:prstGeom>
          <a:noFill/>
        </p:spPr>
        <p:txBody>
          <a:bodyPr wrap="square" rtlCol="0">
            <a:spAutoFit/>
          </a:bodyPr>
          <a:lstStyle/>
          <a:p>
            <a:pPr algn="ctr"/>
            <a:r>
              <a:rPr lang="en-US" dirty="0">
                <a:latin typeface="Garamond" panose="02020404030301010803" pitchFamily="18" charset="0"/>
              </a:rPr>
              <a:t>Minority Man’s Burden</a:t>
            </a:r>
          </a:p>
        </p:txBody>
      </p:sp>
      <p:sp>
        <p:nvSpPr>
          <p:cNvPr id="10" name="TextBox 9">
            <a:extLst>
              <a:ext uri="{FF2B5EF4-FFF2-40B4-BE49-F238E27FC236}">
                <a16:creationId xmlns:a16="http://schemas.microsoft.com/office/drawing/2014/main" id="{016D12B9-0B23-B341-A8D8-BFA645DF5E0E}"/>
              </a:ext>
            </a:extLst>
          </p:cNvPr>
          <p:cNvSpPr txBox="1"/>
          <p:nvPr/>
        </p:nvSpPr>
        <p:spPr>
          <a:xfrm>
            <a:off x="8599714" y="3931220"/>
            <a:ext cx="3592286" cy="369332"/>
          </a:xfrm>
          <a:prstGeom prst="rect">
            <a:avLst/>
          </a:prstGeom>
          <a:noFill/>
        </p:spPr>
        <p:txBody>
          <a:bodyPr wrap="square" rtlCol="0">
            <a:spAutoFit/>
          </a:bodyPr>
          <a:lstStyle/>
          <a:p>
            <a:pPr algn="ctr"/>
            <a:r>
              <a:rPr lang="en-US" dirty="0">
                <a:latin typeface="Garamond" panose="02020404030301010803" pitchFamily="18" charset="0"/>
              </a:rPr>
              <a:t>Outdated Credits</a:t>
            </a:r>
          </a:p>
        </p:txBody>
      </p:sp>
      <p:cxnSp>
        <p:nvCxnSpPr>
          <p:cNvPr id="12" name="Straight Connector 11">
            <a:extLst>
              <a:ext uri="{FF2B5EF4-FFF2-40B4-BE49-F238E27FC236}">
                <a16:creationId xmlns:a16="http://schemas.microsoft.com/office/drawing/2014/main" id="{5B43F167-5D3A-8B43-8EBB-69A836B538B8}"/>
              </a:ext>
            </a:extLst>
          </p:cNvPr>
          <p:cNvCxnSpPr>
            <a:cxnSpLocks/>
          </p:cNvCxnSpPr>
          <p:nvPr/>
        </p:nvCxnSpPr>
        <p:spPr>
          <a:xfrm>
            <a:off x="3668478" y="1261066"/>
            <a:ext cx="0" cy="5501743"/>
          </a:xfrm>
          <a:prstGeom prst="line">
            <a:avLst/>
          </a:prstGeom>
          <a:ln w="31750">
            <a:prstDash val="sys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8EB84B-3171-5D48-A1D0-EED8174C2398}"/>
              </a:ext>
            </a:extLst>
          </p:cNvPr>
          <p:cNvCxnSpPr>
            <a:cxnSpLocks/>
          </p:cNvCxnSpPr>
          <p:nvPr/>
        </p:nvCxnSpPr>
        <p:spPr>
          <a:xfrm>
            <a:off x="8599721" y="1261065"/>
            <a:ext cx="0" cy="5501743"/>
          </a:xfrm>
          <a:prstGeom prst="line">
            <a:avLst/>
          </a:prstGeom>
          <a:ln w="31750">
            <a:prstDash val="sys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543E193-9200-744E-9305-1C89B3567496}"/>
              </a:ext>
            </a:extLst>
          </p:cNvPr>
          <p:cNvCxnSpPr>
            <a:cxnSpLocks/>
          </p:cNvCxnSpPr>
          <p:nvPr/>
        </p:nvCxnSpPr>
        <p:spPr>
          <a:xfrm>
            <a:off x="457199" y="4270758"/>
            <a:ext cx="284117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007CA5BF-BF08-5E4D-B009-51480E533B6A}"/>
              </a:ext>
            </a:extLst>
          </p:cNvPr>
          <p:cNvCxnSpPr>
            <a:cxnSpLocks/>
          </p:cNvCxnSpPr>
          <p:nvPr/>
        </p:nvCxnSpPr>
        <p:spPr>
          <a:xfrm>
            <a:off x="457200" y="1992163"/>
            <a:ext cx="284117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60C31064-62F1-0242-9489-4CD338F2D2AC}"/>
              </a:ext>
            </a:extLst>
          </p:cNvPr>
          <p:cNvCxnSpPr>
            <a:cxnSpLocks/>
          </p:cNvCxnSpPr>
          <p:nvPr/>
        </p:nvCxnSpPr>
        <p:spPr>
          <a:xfrm>
            <a:off x="4675414" y="4270758"/>
            <a:ext cx="284117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859718E6-B19C-BD45-A007-7D4188D8696A}"/>
              </a:ext>
            </a:extLst>
          </p:cNvPr>
          <p:cNvCxnSpPr>
            <a:cxnSpLocks/>
          </p:cNvCxnSpPr>
          <p:nvPr/>
        </p:nvCxnSpPr>
        <p:spPr>
          <a:xfrm>
            <a:off x="4675414" y="1992163"/>
            <a:ext cx="284117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EE52A36E-4198-F641-A969-54CF9790BAC3}"/>
              </a:ext>
            </a:extLst>
          </p:cNvPr>
          <p:cNvCxnSpPr>
            <a:cxnSpLocks/>
          </p:cNvCxnSpPr>
          <p:nvPr/>
        </p:nvCxnSpPr>
        <p:spPr>
          <a:xfrm>
            <a:off x="8997042" y="4270758"/>
            <a:ext cx="28411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2F21AEED-1D01-E247-977E-2C227B1FC956}"/>
              </a:ext>
            </a:extLst>
          </p:cNvPr>
          <p:cNvCxnSpPr>
            <a:cxnSpLocks/>
          </p:cNvCxnSpPr>
          <p:nvPr/>
        </p:nvCxnSpPr>
        <p:spPr>
          <a:xfrm>
            <a:off x="8997043" y="1992163"/>
            <a:ext cx="2841171" cy="0"/>
          </a:xfrm>
          <a:prstGeom prst="line">
            <a:avLst/>
          </a:prstGeom>
        </p:spPr>
        <p:style>
          <a:lnRef idx="3">
            <a:schemeClr val="accent2"/>
          </a:lnRef>
          <a:fillRef idx="0">
            <a:schemeClr val="accent2"/>
          </a:fillRef>
          <a:effectRef idx="2">
            <a:schemeClr val="accent2"/>
          </a:effectRef>
          <a:fontRef idx="minor">
            <a:schemeClr val="tx1"/>
          </a:fontRef>
        </p:style>
      </p:cxnSp>
      <p:pic>
        <p:nvPicPr>
          <p:cNvPr id="39" name="Graphic 38" descr="Dollar with solid fill">
            <a:extLst>
              <a:ext uri="{FF2B5EF4-FFF2-40B4-BE49-F238E27FC236}">
                <a16:creationId xmlns:a16="http://schemas.microsoft.com/office/drawing/2014/main" id="{6EF6C2F0-2BF7-EC44-A020-96AF225E07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310" y="2441873"/>
            <a:ext cx="914400" cy="914400"/>
          </a:xfrm>
          <a:prstGeom prst="rect">
            <a:avLst/>
          </a:prstGeom>
        </p:spPr>
      </p:pic>
      <p:cxnSp>
        <p:nvCxnSpPr>
          <p:cNvPr id="41" name="Straight Arrow Connector 40">
            <a:extLst>
              <a:ext uri="{FF2B5EF4-FFF2-40B4-BE49-F238E27FC236}">
                <a16:creationId xmlns:a16="http://schemas.microsoft.com/office/drawing/2014/main" id="{3D8C1CAE-CC15-9741-BD99-483F9BCEA3ED}"/>
              </a:ext>
            </a:extLst>
          </p:cNvPr>
          <p:cNvCxnSpPr>
            <a:cxnSpLocks/>
            <a:stCxn id="39" idx="3"/>
          </p:cNvCxnSpPr>
          <p:nvPr/>
        </p:nvCxnSpPr>
        <p:spPr>
          <a:xfrm>
            <a:off x="1229710" y="2899073"/>
            <a:ext cx="10831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45" name="Graphic 44" descr="Wind Turbines with solid fill">
            <a:extLst>
              <a:ext uri="{FF2B5EF4-FFF2-40B4-BE49-F238E27FC236}">
                <a16:creationId xmlns:a16="http://schemas.microsoft.com/office/drawing/2014/main" id="{35C80B4C-7B04-D94D-AAF3-E1E6CBF23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12846" y="2109910"/>
            <a:ext cx="914400" cy="914400"/>
          </a:xfrm>
          <a:prstGeom prst="rect">
            <a:avLst/>
          </a:prstGeom>
        </p:spPr>
      </p:pic>
      <p:sp>
        <p:nvSpPr>
          <p:cNvPr id="46" name="Rectangle 45">
            <a:extLst>
              <a:ext uri="{FF2B5EF4-FFF2-40B4-BE49-F238E27FC236}">
                <a16:creationId xmlns:a16="http://schemas.microsoft.com/office/drawing/2014/main" id="{077A769B-1A00-3449-80B0-7ABE4DA4F58A}"/>
              </a:ext>
            </a:extLst>
          </p:cNvPr>
          <p:cNvSpPr/>
          <p:nvPr/>
        </p:nvSpPr>
        <p:spPr>
          <a:xfrm>
            <a:off x="2312846" y="3179928"/>
            <a:ext cx="1112742"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Existing project</a:t>
            </a:r>
          </a:p>
        </p:txBody>
      </p:sp>
      <p:pic>
        <p:nvPicPr>
          <p:cNvPr id="47" name="Graphic 46" descr="Dollar with solid fill">
            <a:extLst>
              <a:ext uri="{FF2B5EF4-FFF2-40B4-BE49-F238E27FC236}">
                <a16:creationId xmlns:a16="http://schemas.microsoft.com/office/drawing/2014/main" id="{E8C27876-F3AD-4C43-BF1F-BAB52F7368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092" y="4731349"/>
            <a:ext cx="914400" cy="914400"/>
          </a:xfrm>
          <a:prstGeom prst="rect">
            <a:avLst/>
          </a:prstGeom>
        </p:spPr>
      </p:pic>
      <p:cxnSp>
        <p:nvCxnSpPr>
          <p:cNvPr id="48" name="Straight Arrow Connector 47">
            <a:extLst>
              <a:ext uri="{FF2B5EF4-FFF2-40B4-BE49-F238E27FC236}">
                <a16:creationId xmlns:a16="http://schemas.microsoft.com/office/drawing/2014/main" id="{062B3AC5-CEF9-8F4B-8E15-A65765440F17}"/>
              </a:ext>
            </a:extLst>
          </p:cNvPr>
          <p:cNvCxnSpPr>
            <a:cxnSpLocks/>
            <a:stCxn id="47" idx="3"/>
          </p:cNvCxnSpPr>
          <p:nvPr/>
        </p:nvCxnSpPr>
        <p:spPr>
          <a:xfrm>
            <a:off x="1102492" y="5188549"/>
            <a:ext cx="10831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49" name="Graphic 48" descr="Wind Turbines with solid fill">
            <a:extLst>
              <a:ext uri="{FF2B5EF4-FFF2-40B4-BE49-F238E27FC236}">
                <a16:creationId xmlns:a16="http://schemas.microsoft.com/office/drawing/2014/main" id="{8BC0184E-FA24-BC48-B424-B0B49B588B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5628" y="4399386"/>
            <a:ext cx="914400" cy="914400"/>
          </a:xfrm>
          <a:prstGeom prst="rect">
            <a:avLst/>
          </a:prstGeom>
        </p:spPr>
      </p:pic>
      <p:sp>
        <p:nvSpPr>
          <p:cNvPr id="50" name="Rectangle 49">
            <a:extLst>
              <a:ext uri="{FF2B5EF4-FFF2-40B4-BE49-F238E27FC236}">
                <a16:creationId xmlns:a16="http://schemas.microsoft.com/office/drawing/2014/main" id="{C30F4C2B-D38E-E943-B8B0-D123210957FC}"/>
              </a:ext>
            </a:extLst>
          </p:cNvPr>
          <p:cNvSpPr/>
          <p:nvPr/>
        </p:nvSpPr>
        <p:spPr>
          <a:xfrm>
            <a:off x="2213675" y="5465555"/>
            <a:ext cx="1112742" cy="93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Non-existing project</a:t>
            </a:r>
          </a:p>
        </p:txBody>
      </p:sp>
      <p:pic>
        <p:nvPicPr>
          <p:cNvPr id="51" name="Graphic 50" descr="Oil Rig with solid fill">
            <a:extLst>
              <a:ext uri="{FF2B5EF4-FFF2-40B4-BE49-F238E27FC236}">
                <a16:creationId xmlns:a16="http://schemas.microsoft.com/office/drawing/2014/main" id="{BC5DD676-6C7F-3D4E-897F-947EF564E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21632" y="2109910"/>
            <a:ext cx="914400" cy="914400"/>
          </a:xfrm>
          <a:prstGeom prst="rect">
            <a:avLst/>
          </a:prstGeom>
        </p:spPr>
      </p:pic>
      <p:cxnSp>
        <p:nvCxnSpPr>
          <p:cNvPr id="52" name="Straight Arrow Connector 51">
            <a:extLst>
              <a:ext uri="{FF2B5EF4-FFF2-40B4-BE49-F238E27FC236}">
                <a16:creationId xmlns:a16="http://schemas.microsoft.com/office/drawing/2014/main" id="{4F63069C-9411-DC46-93FE-FF00DA2A3028}"/>
              </a:ext>
            </a:extLst>
          </p:cNvPr>
          <p:cNvCxnSpPr>
            <a:cxnSpLocks/>
          </p:cNvCxnSpPr>
          <p:nvPr/>
        </p:nvCxnSpPr>
        <p:spPr>
          <a:xfrm>
            <a:off x="5592532" y="2567110"/>
            <a:ext cx="10831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53" name="Graphic 52" descr="Dollar with solid fill">
            <a:extLst>
              <a:ext uri="{FF2B5EF4-FFF2-40B4-BE49-F238E27FC236}">
                <a16:creationId xmlns:a16="http://schemas.microsoft.com/office/drawing/2014/main" id="{0239867A-CC86-BB4C-8BF4-4D93D1F16A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9411" y="2125054"/>
            <a:ext cx="369329" cy="369329"/>
          </a:xfrm>
          <a:prstGeom prst="rect">
            <a:avLst/>
          </a:prstGeom>
        </p:spPr>
      </p:pic>
      <p:pic>
        <p:nvPicPr>
          <p:cNvPr id="54" name="Graphic 53" descr="Wind Turbines with solid fill">
            <a:extLst>
              <a:ext uri="{FF2B5EF4-FFF2-40B4-BE49-F238E27FC236}">
                <a16:creationId xmlns:a16="http://schemas.microsoft.com/office/drawing/2014/main" id="{CF15890D-81B2-5942-A17E-A0A08C558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6888" y="2104492"/>
            <a:ext cx="914400" cy="914400"/>
          </a:xfrm>
          <a:prstGeom prst="rect">
            <a:avLst/>
          </a:prstGeom>
        </p:spPr>
      </p:pic>
      <p:sp>
        <p:nvSpPr>
          <p:cNvPr id="55" name="TextBox 54">
            <a:extLst>
              <a:ext uri="{FF2B5EF4-FFF2-40B4-BE49-F238E27FC236}">
                <a16:creationId xmlns:a16="http://schemas.microsoft.com/office/drawing/2014/main" id="{D92977E3-173E-7445-B2AE-5FDDF3F56CEC}"/>
              </a:ext>
            </a:extLst>
          </p:cNvPr>
          <p:cNvSpPr txBox="1"/>
          <p:nvPr/>
        </p:nvSpPr>
        <p:spPr>
          <a:xfrm>
            <a:off x="3959242" y="3015870"/>
            <a:ext cx="1834404" cy="738664"/>
          </a:xfrm>
          <a:prstGeom prst="rect">
            <a:avLst/>
          </a:prstGeom>
          <a:solidFill>
            <a:schemeClr val="accent1"/>
          </a:solidFill>
        </p:spPr>
        <p:txBody>
          <a:bodyPr wrap="square" rtlCol="0">
            <a:spAutoFit/>
          </a:bodyPr>
          <a:lstStyle/>
          <a:p>
            <a:pPr algn="ctr"/>
            <a:r>
              <a:rPr lang="en-US" sz="1400" dirty="0">
                <a:solidFill>
                  <a:schemeClr val="bg1"/>
                </a:solidFill>
                <a:latin typeface="Garamond" panose="02020404030301010803" pitchFamily="18" charset="0"/>
              </a:rPr>
              <a:t>Pollute more than they would if carbon weren’t priced</a:t>
            </a:r>
          </a:p>
        </p:txBody>
      </p:sp>
      <p:pic>
        <p:nvPicPr>
          <p:cNvPr id="59" name="Graphic 58" descr="Africa with solid fill">
            <a:extLst>
              <a:ext uri="{FF2B5EF4-FFF2-40B4-BE49-F238E27FC236}">
                <a16:creationId xmlns:a16="http://schemas.microsoft.com/office/drawing/2014/main" id="{A01F1A80-4C4B-0244-A62E-BE5F636355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75698" y="4470546"/>
            <a:ext cx="1237236" cy="1237236"/>
          </a:xfrm>
          <a:prstGeom prst="rect">
            <a:avLst/>
          </a:prstGeom>
        </p:spPr>
      </p:pic>
      <p:cxnSp>
        <p:nvCxnSpPr>
          <p:cNvPr id="61" name="Straight Connector 60">
            <a:extLst>
              <a:ext uri="{FF2B5EF4-FFF2-40B4-BE49-F238E27FC236}">
                <a16:creationId xmlns:a16="http://schemas.microsoft.com/office/drawing/2014/main" id="{28DC5064-A095-C945-B802-4987BAC5A2A3}"/>
              </a:ext>
            </a:extLst>
          </p:cNvPr>
          <p:cNvCxnSpPr/>
          <p:nvPr/>
        </p:nvCxnSpPr>
        <p:spPr>
          <a:xfrm flipH="1">
            <a:off x="6989882" y="4840171"/>
            <a:ext cx="90443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id="{2B550B8F-E46A-3945-9864-3B18B6DB3DCE}"/>
              </a:ext>
            </a:extLst>
          </p:cNvPr>
          <p:cNvCxnSpPr/>
          <p:nvPr/>
        </p:nvCxnSpPr>
        <p:spPr>
          <a:xfrm flipH="1">
            <a:off x="6620553" y="4840171"/>
            <a:ext cx="369329" cy="457200"/>
          </a:xfrm>
          <a:prstGeom prst="line">
            <a:avLst/>
          </a:prstGeom>
        </p:spPr>
        <p:style>
          <a:lnRef idx="3">
            <a:schemeClr val="accent2"/>
          </a:lnRef>
          <a:fillRef idx="0">
            <a:schemeClr val="accent2"/>
          </a:fillRef>
          <a:effectRef idx="2">
            <a:schemeClr val="accent2"/>
          </a:effectRef>
          <a:fontRef idx="minor">
            <a:schemeClr val="tx1"/>
          </a:fontRef>
        </p:style>
      </p:cxnSp>
      <p:pic>
        <p:nvPicPr>
          <p:cNvPr id="64" name="Graphic 63" descr="Wind Turbines with solid fill">
            <a:extLst>
              <a:ext uri="{FF2B5EF4-FFF2-40B4-BE49-F238E27FC236}">
                <a16:creationId xmlns:a16="http://schemas.microsoft.com/office/drawing/2014/main" id="{B3E232CA-3ED3-294A-A75A-9A11A7730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3353" y="5276271"/>
            <a:ext cx="914400" cy="914400"/>
          </a:xfrm>
          <a:prstGeom prst="rect">
            <a:avLst/>
          </a:prstGeom>
        </p:spPr>
      </p:pic>
      <p:pic>
        <p:nvPicPr>
          <p:cNvPr id="66" name="Graphic 65" descr="North America with solid fill">
            <a:extLst>
              <a:ext uri="{FF2B5EF4-FFF2-40B4-BE49-F238E27FC236}">
                <a16:creationId xmlns:a16="http://schemas.microsoft.com/office/drawing/2014/main" id="{E7DEEB4D-3670-8948-88BF-DADF7BE4B9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20897" y="4339429"/>
            <a:ext cx="1515135" cy="1515135"/>
          </a:xfrm>
          <a:prstGeom prst="rect">
            <a:avLst/>
          </a:prstGeom>
        </p:spPr>
      </p:pic>
      <p:cxnSp>
        <p:nvCxnSpPr>
          <p:cNvPr id="68" name="Straight Connector 67">
            <a:extLst>
              <a:ext uri="{FF2B5EF4-FFF2-40B4-BE49-F238E27FC236}">
                <a16:creationId xmlns:a16="http://schemas.microsoft.com/office/drawing/2014/main" id="{C3AFEF00-9848-754E-8C00-4B0CEF86E133}"/>
              </a:ext>
            </a:extLst>
          </p:cNvPr>
          <p:cNvCxnSpPr>
            <a:cxnSpLocks/>
          </p:cNvCxnSpPr>
          <p:nvPr/>
        </p:nvCxnSpPr>
        <p:spPr>
          <a:xfrm>
            <a:off x="4421632" y="5297371"/>
            <a:ext cx="0" cy="55719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D762720D-0C03-544D-BE8B-2B53E5B3DF71}"/>
              </a:ext>
            </a:extLst>
          </p:cNvPr>
          <p:cNvCxnSpPr>
            <a:cxnSpLocks/>
          </p:cNvCxnSpPr>
          <p:nvPr/>
        </p:nvCxnSpPr>
        <p:spPr>
          <a:xfrm>
            <a:off x="4421632" y="5854564"/>
            <a:ext cx="329983" cy="336107"/>
          </a:xfrm>
          <a:prstGeom prst="line">
            <a:avLst/>
          </a:prstGeom>
        </p:spPr>
        <p:style>
          <a:lnRef idx="3">
            <a:schemeClr val="accent2"/>
          </a:lnRef>
          <a:fillRef idx="0">
            <a:schemeClr val="accent2"/>
          </a:fillRef>
          <a:effectRef idx="2">
            <a:schemeClr val="accent2"/>
          </a:effectRef>
          <a:fontRef idx="minor">
            <a:schemeClr val="tx1"/>
          </a:fontRef>
        </p:style>
      </p:cxnSp>
      <p:pic>
        <p:nvPicPr>
          <p:cNvPr id="74" name="Graphic 73" descr="Power Plant with solid fill">
            <a:extLst>
              <a:ext uri="{FF2B5EF4-FFF2-40B4-BE49-F238E27FC236}">
                <a16:creationId xmlns:a16="http://schemas.microsoft.com/office/drawing/2014/main" id="{DD708735-C608-3F41-90BC-75DEBA74DA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1615" y="5657969"/>
            <a:ext cx="914400" cy="914400"/>
          </a:xfrm>
          <a:prstGeom prst="rect">
            <a:avLst/>
          </a:prstGeom>
        </p:spPr>
      </p:pic>
      <p:pic>
        <p:nvPicPr>
          <p:cNvPr id="76" name="Picture 75" descr="Text&#10;&#10;Description automatically generated">
            <a:extLst>
              <a:ext uri="{FF2B5EF4-FFF2-40B4-BE49-F238E27FC236}">
                <a16:creationId xmlns:a16="http://schemas.microsoft.com/office/drawing/2014/main" id="{BFB07AA6-3A02-3649-9E47-D67358C30900}"/>
              </a:ext>
            </a:extLst>
          </p:cNvPr>
          <p:cNvPicPr>
            <a:picLocks noChangeAspect="1"/>
          </p:cNvPicPr>
          <p:nvPr/>
        </p:nvPicPr>
        <p:blipFill>
          <a:blip r:embed="rId14"/>
          <a:stretch>
            <a:fillRect/>
          </a:stretch>
        </p:blipFill>
        <p:spPr>
          <a:xfrm>
            <a:off x="9126360" y="2125054"/>
            <a:ext cx="2582533" cy="1685293"/>
          </a:xfrm>
          <a:prstGeom prst="rect">
            <a:avLst/>
          </a:prstGeom>
        </p:spPr>
      </p:pic>
      <p:pic>
        <p:nvPicPr>
          <p:cNvPr id="79" name="Graphic 78" descr="Oil Rig with solid fill">
            <a:extLst>
              <a:ext uri="{FF2B5EF4-FFF2-40B4-BE49-F238E27FC236}">
                <a16:creationId xmlns:a16="http://schemas.microsoft.com/office/drawing/2014/main" id="{1412FFBD-770B-4648-9CB1-6797B5E67B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84179" y="4470546"/>
            <a:ext cx="914400" cy="914400"/>
          </a:xfrm>
          <a:prstGeom prst="rect">
            <a:avLst/>
          </a:prstGeom>
        </p:spPr>
      </p:pic>
      <p:cxnSp>
        <p:nvCxnSpPr>
          <p:cNvPr id="80" name="Straight Arrow Connector 79">
            <a:extLst>
              <a:ext uri="{FF2B5EF4-FFF2-40B4-BE49-F238E27FC236}">
                <a16:creationId xmlns:a16="http://schemas.microsoft.com/office/drawing/2014/main" id="{3DF2A58C-016E-8C49-A3B8-702E1336D2B8}"/>
              </a:ext>
            </a:extLst>
          </p:cNvPr>
          <p:cNvCxnSpPr>
            <a:cxnSpLocks/>
          </p:cNvCxnSpPr>
          <p:nvPr/>
        </p:nvCxnSpPr>
        <p:spPr>
          <a:xfrm>
            <a:off x="9955079" y="4927746"/>
            <a:ext cx="10831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81" name="Graphic 80" descr="Dollar with solid fill">
            <a:extLst>
              <a:ext uri="{FF2B5EF4-FFF2-40B4-BE49-F238E27FC236}">
                <a16:creationId xmlns:a16="http://schemas.microsoft.com/office/drawing/2014/main" id="{DDE853E8-27D6-F340-8769-379E56E17B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1958" y="4485690"/>
            <a:ext cx="369329" cy="369329"/>
          </a:xfrm>
          <a:prstGeom prst="rect">
            <a:avLst/>
          </a:prstGeom>
        </p:spPr>
      </p:pic>
      <p:pic>
        <p:nvPicPr>
          <p:cNvPr id="82" name="Graphic 81" descr="Wind Turbines with solid fill">
            <a:extLst>
              <a:ext uri="{FF2B5EF4-FFF2-40B4-BE49-F238E27FC236}">
                <a16:creationId xmlns:a16="http://schemas.microsoft.com/office/drawing/2014/main" id="{A73BC84B-32C8-C045-88F0-71C39D6A8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9435" y="4465128"/>
            <a:ext cx="914400" cy="914400"/>
          </a:xfrm>
          <a:prstGeom prst="rect">
            <a:avLst/>
          </a:prstGeom>
        </p:spPr>
      </p:pic>
      <p:pic>
        <p:nvPicPr>
          <p:cNvPr id="84" name="Graphic 83" descr="Close with solid fill">
            <a:extLst>
              <a:ext uri="{FF2B5EF4-FFF2-40B4-BE49-F238E27FC236}">
                <a16:creationId xmlns:a16="http://schemas.microsoft.com/office/drawing/2014/main" id="{B745C243-B5C1-6747-8355-7AFFB8AB93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39422" y="4485690"/>
            <a:ext cx="914400" cy="914400"/>
          </a:xfrm>
          <a:prstGeom prst="rect">
            <a:avLst/>
          </a:prstGeom>
        </p:spPr>
      </p:pic>
      <p:cxnSp>
        <p:nvCxnSpPr>
          <p:cNvPr id="85" name="Straight Connector 84">
            <a:extLst>
              <a:ext uri="{FF2B5EF4-FFF2-40B4-BE49-F238E27FC236}">
                <a16:creationId xmlns:a16="http://schemas.microsoft.com/office/drawing/2014/main" id="{DC56F34D-DF8D-3541-BD50-1730BA98A7E8}"/>
              </a:ext>
            </a:extLst>
          </p:cNvPr>
          <p:cNvCxnSpPr>
            <a:cxnSpLocks/>
          </p:cNvCxnSpPr>
          <p:nvPr/>
        </p:nvCxnSpPr>
        <p:spPr>
          <a:xfrm>
            <a:off x="8784179" y="5554991"/>
            <a:ext cx="3279656" cy="0"/>
          </a:xfrm>
          <a:prstGeom prst="line">
            <a:avLst/>
          </a:prstGeom>
          <a:ln w="6350">
            <a:prstDash val="dash"/>
          </a:ln>
        </p:spPr>
        <p:style>
          <a:lnRef idx="3">
            <a:schemeClr val="accent1"/>
          </a:lnRef>
          <a:fillRef idx="0">
            <a:schemeClr val="accent1"/>
          </a:fillRef>
          <a:effectRef idx="2">
            <a:schemeClr val="accent1"/>
          </a:effectRef>
          <a:fontRef idx="minor">
            <a:schemeClr val="tx1"/>
          </a:fontRef>
        </p:style>
      </p:cxnSp>
      <p:sp>
        <p:nvSpPr>
          <p:cNvPr id="87" name="TextBox 86">
            <a:extLst>
              <a:ext uri="{FF2B5EF4-FFF2-40B4-BE49-F238E27FC236}">
                <a16:creationId xmlns:a16="http://schemas.microsoft.com/office/drawing/2014/main" id="{2D85C701-FA99-884F-B9AC-500BAF7EA04C}"/>
              </a:ext>
            </a:extLst>
          </p:cNvPr>
          <p:cNvSpPr txBox="1"/>
          <p:nvPr/>
        </p:nvSpPr>
        <p:spPr>
          <a:xfrm>
            <a:off x="9858466" y="5595514"/>
            <a:ext cx="1276311" cy="307777"/>
          </a:xfrm>
          <a:prstGeom prst="rect">
            <a:avLst/>
          </a:prstGeom>
          <a:noFill/>
        </p:spPr>
        <p:txBody>
          <a:bodyPr wrap="none" rtlCol="0">
            <a:spAutoFit/>
          </a:bodyPr>
          <a:lstStyle/>
          <a:p>
            <a:pPr algn="ctr"/>
            <a:r>
              <a:rPr lang="en-US" sz="1400" dirty="0">
                <a:latin typeface="Garamond" panose="02020404030301010803" pitchFamily="18" charset="0"/>
              </a:rPr>
              <a:t>10 years later…</a:t>
            </a:r>
          </a:p>
        </p:txBody>
      </p:sp>
      <p:pic>
        <p:nvPicPr>
          <p:cNvPr id="90" name="Graphic 89" descr="Wind Turbines with solid fill">
            <a:extLst>
              <a:ext uri="{FF2B5EF4-FFF2-40B4-BE49-F238E27FC236}">
                <a16:creationId xmlns:a16="http://schemas.microsoft.com/office/drawing/2014/main" id="{AC060570-DD4F-6940-8BA8-9369C8474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8457" y="5782408"/>
            <a:ext cx="914400" cy="914400"/>
          </a:xfrm>
          <a:prstGeom prst="rect">
            <a:avLst/>
          </a:prstGeom>
        </p:spPr>
      </p:pic>
      <p:sp>
        <p:nvSpPr>
          <p:cNvPr id="92" name="TextBox 91">
            <a:extLst>
              <a:ext uri="{FF2B5EF4-FFF2-40B4-BE49-F238E27FC236}">
                <a16:creationId xmlns:a16="http://schemas.microsoft.com/office/drawing/2014/main" id="{FE7718CD-0488-6348-934E-7C6D4BF66D19}"/>
              </a:ext>
            </a:extLst>
          </p:cNvPr>
          <p:cNvSpPr txBox="1"/>
          <p:nvPr/>
        </p:nvSpPr>
        <p:spPr>
          <a:xfrm>
            <a:off x="9730990" y="5929061"/>
            <a:ext cx="156239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latin typeface="Garamond" panose="02020404030301010803" pitchFamily="18" charset="0"/>
              </a:rPr>
              <a:t>Still exists later and could be purchased</a:t>
            </a:r>
          </a:p>
        </p:txBody>
      </p:sp>
    </p:spTree>
    <p:extLst>
      <p:ext uri="{BB962C8B-B14F-4D97-AF65-F5344CB8AC3E}">
        <p14:creationId xmlns:p14="http://schemas.microsoft.com/office/powerpoint/2010/main" val="86249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BB57A0-1FD2-7642-A49C-6F85077FB14D}"/>
              </a:ext>
            </a:extLst>
          </p:cNvPr>
          <p:cNvSpPr txBox="1"/>
          <p:nvPr/>
        </p:nvSpPr>
        <p:spPr>
          <a:xfrm>
            <a:off x="1437485" y="2228671"/>
            <a:ext cx="9317029" cy="2400657"/>
          </a:xfrm>
          <a:prstGeom prst="rect">
            <a:avLst/>
          </a:prstGeom>
          <a:noFill/>
        </p:spPr>
        <p:txBody>
          <a:bodyPr wrap="square" rtlCol="0">
            <a:spAutoFit/>
          </a:bodyPr>
          <a:lstStyle/>
          <a:p>
            <a:pPr algn="ctr"/>
            <a:r>
              <a:rPr lang="en-US" sz="5000" b="1" dirty="0">
                <a:latin typeface="Garamond" panose="02020404030301010803" pitchFamily="18" charset="0"/>
              </a:rPr>
              <a:t>Should we even consider evaluating climate change in economic terms?</a:t>
            </a:r>
          </a:p>
        </p:txBody>
      </p:sp>
    </p:spTree>
    <p:extLst>
      <p:ext uri="{BB962C8B-B14F-4D97-AF65-F5344CB8AC3E}">
        <p14:creationId xmlns:p14="http://schemas.microsoft.com/office/powerpoint/2010/main" val="44997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684B-228A-B14A-BB64-FA096B4D97F2}"/>
              </a:ext>
            </a:extLst>
          </p:cNvPr>
          <p:cNvSpPr>
            <a:spLocks noGrp="1"/>
          </p:cNvSpPr>
          <p:nvPr>
            <p:ph type="title"/>
          </p:nvPr>
        </p:nvSpPr>
        <p:spPr>
          <a:xfrm>
            <a:off x="838200" y="666974"/>
            <a:ext cx="10515600" cy="1023714"/>
          </a:xfrm>
        </p:spPr>
        <p:txBody>
          <a:bodyPr/>
          <a:lstStyle/>
          <a:p>
            <a:pPr algn="ctr"/>
            <a:r>
              <a:rPr lang="en-US" dirty="0"/>
              <a:t>Roadmap for Our Discussion</a:t>
            </a:r>
          </a:p>
        </p:txBody>
      </p:sp>
      <p:cxnSp>
        <p:nvCxnSpPr>
          <p:cNvPr id="3" name="Straight Connector 2">
            <a:extLst>
              <a:ext uri="{FF2B5EF4-FFF2-40B4-BE49-F238E27FC236}">
                <a16:creationId xmlns:a16="http://schemas.microsoft.com/office/drawing/2014/main" id="{A5D8D1B8-495D-C94B-B595-FB83EDF1BDF4}"/>
              </a:ext>
            </a:extLst>
          </p:cNvPr>
          <p:cNvCxnSpPr>
            <a:cxnSpLocks/>
          </p:cNvCxnSpPr>
          <p:nvPr/>
        </p:nvCxnSpPr>
        <p:spPr>
          <a:xfrm>
            <a:off x="559398" y="1549102"/>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87DF06D-294B-BB4B-B140-A7685CC3F0E3}"/>
              </a:ext>
            </a:extLst>
          </p:cNvPr>
          <p:cNvSpPr/>
          <p:nvPr/>
        </p:nvSpPr>
        <p:spPr>
          <a:xfrm>
            <a:off x="2551354" y="1744076"/>
            <a:ext cx="8064096" cy="618390"/>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Energy Trading Systems</a:t>
            </a:r>
          </a:p>
        </p:txBody>
      </p:sp>
      <p:sp>
        <p:nvSpPr>
          <p:cNvPr id="6" name="Rectangle 5">
            <a:extLst>
              <a:ext uri="{FF2B5EF4-FFF2-40B4-BE49-F238E27FC236}">
                <a16:creationId xmlns:a16="http://schemas.microsoft.com/office/drawing/2014/main" id="{CE6C90D4-C0B9-E249-AFFB-7CF1858D74B2}"/>
              </a:ext>
            </a:extLst>
          </p:cNvPr>
          <p:cNvSpPr/>
          <p:nvPr/>
        </p:nvSpPr>
        <p:spPr>
          <a:xfrm>
            <a:off x="2551354" y="2573283"/>
            <a:ext cx="8064096" cy="618390"/>
          </a:xfrm>
          <a:prstGeom prst="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Blockchain Technology</a:t>
            </a:r>
          </a:p>
        </p:txBody>
      </p:sp>
      <p:sp>
        <p:nvSpPr>
          <p:cNvPr id="7" name="Rectangle 6">
            <a:extLst>
              <a:ext uri="{FF2B5EF4-FFF2-40B4-BE49-F238E27FC236}">
                <a16:creationId xmlns:a16="http://schemas.microsoft.com/office/drawing/2014/main" id="{57455F06-1B98-014B-83E3-D85A4E20DFD4}"/>
              </a:ext>
            </a:extLst>
          </p:cNvPr>
          <p:cNvSpPr/>
          <p:nvPr/>
        </p:nvSpPr>
        <p:spPr>
          <a:xfrm>
            <a:off x="2551354" y="3402490"/>
            <a:ext cx="8064096" cy="618390"/>
          </a:xfrm>
          <a:prstGeom prst="rect">
            <a:avLst/>
          </a:prstGeom>
          <a:solidFill>
            <a:schemeClr val="tx1">
              <a:lumMod val="85000"/>
              <a:lumOff val="1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Energy Trading Systems + Blockchain Technology</a:t>
            </a:r>
          </a:p>
        </p:txBody>
      </p:sp>
      <p:sp>
        <p:nvSpPr>
          <p:cNvPr id="8" name="Rectangle 7">
            <a:extLst>
              <a:ext uri="{FF2B5EF4-FFF2-40B4-BE49-F238E27FC236}">
                <a16:creationId xmlns:a16="http://schemas.microsoft.com/office/drawing/2014/main" id="{70FC3240-88B3-CD4E-8FD7-E26D38525D9C}"/>
              </a:ext>
            </a:extLst>
          </p:cNvPr>
          <p:cNvSpPr/>
          <p:nvPr/>
        </p:nvSpPr>
        <p:spPr>
          <a:xfrm>
            <a:off x="2551354" y="5058306"/>
            <a:ext cx="8064096" cy="618390"/>
          </a:xfrm>
          <a:prstGeom prst="rect">
            <a:avLst/>
          </a:prstGeom>
          <a:solidFill>
            <a:schemeClr val="tx1">
              <a:lumMod val="65000"/>
              <a:lumOff val="3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Virtue Ethics Perspective</a:t>
            </a:r>
          </a:p>
        </p:txBody>
      </p:sp>
      <p:sp>
        <p:nvSpPr>
          <p:cNvPr id="9" name="Rectangle 8">
            <a:extLst>
              <a:ext uri="{FF2B5EF4-FFF2-40B4-BE49-F238E27FC236}">
                <a16:creationId xmlns:a16="http://schemas.microsoft.com/office/drawing/2014/main" id="{5077FDB2-ED70-7F46-A4BD-DE16E4AF1DEF}"/>
              </a:ext>
            </a:extLst>
          </p:cNvPr>
          <p:cNvSpPr/>
          <p:nvPr/>
        </p:nvSpPr>
        <p:spPr>
          <a:xfrm>
            <a:off x="2551354" y="5881831"/>
            <a:ext cx="8064096" cy="618390"/>
          </a:xfrm>
          <a:prstGeom prst="rect">
            <a:avLst/>
          </a:prstGeom>
          <a:solidFill>
            <a:schemeClr val="tx1">
              <a:lumMod val="50000"/>
              <a:lumOff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Future Considerations</a:t>
            </a:r>
          </a:p>
        </p:txBody>
      </p:sp>
      <p:sp>
        <p:nvSpPr>
          <p:cNvPr id="4" name="Rectangle 3">
            <a:extLst>
              <a:ext uri="{FF2B5EF4-FFF2-40B4-BE49-F238E27FC236}">
                <a16:creationId xmlns:a16="http://schemas.microsoft.com/office/drawing/2014/main" id="{B6E61852-82C8-054D-A8E0-FD7C709AA411}"/>
              </a:ext>
            </a:extLst>
          </p:cNvPr>
          <p:cNvSpPr/>
          <p:nvPr/>
        </p:nvSpPr>
        <p:spPr>
          <a:xfrm>
            <a:off x="1576551" y="1744076"/>
            <a:ext cx="830317" cy="618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1</a:t>
            </a:r>
          </a:p>
        </p:txBody>
      </p:sp>
      <p:sp>
        <p:nvSpPr>
          <p:cNvPr id="10" name="Rectangle 9">
            <a:extLst>
              <a:ext uri="{FF2B5EF4-FFF2-40B4-BE49-F238E27FC236}">
                <a16:creationId xmlns:a16="http://schemas.microsoft.com/office/drawing/2014/main" id="{1BCD94C7-D3D1-AD4F-B796-A76129A06ACA}"/>
              </a:ext>
            </a:extLst>
          </p:cNvPr>
          <p:cNvSpPr/>
          <p:nvPr/>
        </p:nvSpPr>
        <p:spPr>
          <a:xfrm>
            <a:off x="1576550" y="2571984"/>
            <a:ext cx="830317" cy="618390"/>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2</a:t>
            </a:r>
          </a:p>
        </p:txBody>
      </p:sp>
      <p:sp>
        <p:nvSpPr>
          <p:cNvPr id="11" name="Rectangle 10">
            <a:extLst>
              <a:ext uri="{FF2B5EF4-FFF2-40B4-BE49-F238E27FC236}">
                <a16:creationId xmlns:a16="http://schemas.microsoft.com/office/drawing/2014/main" id="{87646CF7-F91E-4F46-BEA4-C94ACF0EA7F0}"/>
              </a:ext>
            </a:extLst>
          </p:cNvPr>
          <p:cNvSpPr/>
          <p:nvPr/>
        </p:nvSpPr>
        <p:spPr>
          <a:xfrm>
            <a:off x="1576549" y="3402490"/>
            <a:ext cx="830317" cy="618390"/>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3</a:t>
            </a:r>
          </a:p>
        </p:txBody>
      </p:sp>
      <p:sp>
        <p:nvSpPr>
          <p:cNvPr id="12" name="Rectangle 11">
            <a:extLst>
              <a:ext uri="{FF2B5EF4-FFF2-40B4-BE49-F238E27FC236}">
                <a16:creationId xmlns:a16="http://schemas.microsoft.com/office/drawing/2014/main" id="{F94E3548-9160-9841-953D-3CE5306E7AC0}"/>
              </a:ext>
            </a:extLst>
          </p:cNvPr>
          <p:cNvSpPr/>
          <p:nvPr/>
        </p:nvSpPr>
        <p:spPr>
          <a:xfrm>
            <a:off x="1576549" y="5058306"/>
            <a:ext cx="830317" cy="61839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5</a:t>
            </a:r>
          </a:p>
        </p:txBody>
      </p:sp>
      <p:sp>
        <p:nvSpPr>
          <p:cNvPr id="13" name="Rectangle 12">
            <a:extLst>
              <a:ext uri="{FF2B5EF4-FFF2-40B4-BE49-F238E27FC236}">
                <a16:creationId xmlns:a16="http://schemas.microsoft.com/office/drawing/2014/main" id="{673C0B00-1B75-5F41-A0EE-31464BC6AB1E}"/>
              </a:ext>
            </a:extLst>
          </p:cNvPr>
          <p:cNvSpPr/>
          <p:nvPr/>
        </p:nvSpPr>
        <p:spPr>
          <a:xfrm>
            <a:off x="1576548" y="5881831"/>
            <a:ext cx="830317" cy="618390"/>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6</a:t>
            </a:r>
          </a:p>
        </p:txBody>
      </p:sp>
      <p:sp>
        <p:nvSpPr>
          <p:cNvPr id="14" name="Rectangle 13">
            <a:extLst>
              <a:ext uri="{FF2B5EF4-FFF2-40B4-BE49-F238E27FC236}">
                <a16:creationId xmlns:a16="http://schemas.microsoft.com/office/drawing/2014/main" id="{E44DE8B2-7F24-704E-B1CE-4862CD1137E1}"/>
              </a:ext>
            </a:extLst>
          </p:cNvPr>
          <p:cNvSpPr/>
          <p:nvPr/>
        </p:nvSpPr>
        <p:spPr>
          <a:xfrm>
            <a:off x="2551354" y="4230398"/>
            <a:ext cx="8064096" cy="618390"/>
          </a:xfrm>
          <a:prstGeom prst="rect">
            <a:avLst/>
          </a:prstGeom>
          <a:solidFill>
            <a:schemeClr val="tx1">
              <a:lumMod val="75000"/>
              <a:lumOff val="2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Garamond" panose="02020404030301010803" pitchFamily="18" charset="0"/>
              </a:rPr>
              <a:t>Quantifiable Outcomes</a:t>
            </a:r>
          </a:p>
        </p:txBody>
      </p:sp>
      <p:sp>
        <p:nvSpPr>
          <p:cNvPr id="15" name="Rectangle 14">
            <a:extLst>
              <a:ext uri="{FF2B5EF4-FFF2-40B4-BE49-F238E27FC236}">
                <a16:creationId xmlns:a16="http://schemas.microsoft.com/office/drawing/2014/main" id="{80C9A6AA-1C28-9849-925A-C9FB583D5913}"/>
              </a:ext>
            </a:extLst>
          </p:cNvPr>
          <p:cNvSpPr/>
          <p:nvPr/>
        </p:nvSpPr>
        <p:spPr>
          <a:xfrm>
            <a:off x="1576549" y="4230398"/>
            <a:ext cx="830317" cy="618390"/>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4</a:t>
            </a:r>
          </a:p>
        </p:txBody>
      </p:sp>
    </p:spTree>
    <p:extLst>
      <p:ext uri="{BB962C8B-B14F-4D97-AF65-F5344CB8AC3E}">
        <p14:creationId xmlns:p14="http://schemas.microsoft.com/office/powerpoint/2010/main" val="42364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56" name="Rectangle 55">
            <a:extLst>
              <a:ext uri="{FF2B5EF4-FFF2-40B4-BE49-F238E27FC236}">
                <a16:creationId xmlns:a16="http://schemas.microsoft.com/office/drawing/2014/main" id="{FAA17B4E-1283-ED4C-AFBB-05BB4C7CFB8E}"/>
              </a:ext>
            </a:extLst>
          </p:cNvPr>
          <p:cNvSpPr/>
          <p:nvPr/>
        </p:nvSpPr>
        <p:spPr>
          <a:xfrm>
            <a:off x="11251761" y="6055578"/>
            <a:ext cx="940239" cy="74443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1BCB23DF-F8E8-2B4D-A965-9E980F607B92}"/>
              </a:ext>
            </a:extLst>
          </p:cNvPr>
          <p:cNvSpPr/>
          <p:nvPr/>
        </p:nvSpPr>
        <p:spPr>
          <a:xfrm>
            <a:off x="0" y="6124433"/>
            <a:ext cx="940239" cy="744434"/>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3" name="Google Shape;183;gcf0f938dfa_1_182"/>
          <p:cNvSpPr txBox="1"/>
          <p:nvPr/>
        </p:nvSpPr>
        <p:spPr>
          <a:xfrm>
            <a:off x="1244730" y="242329"/>
            <a:ext cx="10180200" cy="44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000000"/>
                </a:solidFill>
                <a:latin typeface="Garamond"/>
                <a:ea typeface="Garamond"/>
                <a:cs typeface="Garamond"/>
                <a:sym typeface="Garamond"/>
              </a:rPr>
              <a:t>Executive Summary</a:t>
            </a:r>
            <a:endParaRPr sz="3200">
              <a:solidFill>
                <a:srgbClr val="000000"/>
              </a:solidFill>
              <a:latin typeface="Garamond"/>
              <a:ea typeface="Garamond"/>
              <a:cs typeface="Garamond"/>
              <a:sym typeface="Garamond"/>
            </a:endParaRPr>
          </a:p>
        </p:txBody>
      </p:sp>
      <p:grpSp>
        <p:nvGrpSpPr>
          <p:cNvPr id="185" name="Google Shape;185;gcf0f938dfa_1_182"/>
          <p:cNvGrpSpPr/>
          <p:nvPr/>
        </p:nvGrpSpPr>
        <p:grpSpPr>
          <a:xfrm>
            <a:off x="1094957" y="1752056"/>
            <a:ext cx="3085505" cy="1133730"/>
            <a:chOff x="4990250" y="2023418"/>
            <a:chExt cx="3134401" cy="1133730"/>
          </a:xfrm>
          <a:solidFill>
            <a:schemeClr val="tx1"/>
          </a:solidFill>
        </p:grpSpPr>
        <p:sp>
          <p:nvSpPr>
            <p:cNvPr id="186" name="Google Shape;186;gcf0f938dfa_1_182"/>
            <p:cNvSpPr txBox="1"/>
            <p:nvPr/>
          </p:nvSpPr>
          <p:spPr>
            <a:xfrm>
              <a:off x="4990251" y="2339648"/>
              <a:ext cx="3134400" cy="817500"/>
            </a:xfrm>
            <a:prstGeom prst="rect">
              <a:avLst/>
            </a:prstGeom>
            <a:solidFill>
              <a:schemeClr val="bg1"/>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a:solidFill>
                    <a:srgbClr val="000000"/>
                  </a:solidFill>
                  <a:latin typeface="Garamond"/>
                  <a:sym typeface="Garamond"/>
                </a:rPr>
                <a:t>Due to ETS’ regional exclusivity and difficult to navigate bureaucracy, they are often only used by large corporations, they house accounting fraud, and allow for arbitrage opportunities in regional carbon credit markets</a:t>
              </a:r>
              <a:endParaRPr sz="1000" dirty="0"/>
            </a:p>
          </p:txBody>
        </p:sp>
        <p:sp>
          <p:nvSpPr>
            <p:cNvPr id="187" name="Google Shape;187;gcf0f938dfa_1_182"/>
            <p:cNvSpPr/>
            <p:nvPr/>
          </p:nvSpPr>
          <p:spPr>
            <a:xfrm>
              <a:off x="4990250" y="2023418"/>
              <a:ext cx="3134400" cy="316200"/>
            </a:xfrm>
            <a:prstGeom prst="rect">
              <a:avLst/>
            </a:prstGeom>
            <a:solidFill>
              <a:schemeClr val="accent1"/>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chemeClr val="bg1"/>
                  </a:solidFill>
                  <a:latin typeface="Garamond" panose="02020404030301010803" pitchFamily="18" charset="0"/>
                </a:rPr>
                <a:t>ETS Regional Exclusivity and Differing Prices</a:t>
              </a:r>
              <a:endParaRPr sz="1100" b="1" dirty="0">
                <a:solidFill>
                  <a:schemeClr val="bg1"/>
                </a:solidFill>
                <a:latin typeface="Garamond" panose="02020404030301010803" pitchFamily="18" charset="0"/>
              </a:endParaRPr>
            </a:p>
          </p:txBody>
        </p:sp>
      </p:grpSp>
      <p:grpSp>
        <p:nvGrpSpPr>
          <p:cNvPr id="188" name="Google Shape;188;gcf0f938dfa_1_182"/>
          <p:cNvGrpSpPr/>
          <p:nvPr/>
        </p:nvGrpSpPr>
        <p:grpSpPr>
          <a:xfrm>
            <a:off x="4827191" y="1752056"/>
            <a:ext cx="3134416" cy="1133730"/>
            <a:chOff x="1277207" y="2023418"/>
            <a:chExt cx="3134416" cy="1133730"/>
          </a:xfrm>
          <a:solidFill>
            <a:schemeClr val="bg1"/>
          </a:solidFill>
        </p:grpSpPr>
        <p:sp>
          <p:nvSpPr>
            <p:cNvPr id="189" name="Google Shape;189;gcf0f938dfa_1_182"/>
            <p:cNvSpPr txBox="1"/>
            <p:nvPr/>
          </p:nvSpPr>
          <p:spPr>
            <a:xfrm>
              <a:off x="1277223" y="2339648"/>
              <a:ext cx="3134400" cy="817500"/>
            </a:xfrm>
            <a:prstGeom prst="rect">
              <a:avLst/>
            </a:prstGeom>
            <a:grp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000" dirty="0">
                  <a:solidFill>
                    <a:srgbClr val="000000"/>
                  </a:solidFill>
                  <a:latin typeface="Garamond"/>
                  <a:sym typeface="Garamond"/>
                </a:rPr>
                <a:t>Carbon credit projects are either funded prior to them starting with only an expectation (often incorrect) for their carbon reduction, or they are funded after they’ve started and would not have been in need of funding—additionality</a:t>
              </a:r>
              <a:endParaRPr sz="1000" dirty="0"/>
            </a:p>
          </p:txBody>
        </p:sp>
        <p:sp>
          <p:nvSpPr>
            <p:cNvPr id="190" name="Google Shape;190;gcf0f938dfa_1_182"/>
            <p:cNvSpPr/>
            <p:nvPr/>
          </p:nvSpPr>
          <p:spPr>
            <a:xfrm>
              <a:off x="1277207" y="2023418"/>
              <a:ext cx="3134400" cy="316200"/>
            </a:xfrm>
            <a:prstGeom prst="rect">
              <a:avLst/>
            </a:prstGeom>
            <a:solidFill>
              <a:schemeClr val="accent1"/>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chemeClr val="bg1"/>
                  </a:solidFill>
                  <a:latin typeface="Garamond" panose="02020404030301010803" pitchFamily="18" charset="0"/>
                </a:rPr>
                <a:t>Additionality &amp; Lofty Expectations</a:t>
              </a:r>
              <a:endParaRPr sz="1100" b="1" dirty="0">
                <a:solidFill>
                  <a:schemeClr val="bg1"/>
                </a:solidFill>
                <a:latin typeface="Garamond" panose="02020404030301010803" pitchFamily="18" charset="0"/>
              </a:endParaRPr>
            </a:p>
          </p:txBody>
        </p:sp>
      </p:grpSp>
      <p:sp>
        <p:nvSpPr>
          <p:cNvPr id="191" name="Google Shape;191;gcf0f938dfa_1_182"/>
          <p:cNvSpPr txBox="1"/>
          <p:nvPr/>
        </p:nvSpPr>
        <p:spPr>
          <a:xfrm>
            <a:off x="943094" y="782293"/>
            <a:ext cx="10936800" cy="819529"/>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1" dirty="0">
                <a:solidFill>
                  <a:srgbClr val="000000"/>
                </a:solidFill>
                <a:latin typeface="Garamond"/>
                <a:sym typeface="Garamond"/>
              </a:rPr>
              <a:t>A worldwide Energy Trading System should be created through blockchain, leveraging its encryption, automated market maker, and </a:t>
            </a:r>
            <a:r>
              <a:rPr lang="en-US" sz="1200" b="1" dirty="0" err="1">
                <a:solidFill>
                  <a:srgbClr val="000000"/>
                </a:solidFill>
                <a:latin typeface="Garamond"/>
                <a:sym typeface="Garamond"/>
              </a:rPr>
              <a:t>stablecoin</a:t>
            </a:r>
            <a:r>
              <a:rPr lang="en-US" sz="1200" b="1" dirty="0">
                <a:solidFill>
                  <a:srgbClr val="000000"/>
                </a:solidFill>
                <a:latin typeface="Garamond"/>
                <a:sym typeface="Garamond"/>
              </a:rPr>
              <a:t> technological capabilities, creating a more equitable, liquid, and stable carbon market. To prevent unscrupulous speculators from profiting in carbon markets while sitting idle in the battle against climate change, derivative and secondary financial markets should be made illegal in the trading of carbon instruments. Further, regulations for fossil fuel emissions must be created to ensure this behavior does not continue in the wake of worldwide carbon market participation.</a:t>
            </a:r>
            <a:endParaRPr dirty="0"/>
          </a:p>
        </p:txBody>
      </p:sp>
      <p:sp>
        <p:nvSpPr>
          <p:cNvPr id="192" name="Google Shape;192;gcf0f938dfa_1_182"/>
          <p:cNvSpPr/>
          <p:nvPr/>
        </p:nvSpPr>
        <p:spPr>
          <a:xfrm rot="-5400000">
            <a:off x="-47004" y="934830"/>
            <a:ext cx="817587" cy="506700"/>
          </a:xfrm>
          <a:prstGeom prst="rect">
            <a:avLst/>
          </a:prstGeom>
          <a:solidFill>
            <a:srgbClr val="FFFFFF"/>
          </a:solidFill>
          <a:ln w="25400" cap="flat" cmpd="sng">
            <a:solidFill>
              <a:srgbClr val="00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rgbClr val="000000"/>
                </a:solidFill>
                <a:latin typeface="Garamond"/>
                <a:ea typeface="Garamond"/>
                <a:cs typeface="Garamond"/>
                <a:sym typeface="Garamond"/>
              </a:rPr>
              <a:t>Thesis</a:t>
            </a:r>
            <a:endParaRPr/>
          </a:p>
        </p:txBody>
      </p:sp>
      <p:sp>
        <p:nvSpPr>
          <p:cNvPr id="193" name="Google Shape;193;gcf0f938dfa_1_182"/>
          <p:cNvSpPr/>
          <p:nvPr/>
        </p:nvSpPr>
        <p:spPr>
          <a:xfrm rot="-5400000">
            <a:off x="-409644" y="2266924"/>
            <a:ext cx="1542869" cy="506700"/>
          </a:xfrm>
          <a:prstGeom prst="rect">
            <a:avLst/>
          </a:prstGeom>
          <a:solidFill>
            <a:srgbClr val="FFFFFF"/>
          </a:solidFill>
          <a:ln w="25400" cap="flat" cmpd="sng">
            <a:solidFill>
              <a:srgbClr val="00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rgbClr val="000000"/>
                </a:solidFill>
                <a:latin typeface="Garamond"/>
                <a:ea typeface="Garamond"/>
                <a:cs typeface="Garamond"/>
                <a:sym typeface="Garamond"/>
              </a:rPr>
              <a:t>Core Issues</a:t>
            </a:r>
            <a:endParaRPr/>
          </a:p>
        </p:txBody>
      </p:sp>
      <p:grpSp>
        <p:nvGrpSpPr>
          <p:cNvPr id="194" name="Google Shape;194;gcf0f938dfa_1_182"/>
          <p:cNvGrpSpPr/>
          <p:nvPr/>
        </p:nvGrpSpPr>
        <p:grpSpPr>
          <a:xfrm>
            <a:off x="8527680" y="1752056"/>
            <a:ext cx="3134409" cy="1121129"/>
            <a:chOff x="8838326" y="2023418"/>
            <a:chExt cx="3134409" cy="1121129"/>
          </a:xfrm>
          <a:solidFill>
            <a:schemeClr val="tx1"/>
          </a:solidFill>
        </p:grpSpPr>
        <p:sp>
          <p:nvSpPr>
            <p:cNvPr id="195" name="Google Shape;195;gcf0f938dfa_1_182"/>
            <p:cNvSpPr txBox="1"/>
            <p:nvPr/>
          </p:nvSpPr>
          <p:spPr>
            <a:xfrm>
              <a:off x="8838335" y="2327047"/>
              <a:ext cx="3134400" cy="817500"/>
            </a:xfrm>
            <a:prstGeom prst="rect">
              <a:avLst/>
            </a:prstGeom>
            <a:solidFill>
              <a:schemeClr val="bg1"/>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a:latin typeface="Garamond" panose="02020404030301010803" pitchFamily="18" charset="0"/>
                </a:rPr>
                <a:t>Carbon has been treated as a commodity on financial markets, used in a variety of financial instruments with derivative markets created as well, corroding the purpose and morality of carbon pricing</a:t>
              </a:r>
              <a:endParaRPr sz="1000" dirty="0">
                <a:latin typeface="Garamond" panose="02020404030301010803" pitchFamily="18" charset="0"/>
              </a:endParaRPr>
            </a:p>
          </p:txBody>
        </p:sp>
        <p:sp>
          <p:nvSpPr>
            <p:cNvPr id="196" name="Google Shape;196;gcf0f938dfa_1_182"/>
            <p:cNvSpPr/>
            <p:nvPr/>
          </p:nvSpPr>
          <p:spPr>
            <a:xfrm>
              <a:off x="8838326" y="2023418"/>
              <a:ext cx="3134400" cy="316200"/>
            </a:xfrm>
            <a:prstGeom prst="rect">
              <a:avLst/>
            </a:prstGeom>
            <a:solidFill>
              <a:schemeClr val="accent1"/>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Carbon Derivative Trading</a:t>
              </a:r>
              <a:endParaRPr sz="1100" dirty="0"/>
            </a:p>
          </p:txBody>
        </p:sp>
      </p:grpSp>
      <p:cxnSp>
        <p:nvCxnSpPr>
          <p:cNvPr id="197" name="Google Shape;197;gcf0f938dfa_1_182"/>
          <p:cNvCxnSpPr/>
          <p:nvPr/>
        </p:nvCxnSpPr>
        <p:spPr>
          <a:xfrm>
            <a:off x="2484494" y="2885736"/>
            <a:ext cx="0" cy="264600"/>
          </a:xfrm>
          <a:prstGeom prst="straightConnector1">
            <a:avLst/>
          </a:prstGeom>
          <a:noFill/>
          <a:ln w="9525" cap="flat" cmpd="sng">
            <a:solidFill>
              <a:srgbClr val="053E78"/>
            </a:solidFill>
            <a:prstDash val="solid"/>
            <a:round/>
            <a:headEnd type="none" w="sm" len="sm"/>
            <a:tailEnd type="none" w="sm" len="sm"/>
          </a:ln>
        </p:spPr>
      </p:cxnSp>
      <p:cxnSp>
        <p:nvCxnSpPr>
          <p:cNvPr id="198" name="Google Shape;198;gcf0f938dfa_1_182"/>
          <p:cNvCxnSpPr/>
          <p:nvPr/>
        </p:nvCxnSpPr>
        <p:spPr>
          <a:xfrm>
            <a:off x="10184393" y="2873135"/>
            <a:ext cx="0" cy="277200"/>
          </a:xfrm>
          <a:prstGeom prst="straightConnector1">
            <a:avLst/>
          </a:prstGeom>
          <a:noFill/>
          <a:ln w="9525" cap="flat" cmpd="sng">
            <a:solidFill>
              <a:srgbClr val="053E78"/>
            </a:solidFill>
            <a:prstDash val="solid"/>
            <a:round/>
            <a:headEnd type="none" w="sm" len="sm"/>
            <a:tailEnd type="none" w="sm" len="sm"/>
          </a:ln>
        </p:spPr>
      </p:cxnSp>
      <p:cxnSp>
        <p:nvCxnSpPr>
          <p:cNvPr id="199" name="Google Shape;199;gcf0f938dfa_1_182"/>
          <p:cNvCxnSpPr/>
          <p:nvPr/>
        </p:nvCxnSpPr>
        <p:spPr>
          <a:xfrm>
            <a:off x="2484592" y="3150335"/>
            <a:ext cx="7699800" cy="0"/>
          </a:xfrm>
          <a:prstGeom prst="straightConnector1">
            <a:avLst/>
          </a:prstGeom>
          <a:noFill/>
          <a:ln w="9525" cap="flat" cmpd="sng">
            <a:solidFill>
              <a:srgbClr val="053E78"/>
            </a:solidFill>
            <a:prstDash val="solid"/>
            <a:round/>
            <a:headEnd type="none" w="sm" len="sm"/>
            <a:tailEnd type="none" w="sm" len="sm"/>
          </a:ln>
        </p:spPr>
      </p:cxnSp>
      <p:cxnSp>
        <p:nvCxnSpPr>
          <p:cNvPr id="200" name="Google Shape;200;gcf0f938dfa_1_182"/>
          <p:cNvCxnSpPr>
            <a:cxnSpLocks/>
          </p:cNvCxnSpPr>
          <p:nvPr/>
        </p:nvCxnSpPr>
        <p:spPr>
          <a:xfrm>
            <a:off x="6394407" y="2885786"/>
            <a:ext cx="0" cy="587562"/>
          </a:xfrm>
          <a:prstGeom prst="straightConnector1">
            <a:avLst/>
          </a:prstGeom>
          <a:noFill/>
          <a:ln w="9525" cap="flat" cmpd="sng">
            <a:solidFill>
              <a:srgbClr val="053E78"/>
            </a:solidFill>
            <a:prstDash val="solid"/>
            <a:round/>
            <a:headEnd type="none" w="sm" len="sm"/>
            <a:tailEnd type="none" w="sm" len="sm"/>
          </a:ln>
        </p:spPr>
      </p:cxnSp>
      <p:grpSp>
        <p:nvGrpSpPr>
          <p:cNvPr id="201" name="Google Shape;201;gcf0f938dfa_1_182"/>
          <p:cNvGrpSpPr/>
          <p:nvPr/>
        </p:nvGrpSpPr>
        <p:grpSpPr>
          <a:xfrm rot="10800000">
            <a:off x="2484493" y="3472671"/>
            <a:ext cx="7699899" cy="175801"/>
            <a:chOff x="2947540" y="3980478"/>
            <a:chExt cx="7699899" cy="175801"/>
          </a:xfrm>
        </p:grpSpPr>
        <p:cxnSp>
          <p:nvCxnSpPr>
            <p:cNvPr id="202" name="Google Shape;202;gcf0f938dfa_1_182"/>
            <p:cNvCxnSpPr/>
            <p:nvPr/>
          </p:nvCxnSpPr>
          <p:spPr>
            <a:xfrm>
              <a:off x="2947540" y="3993079"/>
              <a:ext cx="0" cy="163200"/>
            </a:xfrm>
            <a:prstGeom prst="straightConnector1">
              <a:avLst/>
            </a:prstGeom>
            <a:noFill/>
            <a:ln w="9525" cap="flat" cmpd="sng">
              <a:solidFill>
                <a:srgbClr val="053E78"/>
              </a:solidFill>
              <a:prstDash val="solid"/>
              <a:round/>
              <a:headEnd type="none" w="sm" len="sm"/>
              <a:tailEnd type="none" w="sm" len="sm"/>
            </a:ln>
          </p:spPr>
        </p:cxnSp>
        <p:cxnSp>
          <p:nvCxnSpPr>
            <p:cNvPr id="203" name="Google Shape;203;gcf0f938dfa_1_182"/>
            <p:cNvCxnSpPr/>
            <p:nvPr/>
          </p:nvCxnSpPr>
          <p:spPr>
            <a:xfrm>
              <a:off x="10647439" y="3980478"/>
              <a:ext cx="0" cy="175800"/>
            </a:xfrm>
            <a:prstGeom prst="straightConnector1">
              <a:avLst/>
            </a:prstGeom>
            <a:noFill/>
            <a:ln w="9525" cap="flat" cmpd="sng">
              <a:solidFill>
                <a:srgbClr val="053E78"/>
              </a:solidFill>
              <a:prstDash val="solid"/>
              <a:round/>
              <a:headEnd type="none" w="sm" len="sm"/>
              <a:tailEnd type="none" w="sm" len="sm"/>
            </a:ln>
          </p:spPr>
        </p:cxnSp>
        <p:cxnSp>
          <p:nvCxnSpPr>
            <p:cNvPr id="204" name="Google Shape;204;gcf0f938dfa_1_182"/>
            <p:cNvCxnSpPr/>
            <p:nvPr/>
          </p:nvCxnSpPr>
          <p:spPr>
            <a:xfrm>
              <a:off x="2947540" y="4156230"/>
              <a:ext cx="7699800" cy="0"/>
            </a:xfrm>
            <a:prstGeom prst="straightConnector1">
              <a:avLst/>
            </a:prstGeom>
            <a:noFill/>
            <a:ln w="9525" cap="flat" cmpd="sng">
              <a:solidFill>
                <a:srgbClr val="053E78"/>
              </a:solidFill>
              <a:prstDash val="solid"/>
              <a:round/>
              <a:headEnd type="none" w="sm" len="sm"/>
              <a:tailEnd type="none" w="sm" len="sm"/>
            </a:ln>
          </p:spPr>
        </p:cxnSp>
      </p:grpSp>
      <p:sp>
        <p:nvSpPr>
          <p:cNvPr id="205" name="Google Shape;205;gcf0f938dfa_1_182"/>
          <p:cNvSpPr/>
          <p:nvPr/>
        </p:nvSpPr>
        <p:spPr>
          <a:xfrm rot="-5400000">
            <a:off x="-253131" y="3925102"/>
            <a:ext cx="1224320" cy="506700"/>
          </a:xfrm>
          <a:prstGeom prst="rect">
            <a:avLst/>
          </a:prstGeom>
          <a:solidFill>
            <a:srgbClr val="FFFFFF"/>
          </a:solidFill>
          <a:ln w="25400" cap="flat" cmpd="sng">
            <a:solidFill>
              <a:srgbClr val="00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rgbClr val="000000"/>
                </a:solidFill>
                <a:latin typeface="Garamond"/>
                <a:ea typeface="Garamond"/>
                <a:cs typeface="Garamond"/>
                <a:sym typeface="Garamond"/>
              </a:rPr>
              <a:t>Solutions</a:t>
            </a:r>
            <a:endParaRPr/>
          </a:p>
        </p:txBody>
      </p:sp>
      <p:sp>
        <p:nvSpPr>
          <p:cNvPr id="206" name="Google Shape;206;gcf0f938dfa_1_182"/>
          <p:cNvSpPr txBox="1"/>
          <p:nvPr/>
        </p:nvSpPr>
        <p:spPr>
          <a:xfrm>
            <a:off x="1123336" y="4042973"/>
            <a:ext cx="3105898" cy="769321"/>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a:latin typeface="Garamond" panose="02020404030301010803" pitchFamily="18" charset="0"/>
              </a:rPr>
              <a:t>An Automated Market Maker is a cryptocurrency-specific market mechanism that cuts out intermediaries for transactions, supported by liquidity pools curated by traders in the network</a:t>
            </a:r>
          </a:p>
        </p:txBody>
      </p:sp>
      <p:sp>
        <p:nvSpPr>
          <p:cNvPr id="207" name="Google Shape;207;gcf0f938dfa_1_182"/>
          <p:cNvSpPr/>
          <p:nvPr/>
        </p:nvSpPr>
        <p:spPr>
          <a:xfrm>
            <a:off x="1123336" y="3648473"/>
            <a:ext cx="3105900" cy="394500"/>
          </a:xfrm>
          <a:prstGeom prst="rect">
            <a:avLst/>
          </a:prstGeom>
          <a:solidFill>
            <a:schemeClr val="accent1">
              <a:lumMod val="50000"/>
              <a:lumOff val="50000"/>
            </a:schemeClr>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Automated Market Maker </a:t>
            </a:r>
            <a:endParaRPr sz="1100" dirty="0"/>
          </a:p>
        </p:txBody>
      </p:sp>
      <p:sp>
        <p:nvSpPr>
          <p:cNvPr id="208" name="Google Shape;208;gcf0f938dfa_1_182"/>
          <p:cNvSpPr txBox="1"/>
          <p:nvPr/>
        </p:nvSpPr>
        <p:spPr>
          <a:xfrm>
            <a:off x="8527673" y="4021291"/>
            <a:ext cx="3134400" cy="769321"/>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err="1">
                <a:latin typeface="Garamond" panose="02020404030301010803" pitchFamily="18" charset="0"/>
              </a:rPr>
              <a:t>Stablecoins</a:t>
            </a:r>
            <a:r>
              <a:rPr lang="en-US" sz="1000" dirty="0">
                <a:latin typeface="Garamond" panose="02020404030301010803" pitchFamily="18" charset="0"/>
              </a:rPr>
              <a:t> peg a cryptocurrency to a fiat currency or store of value (i.e. USD, gold) by holding in perpetuity either that fiat currency or similar cryptocurrency-–providing liquidity and stability, while preserving the benefits of blockchain</a:t>
            </a:r>
            <a:endParaRPr sz="1000" dirty="0">
              <a:latin typeface="Garamond" panose="02020404030301010803" pitchFamily="18" charset="0"/>
            </a:endParaRPr>
          </a:p>
        </p:txBody>
      </p:sp>
      <p:sp>
        <p:nvSpPr>
          <p:cNvPr id="209" name="Google Shape;209;gcf0f938dfa_1_182"/>
          <p:cNvSpPr/>
          <p:nvPr/>
        </p:nvSpPr>
        <p:spPr>
          <a:xfrm>
            <a:off x="8527673" y="3648473"/>
            <a:ext cx="3134400" cy="394500"/>
          </a:xfrm>
          <a:prstGeom prst="rect">
            <a:avLst/>
          </a:prstGeom>
          <a:solidFill>
            <a:schemeClr val="accent1">
              <a:lumMod val="50000"/>
              <a:lumOff val="50000"/>
            </a:schemeClr>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dirty="0" err="1">
                <a:solidFill>
                  <a:srgbClr val="FFFFFF"/>
                </a:solidFill>
                <a:latin typeface="Garamond"/>
                <a:ea typeface="Garamond"/>
                <a:cs typeface="Garamond"/>
                <a:sym typeface="Garamond"/>
              </a:rPr>
              <a:t>Stablecoin</a:t>
            </a:r>
            <a:endParaRPr sz="1100" dirty="0"/>
          </a:p>
        </p:txBody>
      </p:sp>
      <p:sp>
        <p:nvSpPr>
          <p:cNvPr id="210" name="Google Shape;210;gcf0f938dfa_1_182"/>
          <p:cNvSpPr txBox="1"/>
          <p:nvPr/>
        </p:nvSpPr>
        <p:spPr>
          <a:xfrm>
            <a:off x="4791783" y="4021291"/>
            <a:ext cx="3134400" cy="769321"/>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dirty="0">
                <a:solidFill>
                  <a:srgbClr val="000000"/>
                </a:solidFill>
                <a:latin typeface="Garamond"/>
                <a:ea typeface="Garamond"/>
                <a:cs typeface="Garamond"/>
                <a:sym typeface="Garamond"/>
              </a:rPr>
              <a:t>An Automated Market Maker (AMM), </a:t>
            </a:r>
            <a:r>
              <a:rPr lang="en-US" sz="1000" b="0" i="0" u="none" strike="noStrike" cap="none" dirty="0" err="1">
                <a:solidFill>
                  <a:srgbClr val="000000"/>
                </a:solidFill>
                <a:latin typeface="Garamond"/>
                <a:ea typeface="Garamond"/>
                <a:cs typeface="Garamond"/>
                <a:sym typeface="Garamond"/>
              </a:rPr>
              <a:t>Stablecoins</a:t>
            </a:r>
            <a:r>
              <a:rPr lang="en-US" sz="1000" b="0" i="0" u="none" strike="noStrike" cap="none" dirty="0">
                <a:solidFill>
                  <a:srgbClr val="000000"/>
                </a:solidFill>
                <a:latin typeface="Garamond"/>
                <a:ea typeface="Garamond"/>
                <a:cs typeface="Garamond"/>
                <a:sym typeface="Garamond"/>
              </a:rPr>
              <a:t>, and the security of blockchain could create a more equitable carbon market, </a:t>
            </a:r>
            <a:endParaRPr sz="1000" dirty="0"/>
          </a:p>
        </p:txBody>
      </p:sp>
      <p:sp>
        <p:nvSpPr>
          <p:cNvPr id="211" name="Google Shape;211;gcf0f938dfa_1_182"/>
          <p:cNvSpPr/>
          <p:nvPr/>
        </p:nvSpPr>
        <p:spPr>
          <a:xfrm>
            <a:off x="4791782" y="3658990"/>
            <a:ext cx="3147000" cy="394500"/>
          </a:xfrm>
          <a:prstGeom prst="rect">
            <a:avLst/>
          </a:prstGeom>
          <a:solidFill>
            <a:schemeClr val="accent1">
              <a:lumMod val="50000"/>
              <a:lumOff val="50000"/>
            </a:schemeClr>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Blockchain Technology</a:t>
            </a:r>
            <a:endParaRPr sz="1100" dirty="0"/>
          </a:p>
        </p:txBody>
      </p:sp>
      <p:sp>
        <p:nvSpPr>
          <p:cNvPr id="212" name="Google Shape;212;gcf0f938dfa_1_182"/>
          <p:cNvSpPr/>
          <p:nvPr/>
        </p:nvSpPr>
        <p:spPr>
          <a:xfrm rot="-5400000">
            <a:off x="-99209" y="5065088"/>
            <a:ext cx="916494" cy="506700"/>
          </a:xfrm>
          <a:prstGeom prst="rect">
            <a:avLst/>
          </a:prstGeom>
          <a:solidFill>
            <a:srgbClr val="FFFFFF"/>
          </a:solidFill>
          <a:ln w="25400" cap="flat" cmpd="sng">
            <a:solidFill>
              <a:srgbClr val="00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rgbClr val="000000"/>
                </a:solidFill>
                <a:latin typeface="Garamond"/>
                <a:ea typeface="Garamond"/>
                <a:cs typeface="Garamond"/>
                <a:sym typeface="Garamond"/>
              </a:rPr>
              <a:t>Impact</a:t>
            </a:r>
            <a:endParaRPr/>
          </a:p>
        </p:txBody>
      </p:sp>
      <p:sp>
        <p:nvSpPr>
          <p:cNvPr id="213" name="Google Shape;213;gcf0f938dfa_1_182"/>
          <p:cNvSpPr txBox="1"/>
          <p:nvPr/>
        </p:nvSpPr>
        <p:spPr>
          <a:xfrm>
            <a:off x="935552" y="4775409"/>
            <a:ext cx="5497800" cy="27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1" i="0" u="sng" strike="noStrike" cap="none">
                <a:solidFill>
                  <a:srgbClr val="000000"/>
                </a:solidFill>
                <a:latin typeface="Garamond"/>
                <a:ea typeface="Garamond"/>
                <a:cs typeface="Garamond"/>
                <a:sym typeface="Garamond"/>
              </a:rPr>
              <a:t>Short Term</a:t>
            </a:r>
            <a:endParaRPr/>
          </a:p>
          <a:p>
            <a:pPr marL="0" marR="0" lvl="0" indent="0" algn="ctr" rtl="0">
              <a:lnSpc>
                <a:spcPct val="100000"/>
              </a:lnSpc>
              <a:spcBef>
                <a:spcPts val="0"/>
              </a:spcBef>
              <a:spcAft>
                <a:spcPts val="0"/>
              </a:spcAft>
              <a:buNone/>
            </a:pPr>
            <a:endParaRPr sz="1200" b="0" i="0" u="none" strike="noStrike" cap="none">
              <a:solidFill>
                <a:srgbClr val="000000"/>
              </a:solidFill>
              <a:latin typeface="Garamond"/>
              <a:ea typeface="Garamond"/>
              <a:cs typeface="Garamond"/>
              <a:sym typeface="Garamond"/>
            </a:endParaRPr>
          </a:p>
        </p:txBody>
      </p:sp>
      <p:sp>
        <p:nvSpPr>
          <p:cNvPr id="214" name="Google Shape;214;gcf0f938dfa_1_182"/>
          <p:cNvSpPr/>
          <p:nvPr/>
        </p:nvSpPr>
        <p:spPr>
          <a:xfrm>
            <a:off x="883142" y="5047792"/>
            <a:ext cx="183000" cy="183000"/>
          </a:xfrm>
          <a:prstGeom prst="ellipse">
            <a:avLst/>
          </a:prstGeom>
          <a:solidFill>
            <a:srgbClr val="011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1</a:t>
            </a:r>
            <a:endParaRPr/>
          </a:p>
        </p:txBody>
      </p:sp>
      <p:sp>
        <p:nvSpPr>
          <p:cNvPr id="215" name="Google Shape;215;gcf0f938dfa_1_182"/>
          <p:cNvSpPr/>
          <p:nvPr/>
        </p:nvSpPr>
        <p:spPr>
          <a:xfrm>
            <a:off x="883142" y="5396894"/>
            <a:ext cx="183000" cy="183000"/>
          </a:xfrm>
          <a:prstGeom prst="ellipse">
            <a:avLst/>
          </a:prstGeom>
          <a:solidFill>
            <a:srgbClr val="011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2</a:t>
            </a:r>
            <a:endParaRPr/>
          </a:p>
        </p:txBody>
      </p:sp>
      <p:sp>
        <p:nvSpPr>
          <p:cNvPr id="216" name="Google Shape;216;gcf0f938dfa_1_182"/>
          <p:cNvSpPr txBox="1"/>
          <p:nvPr/>
        </p:nvSpPr>
        <p:spPr>
          <a:xfrm>
            <a:off x="6586507" y="4770625"/>
            <a:ext cx="5497800" cy="27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1" i="0" u="sng" strike="noStrike" cap="none">
                <a:solidFill>
                  <a:srgbClr val="000000"/>
                </a:solidFill>
                <a:latin typeface="Garamond"/>
                <a:ea typeface="Garamond"/>
                <a:cs typeface="Garamond"/>
                <a:sym typeface="Garamond"/>
              </a:rPr>
              <a:t>Long Term</a:t>
            </a:r>
            <a:endParaRPr/>
          </a:p>
          <a:p>
            <a:pPr marL="0" marR="0" lvl="0" indent="0" algn="ctr" rtl="0">
              <a:lnSpc>
                <a:spcPct val="100000"/>
              </a:lnSpc>
              <a:spcBef>
                <a:spcPts val="0"/>
              </a:spcBef>
              <a:spcAft>
                <a:spcPts val="0"/>
              </a:spcAft>
              <a:buNone/>
            </a:pPr>
            <a:endParaRPr sz="1200" b="0" i="0" u="none" strike="noStrike" cap="none">
              <a:solidFill>
                <a:srgbClr val="000000"/>
              </a:solidFill>
              <a:latin typeface="Garamond"/>
              <a:ea typeface="Garamond"/>
              <a:cs typeface="Garamond"/>
              <a:sym typeface="Garamond"/>
            </a:endParaRPr>
          </a:p>
        </p:txBody>
      </p:sp>
      <p:sp>
        <p:nvSpPr>
          <p:cNvPr id="217" name="Google Shape;217;gcf0f938dfa_1_182"/>
          <p:cNvSpPr/>
          <p:nvPr/>
        </p:nvSpPr>
        <p:spPr>
          <a:xfrm>
            <a:off x="6534379" y="5030892"/>
            <a:ext cx="183000" cy="183000"/>
          </a:xfrm>
          <a:prstGeom prst="ellipse">
            <a:avLst/>
          </a:prstGeom>
          <a:solidFill>
            <a:srgbClr val="011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1</a:t>
            </a:r>
            <a:endParaRPr/>
          </a:p>
        </p:txBody>
      </p:sp>
      <p:sp>
        <p:nvSpPr>
          <p:cNvPr id="218" name="Google Shape;218;gcf0f938dfa_1_182"/>
          <p:cNvSpPr/>
          <p:nvPr/>
        </p:nvSpPr>
        <p:spPr>
          <a:xfrm>
            <a:off x="6534379" y="5379994"/>
            <a:ext cx="183000" cy="183000"/>
          </a:xfrm>
          <a:prstGeom prst="ellipse">
            <a:avLst/>
          </a:prstGeom>
          <a:solidFill>
            <a:srgbClr val="0116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2</a:t>
            </a:r>
            <a:endParaRPr/>
          </a:p>
        </p:txBody>
      </p:sp>
      <p:cxnSp>
        <p:nvCxnSpPr>
          <p:cNvPr id="219" name="Google Shape;219;gcf0f938dfa_1_182"/>
          <p:cNvCxnSpPr>
            <a:cxnSpLocks/>
          </p:cNvCxnSpPr>
          <p:nvPr/>
        </p:nvCxnSpPr>
        <p:spPr>
          <a:xfrm>
            <a:off x="721237" y="779386"/>
            <a:ext cx="0" cy="6029707"/>
          </a:xfrm>
          <a:prstGeom prst="straightConnector1">
            <a:avLst/>
          </a:prstGeom>
          <a:noFill/>
          <a:ln w="9525" cap="flat" cmpd="sng">
            <a:solidFill>
              <a:srgbClr val="0C233E"/>
            </a:solidFill>
            <a:prstDash val="dash"/>
            <a:round/>
            <a:headEnd type="none" w="sm" len="sm"/>
            <a:tailEnd type="none" w="sm" len="sm"/>
          </a:ln>
        </p:spPr>
      </p:cxnSp>
      <p:sp>
        <p:nvSpPr>
          <p:cNvPr id="220" name="Google Shape;220;gcf0f938dfa_1_182"/>
          <p:cNvSpPr txBox="1"/>
          <p:nvPr/>
        </p:nvSpPr>
        <p:spPr>
          <a:xfrm>
            <a:off x="3728891" y="3004782"/>
            <a:ext cx="5331000" cy="318300"/>
          </a:xfrm>
          <a:prstGeom prst="rect">
            <a:avLst/>
          </a:prstGeom>
          <a:solidFill>
            <a:schemeClr val="tx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FFFFFF"/>
                </a:solidFill>
                <a:latin typeface="Garamond"/>
                <a:ea typeface="Garamond"/>
                <a:cs typeface="Garamond"/>
                <a:sym typeface="Garamond"/>
              </a:rPr>
              <a:t>Inefficient and Immoral Energy Trading Systems</a:t>
            </a:r>
            <a:endParaRPr dirty="0"/>
          </a:p>
        </p:txBody>
      </p:sp>
      <p:cxnSp>
        <p:nvCxnSpPr>
          <p:cNvPr id="221" name="Google Shape;221;gcf0f938dfa_1_182"/>
          <p:cNvCxnSpPr>
            <a:cxnSpLocks/>
          </p:cNvCxnSpPr>
          <p:nvPr/>
        </p:nvCxnSpPr>
        <p:spPr>
          <a:xfrm>
            <a:off x="4229234" y="4382956"/>
            <a:ext cx="562548" cy="1735"/>
          </a:xfrm>
          <a:prstGeom prst="straightConnector1">
            <a:avLst/>
          </a:prstGeom>
          <a:noFill/>
          <a:ln w="9525" cap="flat" cmpd="sng">
            <a:solidFill>
              <a:srgbClr val="003465"/>
            </a:solidFill>
            <a:prstDash val="solid"/>
            <a:round/>
            <a:headEnd type="none" w="sm" len="sm"/>
            <a:tailEnd type="triangle" w="med" len="med"/>
          </a:ln>
        </p:spPr>
      </p:cxnSp>
      <p:cxnSp>
        <p:nvCxnSpPr>
          <p:cNvPr id="222" name="Google Shape;222;gcf0f938dfa_1_182"/>
          <p:cNvCxnSpPr>
            <a:cxnSpLocks/>
            <a:stCxn id="208" idx="1"/>
            <a:endCxn id="210" idx="3"/>
          </p:cNvCxnSpPr>
          <p:nvPr/>
        </p:nvCxnSpPr>
        <p:spPr>
          <a:xfrm flipH="1">
            <a:off x="7926183" y="4405952"/>
            <a:ext cx="601490" cy="0"/>
          </a:xfrm>
          <a:prstGeom prst="straightConnector1">
            <a:avLst/>
          </a:prstGeom>
          <a:noFill/>
          <a:ln w="9525" cap="flat" cmpd="sng">
            <a:solidFill>
              <a:srgbClr val="003465"/>
            </a:solidFill>
            <a:prstDash val="solid"/>
            <a:round/>
            <a:headEnd type="none" w="sm" len="sm"/>
            <a:tailEnd type="triangle" w="med" len="med"/>
          </a:ln>
        </p:spPr>
      </p:cxnSp>
      <p:sp>
        <p:nvSpPr>
          <p:cNvPr id="223" name="Google Shape;223;gcf0f938dfa_1_182"/>
          <p:cNvSpPr txBox="1"/>
          <p:nvPr/>
        </p:nvSpPr>
        <p:spPr>
          <a:xfrm>
            <a:off x="1143868" y="4998127"/>
            <a:ext cx="4927285"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aramond"/>
                <a:ea typeface="Garamond"/>
                <a:cs typeface="Garamond"/>
                <a:sym typeface="Garamond"/>
              </a:rPr>
              <a:t>Stabilize commodity prices, reducing food insecurity and commodity market manipulation </a:t>
            </a:r>
            <a:endParaRPr dirty="0"/>
          </a:p>
        </p:txBody>
      </p:sp>
      <p:sp>
        <p:nvSpPr>
          <p:cNvPr id="224" name="Google Shape;224;gcf0f938dfa_1_182"/>
          <p:cNvSpPr txBox="1"/>
          <p:nvPr/>
        </p:nvSpPr>
        <p:spPr>
          <a:xfrm>
            <a:off x="1115836" y="5362026"/>
            <a:ext cx="5149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dirty="0">
                <a:latin typeface="Garamond" panose="02020404030301010803" pitchFamily="18" charset="0"/>
              </a:rPr>
              <a:t>Monitoring carbon credits ensures trust and validity of a worldwide marketplace, sparking widespread involvement</a:t>
            </a:r>
          </a:p>
        </p:txBody>
      </p:sp>
      <p:sp>
        <p:nvSpPr>
          <p:cNvPr id="225" name="Google Shape;225;gcf0f938dfa_1_182"/>
          <p:cNvSpPr txBox="1"/>
          <p:nvPr/>
        </p:nvSpPr>
        <p:spPr>
          <a:xfrm>
            <a:off x="6883347" y="4988042"/>
            <a:ext cx="4771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aramond"/>
                <a:ea typeface="Garamond"/>
                <a:cs typeface="Garamond"/>
                <a:sym typeface="Garamond"/>
              </a:rPr>
              <a:t>Lower emissions to be in line with </a:t>
            </a:r>
            <a:r>
              <a:rPr lang="en-US" sz="1200" dirty="0">
                <a:solidFill>
                  <a:srgbClr val="000000"/>
                </a:solidFill>
                <a:latin typeface="Garamond"/>
                <a:ea typeface="Garamond"/>
                <a:cs typeface="Garamond"/>
                <a:sym typeface="Garamond"/>
              </a:rPr>
              <a:t>2</a:t>
            </a:r>
            <a:r>
              <a:rPr lang="en-US" sz="1200" b="0" i="0" u="none" strike="noStrike" cap="none" dirty="0">
                <a:solidFill>
                  <a:srgbClr val="000000"/>
                </a:solidFill>
                <a:latin typeface="Garamond"/>
                <a:ea typeface="Garamond"/>
                <a:cs typeface="Garamond"/>
                <a:sym typeface="Garamond"/>
              </a:rPr>
              <a:t> degree </a:t>
            </a:r>
            <a:r>
              <a:rPr lang="en-US" sz="1200" dirty="0" err="1">
                <a:solidFill>
                  <a:srgbClr val="000000"/>
                </a:solidFill>
                <a:latin typeface="Garamond"/>
                <a:ea typeface="Garamond"/>
                <a:cs typeface="Garamond"/>
                <a:sym typeface="Garamond"/>
              </a:rPr>
              <a:t>c</a:t>
            </a:r>
            <a:r>
              <a:rPr lang="en-US" sz="1200" b="0" i="0" u="none" strike="noStrike" cap="none" dirty="0" err="1">
                <a:solidFill>
                  <a:srgbClr val="000000"/>
                </a:solidFill>
                <a:latin typeface="Garamond"/>
                <a:ea typeface="Garamond"/>
                <a:cs typeface="Garamond"/>
                <a:sym typeface="Garamond"/>
              </a:rPr>
              <a:t>elsius</a:t>
            </a:r>
            <a:r>
              <a:rPr lang="en-US" sz="1200" b="0" i="0" u="none" strike="noStrike" cap="none" dirty="0">
                <a:solidFill>
                  <a:srgbClr val="000000"/>
                </a:solidFill>
                <a:latin typeface="Garamond"/>
                <a:ea typeface="Garamond"/>
                <a:cs typeface="Garamond"/>
                <a:sym typeface="Garamond"/>
              </a:rPr>
              <a:t> increase targets</a:t>
            </a:r>
            <a:endParaRPr dirty="0"/>
          </a:p>
        </p:txBody>
      </p:sp>
      <p:sp>
        <p:nvSpPr>
          <p:cNvPr id="226" name="Google Shape;226;gcf0f938dfa_1_182"/>
          <p:cNvSpPr txBox="1"/>
          <p:nvPr/>
        </p:nvSpPr>
        <p:spPr>
          <a:xfrm>
            <a:off x="6894549" y="5348095"/>
            <a:ext cx="4759998"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aramond"/>
                <a:ea typeface="Garamond"/>
                <a:cs typeface="Garamond"/>
                <a:sym typeface="Garamond"/>
              </a:rPr>
              <a:t>Distribute proceeds to impoverished adversely impacted by climate change</a:t>
            </a:r>
            <a:endParaRPr dirty="0"/>
          </a:p>
        </p:txBody>
      </p:sp>
      <p:cxnSp>
        <p:nvCxnSpPr>
          <p:cNvPr id="47" name="Straight Connector 46">
            <a:extLst>
              <a:ext uri="{FF2B5EF4-FFF2-40B4-BE49-F238E27FC236}">
                <a16:creationId xmlns:a16="http://schemas.microsoft.com/office/drawing/2014/main" id="{68DE903D-F22B-B346-9A19-D72453AECE97}"/>
              </a:ext>
            </a:extLst>
          </p:cNvPr>
          <p:cNvCxnSpPr>
            <a:cxnSpLocks/>
          </p:cNvCxnSpPr>
          <p:nvPr/>
        </p:nvCxnSpPr>
        <p:spPr>
          <a:xfrm>
            <a:off x="717647" y="691129"/>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52" name="Google Shape;212;gcf0f938dfa_1_182">
            <a:extLst>
              <a:ext uri="{FF2B5EF4-FFF2-40B4-BE49-F238E27FC236}">
                <a16:creationId xmlns:a16="http://schemas.microsoft.com/office/drawing/2014/main" id="{7208C1F7-2080-4A41-9781-A78D831D0D31}"/>
              </a:ext>
            </a:extLst>
          </p:cNvPr>
          <p:cNvSpPr/>
          <p:nvPr/>
        </p:nvSpPr>
        <p:spPr>
          <a:xfrm rot="-5400000">
            <a:off x="-124717" y="6071997"/>
            <a:ext cx="967491" cy="506700"/>
          </a:xfrm>
          <a:prstGeom prst="rect">
            <a:avLst/>
          </a:prstGeom>
          <a:solidFill>
            <a:srgbClr val="FFFFFF"/>
          </a:solidFill>
          <a:ln w="25400" cap="flat" cmpd="sng">
            <a:solidFill>
              <a:srgbClr val="0010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dirty="0">
                <a:solidFill>
                  <a:srgbClr val="000000"/>
                </a:solidFill>
                <a:latin typeface="Garamond"/>
                <a:ea typeface="Garamond"/>
                <a:cs typeface="Garamond"/>
                <a:sym typeface="Garamond"/>
              </a:rPr>
              <a:t>Failures</a:t>
            </a:r>
            <a:endParaRPr dirty="0"/>
          </a:p>
        </p:txBody>
      </p:sp>
      <p:sp>
        <p:nvSpPr>
          <p:cNvPr id="57" name="Google Shape;206;gcf0f938dfa_1_182">
            <a:extLst>
              <a:ext uri="{FF2B5EF4-FFF2-40B4-BE49-F238E27FC236}">
                <a16:creationId xmlns:a16="http://schemas.microsoft.com/office/drawing/2014/main" id="{E82D9868-F8D2-8F46-81E7-DE8974DAF703}"/>
              </a:ext>
            </a:extLst>
          </p:cNvPr>
          <p:cNvSpPr txBox="1"/>
          <p:nvPr/>
        </p:nvSpPr>
        <p:spPr>
          <a:xfrm>
            <a:off x="1123336" y="6208729"/>
            <a:ext cx="3085500" cy="605167"/>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a:latin typeface="Garamond" panose="02020404030301010803" pitchFamily="18" charset="0"/>
              </a:rPr>
              <a:t>Blockchain does not resolve the issues innate to a carbon market, the worldwide market would further exacerbate these issues to a worldwide scale</a:t>
            </a:r>
          </a:p>
        </p:txBody>
      </p:sp>
      <p:sp>
        <p:nvSpPr>
          <p:cNvPr id="58" name="Google Shape;207;gcf0f938dfa_1_182">
            <a:extLst>
              <a:ext uri="{FF2B5EF4-FFF2-40B4-BE49-F238E27FC236}">
                <a16:creationId xmlns:a16="http://schemas.microsoft.com/office/drawing/2014/main" id="{76E227CE-3CDE-1648-AEA2-F44F7B772752}"/>
              </a:ext>
            </a:extLst>
          </p:cNvPr>
          <p:cNvSpPr/>
          <p:nvPr/>
        </p:nvSpPr>
        <p:spPr>
          <a:xfrm>
            <a:off x="1123336" y="5814229"/>
            <a:ext cx="3105900" cy="394500"/>
          </a:xfrm>
          <a:prstGeom prst="rect">
            <a:avLst/>
          </a:prstGeom>
          <a:solidFill>
            <a:schemeClr val="accent4"/>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Additionality &amp; Lofty Expectations</a:t>
            </a:r>
            <a:endParaRPr sz="1100" dirty="0"/>
          </a:p>
        </p:txBody>
      </p:sp>
      <p:sp>
        <p:nvSpPr>
          <p:cNvPr id="59" name="Google Shape;208;gcf0f938dfa_1_182">
            <a:extLst>
              <a:ext uri="{FF2B5EF4-FFF2-40B4-BE49-F238E27FC236}">
                <a16:creationId xmlns:a16="http://schemas.microsoft.com/office/drawing/2014/main" id="{1C333109-1E0F-AD45-9F39-730DCFCECC08}"/>
              </a:ext>
            </a:extLst>
          </p:cNvPr>
          <p:cNvSpPr txBox="1"/>
          <p:nvPr/>
        </p:nvSpPr>
        <p:spPr>
          <a:xfrm>
            <a:off x="8529253" y="6207709"/>
            <a:ext cx="3132819" cy="605167"/>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dirty="0">
                <a:latin typeface="Garamond" panose="02020404030301010803" pitchFamily="18" charset="0"/>
              </a:rPr>
              <a:t>Other GHG mitigation efforts must be implemented in earnest, such as worldwide emissions regulations, territory-specific emissions reduction goals, and government financing &amp; tax breaks</a:t>
            </a:r>
            <a:endParaRPr sz="1000" dirty="0">
              <a:latin typeface="Garamond" panose="02020404030301010803" pitchFamily="18" charset="0"/>
            </a:endParaRPr>
          </a:p>
        </p:txBody>
      </p:sp>
      <p:sp>
        <p:nvSpPr>
          <p:cNvPr id="60" name="Google Shape;209;gcf0f938dfa_1_182">
            <a:extLst>
              <a:ext uri="{FF2B5EF4-FFF2-40B4-BE49-F238E27FC236}">
                <a16:creationId xmlns:a16="http://schemas.microsoft.com/office/drawing/2014/main" id="{2583157E-2C3F-9749-BD24-8EF9F4A4D4DC}"/>
              </a:ext>
            </a:extLst>
          </p:cNvPr>
          <p:cNvSpPr/>
          <p:nvPr/>
        </p:nvSpPr>
        <p:spPr>
          <a:xfrm>
            <a:off x="8529254" y="5813209"/>
            <a:ext cx="3132819" cy="394500"/>
          </a:xfrm>
          <a:prstGeom prst="rect">
            <a:avLst/>
          </a:prstGeom>
          <a:solidFill>
            <a:schemeClr val="accent4"/>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A Variety of GHG Mitigation Efforts</a:t>
            </a:r>
            <a:endParaRPr sz="1100" dirty="0"/>
          </a:p>
        </p:txBody>
      </p:sp>
      <p:sp>
        <p:nvSpPr>
          <p:cNvPr id="61" name="Google Shape;210;gcf0f938dfa_1_182">
            <a:extLst>
              <a:ext uri="{FF2B5EF4-FFF2-40B4-BE49-F238E27FC236}">
                <a16:creationId xmlns:a16="http://schemas.microsoft.com/office/drawing/2014/main" id="{27CC8EB4-616D-3B41-9D5B-1936B9FD0D27}"/>
              </a:ext>
            </a:extLst>
          </p:cNvPr>
          <p:cNvSpPr txBox="1"/>
          <p:nvPr/>
        </p:nvSpPr>
        <p:spPr>
          <a:xfrm>
            <a:off x="4791782" y="6207709"/>
            <a:ext cx="3134400" cy="605167"/>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dirty="0">
                <a:solidFill>
                  <a:srgbClr val="000000"/>
                </a:solidFill>
                <a:latin typeface="Garamond"/>
                <a:ea typeface="Garamond"/>
                <a:cs typeface="Garamond"/>
                <a:sym typeface="Garamond"/>
              </a:rPr>
              <a:t>ETSs have allowed emitters to buy credits and continue to emit without remorse, while putting the carbon plight on developing countries</a:t>
            </a:r>
            <a:endParaRPr sz="1000" dirty="0"/>
          </a:p>
        </p:txBody>
      </p:sp>
      <p:sp>
        <p:nvSpPr>
          <p:cNvPr id="62" name="Google Shape;211;gcf0f938dfa_1_182">
            <a:extLst>
              <a:ext uri="{FF2B5EF4-FFF2-40B4-BE49-F238E27FC236}">
                <a16:creationId xmlns:a16="http://schemas.microsoft.com/office/drawing/2014/main" id="{E4CBB0E9-4E0A-4544-BBE1-EE8903F15408}"/>
              </a:ext>
            </a:extLst>
          </p:cNvPr>
          <p:cNvSpPr/>
          <p:nvPr/>
        </p:nvSpPr>
        <p:spPr>
          <a:xfrm>
            <a:off x="4791782" y="5823726"/>
            <a:ext cx="3147000" cy="394500"/>
          </a:xfrm>
          <a:prstGeom prst="rect">
            <a:avLst/>
          </a:prstGeom>
          <a:solidFill>
            <a:schemeClr val="accent4"/>
          </a:solidFill>
          <a:ln>
            <a:noFill/>
          </a:ln>
        </p:spPr>
        <p:txBody>
          <a:bodyPr spcFirstLastPara="1" wrap="square" lIns="182875" tIns="45700" rIns="91425" bIns="45700" anchor="ctr" anchorCtr="0">
            <a:noAutofit/>
          </a:bodyPr>
          <a:lstStyle/>
          <a:p>
            <a:pPr marL="0" marR="0" lvl="0" indent="0" algn="ctr" rtl="0">
              <a:lnSpc>
                <a:spcPct val="100000"/>
              </a:lnSpc>
              <a:spcBef>
                <a:spcPts val="0"/>
              </a:spcBef>
              <a:spcAft>
                <a:spcPts val="0"/>
              </a:spcAft>
              <a:buNone/>
            </a:pPr>
            <a:r>
              <a:rPr lang="en-US" sz="1100" b="1" dirty="0">
                <a:solidFill>
                  <a:srgbClr val="FFFFFF"/>
                </a:solidFill>
                <a:latin typeface="Garamond"/>
                <a:sym typeface="Garamond"/>
              </a:rPr>
              <a:t>Delayed Carbon Offsetting &amp; A New White Man’s Burden</a:t>
            </a:r>
            <a:endParaRPr sz="1100" dirty="0"/>
          </a:p>
        </p:txBody>
      </p:sp>
      <p:sp>
        <p:nvSpPr>
          <p:cNvPr id="10" name="Plus 9">
            <a:extLst>
              <a:ext uri="{FF2B5EF4-FFF2-40B4-BE49-F238E27FC236}">
                <a16:creationId xmlns:a16="http://schemas.microsoft.com/office/drawing/2014/main" id="{B3A6AEC6-1F40-F747-A106-4037680FF417}"/>
              </a:ext>
            </a:extLst>
          </p:cNvPr>
          <p:cNvSpPr/>
          <p:nvPr/>
        </p:nvSpPr>
        <p:spPr>
          <a:xfrm>
            <a:off x="4259104" y="6211665"/>
            <a:ext cx="482408" cy="40880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Equal 10">
            <a:extLst>
              <a:ext uri="{FF2B5EF4-FFF2-40B4-BE49-F238E27FC236}">
                <a16:creationId xmlns:a16="http://schemas.microsoft.com/office/drawing/2014/main" id="{9D927275-EFF4-E842-B7B9-AACAFBCBD84F}"/>
              </a:ext>
            </a:extLst>
          </p:cNvPr>
          <p:cNvSpPr/>
          <p:nvPr/>
        </p:nvSpPr>
        <p:spPr>
          <a:xfrm>
            <a:off x="7997127" y="6242957"/>
            <a:ext cx="459599" cy="356306"/>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617FC9-B93D-8348-9ED7-0E5F6216203D}"/>
              </a:ext>
            </a:extLst>
          </p:cNvPr>
          <p:cNvSpPr>
            <a:spLocks noGrp="1"/>
          </p:cNvSpPr>
          <p:nvPr>
            <p:ph type="title"/>
          </p:nvPr>
        </p:nvSpPr>
        <p:spPr>
          <a:xfrm>
            <a:off x="838197" y="99652"/>
            <a:ext cx="10808732" cy="1325563"/>
          </a:xfrm>
        </p:spPr>
        <p:txBody>
          <a:bodyPr>
            <a:normAutofit/>
          </a:bodyPr>
          <a:lstStyle/>
          <a:p>
            <a:r>
              <a:rPr lang="en-US" sz="2400" dirty="0"/>
              <a:t>There are three groups of ways to deal with the effects of firms that emit large amounts of GHGs.</a:t>
            </a:r>
          </a:p>
        </p:txBody>
      </p:sp>
      <p:cxnSp>
        <p:nvCxnSpPr>
          <p:cNvPr id="9" name="Straight Connector 8">
            <a:extLst>
              <a:ext uri="{FF2B5EF4-FFF2-40B4-BE49-F238E27FC236}">
                <a16:creationId xmlns:a16="http://schemas.microsoft.com/office/drawing/2014/main" id="{E2F30118-425F-C140-A1A3-61AE7B260C13}"/>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F1C5D326-F975-F34C-BE0F-2D0679514C65}"/>
              </a:ext>
            </a:extLst>
          </p:cNvPr>
          <p:cNvSpPr/>
          <p:nvPr/>
        </p:nvSpPr>
        <p:spPr>
          <a:xfrm>
            <a:off x="545052" y="1985963"/>
            <a:ext cx="3404017" cy="449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Garamond" panose="02020404030301010803" pitchFamily="18" charset="0"/>
              </a:rPr>
              <a:t>Market-based Mechanisms</a:t>
            </a:r>
          </a:p>
        </p:txBody>
      </p:sp>
      <p:sp>
        <p:nvSpPr>
          <p:cNvPr id="6" name="Rectangle 5">
            <a:extLst>
              <a:ext uri="{FF2B5EF4-FFF2-40B4-BE49-F238E27FC236}">
                <a16:creationId xmlns:a16="http://schemas.microsoft.com/office/drawing/2014/main" id="{14C2DA0C-1218-C04C-8B92-67D398E8FE9A}"/>
              </a:ext>
            </a:extLst>
          </p:cNvPr>
          <p:cNvSpPr/>
          <p:nvPr/>
        </p:nvSpPr>
        <p:spPr>
          <a:xfrm>
            <a:off x="4393989" y="1985963"/>
            <a:ext cx="3404017" cy="449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Garamond" panose="02020404030301010803" pitchFamily="18" charset="0"/>
              </a:rPr>
              <a:t>Subsidies and Tax Breaks</a:t>
            </a:r>
          </a:p>
        </p:txBody>
      </p:sp>
      <p:sp>
        <p:nvSpPr>
          <p:cNvPr id="10" name="Rectangle 9">
            <a:extLst>
              <a:ext uri="{FF2B5EF4-FFF2-40B4-BE49-F238E27FC236}">
                <a16:creationId xmlns:a16="http://schemas.microsoft.com/office/drawing/2014/main" id="{6F1C83AC-F94D-D444-A872-217EBD8091EB}"/>
              </a:ext>
            </a:extLst>
          </p:cNvPr>
          <p:cNvSpPr/>
          <p:nvPr/>
        </p:nvSpPr>
        <p:spPr>
          <a:xfrm>
            <a:off x="8242926" y="1985963"/>
            <a:ext cx="3404017" cy="449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latin typeface="Garamond" panose="02020404030301010803" pitchFamily="18" charset="0"/>
              </a:rPr>
              <a:t>Regulation</a:t>
            </a:r>
          </a:p>
        </p:txBody>
      </p:sp>
      <p:sp>
        <p:nvSpPr>
          <p:cNvPr id="3" name="Rectangle 2">
            <a:extLst>
              <a:ext uri="{FF2B5EF4-FFF2-40B4-BE49-F238E27FC236}">
                <a16:creationId xmlns:a16="http://schemas.microsoft.com/office/drawing/2014/main" id="{0D2A9C21-542D-2B41-AF92-D94E3B68234E}"/>
              </a:ext>
            </a:extLst>
          </p:cNvPr>
          <p:cNvSpPr/>
          <p:nvPr/>
        </p:nvSpPr>
        <p:spPr>
          <a:xfrm>
            <a:off x="545052" y="2757540"/>
            <a:ext cx="3404017" cy="860342"/>
          </a:xfrm>
          <a:prstGeom prst="rect">
            <a:avLst/>
          </a:prstGeom>
          <a:ln>
            <a:solidFill>
              <a:schemeClr val="accent1">
                <a:lumMod val="50000"/>
                <a:lumOff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1">
                    <a:lumMod val="50000"/>
                    <a:lumOff val="50000"/>
                  </a:schemeClr>
                </a:solidFill>
                <a:latin typeface="Garamond" panose="02020404030301010803" pitchFamily="18" charset="0"/>
              </a:rPr>
              <a:t>Energy Trading Systems</a:t>
            </a:r>
          </a:p>
          <a:p>
            <a:pPr algn="ctr"/>
            <a:r>
              <a:rPr lang="en-US" sz="1400" dirty="0">
                <a:solidFill>
                  <a:schemeClr val="accent1">
                    <a:lumMod val="50000"/>
                    <a:lumOff val="50000"/>
                  </a:schemeClr>
                </a:solidFill>
                <a:latin typeface="Garamond" panose="02020404030301010803" pitchFamily="18" charset="0"/>
              </a:rPr>
              <a:t>Cap-and-Trade</a:t>
            </a:r>
          </a:p>
          <a:p>
            <a:pPr algn="ctr"/>
            <a:r>
              <a:rPr lang="en-US" sz="1400" dirty="0">
                <a:solidFill>
                  <a:schemeClr val="accent1">
                    <a:lumMod val="50000"/>
                    <a:lumOff val="50000"/>
                  </a:schemeClr>
                </a:solidFill>
                <a:latin typeface="Garamond" panose="02020404030301010803" pitchFamily="18" charset="0"/>
              </a:rPr>
              <a:t>Auction Style</a:t>
            </a:r>
          </a:p>
        </p:txBody>
      </p:sp>
      <p:sp>
        <p:nvSpPr>
          <p:cNvPr id="11" name="Rectangle 10">
            <a:extLst>
              <a:ext uri="{FF2B5EF4-FFF2-40B4-BE49-F238E27FC236}">
                <a16:creationId xmlns:a16="http://schemas.microsoft.com/office/drawing/2014/main" id="{7754A8DF-0942-F44E-91D8-0F1B50F69207}"/>
              </a:ext>
            </a:extLst>
          </p:cNvPr>
          <p:cNvSpPr/>
          <p:nvPr/>
        </p:nvSpPr>
        <p:spPr>
          <a:xfrm>
            <a:off x="545052" y="3939754"/>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Carbon Tax</a:t>
            </a:r>
          </a:p>
          <a:p>
            <a:pPr algn="ctr"/>
            <a:r>
              <a:rPr lang="en-US" sz="1400" dirty="0">
                <a:latin typeface="Garamond" panose="02020404030301010803" pitchFamily="18" charset="0"/>
              </a:rPr>
              <a:t>Levied on corporation</a:t>
            </a:r>
          </a:p>
          <a:p>
            <a:pPr algn="ctr"/>
            <a:r>
              <a:rPr lang="en-US" sz="1400" dirty="0">
                <a:latin typeface="Garamond" panose="02020404030301010803" pitchFamily="18" charset="0"/>
              </a:rPr>
              <a:t>Levied on consumers</a:t>
            </a:r>
          </a:p>
        </p:txBody>
      </p:sp>
      <p:sp>
        <p:nvSpPr>
          <p:cNvPr id="12" name="Rectangle 11">
            <a:extLst>
              <a:ext uri="{FF2B5EF4-FFF2-40B4-BE49-F238E27FC236}">
                <a16:creationId xmlns:a16="http://schemas.microsoft.com/office/drawing/2014/main" id="{BE9E819E-E47E-7748-824C-52A2914E08F1}"/>
              </a:ext>
            </a:extLst>
          </p:cNvPr>
          <p:cNvSpPr/>
          <p:nvPr/>
        </p:nvSpPr>
        <p:spPr>
          <a:xfrm>
            <a:off x="545052" y="5121968"/>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Conservation Taxes</a:t>
            </a:r>
          </a:p>
          <a:p>
            <a:pPr algn="ctr"/>
            <a:r>
              <a:rPr lang="en-US" sz="1400" dirty="0">
                <a:latin typeface="Garamond" panose="02020404030301010803" pitchFamily="18" charset="0"/>
              </a:rPr>
              <a:t>Levied on those destroying important ecosystems (The Amazon, Great Barrier Reef)</a:t>
            </a:r>
          </a:p>
        </p:txBody>
      </p:sp>
      <p:sp>
        <p:nvSpPr>
          <p:cNvPr id="15" name="Rectangle 14">
            <a:extLst>
              <a:ext uri="{FF2B5EF4-FFF2-40B4-BE49-F238E27FC236}">
                <a16:creationId xmlns:a16="http://schemas.microsoft.com/office/drawing/2014/main" id="{CA942919-2570-074A-A2C2-4C3C541C56A9}"/>
              </a:ext>
            </a:extLst>
          </p:cNvPr>
          <p:cNvSpPr/>
          <p:nvPr/>
        </p:nvSpPr>
        <p:spPr>
          <a:xfrm>
            <a:off x="4393990" y="3939754"/>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Patents</a:t>
            </a:r>
          </a:p>
          <a:p>
            <a:pPr algn="ctr"/>
            <a:r>
              <a:rPr lang="en-US" sz="1400" dirty="0">
                <a:latin typeface="Garamond" panose="02020404030301010803" pitchFamily="18" charset="0"/>
              </a:rPr>
              <a:t>To researchers ensuring that innovation is rewarded &amp; protected</a:t>
            </a:r>
          </a:p>
        </p:txBody>
      </p:sp>
      <p:sp>
        <p:nvSpPr>
          <p:cNvPr id="16" name="Rectangle 15">
            <a:extLst>
              <a:ext uri="{FF2B5EF4-FFF2-40B4-BE49-F238E27FC236}">
                <a16:creationId xmlns:a16="http://schemas.microsoft.com/office/drawing/2014/main" id="{14040ADD-2850-D146-B759-619F3C3171B8}"/>
              </a:ext>
            </a:extLst>
          </p:cNvPr>
          <p:cNvSpPr/>
          <p:nvPr/>
        </p:nvSpPr>
        <p:spPr>
          <a:xfrm>
            <a:off x="4393990" y="5121968"/>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Tax Breaks</a:t>
            </a:r>
          </a:p>
          <a:p>
            <a:pPr algn="ctr"/>
            <a:r>
              <a:rPr lang="en-US" sz="1400" dirty="0">
                <a:latin typeface="Garamond" panose="02020404030301010803" pitchFamily="18" charset="0"/>
              </a:rPr>
              <a:t>To corporations implementing climate-sensitive technology</a:t>
            </a:r>
          </a:p>
        </p:txBody>
      </p:sp>
      <p:sp>
        <p:nvSpPr>
          <p:cNvPr id="17" name="Rectangle 16">
            <a:extLst>
              <a:ext uri="{FF2B5EF4-FFF2-40B4-BE49-F238E27FC236}">
                <a16:creationId xmlns:a16="http://schemas.microsoft.com/office/drawing/2014/main" id="{30E4C4C2-764A-4C4E-8BC3-E759F242145E}"/>
              </a:ext>
            </a:extLst>
          </p:cNvPr>
          <p:cNvSpPr/>
          <p:nvPr/>
        </p:nvSpPr>
        <p:spPr>
          <a:xfrm>
            <a:off x="8242926" y="2757540"/>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Fuel Standards</a:t>
            </a:r>
          </a:p>
          <a:p>
            <a:pPr algn="ctr"/>
            <a:r>
              <a:rPr lang="en-US" sz="1400" dirty="0">
                <a:latin typeface="Garamond" panose="02020404030301010803" pitchFamily="18" charset="0"/>
              </a:rPr>
              <a:t>Usually levied on automobiles and airplanes which must comply with certain mandates</a:t>
            </a:r>
          </a:p>
        </p:txBody>
      </p:sp>
      <p:sp>
        <p:nvSpPr>
          <p:cNvPr id="18" name="Rectangle 17">
            <a:extLst>
              <a:ext uri="{FF2B5EF4-FFF2-40B4-BE49-F238E27FC236}">
                <a16:creationId xmlns:a16="http://schemas.microsoft.com/office/drawing/2014/main" id="{C87988A0-E81D-4A42-93F2-BD37544BC184}"/>
              </a:ext>
            </a:extLst>
          </p:cNvPr>
          <p:cNvSpPr/>
          <p:nvPr/>
        </p:nvSpPr>
        <p:spPr>
          <a:xfrm>
            <a:off x="4393990" y="2757540"/>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Subsidies</a:t>
            </a:r>
          </a:p>
          <a:p>
            <a:pPr algn="ctr"/>
            <a:r>
              <a:rPr lang="en-US" sz="1400" dirty="0">
                <a:latin typeface="Garamond" panose="02020404030301010803" pitchFamily="18" charset="0"/>
              </a:rPr>
              <a:t>Research</a:t>
            </a:r>
          </a:p>
          <a:p>
            <a:pPr algn="ctr"/>
            <a:r>
              <a:rPr lang="en-US" sz="1400" dirty="0">
                <a:latin typeface="Garamond" panose="02020404030301010803" pitchFamily="18" charset="0"/>
              </a:rPr>
              <a:t>Government stipulated projects</a:t>
            </a:r>
          </a:p>
        </p:txBody>
      </p:sp>
      <p:sp>
        <p:nvSpPr>
          <p:cNvPr id="19" name="Rectangle 18">
            <a:extLst>
              <a:ext uri="{FF2B5EF4-FFF2-40B4-BE49-F238E27FC236}">
                <a16:creationId xmlns:a16="http://schemas.microsoft.com/office/drawing/2014/main" id="{F566DCA4-6929-A74E-AAF4-A267474F7524}"/>
              </a:ext>
            </a:extLst>
          </p:cNvPr>
          <p:cNvSpPr/>
          <p:nvPr/>
        </p:nvSpPr>
        <p:spPr>
          <a:xfrm>
            <a:off x="8242926" y="3938136"/>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Emissions Standards</a:t>
            </a:r>
          </a:p>
          <a:p>
            <a:pPr algn="ctr"/>
            <a:r>
              <a:rPr lang="en-US" sz="1400" dirty="0">
                <a:latin typeface="Garamond" panose="02020404030301010803" pitchFamily="18" charset="0"/>
              </a:rPr>
              <a:t>Similarly, levied on transportation, electric, and power companies</a:t>
            </a:r>
          </a:p>
        </p:txBody>
      </p:sp>
      <p:sp>
        <p:nvSpPr>
          <p:cNvPr id="20" name="Rectangle 19">
            <a:extLst>
              <a:ext uri="{FF2B5EF4-FFF2-40B4-BE49-F238E27FC236}">
                <a16:creationId xmlns:a16="http://schemas.microsoft.com/office/drawing/2014/main" id="{BDC1A9BF-F61B-1949-AF2B-BB51557F275A}"/>
              </a:ext>
            </a:extLst>
          </p:cNvPr>
          <p:cNvSpPr/>
          <p:nvPr/>
        </p:nvSpPr>
        <p:spPr>
          <a:xfrm>
            <a:off x="8242926" y="5118732"/>
            <a:ext cx="3404017" cy="860342"/>
          </a:xfrm>
          <a:prstGeom prst="rect">
            <a:avLst/>
          </a:prstGeom>
          <a:ln>
            <a:solidFill>
              <a:schemeClr val="accent4"/>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Garamond" panose="02020404030301010803" pitchFamily="18" charset="0"/>
              </a:rPr>
              <a:t>Technology Standards</a:t>
            </a:r>
          </a:p>
          <a:p>
            <a:pPr algn="ctr"/>
            <a:r>
              <a:rPr lang="en-US" sz="1400" dirty="0">
                <a:latin typeface="Garamond" panose="02020404030301010803" pitchFamily="18" charset="0"/>
              </a:rPr>
              <a:t>Mandatory updates to self-monitoring emissions technology </a:t>
            </a:r>
          </a:p>
        </p:txBody>
      </p:sp>
      <p:sp>
        <p:nvSpPr>
          <p:cNvPr id="4" name="Rectangle 3">
            <a:extLst>
              <a:ext uri="{FF2B5EF4-FFF2-40B4-BE49-F238E27FC236}">
                <a16:creationId xmlns:a16="http://schemas.microsoft.com/office/drawing/2014/main" id="{22EE3A67-EE9D-A645-887C-60EA1CBD4650}"/>
              </a:ext>
            </a:extLst>
          </p:cNvPr>
          <p:cNvSpPr/>
          <p:nvPr/>
        </p:nvSpPr>
        <p:spPr>
          <a:xfrm>
            <a:off x="4989094" y="1311310"/>
            <a:ext cx="2213811" cy="418510"/>
          </a:xfrm>
          <a:prstGeom prst="rect">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Garamond" panose="02020404030301010803" pitchFamily="18" charset="0"/>
              </a:rPr>
              <a:t>Government</a:t>
            </a:r>
          </a:p>
        </p:txBody>
      </p:sp>
      <p:cxnSp>
        <p:nvCxnSpPr>
          <p:cNvPr id="49" name="Google Shape;222;gcf0f938dfa_1_182">
            <a:extLst>
              <a:ext uri="{FF2B5EF4-FFF2-40B4-BE49-F238E27FC236}">
                <a16:creationId xmlns:a16="http://schemas.microsoft.com/office/drawing/2014/main" id="{5611E402-930D-9B4D-BA4A-5A4C50714D64}"/>
              </a:ext>
            </a:extLst>
          </p:cNvPr>
          <p:cNvCxnSpPr>
            <a:cxnSpLocks/>
          </p:cNvCxnSpPr>
          <p:nvPr/>
        </p:nvCxnSpPr>
        <p:spPr>
          <a:xfrm>
            <a:off x="9944934" y="1520565"/>
            <a:ext cx="0" cy="465398"/>
          </a:xfrm>
          <a:prstGeom prst="straightConnector1">
            <a:avLst/>
          </a:prstGeom>
          <a:ln>
            <a:headEnd type="none" w="sm" len="sm"/>
            <a:tailEnd type="triangle" w="med" len="med"/>
          </a:ln>
        </p:spPr>
        <p:style>
          <a:lnRef idx="1">
            <a:schemeClr val="dk1"/>
          </a:lnRef>
          <a:fillRef idx="0">
            <a:schemeClr val="dk1"/>
          </a:fillRef>
          <a:effectRef idx="0">
            <a:schemeClr val="dk1"/>
          </a:effectRef>
          <a:fontRef idx="minor">
            <a:schemeClr val="tx1"/>
          </a:fontRef>
        </p:style>
      </p:cxnSp>
      <p:cxnSp>
        <p:nvCxnSpPr>
          <p:cNvPr id="58" name="Google Shape;222;gcf0f938dfa_1_182">
            <a:extLst>
              <a:ext uri="{FF2B5EF4-FFF2-40B4-BE49-F238E27FC236}">
                <a16:creationId xmlns:a16="http://schemas.microsoft.com/office/drawing/2014/main" id="{2DE5213F-6D17-D949-80EA-306905F84153}"/>
              </a:ext>
            </a:extLst>
          </p:cNvPr>
          <p:cNvCxnSpPr>
            <a:cxnSpLocks/>
          </p:cNvCxnSpPr>
          <p:nvPr/>
        </p:nvCxnSpPr>
        <p:spPr>
          <a:xfrm flipH="1">
            <a:off x="6096000" y="1715006"/>
            <a:ext cx="2" cy="256143"/>
          </a:xfrm>
          <a:prstGeom prst="straightConnector1">
            <a:avLst/>
          </a:prstGeom>
          <a:ln>
            <a:headEnd type="none" w="sm" len="sm"/>
            <a:tailEnd type="triangle" w="med" len="med"/>
          </a:ln>
        </p:spPr>
        <p:style>
          <a:lnRef idx="1">
            <a:schemeClr val="dk1"/>
          </a:lnRef>
          <a:fillRef idx="0">
            <a:schemeClr val="dk1"/>
          </a:fillRef>
          <a:effectRef idx="0">
            <a:schemeClr val="dk1"/>
          </a:effectRef>
          <a:fontRef idx="minor">
            <a:schemeClr val="tx1"/>
          </a:fontRef>
        </p:style>
      </p:cxnSp>
      <p:cxnSp>
        <p:nvCxnSpPr>
          <p:cNvPr id="59" name="Google Shape;222;gcf0f938dfa_1_182">
            <a:extLst>
              <a:ext uri="{FF2B5EF4-FFF2-40B4-BE49-F238E27FC236}">
                <a16:creationId xmlns:a16="http://schemas.microsoft.com/office/drawing/2014/main" id="{66D0305F-21FF-524D-B747-0A09CFC602D2}"/>
              </a:ext>
            </a:extLst>
          </p:cNvPr>
          <p:cNvCxnSpPr>
            <a:cxnSpLocks/>
            <a:endCxn id="2" idx="0"/>
          </p:cNvCxnSpPr>
          <p:nvPr/>
        </p:nvCxnSpPr>
        <p:spPr>
          <a:xfrm>
            <a:off x="2247060" y="1520565"/>
            <a:ext cx="1" cy="465398"/>
          </a:xfrm>
          <a:prstGeom prst="straightConnector1">
            <a:avLst/>
          </a:prstGeom>
          <a:ln>
            <a:headEnd type="none" w="sm" len="sm"/>
            <a:tailEnd type="triangle" w="med" len="med"/>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355FCEB-F0E6-5A4F-9ED8-000AE59B270A}"/>
              </a:ext>
            </a:extLst>
          </p:cNvPr>
          <p:cNvCxnSpPr>
            <a:stCxn id="4" idx="1"/>
          </p:cNvCxnSpPr>
          <p:nvPr/>
        </p:nvCxnSpPr>
        <p:spPr>
          <a:xfrm flipH="1">
            <a:off x="2247060" y="1520565"/>
            <a:ext cx="2742034"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F1C3546-6AFD-B545-AEB7-AF337645521B}"/>
              </a:ext>
            </a:extLst>
          </p:cNvPr>
          <p:cNvCxnSpPr/>
          <p:nvPr/>
        </p:nvCxnSpPr>
        <p:spPr>
          <a:xfrm flipH="1">
            <a:off x="7202905" y="1521892"/>
            <a:ext cx="2742034" cy="0"/>
          </a:xfrm>
          <a:prstGeom prst="line">
            <a:avLst/>
          </a:prstGeom>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D7839191-9BC3-3540-811E-18833CAAE9FB}"/>
              </a:ext>
            </a:extLst>
          </p:cNvPr>
          <p:cNvSpPr/>
          <p:nvPr/>
        </p:nvSpPr>
        <p:spPr>
          <a:xfrm>
            <a:off x="0" y="0"/>
            <a:ext cx="630621" cy="618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1</a:t>
            </a:r>
          </a:p>
        </p:txBody>
      </p:sp>
    </p:spTree>
    <p:extLst>
      <p:ext uri="{BB962C8B-B14F-4D97-AF65-F5344CB8AC3E}">
        <p14:creationId xmlns:p14="http://schemas.microsoft.com/office/powerpoint/2010/main" val="28049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B70F-48C6-CF4D-BFBD-1674B1DDF85F}"/>
              </a:ext>
            </a:extLst>
          </p:cNvPr>
          <p:cNvSpPr>
            <a:spLocks noGrp="1"/>
          </p:cNvSpPr>
          <p:nvPr>
            <p:ph type="title"/>
          </p:nvPr>
        </p:nvSpPr>
        <p:spPr>
          <a:xfrm>
            <a:off x="630621" y="85467"/>
            <a:ext cx="10723179" cy="1325563"/>
          </a:xfrm>
        </p:spPr>
        <p:txBody>
          <a:bodyPr>
            <a:normAutofit/>
          </a:bodyPr>
          <a:lstStyle/>
          <a:p>
            <a:r>
              <a:rPr lang="en-US" sz="2400" dirty="0"/>
              <a:t>Energy Trading Systems form a core component of reducing worldwide GHGs, using four key actors and two possible systems.</a:t>
            </a:r>
          </a:p>
        </p:txBody>
      </p:sp>
      <p:cxnSp>
        <p:nvCxnSpPr>
          <p:cNvPr id="5" name="Straight Connector 4">
            <a:extLst>
              <a:ext uri="{FF2B5EF4-FFF2-40B4-BE49-F238E27FC236}">
                <a16:creationId xmlns:a16="http://schemas.microsoft.com/office/drawing/2014/main" id="{7B0AF527-3EAC-9C4E-AA5D-C19E2C343D2C}"/>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7731842-FBF0-F54C-96B5-C4A0AB1AB254}"/>
              </a:ext>
            </a:extLst>
          </p:cNvPr>
          <p:cNvCxnSpPr>
            <a:cxnSpLocks/>
          </p:cNvCxnSpPr>
          <p:nvPr/>
        </p:nvCxnSpPr>
        <p:spPr>
          <a:xfrm>
            <a:off x="945326" y="1528357"/>
            <a:ext cx="3746349"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1064CCD0-0573-C64A-A50D-E14CE5336F2B}"/>
              </a:ext>
            </a:extLst>
          </p:cNvPr>
          <p:cNvSpPr txBox="1"/>
          <p:nvPr/>
        </p:nvSpPr>
        <p:spPr>
          <a:xfrm>
            <a:off x="945326" y="1189803"/>
            <a:ext cx="3700631" cy="338554"/>
          </a:xfrm>
          <a:prstGeom prst="rect">
            <a:avLst/>
          </a:prstGeom>
          <a:noFill/>
        </p:spPr>
        <p:txBody>
          <a:bodyPr wrap="square" rtlCol="0">
            <a:spAutoFit/>
          </a:bodyPr>
          <a:lstStyle/>
          <a:p>
            <a:pPr algn="ctr"/>
            <a:r>
              <a:rPr lang="en-US" sz="1600" dirty="0">
                <a:latin typeface="Garamond" panose="02020404030301010803" pitchFamily="18" charset="0"/>
              </a:rPr>
              <a:t>How does an Energy Trading System Work?</a:t>
            </a:r>
          </a:p>
        </p:txBody>
      </p:sp>
      <p:sp>
        <p:nvSpPr>
          <p:cNvPr id="3" name="Rectangle 2">
            <a:extLst>
              <a:ext uri="{FF2B5EF4-FFF2-40B4-BE49-F238E27FC236}">
                <a16:creationId xmlns:a16="http://schemas.microsoft.com/office/drawing/2014/main" id="{29E81D70-C5B8-1F47-A31B-DF8C36DB65AE}"/>
              </a:ext>
            </a:extLst>
          </p:cNvPr>
          <p:cNvSpPr/>
          <p:nvPr/>
        </p:nvSpPr>
        <p:spPr>
          <a:xfrm>
            <a:off x="1962734" y="3134550"/>
            <a:ext cx="1998134" cy="922867"/>
          </a:xfrm>
          <a:prstGeom prst="rect">
            <a:avLst/>
          </a:prstGeom>
          <a:solidFill>
            <a:schemeClr val="accent1">
              <a:lumMod val="50000"/>
              <a:lumOff val="50000"/>
            </a:schemeClr>
          </a:solidFill>
          <a:ln>
            <a:solidFill>
              <a:schemeClr val="accent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Garamond" panose="02020404030301010803" pitchFamily="18" charset="0"/>
              </a:rPr>
              <a:t>Auction House</a:t>
            </a:r>
          </a:p>
        </p:txBody>
      </p:sp>
      <p:cxnSp>
        <p:nvCxnSpPr>
          <p:cNvPr id="13" name="Straight Connector 12">
            <a:extLst>
              <a:ext uri="{FF2B5EF4-FFF2-40B4-BE49-F238E27FC236}">
                <a16:creationId xmlns:a16="http://schemas.microsoft.com/office/drawing/2014/main" id="{BBF0D5A9-D4D4-CA47-B853-6ADA600A3176}"/>
              </a:ext>
            </a:extLst>
          </p:cNvPr>
          <p:cNvCxnSpPr>
            <a:cxnSpLocks/>
          </p:cNvCxnSpPr>
          <p:nvPr/>
        </p:nvCxnSpPr>
        <p:spPr>
          <a:xfrm>
            <a:off x="542644" y="1903528"/>
            <a:ext cx="2367540" cy="0"/>
          </a:xfrm>
          <a:prstGeom prst="line">
            <a:avLst/>
          </a:prstGeom>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729B1267-EBC2-284E-9095-32B24CCE151A}"/>
              </a:ext>
            </a:extLst>
          </p:cNvPr>
          <p:cNvSpPr txBox="1"/>
          <p:nvPr/>
        </p:nvSpPr>
        <p:spPr>
          <a:xfrm>
            <a:off x="542644" y="1607341"/>
            <a:ext cx="1998134" cy="338554"/>
          </a:xfrm>
          <a:prstGeom prst="rect">
            <a:avLst/>
          </a:prstGeom>
          <a:noFill/>
        </p:spPr>
        <p:txBody>
          <a:bodyPr wrap="square" rtlCol="0">
            <a:spAutoFit/>
          </a:bodyPr>
          <a:lstStyle/>
          <a:p>
            <a:r>
              <a:rPr lang="en-US" sz="1600" dirty="0">
                <a:latin typeface="Garamond" panose="02020404030301010803" pitchFamily="18" charset="0"/>
              </a:rPr>
              <a:t>Auction House System</a:t>
            </a:r>
          </a:p>
        </p:txBody>
      </p:sp>
      <p:cxnSp>
        <p:nvCxnSpPr>
          <p:cNvPr id="19" name="Straight Connector 18">
            <a:extLst>
              <a:ext uri="{FF2B5EF4-FFF2-40B4-BE49-F238E27FC236}">
                <a16:creationId xmlns:a16="http://schemas.microsoft.com/office/drawing/2014/main" id="{7893114F-423B-A843-B47D-BFE591E54DE1}"/>
              </a:ext>
            </a:extLst>
          </p:cNvPr>
          <p:cNvCxnSpPr>
            <a:cxnSpLocks/>
          </p:cNvCxnSpPr>
          <p:nvPr/>
        </p:nvCxnSpPr>
        <p:spPr>
          <a:xfrm>
            <a:off x="523185" y="5208293"/>
            <a:ext cx="2367540" cy="0"/>
          </a:xfrm>
          <a:prstGeom prst="line">
            <a:avLst/>
          </a:prstGeom>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3AD5CC38-E6FC-7C4D-AECA-67E90778CFA6}"/>
              </a:ext>
            </a:extLst>
          </p:cNvPr>
          <p:cNvSpPr txBox="1"/>
          <p:nvPr/>
        </p:nvSpPr>
        <p:spPr>
          <a:xfrm>
            <a:off x="523185" y="4912106"/>
            <a:ext cx="1998134" cy="338554"/>
          </a:xfrm>
          <a:prstGeom prst="rect">
            <a:avLst/>
          </a:prstGeom>
          <a:noFill/>
        </p:spPr>
        <p:txBody>
          <a:bodyPr wrap="square" rtlCol="0">
            <a:spAutoFit/>
          </a:bodyPr>
          <a:lstStyle/>
          <a:p>
            <a:r>
              <a:rPr lang="en-US" sz="1600" dirty="0">
                <a:latin typeface="Garamond" panose="02020404030301010803" pitchFamily="18" charset="0"/>
              </a:rPr>
              <a:t>Cap-and-Trade System</a:t>
            </a:r>
          </a:p>
        </p:txBody>
      </p:sp>
      <p:cxnSp>
        <p:nvCxnSpPr>
          <p:cNvPr id="11" name="Straight Connector 10">
            <a:extLst>
              <a:ext uri="{FF2B5EF4-FFF2-40B4-BE49-F238E27FC236}">
                <a16:creationId xmlns:a16="http://schemas.microsoft.com/office/drawing/2014/main" id="{2AB1502D-2653-F948-BE7B-BDC7B07B992B}"/>
              </a:ext>
            </a:extLst>
          </p:cNvPr>
          <p:cNvCxnSpPr/>
          <p:nvPr/>
        </p:nvCxnSpPr>
        <p:spPr>
          <a:xfrm>
            <a:off x="6096000" y="1270392"/>
            <a:ext cx="0" cy="5519514"/>
          </a:xfrm>
          <a:prstGeom prst="line">
            <a:avLst/>
          </a:prstGeom>
          <a:ln w="31750">
            <a:prstDash val="sys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E662A2EF-5DCC-A240-9C29-9D7123A82B36}"/>
              </a:ext>
            </a:extLst>
          </p:cNvPr>
          <p:cNvSpPr/>
          <p:nvPr/>
        </p:nvSpPr>
        <p:spPr>
          <a:xfrm>
            <a:off x="4130631" y="2305158"/>
            <a:ext cx="1475541" cy="4701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Businesses Buying Credits</a:t>
            </a:r>
          </a:p>
        </p:txBody>
      </p:sp>
      <p:pic>
        <p:nvPicPr>
          <p:cNvPr id="33" name="Graphic 32" descr="Power Plant with solid fill">
            <a:extLst>
              <a:ext uri="{FF2B5EF4-FFF2-40B4-BE49-F238E27FC236}">
                <a16:creationId xmlns:a16="http://schemas.microsoft.com/office/drawing/2014/main" id="{CA4FF948-C8FF-4A48-B2B0-2A058E2F8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9359" y="2927327"/>
            <a:ext cx="914400" cy="914400"/>
          </a:xfrm>
          <a:prstGeom prst="rect">
            <a:avLst/>
          </a:prstGeom>
        </p:spPr>
      </p:pic>
      <p:pic>
        <p:nvPicPr>
          <p:cNvPr id="35" name="Graphic 34" descr="Wind Turbines with solid fill">
            <a:extLst>
              <a:ext uri="{FF2B5EF4-FFF2-40B4-BE49-F238E27FC236}">
                <a16:creationId xmlns:a16="http://schemas.microsoft.com/office/drawing/2014/main" id="{7D7521B0-2C78-7448-BDF3-A2D0B7FF5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831" y="3784981"/>
            <a:ext cx="914400" cy="914400"/>
          </a:xfrm>
          <a:prstGeom prst="rect">
            <a:avLst/>
          </a:prstGeom>
        </p:spPr>
      </p:pic>
      <p:sp>
        <p:nvSpPr>
          <p:cNvPr id="36" name="Rectangle 35">
            <a:extLst>
              <a:ext uri="{FF2B5EF4-FFF2-40B4-BE49-F238E27FC236}">
                <a16:creationId xmlns:a16="http://schemas.microsoft.com/office/drawing/2014/main" id="{952DD84D-8017-B242-A62A-9EFEBA88F82E}"/>
              </a:ext>
            </a:extLst>
          </p:cNvPr>
          <p:cNvSpPr/>
          <p:nvPr/>
        </p:nvSpPr>
        <p:spPr>
          <a:xfrm>
            <a:off x="128696" y="2767021"/>
            <a:ext cx="1452815" cy="9228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latin typeface="Garamond" panose="02020404030301010803" pitchFamily="18" charset="0"/>
              </a:rPr>
              <a:t>Businesses Creating Carbon Mitigation Projects</a:t>
            </a:r>
          </a:p>
        </p:txBody>
      </p:sp>
      <p:cxnSp>
        <p:nvCxnSpPr>
          <p:cNvPr id="38" name="Straight Arrow Connector 37">
            <a:extLst>
              <a:ext uri="{FF2B5EF4-FFF2-40B4-BE49-F238E27FC236}">
                <a16:creationId xmlns:a16="http://schemas.microsoft.com/office/drawing/2014/main" id="{23D3071A-F413-4443-84DC-71C47F963530}"/>
              </a:ext>
            </a:extLst>
          </p:cNvPr>
          <p:cNvCxnSpPr>
            <a:cxnSpLocks/>
          </p:cNvCxnSpPr>
          <p:nvPr/>
        </p:nvCxnSpPr>
        <p:spPr>
          <a:xfrm flipH="1">
            <a:off x="1581511" y="4295202"/>
            <a:ext cx="2984661" cy="0"/>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E79D5F-0B16-F24B-B2A9-F2B8682E3004}"/>
              </a:ext>
            </a:extLst>
          </p:cNvPr>
          <p:cNvSpPr txBox="1"/>
          <p:nvPr/>
        </p:nvSpPr>
        <p:spPr>
          <a:xfrm rot="1806928">
            <a:off x="2169394" y="2763963"/>
            <a:ext cx="3012308" cy="246221"/>
          </a:xfrm>
          <a:prstGeom prst="rect">
            <a:avLst/>
          </a:prstGeom>
          <a:noFill/>
        </p:spPr>
        <p:txBody>
          <a:bodyPr wrap="square" rtlCol="0">
            <a:spAutoFit/>
          </a:bodyPr>
          <a:lstStyle/>
          <a:p>
            <a:pPr algn="ctr"/>
            <a:r>
              <a:rPr lang="en-US" sz="1000" i="1" dirty="0">
                <a:latin typeface="Garamond" panose="02020404030301010803" pitchFamily="18" charset="0"/>
              </a:rPr>
              <a:t>Carbon credit to highest bidding firm</a:t>
            </a:r>
          </a:p>
        </p:txBody>
      </p:sp>
      <p:pic>
        <p:nvPicPr>
          <p:cNvPr id="45" name="Graphic 44" descr="Tree With Roots with solid fill">
            <a:extLst>
              <a:ext uri="{FF2B5EF4-FFF2-40B4-BE49-F238E27FC236}">
                <a16:creationId xmlns:a16="http://schemas.microsoft.com/office/drawing/2014/main" id="{F4A8CC25-C99D-8942-9143-D896AE7251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8522" y="1999524"/>
            <a:ext cx="679361" cy="679361"/>
          </a:xfrm>
          <a:prstGeom prst="rect">
            <a:avLst/>
          </a:prstGeom>
        </p:spPr>
      </p:pic>
      <p:sp>
        <p:nvSpPr>
          <p:cNvPr id="47" name="Left Arrow 46">
            <a:extLst>
              <a:ext uri="{FF2B5EF4-FFF2-40B4-BE49-F238E27FC236}">
                <a16:creationId xmlns:a16="http://schemas.microsoft.com/office/drawing/2014/main" id="{2663E8DF-C386-D443-8120-5377E680D281}"/>
              </a:ext>
            </a:extLst>
          </p:cNvPr>
          <p:cNvSpPr/>
          <p:nvPr/>
        </p:nvSpPr>
        <p:spPr>
          <a:xfrm rot="10133887">
            <a:off x="1679451" y="2384870"/>
            <a:ext cx="542604" cy="268411"/>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CBB0055B-5927-4740-95E7-BAFB35319ABB}"/>
              </a:ext>
            </a:extLst>
          </p:cNvPr>
          <p:cNvCxnSpPr>
            <a:cxnSpLocks/>
            <a:stCxn id="45" idx="2"/>
          </p:cNvCxnSpPr>
          <p:nvPr/>
        </p:nvCxnSpPr>
        <p:spPr>
          <a:xfrm>
            <a:off x="2618203" y="2678885"/>
            <a:ext cx="0" cy="435983"/>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C8BDF26-EBB5-6E48-91B4-7368EFB284CD}"/>
              </a:ext>
            </a:extLst>
          </p:cNvPr>
          <p:cNvCxnSpPr>
            <a:cxnSpLocks/>
          </p:cNvCxnSpPr>
          <p:nvPr/>
        </p:nvCxnSpPr>
        <p:spPr>
          <a:xfrm>
            <a:off x="3015656" y="2376381"/>
            <a:ext cx="1569836" cy="925839"/>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785AD79-DAAD-2141-A6A1-9C66E5F4F897}"/>
              </a:ext>
            </a:extLst>
          </p:cNvPr>
          <p:cNvSpPr txBox="1"/>
          <p:nvPr/>
        </p:nvSpPr>
        <p:spPr>
          <a:xfrm>
            <a:off x="1567687" y="4331975"/>
            <a:ext cx="3012308" cy="246221"/>
          </a:xfrm>
          <a:prstGeom prst="rect">
            <a:avLst/>
          </a:prstGeom>
          <a:noFill/>
        </p:spPr>
        <p:txBody>
          <a:bodyPr wrap="square" rtlCol="0">
            <a:spAutoFit/>
          </a:bodyPr>
          <a:lstStyle/>
          <a:p>
            <a:pPr algn="ctr"/>
            <a:r>
              <a:rPr lang="en-US" sz="1000" i="1" dirty="0">
                <a:latin typeface="Garamond" panose="02020404030301010803" pitchFamily="18" charset="0"/>
              </a:rPr>
              <a:t>Payment to carbon mitigating firm</a:t>
            </a:r>
          </a:p>
        </p:txBody>
      </p:sp>
      <p:pic>
        <p:nvPicPr>
          <p:cNvPr id="70" name="Graphic 69" descr="Oil Rig with solid fill">
            <a:extLst>
              <a:ext uri="{FF2B5EF4-FFF2-40B4-BE49-F238E27FC236}">
                <a16:creationId xmlns:a16="http://schemas.microsoft.com/office/drawing/2014/main" id="{E82AB504-A732-FB4D-BF87-0496B87839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95465" y="1243442"/>
            <a:ext cx="914400" cy="914400"/>
          </a:xfrm>
          <a:prstGeom prst="rect">
            <a:avLst/>
          </a:prstGeom>
        </p:spPr>
      </p:pic>
      <p:cxnSp>
        <p:nvCxnSpPr>
          <p:cNvPr id="71" name="Straight Arrow Connector 70">
            <a:extLst>
              <a:ext uri="{FF2B5EF4-FFF2-40B4-BE49-F238E27FC236}">
                <a16:creationId xmlns:a16="http://schemas.microsoft.com/office/drawing/2014/main" id="{FA38167A-C2D3-B948-BC7C-580701E0007F}"/>
              </a:ext>
            </a:extLst>
          </p:cNvPr>
          <p:cNvCxnSpPr>
            <a:cxnSpLocks/>
          </p:cNvCxnSpPr>
          <p:nvPr/>
        </p:nvCxnSpPr>
        <p:spPr>
          <a:xfrm flipV="1">
            <a:off x="2980311" y="1819077"/>
            <a:ext cx="1469529" cy="359905"/>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4" name="Graphic 73" descr="No sign with solid fill">
            <a:extLst>
              <a:ext uri="{FF2B5EF4-FFF2-40B4-BE49-F238E27FC236}">
                <a16:creationId xmlns:a16="http://schemas.microsoft.com/office/drawing/2014/main" id="{808FC7BA-EC37-554A-8424-6937F4955A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88903" y="1709108"/>
            <a:ext cx="607136" cy="607136"/>
          </a:xfrm>
          <a:prstGeom prst="rect">
            <a:avLst/>
          </a:prstGeom>
        </p:spPr>
      </p:pic>
      <p:sp>
        <p:nvSpPr>
          <p:cNvPr id="75" name="TextBox 74">
            <a:extLst>
              <a:ext uri="{FF2B5EF4-FFF2-40B4-BE49-F238E27FC236}">
                <a16:creationId xmlns:a16="http://schemas.microsoft.com/office/drawing/2014/main" id="{5BCF79ED-1420-9543-97E1-FB3CF013D321}"/>
              </a:ext>
            </a:extLst>
          </p:cNvPr>
          <p:cNvSpPr txBox="1"/>
          <p:nvPr/>
        </p:nvSpPr>
        <p:spPr>
          <a:xfrm rot="20810370">
            <a:off x="2833001" y="1900629"/>
            <a:ext cx="3012308" cy="246221"/>
          </a:xfrm>
          <a:prstGeom prst="rect">
            <a:avLst/>
          </a:prstGeom>
          <a:noFill/>
        </p:spPr>
        <p:txBody>
          <a:bodyPr wrap="square" rtlCol="0">
            <a:spAutoFit/>
          </a:bodyPr>
          <a:lstStyle/>
          <a:p>
            <a:pPr algn="ctr"/>
            <a:r>
              <a:rPr lang="en-US" sz="1000" i="1" dirty="0">
                <a:latin typeface="Garamond" panose="02020404030301010803" pitchFamily="18" charset="0"/>
              </a:rPr>
              <a:t>Lower bid</a:t>
            </a:r>
          </a:p>
        </p:txBody>
      </p:sp>
      <p:pic>
        <p:nvPicPr>
          <p:cNvPr id="81" name="Graphic 80" descr="Dollar with solid fill">
            <a:extLst>
              <a:ext uri="{FF2B5EF4-FFF2-40B4-BE49-F238E27FC236}">
                <a16:creationId xmlns:a16="http://schemas.microsoft.com/office/drawing/2014/main" id="{B760D10C-69E0-7040-B3E7-D1892DE04B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63277" y="1632061"/>
            <a:ext cx="327912" cy="327912"/>
          </a:xfrm>
          <a:prstGeom prst="rect">
            <a:avLst/>
          </a:prstGeom>
        </p:spPr>
      </p:pic>
      <p:pic>
        <p:nvPicPr>
          <p:cNvPr id="82" name="Graphic 81" descr="Dollar with solid fill">
            <a:extLst>
              <a:ext uri="{FF2B5EF4-FFF2-40B4-BE49-F238E27FC236}">
                <a16:creationId xmlns:a16="http://schemas.microsoft.com/office/drawing/2014/main" id="{93F78172-AB1E-4442-ABAA-D47B6E8579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55314" y="3331470"/>
            <a:ext cx="327912" cy="327912"/>
          </a:xfrm>
          <a:prstGeom prst="rect">
            <a:avLst/>
          </a:prstGeom>
        </p:spPr>
      </p:pic>
      <p:pic>
        <p:nvPicPr>
          <p:cNvPr id="83" name="Graphic 82" descr="Dollar with solid fill">
            <a:extLst>
              <a:ext uri="{FF2B5EF4-FFF2-40B4-BE49-F238E27FC236}">
                <a16:creationId xmlns:a16="http://schemas.microsoft.com/office/drawing/2014/main" id="{5CDC2407-30A4-974D-9E75-91585FDD1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275" y="3331470"/>
            <a:ext cx="327912" cy="327912"/>
          </a:xfrm>
          <a:prstGeom prst="rect">
            <a:avLst/>
          </a:prstGeom>
        </p:spPr>
      </p:pic>
      <p:sp>
        <p:nvSpPr>
          <p:cNvPr id="88" name="Left Arrow 87">
            <a:extLst>
              <a:ext uri="{FF2B5EF4-FFF2-40B4-BE49-F238E27FC236}">
                <a16:creationId xmlns:a16="http://schemas.microsoft.com/office/drawing/2014/main" id="{8681C438-7CE3-0C45-A59A-F74091749EFB}"/>
              </a:ext>
            </a:extLst>
          </p:cNvPr>
          <p:cNvSpPr/>
          <p:nvPr/>
        </p:nvSpPr>
        <p:spPr>
          <a:xfrm rot="20060937">
            <a:off x="4009016" y="3638303"/>
            <a:ext cx="542604" cy="268411"/>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C48AE40-C069-CA4B-8507-988952CA629F}"/>
              </a:ext>
            </a:extLst>
          </p:cNvPr>
          <p:cNvSpPr/>
          <p:nvPr/>
        </p:nvSpPr>
        <p:spPr>
          <a:xfrm>
            <a:off x="584811" y="5838391"/>
            <a:ext cx="963921" cy="254643"/>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Garamond" panose="02020404030301010803" pitchFamily="18" charset="0"/>
              </a:rPr>
              <a:t>Government</a:t>
            </a:r>
          </a:p>
        </p:txBody>
      </p:sp>
      <p:sp>
        <p:nvSpPr>
          <p:cNvPr id="93" name="Left Arrow 92">
            <a:extLst>
              <a:ext uri="{FF2B5EF4-FFF2-40B4-BE49-F238E27FC236}">
                <a16:creationId xmlns:a16="http://schemas.microsoft.com/office/drawing/2014/main" id="{3D7B2E67-91B3-DE43-A7B7-C170A273EA73}"/>
              </a:ext>
            </a:extLst>
          </p:cNvPr>
          <p:cNvSpPr/>
          <p:nvPr/>
        </p:nvSpPr>
        <p:spPr>
          <a:xfrm rot="10800000">
            <a:off x="1356554" y="5526645"/>
            <a:ext cx="1717287" cy="254642"/>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59AC836-9355-E240-AD04-A2E315F7B4F6}"/>
              </a:ext>
            </a:extLst>
          </p:cNvPr>
          <p:cNvSpPr txBox="1"/>
          <p:nvPr/>
        </p:nvSpPr>
        <p:spPr>
          <a:xfrm>
            <a:off x="1253088" y="5241533"/>
            <a:ext cx="1852804" cy="400110"/>
          </a:xfrm>
          <a:prstGeom prst="rect">
            <a:avLst/>
          </a:prstGeom>
          <a:noFill/>
        </p:spPr>
        <p:txBody>
          <a:bodyPr wrap="square" rtlCol="0">
            <a:spAutoFit/>
          </a:bodyPr>
          <a:lstStyle/>
          <a:p>
            <a:pPr algn="ctr"/>
            <a:r>
              <a:rPr lang="en-US" sz="1000" i="1" dirty="0">
                <a:latin typeface="Garamond" panose="02020404030301010803" pitchFamily="18" charset="0"/>
              </a:rPr>
              <a:t>State Designated Amount of Carbon Credits</a:t>
            </a:r>
          </a:p>
        </p:txBody>
      </p:sp>
      <p:pic>
        <p:nvPicPr>
          <p:cNvPr id="96" name="Graphic 95" descr="Court with solid fill">
            <a:extLst>
              <a:ext uri="{FF2B5EF4-FFF2-40B4-BE49-F238E27FC236}">
                <a16:creationId xmlns:a16="http://schemas.microsoft.com/office/drawing/2014/main" id="{C95819D7-A2F4-6844-9118-EFE3BD1D20D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9820" y="5226856"/>
            <a:ext cx="653901" cy="653901"/>
          </a:xfrm>
          <a:prstGeom prst="rect">
            <a:avLst/>
          </a:prstGeom>
        </p:spPr>
      </p:pic>
      <p:pic>
        <p:nvPicPr>
          <p:cNvPr id="97" name="Graphic 96" descr="Power Plant with solid fill">
            <a:extLst>
              <a:ext uri="{FF2B5EF4-FFF2-40B4-BE49-F238E27FC236}">
                <a16:creationId xmlns:a16="http://schemas.microsoft.com/office/drawing/2014/main" id="{E72CF669-8C9B-9947-9C40-48FF36375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3009" y="4665551"/>
            <a:ext cx="582102" cy="582102"/>
          </a:xfrm>
          <a:prstGeom prst="rect">
            <a:avLst/>
          </a:prstGeom>
        </p:spPr>
      </p:pic>
      <p:sp>
        <p:nvSpPr>
          <p:cNvPr id="98" name="Left Arrow 97">
            <a:extLst>
              <a:ext uri="{FF2B5EF4-FFF2-40B4-BE49-F238E27FC236}">
                <a16:creationId xmlns:a16="http://schemas.microsoft.com/office/drawing/2014/main" id="{906FB626-AF28-5646-8818-614964FD500C}"/>
              </a:ext>
            </a:extLst>
          </p:cNvPr>
          <p:cNvSpPr/>
          <p:nvPr/>
        </p:nvSpPr>
        <p:spPr>
          <a:xfrm rot="9107273">
            <a:off x="3036663" y="5166723"/>
            <a:ext cx="601561" cy="260673"/>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Left Arrow 98">
            <a:extLst>
              <a:ext uri="{FF2B5EF4-FFF2-40B4-BE49-F238E27FC236}">
                <a16:creationId xmlns:a16="http://schemas.microsoft.com/office/drawing/2014/main" id="{2AA60CCF-A9ED-9443-B75A-F14B6C8DD32A}"/>
              </a:ext>
            </a:extLst>
          </p:cNvPr>
          <p:cNvSpPr/>
          <p:nvPr/>
        </p:nvSpPr>
        <p:spPr>
          <a:xfrm rot="12696266">
            <a:off x="3050294" y="5797229"/>
            <a:ext cx="601561" cy="260673"/>
          </a:xfrm>
          <a:prstGeom prst="leftArrow">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0" name="Graphic 99" descr="Oil Rig with solid fill">
            <a:extLst>
              <a:ext uri="{FF2B5EF4-FFF2-40B4-BE49-F238E27FC236}">
                <a16:creationId xmlns:a16="http://schemas.microsoft.com/office/drawing/2014/main" id="{6F304D8C-C40E-CC43-A40D-264A08CDDB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13009" y="5862541"/>
            <a:ext cx="667309" cy="667309"/>
          </a:xfrm>
          <a:prstGeom prst="rect">
            <a:avLst/>
          </a:prstGeom>
        </p:spPr>
      </p:pic>
      <p:sp>
        <p:nvSpPr>
          <p:cNvPr id="101" name="Rectangle 100">
            <a:extLst>
              <a:ext uri="{FF2B5EF4-FFF2-40B4-BE49-F238E27FC236}">
                <a16:creationId xmlns:a16="http://schemas.microsoft.com/office/drawing/2014/main" id="{893C9354-206A-364D-9012-BC92FC9230A5}"/>
              </a:ext>
            </a:extLst>
          </p:cNvPr>
          <p:cNvSpPr/>
          <p:nvPr/>
        </p:nvSpPr>
        <p:spPr>
          <a:xfrm>
            <a:off x="4758432" y="5337663"/>
            <a:ext cx="949204" cy="480275"/>
          </a:xfrm>
          <a:prstGeom prst="rect">
            <a:avLst/>
          </a:prstGeom>
          <a:solidFill>
            <a:schemeClr val="accent1">
              <a:lumMod val="50000"/>
              <a:lumOff val="50000"/>
            </a:schemeClr>
          </a:solidFill>
          <a:ln>
            <a:solidFill>
              <a:schemeClr val="accent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latin typeface="Garamond" panose="02020404030301010803" pitchFamily="18" charset="0"/>
              </a:rPr>
              <a:t>Auction House</a:t>
            </a:r>
          </a:p>
        </p:txBody>
      </p:sp>
      <p:sp>
        <p:nvSpPr>
          <p:cNvPr id="102" name="Rectangle 101">
            <a:extLst>
              <a:ext uri="{FF2B5EF4-FFF2-40B4-BE49-F238E27FC236}">
                <a16:creationId xmlns:a16="http://schemas.microsoft.com/office/drawing/2014/main" id="{386F4B18-79B1-7B4A-BE72-3F8597EB26C6}"/>
              </a:ext>
            </a:extLst>
          </p:cNvPr>
          <p:cNvSpPr/>
          <p:nvPr/>
        </p:nvSpPr>
        <p:spPr>
          <a:xfrm>
            <a:off x="3417133" y="5473271"/>
            <a:ext cx="963921" cy="315461"/>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Garamond" panose="02020404030301010803" pitchFamily="18" charset="0"/>
              </a:rPr>
              <a:t>Businesses</a:t>
            </a:r>
          </a:p>
        </p:txBody>
      </p:sp>
      <p:cxnSp>
        <p:nvCxnSpPr>
          <p:cNvPr id="109" name="Straight Connector 108">
            <a:extLst>
              <a:ext uri="{FF2B5EF4-FFF2-40B4-BE49-F238E27FC236}">
                <a16:creationId xmlns:a16="http://schemas.microsoft.com/office/drawing/2014/main" id="{00F16C5C-9FD8-E649-944D-8CB5A501E905}"/>
              </a:ext>
            </a:extLst>
          </p:cNvPr>
          <p:cNvCxnSpPr>
            <a:stCxn id="100" idx="3"/>
          </p:cNvCxnSpPr>
          <p:nvPr/>
        </p:nvCxnSpPr>
        <p:spPr>
          <a:xfrm>
            <a:off x="4280318" y="6196196"/>
            <a:ext cx="948505" cy="0"/>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A8D9C0A-5735-CC4D-B10A-3439046D1117}"/>
              </a:ext>
            </a:extLst>
          </p:cNvPr>
          <p:cNvCxnSpPr>
            <a:cxnSpLocks/>
            <a:stCxn id="97" idx="3"/>
          </p:cNvCxnSpPr>
          <p:nvPr/>
        </p:nvCxnSpPr>
        <p:spPr>
          <a:xfrm>
            <a:off x="4195111" y="4956602"/>
            <a:ext cx="1033712" cy="0"/>
          </a:xfrm>
          <a:prstGeom prst="line">
            <a:avLst/>
          </a:prstGeom>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61DA2383-FB1C-B942-BA94-C3A37DB1B4D7}"/>
              </a:ext>
            </a:extLst>
          </p:cNvPr>
          <p:cNvCxnSpPr>
            <a:cxnSpLocks/>
            <a:endCxn id="101" idx="0"/>
          </p:cNvCxnSpPr>
          <p:nvPr/>
        </p:nvCxnSpPr>
        <p:spPr>
          <a:xfrm>
            <a:off x="5228823" y="4956602"/>
            <a:ext cx="4211" cy="381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7230D000-2400-1D40-A200-8F3B6BEDC774}"/>
              </a:ext>
            </a:extLst>
          </p:cNvPr>
          <p:cNvCxnSpPr>
            <a:cxnSpLocks/>
            <a:endCxn id="101" idx="2"/>
          </p:cNvCxnSpPr>
          <p:nvPr/>
        </p:nvCxnSpPr>
        <p:spPr>
          <a:xfrm flipV="1">
            <a:off x="5228823" y="5817938"/>
            <a:ext cx="4211" cy="378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6" name="Rectangle 125">
            <a:extLst>
              <a:ext uri="{FF2B5EF4-FFF2-40B4-BE49-F238E27FC236}">
                <a16:creationId xmlns:a16="http://schemas.microsoft.com/office/drawing/2014/main" id="{FE8988CC-A3F6-AF40-8DEB-1C9271D12D85}"/>
              </a:ext>
            </a:extLst>
          </p:cNvPr>
          <p:cNvSpPr/>
          <p:nvPr/>
        </p:nvSpPr>
        <p:spPr>
          <a:xfrm>
            <a:off x="4365343" y="6251193"/>
            <a:ext cx="1536475" cy="563193"/>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Garamond" panose="02020404030301010803" pitchFamily="18" charset="0"/>
              </a:rPr>
              <a:t>Buy and sell credits based on need for emissions coverage</a:t>
            </a:r>
          </a:p>
        </p:txBody>
      </p:sp>
      <p:sp>
        <p:nvSpPr>
          <p:cNvPr id="127" name="Rectangle 126">
            <a:extLst>
              <a:ext uri="{FF2B5EF4-FFF2-40B4-BE49-F238E27FC236}">
                <a16:creationId xmlns:a16="http://schemas.microsoft.com/office/drawing/2014/main" id="{9A4592CB-BEC6-A14A-90C0-780DD53EE898}"/>
              </a:ext>
            </a:extLst>
          </p:cNvPr>
          <p:cNvSpPr/>
          <p:nvPr/>
        </p:nvSpPr>
        <p:spPr>
          <a:xfrm>
            <a:off x="1405662" y="6301028"/>
            <a:ext cx="1717288" cy="474099"/>
          </a:xfrm>
          <a:prstGeom prst="rect">
            <a:avLst/>
          </a:prstGeom>
          <a:ln w="381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Garamond" panose="02020404030301010803" pitchFamily="18" charset="0"/>
              </a:rPr>
              <a:t>Most widely used ETS around the world</a:t>
            </a:r>
          </a:p>
        </p:txBody>
      </p:sp>
      <p:sp>
        <p:nvSpPr>
          <p:cNvPr id="128" name="TextBox 127">
            <a:extLst>
              <a:ext uri="{FF2B5EF4-FFF2-40B4-BE49-F238E27FC236}">
                <a16:creationId xmlns:a16="http://schemas.microsoft.com/office/drawing/2014/main" id="{08AD0931-8864-8542-ADF9-8971DFC4D57B}"/>
              </a:ext>
            </a:extLst>
          </p:cNvPr>
          <p:cNvSpPr txBox="1"/>
          <p:nvPr/>
        </p:nvSpPr>
        <p:spPr>
          <a:xfrm>
            <a:off x="6158978" y="1189804"/>
            <a:ext cx="6057781" cy="338552"/>
          </a:xfrm>
          <a:prstGeom prst="rect">
            <a:avLst/>
          </a:prstGeom>
          <a:noFill/>
        </p:spPr>
        <p:txBody>
          <a:bodyPr wrap="square" rtlCol="0">
            <a:spAutoFit/>
          </a:bodyPr>
          <a:lstStyle/>
          <a:p>
            <a:pPr algn="ctr"/>
            <a:r>
              <a:rPr lang="en-US" sz="1600" dirty="0">
                <a:latin typeface="Garamond" panose="02020404030301010803" pitchFamily="18" charset="0"/>
              </a:rPr>
              <a:t>Main Components of an ETS</a:t>
            </a:r>
          </a:p>
        </p:txBody>
      </p:sp>
      <p:cxnSp>
        <p:nvCxnSpPr>
          <p:cNvPr id="130" name="Straight Connector 129">
            <a:extLst>
              <a:ext uri="{FF2B5EF4-FFF2-40B4-BE49-F238E27FC236}">
                <a16:creationId xmlns:a16="http://schemas.microsoft.com/office/drawing/2014/main" id="{3E9BE45C-31BF-934F-B3DB-193B241CE62D}"/>
              </a:ext>
            </a:extLst>
          </p:cNvPr>
          <p:cNvCxnSpPr/>
          <p:nvPr/>
        </p:nvCxnSpPr>
        <p:spPr>
          <a:xfrm>
            <a:off x="7315200" y="1520134"/>
            <a:ext cx="372533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6014ECB-7A37-594D-B422-FD46B9E35907}"/>
              </a:ext>
            </a:extLst>
          </p:cNvPr>
          <p:cNvCxnSpPr>
            <a:cxnSpLocks/>
          </p:cNvCxnSpPr>
          <p:nvPr/>
        </p:nvCxnSpPr>
        <p:spPr>
          <a:xfrm>
            <a:off x="6316133" y="2118898"/>
            <a:ext cx="1507067" cy="0"/>
          </a:xfrm>
          <a:prstGeom prst="line">
            <a:avLst/>
          </a:prstGeom>
          <a:ln w="19050"/>
        </p:spPr>
        <p:style>
          <a:lnRef idx="1">
            <a:schemeClr val="dk1"/>
          </a:lnRef>
          <a:fillRef idx="0">
            <a:schemeClr val="dk1"/>
          </a:fillRef>
          <a:effectRef idx="0">
            <a:schemeClr val="dk1"/>
          </a:effectRef>
          <a:fontRef idx="minor">
            <a:schemeClr val="tx1"/>
          </a:fontRef>
        </p:style>
      </p:cxnSp>
      <p:sp>
        <p:nvSpPr>
          <p:cNvPr id="134" name="TextBox 133">
            <a:extLst>
              <a:ext uri="{FF2B5EF4-FFF2-40B4-BE49-F238E27FC236}">
                <a16:creationId xmlns:a16="http://schemas.microsoft.com/office/drawing/2014/main" id="{7F4698BB-53DF-A043-977D-080A5047120F}"/>
              </a:ext>
            </a:extLst>
          </p:cNvPr>
          <p:cNvSpPr txBox="1"/>
          <p:nvPr/>
        </p:nvSpPr>
        <p:spPr>
          <a:xfrm>
            <a:off x="6237754" y="1801521"/>
            <a:ext cx="1706698" cy="338554"/>
          </a:xfrm>
          <a:prstGeom prst="rect">
            <a:avLst/>
          </a:prstGeom>
          <a:noFill/>
        </p:spPr>
        <p:txBody>
          <a:bodyPr wrap="square" rtlCol="0">
            <a:spAutoFit/>
          </a:bodyPr>
          <a:lstStyle/>
          <a:p>
            <a:pPr algn="ctr"/>
            <a:r>
              <a:rPr lang="en-US" sz="1600" dirty="0">
                <a:latin typeface="Garamond" panose="02020404030301010803" pitchFamily="18" charset="0"/>
              </a:rPr>
              <a:t>Carbon Credits</a:t>
            </a:r>
          </a:p>
        </p:txBody>
      </p:sp>
      <p:cxnSp>
        <p:nvCxnSpPr>
          <p:cNvPr id="135" name="Straight Connector 134">
            <a:extLst>
              <a:ext uri="{FF2B5EF4-FFF2-40B4-BE49-F238E27FC236}">
                <a16:creationId xmlns:a16="http://schemas.microsoft.com/office/drawing/2014/main" id="{15C5631B-0126-9046-8A72-037D3AB712D5}"/>
              </a:ext>
            </a:extLst>
          </p:cNvPr>
          <p:cNvCxnSpPr>
            <a:cxnSpLocks/>
          </p:cNvCxnSpPr>
          <p:nvPr/>
        </p:nvCxnSpPr>
        <p:spPr>
          <a:xfrm>
            <a:off x="8534864" y="2104352"/>
            <a:ext cx="1306008" cy="0"/>
          </a:xfrm>
          <a:prstGeom prst="line">
            <a:avLst/>
          </a:prstGeom>
          <a:ln w="19050"/>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A58895F0-F3A6-9344-BA97-BDF8529C1F05}"/>
              </a:ext>
            </a:extLst>
          </p:cNvPr>
          <p:cNvSpPr txBox="1"/>
          <p:nvPr/>
        </p:nvSpPr>
        <p:spPr>
          <a:xfrm>
            <a:off x="8534864" y="1820075"/>
            <a:ext cx="1306008" cy="338554"/>
          </a:xfrm>
          <a:prstGeom prst="rect">
            <a:avLst/>
          </a:prstGeom>
          <a:noFill/>
        </p:spPr>
        <p:txBody>
          <a:bodyPr wrap="square" rtlCol="0">
            <a:spAutoFit/>
          </a:bodyPr>
          <a:lstStyle/>
          <a:p>
            <a:pPr algn="ctr"/>
            <a:r>
              <a:rPr lang="en-US" sz="1600" dirty="0">
                <a:latin typeface="Garamond" panose="02020404030301010803" pitchFamily="18" charset="0"/>
              </a:rPr>
              <a:t>Businesses</a:t>
            </a:r>
          </a:p>
        </p:txBody>
      </p:sp>
      <p:cxnSp>
        <p:nvCxnSpPr>
          <p:cNvPr id="137" name="Straight Connector 136">
            <a:extLst>
              <a:ext uri="{FF2B5EF4-FFF2-40B4-BE49-F238E27FC236}">
                <a16:creationId xmlns:a16="http://schemas.microsoft.com/office/drawing/2014/main" id="{41469B03-1744-A94A-B6BA-506E883AFFF7}"/>
              </a:ext>
            </a:extLst>
          </p:cNvPr>
          <p:cNvCxnSpPr>
            <a:cxnSpLocks/>
          </p:cNvCxnSpPr>
          <p:nvPr/>
        </p:nvCxnSpPr>
        <p:spPr>
          <a:xfrm>
            <a:off x="10525607" y="2102129"/>
            <a:ext cx="1472058" cy="0"/>
          </a:xfrm>
          <a:prstGeom prst="line">
            <a:avLst/>
          </a:prstGeom>
          <a:ln w="19050"/>
        </p:spPr>
        <p:style>
          <a:lnRef idx="1">
            <a:schemeClr val="dk1"/>
          </a:lnRef>
          <a:fillRef idx="0">
            <a:schemeClr val="dk1"/>
          </a:fillRef>
          <a:effectRef idx="0">
            <a:schemeClr val="dk1"/>
          </a:effectRef>
          <a:fontRef idx="minor">
            <a:schemeClr val="tx1"/>
          </a:fontRef>
        </p:style>
      </p:cxnSp>
      <p:sp>
        <p:nvSpPr>
          <p:cNvPr id="138" name="TextBox 137">
            <a:extLst>
              <a:ext uri="{FF2B5EF4-FFF2-40B4-BE49-F238E27FC236}">
                <a16:creationId xmlns:a16="http://schemas.microsoft.com/office/drawing/2014/main" id="{9F53AFBB-60CB-2549-977C-71B44D5BFB24}"/>
              </a:ext>
            </a:extLst>
          </p:cNvPr>
          <p:cNvSpPr txBox="1"/>
          <p:nvPr/>
        </p:nvSpPr>
        <p:spPr>
          <a:xfrm>
            <a:off x="10608634" y="1802308"/>
            <a:ext cx="1306003" cy="338554"/>
          </a:xfrm>
          <a:prstGeom prst="rect">
            <a:avLst/>
          </a:prstGeom>
          <a:noFill/>
        </p:spPr>
        <p:txBody>
          <a:bodyPr wrap="square" rtlCol="0">
            <a:spAutoFit/>
          </a:bodyPr>
          <a:lstStyle/>
          <a:p>
            <a:pPr algn="ctr"/>
            <a:r>
              <a:rPr lang="en-US" sz="1600" dirty="0">
                <a:latin typeface="Garamond" panose="02020404030301010803" pitchFamily="18" charset="0"/>
              </a:rPr>
              <a:t>Governments</a:t>
            </a:r>
          </a:p>
        </p:txBody>
      </p:sp>
      <p:sp>
        <p:nvSpPr>
          <p:cNvPr id="143" name="Rectangle 142">
            <a:extLst>
              <a:ext uri="{FF2B5EF4-FFF2-40B4-BE49-F238E27FC236}">
                <a16:creationId xmlns:a16="http://schemas.microsoft.com/office/drawing/2014/main" id="{26BF79F0-1A85-A540-B4EA-32E13B002A37}"/>
              </a:ext>
            </a:extLst>
          </p:cNvPr>
          <p:cNvSpPr/>
          <p:nvPr/>
        </p:nvSpPr>
        <p:spPr>
          <a:xfrm>
            <a:off x="6279143" y="2258750"/>
            <a:ext cx="1536475" cy="2319446"/>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Garamond" panose="02020404030301010803" pitchFamily="18" charset="0"/>
              </a:rPr>
              <a:t>Carbon credits are a permit that allow companies to emit a certain level of greenhouse gases. If they exceed the cap, they are either fined or they can buy carbon credits on an exchange to cover their excess emissions  </a:t>
            </a:r>
          </a:p>
        </p:txBody>
      </p:sp>
      <p:sp>
        <p:nvSpPr>
          <p:cNvPr id="144" name="Rectangle 143">
            <a:extLst>
              <a:ext uri="{FF2B5EF4-FFF2-40B4-BE49-F238E27FC236}">
                <a16:creationId xmlns:a16="http://schemas.microsoft.com/office/drawing/2014/main" id="{ED0B7ECC-EA77-D842-9412-557B334E4C66}"/>
              </a:ext>
            </a:extLst>
          </p:cNvPr>
          <p:cNvSpPr/>
          <p:nvPr/>
        </p:nvSpPr>
        <p:spPr>
          <a:xfrm>
            <a:off x="8331174" y="2258750"/>
            <a:ext cx="1724972" cy="2319446"/>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Garamond" panose="02020404030301010803" pitchFamily="18" charset="0"/>
              </a:rPr>
              <a:t>Under Cap-and-Trade: </a:t>
            </a:r>
            <a:r>
              <a:rPr lang="en-US" sz="1200" dirty="0">
                <a:latin typeface="Garamond" panose="02020404030301010803" pitchFamily="18" charset="0"/>
              </a:rPr>
              <a:t>Businesses are issued carbon credits allowing them to emit a certain pre-determined level of emissions</a:t>
            </a:r>
          </a:p>
          <a:p>
            <a:pPr algn="ctr"/>
            <a:r>
              <a:rPr lang="en-US" sz="1200" b="1" dirty="0">
                <a:latin typeface="Garamond" panose="02020404030301010803" pitchFamily="18" charset="0"/>
              </a:rPr>
              <a:t>Under Auction: </a:t>
            </a:r>
            <a:r>
              <a:rPr lang="en-US" sz="1200" dirty="0">
                <a:latin typeface="Garamond" panose="02020404030301010803" pitchFamily="18" charset="0"/>
              </a:rPr>
              <a:t>Businesses buy credits from an exchange to emit a certain level of GHGs</a:t>
            </a:r>
            <a:endParaRPr lang="en-US" sz="1200" b="1" dirty="0">
              <a:latin typeface="Garamond" panose="02020404030301010803" pitchFamily="18" charset="0"/>
            </a:endParaRPr>
          </a:p>
        </p:txBody>
      </p:sp>
      <p:sp>
        <p:nvSpPr>
          <p:cNvPr id="145" name="Rectangle 144">
            <a:extLst>
              <a:ext uri="{FF2B5EF4-FFF2-40B4-BE49-F238E27FC236}">
                <a16:creationId xmlns:a16="http://schemas.microsoft.com/office/drawing/2014/main" id="{E5582AEF-A4AD-4D4D-B6CF-265D70A6220F}"/>
              </a:ext>
            </a:extLst>
          </p:cNvPr>
          <p:cNvSpPr/>
          <p:nvPr/>
        </p:nvSpPr>
        <p:spPr>
          <a:xfrm>
            <a:off x="10404941" y="2258750"/>
            <a:ext cx="1724972" cy="2319446"/>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Garamond" panose="02020404030301010803" pitchFamily="18" charset="0"/>
              </a:rPr>
              <a:t>Under Cap-and-Trade:</a:t>
            </a:r>
            <a:r>
              <a:rPr lang="en-US" sz="1200" dirty="0">
                <a:latin typeface="Garamond" panose="02020404030301010803" pitchFamily="18" charset="0"/>
              </a:rPr>
              <a:t> A government body issues a level of carbon emissions for each firm that they are allowed to emit</a:t>
            </a:r>
          </a:p>
          <a:p>
            <a:pPr algn="ctr"/>
            <a:r>
              <a:rPr lang="en-US" sz="1200" b="1" dirty="0">
                <a:latin typeface="Garamond" panose="02020404030301010803" pitchFamily="18" charset="0"/>
              </a:rPr>
              <a:t>Under Auction: </a:t>
            </a:r>
            <a:r>
              <a:rPr lang="en-US" sz="1200" dirty="0">
                <a:latin typeface="Garamond" panose="02020404030301010803" pitchFamily="18" charset="0"/>
              </a:rPr>
              <a:t>A government body facilitates the sale of carbon mitigating projects, via credits, to carbon emitting firms</a:t>
            </a:r>
            <a:endParaRPr lang="en-US" sz="1200" b="1" dirty="0">
              <a:latin typeface="Garamond" panose="02020404030301010803" pitchFamily="18" charset="0"/>
            </a:endParaRPr>
          </a:p>
        </p:txBody>
      </p:sp>
      <p:cxnSp>
        <p:nvCxnSpPr>
          <p:cNvPr id="146" name="Straight Connector 145">
            <a:extLst>
              <a:ext uri="{FF2B5EF4-FFF2-40B4-BE49-F238E27FC236}">
                <a16:creationId xmlns:a16="http://schemas.microsoft.com/office/drawing/2014/main" id="{AC305517-5790-A445-96C5-2BA40F7C8390}"/>
              </a:ext>
            </a:extLst>
          </p:cNvPr>
          <p:cNvCxnSpPr>
            <a:cxnSpLocks/>
          </p:cNvCxnSpPr>
          <p:nvPr/>
        </p:nvCxnSpPr>
        <p:spPr>
          <a:xfrm>
            <a:off x="6662431" y="5001283"/>
            <a:ext cx="4909459" cy="0"/>
          </a:xfrm>
          <a:prstGeom prst="line">
            <a:avLst/>
          </a:prstGeom>
          <a:ln w="19050"/>
        </p:spPr>
        <p:style>
          <a:lnRef idx="1">
            <a:schemeClr val="dk1"/>
          </a:lnRef>
          <a:fillRef idx="0">
            <a:schemeClr val="dk1"/>
          </a:fillRef>
          <a:effectRef idx="0">
            <a:schemeClr val="dk1"/>
          </a:effectRef>
          <a:fontRef idx="minor">
            <a:schemeClr val="tx1"/>
          </a:fontRef>
        </p:style>
      </p:cxnSp>
      <p:sp>
        <p:nvSpPr>
          <p:cNvPr id="147" name="TextBox 146">
            <a:extLst>
              <a:ext uri="{FF2B5EF4-FFF2-40B4-BE49-F238E27FC236}">
                <a16:creationId xmlns:a16="http://schemas.microsoft.com/office/drawing/2014/main" id="{BD617F02-722E-6446-896F-59726F79BFC4}"/>
              </a:ext>
            </a:extLst>
          </p:cNvPr>
          <p:cNvSpPr txBox="1"/>
          <p:nvPr/>
        </p:nvSpPr>
        <p:spPr>
          <a:xfrm>
            <a:off x="8459607" y="4702044"/>
            <a:ext cx="1456522" cy="338554"/>
          </a:xfrm>
          <a:prstGeom prst="rect">
            <a:avLst/>
          </a:prstGeom>
          <a:noFill/>
        </p:spPr>
        <p:txBody>
          <a:bodyPr wrap="square" rtlCol="0">
            <a:spAutoFit/>
          </a:bodyPr>
          <a:lstStyle/>
          <a:p>
            <a:pPr algn="ctr"/>
            <a:r>
              <a:rPr lang="en-US" sz="1600" dirty="0">
                <a:latin typeface="Garamond" panose="02020404030301010803" pitchFamily="18" charset="0"/>
              </a:rPr>
              <a:t>Auction House</a:t>
            </a:r>
          </a:p>
        </p:txBody>
      </p:sp>
      <p:sp>
        <p:nvSpPr>
          <p:cNvPr id="150" name="Rectangle 149">
            <a:extLst>
              <a:ext uri="{FF2B5EF4-FFF2-40B4-BE49-F238E27FC236}">
                <a16:creationId xmlns:a16="http://schemas.microsoft.com/office/drawing/2014/main" id="{63537BDC-6A24-CE44-AE85-09B9014D143B}"/>
              </a:ext>
            </a:extLst>
          </p:cNvPr>
          <p:cNvSpPr/>
          <p:nvPr/>
        </p:nvSpPr>
        <p:spPr>
          <a:xfrm>
            <a:off x="6656141" y="5151962"/>
            <a:ext cx="4951042" cy="844145"/>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Garamond" panose="02020404030301010803" pitchFamily="18" charset="0"/>
              </a:rPr>
              <a:t>The auction house is integral to the seamless functioning of the system, by allowing lower emitters to sell credits and higher emitters to buy credits. This is used in both possible ETS systems. </a:t>
            </a:r>
            <a:r>
              <a:rPr lang="en-US" sz="1200" b="1" dirty="0">
                <a:latin typeface="Garamond" panose="02020404030301010803" pitchFamily="18" charset="0"/>
              </a:rPr>
              <a:t>The auction house is often a centralized government actor.*</a:t>
            </a:r>
          </a:p>
        </p:txBody>
      </p:sp>
      <p:sp>
        <p:nvSpPr>
          <p:cNvPr id="152" name="Rectangle 151">
            <a:extLst>
              <a:ext uri="{FF2B5EF4-FFF2-40B4-BE49-F238E27FC236}">
                <a16:creationId xmlns:a16="http://schemas.microsoft.com/office/drawing/2014/main" id="{67DA4CF3-85CE-C545-91A8-885B8C7B4477}"/>
              </a:ext>
            </a:extLst>
          </p:cNvPr>
          <p:cNvSpPr/>
          <p:nvPr/>
        </p:nvSpPr>
        <p:spPr>
          <a:xfrm>
            <a:off x="0" y="0"/>
            <a:ext cx="630621" cy="618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1</a:t>
            </a:r>
          </a:p>
        </p:txBody>
      </p:sp>
    </p:spTree>
    <p:extLst>
      <p:ext uri="{BB962C8B-B14F-4D97-AF65-F5344CB8AC3E}">
        <p14:creationId xmlns:p14="http://schemas.microsoft.com/office/powerpoint/2010/main" val="123462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CC96AA23-1812-5E4C-920D-929D70D2F0E4}"/>
              </a:ext>
            </a:extLst>
          </p:cNvPr>
          <p:cNvSpPr txBox="1"/>
          <p:nvPr/>
        </p:nvSpPr>
        <p:spPr>
          <a:xfrm>
            <a:off x="7366248" y="6339451"/>
            <a:ext cx="2362643" cy="461665"/>
          </a:xfrm>
          <a:prstGeom prst="rect">
            <a:avLst/>
          </a:prstGeom>
          <a:noFill/>
        </p:spPr>
        <p:txBody>
          <a:bodyPr wrap="square" rtlCol="0">
            <a:spAutoFit/>
          </a:bodyPr>
          <a:lstStyle/>
          <a:p>
            <a:pPr algn="ctr"/>
            <a:r>
              <a:rPr lang="en-US" sz="1200" i="1" dirty="0">
                <a:latin typeface="Garamond" panose="02020404030301010803" pitchFamily="18" charset="0"/>
              </a:rPr>
              <a:t>To comply with emissions standards and government mandates…</a:t>
            </a:r>
          </a:p>
        </p:txBody>
      </p:sp>
      <p:pic>
        <p:nvPicPr>
          <p:cNvPr id="8" name="Picture 7" descr="A picture containing food, dessert&#10;&#10;Description automatically generated">
            <a:extLst>
              <a:ext uri="{FF2B5EF4-FFF2-40B4-BE49-F238E27FC236}">
                <a16:creationId xmlns:a16="http://schemas.microsoft.com/office/drawing/2014/main" id="{52FAFB6D-D4D4-C54A-9373-BB399E96877F}"/>
              </a:ext>
            </a:extLst>
          </p:cNvPr>
          <p:cNvPicPr>
            <a:picLocks noChangeAspect="1"/>
          </p:cNvPicPr>
          <p:nvPr/>
        </p:nvPicPr>
        <p:blipFill>
          <a:blip r:embed="rId2"/>
          <a:stretch>
            <a:fillRect/>
          </a:stretch>
        </p:blipFill>
        <p:spPr>
          <a:xfrm>
            <a:off x="7132693" y="1758727"/>
            <a:ext cx="4379872" cy="2395671"/>
          </a:xfrm>
          <a:prstGeom prst="rect">
            <a:avLst/>
          </a:prstGeom>
        </p:spPr>
      </p:pic>
      <p:sp>
        <p:nvSpPr>
          <p:cNvPr id="9" name="TextBox 8">
            <a:extLst>
              <a:ext uri="{FF2B5EF4-FFF2-40B4-BE49-F238E27FC236}">
                <a16:creationId xmlns:a16="http://schemas.microsoft.com/office/drawing/2014/main" id="{EF70D9FC-2CBC-C240-AC33-C4810CEFCAFE}"/>
              </a:ext>
            </a:extLst>
          </p:cNvPr>
          <p:cNvSpPr txBox="1"/>
          <p:nvPr/>
        </p:nvSpPr>
        <p:spPr>
          <a:xfrm>
            <a:off x="7390950" y="1270392"/>
            <a:ext cx="3700631" cy="338554"/>
          </a:xfrm>
          <a:prstGeom prst="rect">
            <a:avLst/>
          </a:prstGeom>
          <a:noFill/>
        </p:spPr>
        <p:txBody>
          <a:bodyPr wrap="square" rtlCol="0">
            <a:spAutoFit/>
          </a:bodyPr>
          <a:lstStyle/>
          <a:p>
            <a:pPr algn="ctr"/>
            <a:r>
              <a:rPr lang="en-US" sz="1600" dirty="0">
                <a:latin typeface="Garamond" panose="02020404030301010803" pitchFamily="18" charset="0"/>
              </a:rPr>
              <a:t>Global ETS Usage and Implementation</a:t>
            </a:r>
          </a:p>
        </p:txBody>
      </p:sp>
      <p:sp>
        <p:nvSpPr>
          <p:cNvPr id="10" name="Rectangle 9">
            <a:extLst>
              <a:ext uri="{FF2B5EF4-FFF2-40B4-BE49-F238E27FC236}">
                <a16:creationId xmlns:a16="http://schemas.microsoft.com/office/drawing/2014/main" id="{137E7114-C052-0E49-903B-1EF14CD795A2}"/>
              </a:ext>
            </a:extLst>
          </p:cNvPr>
          <p:cNvSpPr/>
          <p:nvPr/>
        </p:nvSpPr>
        <p:spPr>
          <a:xfrm>
            <a:off x="6734901" y="4296071"/>
            <a:ext cx="1546001" cy="1193806"/>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35 countries and 20 subnational jurisdictions have adopted an ETS </a:t>
            </a:r>
          </a:p>
        </p:txBody>
      </p:sp>
      <p:sp>
        <p:nvSpPr>
          <p:cNvPr id="11" name="Rectangle 10">
            <a:extLst>
              <a:ext uri="{FF2B5EF4-FFF2-40B4-BE49-F238E27FC236}">
                <a16:creationId xmlns:a16="http://schemas.microsoft.com/office/drawing/2014/main" id="{2B2FDF9C-2E4A-2A47-9472-DB90D00CEC5E}"/>
              </a:ext>
            </a:extLst>
          </p:cNvPr>
          <p:cNvSpPr/>
          <p:nvPr/>
        </p:nvSpPr>
        <p:spPr>
          <a:xfrm>
            <a:off x="8476050" y="4296070"/>
            <a:ext cx="1546001" cy="1193806"/>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ysClr val="windowText" lastClr="000000"/>
                </a:solidFill>
                <a:latin typeface="Garamond" panose="02020404030301010803" pitchFamily="18" charset="0"/>
              </a:rPr>
              <a:t>10.74%</a:t>
            </a:r>
            <a:r>
              <a:rPr lang="en-US" sz="1200" b="1" dirty="0">
                <a:solidFill>
                  <a:sysClr val="windowText" lastClr="000000"/>
                </a:solidFill>
                <a:latin typeface="Garamond" panose="02020404030301010803" pitchFamily="18" charset="0"/>
              </a:rPr>
              <a:t> </a:t>
            </a:r>
            <a:r>
              <a:rPr lang="en-US" sz="1200" dirty="0">
                <a:solidFill>
                  <a:sysClr val="windowText" lastClr="000000"/>
                </a:solidFill>
                <a:latin typeface="Garamond" panose="02020404030301010803" pitchFamily="18" charset="0"/>
              </a:rPr>
              <a:t>of emissions are covered by ETSs (not including China)</a:t>
            </a:r>
          </a:p>
        </p:txBody>
      </p:sp>
      <p:sp>
        <p:nvSpPr>
          <p:cNvPr id="12" name="Rectangle 11">
            <a:extLst>
              <a:ext uri="{FF2B5EF4-FFF2-40B4-BE49-F238E27FC236}">
                <a16:creationId xmlns:a16="http://schemas.microsoft.com/office/drawing/2014/main" id="{8F0CF6A5-C460-0F44-8763-43CFB702A2BB}"/>
              </a:ext>
            </a:extLst>
          </p:cNvPr>
          <p:cNvSpPr/>
          <p:nvPr/>
        </p:nvSpPr>
        <p:spPr>
          <a:xfrm>
            <a:off x="10217894" y="4296069"/>
            <a:ext cx="1546001" cy="1193806"/>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EU ETS covers 40% of GHGs, with an estimated 8.7% reduction in emissions in 2019 comp. to 2018</a:t>
            </a:r>
          </a:p>
        </p:txBody>
      </p:sp>
      <p:sp>
        <p:nvSpPr>
          <p:cNvPr id="13" name="Title 1">
            <a:extLst>
              <a:ext uri="{FF2B5EF4-FFF2-40B4-BE49-F238E27FC236}">
                <a16:creationId xmlns:a16="http://schemas.microsoft.com/office/drawing/2014/main" id="{7A5AC6EA-C2D1-4441-B62D-0ACC9971E0A5}"/>
              </a:ext>
            </a:extLst>
          </p:cNvPr>
          <p:cNvSpPr txBox="1">
            <a:spLocks/>
          </p:cNvSpPr>
          <p:nvPr/>
        </p:nvSpPr>
        <p:spPr>
          <a:xfrm>
            <a:off x="630621" y="101146"/>
            <a:ext cx="110163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100" dirty="0"/>
              <a:t>Energy Trading Systems are a recent phenomenon to combat climate change, with only a few governmental entities across the world deploying them facilitated in part by international agreements.</a:t>
            </a:r>
          </a:p>
        </p:txBody>
      </p:sp>
      <p:cxnSp>
        <p:nvCxnSpPr>
          <p:cNvPr id="14" name="Straight Connector 13">
            <a:extLst>
              <a:ext uri="{FF2B5EF4-FFF2-40B4-BE49-F238E27FC236}">
                <a16:creationId xmlns:a16="http://schemas.microsoft.com/office/drawing/2014/main" id="{829013D5-DF6A-3E42-B8EB-29D8729485E7}"/>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85343C2-A100-C541-B9F9-847C2D66D660}"/>
              </a:ext>
            </a:extLst>
          </p:cNvPr>
          <p:cNvCxnSpPr/>
          <p:nvPr/>
        </p:nvCxnSpPr>
        <p:spPr>
          <a:xfrm>
            <a:off x="6096000" y="1270392"/>
            <a:ext cx="0" cy="5519514"/>
          </a:xfrm>
          <a:prstGeom prst="line">
            <a:avLst/>
          </a:prstGeom>
          <a:ln w="31750">
            <a:prstDash val="sys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39ACDBD-5430-8946-9C7A-11A26A5394B8}"/>
              </a:ext>
            </a:extLst>
          </p:cNvPr>
          <p:cNvCxnSpPr/>
          <p:nvPr/>
        </p:nvCxnSpPr>
        <p:spPr>
          <a:xfrm>
            <a:off x="7366247" y="1608946"/>
            <a:ext cx="3725334" cy="0"/>
          </a:xfrm>
          <a:prstGeom prst="line">
            <a:avLst/>
          </a:prstGeom>
          <a:ln w="19050"/>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C33CEB75-34FF-8A40-8CAF-B83462077E8C}"/>
              </a:ext>
            </a:extLst>
          </p:cNvPr>
          <p:cNvSpPr/>
          <p:nvPr/>
        </p:nvSpPr>
        <p:spPr>
          <a:xfrm>
            <a:off x="0" y="0"/>
            <a:ext cx="630621" cy="618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1</a:t>
            </a:r>
          </a:p>
        </p:txBody>
      </p:sp>
      <p:cxnSp>
        <p:nvCxnSpPr>
          <p:cNvPr id="20" name="Straight Arrow Connector 19">
            <a:extLst>
              <a:ext uri="{FF2B5EF4-FFF2-40B4-BE49-F238E27FC236}">
                <a16:creationId xmlns:a16="http://schemas.microsoft.com/office/drawing/2014/main" id="{7EF8EFDA-743E-8C4D-91F0-F5530EEC3F8A}"/>
              </a:ext>
            </a:extLst>
          </p:cNvPr>
          <p:cNvCxnSpPr>
            <a:cxnSpLocks/>
          </p:cNvCxnSpPr>
          <p:nvPr/>
        </p:nvCxnSpPr>
        <p:spPr>
          <a:xfrm flipV="1">
            <a:off x="3179618" y="1758727"/>
            <a:ext cx="0" cy="4574339"/>
          </a:xfrm>
          <a:prstGeom prst="straightConnector1">
            <a:avLst/>
          </a:prstGeom>
          <a:ln w="31750">
            <a:solidFill>
              <a:schemeClr val="accent1">
                <a:lumMod val="50000"/>
                <a:lumOff val="5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2FA2FF40-37A1-7D4F-998A-157BBBADEEF9}"/>
              </a:ext>
            </a:extLst>
          </p:cNvPr>
          <p:cNvSpPr txBox="1"/>
          <p:nvPr/>
        </p:nvSpPr>
        <p:spPr>
          <a:xfrm>
            <a:off x="3398080" y="5767500"/>
            <a:ext cx="6206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aramond" panose="02020404030301010803" pitchFamily="18" charset="0"/>
              </a:rPr>
              <a:t>1990</a:t>
            </a:r>
          </a:p>
        </p:txBody>
      </p:sp>
      <p:sp>
        <p:nvSpPr>
          <p:cNvPr id="22" name="TextBox 21">
            <a:extLst>
              <a:ext uri="{FF2B5EF4-FFF2-40B4-BE49-F238E27FC236}">
                <a16:creationId xmlns:a16="http://schemas.microsoft.com/office/drawing/2014/main" id="{C8577CAE-78A4-B648-9BD9-B07DC860C658}"/>
              </a:ext>
            </a:extLst>
          </p:cNvPr>
          <p:cNvSpPr txBox="1"/>
          <p:nvPr/>
        </p:nvSpPr>
        <p:spPr>
          <a:xfrm>
            <a:off x="1263549" y="1254164"/>
            <a:ext cx="3700631" cy="338554"/>
          </a:xfrm>
          <a:prstGeom prst="rect">
            <a:avLst/>
          </a:prstGeom>
          <a:noFill/>
        </p:spPr>
        <p:txBody>
          <a:bodyPr wrap="square" rtlCol="0">
            <a:spAutoFit/>
          </a:bodyPr>
          <a:lstStyle/>
          <a:p>
            <a:pPr algn="ctr"/>
            <a:r>
              <a:rPr lang="en-US" sz="1600" dirty="0">
                <a:latin typeface="Garamond" panose="02020404030301010803" pitchFamily="18" charset="0"/>
              </a:rPr>
              <a:t>Global ETS Usage and Implementation</a:t>
            </a:r>
          </a:p>
        </p:txBody>
      </p:sp>
      <p:cxnSp>
        <p:nvCxnSpPr>
          <p:cNvPr id="23" name="Straight Connector 22">
            <a:extLst>
              <a:ext uri="{FF2B5EF4-FFF2-40B4-BE49-F238E27FC236}">
                <a16:creationId xmlns:a16="http://schemas.microsoft.com/office/drawing/2014/main" id="{C2761F3C-1569-5A4E-A8B0-D89EF46512F4}"/>
              </a:ext>
            </a:extLst>
          </p:cNvPr>
          <p:cNvCxnSpPr/>
          <p:nvPr/>
        </p:nvCxnSpPr>
        <p:spPr>
          <a:xfrm>
            <a:off x="1238846" y="1592718"/>
            <a:ext cx="3725334"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4A1601D-A355-0A41-BD6C-9C77BA5FA628}"/>
              </a:ext>
            </a:extLst>
          </p:cNvPr>
          <p:cNvSpPr txBox="1"/>
          <p:nvPr/>
        </p:nvSpPr>
        <p:spPr>
          <a:xfrm>
            <a:off x="2254912" y="4900396"/>
            <a:ext cx="6206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aramond" panose="02020404030301010803" pitchFamily="18" charset="0"/>
              </a:rPr>
              <a:t>1997</a:t>
            </a:r>
          </a:p>
        </p:txBody>
      </p:sp>
      <p:sp>
        <p:nvSpPr>
          <p:cNvPr id="25" name="TextBox 24">
            <a:extLst>
              <a:ext uri="{FF2B5EF4-FFF2-40B4-BE49-F238E27FC236}">
                <a16:creationId xmlns:a16="http://schemas.microsoft.com/office/drawing/2014/main" id="{241FEB51-6AF4-934E-A021-B1849966B1FE}"/>
              </a:ext>
            </a:extLst>
          </p:cNvPr>
          <p:cNvSpPr txBox="1"/>
          <p:nvPr/>
        </p:nvSpPr>
        <p:spPr>
          <a:xfrm>
            <a:off x="2249561" y="2465514"/>
            <a:ext cx="6206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aramond" panose="02020404030301010803" pitchFamily="18" charset="0"/>
              </a:rPr>
              <a:t>2015</a:t>
            </a:r>
          </a:p>
        </p:txBody>
      </p:sp>
      <p:sp>
        <p:nvSpPr>
          <p:cNvPr id="26" name="TextBox 25">
            <a:extLst>
              <a:ext uri="{FF2B5EF4-FFF2-40B4-BE49-F238E27FC236}">
                <a16:creationId xmlns:a16="http://schemas.microsoft.com/office/drawing/2014/main" id="{EAD10EFD-3941-264F-AC9E-2E57D9E4D3F1}"/>
              </a:ext>
            </a:extLst>
          </p:cNvPr>
          <p:cNvSpPr txBox="1"/>
          <p:nvPr/>
        </p:nvSpPr>
        <p:spPr>
          <a:xfrm>
            <a:off x="3398080" y="3282434"/>
            <a:ext cx="6206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aramond" panose="02020404030301010803" pitchFamily="18" charset="0"/>
              </a:rPr>
              <a:t>2012</a:t>
            </a:r>
          </a:p>
        </p:txBody>
      </p:sp>
      <p:sp>
        <p:nvSpPr>
          <p:cNvPr id="27" name="Oval 26">
            <a:extLst>
              <a:ext uri="{FF2B5EF4-FFF2-40B4-BE49-F238E27FC236}">
                <a16:creationId xmlns:a16="http://schemas.microsoft.com/office/drawing/2014/main" id="{938D5EAA-523F-EC43-B293-88C42B83183A}"/>
              </a:ext>
            </a:extLst>
          </p:cNvPr>
          <p:cNvSpPr/>
          <p:nvPr/>
        </p:nvSpPr>
        <p:spPr>
          <a:xfrm>
            <a:off x="3094278" y="2554761"/>
            <a:ext cx="170680" cy="19083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C20E902-861E-5F45-AB3D-DAE1032082D5}"/>
              </a:ext>
            </a:extLst>
          </p:cNvPr>
          <p:cNvSpPr/>
          <p:nvPr/>
        </p:nvSpPr>
        <p:spPr>
          <a:xfrm>
            <a:off x="3094278" y="3385406"/>
            <a:ext cx="170680" cy="19083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914C46A-18AE-8B4B-A32D-5C49EFA98CC7}"/>
              </a:ext>
            </a:extLst>
          </p:cNvPr>
          <p:cNvSpPr/>
          <p:nvPr/>
        </p:nvSpPr>
        <p:spPr>
          <a:xfrm rot="10800000">
            <a:off x="3094278" y="4989643"/>
            <a:ext cx="170680" cy="19083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F43F8C3-F633-1945-910C-89FC3B41B300}"/>
              </a:ext>
            </a:extLst>
          </p:cNvPr>
          <p:cNvSpPr/>
          <p:nvPr/>
        </p:nvSpPr>
        <p:spPr>
          <a:xfrm>
            <a:off x="3094278" y="5856747"/>
            <a:ext cx="170680" cy="19083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DE7CA2-955E-5343-A51B-DDCB3E7099A0}"/>
              </a:ext>
            </a:extLst>
          </p:cNvPr>
          <p:cNvSpPr/>
          <p:nvPr/>
        </p:nvSpPr>
        <p:spPr>
          <a:xfrm>
            <a:off x="4284133" y="4900395"/>
            <a:ext cx="1625600" cy="1432671"/>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Garamond" panose="02020404030301010803" pitchFamily="18" charset="0"/>
              </a:rPr>
              <a:t>U.S. Clean Air Act</a:t>
            </a:r>
          </a:p>
          <a:p>
            <a:pPr algn="ctr"/>
            <a:r>
              <a:rPr lang="en-US" sz="1400" dirty="0">
                <a:latin typeface="Garamond" panose="02020404030301010803" pitchFamily="18" charset="0"/>
              </a:rPr>
              <a:t>Marks world’s first cap-and-trade program</a:t>
            </a:r>
          </a:p>
        </p:txBody>
      </p:sp>
      <p:sp>
        <p:nvSpPr>
          <p:cNvPr id="36" name="Rectangle 35">
            <a:extLst>
              <a:ext uri="{FF2B5EF4-FFF2-40B4-BE49-F238E27FC236}">
                <a16:creationId xmlns:a16="http://schemas.microsoft.com/office/drawing/2014/main" id="{217FE5CD-BA85-4D4C-AC6E-A1AAE2F453BA}"/>
              </a:ext>
            </a:extLst>
          </p:cNvPr>
          <p:cNvSpPr/>
          <p:nvPr/>
        </p:nvSpPr>
        <p:spPr>
          <a:xfrm>
            <a:off x="325289" y="4296069"/>
            <a:ext cx="1625600" cy="1092391"/>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Garamond" panose="02020404030301010803" pitchFamily="18" charset="0"/>
              </a:rPr>
              <a:t>Kyoto Protocol</a:t>
            </a:r>
            <a:endParaRPr lang="en-US" dirty="0">
              <a:latin typeface="Garamond" panose="02020404030301010803" pitchFamily="18" charset="0"/>
            </a:endParaRPr>
          </a:p>
          <a:p>
            <a:pPr algn="ctr"/>
            <a:r>
              <a:rPr lang="en-US" sz="1400" dirty="0">
                <a:latin typeface="Garamond" panose="02020404030301010803" pitchFamily="18" charset="0"/>
              </a:rPr>
              <a:t>UN proposal to reduce worldwide carbon emissions</a:t>
            </a:r>
          </a:p>
        </p:txBody>
      </p:sp>
      <p:sp>
        <p:nvSpPr>
          <p:cNvPr id="37" name="Rectangle 36">
            <a:extLst>
              <a:ext uri="{FF2B5EF4-FFF2-40B4-BE49-F238E27FC236}">
                <a16:creationId xmlns:a16="http://schemas.microsoft.com/office/drawing/2014/main" id="{F8ECD30A-DD35-8141-8C7D-23CDAF189A75}"/>
              </a:ext>
            </a:extLst>
          </p:cNvPr>
          <p:cNvSpPr/>
          <p:nvPr/>
        </p:nvSpPr>
        <p:spPr>
          <a:xfrm>
            <a:off x="4284133" y="2937432"/>
            <a:ext cx="1625600" cy="1701453"/>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Garamond" panose="02020404030301010803" pitchFamily="18" charset="0"/>
              </a:rPr>
              <a:t>Doha Amendment </a:t>
            </a:r>
            <a:r>
              <a:rPr lang="en-US" sz="1400" dirty="0">
                <a:latin typeface="Garamond" panose="02020404030301010803" pitchFamily="18" charset="0"/>
              </a:rPr>
              <a:t>Makes emissions reductions for participating countries legally binding</a:t>
            </a:r>
          </a:p>
        </p:txBody>
      </p:sp>
      <p:sp>
        <p:nvSpPr>
          <p:cNvPr id="38" name="Rectangle 37">
            <a:extLst>
              <a:ext uri="{FF2B5EF4-FFF2-40B4-BE49-F238E27FC236}">
                <a16:creationId xmlns:a16="http://schemas.microsoft.com/office/drawing/2014/main" id="{E4438BB7-731B-BA46-9382-F1044B668281}"/>
              </a:ext>
            </a:extLst>
          </p:cNvPr>
          <p:cNvSpPr/>
          <p:nvPr/>
        </p:nvSpPr>
        <p:spPr>
          <a:xfrm>
            <a:off x="318989" y="1826280"/>
            <a:ext cx="1505042" cy="1825486"/>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Garamond" panose="02020404030301010803" pitchFamily="18" charset="0"/>
              </a:rPr>
              <a:t>Paris Climate Agreement</a:t>
            </a:r>
            <a:r>
              <a:rPr lang="en-US" sz="1400" dirty="0">
                <a:latin typeface="Garamond" panose="02020404030301010803" pitchFamily="18" charset="0"/>
              </a:rPr>
              <a:t> Set emissions standards and allows for emissions trading</a:t>
            </a:r>
            <a:endParaRPr lang="en-US" sz="1400" b="1" dirty="0">
              <a:latin typeface="Garamond" panose="02020404030301010803" pitchFamily="18" charset="0"/>
            </a:endParaRPr>
          </a:p>
        </p:txBody>
      </p:sp>
      <p:sp>
        <p:nvSpPr>
          <p:cNvPr id="39" name="Rectangle 38">
            <a:extLst>
              <a:ext uri="{FF2B5EF4-FFF2-40B4-BE49-F238E27FC236}">
                <a16:creationId xmlns:a16="http://schemas.microsoft.com/office/drawing/2014/main" id="{64ECCD2B-3C23-3A4F-8CFE-68F8E4D7F73B}"/>
              </a:ext>
            </a:extLst>
          </p:cNvPr>
          <p:cNvSpPr/>
          <p:nvPr/>
        </p:nvSpPr>
        <p:spPr>
          <a:xfrm>
            <a:off x="4284133" y="1653183"/>
            <a:ext cx="1625600" cy="1051771"/>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latin typeface="Garamond" panose="02020404030301010803" pitchFamily="18" charset="0"/>
              </a:rPr>
              <a:t>China National ETS </a:t>
            </a:r>
            <a:r>
              <a:rPr lang="en-US" sz="1400" dirty="0">
                <a:latin typeface="Garamond" panose="02020404030301010803" pitchFamily="18" charset="0"/>
              </a:rPr>
              <a:t>Started operating nationally</a:t>
            </a:r>
            <a:endParaRPr lang="en-US" sz="1400" b="1" dirty="0">
              <a:latin typeface="Garamond" panose="02020404030301010803" pitchFamily="18" charset="0"/>
            </a:endParaRPr>
          </a:p>
        </p:txBody>
      </p:sp>
      <p:sp>
        <p:nvSpPr>
          <p:cNvPr id="40" name="Oval 39">
            <a:extLst>
              <a:ext uri="{FF2B5EF4-FFF2-40B4-BE49-F238E27FC236}">
                <a16:creationId xmlns:a16="http://schemas.microsoft.com/office/drawing/2014/main" id="{F91800F6-EF95-7E43-8B0C-711C56F62168}"/>
              </a:ext>
            </a:extLst>
          </p:cNvPr>
          <p:cNvSpPr/>
          <p:nvPr/>
        </p:nvSpPr>
        <p:spPr>
          <a:xfrm rot="10800000">
            <a:off x="3094278" y="1965906"/>
            <a:ext cx="170680" cy="19083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9716941-50F2-1647-A344-43350CFCC99C}"/>
              </a:ext>
            </a:extLst>
          </p:cNvPr>
          <p:cNvSpPr txBox="1"/>
          <p:nvPr/>
        </p:nvSpPr>
        <p:spPr>
          <a:xfrm>
            <a:off x="3402377" y="1854705"/>
            <a:ext cx="6206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Garamond" panose="02020404030301010803" pitchFamily="18" charset="0"/>
              </a:rPr>
              <a:t>2021</a:t>
            </a:r>
          </a:p>
        </p:txBody>
      </p:sp>
      <p:cxnSp>
        <p:nvCxnSpPr>
          <p:cNvPr id="43" name="Straight Arrow Connector 42">
            <a:extLst>
              <a:ext uri="{FF2B5EF4-FFF2-40B4-BE49-F238E27FC236}">
                <a16:creationId xmlns:a16="http://schemas.microsoft.com/office/drawing/2014/main" id="{64393D46-3511-A54E-A5BF-CFA4AB8F9784}"/>
              </a:ext>
            </a:extLst>
          </p:cNvPr>
          <p:cNvCxnSpPr>
            <a:cxnSpLocks/>
            <a:endCxn id="45" idx="1"/>
          </p:cNvCxnSpPr>
          <p:nvPr/>
        </p:nvCxnSpPr>
        <p:spPr>
          <a:xfrm>
            <a:off x="799569" y="5813350"/>
            <a:ext cx="710689"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25754F80-BCEA-ED4C-9377-763D5F4651E2}"/>
              </a:ext>
            </a:extLst>
          </p:cNvPr>
          <p:cNvSpPr/>
          <p:nvPr/>
        </p:nvSpPr>
        <p:spPr>
          <a:xfrm>
            <a:off x="1510258" y="5489877"/>
            <a:ext cx="1359982" cy="646947"/>
          </a:xfrm>
          <a:prstGeom prst="rect">
            <a:avLst/>
          </a:prstGeom>
          <a:ln>
            <a:solidFill>
              <a:schemeClr val="tx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228600" indent="-228600" algn="ctr">
              <a:buAutoNum type="arabicPeriod"/>
            </a:pPr>
            <a:r>
              <a:rPr lang="en-US" sz="1000" dirty="0">
                <a:latin typeface="Garamond" panose="02020404030301010803" pitchFamily="18" charset="0"/>
              </a:rPr>
              <a:t>Binding Emissions Targets for signees</a:t>
            </a:r>
          </a:p>
          <a:p>
            <a:pPr marL="228600" indent="-228600" algn="ctr">
              <a:buAutoNum type="arabicPeriod"/>
            </a:pPr>
            <a:r>
              <a:rPr lang="en-US" sz="1000" dirty="0">
                <a:latin typeface="Garamond" panose="02020404030301010803" pitchFamily="18" charset="0"/>
              </a:rPr>
              <a:t>ERPA cap-and-trade program</a:t>
            </a:r>
          </a:p>
        </p:txBody>
      </p:sp>
      <p:cxnSp>
        <p:nvCxnSpPr>
          <p:cNvPr id="47" name="Straight Connector 46">
            <a:extLst>
              <a:ext uri="{FF2B5EF4-FFF2-40B4-BE49-F238E27FC236}">
                <a16:creationId xmlns:a16="http://schemas.microsoft.com/office/drawing/2014/main" id="{CC82BF11-41D4-B241-AFF0-2B912A7473CC}"/>
              </a:ext>
            </a:extLst>
          </p:cNvPr>
          <p:cNvCxnSpPr>
            <a:cxnSpLocks/>
            <a:stCxn id="21" idx="3"/>
          </p:cNvCxnSpPr>
          <p:nvPr/>
        </p:nvCxnSpPr>
        <p:spPr>
          <a:xfrm>
            <a:off x="4018763" y="5952166"/>
            <a:ext cx="29267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48633C4-AFD3-0B44-82DE-19916DB3F909}"/>
              </a:ext>
            </a:extLst>
          </p:cNvPr>
          <p:cNvCxnSpPr>
            <a:cxnSpLocks/>
            <a:stCxn id="24" idx="1"/>
          </p:cNvCxnSpPr>
          <p:nvPr/>
        </p:nvCxnSpPr>
        <p:spPr>
          <a:xfrm flipH="1">
            <a:off x="1950889" y="5085062"/>
            <a:ext cx="30402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E8E35D1-190A-934F-A770-D1838199B7CD}"/>
              </a:ext>
            </a:extLst>
          </p:cNvPr>
          <p:cNvCxnSpPr>
            <a:cxnSpLocks/>
          </p:cNvCxnSpPr>
          <p:nvPr/>
        </p:nvCxnSpPr>
        <p:spPr>
          <a:xfrm flipV="1">
            <a:off x="799569" y="5388461"/>
            <a:ext cx="0" cy="4248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7EB7DC9-CD1D-0246-970C-509005BA9A32}"/>
              </a:ext>
            </a:extLst>
          </p:cNvPr>
          <p:cNvSpPr txBox="1"/>
          <p:nvPr/>
        </p:nvSpPr>
        <p:spPr>
          <a:xfrm>
            <a:off x="777300" y="5829055"/>
            <a:ext cx="643125" cy="246221"/>
          </a:xfrm>
          <a:prstGeom prst="rect">
            <a:avLst/>
          </a:prstGeom>
          <a:noFill/>
        </p:spPr>
        <p:txBody>
          <a:bodyPr wrap="none" rtlCol="0">
            <a:spAutoFit/>
          </a:bodyPr>
          <a:lstStyle/>
          <a:p>
            <a:r>
              <a:rPr lang="en-US" sz="1000" i="1" dirty="0">
                <a:latin typeface="Garamond" panose="02020404030301010803" pitchFamily="18" charset="0"/>
              </a:rPr>
              <a:t>Created…</a:t>
            </a:r>
          </a:p>
        </p:txBody>
      </p:sp>
      <p:cxnSp>
        <p:nvCxnSpPr>
          <p:cNvPr id="71" name="Straight Connector 70">
            <a:extLst>
              <a:ext uri="{FF2B5EF4-FFF2-40B4-BE49-F238E27FC236}">
                <a16:creationId xmlns:a16="http://schemas.microsoft.com/office/drawing/2014/main" id="{9C3F6391-3D6D-FF43-8299-8D705D8AA6E7}"/>
              </a:ext>
            </a:extLst>
          </p:cNvPr>
          <p:cNvCxnSpPr>
            <a:cxnSpLocks/>
          </p:cNvCxnSpPr>
          <p:nvPr/>
        </p:nvCxnSpPr>
        <p:spPr>
          <a:xfrm flipH="1" flipV="1">
            <a:off x="4026204" y="2061324"/>
            <a:ext cx="26107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DF03C28-E6AE-894F-AC83-813213F042AE}"/>
              </a:ext>
            </a:extLst>
          </p:cNvPr>
          <p:cNvCxnSpPr>
            <a:cxnSpLocks/>
            <a:stCxn id="25" idx="1"/>
          </p:cNvCxnSpPr>
          <p:nvPr/>
        </p:nvCxnSpPr>
        <p:spPr>
          <a:xfrm flipH="1">
            <a:off x="1824031" y="2650180"/>
            <a:ext cx="4255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9D0A0B0B-0933-1C4E-895B-D2578A91C08F}"/>
              </a:ext>
            </a:extLst>
          </p:cNvPr>
          <p:cNvCxnSpPr>
            <a:cxnSpLocks/>
          </p:cNvCxnSpPr>
          <p:nvPr/>
        </p:nvCxnSpPr>
        <p:spPr>
          <a:xfrm flipH="1" flipV="1">
            <a:off x="4034564" y="3471698"/>
            <a:ext cx="261073" cy="1"/>
          </a:xfrm>
          <a:prstGeom prst="line">
            <a:avLst/>
          </a:prstGeom>
          <a:ln w="12700"/>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3DDD13FD-84FC-7E40-82C5-781DA96147F8}"/>
              </a:ext>
            </a:extLst>
          </p:cNvPr>
          <p:cNvSpPr txBox="1"/>
          <p:nvPr/>
        </p:nvSpPr>
        <p:spPr>
          <a:xfrm>
            <a:off x="6408232" y="5558591"/>
            <a:ext cx="3223651" cy="338554"/>
          </a:xfrm>
          <a:prstGeom prst="rect">
            <a:avLst/>
          </a:prstGeom>
          <a:noFill/>
        </p:spPr>
        <p:txBody>
          <a:bodyPr wrap="square" rtlCol="0">
            <a:spAutoFit/>
          </a:bodyPr>
          <a:lstStyle/>
          <a:p>
            <a:r>
              <a:rPr lang="en-US" sz="1600" dirty="0">
                <a:latin typeface="Garamond" panose="02020404030301010803" pitchFamily="18" charset="0"/>
              </a:rPr>
              <a:t>Compliance Mechanisms</a:t>
            </a:r>
          </a:p>
        </p:txBody>
      </p:sp>
      <p:cxnSp>
        <p:nvCxnSpPr>
          <p:cNvPr id="94" name="Straight Connector 93">
            <a:extLst>
              <a:ext uri="{FF2B5EF4-FFF2-40B4-BE49-F238E27FC236}">
                <a16:creationId xmlns:a16="http://schemas.microsoft.com/office/drawing/2014/main" id="{74D61D40-8B16-0D4C-AF8F-1020FC772AFE}"/>
              </a:ext>
            </a:extLst>
          </p:cNvPr>
          <p:cNvCxnSpPr/>
          <p:nvPr/>
        </p:nvCxnSpPr>
        <p:spPr>
          <a:xfrm>
            <a:off x="6408233" y="5888923"/>
            <a:ext cx="3725334" cy="0"/>
          </a:xfrm>
          <a:prstGeom prst="line">
            <a:avLst/>
          </a:prstGeom>
          <a:ln w="19050"/>
        </p:spPr>
        <p:style>
          <a:lnRef idx="1">
            <a:schemeClr val="dk1"/>
          </a:lnRef>
          <a:fillRef idx="0">
            <a:schemeClr val="dk1"/>
          </a:fillRef>
          <a:effectRef idx="0">
            <a:schemeClr val="dk1"/>
          </a:effectRef>
          <a:fontRef idx="minor">
            <a:schemeClr val="tx1"/>
          </a:fontRef>
        </p:style>
      </p:cxnSp>
      <p:pic>
        <p:nvPicPr>
          <p:cNvPr id="95" name="Graphic 94" descr="Power Plant with solid fill">
            <a:extLst>
              <a:ext uri="{FF2B5EF4-FFF2-40B4-BE49-F238E27FC236}">
                <a16:creationId xmlns:a16="http://schemas.microsoft.com/office/drawing/2014/main" id="{565D72B2-904E-2847-B742-2C2338603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0591" y="6042015"/>
            <a:ext cx="582102" cy="582102"/>
          </a:xfrm>
          <a:prstGeom prst="rect">
            <a:avLst/>
          </a:prstGeom>
        </p:spPr>
      </p:pic>
      <p:cxnSp>
        <p:nvCxnSpPr>
          <p:cNvPr id="96" name="Straight Arrow Connector 95">
            <a:extLst>
              <a:ext uri="{FF2B5EF4-FFF2-40B4-BE49-F238E27FC236}">
                <a16:creationId xmlns:a16="http://schemas.microsoft.com/office/drawing/2014/main" id="{E54A8A31-9437-E64A-A997-C5927BBBEB34}"/>
              </a:ext>
            </a:extLst>
          </p:cNvPr>
          <p:cNvCxnSpPr>
            <a:cxnSpLocks/>
          </p:cNvCxnSpPr>
          <p:nvPr/>
        </p:nvCxnSpPr>
        <p:spPr>
          <a:xfrm>
            <a:off x="7366247" y="6333066"/>
            <a:ext cx="2362650" cy="0"/>
          </a:xfrm>
          <a:prstGeom prst="straightConnector1">
            <a:avLst/>
          </a:prstGeom>
          <a:ln w="28575">
            <a:solidFill>
              <a:schemeClr val="accent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1" name="Graphic 100" descr="Security camera with solid fill">
            <a:extLst>
              <a:ext uri="{FF2B5EF4-FFF2-40B4-BE49-F238E27FC236}">
                <a16:creationId xmlns:a16="http://schemas.microsoft.com/office/drawing/2014/main" id="{B3309EC2-4B71-7E47-A606-FE02D75782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90661" y="5990160"/>
            <a:ext cx="685812" cy="685812"/>
          </a:xfrm>
          <a:prstGeom prst="rect">
            <a:avLst/>
          </a:prstGeom>
        </p:spPr>
      </p:pic>
      <p:sp>
        <p:nvSpPr>
          <p:cNvPr id="102" name="TextBox 101">
            <a:extLst>
              <a:ext uri="{FF2B5EF4-FFF2-40B4-BE49-F238E27FC236}">
                <a16:creationId xmlns:a16="http://schemas.microsoft.com/office/drawing/2014/main" id="{C935DDB4-8FF8-B240-9536-01CDA70C0279}"/>
              </a:ext>
            </a:extLst>
          </p:cNvPr>
          <p:cNvSpPr txBox="1"/>
          <p:nvPr/>
        </p:nvSpPr>
        <p:spPr>
          <a:xfrm>
            <a:off x="10472848" y="5943798"/>
            <a:ext cx="941847" cy="830997"/>
          </a:xfrm>
          <a:prstGeom prst="rect">
            <a:avLst/>
          </a:prstGeom>
          <a:noFill/>
          <a:ln>
            <a:solidFill>
              <a:schemeClr val="tx2"/>
            </a:solidFill>
            <a:prstDash val="dash"/>
          </a:ln>
        </p:spPr>
        <p:txBody>
          <a:bodyPr wrap="square" rtlCol="0">
            <a:spAutoFit/>
          </a:bodyPr>
          <a:lstStyle/>
          <a:p>
            <a:pPr algn="ctr"/>
            <a:r>
              <a:rPr lang="en-US" sz="1200" dirty="0">
                <a:latin typeface="Garamond" panose="02020404030301010803" pitchFamily="18" charset="0"/>
              </a:rPr>
              <a:t>Implement </a:t>
            </a:r>
            <a:r>
              <a:rPr lang="en-US" sz="1200" b="1" dirty="0">
                <a:latin typeface="Garamond" panose="02020404030301010803" pitchFamily="18" charset="0"/>
              </a:rPr>
              <a:t>Emissions Monitoring Systems</a:t>
            </a:r>
          </a:p>
        </p:txBody>
      </p:sp>
      <p:cxnSp>
        <p:nvCxnSpPr>
          <p:cNvPr id="105" name="Straight Connector 104">
            <a:extLst>
              <a:ext uri="{FF2B5EF4-FFF2-40B4-BE49-F238E27FC236}">
                <a16:creationId xmlns:a16="http://schemas.microsoft.com/office/drawing/2014/main" id="{8C14B326-0ED4-A44E-B399-D89DFB2AE4F5}"/>
              </a:ext>
            </a:extLst>
          </p:cNvPr>
          <p:cNvCxnSpPr>
            <a:cxnSpLocks/>
          </p:cNvCxnSpPr>
          <p:nvPr/>
        </p:nvCxnSpPr>
        <p:spPr>
          <a:xfrm>
            <a:off x="3040801" y="6339451"/>
            <a:ext cx="303803" cy="0"/>
          </a:xfrm>
          <a:prstGeom prst="line">
            <a:avLst/>
          </a:prstGeom>
          <a:ln w="31750">
            <a:solidFill>
              <a:schemeClr val="accent1">
                <a:lumMod val="50000"/>
                <a:lumOff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8118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1A14B-2A32-F148-8344-53207C8EE395}"/>
              </a:ext>
            </a:extLst>
          </p:cNvPr>
          <p:cNvSpPr txBox="1">
            <a:spLocks/>
          </p:cNvSpPr>
          <p:nvPr/>
        </p:nvSpPr>
        <p:spPr>
          <a:xfrm>
            <a:off x="630621" y="101146"/>
            <a:ext cx="110163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400" dirty="0"/>
              <a:t>The shortcomings of the current ETS model are that they are prone to fraudulent counting errors, allow for only large entities to take part, and are not internationally coordinated.</a:t>
            </a:r>
          </a:p>
        </p:txBody>
      </p:sp>
      <p:cxnSp>
        <p:nvCxnSpPr>
          <p:cNvPr id="6" name="Straight Connector 5">
            <a:extLst>
              <a:ext uri="{FF2B5EF4-FFF2-40B4-BE49-F238E27FC236}">
                <a16:creationId xmlns:a16="http://schemas.microsoft.com/office/drawing/2014/main" id="{3FBE65DA-91BC-4A4B-A159-DA71F82F9A20}"/>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8C42CB47-A480-C141-AFF0-8512F3CFE00E}"/>
              </a:ext>
            </a:extLst>
          </p:cNvPr>
          <p:cNvSpPr/>
          <p:nvPr/>
        </p:nvSpPr>
        <p:spPr>
          <a:xfrm>
            <a:off x="0" y="0"/>
            <a:ext cx="630621" cy="6183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1</a:t>
            </a:r>
          </a:p>
        </p:txBody>
      </p:sp>
      <p:cxnSp>
        <p:nvCxnSpPr>
          <p:cNvPr id="9" name="Straight Connector 8">
            <a:extLst>
              <a:ext uri="{FF2B5EF4-FFF2-40B4-BE49-F238E27FC236}">
                <a16:creationId xmlns:a16="http://schemas.microsoft.com/office/drawing/2014/main" id="{47988CF3-6975-CE43-A91F-B924080F4406}"/>
              </a:ext>
            </a:extLst>
          </p:cNvPr>
          <p:cNvCxnSpPr/>
          <p:nvPr/>
        </p:nvCxnSpPr>
        <p:spPr>
          <a:xfrm>
            <a:off x="275021" y="1591734"/>
            <a:ext cx="2739112"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4C649BB5-B2CA-8647-A125-EE35B056EF7F}"/>
              </a:ext>
            </a:extLst>
          </p:cNvPr>
          <p:cNvSpPr txBox="1"/>
          <p:nvPr/>
        </p:nvSpPr>
        <p:spPr>
          <a:xfrm>
            <a:off x="275022" y="1219223"/>
            <a:ext cx="2739112" cy="369332"/>
          </a:xfrm>
          <a:prstGeom prst="rect">
            <a:avLst/>
          </a:prstGeom>
          <a:noFill/>
        </p:spPr>
        <p:txBody>
          <a:bodyPr wrap="square" rtlCol="0">
            <a:spAutoFit/>
          </a:bodyPr>
          <a:lstStyle/>
          <a:p>
            <a:pPr algn="ctr"/>
            <a:r>
              <a:rPr lang="en-US" dirty="0">
                <a:latin typeface="Garamond" panose="02020404030301010803" pitchFamily="18" charset="0"/>
              </a:rPr>
              <a:t>Double Counting Problem</a:t>
            </a:r>
          </a:p>
        </p:txBody>
      </p:sp>
      <p:sp>
        <p:nvSpPr>
          <p:cNvPr id="11" name="TextBox 10">
            <a:extLst>
              <a:ext uri="{FF2B5EF4-FFF2-40B4-BE49-F238E27FC236}">
                <a16:creationId xmlns:a16="http://schemas.microsoft.com/office/drawing/2014/main" id="{8A855789-373D-284F-9B5B-F8F816B585AB}"/>
              </a:ext>
            </a:extLst>
          </p:cNvPr>
          <p:cNvSpPr txBox="1"/>
          <p:nvPr/>
        </p:nvSpPr>
        <p:spPr>
          <a:xfrm>
            <a:off x="245241" y="1715688"/>
            <a:ext cx="5745419" cy="369332"/>
          </a:xfrm>
          <a:prstGeom prst="rect">
            <a:avLst/>
          </a:prstGeom>
          <a:noFill/>
        </p:spPr>
        <p:txBody>
          <a:bodyPr wrap="none" rtlCol="0">
            <a:spAutoFit/>
          </a:bodyPr>
          <a:lstStyle/>
          <a:p>
            <a:r>
              <a:rPr lang="en-US" dirty="0">
                <a:latin typeface="Garamond" panose="02020404030301010803" pitchFamily="18" charset="0"/>
              </a:rPr>
              <a:t>Example: BP finances an offshore wind project from </a:t>
            </a:r>
            <a:r>
              <a:rPr lang="en-US" dirty="0" err="1">
                <a:latin typeface="Garamond" panose="02020404030301010803" pitchFamily="18" charset="0"/>
              </a:rPr>
              <a:t>Orsted</a:t>
            </a:r>
            <a:endParaRPr lang="en-US" dirty="0">
              <a:latin typeface="Garamond" panose="02020404030301010803" pitchFamily="18" charset="0"/>
            </a:endParaRPr>
          </a:p>
        </p:txBody>
      </p:sp>
      <p:pic>
        <p:nvPicPr>
          <p:cNvPr id="1026" name="Picture 2">
            <a:extLst>
              <a:ext uri="{FF2B5EF4-FFF2-40B4-BE49-F238E27FC236}">
                <a16:creationId xmlns:a16="http://schemas.microsoft.com/office/drawing/2014/main" id="{329838D9-3CE6-7B4C-833C-7FCB8A87E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23" y="2208973"/>
            <a:ext cx="2143125" cy="1324886"/>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Oil Rig with solid fill">
            <a:extLst>
              <a:ext uri="{FF2B5EF4-FFF2-40B4-BE49-F238E27FC236}">
                <a16:creationId xmlns:a16="http://schemas.microsoft.com/office/drawing/2014/main" id="{17571FE1-516F-E346-B0D4-277806C6B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155" y="2813584"/>
            <a:ext cx="498790" cy="498790"/>
          </a:xfrm>
          <a:prstGeom prst="rect">
            <a:avLst/>
          </a:prstGeom>
        </p:spPr>
      </p:pic>
      <p:cxnSp>
        <p:nvCxnSpPr>
          <p:cNvPr id="15" name="Straight Arrow Connector 14">
            <a:extLst>
              <a:ext uri="{FF2B5EF4-FFF2-40B4-BE49-F238E27FC236}">
                <a16:creationId xmlns:a16="http://schemas.microsoft.com/office/drawing/2014/main" id="{5CC04F02-C8E4-5F44-A1C7-6A5316FFF308}"/>
              </a:ext>
            </a:extLst>
          </p:cNvPr>
          <p:cNvCxnSpPr>
            <a:cxnSpLocks/>
          </p:cNvCxnSpPr>
          <p:nvPr/>
        </p:nvCxnSpPr>
        <p:spPr>
          <a:xfrm flipV="1">
            <a:off x="1832679" y="2871416"/>
            <a:ext cx="2520533" cy="213103"/>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pic>
        <p:nvPicPr>
          <p:cNvPr id="17" name="Graphic 16" descr="Dollar with solid fill">
            <a:extLst>
              <a:ext uri="{FF2B5EF4-FFF2-40B4-BE49-F238E27FC236}">
                <a16:creationId xmlns:a16="http://schemas.microsoft.com/office/drawing/2014/main" id="{24FC4F14-D539-B247-BD09-597B964D9F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40933">
            <a:off x="2851216" y="2525492"/>
            <a:ext cx="419100" cy="419100"/>
          </a:xfrm>
          <a:prstGeom prst="rect">
            <a:avLst/>
          </a:prstGeom>
        </p:spPr>
      </p:pic>
      <p:pic>
        <p:nvPicPr>
          <p:cNvPr id="1048" name="Picture 24" descr="VOITH in Norway | Oslo">
            <a:extLst>
              <a:ext uri="{FF2B5EF4-FFF2-40B4-BE49-F238E27FC236}">
                <a16:creationId xmlns:a16="http://schemas.microsoft.com/office/drawing/2014/main" id="{B5C5A4E0-FE88-574A-8058-5E49C2DBF4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1856" y="2195172"/>
            <a:ext cx="1102712" cy="1202958"/>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Wind Turbines with solid fill">
            <a:extLst>
              <a:ext uri="{FF2B5EF4-FFF2-40B4-BE49-F238E27FC236}">
                <a16:creationId xmlns:a16="http://schemas.microsoft.com/office/drawing/2014/main" id="{65EE6661-A716-3345-945E-7D83DC42C5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1085" y="2613611"/>
            <a:ext cx="515609" cy="515609"/>
          </a:xfrm>
          <a:prstGeom prst="rect">
            <a:avLst/>
          </a:prstGeom>
        </p:spPr>
      </p:pic>
      <p:sp>
        <p:nvSpPr>
          <p:cNvPr id="30" name="TextBox 29">
            <a:extLst>
              <a:ext uri="{FF2B5EF4-FFF2-40B4-BE49-F238E27FC236}">
                <a16:creationId xmlns:a16="http://schemas.microsoft.com/office/drawing/2014/main" id="{7E06AFD4-76E3-1E45-B97F-45C4EEA61467}"/>
              </a:ext>
            </a:extLst>
          </p:cNvPr>
          <p:cNvSpPr txBox="1"/>
          <p:nvPr/>
        </p:nvSpPr>
        <p:spPr>
          <a:xfrm rot="21248465">
            <a:off x="1978421" y="3129446"/>
            <a:ext cx="2060856" cy="369332"/>
          </a:xfrm>
          <a:prstGeom prst="rect">
            <a:avLst/>
          </a:prstGeom>
          <a:noFill/>
        </p:spPr>
        <p:txBody>
          <a:bodyPr wrap="square" rtlCol="0">
            <a:spAutoFit/>
          </a:bodyPr>
          <a:lstStyle/>
          <a:p>
            <a:pPr algn="ctr"/>
            <a:r>
              <a:rPr lang="en-US" i="1" dirty="0">
                <a:latin typeface="Garamond" panose="02020404030301010803" pitchFamily="18" charset="0"/>
              </a:rPr>
              <a:t>Carbon Credit</a:t>
            </a:r>
          </a:p>
        </p:txBody>
      </p:sp>
      <p:cxnSp>
        <p:nvCxnSpPr>
          <p:cNvPr id="51" name="Straight Connector 50">
            <a:extLst>
              <a:ext uri="{FF2B5EF4-FFF2-40B4-BE49-F238E27FC236}">
                <a16:creationId xmlns:a16="http://schemas.microsoft.com/office/drawing/2014/main" id="{9BD653A3-C1C8-464F-8729-0F1F9CCCD8E4}"/>
              </a:ext>
            </a:extLst>
          </p:cNvPr>
          <p:cNvCxnSpPr/>
          <p:nvPr/>
        </p:nvCxnSpPr>
        <p:spPr>
          <a:xfrm>
            <a:off x="245241" y="4096552"/>
            <a:ext cx="2739112" cy="0"/>
          </a:xfrm>
          <a:prstGeom prst="line">
            <a:avLst/>
          </a:prstGeom>
        </p:spPr>
        <p:style>
          <a:lnRef idx="3">
            <a:schemeClr val="dk1"/>
          </a:lnRef>
          <a:fillRef idx="0">
            <a:schemeClr val="dk1"/>
          </a:fillRef>
          <a:effectRef idx="2">
            <a:schemeClr val="dk1"/>
          </a:effectRef>
          <a:fontRef idx="minor">
            <a:schemeClr val="tx1"/>
          </a:fontRef>
        </p:style>
      </p:cxnSp>
      <p:sp>
        <p:nvSpPr>
          <p:cNvPr id="52" name="TextBox 51">
            <a:extLst>
              <a:ext uri="{FF2B5EF4-FFF2-40B4-BE49-F238E27FC236}">
                <a16:creationId xmlns:a16="http://schemas.microsoft.com/office/drawing/2014/main" id="{4275DEC8-C80C-9747-BF84-C088D76080EC}"/>
              </a:ext>
            </a:extLst>
          </p:cNvPr>
          <p:cNvSpPr txBox="1"/>
          <p:nvPr/>
        </p:nvSpPr>
        <p:spPr>
          <a:xfrm>
            <a:off x="245241" y="3727220"/>
            <a:ext cx="2739112" cy="369332"/>
          </a:xfrm>
          <a:prstGeom prst="rect">
            <a:avLst/>
          </a:prstGeom>
          <a:noFill/>
        </p:spPr>
        <p:txBody>
          <a:bodyPr wrap="square" rtlCol="0">
            <a:spAutoFit/>
          </a:bodyPr>
          <a:lstStyle/>
          <a:p>
            <a:pPr algn="ctr"/>
            <a:r>
              <a:rPr lang="en-US" dirty="0">
                <a:latin typeface="Garamond" panose="02020404030301010803" pitchFamily="18" charset="0"/>
              </a:rPr>
              <a:t>Only for Large Businesses</a:t>
            </a:r>
          </a:p>
        </p:txBody>
      </p:sp>
      <p:sp>
        <p:nvSpPr>
          <p:cNvPr id="35" name="TextBox 34">
            <a:extLst>
              <a:ext uri="{FF2B5EF4-FFF2-40B4-BE49-F238E27FC236}">
                <a16:creationId xmlns:a16="http://schemas.microsoft.com/office/drawing/2014/main" id="{83A6886F-5152-BE47-BCB7-94D3C874107D}"/>
              </a:ext>
            </a:extLst>
          </p:cNvPr>
          <p:cNvSpPr txBox="1"/>
          <p:nvPr/>
        </p:nvSpPr>
        <p:spPr>
          <a:xfrm>
            <a:off x="5543455" y="2495354"/>
            <a:ext cx="513282" cy="584775"/>
          </a:xfrm>
          <a:prstGeom prst="rect">
            <a:avLst/>
          </a:prstGeom>
          <a:noFill/>
        </p:spPr>
        <p:txBody>
          <a:bodyPr wrap="none" rtlCol="0">
            <a:spAutoFit/>
          </a:bodyPr>
          <a:lstStyle/>
          <a:p>
            <a:r>
              <a:rPr lang="en-US" sz="3200" b="1" dirty="0">
                <a:latin typeface="Garamond" panose="02020404030301010803" pitchFamily="18" charset="0"/>
              </a:rPr>
              <a:t>&amp;</a:t>
            </a:r>
          </a:p>
        </p:txBody>
      </p:sp>
      <p:cxnSp>
        <p:nvCxnSpPr>
          <p:cNvPr id="37" name="Straight Arrow Connector 36">
            <a:extLst>
              <a:ext uri="{FF2B5EF4-FFF2-40B4-BE49-F238E27FC236}">
                <a16:creationId xmlns:a16="http://schemas.microsoft.com/office/drawing/2014/main" id="{ABD9D637-B81D-214F-9177-4313A5D4810D}"/>
              </a:ext>
            </a:extLst>
          </p:cNvPr>
          <p:cNvCxnSpPr>
            <a:cxnSpLocks/>
          </p:cNvCxnSpPr>
          <p:nvPr/>
        </p:nvCxnSpPr>
        <p:spPr>
          <a:xfrm flipV="1">
            <a:off x="1945355" y="3084519"/>
            <a:ext cx="2084778" cy="188898"/>
          </a:xfrm>
          <a:prstGeom prst="straightConnector1">
            <a:avLst/>
          </a:prstGeom>
          <a:ln w="19050">
            <a:solidFill>
              <a:schemeClr val="accent1">
                <a:lumMod val="50000"/>
                <a:lumOff val="50000"/>
              </a:schemeClr>
            </a:solidFill>
            <a:prstDash val="dash"/>
            <a:headEnd type="triangle"/>
            <a:tailEnd type="triangle"/>
          </a:ln>
        </p:spPr>
        <p:style>
          <a:lnRef idx="2">
            <a:schemeClr val="accent5"/>
          </a:lnRef>
          <a:fillRef idx="0">
            <a:schemeClr val="accent5"/>
          </a:fillRef>
          <a:effectRef idx="1">
            <a:schemeClr val="accent5"/>
          </a:effectRef>
          <a:fontRef idx="minor">
            <a:schemeClr val="tx1"/>
          </a:fontRef>
        </p:style>
      </p:cxnSp>
      <p:sp>
        <p:nvSpPr>
          <p:cNvPr id="39" name="TextBox 38">
            <a:extLst>
              <a:ext uri="{FF2B5EF4-FFF2-40B4-BE49-F238E27FC236}">
                <a16:creationId xmlns:a16="http://schemas.microsoft.com/office/drawing/2014/main" id="{35A78B33-F676-764A-9566-6C23EABFDE17}"/>
              </a:ext>
            </a:extLst>
          </p:cNvPr>
          <p:cNvSpPr txBox="1"/>
          <p:nvPr/>
        </p:nvSpPr>
        <p:spPr>
          <a:xfrm rot="21267519">
            <a:off x="1525228" y="3199097"/>
            <a:ext cx="429926" cy="369332"/>
          </a:xfrm>
          <a:prstGeom prst="rect">
            <a:avLst/>
          </a:prstGeom>
          <a:noFill/>
          <a:ln>
            <a:noFill/>
          </a:ln>
        </p:spPr>
        <p:txBody>
          <a:bodyPr wrap="none" rtlCol="0">
            <a:spAutoFit/>
          </a:bodyPr>
          <a:lstStyle/>
          <a:p>
            <a:r>
              <a:rPr lang="en-US" b="1" dirty="0">
                <a:solidFill>
                  <a:schemeClr val="accent1">
                    <a:lumMod val="50000"/>
                    <a:lumOff val="50000"/>
                  </a:schemeClr>
                </a:solidFill>
                <a:latin typeface="Garamond" panose="02020404030301010803" pitchFamily="18" charset="0"/>
              </a:rPr>
              <a:t>+1</a:t>
            </a:r>
          </a:p>
        </p:txBody>
      </p:sp>
      <p:sp>
        <p:nvSpPr>
          <p:cNvPr id="58" name="TextBox 57">
            <a:extLst>
              <a:ext uri="{FF2B5EF4-FFF2-40B4-BE49-F238E27FC236}">
                <a16:creationId xmlns:a16="http://schemas.microsoft.com/office/drawing/2014/main" id="{E743295D-06A6-EB41-9B9D-7A44036965A1}"/>
              </a:ext>
            </a:extLst>
          </p:cNvPr>
          <p:cNvSpPr txBox="1"/>
          <p:nvPr/>
        </p:nvSpPr>
        <p:spPr>
          <a:xfrm rot="21267519">
            <a:off x="4046961" y="2895463"/>
            <a:ext cx="429926" cy="369332"/>
          </a:xfrm>
          <a:prstGeom prst="rect">
            <a:avLst/>
          </a:prstGeom>
          <a:noFill/>
          <a:ln>
            <a:noFill/>
          </a:ln>
        </p:spPr>
        <p:txBody>
          <a:bodyPr wrap="none" rtlCol="0">
            <a:spAutoFit/>
          </a:bodyPr>
          <a:lstStyle/>
          <a:p>
            <a:r>
              <a:rPr lang="en-US" b="1" dirty="0">
                <a:solidFill>
                  <a:schemeClr val="accent1">
                    <a:lumMod val="50000"/>
                    <a:lumOff val="50000"/>
                  </a:schemeClr>
                </a:solidFill>
                <a:latin typeface="Garamond" panose="02020404030301010803" pitchFamily="18" charset="0"/>
              </a:rPr>
              <a:t>+1</a:t>
            </a:r>
          </a:p>
        </p:txBody>
      </p:sp>
      <p:sp>
        <p:nvSpPr>
          <p:cNvPr id="40" name="TextBox 39">
            <a:extLst>
              <a:ext uri="{FF2B5EF4-FFF2-40B4-BE49-F238E27FC236}">
                <a16:creationId xmlns:a16="http://schemas.microsoft.com/office/drawing/2014/main" id="{520D55B6-6D89-DD49-A875-4079E972D732}"/>
              </a:ext>
            </a:extLst>
          </p:cNvPr>
          <p:cNvSpPr txBox="1"/>
          <p:nvPr/>
        </p:nvSpPr>
        <p:spPr>
          <a:xfrm>
            <a:off x="692750" y="3244334"/>
            <a:ext cx="922047" cy="369332"/>
          </a:xfrm>
          <a:prstGeom prst="rect">
            <a:avLst/>
          </a:prstGeom>
          <a:noFill/>
        </p:spPr>
        <p:txBody>
          <a:bodyPr wrap="none" rtlCol="0">
            <a:spAutoFit/>
          </a:bodyPr>
          <a:lstStyle/>
          <a:p>
            <a:r>
              <a:rPr lang="en-US" dirty="0">
                <a:latin typeface="Garamond" panose="02020404030301010803" pitchFamily="18" charset="0"/>
              </a:rPr>
              <a:t>US ETS</a:t>
            </a:r>
          </a:p>
        </p:txBody>
      </p:sp>
      <p:sp>
        <p:nvSpPr>
          <p:cNvPr id="60" name="TextBox 59">
            <a:extLst>
              <a:ext uri="{FF2B5EF4-FFF2-40B4-BE49-F238E27FC236}">
                <a16:creationId xmlns:a16="http://schemas.microsoft.com/office/drawing/2014/main" id="{3130AEF7-21A7-BB49-B58E-DBC0ABE3AAF2}"/>
              </a:ext>
            </a:extLst>
          </p:cNvPr>
          <p:cNvSpPr txBox="1"/>
          <p:nvPr/>
        </p:nvSpPr>
        <p:spPr>
          <a:xfrm>
            <a:off x="3941877" y="3193589"/>
            <a:ext cx="963725" cy="369332"/>
          </a:xfrm>
          <a:prstGeom prst="rect">
            <a:avLst/>
          </a:prstGeom>
          <a:noFill/>
        </p:spPr>
        <p:txBody>
          <a:bodyPr wrap="none" rtlCol="0">
            <a:spAutoFit/>
          </a:bodyPr>
          <a:lstStyle/>
          <a:p>
            <a:r>
              <a:rPr lang="en-US" dirty="0">
                <a:latin typeface="Garamond" panose="02020404030301010803" pitchFamily="18" charset="0"/>
              </a:rPr>
              <a:t>EU ETS</a:t>
            </a:r>
          </a:p>
        </p:txBody>
      </p:sp>
      <p:pic>
        <p:nvPicPr>
          <p:cNvPr id="61" name="Picture 2">
            <a:extLst>
              <a:ext uri="{FF2B5EF4-FFF2-40B4-BE49-F238E27FC236}">
                <a16:creationId xmlns:a16="http://schemas.microsoft.com/office/drawing/2014/main" id="{67043C78-139D-4E49-A00A-D7CDF44D3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589" y="2231821"/>
            <a:ext cx="2143125" cy="1324886"/>
          </a:xfrm>
          <a:prstGeom prst="rect">
            <a:avLst/>
          </a:prstGeom>
          <a:noFill/>
          <a:extLst>
            <a:ext uri="{909E8E84-426E-40DD-AFC4-6F175D3DCCD1}">
              <a14:hiddenFill xmlns:a14="http://schemas.microsoft.com/office/drawing/2010/main">
                <a:solidFill>
                  <a:srgbClr val="FFFFFF"/>
                </a:solidFill>
              </a14:hiddenFill>
            </a:ext>
          </a:extLst>
        </p:spPr>
      </p:pic>
      <p:pic>
        <p:nvPicPr>
          <p:cNvPr id="62" name="Graphic 61" descr="Oil Rig with solid fill">
            <a:extLst>
              <a:ext uri="{FF2B5EF4-FFF2-40B4-BE49-F238E27FC236}">
                <a16:creationId xmlns:a16="http://schemas.microsoft.com/office/drawing/2014/main" id="{870C74B2-C195-DF4A-A1DE-E7619070A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7621" y="2836432"/>
            <a:ext cx="498790" cy="498790"/>
          </a:xfrm>
          <a:prstGeom prst="rect">
            <a:avLst/>
          </a:prstGeom>
        </p:spPr>
      </p:pic>
      <p:cxnSp>
        <p:nvCxnSpPr>
          <p:cNvPr id="63" name="Straight Arrow Connector 62">
            <a:extLst>
              <a:ext uri="{FF2B5EF4-FFF2-40B4-BE49-F238E27FC236}">
                <a16:creationId xmlns:a16="http://schemas.microsoft.com/office/drawing/2014/main" id="{3747295D-13BE-3C4B-A78F-D6D636F3C6A4}"/>
              </a:ext>
            </a:extLst>
          </p:cNvPr>
          <p:cNvCxnSpPr>
            <a:cxnSpLocks/>
            <a:endCxn id="65" idx="2"/>
          </p:cNvCxnSpPr>
          <p:nvPr/>
        </p:nvCxnSpPr>
        <p:spPr>
          <a:xfrm flipH="1" flipV="1">
            <a:off x="6503261" y="2510310"/>
            <a:ext cx="994362" cy="597060"/>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pic>
        <p:nvPicPr>
          <p:cNvPr id="65" name="Graphic 64" descr="Wind Turbines with solid fill">
            <a:extLst>
              <a:ext uri="{FF2B5EF4-FFF2-40B4-BE49-F238E27FC236}">
                <a16:creationId xmlns:a16="http://schemas.microsoft.com/office/drawing/2014/main" id="{DA902163-3308-5F47-AD7C-3204129804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5456" y="1994701"/>
            <a:ext cx="515609" cy="515609"/>
          </a:xfrm>
          <a:prstGeom prst="rect">
            <a:avLst/>
          </a:prstGeom>
        </p:spPr>
      </p:pic>
      <p:pic>
        <p:nvPicPr>
          <p:cNvPr id="66" name="Graphic 65" descr="Dollar with solid fill">
            <a:extLst>
              <a:ext uri="{FF2B5EF4-FFF2-40B4-BE49-F238E27FC236}">
                <a16:creationId xmlns:a16="http://schemas.microsoft.com/office/drawing/2014/main" id="{2D86D3BA-8804-DB46-A6C0-96C9FF518F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71692">
            <a:off x="6673753" y="2813279"/>
            <a:ext cx="419100" cy="419100"/>
          </a:xfrm>
          <a:prstGeom prst="rect">
            <a:avLst/>
          </a:prstGeom>
        </p:spPr>
      </p:pic>
      <p:pic>
        <p:nvPicPr>
          <p:cNvPr id="48" name="Graphic 47" descr="Power Plant with solid fill">
            <a:extLst>
              <a:ext uri="{FF2B5EF4-FFF2-40B4-BE49-F238E27FC236}">
                <a16:creationId xmlns:a16="http://schemas.microsoft.com/office/drawing/2014/main" id="{99956BE6-868E-FF4E-BA04-4987048DCC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9948" y="2335411"/>
            <a:ext cx="515610" cy="515610"/>
          </a:xfrm>
          <a:prstGeom prst="rect">
            <a:avLst/>
          </a:prstGeom>
        </p:spPr>
      </p:pic>
      <p:cxnSp>
        <p:nvCxnSpPr>
          <p:cNvPr id="73" name="Straight Arrow Connector 72">
            <a:extLst>
              <a:ext uri="{FF2B5EF4-FFF2-40B4-BE49-F238E27FC236}">
                <a16:creationId xmlns:a16="http://schemas.microsoft.com/office/drawing/2014/main" id="{80A4C850-C0F6-994C-A042-C34BCAF8AE43}"/>
              </a:ext>
            </a:extLst>
          </p:cNvPr>
          <p:cNvCxnSpPr>
            <a:cxnSpLocks/>
            <a:endCxn id="65" idx="3"/>
          </p:cNvCxnSpPr>
          <p:nvPr/>
        </p:nvCxnSpPr>
        <p:spPr>
          <a:xfrm flipH="1" flipV="1">
            <a:off x="6761065" y="2252506"/>
            <a:ext cx="814045" cy="375781"/>
          </a:xfrm>
          <a:prstGeom prst="straightConnector1">
            <a:avLst/>
          </a:prstGeom>
          <a:ln>
            <a:prstDash val="dash"/>
            <a:tailEnd type="triangle"/>
          </a:ln>
        </p:spPr>
        <p:style>
          <a:lnRef idx="3">
            <a:schemeClr val="accent2"/>
          </a:lnRef>
          <a:fillRef idx="0">
            <a:schemeClr val="accent2"/>
          </a:fillRef>
          <a:effectRef idx="2">
            <a:schemeClr val="accent2"/>
          </a:effectRef>
          <a:fontRef idx="minor">
            <a:schemeClr val="tx1"/>
          </a:fontRef>
        </p:style>
      </p:cxnSp>
      <p:pic>
        <p:nvPicPr>
          <p:cNvPr id="74" name="Graphic 73" descr="Dollar with solid fill">
            <a:extLst>
              <a:ext uri="{FF2B5EF4-FFF2-40B4-BE49-F238E27FC236}">
                <a16:creationId xmlns:a16="http://schemas.microsoft.com/office/drawing/2014/main" id="{856BB7C4-63EF-874C-BC0C-32B9CD93DC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71692">
            <a:off x="7099359" y="2022924"/>
            <a:ext cx="419100" cy="419100"/>
          </a:xfrm>
          <a:prstGeom prst="rect">
            <a:avLst/>
          </a:prstGeom>
        </p:spPr>
      </p:pic>
      <p:sp>
        <p:nvSpPr>
          <p:cNvPr id="55" name="TextBox 54">
            <a:extLst>
              <a:ext uri="{FF2B5EF4-FFF2-40B4-BE49-F238E27FC236}">
                <a16:creationId xmlns:a16="http://schemas.microsoft.com/office/drawing/2014/main" id="{130448BE-90FE-E345-A6A1-11F8F5E49348}"/>
              </a:ext>
            </a:extLst>
          </p:cNvPr>
          <p:cNvSpPr txBox="1"/>
          <p:nvPr/>
        </p:nvSpPr>
        <p:spPr>
          <a:xfrm>
            <a:off x="9017788" y="2432599"/>
            <a:ext cx="2790884" cy="923330"/>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Garamond" panose="02020404030301010803" pitchFamily="18" charset="0"/>
              </a:rPr>
              <a:t>Same credit given out for one carbon credit project, should only count as one</a:t>
            </a:r>
          </a:p>
        </p:txBody>
      </p:sp>
      <p:pic>
        <p:nvPicPr>
          <p:cNvPr id="57" name="Graphic 56" descr="Juggler with solid fill">
            <a:extLst>
              <a:ext uri="{FF2B5EF4-FFF2-40B4-BE49-F238E27FC236}">
                <a16:creationId xmlns:a16="http://schemas.microsoft.com/office/drawing/2014/main" id="{C3DE9ABA-CD96-F64B-88D3-3568627843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5054" y="4403255"/>
            <a:ext cx="914400" cy="914400"/>
          </a:xfrm>
          <a:prstGeom prst="rect">
            <a:avLst/>
          </a:prstGeom>
        </p:spPr>
      </p:pic>
      <p:pic>
        <p:nvPicPr>
          <p:cNvPr id="67" name="Graphic 66" descr="Flying Money with solid fill">
            <a:extLst>
              <a:ext uri="{FF2B5EF4-FFF2-40B4-BE49-F238E27FC236}">
                <a16:creationId xmlns:a16="http://schemas.microsoft.com/office/drawing/2014/main" id="{61BA227C-1843-0D4A-9F45-34D005C097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13164" y="4332623"/>
            <a:ext cx="1023835" cy="1023835"/>
          </a:xfrm>
          <a:prstGeom prst="rect">
            <a:avLst/>
          </a:prstGeom>
        </p:spPr>
      </p:pic>
      <p:pic>
        <p:nvPicPr>
          <p:cNvPr id="69" name="Graphic 68" descr="Close with solid fill">
            <a:extLst>
              <a:ext uri="{FF2B5EF4-FFF2-40B4-BE49-F238E27FC236}">
                <a16:creationId xmlns:a16="http://schemas.microsoft.com/office/drawing/2014/main" id="{25D28219-8642-B548-B20F-F2D72391CB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75328" y="4424963"/>
            <a:ext cx="841303" cy="841303"/>
          </a:xfrm>
          <a:prstGeom prst="rect">
            <a:avLst/>
          </a:prstGeom>
        </p:spPr>
      </p:pic>
      <p:pic>
        <p:nvPicPr>
          <p:cNvPr id="71" name="Graphic 70" descr="Store with solid fill">
            <a:extLst>
              <a:ext uri="{FF2B5EF4-FFF2-40B4-BE49-F238E27FC236}">
                <a16:creationId xmlns:a16="http://schemas.microsoft.com/office/drawing/2014/main" id="{6091A012-8BC2-F843-A638-FA2077F746D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83640" y="4316835"/>
            <a:ext cx="914400" cy="914400"/>
          </a:xfrm>
          <a:prstGeom prst="rect">
            <a:avLst/>
          </a:prstGeom>
        </p:spPr>
      </p:pic>
      <p:sp>
        <p:nvSpPr>
          <p:cNvPr id="72" name="TextBox 71">
            <a:extLst>
              <a:ext uri="{FF2B5EF4-FFF2-40B4-BE49-F238E27FC236}">
                <a16:creationId xmlns:a16="http://schemas.microsoft.com/office/drawing/2014/main" id="{C51E97CB-6E56-5248-9B9E-25AF39AAA88F}"/>
              </a:ext>
            </a:extLst>
          </p:cNvPr>
          <p:cNvSpPr txBox="1"/>
          <p:nvPr/>
        </p:nvSpPr>
        <p:spPr>
          <a:xfrm>
            <a:off x="608556" y="5319960"/>
            <a:ext cx="787395" cy="369332"/>
          </a:xfrm>
          <a:prstGeom prst="rect">
            <a:avLst/>
          </a:prstGeom>
          <a:noFill/>
        </p:spPr>
        <p:txBody>
          <a:bodyPr wrap="none" rtlCol="0">
            <a:spAutoFit/>
          </a:bodyPr>
          <a:lstStyle/>
          <a:p>
            <a:r>
              <a:rPr lang="en-US" dirty="0">
                <a:latin typeface="Garamond" panose="02020404030301010803" pitchFamily="18" charset="0"/>
              </a:rPr>
              <a:t>Frothy</a:t>
            </a:r>
          </a:p>
        </p:txBody>
      </p:sp>
      <p:sp>
        <p:nvSpPr>
          <p:cNvPr id="89" name="TextBox 88">
            <a:extLst>
              <a:ext uri="{FF2B5EF4-FFF2-40B4-BE49-F238E27FC236}">
                <a16:creationId xmlns:a16="http://schemas.microsoft.com/office/drawing/2014/main" id="{DFF783A5-E619-6B4B-9073-4028532D2170}"/>
              </a:ext>
            </a:extLst>
          </p:cNvPr>
          <p:cNvSpPr txBox="1"/>
          <p:nvPr/>
        </p:nvSpPr>
        <p:spPr>
          <a:xfrm>
            <a:off x="2285449" y="5317655"/>
            <a:ext cx="821059" cy="369332"/>
          </a:xfrm>
          <a:prstGeom prst="rect">
            <a:avLst/>
          </a:prstGeom>
          <a:noFill/>
        </p:spPr>
        <p:txBody>
          <a:bodyPr wrap="none" rtlCol="0">
            <a:spAutoFit/>
          </a:bodyPr>
          <a:lstStyle/>
          <a:p>
            <a:r>
              <a:rPr lang="en-US" dirty="0">
                <a:latin typeface="Garamond" panose="02020404030301010803" pitchFamily="18" charset="0"/>
              </a:rPr>
              <a:t>Illiquid</a:t>
            </a:r>
          </a:p>
        </p:txBody>
      </p:sp>
      <p:sp>
        <p:nvSpPr>
          <p:cNvPr id="90" name="TextBox 89">
            <a:extLst>
              <a:ext uri="{FF2B5EF4-FFF2-40B4-BE49-F238E27FC236}">
                <a16:creationId xmlns:a16="http://schemas.microsoft.com/office/drawing/2014/main" id="{5CE041C8-CD3D-AB4B-85CE-84B0D4E7FA6B}"/>
              </a:ext>
            </a:extLst>
          </p:cNvPr>
          <p:cNvSpPr txBox="1"/>
          <p:nvPr/>
        </p:nvSpPr>
        <p:spPr>
          <a:xfrm>
            <a:off x="3593138" y="5199150"/>
            <a:ext cx="1495404" cy="646331"/>
          </a:xfrm>
          <a:prstGeom prst="rect">
            <a:avLst/>
          </a:prstGeom>
          <a:noFill/>
        </p:spPr>
        <p:txBody>
          <a:bodyPr wrap="square" rtlCol="0">
            <a:spAutoFit/>
          </a:bodyPr>
          <a:lstStyle/>
          <a:p>
            <a:pPr algn="ctr"/>
            <a:r>
              <a:rPr lang="en-US" dirty="0">
                <a:latin typeface="Garamond" panose="02020404030301010803" pitchFamily="18" charset="0"/>
              </a:rPr>
              <a:t>Few Marketplaces</a:t>
            </a:r>
          </a:p>
        </p:txBody>
      </p:sp>
      <p:cxnSp>
        <p:nvCxnSpPr>
          <p:cNvPr id="91" name="Straight Connector 90">
            <a:extLst>
              <a:ext uri="{FF2B5EF4-FFF2-40B4-BE49-F238E27FC236}">
                <a16:creationId xmlns:a16="http://schemas.microsoft.com/office/drawing/2014/main" id="{6739993F-6A17-F349-B5BB-759B413EC362}"/>
              </a:ext>
            </a:extLst>
          </p:cNvPr>
          <p:cNvCxnSpPr>
            <a:cxnSpLocks/>
          </p:cNvCxnSpPr>
          <p:nvPr/>
        </p:nvCxnSpPr>
        <p:spPr>
          <a:xfrm>
            <a:off x="6319177" y="4094216"/>
            <a:ext cx="3237857" cy="2336"/>
          </a:xfrm>
          <a:prstGeom prst="line">
            <a:avLst/>
          </a:prstGeom>
        </p:spPr>
        <p:style>
          <a:lnRef idx="3">
            <a:schemeClr val="dk1"/>
          </a:lnRef>
          <a:fillRef idx="0">
            <a:schemeClr val="dk1"/>
          </a:fillRef>
          <a:effectRef idx="2">
            <a:schemeClr val="dk1"/>
          </a:effectRef>
          <a:fontRef idx="minor">
            <a:schemeClr val="tx1"/>
          </a:fontRef>
        </p:style>
      </p:cxnSp>
      <p:sp>
        <p:nvSpPr>
          <p:cNvPr id="92" name="TextBox 91">
            <a:extLst>
              <a:ext uri="{FF2B5EF4-FFF2-40B4-BE49-F238E27FC236}">
                <a16:creationId xmlns:a16="http://schemas.microsoft.com/office/drawing/2014/main" id="{12269326-B453-774E-8BC4-E10DD7BC2ED3}"/>
              </a:ext>
            </a:extLst>
          </p:cNvPr>
          <p:cNvSpPr txBox="1"/>
          <p:nvPr/>
        </p:nvSpPr>
        <p:spPr>
          <a:xfrm>
            <a:off x="6319177" y="3741184"/>
            <a:ext cx="3237857" cy="369332"/>
          </a:xfrm>
          <a:prstGeom prst="rect">
            <a:avLst/>
          </a:prstGeom>
          <a:noFill/>
        </p:spPr>
        <p:txBody>
          <a:bodyPr wrap="square" rtlCol="0">
            <a:spAutoFit/>
          </a:bodyPr>
          <a:lstStyle/>
          <a:p>
            <a:pPr algn="ctr"/>
            <a:r>
              <a:rPr lang="en-US" dirty="0">
                <a:latin typeface="Garamond" panose="02020404030301010803" pitchFamily="18" charset="0"/>
              </a:rPr>
              <a:t>Not Internationally Coordinated</a:t>
            </a:r>
          </a:p>
        </p:txBody>
      </p:sp>
      <p:pic>
        <p:nvPicPr>
          <p:cNvPr id="77" name="Graphic 76" descr="Weights Uneven with solid fill">
            <a:extLst>
              <a:ext uri="{FF2B5EF4-FFF2-40B4-BE49-F238E27FC236}">
                <a16:creationId xmlns:a16="http://schemas.microsoft.com/office/drawing/2014/main" id="{DE3AF09F-EB9C-5042-A975-AEB8D5989CE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99694" y="4330799"/>
            <a:ext cx="914400" cy="914400"/>
          </a:xfrm>
          <a:prstGeom prst="rect">
            <a:avLst/>
          </a:prstGeom>
        </p:spPr>
      </p:pic>
      <p:sp>
        <p:nvSpPr>
          <p:cNvPr id="96" name="TextBox 95">
            <a:extLst>
              <a:ext uri="{FF2B5EF4-FFF2-40B4-BE49-F238E27FC236}">
                <a16:creationId xmlns:a16="http://schemas.microsoft.com/office/drawing/2014/main" id="{47BDA2D1-A5AA-BD4B-ABDE-C0835589108D}"/>
              </a:ext>
            </a:extLst>
          </p:cNvPr>
          <p:cNvSpPr txBox="1"/>
          <p:nvPr/>
        </p:nvSpPr>
        <p:spPr>
          <a:xfrm>
            <a:off x="6009192" y="5223302"/>
            <a:ext cx="1495404" cy="646331"/>
          </a:xfrm>
          <a:prstGeom prst="rect">
            <a:avLst/>
          </a:prstGeom>
          <a:noFill/>
        </p:spPr>
        <p:txBody>
          <a:bodyPr wrap="square" rtlCol="0">
            <a:spAutoFit/>
          </a:bodyPr>
          <a:lstStyle/>
          <a:p>
            <a:pPr algn="ctr"/>
            <a:r>
              <a:rPr lang="en-US" dirty="0">
                <a:latin typeface="Garamond" panose="02020404030301010803" pitchFamily="18" charset="0"/>
              </a:rPr>
              <a:t>Different Carbon Prices</a:t>
            </a:r>
          </a:p>
        </p:txBody>
      </p:sp>
      <p:pic>
        <p:nvPicPr>
          <p:cNvPr id="79" name="Graphic 78" descr="Network diagram with solid fill">
            <a:extLst>
              <a:ext uri="{FF2B5EF4-FFF2-40B4-BE49-F238E27FC236}">
                <a16:creationId xmlns:a16="http://schemas.microsoft.com/office/drawing/2014/main" id="{28793E9E-1AB8-8B4F-864C-06ACD355F9E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351198" y="4316835"/>
            <a:ext cx="914400" cy="914400"/>
          </a:xfrm>
          <a:prstGeom prst="rect">
            <a:avLst/>
          </a:prstGeom>
        </p:spPr>
      </p:pic>
      <p:pic>
        <p:nvPicPr>
          <p:cNvPr id="99" name="Graphic 98" descr="Close with solid fill">
            <a:extLst>
              <a:ext uri="{FF2B5EF4-FFF2-40B4-BE49-F238E27FC236}">
                <a16:creationId xmlns:a16="http://schemas.microsoft.com/office/drawing/2014/main" id="{FB8BDA35-339D-4B4B-937F-5745EF53A10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68151" y="4538747"/>
            <a:ext cx="438658" cy="438658"/>
          </a:xfrm>
          <a:prstGeom prst="rect">
            <a:avLst/>
          </a:prstGeom>
        </p:spPr>
      </p:pic>
      <p:sp>
        <p:nvSpPr>
          <p:cNvPr id="100" name="TextBox 99">
            <a:extLst>
              <a:ext uri="{FF2B5EF4-FFF2-40B4-BE49-F238E27FC236}">
                <a16:creationId xmlns:a16="http://schemas.microsoft.com/office/drawing/2014/main" id="{3F6AF556-CFF5-444B-B87F-A524CECB23B9}"/>
              </a:ext>
            </a:extLst>
          </p:cNvPr>
          <p:cNvSpPr txBox="1"/>
          <p:nvPr/>
        </p:nvSpPr>
        <p:spPr>
          <a:xfrm>
            <a:off x="8039778" y="5227101"/>
            <a:ext cx="1495404" cy="923330"/>
          </a:xfrm>
          <a:prstGeom prst="rect">
            <a:avLst/>
          </a:prstGeom>
          <a:noFill/>
        </p:spPr>
        <p:txBody>
          <a:bodyPr wrap="square" rtlCol="0">
            <a:spAutoFit/>
          </a:bodyPr>
          <a:lstStyle/>
          <a:p>
            <a:pPr algn="ctr"/>
            <a:r>
              <a:rPr lang="en-US" dirty="0">
                <a:latin typeface="Garamond" panose="02020404030301010803" pitchFamily="18" charset="0"/>
              </a:rPr>
              <a:t>Lack of Systematized Coordination</a:t>
            </a:r>
          </a:p>
        </p:txBody>
      </p:sp>
      <p:sp>
        <p:nvSpPr>
          <p:cNvPr id="80" name="Rectangle 79">
            <a:extLst>
              <a:ext uri="{FF2B5EF4-FFF2-40B4-BE49-F238E27FC236}">
                <a16:creationId xmlns:a16="http://schemas.microsoft.com/office/drawing/2014/main" id="{A68267BA-2B57-774F-8C74-926C92810BE9}"/>
              </a:ext>
            </a:extLst>
          </p:cNvPr>
          <p:cNvSpPr/>
          <p:nvPr/>
        </p:nvSpPr>
        <p:spPr>
          <a:xfrm>
            <a:off x="9613840" y="4300515"/>
            <a:ext cx="996719" cy="438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EU ETS</a:t>
            </a:r>
          </a:p>
        </p:txBody>
      </p:sp>
      <p:sp>
        <p:nvSpPr>
          <p:cNvPr id="102" name="Rectangle 101">
            <a:extLst>
              <a:ext uri="{FF2B5EF4-FFF2-40B4-BE49-F238E27FC236}">
                <a16:creationId xmlns:a16="http://schemas.microsoft.com/office/drawing/2014/main" id="{0F1490C7-CC34-3542-B3D3-482CFEE02B69}"/>
              </a:ext>
            </a:extLst>
          </p:cNvPr>
          <p:cNvSpPr/>
          <p:nvPr/>
        </p:nvSpPr>
        <p:spPr>
          <a:xfrm>
            <a:off x="10958801" y="4299963"/>
            <a:ext cx="996719" cy="438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US ETS</a:t>
            </a:r>
          </a:p>
        </p:txBody>
      </p:sp>
      <p:sp>
        <p:nvSpPr>
          <p:cNvPr id="103" name="Rectangle 102">
            <a:extLst>
              <a:ext uri="{FF2B5EF4-FFF2-40B4-BE49-F238E27FC236}">
                <a16:creationId xmlns:a16="http://schemas.microsoft.com/office/drawing/2014/main" id="{A87954E6-B375-1A43-AF2E-B6D84B2188A2}"/>
              </a:ext>
            </a:extLst>
          </p:cNvPr>
          <p:cNvSpPr/>
          <p:nvPr/>
        </p:nvSpPr>
        <p:spPr>
          <a:xfrm>
            <a:off x="10112199" y="5063663"/>
            <a:ext cx="1286775" cy="438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China ETS</a:t>
            </a:r>
          </a:p>
        </p:txBody>
      </p:sp>
      <p:cxnSp>
        <p:nvCxnSpPr>
          <p:cNvPr id="82" name="Straight Connector 81">
            <a:extLst>
              <a:ext uri="{FF2B5EF4-FFF2-40B4-BE49-F238E27FC236}">
                <a16:creationId xmlns:a16="http://schemas.microsoft.com/office/drawing/2014/main" id="{59197211-3D44-6B4E-9F9F-391D76AB0FC7}"/>
              </a:ext>
            </a:extLst>
          </p:cNvPr>
          <p:cNvCxnSpPr>
            <a:stCxn id="80" idx="2"/>
            <a:endCxn id="103" idx="0"/>
          </p:cNvCxnSpPr>
          <p:nvPr/>
        </p:nvCxnSpPr>
        <p:spPr>
          <a:xfrm>
            <a:off x="10112200" y="4739173"/>
            <a:ext cx="643387" cy="324490"/>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95B55B3-E34D-954D-9475-65FB8C945887}"/>
              </a:ext>
            </a:extLst>
          </p:cNvPr>
          <p:cNvCxnSpPr>
            <a:stCxn id="103" idx="0"/>
            <a:endCxn id="102" idx="2"/>
          </p:cNvCxnSpPr>
          <p:nvPr/>
        </p:nvCxnSpPr>
        <p:spPr>
          <a:xfrm flipV="1">
            <a:off x="10755587" y="4738621"/>
            <a:ext cx="701574" cy="325042"/>
          </a:xfrm>
          <a:prstGeom prst="line">
            <a:avLst/>
          </a:prstGeom>
          <a:ln w="19050"/>
        </p:spPr>
        <p:style>
          <a:lnRef idx="1">
            <a:schemeClr val="dk1"/>
          </a:lnRef>
          <a:fillRef idx="0">
            <a:schemeClr val="dk1"/>
          </a:fillRef>
          <a:effectRef idx="0">
            <a:schemeClr val="dk1"/>
          </a:effectRef>
          <a:fontRef idx="minor">
            <a:schemeClr val="tx1"/>
          </a:fontRef>
        </p:style>
      </p:cxnSp>
      <p:pic>
        <p:nvPicPr>
          <p:cNvPr id="108" name="Graphic 107" descr="Close with solid fill">
            <a:extLst>
              <a:ext uri="{FF2B5EF4-FFF2-40B4-BE49-F238E27FC236}">
                <a16:creationId xmlns:a16="http://schemas.microsoft.com/office/drawing/2014/main" id="{D50DA402-985E-BB4D-9293-4872693E23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20430" y="4713059"/>
            <a:ext cx="376167" cy="376167"/>
          </a:xfrm>
          <a:prstGeom prst="rect">
            <a:avLst/>
          </a:prstGeom>
        </p:spPr>
      </p:pic>
      <p:pic>
        <p:nvPicPr>
          <p:cNvPr id="109" name="Graphic 108" descr="Close with solid fill">
            <a:extLst>
              <a:ext uri="{FF2B5EF4-FFF2-40B4-BE49-F238E27FC236}">
                <a16:creationId xmlns:a16="http://schemas.microsoft.com/office/drawing/2014/main" id="{F9ADC45C-5C91-3147-8AB3-C22C14F421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895136" y="4713059"/>
            <a:ext cx="376167" cy="376167"/>
          </a:xfrm>
          <a:prstGeom prst="rect">
            <a:avLst/>
          </a:prstGeom>
        </p:spPr>
      </p:pic>
      <p:sp>
        <p:nvSpPr>
          <p:cNvPr id="110" name="TextBox 109">
            <a:extLst>
              <a:ext uri="{FF2B5EF4-FFF2-40B4-BE49-F238E27FC236}">
                <a16:creationId xmlns:a16="http://schemas.microsoft.com/office/drawing/2014/main" id="{79C659E1-09F8-1A4C-B1D7-BB03D96909C8}"/>
              </a:ext>
            </a:extLst>
          </p:cNvPr>
          <p:cNvSpPr txBox="1"/>
          <p:nvPr/>
        </p:nvSpPr>
        <p:spPr>
          <a:xfrm>
            <a:off x="6503260" y="1633052"/>
            <a:ext cx="5428436" cy="646331"/>
          </a:xfrm>
          <a:prstGeom prst="rect">
            <a:avLst/>
          </a:prstGeom>
          <a:noFill/>
        </p:spPr>
        <p:txBody>
          <a:bodyPr wrap="square" rtlCol="0">
            <a:spAutoFit/>
          </a:bodyPr>
          <a:lstStyle/>
          <a:p>
            <a:pPr algn="ctr"/>
            <a:r>
              <a:rPr lang="en-US" dirty="0">
                <a:latin typeface="Garamond" panose="02020404030301010803" pitchFamily="18" charset="0"/>
              </a:rPr>
              <a:t>Example: BP &amp; Duke Energy finance the same offshore wind project from </a:t>
            </a:r>
            <a:r>
              <a:rPr lang="en-US" dirty="0" err="1">
                <a:latin typeface="Garamond" panose="02020404030301010803" pitchFamily="18" charset="0"/>
              </a:rPr>
              <a:t>Orsted</a:t>
            </a:r>
            <a:endParaRPr lang="en-US" dirty="0">
              <a:latin typeface="Garamond" panose="02020404030301010803" pitchFamily="18" charset="0"/>
            </a:endParaRPr>
          </a:p>
        </p:txBody>
      </p:sp>
      <p:cxnSp>
        <p:nvCxnSpPr>
          <p:cNvPr id="112" name="Straight Arrow Connector 111">
            <a:extLst>
              <a:ext uri="{FF2B5EF4-FFF2-40B4-BE49-F238E27FC236}">
                <a16:creationId xmlns:a16="http://schemas.microsoft.com/office/drawing/2014/main" id="{5D82CAF4-9743-134F-A210-013979EF9E60}"/>
              </a:ext>
            </a:extLst>
          </p:cNvPr>
          <p:cNvCxnSpPr>
            <a:cxnSpLocks/>
          </p:cNvCxnSpPr>
          <p:nvPr/>
        </p:nvCxnSpPr>
        <p:spPr>
          <a:xfrm>
            <a:off x="6641993" y="2457586"/>
            <a:ext cx="910468" cy="520381"/>
          </a:xfrm>
          <a:prstGeom prst="straightConnector1">
            <a:avLst/>
          </a:prstGeom>
          <a:ln>
            <a:solidFill>
              <a:schemeClr val="accent1">
                <a:lumMod val="50000"/>
                <a:lumOff val="50000"/>
              </a:schemeClr>
            </a:solidFill>
            <a:prstDash val="dash"/>
            <a:tailEnd type="triangle"/>
          </a:ln>
        </p:spPr>
        <p:style>
          <a:lnRef idx="2">
            <a:schemeClr val="accent5"/>
          </a:lnRef>
          <a:fillRef idx="0">
            <a:schemeClr val="accent5"/>
          </a:fillRef>
          <a:effectRef idx="1">
            <a:schemeClr val="accent5"/>
          </a:effectRef>
          <a:fontRef idx="minor">
            <a:schemeClr val="tx1"/>
          </a:fontRef>
        </p:style>
      </p:cxnSp>
      <p:cxnSp>
        <p:nvCxnSpPr>
          <p:cNvPr id="116" name="Straight Arrow Connector 115">
            <a:extLst>
              <a:ext uri="{FF2B5EF4-FFF2-40B4-BE49-F238E27FC236}">
                <a16:creationId xmlns:a16="http://schemas.microsoft.com/office/drawing/2014/main" id="{D2E6A13D-51AC-2145-884B-DEC831746B27}"/>
              </a:ext>
            </a:extLst>
          </p:cNvPr>
          <p:cNvCxnSpPr>
            <a:cxnSpLocks/>
          </p:cNvCxnSpPr>
          <p:nvPr/>
        </p:nvCxnSpPr>
        <p:spPr>
          <a:xfrm>
            <a:off x="6761065" y="2356873"/>
            <a:ext cx="803034" cy="404378"/>
          </a:xfrm>
          <a:prstGeom prst="straightConnector1">
            <a:avLst/>
          </a:prstGeom>
          <a:ln>
            <a:solidFill>
              <a:schemeClr val="accent1">
                <a:lumMod val="50000"/>
                <a:lumOff val="50000"/>
              </a:schemeClr>
            </a:solidFill>
            <a:prstDash val="dash"/>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202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19BBDCF-E09B-EF48-8A4C-42109B549F48}"/>
              </a:ext>
            </a:extLst>
          </p:cNvPr>
          <p:cNvSpPr/>
          <p:nvPr/>
        </p:nvSpPr>
        <p:spPr>
          <a:xfrm>
            <a:off x="1" y="-2804"/>
            <a:ext cx="630618" cy="618390"/>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2</a:t>
            </a:r>
          </a:p>
        </p:txBody>
      </p:sp>
      <p:sp>
        <p:nvSpPr>
          <p:cNvPr id="25" name="TextBox 24">
            <a:extLst>
              <a:ext uri="{FF2B5EF4-FFF2-40B4-BE49-F238E27FC236}">
                <a16:creationId xmlns:a16="http://schemas.microsoft.com/office/drawing/2014/main" id="{30E5C2FA-AAEA-0742-A9EF-CC6DCEC93F3E}"/>
              </a:ext>
            </a:extLst>
          </p:cNvPr>
          <p:cNvSpPr txBox="1"/>
          <p:nvPr/>
        </p:nvSpPr>
        <p:spPr>
          <a:xfrm>
            <a:off x="5249763" y="4551399"/>
            <a:ext cx="6533070" cy="369332"/>
          </a:xfrm>
          <a:prstGeom prst="rect">
            <a:avLst/>
          </a:prstGeom>
          <a:noFill/>
        </p:spPr>
        <p:txBody>
          <a:bodyPr wrap="square" rtlCol="0">
            <a:spAutoFit/>
          </a:bodyPr>
          <a:lstStyle/>
          <a:p>
            <a:pPr algn="ctr"/>
            <a:r>
              <a:rPr lang="en-US" dirty="0">
                <a:latin typeface="Garamond" panose="02020404030301010803" pitchFamily="18" charset="0"/>
              </a:rPr>
              <a:t>Core components of blockchain</a:t>
            </a:r>
          </a:p>
        </p:txBody>
      </p:sp>
      <p:sp>
        <p:nvSpPr>
          <p:cNvPr id="61" name="TextBox 60">
            <a:extLst>
              <a:ext uri="{FF2B5EF4-FFF2-40B4-BE49-F238E27FC236}">
                <a16:creationId xmlns:a16="http://schemas.microsoft.com/office/drawing/2014/main" id="{F2E9B218-8E6C-3A4A-80E8-3CB6451CED1D}"/>
              </a:ext>
            </a:extLst>
          </p:cNvPr>
          <p:cNvSpPr txBox="1"/>
          <p:nvPr/>
        </p:nvSpPr>
        <p:spPr>
          <a:xfrm>
            <a:off x="9144004" y="4971408"/>
            <a:ext cx="1467838" cy="369332"/>
          </a:xfrm>
          <a:prstGeom prst="rect">
            <a:avLst/>
          </a:prstGeom>
          <a:noFill/>
        </p:spPr>
        <p:txBody>
          <a:bodyPr wrap="none" rtlCol="0">
            <a:spAutoFit/>
          </a:bodyPr>
          <a:lstStyle/>
          <a:p>
            <a:r>
              <a:rPr lang="en-US" dirty="0">
                <a:latin typeface="Garamond" panose="02020404030301010803" pitchFamily="18" charset="0"/>
              </a:rPr>
              <a:t>Decentralized</a:t>
            </a:r>
          </a:p>
        </p:txBody>
      </p:sp>
      <p:sp>
        <p:nvSpPr>
          <p:cNvPr id="5" name="Title 1">
            <a:extLst>
              <a:ext uri="{FF2B5EF4-FFF2-40B4-BE49-F238E27FC236}">
                <a16:creationId xmlns:a16="http://schemas.microsoft.com/office/drawing/2014/main" id="{D49AA53E-0303-7B48-A672-4EB4D479A414}"/>
              </a:ext>
            </a:extLst>
          </p:cNvPr>
          <p:cNvSpPr txBox="1">
            <a:spLocks/>
          </p:cNvSpPr>
          <p:nvPr/>
        </p:nvSpPr>
        <p:spPr>
          <a:xfrm>
            <a:off x="630621" y="101146"/>
            <a:ext cx="110163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z="2100" dirty="0"/>
              <a:t>Blockchain technology leverages the security of cryptographic technology to create a digital marketplace between buyers and sellers on a distributed ledger, with two possible types of consensus mechanisms. </a:t>
            </a:r>
          </a:p>
        </p:txBody>
      </p:sp>
      <p:cxnSp>
        <p:nvCxnSpPr>
          <p:cNvPr id="6" name="Straight Connector 5">
            <a:extLst>
              <a:ext uri="{FF2B5EF4-FFF2-40B4-BE49-F238E27FC236}">
                <a16:creationId xmlns:a16="http://schemas.microsoft.com/office/drawing/2014/main" id="{8EC90511-F489-864A-8848-A807B3E5EAEB}"/>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38FF7256-A029-B24E-938A-7472C0A66712}"/>
              </a:ext>
            </a:extLst>
          </p:cNvPr>
          <p:cNvSpPr txBox="1"/>
          <p:nvPr/>
        </p:nvSpPr>
        <p:spPr>
          <a:xfrm>
            <a:off x="315310" y="1268522"/>
            <a:ext cx="4505168" cy="366394"/>
          </a:xfrm>
          <a:prstGeom prst="rect">
            <a:avLst/>
          </a:prstGeom>
          <a:noFill/>
        </p:spPr>
        <p:txBody>
          <a:bodyPr wrap="square" rtlCol="0">
            <a:spAutoFit/>
          </a:bodyPr>
          <a:lstStyle/>
          <a:p>
            <a:pPr algn="ctr"/>
            <a:r>
              <a:rPr lang="en-US" dirty="0">
                <a:latin typeface="Garamond" panose="02020404030301010803" pitchFamily="18" charset="0"/>
              </a:rPr>
              <a:t>What do you picture when you hear blockchain?</a:t>
            </a:r>
          </a:p>
        </p:txBody>
      </p:sp>
      <p:cxnSp>
        <p:nvCxnSpPr>
          <p:cNvPr id="10" name="Straight Connector 9">
            <a:extLst>
              <a:ext uri="{FF2B5EF4-FFF2-40B4-BE49-F238E27FC236}">
                <a16:creationId xmlns:a16="http://schemas.microsoft.com/office/drawing/2014/main" id="{84C4C943-64AE-6D47-809C-D3E6B910F0D3}"/>
              </a:ext>
            </a:extLst>
          </p:cNvPr>
          <p:cNvCxnSpPr>
            <a:cxnSpLocks/>
          </p:cNvCxnSpPr>
          <p:nvPr/>
        </p:nvCxnSpPr>
        <p:spPr>
          <a:xfrm flipV="1">
            <a:off x="315310" y="1634916"/>
            <a:ext cx="4505168" cy="2938"/>
          </a:xfrm>
          <a:prstGeom prst="line">
            <a:avLst/>
          </a:prstGeom>
          <a:ln/>
        </p:spPr>
        <p:style>
          <a:lnRef idx="3">
            <a:schemeClr val="dk1"/>
          </a:lnRef>
          <a:fillRef idx="0">
            <a:schemeClr val="dk1"/>
          </a:fillRef>
          <a:effectRef idx="2">
            <a:schemeClr val="dk1"/>
          </a:effectRef>
          <a:fontRef idx="minor">
            <a:schemeClr val="tx1"/>
          </a:fontRef>
        </p:style>
      </p:cxnSp>
      <p:pic>
        <p:nvPicPr>
          <p:cNvPr id="2050" name="Picture 2" descr="Bitcoin Logo | The most famous brands and company logos in the world">
            <a:extLst>
              <a:ext uri="{FF2B5EF4-FFF2-40B4-BE49-F238E27FC236}">
                <a16:creationId xmlns:a16="http://schemas.microsoft.com/office/drawing/2014/main" id="{82BDD4CD-B200-BA40-86F4-ABDD11BDC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18" y="1708434"/>
            <a:ext cx="1761067"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onks - YouTube">
            <a:extLst>
              <a:ext uri="{FF2B5EF4-FFF2-40B4-BE49-F238E27FC236}">
                <a16:creationId xmlns:a16="http://schemas.microsoft.com/office/drawing/2014/main" id="{E8377D65-FC9E-9D47-A38E-4A754D2E4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448" y="1775109"/>
            <a:ext cx="1524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yan Cat NFT Sells for 300 ETH, Opening Door to the 'Meme Economy' -  CoinDesk">
            <a:extLst>
              <a:ext uri="{FF2B5EF4-FFF2-40B4-BE49-F238E27FC236}">
                <a16:creationId xmlns:a16="http://schemas.microsoft.com/office/drawing/2014/main" id="{A299E18C-BB20-924E-86D3-561FFA22C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022" y="2757817"/>
            <a:ext cx="1727200" cy="8636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4E4236B-594D-3844-B523-FDDD73894991}"/>
              </a:ext>
            </a:extLst>
          </p:cNvPr>
          <p:cNvSpPr txBox="1"/>
          <p:nvPr/>
        </p:nvSpPr>
        <p:spPr>
          <a:xfrm>
            <a:off x="2731022" y="3792785"/>
            <a:ext cx="1727200" cy="33855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Garamond" panose="02020404030301010803" pitchFamily="18" charset="0"/>
              </a:rPr>
              <a:t>Price tag: $580,000</a:t>
            </a:r>
          </a:p>
        </p:txBody>
      </p:sp>
      <p:pic>
        <p:nvPicPr>
          <p:cNvPr id="2058" name="Picture 10" descr="Beeple sold an NFT for $69 million - The Verge">
            <a:extLst>
              <a:ext uri="{FF2B5EF4-FFF2-40B4-BE49-F238E27FC236}">
                <a16:creationId xmlns:a16="http://schemas.microsoft.com/office/drawing/2014/main" id="{675AE182-5581-7E4B-89C3-347AC8585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06" y="2793538"/>
            <a:ext cx="1412746" cy="9415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0E66738-F08B-F14B-BD12-397EF417B5CB}"/>
              </a:ext>
            </a:extLst>
          </p:cNvPr>
          <p:cNvSpPr txBox="1"/>
          <p:nvPr/>
        </p:nvSpPr>
        <p:spPr>
          <a:xfrm>
            <a:off x="409130" y="3792798"/>
            <a:ext cx="1893304" cy="338554"/>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Garamond" panose="02020404030301010803" pitchFamily="18" charset="0"/>
              </a:rPr>
              <a:t>Price tag: $69 million</a:t>
            </a:r>
          </a:p>
        </p:txBody>
      </p:sp>
      <p:cxnSp>
        <p:nvCxnSpPr>
          <p:cNvPr id="20" name="Straight Connector 19">
            <a:extLst>
              <a:ext uri="{FF2B5EF4-FFF2-40B4-BE49-F238E27FC236}">
                <a16:creationId xmlns:a16="http://schemas.microsoft.com/office/drawing/2014/main" id="{C5318A72-1BF9-5842-B7AA-3527BE2C68D8}"/>
              </a:ext>
            </a:extLst>
          </p:cNvPr>
          <p:cNvCxnSpPr>
            <a:cxnSpLocks/>
          </p:cNvCxnSpPr>
          <p:nvPr/>
        </p:nvCxnSpPr>
        <p:spPr>
          <a:xfrm>
            <a:off x="5266267" y="1634916"/>
            <a:ext cx="6533075" cy="2938"/>
          </a:xfrm>
          <a:prstGeom prst="line">
            <a:avLst/>
          </a:prstGeom>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66C6984A-E37A-284A-BE4D-B1D87A996DB4}"/>
              </a:ext>
            </a:extLst>
          </p:cNvPr>
          <p:cNvSpPr txBox="1"/>
          <p:nvPr/>
        </p:nvSpPr>
        <p:spPr>
          <a:xfrm>
            <a:off x="5266268" y="1237358"/>
            <a:ext cx="6466242" cy="369332"/>
          </a:xfrm>
          <a:prstGeom prst="rect">
            <a:avLst/>
          </a:prstGeom>
          <a:noFill/>
        </p:spPr>
        <p:txBody>
          <a:bodyPr wrap="square" rtlCol="0">
            <a:spAutoFit/>
          </a:bodyPr>
          <a:lstStyle/>
          <a:p>
            <a:pPr algn="ctr"/>
            <a:r>
              <a:rPr lang="en-US" dirty="0">
                <a:latin typeface="Garamond" panose="02020404030301010803" pitchFamily="18" charset="0"/>
              </a:rPr>
              <a:t>What blockchain actually is…</a:t>
            </a:r>
          </a:p>
        </p:txBody>
      </p:sp>
      <p:pic>
        <p:nvPicPr>
          <p:cNvPr id="18" name="Picture 17" descr="Diagram&#10;&#10;Description automatically generated">
            <a:extLst>
              <a:ext uri="{FF2B5EF4-FFF2-40B4-BE49-F238E27FC236}">
                <a16:creationId xmlns:a16="http://schemas.microsoft.com/office/drawing/2014/main" id="{8ECB24BB-9FEC-AB42-B040-66C7541BD271}"/>
              </a:ext>
            </a:extLst>
          </p:cNvPr>
          <p:cNvPicPr>
            <a:picLocks noChangeAspect="1"/>
          </p:cNvPicPr>
          <p:nvPr/>
        </p:nvPicPr>
        <p:blipFill>
          <a:blip r:embed="rId6"/>
          <a:stretch>
            <a:fillRect/>
          </a:stretch>
        </p:blipFill>
        <p:spPr>
          <a:xfrm>
            <a:off x="5266267" y="1779904"/>
            <a:ext cx="6878145" cy="2839465"/>
          </a:xfrm>
          <a:prstGeom prst="rect">
            <a:avLst/>
          </a:prstGeom>
        </p:spPr>
      </p:pic>
      <p:pic>
        <p:nvPicPr>
          <p:cNvPr id="2060" name="Picture 12" descr="Ethereum - Wikipedia">
            <a:extLst>
              <a:ext uri="{FF2B5EF4-FFF2-40B4-BE49-F238E27FC236}">
                <a16:creationId xmlns:a16="http://schemas.microsoft.com/office/drawing/2014/main" id="{9D5B1777-FD27-B949-B2B4-4F149FE2BD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0986" y="1708434"/>
            <a:ext cx="1038174" cy="103817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545C8D3D-7C12-364B-A10E-F7BB66406BA5}"/>
              </a:ext>
            </a:extLst>
          </p:cNvPr>
          <p:cNvCxnSpPr/>
          <p:nvPr/>
        </p:nvCxnSpPr>
        <p:spPr>
          <a:xfrm>
            <a:off x="5147734" y="1237358"/>
            <a:ext cx="0" cy="5519514"/>
          </a:xfrm>
          <a:prstGeom prst="line">
            <a:avLst/>
          </a:prstGeom>
          <a:ln w="31750">
            <a:prstDash val="sys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837A81B-9855-9C41-AC3C-0FE3BF5015A9}"/>
              </a:ext>
            </a:extLst>
          </p:cNvPr>
          <p:cNvCxnSpPr>
            <a:cxnSpLocks/>
          </p:cNvCxnSpPr>
          <p:nvPr/>
        </p:nvCxnSpPr>
        <p:spPr>
          <a:xfrm>
            <a:off x="5268344" y="4884976"/>
            <a:ext cx="6533075" cy="2938"/>
          </a:xfrm>
          <a:prstGeom prst="line">
            <a:avLst/>
          </a:prstGeom>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9B764356-C45B-2742-B234-96A8BA42EA0E}"/>
              </a:ext>
            </a:extLst>
          </p:cNvPr>
          <p:cNvCxnSpPr>
            <a:cxnSpLocks/>
          </p:cNvCxnSpPr>
          <p:nvPr/>
        </p:nvCxnSpPr>
        <p:spPr>
          <a:xfrm>
            <a:off x="292030" y="4495493"/>
            <a:ext cx="4551730" cy="2693"/>
          </a:xfrm>
          <a:prstGeom prst="line">
            <a:avLst/>
          </a:prstGeom>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7968B50D-138F-9444-82E4-C791183D5948}"/>
              </a:ext>
            </a:extLst>
          </p:cNvPr>
          <p:cNvSpPr txBox="1"/>
          <p:nvPr/>
        </p:nvSpPr>
        <p:spPr>
          <a:xfrm>
            <a:off x="268749" y="4160319"/>
            <a:ext cx="4551729" cy="369332"/>
          </a:xfrm>
          <a:prstGeom prst="rect">
            <a:avLst/>
          </a:prstGeom>
          <a:noFill/>
        </p:spPr>
        <p:txBody>
          <a:bodyPr wrap="square" rtlCol="0">
            <a:spAutoFit/>
          </a:bodyPr>
          <a:lstStyle/>
          <a:p>
            <a:pPr algn="ctr"/>
            <a:r>
              <a:rPr lang="en-US" dirty="0">
                <a:latin typeface="Garamond" panose="02020404030301010803" pitchFamily="18" charset="0"/>
              </a:rPr>
              <a:t>Two different consensus mechanisms</a:t>
            </a:r>
          </a:p>
        </p:txBody>
      </p:sp>
      <p:sp>
        <p:nvSpPr>
          <p:cNvPr id="26" name="Rectangle 25">
            <a:extLst>
              <a:ext uri="{FF2B5EF4-FFF2-40B4-BE49-F238E27FC236}">
                <a16:creationId xmlns:a16="http://schemas.microsoft.com/office/drawing/2014/main" id="{0A467B36-05B3-C641-8739-802CECEC3C00}"/>
              </a:ext>
            </a:extLst>
          </p:cNvPr>
          <p:cNvSpPr/>
          <p:nvPr/>
        </p:nvSpPr>
        <p:spPr>
          <a:xfrm>
            <a:off x="987828" y="4655241"/>
            <a:ext cx="1543414" cy="42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Proof of Stake</a:t>
            </a:r>
          </a:p>
        </p:txBody>
      </p:sp>
      <p:sp>
        <p:nvSpPr>
          <p:cNvPr id="38" name="Rectangle 37">
            <a:extLst>
              <a:ext uri="{FF2B5EF4-FFF2-40B4-BE49-F238E27FC236}">
                <a16:creationId xmlns:a16="http://schemas.microsoft.com/office/drawing/2014/main" id="{DBAA6D61-B31C-274F-9320-0D1C6C2A06B1}"/>
              </a:ext>
            </a:extLst>
          </p:cNvPr>
          <p:cNvSpPr/>
          <p:nvPr/>
        </p:nvSpPr>
        <p:spPr>
          <a:xfrm>
            <a:off x="3213882" y="4657920"/>
            <a:ext cx="1543414" cy="42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Proof of Work</a:t>
            </a:r>
          </a:p>
        </p:txBody>
      </p:sp>
      <p:pic>
        <p:nvPicPr>
          <p:cNvPr id="39" name="Graphic 38" descr="Weights Uneven with solid fill">
            <a:extLst>
              <a:ext uri="{FF2B5EF4-FFF2-40B4-BE49-F238E27FC236}">
                <a16:creationId xmlns:a16="http://schemas.microsoft.com/office/drawing/2014/main" id="{F89B9E59-0BB1-7944-8D72-DD10CD8246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9754" y="5076536"/>
            <a:ext cx="914400" cy="914400"/>
          </a:xfrm>
          <a:prstGeom prst="rect">
            <a:avLst/>
          </a:prstGeom>
        </p:spPr>
      </p:pic>
      <p:pic>
        <p:nvPicPr>
          <p:cNvPr id="37" name="Graphic 36" descr="Gantt Chart with solid fill">
            <a:extLst>
              <a:ext uri="{FF2B5EF4-FFF2-40B4-BE49-F238E27FC236}">
                <a16:creationId xmlns:a16="http://schemas.microsoft.com/office/drawing/2014/main" id="{235FA055-092B-A547-86CB-8317EA9110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3478" y="5096794"/>
            <a:ext cx="914400" cy="914400"/>
          </a:xfrm>
          <a:prstGeom prst="rect">
            <a:avLst/>
          </a:prstGeom>
        </p:spPr>
      </p:pic>
      <p:cxnSp>
        <p:nvCxnSpPr>
          <p:cNvPr id="41" name="Straight Arrow Connector 40">
            <a:extLst>
              <a:ext uri="{FF2B5EF4-FFF2-40B4-BE49-F238E27FC236}">
                <a16:creationId xmlns:a16="http://schemas.microsoft.com/office/drawing/2014/main" id="{494032B4-EDB6-E14C-825E-EA8AE319DD33}"/>
              </a:ext>
            </a:extLst>
          </p:cNvPr>
          <p:cNvCxnSpPr/>
          <p:nvPr/>
        </p:nvCxnSpPr>
        <p:spPr>
          <a:xfrm>
            <a:off x="1555777" y="5399054"/>
            <a:ext cx="407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AE6397A-BE36-A84C-95B6-2E5F64F8A159}"/>
              </a:ext>
            </a:extLst>
          </p:cNvPr>
          <p:cNvSpPr txBox="1"/>
          <p:nvPr/>
        </p:nvSpPr>
        <p:spPr>
          <a:xfrm>
            <a:off x="883090" y="5962511"/>
            <a:ext cx="1846711"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Businesses put up owned currency for a chance to verify previous transaction and receive newly issued</a:t>
            </a:r>
          </a:p>
        </p:txBody>
      </p:sp>
      <p:pic>
        <p:nvPicPr>
          <p:cNvPr id="44" name="Graphic 43" descr="Group of people with solid fill">
            <a:extLst>
              <a:ext uri="{FF2B5EF4-FFF2-40B4-BE49-F238E27FC236}">
                <a16:creationId xmlns:a16="http://schemas.microsoft.com/office/drawing/2014/main" id="{D0FA1342-9E42-AB4E-8A81-95A4DFBF71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3882" y="6070719"/>
            <a:ext cx="745435" cy="745435"/>
          </a:xfrm>
          <a:prstGeom prst="rect">
            <a:avLst/>
          </a:prstGeom>
        </p:spPr>
      </p:pic>
      <p:pic>
        <p:nvPicPr>
          <p:cNvPr id="46" name="Graphic 45" descr="Raw Materials with solid fill">
            <a:extLst>
              <a:ext uri="{FF2B5EF4-FFF2-40B4-BE49-F238E27FC236}">
                <a16:creationId xmlns:a16="http://schemas.microsoft.com/office/drawing/2014/main" id="{DE3F7C83-EB68-2149-8408-854DCE674EF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13882" y="5096794"/>
            <a:ext cx="745435" cy="745435"/>
          </a:xfrm>
          <a:prstGeom prst="rect">
            <a:avLst/>
          </a:prstGeom>
        </p:spPr>
      </p:pic>
      <p:cxnSp>
        <p:nvCxnSpPr>
          <p:cNvPr id="53" name="Straight Arrow Connector 52">
            <a:extLst>
              <a:ext uri="{FF2B5EF4-FFF2-40B4-BE49-F238E27FC236}">
                <a16:creationId xmlns:a16="http://schemas.microsoft.com/office/drawing/2014/main" id="{AB9888EE-A5F0-1146-80A8-0365C7F15506}"/>
              </a:ext>
            </a:extLst>
          </p:cNvPr>
          <p:cNvCxnSpPr>
            <a:cxnSpLocks/>
          </p:cNvCxnSpPr>
          <p:nvPr/>
        </p:nvCxnSpPr>
        <p:spPr>
          <a:xfrm flipV="1">
            <a:off x="3558988" y="5829212"/>
            <a:ext cx="0" cy="228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62" name="Picture 14" descr="Reduce Campus Greenhouse Gas Emissions to Net Zero | Office of  Sustainability">
            <a:extLst>
              <a:ext uri="{FF2B5EF4-FFF2-40B4-BE49-F238E27FC236}">
                <a16:creationId xmlns:a16="http://schemas.microsoft.com/office/drawing/2014/main" id="{F955EA0A-3B60-F042-ACB4-393C479CF65F}"/>
              </a:ext>
            </a:extLst>
          </p:cNvPr>
          <p:cNvPicPr>
            <a:picLocks noChangeAspect="1" noChangeArrowheads="1"/>
          </p:cNvPicPr>
          <p:nvPr/>
        </p:nvPicPr>
        <p:blipFill>
          <a:blip r:embed="rId16">
            <a:duotone>
              <a:schemeClr val="accent2">
                <a:shade val="45000"/>
                <a:satMod val="135000"/>
              </a:schemeClr>
              <a:prstClr val="white"/>
            </a:duotone>
            <a:extLst>
              <a:ext uri="{BEBA8EAE-BF5A-486C-A8C5-ECC9F3942E4B}">
                <a14:imgProps xmlns:a14="http://schemas.microsoft.com/office/drawing/2010/main">
                  <a14:imgLayer r:embed="rId1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380482" y="5390706"/>
            <a:ext cx="697661" cy="958618"/>
          </a:xfrm>
          <a:prstGeom prst="rect">
            <a:avLst/>
          </a:prstGeom>
          <a:noFill/>
          <a:extLst>
            <a:ext uri="{909E8E84-426E-40DD-AFC4-6F175D3DCCD1}">
              <a14:hiddenFill xmlns:a14="http://schemas.microsoft.com/office/drawing/2010/main">
                <a:solidFill>
                  <a:srgbClr val="FFFFFF"/>
                </a:solidFill>
              </a14:hiddenFill>
            </a:ext>
          </a:extLst>
        </p:spPr>
      </p:pic>
      <p:sp>
        <p:nvSpPr>
          <p:cNvPr id="50" name="Equal 49">
            <a:extLst>
              <a:ext uri="{FF2B5EF4-FFF2-40B4-BE49-F238E27FC236}">
                <a16:creationId xmlns:a16="http://schemas.microsoft.com/office/drawing/2014/main" id="{75ABAD31-345C-314F-B324-4BE794EF9378}"/>
              </a:ext>
            </a:extLst>
          </p:cNvPr>
          <p:cNvSpPr/>
          <p:nvPr/>
        </p:nvSpPr>
        <p:spPr>
          <a:xfrm>
            <a:off x="3706349" y="5737390"/>
            <a:ext cx="658755" cy="47930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id="{7DD7CFEA-01A7-604F-9366-D7C34DDC5FF3}"/>
              </a:ext>
            </a:extLst>
          </p:cNvPr>
          <p:cNvSpPr txBox="1"/>
          <p:nvPr/>
        </p:nvSpPr>
        <p:spPr>
          <a:xfrm>
            <a:off x="5249763" y="5019550"/>
            <a:ext cx="1556931" cy="369332"/>
          </a:xfrm>
          <a:prstGeom prst="rect">
            <a:avLst/>
          </a:prstGeom>
          <a:noFill/>
        </p:spPr>
        <p:txBody>
          <a:bodyPr wrap="square" rtlCol="0">
            <a:spAutoFit/>
          </a:bodyPr>
          <a:lstStyle/>
          <a:p>
            <a:pPr algn="ctr"/>
            <a:r>
              <a:rPr lang="en-US" dirty="0">
                <a:latin typeface="Garamond" panose="02020404030301010803" pitchFamily="18" charset="0"/>
              </a:rPr>
              <a:t>Cryptography</a:t>
            </a:r>
          </a:p>
        </p:txBody>
      </p:sp>
      <p:sp>
        <p:nvSpPr>
          <p:cNvPr id="60" name="TextBox 59">
            <a:extLst>
              <a:ext uri="{FF2B5EF4-FFF2-40B4-BE49-F238E27FC236}">
                <a16:creationId xmlns:a16="http://schemas.microsoft.com/office/drawing/2014/main" id="{29B6297F-8B56-BB4E-8B23-CBD33F71DBCA}"/>
              </a:ext>
            </a:extLst>
          </p:cNvPr>
          <p:cNvSpPr txBox="1"/>
          <p:nvPr/>
        </p:nvSpPr>
        <p:spPr>
          <a:xfrm>
            <a:off x="6970316" y="4966651"/>
            <a:ext cx="1923347" cy="369332"/>
          </a:xfrm>
          <a:prstGeom prst="rect">
            <a:avLst/>
          </a:prstGeom>
          <a:noFill/>
        </p:spPr>
        <p:txBody>
          <a:bodyPr wrap="none" rtlCol="0">
            <a:spAutoFit/>
          </a:bodyPr>
          <a:lstStyle/>
          <a:p>
            <a:r>
              <a:rPr lang="en-US" dirty="0">
                <a:latin typeface="Garamond" panose="02020404030301010803" pitchFamily="18" charset="0"/>
              </a:rPr>
              <a:t>Distributed Ledger</a:t>
            </a:r>
          </a:p>
        </p:txBody>
      </p:sp>
      <p:cxnSp>
        <p:nvCxnSpPr>
          <p:cNvPr id="62" name="Straight Connector 61">
            <a:extLst>
              <a:ext uri="{FF2B5EF4-FFF2-40B4-BE49-F238E27FC236}">
                <a16:creationId xmlns:a16="http://schemas.microsoft.com/office/drawing/2014/main" id="{7BADB50C-067B-874D-8231-6A1298010565}"/>
              </a:ext>
            </a:extLst>
          </p:cNvPr>
          <p:cNvCxnSpPr>
            <a:cxnSpLocks/>
          </p:cNvCxnSpPr>
          <p:nvPr/>
        </p:nvCxnSpPr>
        <p:spPr>
          <a:xfrm>
            <a:off x="5243308" y="5337560"/>
            <a:ext cx="1593155" cy="0"/>
          </a:xfrm>
          <a:prstGeom prst="line">
            <a:avLst/>
          </a:prstGeom>
          <a:ln/>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DADF2CF4-590D-8541-8415-E20C2DB855B1}"/>
              </a:ext>
            </a:extLst>
          </p:cNvPr>
          <p:cNvCxnSpPr>
            <a:cxnSpLocks/>
          </p:cNvCxnSpPr>
          <p:nvPr/>
        </p:nvCxnSpPr>
        <p:spPr>
          <a:xfrm>
            <a:off x="6970316" y="5335983"/>
            <a:ext cx="1923347" cy="0"/>
          </a:xfrm>
          <a:prstGeom prst="line">
            <a:avLst/>
          </a:prstGeom>
          <a:ln/>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05C4990C-C20D-0340-9E53-A40F725C2244}"/>
              </a:ext>
            </a:extLst>
          </p:cNvPr>
          <p:cNvCxnSpPr>
            <a:cxnSpLocks/>
          </p:cNvCxnSpPr>
          <p:nvPr/>
        </p:nvCxnSpPr>
        <p:spPr>
          <a:xfrm>
            <a:off x="9144004" y="5327960"/>
            <a:ext cx="1467838" cy="0"/>
          </a:xfrm>
          <a:prstGeom prst="line">
            <a:avLst/>
          </a:prstGeom>
          <a:ln/>
        </p:spPr>
        <p:style>
          <a:lnRef idx="3">
            <a:schemeClr val="dk1"/>
          </a:lnRef>
          <a:fillRef idx="0">
            <a:schemeClr val="dk1"/>
          </a:fillRef>
          <a:effectRef idx="2">
            <a:schemeClr val="dk1"/>
          </a:effectRef>
          <a:fontRef idx="minor">
            <a:schemeClr val="tx1"/>
          </a:fontRef>
        </p:style>
      </p:cxnSp>
      <p:sp>
        <p:nvSpPr>
          <p:cNvPr id="73" name="Rectangle 72">
            <a:extLst>
              <a:ext uri="{FF2B5EF4-FFF2-40B4-BE49-F238E27FC236}">
                <a16:creationId xmlns:a16="http://schemas.microsoft.com/office/drawing/2014/main" id="{17595FCA-E7BA-4740-ACE7-F031EDAD7387}"/>
              </a:ext>
            </a:extLst>
          </p:cNvPr>
          <p:cNvSpPr/>
          <p:nvPr/>
        </p:nvSpPr>
        <p:spPr>
          <a:xfrm>
            <a:off x="5329733" y="5465680"/>
            <a:ext cx="1449500" cy="1193806"/>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Cryptography is a subset of cybersecurity that is on each block of the chain</a:t>
            </a:r>
          </a:p>
        </p:txBody>
      </p:sp>
      <p:sp>
        <p:nvSpPr>
          <p:cNvPr id="74" name="Rectangle 73">
            <a:extLst>
              <a:ext uri="{FF2B5EF4-FFF2-40B4-BE49-F238E27FC236}">
                <a16:creationId xmlns:a16="http://schemas.microsoft.com/office/drawing/2014/main" id="{64ED3640-CA1F-A04B-A25C-0489DBF955B8}"/>
              </a:ext>
            </a:extLst>
          </p:cNvPr>
          <p:cNvSpPr/>
          <p:nvPr/>
        </p:nvSpPr>
        <p:spPr>
          <a:xfrm>
            <a:off x="7195940" y="5465680"/>
            <a:ext cx="1459160" cy="1193805"/>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All transactions are made fully public to all actors in the marketplace, with public keys shown</a:t>
            </a:r>
          </a:p>
        </p:txBody>
      </p:sp>
      <p:sp>
        <p:nvSpPr>
          <p:cNvPr id="75" name="Rectangle 74">
            <a:extLst>
              <a:ext uri="{FF2B5EF4-FFF2-40B4-BE49-F238E27FC236}">
                <a16:creationId xmlns:a16="http://schemas.microsoft.com/office/drawing/2014/main" id="{C2ADF51A-45E8-F843-9DF2-9926B6332944}"/>
              </a:ext>
            </a:extLst>
          </p:cNvPr>
          <p:cNvSpPr/>
          <p:nvPr/>
        </p:nvSpPr>
        <p:spPr>
          <a:xfrm>
            <a:off x="8999815" y="5460900"/>
            <a:ext cx="1812348" cy="1193806"/>
          </a:xfrm>
          <a:prstGeom prst="rect">
            <a:avLst/>
          </a:prstGeom>
          <a:noFill/>
          <a:ln>
            <a:solidFill>
              <a:schemeClr val="bg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There is no central authority which validates and ensures the validity of the blockchain, it is among the actors in the network that all is verified</a:t>
            </a:r>
          </a:p>
        </p:txBody>
      </p:sp>
      <p:sp>
        <p:nvSpPr>
          <p:cNvPr id="77" name="TextBox 76">
            <a:extLst>
              <a:ext uri="{FF2B5EF4-FFF2-40B4-BE49-F238E27FC236}">
                <a16:creationId xmlns:a16="http://schemas.microsoft.com/office/drawing/2014/main" id="{104037AD-A262-6C44-B1C3-17E3CD758ECF}"/>
              </a:ext>
            </a:extLst>
          </p:cNvPr>
          <p:cNvSpPr txBox="1"/>
          <p:nvPr/>
        </p:nvSpPr>
        <p:spPr>
          <a:xfrm>
            <a:off x="88547" y="4640022"/>
            <a:ext cx="724817" cy="1169551"/>
          </a:xfrm>
          <a:prstGeom prst="rect">
            <a:avLst/>
          </a:prstGeom>
          <a:ln>
            <a:solidFill>
              <a:schemeClr val="accent2"/>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a:latin typeface="Garamond" panose="02020404030301010803" pitchFamily="18" charset="0"/>
              </a:rPr>
              <a:t>This is where most of the carbon output comes from</a:t>
            </a:r>
          </a:p>
        </p:txBody>
      </p:sp>
      <p:sp>
        <p:nvSpPr>
          <p:cNvPr id="80" name="Rectangle 79">
            <a:extLst>
              <a:ext uri="{FF2B5EF4-FFF2-40B4-BE49-F238E27FC236}">
                <a16:creationId xmlns:a16="http://schemas.microsoft.com/office/drawing/2014/main" id="{567777F3-EE01-414D-B06E-243CA4D1CBD4}"/>
              </a:ext>
            </a:extLst>
          </p:cNvPr>
          <p:cNvSpPr/>
          <p:nvPr/>
        </p:nvSpPr>
        <p:spPr>
          <a:xfrm>
            <a:off x="11114245" y="5008168"/>
            <a:ext cx="878055" cy="954343"/>
          </a:xfrm>
          <a:prstGeom prst="rect">
            <a:avLst/>
          </a:prstGeom>
          <a:noFill/>
          <a:ln w="25400">
            <a:solidFill>
              <a:schemeClr val="accent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ysClr val="windowText" lastClr="000000"/>
                </a:solidFill>
                <a:latin typeface="Garamond" panose="02020404030301010803" pitchFamily="18" charset="0"/>
              </a:rPr>
              <a:t>Can have </a:t>
            </a:r>
            <a:r>
              <a:rPr lang="en-US" sz="1200" b="1" dirty="0">
                <a:solidFill>
                  <a:sysClr val="windowText" lastClr="000000"/>
                </a:solidFill>
                <a:latin typeface="Garamond" panose="02020404030301010803" pitchFamily="18" charset="0"/>
              </a:rPr>
              <a:t>fixed</a:t>
            </a:r>
            <a:r>
              <a:rPr lang="en-US" sz="1200" dirty="0">
                <a:solidFill>
                  <a:sysClr val="windowText" lastClr="000000"/>
                </a:solidFill>
                <a:latin typeface="Garamond" panose="02020404030301010803" pitchFamily="18" charset="0"/>
              </a:rPr>
              <a:t> or </a:t>
            </a:r>
            <a:r>
              <a:rPr lang="en-US" sz="1200" b="1" dirty="0">
                <a:solidFill>
                  <a:sysClr val="windowText" lastClr="000000"/>
                </a:solidFill>
                <a:latin typeface="Garamond" panose="02020404030301010803" pitchFamily="18" charset="0"/>
              </a:rPr>
              <a:t>unlimited</a:t>
            </a:r>
            <a:r>
              <a:rPr lang="en-US" sz="1200" dirty="0">
                <a:solidFill>
                  <a:sysClr val="windowText" lastClr="000000"/>
                </a:solidFill>
                <a:latin typeface="Garamond" panose="02020404030301010803" pitchFamily="18" charset="0"/>
              </a:rPr>
              <a:t> </a:t>
            </a:r>
            <a:r>
              <a:rPr lang="en-US" sz="1200" b="1" dirty="0">
                <a:solidFill>
                  <a:sysClr val="windowText" lastClr="000000"/>
                </a:solidFill>
                <a:latin typeface="Garamond" panose="02020404030301010803" pitchFamily="18" charset="0"/>
              </a:rPr>
              <a:t>supply</a:t>
            </a:r>
            <a:r>
              <a:rPr lang="en-US" sz="1200" dirty="0">
                <a:solidFill>
                  <a:sysClr val="windowText" lastClr="000000"/>
                </a:solidFill>
                <a:latin typeface="Garamond" panose="02020404030301010803" pitchFamily="18" charset="0"/>
              </a:rPr>
              <a:t> of currency</a:t>
            </a:r>
          </a:p>
        </p:txBody>
      </p:sp>
    </p:spTree>
    <p:extLst>
      <p:ext uri="{BB962C8B-B14F-4D97-AF65-F5344CB8AC3E}">
        <p14:creationId xmlns:p14="http://schemas.microsoft.com/office/powerpoint/2010/main" val="37943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val 129">
            <a:extLst>
              <a:ext uri="{FF2B5EF4-FFF2-40B4-BE49-F238E27FC236}">
                <a16:creationId xmlns:a16="http://schemas.microsoft.com/office/drawing/2014/main" id="{2067EBF8-4ACC-2840-915B-C0DA31F5ADAA}"/>
              </a:ext>
            </a:extLst>
          </p:cNvPr>
          <p:cNvSpPr/>
          <p:nvPr/>
        </p:nvSpPr>
        <p:spPr>
          <a:xfrm>
            <a:off x="8356327" y="3834613"/>
            <a:ext cx="666345" cy="66634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5" name="Oval 124">
            <a:extLst>
              <a:ext uri="{FF2B5EF4-FFF2-40B4-BE49-F238E27FC236}">
                <a16:creationId xmlns:a16="http://schemas.microsoft.com/office/drawing/2014/main" id="{EE6C3C4B-54CA-B64A-B236-5B845F75D18E}"/>
              </a:ext>
            </a:extLst>
          </p:cNvPr>
          <p:cNvSpPr/>
          <p:nvPr/>
        </p:nvSpPr>
        <p:spPr>
          <a:xfrm>
            <a:off x="3167468" y="2904853"/>
            <a:ext cx="666345" cy="66634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1" name="Graphic 70" descr="Calculator with solid fill">
            <a:extLst>
              <a:ext uri="{FF2B5EF4-FFF2-40B4-BE49-F238E27FC236}">
                <a16:creationId xmlns:a16="http://schemas.microsoft.com/office/drawing/2014/main" id="{96C5BF7D-CDB5-C34C-B21B-9D6AD9970D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3281" y="4553470"/>
            <a:ext cx="726719" cy="726719"/>
          </a:xfrm>
          <a:prstGeom prst="rect">
            <a:avLst/>
          </a:prstGeom>
        </p:spPr>
      </p:pic>
      <p:cxnSp>
        <p:nvCxnSpPr>
          <p:cNvPr id="6" name="Straight Connector 5">
            <a:extLst>
              <a:ext uri="{FF2B5EF4-FFF2-40B4-BE49-F238E27FC236}">
                <a16:creationId xmlns:a16="http://schemas.microsoft.com/office/drawing/2014/main" id="{13E929EE-D564-424D-9B79-32AC9771DE85}"/>
              </a:ext>
            </a:extLst>
          </p:cNvPr>
          <p:cNvCxnSpPr>
            <a:cxnSpLocks/>
          </p:cNvCxnSpPr>
          <p:nvPr/>
        </p:nvCxnSpPr>
        <p:spPr>
          <a:xfrm>
            <a:off x="545054" y="1120610"/>
            <a:ext cx="11101891" cy="0"/>
          </a:xfrm>
          <a:prstGeom prst="line">
            <a:avLst/>
          </a:prstGeom>
          <a:ln/>
        </p:spPr>
        <p:style>
          <a:lnRef idx="3">
            <a:schemeClr val="dk1"/>
          </a:lnRef>
          <a:fillRef idx="0">
            <a:schemeClr val="dk1"/>
          </a:fillRef>
          <a:effectRef idx="2">
            <a:schemeClr val="dk1"/>
          </a:effectRef>
          <a:fontRef idx="minor">
            <a:schemeClr val="tx1"/>
          </a:fontRef>
        </p:style>
      </p:cxnSp>
      <p:sp>
        <p:nvSpPr>
          <p:cNvPr id="8" name="Title 1">
            <a:extLst>
              <a:ext uri="{FF2B5EF4-FFF2-40B4-BE49-F238E27FC236}">
                <a16:creationId xmlns:a16="http://schemas.microsoft.com/office/drawing/2014/main" id="{95E5CBDE-D6B7-E943-A67B-C1A55C5D5721}"/>
              </a:ext>
            </a:extLst>
          </p:cNvPr>
          <p:cNvSpPr>
            <a:spLocks noGrp="1"/>
          </p:cNvSpPr>
          <p:nvPr>
            <p:ph type="title"/>
          </p:nvPr>
        </p:nvSpPr>
        <p:spPr>
          <a:xfrm>
            <a:off x="545054" y="255258"/>
            <a:ext cx="11101891" cy="1325563"/>
          </a:xfrm>
        </p:spPr>
        <p:txBody>
          <a:bodyPr>
            <a:normAutofit/>
          </a:bodyPr>
          <a:lstStyle/>
          <a:p>
            <a:r>
              <a:rPr lang="en-US" sz="2400" dirty="0"/>
              <a:t>How much energy does a blockchain backed-currency use (like bitcoin)? …It’s complicated</a:t>
            </a:r>
          </a:p>
        </p:txBody>
      </p:sp>
      <p:sp>
        <p:nvSpPr>
          <p:cNvPr id="11" name="Rectangle 10">
            <a:extLst>
              <a:ext uri="{FF2B5EF4-FFF2-40B4-BE49-F238E27FC236}">
                <a16:creationId xmlns:a16="http://schemas.microsoft.com/office/drawing/2014/main" id="{A1006D60-82AB-9443-8528-9C07CD7083D1}"/>
              </a:ext>
            </a:extLst>
          </p:cNvPr>
          <p:cNvSpPr/>
          <p:nvPr/>
        </p:nvSpPr>
        <p:spPr>
          <a:xfrm>
            <a:off x="1958093" y="1809311"/>
            <a:ext cx="2643089" cy="42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Proof of Stake</a:t>
            </a:r>
          </a:p>
        </p:txBody>
      </p:sp>
      <p:sp>
        <p:nvSpPr>
          <p:cNvPr id="12" name="Rectangle 11">
            <a:extLst>
              <a:ext uri="{FF2B5EF4-FFF2-40B4-BE49-F238E27FC236}">
                <a16:creationId xmlns:a16="http://schemas.microsoft.com/office/drawing/2014/main" id="{DBB86709-533E-AE4A-82BA-1F6EE233CB7F}"/>
              </a:ext>
            </a:extLst>
          </p:cNvPr>
          <p:cNvSpPr/>
          <p:nvPr/>
        </p:nvSpPr>
        <p:spPr>
          <a:xfrm>
            <a:off x="7669150" y="1809311"/>
            <a:ext cx="2643088" cy="42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Proof of Work</a:t>
            </a:r>
          </a:p>
        </p:txBody>
      </p:sp>
      <p:sp>
        <p:nvSpPr>
          <p:cNvPr id="25" name="TextBox 24">
            <a:extLst>
              <a:ext uri="{FF2B5EF4-FFF2-40B4-BE49-F238E27FC236}">
                <a16:creationId xmlns:a16="http://schemas.microsoft.com/office/drawing/2014/main" id="{5A5A1E8E-94F1-6040-8DF7-5AE6AA6360D3}"/>
              </a:ext>
            </a:extLst>
          </p:cNvPr>
          <p:cNvSpPr txBox="1"/>
          <p:nvPr/>
        </p:nvSpPr>
        <p:spPr>
          <a:xfrm>
            <a:off x="315310" y="1268522"/>
            <a:ext cx="4505168" cy="366394"/>
          </a:xfrm>
          <a:prstGeom prst="rect">
            <a:avLst/>
          </a:prstGeom>
          <a:noFill/>
        </p:spPr>
        <p:txBody>
          <a:bodyPr wrap="square" rtlCol="0">
            <a:spAutoFit/>
          </a:bodyPr>
          <a:lstStyle/>
          <a:p>
            <a:pPr algn="ctr"/>
            <a:r>
              <a:rPr lang="en-US" dirty="0">
                <a:latin typeface="Garamond" panose="02020404030301010803" pitchFamily="18" charset="0"/>
              </a:rPr>
              <a:t>Consensus Mechanisms</a:t>
            </a:r>
          </a:p>
        </p:txBody>
      </p:sp>
      <p:cxnSp>
        <p:nvCxnSpPr>
          <p:cNvPr id="26" name="Straight Connector 25">
            <a:extLst>
              <a:ext uri="{FF2B5EF4-FFF2-40B4-BE49-F238E27FC236}">
                <a16:creationId xmlns:a16="http://schemas.microsoft.com/office/drawing/2014/main" id="{50B77B49-E769-E542-8644-5AE3A89D9522}"/>
              </a:ext>
            </a:extLst>
          </p:cNvPr>
          <p:cNvCxnSpPr>
            <a:cxnSpLocks/>
          </p:cNvCxnSpPr>
          <p:nvPr/>
        </p:nvCxnSpPr>
        <p:spPr>
          <a:xfrm flipV="1">
            <a:off x="315310" y="1634916"/>
            <a:ext cx="4505168" cy="2938"/>
          </a:xfrm>
          <a:prstGeom prst="line">
            <a:avLst/>
          </a:prstGeom>
          <a:ln/>
        </p:spPr>
        <p:style>
          <a:lnRef idx="3">
            <a:schemeClr val="dk1"/>
          </a:lnRef>
          <a:fillRef idx="0">
            <a:schemeClr val="dk1"/>
          </a:fillRef>
          <a:effectRef idx="2">
            <a:schemeClr val="dk1"/>
          </a:effectRef>
          <a:fontRef idx="minor">
            <a:schemeClr val="tx1"/>
          </a:fontRef>
        </p:style>
      </p:cxnSp>
      <p:pic>
        <p:nvPicPr>
          <p:cNvPr id="28" name="Graphic 27" descr="Internet with solid fill">
            <a:extLst>
              <a:ext uri="{FF2B5EF4-FFF2-40B4-BE49-F238E27FC236}">
                <a16:creationId xmlns:a16="http://schemas.microsoft.com/office/drawing/2014/main" id="{ECDCB77C-BB9C-F442-B09A-00EC82344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1104" y="5280190"/>
            <a:ext cx="914400" cy="914400"/>
          </a:xfrm>
          <a:prstGeom prst="rect">
            <a:avLst/>
          </a:prstGeom>
        </p:spPr>
      </p:pic>
      <p:pic>
        <p:nvPicPr>
          <p:cNvPr id="29" name="Graphic 28" descr="Internet with solid fill">
            <a:extLst>
              <a:ext uri="{FF2B5EF4-FFF2-40B4-BE49-F238E27FC236}">
                <a16:creationId xmlns:a16="http://schemas.microsoft.com/office/drawing/2014/main" id="{8D0233FF-BE02-0A4C-8783-02ACD7B865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5504" y="5280190"/>
            <a:ext cx="914400" cy="914400"/>
          </a:xfrm>
          <a:prstGeom prst="rect">
            <a:avLst/>
          </a:prstGeom>
        </p:spPr>
      </p:pic>
      <p:pic>
        <p:nvPicPr>
          <p:cNvPr id="30" name="Graphic 29" descr="Internet with solid fill">
            <a:extLst>
              <a:ext uri="{FF2B5EF4-FFF2-40B4-BE49-F238E27FC236}">
                <a16:creationId xmlns:a16="http://schemas.microsoft.com/office/drawing/2014/main" id="{6D485F67-C383-4346-9E12-910BA28BE8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9904" y="5280190"/>
            <a:ext cx="914400" cy="914400"/>
          </a:xfrm>
          <a:prstGeom prst="rect">
            <a:avLst/>
          </a:prstGeom>
        </p:spPr>
      </p:pic>
      <p:pic>
        <p:nvPicPr>
          <p:cNvPr id="31" name="Graphic 30" descr="Internet with solid fill">
            <a:extLst>
              <a:ext uri="{FF2B5EF4-FFF2-40B4-BE49-F238E27FC236}">
                <a16:creationId xmlns:a16="http://schemas.microsoft.com/office/drawing/2014/main" id="{B6B7AC83-AA2A-7F41-8F4A-1BA80088B2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304" y="5280190"/>
            <a:ext cx="914400" cy="914400"/>
          </a:xfrm>
          <a:prstGeom prst="rect">
            <a:avLst/>
          </a:prstGeom>
        </p:spPr>
      </p:pic>
      <p:pic>
        <p:nvPicPr>
          <p:cNvPr id="32" name="Graphic 31" descr="Internet with solid fill">
            <a:extLst>
              <a:ext uri="{FF2B5EF4-FFF2-40B4-BE49-F238E27FC236}">
                <a16:creationId xmlns:a16="http://schemas.microsoft.com/office/drawing/2014/main" id="{0FD502EC-9CDC-A445-8713-B7FF6EA05F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8704" y="5280190"/>
            <a:ext cx="914400" cy="914400"/>
          </a:xfrm>
          <a:prstGeom prst="rect">
            <a:avLst/>
          </a:prstGeom>
        </p:spPr>
      </p:pic>
      <p:pic>
        <p:nvPicPr>
          <p:cNvPr id="33" name="Graphic 32" descr="Internet with solid fill">
            <a:extLst>
              <a:ext uri="{FF2B5EF4-FFF2-40B4-BE49-F238E27FC236}">
                <a16:creationId xmlns:a16="http://schemas.microsoft.com/office/drawing/2014/main" id="{A4B3323F-B3B3-DD42-9398-AA5CF4E238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73104" y="5280190"/>
            <a:ext cx="914400" cy="914400"/>
          </a:xfrm>
          <a:prstGeom prst="rect">
            <a:avLst/>
          </a:prstGeom>
        </p:spPr>
      </p:pic>
      <p:cxnSp>
        <p:nvCxnSpPr>
          <p:cNvPr id="35" name="Straight Arrow Connector 34">
            <a:extLst>
              <a:ext uri="{FF2B5EF4-FFF2-40B4-BE49-F238E27FC236}">
                <a16:creationId xmlns:a16="http://schemas.microsoft.com/office/drawing/2014/main" id="{9BEBEE1F-44A9-5840-B73E-B31A38FA6F86}"/>
              </a:ext>
            </a:extLst>
          </p:cNvPr>
          <p:cNvCxnSpPr>
            <a:cxnSpLocks/>
            <a:stCxn id="28" idx="0"/>
          </p:cNvCxnSpPr>
          <p:nvPr/>
        </p:nvCxnSpPr>
        <p:spPr>
          <a:xfrm flipH="1" flipV="1">
            <a:off x="6858207" y="4520485"/>
            <a:ext cx="97" cy="759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35CAF4B-CEE1-9C40-B59D-98F523A3929C}"/>
              </a:ext>
            </a:extLst>
          </p:cNvPr>
          <p:cNvCxnSpPr>
            <a:cxnSpLocks/>
          </p:cNvCxnSpPr>
          <p:nvPr/>
        </p:nvCxnSpPr>
        <p:spPr>
          <a:xfrm flipV="1">
            <a:off x="7766426" y="4520485"/>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515A912-4659-6B4E-BFE0-10805E25DDBF}"/>
              </a:ext>
            </a:extLst>
          </p:cNvPr>
          <p:cNvCxnSpPr>
            <a:cxnSpLocks/>
          </p:cNvCxnSpPr>
          <p:nvPr/>
        </p:nvCxnSpPr>
        <p:spPr>
          <a:xfrm flipV="1">
            <a:off x="8686910" y="4533363"/>
            <a:ext cx="194" cy="74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F02714A-ED88-C446-BA82-549AE8EADE56}"/>
              </a:ext>
            </a:extLst>
          </p:cNvPr>
          <p:cNvCxnSpPr>
            <a:cxnSpLocks/>
          </p:cNvCxnSpPr>
          <p:nvPr/>
        </p:nvCxnSpPr>
        <p:spPr>
          <a:xfrm flipV="1">
            <a:off x="9588851" y="4533363"/>
            <a:ext cx="0" cy="74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42F3B1A-80CF-9047-83D6-96B20CD00FE9}"/>
              </a:ext>
            </a:extLst>
          </p:cNvPr>
          <p:cNvCxnSpPr>
            <a:cxnSpLocks/>
          </p:cNvCxnSpPr>
          <p:nvPr/>
        </p:nvCxnSpPr>
        <p:spPr>
          <a:xfrm flipH="1" flipV="1">
            <a:off x="10509735" y="4520485"/>
            <a:ext cx="1"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2F12DE7-DD1B-6D45-AA1E-E49EB8E814ED}"/>
              </a:ext>
            </a:extLst>
          </p:cNvPr>
          <p:cNvCxnSpPr>
            <a:cxnSpLocks/>
          </p:cNvCxnSpPr>
          <p:nvPr/>
        </p:nvCxnSpPr>
        <p:spPr>
          <a:xfrm flipV="1">
            <a:off x="11420893" y="4520485"/>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Graphic 42" descr="Box with solid fill">
            <a:extLst>
              <a:ext uri="{FF2B5EF4-FFF2-40B4-BE49-F238E27FC236}">
                <a16:creationId xmlns:a16="http://schemas.microsoft.com/office/drawing/2014/main" id="{FCA3CEC4-C603-2F4B-AA82-B4A63C6C23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9507" y="3834613"/>
            <a:ext cx="666345" cy="666345"/>
          </a:xfrm>
          <a:prstGeom prst="rect">
            <a:avLst/>
          </a:prstGeom>
        </p:spPr>
      </p:pic>
      <p:pic>
        <p:nvPicPr>
          <p:cNvPr id="45" name="Graphic 44" descr="Calculator with solid fill">
            <a:extLst>
              <a:ext uri="{FF2B5EF4-FFF2-40B4-BE49-F238E27FC236}">
                <a16:creationId xmlns:a16="http://schemas.microsoft.com/office/drawing/2014/main" id="{9C6A547E-ADEB-B14D-A4BF-C2EDECF0B8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8343" y="4553470"/>
            <a:ext cx="726719" cy="726719"/>
          </a:xfrm>
          <a:prstGeom prst="rect">
            <a:avLst/>
          </a:prstGeom>
        </p:spPr>
      </p:pic>
      <p:pic>
        <p:nvPicPr>
          <p:cNvPr id="67" name="Graphic 66" descr="Calculator with solid fill">
            <a:extLst>
              <a:ext uri="{FF2B5EF4-FFF2-40B4-BE49-F238E27FC236}">
                <a16:creationId xmlns:a16="http://schemas.microsoft.com/office/drawing/2014/main" id="{D25F6C92-75BD-9E4A-BD13-824F104F32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2743" y="4553470"/>
            <a:ext cx="726719" cy="726719"/>
          </a:xfrm>
          <a:prstGeom prst="rect">
            <a:avLst/>
          </a:prstGeom>
        </p:spPr>
      </p:pic>
      <p:pic>
        <p:nvPicPr>
          <p:cNvPr id="68" name="Graphic 67" descr="Calculator with solid fill">
            <a:extLst>
              <a:ext uri="{FF2B5EF4-FFF2-40B4-BE49-F238E27FC236}">
                <a16:creationId xmlns:a16="http://schemas.microsoft.com/office/drawing/2014/main" id="{D39567FE-EF88-9C43-9658-D2B51730C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7732" y="4580017"/>
            <a:ext cx="726719" cy="726719"/>
          </a:xfrm>
          <a:prstGeom prst="rect">
            <a:avLst/>
          </a:prstGeom>
        </p:spPr>
      </p:pic>
      <p:pic>
        <p:nvPicPr>
          <p:cNvPr id="69" name="Graphic 68" descr="Calculator with solid fill">
            <a:extLst>
              <a:ext uri="{FF2B5EF4-FFF2-40B4-BE49-F238E27FC236}">
                <a16:creationId xmlns:a16="http://schemas.microsoft.com/office/drawing/2014/main" id="{9413B326-9377-6D4E-BB6C-8774C722F6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0649" y="4555844"/>
            <a:ext cx="726719" cy="726719"/>
          </a:xfrm>
          <a:prstGeom prst="rect">
            <a:avLst/>
          </a:prstGeom>
        </p:spPr>
      </p:pic>
      <p:pic>
        <p:nvPicPr>
          <p:cNvPr id="70" name="Graphic 69" descr="Calculator with solid fill">
            <a:extLst>
              <a:ext uri="{FF2B5EF4-FFF2-40B4-BE49-F238E27FC236}">
                <a16:creationId xmlns:a16="http://schemas.microsoft.com/office/drawing/2014/main" id="{DE8B6A0D-0733-1644-BAEB-429F5929E7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2398" y="4553470"/>
            <a:ext cx="726719" cy="726719"/>
          </a:xfrm>
          <a:prstGeom prst="rect">
            <a:avLst/>
          </a:prstGeom>
        </p:spPr>
      </p:pic>
      <p:sp>
        <p:nvSpPr>
          <p:cNvPr id="73" name="Plus 72">
            <a:extLst>
              <a:ext uri="{FF2B5EF4-FFF2-40B4-BE49-F238E27FC236}">
                <a16:creationId xmlns:a16="http://schemas.microsoft.com/office/drawing/2014/main" id="{A41CE6C4-D57E-464A-836A-947A7E031AF1}"/>
              </a:ext>
            </a:extLst>
          </p:cNvPr>
          <p:cNvSpPr/>
          <p:nvPr/>
        </p:nvSpPr>
        <p:spPr>
          <a:xfrm>
            <a:off x="9006011" y="3477852"/>
            <a:ext cx="500809" cy="473843"/>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4" name="Graphic 73" descr="Box with solid fill">
            <a:extLst>
              <a:ext uri="{FF2B5EF4-FFF2-40B4-BE49-F238E27FC236}">
                <a16:creationId xmlns:a16="http://schemas.microsoft.com/office/drawing/2014/main" id="{190D765D-CA11-9241-B2CE-AB394B781E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1328" y="3067393"/>
            <a:ext cx="666345" cy="666345"/>
          </a:xfrm>
          <a:prstGeom prst="rect">
            <a:avLst/>
          </a:prstGeom>
        </p:spPr>
      </p:pic>
      <p:pic>
        <p:nvPicPr>
          <p:cNvPr id="75" name="Graphic 74" descr="Box with solid fill">
            <a:extLst>
              <a:ext uri="{FF2B5EF4-FFF2-40B4-BE49-F238E27FC236}">
                <a16:creationId xmlns:a16="http://schemas.microsoft.com/office/drawing/2014/main" id="{135BCA34-2524-F744-B3A4-BA77B5FC07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32586" y="2668123"/>
            <a:ext cx="666345" cy="666345"/>
          </a:xfrm>
          <a:prstGeom prst="rect">
            <a:avLst/>
          </a:prstGeom>
        </p:spPr>
      </p:pic>
      <p:pic>
        <p:nvPicPr>
          <p:cNvPr id="76" name="Graphic 75" descr="Box with solid fill">
            <a:extLst>
              <a:ext uri="{FF2B5EF4-FFF2-40B4-BE49-F238E27FC236}">
                <a16:creationId xmlns:a16="http://schemas.microsoft.com/office/drawing/2014/main" id="{BBBFC335-2726-2E46-AFAA-ECE5BAE973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5010" y="2667625"/>
            <a:ext cx="666345" cy="666345"/>
          </a:xfrm>
          <a:prstGeom prst="rect">
            <a:avLst/>
          </a:prstGeom>
        </p:spPr>
      </p:pic>
      <p:pic>
        <p:nvPicPr>
          <p:cNvPr id="77" name="Graphic 76" descr="Box with solid fill">
            <a:extLst>
              <a:ext uri="{FF2B5EF4-FFF2-40B4-BE49-F238E27FC236}">
                <a16:creationId xmlns:a16="http://schemas.microsoft.com/office/drawing/2014/main" id="{D058017D-2520-1940-9049-AE08197EAD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14195" y="3089874"/>
            <a:ext cx="666345" cy="666345"/>
          </a:xfrm>
          <a:prstGeom prst="rect">
            <a:avLst/>
          </a:prstGeom>
        </p:spPr>
      </p:pic>
      <p:pic>
        <p:nvPicPr>
          <p:cNvPr id="78" name="Graphic 77" descr="Box with solid fill">
            <a:extLst>
              <a:ext uri="{FF2B5EF4-FFF2-40B4-BE49-F238E27FC236}">
                <a16:creationId xmlns:a16="http://schemas.microsoft.com/office/drawing/2014/main" id="{34BF086F-19AC-5E49-BC0C-B669547F4F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2613" y="2677083"/>
            <a:ext cx="666345" cy="666345"/>
          </a:xfrm>
          <a:prstGeom prst="rect">
            <a:avLst/>
          </a:prstGeom>
        </p:spPr>
      </p:pic>
      <p:pic>
        <p:nvPicPr>
          <p:cNvPr id="79" name="Graphic 78" descr="Box with solid fill">
            <a:extLst>
              <a:ext uri="{FF2B5EF4-FFF2-40B4-BE49-F238E27FC236}">
                <a16:creationId xmlns:a16="http://schemas.microsoft.com/office/drawing/2014/main" id="{3A24981A-A2EC-8B47-A814-BE9DAB90EB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6295" y="3100119"/>
            <a:ext cx="666345" cy="666345"/>
          </a:xfrm>
          <a:prstGeom prst="rect">
            <a:avLst/>
          </a:prstGeom>
        </p:spPr>
      </p:pic>
      <p:pic>
        <p:nvPicPr>
          <p:cNvPr id="80" name="Graphic 79" descr="Box with solid fill">
            <a:extLst>
              <a:ext uri="{FF2B5EF4-FFF2-40B4-BE49-F238E27FC236}">
                <a16:creationId xmlns:a16="http://schemas.microsoft.com/office/drawing/2014/main" id="{B6B2C247-D1B4-9342-B6A3-BA7D6EAE50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6732" y="2666837"/>
            <a:ext cx="666345" cy="666345"/>
          </a:xfrm>
          <a:prstGeom prst="rect">
            <a:avLst/>
          </a:prstGeom>
        </p:spPr>
      </p:pic>
      <p:cxnSp>
        <p:nvCxnSpPr>
          <p:cNvPr id="84" name="Elbow Connector 83">
            <a:extLst>
              <a:ext uri="{FF2B5EF4-FFF2-40B4-BE49-F238E27FC236}">
                <a16:creationId xmlns:a16="http://schemas.microsoft.com/office/drawing/2014/main" id="{69CEF446-F461-9B40-ADC3-5D818AC27290}"/>
              </a:ext>
            </a:extLst>
          </p:cNvPr>
          <p:cNvCxnSpPr>
            <a:cxnSpLocks/>
          </p:cNvCxnSpPr>
          <p:nvPr/>
        </p:nvCxnSpPr>
        <p:spPr>
          <a:xfrm rot="5400000">
            <a:off x="7043946" y="3523412"/>
            <a:ext cx="1229227" cy="62240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91160FFC-144C-D747-8F1C-70A1DEFC7435}"/>
              </a:ext>
            </a:extLst>
          </p:cNvPr>
          <p:cNvSpPr txBox="1"/>
          <p:nvPr/>
        </p:nvSpPr>
        <p:spPr>
          <a:xfrm>
            <a:off x="7044734" y="2375623"/>
            <a:ext cx="1846711"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These calculations with all different computers are what lead to the huge energy footprint</a:t>
            </a:r>
          </a:p>
        </p:txBody>
      </p:sp>
      <p:pic>
        <p:nvPicPr>
          <p:cNvPr id="89" name="Graphic 88" descr="Internet with solid fill">
            <a:extLst>
              <a:ext uri="{FF2B5EF4-FFF2-40B4-BE49-F238E27FC236}">
                <a16:creationId xmlns:a16="http://schemas.microsoft.com/office/drawing/2014/main" id="{188C502D-FF10-B142-8DCB-CE1425E2F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496" y="5280189"/>
            <a:ext cx="914400" cy="914400"/>
          </a:xfrm>
          <a:prstGeom prst="rect">
            <a:avLst/>
          </a:prstGeom>
        </p:spPr>
      </p:pic>
      <p:pic>
        <p:nvPicPr>
          <p:cNvPr id="90" name="Graphic 89" descr="Internet with solid fill">
            <a:extLst>
              <a:ext uri="{FF2B5EF4-FFF2-40B4-BE49-F238E27FC236}">
                <a16:creationId xmlns:a16="http://schemas.microsoft.com/office/drawing/2014/main" id="{6A5650C0-F85D-F74A-B11C-2B54DC984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8896" y="5280189"/>
            <a:ext cx="914400" cy="914400"/>
          </a:xfrm>
          <a:prstGeom prst="rect">
            <a:avLst/>
          </a:prstGeom>
        </p:spPr>
      </p:pic>
      <p:pic>
        <p:nvPicPr>
          <p:cNvPr id="91" name="Graphic 90" descr="Internet with solid fill">
            <a:extLst>
              <a:ext uri="{FF2B5EF4-FFF2-40B4-BE49-F238E27FC236}">
                <a16:creationId xmlns:a16="http://schemas.microsoft.com/office/drawing/2014/main" id="{FA3A7484-F815-644D-B6B7-7B99DFD0B6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3296" y="5280189"/>
            <a:ext cx="914400" cy="914400"/>
          </a:xfrm>
          <a:prstGeom prst="rect">
            <a:avLst/>
          </a:prstGeom>
        </p:spPr>
      </p:pic>
      <p:pic>
        <p:nvPicPr>
          <p:cNvPr id="92" name="Graphic 91" descr="Internet with solid fill">
            <a:extLst>
              <a:ext uri="{FF2B5EF4-FFF2-40B4-BE49-F238E27FC236}">
                <a16:creationId xmlns:a16="http://schemas.microsoft.com/office/drawing/2014/main" id="{BD12B94A-B676-8F4B-993E-371BE3A26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7696" y="5280189"/>
            <a:ext cx="914400" cy="914400"/>
          </a:xfrm>
          <a:prstGeom prst="rect">
            <a:avLst/>
          </a:prstGeom>
        </p:spPr>
      </p:pic>
      <p:pic>
        <p:nvPicPr>
          <p:cNvPr id="93" name="Graphic 92" descr="Internet with solid fill">
            <a:extLst>
              <a:ext uri="{FF2B5EF4-FFF2-40B4-BE49-F238E27FC236}">
                <a16:creationId xmlns:a16="http://schemas.microsoft.com/office/drawing/2014/main" id="{5A16C21E-E4D5-6F4C-B3D6-BEE6E93BC9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2096" y="5280189"/>
            <a:ext cx="914400" cy="914400"/>
          </a:xfrm>
          <a:prstGeom prst="rect">
            <a:avLst/>
          </a:prstGeom>
        </p:spPr>
      </p:pic>
      <p:pic>
        <p:nvPicPr>
          <p:cNvPr id="94" name="Graphic 93" descr="Internet with solid fill">
            <a:extLst>
              <a:ext uri="{FF2B5EF4-FFF2-40B4-BE49-F238E27FC236}">
                <a16:creationId xmlns:a16="http://schemas.microsoft.com/office/drawing/2014/main" id="{10D40A2E-FED5-9046-ADCF-A23284C53D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496" y="5280189"/>
            <a:ext cx="914400" cy="914400"/>
          </a:xfrm>
          <a:prstGeom prst="rect">
            <a:avLst/>
          </a:prstGeom>
        </p:spPr>
      </p:pic>
      <p:cxnSp>
        <p:nvCxnSpPr>
          <p:cNvPr id="95" name="Straight Arrow Connector 94">
            <a:extLst>
              <a:ext uri="{FF2B5EF4-FFF2-40B4-BE49-F238E27FC236}">
                <a16:creationId xmlns:a16="http://schemas.microsoft.com/office/drawing/2014/main" id="{C03722D8-2444-0B42-86C0-E8F7EACA673B}"/>
              </a:ext>
            </a:extLst>
          </p:cNvPr>
          <p:cNvCxnSpPr>
            <a:cxnSpLocks/>
          </p:cNvCxnSpPr>
          <p:nvPr/>
        </p:nvCxnSpPr>
        <p:spPr>
          <a:xfrm flipV="1">
            <a:off x="5333696" y="4520483"/>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4BF8191-3B65-8E40-B3BB-3CFC027FE42A}"/>
              </a:ext>
            </a:extLst>
          </p:cNvPr>
          <p:cNvCxnSpPr>
            <a:cxnSpLocks/>
          </p:cNvCxnSpPr>
          <p:nvPr/>
        </p:nvCxnSpPr>
        <p:spPr>
          <a:xfrm flipV="1">
            <a:off x="4434017" y="4513057"/>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244DD7F-36CB-1741-9A04-EC00A2C9F5C5}"/>
              </a:ext>
            </a:extLst>
          </p:cNvPr>
          <p:cNvCxnSpPr>
            <a:cxnSpLocks/>
          </p:cNvCxnSpPr>
          <p:nvPr/>
        </p:nvCxnSpPr>
        <p:spPr>
          <a:xfrm flipV="1">
            <a:off x="3504896" y="4513057"/>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9F99B3B-5FBD-3546-A058-580EAED5DD9F}"/>
              </a:ext>
            </a:extLst>
          </p:cNvPr>
          <p:cNvCxnSpPr>
            <a:cxnSpLocks/>
          </p:cNvCxnSpPr>
          <p:nvPr/>
        </p:nvCxnSpPr>
        <p:spPr>
          <a:xfrm flipV="1">
            <a:off x="2590496" y="4536595"/>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0612E23-E02D-5C49-818A-4602458A9EA8}"/>
              </a:ext>
            </a:extLst>
          </p:cNvPr>
          <p:cNvCxnSpPr>
            <a:cxnSpLocks/>
          </p:cNvCxnSpPr>
          <p:nvPr/>
        </p:nvCxnSpPr>
        <p:spPr>
          <a:xfrm flipV="1">
            <a:off x="1676096" y="4547030"/>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49711F3-810D-CB40-ABAD-43BEB5747B31}"/>
              </a:ext>
            </a:extLst>
          </p:cNvPr>
          <p:cNvCxnSpPr>
            <a:cxnSpLocks/>
          </p:cNvCxnSpPr>
          <p:nvPr/>
        </p:nvCxnSpPr>
        <p:spPr>
          <a:xfrm flipV="1">
            <a:off x="761696" y="4547030"/>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 name="Graphic 101" descr="Coins with solid fill">
            <a:extLst>
              <a:ext uri="{FF2B5EF4-FFF2-40B4-BE49-F238E27FC236}">
                <a16:creationId xmlns:a16="http://schemas.microsoft.com/office/drawing/2014/main" id="{79430869-3A74-A849-82BF-1D1FED7AD8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257" y="4580017"/>
            <a:ext cx="726719" cy="726719"/>
          </a:xfrm>
          <a:prstGeom prst="rect">
            <a:avLst/>
          </a:prstGeom>
        </p:spPr>
      </p:pic>
      <p:pic>
        <p:nvPicPr>
          <p:cNvPr id="103" name="Graphic 102" descr="Coins with solid fill">
            <a:extLst>
              <a:ext uri="{FF2B5EF4-FFF2-40B4-BE49-F238E27FC236}">
                <a16:creationId xmlns:a16="http://schemas.microsoft.com/office/drawing/2014/main" id="{D34F700E-3A57-F54D-82D2-31618421E5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1468" y="4580017"/>
            <a:ext cx="726719" cy="726719"/>
          </a:xfrm>
          <a:prstGeom prst="rect">
            <a:avLst/>
          </a:prstGeom>
        </p:spPr>
      </p:pic>
      <p:pic>
        <p:nvPicPr>
          <p:cNvPr id="104" name="Graphic 103" descr="Coins with solid fill">
            <a:extLst>
              <a:ext uri="{FF2B5EF4-FFF2-40B4-BE49-F238E27FC236}">
                <a16:creationId xmlns:a16="http://schemas.microsoft.com/office/drawing/2014/main" id="{B2CDEA92-5371-D240-A6AC-1D5743625E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2679" y="4580016"/>
            <a:ext cx="726719" cy="726719"/>
          </a:xfrm>
          <a:prstGeom prst="rect">
            <a:avLst/>
          </a:prstGeom>
        </p:spPr>
      </p:pic>
      <p:pic>
        <p:nvPicPr>
          <p:cNvPr id="105" name="Graphic 104" descr="Coins with solid fill">
            <a:extLst>
              <a:ext uri="{FF2B5EF4-FFF2-40B4-BE49-F238E27FC236}">
                <a16:creationId xmlns:a16="http://schemas.microsoft.com/office/drawing/2014/main" id="{6D98B454-E3A6-FF44-BFFF-CCAE2118B7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67559" y="4580016"/>
            <a:ext cx="726719" cy="726719"/>
          </a:xfrm>
          <a:prstGeom prst="rect">
            <a:avLst/>
          </a:prstGeom>
        </p:spPr>
      </p:pic>
      <p:pic>
        <p:nvPicPr>
          <p:cNvPr id="106" name="Graphic 105" descr="Coins with solid fill">
            <a:extLst>
              <a:ext uri="{FF2B5EF4-FFF2-40B4-BE49-F238E27FC236}">
                <a16:creationId xmlns:a16="http://schemas.microsoft.com/office/drawing/2014/main" id="{0C0F31E4-411D-CD41-BDCF-86D4C52EB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07299" y="4553088"/>
            <a:ext cx="726719" cy="726719"/>
          </a:xfrm>
          <a:prstGeom prst="rect">
            <a:avLst/>
          </a:prstGeom>
        </p:spPr>
      </p:pic>
      <p:pic>
        <p:nvPicPr>
          <p:cNvPr id="107" name="Graphic 106" descr="Coins with solid fill">
            <a:extLst>
              <a:ext uri="{FF2B5EF4-FFF2-40B4-BE49-F238E27FC236}">
                <a16:creationId xmlns:a16="http://schemas.microsoft.com/office/drawing/2014/main" id="{245EFEE9-4422-F24D-967C-42F8B187AF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04314" y="4574578"/>
            <a:ext cx="726719" cy="726719"/>
          </a:xfrm>
          <a:prstGeom prst="rect">
            <a:avLst/>
          </a:prstGeom>
        </p:spPr>
      </p:pic>
      <p:sp>
        <p:nvSpPr>
          <p:cNvPr id="108" name="TextBox 107">
            <a:extLst>
              <a:ext uri="{FF2B5EF4-FFF2-40B4-BE49-F238E27FC236}">
                <a16:creationId xmlns:a16="http://schemas.microsoft.com/office/drawing/2014/main" id="{58EDDEBB-B379-EA43-A89F-F5AE392C9699}"/>
              </a:ext>
            </a:extLst>
          </p:cNvPr>
          <p:cNvSpPr txBox="1"/>
          <p:nvPr/>
        </p:nvSpPr>
        <p:spPr>
          <a:xfrm>
            <a:off x="4726460" y="5164752"/>
            <a:ext cx="349776" cy="369332"/>
          </a:xfrm>
          <a:prstGeom prst="rect">
            <a:avLst/>
          </a:prstGeom>
          <a:noFill/>
        </p:spPr>
        <p:txBody>
          <a:bodyPr wrap="none" rtlCol="0">
            <a:spAutoFit/>
          </a:bodyPr>
          <a:lstStyle/>
          <a:p>
            <a:r>
              <a:rPr lang="en-US" dirty="0"/>
              <a:t>%</a:t>
            </a:r>
          </a:p>
        </p:txBody>
      </p:sp>
      <p:sp>
        <p:nvSpPr>
          <p:cNvPr id="109" name="TextBox 108">
            <a:extLst>
              <a:ext uri="{FF2B5EF4-FFF2-40B4-BE49-F238E27FC236}">
                <a16:creationId xmlns:a16="http://schemas.microsoft.com/office/drawing/2014/main" id="{C3619B0A-E5E8-C145-8766-8B276770730C}"/>
              </a:ext>
            </a:extLst>
          </p:cNvPr>
          <p:cNvSpPr txBox="1"/>
          <p:nvPr/>
        </p:nvSpPr>
        <p:spPr>
          <a:xfrm>
            <a:off x="3823809" y="5164752"/>
            <a:ext cx="349776" cy="369332"/>
          </a:xfrm>
          <a:prstGeom prst="rect">
            <a:avLst/>
          </a:prstGeom>
          <a:noFill/>
        </p:spPr>
        <p:txBody>
          <a:bodyPr wrap="none" rtlCol="0">
            <a:spAutoFit/>
          </a:bodyPr>
          <a:lstStyle/>
          <a:p>
            <a:r>
              <a:rPr lang="en-US" dirty="0"/>
              <a:t>%</a:t>
            </a:r>
          </a:p>
        </p:txBody>
      </p:sp>
      <p:sp>
        <p:nvSpPr>
          <p:cNvPr id="110" name="TextBox 109">
            <a:extLst>
              <a:ext uri="{FF2B5EF4-FFF2-40B4-BE49-F238E27FC236}">
                <a16:creationId xmlns:a16="http://schemas.microsoft.com/office/drawing/2014/main" id="{9F81B376-3E02-F94C-96FD-DC5F563A257B}"/>
              </a:ext>
            </a:extLst>
          </p:cNvPr>
          <p:cNvSpPr txBox="1"/>
          <p:nvPr/>
        </p:nvSpPr>
        <p:spPr>
          <a:xfrm>
            <a:off x="2882369" y="5177024"/>
            <a:ext cx="349776" cy="369332"/>
          </a:xfrm>
          <a:prstGeom prst="rect">
            <a:avLst/>
          </a:prstGeom>
          <a:noFill/>
        </p:spPr>
        <p:txBody>
          <a:bodyPr wrap="none" rtlCol="0">
            <a:spAutoFit/>
          </a:bodyPr>
          <a:lstStyle/>
          <a:p>
            <a:r>
              <a:rPr lang="en-US" dirty="0"/>
              <a:t>%</a:t>
            </a:r>
          </a:p>
        </p:txBody>
      </p:sp>
      <p:sp>
        <p:nvSpPr>
          <p:cNvPr id="111" name="TextBox 110">
            <a:extLst>
              <a:ext uri="{FF2B5EF4-FFF2-40B4-BE49-F238E27FC236}">
                <a16:creationId xmlns:a16="http://schemas.microsoft.com/office/drawing/2014/main" id="{09E7F0A6-1E4F-9745-B8DB-E9F737BCD658}"/>
              </a:ext>
            </a:extLst>
          </p:cNvPr>
          <p:cNvSpPr txBox="1"/>
          <p:nvPr/>
        </p:nvSpPr>
        <p:spPr>
          <a:xfrm>
            <a:off x="1979718" y="5177024"/>
            <a:ext cx="349776" cy="369332"/>
          </a:xfrm>
          <a:prstGeom prst="rect">
            <a:avLst/>
          </a:prstGeom>
          <a:noFill/>
        </p:spPr>
        <p:txBody>
          <a:bodyPr wrap="none" rtlCol="0">
            <a:spAutoFit/>
          </a:bodyPr>
          <a:lstStyle/>
          <a:p>
            <a:r>
              <a:rPr lang="en-US" dirty="0"/>
              <a:t>%</a:t>
            </a:r>
          </a:p>
        </p:txBody>
      </p:sp>
      <p:sp>
        <p:nvSpPr>
          <p:cNvPr id="112" name="TextBox 111">
            <a:extLst>
              <a:ext uri="{FF2B5EF4-FFF2-40B4-BE49-F238E27FC236}">
                <a16:creationId xmlns:a16="http://schemas.microsoft.com/office/drawing/2014/main" id="{A8604DAF-1DA7-9D46-B2FD-565906C3BDA4}"/>
              </a:ext>
            </a:extLst>
          </p:cNvPr>
          <p:cNvSpPr txBox="1"/>
          <p:nvPr/>
        </p:nvSpPr>
        <p:spPr>
          <a:xfrm>
            <a:off x="1038428" y="5177024"/>
            <a:ext cx="349776" cy="369332"/>
          </a:xfrm>
          <a:prstGeom prst="rect">
            <a:avLst/>
          </a:prstGeom>
          <a:noFill/>
        </p:spPr>
        <p:txBody>
          <a:bodyPr wrap="none" rtlCol="0">
            <a:spAutoFit/>
          </a:bodyPr>
          <a:lstStyle/>
          <a:p>
            <a:r>
              <a:rPr lang="en-US" dirty="0"/>
              <a:t>%</a:t>
            </a:r>
          </a:p>
        </p:txBody>
      </p:sp>
      <p:sp>
        <p:nvSpPr>
          <p:cNvPr id="113" name="TextBox 112">
            <a:extLst>
              <a:ext uri="{FF2B5EF4-FFF2-40B4-BE49-F238E27FC236}">
                <a16:creationId xmlns:a16="http://schemas.microsoft.com/office/drawing/2014/main" id="{3385EBDF-4D50-3A47-BF9D-679B3E07EC4E}"/>
              </a:ext>
            </a:extLst>
          </p:cNvPr>
          <p:cNvSpPr txBox="1"/>
          <p:nvPr/>
        </p:nvSpPr>
        <p:spPr>
          <a:xfrm>
            <a:off x="135777" y="5177024"/>
            <a:ext cx="349776" cy="369332"/>
          </a:xfrm>
          <a:prstGeom prst="rect">
            <a:avLst/>
          </a:prstGeom>
          <a:noFill/>
        </p:spPr>
        <p:txBody>
          <a:bodyPr wrap="none" rtlCol="0">
            <a:spAutoFit/>
          </a:bodyPr>
          <a:lstStyle/>
          <a:p>
            <a:r>
              <a:rPr lang="en-US" dirty="0"/>
              <a:t>%</a:t>
            </a:r>
          </a:p>
        </p:txBody>
      </p:sp>
      <p:cxnSp>
        <p:nvCxnSpPr>
          <p:cNvPr id="114" name="Straight Arrow Connector 113">
            <a:extLst>
              <a:ext uri="{FF2B5EF4-FFF2-40B4-BE49-F238E27FC236}">
                <a16:creationId xmlns:a16="http://schemas.microsoft.com/office/drawing/2014/main" id="{20188C04-9FD1-744B-B74D-D4C89615377E}"/>
              </a:ext>
            </a:extLst>
          </p:cNvPr>
          <p:cNvCxnSpPr>
            <a:cxnSpLocks/>
          </p:cNvCxnSpPr>
          <p:nvPr/>
        </p:nvCxnSpPr>
        <p:spPr>
          <a:xfrm flipV="1">
            <a:off x="3504896" y="3603938"/>
            <a:ext cx="0" cy="75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5" name="Graphic 114" descr="Box with solid fill">
            <a:extLst>
              <a:ext uri="{FF2B5EF4-FFF2-40B4-BE49-F238E27FC236}">
                <a16:creationId xmlns:a16="http://schemas.microsoft.com/office/drawing/2014/main" id="{892E0FA0-1DDC-8F41-B8D4-93C90568EF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67468" y="2904852"/>
            <a:ext cx="666345" cy="666345"/>
          </a:xfrm>
          <a:prstGeom prst="rect">
            <a:avLst/>
          </a:prstGeom>
        </p:spPr>
      </p:pic>
      <p:sp>
        <p:nvSpPr>
          <p:cNvPr id="116" name="Plus 115">
            <a:extLst>
              <a:ext uri="{FF2B5EF4-FFF2-40B4-BE49-F238E27FC236}">
                <a16:creationId xmlns:a16="http://schemas.microsoft.com/office/drawing/2014/main" id="{1BAC81BA-EEBD-9944-A8F6-B187A5A92865}"/>
              </a:ext>
            </a:extLst>
          </p:cNvPr>
          <p:cNvSpPr/>
          <p:nvPr/>
        </p:nvSpPr>
        <p:spPr>
          <a:xfrm>
            <a:off x="3812593" y="2860625"/>
            <a:ext cx="500809" cy="473843"/>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7" name="Graphic 116" descr="Box with solid fill">
            <a:extLst>
              <a:ext uri="{FF2B5EF4-FFF2-40B4-BE49-F238E27FC236}">
                <a16:creationId xmlns:a16="http://schemas.microsoft.com/office/drawing/2014/main" id="{B283B307-4D68-9640-A800-A519C0C492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0914" y="2682692"/>
            <a:ext cx="666345" cy="666345"/>
          </a:xfrm>
          <a:prstGeom prst="rect">
            <a:avLst/>
          </a:prstGeom>
        </p:spPr>
      </p:pic>
      <p:pic>
        <p:nvPicPr>
          <p:cNvPr id="118" name="Graphic 117" descr="Box with solid fill">
            <a:extLst>
              <a:ext uri="{FF2B5EF4-FFF2-40B4-BE49-F238E27FC236}">
                <a16:creationId xmlns:a16="http://schemas.microsoft.com/office/drawing/2014/main" id="{65120EE0-749C-E645-8092-3253982628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2172" y="2283422"/>
            <a:ext cx="666345" cy="666345"/>
          </a:xfrm>
          <a:prstGeom prst="rect">
            <a:avLst/>
          </a:prstGeom>
        </p:spPr>
      </p:pic>
      <p:pic>
        <p:nvPicPr>
          <p:cNvPr id="119" name="Graphic 118" descr="Box with solid fill">
            <a:extLst>
              <a:ext uri="{FF2B5EF4-FFF2-40B4-BE49-F238E27FC236}">
                <a16:creationId xmlns:a16="http://schemas.microsoft.com/office/drawing/2014/main" id="{8E30922D-9E90-8644-9B25-11B9701D86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4596" y="2282924"/>
            <a:ext cx="666345" cy="666345"/>
          </a:xfrm>
          <a:prstGeom prst="rect">
            <a:avLst/>
          </a:prstGeom>
        </p:spPr>
      </p:pic>
      <p:pic>
        <p:nvPicPr>
          <p:cNvPr id="120" name="Graphic 119" descr="Box with solid fill">
            <a:extLst>
              <a:ext uri="{FF2B5EF4-FFF2-40B4-BE49-F238E27FC236}">
                <a16:creationId xmlns:a16="http://schemas.microsoft.com/office/drawing/2014/main" id="{709A85B5-75A5-0046-9503-0DEAA8AD86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3781" y="2705173"/>
            <a:ext cx="666345" cy="666345"/>
          </a:xfrm>
          <a:prstGeom prst="rect">
            <a:avLst/>
          </a:prstGeom>
        </p:spPr>
      </p:pic>
      <p:pic>
        <p:nvPicPr>
          <p:cNvPr id="121" name="Graphic 120" descr="Box with solid fill">
            <a:extLst>
              <a:ext uri="{FF2B5EF4-FFF2-40B4-BE49-F238E27FC236}">
                <a16:creationId xmlns:a16="http://schemas.microsoft.com/office/drawing/2014/main" id="{BF27CB5E-537B-1247-8857-A87D9B557A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2199" y="2292382"/>
            <a:ext cx="666345" cy="666345"/>
          </a:xfrm>
          <a:prstGeom prst="rect">
            <a:avLst/>
          </a:prstGeom>
        </p:spPr>
      </p:pic>
      <p:pic>
        <p:nvPicPr>
          <p:cNvPr id="122" name="Graphic 121" descr="Box with solid fill">
            <a:extLst>
              <a:ext uri="{FF2B5EF4-FFF2-40B4-BE49-F238E27FC236}">
                <a16:creationId xmlns:a16="http://schemas.microsoft.com/office/drawing/2014/main" id="{82F8AB26-5693-9A4B-9737-B4924888D5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95881" y="2715418"/>
            <a:ext cx="666345" cy="666345"/>
          </a:xfrm>
          <a:prstGeom prst="rect">
            <a:avLst/>
          </a:prstGeom>
        </p:spPr>
      </p:pic>
      <p:pic>
        <p:nvPicPr>
          <p:cNvPr id="123" name="Graphic 122" descr="Box with solid fill">
            <a:extLst>
              <a:ext uri="{FF2B5EF4-FFF2-40B4-BE49-F238E27FC236}">
                <a16:creationId xmlns:a16="http://schemas.microsoft.com/office/drawing/2014/main" id="{3CDE8148-B21A-3F40-BD85-370742FD2F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6318" y="2282136"/>
            <a:ext cx="666345" cy="666345"/>
          </a:xfrm>
          <a:prstGeom prst="rect">
            <a:avLst/>
          </a:prstGeom>
        </p:spPr>
      </p:pic>
      <p:pic>
        <p:nvPicPr>
          <p:cNvPr id="124" name="Graphic 123" descr="Calculator with solid fill">
            <a:extLst>
              <a:ext uri="{FF2B5EF4-FFF2-40B4-BE49-F238E27FC236}">
                <a16:creationId xmlns:a16="http://schemas.microsoft.com/office/drawing/2014/main" id="{4A701424-2FC4-BD41-98BA-39A6F3F234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5522" y="3622781"/>
            <a:ext cx="726719" cy="726719"/>
          </a:xfrm>
          <a:prstGeom prst="rect">
            <a:avLst/>
          </a:prstGeom>
        </p:spPr>
      </p:pic>
      <p:cxnSp>
        <p:nvCxnSpPr>
          <p:cNvPr id="126" name="Elbow Connector 125">
            <a:extLst>
              <a:ext uri="{FF2B5EF4-FFF2-40B4-BE49-F238E27FC236}">
                <a16:creationId xmlns:a16="http://schemas.microsoft.com/office/drawing/2014/main" id="{1ECA93B5-D016-B348-9A41-473C1AEE8ECA}"/>
              </a:ext>
            </a:extLst>
          </p:cNvPr>
          <p:cNvCxnSpPr>
            <a:cxnSpLocks/>
            <a:stCxn id="127" idx="2"/>
            <a:endCxn id="124" idx="1"/>
          </p:cNvCxnSpPr>
          <p:nvPr/>
        </p:nvCxnSpPr>
        <p:spPr>
          <a:xfrm rot="16200000" flipH="1">
            <a:off x="1734078" y="2954697"/>
            <a:ext cx="811794" cy="125109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85EF9B41-AB9F-724F-8791-33A72219909B}"/>
              </a:ext>
            </a:extLst>
          </p:cNvPr>
          <p:cNvSpPr txBox="1"/>
          <p:nvPr/>
        </p:nvSpPr>
        <p:spPr>
          <a:xfrm>
            <a:off x="591072" y="2343350"/>
            <a:ext cx="1846711"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Garamond" panose="02020404030301010803" pitchFamily="18" charset="0"/>
              </a:rPr>
              <a:t>Only one calculation performed, so carbon footprint far lower than the proof of work model</a:t>
            </a:r>
          </a:p>
        </p:txBody>
      </p:sp>
      <p:pic>
        <p:nvPicPr>
          <p:cNvPr id="134" name="Picture 2" descr="Bitcoin Logo | The most famous brands and company logos in the world">
            <a:extLst>
              <a:ext uri="{FF2B5EF4-FFF2-40B4-BE49-F238E27FC236}">
                <a16:creationId xmlns:a16="http://schemas.microsoft.com/office/drawing/2014/main" id="{AD3E9CA5-E719-BB49-83E6-DBD482CCF4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5627" y="6126720"/>
            <a:ext cx="1177545" cy="662369"/>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83F48860-F78F-8343-9CB1-2E3F3BFD1DFD}"/>
              </a:ext>
            </a:extLst>
          </p:cNvPr>
          <p:cNvSpPr txBox="1"/>
          <p:nvPr/>
        </p:nvSpPr>
        <p:spPr>
          <a:xfrm>
            <a:off x="1967457" y="6305965"/>
            <a:ext cx="1109599" cy="369332"/>
          </a:xfrm>
          <a:prstGeom prst="rect">
            <a:avLst/>
          </a:prstGeom>
          <a:noFill/>
        </p:spPr>
        <p:txBody>
          <a:bodyPr wrap="none" rtlCol="0">
            <a:spAutoFit/>
          </a:bodyPr>
          <a:lstStyle/>
          <a:p>
            <a:r>
              <a:rPr lang="en-US" dirty="0">
                <a:latin typeface="Garamond" panose="02020404030301010803" pitchFamily="18" charset="0"/>
              </a:rPr>
              <a:t>92.89% of</a:t>
            </a:r>
          </a:p>
        </p:txBody>
      </p:sp>
      <p:pic>
        <p:nvPicPr>
          <p:cNvPr id="3074" name="Picture 2" descr="Sweden flag package - Country flags">
            <a:extLst>
              <a:ext uri="{FF2B5EF4-FFF2-40B4-BE49-F238E27FC236}">
                <a16:creationId xmlns:a16="http://schemas.microsoft.com/office/drawing/2014/main" id="{B9426016-C0C0-E544-8D26-85E1E25C6D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3657" y="6132626"/>
            <a:ext cx="1065821" cy="668265"/>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a:extLst>
              <a:ext uri="{FF2B5EF4-FFF2-40B4-BE49-F238E27FC236}">
                <a16:creationId xmlns:a16="http://schemas.microsoft.com/office/drawing/2014/main" id="{C1DF83AA-4FC5-EE47-89E1-21A5E52A2A55}"/>
              </a:ext>
            </a:extLst>
          </p:cNvPr>
          <p:cNvSpPr txBox="1"/>
          <p:nvPr/>
        </p:nvSpPr>
        <p:spPr>
          <a:xfrm>
            <a:off x="3682896" y="6273819"/>
            <a:ext cx="2014269" cy="369332"/>
          </a:xfrm>
          <a:prstGeom prst="rect">
            <a:avLst/>
          </a:prstGeom>
          <a:noFill/>
        </p:spPr>
        <p:txBody>
          <a:bodyPr wrap="none" rtlCol="0">
            <a:spAutoFit/>
          </a:bodyPr>
          <a:lstStyle/>
          <a:p>
            <a:r>
              <a:rPr lang="en-US" dirty="0">
                <a:latin typeface="Garamond" panose="02020404030301010803" pitchFamily="18" charset="0"/>
              </a:rPr>
              <a:t>energy consumption</a:t>
            </a:r>
          </a:p>
        </p:txBody>
      </p:sp>
      <p:sp>
        <p:nvSpPr>
          <p:cNvPr id="138" name="Equal 137">
            <a:extLst>
              <a:ext uri="{FF2B5EF4-FFF2-40B4-BE49-F238E27FC236}">
                <a16:creationId xmlns:a16="http://schemas.microsoft.com/office/drawing/2014/main" id="{E0DDF94F-B434-B240-8D07-9217B0E58593}"/>
              </a:ext>
            </a:extLst>
          </p:cNvPr>
          <p:cNvSpPr/>
          <p:nvPr/>
        </p:nvSpPr>
        <p:spPr>
          <a:xfrm>
            <a:off x="5757541" y="6230274"/>
            <a:ext cx="702912" cy="472967"/>
          </a:xfrm>
          <a:prstGeom prst="mathEqual">
            <a:avLst>
              <a:gd name="adj1" fmla="val 23520"/>
              <a:gd name="adj2" fmla="val 17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C06B451A-FA11-5E47-A9E0-542E9C76E485}"/>
              </a:ext>
            </a:extLst>
          </p:cNvPr>
          <p:cNvSpPr txBox="1"/>
          <p:nvPr/>
        </p:nvSpPr>
        <p:spPr>
          <a:xfrm>
            <a:off x="7719478" y="6273238"/>
            <a:ext cx="2014269" cy="369332"/>
          </a:xfrm>
          <a:prstGeom prst="rect">
            <a:avLst/>
          </a:prstGeom>
          <a:noFill/>
        </p:spPr>
        <p:txBody>
          <a:bodyPr wrap="none" rtlCol="0">
            <a:spAutoFit/>
          </a:bodyPr>
          <a:lstStyle/>
          <a:p>
            <a:r>
              <a:rPr lang="en-US" dirty="0">
                <a:latin typeface="Garamond" panose="02020404030301010803" pitchFamily="18" charset="0"/>
              </a:rPr>
              <a:t>energy consumption</a:t>
            </a:r>
          </a:p>
        </p:txBody>
      </p:sp>
      <p:sp>
        <p:nvSpPr>
          <p:cNvPr id="141" name="Rectangle 140">
            <a:extLst>
              <a:ext uri="{FF2B5EF4-FFF2-40B4-BE49-F238E27FC236}">
                <a16:creationId xmlns:a16="http://schemas.microsoft.com/office/drawing/2014/main" id="{DF447E1F-921F-B74A-83F0-5A91BC68E9F6}"/>
              </a:ext>
            </a:extLst>
          </p:cNvPr>
          <p:cNvSpPr/>
          <p:nvPr/>
        </p:nvSpPr>
        <p:spPr>
          <a:xfrm>
            <a:off x="1" y="-2804"/>
            <a:ext cx="630618" cy="618390"/>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Garamond" panose="02020404030301010803" pitchFamily="18" charset="0"/>
              </a:rPr>
              <a:t>2</a:t>
            </a:r>
          </a:p>
        </p:txBody>
      </p:sp>
    </p:spTree>
    <p:extLst>
      <p:ext uri="{BB962C8B-B14F-4D97-AF65-F5344CB8AC3E}">
        <p14:creationId xmlns:p14="http://schemas.microsoft.com/office/powerpoint/2010/main" val="151020755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AFB"/>
      </a:lt1>
      <a:dk2>
        <a:srgbClr val="7E7C77"/>
      </a:dk2>
      <a:lt2>
        <a:srgbClr val="FC0000"/>
      </a:lt2>
      <a:accent1>
        <a:srgbClr val="000E5B"/>
      </a:accent1>
      <a:accent2>
        <a:srgbClr val="00B82F"/>
      </a:accent2>
      <a:accent3>
        <a:srgbClr val="353535"/>
      </a:accent3>
      <a:accent4>
        <a:srgbClr val="B2B1B8"/>
      </a:accent4>
      <a:accent5>
        <a:srgbClr val="DE6B61"/>
      </a:accent5>
      <a:accent6>
        <a:srgbClr val="CBBF45"/>
      </a:accent6>
      <a:hlink>
        <a:srgbClr val="0086FF"/>
      </a:hlink>
      <a:folHlink>
        <a:srgbClr val="FF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7F8B8E-17A6-A049-9001-37F0F90C015D}" vid="{9906B71B-CFF4-9946-B2A6-8E3587072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13580</TotalTime>
  <Words>2117</Words>
  <Application>Microsoft Macintosh PowerPoint</Application>
  <PresentationFormat>Widescreen</PresentationFormat>
  <Paragraphs>303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Office Theme</vt:lpstr>
      <vt:lpstr>ETS &amp; Blockchain  A Digitally Native Carbon Pricing Mechanism</vt:lpstr>
      <vt:lpstr>Roadmap for Our Discussion</vt:lpstr>
      <vt:lpstr>PowerPoint Presentation</vt:lpstr>
      <vt:lpstr>There are three groups of ways to deal with the effects of firms that emit large amounts of GHGs.</vt:lpstr>
      <vt:lpstr>Energy Trading Systems form a core component of reducing worldwide GHGs, using four key actors and two possible systems.</vt:lpstr>
      <vt:lpstr>PowerPoint Presentation</vt:lpstr>
      <vt:lpstr>PowerPoint Presentation</vt:lpstr>
      <vt:lpstr>PowerPoint Presentation</vt:lpstr>
      <vt:lpstr>How much energy does a blockchain backed-currency use (like bitcoin)? …It’s complicated</vt:lpstr>
      <vt:lpstr>A major breakthrough has been an automated market maker coming out of the burgeoning field of decentralized finance, powered by blockchain enabled smart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ETS &amp; Blockchain A possible solution to our climate crisis through a worldwide energy trading system</dc:title>
  <dc:creator>Christian Coletta</dc:creator>
  <cp:lastModifiedBy>Christian Coletta</cp:lastModifiedBy>
  <cp:revision>141</cp:revision>
  <dcterms:created xsi:type="dcterms:W3CDTF">2021-04-07T03:30:59Z</dcterms:created>
  <dcterms:modified xsi:type="dcterms:W3CDTF">2021-04-22T14:04:56Z</dcterms:modified>
</cp:coreProperties>
</file>