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3" r:id="rId6"/>
    <p:sldId id="262" r:id="rId7"/>
    <p:sldId id="257" r:id="rId8"/>
    <p:sldId id="264" r:id="rId9"/>
    <p:sldId id="268" r:id="rId10"/>
    <p:sldId id="269" r:id="rId11"/>
    <p:sldId id="265" r:id="rId12"/>
    <p:sldId id="270" r:id="rId13"/>
    <p:sldId id="271" r:id="rId14"/>
    <p:sldId id="272" r:id="rId15"/>
    <p:sldId id="273" r:id="rId16"/>
    <p:sldId id="274" r:id="rId17"/>
    <p:sldId id="279" r:id="rId18"/>
    <p:sldId id="275" r:id="rId19"/>
    <p:sldId id="280"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14" d="100"/>
          <a:sy n="114" d="100"/>
        </p:scale>
        <p:origin x="-912" y="-5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B5DF6EA-3FFE-4EB4-9875-BD38B4F5C224}" type="datetimeFigureOut">
              <a:rPr lang="en-US" smtClean="0"/>
              <a:t>2/11/2013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DF6EA-3FFE-4EB4-9875-BD38B4F5C224}"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5DF6EA-3FFE-4EB4-9875-BD38B4F5C224}"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5DF6EA-3FFE-4EB4-9875-BD38B4F5C224}"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94A60-CE2F-4D12-822E-1CF4DE988C3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5DF6EA-3FFE-4EB4-9875-BD38B4F5C224}"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94A60-CE2F-4D12-822E-1CF4DE988C3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B5DF6EA-3FFE-4EB4-9875-BD38B4F5C224}"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94A60-CE2F-4D12-822E-1CF4DE988C3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5DF6EA-3FFE-4EB4-9875-BD38B4F5C224}" type="datetimeFigureOut">
              <a:rPr lang="en-US" smtClean="0"/>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DF6EA-3FFE-4EB4-9875-BD38B4F5C224}" type="datetimeFigureOut">
              <a:rPr lang="en-US" smtClean="0"/>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94A60-CE2F-4D12-822E-1CF4DE988C3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5DF6EA-3FFE-4EB4-9875-BD38B4F5C224}"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F6EA-3FFE-4EB4-9875-BD38B4F5C224}"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94A60-CE2F-4D12-822E-1CF4DE988C3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F6EA-3FFE-4EB4-9875-BD38B4F5C224}"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94A60-CE2F-4D12-822E-1CF4DE988C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B5DF6EA-3FFE-4EB4-9875-BD38B4F5C224}" type="datetimeFigureOut">
              <a:rPr lang="en-US" smtClean="0"/>
              <a:t>2/11/2013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3C94A60-CE2F-4D12-822E-1CF4DE988C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galileo&amp;source=images&amp;cd=&amp;cad=rja&amp;docid=fIK64kV3ZDzmKM&amp;tbnid=xgi_0SFwSbAQGM:&amp;ved=0CAUQjRw&amp;url=http://en.wikipedia.org/wiki/File:Galileo-sustermans4.jpg&amp;ei=KlgYUb35NLGP0QHJ3YDgCQ&amp;bvm=bv.42080656,d.dmQ&amp;psig=AFQjCNGWvD16JekI3fSFpUlCOM8C19qpMg&amp;ust=136063630383787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domingo+de+soto&amp;source=images&amp;cd=&amp;cad=rja&amp;docid=GEcgGNZ2dmWZTM&amp;tbnid=rzrULGGaUshJRM:&amp;ved=0CAUQjRw&amp;url=http://elblogdehistoriadelmundo.blogspot.com/2012/05/el-pensamiento-economico-en-la-edad_12.html&amp;ei=7IcYUfKiDerg0gHWs4DgAw&amp;bvm=bv.42080656,d.dmQ&amp;psig=AFQjCNE0pobudriFzBHPu0JWWYGI8ENxow&amp;ust=1360648534307241"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inclined+plane+experiment&amp;source=images&amp;cd=&amp;cad=rja&amp;docid=FojJybZTm3vzaM&amp;tbnid=UGnprAMbp0IcnM:&amp;ved=0CAUQjRw&amp;url=http://en.wikipedia.org/wiki/File:GalileosInclinedPlane.jpg&amp;ei=CoEYUb8BhMbTAcqwgbAL&amp;bvm=bv.42080656,d.dmQ&amp;psig=AFQjCNGl_bFSAmFlVNojYNWP-9L53Zxfdw&amp;ust=1360646749288737"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leaning+tower+of+pisa+experiment&amp;source=images&amp;cd=&amp;cad=rja&amp;docid=asZYGGkitFPurM&amp;tbnid=5_DzHj6ZDLknzM:&amp;ved=0CAUQjRw&amp;url=http://www.fun-science-project-ideas.com/what-is-science.html&amp;ei=-IkYUf2LCui40gGjuIHoCQ&amp;bvm=bv.42080656,d.dmQ&amp;psig=AFQjCNFmSJZyWzeXxEb_SLB7qwYsgVeGtA&amp;ust=1360649013999538"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galileo.phys.virginia.edu/classes/109N/more_stuff/Applets/ProjectileMotion/enapple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m/url?sa=i&amp;rct=j&amp;q=inertia&amp;source=images&amp;cd=&amp;cad=rja&amp;docid=vvjQqEpdmyS-KM&amp;tbnid=VYL8Y4jsUV1xUM:&amp;ved=0CAUQjRw&amp;url=http://www.physicsclassroom.com/class/newtlaws/u2l1b.cfm&amp;ei=q5MYUYX6DYHM0wHQk4HQDA&amp;bvm=bv.42080656,d.dmQ&amp;psig=AFQjCNERhFbfeGQFGmkBNV9qjVIIkU4q4w&amp;ust=136065152877364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circle+around+earth&amp;source=images&amp;cd=&amp;cad=rja&amp;docid=stBzfYWd8ge3NM&amp;tbnid=9heuHik5Mf5BzM:&amp;ved=0CAUQjRw&amp;url=http://www.shutterstock.com/pic-69006850/stock-vector-earth-with-arrow-circle-around.html&amp;ei=yZUYUbLXMsPG0QGTiIGwCg&amp;bvm=bv.42080656,d.dmQ&amp;psig=AFQjCNHieNwZsHv8p9suQnpvIsJUz97cjQ&amp;ust=1360652094663548"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url?sa=i&amp;rct=j&amp;q=descartes&amp;source=images&amp;cd=&amp;cad=rja&amp;docid=4xlFfb0Zyq3Q0M&amp;tbnid=LZWllQ6gikUN5M:&amp;ved=0CAUQjRw&amp;url=http://seniwallpapers.blogspot.com/2012/08/rene-descartes.html&amp;ei=XJYYUa2lDu-K0QGiuYGwAQ&amp;bvm=bv.42080656,d.dmQ&amp;psig=AFQjCNHh89aj40sDCZk6YadiQV3oLmlHBg&amp;ust=1360652222237417"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amp;esrc=s&amp;frm=1&amp;source=images&amp;cd=&amp;cad=rja&amp;docid=h1FFR-TkbjlJyM&amp;tbnid=LHpQCcnjSE383M:&amp;ved=0CAUQjRw&amp;url=http%3A%2F%2Fscienceblogs.com%2Fstartswithabang%2F2010%2F09%2F13%2Fgeocentrism-was-galileo-wrong%2F&amp;ei=RhUZUbKtKei10AGViICYBw&amp;bvm=bv.42080656,d.dmQ&amp;psig=AFQjCNE5IkKlU5F9dWHYy7bFa3PC608mow&amp;ust=1360684131153719"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url?sa=i&amp;rct=j&amp;q=&amp;esrc=s&amp;frm=1&amp;source=images&amp;cd=&amp;cad=rja&amp;docid=fZm-ECHSNIfX3M&amp;tbnid=kQxcHY9EFNtXjM:&amp;ved=0CAUQjRw&amp;url=http%3A%2F%2Fwww.universetoday.com%2F72285%2Fkeplers-laws-of-planetary-motion%2F&amp;ei=zBYZUazJJ4TH0QH4sIDQDA&amp;bvm=bv.42080656,d.dmQ&amp;psig=AFQjCNEHq_iJWtfBWRg2AmEt5Aj4zOa8gw&amp;ust=1360685089120038" TargetMode="Externa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hyperlink" Target="http://www.google.com/url?sa=i&amp;rct=j&amp;q=&amp;esrc=s&amp;frm=1&amp;source=images&amp;cd=&amp;cad=rja&amp;docid=y772OXG0DG9BXM&amp;tbnid=_1JxzXut9RsBKM:&amp;ved=0CAUQjRw&amp;url=http%3A%2F%2Fen.wikipedia.org%2Fwiki%2FFile%3AJohannes_Kepler_1610.jpg&amp;ei=9RYZUYfpCMm50AG0m4HABw&amp;bvm=bv.42080656,d.dmQ&amp;psig=AFQjCNFW_wgNwVufq5Hwv8a2OrrS0CLi7w&amp;ust=13606851642782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spanish+inquisition+monty+python&amp;source=images&amp;cd=&amp;cad=rja&amp;docid=gelBlpCLrun_HM&amp;tbnid=bA_YxfRv_-2-SM:&amp;ved=0CAUQjRw&amp;url=http://poisonedkitty.blogspot.com/2007/10/halloween-spanish-inquisition-part-1.html&amp;ei=AJwYUarkK8-O0QG2toDgAg&amp;bvm=bv.42080656,d.dmQ&amp;psig=AFQjCNFCfsXyyGlMW3HUW1xd1OQgyyBkUg&amp;ust=1360653632590985"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tide&amp;source=images&amp;cd=&amp;cad=rja&amp;docid=SXZDaRz-163ATM&amp;tbnid=CD3holH9F2yuDM:&amp;ved=0CAUQjRw&amp;url=http://www.crossfit603.com/news-events/2012/7/14/the-tide.html&amp;ei=P50YUbKbG-PS0wH03oH4BQ&amp;bvm=bv.42080656,d.dmQ&amp;psig=AFQjCNGUR94rdoORf8vDoQrLPRaMb_ZMDg&amp;ust=1360653994821657" TargetMode="Externa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hyperlink" Target="http://www.google.com/url?sa=i&amp;rct=j&amp;q=tide&amp;source=images&amp;cd=&amp;cad=rja&amp;docid=0TcmpgL4mxhvcM&amp;tbnid=Xsj7CUgTz-0jPM:&amp;ved=0CAUQjRw&amp;url=http://www.americansweets.co.uk/american-tide-original-scent-liquid-washing-detergent-64-wash-bottle-15634-p.asp&amp;ei=YJ0YUdipN7Ks0AHyi4HoCQ&amp;bvm=bv.42080656,d.dmQ&amp;psig=AFQjCNGUR94rdoORf8vDoQrLPRaMb_ZMDg&amp;ust=136065399482165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impetus+theory&amp;source=images&amp;cd=&amp;cad=rja&amp;docid=_FbB9-CHW8iH7M&amp;tbnid=blKHaTqevsBsZM:&amp;ved=0CAUQjRw&amp;url=http://en.wikipedia.org/wiki/File:Theory_of_impetus.svg&amp;ei=PGwYUZXTJojo0gGC24HAAw&amp;bvm=bv.42080656,d.dmQ&amp;psig=AFQjCNHhulLPZ6RrYSMOLjc2G80c-oXAKA&amp;ust=136064146386577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earth+hole&amp;source=images&amp;cd=&amp;cad=rja&amp;docid=suRisYhSluHP5M&amp;tbnid=ckDFSA3U_G5HsM:&amp;ved=0CAUQjRw&amp;url=http://www.myspace.com/ekstatica/photos/687381&amp;ei=yWsYUa_JH_LG0AHppYCICw&amp;bvm=bv.42080656,d.dmQ&amp;psig=AFQjCNF5Drfst9zQ_mMqgLMy9dXOEgrH1A&amp;ust=1360641324850358"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falling+objects&amp;source=images&amp;cd=&amp;cad=rja&amp;docid=gLddd6A01ZCpZM&amp;tbnid=T1G3Qn3GbKLodM:&amp;ved=0CAUQjRw&amp;url=http://www.safetygearonline.co.za/nosa-industrial-construction-safety-signs/714-falling-objects-construction-sign.html&amp;ei=PIQYUZj_K6PW0gHTwoGADQ&amp;bvm=bv.42080656,d.dmQ&amp;psig=AFQjCNHmT3R4h_ZUM122srx8jESR5IFjiA&amp;ust=136064755740215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http://upload.wikimedia.org/wikipedia/commons/thumb/5/5d/Galileo-sustermans4.jpg/1280px-Galileo-sustermans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9" y="2985138"/>
            <a:ext cx="4831672" cy="3625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85799"/>
            <a:ext cx="7772400" cy="1470025"/>
          </a:xfrm>
        </p:spPr>
        <p:txBody>
          <a:bodyPr/>
          <a:lstStyle/>
          <a:p>
            <a:r>
              <a:rPr lang="en-US" dirty="0" smtClean="0"/>
              <a:t>Galileo on Motion</a:t>
            </a:r>
            <a:endParaRPr lang="en-US" dirty="0"/>
          </a:p>
        </p:txBody>
      </p:sp>
      <p:sp>
        <p:nvSpPr>
          <p:cNvPr id="3" name="Subtitle 2"/>
          <p:cNvSpPr>
            <a:spLocks noGrp="1"/>
          </p:cNvSpPr>
          <p:nvPr>
            <p:ph type="subTitle" idx="1"/>
          </p:nvPr>
        </p:nvSpPr>
        <p:spPr>
          <a:xfrm>
            <a:off x="3048000" y="3352800"/>
            <a:ext cx="6400800" cy="1752600"/>
          </a:xfrm>
        </p:spPr>
        <p:txBody>
          <a:bodyPr/>
          <a:lstStyle/>
          <a:p>
            <a:r>
              <a:rPr lang="en-US" dirty="0" smtClean="0"/>
              <a:t>Darin </a:t>
            </a:r>
            <a:r>
              <a:rPr lang="en-US" dirty="0" err="1"/>
              <a:t>H</a:t>
            </a:r>
            <a:r>
              <a:rPr lang="en-US" dirty="0" err="1" smtClean="0"/>
              <a:t>abermel</a:t>
            </a:r>
            <a:endParaRPr lang="en-US" dirty="0"/>
          </a:p>
        </p:txBody>
      </p:sp>
    </p:spTree>
    <p:extLst>
      <p:ext uri="{BB962C8B-B14F-4D97-AF65-F5344CB8AC3E}">
        <p14:creationId xmlns:p14="http://schemas.microsoft.com/office/powerpoint/2010/main" val="428868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Domingo de </a:t>
            </a:r>
            <a:r>
              <a:rPr lang="en-US" dirty="0" err="1" smtClean="0"/>
              <a:t>soto</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a:t>Domingo de Soto proposed </a:t>
            </a:r>
            <a:r>
              <a:rPr lang="en-US" dirty="0" smtClean="0"/>
              <a:t>that bodies </a:t>
            </a:r>
            <a:r>
              <a:rPr lang="en-US" dirty="0"/>
              <a:t>falling through a homogeneous medium would be uniformly </a:t>
            </a:r>
            <a:r>
              <a:rPr lang="en-US" dirty="0" smtClean="0"/>
              <a:t>accelerated. De </a:t>
            </a:r>
            <a:r>
              <a:rPr lang="en-US" dirty="0"/>
              <a:t>Soto most likely did not have experimental evidence to back this </a:t>
            </a:r>
            <a:r>
              <a:rPr lang="en-US" dirty="0" smtClean="0"/>
              <a:t>up. Galileo </a:t>
            </a:r>
            <a:r>
              <a:rPr lang="en-US" dirty="0"/>
              <a:t>mentions de Soto in </a:t>
            </a:r>
            <a:r>
              <a:rPr lang="en-US" i="1" dirty="0" err="1"/>
              <a:t>Tractatus</a:t>
            </a:r>
            <a:r>
              <a:rPr lang="en-US" i="1" dirty="0"/>
              <a:t> de </a:t>
            </a:r>
            <a:r>
              <a:rPr lang="en-US" i="1" dirty="0" err="1" smtClean="0"/>
              <a:t>Elementis</a:t>
            </a:r>
            <a:r>
              <a:rPr lang="en-US" i="1" dirty="0" smtClean="0"/>
              <a:t>.</a:t>
            </a:r>
            <a:endParaRPr lang="en-US" i="1" dirty="0"/>
          </a:p>
          <a:p>
            <a:endParaRPr lang="en-US" dirty="0"/>
          </a:p>
        </p:txBody>
      </p:sp>
      <p:pic>
        <p:nvPicPr>
          <p:cNvPr id="6146" name="Picture 2" descr="http://escolasticos.ufm.edu/images/9/93/Domingo_de_s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3124200" cy="423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3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Inclined plane Experiments</a:t>
            </a:r>
            <a:endParaRPr lang="en-US" dirty="0"/>
          </a:p>
        </p:txBody>
      </p:sp>
      <p:sp>
        <p:nvSpPr>
          <p:cNvPr id="3" name="Text Placeholder 2"/>
          <p:cNvSpPr>
            <a:spLocks noGrp="1"/>
          </p:cNvSpPr>
          <p:nvPr>
            <p:ph type="body" sz="half" idx="2"/>
          </p:nvPr>
        </p:nvSpPr>
        <p:spPr/>
        <p:txBody>
          <a:bodyPr/>
          <a:lstStyle/>
          <a:p>
            <a:r>
              <a:rPr lang="en-US" dirty="0" smtClean="0"/>
              <a:t>Galileo used inclined planes to study motion because his methods of time keeping were not sufficiently accurate to measure free fall. </a:t>
            </a:r>
            <a:endParaRPr lang="en-US" dirty="0" smtClean="0"/>
          </a:p>
          <a:p>
            <a:endParaRPr lang="en-US" dirty="0"/>
          </a:p>
          <a:p>
            <a:r>
              <a:rPr lang="en-US"/>
              <a:t>http://muse.tau.ac.il/~museum/java/pc/LawOfFall/english/act_inclined_eng.html</a:t>
            </a:r>
            <a:endParaRPr lang="en-US" dirty="0"/>
          </a:p>
        </p:txBody>
      </p:sp>
      <p:sp>
        <p:nvSpPr>
          <p:cNvPr id="4" name="Content Placeholder 3"/>
          <p:cNvSpPr>
            <a:spLocks noGrp="1"/>
          </p:cNvSpPr>
          <p:nvPr>
            <p:ph sz="quarter" idx="13"/>
          </p:nvPr>
        </p:nvSpPr>
        <p:spPr/>
        <p:txBody>
          <a:bodyPr/>
          <a:lstStyle/>
          <a:p>
            <a:endParaRPr lang="en-US" dirty="0"/>
          </a:p>
        </p:txBody>
      </p:sp>
      <p:pic>
        <p:nvPicPr>
          <p:cNvPr id="4098" name="Picture 2" descr="http://upload.wikimedia.org/wikipedia/en/c/c0/GalileosInclinedPlan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354762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7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Leaning Tower of </a:t>
            </a:r>
            <a:r>
              <a:rPr lang="en-US" sz="2400" dirty="0" err="1" smtClean="0"/>
              <a:t>pisa</a:t>
            </a:r>
            <a:r>
              <a:rPr lang="en-US" sz="2400" dirty="0" smtClean="0"/>
              <a:t> experiment</a:t>
            </a:r>
            <a:endParaRPr lang="en-US" sz="2400" dirty="0"/>
          </a:p>
        </p:txBody>
      </p:sp>
      <p:sp>
        <p:nvSpPr>
          <p:cNvPr id="3" name="Text Placeholder 2"/>
          <p:cNvSpPr>
            <a:spLocks noGrp="1"/>
          </p:cNvSpPr>
          <p:nvPr>
            <p:ph type="body" idx="1"/>
          </p:nvPr>
        </p:nvSpPr>
        <p:spPr/>
        <p:txBody>
          <a:bodyPr>
            <a:normAutofit fontScale="92500" lnSpcReduction="20000"/>
          </a:bodyPr>
          <a:lstStyle/>
          <a:p>
            <a:r>
              <a:rPr lang="en-US" dirty="0" smtClean="0"/>
              <a:t>Fact or Fiction?</a:t>
            </a:r>
            <a:endParaRPr lang="en-US" dirty="0"/>
          </a:p>
        </p:txBody>
      </p:sp>
      <p:sp>
        <p:nvSpPr>
          <p:cNvPr id="4" name="Text Placeholder 3"/>
          <p:cNvSpPr>
            <a:spLocks noGrp="1"/>
          </p:cNvSpPr>
          <p:nvPr>
            <p:ph type="body" sz="quarter" idx="3"/>
          </p:nvPr>
        </p:nvSpPr>
        <p:spPr/>
        <p:txBody>
          <a:bodyPr>
            <a:normAutofit fontScale="92500" lnSpcReduction="20000"/>
          </a:bodyPr>
          <a:lstStyle/>
          <a:p>
            <a:endParaRPr lang="en-US"/>
          </a:p>
        </p:txBody>
      </p:sp>
      <p:sp>
        <p:nvSpPr>
          <p:cNvPr id="5" name="Content Placeholder 4"/>
          <p:cNvSpPr>
            <a:spLocks noGrp="1"/>
          </p:cNvSpPr>
          <p:nvPr>
            <p:ph sz="quarter" idx="13"/>
          </p:nvPr>
        </p:nvSpPr>
        <p:spPr/>
        <p:txBody>
          <a:bodyPr/>
          <a:lstStyle/>
          <a:p>
            <a:r>
              <a:rPr lang="en-US" dirty="0" smtClean="0"/>
              <a:t>Most scholars agree that this was a thought experiment </a:t>
            </a:r>
          </a:p>
          <a:p>
            <a:r>
              <a:rPr lang="en-US" dirty="0" smtClean="0"/>
              <a:t>Vincenzo </a:t>
            </a:r>
            <a:r>
              <a:rPr lang="en-US" dirty="0" err="1" smtClean="0"/>
              <a:t>Viviani</a:t>
            </a:r>
            <a:r>
              <a:rPr lang="en-US" dirty="0" smtClean="0"/>
              <a:t>- pupil of Galileo’s claimed it happened</a:t>
            </a:r>
            <a:endParaRPr lang="en-US" dirty="0"/>
          </a:p>
        </p:txBody>
      </p:sp>
      <p:sp>
        <p:nvSpPr>
          <p:cNvPr id="6" name="Content Placeholder 5"/>
          <p:cNvSpPr>
            <a:spLocks noGrp="1"/>
          </p:cNvSpPr>
          <p:nvPr>
            <p:ph sz="quarter" idx="14"/>
          </p:nvPr>
        </p:nvSpPr>
        <p:spPr/>
        <p:txBody>
          <a:bodyPr/>
          <a:lstStyle/>
          <a:p>
            <a:endParaRPr lang="en-US"/>
          </a:p>
        </p:txBody>
      </p:sp>
      <p:pic>
        <p:nvPicPr>
          <p:cNvPr id="7170" name="Picture 2" descr="http://www.fun-science-project-ideas.com/images/Pis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2286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03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Projectile motion</a:t>
            </a:r>
            <a:endParaRPr lang="en-US" dirty="0"/>
          </a:p>
        </p:txBody>
      </p:sp>
      <p:sp>
        <p:nvSpPr>
          <p:cNvPr id="8" name="Content Placeholder 7"/>
          <p:cNvSpPr>
            <a:spLocks noGrp="1"/>
          </p:cNvSpPr>
          <p:nvPr>
            <p:ph idx="1"/>
          </p:nvPr>
        </p:nvSpPr>
        <p:spPr/>
        <p:txBody>
          <a:bodyPr>
            <a:normAutofit/>
          </a:bodyPr>
          <a:lstStyle/>
          <a:p>
            <a:r>
              <a:rPr lang="en-US" dirty="0" smtClean="0"/>
              <a:t>Galileo posits independence of horizontal and vertical motion</a:t>
            </a:r>
          </a:p>
          <a:p>
            <a:r>
              <a:rPr lang="en-US" dirty="0" smtClean="0"/>
              <a:t>Determined that when the two motions were combined, they gave the equation of a parabola </a:t>
            </a:r>
          </a:p>
          <a:p>
            <a:r>
              <a:rPr lang="en-US" dirty="0">
                <a:hlinkClick r:id="rId2"/>
              </a:rPr>
              <a:t>http://</a:t>
            </a:r>
            <a:r>
              <a:rPr lang="en-US" dirty="0" smtClean="0">
                <a:hlinkClick r:id="rId2"/>
              </a:rPr>
              <a:t>galileo.phys.virginia.edu/classes/109N/more_stuff/Applets/ProjectileMotion/enapplet.html</a:t>
            </a:r>
            <a:endParaRPr lang="en-US" dirty="0" smtClean="0"/>
          </a:p>
        </p:txBody>
      </p:sp>
    </p:spTree>
    <p:extLst>
      <p:ext uri="{BB962C8B-B14F-4D97-AF65-F5344CB8AC3E}">
        <p14:creationId xmlns:p14="http://schemas.microsoft.com/office/powerpoint/2010/main" val="104149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Momentum and inertia</a:t>
            </a:r>
            <a:endParaRPr lang="en-US" dirty="0"/>
          </a:p>
        </p:txBody>
      </p:sp>
      <p:sp>
        <p:nvSpPr>
          <p:cNvPr id="3" name="Content Placeholder 2"/>
          <p:cNvSpPr>
            <a:spLocks noGrp="1"/>
          </p:cNvSpPr>
          <p:nvPr>
            <p:ph idx="1"/>
          </p:nvPr>
        </p:nvSpPr>
        <p:spPr/>
        <p:txBody>
          <a:bodyPr/>
          <a:lstStyle/>
          <a:p>
            <a:r>
              <a:rPr lang="en-US" dirty="0" smtClean="0"/>
              <a:t>Momentum – same concept and formula as </a:t>
            </a:r>
            <a:r>
              <a:rPr lang="en-US" dirty="0" err="1" smtClean="0"/>
              <a:t>Buridan’s</a:t>
            </a:r>
            <a:r>
              <a:rPr lang="en-US" dirty="0" smtClean="0"/>
              <a:t> impetus</a:t>
            </a:r>
          </a:p>
          <a:p>
            <a:r>
              <a:rPr lang="en-US" dirty="0" smtClean="0"/>
              <a:t>Inertia – an object’s tendency to remain in motion</a:t>
            </a:r>
          </a:p>
          <a:p>
            <a:r>
              <a:rPr lang="en-US" dirty="0" smtClean="0"/>
              <a:t>Galileo used the concept of friction to explain discrepancies in observed results</a:t>
            </a:r>
            <a:endParaRPr lang="en-US" dirty="0"/>
          </a:p>
        </p:txBody>
      </p:sp>
      <p:pic>
        <p:nvPicPr>
          <p:cNvPr id="8194" name="Picture 2" descr="http://www.physicsclassroom.com/class/newtlaws/u2l1b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460057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6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inertia</a:t>
            </a:r>
            <a:endParaRPr lang="en-US" dirty="0"/>
          </a:p>
        </p:txBody>
      </p:sp>
      <p:sp>
        <p:nvSpPr>
          <p:cNvPr id="3" name="Text Placeholder 2"/>
          <p:cNvSpPr>
            <a:spLocks noGrp="1"/>
          </p:cNvSpPr>
          <p:nvPr>
            <p:ph type="body" sz="half" idx="2"/>
          </p:nvPr>
        </p:nvSpPr>
        <p:spPr/>
        <p:txBody>
          <a:bodyPr/>
          <a:lstStyle/>
          <a:p>
            <a:r>
              <a:rPr lang="en-US" dirty="0" smtClean="0"/>
              <a:t>Galileo was correct in his statement that objects in motion tend to stay in motion, but he seemed to believe that inertial motion moved equidistant from the center of the Earth</a:t>
            </a:r>
            <a:r>
              <a:rPr lang="en-US" dirty="0" smtClean="0"/>
              <a:t>.</a:t>
            </a:r>
          </a:p>
          <a:p>
            <a:r>
              <a:rPr lang="en-US" dirty="0"/>
              <a:t>http://www.physicsclassroom.com/mmedia/newtlaws/il.cfm</a:t>
            </a:r>
            <a:endParaRPr lang="en-US" dirty="0"/>
          </a:p>
        </p:txBody>
      </p:sp>
      <p:sp>
        <p:nvSpPr>
          <p:cNvPr id="4" name="Content Placeholder 3"/>
          <p:cNvSpPr>
            <a:spLocks noGrp="1"/>
          </p:cNvSpPr>
          <p:nvPr>
            <p:ph sz="quarter" idx="13"/>
          </p:nvPr>
        </p:nvSpPr>
        <p:spPr/>
        <p:txBody>
          <a:bodyPr/>
          <a:lstStyle/>
          <a:p>
            <a:endParaRPr lang="en-US"/>
          </a:p>
        </p:txBody>
      </p:sp>
      <p:pic>
        <p:nvPicPr>
          <p:cNvPr id="9218" name="Picture 2" descr="http://thumb18.shutterstock.com/thumb_small/442315/442315,1297094880,2/stock-vector-earth-with-arrow-circle-around-706633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284149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a:t>
            </a:r>
            <a:endParaRPr lang="en-US" dirty="0"/>
          </a:p>
        </p:txBody>
      </p:sp>
      <p:sp>
        <p:nvSpPr>
          <p:cNvPr id="3" name="Text Placeholder 2"/>
          <p:cNvSpPr>
            <a:spLocks noGrp="1"/>
          </p:cNvSpPr>
          <p:nvPr>
            <p:ph type="body" sz="half" idx="2"/>
          </p:nvPr>
        </p:nvSpPr>
        <p:spPr/>
        <p:txBody>
          <a:bodyPr/>
          <a:lstStyle/>
          <a:p>
            <a:r>
              <a:rPr lang="en-US" dirty="0" smtClean="0"/>
              <a:t>Descartes was the first one to correctly state that an object in motion continues its motion in a straight line.</a:t>
            </a:r>
            <a:endParaRPr lang="en-US" dirty="0"/>
          </a:p>
        </p:txBody>
      </p:sp>
      <p:sp>
        <p:nvSpPr>
          <p:cNvPr id="4" name="Content Placeholder 3"/>
          <p:cNvSpPr>
            <a:spLocks noGrp="1"/>
          </p:cNvSpPr>
          <p:nvPr>
            <p:ph sz="quarter" idx="13"/>
          </p:nvPr>
        </p:nvSpPr>
        <p:spPr/>
        <p:txBody>
          <a:bodyPr/>
          <a:lstStyle/>
          <a:p>
            <a:endParaRPr lang="en-US"/>
          </a:p>
        </p:txBody>
      </p:sp>
      <p:pic>
        <p:nvPicPr>
          <p:cNvPr id="10242" name="Picture 2" descr="http://4.bp.blogspot.com/-kJEuDtnUDLg/UDg8Xevn2eI/AAAAAAAAAT8/QW-E7xcw8yM/s1600/Rene+Descart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3657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dirty="0"/>
          </a:p>
        </p:txBody>
      </p:sp>
      <p:sp>
        <p:nvSpPr>
          <p:cNvPr id="4" name="Content Placeholder 3"/>
          <p:cNvSpPr>
            <a:spLocks noGrp="1"/>
          </p:cNvSpPr>
          <p:nvPr>
            <p:ph sz="quarter" idx="13"/>
          </p:nvPr>
        </p:nvSpPr>
        <p:spPr/>
        <p:txBody>
          <a:bodyPr/>
          <a:lstStyle/>
          <a:p>
            <a:r>
              <a:rPr lang="en-US" dirty="0" smtClean="0"/>
              <a:t>Inertia allowed for planets to continue orbits without outside force</a:t>
            </a:r>
          </a:p>
          <a:p>
            <a:r>
              <a:rPr lang="en-US" dirty="0" smtClean="0"/>
              <a:t>Space as a vacuum</a:t>
            </a:r>
            <a:endParaRPr lang="en-US" dirty="0"/>
          </a:p>
        </p:txBody>
      </p:sp>
      <p:pic>
        <p:nvPicPr>
          <p:cNvPr id="1028" name="Picture 4" descr="http://scienceblogs.com/startswithabang/files/2010/09/Copernicus_solar_syste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3337062"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6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So what else did </a:t>
            </a:r>
            <a:r>
              <a:rPr lang="en-US" sz="2800" dirty="0" err="1" smtClean="0"/>
              <a:t>galileo</a:t>
            </a:r>
            <a:r>
              <a:rPr lang="en-US" sz="2800" dirty="0" smtClean="0"/>
              <a:t> do?</a:t>
            </a:r>
            <a:endParaRPr lang="en-US" sz="2800" dirty="0"/>
          </a:p>
        </p:txBody>
      </p:sp>
      <p:sp>
        <p:nvSpPr>
          <p:cNvPr id="3" name="Content Placeholder 2"/>
          <p:cNvSpPr>
            <a:spLocks noGrp="1"/>
          </p:cNvSpPr>
          <p:nvPr>
            <p:ph idx="1"/>
          </p:nvPr>
        </p:nvSpPr>
        <p:spPr/>
        <p:txBody>
          <a:bodyPr/>
          <a:lstStyle/>
          <a:p>
            <a:r>
              <a:rPr lang="en-US" dirty="0" smtClean="0"/>
              <a:t>Constructed a telescope with 30x magnification</a:t>
            </a:r>
          </a:p>
          <a:p>
            <a:r>
              <a:rPr lang="en-US" dirty="0" smtClean="0"/>
              <a:t>Led to his observation of </a:t>
            </a:r>
            <a:r>
              <a:rPr lang="en-US" dirty="0" err="1"/>
              <a:t>K</a:t>
            </a:r>
            <a:r>
              <a:rPr lang="en-US" dirty="0" err="1" smtClean="0"/>
              <a:t>epler’s</a:t>
            </a:r>
            <a:r>
              <a:rPr lang="en-US" dirty="0" smtClean="0"/>
              <a:t> supernova, sun spots, mountains and craters on the moon, three moons of Jupiter, all the phases of Venus, Saturn, Neptune, and Milky Way’s stars</a:t>
            </a:r>
            <a:endParaRPr lang="en-US" dirty="0"/>
          </a:p>
        </p:txBody>
      </p:sp>
    </p:spTree>
    <p:extLst>
      <p:ext uri="{BB962C8B-B14F-4D97-AF65-F5344CB8AC3E}">
        <p14:creationId xmlns:p14="http://schemas.microsoft.com/office/powerpoint/2010/main" val="144158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half" idx="2"/>
          </p:nvPr>
        </p:nvSpPr>
        <p:spPr/>
        <p:txBody>
          <a:bodyPr/>
          <a:lstStyle/>
          <a:p>
            <a:r>
              <a:rPr lang="en-US" dirty="0" smtClean="0"/>
              <a:t>Galileo’s heliocentric model still proposed perfect circles for planetary orbits. </a:t>
            </a:r>
            <a:r>
              <a:rPr lang="en-US" dirty="0" err="1" smtClean="0"/>
              <a:t>Kepler</a:t>
            </a:r>
            <a:r>
              <a:rPr lang="en-US" dirty="0" smtClean="0"/>
              <a:t> was a contemporary of his yet he still opposed elliptical orbits. Galileo’s heliocentric model was only unique in that it had better evidence.</a:t>
            </a:r>
            <a:endParaRPr lang="en-US" dirty="0"/>
          </a:p>
        </p:txBody>
      </p:sp>
      <p:sp>
        <p:nvSpPr>
          <p:cNvPr id="6" name="Content Placeholder 5"/>
          <p:cNvSpPr>
            <a:spLocks noGrp="1"/>
          </p:cNvSpPr>
          <p:nvPr>
            <p:ph sz="quarter" idx="13"/>
          </p:nvPr>
        </p:nvSpPr>
        <p:spPr/>
        <p:txBody>
          <a:bodyPr/>
          <a:lstStyle/>
          <a:p>
            <a:endParaRPr lang="en-US"/>
          </a:p>
        </p:txBody>
      </p:sp>
      <p:pic>
        <p:nvPicPr>
          <p:cNvPr id="2050" name="Picture 2" descr="http://ut-images.s3.amazonaws.com/wp-content/uploads/2008/07/sola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1417"/>
            <a:ext cx="387903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d/d4/Johannes_Kepler_161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035417"/>
            <a:ext cx="1905000" cy="261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1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Impetus theory</a:t>
            </a:r>
            <a:endParaRPr lang="en-US" dirty="0"/>
          </a:p>
        </p:txBody>
      </p:sp>
      <p:sp>
        <p:nvSpPr>
          <p:cNvPr id="3" name="Content Placeholder 2"/>
          <p:cNvSpPr>
            <a:spLocks noGrp="1"/>
          </p:cNvSpPr>
          <p:nvPr>
            <p:ph idx="1"/>
          </p:nvPr>
        </p:nvSpPr>
        <p:spPr/>
        <p:txBody>
          <a:bodyPr>
            <a:normAutofit fontScale="62500" lnSpcReduction="20000"/>
          </a:bodyPr>
          <a:lstStyle/>
          <a:p>
            <a:r>
              <a:rPr lang="en-US" sz="2600" dirty="0" smtClean="0"/>
              <a:t>Impetus – an imparted, enduring force</a:t>
            </a:r>
          </a:p>
          <a:p>
            <a:r>
              <a:rPr lang="en-US" sz="2600" dirty="0" smtClean="0"/>
              <a:t>John </a:t>
            </a:r>
            <a:r>
              <a:rPr lang="en-US" sz="2600" dirty="0" err="1" smtClean="0"/>
              <a:t>Philoponus</a:t>
            </a:r>
            <a:r>
              <a:rPr lang="en-US" sz="2600" dirty="0" smtClean="0"/>
              <a:t> (6</a:t>
            </a:r>
            <a:r>
              <a:rPr lang="en-US" sz="2600" baseline="30000" dirty="0" smtClean="0"/>
              <a:t>th</a:t>
            </a:r>
            <a:r>
              <a:rPr lang="en-US" sz="2600" dirty="0" smtClean="0"/>
              <a:t> century)</a:t>
            </a:r>
          </a:p>
          <a:p>
            <a:r>
              <a:rPr lang="en-US" sz="2600" dirty="0" smtClean="0"/>
              <a:t>Jean </a:t>
            </a:r>
            <a:r>
              <a:rPr lang="en-US" sz="2600" dirty="0" err="1" smtClean="0"/>
              <a:t>Buridan</a:t>
            </a:r>
            <a:r>
              <a:rPr lang="en-US" sz="2600" dirty="0" smtClean="0"/>
              <a:t> </a:t>
            </a:r>
            <a:r>
              <a:rPr lang="en-US" sz="2600" dirty="0"/>
              <a:t>(</a:t>
            </a:r>
            <a:r>
              <a:rPr lang="en-US" sz="2600" dirty="0" smtClean="0"/>
              <a:t>14</a:t>
            </a:r>
            <a:r>
              <a:rPr lang="en-US" sz="2600" baseline="30000" dirty="0" smtClean="0"/>
              <a:t>th</a:t>
            </a:r>
            <a:r>
              <a:rPr lang="en-US" sz="2600" dirty="0" smtClean="0"/>
              <a:t> century)</a:t>
            </a:r>
          </a:p>
          <a:p>
            <a:r>
              <a:rPr lang="en-US" sz="1900" i="1" dirty="0" smtClean="0"/>
              <a:t>“When </a:t>
            </a:r>
            <a:r>
              <a:rPr lang="en-US" sz="1900" i="1" dirty="0"/>
              <a:t>a mover sets a body in motion he implants into it a certain impetus, that is, a certain force enabling a body to move in the direction in which the mover starts it, be it upwards, downwards, </a:t>
            </a:r>
            <a:r>
              <a:rPr lang="en-US" sz="1900" i="1" dirty="0" err="1"/>
              <a:t>sidewards</a:t>
            </a:r>
            <a:r>
              <a:rPr lang="en-US" sz="1900" i="1" dirty="0"/>
              <a:t>, or in a circle. The implanted impetus increases in the same ratio as the velocity. It is because of this impetus that a stone moves on after the thrower has ceased moving it. But because of the resistance of the air (and also because of the gravity of the stone) which strives to move it in the opposite direction to the motion caused by the impetus, the latter will weaken all the time. Therefore the motion of the stone will be gradually slower, and finally the impetus is so diminished or destroyed that the gravity of the stone prevails and moves the stone towards its natural place</a:t>
            </a:r>
            <a:r>
              <a:rPr lang="en-US" sz="1900" i="1" dirty="0" smtClean="0"/>
              <a:t>..”</a:t>
            </a:r>
          </a:p>
          <a:p>
            <a:endParaRPr lang="en-US" dirty="0"/>
          </a:p>
        </p:txBody>
      </p:sp>
    </p:spTree>
    <p:extLst>
      <p:ext uri="{BB962C8B-B14F-4D97-AF65-F5344CB8AC3E}">
        <p14:creationId xmlns:p14="http://schemas.microsoft.com/office/powerpoint/2010/main" val="164282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consequences</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lnSpcReduction="10000"/>
          </a:bodyPr>
          <a:lstStyle/>
          <a:p>
            <a:r>
              <a:rPr lang="en-US" dirty="0" smtClean="0"/>
              <a:t>Galileo’s observations did a great deal to support </a:t>
            </a:r>
            <a:r>
              <a:rPr lang="en-US" dirty="0" err="1" smtClean="0"/>
              <a:t>heliocentrism</a:t>
            </a:r>
            <a:r>
              <a:rPr lang="en-US" dirty="0" smtClean="0"/>
              <a:t>. </a:t>
            </a:r>
            <a:r>
              <a:rPr lang="en-US" dirty="0" smtClean="0"/>
              <a:t>His claims that nature could be understood with mathematics and compelling evidence for </a:t>
            </a:r>
            <a:r>
              <a:rPr lang="en-US" dirty="0" err="1" smtClean="0"/>
              <a:t>heliocentrism</a:t>
            </a:r>
            <a:r>
              <a:rPr lang="en-US" dirty="0" smtClean="0"/>
              <a:t> led </a:t>
            </a:r>
            <a:r>
              <a:rPr lang="en-US" dirty="0" smtClean="0"/>
              <a:t>to his house arrest by the Catholic Church. His book </a:t>
            </a:r>
            <a:r>
              <a:rPr lang="en-US" i="1" dirty="0"/>
              <a:t>Dialogue Concerning the Two Chief World Systems</a:t>
            </a:r>
            <a:r>
              <a:rPr lang="en-US" dirty="0"/>
              <a:t> </a:t>
            </a:r>
            <a:r>
              <a:rPr lang="en-US" dirty="0" smtClean="0"/>
              <a:t>was subsequently banned.</a:t>
            </a:r>
            <a:endParaRPr lang="en-US" dirty="0"/>
          </a:p>
        </p:txBody>
      </p:sp>
      <p:sp>
        <p:nvSpPr>
          <p:cNvPr id="7" name="AutoShape 2" descr="data:image/jpeg;base64,/9j/4AAQSkZJRgABAQAAAQABAAD/2wBDAAkGBwgHBgkIBwgKCgkLDRYPDQwMDRsUFRAWIB0iIiAdHx8kKDQsJCYxJx8fLT0tMTU3Ojo6Iys/RD84QzQ5Ojf/2wBDAQoKCg0MDRoPDxo3JR8lNzc3Nzc3Nzc3Nzc3Nzc3Nzc3Nzc3Nzc3Nzc3Nzc3Nzc3Nzc3Nzc3Nzc3Nzc3Nzc3Nzf/wAARCADCAQQDASIAAhEBAxEB/8QAGwAAAgMBAQEAAAAAAAAAAAAABAUAAgMGAQf/xABBEAACAQMCBAMEBwYGAgEFAAABAgMABBESIQUxQVETImEGMnGBFBUjUpGSwSQzNEKhsVNicnOT0QfhFkOCovDx/8QAGgEAAwEBAQEAAAAAAAAAAAAAAQIDAAQFBv/EACURAAICAgICAgIDAQAAAAAAAAABAhEDIQQxEiITQTJRBRRCgf/aAAwDAQACEQMRAD8A+a8T4hcW1yscLgL4ancZoT63vf8AEX8or3jf8av+0tL8etEwx+tr3/EX8or363vf8QflFAAOOhI9K9YEHdSPQg0aMHjjF90kGf8ASKg41ff4q/kFL8HO5qxBHUEUKMMPrq/z+8T8gr1eO3o5sn5RS0ZyRmvSDWCM/r2866fy1b68ujz0/lFKRsOdern50DDcccnO2R+UV6ONzHm//wCFJskfGvC2xrUax2ONTbASLn1QV6OMT/4qY76RSTIzUztitQUx+nGLkYZJUyNxsKg4pdZ99fyikBf0516D25+lajD48UuQR51I9FFbQ8SmyNbrgnYhRt8qVcK4ffcTufovDIGnlPvldlQf5m5KPU111n7D2cKBuM8WLSdYbHcD4uw/sPnSSaj2ykMU8mooVJxCcE4dSAfuivXv58ZBXv7orobz2W4ZNZMnBxcRTJ5h4kpcOex7VxbSyQl4pAdSgjB5g0IzUumHJgnj/NUFtxG7byhlBxudIrxuJ3WshNOMfdBrzh1tcXtvLLb28k7KQAy7KO5LHYf3oi0t47Z5Fe5VpXUriLdV+ZprIqLfRivE7vcll/KK8fiN6WXv20UJKsjzmOEFuxo1Y5La08S4lSW2lOgFGyY2H9qFmaa7NIL64SRXlwVHTSMmmNre3Nw4lIBjBwQEzpHrSsWgklMDTBJTgxahlXHxojgouFvGOtonXmVONvwNazJHX3rRR8OmuI7iOTw7QaQijGpj+JxXM2t/cS3CKzKQTv5RXQXt1am3c3NoqxADxCspBwD6Abn0rn4o1XicZiw0Mh1xsDnK9jnqKyDQRxG5ljmAjCAac+6KDN7P3X8ore6AuOPJaYGkQ6ye9LeKB7NBIqjQ0pQZXoKNmoJ+nTg4JXf/ACivPp0/dfyikxvnD7IujoCKyF5MRyT8KOzaHtwzyeExIyU3xt1NSgluGaGEkL7nb1NStsAr45/GL/tLQA5b9aY8b3u15fu1peNW23WnFCILmS2dZIWwQc96l3dyXUnjS7u3MgYrHLaeQ517q8i+UczWCWVj4YAJ7VZmYqDnIrxXGjdATnpWmxXHhj81YxieQJr3BxnpXrDIGxHzrsf/AB7w3h91cy3vFEadbb91brsrN95z0A7daFhRz1hwLifES30O1kkIQsBjGQOf/wCmvF4PctE8itESi5ZFfUwHfArqG45ccF4zdz2wjMpZgrMuQoIxsOmQcUktTaRtJKGuI8Rnw4cZAY9nzsB2xQsbxErwsDtgjbccqyZSCBTieU+GWaGN2YfvRsf+qUsCWLVrFcaM+mamN81dq8x3ogK53rp/Zf2eiv4X4hxORkskbSsUZw8zDoD0A71zIG/Wu99kZPpPAzH1gkI37Hep5JNLR1cXHHJOmNDe4tlsrGGO0tE92GJcD4nufU1IwSPia8trSeeXRbwvIepGw/GujtuDW9jbm74zOsEC7ka8E/OuJ3J7Z9DD48SpC3hkFzPKEt0djncjpQntHwvgFhf/AE/i03jXWkEWMJAVmHV/T0rLjntxqVrH2fRbaDceKdmb4dq426sr2eE3MmtyxwWLE6j8etPjg70c3Kzwa91/wM4px6e/0wjEVsmyQxjSqjsAKXIXRTIAcY2oyDg966udAeSNdTx+JhgO9UVHSxmWSMhgcAMR15V0KP7PLeavxVGL3IFo8SjDagQRzI670OHyujUQBvg9T3q7wyRnBHqTnYVSOOSRgiqWYnZRzJptHO25MY2dtcX8ccVpFJK8YIyo5b5G/IUwPCeNwOZjbbyEBt1PzxXQcAsPquzMczushALpnYn0H60ZLLGzBpBqccmJ92pPIkz0cP8AGyyR8mz5/wAQvZrn7CY4VGyMIBvy6VpwLV9Pt1LZBb9Kecf4Ql3Gbm1TEigltP8ANSf2fQ/WsAx7rHOem1Ui1JWcefjzwypj+0slk47c3TSbpEsYTHfrU9qeFte8NVLfSZ428RU6sOtK+M8Su7Dik6WzhNSqWOkZ5UjkvLiZtcssryffLnNK07JWqA9wSrAqRzBFeMNj1r2cM7FuZ5ls16kTmPOk8s71VdE2g6MA28H+j9TUrWONhbwg89H6mpRFAONon0pDr5xrny8qCZIgvklDeukii+N5+kL5T7i749KABIizp5HG4pgF9I8MZcbnGKhjHhe+vPlvWZP2W6/zVMjws4PvfpQMERRao9pUBz1zVzEVXGuM/A0KjKEOdXPpW0RjKErr27msEjK3ocDPwrs/Y68UW5t5GSC2QM9xOc5VfQdT2FcY2CeZou2uWtYwy6sgnbbnQoYZ8fvrLiXFJZeF2z29sRgLIfM3TVjpntTLhXDouHokl5Es1xLgiJzhIx3J6muaS4Z5EMn8rZ9eea+mcPuLS+jikdFJdRg0knRXHHyYDxNZOM8AnQwRIYcuFjTJYdNNfOZhggjHxr6lfXyWk4itmQNtknfBHpXD+01r9ob6BCYpJCZWAACuemP+qWEmPlxpLQgO3z5bVXbFXbt8/hRVjwq84gxMEYWFTh55WCRp8WP9hk+lVs50r0BxgYPfPavpfsN7Oz2vD5rvjOizsZMMElfDOR1x0H9fSubt7vg3AEIsD9YcR3DXskehI89IlO//ANx37YpZxTjt7fYWWVtC+6nRfgKjNt6R24ILH7TdHecX9tYOHs0PCI4yqjCyFdj64ri7/jHEOLSGW6uJZd8eZth8BSZZS3vb+prqPZCwjNybiRdbrugI2HrSrGo9lp8qU3UNB/B/ZO6e2+n36NBbgBgpHmcH+1dBx3h8WOH30QRFkGlkHIFR07VlxjjDyxiymmaELhg5cDl8edK77iSpbxW0t8ZtJdxKSNGcbAYoW29EpJJbYugvXj45aTHI8T7M+qk4q6aFvJ4pUDKjNjUOYB50qeQPJw8O2BFChY9ckkmi+JXsbXbSwsGiIG/bvTnG5bNeJcMVI5Lu1bYDW64zsevwqvAoYjMLkOuU2C9Vbv8ACrcG4oIZfCnGtMmIg7ho2BH4gkGhuFILO+aCU6tGVzmi+ivHrzVnRtdiI51FjWsTNfyKlujMx/lFKArzyBEUs7tpQDqa6y2ay9n4EincvOwJfQuSf/VQcD3v7KhGkaw+z1/FEcvCX5hAx/vXMwWJtvasRlNJOtiPlXZW3tZwu4jeRBIwjHnyvu0hn4jbcW9rbae2ikjXwGxrXBbbnTwpHn8nL8kdnKe0cXicZnweoXPyoNQsaeVR8xnIplx7H13eHB8r4z8q2k4ev/x9LtQA/ik5J3IGxFWR5nRzToWcqq7N2FeBZvCyzaQdgMUQciQeZlODuvOtYo9UEegkZHWmBVlljbwYcsfc/U1KImBVYhqLYTn8zUrCiXjckpuQNbY8NOvKgg8zx6dbtg8qZ8W0G8QBW1GNevOs408EEshU531UyFF2uRYzljzrwSyaM6jjNHXWh0GwyWxsaGZAq6ACMNnesYos8iqQD17VpDIzA6j1rLQujUScZ6V7HhDtk71mFGkh82cYGK2Vo3gZShMurKvq2A7YrGUnbbn/AFoy0sbyUhkt3CjJywx/Q0B0iltHg5c5yOQp9wWV0k8FnEaZznt8KBsIp7EsXjHh3KkYbfG+5HY1bhtrJc3Jg3yASuO1LJpjxTTOuhtLHxfEmnBIPNj/AFrmfbaSE8RQWkgkiaNS2DtqHOr3VpLHGVklTUNlQ7mkE6HOG2YHfPepxjstkaoxI6nrUaWRo0jaR9CHKpq2HyqzLgnfO+wrawsZ7+YRQK2ARrYDOkVXRzq70ZxWs8kTSpG7IDjVjbPxrIxuxOVO3M9q7zC2thHY21gwt1Oc6hqZj1NK1S2Z5FlUKwbdXHLepvIkzuXCySV2KoeDzyWD3kRR/DPniB84X72O1OPZe/S3cpKwCkc810FpcrdeHb36xaQuI7nThkGO494fGuW4laW8dw62x0MjY2OxoeSkhXhyYXbR2N/w7gvEWM11EZJJEADKd65P2pNtFxX6LaoFtoI1Rcchtv8AOs7G4uCwSMGQ9hQvEWeW9w66JEGpww3/AK0sU0xcjUldGlvMrMmIwUG+O+KHlkYq0jLrYnHPYHNGBVa3ilxgPlWx3/8A5S27Yg6V93JI6VQ5KL2kjNPqYcqYQxyPM1wNydz8aF4VbyXRcxRltPPA610A4W1pw9Ne7y5JIOABn+taTRXDGTlpFvZ2U/XUT4yEU4GM49a6l5YJJHMx055kc64y2v14dfIRjS6FM9K6OJVvbNzFOFl56hvUWn9HdJ/sLtpeHQXLwSI0SyxkBdJy9ARXVtJ7YQ6dKJFbaBqOMk1Sw4ZItwguuIBlRCzKqedh2z0FIuOcJuY76e+t1WWDOvIIOB2IopfshlbrSL8cx9b8RbmPFzRXDoLniPs+8MeyrOdGR6b0ps9U8c7QhdDjzq3MY3wK7Lgd1BbcMt7Z0aBgur7VcBieueRp1JI5Ozir/h1xZXIjmIyUJBBrKNtECHGwA2ppx26W54jIV83hxMPnml1v5gg9KddBQSy/ZQ6tyU/U1KInRQkGP8Mf3NSsK0c9xWMrxCJiVH2aHc1TiDFk8rg7597nWXHAv01O3hL1oA4Jyuw7E1QQ3RW8PJOSGyN6tDku3iHmepobkOY/GrAAjpz71jGwh8rg457AGjeG8FuL7SygRwhvNI/6d6AhjeWVI0I1OcDeuv4ewRFgA0xxj8cUspUi+DD8kqPTbcN4XpEceqfHvvuR/wBV6t+SdhjA50quLgy3jOf5jt8KuMg7DlXO5N9nsY8eLHpIImk+kF4SQoIMkRPRx0+YoKyvnseJw3EeQG2x2z0rVwGXsRyweVCX8chCFQctyYcs9qaNEc0dji3hDymSQnJy7k8zUngsphidATnmDgivSzJYY2DsNyNth/3WnBuHxT4ubx/sgf3Y5vj+wpZOmVhjhNU0Y2nsoLzEsdwY7XV5iwyx9FrqorKysLMQ2UaooOWP8zHuT1NZXN9qiAWNUXkFXYKKEjlIJY8iaVzkzqxcLFB3QRLvjbHalojhW9ZZ01RTEatt8HY0e5yAQRigL3OVZfeQ5FTT2dGSMaoHVJOEXLW9yS9uDmKUdAdxkfChL61jN00xVn1kEb96eT3CT2iNpVhCArA9UP8A0aXTwxxsDHsh5A9D6U9nPLHapl/ZyyC3czE+UIcHv6fhTu7tLfiKBZ0BIHlfG4rH2aVWwGGdRc7f6TREEgZV8uMjb1pXOmUhx4OPi0cxLZvw9GtZVBImLqByYEcxRaey/wBIYTXLlIwP3ajc/E9KeTJGZI5ZFDGE61PrQ737OMd+1N8zOJfxcfO29GkMdvaWgt4IxGinOF7/AK1leXBltYdj5SwGocznNYG4Jbn1rGF/FW4iwNRXWu/Uc6Ft9nc8UMcaihFxGFmY4yeu3Sgo+JXdi4EMrrpxgA7U+MCXKtvhxyYUsuLRnLAICScE1WLVUeXyMUm7QdwXiN7xDiniSOxUKS+NsgdK6m0mUpllwOpNc/wWJLKzd2UF3bQMHtz/AEowzkyKunA7ZpJ1ejo4mLXuF3nDbWYtLZnwpcchyagW9pvAtzbyW+uRBowfdFGCY4OnbFZT8Hm4uyLa+GjnOsscDvn1+FCEt7ZLl8WFXA5ZJ3drhzgHQTsO5rSB8FScjlTjjPsxNwSwNzNPE/ieQBAfjSaMHKb9K6L0eU1Q1u21GIgAAxjYfE1K8nUBIQQAfDH9zUrCM5Ljf8Wux/dLQQxgBVJbr3NG8bYi8X/aWgBI4OVYj4GqkyMTk86gbAOaqDVjtmsYZ8EhzJLcHICDSvxNO4JNEUjEnGnFB2KeBYQxMMMw8R/nRDNiEgdahPZ63EhUbF8hw6Hf3hR+cDlvSu7bGk5/mpjqyBjtS1osmvMuQeZBo7g9ubu7Nsts0+qJmKK2MADOr4DrS2WQrEz88AnHfFddxPhlv7MX1s9nxE3T3NrqwoAG53XY70taGyTjHs5gyyzzeCylTnDAjGAKM4eWnZwMgB8belVv7aNTJerc65Z2YvEFwY2/HlTHgSC24ZFI3vyKSM9M0H0Nx5+TNplydOeQyaycBYRzBrdDtknflQ8zDSM96nZ6BpZsTlSTXtxGd+dZQS6JN980W77bjtQYy2gKS2XxNaMVT+ZcZ264oS6tGt5BE7szo58x6jFM2ORvy5UJfP4gj1HLICMk8x0oojOP2H+zB+0jVuYJ5/6TRNucRqMHA60H7O6frBV1e+hIz3ANEWj4XSxwRQkUx9ntwWWYc9JGD8KVTfZzaVzkb5prc48QHO2PwpdfqAyycyVwfjRi0PkTo8hUlhnOBuawRys4I556UVH+723JobBBHMEZp7RBq0eSIYZXAzjmu9DKzsXZSQGfSBjrRWnXG5L4ZOW3OsbaEoonzjVnTk9+tMiEv0bMN1Rc6UGB6nqatHuzMdxyqZ0pGBzAzXkLAjHbc0B4oKjzkijOGyyw3S6CcFh/egxkYNeWk5S9WNvdLAjapsbJ+I8/8ksF4VAuTvIx/pXB241NENyNhXc/+S3P1Zaunul25j0FcNbPokjJO1WxdHg5dSGV6mWi1E58Mf3NSvbw6/BYZ3jGfxNSrHOzkOOfxq/7S0vpjxz+MX/aWl1UJnq460TYQm5u40OdOrLfAUKOdP8AhEQjtGuT7znQvwHOg3SGxx8pUFMdT+bPavJjhAo61FO+1Zzk42Nc72z28frGgC+bZfjTEEGNSAeQNK79txg9KZxD7FRy8oo1olGXue9enLketU4Tbo/F0XAUEMwwMdKsWCknI2HWslvmt50lh05TlkZFCh8lNB9zEVknjTJMsukb/KnshVHWJPdjAUY9KR2Ej3d/DJIQcAu23I9KdKO5Gf61OR0cWKRqzfZ5A250C7ExI53yTR1xhIME7haBLfskbHqx2pTskz0HHmAo921RK2OdLo22IU70UG+wG/I4rM0GbQ4KkN1oK7wJVXkCME+lFQnIXvQt357lUz7q5JoIM+i/B2WK9UnfyyAb8+1GtuscgGzbH0pbbQ6onuFdQYJRkdSG2FG50syA7SDI+PWtJE8b3s0nclcgb6cUM5E1iWUZKnOOxoh30R6y2MDFDWgJSRVIw45etBIrKT6BrecqwG9btKragBuOtBKCrEk5wcZq1sdUpyefSqUR8qCba2mneHRHJpllIWTQdOR68q1u4WiuGikZSYmwxXkfhTP2cvOKXDLw1VtzbxLJIDnSw3HPJwedKOJXImvJyUVRrKgA53G2c1r+jl+X3qjJzkE7jFUh6ldhmrSszYA5c/wqqHy9OdE6LQSJMRAtnAqkchMocdORrPXiFgD8Kztmw2GPIZoAyS0dD7aTG59kbG5AOQ/hsMdcVxltpMsSyA46/hT7i3Elk9mxYuc+HciUegxvXPCX7UONwN/Wq41R4ed+wzmkGmELyCdvU1KzlkBjhIyPs9/xNSrbOaxNxb6MJmiktZpbqSFBBpl0hT30gEt8Mig/qriGvQeE3+o7AfR3z/aut4nfzWcFu6TNExUeEE8pOBucjfNAy8QuDw2K6+lTtI0rIdUrn1zzrWLRzs/Db+EDxeG3kWeWu3cZ/pT3wTDbxW+nBRd9up50VBdXP0iFDJLrVPEY6z5QeXWsZmGskNzNJOSOviwuVmIXHTasbkgAA4zRJAGxPyoO5OXUCors9KXQvvt3HLlTONgsCZIA00rvt5iOlFzN9mFB5AVWtHEnUzy4n1HAxjNYAEsBgb1AOQyDW1umqZM8gQaFJDeTlI6PhkQSEybZc4+QFGM/lB74rFMLbxr1KZx8d6umWmhXORq/91F2z1cXrE3v30wTscbLpoR/LYxAkbLmteJuRbPyyxGapKT9DUEDZOVBIeTB4mw/TejVOpAu2+9LoAzOO39qYoDoHI1mjQdhMBwAdsjfFATtm7mOQuE2osKoGSN8bb0olaWW7dYELsf5R2FZIbJNJbCeHFZzeoww6qki4PPBpjGfKAcZBzSjhpl+nOxjK+ImjDL1FOfBkRQzqQM9aEkSxSt9mV5/DnkKH4POshIbGe1EXrMtq5GM0o4VLovCpxWUdFJTphN2Ak8yA8mztWNjKAzNkHA61rxSGReI+IM+G6g5HQ0FDIoZgGqiSolObTG3DuLtYzy+HFqWaLw2IbBG+aDQkswCgtqztWKYLD44q41FpQrYwRyoeKJ1uzdxuxOOWKzXQqZJAUVZm2O4OdqwMM146xxMEjXdnOwFFIaUkkQuzK2FAQHYnrV7f32GByqoWJRiOdpQNizLgZ9Kr40VvL53UDFNQnmmuyvF1b6G+NgSDz5Upw5Axj5UTxXikMiGKA6lIwT39aHjKmJdQ/CqRVHl8qUXLQaA3gw5z7n6mpV8x+DDp1AaP1NSnOM84/cljBbGTT4UaupxkENmgo7hWgBlf7JCY1XHNm21VlxptVzGuSCIl5igSMoo1rtS0Cx08sn0ZmMjB1OkEHAOP0oCG4u5ZdEeHboOtDszMgBfkOxrPEiSh4mcHPPBGKHiXhl8VoMe9uI2xLDgiqi78Y7RtUktpJH8zNjOdzWnhmGFtO4ArUi6y5JC+eUO5P60dMwIU4xkClh51tG7jbVtTURU/bYQANWKY8Nh8S5TPU4zilGqRdzy+FE215cxMsinYHIzSSTL45xvZ2VwUJyu2NsVhbANxFRnZVJrSdJI0DybqwB1CvOGqTPM4OoBMZzULPXitaKcWb7L0DAUGZS0anUQD0rXjJJjQDnqPOsZlCIijfAopizk0zSzbz49KYg4jB9aVWDHxmycGmvKNcnalkPilZDKQus/y+YilVtPPbXK3UEayeVshjgb0bdH7KQbc8VZ1VLQqAMjk2K0QZV5KjKG9vZ0mlmSNWt3QoUBwCcjfvTGG5up7fF0Iw4OcpkZoTgsZubfikbcwin8MkUTE4KDUea/hWZz4cft2VuiXt3B22yK5+0fw71XLcv60/uI3mXTHIykbnT2rn+IRrA6vGsil99D/pRhsrnfix/dyxukbFsuOxz+NLriGLXrXAZug60Il1mHJGD27URDxAxWej6PHqZtRmb3j6D0qkcbsjl5EEtnsccmc6SMelbRwyzXb21tBJPO+CIo9z8fh6nYVhHxUpgOoZfjvT259o4Z7FrLh8C2sD48XR7zkdzzb50ZY3HZH+1FrQzuzAtmnDjZQTSBAoKMPs3HPzDnXHXUzzXDpKQsabBE5D/ujoJhF7rsO+9EWVnBf3AhNzFAjDdpO/pWhFMhLNK9iq6EK2nQqBvvWvszwqK7ma6miL265UI42Y0zj4HDBxe5sbkxXMcKhhjdTncZp3EiRKI0UKo2AGwpklFiTyqSpHz72n4U3D7x5UUCCZ/s8Dl6UPAYlt2eQ5K8l3Ga6r24UGztyTydv7VyACFBrUn4HFOnZyS0w5Zw0EJC48nIH1NSqmMrFFgbFMj8TUphbNuJRI7q5jywhUgasEqOZoBjDjWFHhnBGGOfhW16ztxa3ADYaNVwOxB50LaR4lldk1JbqWwN874FKzB0sMcQ1PFpw2HQPumeVUiJEwjxFIzHC77D1NC2plmaZZNTFo2JLcsjrUhjYWs0wXLZCYzyzvmhsK7GejbO2/asp1BiZRjcGgluZ38qKFQDmDzq8mfCY5OoLyoVJnfHNjUaFITz4POiVh2yaGzl99jmmMePCOO9F2kc0UpSB3XyncVeIfYg5+NeN2596tGQImGBWvRVKmdhaZk4TCZDkNH1pZcRFclGKk9QcUw4eyNwW2bOemkelVkhRnQsPLnJHeuaVJnsxj5QVCS8t7pYRI85IIyqk70KYbtVDu7Ads10XEQmExyOBvV5OHRXFthNj1Kn9KKmjnycab2mcxFPPC4ZJdxvR6X9/NIqLhidhgVvFwUq58d8AH+QZpnbW0EbExSYbGNximcosTFizJ0DeHKzojynUTk4TYGjZuHSzpoEhRT1LCqhWa5OrUcdQaLXwGGHMmfXlUZSro9GGJtbEtpDcWwuil5NE2k7LsHx3+VErwsieF0uZGU4LZ2xnoKI4giwQM66irArgncZxvTCGeFrFVijJkYAajQcxYcePkaeEtuoQBmYnAwMk+lcRxO6lvb1pZGI0jSo+6o6V29zKosizMA+jIPY4rj7ezRmEsp2Jzpp8bE5sXSSF0zSaEJ8qMTjua9jnMcQV31AbD0rXjjA3KooAVFwBS1jkAHlXVFnhZU09jFIzN5g4055jqK3C+AurXy6tS6IypGTFqwTkkCrNDcSLr8ORlO+TRbbFVJGy8Qm1ZaQD0IrRrmSYBUmYk9AtLACTypxwi0dC0kylQR5d6FJdgXlJ0h3YXjWqMAqGRyCzknLdqL+tLjbAj/CkV/Fkoy5GFxscUJ4kyAlXO3TNCkwzi4djT2gupru3jWZlwr5GkelJcRlRt061q91IRpmQMO1UWSIt54iq/5d6dKiLdhUkmpISAB9mOvqalTxIXihKFgNHb1NSmsBjxB9HEIRHL52RRvyUY51i8qRRAwtqQfZSHG53zmtuJxFfEkGNZjRRk8gedAW8ZNvcg491dO/Ns8qRgLwOhJQyHQcl2Pbt861uJkdQ4J8OTZlzyIFDvAY7UYI8zkOM7jFXij12pj1DU8o0/rWCeWxycKSgxuepNGrbYQNnJ+JrDh8kMFxbyTeaNWy6jrvRl/xK1nu5jbReHGznSoJ/Wmi6CtiW5j03LEYxnlW6tpHx50NcsxlJO4zzrYHC7fGtIpjdPR4wweea0QAxPisW+dbJ+6k+ApDoW2dH7OsDw3DnbxSBTEqrSDUPLSv2T89rOCMhHB/pTFZNUhGk6emK5cnZ7PFl6bLX0MTtFGudTHp0rRI2CAZORt3rJyHulUZIRCfxq8MhDMuDSHUmky4ZzP4TOCNGrJH/VXe1ZFLMq4HXVQrOU4kDvgpjFFX1yYrQAHGv1pQ6YHbKQksoZwi8ytHIZcDUGAYbHTuaysUJ4ZNgHzZ2+VWW68OztjuTq086JoWL+JRoyAxySuG79O9MuEIvgkEnKv7xB3HpQ90yGzbAzgHGK04bNLHDEVXUrnSwI5Hoa1Khf8AZfi4QWsmgHSFJFctDdp4gMir5RgNXQe0tw8FoqAZEgKk+tcWjHUfjVcUDg52ZxdIaSWy8QDTKdL5x3FaWFnbqZIZkVpF6nqDWnCziLQ3er3I0ss0f7yM7jPvCrt0ckcan7M0tLfw4nERwviHArZMohV9wKGtLtNLBdQJcmvbq4CxLjJLHelOhRikCTxRfSRLnBcYxTCzCsCrcgMjalrK8qanHn5j0oy1cDBIztTXolGlLo0ulJt3BBAQ5yDvSnWVOz5+NN2JKuu5G9JXca8FT+FaJDlxXaLs+feQfKqOVwSMqc7ZqjSqOQIrxpCTjoaqefYSm0EO49z9TUr1B9hDzPk/U1KwC/tAqfYTKrGOSILIpOwYcsUphIjj8Ug4BGgZ5t610fELQ3NnHAupmfEmw90BaRTQP4NsBHL7mcBDzzSgM521EyAZjk82D3zvV8+DbLIceLIcpjki/wDutRau9uqrFJlAWOVPyFbX8fiGJoLaU+RQdjgEc6xgFv3gdVAV8HHMCsLl2F2+O/KmUVu5CosL4Xup33oCSCZ7tj4L7t900UGyksbnfcjNagHTy/pR8FvI0ADRP1/lNZS20q8o5Pymg5fR0QjqwNietELkwtt0rJoZScCKT8pomKCXwH+zfl900GPFoP8AZiW5ZrpIVTwwoaQscHsAKZm6uY2IFpj5iuatZLq1cmNJFBG4Cmn0F7PHBGbq2mUONSsVPmqM4Nnfxs6SqwqymkmeWRowhB04ohSRcE42xiqWEcgt/E0OPGYvuprcRNr9xh8qjVHpQkmgWU/tiH5UXdWr3CxFcHTzFZXkTrMGCPsR0prEjeGBobGO1Kx4tM90N4TgNnAOKUSy5tYAR7sozt607jjfcBG69KSSQyJHIhjbUkqkbetBbKSaSNHgyY4zGfCfVn1ptawJbRBI9l9azWJteFRyoyd8nn2rfRJjBVthWbNCuxN7TxGay2AyrZB+VcbHavq1NtjfHevoXFLcvZOAhzpzyNci0MmciJ+X3TVsL+jzefjTdlbFyULbbYO1Fvuwf0waHsIZcMDE+Ouxovw5dJPht5R2NWZzYnSoEiiC2wOMgnNZsFeVECkDHImi4opo4Y8RMQRnBB2rCGOR7iV2jfy8tjWoZtI8XdwcbVZSBKwB2zkD0qLHIoZvDblj3TUeKVQkgjffb3aYXyo31DmxHqBS2aGYsWVdS57UxSOTJ1RsT8DVQJYyfI255YNZaI8iVxFDKf5kK1QhcjBOOuadEaucZb0IrB7QSL5UdT20055rZkoxDFt/L+pqVeWMxrGpxsnX4mpTUABiurhWkxPKPPjZzyod7q48Vvt5fe++alSkAVF3cgLi4lG/3zUS5uN/t5ef3zUqVjHourgMMXEo+DmsluZ9WfGk5/fNSpRQUbx3VxjH0iX85ryS5uNP7+X85qVKX7LLozNzPj9/L+c1otzcaT9vL+c1KlMxEU+kT6h9tJ+c1EvLohlNzMVzy8Q4qVKBl2MI7y60gfSZsBR/9Q1YXl1t+0zf8hqVKnI74dEe8uiTm5m/5DWsd7dgDF1P/wAhqVKV9FF2WF9eb/tc/wDyH/uh5Ly6LPm5m/5DUqUsRpG0d9d5P7VPz/xDV/p13kj6VP8A8hqVKP0ZHj312V3up/8AkNLvpVzn+Il/OalSmj2QynqXdzk/tEvL75q5urnQf2iXl981KlUIo8+l3PhD9om5ffNVS6uAuRPLv/nNSpRQGePd3On+Il6/zmrPdXHhn7eXn981KlYx59Lucn9ol/Oa8e6uCN55fzmpUrCy6B5rm4z+/l5ffNWjurjR/ES/nNSpRRznjTSsctK5PqxqVKlOA//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BDAAkGBwgHBgkIBwgKCgkLDRYPDQwMDRsUFRAWIB0iIiAdHx8kKDQsJCYxJx8fLT0tMTU3Ojo6Iys/RD84QzQ5Ojf/2wBDAQoKCg0MDRoPDxo3JR8lNzc3Nzc3Nzc3Nzc3Nzc3Nzc3Nzc3Nzc3Nzc3Nzc3Nzc3Nzc3Nzc3Nzc3Nzc3Nzc3Nzf/wAARCADCAQQDASIAAhEBAxEB/8QAGwAAAgMBAQEAAAAAAAAAAAAABAUAAgMGAQf/xABBEAACAQMCBAMEBwYGAgEFAAABAgMABBESIQUxQVETImEGMnGBFBUjUpGSwSQzNEKhsVNicnOT0QfhFkOCovDx/8QAGgEAAwEBAQEAAAAAAAAAAAAAAQIDAAQFBv/EACURAAICAgICAgIDAQAAAAAAAAABAhEDIQQxEiITQTJRBRRCgf/aAAwDAQACEQMRAD8A+a8T4hcW1yscLgL4ancZoT63vf8AEX8or3jf8av+0tL8etEwx+tr3/EX8or363vf8QflFAAOOhI9K9YEHdSPQg0aMHjjF90kGf8ASKg41ff4q/kFL8HO5qxBHUEUKMMPrq/z+8T8gr1eO3o5sn5RS0ZyRmvSDWCM/r2866fy1b68ujz0/lFKRsOdern50DDcccnO2R+UV6ONzHm//wCFJskfGvC2xrUax2ONTbASLn1QV6OMT/4qY76RSTIzUztitQUx+nGLkYZJUyNxsKg4pdZ99fyikBf0516D25+lajD48UuQR51I9FFbQ8SmyNbrgnYhRt8qVcK4ffcTufovDIGnlPvldlQf5m5KPU111n7D2cKBuM8WLSdYbHcD4uw/sPnSSaj2ykMU8mooVJxCcE4dSAfuivXv58ZBXv7orobz2W4ZNZMnBxcRTJ5h4kpcOex7VxbSyQl4pAdSgjB5g0IzUumHJgnj/NUFtxG7byhlBxudIrxuJ3WshNOMfdBrzh1tcXtvLLb28k7KQAy7KO5LHYf3oi0t47Z5Fe5VpXUriLdV+ZprIqLfRivE7vcll/KK8fiN6WXv20UJKsjzmOEFuxo1Y5La08S4lSW2lOgFGyY2H9qFmaa7NIL64SRXlwVHTSMmmNre3Nw4lIBjBwQEzpHrSsWgklMDTBJTgxahlXHxojgouFvGOtonXmVONvwNazJHX3rRR8OmuI7iOTw7QaQijGpj+JxXM2t/cS3CKzKQTv5RXQXt1am3c3NoqxADxCspBwD6Abn0rn4o1XicZiw0Mh1xsDnK9jnqKyDQRxG5ljmAjCAac+6KDN7P3X8ore6AuOPJaYGkQ6ye9LeKB7NBIqjQ0pQZXoKNmoJ+nTg4JXf/ACivPp0/dfyikxvnD7IujoCKyF5MRyT8KOzaHtwzyeExIyU3xt1NSgluGaGEkL7nb1NStsAr45/GL/tLQA5b9aY8b3u15fu1peNW23WnFCILmS2dZIWwQc96l3dyXUnjS7u3MgYrHLaeQ517q8i+UczWCWVj4YAJ7VZmYqDnIrxXGjdATnpWmxXHhj81YxieQJr3BxnpXrDIGxHzrsf/AB7w3h91cy3vFEadbb91brsrN95z0A7daFhRz1hwLifES30O1kkIQsBjGQOf/wCmvF4PctE8itESi5ZFfUwHfArqG45ccF4zdz2wjMpZgrMuQoIxsOmQcUktTaRtJKGuI8Rnw4cZAY9nzsB2xQsbxErwsDtgjbccqyZSCBTieU+GWaGN2YfvRsf+qUsCWLVrFcaM+mamN81dq8x3ogK53rp/Zf2eiv4X4hxORkskbSsUZw8zDoD0A71zIG/Wu99kZPpPAzH1gkI37Hep5JNLR1cXHHJOmNDe4tlsrGGO0tE92GJcD4nufU1IwSPia8trSeeXRbwvIepGw/GujtuDW9jbm74zOsEC7ka8E/OuJ3J7Z9DD48SpC3hkFzPKEt0djncjpQntHwvgFhf/AE/i03jXWkEWMJAVmHV/T0rLjntxqVrH2fRbaDceKdmb4dq426sr2eE3MmtyxwWLE6j8etPjg70c3Kzwa91/wM4px6e/0wjEVsmyQxjSqjsAKXIXRTIAcY2oyDg966udAeSNdTx+JhgO9UVHSxmWSMhgcAMR15V0KP7PLeavxVGL3IFo8SjDagQRzI670OHyujUQBvg9T3q7wyRnBHqTnYVSOOSRgiqWYnZRzJptHO25MY2dtcX8ccVpFJK8YIyo5b5G/IUwPCeNwOZjbbyEBt1PzxXQcAsPquzMczushALpnYn0H60ZLLGzBpBqccmJ92pPIkz0cP8AGyyR8mz5/wAQvZrn7CY4VGyMIBvy6VpwLV9Pt1LZBb9Kecf4Ql3Gbm1TEigltP8ANSf2fQ/WsAx7rHOem1Ui1JWcefjzwypj+0slk47c3TSbpEsYTHfrU9qeFte8NVLfSZ428RU6sOtK+M8Su7Dik6WzhNSqWOkZ5UjkvLiZtcssryffLnNK07JWqA9wSrAqRzBFeMNj1r2cM7FuZ5ls16kTmPOk8s71VdE2g6MA28H+j9TUrWONhbwg89H6mpRFAONon0pDr5xrny8qCZIgvklDeukii+N5+kL5T7i749KABIizp5HG4pgF9I8MZcbnGKhjHhe+vPlvWZP2W6/zVMjws4PvfpQMERRao9pUBz1zVzEVXGuM/A0KjKEOdXPpW0RjKErr27msEjK3ocDPwrs/Y68UW5t5GSC2QM9xOc5VfQdT2FcY2CeZou2uWtYwy6sgnbbnQoYZ8fvrLiXFJZeF2z29sRgLIfM3TVjpntTLhXDouHokl5Es1xLgiJzhIx3J6muaS4Z5EMn8rZ9eea+mcPuLS+jikdFJdRg0knRXHHyYDxNZOM8AnQwRIYcuFjTJYdNNfOZhggjHxr6lfXyWk4itmQNtknfBHpXD+01r9ob6BCYpJCZWAACuemP+qWEmPlxpLQgO3z5bVXbFXbt8/hRVjwq84gxMEYWFTh55WCRp8WP9hk+lVs50r0BxgYPfPavpfsN7Oz2vD5rvjOizsZMMElfDOR1x0H9fSubt7vg3AEIsD9YcR3DXskehI89IlO//ANx37YpZxTjt7fYWWVtC+6nRfgKjNt6R24ILH7TdHecX9tYOHs0PCI4yqjCyFdj64ri7/jHEOLSGW6uJZd8eZth8BSZZS3vb+prqPZCwjNybiRdbrugI2HrSrGo9lp8qU3UNB/B/ZO6e2+n36NBbgBgpHmcH+1dBx3h8WOH30QRFkGlkHIFR07VlxjjDyxiymmaELhg5cDl8edK77iSpbxW0t8ZtJdxKSNGcbAYoW29EpJJbYugvXj45aTHI8T7M+qk4q6aFvJ4pUDKjNjUOYB50qeQPJw8O2BFChY9ckkmi+JXsbXbSwsGiIG/bvTnG5bNeJcMVI5Lu1bYDW64zsevwqvAoYjMLkOuU2C9Vbv8ACrcG4oIZfCnGtMmIg7ho2BH4gkGhuFILO+aCU6tGVzmi+ivHrzVnRtdiI51FjWsTNfyKlujMx/lFKArzyBEUs7tpQDqa6y2ay9n4EincvOwJfQuSf/VQcD3v7KhGkaw+z1/FEcvCX5hAx/vXMwWJtvasRlNJOtiPlXZW3tZwu4jeRBIwjHnyvu0hn4jbcW9rbae2ikjXwGxrXBbbnTwpHn8nL8kdnKe0cXicZnweoXPyoNQsaeVR8xnIplx7H13eHB8r4z8q2k4ev/x9LtQA/ik5J3IGxFWR5nRzToWcqq7N2FeBZvCyzaQdgMUQciQeZlODuvOtYo9UEegkZHWmBVlljbwYcsfc/U1KImBVYhqLYTn8zUrCiXjckpuQNbY8NOvKgg8zx6dbtg8qZ8W0G8QBW1GNevOs408EEshU531UyFF2uRYzljzrwSyaM6jjNHXWh0GwyWxsaGZAq6ACMNnesYos8iqQD17VpDIzA6j1rLQujUScZ6V7HhDtk71mFGkh82cYGK2Vo3gZShMurKvq2A7YrGUnbbn/AFoy0sbyUhkt3CjJywx/Q0B0iltHg5c5yOQp9wWV0k8FnEaZznt8KBsIp7EsXjHh3KkYbfG+5HY1bhtrJc3Jg3yASuO1LJpjxTTOuhtLHxfEmnBIPNj/AFrmfbaSE8RQWkgkiaNS2DtqHOr3VpLHGVklTUNlQ7mkE6HOG2YHfPepxjstkaoxI6nrUaWRo0jaR9CHKpq2HyqzLgnfO+wrawsZ7+YRQK2ARrYDOkVXRzq70ZxWs8kTSpG7IDjVjbPxrIxuxOVO3M9q7zC2thHY21gwt1Oc6hqZj1NK1S2Z5FlUKwbdXHLepvIkzuXCySV2KoeDzyWD3kRR/DPniB84X72O1OPZe/S3cpKwCkc810FpcrdeHb36xaQuI7nThkGO494fGuW4laW8dw62x0MjY2OxoeSkhXhyYXbR2N/w7gvEWM11EZJJEADKd65P2pNtFxX6LaoFtoI1Rcchtv8AOs7G4uCwSMGQ9hQvEWeW9w66JEGpww3/AK0sU0xcjUldGlvMrMmIwUG+O+KHlkYq0jLrYnHPYHNGBVa3ilxgPlWx3/8A5S27Yg6V93JI6VQ5KL2kjNPqYcqYQxyPM1wNydz8aF4VbyXRcxRltPPA610A4W1pw9Ne7y5JIOABn+taTRXDGTlpFvZ2U/XUT4yEU4GM49a6l5YJJHMx055kc64y2v14dfIRjS6FM9K6OJVvbNzFOFl56hvUWn9HdJ/sLtpeHQXLwSI0SyxkBdJy9ARXVtJ7YQ6dKJFbaBqOMk1Sw4ZItwguuIBlRCzKqedh2z0FIuOcJuY76e+t1WWDOvIIOB2IopfshlbrSL8cx9b8RbmPFzRXDoLniPs+8MeyrOdGR6b0ps9U8c7QhdDjzq3MY3wK7Lgd1BbcMt7Z0aBgur7VcBieueRp1JI5Ozir/h1xZXIjmIyUJBBrKNtECHGwA2ppx26W54jIV83hxMPnml1v5gg9KddBQSy/ZQ6tyU/U1KInRQkGP8Mf3NSsK0c9xWMrxCJiVH2aHc1TiDFk8rg7597nWXHAv01O3hL1oA4Jyuw7E1QQ3RW8PJOSGyN6tDku3iHmepobkOY/GrAAjpz71jGwh8rg457AGjeG8FuL7SygRwhvNI/6d6AhjeWVI0I1OcDeuv4ewRFgA0xxj8cUspUi+DD8kqPTbcN4XpEceqfHvvuR/wBV6t+SdhjA50quLgy3jOf5jt8KuMg7DlXO5N9nsY8eLHpIImk+kF4SQoIMkRPRx0+YoKyvnseJw3EeQG2x2z0rVwGXsRyweVCX8chCFQctyYcs9qaNEc0dji3hDymSQnJy7k8zUngsphidATnmDgivSzJYY2DsNyNth/3WnBuHxT4ubx/sgf3Y5vj+wpZOmVhjhNU0Y2nsoLzEsdwY7XV5iwyx9FrqorKysLMQ2UaooOWP8zHuT1NZXN9qiAWNUXkFXYKKEjlIJY8iaVzkzqxcLFB3QRLvjbHalojhW9ZZ01RTEatt8HY0e5yAQRigL3OVZfeQ5FTT2dGSMaoHVJOEXLW9yS9uDmKUdAdxkfChL61jN00xVn1kEb96eT3CT2iNpVhCArA9UP8A0aXTwxxsDHsh5A9D6U9nPLHapl/ZyyC3czE+UIcHv6fhTu7tLfiKBZ0BIHlfG4rH2aVWwGGdRc7f6TREEgZV8uMjb1pXOmUhx4OPi0cxLZvw9GtZVBImLqByYEcxRaey/wBIYTXLlIwP3ajc/E9KeTJGZI5ZFDGE61PrQ737OMd+1N8zOJfxcfO29GkMdvaWgt4IxGinOF7/AK1leXBltYdj5SwGocznNYG4Jbn1rGF/FW4iwNRXWu/Uc6Ft9nc8UMcaihFxGFmY4yeu3Sgo+JXdi4EMrrpxgA7U+MCXKtvhxyYUsuLRnLAICScE1WLVUeXyMUm7QdwXiN7xDiniSOxUKS+NsgdK6m0mUpllwOpNc/wWJLKzd2UF3bQMHtz/AEowzkyKunA7ZpJ1ejo4mLXuF3nDbWYtLZnwpcchyagW9pvAtzbyW+uRBowfdFGCY4OnbFZT8Hm4uyLa+GjnOsscDvn1+FCEt7ZLl8WFXA5ZJ3drhzgHQTsO5rSB8FScjlTjjPsxNwSwNzNPE/ieQBAfjSaMHKb9K6L0eU1Q1u21GIgAAxjYfE1K8nUBIQQAfDH9zUrCM5Ljf8Wux/dLQQxgBVJbr3NG8bYi8X/aWgBI4OVYj4GqkyMTk86gbAOaqDVjtmsYZ8EhzJLcHICDSvxNO4JNEUjEnGnFB2KeBYQxMMMw8R/nRDNiEgdahPZ63EhUbF8hw6Hf3hR+cDlvSu7bGk5/mpjqyBjtS1osmvMuQeZBo7g9ubu7Nsts0+qJmKK2MADOr4DrS2WQrEz88AnHfFddxPhlv7MX1s9nxE3T3NrqwoAG53XY70taGyTjHs5gyyzzeCylTnDAjGAKM4eWnZwMgB8belVv7aNTJerc65Z2YvEFwY2/HlTHgSC24ZFI3vyKSM9M0H0Nx5+TNplydOeQyaycBYRzBrdDtknflQ8zDSM96nZ6BpZsTlSTXtxGd+dZQS6JN980W77bjtQYy2gKS2XxNaMVT+ZcZ264oS6tGt5BE7szo58x6jFM2ORvy5UJfP4gj1HLICMk8x0oojOP2H+zB+0jVuYJ5/6TRNucRqMHA60H7O6frBV1e+hIz3ANEWj4XSxwRQkUx9ntwWWYc9JGD8KVTfZzaVzkb5prc48QHO2PwpdfqAyycyVwfjRi0PkTo8hUlhnOBuawRys4I556UVH+723JobBBHMEZp7RBq0eSIYZXAzjmu9DKzsXZSQGfSBjrRWnXG5L4ZOW3OsbaEoonzjVnTk9+tMiEv0bMN1Rc6UGB6nqatHuzMdxyqZ0pGBzAzXkLAjHbc0B4oKjzkijOGyyw3S6CcFh/egxkYNeWk5S9WNvdLAjapsbJ+I8/8ksF4VAuTvIx/pXB241NENyNhXc/+S3P1Zaunul25j0FcNbPokjJO1WxdHg5dSGV6mWi1E58Mf3NSvbw6/BYZ3jGfxNSrHOzkOOfxq/7S0vpjxz+MX/aWl1UJnq460TYQm5u40OdOrLfAUKOdP8AhEQjtGuT7znQvwHOg3SGxx8pUFMdT+bPavJjhAo61FO+1Zzk42Nc72z28frGgC+bZfjTEEGNSAeQNK79txg9KZxD7FRy8oo1olGXue9enLketU4Tbo/F0XAUEMwwMdKsWCknI2HWslvmt50lh05TlkZFCh8lNB9zEVknjTJMsukb/KnshVHWJPdjAUY9KR2Ej3d/DJIQcAu23I9KdKO5Gf61OR0cWKRqzfZ5A250C7ExI53yTR1xhIME7haBLfskbHqx2pTskz0HHmAo921RK2OdLo22IU70UG+wG/I4rM0GbQ4KkN1oK7wJVXkCME+lFQnIXvQt357lUz7q5JoIM+i/B2WK9UnfyyAb8+1GtuscgGzbH0pbbQ6onuFdQYJRkdSG2FG50syA7SDI+PWtJE8b3s0nclcgb6cUM5E1iWUZKnOOxoh30R6y2MDFDWgJSRVIw45etBIrKT6BrecqwG9btKragBuOtBKCrEk5wcZq1sdUpyefSqUR8qCba2mneHRHJpllIWTQdOR68q1u4WiuGikZSYmwxXkfhTP2cvOKXDLw1VtzbxLJIDnSw3HPJwedKOJXImvJyUVRrKgA53G2c1r+jl+X3qjJzkE7jFUh6ldhmrSszYA5c/wqqHy9OdE6LQSJMRAtnAqkchMocdORrPXiFgD8Kztmw2GPIZoAyS0dD7aTG59kbG5AOQ/hsMdcVxltpMsSyA46/hT7i3Elk9mxYuc+HciUegxvXPCX7UONwN/Wq41R4ed+wzmkGmELyCdvU1KzlkBjhIyPs9/xNSrbOaxNxb6MJmiktZpbqSFBBpl0hT30gEt8Mig/qriGvQeE3+o7AfR3z/aut4nfzWcFu6TNExUeEE8pOBucjfNAy8QuDw2K6+lTtI0rIdUrn1zzrWLRzs/Db+EDxeG3kWeWu3cZ/pT3wTDbxW+nBRd9up50VBdXP0iFDJLrVPEY6z5QeXWsZmGskNzNJOSOviwuVmIXHTasbkgAA4zRJAGxPyoO5OXUCors9KXQvvt3HLlTONgsCZIA00rvt5iOlFzN9mFB5AVWtHEnUzy4n1HAxjNYAEsBgb1AOQyDW1umqZM8gQaFJDeTlI6PhkQSEybZc4+QFGM/lB74rFMLbxr1KZx8d6umWmhXORq/91F2z1cXrE3v30wTscbLpoR/LYxAkbLmteJuRbPyyxGapKT9DUEDZOVBIeTB4mw/TejVOpAu2+9LoAzOO39qYoDoHI1mjQdhMBwAdsjfFATtm7mOQuE2osKoGSN8bb0olaWW7dYELsf5R2FZIbJNJbCeHFZzeoww6qki4PPBpjGfKAcZBzSjhpl+nOxjK+ImjDL1FOfBkRQzqQM9aEkSxSt9mV5/DnkKH4POshIbGe1EXrMtq5GM0o4VLovCpxWUdFJTphN2Ak8yA8mztWNjKAzNkHA61rxSGReI+IM+G6g5HQ0FDIoZgGqiSolObTG3DuLtYzy+HFqWaLw2IbBG+aDQkswCgtqztWKYLD44q41FpQrYwRyoeKJ1uzdxuxOOWKzXQqZJAUVZm2O4OdqwMM146xxMEjXdnOwFFIaUkkQuzK2FAQHYnrV7f32GByqoWJRiOdpQNizLgZ9Kr40VvL53UDFNQnmmuyvF1b6G+NgSDz5Upw5Axj5UTxXikMiGKA6lIwT39aHjKmJdQ/CqRVHl8qUXLQaA3gw5z7n6mpV8x+DDp1AaP1NSnOM84/cljBbGTT4UaupxkENmgo7hWgBlf7JCY1XHNm21VlxptVzGuSCIl5igSMoo1rtS0Cx08sn0ZmMjB1OkEHAOP0oCG4u5ZdEeHboOtDszMgBfkOxrPEiSh4mcHPPBGKHiXhl8VoMe9uI2xLDgiqi78Y7RtUktpJH8zNjOdzWnhmGFtO4ArUi6y5JC+eUO5P60dMwIU4xkClh51tG7jbVtTURU/bYQANWKY8Nh8S5TPU4zilGqRdzy+FE215cxMsinYHIzSSTL45xvZ2VwUJyu2NsVhbANxFRnZVJrSdJI0DybqwB1CvOGqTPM4OoBMZzULPXitaKcWb7L0DAUGZS0anUQD0rXjJJjQDnqPOsZlCIijfAopizk0zSzbz49KYg4jB9aVWDHxmycGmvKNcnalkPilZDKQus/y+YilVtPPbXK3UEayeVshjgb0bdH7KQbc8VZ1VLQqAMjk2K0QZV5KjKG9vZ0mlmSNWt3QoUBwCcjfvTGG5up7fF0Iw4OcpkZoTgsZubfikbcwin8MkUTE4KDUea/hWZz4cft2VuiXt3B22yK5+0fw71XLcv60/uI3mXTHIykbnT2rn+IRrA6vGsil99D/pRhsrnfix/dyxukbFsuOxz+NLriGLXrXAZug60Il1mHJGD27URDxAxWej6PHqZtRmb3j6D0qkcbsjl5EEtnsccmc6SMelbRwyzXb21tBJPO+CIo9z8fh6nYVhHxUpgOoZfjvT259o4Z7FrLh8C2sD48XR7zkdzzb50ZY3HZH+1FrQzuzAtmnDjZQTSBAoKMPs3HPzDnXHXUzzXDpKQsabBE5D/ujoJhF7rsO+9EWVnBf3AhNzFAjDdpO/pWhFMhLNK9iq6EK2nQqBvvWvszwqK7ma6miL265UI42Y0zj4HDBxe5sbkxXMcKhhjdTncZp3EiRKI0UKo2AGwpklFiTyqSpHz72n4U3D7x5UUCCZ/s8Dl6UPAYlt2eQ5K8l3Ga6r24UGztyTydv7VyACFBrUn4HFOnZyS0w5Zw0EJC48nIH1NSqmMrFFgbFMj8TUphbNuJRI7q5jywhUgasEqOZoBjDjWFHhnBGGOfhW16ztxa3ADYaNVwOxB50LaR4lldk1JbqWwN874FKzB0sMcQ1PFpw2HQPumeVUiJEwjxFIzHC77D1NC2plmaZZNTFo2JLcsjrUhjYWs0wXLZCYzyzvmhsK7GejbO2/asp1BiZRjcGgluZ38qKFQDmDzq8mfCY5OoLyoVJnfHNjUaFITz4POiVh2yaGzl99jmmMePCOO9F2kc0UpSB3XyncVeIfYg5+NeN2596tGQImGBWvRVKmdhaZk4TCZDkNH1pZcRFclGKk9QcUw4eyNwW2bOemkelVkhRnQsPLnJHeuaVJnsxj5QVCS8t7pYRI85IIyqk70KYbtVDu7Ads10XEQmExyOBvV5OHRXFthNj1Kn9KKmjnycab2mcxFPPC4ZJdxvR6X9/NIqLhidhgVvFwUq58d8AH+QZpnbW0EbExSYbGNximcosTFizJ0DeHKzojynUTk4TYGjZuHSzpoEhRT1LCqhWa5OrUcdQaLXwGGHMmfXlUZSro9GGJtbEtpDcWwuil5NE2k7LsHx3+VErwsieF0uZGU4LZ2xnoKI4giwQM66irArgncZxvTCGeFrFVijJkYAajQcxYcePkaeEtuoQBmYnAwMk+lcRxO6lvb1pZGI0jSo+6o6V29zKosizMA+jIPY4rj7ezRmEsp2Jzpp8bE5sXSSF0zSaEJ8qMTjua9jnMcQV31AbD0rXjjA3KooAVFwBS1jkAHlXVFnhZU09jFIzN5g4055jqK3C+AurXy6tS6IypGTFqwTkkCrNDcSLr8ORlO+TRbbFVJGy8Qm1ZaQD0IrRrmSYBUmYk9AtLACTypxwi0dC0kylQR5d6FJdgXlJ0h3YXjWqMAqGRyCzknLdqL+tLjbAj/CkV/Fkoy5GFxscUJ4kyAlXO3TNCkwzi4djT2gupru3jWZlwr5GkelJcRlRt061q91IRpmQMO1UWSIt54iq/5d6dKiLdhUkmpISAB9mOvqalTxIXihKFgNHb1NSmsBjxB9HEIRHL52RRvyUY51i8qRRAwtqQfZSHG53zmtuJxFfEkGNZjRRk8gedAW8ZNvcg491dO/Ns8qRgLwOhJQyHQcl2Pbt861uJkdQ4J8OTZlzyIFDvAY7UYI8zkOM7jFXij12pj1DU8o0/rWCeWxycKSgxuepNGrbYQNnJ+JrDh8kMFxbyTeaNWy6jrvRl/xK1nu5jbReHGznSoJ/Wmi6CtiW5j03LEYxnlW6tpHx50NcsxlJO4zzrYHC7fGtIpjdPR4wweea0QAxPisW+dbJ+6k+ApDoW2dH7OsDw3DnbxSBTEqrSDUPLSv2T89rOCMhHB/pTFZNUhGk6emK5cnZ7PFl6bLX0MTtFGudTHp0rRI2CAZORt3rJyHulUZIRCfxq8MhDMuDSHUmky4ZzP4TOCNGrJH/VXe1ZFLMq4HXVQrOU4kDvgpjFFX1yYrQAHGv1pQ6YHbKQksoZwi8ytHIZcDUGAYbHTuaysUJ4ZNgHzZ2+VWW68OztjuTq086JoWL+JRoyAxySuG79O9MuEIvgkEnKv7xB3HpQ90yGzbAzgHGK04bNLHDEVXUrnSwI5Hoa1Khf8AZfi4QWsmgHSFJFctDdp4gMir5RgNXQe0tw8FoqAZEgKk+tcWjHUfjVcUDg52ZxdIaSWy8QDTKdL5x3FaWFnbqZIZkVpF6nqDWnCziLQ3er3I0ss0f7yM7jPvCrt0ckcan7M0tLfw4nERwviHArZMohV9wKGtLtNLBdQJcmvbq4CxLjJLHelOhRikCTxRfSRLnBcYxTCzCsCrcgMjalrK8qanHn5j0oy1cDBIztTXolGlLo0ulJt3BBAQ5yDvSnWVOz5+NN2JKuu5G9JXca8FT+FaJDlxXaLs+feQfKqOVwSMqc7ZqjSqOQIrxpCTjoaqefYSm0EO49z9TUr1B9hDzPk/U1KwC/tAqfYTKrGOSILIpOwYcsUphIjj8Ug4BGgZ5t610fELQ3NnHAupmfEmw90BaRTQP4NsBHL7mcBDzzSgM521EyAZjk82D3zvV8+DbLIceLIcpjki/wDutRau9uqrFJlAWOVPyFbX8fiGJoLaU+RQdjgEc6xgFv3gdVAV8HHMCsLl2F2+O/KmUVu5CosL4Xup33oCSCZ7tj4L7t900UGyksbnfcjNagHTy/pR8FvI0ADRP1/lNZS20q8o5Pymg5fR0QjqwNietELkwtt0rJoZScCKT8pomKCXwH+zfl900GPFoP8AZiW5ZrpIVTwwoaQscHsAKZm6uY2IFpj5iuatZLq1cmNJFBG4Cmn0F7PHBGbq2mUONSsVPmqM4Nnfxs6SqwqymkmeWRowhB04ohSRcE42xiqWEcgt/E0OPGYvuprcRNr9xh8qjVHpQkmgWU/tiH5UXdWr3CxFcHTzFZXkTrMGCPsR0prEjeGBobGO1Kx4tM90N4TgNnAOKUSy5tYAR7sozt607jjfcBG69KSSQyJHIhjbUkqkbetBbKSaSNHgyY4zGfCfVn1ptawJbRBI9l9azWJteFRyoyd8nn2rfRJjBVthWbNCuxN7TxGay2AyrZB+VcbHavq1NtjfHevoXFLcvZOAhzpzyNci0MmciJ+X3TVsL+jzefjTdlbFyULbbYO1Fvuwf0waHsIZcMDE+Ouxovw5dJPht5R2NWZzYnSoEiiC2wOMgnNZsFeVECkDHImi4opo4Y8RMQRnBB2rCGOR7iV2jfy8tjWoZtI8XdwcbVZSBKwB2zkD0qLHIoZvDblj3TUeKVQkgjffb3aYXyo31DmxHqBS2aGYsWVdS57UxSOTJ1RsT8DVQJYyfI255YNZaI8iVxFDKf5kK1QhcjBOOuadEaucZb0IrB7QSL5UdT20055rZkoxDFt/L+pqVeWMxrGpxsnX4mpTUABiurhWkxPKPPjZzyod7q48Vvt5fe++alSkAVF3cgLi4lG/3zUS5uN/t5ef3zUqVjHourgMMXEo+DmsluZ9WfGk5/fNSpRQUbx3VxjH0iX85ryS5uNP7+X85qVKX7LLozNzPj9/L+c1otzcaT9vL+c1KlMxEU+kT6h9tJ+c1EvLohlNzMVzy8Q4qVKBl2MI7y60gfSZsBR/9Q1YXl1t+0zf8hqVKnI74dEe8uiTm5m/5DWsd7dgDF1P/wAhqVKV9FF2WF9eb/tc/wDyH/uh5Ly6LPm5m/5DUqUsRpG0d9d5P7VPz/xDV/p13kj6VP8A8hqVKP0ZHj312V3up/8AkNLvpVzn+Il/OalSmj2QynqXdzk/tEvL75q5urnQf2iXl981KlUIo8+l3PhD9om5ffNVS6uAuRPLv/nNSpRQGePd3On+Il6/zmrPdXHhn7eXn981KlYx59Lucn9ol/Oa8e6uCN55fzmpUrCy6B5rm4z+/l5ffNWjurjR/ES/nNSpRRznjTSsctK5PqxqVKlOA//Z"/>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BDAAkGBwgHBgkIBwgKCgkLDRYPDQwMDRsUFRAWIB0iIiAdHx8kKDQsJCYxJx8fLT0tMTU3Ojo6Iys/RD84QzQ5Ojf/2wBDAQoKCg0MDRoPDxo3JR8lNzc3Nzc3Nzc3Nzc3Nzc3Nzc3Nzc3Nzc3Nzc3Nzc3Nzc3Nzc3Nzc3Nzc3Nzc3Nzc3Nzf/wAARCADCAQQDASIAAhEBAxEB/8QAGwAAAgMBAQEAAAAAAAAAAAAABAUAAgMGAQf/xABBEAACAQMCBAMEBwYGAgEFAAABAgMABBESIQUxQVETImEGMnGBFBUjUpGSwSQzNEKhsVNicnOT0QfhFkOCovDx/8QAGgEAAwEBAQEAAAAAAAAAAAAAAQIDAAQFBv/EACURAAICAgICAgIDAQAAAAAAAAABAhEDIQQxEiITQTJRBRRCgf/aAAwDAQACEQMRAD8A+a8T4hcW1yscLgL4ancZoT63vf8AEX8or3jf8av+0tL8etEwx+tr3/EX8or363vf8QflFAAOOhI9K9YEHdSPQg0aMHjjF90kGf8ASKg41ff4q/kFL8HO5qxBHUEUKMMPrq/z+8T8gr1eO3o5sn5RS0ZyRmvSDWCM/r2866fy1b68ujz0/lFKRsOdern50DDcccnO2R+UV6ONzHm//wCFJskfGvC2xrUax2ONTbASLn1QV6OMT/4qY76RSTIzUztitQUx+nGLkYZJUyNxsKg4pdZ99fyikBf0516D25+lajD48UuQR51I9FFbQ8SmyNbrgnYhRt8qVcK4ffcTufovDIGnlPvldlQf5m5KPU111n7D2cKBuM8WLSdYbHcD4uw/sPnSSaj2ykMU8mooVJxCcE4dSAfuivXv58ZBXv7orobz2W4ZNZMnBxcRTJ5h4kpcOex7VxbSyQl4pAdSgjB5g0IzUumHJgnj/NUFtxG7byhlBxudIrxuJ3WshNOMfdBrzh1tcXtvLLb28k7KQAy7KO5LHYf3oi0t47Z5Fe5VpXUriLdV+ZprIqLfRivE7vcll/KK8fiN6WXv20UJKsjzmOEFuxo1Y5La08S4lSW2lOgFGyY2H9qFmaa7NIL64SRXlwVHTSMmmNre3Nw4lIBjBwQEzpHrSsWgklMDTBJTgxahlXHxojgouFvGOtonXmVONvwNazJHX3rRR8OmuI7iOTw7QaQijGpj+JxXM2t/cS3CKzKQTv5RXQXt1am3c3NoqxADxCspBwD6Abn0rn4o1XicZiw0Mh1xsDnK9jnqKyDQRxG5ljmAjCAac+6KDN7P3X8ore6AuOPJaYGkQ6ye9LeKB7NBIqjQ0pQZXoKNmoJ+nTg4JXf/ACivPp0/dfyikxvnD7IujoCKyF5MRyT8KOzaHtwzyeExIyU3xt1NSgluGaGEkL7nb1NStsAr45/GL/tLQA5b9aY8b3u15fu1peNW23WnFCILmS2dZIWwQc96l3dyXUnjS7u3MgYrHLaeQ517q8i+UczWCWVj4YAJ7VZmYqDnIrxXGjdATnpWmxXHhj81YxieQJr3BxnpXrDIGxHzrsf/AB7w3h91cy3vFEadbb91brsrN95z0A7daFhRz1hwLifES30O1kkIQsBjGQOf/wCmvF4PctE8itESi5ZFfUwHfArqG45ccF4zdz2wjMpZgrMuQoIxsOmQcUktTaRtJKGuI8Rnw4cZAY9nzsB2xQsbxErwsDtgjbccqyZSCBTieU+GWaGN2YfvRsf+qUsCWLVrFcaM+mamN81dq8x3ogK53rp/Zf2eiv4X4hxORkskbSsUZw8zDoD0A71zIG/Wu99kZPpPAzH1gkI37Hep5JNLR1cXHHJOmNDe4tlsrGGO0tE92GJcD4nufU1IwSPia8trSeeXRbwvIepGw/GujtuDW9jbm74zOsEC7ka8E/OuJ3J7Z9DD48SpC3hkFzPKEt0djncjpQntHwvgFhf/AE/i03jXWkEWMJAVmHV/T0rLjntxqVrH2fRbaDceKdmb4dq426sr2eE3MmtyxwWLE6j8etPjg70c3Kzwa91/wM4px6e/0wjEVsmyQxjSqjsAKXIXRTIAcY2oyDg966udAeSNdTx+JhgO9UVHSxmWSMhgcAMR15V0KP7PLeavxVGL3IFo8SjDagQRzI670OHyujUQBvg9T3q7wyRnBHqTnYVSOOSRgiqWYnZRzJptHO25MY2dtcX8ccVpFJK8YIyo5b5G/IUwPCeNwOZjbbyEBt1PzxXQcAsPquzMczushALpnYn0H60ZLLGzBpBqccmJ92pPIkz0cP8AGyyR8mz5/wAQvZrn7CY4VGyMIBvy6VpwLV9Pt1LZBb9Kecf4Ql3Gbm1TEigltP8ANSf2fQ/WsAx7rHOem1Ui1JWcefjzwypj+0slk47c3TSbpEsYTHfrU9qeFte8NVLfSZ428RU6sOtK+M8Su7Dik6WzhNSqWOkZ5UjkvLiZtcssryffLnNK07JWqA9wSrAqRzBFeMNj1r2cM7FuZ5ls16kTmPOk8s71VdE2g6MA28H+j9TUrWONhbwg89H6mpRFAONon0pDr5xrny8qCZIgvklDeukii+N5+kL5T7i749KABIizp5HG4pgF9I8MZcbnGKhjHhe+vPlvWZP2W6/zVMjws4PvfpQMERRao9pUBz1zVzEVXGuM/A0KjKEOdXPpW0RjKErr27msEjK3ocDPwrs/Y68UW5t5GSC2QM9xOc5VfQdT2FcY2CeZou2uWtYwy6sgnbbnQoYZ8fvrLiXFJZeF2z29sRgLIfM3TVjpntTLhXDouHokl5Es1xLgiJzhIx3J6muaS4Z5EMn8rZ9eea+mcPuLS+jikdFJdRg0knRXHHyYDxNZOM8AnQwRIYcuFjTJYdNNfOZhggjHxr6lfXyWk4itmQNtknfBHpXD+01r9ob6BCYpJCZWAACuemP+qWEmPlxpLQgO3z5bVXbFXbt8/hRVjwq84gxMEYWFTh55WCRp8WP9hk+lVs50r0BxgYPfPavpfsN7Oz2vD5rvjOizsZMMElfDOR1x0H9fSubt7vg3AEIsD9YcR3DXskehI89IlO//ANx37YpZxTjt7fYWWVtC+6nRfgKjNt6R24ILH7TdHecX9tYOHs0PCI4yqjCyFdj64ri7/jHEOLSGW6uJZd8eZth8BSZZS3vb+prqPZCwjNybiRdbrugI2HrSrGo9lp8qU3UNB/B/ZO6e2+n36NBbgBgpHmcH+1dBx3h8WOH30QRFkGlkHIFR07VlxjjDyxiymmaELhg5cDl8edK77iSpbxW0t8ZtJdxKSNGcbAYoW29EpJJbYugvXj45aTHI8T7M+qk4q6aFvJ4pUDKjNjUOYB50qeQPJw8O2BFChY9ckkmi+JXsbXbSwsGiIG/bvTnG5bNeJcMVI5Lu1bYDW64zsevwqvAoYjMLkOuU2C9Vbv8ACrcG4oIZfCnGtMmIg7ho2BH4gkGhuFILO+aCU6tGVzmi+ivHrzVnRtdiI51FjWsTNfyKlujMx/lFKArzyBEUs7tpQDqa6y2ay9n4EincvOwJfQuSf/VQcD3v7KhGkaw+z1/FEcvCX5hAx/vXMwWJtvasRlNJOtiPlXZW3tZwu4jeRBIwjHnyvu0hn4jbcW9rbae2ikjXwGxrXBbbnTwpHn8nL8kdnKe0cXicZnweoXPyoNQsaeVR8xnIplx7H13eHB8r4z8q2k4ev/x9LtQA/ik5J3IGxFWR5nRzToWcqq7N2FeBZvCyzaQdgMUQciQeZlODuvOtYo9UEegkZHWmBVlljbwYcsfc/U1KImBVYhqLYTn8zUrCiXjckpuQNbY8NOvKgg8zx6dbtg8qZ8W0G8QBW1GNevOs408EEshU531UyFF2uRYzljzrwSyaM6jjNHXWh0GwyWxsaGZAq6ACMNnesYos8iqQD17VpDIzA6j1rLQujUScZ6V7HhDtk71mFGkh82cYGK2Vo3gZShMurKvq2A7YrGUnbbn/AFoy0sbyUhkt3CjJywx/Q0B0iltHg5c5yOQp9wWV0k8FnEaZznt8KBsIp7EsXjHh3KkYbfG+5HY1bhtrJc3Jg3yASuO1LJpjxTTOuhtLHxfEmnBIPNj/AFrmfbaSE8RQWkgkiaNS2DtqHOr3VpLHGVklTUNlQ7mkE6HOG2YHfPepxjstkaoxI6nrUaWRo0jaR9CHKpq2HyqzLgnfO+wrawsZ7+YRQK2ARrYDOkVXRzq70ZxWs8kTSpG7IDjVjbPxrIxuxOVO3M9q7zC2thHY21gwt1Oc6hqZj1NK1S2Z5FlUKwbdXHLepvIkzuXCySV2KoeDzyWD3kRR/DPniB84X72O1OPZe/S3cpKwCkc810FpcrdeHb36xaQuI7nThkGO494fGuW4laW8dw62x0MjY2OxoeSkhXhyYXbR2N/w7gvEWM11EZJJEADKd65P2pNtFxX6LaoFtoI1Rcchtv8AOs7G4uCwSMGQ9hQvEWeW9w66JEGpww3/AK0sU0xcjUldGlvMrMmIwUG+O+KHlkYq0jLrYnHPYHNGBVa3ilxgPlWx3/8A5S27Yg6V93JI6VQ5KL2kjNPqYcqYQxyPM1wNydz8aF4VbyXRcxRltPPA610A4W1pw9Ne7y5JIOABn+taTRXDGTlpFvZ2U/XUT4yEU4GM49a6l5YJJHMx055kc64y2v14dfIRjS6FM9K6OJVvbNzFOFl56hvUWn9HdJ/sLtpeHQXLwSI0SyxkBdJy9ARXVtJ7YQ6dKJFbaBqOMk1Sw4ZItwguuIBlRCzKqedh2z0FIuOcJuY76e+t1WWDOvIIOB2IopfshlbrSL8cx9b8RbmPFzRXDoLniPs+8MeyrOdGR6b0ps9U8c7QhdDjzq3MY3wK7Lgd1BbcMt7Z0aBgur7VcBieueRp1JI5Ozir/h1xZXIjmIyUJBBrKNtECHGwA2ppx26W54jIV83hxMPnml1v5gg9KddBQSy/ZQ6tyU/U1KInRQkGP8Mf3NSsK0c9xWMrxCJiVH2aHc1TiDFk8rg7597nWXHAv01O3hL1oA4Jyuw7E1QQ3RW8PJOSGyN6tDku3iHmepobkOY/GrAAjpz71jGwh8rg457AGjeG8FuL7SygRwhvNI/6d6AhjeWVI0I1OcDeuv4ewRFgA0xxj8cUspUi+DD8kqPTbcN4XpEceqfHvvuR/wBV6t+SdhjA50quLgy3jOf5jt8KuMg7DlXO5N9nsY8eLHpIImk+kF4SQoIMkRPRx0+YoKyvnseJw3EeQG2x2z0rVwGXsRyweVCX8chCFQctyYcs9qaNEc0dji3hDymSQnJy7k8zUngsphidATnmDgivSzJYY2DsNyNth/3WnBuHxT4ubx/sgf3Y5vj+wpZOmVhjhNU0Y2nsoLzEsdwY7XV5iwyx9FrqorKysLMQ2UaooOWP8zHuT1NZXN9qiAWNUXkFXYKKEjlIJY8iaVzkzqxcLFB3QRLvjbHalojhW9ZZ01RTEatt8HY0e5yAQRigL3OVZfeQ5FTT2dGSMaoHVJOEXLW9yS9uDmKUdAdxkfChL61jN00xVn1kEb96eT3CT2iNpVhCArA9UP8A0aXTwxxsDHsh5A9D6U9nPLHapl/ZyyC3czE+UIcHv6fhTu7tLfiKBZ0BIHlfG4rH2aVWwGGdRc7f6TREEgZV8uMjb1pXOmUhx4OPi0cxLZvw9GtZVBImLqByYEcxRaey/wBIYTXLlIwP3ajc/E9KeTJGZI5ZFDGE61PrQ737OMd+1N8zOJfxcfO29GkMdvaWgt4IxGinOF7/AK1leXBltYdj5SwGocznNYG4Jbn1rGF/FW4iwNRXWu/Uc6Ft9nc8UMcaihFxGFmY4yeu3Sgo+JXdi4EMrrpxgA7U+MCXKtvhxyYUsuLRnLAICScE1WLVUeXyMUm7QdwXiN7xDiniSOxUKS+NsgdK6m0mUpllwOpNc/wWJLKzd2UF3bQMHtz/AEowzkyKunA7ZpJ1ejo4mLXuF3nDbWYtLZnwpcchyagW9pvAtzbyW+uRBowfdFGCY4OnbFZT8Hm4uyLa+GjnOsscDvn1+FCEt7ZLl8WFXA5ZJ3drhzgHQTsO5rSB8FScjlTjjPsxNwSwNzNPE/ieQBAfjSaMHKb9K6L0eU1Q1u21GIgAAxjYfE1K8nUBIQQAfDH9zUrCM5Ljf8Wux/dLQQxgBVJbr3NG8bYi8X/aWgBI4OVYj4GqkyMTk86gbAOaqDVjtmsYZ8EhzJLcHICDSvxNO4JNEUjEnGnFB2KeBYQxMMMw8R/nRDNiEgdahPZ63EhUbF8hw6Hf3hR+cDlvSu7bGk5/mpjqyBjtS1osmvMuQeZBo7g9ubu7Nsts0+qJmKK2MADOr4DrS2WQrEz88AnHfFddxPhlv7MX1s9nxE3T3NrqwoAG53XY70taGyTjHs5gyyzzeCylTnDAjGAKM4eWnZwMgB8belVv7aNTJerc65Z2YvEFwY2/HlTHgSC24ZFI3vyKSM9M0H0Nx5+TNplydOeQyaycBYRzBrdDtknflQ8zDSM96nZ6BpZsTlSTXtxGd+dZQS6JN980W77bjtQYy2gKS2XxNaMVT+ZcZ264oS6tGt5BE7szo58x6jFM2ORvy5UJfP4gj1HLICMk8x0oojOP2H+zB+0jVuYJ5/6TRNucRqMHA60H7O6frBV1e+hIz3ANEWj4XSxwRQkUx9ntwWWYc9JGD8KVTfZzaVzkb5prc48QHO2PwpdfqAyycyVwfjRi0PkTo8hUlhnOBuawRys4I556UVH+723JobBBHMEZp7RBq0eSIYZXAzjmu9DKzsXZSQGfSBjrRWnXG5L4ZOW3OsbaEoonzjVnTk9+tMiEv0bMN1Rc6UGB6nqatHuzMdxyqZ0pGBzAzXkLAjHbc0B4oKjzkijOGyyw3S6CcFh/egxkYNeWk5S9WNvdLAjapsbJ+I8/8ksF4VAuTvIx/pXB241NENyNhXc/+S3P1Zaunul25j0FcNbPokjJO1WxdHg5dSGV6mWi1E58Mf3NSvbw6/BYZ3jGfxNSrHOzkOOfxq/7S0vpjxz+MX/aWl1UJnq460TYQm5u40OdOrLfAUKOdP8AhEQjtGuT7znQvwHOg3SGxx8pUFMdT+bPavJjhAo61FO+1Zzk42Nc72z28frGgC+bZfjTEEGNSAeQNK79txg9KZxD7FRy8oo1olGXue9enLketU4Tbo/F0XAUEMwwMdKsWCknI2HWslvmt50lh05TlkZFCh8lNB9zEVknjTJMsukb/KnshVHWJPdjAUY9KR2Ej3d/DJIQcAu23I9KdKO5Gf61OR0cWKRqzfZ5A250C7ExI53yTR1xhIME7haBLfskbHqx2pTskz0HHmAo921RK2OdLo22IU70UG+wG/I4rM0GbQ4KkN1oK7wJVXkCME+lFQnIXvQt357lUz7q5JoIM+i/B2WK9UnfyyAb8+1GtuscgGzbH0pbbQ6onuFdQYJRkdSG2FG50syA7SDI+PWtJE8b3s0nclcgb6cUM5E1iWUZKnOOxoh30R6y2MDFDWgJSRVIw45etBIrKT6BrecqwG9btKragBuOtBKCrEk5wcZq1sdUpyefSqUR8qCba2mneHRHJpllIWTQdOR68q1u4WiuGikZSYmwxXkfhTP2cvOKXDLw1VtzbxLJIDnSw3HPJwedKOJXImvJyUVRrKgA53G2c1r+jl+X3qjJzkE7jFUh6ldhmrSszYA5c/wqqHy9OdE6LQSJMRAtnAqkchMocdORrPXiFgD8Kztmw2GPIZoAyS0dD7aTG59kbG5AOQ/hsMdcVxltpMsSyA46/hT7i3Elk9mxYuc+HciUegxvXPCX7UONwN/Wq41R4ed+wzmkGmELyCdvU1KzlkBjhIyPs9/xNSrbOaxNxb6MJmiktZpbqSFBBpl0hT30gEt8Mig/qriGvQeE3+o7AfR3z/aut4nfzWcFu6TNExUeEE8pOBucjfNAy8QuDw2K6+lTtI0rIdUrn1zzrWLRzs/Db+EDxeG3kWeWu3cZ/pT3wTDbxW+nBRd9up50VBdXP0iFDJLrVPEY6z5QeXWsZmGskNzNJOSOviwuVmIXHTasbkgAA4zRJAGxPyoO5OXUCors9KXQvvt3HLlTONgsCZIA00rvt5iOlFzN9mFB5AVWtHEnUzy4n1HAxjNYAEsBgb1AOQyDW1umqZM8gQaFJDeTlI6PhkQSEybZc4+QFGM/lB74rFMLbxr1KZx8d6umWmhXORq/91F2z1cXrE3v30wTscbLpoR/LYxAkbLmteJuRbPyyxGapKT9DUEDZOVBIeTB4mw/TejVOpAu2+9LoAzOO39qYoDoHI1mjQdhMBwAdsjfFATtm7mOQuE2osKoGSN8bb0olaWW7dYELsf5R2FZIbJNJbCeHFZzeoww6qki4PPBpjGfKAcZBzSjhpl+nOxjK+ImjDL1FOfBkRQzqQM9aEkSxSt9mV5/DnkKH4POshIbGe1EXrMtq5GM0o4VLovCpxWUdFJTphN2Ak8yA8mztWNjKAzNkHA61rxSGReI+IM+G6g5HQ0FDIoZgGqiSolObTG3DuLtYzy+HFqWaLw2IbBG+aDQkswCgtqztWKYLD44q41FpQrYwRyoeKJ1uzdxuxOOWKzXQqZJAUVZm2O4OdqwMM146xxMEjXdnOwFFIaUkkQuzK2FAQHYnrV7f32GByqoWJRiOdpQNizLgZ9Kr40VvL53UDFNQnmmuyvF1b6G+NgSDz5Upw5Axj5UTxXikMiGKA6lIwT39aHjKmJdQ/CqRVHl8qUXLQaA3gw5z7n6mpV8x+DDp1AaP1NSnOM84/cljBbGTT4UaupxkENmgo7hWgBlf7JCY1XHNm21VlxptVzGuSCIl5igSMoo1rtS0Cx08sn0ZmMjB1OkEHAOP0oCG4u5ZdEeHboOtDszMgBfkOxrPEiSh4mcHPPBGKHiXhl8VoMe9uI2xLDgiqi78Y7RtUktpJH8zNjOdzWnhmGFtO4ArUi6y5JC+eUO5P60dMwIU4xkClh51tG7jbVtTURU/bYQANWKY8Nh8S5TPU4zilGqRdzy+FE215cxMsinYHIzSSTL45xvZ2VwUJyu2NsVhbANxFRnZVJrSdJI0DybqwB1CvOGqTPM4OoBMZzULPXitaKcWb7L0DAUGZS0anUQD0rXjJJjQDnqPOsZlCIijfAopizk0zSzbz49KYg4jB9aVWDHxmycGmvKNcnalkPilZDKQus/y+YilVtPPbXK3UEayeVshjgb0bdH7KQbc8VZ1VLQqAMjk2K0QZV5KjKG9vZ0mlmSNWt3QoUBwCcjfvTGG5up7fF0Iw4OcpkZoTgsZubfikbcwin8MkUTE4KDUea/hWZz4cft2VuiXt3B22yK5+0fw71XLcv60/uI3mXTHIykbnT2rn+IRrA6vGsil99D/pRhsrnfix/dyxukbFsuOxz+NLriGLXrXAZug60Il1mHJGD27URDxAxWej6PHqZtRmb3j6D0qkcbsjl5EEtnsccmc6SMelbRwyzXb21tBJPO+CIo9z8fh6nYVhHxUpgOoZfjvT259o4Z7FrLh8C2sD48XR7zkdzzb50ZY3HZH+1FrQzuzAtmnDjZQTSBAoKMPs3HPzDnXHXUzzXDpKQsabBE5D/ujoJhF7rsO+9EWVnBf3AhNzFAjDdpO/pWhFMhLNK9iq6EK2nQqBvvWvszwqK7ma6miL265UI42Y0zj4HDBxe5sbkxXMcKhhjdTncZp3EiRKI0UKo2AGwpklFiTyqSpHz72n4U3D7x5UUCCZ/s8Dl6UPAYlt2eQ5K8l3Ga6r24UGztyTydv7VyACFBrUn4HFOnZyS0w5Zw0EJC48nIH1NSqmMrFFgbFMj8TUphbNuJRI7q5jywhUgasEqOZoBjDjWFHhnBGGOfhW16ztxa3ADYaNVwOxB50LaR4lldk1JbqWwN874FKzB0sMcQ1PFpw2HQPumeVUiJEwjxFIzHC77D1NC2plmaZZNTFo2JLcsjrUhjYWs0wXLZCYzyzvmhsK7GejbO2/asp1BiZRjcGgluZ38qKFQDmDzq8mfCY5OoLyoVJnfHNjUaFITz4POiVh2yaGzl99jmmMePCOO9F2kc0UpSB3XyncVeIfYg5+NeN2596tGQImGBWvRVKmdhaZk4TCZDkNH1pZcRFclGKk9QcUw4eyNwW2bOemkelVkhRnQsPLnJHeuaVJnsxj5QVCS8t7pYRI85IIyqk70KYbtVDu7Ads10XEQmExyOBvV5OHRXFthNj1Kn9KKmjnycab2mcxFPPC4ZJdxvR6X9/NIqLhidhgVvFwUq58d8AH+QZpnbW0EbExSYbGNximcosTFizJ0DeHKzojynUTk4TYGjZuHSzpoEhRT1LCqhWa5OrUcdQaLXwGGHMmfXlUZSro9GGJtbEtpDcWwuil5NE2k7LsHx3+VErwsieF0uZGU4LZ2xnoKI4giwQM66irArgncZxvTCGeFrFVijJkYAajQcxYcePkaeEtuoQBmYnAwMk+lcRxO6lvb1pZGI0jSo+6o6V29zKosizMA+jIPY4rj7ezRmEsp2Jzpp8bE5sXSSF0zSaEJ8qMTjua9jnMcQV31AbD0rXjjA3KooAVFwBS1jkAHlXVFnhZU09jFIzN5g4055jqK3C+AurXy6tS6IypGTFqwTkkCrNDcSLr8ORlO+TRbbFVJGy8Qm1ZaQD0IrRrmSYBUmYk9AtLACTypxwi0dC0kylQR5d6FJdgXlJ0h3YXjWqMAqGRyCzknLdqL+tLjbAj/CkV/Fkoy5GFxscUJ4kyAlXO3TNCkwzi4djT2gupru3jWZlwr5GkelJcRlRt061q91IRpmQMO1UWSIt54iq/5d6dKiLdhUkmpISAB9mOvqalTxIXihKFgNHb1NSmsBjxB9HEIRHL52RRvyUY51i8qRRAwtqQfZSHG53zmtuJxFfEkGNZjRRk8gedAW8ZNvcg491dO/Ns8qRgLwOhJQyHQcl2Pbt861uJkdQ4J8OTZlzyIFDvAY7UYI8zkOM7jFXij12pj1DU8o0/rWCeWxycKSgxuepNGrbYQNnJ+JrDh8kMFxbyTeaNWy6jrvRl/xK1nu5jbReHGznSoJ/Wmi6CtiW5j03LEYxnlW6tpHx50NcsxlJO4zzrYHC7fGtIpjdPR4wweea0QAxPisW+dbJ+6k+ApDoW2dH7OsDw3DnbxSBTEqrSDUPLSv2T89rOCMhHB/pTFZNUhGk6emK5cnZ7PFl6bLX0MTtFGudTHp0rRI2CAZORt3rJyHulUZIRCfxq8MhDMuDSHUmky4ZzP4TOCNGrJH/VXe1ZFLMq4HXVQrOU4kDvgpjFFX1yYrQAHGv1pQ6YHbKQksoZwi8ytHIZcDUGAYbHTuaysUJ4ZNgHzZ2+VWW68OztjuTq086JoWL+JRoyAxySuG79O9MuEIvgkEnKv7xB3HpQ90yGzbAzgHGK04bNLHDEVXUrnSwI5Hoa1Khf8AZfi4QWsmgHSFJFctDdp4gMir5RgNXQe0tw8FoqAZEgKk+tcWjHUfjVcUDg52ZxdIaSWy8QDTKdL5x3FaWFnbqZIZkVpF6nqDWnCziLQ3er3I0ss0f7yM7jPvCrt0ckcan7M0tLfw4nERwviHArZMohV9wKGtLtNLBdQJcmvbq4CxLjJLHelOhRikCTxRfSRLnBcYxTCzCsCrcgMjalrK8qanHn5j0oy1cDBIztTXolGlLo0ulJt3BBAQ5yDvSnWVOz5+NN2JKuu5G9JXca8FT+FaJDlxXaLs+feQfKqOVwSMqc7ZqjSqOQIrxpCTjoaqefYSm0EO49z9TUr1B9hDzPk/U1KwC/tAqfYTKrGOSILIpOwYcsUphIjj8Ug4BGgZ5t610fELQ3NnHAupmfEmw90BaRTQP4NsBHL7mcBDzzSgM521EyAZjk82D3zvV8+DbLIceLIcpjki/wDutRau9uqrFJlAWOVPyFbX8fiGJoLaU+RQdjgEc6xgFv3gdVAV8HHMCsLl2F2+O/KmUVu5CosL4Xup33oCSCZ7tj4L7t900UGyksbnfcjNagHTy/pR8FvI0ADRP1/lNZS20q8o5Pymg5fR0QjqwNietELkwtt0rJoZScCKT8pomKCXwH+zfl900GPFoP8AZiW5ZrpIVTwwoaQscHsAKZm6uY2IFpj5iuatZLq1cmNJFBG4Cmn0F7PHBGbq2mUONSsVPmqM4Nnfxs6SqwqymkmeWRowhB04ohSRcE42xiqWEcgt/E0OPGYvuprcRNr9xh8qjVHpQkmgWU/tiH5UXdWr3CxFcHTzFZXkTrMGCPsR0prEjeGBobGO1Kx4tM90N4TgNnAOKUSy5tYAR7sozt607jjfcBG69KSSQyJHIhjbUkqkbetBbKSaSNHgyY4zGfCfVn1ptawJbRBI9l9azWJteFRyoyd8nn2rfRJjBVthWbNCuxN7TxGay2AyrZB+VcbHavq1NtjfHevoXFLcvZOAhzpzyNci0MmciJ+X3TVsL+jzefjTdlbFyULbbYO1Fvuwf0waHsIZcMDE+Ouxovw5dJPht5R2NWZzYnSoEiiC2wOMgnNZsFeVECkDHImi4opo4Y8RMQRnBB2rCGOR7iV2jfy8tjWoZtI8XdwcbVZSBKwB2zkD0qLHIoZvDblj3TUeKVQkgjffb3aYXyo31DmxHqBS2aGYsWVdS57UxSOTJ1RsT8DVQJYyfI255YNZaI8iVxFDKf5kK1QhcjBOOuadEaucZb0IrB7QSL5UdT20055rZkoxDFt/L+pqVeWMxrGpxsnX4mpTUABiurhWkxPKPPjZzyod7q48Vvt5fe++alSkAVF3cgLi4lG/3zUS5uN/t5ef3zUqVjHourgMMXEo+DmsluZ9WfGk5/fNSpRQUbx3VxjH0iX85ryS5uNP7+X85qVKX7LLozNzPj9/L+c1otzcaT9vL+c1KlMxEU+kT6h9tJ+c1EvLohlNzMVzy8Q4qVKBl2MI7y60gfSZsBR/9Q1YXl1t+0zf8hqVKnI74dEe8uiTm5m/5DWsd7dgDF1P/wAhqVKV9FF2WF9eb/tc/wDyH/uh5Ly6LPm5m/5DUqUsRpG0d9d5P7VPz/xDV/p13kj6VP8A8hqVKP0ZHj312V3up/8AkNLvpVzn+Il/OalSmj2QynqXdzk/tEvL75q5urnQf2iXl981KlUIo8+l3PhD9om5ffNVS6uAuRPLv/nNSpRQGePd3On+Il6/zmrPdXHhn7eXn981KlYx59Lucn9ol/Oa8e6uCN55fzmpUrCy6B5rm4z+/l5ffNWjurjR/ES/nNSpRRznjTSsctK5PqxqVKlOA//Z"/>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1.bp.blogspot.com/_eFsJONTMNyc/RwNNiphdsYI/AAAAAAAAAJA/UlvxiPF5TY0/s320/spanish_inquisi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3352800" cy="294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3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Galileo and </a:t>
            </a:r>
            <a:r>
              <a:rPr lang="en-US" dirty="0" err="1" smtClean="0"/>
              <a:t>Kepler</a:t>
            </a:r>
            <a:r>
              <a:rPr lang="en-US" dirty="0" smtClean="0"/>
              <a:t> disagreed on the cause of tides. Galileo thought it was caused by the oceans sloshing back and forth due to the </a:t>
            </a:r>
            <a:r>
              <a:rPr lang="en-US" dirty="0"/>
              <a:t>E</a:t>
            </a:r>
            <a:r>
              <a:rPr lang="en-US" dirty="0" smtClean="0"/>
              <a:t>arth’s non-uniform acceleration. </a:t>
            </a:r>
            <a:r>
              <a:rPr lang="en-US" dirty="0" err="1" smtClean="0"/>
              <a:t>Kepler</a:t>
            </a:r>
            <a:r>
              <a:rPr lang="en-US" dirty="0" smtClean="0"/>
              <a:t> was of the opinion that it was caused by the moon. Galileo also rejected </a:t>
            </a:r>
            <a:r>
              <a:rPr lang="en-US" dirty="0" err="1"/>
              <a:t>K</a:t>
            </a:r>
            <a:r>
              <a:rPr lang="en-US" dirty="0" err="1" smtClean="0"/>
              <a:t>epler’s</a:t>
            </a:r>
            <a:r>
              <a:rPr lang="en-US" dirty="0" smtClean="0"/>
              <a:t> elliptical orbit theory. </a:t>
            </a:r>
            <a:endParaRPr lang="en-US" dirty="0"/>
          </a:p>
        </p:txBody>
      </p:sp>
      <p:pic>
        <p:nvPicPr>
          <p:cNvPr id="12290" name="Picture 2" descr="http://www.crossfit603.com/storage/high-tide-foam.jpg?__SQUARESPACE_CACHEVERSION=134228101809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347203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americansweets.co.uk/ekmps/shops/statesidecandy/images/american-tide-original-scent-liquid-washing-detergent-64-wash-bottle-15634-p.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643" y="4800600"/>
            <a:ext cx="874957" cy="87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0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Overlooked discoveries</a:t>
            </a:r>
            <a:endParaRPr lang="en-US" sz="2800" dirty="0"/>
          </a:p>
        </p:txBody>
      </p:sp>
      <p:sp>
        <p:nvSpPr>
          <p:cNvPr id="6" name="Content Placeholder 5"/>
          <p:cNvSpPr>
            <a:spLocks noGrp="1"/>
          </p:cNvSpPr>
          <p:nvPr>
            <p:ph idx="1"/>
          </p:nvPr>
        </p:nvSpPr>
        <p:spPr/>
        <p:txBody>
          <a:bodyPr/>
          <a:lstStyle/>
          <a:p>
            <a:r>
              <a:rPr lang="en-US" dirty="0" smtClean="0"/>
              <a:t>One of the first people to understand sound frequency</a:t>
            </a:r>
          </a:p>
          <a:p>
            <a:r>
              <a:rPr lang="en-US" dirty="0" smtClean="0"/>
              <a:t>Basic principle of relativity</a:t>
            </a:r>
          </a:p>
          <a:p>
            <a:r>
              <a:rPr lang="en-US" dirty="0" smtClean="0"/>
              <a:t>One of the first compound microscopes</a:t>
            </a:r>
          </a:p>
          <a:p>
            <a:r>
              <a:rPr lang="en-US" dirty="0" err="1" smtClean="0"/>
              <a:t>Thermoscope</a:t>
            </a:r>
            <a:r>
              <a:rPr lang="en-US" smtClean="0"/>
              <a:t> </a:t>
            </a:r>
            <a:endParaRPr lang="en-US" dirty="0"/>
          </a:p>
        </p:txBody>
      </p:sp>
    </p:spTree>
    <p:extLst>
      <p:ext uri="{BB962C8B-B14F-4D97-AF65-F5344CB8AC3E}">
        <p14:creationId xmlns:p14="http://schemas.microsoft.com/office/powerpoint/2010/main" val="216426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6/68/Theory_of_impetus.svg/512px-Theory_of_impetus.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446" y="1371600"/>
            <a:ext cx="4225354" cy="444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 experiment</a:t>
            </a:r>
            <a:endParaRPr lang="en-US" dirty="0"/>
          </a:p>
        </p:txBody>
      </p:sp>
      <p:sp>
        <p:nvSpPr>
          <p:cNvPr id="4" name="Text Placeholder 3"/>
          <p:cNvSpPr>
            <a:spLocks noGrp="1"/>
          </p:cNvSpPr>
          <p:nvPr>
            <p:ph type="body" sz="half" idx="2"/>
          </p:nvPr>
        </p:nvSpPr>
        <p:spPr/>
        <p:txBody>
          <a:bodyPr/>
          <a:lstStyle/>
          <a:p>
            <a:r>
              <a:rPr lang="en-US" dirty="0" smtClean="0"/>
              <a:t>Imagine a cannonball is dropped from a given height through a hole in the Earth. The cannonball is given impetus by its natural motion and rises to the exact same height on other side of Earth. Unlike Aristotelian ideas, it explains oscillatory motion.</a:t>
            </a:r>
            <a:endParaRPr lang="en-US" dirty="0"/>
          </a:p>
        </p:txBody>
      </p:sp>
      <p:pic>
        <p:nvPicPr>
          <p:cNvPr id="2050" name="Picture 2" descr="http://a2.ec-images.myspacecdn.com/images01/17/165ac6c653ec39c52c3376d3b8e17856/l.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167" r="111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7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right and wrong: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Like momentum, impetus, once imparted to an object, will endure forever unless corrupted by an outside </a:t>
            </a:r>
            <a:r>
              <a:rPr lang="en-US" dirty="0" smtClean="0"/>
              <a:t>force.</a:t>
            </a:r>
          </a:p>
          <a:p>
            <a:r>
              <a:rPr lang="en-US" dirty="0"/>
              <a:t>Not like inertia: in modern inertia, rest and motion are equivalent. But impetus has no meaning for a non-moving object</a:t>
            </a:r>
            <a:r>
              <a:rPr lang="en-US" dirty="0" smtClean="0"/>
              <a:t>.</a:t>
            </a:r>
          </a:p>
          <a:p>
            <a:r>
              <a:rPr lang="en-US" dirty="0"/>
              <a:t>In modern theory, we </a:t>
            </a:r>
            <a:r>
              <a:rPr lang="en-US" dirty="0" smtClean="0"/>
              <a:t>differentiate between </a:t>
            </a:r>
            <a:r>
              <a:rPr lang="en-US" dirty="0"/>
              <a:t>linear and angular (circular motion) </a:t>
            </a:r>
            <a:r>
              <a:rPr lang="en-US" dirty="0" smtClean="0"/>
              <a:t>momentum, but </a:t>
            </a:r>
            <a:r>
              <a:rPr lang="en-US" dirty="0"/>
              <a:t>angular motion requires a force to be </a:t>
            </a:r>
            <a:r>
              <a:rPr lang="en-US" dirty="0" smtClean="0"/>
              <a:t>maintained. </a:t>
            </a:r>
            <a:r>
              <a:rPr lang="en-US" dirty="0" err="1" smtClean="0"/>
              <a:t>Buridan</a:t>
            </a:r>
            <a:r>
              <a:rPr lang="en-US" dirty="0" smtClean="0"/>
              <a:t> </a:t>
            </a:r>
            <a:r>
              <a:rPr lang="en-US" dirty="0"/>
              <a:t>used impetus theory to explain </a:t>
            </a:r>
            <a:r>
              <a:rPr lang="en-US" dirty="0" smtClean="0"/>
              <a:t>linear </a:t>
            </a:r>
            <a:r>
              <a:rPr lang="en-US" dirty="0"/>
              <a:t>as well as </a:t>
            </a:r>
            <a:r>
              <a:rPr lang="en-US" dirty="0" smtClean="0"/>
              <a:t>circular motion. </a:t>
            </a:r>
            <a:r>
              <a:rPr lang="en-US" dirty="0"/>
              <a:t>T</a:t>
            </a:r>
            <a:r>
              <a:rPr lang="en-US" dirty="0" smtClean="0"/>
              <a:t>hese </a:t>
            </a:r>
            <a:r>
              <a:rPr lang="en-US" dirty="0"/>
              <a:t>were essentially the same; impetus was the force that tended to uphold the </a:t>
            </a:r>
            <a:r>
              <a:rPr lang="en-US" dirty="0" smtClean="0"/>
              <a:t>initial </a:t>
            </a:r>
            <a:r>
              <a:rPr lang="en-US" dirty="0"/>
              <a:t>motion, whether straight or </a:t>
            </a:r>
            <a:r>
              <a:rPr lang="en-US" dirty="0" smtClean="0"/>
              <a:t>circular. This </a:t>
            </a:r>
            <a:r>
              <a:rPr lang="en-US" dirty="0"/>
              <a:t>idea survived for 300 years until Galileo.</a:t>
            </a:r>
          </a:p>
        </p:txBody>
      </p:sp>
    </p:spTree>
    <p:extLst>
      <p:ext uri="{BB962C8B-B14F-4D97-AF65-F5344CB8AC3E}">
        <p14:creationId xmlns:p14="http://schemas.microsoft.com/office/powerpoint/2010/main" val="337066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err="1" smtClean="0"/>
              <a:t>galileo</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826" y="2438400"/>
            <a:ext cx="3136347" cy="3048000"/>
          </a:xfrm>
        </p:spPr>
      </p:pic>
    </p:spTree>
    <p:extLst>
      <p:ext uri="{BB962C8B-B14F-4D97-AF65-F5344CB8AC3E}">
        <p14:creationId xmlns:p14="http://schemas.microsoft.com/office/powerpoint/2010/main" val="234066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lstStyle/>
          <a:p>
            <a:r>
              <a:rPr lang="en-US" dirty="0" smtClean="0"/>
              <a:t>Father (Vincenzo) and brother (</a:t>
            </a:r>
            <a:r>
              <a:rPr lang="en-US" dirty="0" err="1" smtClean="0"/>
              <a:t>Michelagnolo</a:t>
            </a:r>
            <a:r>
              <a:rPr lang="en-US" dirty="0" smtClean="0"/>
              <a:t>) were </a:t>
            </a:r>
            <a:r>
              <a:rPr lang="en-US" dirty="0" err="1" smtClean="0"/>
              <a:t>lutists</a:t>
            </a:r>
            <a:endParaRPr lang="en-US" dirty="0" smtClean="0"/>
          </a:p>
          <a:p>
            <a:r>
              <a:rPr lang="en-US" dirty="0"/>
              <a:t>C</a:t>
            </a:r>
            <a:r>
              <a:rPr lang="en-US" dirty="0" smtClean="0"/>
              <a:t>onsidered priesthood, but father pushed him to medicine</a:t>
            </a:r>
          </a:p>
          <a:p>
            <a:r>
              <a:rPr lang="en-US" dirty="0" smtClean="0"/>
              <a:t>Had three children out of wedlock with Marina </a:t>
            </a:r>
            <a:r>
              <a:rPr lang="en-US" dirty="0" err="1" smtClean="0"/>
              <a:t>Gamba</a:t>
            </a:r>
            <a:endParaRPr lang="en-US" dirty="0" smtClean="0"/>
          </a:p>
          <a:p>
            <a:r>
              <a:rPr lang="en-US" dirty="0" smtClean="0"/>
              <a:t>Body was buried then reburied minus three fingers and a tooth; Right hand middle finger is on display in </a:t>
            </a:r>
            <a:r>
              <a:rPr lang="en-US" dirty="0" err="1" smtClean="0"/>
              <a:t>Museo</a:t>
            </a:r>
            <a:r>
              <a:rPr lang="en-US" dirty="0" smtClean="0"/>
              <a:t> Galileo</a:t>
            </a:r>
          </a:p>
          <a:p>
            <a:endParaRPr lang="en-US" dirty="0"/>
          </a:p>
        </p:txBody>
      </p:sp>
    </p:spTree>
    <p:extLst>
      <p:ext uri="{BB962C8B-B14F-4D97-AF65-F5344CB8AC3E}">
        <p14:creationId xmlns:p14="http://schemas.microsoft.com/office/powerpoint/2010/main" val="95843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“Naturally accelerated motion”</a:t>
            </a:r>
            <a:endParaRPr lang="en-US" sz="2400" dirty="0"/>
          </a:p>
        </p:txBody>
      </p:sp>
      <p:sp>
        <p:nvSpPr>
          <p:cNvPr id="3" name="Content Placeholder 2"/>
          <p:cNvSpPr>
            <a:spLocks noGrp="1"/>
          </p:cNvSpPr>
          <p:nvPr>
            <p:ph idx="1"/>
          </p:nvPr>
        </p:nvSpPr>
        <p:spPr/>
        <p:txBody>
          <a:bodyPr/>
          <a:lstStyle/>
          <a:p>
            <a:r>
              <a:rPr lang="en-US" dirty="0" smtClean="0"/>
              <a:t>Bodies accelerate toward Earth at constant rate</a:t>
            </a:r>
          </a:p>
          <a:p>
            <a:r>
              <a:rPr lang="en-US" dirty="0" smtClean="0"/>
              <a:t>Did not propose a dynamic model for this</a:t>
            </a:r>
          </a:p>
          <a:p>
            <a:r>
              <a:rPr lang="en-US" dirty="0" smtClean="0"/>
              <a:t>Published works in Italian so they could be                                   read by larger audience</a:t>
            </a:r>
          </a:p>
          <a:p>
            <a:r>
              <a:rPr lang="en-US" dirty="0" smtClean="0"/>
              <a:t>Cushing claims his key insight was to think	                           of time as independent variable</a:t>
            </a:r>
          </a:p>
          <a:p>
            <a:endParaRPr lang="en-US" dirty="0" smtClean="0"/>
          </a:p>
        </p:txBody>
      </p:sp>
      <p:pic>
        <p:nvPicPr>
          <p:cNvPr id="5122" name="Picture 2" descr="http://www.safetygearonline.co.za/714-977-large/falling-objects-construction-sig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0"/>
            <a:ext cx="2438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1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but how original was he?</a:t>
            </a:r>
            <a:endParaRPr lang="en-US" sz="2800" dirty="0"/>
          </a:p>
        </p:txBody>
      </p:sp>
      <p:sp>
        <p:nvSpPr>
          <p:cNvPr id="3" name="Content Placeholder 2"/>
          <p:cNvSpPr>
            <a:spLocks noGrp="1"/>
          </p:cNvSpPr>
          <p:nvPr>
            <p:ph idx="1"/>
          </p:nvPr>
        </p:nvSpPr>
        <p:spPr/>
        <p:txBody>
          <a:bodyPr>
            <a:normAutofit/>
          </a:bodyPr>
          <a:lstStyle/>
          <a:p>
            <a:r>
              <a:rPr lang="en-US" dirty="0" smtClean="0"/>
              <a:t>14</a:t>
            </a:r>
            <a:r>
              <a:rPr lang="en-US" baseline="30000" dirty="0" smtClean="0"/>
              <a:t>th</a:t>
            </a:r>
            <a:r>
              <a:rPr lang="en-US" dirty="0" smtClean="0"/>
              <a:t> century - Oxford group came up with law of falling bodies and stated and demonstrated mean speed theorem</a:t>
            </a:r>
          </a:p>
          <a:p>
            <a:r>
              <a:rPr lang="en-US" dirty="0" smtClean="0"/>
              <a:t> 14</a:t>
            </a:r>
            <a:r>
              <a:rPr lang="en-US" baseline="30000" dirty="0" smtClean="0"/>
              <a:t>th</a:t>
            </a:r>
            <a:r>
              <a:rPr lang="en-US" dirty="0" smtClean="0"/>
              <a:t> century - Nicole </a:t>
            </a:r>
            <a:r>
              <a:rPr lang="en-US" dirty="0" err="1" smtClean="0"/>
              <a:t>Oresme</a:t>
            </a:r>
            <a:r>
              <a:rPr lang="en-US" dirty="0"/>
              <a:t> in his Physics Commentary defines time as the successive duration of things </a:t>
            </a:r>
            <a:r>
              <a:rPr lang="en-US" dirty="0" smtClean="0"/>
              <a:t>that </a:t>
            </a:r>
            <a:r>
              <a:rPr lang="en-US" dirty="0"/>
              <a:t>is, the duration of the actual existence of </a:t>
            </a:r>
            <a:r>
              <a:rPr lang="en-US" dirty="0" smtClean="0"/>
              <a:t>things as opposed to Aristotle’s measure of time in relation to motion; Aristotle believed time was not independent of motion</a:t>
            </a:r>
          </a:p>
        </p:txBody>
      </p:sp>
    </p:spTree>
    <p:extLst>
      <p:ext uri="{BB962C8B-B14F-4D97-AF65-F5344CB8AC3E}">
        <p14:creationId xmlns:p14="http://schemas.microsoft.com/office/powerpoint/2010/main" val="4109413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352</TotalTime>
  <Words>972</Words>
  <Application>Microsoft Office PowerPoint</Application>
  <PresentationFormat>On-screen Show (4:3)</PresentationFormat>
  <Paragraphs>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Galileo on Motion</vt:lpstr>
      <vt:lpstr>Impetus theory</vt:lpstr>
      <vt:lpstr>PowerPoint Presentation</vt:lpstr>
      <vt:lpstr>Tunnel experiment</vt:lpstr>
      <vt:lpstr>the right and wrong:</vt:lpstr>
      <vt:lpstr>Enter galileo.</vt:lpstr>
      <vt:lpstr>biography</vt:lpstr>
      <vt:lpstr>“Naturally accelerated motion”</vt:lpstr>
      <vt:lpstr>but how original was he?</vt:lpstr>
      <vt:lpstr>Domingo de soto</vt:lpstr>
      <vt:lpstr>Inclined plane Experiments</vt:lpstr>
      <vt:lpstr>Leaning Tower of pisa experiment</vt:lpstr>
      <vt:lpstr>Projectile motion</vt:lpstr>
      <vt:lpstr>Momentum and inertia</vt:lpstr>
      <vt:lpstr>Not quite inertia</vt:lpstr>
      <vt:lpstr>Descartes</vt:lpstr>
      <vt:lpstr>PowerPoint Presentation</vt:lpstr>
      <vt:lpstr>So what else did galileo do?</vt:lpstr>
      <vt:lpstr>PowerPoint Presentation</vt:lpstr>
      <vt:lpstr>The consequences</vt:lpstr>
      <vt:lpstr>Other thoughts</vt:lpstr>
      <vt:lpstr>Overlooked discoveries</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on Motion</dc:title>
  <dc:creator>dhaberme</dc:creator>
  <cp:lastModifiedBy>dhaberme</cp:lastModifiedBy>
  <cp:revision>27</cp:revision>
  <dcterms:created xsi:type="dcterms:W3CDTF">2013-02-11T02:29:53Z</dcterms:created>
  <dcterms:modified xsi:type="dcterms:W3CDTF">2013-02-11T16:32:35Z</dcterms:modified>
</cp:coreProperties>
</file>