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Lst>
  <p:notesMasterIdLst>
    <p:notesMasterId r:id="rId11"/>
  </p:notesMasterIdLst>
  <p:sldIdLst>
    <p:sldId id="256" r:id="rId2"/>
    <p:sldId id="258" r:id="rId3"/>
    <p:sldId id="261" r:id="rId4"/>
    <p:sldId id="260" r:id="rId5"/>
    <p:sldId id="262" r:id="rId6"/>
    <p:sldId id="263" r:id="rId7"/>
    <p:sldId id="264"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789"/>
  </p:normalViewPr>
  <p:slideViewPr>
    <p:cSldViewPr snapToGrid="0" snapToObjects="1">
      <p:cViewPr varScale="1">
        <p:scale>
          <a:sx n="117" d="100"/>
          <a:sy n="117" d="100"/>
        </p:scale>
        <p:origin x="26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CE831B-A1C6-8443-8043-872862CCBB8B}" type="datetimeFigureOut">
              <a:rPr lang="en-US" smtClean="0"/>
              <a:t>3/31/21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18C021-C005-5847-9211-641F0F6C39EF}" type="slidenum">
              <a:rPr lang="en-US" smtClean="0"/>
              <a:t>‹#›</a:t>
            </a:fld>
            <a:endParaRPr lang="en-US"/>
          </a:p>
        </p:txBody>
      </p:sp>
    </p:spTree>
    <p:extLst>
      <p:ext uri="{BB962C8B-B14F-4D97-AF65-F5344CB8AC3E}">
        <p14:creationId xmlns:p14="http://schemas.microsoft.com/office/powerpoint/2010/main" val="1410480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18C021-C005-5847-9211-641F0F6C39EF}" type="slidenum">
              <a:rPr lang="en-US" smtClean="0"/>
              <a:t>7</a:t>
            </a:fld>
            <a:endParaRPr lang="en-US"/>
          </a:p>
        </p:txBody>
      </p:sp>
    </p:spTree>
    <p:extLst>
      <p:ext uri="{BB962C8B-B14F-4D97-AF65-F5344CB8AC3E}">
        <p14:creationId xmlns:p14="http://schemas.microsoft.com/office/powerpoint/2010/main" val="3859544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95D889-C5FA-A841-9173-FB0BCDB0A62C}" type="datetimeFigureOut">
              <a:rPr lang="en-US" smtClean="0"/>
              <a:t>3/30/21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9274D3-487A-0747-8497-F9C085A22D3E}" type="slidenum">
              <a:rPr lang="en-US" smtClean="0"/>
              <a:t>‹#›</a:t>
            </a:fld>
            <a:endParaRPr lang="en-US"/>
          </a:p>
        </p:txBody>
      </p:sp>
    </p:spTree>
    <p:extLst>
      <p:ext uri="{BB962C8B-B14F-4D97-AF65-F5344CB8AC3E}">
        <p14:creationId xmlns:p14="http://schemas.microsoft.com/office/powerpoint/2010/main" val="1822333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95D889-C5FA-A841-9173-FB0BCDB0A62C}" type="datetimeFigureOut">
              <a:rPr lang="en-US" smtClean="0"/>
              <a:t>3/30/21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9274D3-487A-0747-8497-F9C085A22D3E}" type="slidenum">
              <a:rPr lang="en-US" smtClean="0"/>
              <a:t>‹#›</a:t>
            </a:fld>
            <a:endParaRPr lang="en-US"/>
          </a:p>
        </p:txBody>
      </p:sp>
    </p:spTree>
    <p:extLst>
      <p:ext uri="{BB962C8B-B14F-4D97-AF65-F5344CB8AC3E}">
        <p14:creationId xmlns:p14="http://schemas.microsoft.com/office/powerpoint/2010/main" val="577316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E095D889-C5FA-A841-9173-FB0BCDB0A62C}" type="datetimeFigureOut">
              <a:rPr lang="en-US" smtClean="0"/>
              <a:t>3/30/21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9274D3-487A-0747-8497-F9C085A22D3E}" type="slidenum">
              <a:rPr lang="en-US" smtClean="0"/>
              <a:t>‹#›</a:t>
            </a:fld>
            <a:endParaRPr lang="en-US"/>
          </a:p>
        </p:txBody>
      </p:sp>
    </p:spTree>
    <p:extLst>
      <p:ext uri="{BB962C8B-B14F-4D97-AF65-F5344CB8AC3E}">
        <p14:creationId xmlns:p14="http://schemas.microsoft.com/office/powerpoint/2010/main" val="1967169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E095D889-C5FA-A841-9173-FB0BCDB0A62C}" type="datetimeFigureOut">
              <a:rPr lang="en-US" smtClean="0"/>
              <a:t>3/30/21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9274D3-487A-0747-8497-F9C085A22D3E}" type="slidenum">
              <a:rPr lang="en-US" smtClean="0"/>
              <a:t>‹#›</a:t>
            </a:fld>
            <a:endParaRPr lang="en-US"/>
          </a:p>
        </p:txBody>
      </p:sp>
    </p:spTree>
    <p:extLst>
      <p:ext uri="{BB962C8B-B14F-4D97-AF65-F5344CB8AC3E}">
        <p14:creationId xmlns:p14="http://schemas.microsoft.com/office/powerpoint/2010/main" val="1784815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95D889-C5FA-A841-9173-FB0BCDB0A62C}" type="datetimeFigureOut">
              <a:rPr lang="en-US" smtClean="0"/>
              <a:t>3/30/21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9274D3-487A-0747-8497-F9C085A22D3E}" type="slidenum">
              <a:rPr lang="en-US" smtClean="0"/>
              <a:t>‹#›</a:t>
            </a:fld>
            <a:endParaRPr lang="en-US"/>
          </a:p>
        </p:txBody>
      </p:sp>
    </p:spTree>
    <p:extLst>
      <p:ext uri="{BB962C8B-B14F-4D97-AF65-F5344CB8AC3E}">
        <p14:creationId xmlns:p14="http://schemas.microsoft.com/office/powerpoint/2010/main" val="4143679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95D889-C5FA-A841-9173-FB0BCDB0A62C}" type="datetimeFigureOut">
              <a:rPr lang="en-US" smtClean="0"/>
              <a:t>3/30/21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9274D3-487A-0747-8497-F9C085A22D3E}" type="slidenum">
              <a:rPr lang="en-US" smtClean="0"/>
              <a:t>‹#›</a:t>
            </a:fld>
            <a:endParaRPr lang="en-US"/>
          </a:p>
        </p:txBody>
      </p:sp>
    </p:spTree>
    <p:extLst>
      <p:ext uri="{BB962C8B-B14F-4D97-AF65-F5344CB8AC3E}">
        <p14:creationId xmlns:p14="http://schemas.microsoft.com/office/powerpoint/2010/main" val="1132565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95D889-C5FA-A841-9173-FB0BCDB0A62C}" type="datetimeFigureOut">
              <a:rPr lang="en-US" smtClean="0"/>
              <a:t>3/30/21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9274D3-487A-0747-8497-F9C085A22D3E}" type="slidenum">
              <a:rPr lang="en-US" smtClean="0"/>
              <a:t>‹#›</a:t>
            </a:fld>
            <a:endParaRPr lang="en-US"/>
          </a:p>
        </p:txBody>
      </p:sp>
    </p:spTree>
    <p:extLst>
      <p:ext uri="{BB962C8B-B14F-4D97-AF65-F5344CB8AC3E}">
        <p14:creationId xmlns:p14="http://schemas.microsoft.com/office/powerpoint/2010/main" val="2468139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95D889-C5FA-A841-9173-FB0BCDB0A62C}" type="datetimeFigureOut">
              <a:rPr lang="en-US" smtClean="0"/>
              <a:t>3/30/21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9274D3-487A-0747-8497-F9C085A22D3E}" type="slidenum">
              <a:rPr lang="en-US" smtClean="0"/>
              <a:t>‹#›</a:t>
            </a:fld>
            <a:endParaRPr lang="en-US"/>
          </a:p>
        </p:txBody>
      </p:sp>
    </p:spTree>
    <p:extLst>
      <p:ext uri="{BB962C8B-B14F-4D97-AF65-F5344CB8AC3E}">
        <p14:creationId xmlns:p14="http://schemas.microsoft.com/office/powerpoint/2010/main" val="3945135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95D889-C5FA-A841-9173-FB0BCDB0A62C}" type="datetimeFigureOut">
              <a:rPr lang="en-US" smtClean="0"/>
              <a:t>3/30/21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9274D3-487A-0747-8497-F9C085A22D3E}" type="slidenum">
              <a:rPr lang="en-US" smtClean="0"/>
              <a:t>‹#›</a:t>
            </a:fld>
            <a:endParaRPr lang="en-US"/>
          </a:p>
        </p:txBody>
      </p:sp>
    </p:spTree>
    <p:extLst>
      <p:ext uri="{BB962C8B-B14F-4D97-AF65-F5344CB8AC3E}">
        <p14:creationId xmlns:p14="http://schemas.microsoft.com/office/powerpoint/2010/main" val="1954711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95D889-C5FA-A841-9173-FB0BCDB0A62C}" type="datetimeFigureOut">
              <a:rPr lang="en-US" smtClean="0"/>
              <a:t>3/30/21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9274D3-487A-0747-8497-F9C085A22D3E}" type="slidenum">
              <a:rPr lang="en-US" smtClean="0"/>
              <a:t>‹#›</a:t>
            </a:fld>
            <a:endParaRPr lang="en-US"/>
          </a:p>
        </p:txBody>
      </p:sp>
    </p:spTree>
    <p:extLst>
      <p:ext uri="{BB962C8B-B14F-4D97-AF65-F5344CB8AC3E}">
        <p14:creationId xmlns:p14="http://schemas.microsoft.com/office/powerpoint/2010/main" val="782621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95D889-C5FA-A841-9173-FB0BCDB0A62C}" type="datetimeFigureOut">
              <a:rPr lang="en-US" smtClean="0"/>
              <a:t>3/30/21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9274D3-487A-0747-8497-F9C085A22D3E}" type="slidenum">
              <a:rPr lang="en-US" smtClean="0"/>
              <a:t>‹#›</a:t>
            </a:fld>
            <a:endParaRPr lang="en-US"/>
          </a:p>
        </p:txBody>
      </p:sp>
    </p:spTree>
    <p:extLst>
      <p:ext uri="{BB962C8B-B14F-4D97-AF65-F5344CB8AC3E}">
        <p14:creationId xmlns:p14="http://schemas.microsoft.com/office/powerpoint/2010/main" val="1729260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95D889-C5FA-A841-9173-FB0BCDB0A62C}" type="datetimeFigureOut">
              <a:rPr lang="en-US" smtClean="0"/>
              <a:t>3/30/21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9274D3-487A-0747-8497-F9C085A22D3E}" type="slidenum">
              <a:rPr lang="en-US" smtClean="0"/>
              <a:t>‹#›</a:t>
            </a:fld>
            <a:endParaRPr lang="en-US"/>
          </a:p>
        </p:txBody>
      </p:sp>
    </p:spTree>
    <p:extLst>
      <p:ext uri="{BB962C8B-B14F-4D97-AF65-F5344CB8AC3E}">
        <p14:creationId xmlns:p14="http://schemas.microsoft.com/office/powerpoint/2010/main" val="3495302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95D889-C5FA-A841-9173-FB0BCDB0A62C}" type="datetimeFigureOut">
              <a:rPr lang="en-US" smtClean="0"/>
              <a:t>3/30/21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9274D3-487A-0747-8497-F9C085A22D3E}" type="slidenum">
              <a:rPr lang="en-US" smtClean="0"/>
              <a:t>‹#›</a:t>
            </a:fld>
            <a:endParaRPr lang="en-US"/>
          </a:p>
        </p:txBody>
      </p:sp>
    </p:spTree>
    <p:extLst>
      <p:ext uri="{BB962C8B-B14F-4D97-AF65-F5344CB8AC3E}">
        <p14:creationId xmlns:p14="http://schemas.microsoft.com/office/powerpoint/2010/main" val="3520150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E095D889-C5FA-A841-9173-FB0BCDB0A62C}" type="datetimeFigureOut">
              <a:rPr lang="en-US" smtClean="0"/>
              <a:t>3/30/21</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2A9274D3-487A-0747-8497-F9C085A22D3E}" type="slidenum">
              <a:rPr lang="en-US" smtClean="0"/>
              <a:t>‹#›</a:t>
            </a:fld>
            <a:endParaRPr lang="en-US"/>
          </a:p>
        </p:txBody>
      </p:sp>
    </p:spTree>
    <p:extLst>
      <p:ext uri="{BB962C8B-B14F-4D97-AF65-F5344CB8AC3E}">
        <p14:creationId xmlns:p14="http://schemas.microsoft.com/office/powerpoint/2010/main" val="1790169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E095D889-C5FA-A841-9173-FB0BCDB0A62C}" type="datetimeFigureOut">
              <a:rPr lang="en-US" smtClean="0"/>
              <a:t>3/30/21</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2A9274D3-487A-0747-8497-F9C085A22D3E}" type="slidenum">
              <a:rPr lang="en-US" smtClean="0"/>
              <a:t>‹#›</a:t>
            </a:fld>
            <a:endParaRPr lang="en-US"/>
          </a:p>
        </p:txBody>
      </p:sp>
    </p:spTree>
    <p:extLst>
      <p:ext uri="{BB962C8B-B14F-4D97-AF65-F5344CB8AC3E}">
        <p14:creationId xmlns:p14="http://schemas.microsoft.com/office/powerpoint/2010/main" val="3906072914"/>
      </p:ext>
    </p:extLst>
  </p:cSld>
  <p:clrMap bg1="dk1" tx1="lt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36F0A-6429-F548-987F-7B89076BE6C7}"/>
              </a:ext>
            </a:extLst>
          </p:cNvPr>
          <p:cNvSpPr>
            <a:spLocks noGrp="1"/>
          </p:cNvSpPr>
          <p:nvPr>
            <p:ph type="ctrTitle"/>
          </p:nvPr>
        </p:nvSpPr>
        <p:spPr/>
        <p:txBody>
          <a:bodyPr/>
          <a:lstStyle/>
          <a:p>
            <a:r>
              <a:rPr lang="en-US" dirty="0"/>
              <a:t>New Laws of Robotics: Defending Human Expertise in the Age of Ai </a:t>
            </a:r>
          </a:p>
        </p:txBody>
      </p:sp>
      <p:sp>
        <p:nvSpPr>
          <p:cNvPr id="3" name="Subtitle 2">
            <a:extLst>
              <a:ext uri="{FF2B5EF4-FFF2-40B4-BE49-F238E27FC236}">
                <a16:creationId xmlns:a16="http://schemas.microsoft.com/office/drawing/2014/main" id="{08C20EC3-8569-184A-9B64-0BB53FC83D36}"/>
              </a:ext>
            </a:extLst>
          </p:cNvPr>
          <p:cNvSpPr>
            <a:spLocks noGrp="1"/>
          </p:cNvSpPr>
          <p:nvPr>
            <p:ph type="subTitle" idx="1"/>
          </p:nvPr>
        </p:nvSpPr>
        <p:spPr/>
        <p:txBody>
          <a:bodyPr/>
          <a:lstStyle/>
          <a:p>
            <a:r>
              <a:rPr lang="en-US" dirty="0"/>
              <a:t>Ethics and Technology Management | Chapters 1 &amp; 2 | April 1</a:t>
            </a:r>
            <a:r>
              <a:rPr lang="en-US" baseline="30000" dirty="0"/>
              <a:t>st</a:t>
            </a:r>
            <a:r>
              <a:rPr lang="en-US" dirty="0"/>
              <a:t> | Alex Nisbet</a:t>
            </a:r>
          </a:p>
        </p:txBody>
      </p:sp>
    </p:spTree>
    <p:extLst>
      <p:ext uri="{BB962C8B-B14F-4D97-AF65-F5344CB8AC3E}">
        <p14:creationId xmlns:p14="http://schemas.microsoft.com/office/powerpoint/2010/main" val="2251893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C0658-D613-8143-8097-65FB00CFA145}"/>
              </a:ext>
            </a:extLst>
          </p:cNvPr>
          <p:cNvSpPr>
            <a:spLocks noGrp="1"/>
          </p:cNvSpPr>
          <p:nvPr>
            <p:ph type="title"/>
          </p:nvPr>
        </p:nvSpPr>
        <p:spPr/>
        <p:txBody>
          <a:bodyPr/>
          <a:lstStyle/>
          <a:p>
            <a:r>
              <a:rPr lang="en-US" dirty="0"/>
              <a:t>Chapter 1: Introduction</a:t>
            </a:r>
          </a:p>
        </p:txBody>
      </p:sp>
      <p:sp>
        <p:nvSpPr>
          <p:cNvPr id="3" name="Content Placeholder 2">
            <a:extLst>
              <a:ext uri="{FF2B5EF4-FFF2-40B4-BE49-F238E27FC236}">
                <a16:creationId xmlns:a16="http://schemas.microsoft.com/office/drawing/2014/main" id="{58B98493-CB52-804C-B2C4-012A95D49F3D}"/>
              </a:ext>
            </a:extLst>
          </p:cNvPr>
          <p:cNvSpPr>
            <a:spLocks noGrp="1"/>
          </p:cNvSpPr>
          <p:nvPr>
            <p:ph idx="1"/>
          </p:nvPr>
        </p:nvSpPr>
        <p:spPr>
          <a:xfrm>
            <a:off x="818712" y="2222287"/>
            <a:ext cx="10554574" cy="4399230"/>
          </a:xfrm>
        </p:spPr>
        <p:txBody>
          <a:bodyPr>
            <a:normAutofit lnSpcReduction="10000"/>
          </a:bodyPr>
          <a:lstStyle/>
          <a:p>
            <a:r>
              <a:rPr lang="en-US" i="1" dirty="0"/>
              <a:t>Core Thesis: “</a:t>
            </a:r>
            <a:r>
              <a:rPr lang="en-US" dirty="0"/>
              <a:t>We now have the means to channel technologies of automation, rather than being captured or transformed by them.” </a:t>
            </a:r>
          </a:p>
          <a:p>
            <a:pPr lvl="1"/>
            <a:r>
              <a:rPr lang="en-US" i="1" dirty="0"/>
              <a:t>Utilize existing legal and regulatory structures to ensure robots ‘beneficially augment’ existing human labor capabilities. </a:t>
            </a:r>
          </a:p>
          <a:p>
            <a:pPr lvl="1"/>
            <a:r>
              <a:rPr lang="en-US" i="1" dirty="0"/>
              <a:t>Values are inherently designed into technology; thus, society can dictate what values are emphasized through its intention in technological design</a:t>
            </a:r>
          </a:p>
          <a:p>
            <a:pPr marL="0" indent="0">
              <a:buNone/>
            </a:pPr>
            <a:endParaRPr lang="en-US" i="1" dirty="0"/>
          </a:p>
          <a:p>
            <a:r>
              <a:rPr lang="en-US" i="1" dirty="0"/>
              <a:t>Asimov’s Laws (1942)</a:t>
            </a:r>
            <a:endParaRPr lang="en-US" dirty="0"/>
          </a:p>
          <a:p>
            <a:pPr lvl="1"/>
            <a:r>
              <a:rPr lang="en-US" i="1" dirty="0"/>
              <a:t>(1) A robot may not injure a human being or, through inaction, allow a human being to come to harm</a:t>
            </a:r>
          </a:p>
          <a:p>
            <a:pPr lvl="1"/>
            <a:r>
              <a:rPr lang="en-US" i="1" dirty="0"/>
              <a:t>(2) A robot must obey the orders given to it by human beings except where such orders would conflict with the First Law.</a:t>
            </a:r>
          </a:p>
          <a:p>
            <a:pPr lvl="1"/>
            <a:r>
              <a:rPr lang="en-US" i="1" dirty="0"/>
              <a:t>(3) A robot must protect its own existence as long as such protection does not conflict with the First or Second Laws</a:t>
            </a:r>
          </a:p>
        </p:txBody>
      </p:sp>
    </p:spTree>
    <p:extLst>
      <p:ext uri="{BB962C8B-B14F-4D97-AF65-F5344CB8AC3E}">
        <p14:creationId xmlns:p14="http://schemas.microsoft.com/office/powerpoint/2010/main" val="1919237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B9913-F94E-E540-8423-C2B39873BE80}"/>
              </a:ext>
            </a:extLst>
          </p:cNvPr>
          <p:cNvSpPr>
            <a:spLocks noGrp="1"/>
          </p:cNvSpPr>
          <p:nvPr>
            <p:ph type="title"/>
          </p:nvPr>
        </p:nvSpPr>
        <p:spPr/>
        <p:txBody>
          <a:bodyPr/>
          <a:lstStyle/>
          <a:p>
            <a:r>
              <a:rPr lang="en-US" dirty="0"/>
              <a:t>New Laws of Robotics</a:t>
            </a:r>
          </a:p>
        </p:txBody>
      </p:sp>
      <p:sp>
        <p:nvSpPr>
          <p:cNvPr id="3" name="Content Placeholder 2">
            <a:extLst>
              <a:ext uri="{FF2B5EF4-FFF2-40B4-BE49-F238E27FC236}">
                <a16:creationId xmlns:a16="http://schemas.microsoft.com/office/drawing/2014/main" id="{1644706B-AB43-C440-92D4-EEA66B707690}"/>
              </a:ext>
            </a:extLst>
          </p:cNvPr>
          <p:cNvSpPr>
            <a:spLocks noGrp="1"/>
          </p:cNvSpPr>
          <p:nvPr>
            <p:ph idx="1"/>
          </p:nvPr>
        </p:nvSpPr>
        <p:spPr>
          <a:xfrm>
            <a:off x="818712" y="2222287"/>
            <a:ext cx="10554574" cy="1876747"/>
          </a:xfrm>
        </p:spPr>
        <p:txBody>
          <a:bodyPr/>
          <a:lstStyle/>
          <a:p>
            <a:r>
              <a:rPr lang="en-US" dirty="0"/>
              <a:t>(1) Robotic Systems and AI should complement professionals, not replace them.</a:t>
            </a:r>
          </a:p>
          <a:p>
            <a:r>
              <a:rPr lang="en-US" dirty="0"/>
              <a:t>(2) Robotic Systems and AI should not counterfeit humanity.</a:t>
            </a:r>
          </a:p>
          <a:p>
            <a:r>
              <a:rPr lang="en-US" dirty="0"/>
              <a:t>(3) Robotic Systems and AI should not intensify zero-sum arms races.</a:t>
            </a:r>
          </a:p>
          <a:p>
            <a:r>
              <a:rPr lang="en-US" dirty="0"/>
              <a:t>(4) Robotic Systems and AI must always indicate the identity of their creator(s), controller(s), and owner(s).</a:t>
            </a:r>
          </a:p>
        </p:txBody>
      </p:sp>
      <p:sp>
        <p:nvSpPr>
          <p:cNvPr id="4" name="TextBox 3">
            <a:extLst>
              <a:ext uri="{FF2B5EF4-FFF2-40B4-BE49-F238E27FC236}">
                <a16:creationId xmlns:a16="http://schemas.microsoft.com/office/drawing/2014/main" id="{80629B92-C190-6C45-A884-C69A8A637DE2}"/>
              </a:ext>
            </a:extLst>
          </p:cNvPr>
          <p:cNvSpPr txBox="1"/>
          <p:nvPr/>
        </p:nvSpPr>
        <p:spPr>
          <a:xfrm>
            <a:off x="840122" y="4392826"/>
            <a:ext cx="10541876" cy="1754326"/>
          </a:xfrm>
          <a:prstGeom prst="rect">
            <a:avLst/>
          </a:prstGeom>
          <a:solidFill>
            <a:schemeClr val="accent1"/>
          </a:solidFill>
        </p:spPr>
        <p:txBody>
          <a:bodyPr wrap="square" rtlCol="0">
            <a:spAutoFit/>
          </a:bodyPr>
          <a:lstStyle/>
          <a:p>
            <a:r>
              <a:rPr lang="en-US" b="1" u="sng" dirty="0"/>
              <a:t>Discussion Questions: </a:t>
            </a:r>
          </a:p>
          <a:p>
            <a:pPr marL="342900" indent="-342900">
              <a:buAutoNum type="arabicPeriod"/>
            </a:pPr>
            <a:r>
              <a:rPr lang="en-US" dirty="0"/>
              <a:t>Overall thoughts on these new laws?</a:t>
            </a:r>
          </a:p>
          <a:p>
            <a:pPr marL="342900" indent="-342900">
              <a:buAutoNum type="arabicPeriod"/>
            </a:pPr>
            <a:r>
              <a:rPr lang="en-US" dirty="0"/>
              <a:t>Pasquale mentions that robots should be prioritized as labor-augmenting to prevent the disruption of vocations. Is this feasible? Aren’t all jobs vocations to someone?</a:t>
            </a:r>
          </a:p>
          <a:p>
            <a:pPr marL="342900" indent="-342900">
              <a:buAutoNum type="arabicPeriod"/>
            </a:pPr>
            <a:r>
              <a:rPr lang="en-US" dirty="0"/>
              <a:t>Does his emphasis on preserving intellectual, “professional” roles over-protect educated and ‘white-collar’ work while leaving trade and labor-intensive jobs behind? </a:t>
            </a:r>
          </a:p>
        </p:txBody>
      </p:sp>
    </p:spTree>
    <p:extLst>
      <p:ext uri="{BB962C8B-B14F-4D97-AF65-F5344CB8AC3E}">
        <p14:creationId xmlns:p14="http://schemas.microsoft.com/office/powerpoint/2010/main" val="1125167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F6208-33F7-C148-B31A-3C3054E2CD4C}"/>
              </a:ext>
            </a:extLst>
          </p:cNvPr>
          <p:cNvSpPr>
            <a:spLocks noGrp="1"/>
          </p:cNvSpPr>
          <p:nvPr>
            <p:ph type="title"/>
          </p:nvPr>
        </p:nvSpPr>
        <p:spPr/>
        <p:txBody>
          <a:bodyPr/>
          <a:lstStyle/>
          <a:p>
            <a:r>
              <a:rPr lang="en-US" dirty="0"/>
              <a:t>Introduction (</a:t>
            </a:r>
            <a:r>
              <a:rPr lang="en-US" i="1" dirty="0"/>
              <a:t>cont.</a:t>
            </a:r>
            <a:r>
              <a:rPr lang="en-US" dirty="0"/>
              <a:t>) </a:t>
            </a:r>
          </a:p>
        </p:txBody>
      </p:sp>
      <p:sp>
        <p:nvSpPr>
          <p:cNvPr id="3" name="Content Placeholder 2">
            <a:extLst>
              <a:ext uri="{FF2B5EF4-FFF2-40B4-BE49-F238E27FC236}">
                <a16:creationId xmlns:a16="http://schemas.microsoft.com/office/drawing/2014/main" id="{45106516-BEC3-A549-BDB7-FB868C551D0D}"/>
              </a:ext>
            </a:extLst>
          </p:cNvPr>
          <p:cNvSpPr>
            <a:spLocks noGrp="1"/>
          </p:cNvSpPr>
          <p:nvPr>
            <p:ph idx="1"/>
          </p:nvPr>
        </p:nvSpPr>
        <p:spPr>
          <a:xfrm>
            <a:off x="818712" y="2222287"/>
            <a:ext cx="10554574" cy="4294127"/>
          </a:xfrm>
        </p:spPr>
        <p:txBody>
          <a:bodyPr/>
          <a:lstStyle/>
          <a:p>
            <a:r>
              <a:rPr lang="en-US" i="1" dirty="0"/>
              <a:t>Professionalism and Expertise</a:t>
            </a:r>
          </a:p>
          <a:p>
            <a:pPr lvl="1"/>
            <a:r>
              <a:rPr lang="en-US" dirty="0"/>
              <a:t>Professionalism: “A recurrent need to deal with the conflicts of values and duties, and even conflicting accounts of facts.” </a:t>
            </a:r>
          </a:p>
          <a:p>
            <a:pPr lvl="1"/>
            <a:r>
              <a:rPr lang="en-US" dirty="0"/>
              <a:t>In every online or automated system there are many affected parties: engineers, legislators, and those affected</a:t>
            </a:r>
          </a:p>
          <a:p>
            <a:pPr lvl="1"/>
            <a:r>
              <a:rPr lang="en-US" dirty="0"/>
              <a:t>Focuses on professionals as those who ought to be emphasized</a:t>
            </a:r>
          </a:p>
          <a:p>
            <a:pPr lvl="1"/>
            <a:r>
              <a:rPr lang="en-US" dirty="0"/>
              <a:t>The protection of variance</a:t>
            </a:r>
          </a:p>
          <a:p>
            <a:r>
              <a:rPr lang="en-US" i="1" dirty="0"/>
              <a:t>The Benefit of Cost</a:t>
            </a:r>
            <a:endParaRPr lang="en-US" dirty="0"/>
          </a:p>
          <a:p>
            <a:pPr lvl="1"/>
            <a:r>
              <a:rPr lang="en-US" dirty="0"/>
              <a:t>Reporting on automation has been, at times, apocalyptic </a:t>
            </a:r>
          </a:p>
          <a:p>
            <a:pPr lvl="1"/>
            <a:r>
              <a:rPr lang="en-US" dirty="0"/>
              <a:t>Universal Basic Income </a:t>
            </a:r>
          </a:p>
          <a:p>
            <a:pPr lvl="1"/>
            <a:r>
              <a:rPr lang="en-US" dirty="0"/>
              <a:t>An implicit ‘Good’ within cost</a:t>
            </a:r>
          </a:p>
        </p:txBody>
      </p:sp>
    </p:spTree>
    <p:extLst>
      <p:ext uri="{BB962C8B-B14F-4D97-AF65-F5344CB8AC3E}">
        <p14:creationId xmlns:p14="http://schemas.microsoft.com/office/powerpoint/2010/main" val="4190461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6B1AE-8604-4145-94C5-35EA38929F86}"/>
              </a:ext>
            </a:extLst>
          </p:cNvPr>
          <p:cNvSpPr>
            <a:spLocks noGrp="1"/>
          </p:cNvSpPr>
          <p:nvPr>
            <p:ph type="title"/>
          </p:nvPr>
        </p:nvSpPr>
        <p:spPr/>
        <p:txBody>
          <a:bodyPr>
            <a:noAutofit/>
          </a:bodyPr>
          <a:lstStyle/>
          <a:p>
            <a:r>
              <a:rPr lang="en-US" sz="2000" dirty="0"/>
              <a:t>(1) If expertise is to be protected, how do we define what expertise is and who possesses it?</a:t>
            </a:r>
            <a:br>
              <a:rPr lang="en-US" sz="2000" dirty="0"/>
            </a:br>
            <a:r>
              <a:rPr lang="en-US" sz="2000" dirty="0"/>
              <a:t>(2) Should the car strike the pedestrians? Or kill the driver?</a:t>
            </a:r>
            <a:br>
              <a:rPr lang="en-US" sz="2000" dirty="0"/>
            </a:br>
            <a:r>
              <a:rPr lang="en-US" sz="2000" dirty="0"/>
              <a:t>(3) Who does, “Professionalism,” leave behind? </a:t>
            </a:r>
            <a:br>
              <a:rPr lang="en-US" sz="2000" dirty="0"/>
            </a:br>
            <a:r>
              <a:rPr lang="en-US" sz="2000" dirty="0"/>
              <a:t>(4) Is it possible to codify purposeful variance?</a:t>
            </a:r>
            <a:br>
              <a:rPr lang="en-US" sz="2000" dirty="0"/>
            </a:br>
            <a:r>
              <a:rPr lang="en-US" sz="2000" dirty="0"/>
              <a:t> </a:t>
            </a:r>
          </a:p>
        </p:txBody>
      </p:sp>
      <p:sp>
        <p:nvSpPr>
          <p:cNvPr id="3" name="Text Placeholder 2">
            <a:extLst>
              <a:ext uri="{FF2B5EF4-FFF2-40B4-BE49-F238E27FC236}">
                <a16:creationId xmlns:a16="http://schemas.microsoft.com/office/drawing/2014/main" id="{04AE324B-A13F-2A48-BED6-6B0FB7200E20}"/>
              </a:ext>
            </a:extLst>
          </p:cNvPr>
          <p:cNvSpPr>
            <a:spLocks noGrp="1"/>
          </p:cNvSpPr>
          <p:nvPr>
            <p:ph type="body" idx="1"/>
          </p:nvPr>
        </p:nvSpPr>
        <p:spPr/>
        <p:txBody>
          <a:bodyPr/>
          <a:lstStyle/>
          <a:p>
            <a:r>
              <a:rPr lang="en-US" sz="2800" b="1" dirty="0"/>
              <a:t>Discussion Questions </a:t>
            </a:r>
          </a:p>
        </p:txBody>
      </p:sp>
      <p:sp>
        <p:nvSpPr>
          <p:cNvPr id="4" name="Text Placeholder 3">
            <a:extLst>
              <a:ext uri="{FF2B5EF4-FFF2-40B4-BE49-F238E27FC236}">
                <a16:creationId xmlns:a16="http://schemas.microsoft.com/office/drawing/2014/main" id="{C0DA4E00-343E-D84D-84C5-544B35571DD3}"/>
              </a:ext>
            </a:extLst>
          </p:cNvPr>
          <p:cNvSpPr>
            <a:spLocks noGrp="1"/>
          </p:cNvSpPr>
          <p:nvPr>
            <p:ph type="body" sz="quarter" idx="16"/>
          </p:nvPr>
        </p:nvSpPr>
        <p:spPr/>
        <p:txBody>
          <a:bodyPr>
            <a:normAutofit/>
          </a:bodyPr>
          <a:lstStyle/>
          <a:p>
            <a:r>
              <a:rPr lang="en-US" sz="3200" b="1" dirty="0"/>
              <a:t>Introduction (Cont.)</a:t>
            </a:r>
          </a:p>
        </p:txBody>
      </p:sp>
    </p:spTree>
    <p:extLst>
      <p:ext uri="{BB962C8B-B14F-4D97-AF65-F5344CB8AC3E}">
        <p14:creationId xmlns:p14="http://schemas.microsoft.com/office/powerpoint/2010/main" val="2146895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E9C29-49D1-5C48-A2B4-771A32B09D63}"/>
              </a:ext>
            </a:extLst>
          </p:cNvPr>
          <p:cNvSpPr>
            <a:spLocks noGrp="1"/>
          </p:cNvSpPr>
          <p:nvPr>
            <p:ph type="title"/>
          </p:nvPr>
        </p:nvSpPr>
        <p:spPr/>
        <p:txBody>
          <a:bodyPr/>
          <a:lstStyle/>
          <a:p>
            <a:r>
              <a:rPr lang="en-US" dirty="0"/>
              <a:t>Chapter 2: Healing Humans</a:t>
            </a:r>
          </a:p>
        </p:txBody>
      </p:sp>
      <p:sp>
        <p:nvSpPr>
          <p:cNvPr id="3" name="Content Placeholder 2">
            <a:extLst>
              <a:ext uri="{FF2B5EF4-FFF2-40B4-BE49-F238E27FC236}">
                <a16:creationId xmlns:a16="http://schemas.microsoft.com/office/drawing/2014/main" id="{0D7BBA5C-2502-4A4C-9006-F4E496C7E2FA}"/>
              </a:ext>
            </a:extLst>
          </p:cNvPr>
          <p:cNvSpPr>
            <a:spLocks noGrp="1"/>
          </p:cNvSpPr>
          <p:nvPr>
            <p:ph idx="1"/>
          </p:nvPr>
        </p:nvSpPr>
        <p:spPr>
          <a:xfrm>
            <a:off x="818712" y="2222287"/>
            <a:ext cx="10554574" cy="4188525"/>
          </a:xfrm>
        </p:spPr>
        <p:txBody>
          <a:bodyPr>
            <a:normAutofit/>
          </a:bodyPr>
          <a:lstStyle/>
          <a:p>
            <a:r>
              <a:rPr lang="en-US" i="1" dirty="0"/>
              <a:t>Healthcare</a:t>
            </a:r>
            <a:endParaRPr lang="en-US" dirty="0"/>
          </a:p>
          <a:p>
            <a:pPr lvl="1"/>
            <a:r>
              <a:rPr lang="en-US" dirty="0"/>
              <a:t>Towards a utopian healthcare </a:t>
            </a:r>
            <a:r>
              <a:rPr lang="en-US" dirty="0" err="1"/>
              <a:t>infustructure</a:t>
            </a:r>
            <a:endParaRPr lang="en-US" dirty="0"/>
          </a:p>
          <a:p>
            <a:pPr lvl="1"/>
            <a:r>
              <a:rPr lang="en-US" dirty="0"/>
              <a:t>Emphasize the unique attributes that the human experience can offer to medicine</a:t>
            </a:r>
          </a:p>
          <a:p>
            <a:pPr lvl="1"/>
            <a:r>
              <a:rPr lang="en-US" dirty="0"/>
              <a:t>Healthcare access inequities </a:t>
            </a:r>
          </a:p>
          <a:p>
            <a:pPr lvl="1"/>
            <a:r>
              <a:rPr lang="en-US" dirty="0"/>
              <a:t>Algorithmic improvements (e.g., Google’s work to prevent medical misinformation)</a:t>
            </a:r>
          </a:p>
          <a:p>
            <a:r>
              <a:rPr lang="en-US" i="1" dirty="0"/>
              <a:t>AI’s Core Competence: Avoiding Common Errors</a:t>
            </a:r>
          </a:p>
          <a:p>
            <a:pPr lvl="1"/>
            <a:r>
              <a:rPr lang="en-US" dirty="0"/>
              <a:t>AI working to reduce dangerous mistakes that have health-damaging potential</a:t>
            </a:r>
          </a:p>
          <a:p>
            <a:pPr lvl="1"/>
            <a:r>
              <a:rPr lang="en-US" dirty="0"/>
              <a:t>Image comparison software within Dermatology</a:t>
            </a:r>
          </a:p>
          <a:p>
            <a:pPr lvl="1"/>
            <a:r>
              <a:rPr lang="en-US" dirty="0"/>
              <a:t>Clinical Decision Support Software</a:t>
            </a:r>
          </a:p>
          <a:p>
            <a:pPr lvl="1"/>
            <a:r>
              <a:rPr lang="en-US" dirty="0"/>
              <a:t>Legal complexities of holding rogue physicians accountable, while also preserving room for innovation</a:t>
            </a:r>
          </a:p>
        </p:txBody>
      </p:sp>
    </p:spTree>
    <p:extLst>
      <p:ext uri="{BB962C8B-B14F-4D97-AF65-F5344CB8AC3E}">
        <p14:creationId xmlns:p14="http://schemas.microsoft.com/office/powerpoint/2010/main" val="1072560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7909D-BC9B-0C47-A95B-5799283B3065}"/>
              </a:ext>
            </a:extLst>
          </p:cNvPr>
          <p:cNvSpPr>
            <a:spLocks noGrp="1"/>
          </p:cNvSpPr>
          <p:nvPr>
            <p:ph type="title"/>
          </p:nvPr>
        </p:nvSpPr>
        <p:spPr/>
        <p:txBody>
          <a:bodyPr/>
          <a:lstStyle/>
          <a:p>
            <a:r>
              <a:rPr lang="en-US" dirty="0"/>
              <a:t>Chapter 2. (</a:t>
            </a:r>
            <a:r>
              <a:rPr lang="en-US" i="1" dirty="0"/>
              <a:t>cont.</a:t>
            </a:r>
            <a:r>
              <a:rPr lang="en-US" dirty="0"/>
              <a:t>)</a:t>
            </a:r>
          </a:p>
        </p:txBody>
      </p:sp>
      <p:sp>
        <p:nvSpPr>
          <p:cNvPr id="3" name="Content Placeholder 2">
            <a:extLst>
              <a:ext uri="{FF2B5EF4-FFF2-40B4-BE49-F238E27FC236}">
                <a16:creationId xmlns:a16="http://schemas.microsoft.com/office/drawing/2014/main" id="{7646E212-9F4E-DD4A-9FA6-E8C6616DBA6B}"/>
              </a:ext>
            </a:extLst>
          </p:cNvPr>
          <p:cNvSpPr>
            <a:spLocks noGrp="1"/>
          </p:cNvSpPr>
          <p:nvPr>
            <p:ph idx="1"/>
          </p:nvPr>
        </p:nvSpPr>
        <p:spPr>
          <a:xfrm>
            <a:off x="818712" y="2222287"/>
            <a:ext cx="10554574" cy="1892513"/>
          </a:xfrm>
        </p:spPr>
        <p:txBody>
          <a:bodyPr/>
          <a:lstStyle/>
          <a:p>
            <a:r>
              <a:rPr lang="en-US" i="1" dirty="0"/>
              <a:t>Data, Discrimination, and Health Disparities</a:t>
            </a:r>
            <a:endParaRPr lang="en-US" dirty="0"/>
          </a:p>
          <a:p>
            <a:pPr lvl="1"/>
            <a:r>
              <a:rPr lang="en-US" dirty="0"/>
              <a:t>“Risk Scores” are only as equitable as the historical data sets informing them</a:t>
            </a:r>
          </a:p>
          <a:p>
            <a:pPr lvl="1"/>
            <a:r>
              <a:rPr lang="en-US" dirty="0"/>
              <a:t>Caroline Perez: “Women are not just smaller men.” </a:t>
            </a:r>
          </a:p>
          <a:p>
            <a:pPr lvl="1"/>
            <a:r>
              <a:rPr lang="en-US" dirty="0"/>
              <a:t>Tension between innovation and regulation</a:t>
            </a:r>
          </a:p>
          <a:p>
            <a:pPr lvl="1"/>
            <a:endParaRPr lang="en-US" dirty="0"/>
          </a:p>
        </p:txBody>
      </p:sp>
      <p:sp>
        <p:nvSpPr>
          <p:cNvPr id="5" name="TextBox 4">
            <a:extLst>
              <a:ext uri="{FF2B5EF4-FFF2-40B4-BE49-F238E27FC236}">
                <a16:creationId xmlns:a16="http://schemas.microsoft.com/office/drawing/2014/main" id="{7949623E-DD1B-5D46-9765-500E5100913C}"/>
              </a:ext>
            </a:extLst>
          </p:cNvPr>
          <p:cNvSpPr txBox="1"/>
          <p:nvPr/>
        </p:nvSpPr>
        <p:spPr>
          <a:xfrm>
            <a:off x="831410" y="4114800"/>
            <a:ext cx="10541876" cy="2062103"/>
          </a:xfrm>
          <a:prstGeom prst="rect">
            <a:avLst/>
          </a:prstGeom>
          <a:solidFill>
            <a:schemeClr val="accent1"/>
          </a:solidFill>
        </p:spPr>
        <p:txBody>
          <a:bodyPr wrap="square" rtlCol="0">
            <a:spAutoFit/>
          </a:bodyPr>
          <a:lstStyle/>
          <a:p>
            <a:r>
              <a:rPr lang="en-US" sz="1600" b="1" u="sng" dirty="0"/>
              <a:t>Discussion Questions: </a:t>
            </a:r>
          </a:p>
          <a:p>
            <a:pPr marL="342900" indent="-342900">
              <a:buAutoNum type="arabicPeriod"/>
            </a:pPr>
            <a:r>
              <a:rPr lang="en-US" sz="1600" dirty="0"/>
              <a:t>Pasquale is extremely confident that expertise will not be replaced. Is he too hopeful in this thought? </a:t>
            </a:r>
          </a:p>
          <a:p>
            <a:pPr marL="342900" indent="-342900">
              <a:buAutoNum type="arabicPeriod"/>
            </a:pPr>
            <a:r>
              <a:rPr lang="en-US" sz="1600" dirty="0"/>
              <a:t>The current legal landscape ensures that physicians can disagree with CDSS using their own professional background. How might this change as the accuracy of A.I. surpasses physicians? </a:t>
            </a:r>
          </a:p>
          <a:p>
            <a:pPr marL="342900" indent="-342900">
              <a:buAutoNum type="arabicPeriod"/>
            </a:pPr>
            <a:r>
              <a:rPr lang="en-US" sz="1600" dirty="0"/>
              <a:t>Similar to our discussion on Tuesday concerning the ‘intrinsic good of effortful, genuine care,’ is there an intrinsic good to imperfect, but adaptable, medical care?</a:t>
            </a:r>
          </a:p>
          <a:p>
            <a:pPr marL="342900" indent="-342900">
              <a:buAutoNum type="arabicPeriod"/>
            </a:pPr>
            <a:r>
              <a:rPr lang="en-US" sz="1600" dirty="0"/>
              <a:t>Who is responsible for ensuring or checking the equity of data sets? Are equitable datasets even possible considering the history of system inequality present in many western countries? </a:t>
            </a:r>
          </a:p>
        </p:txBody>
      </p:sp>
    </p:spTree>
    <p:extLst>
      <p:ext uri="{BB962C8B-B14F-4D97-AF65-F5344CB8AC3E}">
        <p14:creationId xmlns:p14="http://schemas.microsoft.com/office/powerpoint/2010/main" val="2134172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A990F-70CE-9D4C-9F37-254031F4ADEC}"/>
              </a:ext>
            </a:extLst>
          </p:cNvPr>
          <p:cNvSpPr>
            <a:spLocks noGrp="1"/>
          </p:cNvSpPr>
          <p:nvPr>
            <p:ph type="title"/>
          </p:nvPr>
        </p:nvSpPr>
        <p:spPr/>
        <p:txBody>
          <a:bodyPr/>
          <a:lstStyle/>
          <a:p>
            <a:r>
              <a:rPr lang="en-US" dirty="0"/>
              <a:t>Chapter 2. (</a:t>
            </a:r>
            <a:r>
              <a:rPr lang="en-US" i="1" dirty="0"/>
              <a:t>cont</a:t>
            </a:r>
            <a:r>
              <a:rPr lang="en-US" dirty="0"/>
              <a:t>.) </a:t>
            </a:r>
          </a:p>
        </p:txBody>
      </p:sp>
      <p:sp>
        <p:nvSpPr>
          <p:cNvPr id="3" name="Content Placeholder 2">
            <a:extLst>
              <a:ext uri="{FF2B5EF4-FFF2-40B4-BE49-F238E27FC236}">
                <a16:creationId xmlns:a16="http://schemas.microsoft.com/office/drawing/2014/main" id="{50E7442D-0162-E944-A796-1D87E7F94231}"/>
              </a:ext>
            </a:extLst>
          </p:cNvPr>
          <p:cNvSpPr>
            <a:spLocks noGrp="1"/>
          </p:cNvSpPr>
          <p:nvPr>
            <p:ph idx="1"/>
          </p:nvPr>
        </p:nvSpPr>
        <p:spPr>
          <a:xfrm>
            <a:off x="818712" y="2111829"/>
            <a:ext cx="10554574" cy="4746172"/>
          </a:xfrm>
        </p:spPr>
        <p:txBody>
          <a:bodyPr>
            <a:normAutofit fontScale="92500" lnSpcReduction="20000"/>
          </a:bodyPr>
          <a:lstStyle/>
          <a:p>
            <a:r>
              <a:rPr lang="en-US" i="1" dirty="0"/>
              <a:t>Who will teach the Learning Health Care System? </a:t>
            </a:r>
            <a:endParaRPr lang="en-US" dirty="0"/>
          </a:p>
          <a:p>
            <a:pPr lvl="1"/>
            <a:r>
              <a:rPr lang="en-US" dirty="0"/>
              <a:t>Learning health care systems have a great potential to benefit our capacity to care for disease</a:t>
            </a:r>
          </a:p>
          <a:p>
            <a:pPr lvl="1"/>
            <a:r>
              <a:rPr lang="en-US" dirty="0"/>
              <a:t>Potential to exacerbate existing priority shifts towards efficiency (e.g., Radiology teams)</a:t>
            </a:r>
          </a:p>
          <a:p>
            <a:pPr lvl="1"/>
            <a:r>
              <a:rPr lang="en-US" dirty="0"/>
              <a:t>Stratification into ‘tiers’ of healthcare</a:t>
            </a:r>
          </a:p>
          <a:p>
            <a:pPr lvl="1"/>
            <a:r>
              <a:rPr lang="en-US" dirty="0"/>
              <a:t>Tiering may trade current cost savings for later uneven medical advances</a:t>
            </a:r>
          </a:p>
          <a:p>
            <a:r>
              <a:rPr lang="en-US" i="1" dirty="0"/>
              <a:t>Therapy Apps</a:t>
            </a:r>
          </a:p>
          <a:p>
            <a:pPr lvl="1"/>
            <a:r>
              <a:rPr lang="en-US" dirty="0"/>
              <a:t>Mental illness is increasingly triaged through automated systems</a:t>
            </a:r>
          </a:p>
          <a:p>
            <a:pPr lvl="1"/>
            <a:r>
              <a:rPr lang="en-US" dirty="0"/>
              <a:t>ELIZA</a:t>
            </a:r>
          </a:p>
          <a:p>
            <a:pPr lvl="1"/>
            <a:r>
              <a:rPr lang="en-US" dirty="0" err="1"/>
              <a:t>Woebot</a:t>
            </a:r>
            <a:r>
              <a:rPr lang="en-US" dirty="0"/>
              <a:t> </a:t>
            </a:r>
            <a:r>
              <a:rPr lang="en-US" dirty="0">
                <a:sym typeface="Wingdings" pitchFamily="2" charset="2"/>
              </a:rPr>
              <a:t> towards a continuation of the frictionless drift? </a:t>
            </a:r>
          </a:p>
          <a:p>
            <a:pPr lvl="1"/>
            <a:r>
              <a:rPr lang="en-US" dirty="0">
                <a:sym typeface="Wingdings" pitchFamily="2" charset="2"/>
              </a:rPr>
              <a:t>Predictive analytics require yes/no binaries</a:t>
            </a:r>
          </a:p>
          <a:p>
            <a:r>
              <a:rPr lang="en-US" i="1" dirty="0" err="1"/>
              <a:t>RoboCare</a:t>
            </a:r>
            <a:r>
              <a:rPr lang="en-US" i="1" dirty="0"/>
              <a:t>: Liberating caregivers? Losing ‘human touch’ of healthcare? </a:t>
            </a:r>
          </a:p>
          <a:p>
            <a:pPr lvl="1"/>
            <a:r>
              <a:rPr lang="en-US" dirty="0" err="1"/>
              <a:t>Carebots</a:t>
            </a:r>
            <a:r>
              <a:rPr lang="en-US" dirty="0"/>
              <a:t> (e.g., Japanese Robear or Paro) may free caregivers to prioritize human interaction</a:t>
            </a:r>
          </a:p>
          <a:p>
            <a:pPr lvl="1"/>
            <a:r>
              <a:rPr lang="en-US" dirty="0"/>
              <a:t>Augmenting caregivers vs. replacing them</a:t>
            </a:r>
          </a:p>
          <a:p>
            <a:pPr lvl="1"/>
            <a:r>
              <a:rPr lang="en-US" dirty="0"/>
              <a:t>The role of stringent immigration laws in limiting care-giving workers</a:t>
            </a:r>
          </a:p>
          <a:p>
            <a:pPr lvl="1"/>
            <a:r>
              <a:rPr lang="en-US" dirty="0"/>
              <a:t>South Korean ‘human over machine’ hierarchy vs. Japan’s “partner-based framework”</a:t>
            </a:r>
          </a:p>
        </p:txBody>
      </p:sp>
    </p:spTree>
    <p:extLst>
      <p:ext uri="{BB962C8B-B14F-4D97-AF65-F5344CB8AC3E}">
        <p14:creationId xmlns:p14="http://schemas.microsoft.com/office/powerpoint/2010/main" val="14495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20715-34B6-D14F-946D-E2D94F566227}"/>
              </a:ext>
            </a:extLst>
          </p:cNvPr>
          <p:cNvSpPr>
            <a:spLocks noGrp="1"/>
          </p:cNvSpPr>
          <p:nvPr>
            <p:ph type="title"/>
          </p:nvPr>
        </p:nvSpPr>
        <p:spPr/>
        <p:txBody>
          <a:bodyPr/>
          <a:lstStyle/>
          <a:p>
            <a:r>
              <a:rPr lang="en-US" sz="2800" dirty="0"/>
              <a:t>With </a:t>
            </a:r>
            <a:r>
              <a:rPr lang="en-US" sz="2800" i="1" dirty="0"/>
              <a:t>robots as a vision of practice – the practice of caregiving</a:t>
            </a:r>
            <a:r>
              <a:rPr lang="en-US" sz="2800" dirty="0"/>
              <a:t>, how does our use of robots in the healthcare setting reflect on our virtues within the field? </a:t>
            </a:r>
          </a:p>
        </p:txBody>
      </p:sp>
      <p:sp>
        <p:nvSpPr>
          <p:cNvPr id="3" name="Text Placeholder 2">
            <a:extLst>
              <a:ext uri="{FF2B5EF4-FFF2-40B4-BE49-F238E27FC236}">
                <a16:creationId xmlns:a16="http://schemas.microsoft.com/office/drawing/2014/main" id="{4986DE74-F476-714D-9E2E-F98026BA434A}"/>
              </a:ext>
            </a:extLst>
          </p:cNvPr>
          <p:cNvSpPr>
            <a:spLocks noGrp="1"/>
          </p:cNvSpPr>
          <p:nvPr>
            <p:ph type="body" idx="1"/>
          </p:nvPr>
        </p:nvSpPr>
        <p:spPr/>
        <p:txBody>
          <a:bodyPr/>
          <a:lstStyle/>
          <a:p>
            <a:r>
              <a:rPr lang="en-US" dirty="0"/>
              <a:t>A final consideration… </a:t>
            </a:r>
          </a:p>
        </p:txBody>
      </p:sp>
      <p:sp>
        <p:nvSpPr>
          <p:cNvPr id="4" name="Text Placeholder 3">
            <a:extLst>
              <a:ext uri="{FF2B5EF4-FFF2-40B4-BE49-F238E27FC236}">
                <a16:creationId xmlns:a16="http://schemas.microsoft.com/office/drawing/2014/main" id="{8B7BFCCD-2D4A-7D43-A651-AFE825D332F8}"/>
              </a:ext>
            </a:extLst>
          </p:cNvPr>
          <p:cNvSpPr>
            <a:spLocks noGrp="1"/>
          </p:cNvSpPr>
          <p:nvPr>
            <p:ph type="body" sz="quarter" idx="16"/>
          </p:nvPr>
        </p:nvSpPr>
        <p:spPr>
          <a:xfrm>
            <a:off x="7184572" y="1081455"/>
            <a:ext cx="4789714" cy="5417315"/>
          </a:xfrm>
        </p:spPr>
        <p:txBody>
          <a:bodyPr/>
          <a:lstStyle/>
          <a:p>
            <a:r>
              <a:rPr lang="en-US" b="1" u="sng" dirty="0"/>
              <a:t>Discussion Questions:</a:t>
            </a:r>
          </a:p>
          <a:p>
            <a:pPr marL="342900" indent="-342900">
              <a:buFont typeface="+mj-lt"/>
              <a:buAutoNum type="arabicPeriod"/>
            </a:pPr>
            <a:r>
              <a:rPr lang="en-US" dirty="0"/>
              <a:t>Will people pay more to avoid AI-driven healthcare? Should they be allowed to do so? </a:t>
            </a:r>
          </a:p>
          <a:p>
            <a:pPr marL="342900" indent="-342900">
              <a:buFont typeface="+mj-lt"/>
              <a:buAutoNum type="arabicPeriod"/>
            </a:pPr>
            <a:r>
              <a:rPr lang="en-US" dirty="0"/>
              <a:t>Do our concerns over the influence of AI in healthcare change as we consider mental, rather than physical, health? </a:t>
            </a:r>
          </a:p>
          <a:p>
            <a:pPr marL="342900" indent="-342900">
              <a:buFont typeface="+mj-lt"/>
              <a:buAutoNum type="arabicPeriod"/>
            </a:pPr>
            <a:r>
              <a:rPr lang="en-US" dirty="0"/>
              <a:t>How genuine are Paro’s worries that people will justify ignoring visits to their elderly due to the presence of robots?</a:t>
            </a:r>
          </a:p>
          <a:p>
            <a:pPr marL="342900" indent="-342900">
              <a:buFont typeface="+mj-lt"/>
              <a:buAutoNum type="arabicPeriod"/>
            </a:pPr>
            <a:r>
              <a:rPr lang="en-US" dirty="0"/>
              <a:t>Where should we fall on the spectrum between South Korea and Japan’s relation conceptions of humans &amp; machines? Where’s the middle ground? </a:t>
            </a:r>
          </a:p>
        </p:txBody>
      </p:sp>
    </p:spTree>
    <p:extLst>
      <p:ext uri="{BB962C8B-B14F-4D97-AF65-F5344CB8AC3E}">
        <p14:creationId xmlns:p14="http://schemas.microsoft.com/office/powerpoint/2010/main" val="38579772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{0490D641-12EC-764F-8C78-9128CF8CF565}tf10001121</Template>
  <TotalTime>672</TotalTime>
  <Words>985</Words>
  <Application>Microsoft Macintosh PowerPoint</Application>
  <PresentationFormat>Widescreen</PresentationFormat>
  <Paragraphs>78</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Century Gothic</vt:lpstr>
      <vt:lpstr>Wingdings 2</vt:lpstr>
      <vt:lpstr>Quotable</vt:lpstr>
      <vt:lpstr>New Laws of Robotics: Defending Human Expertise in the Age of Ai </vt:lpstr>
      <vt:lpstr>Chapter 1: Introduction</vt:lpstr>
      <vt:lpstr>New Laws of Robotics</vt:lpstr>
      <vt:lpstr>Introduction (cont.) </vt:lpstr>
      <vt:lpstr>(1) If expertise is to be protected, how do we define what expertise is and who possesses it? (2) Should the car strike the pedestrians? Or kill the driver? (3) Who does, “Professionalism,” leave behind?  (4) Is it possible to codify purposeful variance?  </vt:lpstr>
      <vt:lpstr>Chapter 2: Healing Humans</vt:lpstr>
      <vt:lpstr>Chapter 2. (cont.)</vt:lpstr>
      <vt:lpstr>Chapter 2. (cont.) </vt:lpstr>
      <vt:lpstr>With robots as a vision of practice – the practice of caregiving, how does our use of robots in the healthcare setting reflect on our virtues within the field?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Laws of Robotics: Defending Human Expertise in the Age of Ai </dc:title>
  <dc:creator>Alex Nisbet</dc:creator>
  <cp:lastModifiedBy>Alex Nisbet</cp:lastModifiedBy>
  <cp:revision>9</cp:revision>
  <dcterms:created xsi:type="dcterms:W3CDTF">2021-03-31T02:20:19Z</dcterms:created>
  <dcterms:modified xsi:type="dcterms:W3CDTF">2021-03-31T13:32:21Z</dcterms:modified>
</cp:coreProperties>
</file>