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48" d="100"/>
          <a:sy n="48" d="100"/>
        </p:scale>
        <p:origin x="1034"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3/31/2021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3/31/2021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FF44-72C1-46AD-A37E-D0CF3B12E5E5}"/>
              </a:ext>
            </a:extLst>
          </p:cNvPr>
          <p:cNvSpPr>
            <a:spLocks noGrp="1"/>
          </p:cNvSpPr>
          <p:nvPr>
            <p:ph type="ctrTitle"/>
          </p:nvPr>
        </p:nvSpPr>
        <p:spPr/>
        <p:txBody>
          <a:bodyPr/>
          <a:lstStyle/>
          <a:p>
            <a:r>
              <a:rPr lang="en-US" dirty="0"/>
              <a:t>Pasquale Chapters 3-4</a:t>
            </a:r>
          </a:p>
        </p:txBody>
      </p:sp>
      <p:sp>
        <p:nvSpPr>
          <p:cNvPr id="3" name="Subtitle 2">
            <a:extLst>
              <a:ext uri="{FF2B5EF4-FFF2-40B4-BE49-F238E27FC236}">
                <a16:creationId xmlns:a16="http://schemas.microsoft.com/office/drawing/2014/main" id="{0A799090-722A-476A-B097-C47D4452465A}"/>
              </a:ext>
            </a:extLst>
          </p:cNvPr>
          <p:cNvSpPr>
            <a:spLocks noGrp="1"/>
          </p:cNvSpPr>
          <p:nvPr>
            <p:ph type="subTitle" idx="1"/>
          </p:nvPr>
        </p:nvSpPr>
        <p:spPr/>
        <p:txBody>
          <a:bodyPr/>
          <a:lstStyle/>
          <a:p>
            <a:r>
              <a:rPr lang="en-US" dirty="0"/>
              <a:t>April 6, 2021</a:t>
            </a:r>
          </a:p>
          <a:p>
            <a:r>
              <a:rPr lang="en-US" dirty="0"/>
              <a:t>Julia French</a:t>
            </a:r>
          </a:p>
        </p:txBody>
      </p:sp>
    </p:spTree>
    <p:extLst>
      <p:ext uri="{BB962C8B-B14F-4D97-AF65-F5344CB8AC3E}">
        <p14:creationId xmlns:p14="http://schemas.microsoft.com/office/powerpoint/2010/main" val="340277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98D6-120F-4368-9569-C348FEF4EF5C}"/>
              </a:ext>
            </a:extLst>
          </p:cNvPr>
          <p:cNvSpPr>
            <a:spLocks noGrp="1"/>
          </p:cNvSpPr>
          <p:nvPr>
            <p:ph type="title"/>
          </p:nvPr>
        </p:nvSpPr>
        <p:spPr/>
        <p:txBody>
          <a:bodyPr/>
          <a:lstStyle/>
          <a:p>
            <a:r>
              <a:rPr lang="en-US" dirty="0"/>
              <a:t>3 problems and solutions</a:t>
            </a:r>
          </a:p>
        </p:txBody>
      </p:sp>
      <p:sp>
        <p:nvSpPr>
          <p:cNvPr id="3" name="Text Placeholder 2">
            <a:extLst>
              <a:ext uri="{FF2B5EF4-FFF2-40B4-BE49-F238E27FC236}">
                <a16:creationId xmlns:a16="http://schemas.microsoft.com/office/drawing/2014/main" id="{621DA34D-9CAE-46EE-884D-48F8ABB135EE}"/>
              </a:ext>
            </a:extLst>
          </p:cNvPr>
          <p:cNvSpPr>
            <a:spLocks noGrp="1"/>
          </p:cNvSpPr>
          <p:nvPr>
            <p:ph type="body" idx="1"/>
          </p:nvPr>
        </p:nvSpPr>
        <p:spPr>
          <a:xfrm>
            <a:off x="1141413" y="2269638"/>
            <a:ext cx="3196899" cy="685800"/>
          </a:xfrm>
        </p:spPr>
        <p:txBody>
          <a:bodyPr/>
          <a:lstStyle/>
          <a:p>
            <a:r>
              <a:rPr lang="en-US" b="1" dirty="0"/>
              <a:t>Exploitation of media</a:t>
            </a:r>
          </a:p>
        </p:txBody>
      </p:sp>
      <p:sp>
        <p:nvSpPr>
          <p:cNvPr id="4" name="Text Placeholder 3">
            <a:extLst>
              <a:ext uri="{FF2B5EF4-FFF2-40B4-BE49-F238E27FC236}">
                <a16:creationId xmlns:a16="http://schemas.microsoft.com/office/drawing/2014/main" id="{D96B27E0-53ED-4CFA-AA70-F1595B9D2E2C}"/>
              </a:ext>
            </a:extLst>
          </p:cNvPr>
          <p:cNvSpPr>
            <a:spLocks noGrp="1"/>
          </p:cNvSpPr>
          <p:nvPr>
            <p:ph type="body" sz="half" idx="15"/>
          </p:nvPr>
        </p:nvSpPr>
        <p:spPr>
          <a:xfrm>
            <a:off x="1129577" y="3127933"/>
            <a:ext cx="3208735" cy="2430936"/>
          </a:xfrm>
        </p:spPr>
        <p:txBody>
          <a:bodyPr>
            <a:normAutofit lnSpcReduction="10000"/>
          </a:bodyPr>
          <a:lstStyle/>
          <a:p>
            <a:r>
              <a:rPr lang="en-US" sz="1800" dirty="0"/>
              <a:t>“AI that is blind to the substance of communication is an easy target for extremists, frauds, and criminals”</a:t>
            </a:r>
          </a:p>
          <a:p>
            <a:r>
              <a:rPr lang="en-US" sz="1800" i="1" dirty="0"/>
              <a:t>- Only human reviewers can detect, defuse and deflect these harms</a:t>
            </a:r>
          </a:p>
          <a:p>
            <a:endParaRPr lang="en-US" dirty="0"/>
          </a:p>
        </p:txBody>
      </p:sp>
      <p:sp>
        <p:nvSpPr>
          <p:cNvPr id="5" name="Text Placeholder 4">
            <a:extLst>
              <a:ext uri="{FF2B5EF4-FFF2-40B4-BE49-F238E27FC236}">
                <a16:creationId xmlns:a16="http://schemas.microsoft.com/office/drawing/2014/main" id="{D2192172-46FE-4D3F-9773-F57E7103A8E0}"/>
              </a:ext>
            </a:extLst>
          </p:cNvPr>
          <p:cNvSpPr>
            <a:spLocks noGrp="1"/>
          </p:cNvSpPr>
          <p:nvPr>
            <p:ph type="body" sz="quarter" idx="3"/>
          </p:nvPr>
        </p:nvSpPr>
        <p:spPr>
          <a:xfrm>
            <a:off x="4514766" y="2224415"/>
            <a:ext cx="3184385" cy="1069222"/>
          </a:xfrm>
        </p:spPr>
        <p:txBody>
          <a:bodyPr/>
          <a:lstStyle/>
          <a:p>
            <a:r>
              <a:rPr lang="en-US" b="1" dirty="0"/>
              <a:t>Destructive economics against the truth</a:t>
            </a:r>
          </a:p>
        </p:txBody>
      </p:sp>
      <p:sp>
        <p:nvSpPr>
          <p:cNvPr id="6" name="Text Placeholder 5">
            <a:extLst>
              <a:ext uri="{FF2B5EF4-FFF2-40B4-BE49-F238E27FC236}">
                <a16:creationId xmlns:a16="http://schemas.microsoft.com/office/drawing/2014/main" id="{3E799A80-2928-4578-B351-3C8BDF4B12B7}"/>
              </a:ext>
            </a:extLst>
          </p:cNvPr>
          <p:cNvSpPr>
            <a:spLocks noGrp="1"/>
          </p:cNvSpPr>
          <p:nvPr>
            <p:ph type="body" sz="half" idx="16"/>
          </p:nvPr>
        </p:nvSpPr>
        <p:spPr>
          <a:xfrm>
            <a:off x="4503321" y="3301248"/>
            <a:ext cx="3195830" cy="3035941"/>
          </a:xfrm>
        </p:spPr>
        <p:txBody>
          <a:bodyPr>
            <a:normAutofit fontScale="77500" lnSpcReduction="20000"/>
          </a:bodyPr>
          <a:lstStyle/>
          <a:p>
            <a:pPr fontAlgn="base"/>
            <a:r>
              <a:rPr lang="en-US" sz="2300" dirty="0"/>
              <a:t>“Platforms boosted by this AI are siphoning revenue and attention away from the very media sources that are exposing their failures, leaving platforms ever less challenged in their conquest of communication channels”</a:t>
            </a:r>
          </a:p>
          <a:p>
            <a:pPr fontAlgn="base"/>
            <a:r>
              <a:rPr lang="en-US" sz="2300" i="1" dirty="0"/>
              <a:t>- Economics of digital media need to shift to stop this destructive cycle</a:t>
            </a:r>
          </a:p>
          <a:p>
            <a:endParaRPr lang="en-US" dirty="0"/>
          </a:p>
        </p:txBody>
      </p:sp>
      <p:sp>
        <p:nvSpPr>
          <p:cNvPr id="7" name="Text Placeholder 6">
            <a:extLst>
              <a:ext uri="{FF2B5EF4-FFF2-40B4-BE49-F238E27FC236}">
                <a16:creationId xmlns:a16="http://schemas.microsoft.com/office/drawing/2014/main" id="{6A9FBCC7-24E5-4117-9505-8EB4D368CDBD}"/>
              </a:ext>
            </a:extLst>
          </p:cNvPr>
          <p:cNvSpPr>
            <a:spLocks noGrp="1"/>
          </p:cNvSpPr>
          <p:nvPr>
            <p:ph type="body" sz="quarter" idx="13"/>
          </p:nvPr>
        </p:nvSpPr>
        <p:spPr>
          <a:xfrm>
            <a:off x="7877536" y="2171700"/>
            <a:ext cx="3194968" cy="685800"/>
          </a:xfrm>
        </p:spPr>
        <p:txBody>
          <a:bodyPr/>
          <a:lstStyle/>
          <a:p>
            <a:r>
              <a:rPr lang="en-US" b="1" dirty="0"/>
              <a:t>Unknown or unidentified ai bots</a:t>
            </a:r>
          </a:p>
        </p:txBody>
      </p:sp>
      <p:sp>
        <p:nvSpPr>
          <p:cNvPr id="8" name="Text Placeholder 7">
            <a:extLst>
              <a:ext uri="{FF2B5EF4-FFF2-40B4-BE49-F238E27FC236}">
                <a16:creationId xmlns:a16="http://schemas.microsoft.com/office/drawing/2014/main" id="{0E4D1C0A-DA4B-411A-9E46-84D457A1A312}"/>
              </a:ext>
            </a:extLst>
          </p:cNvPr>
          <p:cNvSpPr>
            <a:spLocks noGrp="1"/>
          </p:cNvSpPr>
          <p:nvPr>
            <p:ph type="body" sz="half" idx="17"/>
          </p:nvPr>
        </p:nvSpPr>
        <p:spPr>
          <a:xfrm>
            <a:off x="7852442" y="3260786"/>
            <a:ext cx="3194968" cy="3187721"/>
          </a:xfrm>
        </p:spPr>
        <p:txBody>
          <a:bodyPr>
            <a:normAutofit lnSpcReduction="10000"/>
          </a:bodyPr>
          <a:lstStyle/>
          <a:p>
            <a:pPr fontAlgn="base">
              <a:lnSpc>
                <a:spcPct val="140000"/>
              </a:lnSpc>
              <a:spcAft>
                <a:spcPts val="0"/>
              </a:spcAft>
            </a:pPr>
            <a:r>
              <a:rPr lang="en-US" sz="1800" dirty="0"/>
              <a:t>Black-boxed AI means we cannot understand how new media environment is being constructed, or if we are interacting with bots or humans</a:t>
            </a:r>
          </a:p>
          <a:p>
            <a:pPr fontAlgn="base">
              <a:lnSpc>
                <a:spcPct val="140000"/>
              </a:lnSpc>
              <a:spcAft>
                <a:spcPts val="0"/>
              </a:spcAft>
            </a:pPr>
            <a:r>
              <a:rPr lang="en-US" sz="1800" i="1" dirty="0"/>
              <a:t>- Need attribution and disclosure of whether we are interacting with human, AI, or a mix</a:t>
            </a:r>
          </a:p>
          <a:p>
            <a:endParaRPr lang="en-US" dirty="0"/>
          </a:p>
        </p:txBody>
      </p:sp>
    </p:spTree>
    <p:extLst>
      <p:ext uri="{BB962C8B-B14F-4D97-AF65-F5344CB8AC3E}">
        <p14:creationId xmlns:p14="http://schemas.microsoft.com/office/powerpoint/2010/main" val="665273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AD5B-FE6A-427D-9AC2-540B54DD1D75}"/>
              </a:ext>
            </a:extLst>
          </p:cNvPr>
          <p:cNvSpPr>
            <a:spLocks noGrp="1"/>
          </p:cNvSpPr>
          <p:nvPr>
            <p:ph type="title"/>
          </p:nvPr>
        </p:nvSpPr>
        <p:spPr/>
        <p:txBody>
          <a:bodyPr/>
          <a:lstStyle/>
          <a:p>
            <a:r>
              <a:rPr lang="en-US" dirty="0"/>
              <a:t>addressing the Exploitation of media</a:t>
            </a:r>
          </a:p>
        </p:txBody>
      </p:sp>
      <p:sp>
        <p:nvSpPr>
          <p:cNvPr id="3" name="Content Placeholder 2">
            <a:extLst>
              <a:ext uri="{FF2B5EF4-FFF2-40B4-BE49-F238E27FC236}">
                <a16:creationId xmlns:a16="http://schemas.microsoft.com/office/drawing/2014/main" id="{F6F2DA1B-C2DA-43B8-988B-77D9B8A18F39}"/>
              </a:ext>
            </a:extLst>
          </p:cNvPr>
          <p:cNvSpPr>
            <a:spLocks noGrp="1"/>
          </p:cNvSpPr>
          <p:nvPr>
            <p:ph idx="1"/>
          </p:nvPr>
        </p:nvSpPr>
        <p:spPr/>
        <p:txBody>
          <a:bodyPr/>
          <a:lstStyle/>
          <a:p>
            <a:r>
              <a:rPr lang="en-US" dirty="0"/>
              <a:t>CONTENT MODERATORS – professional journalists or trained moderators who work alongside the tech companies</a:t>
            </a:r>
          </a:p>
          <a:p>
            <a:r>
              <a:rPr lang="en-US" dirty="0"/>
              <a:t>Can act as fact-checkers, screeners, and labelers for destructive content online, particularly on social media when the algorithm would otherwise promote it</a:t>
            </a:r>
          </a:p>
        </p:txBody>
      </p:sp>
      <p:sp>
        <p:nvSpPr>
          <p:cNvPr id="4" name="TextBox 3">
            <a:extLst>
              <a:ext uri="{FF2B5EF4-FFF2-40B4-BE49-F238E27FC236}">
                <a16:creationId xmlns:a16="http://schemas.microsoft.com/office/drawing/2014/main" id="{ECF69220-344C-461A-87FD-A48A3FA020C1}"/>
              </a:ext>
            </a:extLst>
          </p:cNvPr>
          <p:cNvSpPr txBox="1"/>
          <p:nvPr/>
        </p:nvSpPr>
        <p:spPr>
          <a:xfrm>
            <a:off x="1141413" y="4849358"/>
            <a:ext cx="9905998" cy="1390124"/>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Are these jobs realistic? AI is used to filter content because it’s a laborious task and AI are cheaper to employ, so what would incentivize both companies and journalists to pick up this role?</a:t>
            </a:r>
          </a:p>
        </p:txBody>
      </p:sp>
    </p:spTree>
    <p:extLst>
      <p:ext uri="{BB962C8B-B14F-4D97-AF65-F5344CB8AC3E}">
        <p14:creationId xmlns:p14="http://schemas.microsoft.com/office/powerpoint/2010/main" val="307908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AD5B-FE6A-427D-9AC2-540B54DD1D75}"/>
              </a:ext>
            </a:extLst>
          </p:cNvPr>
          <p:cNvSpPr>
            <a:spLocks noGrp="1"/>
          </p:cNvSpPr>
          <p:nvPr>
            <p:ph type="title"/>
          </p:nvPr>
        </p:nvSpPr>
        <p:spPr/>
        <p:txBody>
          <a:bodyPr/>
          <a:lstStyle/>
          <a:p>
            <a:r>
              <a:rPr lang="en-US" dirty="0"/>
              <a:t>changing the destructive economics of media</a:t>
            </a:r>
          </a:p>
        </p:txBody>
      </p:sp>
      <p:sp>
        <p:nvSpPr>
          <p:cNvPr id="3" name="Content Placeholder 2">
            <a:extLst>
              <a:ext uri="{FF2B5EF4-FFF2-40B4-BE49-F238E27FC236}">
                <a16:creationId xmlns:a16="http://schemas.microsoft.com/office/drawing/2014/main" id="{F6F2DA1B-C2DA-43B8-988B-77D9B8A18F39}"/>
              </a:ext>
            </a:extLst>
          </p:cNvPr>
          <p:cNvSpPr>
            <a:spLocks noGrp="1"/>
          </p:cNvSpPr>
          <p:nvPr>
            <p:ph idx="1"/>
          </p:nvPr>
        </p:nvSpPr>
        <p:spPr/>
        <p:txBody>
          <a:bodyPr/>
          <a:lstStyle/>
          <a:p>
            <a:r>
              <a:rPr lang="en-US" dirty="0"/>
              <a:t>REGULATION to stop the “arms race for attention”</a:t>
            </a:r>
          </a:p>
          <a:p>
            <a:r>
              <a:rPr lang="en-US" dirty="0"/>
              <a:t>Governance can insist that humans remain in control of how people engage with media and how media engages with them</a:t>
            </a:r>
          </a:p>
          <a:p>
            <a:pPr lvl="1"/>
            <a:r>
              <a:rPr lang="en-US" dirty="0"/>
              <a:t>Successful test-run of humane automation: EU’s Right to be Forgotten</a:t>
            </a:r>
          </a:p>
        </p:txBody>
      </p:sp>
      <p:sp>
        <p:nvSpPr>
          <p:cNvPr id="4" name="TextBox 3">
            <a:extLst>
              <a:ext uri="{FF2B5EF4-FFF2-40B4-BE49-F238E27FC236}">
                <a16:creationId xmlns:a16="http://schemas.microsoft.com/office/drawing/2014/main" id="{ECF69220-344C-461A-87FD-A48A3FA020C1}"/>
              </a:ext>
            </a:extLst>
          </p:cNvPr>
          <p:cNvSpPr txBox="1"/>
          <p:nvPr/>
        </p:nvSpPr>
        <p:spPr>
          <a:xfrm>
            <a:off x="1141412" y="4547208"/>
            <a:ext cx="9905998" cy="1833322"/>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Further regulation and governance, at least as Pasquale describes it, doesn’t seem to address the inherently addictive aspects of media and the attention economy itself. Is getting the public more involved going to be enough? Or should the burden fall more heavily on the companies themselves?</a:t>
            </a:r>
          </a:p>
        </p:txBody>
      </p:sp>
    </p:spTree>
    <p:extLst>
      <p:ext uri="{BB962C8B-B14F-4D97-AF65-F5344CB8AC3E}">
        <p14:creationId xmlns:p14="http://schemas.microsoft.com/office/powerpoint/2010/main" val="3113980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AD5B-FE6A-427D-9AC2-540B54DD1D75}"/>
              </a:ext>
            </a:extLst>
          </p:cNvPr>
          <p:cNvSpPr>
            <a:spLocks noGrp="1"/>
          </p:cNvSpPr>
          <p:nvPr>
            <p:ph type="title"/>
          </p:nvPr>
        </p:nvSpPr>
        <p:spPr/>
        <p:txBody>
          <a:bodyPr/>
          <a:lstStyle/>
          <a:p>
            <a:r>
              <a:rPr lang="en-US" dirty="0"/>
              <a:t>Establishing a framework of responsibility</a:t>
            </a:r>
          </a:p>
        </p:txBody>
      </p:sp>
      <p:sp>
        <p:nvSpPr>
          <p:cNvPr id="3" name="Content Placeholder 2">
            <a:extLst>
              <a:ext uri="{FF2B5EF4-FFF2-40B4-BE49-F238E27FC236}">
                <a16:creationId xmlns:a16="http://schemas.microsoft.com/office/drawing/2014/main" id="{F6F2DA1B-C2DA-43B8-988B-77D9B8A18F39}"/>
              </a:ext>
            </a:extLst>
          </p:cNvPr>
          <p:cNvSpPr>
            <a:spLocks noGrp="1"/>
          </p:cNvSpPr>
          <p:nvPr>
            <p:ph idx="1"/>
          </p:nvPr>
        </p:nvSpPr>
        <p:spPr>
          <a:xfrm>
            <a:off x="1141412" y="1716750"/>
            <a:ext cx="9905999" cy="3541714"/>
          </a:xfrm>
        </p:spPr>
        <p:txBody>
          <a:bodyPr/>
          <a:lstStyle/>
          <a:p>
            <a:r>
              <a:rPr lang="en-US" dirty="0"/>
              <a:t>Based on Pasquale’s statement: “free expression protection applies to people first and AI systems second, it at all” </a:t>
            </a:r>
          </a:p>
          <a:p>
            <a:r>
              <a:rPr lang="en-US" dirty="0"/>
              <a:t>Leading firms need to take responsibility for what they prioritize or publish</a:t>
            </a:r>
          </a:p>
          <a:p>
            <a:r>
              <a:rPr lang="en-US" dirty="0"/>
              <a:t>If tech firms cannot take responsibility for being global communication regulators they must be “broken up in order to make way for human-scale entities capable of doing so”</a:t>
            </a:r>
          </a:p>
        </p:txBody>
      </p:sp>
      <p:sp>
        <p:nvSpPr>
          <p:cNvPr id="4" name="TextBox 3">
            <a:extLst>
              <a:ext uri="{FF2B5EF4-FFF2-40B4-BE49-F238E27FC236}">
                <a16:creationId xmlns:a16="http://schemas.microsoft.com/office/drawing/2014/main" id="{ECF69220-344C-461A-87FD-A48A3FA020C1}"/>
              </a:ext>
            </a:extLst>
          </p:cNvPr>
          <p:cNvSpPr txBox="1"/>
          <p:nvPr/>
        </p:nvSpPr>
        <p:spPr>
          <a:xfrm>
            <a:off x="1141413" y="4953321"/>
            <a:ext cx="9905998" cy="1390124"/>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What do we think of this solution? Is auditing data and attributing responsibility feasible for AI governance? Who would be responsible for enforcing this framework?</a:t>
            </a:r>
          </a:p>
        </p:txBody>
      </p:sp>
    </p:spTree>
    <p:extLst>
      <p:ext uri="{BB962C8B-B14F-4D97-AF65-F5344CB8AC3E}">
        <p14:creationId xmlns:p14="http://schemas.microsoft.com/office/powerpoint/2010/main" val="61914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94DA-DDA7-4197-AEEF-86FA38CCBEA4}"/>
              </a:ext>
            </a:extLst>
          </p:cNvPr>
          <p:cNvSpPr>
            <a:spLocks noGrp="1"/>
          </p:cNvSpPr>
          <p:nvPr>
            <p:ph type="ctrTitle"/>
          </p:nvPr>
        </p:nvSpPr>
        <p:spPr/>
        <p:txBody>
          <a:bodyPr/>
          <a:lstStyle/>
          <a:p>
            <a:r>
              <a:rPr lang="en-US" dirty="0"/>
              <a:t>Chapter 3</a:t>
            </a:r>
            <a:br>
              <a:rPr lang="en-US" dirty="0"/>
            </a:br>
            <a:r>
              <a:rPr lang="en-US" dirty="0"/>
              <a:t>“Beyond machine learners”</a:t>
            </a:r>
          </a:p>
        </p:txBody>
      </p:sp>
      <p:sp>
        <p:nvSpPr>
          <p:cNvPr id="3" name="Subtitle 2">
            <a:extLst>
              <a:ext uri="{FF2B5EF4-FFF2-40B4-BE49-F238E27FC236}">
                <a16:creationId xmlns:a16="http://schemas.microsoft.com/office/drawing/2014/main" id="{70A99C30-D3E9-471E-8599-09A921113E5C}"/>
              </a:ext>
            </a:extLst>
          </p:cNvPr>
          <p:cNvSpPr>
            <a:spLocks noGrp="1"/>
          </p:cNvSpPr>
          <p:nvPr>
            <p:ph type="subTitle" idx="1"/>
          </p:nvPr>
        </p:nvSpPr>
        <p:spPr>
          <a:xfrm>
            <a:off x="1876424" y="3602037"/>
            <a:ext cx="8791575" cy="2234219"/>
          </a:xfrm>
        </p:spPr>
        <p:txBody>
          <a:bodyPr>
            <a:normAutofit/>
          </a:bodyPr>
          <a:lstStyle/>
          <a:p>
            <a:r>
              <a:rPr lang="en-US" sz="2100" dirty="0"/>
              <a:t>Crossroads of the chapter:</a:t>
            </a:r>
          </a:p>
          <a:p>
            <a:r>
              <a:rPr lang="en-US" sz="2100" dirty="0"/>
              <a:t>“Whether we are going to invest in educational AI that is constantly measuring and evaluating students, or if we will focus our energies on products that advance learning in more supportive and creative ways”</a:t>
            </a:r>
          </a:p>
        </p:txBody>
      </p:sp>
    </p:spTree>
    <p:extLst>
      <p:ext uri="{BB962C8B-B14F-4D97-AF65-F5344CB8AC3E}">
        <p14:creationId xmlns:p14="http://schemas.microsoft.com/office/powerpoint/2010/main" val="231891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DF3B-42B6-46E5-877E-0DBEE7573B58}"/>
              </a:ext>
            </a:extLst>
          </p:cNvPr>
          <p:cNvSpPr>
            <a:spLocks noGrp="1"/>
          </p:cNvSpPr>
          <p:nvPr>
            <p:ph type="title"/>
          </p:nvPr>
        </p:nvSpPr>
        <p:spPr>
          <a:xfrm>
            <a:off x="1141412" y="292515"/>
            <a:ext cx="9905998" cy="1478570"/>
          </a:xfrm>
        </p:spPr>
        <p:txBody>
          <a:bodyPr/>
          <a:lstStyle/>
          <a:p>
            <a:r>
              <a:rPr lang="en-US" dirty="0"/>
              <a:t>The aims of education</a:t>
            </a:r>
          </a:p>
        </p:txBody>
      </p:sp>
      <p:sp>
        <p:nvSpPr>
          <p:cNvPr id="3" name="Content Placeholder 2">
            <a:extLst>
              <a:ext uri="{FF2B5EF4-FFF2-40B4-BE49-F238E27FC236}">
                <a16:creationId xmlns:a16="http://schemas.microsoft.com/office/drawing/2014/main" id="{F68FAFBD-D5A8-4BE7-9272-499B30194F2E}"/>
              </a:ext>
            </a:extLst>
          </p:cNvPr>
          <p:cNvSpPr>
            <a:spLocks noGrp="1"/>
          </p:cNvSpPr>
          <p:nvPr>
            <p:ph sz="half" idx="1"/>
          </p:nvPr>
        </p:nvSpPr>
        <p:spPr>
          <a:xfrm>
            <a:off x="596347" y="1701579"/>
            <a:ext cx="10451063" cy="3792773"/>
          </a:xfrm>
        </p:spPr>
        <p:txBody>
          <a:bodyPr>
            <a:normAutofit/>
          </a:bodyPr>
          <a:lstStyle/>
          <a:p>
            <a:pPr marL="685800" indent="-457200" rtl="0" fontAlgn="base">
              <a:spcBef>
                <a:spcPts val="0"/>
              </a:spcBef>
              <a:spcAft>
                <a:spcPts val="0"/>
              </a:spcAft>
              <a:buAutoNum type="arabicPeriod"/>
            </a:pPr>
            <a:r>
              <a:rPr lang="en-US" dirty="0"/>
              <a:t>Learning verbal and mathematical/logical/quantitative skills and substantive knowledge in history, social studies, the arts, science, and other fields</a:t>
            </a:r>
          </a:p>
          <a:p>
            <a:pPr marL="685800" indent="-457200" rtl="0" fontAlgn="base">
              <a:spcBef>
                <a:spcPts val="0"/>
              </a:spcBef>
              <a:spcAft>
                <a:spcPts val="0"/>
              </a:spcAft>
              <a:buAutoNum type="arabicPeriod"/>
            </a:pPr>
            <a:r>
              <a:rPr lang="en-US" dirty="0"/>
              <a:t>Preparing for a vocation or career, via skills training, or a profession, via the development of substantive knowledge and critical judgement</a:t>
            </a:r>
          </a:p>
          <a:p>
            <a:pPr marL="685800" indent="-457200" rtl="0" fontAlgn="base">
              <a:spcBef>
                <a:spcPts val="0"/>
              </a:spcBef>
              <a:spcAft>
                <a:spcPts val="0"/>
              </a:spcAft>
              <a:buAutoNum type="arabicPeriod"/>
            </a:pPr>
            <a:r>
              <a:rPr lang="en-US" dirty="0"/>
              <a:t>Competing for better opportunities in education and employment</a:t>
            </a:r>
          </a:p>
          <a:p>
            <a:pPr marL="685800" indent="-457200" rtl="0" fontAlgn="base">
              <a:spcBef>
                <a:spcPts val="0"/>
              </a:spcBef>
              <a:spcAft>
                <a:spcPts val="0"/>
              </a:spcAft>
              <a:buAutoNum type="arabicPeriod"/>
            </a:pPr>
            <a:r>
              <a:rPr lang="en-US" dirty="0"/>
              <a:t>Learning social skills and emotional intelligence</a:t>
            </a:r>
          </a:p>
          <a:p>
            <a:pPr marL="685800" indent="-457200" rtl="0" fontAlgn="base">
              <a:spcBef>
                <a:spcPts val="0"/>
              </a:spcBef>
              <a:spcAft>
                <a:spcPts val="0"/>
              </a:spcAft>
              <a:buAutoNum type="arabicPeriod"/>
            </a:pPr>
            <a:r>
              <a:rPr lang="en-US" dirty="0"/>
              <a:t>Preparing for citizenship, including civic engagement and participation in civil society</a:t>
            </a:r>
          </a:p>
          <a:p>
            <a:pPr marL="685800" indent="-457200" rtl="0" fontAlgn="base">
              <a:spcBef>
                <a:spcPts val="0"/>
              </a:spcBef>
              <a:spcAft>
                <a:spcPts val="0"/>
              </a:spcAft>
              <a:buAutoNum type="arabicPeriod"/>
            </a:pPr>
            <a:endParaRPr lang="en-US" dirty="0"/>
          </a:p>
          <a:p>
            <a:endParaRPr lang="en-US" dirty="0"/>
          </a:p>
        </p:txBody>
      </p:sp>
    </p:spTree>
    <p:extLst>
      <p:ext uri="{BB962C8B-B14F-4D97-AF65-F5344CB8AC3E}">
        <p14:creationId xmlns:p14="http://schemas.microsoft.com/office/powerpoint/2010/main" val="433576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DF3B-42B6-46E5-877E-0DBEE7573B58}"/>
              </a:ext>
            </a:extLst>
          </p:cNvPr>
          <p:cNvSpPr>
            <a:spLocks noGrp="1"/>
          </p:cNvSpPr>
          <p:nvPr>
            <p:ph type="title"/>
          </p:nvPr>
        </p:nvSpPr>
        <p:spPr>
          <a:xfrm>
            <a:off x="1141412" y="292515"/>
            <a:ext cx="9905998" cy="1478570"/>
          </a:xfrm>
        </p:spPr>
        <p:txBody>
          <a:bodyPr/>
          <a:lstStyle/>
          <a:p>
            <a:r>
              <a:rPr lang="en-US" dirty="0"/>
              <a:t>The aims of education</a:t>
            </a:r>
          </a:p>
        </p:txBody>
      </p:sp>
      <p:sp>
        <p:nvSpPr>
          <p:cNvPr id="3" name="Content Placeholder 2">
            <a:extLst>
              <a:ext uri="{FF2B5EF4-FFF2-40B4-BE49-F238E27FC236}">
                <a16:creationId xmlns:a16="http://schemas.microsoft.com/office/drawing/2014/main" id="{F68FAFBD-D5A8-4BE7-9272-499B30194F2E}"/>
              </a:ext>
            </a:extLst>
          </p:cNvPr>
          <p:cNvSpPr>
            <a:spLocks noGrp="1"/>
          </p:cNvSpPr>
          <p:nvPr>
            <p:ph sz="half" idx="1"/>
          </p:nvPr>
        </p:nvSpPr>
        <p:spPr>
          <a:xfrm>
            <a:off x="596347" y="1447137"/>
            <a:ext cx="10451063" cy="3792773"/>
          </a:xfrm>
        </p:spPr>
        <p:txBody>
          <a:bodyPr>
            <a:normAutofit/>
          </a:bodyPr>
          <a:lstStyle/>
          <a:p>
            <a:pPr marL="685800" indent="-457200" rtl="0" fontAlgn="base">
              <a:spcBef>
                <a:spcPts val="0"/>
              </a:spcBef>
              <a:spcAft>
                <a:spcPts val="0"/>
              </a:spcAft>
              <a:buAutoNum type="arabicPeriod"/>
            </a:pPr>
            <a:r>
              <a:rPr lang="en-US" dirty="0"/>
              <a:t>Learning verbal and mathematical/logical/quantitative skills and substantive knowledge in history, social studies, the arts, science, and other fields</a:t>
            </a:r>
          </a:p>
          <a:p>
            <a:pPr marL="685800" indent="-457200" rtl="0" fontAlgn="base">
              <a:spcBef>
                <a:spcPts val="0"/>
              </a:spcBef>
              <a:spcAft>
                <a:spcPts val="0"/>
              </a:spcAft>
              <a:buAutoNum type="arabicPeriod"/>
            </a:pPr>
            <a:r>
              <a:rPr lang="en-US" dirty="0"/>
              <a:t>Preparing for a vocation or career, via skills training, or a profession, via the development of substantive knowledge and critical judgement</a:t>
            </a:r>
          </a:p>
          <a:p>
            <a:pPr marL="685800" indent="-457200" rtl="0" fontAlgn="base">
              <a:spcBef>
                <a:spcPts val="0"/>
              </a:spcBef>
              <a:spcAft>
                <a:spcPts val="0"/>
              </a:spcAft>
              <a:buAutoNum type="arabicPeriod"/>
            </a:pPr>
            <a:r>
              <a:rPr lang="en-US" dirty="0"/>
              <a:t>Competing for better opportunities in education and employment</a:t>
            </a:r>
          </a:p>
          <a:p>
            <a:pPr marL="685800" indent="-457200" rtl="0" fontAlgn="base">
              <a:spcBef>
                <a:spcPts val="0"/>
              </a:spcBef>
              <a:spcAft>
                <a:spcPts val="0"/>
              </a:spcAft>
              <a:buAutoNum type="arabicPeriod"/>
            </a:pPr>
            <a:r>
              <a:rPr lang="en-US" dirty="0"/>
              <a:t>Learning social skills and emotional intelligence</a:t>
            </a:r>
          </a:p>
          <a:p>
            <a:pPr marL="685800" indent="-457200" rtl="0" fontAlgn="base">
              <a:spcBef>
                <a:spcPts val="0"/>
              </a:spcBef>
              <a:spcAft>
                <a:spcPts val="0"/>
              </a:spcAft>
              <a:buAutoNum type="arabicPeriod"/>
            </a:pPr>
            <a:r>
              <a:rPr lang="en-US" dirty="0"/>
              <a:t>Preparing for citizenship, including civic engagement and participation in civil society</a:t>
            </a:r>
          </a:p>
          <a:p>
            <a:pPr marL="685800" indent="-457200" rtl="0" fontAlgn="base">
              <a:spcBef>
                <a:spcPts val="0"/>
              </a:spcBef>
              <a:spcAft>
                <a:spcPts val="0"/>
              </a:spcAft>
              <a:buAutoNum type="arabicPeriod"/>
            </a:pPr>
            <a:endParaRPr lang="en-US" dirty="0"/>
          </a:p>
          <a:p>
            <a:endParaRPr lang="en-US" dirty="0"/>
          </a:p>
        </p:txBody>
      </p:sp>
      <p:sp>
        <p:nvSpPr>
          <p:cNvPr id="5" name="TextBox 4">
            <a:extLst>
              <a:ext uri="{FF2B5EF4-FFF2-40B4-BE49-F238E27FC236}">
                <a16:creationId xmlns:a16="http://schemas.microsoft.com/office/drawing/2014/main" id="{9551FDB3-F896-40AF-80D1-E3157A1C41CC}"/>
              </a:ext>
            </a:extLst>
          </p:cNvPr>
          <p:cNvSpPr txBox="1"/>
          <p:nvPr/>
        </p:nvSpPr>
        <p:spPr>
          <a:xfrm>
            <a:off x="1200647" y="5126673"/>
            <a:ext cx="9905998" cy="1390124"/>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Should these goals be reframed to be more inclusive of these softer skills then? How would </a:t>
            </a:r>
            <a:r>
              <a:rPr lang="en-US" sz="2400" dirty="0" err="1"/>
              <a:t>Vallor</a:t>
            </a:r>
            <a:r>
              <a:rPr lang="en-US" sz="2400" dirty="0"/>
              <a:t> approach redefining some of these goals? Or would she advocate for creating entirely new ones?</a:t>
            </a:r>
          </a:p>
        </p:txBody>
      </p:sp>
    </p:spTree>
    <p:extLst>
      <p:ext uri="{BB962C8B-B14F-4D97-AF65-F5344CB8AC3E}">
        <p14:creationId xmlns:p14="http://schemas.microsoft.com/office/powerpoint/2010/main" val="342971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4E6A6-65EC-4404-9036-737EBBFEBD4C}"/>
              </a:ext>
            </a:extLst>
          </p:cNvPr>
          <p:cNvSpPr>
            <a:spLocks noGrp="1"/>
          </p:cNvSpPr>
          <p:nvPr>
            <p:ph type="title"/>
          </p:nvPr>
        </p:nvSpPr>
        <p:spPr/>
        <p:txBody>
          <a:bodyPr/>
          <a:lstStyle/>
          <a:p>
            <a:r>
              <a:rPr lang="en-US" dirty="0"/>
              <a:t>3 General visions of education</a:t>
            </a:r>
          </a:p>
        </p:txBody>
      </p:sp>
      <p:sp>
        <p:nvSpPr>
          <p:cNvPr id="3" name="Text Placeholder 2">
            <a:extLst>
              <a:ext uri="{FF2B5EF4-FFF2-40B4-BE49-F238E27FC236}">
                <a16:creationId xmlns:a16="http://schemas.microsoft.com/office/drawing/2014/main" id="{63467661-5FB7-4E58-83EE-079942F00327}"/>
              </a:ext>
            </a:extLst>
          </p:cNvPr>
          <p:cNvSpPr>
            <a:spLocks noGrp="1"/>
          </p:cNvSpPr>
          <p:nvPr>
            <p:ph type="body" idx="1"/>
          </p:nvPr>
        </p:nvSpPr>
        <p:spPr>
          <a:xfrm>
            <a:off x="1145515" y="2098716"/>
            <a:ext cx="3195240" cy="716045"/>
          </a:xfrm>
        </p:spPr>
        <p:txBody>
          <a:bodyPr/>
          <a:lstStyle/>
          <a:p>
            <a:r>
              <a:rPr lang="en-US" sz="2400" dirty="0"/>
              <a:t>traditionalist</a:t>
            </a:r>
            <a:endParaRPr lang="en-US" dirty="0"/>
          </a:p>
        </p:txBody>
      </p:sp>
      <p:sp>
        <p:nvSpPr>
          <p:cNvPr id="5" name="Text Placeholder 4">
            <a:extLst>
              <a:ext uri="{FF2B5EF4-FFF2-40B4-BE49-F238E27FC236}">
                <a16:creationId xmlns:a16="http://schemas.microsoft.com/office/drawing/2014/main" id="{262251AD-A32A-438F-8DB2-3C234A76EEB8}"/>
              </a:ext>
            </a:extLst>
          </p:cNvPr>
          <p:cNvSpPr>
            <a:spLocks noGrp="1"/>
          </p:cNvSpPr>
          <p:nvPr>
            <p:ph type="body" sz="half" idx="18"/>
          </p:nvPr>
        </p:nvSpPr>
        <p:spPr>
          <a:xfrm>
            <a:off x="1141413" y="2814760"/>
            <a:ext cx="3195240" cy="2983941"/>
          </a:xfrm>
        </p:spPr>
        <p:txBody>
          <a:bodyPr>
            <a:normAutofit/>
          </a:bodyPr>
          <a:lstStyle/>
          <a:p>
            <a:r>
              <a:rPr lang="en-US" sz="2000" dirty="0"/>
              <a:t>- To bind the generations with a common (if evolving) experience of the “best that has been thought and said”</a:t>
            </a:r>
          </a:p>
        </p:txBody>
      </p:sp>
      <p:sp>
        <p:nvSpPr>
          <p:cNvPr id="6" name="Text Placeholder 5">
            <a:extLst>
              <a:ext uri="{FF2B5EF4-FFF2-40B4-BE49-F238E27FC236}">
                <a16:creationId xmlns:a16="http://schemas.microsoft.com/office/drawing/2014/main" id="{0FDE7058-EFB7-4CE3-BD6A-7B52B5B872FC}"/>
              </a:ext>
            </a:extLst>
          </p:cNvPr>
          <p:cNvSpPr>
            <a:spLocks noGrp="1"/>
          </p:cNvSpPr>
          <p:nvPr>
            <p:ph type="body" sz="quarter" idx="3"/>
          </p:nvPr>
        </p:nvSpPr>
        <p:spPr>
          <a:xfrm>
            <a:off x="4335332" y="2098716"/>
            <a:ext cx="3615971" cy="716045"/>
          </a:xfrm>
        </p:spPr>
        <p:txBody>
          <a:bodyPr/>
          <a:lstStyle/>
          <a:p>
            <a:r>
              <a:rPr lang="en-US" sz="2400" dirty="0"/>
              <a:t>Pragmatic modernizers or behaviorists</a:t>
            </a:r>
          </a:p>
        </p:txBody>
      </p:sp>
      <p:sp>
        <p:nvSpPr>
          <p:cNvPr id="8" name="Text Placeholder 7">
            <a:extLst>
              <a:ext uri="{FF2B5EF4-FFF2-40B4-BE49-F238E27FC236}">
                <a16:creationId xmlns:a16="http://schemas.microsoft.com/office/drawing/2014/main" id="{B1D0BC9D-1D08-4050-80B0-BA2BC6B8F452}"/>
              </a:ext>
            </a:extLst>
          </p:cNvPr>
          <p:cNvSpPr>
            <a:spLocks noGrp="1"/>
          </p:cNvSpPr>
          <p:nvPr>
            <p:ph type="body" sz="half" idx="19"/>
          </p:nvPr>
        </p:nvSpPr>
        <p:spPr>
          <a:xfrm>
            <a:off x="4487593" y="2814760"/>
            <a:ext cx="3200400" cy="2976439"/>
          </a:xfrm>
        </p:spPr>
        <p:txBody>
          <a:bodyPr>
            <a:normAutofit/>
          </a:bodyPr>
          <a:lstStyle/>
          <a:p>
            <a:r>
              <a:rPr lang="en-US" sz="2000" dirty="0"/>
              <a:t>- Vocational need to train students for jobs</a:t>
            </a:r>
          </a:p>
          <a:p>
            <a:r>
              <a:rPr lang="en-US" sz="2000" dirty="0"/>
              <a:t>- Teach students specific skills for the specific job opportunities available</a:t>
            </a:r>
          </a:p>
        </p:txBody>
      </p:sp>
      <p:sp>
        <p:nvSpPr>
          <p:cNvPr id="9" name="Text Placeholder 8">
            <a:extLst>
              <a:ext uri="{FF2B5EF4-FFF2-40B4-BE49-F238E27FC236}">
                <a16:creationId xmlns:a16="http://schemas.microsoft.com/office/drawing/2014/main" id="{DAF73AD5-31BB-42F6-A1DE-B6F5D5CD04EA}"/>
              </a:ext>
            </a:extLst>
          </p:cNvPr>
          <p:cNvSpPr>
            <a:spLocks noGrp="1"/>
          </p:cNvSpPr>
          <p:nvPr>
            <p:ph type="body" sz="quarter" idx="13"/>
          </p:nvPr>
        </p:nvSpPr>
        <p:spPr>
          <a:xfrm>
            <a:off x="7856669" y="2098715"/>
            <a:ext cx="3190741" cy="716045"/>
          </a:xfrm>
        </p:spPr>
        <p:txBody>
          <a:bodyPr/>
          <a:lstStyle/>
          <a:p>
            <a:r>
              <a:rPr lang="en-US" sz="2400" dirty="0"/>
              <a:t>experimentalists</a:t>
            </a:r>
            <a:endParaRPr lang="en-US" dirty="0"/>
          </a:p>
        </p:txBody>
      </p:sp>
      <p:sp>
        <p:nvSpPr>
          <p:cNvPr id="11" name="Text Placeholder 10">
            <a:extLst>
              <a:ext uri="{FF2B5EF4-FFF2-40B4-BE49-F238E27FC236}">
                <a16:creationId xmlns:a16="http://schemas.microsoft.com/office/drawing/2014/main" id="{6327E385-49E6-4902-9168-F212D5C955C5}"/>
              </a:ext>
            </a:extLst>
          </p:cNvPr>
          <p:cNvSpPr>
            <a:spLocks noGrp="1"/>
          </p:cNvSpPr>
          <p:nvPr>
            <p:ph type="body" sz="half" idx="20"/>
          </p:nvPr>
        </p:nvSpPr>
        <p:spPr>
          <a:xfrm>
            <a:off x="7852442" y="2814760"/>
            <a:ext cx="3194968" cy="2976439"/>
          </a:xfrm>
        </p:spPr>
        <p:txBody>
          <a:bodyPr>
            <a:normAutofit/>
          </a:bodyPr>
          <a:lstStyle/>
          <a:p>
            <a:r>
              <a:rPr lang="en-US" sz="2000" dirty="0"/>
              <a:t>- Learning how to learn </a:t>
            </a:r>
          </a:p>
          <a:p>
            <a:r>
              <a:rPr lang="en-US" sz="2000" dirty="0"/>
              <a:t>- Important because social and technology conditions are changing so rapidly</a:t>
            </a:r>
          </a:p>
        </p:txBody>
      </p:sp>
      <p:sp>
        <p:nvSpPr>
          <p:cNvPr id="12" name="Text Placeholder 4">
            <a:extLst>
              <a:ext uri="{FF2B5EF4-FFF2-40B4-BE49-F238E27FC236}">
                <a16:creationId xmlns:a16="http://schemas.microsoft.com/office/drawing/2014/main" id="{714C4CBD-65AF-46EE-8544-E3330C6FC547}"/>
              </a:ext>
            </a:extLst>
          </p:cNvPr>
          <p:cNvSpPr txBox="1">
            <a:spLocks/>
          </p:cNvSpPr>
          <p:nvPr/>
        </p:nvSpPr>
        <p:spPr>
          <a:xfrm>
            <a:off x="1190317" y="5144281"/>
            <a:ext cx="9905999" cy="1104119"/>
          </a:xfrm>
          <a:prstGeom prst="rect">
            <a:avLst/>
          </a:prstGeom>
          <a:solidFill>
            <a:schemeClr val="tx2"/>
          </a:solidFill>
        </p:spPr>
        <p:txBody>
          <a:bodyPr vert="horz" lIns="91440" tIns="45720" rIns="91440" bIns="45720" rtlCol="0" anchor="t">
            <a:normAutofit fontScale="92500" lnSpcReduction="20000"/>
          </a:bodyPr>
          <a:lstStyle>
            <a:lvl1pPr marL="0" indent="0" algn="l" defTabSz="914400" rtl="0" eaLnBrk="1" latinLnBrk="0" hangingPunct="1">
              <a:lnSpc>
                <a:spcPct val="120000"/>
              </a:lnSpc>
              <a:spcBef>
                <a:spcPts val="1000"/>
              </a:spcBef>
              <a:buSzPct val="125000"/>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120000"/>
              </a:lnSpc>
              <a:spcBef>
                <a:spcPts val="500"/>
              </a:spcBef>
              <a:buSzPct val="125000"/>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120000"/>
              </a:lnSpc>
              <a:spcBef>
                <a:spcPts val="500"/>
              </a:spcBef>
              <a:buSzPct val="125000"/>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120000"/>
              </a:lnSpc>
              <a:spcBef>
                <a:spcPts val="500"/>
              </a:spcBef>
              <a:buSzPct val="125000"/>
              <a:buFont typeface="Arial" panose="020B0604020202020204" pitchFamily="34" charset="0"/>
              <a:buNone/>
              <a:defRPr sz="900" kern="1200">
                <a:solidFill>
                  <a:schemeClr val="tx1"/>
                </a:solidFill>
                <a:latin typeface="+mn-lt"/>
                <a:ea typeface="+mn-ea"/>
                <a:cs typeface="+mn-cs"/>
              </a:defRPr>
            </a:lvl9pPr>
          </a:lstStyle>
          <a:p>
            <a:r>
              <a:rPr lang="en-US" sz="2400" dirty="0"/>
              <a:t>Which of these models make the most sense to pursue in a technology-saturated world? Are some better than others? How have your previous schooling experiences informed your view of these approaches, if at all? </a:t>
            </a:r>
          </a:p>
        </p:txBody>
      </p:sp>
    </p:spTree>
    <p:extLst>
      <p:ext uri="{BB962C8B-B14F-4D97-AF65-F5344CB8AC3E}">
        <p14:creationId xmlns:p14="http://schemas.microsoft.com/office/powerpoint/2010/main" val="86890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00E3-A82D-4626-AEEF-48A67EE3039A}"/>
              </a:ext>
            </a:extLst>
          </p:cNvPr>
          <p:cNvSpPr>
            <a:spLocks noGrp="1"/>
          </p:cNvSpPr>
          <p:nvPr>
            <p:ph type="title"/>
          </p:nvPr>
        </p:nvSpPr>
        <p:spPr>
          <a:xfrm>
            <a:off x="1141413" y="362454"/>
            <a:ext cx="9905998" cy="1478570"/>
          </a:xfrm>
        </p:spPr>
        <p:txBody>
          <a:bodyPr/>
          <a:lstStyle/>
          <a:p>
            <a:r>
              <a:rPr lang="en-US" dirty="0"/>
              <a:t>Benefits of education tech</a:t>
            </a:r>
          </a:p>
        </p:txBody>
      </p:sp>
      <p:sp>
        <p:nvSpPr>
          <p:cNvPr id="3" name="Content Placeholder 2">
            <a:extLst>
              <a:ext uri="{FF2B5EF4-FFF2-40B4-BE49-F238E27FC236}">
                <a16:creationId xmlns:a16="http://schemas.microsoft.com/office/drawing/2014/main" id="{693AE7B4-ECC9-4C85-99CF-E10F08C71A5A}"/>
              </a:ext>
            </a:extLst>
          </p:cNvPr>
          <p:cNvSpPr>
            <a:spLocks noGrp="1"/>
          </p:cNvSpPr>
          <p:nvPr>
            <p:ph idx="1"/>
          </p:nvPr>
        </p:nvSpPr>
        <p:spPr>
          <a:xfrm>
            <a:off x="1141413" y="1658143"/>
            <a:ext cx="9905999" cy="3541714"/>
          </a:xfrm>
        </p:spPr>
        <p:txBody>
          <a:bodyPr/>
          <a:lstStyle/>
          <a:p>
            <a:r>
              <a:rPr lang="en-US" dirty="0"/>
              <a:t>Personalized lessons</a:t>
            </a:r>
          </a:p>
          <a:p>
            <a:pPr lvl="1"/>
            <a:r>
              <a:rPr lang="en-US" dirty="0"/>
              <a:t>Could dissolve the boundary between work and play</a:t>
            </a:r>
          </a:p>
          <a:p>
            <a:pPr lvl="1"/>
            <a:r>
              <a:rPr lang="en-US" dirty="0"/>
              <a:t>Assist students at a hyper-individualized level and identify struggling students sooner</a:t>
            </a:r>
          </a:p>
          <a:p>
            <a:r>
              <a:rPr lang="en-US" dirty="0"/>
              <a:t>Some concerns</a:t>
            </a:r>
          </a:p>
          <a:p>
            <a:pPr lvl="1"/>
            <a:r>
              <a:rPr lang="en-US" dirty="0"/>
              <a:t>The exploitation of data (surveillance, monetization, “total behavior records”)</a:t>
            </a:r>
          </a:p>
          <a:p>
            <a:pPr lvl="1"/>
            <a:r>
              <a:rPr lang="en-US" dirty="0"/>
              <a:t>A failure to teach “soft” skills and achieve all aims of education</a:t>
            </a:r>
          </a:p>
          <a:p>
            <a:pPr lvl="1"/>
            <a:r>
              <a:rPr lang="en-US" dirty="0"/>
              <a:t>A disconnect with reality?</a:t>
            </a:r>
          </a:p>
          <a:p>
            <a:pPr lvl="1"/>
            <a:endParaRPr lang="en-US" dirty="0"/>
          </a:p>
          <a:p>
            <a:pPr lvl="1"/>
            <a:endParaRPr lang="en-US" dirty="0"/>
          </a:p>
          <a:p>
            <a:pPr lvl="1"/>
            <a:endParaRPr lang="en-US" dirty="0"/>
          </a:p>
        </p:txBody>
      </p:sp>
      <p:sp>
        <p:nvSpPr>
          <p:cNvPr id="4" name="TextBox 3">
            <a:extLst>
              <a:ext uri="{FF2B5EF4-FFF2-40B4-BE49-F238E27FC236}">
                <a16:creationId xmlns:a16="http://schemas.microsoft.com/office/drawing/2014/main" id="{35FE1E98-7250-4E91-AA2A-37A15D2F77E6}"/>
              </a:ext>
            </a:extLst>
          </p:cNvPr>
          <p:cNvSpPr txBox="1"/>
          <p:nvPr/>
        </p:nvSpPr>
        <p:spPr>
          <a:xfrm>
            <a:off x="1200647" y="5105422"/>
            <a:ext cx="9905998" cy="1390124"/>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Do we want this barrier between work and play to dissolve? What value is there to “friction” in learning? Should we worry about the gamification and hyper-personalization of learning?</a:t>
            </a:r>
          </a:p>
        </p:txBody>
      </p:sp>
    </p:spTree>
    <p:extLst>
      <p:ext uri="{BB962C8B-B14F-4D97-AF65-F5344CB8AC3E}">
        <p14:creationId xmlns:p14="http://schemas.microsoft.com/office/powerpoint/2010/main" val="174455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CE52E-4A63-4C84-B01C-E3176F29EAB5}"/>
              </a:ext>
            </a:extLst>
          </p:cNvPr>
          <p:cNvSpPr>
            <a:spLocks noGrp="1"/>
          </p:cNvSpPr>
          <p:nvPr>
            <p:ph type="title"/>
          </p:nvPr>
        </p:nvSpPr>
        <p:spPr/>
        <p:txBody>
          <a:bodyPr/>
          <a:lstStyle/>
          <a:p>
            <a:r>
              <a:rPr lang="en-US" dirty="0"/>
              <a:t>Education technology on the international stage</a:t>
            </a:r>
          </a:p>
        </p:txBody>
      </p:sp>
      <p:sp>
        <p:nvSpPr>
          <p:cNvPr id="3" name="Content Placeholder 2">
            <a:extLst>
              <a:ext uri="{FF2B5EF4-FFF2-40B4-BE49-F238E27FC236}">
                <a16:creationId xmlns:a16="http://schemas.microsoft.com/office/drawing/2014/main" id="{CA7DA984-2B8F-414E-9B2A-E265A865B409}"/>
              </a:ext>
            </a:extLst>
          </p:cNvPr>
          <p:cNvSpPr>
            <a:spLocks noGrp="1"/>
          </p:cNvSpPr>
          <p:nvPr>
            <p:ph idx="1"/>
          </p:nvPr>
        </p:nvSpPr>
        <p:spPr/>
        <p:txBody>
          <a:bodyPr/>
          <a:lstStyle/>
          <a:p>
            <a:r>
              <a:rPr lang="en-US" dirty="0"/>
              <a:t>Central question of section: Can education technology create education equity?</a:t>
            </a:r>
          </a:p>
          <a:p>
            <a:r>
              <a:rPr lang="en-US" dirty="0"/>
              <a:t>His answer: No.</a:t>
            </a:r>
          </a:p>
          <a:p>
            <a:r>
              <a:rPr lang="en-US" dirty="0"/>
              <a:t>Challenges in losing the “human” aspect of education, culturally imposing lesson plans on non-Western communities, and devaluing teaching as a profession</a:t>
            </a:r>
          </a:p>
          <a:p>
            <a:pPr marL="0" indent="0">
              <a:buNone/>
            </a:pPr>
            <a:endParaRPr lang="en-US" dirty="0"/>
          </a:p>
        </p:txBody>
      </p:sp>
    </p:spTree>
    <p:extLst>
      <p:ext uri="{BB962C8B-B14F-4D97-AF65-F5344CB8AC3E}">
        <p14:creationId xmlns:p14="http://schemas.microsoft.com/office/powerpoint/2010/main" val="462188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B05E8-FF8D-4113-9C49-ED466CBFF12B}"/>
              </a:ext>
            </a:extLst>
          </p:cNvPr>
          <p:cNvSpPr>
            <a:spLocks noGrp="1"/>
          </p:cNvSpPr>
          <p:nvPr>
            <p:ph type="title"/>
          </p:nvPr>
        </p:nvSpPr>
        <p:spPr/>
        <p:txBody>
          <a:bodyPr/>
          <a:lstStyle/>
          <a:p>
            <a:r>
              <a:rPr lang="en-US" dirty="0"/>
              <a:t>Pasquale’s solution: Humane education</a:t>
            </a:r>
          </a:p>
        </p:txBody>
      </p:sp>
      <p:sp>
        <p:nvSpPr>
          <p:cNvPr id="3" name="Content Placeholder 2">
            <a:extLst>
              <a:ext uri="{FF2B5EF4-FFF2-40B4-BE49-F238E27FC236}">
                <a16:creationId xmlns:a16="http://schemas.microsoft.com/office/drawing/2014/main" id="{8FC4E6F2-4965-41ED-8EBE-AB900089D25E}"/>
              </a:ext>
            </a:extLst>
          </p:cNvPr>
          <p:cNvSpPr>
            <a:spLocks noGrp="1"/>
          </p:cNvSpPr>
          <p:nvPr>
            <p:ph idx="1"/>
          </p:nvPr>
        </p:nvSpPr>
        <p:spPr>
          <a:xfrm>
            <a:off x="1141412" y="1901956"/>
            <a:ext cx="9905999" cy="3541714"/>
          </a:xfrm>
        </p:spPr>
        <p:txBody>
          <a:bodyPr/>
          <a:lstStyle/>
          <a:p>
            <a:r>
              <a:rPr lang="en-US" dirty="0"/>
              <a:t>More to teaching than just “conveying information”</a:t>
            </a:r>
          </a:p>
          <a:p>
            <a:r>
              <a:rPr lang="en-US" dirty="0"/>
              <a:t>“Despite all the popular talk of ‘digital natives,’ evidence of digital illiteracy is rife”</a:t>
            </a:r>
          </a:p>
          <a:p>
            <a:r>
              <a:rPr lang="en-US" dirty="0"/>
              <a:t>Consider Education Technology Agencies (ETAs) that could help with the design, testing, and implementation of EdTech</a:t>
            </a:r>
          </a:p>
          <a:p>
            <a:pPr lvl="1"/>
            <a:r>
              <a:rPr lang="en-US" dirty="0"/>
              <a:t>Composed of teachers, schools, parents, and even students</a:t>
            </a:r>
          </a:p>
        </p:txBody>
      </p:sp>
      <p:sp>
        <p:nvSpPr>
          <p:cNvPr id="4" name="TextBox 3">
            <a:extLst>
              <a:ext uri="{FF2B5EF4-FFF2-40B4-BE49-F238E27FC236}">
                <a16:creationId xmlns:a16="http://schemas.microsoft.com/office/drawing/2014/main" id="{386B23E8-3B27-47A0-968E-EE32D2B2168D}"/>
              </a:ext>
            </a:extLst>
          </p:cNvPr>
          <p:cNvSpPr txBox="1"/>
          <p:nvPr/>
        </p:nvSpPr>
        <p:spPr>
          <a:xfrm>
            <a:off x="1141413" y="5248538"/>
            <a:ext cx="9905998" cy="1390124"/>
          </a:xfrm>
          <a:prstGeom prst="rect">
            <a:avLst/>
          </a:prstGeom>
          <a:solidFill>
            <a:schemeClr val="tx2"/>
          </a:solidFill>
        </p:spPr>
        <p:txBody>
          <a:bodyPr wrap="square" rtlCol="0">
            <a:spAutoFit/>
          </a:bodyPr>
          <a:lstStyle/>
          <a:p>
            <a:pPr marL="228600" defTabSz="914400" fontAlgn="base">
              <a:lnSpc>
                <a:spcPct val="120000"/>
              </a:lnSpc>
              <a:buSzPct val="125000"/>
            </a:pPr>
            <a:r>
              <a:rPr lang="en-US" sz="2400" dirty="0"/>
              <a:t>What do we think of his solution? Are ETAs feasible to effectively monitor how technology becomes integrated into the classroom, or is such regulation too optimistic?</a:t>
            </a:r>
          </a:p>
        </p:txBody>
      </p:sp>
    </p:spTree>
    <p:extLst>
      <p:ext uri="{BB962C8B-B14F-4D97-AF65-F5344CB8AC3E}">
        <p14:creationId xmlns:p14="http://schemas.microsoft.com/office/powerpoint/2010/main" val="48422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94DA-DDA7-4197-AEEF-86FA38CCBEA4}"/>
              </a:ext>
            </a:extLst>
          </p:cNvPr>
          <p:cNvSpPr>
            <a:spLocks noGrp="1"/>
          </p:cNvSpPr>
          <p:nvPr>
            <p:ph type="ctrTitle"/>
          </p:nvPr>
        </p:nvSpPr>
        <p:spPr/>
        <p:txBody>
          <a:bodyPr/>
          <a:lstStyle/>
          <a:p>
            <a:r>
              <a:rPr lang="en-US" dirty="0"/>
              <a:t>Chapter 4</a:t>
            </a:r>
            <a:br>
              <a:rPr lang="en-US" dirty="0"/>
            </a:br>
            <a:r>
              <a:rPr lang="en-US" dirty="0"/>
              <a:t>“the alien intelligence of automated media”</a:t>
            </a:r>
          </a:p>
        </p:txBody>
      </p:sp>
      <p:sp>
        <p:nvSpPr>
          <p:cNvPr id="3" name="Subtitle 2">
            <a:extLst>
              <a:ext uri="{FF2B5EF4-FFF2-40B4-BE49-F238E27FC236}">
                <a16:creationId xmlns:a16="http://schemas.microsoft.com/office/drawing/2014/main" id="{70A99C30-D3E9-471E-8599-09A921113E5C}"/>
              </a:ext>
            </a:extLst>
          </p:cNvPr>
          <p:cNvSpPr>
            <a:spLocks noGrp="1"/>
          </p:cNvSpPr>
          <p:nvPr>
            <p:ph type="subTitle" idx="1"/>
          </p:nvPr>
        </p:nvSpPr>
        <p:spPr>
          <a:xfrm>
            <a:off x="1876424" y="3602037"/>
            <a:ext cx="8791575" cy="2234219"/>
          </a:xfrm>
        </p:spPr>
        <p:txBody>
          <a:bodyPr>
            <a:normAutofit/>
          </a:bodyPr>
          <a:lstStyle/>
          <a:p>
            <a:r>
              <a:rPr lang="en-US" sz="2100" dirty="0"/>
              <a:t>Central problem:</a:t>
            </a:r>
          </a:p>
          <a:p>
            <a:r>
              <a:rPr lang="en-US" sz="2100" dirty="0"/>
              <a:t>“software engineers have taken on roles once filled by newspaper editors and local newscast producers, but at a distance. They choose content and advertisements for constantly shifting, algorithmically curated audiences.”</a:t>
            </a:r>
          </a:p>
        </p:txBody>
      </p:sp>
    </p:spTree>
    <p:extLst>
      <p:ext uri="{BB962C8B-B14F-4D97-AF65-F5344CB8AC3E}">
        <p14:creationId xmlns:p14="http://schemas.microsoft.com/office/powerpoint/2010/main" val="14444484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7390</TotalTime>
  <Words>1061</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Tw Cen MT</vt:lpstr>
      <vt:lpstr>Circuit</vt:lpstr>
      <vt:lpstr>Pasquale Chapters 3-4</vt:lpstr>
      <vt:lpstr>Chapter 3 “Beyond machine learners”</vt:lpstr>
      <vt:lpstr>The aims of education</vt:lpstr>
      <vt:lpstr>The aims of education</vt:lpstr>
      <vt:lpstr>3 General visions of education</vt:lpstr>
      <vt:lpstr>Benefits of education tech</vt:lpstr>
      <vt:lpstr>Education technology on the international stage</vt:lpstr>
      <vt:lpstr>Pasquale’s solution: Humane education</vt:lpstr>
      <vt:lpstr>Chapter 4 “the alien intelligence of automated media”</vt:lpstr>
      <vt:lpstr>3 problems and solutions</vt:lpstr>
      <vt:lpstr>addressing the Exploitation of media</vt:lpstr>
      <vt:lpstr>changing the destructive economics of media</vt:lpstr>
      <vt:lpstr>Establishing a framework of responsibility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Pasquale Chapters 3-4</dc:title>
  <dc:creator>Julia French</dc:creator>
  <cp:lastModifiedBy>Julia French</cp:lastModifiedBy>
  <cp:revision>23</cp:revision>
  <dcterms:created xsi:type="dcterms:W3CDTF">2021-03-31T14:09:34Z</dcterms:created>
  <dcterms:modified xsi:type="dcterms:W3CDTF">2021-04-05T17:20:31Z</dcterms:modified>
</cp:coreProperties>
</file>