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9" r:id="rId4"/>
    <p:sldId id="270" r:id="rId5"/>
    <p:sldId id="273" r:id="rId6"/>
    <p:sldId id="271" r:id="rId7"/>
    <p:sldId id="272" r:id="rId8"/>
    <p:sldId id="274" r:id="rId9"/>
    <p:sldId id="275" r:id="rId10"/>
    <p:sldId id="276" r:id="rId11"/>
    <p:sldId id="277" r:id="rId12"/>
    <p:sldId id="278" r:id="rId13"/>
    <p:sldId id="280" r:id="rId14"/>
    <p:sldId id="279" r:id="rId15"/>
    <p:sldId id="281" r:id="rId16"/>
    <p:sldId id="282" r:id="rId1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B67F"/>
    <a:srgbClr val="6991B1"/>
    <a:srgbClr val="496E8D"/>
    <a:srgbClr val="ED903B"/>
    <a:srgbClr val="5B9DD4"/>
    <a:srgbClr val="E97B17"/>
    <a:srgbClr val="F1AA69"/>
    <a:srgbClr val="EF9D53"/>
    <a:srgbClr val="B1C6D7"/>
    <a:srgbClr val="8EAC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20" autoAdjust="0"/>
    <p:restoredTop sz="94532" autoAdjust="0"/>
  </p:normalViewPr>
  <p:slideViewPr>
    <p:cSldViewPr snapToGrid="0" showGuides="1">
      <p:cViewPr varScale="1">
        <p:scale>
          <a:sx n="73" d="100"/>
          <a:sy n="73" d="100"/>
        </p:scale>
        <p:origin x="72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5631-4D48-4F2C-B2A0-FABB3E6B0108}" type="datetimeFigureOut">
              <a:rPr lang="ko-KR" altLang="en-US" smtClean="0"/>
              <a:t>2021-02-23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F163A-D713-46B6-93B5-7D7BF4F710E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9162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5631-4D48-4F2C-B2A0-FABB3E6B0108}" type="datetimeFigureOut">
              <a:rPr lang="ko-KR" altLang="en-US" smtClean="0"/>
              <a:t>2021-02-23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F163A-D713-46B6-93B5-7D7BF4F710E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9366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5631-4D48-4F2C-B2A0-FABB3E6B0108}" type="datetimeFigureOut">
              <a:rPr lang="ko-KR" altLang="en-US" smtClean="0"/>
              <a:t>2021-02-23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F163A-D713-46B6-93B5-7D7BF4F710E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157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5631-4D48-4F2C-B2A0-FABB3E6B0108}" type="datetimeFigureOut">
              <a:rPr lang="ko-KR" altLang="en-US" smtClean="0"/>
              <a:t>2021-02-23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F163A-D713-46B6-93B5-7D7BF4F710E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0979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5631-4D48-4F2C-B2A0-FABB3E6B0108}" type="datetimeFigureOut">
              <a:rPr lang="ko-KR" altLang="en-US" smtClean="0"/>
              <a:t>2021-02-23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F163A-D713-46B6-93B5-7D7BF4F710E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247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5631-4D48-4F2C-B2A0-FABB3E6B0108}" type="datetimeFigureOut">
              <a:rPr lang="ko-KR" altLang="en-US" smtClean="0"/>
              <a:t>2021-02-23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F163A-D713-46B6-93B5-7D7BF4F710E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3965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5631-4D48-4F2C-B2A0-FABB3E6B0108}" type="datetimeFigureOut">
              <a:rPr lang="ko-KR" altLang="en-US" smtClean="0"/>
              <a:t>2021-02-23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F163A-D713-46B6-93B5-7D7BF4F710E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5972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5631-4D48-4F2C-B2A0-FABB3E6B0108}" type="datetimeFigureOut">
              <a:rPr lang="ko-KR" altLang="en-US" smtClean="0"/>
              <a:t>2021-02-23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F163A-D713-46B6-93B5-7D7BF4F710E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6029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5631-4D48-4F2C-B2A0-FABB3E6B0108}" type="datetimeFigureOut">
              <a:rPr lang="ko-KR" altLang="en-US" smtClean="0"/>
              <a:t>2021-02-23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F163A-D713-46B6-93B5-7D7BF4F710E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0647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5631-4D48-4F2C-B2A0-FABB3E6B0108}" type="datetimeFigureOut">
              <a:rPr lang="ko-KR" altLang="en-US" smtClean="0"/>
              <a:t>2021-02-23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F163A-D713-46B6-93B5-7D7BF4F710E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6077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5631-4D48-4F2C-B2A0-FABB3E6B0108}" type="datetimeFigureOut">
              <a:rPr lang="ko-KR" altLang="en-US" smtClean="0"/>
              <a:t>2021-02-23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F163A-D713-46B6-93B5-7D7BF4F710E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5522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022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55631-4D48-4F2C-B2A0-FABB3E6B0108}" type="datetimeFigureOut">
              <a:rPr lang="ko-KR" altLang="en-US" smtClean="0"/>
              <a:t>2021-02-23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F163A-D713-46B6-93B5-7D7BF4F710E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6355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Box 46"/>
          <p:cNvSpPr txBox="1"/>
          <p:nvPr/>
        </p:nvSpPr>
        <p:spPr>
          <a:xfrm>
            <a:off x="2280115" y="2719449"/>
            <a:ext cx="7631769" cy="120032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/>
            </a:scene3d>
            <a:sp3d extrusionH="158750" prstMaterial="matte">
              <a:extrusionClr>
                <a:schemeClr val="tx1"/>
              </a:extrusionClr>
            </a:sp3d>
          </a:bodyPr>
          <a:lstStyle/>
          <a:p>
            <a:pPr algn="ctr"/>
            <a:r>
              <a:rPr lang="en-US" altLang="ko-KR" sz="3600" dirty="0">
                <a:ln w="9525"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배달의민족 주아" panose="02020603020101020101" pitchFamily="18" charset="-127"/>
                <a:cs typeface="Times New Roman" panose="02020603050405020304" pitchFamily="18" charset="0"/>
              </a:rPr>
              <a:t>CH 10</a:t>
            </a:r>
          </a:p>
          <a:p>
            <a:pPr algn="ctr"/>
            <a:r>
              <a:rPr lang="en-US" altLang="ko-KR" sz="3600" dirty="0">
                <a:ln w="9525"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배달의민족 주아" panose="02020603020101020101" pitchFamily="18" charset="-127"/>
                <a:cs typeface="Times New Roman" panose="02020603050405020304" pitchFamily="18" charset="0"/>
              </a:rPr>
              <a:t>PATHOLOGIZING HUMAN NATURE</a:t>
            </a:r>
          </a:p>
        </p:txBody>
      </p:sp>
      <p:cxnSp>
        <p:nvCxnSpPr>
          <p:cNvPr id="76" name="직선 연결선 75"/>
          <p:cNvCxnSpPr/>
          <p:nvPr/>
        </p:nvCxnSpPr>
        <p:spPr>
          <a:xfrm>
            <a:off x="5887444" y="2019490"/>
            <a:ext cx="0" cy="102574"/>
          </a:xfrm>
          <a:prstGeom prst="line">
            <a:avLst/>
          </a:prstGeom>
          <a:ln w="28575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직선 연결선 124"/>
          <p:cNvCxnSpPr/>
          <p:nvPr/>
        </p:nvCxnSpPr>
        <p:spPr>
          <a:xfrm>
            <a:off x="6097587" y="1995688"/>
            <a:ext cx="0" cy="150177"/>
          </a:xfrm>
          <a:prstGeom prst="line">
            <a:avLst/>
          </a:prstGeom>
          <a:ln w="28575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직선 연결선 125"/>
          <p:cNvCxnSpPr/>
          <p:nvPr/>
        </p:nvCxnSpPr>
        <p:spPr>
          <a:xfrm>
            <a:off x="6307730" y="2019488"/>
            <a:ext cx="0" cy="102574"/>
          </a:xfrm>
          <a:prstGeom prst="line">
            <a:avLst/>
          </a:prstGeom>
          <a:ln w="28575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직선 연결선 128"/>
          <p:cNvCxnSpPr/>
          <p:nvPr/>
        </p:nvCxnSpPr>
        <p:spPr>
          <a:xfrm>
            <a:off x="5885857" y="4766042"/>
            <a:ext cx="0" cy="93249"/>
          </a:xfrm>
          <a:prstGeom prst="line">
            <a:avLst/>
          </a:prstGeom>
          <a:ln w="28575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직선 연결선 129"/>
          <p:cNvCxnSpPr/>
          <p:nvPr/>
        </p:nvCxnSpPr>
        <p:spPr>
          <a:xfrm>
            <a:off x="6096000" y="4737577"/>
            <a:ext cx="0" cy="150177"/>
          </a:xfrm>
          <a:prstGeom prst="line">
            <a:avLst/>
          </a:prstGeom>
          <a:ln w="28575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직선 연결선 130"/>
          <p:cNvCxnSpPr/>
          <p:nvPr/>
        </p:nvCxnSpPr>
        <p:spPr>
          <a:xfrm>
            <a:off x="6306143" y="4766040"/>
            <a:ext cx="0" cy="93249"/>
          </a:xfrm>
          <a:prstGeom prst="line">
            <a:avLst/>
          </a:prstGeom>
          <a:ln w="28575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54947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Box 46"/>
          <p:cNvSpPr txBox="1"/>
          <p:nvPr/>
        </p:nvSpPr>
        <p:spPr>
          <a:xfrm>
            <a:off x="3312548" y="2719449"/>
            <a:ext cx="5566909" cy="120032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/>
            </a:scene3d>
            <a:sp3d extrusionH="158750" prstMaterial="matte">
              <a:extrusionClr>
                <a:schemeClr val="tx1"/>
              </a:extrusionClr>
            </a:sp3d>
          </a:bodyPr>
          <a:lstStyle/>
          <a:p>
            <a:pPr algn="ctr"/>
            <a:r>
              <a:rPr lang="en-US" altLang="ko-KR" sz="3600" dirty="0">
                <a:ln w="9525"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배달의민족 주아" panose="02020603020101020101" pitchFamily="18" charset="-127"/>
                <a:cs typeface="Times New Roman" panose="02020603050405020304" pitchFamily="18" charset="0"/>
              </a:rPr>
              <a:t>CH 11</a:t>
            </a:r>
          </a:p>
          <a:p>
            <a:pPr algn="ctr"/>
            <a:r>
              <a:rPr lang="en-US" altLang="ko-KR" sz="3600" dirty="0">
                <a:ln w="9525"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배달의민족 주아" panose="02020603020101020101" pitchFamily="18" charset="-127"/>
                <a:cs typeface="Times New Roman" panose="02020603050405020304" pitchFamily="18" charset="0"/>
              </a:rPr>
              <a:t>DRIVERS OF THE STORM</a:t>
            </a:r>
          </a:p>
        </p:txBody>
      </p:sp>
      <p:cxnSp>
        <p:nvCxnSpPr>
          <p:cNvPr id="76" name="직선 연결선 75"/>
          <p:cNvCxnSpPr/>
          <p:nvPr/>
        </p:nvCxnSpPr>
        <p:spPr>
          <a:xfrm>
            <a:off x="5887444" y="2019490"/>
            <a:ext cx="0" cy="102574"/>
          </a:xfrm>
          <a:prstGeom prst="line">
            <a:avLst/>
          </a:prstGeom>
          <a:ln w="28575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직선 연결선 124"/>
          <p:cNvCxnSpPr/>
          <p:nvPr/>
        </p:nvCxnSpPr>
        <p:spPr>
          <a:xfrm>
            <a:off x="6097587" y="1995688"/>
            <a:ext cx="0" cy="150177"/>
          </a:xfrm>
          <a:prstGeom prst="line">
            <a:avLst/>
          </a:prstGeom>
          <a:ln w="28575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직선 연결선 125"/>
          <p:cNvCxnSpPr/>
          <p:nvPr/>
        </p:nvCxnSpPr>
        <p:spPr>
          <a:xfrm>
            <a:off x="6307730" y="2019488"/>
            <a:ext cx="0" cy="102574"/>
          </a:xfrm>
          <a:prstGeom prst="line">
            <a:avLst/>
          </a:prstGeom>
          <a:ln w="28575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직선 연결선 128"/>
          <p:cNvCxnSpPr/>
          <p:nvPr/>
        </p:nvCxnSpPr>
        <p:spPr>
          <a:xfrm>
            <a:off x="5885857" y="4766042"/>
            <a:ext cx="0" cy="93249"/>
          </a:xfrm>
          <a:prstGeom prst="line">
            <a:avLst/>
          </a:prstGeom>
          <a:ln w="28575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직선 연결선 129"/>
          <p:cNvCxnSpPr/>
          <p:nvPr/>
        </p:nvCxnSpPr>
        <p:spPr>
          <a:xfrm>
            <a:off x="6096000" y="4737577"/>
            <a:ext cx="0" cy="150177"/>
          </a:xfrm>
          <a:prstGeom prst="line">
            <a:avLst/>
          </a:prstGeom>
          <a:ln w="28575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직선 연결선 130"/>
          <p:cNvCxnSpPr/>
          <p:nvPr/>
        </p:nvCxnSpPr>
        <p:spPr>
          <a:xfrm>
            <a:off x="6306143" y="4766040"/>
            <a:ext cx="0" cy="93249"/>
          </a:xfrm>
          <a:prstGeom prst="line">
            <a:avLst/>
          </a:prstGeom>
          <a:ln w="28575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52221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직선 연결선 62"/>
          <p:cNvCxnSpPr/>
          <p:nvPr/>
        </p:nvCxnSpPr>
        <p:spPr>
          <a:xfrm>
            <a:off x="5804873" y="537742"/>
            <a:ext cx="0" cy="102574"/>
          </a:xfrm>
          <a:prstGeom prst="line">
            <a:avLst/>
          </a:prstGeom>
          <a:ln w="28575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직선 연결선 63"/>
          <p:cNvCxnSpPr/>
          <p:nvPr/>
        </p:nvCxnSpPr>
        <p:spPr>
          <a:xfrm>
            <a:off x="6015016" y="513940"/>
            <a:ext cx="0" cy="150177"/>
          </a:xfrm>
          <a:prstGeom prst="line">
            <a:avLst/>
          </a:prstGeom>
          <a:ln w="28575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직선 연결선 81"/>
          <p:cNvCxnSpPr/>
          <p:nvPr/>
        </p:nvCxnSpPr>
        <p:spPr>
          <a:xfrm>
            <a:off x="6225159" y="537740"/>
            <a:ext cx="0" cy="102574"/>
          </a:xfrm>
          <a:prstGeom prst="line">
            <a:avLst/>
          </a:prstGeom>
          <a:ln w="28575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3985734" y="2157474"/>
            <a:ext cx="4940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C2D2E0"/>
                </a:solidFill>
                <a:latin typeface="Times New Roman" panose="02020603050405020304" pitchFamily="18" charset="0"/>
                <a:ea typeface="배달의민족 주아" panose="02020603020101020101" pitchFamily="18" charset="-127"/>
                <a:cs typeface="Times New Roman" panose="02020603050405020304" pitchFamily="18" charset="0"/>
              </a:rPr>
              <a:t>DRIVERS 	VS 	SPEEDBUMPS</a:t>
            </a:r>
            <a:endParaRPr lang="ko-KR" altLang="en-US" sz="240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rgbClr val="C2D2E0"/>
              </a:solidFill>
              <a:latin typeface="Times New Roman" panose="02020603050405020304" pitchFamily="18" charset="0"/>
              <a:ea typeface="배달의민족 주아" panose="0202060302010102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43559B6-648F-4807-B981-72C2A8377441}"/>
              </a:ext>
            </a:extLst>
          </p:cNvPr>
          <p:cNvSpPr txBox="1"/>
          <p:nvPr/>
        </p:nvSpPr>
        <p:spPr>
          <a:xfrm>
            <a:off x="2453445" y="3042652"/>
            <a:ext cx="3934293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/>
            </a:scene3d>
            <a:sp3d extrusionH="158750" prstMaterial="matte">
              <a:extrusionClr>
                <a:schemeClr val="tx1"/>
              </a:extrusionClr>
            </a:sp3d>
          </a:bodyPr>
          <a:lstStyle/>
          <a:p>
            <a:pPr marL="285750" indent="-285750">
              <a:buFontTx/>
              <a:buChar char="-"/>
            </a:pPr>
            <a:r>
              <a:rPr lang="en-US" altLang="ko-KR" sz="1600" dirty="0">
                <a:ln w="9525"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배달의민족 주아" panose="02020603020101020101" pitchFamily="18" charset="-127"/>
                <a:cs typeface="Times New Roman" panose="02020603050405020304" pitchFamily="18" charset="0"/>
              </a:rPr>
              <a:t>Security / defense sector</a:t>
            </a:r>
          </a:p>
          <a:p>
            <a:pPr marL="285750" indent="-285750">
              <a:buFontTx/>
              <a:buChar char="-"/>
            </a:pPr>
            <a:r>
              <a:rPr lang="en-US" altLang="ko-KR" sz="1600" dirty="0">
                <a:ln w="9525"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배달의민족 주아" panose="02020603020101020101" pitchFamily="18" charset="-127"/>
                <a:cs typeface="Times New Roman" panose="02020603050405020304" pitchFamily="18" charset="0"/>
              </a:rPr>
              <a:t>Medical research / healthcare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9D2FFC6-910D-4B2A-A4D2-4AF771B1A063}"/>
              </a:ext>
            </a:extLst>
          </p:cNvPr>
          <p:cNvSpPr txBox="1"/>
          <p:nvPr/>
        </p:nvSpPr>
        <p:spPr>
          <a:xfrm>
            <a:off x="6576954" y="2990606"/>
            <a:ext cx="3934293" cy="33855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/>
            </a:scene3d>
            <a:sp3d extrusionH="158750" prstMaterial="matte">
              <a:extrusionClr>
                <a:schemeClr val="tx1"/>
              </a:extrusionClr>
            </a:sp3d>
          </a:bodyPr>
          <a:lstStyle/>
          <a:p>
            <a:pPr marL="285750" indent="-285750">
              <a:buFontTx/>
              <a:buChar char="-"/>
            </a:pPr>
            <a:r>
              <a:rPr lang="en-US" altLang="ko-KR" sz="1600" dirty="0">
                <a:ln w="9525"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배달의민족 주아" panose="02020603020101020101" pitchFamily="18" charset="-127"/>
                <a:cs typeface="Times New Roman" panose="02020603050405020304" pitchFamily="18" charset="0"/>
              </a:rPr>
              <a:t>Tragedy / accidents</a:t>
            </a:r>
          </a:p>
        </p:txBody>
      </p:sp>
    </p:spTree>
    <p:extLst>
      <p:ext uri="{BB962C8B-B14F-4D97-AF65-F5344CB8AC3E}">
        <p14:creationId xmlns:p14="http://schemas.microsoft.com/office/powerpoint/2010/main" val="709773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직선 연결선 62"/>
          <p:cNvCxnSpPr/>
          <p:nvPr/>
        </p:nvCxnSpPr>
        <p:spPr>
          <a:xfrm>
            <a:off x="5804873" y="537742"/>
            <a:ext cx="0" cy="102574"/>
          </a:xfrm>
          <a:prstGeom prst="line">
            <a:avLst/>
          </a:prstGeom>
          <a:ln w="28575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직선 연결선 63"/>
          <p:cNvCxnSpPr/>
          <p:nvPr/>
        </p:nvCxnSpPr>
        <p:spPr>
          <a:xfrm>
            <a:off x="6015016" y="513940"/>
            <a:ext cx="0" cy="150177"/>
          </a:xfrm>
          <a:prstGeom prst="line">
            <a:avLst/>
          </a:prstGeom>
          <a:ln w="28575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직선 연결선 81"/>
          <p:cNvCxnSpPr/>
          <p:nvPr/>
        </p:nvCxnSpPr>
        <p:spPr>
          <a:xfrm>
            <a:off x="6225159" y="537740"/>
            <a:ext cx="0" cy="102574"/>
          </a:xfrm>
          <a:prstGeom prst="line">
            <a:avLst/>
          </a:prstGeom>
          <a:ln w="28575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3005015" y="859368"/>
            <a:ext cx="5656420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/>
            </a:scene3d>
            <a:sp3d extrusionH="158750" prstMaterial="matte">
              <a:extrusionClr>
                <a:schemeClr val="tx1"/>
              </a:extrusionClr>
            </a:sp3d>
          </a:bodyPr>
          <a:lstStyle/>
          <a:p>
            <a:pPr algn="ctr"/>
            <a:r>
              <a:rPr lang="en-US" altLang="ko-KR" sz="3600" dirty="0">
                <a:ln w="9525"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배달의민족 주아" panose="02020603020101020101" pitchFamily="18" charset="-127"/>
                <a:cs typeface="Times New Roman" panose="02020603050405020304" pitchFamily="18" charset="0"/>
              </a:rPr>
              <a:t>SECURITY AND DEFENSE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1810666" y="1726383"/>
            <a:ext cx="1040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C2D2E0"/>
                </a:solidFill>
                <a:latin typeface="Times New Roman" panose="02020603050405020304" pitchFamily="18" charset="0"/>
                <a:ea typeface="배달의민족 주아" panose="02020603020101020101" pitchFamily="18" charset="-127"/>
                <a:cs typeface="Times New Roman" panose="02020603050405020304" pitchFamily="18" charset="0"/>
              </a:rPr>
              <a:t>LOGIC:</a:t>
            </a:r>
          </a:p>
        </p:txBody>
      </p:sp>
      <p:grpSp>
        <p:nvGrpSpPr>
          <p:cNvPr id="7" name="그룹 6"/>
          <p:cNvGrpSpPr/>
          <p:nvPr/>
        </p:nvGrpSpPr>
        <p:grpSpPr>
          <a:xfrm rot="293649">
            <a:off x="9068175" y="749397"/>
            <a:ext cx="283224" cy="286735"/>
            <a:chOff x="7481885" y="3068907"/>
            <a:chExt cx="283224" cy="260668"/>
          </a:xfrm>
        </p:grpSpPr>
        <p:sp>
          <p:nvSpPr>
            <p:cNvPr id="5" name="모서리가 둥근 직사각형 4"/>
            <p:cNvSpPr/>
            <p:nvPr/>
          </p:nvSpPr>
          <p:spPr>
            <a:xfrm rot="20834485">
              <a:off x="7643081" y="3217916"/>
              <a:ext cx="122028" cy="111659"/>
            </a:xfrm>
            <a:prstGeom prst="roundRect">
              <a:avLst/>
            </a:prstGeom>
            <a:solidFill>
              <a:srgbClr val="6991B1">
                <a:alpha val="8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9" name="모서리가 둥근 직사각형 108"/>
            <p:cNvSpPr/>
            <p:nvPr/>
          </p:nvSpPr>
          <p:spPr>
            <a:xfrm rot="20563034">
              <a:off x="7643661" y="3068907"/>
              <a:ext cx="90530" cy="90530"/>
            </a:xfrm>
            <a:prstGeom prst="roundRect">
              <a:avLst/>
            </a:prstGeom>
            <a:solidFill>
              <a:srgbClr val="6991B1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0" name="모서리가 둥근 직사각형 109"/>
            <p:cNvSpPr/>
            <p:nvPr/>
          </p:nvSpPr>
          <p:spPr>
            <a:xfrm rot="15018753">
              <a:off x="7481885" y="3090965"/>
              <a:ext cx="100819" cy="100819"/>
            </a:xfrm>
            <a:prstGeom prst="roundRect">
              <a:avLst/>
            </a:prstGeom>
            <a:solidFill>
              <a:srgbClr val="6991B1">
                <a:alpha val="5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11" name="그룹 110"/>
          <p:cNvGrpSpPr/>
          <p:nvPr/>
        </p:nvGrpSpPr>
        <p:grpSpPr>
          <a:xfrm flipH="1">
            <a:off x="2345743" y="813752"/>
            <a:ext cx="221824" cy="224574"/>
            <a:chOff x="7481885" y="3068907"/>
            <a:chExt cx="283224" cy="260668"/>
          </a:xfrm>
        </p:grpSpPr>
        <p:sp>
          <p:nvSpPr>
            <p:cNvPr id="114" name="모서리가 둥근 직사각형 113"/>
            <p:cNvSpPr/>
            <p:nvPr/>
          </p:nvSpPr>
          <p:spPr>
            <a:xfrm rot="20834485">
              <a:off x="7643081" y="3217916"/>
              <a:ext cx="122028" cy="111659"/>
            </a:xfrm>
            <a:prstGeom prst="roundRect">
              <a:avLst/>
            </a:prstGeom>
            <a:solidFill>
              <a:srgbClr val="6991B1">
                <a:alpha val="8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5" name="모서리가 둥근 직사각형 114"/>
            <p:cNvSpPr/>
            <p:nvPr/>
          </p:nvSpPr>
          <p:spPr>
            <a:xfrm rot="20563034">
              <a:off x="7643661" y="3068907"/>
              <a:ext cx="90530" cy="90530"/>
            </a:xfrm>
            <a:prstGeom prst="roundRect">
              <a:avLst/>
            </a:prstGeom>
            <a:solidFill>
              <a:srgbClr val="6991B1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6" name="모서리가 둥근 직사각형 115"/>
            <p:cNvSpPr/>
            <p:nvPr/>
          </p:nvSpPr>
          <p:spPr>
            <a:xfrm rot="15018753">
              <a:off x="7481885" y="3090965"/>
              <a:ext cx="100819" cy="100819"/>
            </a:xfrm>
            <a:prstGeom prst="roundRect">
              <a:avLst/>
            </a:prstGeom>
            <a:solidFill>
              <a:srgbClr val="6991B1">
                <a:alpha val="5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1CC67AC9-A91D-434F-AF78-274AEEDEF3D8}"/>
              </a:ext>
            </a:extLst>
          </p:cNvPr>
          <p:cNvSpPr/>
          <p:nvPr/>
        </p:nvSpPr>
        <p:spPr>
          <a:xfrm>
            <a:off x="1863634" y="4378953"/>
            <a:ext cx="8464731" cy="2361481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3609446-97C2-40FB-AF11-0B4B28385FDA}"/>
              </a:ext>
            </a:extLst>
          </p:cNvPr>
          <p:cNvSpPr txBox="1"/>
          <p:nvPr/>
        </p:nvSpPr>
        <p:spPr>
          <a:xfrm>
            <a:off x="2528085" y="4681141"/>
            <a:ext cx="765900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altLang="ko-KR" sz="20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배달의민족 주아" panose="02020603020101020101" pitchFamily="18" charset="-127"/>
                <a:cs typeface="Times New Roman" panose="02020603050405020304" pitchFamily="18" charset="0"/>
              </a:rPr>
              <a:t>What if we restricted military technology from the public / commercial use? Will this slow down the </a:t>
            </a:r>
            <a:r>
              <a:rPr lang="en-US" altLang="ko-KR" sz="2000" dirty="0" err="1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배달의민족 주아" panose="02020603020101020101" pitchFamily="18" charset="-127"/>
                <a:cs typeface="Times New Roman" panose="02020603050405020304" pitchFamily="18" charset="0"/>
              </a:rPr>
              <a:t>techstorm</a:t>
            </a:r>
            <a:r>
              <a:rPr lang="en-US" altLang="ko-KR" sz="20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배달의민족 주아" panose="02020603020101020101" pitchFamily="18" charset="-127"/>
                <a:cs typeface="Times New Roman" panose="02020603050405020304" pitchFamily="18" charset="0"/>
              </a:rPr>
              <a:t>? Is this desirable?</a:t>
            </a:r>
          </a:p>
          <a:p>
            <a:pPr marL="342900" indent="-342900">
              <a:buFontTx/>
              <a:buChar char="-"/>
            </a:pPr>
            <a:r>
              <a:rPr lang="en-US" altLang="ko-KR" sz="20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배달의민족 주아" panose="02020603020101020101" pitchFamily="18" charset="-127"/>
                <a:cs typeface="Times New Roman" panose="02020603050405020304" pitchFamily="18" charset="0"/>
              </a:rPr>
              <a:t>Should citizens accept some degree of risk and not hold governments at fault?</a:t>
            </a:r>
          </a:p>
          <a:p>
            <a:pPr marL="342900" indent="-342900">
              <a:buFontTx/>
              <a:buChar char="-"/>
            </a:pPr>
            <a:endParaRPr lang="en-US" altLang="ko-KR" sz="200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1"/>
              </a:solidFill>
              <a:latin typeface="Times New Roman" panose="02020603050405020304" pitchFamily="18" charset="0"/>
              <a:ea typeface="배달의민족 주아" panose="0202060302010102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16D188A-D967-41AD-A930-1C674806972F}"/>
              </a:ext>
            </a:extLst>
          </p:cNvPr>
          <p:cNvSpPr txBox="1"/>
          <p:nvPr/>
        </p:nvSpPr>
        <p:spPr>
          <a:xfrm>
            <a:off x="1863634" y="2413653"/>
            <a:ext cx="379258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altLang="ko-KR" sz="16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배달의민족 주아" panose="02020603020101020101" pitchFamily="18" charset="-127"/>
                <a:cs typeface="Times New Roman" panose="02020603050405020304" pitchFamily="18" charset="0"/>
              </a:rPr>
              <a:t>Weaker foes will be intimidated</a:t>
            </a:r>
          </a:p>
          <a:p>
            <a:pPr marL="285750" indent="-285750">
              <a:buFontTx/>
              <a:buChar char="-"/>
            </a:pPr>
            <a:r>
              <a:rPr lang="en-US" altLang="ko-KR" sz="16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배달의민족 주아" panose="02020603020101020101" pitchFamily="18" charset="-127"/>
                <a:cs typeface="Times New Roman" panose="02020603050405020304" pitchFamily="18" charset="0"/>
              </a:rPr>
              <a:t>Similar strength will be restrained by fear of mutually assured destruction</a:t>
            </a:r>
          </a:p>
          <a:p>
            <a:pPr marL="285750" indent="-285750">
              <a:buFontTx/>
              <a:buChar char="-"/>
            </a:pPr>
            <a:r>
              <a:rPr lang="en-US" altLang="ko-KR" sz="16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배달의민족 주아" panose="02020603020101020101" pitchFamily="18" charset="-127"/>
                <a:cs typeface="Times New Roman" panose="02020603050405020304" pitchFamily="18" charset="0"/>
              </a:rPr>
              <a:t>Technological supremacy will prevail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4045169-2614-4585-8886-00C6E9E84F14}"/>
              </a:ext>
            </a:extLst>
          </p:cNvPr>
          <p:cNvSpPr txBox="1"/>
          <p:nvPr/>
        </p:nvSpPr>
        <p:spPr>
          <a:xfrm>
            <a:off x="6219697" y="2361401"/>
            <a:ext cx="41086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altLang="ko-KR" sz="16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배달의민족 주아" panose="02020603020101020101" pitchFamily="18" charset="-127"/>
                <a:cs typeface="Times New Roman" panose="02020603050405020304" pitchFamily="18" charset="0"/>
              </a:rPr>
              <a:t>Commercialization of technology initially developed for defense purposes</a:t>
            </a:r>
          </a:p>
          <a:p>
            <a:pPr marL="285750" indent="-285750">
              <a:buFontTx/>
              <a:buChar char="-"/>
            </a:pPr>
            <a:r>
              <a:rPr lang="en-US" altLang="ko-KR" sz="16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배달의민족 주아" panose="02020603020101020101" pitchFamily="18" charset="-127"/>
                <a:cs typeface="Times New Roman" panose="02020603050405020304" pitchFamily="18" charset="0"/>
              </a:rPr>
              <a:t>Response to terror has resulted in more terror</a:t>
            </a:r>
          </a:p>
          <a:p>
            <a:pPr marL="285750" indent="-285750">
              <a:buFontTx/>
              <a:buChar char="-"/>
            </a:pPr>
            <a:r>
              <a:rPr lang="en-US" altLang="ko-KR" sz="16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배달의민족 주아" panose="02020603020101020101" pitchFamily="18" charset="-127"/>
                <a:cs typeface="Times New Roman" panose="02020603050405020304" pitchFamily="18" charset="0"/>
              </a:rPr>
              <a:t>Staying ahead in the arm race does not have an endgame other than eventual destruction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71A4F19-513E-449B-A000-2742462CB7A9}"/>
              </a:ext>
            </a:extLst>
          </p:cNvPr>
          <p:cNvSpPr txBox="1"/>
          <p:nvPr/>
        </p:nvSpPr>
        <p:spPr>
          <a:xfrm>
            <a:off x="6219697" y="1759621"/>
            <a:ext cx="13988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C2D2E0"/>
                </a:solidFill>
                <a:latin typeface="Times New Roman" panose="02020603050405020304" pitchFamily="18" charset="0"/>
                <a:ea typeface="배달의민족 주아" panose="02020603020101020101" pitchFamily="18" charset="-127"/>
                <a:cs typeface="Times New Roman" panose="02020603050405020304" pitchFamily="18" charset="0"/>
              </a:rPr>
              <a:t>FALLACY:</a:t>
            </a:r>
          </a:p>
        </p:txBody>
      </p:sp>
    </p:spTree>
    <p:extLst>
      <p:ext uri="{BB962C8B-B14F-4D97-AF65-F5344CB8AC3E}">
        <p14:creationId xmlns:p14="http://schemas.microsoft.com/office/powerpoint/2010/main" val="13727166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직선 연결선 62"/>
          <p:cNvCxnSpPr/>
          <p:nvPr/>
        </p:nvCxnSpPr>
        <p:spPr>
          <a:xfrm>
            <a:off x="5804873" y="537742"/>
            <a:ext cx="0" cy="102574"/>
          </a:xfrm>
          <a:prstGeom prst="line">
            <a:avLst/>
          </a:prstGeom>
          <a:ln w="28575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직선 연결선 63"/>
          <p:cNvCxnSpPr/>
          <p:nvPr/>
        </p:nvCxnSpPr>
        <p:spPr>
          <a:xfrm>
            <a:off x="6015016" y="513940"/>
            <a:ext cx="0" cy="150177"/>
          </a:xfrm>
          <a:prstGeom prst="line">
            <a:avLst/>
          </a:prstGeom>
          <a:ln w="28575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직선 연결선 81"/>
          <p:cNvCxnSpPr/>
          <p:nvPr/>
        </p:nvCxnSpPr>
        <p:spPr>
          <a:xfrm>
            <a:off x="6225159" y="537740"/>
            <a:ext cx="0" cy="102574"/>
          </a:xfrm>
          <a:prstGeom prst="line">
            <a:avLst/>
          </a:prstGeom>
          <a:ln w="28575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3017875" y="859368"/>
            <a:ext cx="5630709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/>
            </a:scene3d>
            <a:sp3d extrusionH="158750" prstMaterial="matte">
              <a:extrusionClr>
                <a:schemeClr val="tx1"/>
              </a:extrusionClr>
            </a:sp3d>
          </a:bodyPr>
          <a:lstStyle/>
          <a:p>
            <a:pPr algn="ctr"/>
            <a:r>
              <a:rPr lang="en-US" altLang="ko-KR" sz="3600" dirty="0">
                <a:ln w="9525"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배달의민족 주아" panose="02020603020101020101" pitchFamily="18" charset="-127"/>
                <a:cs typeface="Times New Roman" panose="02020603050405020304" pitchFamily="18" charset="0"/>
              </a:rPr>
              <a:t>CONTROL / REGULATION</a:t>
            </a:r>
          </a:p>
        </p:txBody>
      </p:sp>
      <p:grpSp>
        <p:nvGrpSpPr>
          <p:cNvPr id="7" name="그룹 6"/>
          <p:cNvGrpSpPr/>
          <p:nvPr/>
        </p:nvGrpSpPr>
        <p:grpSpPr>
          <a:xfrm rot="293649">
            <a:off x="9068175" y="749397"/>
            <a:ext cx="283224" cy="286735"/>
            <a:chOff x="7481885" y="3068907"/>
            <a:chExt cx="283224" cy="260668"/>
          </a:xfrm>
        </p:grpSpPr>
        <p:sp>
          <p:nvSpPr>
            <p:cNvPr id="5" name="모서리가 둥근 직사각형 4"/>
            <p:cNvSpPr/>
            <p:nvPr/>
          </p:nvSpPr>
          <p:spPr>
            <a:xfrm rot="20834485">
              <a:off x="7643081" y="3217916"/>
              <a:ext cx="122028" cy="111659"/>
            </a:xfrm>
            <a:prstGeom prst="roundRect">
              <a:avLst/>
            </a:prstGeom>
            <a:solidFill>
              <a:srgbClr val="6991B1">
                <a:alpha val="8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9" name="모서리가 둥근 직사각형 108"/>
            <p:cNvSpPr/>
            <p:nvPr/>
          </p:nvSpPr>
          <p:spPr>
            <a:xfrm rot="20563034">
              <a:off x="7643661" y="3068907"/>
              <a:ext cx="90530" cy="90530"/>
            </a:xfrm>
            <a:prstGeom prst="roundRect">
              <a:avLst/>
            </a:prstGeom>
            <a:solidFill>
              <a:srgbClr val="6991B1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0" name="모서리가 둥근 직사각형 109"/>
            <p:cNvSpPr/>
            <p:nvPr/>
          </p:nvSpPr>
          <p:spPr>
            <a:xfrm rot="15018753">
              <a:off x="7481885" y="3090965"/>
              <a:ext cx="100819" cy="100819"/>
            </a:xfrm>
            <a:prstGeom prst="roundRect">
              <a:avLst/>
            </a:prstGeom>
            <a:solidFill>
              <a:srgbClr val="6991B1">
                <a:alpha val="5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11" name="그룹 110"/>
          <p:cNvGrpSpPr/>
          <p:nvPr/>
        </p:nvGrpSpPr>
        <p:grpSpPr>
          <a:xfrm flipH="1">
            <a:off x="2345743" y="813752"/>
            <a:ext cx="221824" cy="224574"/>
            <a:chOff x="7481885" y="3068907"/>
            <a:chExt cx="283224" cy="260668"/>
          </a:xfrm>
        </p:grpSpPr>
        <p:sp>
          <p:nvSpPr>
            <p:cNvPr id="114" name="모서리가 둥근 직사각형 113"/>
            <p:cNvSpPr/>
            <p:nvPr/>
          </p:nvSpPr>
          <p:spPr>
            <a:xfrm rot="20834485">
              <a:off x="7643081" y="3217916"/>
              <a:ext cx="122028" cy="111659"/>
            </a:xfrm>
            <a:prstGeom prst="roundRect">
              <a:avLst/>
            </a:prstGeom>
            <a:solidFill>
              <a:srgbClr val="6991B1">
                <a:alpha val="8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5" name="모서리가 둥근 직사각형 114"/>
            <p:cNvSpPr/>
            <p:nvPr/>
          </p:nvSpPr>
          <p:spPr>
            <a:xfrm rot="20563034">
              <a:off x="7643661" y="3068907"/>
              <a:ext cx="90530" cy="90530"/>
            </a:xfrm>
            <a:prstGeom prst="roundRect">
              <a:avLst/>
            </a:prstGeom>
            <a:solidFill>
              <a:srgbClr val="6991B1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6" name="모서리가 둥근 직사각형 115"/>
            <p:cNvSpPr/>
            <p:nvPr/>
          </p:nvSpPr>
          <p:spPr>
            <a:xfrm rot="15018753">
              <a:off x="7481885" y="3090965"/>
              <a:ext cx="100819" cy="100819"/>
            </a:xfrm>
            <a:prstGeom prst="roundRect">
              <a:avLst/>
            </a:prstGeom>
            <a:solidFill>
              <a:srgbClr val="6991B1">
                <a:alpha val="5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A16D188A-D967-41AD-A930-1C674806972F}"/>
              </a:ext>
            </a:extLst>
          </p:cNvPr>
          <p:cNvSpPr txBox="1"/>
          <p:nvPr/>
        </p:nvSpPr>
        <p:spPr>
          <a:xfrm>
            <a:off x="1863634" y="2413653"/>
            <a:ext cx="37925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altLang="ko-KR" sz="16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배달의민족 주아" panose="02020603020101020101" pitchFamily="18" charset="-127"/>
                <a:cs typeface="Times New Roman" panose="02020603050405020304" pitchFamily="18" charset="0"/>
              </a:rPr>
              <a:t>Socialized medicine</a:t>
            </a:r>
          </a:p>
          <a:p>
            <a:pPr marL="285750" indent="-285750">
              <a:buFontTx/>
              <a:buChar char="-"/>
            </a:pPr>
            <a:r>
              <a:rPr lang="en-US" altLang="ko-KR" sz="16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배달의민족 주아" panose="02020603020101020101" pitchFamily="18" charset="-127"/>
                <a:cs typeface="Times New Roman" panose="02020603050405020304" pitchFamily="18" charset="0"/>
              </a:rPr>
              <a:t>Caps on malpractice settlements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4045169-2614-4585-8886-00C6E9E84F14}"/>
              </a:ext>
            </a:extLst>
          </p:cNvPr>
          <p:cNvSpPr txBox="1"/>
          <p:nvPr/>
        </p:nvSpPr>
        <p:spPr>
          <a:xfrm>
            <a:off x="1863634" y="4220125"/>
            <a:ext cx="41086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altLang="ko-KR" sz="16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배달의민족 주아" panose="02020603020101020101" pitchFamily="18" charset="-127"/>
                <a:cs typeface="Times New Roman" panose="02020603050405020304" pitchFamily="18" charset="0"/>
              </a:rPr>
              <a:t>Emphasizing the financial crisis caused by the rising cost of healthcare could jeopardize investment in essential medical research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71A4F19-513E-449B-A000-2742462CB7A9}"/>
              </a:ext>
            </a:extLst>
          </p:cNvPr>
          <p:cNvSpPr txBox="1"/>
          <p:nvPr/>
        </p:nvSpPr>
        <p:spPr>
          <a:xfrm>
            <a:off x="1863634" y="3618345"/>
            <a:ext cx="32372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C2D2E0"/>
                </a:solidFill>
                <a:latin typeface="Times New Roman" panose="02020603050405020304" pitchFamily="18" charset="0"/>
                <a:ea typeface="배달의민족 주아" panose="02020603020101020101" pitchFamily="18" charset="-127"/>
                <a:cs typeface="Times New Roman" panose="02020603050405020304" pitchFamily="18" charset="0"/>
              </a:rPr>
              <a:t>HEALTHCARE DILEMMA: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875BBE6-ED28-4D1C-ACD7-7197FEAD23F2}"/>
              </a:ext>
            </a:extLst>
          </p:cNvPr>
          <p:cNvSpPr txBox="1"/>
          <p:nvPr/>
        </p:nvSpPr>
        <p:spPr>
          <a:xfrm>
            <a:off x="6797040" y="4220125"/>
            <a:ext cx="41086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altLang="ko-KR" sz="16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배달의민족 주아" panose="02020603020101020101" pitchFamily="18" charset="-127"/>
                <a:cs typeface="Times New Roman" panose="02020603050405020304" pitchFamily="18" charset="0"/>
              </a:rPr>
              <a:t>Emotional values</a:t>
            </a:r>
          </a:p>
          <a:p>
            <a:pPr marL="285750" indent="-285750">
              <a:buFontTx/>
              <a:buChar char="-"/>
            </a:pPr>
            <a:r>
              <a:rPr lang="en-US" altLang="ko-KR" sz="16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배달의민족 주아" panose="02020603020101020101" pitchFamily="18" charset="-127"/>
                <a:cs typeface="Times New Roman" panose="02020603050405020304" pitchFamily="18" charset="0"/>
              </a:rPr>
              <a:t>Political values</a:t>
            </a:r>
          </a:p>
          <a:p>
            <a:pPr marL="285750" indent="-285750">
              <a:buFontTx/>
              <a:buChar char="-"/>
            </a:pPr>
            <a:r>
              <a:rPr lang="en-US" altLang="ko-KR" sz="16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배달의민족 주아" panose="02020603020101020101" pitchFamily="18" charset="-127"/>
                <a:cs typeface="Times New Roman" panose="02020603050405020304" pitchFamily="18" charset="0"/>
              </a:rPr>
              <a:t>Control / regulation can be seen as not giving the best effort for loved ones who are sick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2B3E699-6DDE-45E9-93E0-6E9E368DB876}"/>
              </a:ext>
            </a:extLst>
          </p:cNvPr>
          <p:cNvSpPr txBox="1"/>
          <p:nvPr/>
        </p:nvSpPr>
        <p:spPr>
          <a:xfrm>
            <a:off x="6797040" y="3618345"/>
            <a:ext cx="45201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C2D2E0"/>
                </a:solidFill>
                <a:latin typeface="Times New Roman" panose="02020603050405020304" pitchFamily="18" charset="0"/>
                <a:ea typeface="배달의민족 주아" panose="02020603020101020101" pitchFamily="18" charset="-127"/>
                <a:cs typeface="Times New Roman" panose="02020603050405020304" pitchFamily="18" charset="0"/>
              </a:rPr>
              <a:t>REFLECTION OF CURRENT VALUES:</a:t>
            </a:r>
          </a:p>
        </p:txBody>
      </p:sp>
    </p:spTree>
    <p:extLst>
      <p:ext uri="{BB962C8B-B14F-4D97-AF65-F5344CB8AC3E}">
        <p14:creationId xmlns:p14="http://schemas.microsoft.com/office/powerpoint/2010/main" val="40379652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직선 연결선 62"/>
          <p:cNvCxnSpPr/>
          <p:nvPr/>
        </p:nvCxnSpPr>
        <p:spPr>
          <a:xfrm>
            <a:off x="5804873" y="537742"/>
            <a:ext cx="0" cy="102574"/>
          </a:xfrm>
          <a:prstGeom prst="line">
            <a:avLst/>
          </a:prstGeom>
          <a:ln w="28575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직선 연결선 63"/>
          <p:cNvCxnSpPr/>
          <p:nvPr/>
        </p:nvCxnSpPr>
        <p:spPr>
          <a:xfrm>
            <a:off x="6015016" y="513940"/>
            <a:ext cx="0" cy="150177"/>
          </a:xfrm>
          <a:prstGeom prst="line">
            <a:avLst/>
          </a:prstGeom>
          <a:ln w="28575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직선 연결선 81"/>
          <p:cNvCxnSpPr/>
          <p:nvPr/>
        </p:nvCxnSpPr>
        <p:spPr>
          <a:xfrm>
            <a:off x="6225159" y="537740"/>
            <a:ext cx="0" cy="102574"/>
          </a:xfrm>
          <a:prstGeom prst="line">
            <a:avLst/>
          </a:prstGeom>
          <a:ln w="28575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4223203" y="859368"/>
            <a:ext cx="3220049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/>
            </a:scene3d>
            <a:sp3d extrusionH="158750" prstMaterial="matte">
              <a:extrusionClr>
                <a:schemeClr val="tx1"/>
              </a:extrusionClr>
            </a:sp3d>
          </a:bodyPr>
          <a:lstStyle/>
          <a:p>
            <a:pPr algn="ctr"/>
            <a:r>
              <a:rPr lang="en-US" altLang="ko-KR" sz="3600" dirty="0">
                <a:ln w="9525"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배달의민족 주아" panose="02020603020101020101" pitchFamily="18" charset="-127"/>
                <a:cs typeface="Times New Roman" panose="02020603050405020304" pitchFamily="18" charset="0"/>
              </a:rPr>
              <a:t>HEALTHCARE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1863634" y="1616228"/>
            <a:ext cx="54835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C2D2E0"/>
                </a:solidFill>
                <a:latin typeface="Times New Roman" panose="02020603050405020304" pitchFamily="18" charset="0"/>
                <a:ea typeface="배달의민족 주아" panose="02020603020101020101" pitchFamily="18" charset="-127"/>
                <a:cs typeface="Times New Roman" panose="02020603050405020304" pitchFamily="18" charset="0"/>
              </a:rPr>
              <a:t>Will better technology lower the cost of healthcare?</a:t>
            </a:r>
          </a:p>
        </p:txBody>
      </p:sp>
      <p:grpSp>
        <p:nvGrpSpPr>
          <p:cNvPr id="7" name="그룹 6"/>
          <p:cNvGrpSpPr/>
          <p:nvPr/>
        </p:nvGrpSpPr>
        <p:grpSpPr>
          <a:xfrm rot="293649">
            <a:off x="7383571" y="781407"/>
            <a:ext cx="283224" cy="286735"/>
            <a:chOff x="7481885" y="3068907"/>
            <a:chExt cx="283224" cy="260668"/>
          </a:xfrm>
        </p:grpSpPr>
        <p:sp>
          <p:nvSpPr>
            <p:cNvPr id="5" name="모서리가 둥근 직사각형 4"/>
            <p:cNvSpPr/>
            <p:nvPr/>
          </p:nvSpPr>
          <p:spPr>
            <a:xfrm rot="20834485">
              <a:off x="7643081" y="3217916"/>
              <a:ext cx="122028" cy="111659"/>
            </a:xfrm>
            <a:prstGeom prst="roundRect">
              <a:avLst/>
            </a:prstGeom>
            <a:solidFill>
              <a:srgbClr val="6991B1">
                <a:alpha val="8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9" name="모서리가 둥근 직사각형 108"/>
            <p:cNvSpPr/>
            <p:nvPr/>
          </p:nvSpPr>
          <p:spPr>
            <a:xfrm rot="20563034">
              <a:off x="7643661" y="3068907"/>
              <a:ext cx="90530" cy="90530"/>
            </a:xfrm>
            <a:prstGeom prst="roundRect">
              <a:avLst/>
            </a:prstGeom>
            <a:solidFill>
              <a:srgbClr val="6991B1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0" name="모서리가 둥근 직사각형 109"/>
            <p:cNvSpPr/>
            <p:nvPr/>
          </p:nvSpPr>
          <p:spPr>
            <a:xfrm rot="15018753">
              <a:off x="7481885" y="3090965"/>
              <a:ext cx="100819" cy="100819"/>
            </a:xfrm>
            <a:prstGeom prst="roundRect">
              <a:avLst/>
            </a:prstGeom>
            <a:solidFill>
              <a:srgbClr val="6991B1">
                <a:alpha val="5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11" name="그룹 110"/>
          <p:cNvGrpSpPr/>
          <p:nvPr/>
        </p:nvGrpSpPr>
        <p:grpSpPr>
          <a:xfrm flipH="1">
            <a:off x="4143053" y="821562"/>
            <a:ext cx="221824" cy="224574"/>
            <a:chOff x="7481885" y="3068907"/>
            <a:chExt cx="283224" cy="260668"/>
          </a:xfrm>
        </p:grpSpPr>
        <p:sp>
          <p:nvSpPr>
            <p:cNvPr id="114" name="모서리가 둥근 직사각형 113"/>
            <p:cNvSpPr/>
            <p:nvPr/>
          </p:nvSpPr>
          <p:spPr>
            <a:xfrm rot="20834485">
              <a:off x="7643081" y="3217916"/>
              <a:ext cx="122028" cy="111659"/>
            </a:xfrm>
            <a:prstGeom prst="roundRect">
              <a:avLst/>
            </a:prstGeom>
            <a:solidFill>
              <a:srgbClr val="6991B1">
                <a:alpha val="8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5" name="모서리가 둥근 직사각형 114"/>
            <p:cNvSpPr/>
            <p:nvPr/>
          </p:nvSpPr>
          <p:spPr>
            <a:xfrm rot="20563034">
              <a:off x="7643661" y="3068907"/>
              <a:ext cx="90530" cy="90530"/>
            </a:xfrm>
            <a:prstGeom prst="roundRect">
              <a:avLst/>
            </a:prstGeom>
            <a:solidFill>
              <a:srgbClr val="6991B1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6" name="모서리가 둥근 직사각형 115"/>
            <p:cNvSpPr/>
            <p:nvPr/>
          </p:nvSpPr>
          <p:spPr>
            <a:xfrm rot="15018753">
              <a:off x="7481885" y="3090965"/>
              <a:ext cx="100819" cy="100819"/>
            </a:xfrm>
            <a:prstGeom prst="roundRect">
              <a:avLst/>
            </a:prstGeom>
            <a:solidFill>
              <a:srgbClr val="6991B1">
                <a:alpha val="5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A16D188A-D967-41AD-A930-1C674806972F}"/>
              </a:ext>
            </a:extLst>
          </p:cNvPr>
          <p:cNvSpPr txBox="1"/>
          <p:nvPr/>
        </p:nvSpPr>
        <p:spPr>
          <a:xfrm>
            <a:off x="1863634" y="2102231"/>
            <a:ext cx="37925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altLang="ko-KR" sz="16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배달의민족 주아" panose="02020603020101020101" pitchFamily="18" charset="-127"/>
                <a:cs typeface="Times New Roman" panose="02020603050405020304" pitchFamily="18" charset="0"/>
              </a:rPr>
              <a:t>So far, it has raised it.</a:t>
            </a:r>
          </a:p>
          <a:p>
            <a:endParaRPr lang="en-US" altLang="ko-KR" sz="160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1"/>
              </a:solidFill>
              <a:latin typeface="Times New Roman" panose="02020603050405020304" pitchFamily="18" charset="0"/>
              <a:ea typeface="배달의민족 주아" panose="0202060302010102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4045169-2614-4585-8886-00C6E9E84F14}"/>
              </a:ext>
            </a:extLst>
          </p:cNvPr>
          <p:cNvSpPr txBox="1"/>
          <p:nvPr/>
        </p:nvSpPr>
        <p:spPr>
          <a:xfrm>
            <a:off x="2828052" y="2772899"/>
            <a:ext cx="771986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altLang="ko-KR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배달의민족 주아" panose="02020603020101020101" pitchFamily="18" charset="-127"/>
                <a:cs typeface="Times New Roman" panose="02020603050405020304" pitchFamily="18" charset="0"/>
              </a:rPr>
              <a:t>Belief that medical science sits on the verge of solving all human ailments</a:t>
            </a:r>
          </a:p>
          <a:p>
            <a:pPr marL="285750" indent="-285750">
              <a:buFontTx/>
              <a:buChar char="-"/>
            </a:pPr>
            <a:r>
              <a:rPr lang="en-US" altLang="ko-KR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배달의민족 주아" panose="02020603020101020101" pitchFamily="18" charset="-127"/>
                <a:cs typeface="Times New Roman" panose="02020603050405020304" pitchFamily="18" charset="0"/>
              </a:rPr>
              <a:t>Greed/ambition is endless</a:t>
            </a:r>
          </a:p>
          <a:p>
            <a:pPr marL="285750" indent="-285750">
              <a:buFontTx/>
              <a:buChar char="-"/>
            </a:pPr>
            <a:r>
              <a:rPr lang="en-US" altLang="ko-KR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배달의민족 주아" panose="02020603020101020101" pitchFamily="18" charset="-127"/>
                <a:cs typeface="Times New Roman" panose="02020603050405020304" pitchFamily="18" charset="0"/>
              </a:rPr>
              <a:t>Even when price goes down, cumulative cost goes up as tech gets distributed more broadly</a:t>
            </a:r>
          </a:p>
          <a:p>
            <a:pPr marL="285750" indent="-285750">
              <a:buFontTx/>
              <a:buChar char="-"/>
            </a:pPr>
            <a:r>
              <a:rPr lang="en-US" altLang="ko-KR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배달의민족 주아" panose="02020603020101020101" pitchFamily="18" charset="-127"/>
                <a:cs typeface="Times New Roman" panose="02020603050405020304" pitchFamily="18" charset="0"/>
              </a:rPr>
              <a:t>Expensive diagnostic tests</a:t>
            </a:r>
          </a:p>
          <a:p>
            <a:pPr marL="742950" lvl="1" indent="-285750">
              <a:buFontTx/>
              <a:buChar char="-"/>
            </a:pPr>
            <a:r>
              <a:rPr lang="en-US" altLang="ko-KR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배달의민족 주아" panose="02020603020101020101" pitchFamily="18" charset="-127"/>
                <a:cs typeface="Times New Roman" panose="02020603050405020304" pitchFamily="18" charset="0"/>
              </a:rPr>
              <a:t>Availability of high-tech equipment</a:t>
            </a:r>
          </a:p>
          <a:p>
            <a:pPr marL="742950" lvl="1" indent="-285750">
              <a:buFontTx/>
              <a:buChar char="-"/>
            </a:pPr>
            <a:r>
              <a:rPr lang="en-US" altLang="ko-KR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배달의민족 주아" panose="02020603020101020101" pitchFamily="18" charset="-127"/>
                <a:cs typeface="Times New Roman" panose="02020603050405020304" pitchFamily="18" charset="0"/>
              </a:rPr>
              <a:t>Threat of lawsuits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B408B12-47F0-450B-87E7-14DE271E673A}"/>
              </a:ext>
            </a:extLst>
          </p:cNvPr>
          <p:cNvSpPr txBox="1"/>
          <p:nvPr/>
        </p:nvSpPr>
        <p:spPr>
          <a:xfrm>
            <a:off x="1843703" y="2772899"/>
            <a:ext cx="9124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C2D2E0"/>
                </a:solidFill>
                <a:latin typeface="Times New Roman" panose="02020603050405020304" pitchFamily="18" charset="0"/>
                <a:ea typeface="배달의민족 주아" panose="02020603020101020101" pitchFamily="18" charset="-127"/>
                <a:cs typeface="Times New Roman" panose="02020603050405020304" pitchFamily="18" charset="0"/>
              </a:rPr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36614748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직선 연결선 62"/>
          <p:cNvCxnSpPr/>
          <p:nvPr/>
        </p:nvCxnSpPr>
        <p:spPr>
          <a:xfrm>
            <a:off x="5804873" y="537742"/>
            <a:ext cx="0" cy="102574"/>
          </a:xfrm>
          <a:prstGeom prst="line">
            <a:avLst/>
          </a:prstGeom>
          <a:ln w="28575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직선 연결선 63"/>
          <p:cNvCxnSpPr/>
          <p:nvPr/>
        </p:nvCxnSpPr>
        <p:spPr>
          <a:xfrm>
            <a:off x="6015016" y="513940"/>
            <a:ext cx="0" cy="150177"/>
          </a:xfrm>
          <a:prstGeom prst="line">
            <a:avLst/>
          </a:prstGeom>
          <a:ln w="28575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직선 연결선 81"/>
          <p:cNvCxnSpPr/>
          <p:nvPr/>
        </p:nvCxnSpPr>
        <p:spPr>
          <a:xfrm>
            <a:off x="6225159" y="537740"/>
            <a:ext cx="0" cy="102574"/>
          </a:xfrm>
          <a:prstGeom prst="line">
            <a:avLst/>
          </a:prstGeom>
          <a:ln w="28575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6EC568D0-C5C2-4564-BDFE-8A218736CE1C}"/>
              </a:ext>
            </a:extLst>
          </p:cNvPr>
          <p:cNvSpPr/>
          <p:nvPr/>
        </p:nvSpPr>
        <p:spPr>
          <a:xfrm>
            <a:off x="1992794" y="1676684"/>
            <a:ext cx="8464731" cy="3891764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407A8C5-AAD4-47E1-A58D-95F63DD568F8}"/>
              </a:ext>
            </a:extLst>
          </p:cNvPr>
          <p:cNvSpPr txBox="1"/>
          <p:nvPr/>
        </p:nvSpPr>
        <p:spPr>
          <a:xfrm>
            <a:off x="2644181" y="2918791"/>
            <a:ext cx="765900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배달의민족 주아" panose="02020603020101020101" pitchFamily="18" charset="-127"/>
                <a:cs typeface="Times New Roman" panose="02020603050405020304" pitchFamily="18" charset="0"/>
              </a:rPr>
              <a:t>LOWER-QUALITY, CHEAP, ACCESIBLE HEALTHCARE</a:t>
            </a:r>
          </a:p>
          <a:p>
            <a:pPr algn="ctr"/>
            <a:endParaRPr lang="en-US" altLang="ko-KR" sz="200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1"/>
              </a:solidFill>
              <a:latin typeface="Times New Roman" panose="02020603050405020304" pitchFamily="18" charset="0"/>
              <a:ea typeface="배달의민족 주아" panose="02020603020101020101" pitchFamily="18" charset="-127"/>
              <a:cs typeface="Times New Roman" panose="02020603050405020304" pitchFamily="18" charset="0"/>
            </a:endParaRPr>
          </a:p>
          <a:p>
            <a:pPr algn="ctr"/>
            <a:r>
              <a:rPr lang="en-US" altLang="ko-KR" sz="20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배달의민족 주아" panose="02020603020101020101" pitchFamily="18" charset="-127"/>
                <a:cs typeface="Times New Roman" panose="02020603050405020304" pitchFamily="18" charset="0"/>
              </a:rPr>
              <a:t>VS</a:t>
            </a:r>
          </a:p>
          <a:p>
            <a:pPr algn="ctr"/>
            <a:endParaRPr lang="en-US" altLang="ko-KR" sz="200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1"/>
              </a:solidFill>
              <a:latin typeface="Times New Roman" panose="02020603050405020304" pitchFamily="18" charset="0"/>
              <a:ea typeface="배달의민족 주아" panose="02020603020101020101" pitchFamily="18" charset="-127"/>
              <a:cs typeface="Times New Roman" panose="02020603050405020304" pitchFamily="18" charset="0"/>
            </a:endParaRPr>
          </a:p>
          <a:p>
            <a:pPr algn="ctr"/>
            <a:r>
              <a:rPr lang="en-US" altLang="ko-KR" sz="20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배달의민족 주아" panose="02020603020101020101" pitchFamily="18" charset="-127"/>
                <a:cs typeface="Times New Roman" panose="02020603050405020304" pitchFamily="18" charset="0"/>
              </a:rPr>
              <a:t>HIGH-QUALITY, EXPENSIVE, INEQUAL HEALTHCARE?</a:t>
            </a:r>
          </a:p>
        </p:txBody>
      </p:sp>
    </p:spTree>
    <p:extLst>
      <p:ext uri="{BB962C8B-B14F-4D97-AF65-F5344CB8AC3E}">
        <p14:creationId xmlns:p14="http://schemas.microsoft.com/office/powerpoint/2010/main" val="19099385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직선 연결선 62"/>
          <p:cNvCxnSpPr/>
          <p:nvPr/>
        </p:nvCxnSpPr>
        <p:spPr>
          <a:xfrm>
            <a:off x="5804873" y="537742"/>
            <a:ext cx="0" cy="102574"/>
          </a:xfrm>
          <a:prstGeom prst="line">
            <a:avLst/>
          </a:prstGeom>
          <a:ln w="28575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직선 연결선 63"/>
          <p:cNvCxnSpPr/>
          <p:nvPr/>
        </p:nvCxnSpPr>
        <p:spPr>
          <a:xfrm>
            <a:off x="6015016" y="513940"/>
            <a:ext cx="0" cy="150177"/>
          </a:xfrm>
          <a:prstGeom prst="line">
            <a:avLst/>
          </a:prstGeom>
          <a:ln w="28575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직선 연결선 81"/>
          <p:cNvCxnSpPr/>
          <p:nvPr/>
        </p:nvCxnSpPr>
        <p:spPr>
          <a:xfrm>
            <a:off x="6225159" y="537740"/>
            <a:ext cx="0" cy="102574"/>
          </a:xfrm>
          <a:prstGeom prst="line">
            <a:avLst/>
          </a:prstGeom>
          <a:ln w="28575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6EC568D0-C5C2-4564-BDFE-8A218736CE1C}"/>
              </a:ext>
            </a:extLst>
          </p:cNvPr>
          <p:cNvSpPr/>
          <p:nvPr/>
        </p:nvSpPr>
        <p:spPr>
          <a:xfrm>
            <a:off x="1992794" y="1676684"/>
            <a:ext cx="8464731" cy="3891764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407A8C5-AAD4-47E1-A58D-95F63DD568F8}"/>
              </a:ext>
            </a:extLst>
          </p:cNvPr>
          <p:cNvSpPr txBox="1"/>
          <p:nvPr/>
        </p:nvSpPr>
        <p:spPr>
          <a:xfrm>
            <a:off x="1992794" y="1997839"/>
            <a:ext cx="846473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배달의민족 주아" panose="02020603020101020101" pitchFamily="18" charset="-127"/>
                <a:cs typeface="Times New Roman" panose="02020603050405020304" pitchFamily="18" charset="0"/>
              </a:rPr>
              <a:t>PRIORITIES?</a:t>
            </a:r>
          </a:p>
          <a:p>
            <a:pPr algn="ctr"/>
            <a:endParaRPr lang="en-US" altLang="ko-KR" sz="200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1"/>
              </a:solidFill>
              <a:latin typeface="Times New Roman" panose="02020603050405020304" pitchFamily="18" charset="0"/>
              <a:ea typeface="배달의민족 주아" panose="02020603020101020101" pitchFamily="18" charset="-127"/>
              <a:cs typeface="Times New Roman" panose="02020603050405020304" pitchFamily="18" charset="0"/>
            </a:endParaRPr>
          </a:p>
          <a:p>
            <a:pPr algn="ctr"/>
            <a:r>
              <a:rPr lang="en-US" altLang="ko-KR" sz="20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배달의민족 주아" panose="02020603020101020101" pitchFamily="18" charset="-127"/>
                <a:cs typeface="Times New Roman" panose="02020603050405020304" pitchFamily="18" charset="0"/>
              </a:rPr>
              <a:t>EXTENDING THE LIF OF AN ELDELY AUNT FOR A BRIEF PERIOD</a:t>
            </a:r>
          </a:p>
          <a:p>
            <a:pPr algn="ctr"/>
            <a:r>
              <a:rPr lang="en-US" altLang="ko-KR" sz="20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배달의민족 주아" panose="02020603020101020101" pitchFamily="18" charset="-127"/>
                <a:cs typeface="Times New Roman" panose="02020603050405020304" pitchFamily="18" charset="0"/>
              </a:rPr>
              <a:t>VS</a:t>
            </a:r>
          </a:p>
          <a:p>
            <a:pPr algn="ctr"/>
            <a:r>
              <a:rPr lang="en-US" altLang="ko-KR" sz="20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배달의민족 주아" panose="02020603020101020101" pitchFamily="18" charset="-127"/>
                <a:cs typeface="Times New Roman" panose="02020603050405020304" pitchFamily="18" charset="0"/>
              </a:rPr>
              <a:t>NEICE”S EDUCATION</a:t>
            </a:r>
          </a:p>
          <a:p>
            <a:pPr algn="ctr"/>
            <a:r>
              <a:rPr lang="en-US" altLang="ko-KR" sz="20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배달의민족 주아" panose="02020603020101020101" pitchFamily="18" charset="-127"/>
                <a:cs typeface="Times New Roman" panose="02020603050405020304" pitchFamily="18" charset="0"/>
              </a:rPr>
              <a:t>VS</a:t>
            </a:r>
          </a:p>
          <a:p>
            <a:pPr algn="ctr"/>
            <a:r>
              <a:rPr lang="en-US" altLang="ko-KR" sz="20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배달의민족 주아" panose="02020603020101020101" pitchFamily="18" charset="-127"/>
                <a:cs typeface="Times New Roman" panose="02020603050405020304" pitchFamily="18" charset="0"/>
              </a:rPr>
              <a:t>BUILDING ESSENTIAL INFRASTRUCTURE</a:t>
            </a:r>
          </a:p>
          <a:p>
            <a:pPr algn="ctr"/>
            <a:r>
              <a:rPr lang="en-US" altLang="ko-KR" sz="20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배달의민족 주아" panose="02020603020101020101" pitchFamily="18" charset="-127"/>
                <a:cs typeface="Times New Roman" panose="02020603050405020304" pitchFamily="18" charset="0"/>
              </a:rPr>
              <a:t>VS</a:t>
            </a:r>
          </a:p>
          <a:p>
            <a:pPr algn="ctr"/>
            <a:r>
              <a:rPr lang="en-US" altLang="ko-KR" sz="20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배달의민족 주아" panose="02020603020101020101" pitchFamily="18" charset="-127"/>
                <a:cs typeface="Times New Roman" panose="02020603050405020304" pitchFamily="18" charset="0"/>
              </a:rPr>
              <a:t>LOW PROBABILITY EVENTS THAT WILL HAVE A VERY HIGH IMPACT</a:t>
            </a:r>
          </a:p>
        </p:txBody>
      </p:sp>
    </p:spTree>
    <p:extLst>
      <p:ext uri="{BB962C8B-B14F-4D97-AF65-F5344CB8AC3E}">
        <p14:creationId xmlns:p14="http://schemas.microsoft.com/office/powerpoint/2010/main" val="4131695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>
            <a:extLst>
              <a:ext uri="{FF2B5EF4-FFF2-40B4-BE49-F238E27FC236}">
                <a16:creationId xmlns:a16="http://schemas.microsoft.com/office/drawing/2014/main" id="{599C2BC1-B1EF-49EA-9754-EFDD3C5F4F5E}"/>
              </a:ext>
            </a:extLst>
          </p:cNvPr>
          <p:cNvGrpSpPr/>
          <p:nvPr/>
        </p:nvGrpSpPr>
        <p:grpSpPr>
          <a:xfrm>
            <a:off x="3701857" y="1846351"/>
            <a:ext cx="4539122" cy="3165298"/>
            <a:chOff x="3784427" y="2513848"/>
            <a:chExt cx="4539122" cy="3165298"/>
          </a:xfrm>
        </p:grpSpPr>
        <p:cxnSp>
          <p:nvCxnSpPr>
            <p:cNvPr id="63" name="직선 연결선 62"/>
            <p:cNvCxnSpPr/>
            <p:nvPr/>
          </p:nvCxnSpPr>
          <p:spPr>
            <a:xfrm>
              <a:off x="5887444" y="2537650"/>
              <a:ext cx="0" cy="102574"/>
            </a:xfrm>
            <a:prstGeom prst="line">
              <a:avLst/>
            </a:prstGeom>
            <a:ln w="28575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직선 연결선 63"/>
            <p:cNvCxnSpPr/>
            <p:nvPr/>
          </p:nvCxnSpPr>
          <p:spPr>
            <a:xfrm>
              <a:off x="6097587" y="2513848"/>
              <a:ext cx="0" cy="150177"/>
            </a:xfrm>
            <a:prstGeom prst="line">
              <a:avLst/>
            </a:prstGeom>
            <a:ln w="28575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직선 연결선 81"/>
            <p:cNvCxnSpPr/>
            <p:nvPr/>
          </p:nvCxnSpPr>
          <p:spPr>
            <a:xfrm>
              <a:off x="6307730" y="2537648"/>
              <a:ext cx="0" cy="102574"/>
            </a:xfrm>
            <a:prstGeom prst="line">
              <a:avLst/>
            </a:prstGeom>
            <a:ln w="28575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직선 연결선 88"/>
            <p:cNvCxnSpPr/>
            <p:nvPr/>
          </p:nvCxnSpPr>
          <p:spPr>
            <a:xfrm>
              <a:off x="5885857" y="5557434"/>
              <a:ext cx="0" cy="93249"/>
            </a:xfrm>
            <a:prstGeom prst="line">
              <a:avLst/>
            </a:prstGeom>
            <a:ln w="28575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직선 연결선 89"/>
            <p:cNvCxnSpPr/>
            <p:nvPr/>
          </p:nvCxnSpPr>
          <p:spPr>
            <a:xfrm>
              <a:off x="6096000" y="5528969"/>
              <a:ext cx="0" cy="150177"/>
            </a:xfrm>
            <a:prstGeom prst="line">
              <a:avLst/>
            </a:prstGeom>
            <a:ln w="28575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직선 연결선 98"/>
            <p:cNvCxnSpPr/>
            <p:nvPr/>
          </p:nvCxnSpPr>
          <p:spPr>
            <a:xfrm>
              <a:off x="6306143" y="5557432"/>
              <a:ext cx="0" cy="93249"/>
            </a:xfrm>
            <a:prstGeom prst="line">
              <a:avLst/>
            </a:prstGeom>
            <a:ln w="28575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TextBox 100"/>
            <p:cNvSpPr txBox="1"/>
            <p:nvPr/>
          </p:nvSpPr>
          <p:spPr>
            <a:xfrm>
              <a:off x="3784427" y="3087538"/>
              <a:ext cx="4262705" cy="646331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flat" dir="t"/>
              </a:scene3d>
              <a:sp3d extrusionH="158750" prstMaterial="matte">
                <a:extrusionClr>
                  <a:schemeClr val="tx1"/>
                </a:extrusionClr>
              </a:sp3d>
            </a:bodyPr>
            <a:lstStyle/>
            <a:p>
              <a:pPr algn="ctr"/>
              <a:r>
                <a:rPr lang="en-US" altLang="ko-KR" sz="3600" dirty="0">
                  <a:ln w="9525"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Times New Roman" panose="02020603050405020304" pitchFamily="18" charset="0"/>
                  <a:ea typeface="배달의민족 주아" panose="02020603020101020101" pitchFamily="18" charset="-127"/>
                  <a:cs typeface="Times New Roman" panose="02020603050405020304" pitchFamily="18" charset="0"/>
                </a:rPr>
                <a:t>TRANSHUMANISM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4033592" y="3864601"/>
              <a:ext cx="428995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2400" dirty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rgbClr val="C2D2E0"/>
                  </a:solidFill>
                  <a:latin typeface="Times New Roman" panose="02020603050405020304" pitchFamily="18" charset="0"/>
                  <a:ea typeface="배달의민족 주아" panose="02020603020101020101" pitchFamily="18" charset="-127"/>
                  <a:cs typeface="Times New Roman" panose="02020603050405020304" pitchFamily="18" charset="0"/>
                </a:rPr>
                <a:t>“mechanizing, biologizing,</a:t>
              </a:r>
            </a:p>
            <a:p>
              <a:pPr algn="ctr"/>
              <a:r>
                <a:rPr lang="en-US" altLang="ko-KR" sz="2400" dirty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rgbClr val="C2D2E0"/>
                  </a:solidFill>
                  <a:latin typeface="Times New Roman" panose="02020603050405020304" pitchFamily="18" charset="0"/>
                  <a:ea typeface="배달의민족 주아" panose="02020603020101020101" pitchFamily="18" charset="-127"/>
                  <a:cs typeface="Times New Roman" panose="02020603050405020304" pitchFamily="18" charset="0"/>
                </a:rPr>
                <a:t>and pathologizing” human nature</a:t>
              </a:r>
              <a:endParaRPr lang="ko-KR" altLang="en-US" sz="24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C2D2E0"/>
                </a:solidFill>
                <a:latin typeface="Times New Roman" panose="02020603050405020304" pitchFamily="18" charset="0"/>
                <a:ea typeface="배달의민족 주아" panose="02020603020101020101" pitchFamily="18" charset="-127"/>
                <a:cs typeface="Times New Roman" panose="02020603050405020304" pitchFamily="18" charset="0"/>
              </a:endParaRPr>
            </a:p>
          </p:txBody>
        </p:sp>
        <p:grpSp>
          <p:nvGrpSpPr>
            <p:cNvPr id="7" name="그룹 6"/>
            <p:cNvGrpSpPr/>
            <p:nvPr/>
          </p:nvGrpSpPr>
          <p:grpSpPr>
            <a:xfrm rot="293649">
              <a:off x="7878519" y="2972209"/>
              <a:ext cx="283224" cy="260668"/>
              <a:chOff x="7481885" y="3068907"/>
              <a:chExt cx="283224" cy="260668"/>
            </a:xfrm>
          </p:grpSpPr>
          <p:sp>
            <p:nvSpPr>
              <p:cNvPr id="5" name="모서리가 둥근 직사각형 4"/>
              <p:cNvSpPr/>
              <p:nvPr/>
            </p:nvSpPr>
            <p:spPr>
              <a:xfrm rot="20834485">
                <a:off x="7643081" y="3217916"/>
                <a:ext cx="122028" cy="111659"/>
              </a:xfrm>
              <a:prstGeom prst="roundRect">
                <a:avLst/>
              </a:prstGeom>
              <a:solidFill>
                <a:srgbClr val="6991B1">
                  <a:alpha val="8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9" name="모서리가 둥근 직사각형 108"/>
              <p:cNvSpPr/>
              <p:nvPr/>
            </p:nvSpPr>
            <p:spPr>
              <a:xfrm rot="20563034">
                <a:off x="7643661" y="3068907"/>
                <a:ext cx="90530" cy="90530"/>
              </a:xfrm>
              <a:prstGeom prst="roundRect">
                <a:avLst/>
              </a:prstGeom>
              <a:solidFill>
                <a:srgbClr val="6991B1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0" name="모서리가 둥근 직사각형 109"/>
              <p:cNvSpPr/>
              <p:nvPr/>
            </p:nvSpPr>
            <p:spPr>
              <a:xfrm rot="15018753">
                <a:off x="7481885" y="3090965"/>
                <a:ext cx="100819" cy="100819"/>
              </a:xfrm>
              <a:prstGeom prst="roundRect">
                <a:avLst/>
              </a:prstGeom>
              <a:solidFill>
                <a:srgbClr val="6991B1">
                  <a:alpha val="5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111" name="그룹 110"/>
            <p:cNvGrpSpPr/>
            <p:nvPr/>
          </p:nvGrpSpPr>
          <p:grpSpPr>
            <a:xfrm flipH="1">
              <a:off x="3958971" y="2969443"/>
              <a:ext cx="221824" cy="204158"/>
              <a:chOff x="7481885" y="3068907"/>
              <a:chExt cx="283224" cy="260668"/>
            </a:xfrm>
          </p:grpSpPr>
          <p:sp>
            <p:nvSpPr>
              <p:cNvPr id="114" name="모서리가 둥근 직사각형 113"/>
              <p:cNvSpPr/>
              <p:nvPr/>
            </p:nvSpPr>
            <p:spPr>
              <a:xfrm rot="20834485">
                <a:off x="7643081" y="3217916"/>
                <a:ext cx="122028" cy="111659"/>
              </a:xfrm>
              <a:prstGeom prst="roundRect">
                <a:avLst/>
              </a:prstGeom>
              <a:solidFill>
                <a:srgbClr val="6991B1">
                  <a:alpha val="8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5" name="모서리가 둥근 직사각형 114"/>
              <p:cNvSpPr/>
              <p:nvPr/>
            </p:nvSpPr>
            <p:spPr>
              <a:xfrm rot="20563034">
                <a:off x="7643661" y="3068907"/>
                <a:ext cx="90530" cy="90530"/>
              </a:xfrm>
              <a:prstGeom prst="roundRect">
                <a:avLst/>
              </a:prstGeom>
              <a:solidFill>
                <a:srgbClr val="6991B1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6" name="모서리가 둥근 직사각형 115"/>
              <p:cNvSpPr/>
              <p:nvPr/>
            </p:nvSpPr>
            <p:spPr>
              <a:xfrm rot="15018753">
                <a:off x="7481885" y="3090965"/>
                <a:ext cx="100819" cy="100819"/>
              </a:xfrm>
              <a:prstGeom prst="roundRect">
                <a:avLst/>
              </a:prstGeom>
              <a:solidFill>
                <a:srgbClr val="6991B1">
                  <a:alpha val="5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6026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>
            <a:extLst>
              <a:ext uri="{FF2B5EF4-FFF2-40B4-BE49-F238E27FC236}">
                <a16:creationId xmlns:a16="http://schemas.microsoft.com/office/drawing/2014/main" id="{599C2BC1-B1EF-49EA-9754-EFDD3C5F4F5E}"/>
              </a:ext>
            </a:extLst>
          </p:cNvPr>
          <p:cNvGrpSpPr/>
          <p:nvPr/>
        </p:nvGrpSpPr>
        <p:grpSpPr>
          <a:xfrm>
            <a:off x="3701857" y="1846351"/>
            <a:ext cx="4539122" cy="3165298"/>
            <a:chOff x="3784427" y="2513848"/>
            <a:chExt cx="4539122" cy="3165298"/>
          </a:xfrm>
        </p:grpSpPr>
        <p:cxnSp>
          <p:nvCxnSpPr>
            <p:cNvPr id="63" name="직선 연결선 62"/>
            <p:cNvCxnSpPr/>
            <p:nvPr/>
          </p:nvCxnSpPr>
          <p:spPr>
            <a:xfrm>
              <a:off x="5887444" y="2537650"/>
              <a:ext cx="0" cy="102574"/>
            </a:xfrm>
            <a:prstGeom prst="line">
              <a:avLst/>
            </a:prstGeom>
            <a:ln w="28575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직선 연결선 63"/>
            <p:cNvCxnSpPr/>
            <p:nvPr/>
          </p:nvCxnSpPr>
          <p:spPr>
            <a:xfrm>
              <a:off x="6097587" y="2513848"/>
              <a:ext cx="0" cy="150177"/>
            </a:xfrm>
            <a:prstGeom prst="line">
              <a:avLst/>
            </a:prstGeom>
            <a:ln w="28575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직선 연결선 81"/>
            <p:cNvCxnSpPr/>
            <p:nvPr/>
          </p:nvCxnSpPr>
          <p:spPr>
            <a:xfrm>
              <a:off x="6307730" y="2537648"/>
              <a:ext cx="0" cy="102574"/>
            </a:xfrm>
            <a:prstGeom prst="line">
              <a:avLst/>
            </a:prstGeom>
            <a:ln w="28575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직선 연결선 88"/>
            <p:cNvCxnSpPr/>
            <p:nvPr/>
          </p:nvCxnSpPr>
          <p:spPr>
            <a:xfrm>
              <a:off x="5885857" y="5557434"/>
              <a:ext cx="0" cy="93249"/>
            </a:xfrm>
            <a:prstGeom prst="line">
              <a:avLst/>
            </a:prstGeom>
            <a:ln w="28575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직선 연결선 89"/>
            <p:cNvCxnSpPr/>
            <p:nvPr/>
          </p:nvCxnSpPr>
          <p:spPr>
            <a:xfrm>
              <a:off x="6096000" y="5528969"/>
              <a:ext cx="0" cy="150177"/>
            </a:xfrm>
            <a:prstGeom prst="line">
              <a:avLst/>
            </a:prstGeom>
            <a:ln w="28575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직선 연결선 98"/>
            <p:cNvCxnSpPr/>
            <p:nvPr/>
          </p:nvCxnSpPr>
          <p:spPr>
            <a:xfrm>
              <a:off x="6306143" y="5557432"/>
              <a:ext cx="0" cy="93249"/>
            </a:xfrm>
            <a:prstGeom prst="line">
              <a:avLst/>
            </a:prstGeom>
            <a:ln w="28575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TextBox 100"/>
            <p:cNvSpPr txBox="1"/>
            <p:nvPr/>
          </p:nvSpPr>
          <p:spPr>
            <a:xfrm>
              <a:off x="3784427" y="3087538"/>
              <a:ext cx="4262705" cy="646331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flat" dir="t"/>
              </a:scene3d>
              <a:sp3d extrusionH="158750" prstMaterial="matte">
                <a:extrusionClr>
                  <a:schemeClr val="tx1"/>
                </a:extrusionClr>
              </a:sp3d>
            </a:bodyPr>
            <a:lstStyle/>
            <a:p>
              <a:pPr algn="ctr"/>
              <a:r>
                <a:rPr lang="en-US" altLang="ko-KR" sz="3600" dirty="0">
                  <a:ln w="9525"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Times New Roman" panose="02020603050405020304" pitchFamily="18" charset="0"/>
                  <a:ea typeface="배달의민족 주아" panose="02020603020101020101" pitchFamily="18" charset="-127"/>
                  <a:cs typeface="Times New Roman" panose="02020603050405020304" pitchFamily="18" charset="0"/>
                </a:rPr>
                <a:t>TRANSHUMANISM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4033592" y="3864601"/>
              <a:ext cx="428995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2400" dirty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rgbClr val="C2D2E0"/>
                  </a:solidFill>
                  <a:latin typeface="Times New Roman" panose="02020603050405020304" pitchFamily="18" charset="0"/>
                  <a:ea typeface="배달의민족 주아" panose="02020603020101020101" pitchFamily="18" charset="-127"/>
                  <a:cs typeface="Times New Roman" panose="02020603050405020304" pitchFamily="18" charset="0"/>
                </a:rPr>
                <a:t>“mechanizing, biologizing,</a:t>
              </a:r>
            </a:p>
            <a:p>
              <a:pPr algn="ctr"/>
              <a:r>
                <a:rPr lang="en-US" altLang="ko-KR" sz="2400" dirty="0">
                  <a:ln>
                    <a:solidFill>
                      <a:schemeClr val="accent1">
                        <a:shade val="50000"/>
                        <a:alpha val="0"/>
                      </a:schemeClr>
                    </a:solidFill>
                  </a:ln>
                  <a:solidFill>
                    <a:srgbClr val="C2D2E0"/>
                  </a:solidFill>
                  <a:latin typeface="Times New Roman" panose="02020603050405020304" pitchFamily="18" charset="0"/>
                  <a:ea typeface="배달의민족 주아" panose="02020603020101020101" pitchFamily="18" charset="-127"/>
                  <a:cs typeface="Times New Roman" panose="02020603050405020304" pitchFamily="18" charset="0"/>
                </a:rPr>
                <a:t>and pathologizing” human nature</a:t>
              </a:r>
              <a:endParaRPr lang="ko-KR" altLang="en-US" sz="24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C2D2E0"/>
                </a:solidFill>
                <a:latin typeface="Times New Roman" panose="02020603050405020304" pitchFamily="18" charset="0"/>
                <a:ea typeface="배달의민족 주아" panose="02020603020101020101" pitchFamily="18" charset="-127"/>
                <a:cs typeface="Times New Roman" panose="02020603050405020304" pitchFamily="18" charset="0"/>
              </a:endParaRPr>
            </a:p>
          </p:txBody>
        </p:sp>
        <p:grpSp>
          <p:nvGrpSpPr>
            <p:cNvPr id="7" name="그룹 6"/>
            <p:cNvGrpSpPr/>
            <p:nvPr/>
          </p:nvGrpSpPr>
          <p:grpSpPr>
            <a:xfrm rot="293649">
              <a:off x="7878519" y="2972209"/>
              <a:ext cx="283224" cy="260668"/>
              <a:chOff x="7481885" y="3068907"/>
              <a:chExt cx="283224" cy="260668"/>
            </a:xfrm>
          </p:grpSpPr>
          <p:sp>
            <p:nvSpPr>
              <p:cNvPr id="5" name="모서리가 둥근 직사각형 4"/>
              <p:cNvSpPr/>
              <p:nvPr/>
            </p:nvSpPr>
            <p:spPr>
              <a:xfrm rot="20834485">
                <a:off x="7643081" y="3217916"/>
                <a:ext cx="122028" cy="111659"/>
              </a:xfrm>
              <a:prstGeom prst="roundRect">
                <a:avLst/>
              </a:prstGeom>
              <a:solidFill>
                <a:srgbClr val="6991B1">
                  <a:alpha val="8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9" name="모서리가 둥근 직사각형 108"/>
              <p:cNvSpPr/>
              <p:nvPr/>
            </p:nvSpPr>
            <p:spPr>
              <a:xfrm rot="20563034">
                <a:off x="7643661" y="3068907"/>
                <a:ext cx="90530" cy="90530"/>
              </a:xfrm>
              <a:prstGeom prst="roundRect">
                <a:avLst/>
              </a:prstGeom>
              <a:solidFill>
                <a:srgbClr val="6991B1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0" name="모서리가 둥근 직사각형 109"/>
              <p:cNvSpPr/>
              <p:nvPr/>
            </p:nvSpPr>
            <p:spPr>
              <a:xfrm rot="15018753">
                <a:off x="7481885" y="3090965"/>
                <a:ext cx="100819" cy="100819"/>
              </a:xfrm>
              <a:prstGeom prst="roundRect">
                <a:avLst/>
              </a:prstGeom>
              <a:solidFill>
                <a:srgbClr val="6991B1">
                  <a:alpha val="5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111" name="그룹 110"/>
            <p:cNvGrpSpPr/>
            <p:nvPr/>
          </p:nvGrpSpPr>
          <p:grpSpPr>
            <a:xfrm flipH="1">
              <a:off x="3958971" y="2969443"/>
              <a:ext cx="221824" cy="204158"/>
              <a:chOff x="7481885" y="3068907"/>
              <a:chExt cx="283224" cy="260668"/>
            </a:xfrm>
          </p:grpSpPr>
          <p:sp>
            <p:nvSpPr>
              <p:cNvPr id="114" name="모서리가 둥근 직사각형 113"/>
              <p:cNvSpPr/>
              <p:nvPr/>
            </p:nvSpPr>
            <p:spPr>
              <a:xfrm rot="20834485">
                <a:off x="7643081" y="3217916"/>
                <a:ext cx="122028" cy="111659"/>
              </a:xfrm>
              <a:prstGeom prst="roundRect">
                <a:avLst/>
              </a:prstGeom>
              <a:solidFill>
                <a:srgbClr val="6991B1">
                  <a:alpha val="8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5" name="모서리가 둥근 직사각형 114"/>
              <p:cNvSpPr/>
              <p:nvPr/>
            </p:nvSpPr>
            <p:spPr>
              <a:xfrm rot="20563034">
                <a:off x="7643661" y="3068907"/>
                <a:ext cx="90530" cy="90530"/>
              </a:xfrm>
              <a:prstGeom prst="roundRect">
                <a:avLst/>
              </a:prstGeom>
              <a:solidFill>
                <a:srgbClr val="6991B1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6" name="모서리가 둥근 직사각형 115"/>
              <p:cNvSpPr/>
              <p:nvPr/>
            </p:nvSpPr>
            <p:spPr>
              <a:xfrm rot="15018753">
                <a:off x="7481885" y="3090965"/>
                <a:ext cx="100819" cy="100819"/>
              </a:xfrm>
              <a:prstGeom prst="roundRect">
                <a:avLst/>
              </a:prstGeom>
              <a:solidFill>
                <a:srgbClr val="6991B1">
                  <a:alpha val="5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pic>
        <p:nvPicPr>
          <p:cNvPr id="3" name="그림 2">
            <a:extLst>
              <a:ext uri="{FF2B5EF4-FFF2-40B4-BE49-F238E27FC236}">
                <a16:creationId xmlns:a16="http://schemas.microsoft.com/office/drawing/2014/main" id="{25CC4709-3FD4-41ED-BB77-1F1C44DD4F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078" y="4278224"/>
            <a:ext cx="1905000" cy="1466850"/>
          </a:xfrm>
          <a:prstGeom prst="rect">
            <a:avLst/>
          </a:prstGeom>
        </p:spPr>
      </p:pic>
      <p:pic>
        <p:nvPicPr>
          <p:cNvPr id="4" name="그림 3">
            <a:extLst>
              <a:ext uri="{FF2B5EF4-FFF2-40B4-BE49-F238E27FC236}">
                <a16:creationId xmlns:a16="http://schemas.microsoft.com/office/drawing/2014/main" id="{56CD8DA6-E536-4F37-AAEB-1ECEF6F84C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952" y="599397"/>
            <a:ext cx="2525183" cy="3371249"/>
          </a:xfrm>
          <a:prstGeom prst="rect">
            <a:avLst/>
          </a:prstGeom>
        </p:spPr>
      </p:pic>
      <p:pic>
        <p:nvPicPr>
          <p:cNvPr id="6" name="그림 5">
            <a:extLst>
              <a:ext uri="{FF2B5EF4-FFF2-40B4-BE49-F238E27FC236}">
                <a16:creationId xmlns:a16="http://schemas.microsoft.com/office/drawing/2014/main" id="{463F580F-E566-4AB4-858B-A13CD70B79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16981" y="1298046"/>
            <a:ext cx="2143125" cy="2143125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0E46E97C-A1CB-4D51-805C-549FBFD8158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07683" y="4278224"/>
            <a:ext cx="2952750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670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직선 연결선 62"/>
          <p:cNvCxnSpPr/>
          <p:nvPr/>
        </p:nvCxnSpPr>
        <p:spPr>
          <a:xfrm>
            <a:off x="5804873" y="537742"/>
            <a:ext cx="0" cy="102574"/>
          </a:xfrm>
          <a:prstGeom prst="line">
            <a:avLst/>
          </a:prstGeom>
          <a:ln w="28575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직선 연결선 63"/>
          <p:cNvCxnSpPr/>
          <p:nvPr/>
        </p:nvCxnSpPr>
        <p:spPr>
          <a:xfrm>
            <a:off x="6015016" y="513940"/>
            <a:ext cx="0" cy="150177"/>
          </a:xfrm>
          <a:prstGeom prst="line">
            <a:avLst/>
          </a:prstGeom>
          <a:ln w="28575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직선 연결선 81"/>
          <p:cNvCxnSpPr/>
          <p:nvPr/>
        </p:nvCxnSpPr>
        <p:spPr>
          <a:xfrm>
            <a:off x="6225159" y="537740"/>
            <a:ext cx="0" cy="102574"/>
          </a:xfrm>
          <a:prstGeom prst="line">
            <a:avLst/>
          </a:prstGeom>
          <a:ln w="28575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3701856" y="1087630"/>
            <a:ext cx="4262705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/>
            </a:scene3d>
            <a:sp3d extrusionH="158750" prstMaterial="matte">
              <a:extrusionClr>
                <a:schemeClr val="tx1"/>
              </a:extrusionClr>
            </a:sp3d>
          </a:bodyPr>
          <a:lstStyle/>
          <a:p>
            <a:pPr algn="ctr"/>
            <a:r>
              <a:rPr lang="en-US" altLang="ko-KR" sz="3600" dirty="0">
                <a:ln w="9525"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배달의민족 주아" panose="02020603020101020101" pitchFamily="18" charset="-127"/>
                <a:cs typeface="Times New Roman" panose="02020603050405020304" pitchFamily="18" charset="0"/>
              </a:rPr>
              <a:t>TRANSHUMANISM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2586192" y="2157474"/>
            <a:ext cx="7635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C2D2E0"/>
                </a:solidFill>
                <a:latin typeface="Times New Roman" panose="02020603050405020304" pitchFamily="18" charset="0"/>
                <a:ea typeface="배달의민족 주아" panose="02020603020101020101" pitchFamily="18" charset="-127"/>
                <a:cs typeface="Times New Roman" panose="02020603050405020304" pitchFamily="18" charset="0"/>
              </a:rPr>
              <a:t>HUMAN EXCEPTIONALISM VS HUMAN LIMITATION</a:t>
            </a:r>
            <a:endParaRPr lang="ko-KR" altLang="en-US" sz="240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rgbClr val="C2D2E0"/>
              </a:solidFill>
              <a:latin typeface="Times New Roman" panose="02020603050405020304" pitchFamily="18" charset="0"/>
              <a:ea typeface="배달의민족 주아" panose="02020603020101020101" pitchFamily="18" charset="-127"/>
              <a:cs typeface="Times New Roman" panose="02020603050405020304" pitchFamily="18" charset="0"/>
            </a:endParaRPr>
          </a:p>
        </p:txBody>
      </p:sp>
      <p:grpSp>
        <p:nvGrpSpPr>
          <p:cNvPr id="7" name="그룹 6"/>
          <p:cNvGrpSpPr/>
          <p:nvPr/>
        </p:nvGrpSpPr>
        <p:grpSpPr>
          <a:xfrm rot="293649">
            <a:off x="7795948" y="972301"/>
            <a:ext cx="283224" cy="260668"/>
            <a:chOff x="7481885" y="3068907"/>
            <a:chExt cx="283224" cy="260668"/>
          </a:xfrm>
        </p:grpSpPr>
        <p:sp>
          <p:nvSpPr>
            <p:cNvPr id="5" name="모서리가 둥근 직사각형 4"/>
            <p:cNvSpPr/>
            <p:nvPr/>
          </p:nvSpPr>
          <p:spPr>
            <a:xfrm rot="20834485">
              <a:off x="7643081" y="3217916"/>
              <a:ext cx="122028" cy="111659"/>
            </a:xfrm>
            <a:prstGeom prst="roundRect">
              <a:avLst/>
            </a:prstGeom>
            <a:solidFill>
              <a:srgbClr val="6991B1">
                <a:alpha val="8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9" name="모서리가 둥근 직사각형 108"/>
            <p:cNvSpPr/>
            <p:nvPr/>
          </p:nvSpPr>
          <p:spPr>
            <a:xfrm rot="20563034">
              <a:off x="7643661" y="3068907"/>
              <a:ext cx="90530" cy="90530"/>
            </a:xfrm>
            <a:prstGeom prst="roundRect">
              <a:avLst/>
            </a:prstGeom>
            <a:solidFill>
              <a:srgbClr val="6991B1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0" name="모서리가 둥근 직사각형 109"/>
            <p:cNvSpPr/>
            <p:nvPr/>
          </p:nvSpPr>
          <p:spPr>
            <a:xfrm rot="15018753">
              <a:off x="7481885" y="3090965"/>
              <a:ext cx="100819" cy="100819"/>
            </a:xfrm>
            <a:prstGeom prst="roundRect">
              <a:avLst/>
            </a:prstGeom>
            <a:solidFill>
              <a:srgbClr val="6991B1">
                <a:alpha val="5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11" name="그룹 110"/>
          <p:cNvGrpSpPr/>
          <p:nvPr/>
        </p:nvGrpSpPr>
        <p:grpSpPr>
          <a:xfrm flipH="1">
            <a:off x="3876400" y="969535"/>
            <a:ext cx="221824" cy="204158"/>
            <a:chOff x="7481885" y="3068907"/>
            <a:chExt cx="283224" cy="260668"/>
          </a:xfrm>
        </p:grpSpPr>
        <p:sp>
          <p:nvSpPr>
            <p:cNvPr id="114" name="모서리가 둥근 직사각형 113"/>
            <p:cNvSpPr/>
            <p:nvPr/>
          </p:nvSpPr>
          <p:spPr>
            <a:xfrm rot="20834485">
              <a:off x="7643081" y="3217916"/>
              <a:ext cx="122028" cy="111659"/>
            </a:xfrm>
            <a:prstGeom prst="roundRect">
              <a:avLst/>
            </a:prstGeom>
            <a:solidFill>
              <a:srgbClr val="6991B1">
                <a:alpha val="8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5" name="모서리가 둥근 직사각형 114"/>
            <p:cNvSpPr/>
            <p:nvPr/>
          </p:nvSpPr>
          <p:spPr>
            <a:xfrm rot="20563034">
              <a:off x="7643661" y="3068907"/>
              <a:ext cx="90530" cy="90530"/>
            </a:xfrm>
            <a:prstGeom prst="roundRect">
              <a:avLst/>
            </a:prstGeom>
            <a:solidFill>
              <a:srgbClr val="6991B1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6" name="모서리가 둥근 직사각형 115"/>
            <p:cNvSpPr/>
            <p:nvPr/>
          </p:nvSpPr>
          <p:spPr>
            <a:xfrm rot="15018753">
              <a:off x="7481885" y="3090965"/>
              <a:ext cx="100819" cy="100819"/>
            </a:xfrm>
            <a:prstGeom prst="roundRect">
              <a:avLst/>
            </a:prstGeom>
            <a:solidFill>
              <a:srgbClr val="6991B1">
                <a:alpha val="5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343559B6-648F-4807-B981-72C2A8377441}"/>
              </a:ext>
            </a:extLst>
          </p:cNvPr>
          <p:cNvSpPr txBox="1"/>
          <p:nvPr/>
        </p:nvSpPr>
        <p:spPr>
          <a:xfrm>
            <a:off x="2453445" y="3042652"/>
            <a:ext cx="3934293" cy="147732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/>
            </a:scene3d>
            <a:sp3d extrusionH="158750" prstMaterial="matte">
              <a:extrusionClr>
                <a:schemeClr val="tx1"/>
              </a:extrusionClr>
            </a:sp3d>
          </a:bodyPr>
          <a:lstStyle/>
          <a:p>
            <a:pPr marL="285750" indent="-285750">
              <a:buFontTx/>
              <a:buChar char="-"/>
            </a:pPr>
            <a:r>
              <a:rPr lang="en-US" altLang="ko-KR" dirty="0">
                <a:ln w="9525"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배달의민족 주아" panose="02020603020101020101" pitchFamily="18" charset="-127"/>
                <a:cs typeface="Times New Roman" panose="02020603050405020304" pitchFamily="18" charset="0"/>
              </a:rPr>
              <a:t>Humans are different from all organisms</a:t>
            </a:r>
          </a:p>
          <a:p>
            <a:pPr marL="285750" indent="-285750">
              <a:buFontTx/>
              <a:buChar char="-"/>
            </a:pPr>
            <a:r>
              <a:rPr lang="en-US" altLang="ko-KR" dirty="0">
                <a:ln w="9525"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배달의민족 주아" panose="02020603020101020101" pitchFamily="18" charset="-127"/>
                <a:cs typeface="Times New Roman" panose="02020603050405020304" pitchFamily="18" charset="0"/>
              </a:rPr>
              <a:t>All human behavior is controlled by control &amp; free will</a:t>
            </a:r>
          </a:p>
          <a:p>
            <a:pPr marL="285750" indent="-285750">
              <a:buFontTx/>
              <a:buChar char="-"/>
            </a:pPr>
            <a:r>
              <a:rPr lang="en-US" altLang="ko-KR" dirty="0">
                <a:ln w="9525"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배달의민족 주아" panose="02020603020101020101" pitchFamily="18" charset="-127"/>
                <a:cs typeface="Times New Roman" panose="02020603050405020304" pitchFamily="18" charset="0"/>
              </a:rPr>
              <a:t>Reject tinkering with human nature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9D2FFC6-910D-4B2A-A4D2-4AF771B1A063}"/>
              </a:ext>
            </a:extLst>
          </p:cNvPr>
          <p:cNvSpPr txBox="1"/>
          <p:nvPr/>
        </p:nvSpPr>
        <p:spPr>
          <a:xfrm>
            <a:off x="6576954" y="2990606"/>
            <a:ext cx="4199903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/>
            </a:scene3d>
            <a:sp3d extrusionH="158750" prstMaterial="matte">
              <a:extrusionClr>
                <a:schemeClr val="tx1"/>
              </a:extrusionClr>
            </a:sp3d>
          </a:bodyPr>
          <a:lstStyle/>
          <a:p>
            <a:pPr marL="285750" indent="-285750">
              <a:buFontTx/>
              <a:buChar char="-"/>
            </a:pPr>
            <a:r>
              <a:rPr lang="en-US" altLang="ko-KR" dirty="0">
                <a:ln w="9525"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배달의민족 주아" panose="02020603020101020101" pitchFamily="18" charset="-127"/>
                <a:cs typeface="Times New Roman" panose="02020603050405020304" pitchFamily="18" charset="0"/>
              </a:rPr>
              <a:t>Humans are flawed/limited</a:t>
            </a:r>
          </a:p>
          <a:p>
            <a:pPr marL="285750" indent="-285750">
              <a:buFontTx/>
              <a:buChar char="-"/>
            </a:pPr>
            <a:r>
              <a:rPr lang="en-US" altLang="ko-KR" dirty="0">
                <a:ln w="9525"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배달의민족 주아" panose="02020603020101020101" pitchFamily="18" charset="-127"/>
                <a:cs typeface="Times New Roman" panose="02020603050405020304" pitchFamily="18" charset="0"/>
              </a:rPr>
              <a:t>We should “transhuman” and overcome our flaws</a:t>
            </a:r>
          </a:p>
        </p:txBody>
      </p:sp>
    </p:spTree>
    <p:extLst>
      <p:ext uri="{BB962C8B-B14F-4D97-AF65-F5344CB8AC3E}">
        <p14:creationId xmlns:p14="http://schemas.microsoft.com/office/powerpoint/2010/main" val="115182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직선 연결선 62"/>
          <p:cNvCxnSpPr/>
          <p:nvPr/>
        </p:nvCxnSpPr>
        <p:spPr>
          <a:xfrm>
            <a:off x="5804873" y="537742"/>
            <a:ext cx="0" cy="102574"/>
          </a:xfrm>
          <a:prstGeom prst="line">
            <a:avLst/>
          </a:prstGeom>
          <a:ln w="28575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직선 연결선 63"/>
          <p:cNvCxnSpPr/>
          <p:nvPr/>
        </p:nvCxnSpPr>
        <p:spPr>
          <a:xfrm>
            <a:off x="6015016" y="513940"/>
            <a:ext cx="0" cy="150177"/>
          </a:xfrm>
          <a:prstGeom prst="line">
            <a:avLst/>
          </a:prstGeom>
          <a:ln w="28575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직선 연결선 81"/>
          <p:cNvCxnSpPr/>
          <p:nvPr/>
        </p:nvCxnSpPr>
        <p:spPr>
          <a:xfrm>
            <a:off x="6225159" y="537740"/>
            <a:ext cx="0" cy="102574"/>
          </a:xfrm>
          <a:prstGeom prst="line">
            <a:avLst/>
          </a:prstGeom>
          <a:ln w="28575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3701856" y="1087630"/>
            <a:ext cx="4262705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/>
            </a:scene3d>
            <a:sp3d extrusionH="158750" prstMaterial="matte">
              <a:extrusionClr>
                <a:schemeClr val="tx1"/>
              </a:extrusionClr>
            </a:sp3d>
          </a:bodyPr>
          <a:lstStyle/>
          <a:p>
            <a:pPr algn="ctr"/>
            <a:r>
              <a:rPr lang="en-US" altLang="ko-KR" sz="3600" dirty="0">
                <a:ln w="9525"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배달의민족 주아" panose="02020603020101020101" pitchFamily="18" charset="-127"/>
                <a:cs typeface="Times New Roman" panose="02020603050405020304" pitchFamily="18" charset="0"/>
              </a:rPr>
              <a:t>TRANSHUMANISM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4405729" y="1874013"/>
            <a:ext cx="35327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C2D2E0"/>
                </a:solidFill>
                <a:latin typeface="Times New Roman" panose="02020603050405020304" pitchFamily="18" charset="0"/>
                <a:ea typeface="배달의민족 주아" panose="02020603020101020101" pitchFamily="18" charset="-127"/>
                <a:cs typeface="Times New Roman" panose="02020603050405020304" pitchFamily="18" charset="0"/>
              </a:rPr>
              <a:t>FIXING DESIGN FLAWS</a:t>
            </a:r>
            <a:endParaRPr lang="ko-KR" altLang="en-US" sz="240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rgbClr val="C2D2E0"/>
              </a:solidFill>
              <a:latin typeface="Times New Roman" panose="02020603050405020304" pitchFamily="18" charset="0"/>
              <a:ea typeface="배달의민족 주아" panose="02020603020101020101" pitchFamily="18" charset="-127"/>
              <a:cs typeface="Times New Roman" panose="02020603050405020304" pitchFamily="18" charset="0"/>
            </a:endParaRPr>
          </a:p>
        </p:txBody>
      </p:sp>
      <p:grpSp>
        <p:nvGrpSpPr>
          <p:cNvPr id="7" name="그룹 6"/>
          <p:cNvGrpSpPr/>
          <p:nvPr/>
        </p:nvGrpSpPr>
        <p:grpSpPr>
          <a:xfrm rot="293649">
            <a:off x="7795948" y="972301"/>
            <a:ext cx="283224" cy="260668"/>
            <a:chOff x="7481885" y="3068907"/>
            <a:chExt cx="283224" cy="260668"/>
          </a:xfrm>
        </p:grpSpPr>
        <p:sp>
          <p:nvSpPr>
            <p:cNvPr id="5" name="모서리가 둥근 직사각형 4"/>
            <p:cNvSpPr/>
            <p:nvPr/>
          </p:nvSpPr>
          <p:spPr>
            <a:xfrm rot="20834485">
              <a:off x="7643081" y="3217916"/>
              <a:ext cx="122028" cy="111659"/>
            </a:xfrm>
            <a:prstGeom prst="roundRect">
              <a:avLst/>
            </a:prstGeom>
            <a:solidFill>
              <a:srgbClr val="6991B1">
                <a:alpha val="8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9" name="모서리가 둥근 직사각형 108"/>
            <p:cNvSpPr/>
            <p:nvPr/>
          </p:nvSpPr>
          <p:spPr>
            <a:xfrm rot="20563034">
              <a:off x="7643661" y="3068907"/>
              <a:ext cx="90530" cy="90530"/>
            </a:xfrm>
            <a:prstGeom prst="roundRect">
              <a:avLst/>
            </a:prstGeom>
            <a:solidFill>
              <a:srgbClr val="6991B1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0" name="모서리가 둥근 직사각형 109"/>
            <p:cNvSpPr/>
            <p:nvPr/>
          </p:nvSpPr>
          <p:spPr>
            <a:xfrm rot="15018753">
              <a:off x="7481885" y="3090965"/>
              <a:ext cx="100819" cy="100819"/>
            </a:xfrm>
            <a:prstGeom prst="roundRect">
              <a:avLst/>
            </a:prstGeom>
            <a:solidFill>
              <a:srgbClr val="6991B1">
                <a:alpha val="5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11" name="그룹 110"/>
          <p:cNvGrpSpPr/>
          <p:nvPr/>
        </p:nvGrpSpPr>
        <p:grpSpPr>
          <a:xfrm flipH="1">
            <a:off x="3876400" y="969535"/>
            <a:ext cx="221824" cy="204158"/>
            <a:chOff x="7481885" y="3068907"/>
            <a:chExt cx="283224" cy="260668"/>
          </a:xfrm>
        </p:grpSpPr>
        <p:sp>
          <p:nvSpPr>
            <p:cNvPr id="114" name="모서리가 둥근 직사각형 113"/>
            <p:cNvSpPr/>
            <p:nvPr/>
          </p:nvSpPr>
          <p:spPr>
            <a:xfrm rot="20834485">
              <a:off x="7643081" y="3217916"/>
              <a:ext cx="122028" cy="111659"/>
            </a:xfrm>
            <a:prstGeom prst="roundRect">
              <a:avLst/>
            </a:prstGeom>
            <a:solidFill>
              <a:srgbClr val="6991B1">
                <a:alpha val="8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5" name="모서리가 둥근 직사각형 114"/>
            <p:cNvSpPr/>
            <p:nvPr/>
          </p:nvSpPr>
          <p:spPr>
            <a:xfrm rot="20563034">
              <a:off x="7643661" y="3068907"/>
              <a:ext cx="90530" cy="90530"/>
            </a:xfrm>
            <a:prstGeom prst="roundRect">
              <a:avLst/>
            </a:prstGeom>
            <a:solidFill>
              <a:srgbClr val="6991B1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6" name="모서리가 둥근 직사각형 115"/>
            <p:cNvSpPr/>
            <p:nvPr/>
          </p:nvSpPr>
          <p:spPr>
            <a:xfrm rot="15018753">
              <a:off x="7481885" y="3090965"/>
              <a:ext cx="100819" cy="100819"/>
            </a:xfrm>
            <a:prstGeom prst="roundRect">
              <a:avLst/>
            </a:prstGeom>
            <a:solidFill>
              <a:srgbClr val="6991B1">
                <a:alpha val="5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343559B6-648F-4807-B981-72C2A8377441}"/>
              </a:ext>
            </a:extLst>
          </p:cNvPr>
          <p:cNvSpPr txBox="1"/>
          <p:nvPr/>
        </p:nvSpPr>
        <p:spPr>
          <a:xfrm>
            <a:off x="2438582" y="2646132"/>
            <a:ext cx="3934293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/>
            </a:scene3d>
            <a:sp3d extrusionH="158750" prstMaterial="matte">
              <a:extrusionClr>
                <a:schemeClr val="tx1"/>
              </a:extrusionClr>
            </a:sp3d>
          </a:bodyPr>
          <a:lstStyle/>
          <a:p>
            <a:pPr marL="285750" indent="-285750">
              <a:buFontTx/>
              <a:buChar char="-"/>
            </a:pPr>
            <a:r>
              <a:rPr lang="en-US" altLang="ko-KR" dirty="0">
                <a:ln w="9525"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배달의민족 주아" panose="02020603020101020101" pitchFamily="18" charset="-127"/>
                <a:cs typeface="Times New Roman" panose="02020603050405020304" pitchFamily="18" charset="0"/>
              </a:rPr>
              <a:t>Psychological / behavioral fixes</a:t>
            </a:r>
          </a:p>
          <a:p>
            <a:pPr marL="285750" indent="-285750">
              <a:buFontTx/>
              <a:buChar char="-"/>
            </a:pPr>
            <a:r>
              <a:rPr lang="en-US" altLang="ko-KR" dirty="0">
                <a:ln w="9525"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배달의민족 주아" panose="02020603020101020101" pitchFamily="18" charset="-127"/>
                <a:cs typeface="Times New Roman" panose="02020603050405020304" pitchFamily="18" charset="0"/>
              </a:rPr>
              <a:t>Drugs as aids</a:t>
            </a:r>
          </a:p>
          <a:p>
            <a:pPr marL="285750" indent="-285750">
              <a:buFontTx/>
              <a:buChar char="-"/>
            </a:pPr>
            <a:r>
              <a:rPr lang="en-US" altLang="ko-KR" dirty="0">
                <a:ln w="9525"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배달의민족 주아" panose="02020603020101020101" pitchFamily="18" charset="-127"/>
                <a:cs typeface="Times New Roman" panose="02020603050405020304" pitchFamily="18" charset="0"/>
              </a:rPr>
              <a:t>Must be combined with effort</a:t>
            </a:r>
          </a:p>
          <a:p>
            <a:endParaRPr lang="en-US" altLang="ko-KR" dirty="0">
              <a:ln w="9525">
                <a:solidFill>
                  <a:schemeClr val="bg1">
                    <a:alpha val="0"/>
                  </a:schemeClr>
                </a:solidFill>
              </a:ln>
              <a:solidFill>
                <a:schemeClr val="bg1"/>
              </a:solidFill>
              <a:latin typeface="Times New Roman" panose="02020603050405020304" pitchFamily="18" charset="0"/>
              <a:ea typeface="배달의민족 주아" panose="0202060302010102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9D2FFC6-910D-4B2A-A4D2-4AF771B1A063}"/>
              </a:ext>
            </a:extLst>
          </p:cNvPr>
          <p:cNvSpPr txBox="1"/>
          <p:nvPr/>
        </p:nvSpPr>
        <p:spPr>
          <a:xfrm>
            <a:off x="6562091" y="2633275"/>
            <a:ext cx="3934293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/>
            </a:scene3d>
            <a:sp3d extrusionH="158750" prstMaterial="matte">
              <a:extrusionClr>
                <a:schemeClr val="tx1"/>
              </a:extrusionClr>
            </a:sp3d>
          </a:bodyPr>
          <a:lstStyle/>
          <a:p>
            <a:pPr marL="285750" indent="-285750">
              <a:buFontTx/>
              <a:buChar char="-"/>
            </a:pPr>
            <a:r>
              <a:rPr lang="en-US" altLang="ko-KR" dirty="0">
                <a:ln w="9525"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배달의민족 주아" panose="02020603020101020101" pitchFamily="18" charset="-127"/>
                <a:cs typeface="Times New Roman" panose="02020603050405020304" pitchFamily="18" charset="0"/>
              </a:rPr>
              <a:t>Techno-optimists</a:t>
            </a:r>
          </a:p>
          <a:p>
            <a:pPr marL="285750" indent="-285750">
              <a:buFontTx/>
              <a:buChar char="-"/>
            </a:pPr>
            <a:r>
              <a:rPr lang="en-US" altLang="ko-KR" dirty="0">
                <a:ln w="9525"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배달의민족 주아" panose="02020603020101020101" pitchFamily="18" charset="-127"/>
                <a:cs typeface="Times New Roman" panose="02020603050405020304" pitchFamily="18" charset="0"/>
              </a:rPr>
              <a:t>Transhumanism is a new source of promise and meaning for humanity</a:t>
            </a: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31C6302C-40B4-41AC-BF69-86D6A8A58C49}"/>
              </a:ext>
            </a:extLst>
          </p:cNvPr>
          <p:cNvSpPr/>
          <p:nvPr/>
        </p:nvSpPr>
        <p:spPr>
          <a:xfrm>
            <a:off x="1863634" y="4099424"/>
            <a:ext cx="8464731" cy="2200388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ED43B85-E789-48B1-A9C3-A7B644E1AF5C}"/>
              </a:ext>
            </a:extLst>
          </p:cNvPr>
          <p:cNvSpPr txBox="1"/>
          <p:nvPr/>
        </p:nvSpPr>
        <p:spPr>
          <a:xfrm>
            <a:off x="2438581" y="4358502"/>
            <a:ext cx="7659008" cy="175432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/>
            </a:scene3d>
            <a:sp3d extrusionH="158750" prstMaterial="matte">
              <a:extrusionClr>
                <a:schemeClr val="tx1"/>
              </a:extrusionClr>
            </a:sp3d>
          </a:bodyPr>
          <a:lstStyle/>
          <a:p>
            <a:pPr marL="285750" indent="-285750">
              <a:buFontTx/>
              <a:buChar char="-"/>
            </a:pPr>
            <a:r>
              <a:rPr lang="en-US" altLang="ko-KR" dirty="0">
                <a:ln w="9525"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배달의민족 주아" panose="02020603020101020101" pitchFamily="18" charset="-127"/>
                <a:cs typeface="Times New Roman" panose="02020603050405020304" pitchFamily="18" charset="0"/>
              </a:rPr>
              <a:t>Do we not have enough purpose/tasks set in front of us?</a:t>
            </a:r>
          </a:p>
          <a:p>
            <a:pPr marL="285750" indent="-285750">
              <a:buFontTx/>
              <a:buChar char="-"/>
            </a:pPr>
            <a:endParaRPr lang="en-US" altLang="ko-KR" dirty="0">
              <a:ln w="9525">
                <a:solidFill>
                  <a:schemeClr val="bg1">
                    <a:alpha val="0"/>
                  </a:schemeClr>
                </a:solidFill>
              </a:ln>
              <a:solidFill>
                <a:schemeClr val="bg1"/>
              </a:solidFill>
              <a:latin typeface="Times New Roman" panose="02020603050405020304" pitchFamily="18" charset="0"/>
              <a:ea typeface="배달의민족 주아" panose="02020603020101020101" pitchFamily="18" charset="-127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altLang="ko-KR" dirty="0">
                <a:ln w="9525"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배달의민족 주아" panose="02020603020101020101" pitchFamily="18" charset="-127"/>
                <a:cs typeface="Times New Roman" panose="02020603050405020304" pitchFamily="18" charset="0"/>
              </a:rPr>
              <a:t>Hundreds and thousands of people dying from HIV, yet the new task for humanity is “transhumanism”?</a:t>
            </a:r>
          </a:p>
          <a:p>
            <a:pPr marL="285750" indent="-285750">
              <a:buFontTx/>
              <a:buChar char="-"/>
            </a:pPr>
            <a:endParaRPr lang="en-US" altLang="ko-KR" dirty="0">
              <a:ln w="9525">
                <a:solidFill>
                  <a:schemeClr val="bg1">
                    <a:alpha val="0"/>
                  </a:schemeClr>
                </a:solidFill>
              </a:ln>
              <a:solidFill>
                <a:schemeClr val="bg1"/>
              </a:solidFill>
              <a:latin typeface="Times New Roman" panose="02020603050405020304" pitchFamily="18" charset="0"/>
              <a:ea typeface="배달의민족 주아" panose="02020603020101020101" pitchFamily="18" charset="-127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altLang="ko-KR" dirty="0">
                <a:ln w="9525"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배달의민족 주아" panose="02020603020101020101" pitchFamily="18" charset="-127"/>
                <a:cs typeface="Times New Roman" panose="02020603050405020304" pitchFamily="18" charset="0"/>
              </a:rPr>
              <a:t>Or is this a conservative mindset that will hinder technological development?</a:t>
            </a:r>
          </a:p>
        </p:txBody>
      </p:sp>
    </p:spTree>
    <p:extLst>
      <p:ext uri="{BB962C8B-B14F-4D97-AF65-F5344CB8AC3E}">
        <p14:creationId xmlns:p14="http://schemas.microsoft.com/office/powerpoint/2010/main" val="1565316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직선 연결선 62"/>
          <p:cNvCxnSpPr/>
          <p:nvPr/>
        </p:nvCxnSpPr>
        <p:spPr>
          <a:xfrm>
            <a:off x="5804873" y="537742"/>
            <a:ext cx="0" cy="102574"/>
          </a:xfrm>
          <a:prstGeom prst="line">
            <a:avLst/>
          </a:prstGeom>
          <a:ln w="28575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직선 연결선 63"/>
          <p:cNvCxnSpPr/>
          <p:nvPr/>
        </p:nvCxnSpPr>
        <p:spPr>
          <a:xfrm>
            <a:off x="6015016" y="513940"/>
            <a:ext cx="0" cy="150177"/>
          </a:xfrm>
          <a:prstGeom prst="line">
            <a:avLst/>
          </a:prstGeom>
          <a:ln w="28575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직선 연결선 81"/>
          <p:cNvCxnSpPr/>
          <p:nvPr/>
        </p:nvCxnSpPr>
        <p:spPr>
          <a:xfrm>
            <a:off x="6225159" y="537740"/>
            <a:ext cx="0" cy="102574"/>
          </a:xfrm>
          <a:prstGeom prst="line">
            <a:avLst/>
          </a:prstGeom>
          <a:ln w="28575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3829361" y="859368"/>
            <a:ext cx="4007700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/>
            </a:scene3d>
            <a:sp3d extrusionH="158750" prstMaterial="matte">
              <a:extrusionClr>
                <a:schemeClr val="tx1"/>
              </a:extrusionClr>
            </a:sp3d>
          </a:bodyPr>
          <a:lstStyle/>
          <a:p>
            <a:pPr algn="ctr"/>
            <a:r>
              <a:rPr lang="en-US" altLang="ko-KR" sz="3600" dirty="0">
                <a:ln w="9525"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배달의민족 주아" panose="02020603020101020101" pitchFamily="18" charset="-127"/>
                <a:cs typeface="Times New Roman" panose="02020603050405020304" pitchFamily="18" charset="0"/>
              </a:rPr>
              <a:t>DEFINING FLAWS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8241788" y="1894761"/>
            <a:ext cx="34804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C2D2E0"/>
                </a:solidFill>
                <a:latin typeface="Times New Roman" panose="02020603050405020304" pitchFamily="18" charset="0"/>
                <a:ea typeface="배달의민족 주아" panose="02020603020101020101" pitchFamily="18" charset="-127"/>
                <a:cs typeface="Times New Roman" panose="02020603050405020304" pitchFamily="18" charset="0"/>
              </a:rPr>
              <a:t>Narcissistic personality disorder</a:t>
            </a:r>
            <a:endParaRPr lang="ko-KR" altLang="en-US" sz="200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rgbClr val="C2D2E0"/>
              </a:solidFill>
              <a:latin typeface="Times New Roman" panose="02020603050405020304" pitchFamily="18" charset="0"/>
              <a:ea typeface="배달의민족 주아" panose="02020603020101020101" pitchFamily="18" charset="-127"/>
              <a:cs typeface="Times New Roman" panose="02020603050405020304" pitchFamily="18" charset="0"/>
            </a:endParaRPr>
          </a:p>
        </p:txBody>
      </p:sp>
      <p:grpSp>
        <p:nvGrpSpPr>
          <p:cNvPr id="7" name="그룹 6"/>
          <p:cNvGrpSpPr/>
          <p:nvPr/>
        </p:nvGrpSpPr>
        <p:grpSpPr>
          <a:xfrm rot="293649">
            <a:off x="7795948" y="763323"/>
            <a:ext cx="283224" cy="286735"/>
            <a:chOff x="7481885" y="3068907"/>
            <a:chExt cx="283224" cy="260668"/>
          </a:xfrm>
        </p:grpSpPr>
        <p:sp>
          <p:nvSpPr>
            <p:cNvPr id="5" name="모서리가 둥근 직사각형 4"/>
            <p:cNvSpPr/>
            <p:nvPr/>
          </p:nvSpPr>
          <p:spPr>
            <a:xfrm rot="20834485">
              <a:off x="7643081" y="3217916"/>
              <a:ext cx="122028" cy="111659"/>
            </a:xfrm>
            <a:prstGeom prst="roundRect">
              <a:avLst/>
            </a:prstGeom>
            <a:solidFill>
              <a:srgbClr val="6991B1">
                <a:alpha val="8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9" name="모서리가 둥근 직사각형 108"/>
            <p:cNvSpPr/>
            <p:nvPr/>
          </p:nvSpPr>
          <p:spPr>
            <a:xfrm rot="20563034">
              <a:off x="7643661" y="3068907"/>
              <a:ext cx="90530" cy="90530"/>
            </a:xfrm>
            <a:prstGeom prst="roundRect">
              <a:avLst/>
            </a:prstGeom>
            <a:solidFill>
              <a:srgbClr val="6991B1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0" name="모서리가 둥근 직사각형 109"/>
            <p:cNvSpPr/>
            <p:nvPr/>
          </p:nvSpPr>
          <p:spPr>
            <a:xfrm rot="15018753">
              <a:off x="7481885" y="3090965"/>
              <a:ext cx="100819" cy="100819"/>
            </a:xfrm>
            <a:prstGeom prst="roundRect">
              <a:avLst/>
            </a:prstGeom>
            <a:solidFill>
              <a:srgbClr val="6991B1">
                <a:alpha val="5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11" name="그룹 110"/>
          <p:cNvGrpSpPr/>
          <p:nvPr/>
        </p:nvGrpSpPr>
        <p:grpSpPr>
          <a:xfrm flipH="1">
            <a:off x="3876400" y="763382"/>
            <a:ext cx="221824" cy="224574"/>
            <a:chOff x="7481885" y="3068907"/>
            <a:chExt cx="283224" cy="260668"/>
          </a:xfrm>
        </p:grpSpPr>
        <p:sp>
          <p:nvSpPr>
            <p:cNvPr id="114" name="모서리가 둥근 직사각형 113"/>
            <p:cNvSpPr/>
            <p:nvPr/>
          </p:nvSpPr>
          <p:spPr>
            <a:xfrm rot="20834485">
              <a:off x="7643081" y="3217916"/>
              <a:ext cx="122028" cy="111659"/>
            </a:xfrm>
            <a:prstGeom prst="roundRect">
              <a:avLst/>
            </a:prstGeom>
            <a:solidFill>
              <a:srgbClr val="6991B1">
                <a:alpha val="8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5" name="모서리가 둥근 직사각형 114"/>
            <p:cNvSpPr/>
            <p:nvPr/>
          </p:nvSpPr>
          <p:spPr>
            <a:xfrm rot="20563034">
              <a:off x="7643661" y="3068907"/>
              <a:ext cx="90530" cy="90530"/>
            </a:xfrm>
            <a:prstGeom prst="roundRect">
              <a:avLst/>
            </a:prstGeom>
            <a:solidFill>
              <a:srgbClr val="6991B1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6" name="모서리가 둥근 직사각형 115"/>
            <p:cNvSpPr/>
            <p:nvPr/>
          </p:nvSpPr>
          <p:spPr>
            <a:xfrm rot="15018753">
              <a:off x="7481885" y="3090965"/>
              <a:ext cx="100819" cy="100819"/>
            </a:xfrm>
            <a:prstGeom prst="roundRect">
              <a:avLst/>
            </a:prstGeom>
            <a:solidFill>
              <a:srgbClr val="6991B1">
                <a:alpha val="5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" name="그림 1">
            <a:extLst>
              <a:ext uri="{FF2B5EF4-FFF2-40B4-BE49-F238E27FC236}">
                <a16:creationId xmlns:a16="http://schemas.microsoft.com/office/drawing/2014/main" id="{79D51C65-CB5C-49BB-A232-50F470E76A8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301" b="35809"/>
          <a:stretch/>
        </p:blipFill>
        <p:spPr>
          <a:xfrm>
            <a:off x="8215889" y="2295098"/>
            <a:ext cx="3976111" cy="4011429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2796A002-E10C-44E2-9026-42BA9A6FB57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4476" b="4237"/>
          <a:stretch/>
        </p:blipFill>
        <p:spPr>
          <a:xfrm>
            <a:off x="3890629" y="2493211"/>
            <a:ext cx="4492323" cy="3605151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9A00318D-E4EB-4E99-8DB9-A317A12E7110}"/>
              </a:ext>
            </a:extLst>
          </p:cNvPr>
          <p:cNvSpPr txBox="1"/>
          <p:nvPr/>
        </p:nvSpPr>
        <p:spPr>
          <a:xfrm>
            <a:off x="4258060" y="2058488"/>
            <a:ext cx="3222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C2D2E0"/>
                </a:solidFill>
                <a:latin typeface="Times New Roman" panose="02020603050405020304" pitchFamily="18" charset="0"/>
                <a:ea typeface="배달의민족 주아" panose="02020603020101020101" pitchFamily="18" charset="-127"/>
                <a:cs typeface="Times New Roman" panose="02020603050405020304" pitchFamily="18" charset="0"/>
              </a:rPr>
              <a:t>Avoidant personality disorder</a:t>
            </a:r>
            <a:endParaRPr lang="ko-KR" altLang="en-US" sz="200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rgbClr val="C2D2E0"/>
              </a:solidFill>
              <a:latin typeface="Times New Roman" panose="02020603050405020304" pitchFamily="18" charset="0"/>
              <a:ea typeface="배달의민족 주아" panose="02020603020101020101" pitchFamily="18" charset="-127"/>
              <a:cs typeface="Times New Roman" panose="02020603050405020304" pitchFamily="18" charset="0"/>
            </a:endParaRP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7AE786F0-B9FB-467D-941D-04058C5265E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7804" t="33462" b="5905"/>
          <a:stretch/>
        </p:blipFill>
        <p:spPr>
          <a:xfrm>
            <a:off x="0" y="2458598"/>
            <a:ext cx="4146704" cy="3674378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3560B51F-1318-47CB-A776-6D2471CCC90C}"/>
              </a:ext>
            </a:extLst>
          </p:cNvPr>
          <p:cNvSpPr txBox="1"/>
          <p:nvPr/>
        </p:nvSpPr>
        <p:spPr>
          <a:xfrm>
            <a:off x="168957" y="2058488"/>
            <a:ext cx="33393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C2D2E0"/>
                </a:solidFill>
                <a:latin typeface="Times New Roman" panose="02020603050405020304" pitchFamily="18" charset="0"/>
                <a:ea typeface="배달의민족 주아" panose="02020603020101020101" pitchFamily="18" charset="-127"/>
                <a:cs typeface="Times New Roman" panose="02020603050405020304" pitchFamily="18" charset="0"/>
              </a:rPr>
              <a:t>Antisocial personality disorder</a:t>
            </a:r>
            <a:endParaRPr lang="ko-KR" altLang="en-US" sz="200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rgbClr val="C2D2E0"/>
              </a:solidFill>
              <a:latin typeface="Times New Roman" panose="02020603050405020304" pitchFamily="18" charset="0"/>
              <a:ea typeface="배달의민족 주아" panose="02020603020101020101" pitchFamily="18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635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직선 연결선 62"/>
          <p:cNvCxnSpPr/>
          <p:nvPr/>
        </p:nvCxnSpPr>
        <p:spPr>
          <a:xfrm>
            <a:off x="5804873" y="537742"/>
            <a:ext cx="0" cy="102574"/>
          </a:xfrm>
          <a:prstGeom prst="line">
            <a:avLst/>
          </a:prstGeom>
          <a:ln w="28575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직선 연결선 63"/>
          <p:cNvCxnSpPr/>
          <p:nvPr/>
        </p:nvCxnSpPr>
        <p:spPr>
          <a:xfrm>
            <a:off x="6015016" y="513940"/>
            <a:ext cx="0" cy="150177"/>
          </a:xfrm>
          <a:prstGeom prst="line">
            <a:avLst/>
          </a:prstGeom>
          <a:ln w="28575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직선 연결선 81"/>
          <p:cNvCxnSpPr/>
          <p:nvPr/>
        </p:nvCxnSpPr>
        <p:spPr>
          <a:xfrm>
            <a:off x="6225159" y="537740"/>
            <a:ext cx="0" cy="102574"/>
          </a:xfrm>
          <a:prstGeom prst="line">
            <a:avLst/>
          </a:prstGeom>
          <a:ln w="28575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3829361" y="859368"/>
            <a:ext cx="4007700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/>
            </a:scene3d>
            <a:sp3d extrusionH="158750" prstMaterial="matte">
              <a:extrusionClr>
                <a:schemeClr val="tx1"/>
              </a:extrusionClr>
            </a:sp3d>
          </a:bodyPr>
          <a:lstStyle/>
          <a:p>
            <a:pPr algn="ctr"/>
            <a:r>
              <a:rPr lang="en-US" altLang="ko-KR" sz="3600" dirty="0">
                <a:ln w="9525"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배달의민족 주아" panose="02020603020101020101" pitchFamily="18" charset="-127"/>
                <a:cs typeface="Times New Roman" panose="02020603050405020304" pitchFamily="18" charset="0"/>
              </a:rPr>
              <a:t>DEFINING FLAWS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2526921" y="1726383"/>
            <a:ext cx="6312947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altLang="ko-KR" sz="20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C2D2E0"/>
                </a:solidFill>
                <a:latin typeface="Times New Roman" panose="02020603050405020304" pitchFamily="18" charset="0"/>
                <a:ea typeface="배달의민족 주아" panose="02020603020101020101" pitchFamily="18" charset="-127"/>
                <a:cs typeface="Times New Roman" panose="02020603050405020304" pitchFamily="18" charset="0"/>
              </a:rPr>
              <a:t>What we view / categorize as “flaws” is subjective</a:t>
            </a:r>
          </a:p>
          <a:p>
            <a:pPr marL="342900" indent="-342900">
              <a:buFontTx/>
              <a:buChar char="-"/>
            </a:pPr>
            <a:r>
              <a:rPr lang="en-US" altLang="ko-KR" sz="20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C2D2E0"/>
                </a:solidFill>
                <a:latin typeface="Times New Roman" panose="02020603050405020304" pitchFamily="18" charset="0"/>
                <a:ea typeface="배달의민족 주아" panose="02020603020101020101" pitchFamily="18" charset="-127"/>
                <a:cs typeface="Times New Roman" panose="02020603050405020304" pitchFamily="18" charset="0"/>
              </a:rPr>
              <a:t>What we view / categorize as “flaws” changes with time</a:t>
            </a:r>
          </a:p>
          <a:p>
            <a:endParaRPr lang="en-US" altLang="ko-KR" sz="200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rgbClr val="C2D2E0"/>
              </a:solidFill>
              <a:latin typeface="Times New Roman" panose="02020603050405020304" pitchFamily="18" charset="0"/>
              <a:ea typeface="배달의민족 주아" panose="02020603020101020101" pitchFamily="18" charset="-127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en-US" altLang="ko-KR" sz="20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C2D2E0"/>
                </a:solidFill>
                <a:latin typeface="Times New Roman" panose="02020603050405020304" pitchFamily="18" charset="0"/>
                <a:ea typeface="배달의민족 주아" panose="02020603020101020101" pitchFamily="18" charset="-127"/>
                <a:cs typeface="Times New Roman" panose="02020603050405020304" pitchFamily="18" charset="0"/>
              </a:rPr>
              <a:t>bad eyesight</a:t>
            </a:r>
          </a:p>
          <a:p>
            <a:pPr marL="342900" indent="-342900">
              <a:buFontTx/>
              <a:buChar char="-"/>
            </a:pPr>
            <a:r>
              <a:rPr lang="en-US" altLang="ko-KR" sz="20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C2D2E0"/>
                </a:solidFill>
                <a:latin typeface="Times New Roman" panose="02020603050405020304" pitchFamily="18" charset="0"/>
                <a:ea typeface="배달의민족 주아" panose="02020603020101020101" pitchFamily="18" charset="-127"/>
                <a:cs typeface="Times New Roman" panose="02020603050405020304" pitchFamily="18" charset="0"/>
              </a:rPr>
              <a:t>Narcissism</a:t>
            </a:r>
          </a:p>
          <a:p>
            <a:pPr marL="342900" indent="-342900">
              <a:buFontTx/>
              <a:buChar char="-"/>
            </a:pPr>
            <a:r>
              <a:rPr lang="en-US" altLang="ko-KR" sz="20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C2D2E0"/>
                </a:solidFill>
                <a:latin typeface="Times New Roman" panose="02020603050405020304" pitchFamily="18" charset="0"/>
                <a:ea typeface="배달의민족 주아" panose="02020603020101020101" pitchFamily="18" charset="-127"/>
                <a:cs typeface="Times New Roman" panose="02020603050405020304" pitchFamily="18" charset="0"/>
              </a:rPr>
              <a:t>ADHD</a:t>
            </a:r>
          </a:p>
          <a:p>
            <a:pPr marL="342900" indent="-342900">
              <a:buFontTx/>
              <a:buChar char="-"/>
            </a:pPr>
            <a:endParaRPr lang="en-US" altLang="ko-KR" sz="200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rgbClr val="C2D2E0"/>
              </a:solidFill>
              <a:latin typeface="Times New Roman" panose="02020603050405020304" pitchFamily="18" charset="0"/>
              <a:ea typeface="배달의민족 주아" panose="02020603020101020101" pitchFamily="18" charset="-127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en-US" altLang="ko-KR" sz="20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C2D2E0"/>
                </a:solidFill>
                <a:latin typeface="Times New Roman" panose="02020603050405020304" pitchFamily="18" charset="0"/>
                <a:ea typeface="배달의민족 주아" panose="02020603020101020101" pitchFamily="18" charset="-127"/>
                <a:cs typeface="Times New Roman" panose="02020603050405020304" pitchFamily="18" charset="0"/>
              </a:rPr>
              <a:t>DISEASES should be fixed?</a:t>
            </a:r>
          </a:p>
          <a:p>
            <a:pPr marL="342900" indent="-342900">
              <a:buFontTx/>
              <a:buChar char="-"/>
            </a:pPr>
            <a:r>
              <a:rPr lang="en-US" altLang="ko-KR" sz="20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C2D2E0"/>
                </a:solidFill>
                <a:latin typeface="Times New Roman" panose="02020603050405020304" pitchFamily="18" charset="0"/>
                <a:ea typeface="배달의민족 주아" panose="02020603020101020101" pitchFamily="18" charset="-127"/>
                <a:cs typeface="Times New Roman" panose="02020603050405020304" pitchFamily="18" charset="0"/>
              </a:rPr>
              <a:t>FLAWS are human?</a:t>
            </a:r>
          </a:p>
          <a:p>
            <a:pPr marL="342900" indent="-342900">
              <a:buFontTx/>
              <a:buChar char="-"/>
            </a:pPr>
            <a:endParaRPr lang="en-US" altLang="ko-KR" sz="200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rgbClr val="C2D2E0"/>
              </a:solidFill>
              <a:latin typeface="Times New Roman" panose="02020603050405020304" pitchFamily="18" charset="0"/>
              <a:ea typeface="배달의민족 주아" panose="02020603020101020101" pitchFamily="18" charset="-127"/>
              <a:cs typeface="Times New Roman" panose="02020603050405020304" pitchFamily="18" charset="0"/>
            </a:endParaRPr>
          </a:p>
        </p:txBody>
      </p:sp>
      <p:grpSp>
        <p:nvGrpSpPr>
          <p:cNvPr id="7" name="그룹 6"/>
          <p:cNvGrpSpPr/>
          <p:nvPr/>
        </p:nvGrpSpPr>
        <p:grpSpPr>
          <a:xfrm rot="293649">
            <a:off x="7795948" y="763323"/>
            <a:ext cx="283224" cy="286735"/>
            <a:chOff x="7481885" y="3068907"/>
            <a:chExt cx="283224" cy="260668"/>
          </a:xfrm>
        </p:grpSpPr>
        <p:sp>
          <p:nvSpPr>
            <p:cNvPr id="5" name="모서리가 둥근 직사각형 4"/>
            <p:cNvSpPr/>
            <p:nvPr/>
          </p:nvSpPr>
          <p:spPr>
            <a:xfrm rot="20834485">
              <a:off x="7643081" y="3217916"/>
              <a:ext cx="122028" cy="111659"/>
            </a:xfrm>
            <a:prstGeom prst="roundRect">
              <a:avLst/>
            </a:prstGeom>
            <a:solidFill>
              <a:srgbClr val="6991B1">
                <a:alpha val="8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9" name="모서리가 둥근 직사각형 108"/>
            <p:cNvSpPr/>
            <p:nvPr/>
          </p:nvSpPr>
          <p:spPr>
            <a:xfrm rot="20563034">
              <a:off x="7643661" y="3068907"/>
              <a:ext cx="90530" cy="90530"/>
            </a:xfrm>
            <a:prstGeom prst="roundRect">
              <a:avLst/>
            </a:prstGeom>
            <a:solidFill>
              <a:srgbClr val="6991B1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0" name="모서리가 둥근 직사각형 109"/>
            <p:cNvSpPr/>
            <p:nvPr/>
          </p:nvSpPr>
          <p:spPr>
            <a:xfrm rot="15018753">
              <a:off x="7481885" y="3090965"/>
              <a:ext cx="100819" cy="100819"/>
            </a:xfrm>
            <a:prstGeom prst="roundRect">
              <a:avLst/>
            </a:prstGeom>
            <a:solidFill>
              <a:srgbClr val="6991B1">
                <a:alpha val="5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11" name="그룹 110"/>
          <p:cNvGrpSpPr/>
          <p:nvPr/>
        </p:nvGrpSpPr>
        <p:grpSpPr>
          <a:xfrm flipH="1">
            <a:off x="3876400" y="763382"/>
            <a:ext cx="221824" cy="224574"/>
            <a:chOff x="7481885" y="3068907"/>
            <a:chExt cx="283224" cy="260668"/>
          </a:xfrm>
        </p:grpSpPr>
        <p:sp>
          <p:nvSpPr>
            <p:cNvPr id="114" name="모서리가 둥근 직사각형 113"/>
            <p:cNvSpPr/>
            <p:nvPr/>
          </p:nvSpPr>
          <p:spPr>
            <a:xfrm rot="20834485">
              <a:off x="7643081" y="3217916"/>
              <a:ext cx="122028" cy="111659"/>
            </a:xfrm>
            <a:prstGeom prst="roundRect">
              <a:avLst/>
            </a:prstGeom>
            <a:solidFill>
              <a:srgbClr val="6991B1">
                <a:alpha val="8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5" name="모서리가 둥근 직사각형 114"/>
            <p:cNvSpPr/>
            <p:nvPr/>
          </p:nvSpPr>
          <p:spPr>
            <a:xfrm rot="20563034">
              <a:off x="7643661" y="3068907"/>
              <a:ext cx="90530" cy="90530"/>
            </a:xfrm>
            <a:prstGeom prst="roundRect">
              <a:avLst/>
            </a:prstGeom>
            <a:solidFill>
              <a:srgbClr val="6991B1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6" name="모서리가 둥근 직사각형 115"/>
            <p:cNvSpPr/>
            <p:nvPr/>
          </p:nvSpPr>
          <p:spPr>
            <a:xfrm rot="15018753">
              <a:off x="7481885" y="3090965"/>
              <a:ext cx="100819" cy="100819"/>
            </a:xfrm>
            <a:prstGeom prst="roundRect">
              <a:avLst/>
            </a:prstGeom>
            <a:solidFill>
              <a:srgbClr val="6991B1">
                <a:alpha val="5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1CC67AC9-A91D-434F-AF78-274AEEDEF3D8}"/>
              </a:ext>
            </a:extLst>
          </p:cNvPr>
          <p:cNvSpPr/>
          <p:nvPr/>
        </p:nvSpPr>
        <p:spPr>
          <a:xfrm>
            <a:off x="1863634" y="4818103"/>
            <a:ext cx="8464731" cy="1829255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6F478AC-3562-4E20-8C7D-B1105F8ECF59}"/>
              </a:ext>
            </a:extLst>
          </p:cNvPr>
          <p:cNvSpPr txBox="1"/>
          <p:nvPr/>
        </p:nvSpPr>
        <p:spPr>
          <a:xfrm>
            <a:off x="2395655" y="5021790"/>
            <a:ext cx="7659008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/>
            </a:scene3d>
            <a:sp3d extrusionH="158750" prstMaterial="matte">
              <a:extrusionClr>
                <a:schemeClr val="tx1"/>
              </a:extrusionClr>
            </a:sp3d>
          </a:bodyPr>
          <a:lstStyle/>
          <a:p>
            <a:pPr marL="285750" indent="-285750">
              <a:buFontTx/>
              <a:buChar char="-"/>
            </a:pPr>
            <a:r>
              <a:rPr lang="en-US" altLang="ko-KR" sz="1600" dirty="0">
                <a:ln w="9525"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배달의민족 주아" panose="02020603020101020101" pitchFamily="18" charset="-127"/>
                <a:cs typeface="Times New Roman" panose="02020603050405020304" pitchFamily="18" charset="0"/>
              </a:rPr>
              <a:t>As our history shows, will our standards for diseases keep evolving to include more things? To the point where even death must be fixed?</a:t>
            </a:r>
          </a:p>
          <a:p>
            <a:pPr marL="285750" indent="-285750">
              <a:buFontTx/>
              <a:buChar char="-"/>
            </a:pPr>
            <a:endParaRPr lang="en-US" altLang="ko-KR" sz="1600" dirty="0">
              <a:ln w="9525">
                <a:solidFill>
                  <a:schemeClr val="bg1">
                    <a:alpha val="0"/>
                  </a:schemeClr>
                </a:solidFill>
              </a:ln>
              <a:solidFill>
                <a:schemeClr val="bg1"/>
              </a:solidFill>
              <a:latin typeface="Times New Roman" panose="02020603050405020304" pitchFamily="18" charset="0"/>
              <a:ea typeface="배달의민족 주아" panose="02020603020101020101" pitchFamily="18" charset="-127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altLang="ko-KR" sz="1600" dirty="0">
                <a:ln w="9525"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배달의민족 주아" panose="02020603020101020101" pitchFamily="18" charset="-127"/>
                <a:cs typeface="Times New Roman" panose="02020603050405020304" pitchFamily="18" charset="0"/>
              </a:rPr>
              <a:t>What is the line between “treatment of disease” and “greedy enhancements”?</a:t>
            </a:r>
          </a:p>
          <a:p>
            <a:pPr marL="285750" indent="-285750">
              <a:buFontTx/>
              <a:buChar char="-"/>
            </a:pPr>
            <a:r>
              <a:rPr lang="en-US" altLang="ko-KR" sz="1600" dirty="0">
                <a:ln w="9525"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배달의민족 주아" panose="02020603020101020101" pitchFamily="18" charset="-127"/>
                <a:cs typeface="Times New Roman" panose="02020603050405020304" pitchFamily="18" charset="0"/>
              </a:rPr>
              <a:t>Who should get to decide this turning point?</a:t>
            </a:r>
          </a:p>
        </p:txBody>
      </p:sp>
    </p:spTree>
    <p:extLst>
      <p:ext uri="{BB962C8B-B14F-4D97-AF65-F5344CB8AC3E}">
        <p14:creationId xmlns:p14="http://schemas.microsoft.com/office/powerpoint/2010/main" val="4208642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직선 연결선 62"/>
          <p:cNvCxnSpPr/>
          <p:nvPr/>
        </p:nvCxnSpPr>
        <p:spPr>
          <a:xfrm>
            <a:off x="5804873" y="537742"/>
            <a:ext cx="0" cy="102574"/>
          </a:xfrm>
          <a:prstGeom prst="line">
            <a:avLst/>
          </a:prstGeom>
          <a:ln w="28575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직선 연결선 63"/>
          <p:cNvCxnSpPr/>
          <p:nvPr/>
        </p:nvCxnSpPr>
        <p:spPr>
          <a:xfrm>
            <a:off x="6015016" y="513940"/>
            <a:ext cx="0" cy="150177"/>
          </a:xfrm>
          <a:prstGeom prst="line">
            <a:avLst/>
          </a:prstGeom>
          <a:ln w="28575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직선 연결선 81"/>
          <p:cNvCxnSpPr/>
          <p:nvPr/>
        </p:nvCxnSpPr>
        <p:spPr>
          <a:xfrm>
            <a:off x="6225159" y="537740"/>
            <a:ext cx="0" cy="102574"/>
          </a:xfrm>
          <a:prstGeom prst="line">
            <a:avLst/>
          </a:prstGeom>
          <a:ln w="28575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3195312" y="859368"/>
            <a:ext cx="5275804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/>
            </a:scene3d>
            <a:sp3d extrusionH="158750" prstMaterial="matte">
              <a:extrusionClr>
                <a:schemeClr val="tx1"/>
              </a:extrusionClr>
            </a:sp3d>
          </a:bodyPr>
          <a:lstStyle/>
          <a:p>
            <a:pPr algn="ctr"/>
            <a:r>
              <a:rPr lang="en-US" altLang="ko-KR" sz="3600" dirty="0">
                <a:ln w="9525"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배달의민족 주아" panose="02020603020101020101" pitchFamily="18" charset="-127"/>
                <a:cs typeface="Times New Roman" panose="02020603050405020304" pitchFamily="18" charset="0"/>
              </a:rPr>
              <a:t>ENHANCED MORALITY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2526921" y="1726383"/>
            <a:ext cx="7783093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altLang="ko-KR" sz="20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C2D2E0"/>
                </a:solidFill>
                <a:latin typeface="Times New Roman" panose="02020603050405020304" pitchFamily="18" charset="0"/>
                <a:ea typeface="배달의민족 주아" panose="02020603020101020101" pitchFamily="18" charset="-127"/>
                <a:cs typeface="Times New Roman" panose="02020603050405020304" pitchFamily="18" charset="0"/>
              </a:rPr>
              <a:t>Propanol for PTSD</a:t>
            </a:r>
          </a:p>
          <a:p>
            <a:pPr marL="342900" indent="-342900">
              <a:buFontTx/>
              <a:buChar char="-"/>
            </a:pPr>
            <a:r>
              <a:rPr lang="en-US" altLang="ko-KR" sz="20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C2D2E0"/>
                </a:solidFill>
                <a:latin typeface="Times New Roman" panose="02020603050405020304" pitchFamily="18" charset="0"/>
                <a:ea typeface="배달의민족 주아" panose="02020603020101020101" pitchFamily="18" charset="-127"/>
                <a:cs typeface="Times New Roman" panose="02020603050405020304" pitchFamily="18" charset="0"/>
              </a:rPr>
              <a:t>Oxytocin: empathy, trust, love</a:t>
            </a:r>
          </a:p>
          <a:p>
            <a:pPr marL="342900" indent="-342900">
              <a:buFontTx/>
              <a:buChar char="-"/>
            </a:pPr>
            <a:endParaRPr lang="en-US" altLang="ko-KR" sz="200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rgbClr val="C2D2E0"/>
              </a:solidFill>
              <a:latin typeface="Times New Roman" panose="02020603050405020304" pitchFamily="18" charset="0"/>
              <a:ea typeface="배달의민족 주아" panose="02020603020101020101" pitchFamily="18" charset="-127"/>
              <a:cs typeface="Times New Roman" panose="02020603050405020304" pitchFamily="18" charset="0"/>
            </a:endParaRPr>
          </a:p>
          <a:p>
            <a:endParaRPr lang="en-US" altLang="ko-KR" sz="200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rgbClr val="C2D2E0"/>
              </a:solidFill>
              <a:latin typeface="Times New Roman" panose="02020603050405020304" pitchFamily="18" charset="0"/>
              <a:ea typeface="배달의민족 주아" panose="02020603020101020101" pitchFamily="18" charset="-127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en-US" altLang="ko-KR" sz="20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C2D2E0"/>
                </a:solidFill>
                <a:latin typeface="Times New Roman" panose="02020603050405020304" pitchFamily="18" charset="0"/>
                <a:ea typeface="배달의민족 주아" panose="02020603020101020101" pitchFamily="18" charset="-127"/>
                <a:cs typeface="Times New Roman" panose="02020603050405020304" pitchFamily="18" charset="0"/>
              </a:rPr>
              <a:t>“hard to argue against moral enhancement from a societal perspective”</a:t>
            </a:r>
          </a:p>
        </p:txBody>
      </p:sp>
      <p:grpSp>
        <p:nvGrpSpPr>
          <p:cNvPr id="7" name="그룹 6"/>
          <p:cNvGrpSpPr/>
          <p:nvPr/>
        </p:nvGrpSpPr>
        <p:grpSpPr>
          <a:xfrm rot="293649">
            <a:off x="8176177" y="764116"/>
            <a:ext cx="283224" cy="286735"/>
            <a:chOff x="7481885" y="3068907"/>
            <a:chExt cx="283224" cy="260668"/>
          </a:xfrm>
        </p:grpSpPr>
        <p:sp>
          <p:nvSpPr>
            <p:cNvPr id="5" name="모서리가 둥근 직사각형 4"/>
            <p:cNvSpPr/>
            <p:nvPr/>
          </p:nvSpPr>
          <p:spPr>
            <a:xfrm rot="20834485">
              <a:off x="7643081" y="3217916"/>
              <a:ext cx="122028" cy="111659"/>
            </a:xfrm>
            <a:prstGeom prst="roundRect">
              <a:avLst/>
            </a:prstGeom>
            <a:solidFill>
              <a:srgbClr val="6991B1">
                <a:alpha val="8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9" name="모서리가 둥근 직사각형 108"/>
            <p:cNvSpPr/>
            <p:nvPr/>
          </p:nvSpPr>
          <p:spPr>
            <a:xfrm rot="20563034">
              <a:off x="7643661" y="3068907"/>
              <a:ext cx="90530" cy="90530"/>
            </a:xfrm>
            <a:prstGeom prst="roundRect">
              <a:avLst/>
            </a:prstGeom>
            <a:solidFill>
              <a:srgbClr val="6991B1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0" name="모서리가 둥근 직사각형 109"/>
            <p:cNvSpPr/>
            <p:nvPr/>
          </p:nvSpPr>
          <p:spPr>
            <a:xfrm rot="15018753">
              <a:off x="7481885" y="3090965"/>
              <a:ext cx="100819" cy="100819"/>
            </a:xfrm>
            <a:prstGeom prst="roundRect">
              <a:avLst/>
            </a:prstGeom>
            <a:solidFill>
              <a:srgbClr val="6991B1">
                <a:alpha val="5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11" name="그룹 110"/>
          <p:cNvGrpSpPr/>
          <p:nvPr/>
        </p:nvGrpSpPr>
        <p:grpSpPr>
          <a:xfrm flipH="1">
            <a:off x="3195312" y="805159"/>
            <a:ext cx="221824" cy="224574"/>
            <a:chOff x="7481885" y="3068907"/>
            <a:chExt cx="283224" cy="260668"/>
          </a:xfrm>
        </p:grpSpPr>
        <p:sp>
          <p:nvSpPr>
            <p:cNvPr id="114" name="모서리가 둥근 직사각형 113"/>
            <p:cNvSpPr/>
            <p:nvPr/>
          </p:nvSpPr>
          <p:spPr>
            <a:xfrm rot="20834485">
              <a:off x="7643081" y="3217916"/>
              <a:ext cx="122028" cy="111659"/>
            </a:xfrm>
            <a:prstGeom prst="roundRect">
              <a:avLst/>
            </a:prstGeom>
            <a:solidFill>
              <a:srgbClr val="6991B1">
                <a:alpha val="8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5" name="모서리가 둥근 직사각형 114"/>
            <p:cNvSpPr/>
            <p:nvPr/>
          </p:nvSpPr>
          <p:spPr>
            <a:xfrm rot="20563034">
              <a:off x="7643661" y="3068907"/>
              <a:ext cx="90530" cy="90530"/>
            </a:xfrm>
            <a:prstGeom prst="roundRect">
              <a:avLst/>
            </a:prstGeom>
            <a:solidFill>
              <a:srgbClr val="6991B1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6" name="모서리가 둥근 직사각형 115"/>
            <p:cNvSpPr/>
            <p:nvPr/>
          </p:nvSpPr>
          <p:spPr>
            <a:xfrm rot="15018753">
              <a:off x="7481885" y="3090965"/>
              <a:ext cx="100819" cy="100819"/>
            </a:xfrm>
            <a:prstGeom prst="roundRect">
              <a:avLst/>
            </a:prstGeom>
            <a:solidFill>
              <a:srgbClr val="6991B1">
                <a:alpha val="5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1CC67AC9-A91D-434F-AF78-274AEEDEF3D8}"/>
              </a:ext>
            </a:extLst>
          </p:cNvPr>
          <p:cNvSpPr/>
          <p:nvPr/>
        </p:nvSpPr>
        <p:spPr>
          <a:xfrm>
            <a:off x="1863634" y="3931921"/>
            <a:ext cx="8464731" cy="2560319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6F478AC-3562-4E20-8C7D-B1105F8ECF59}"/>
              </a:ext>
            </a:extLst>
          </p:cNvPr>
          <p:cNvSpPr txBox="1"/>
          <p:nvPr/>
        </p:nvSpPr>
        <p:spPr>
          <a:xfrm>
            <a:off x="2760798" y="4548741"/>
            <a:ext cx="7659008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/>
            </a:scene3d>
            <a:sp3d extrusionH="158750" prstMaterial="matte">
              <a:extrusionClr>
                <a:schemeClr val="tx1"/>
              </a:extrusionClr>
            </a:sp3d>
          </a:bodyPr>
          <a:lstStyle/>
          <a:p>
            <a:r>
              <a:rPr lang="en-US" altLang="ko-KR" sz="2400" dirty="0">
                <a:ln w="9525"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배달의민족 주아" panose="02020603020101020101" pitchFamily="18" charset="-127"/>
                <a:cs typeface="Times New Roman" panose="02020603050405020304" pitchFamily="18" charset="0"/>
              </a:rPr>
              <a:t>POTENTIAL DOWNSIDES?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3609446-97C2-40FB-AF11-0B4B28385FDA}"/>
              </a:ext>
            </a:extLst>
          </p:cNvPr>
          <p:cNvSpPr txBox="1"/>
          <p:nvPr/>
        </p:nvSpPr>
        <p:spPr>
          <a:xfrm>
            <a:off x="2395655" y="5212714"/>
            <a:ext cx="765900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altLang="ko-KR" sz="20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배달의민족 주아" panose="02020603020101020101" pitchFamily="18" charset="-127"/>
                <a:cs typeface="Times New Roman" panose="02020603050405020304" pitchFamily="18" charset="0"/>
              </a:rPr>
              <a:t>Can morality be technologically manufactured / designed?</a:t>
            </a:r>
          </a:p>
          <a:p>
            <a:pPr marL="342900" indent="-342900">
              <a:buFontTx/>
              <a:buChar char="-"/>
            </a:pPr>
            <a:endParaRPr lang="en-US" altLang="ko-KR" sz="140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1"/>
              </a:solidFill>
              <a:latin typeface="Times New Roman" panose="02020603050405020304" pitchFamily="18" charset="0"/>
              <a:ea typeface="배달의민족 주아" panose="02020603020101020101" pitchFamily="18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907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직선 연결선 62"/>
          <p:cNvCxnSpPr/>
          <p:nvPr/>
        </p:nvCxnSpPr>
        <p:spPr>
          <a:xfrm>
            <a:off x="5804873" y="537742"/>
            <a:ext cx="0" cy="102574"/>
          </a:xfrm>
          <a:prstGeom prst="line">
            <a:avLst/>
          </a:prstGeom>
          <a:ln w="28575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직선 연결선 63"/>
          <p:cNvCxnSpPr/>
          <p:nvPr/>
        </p:nvCxnSpPr>
        <p:spPr>
          <a:xfrm>
            <a:off x="6015016" y="513940"/>
            <a:ext cx="0" cy="150177"/>
          </a:xfrm>
          <a:prstGeom prst="line">
            <a:avLst/>
          </a:prstGeom>
          <a:ln w="28575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직선 연결선 81"/>
          <p:cNvCxnSpPr/>
          <p:nvPr/>
        </p:nvCxnSpPr>
        <p:spPr>
          <a:xfrm>
            <a:off x="6225159" y="537740"/>
            <a:ext cx="0" cy="102574"/>
          </a:xfrm>
          <a:prstGeom prst="line">
            <a:avLst/>
          </a:prstGeom>
          <a:ln w="28575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2009001" y="859368"/>
            <a:ext cx="7648440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/>
            </a:scene3d>
            <a:sp3d extrusionH="158750" prstMaterial="matte">
              <a:extrusionClr>
                <a:schemeClr val="tx1"/>
              </a:extrusionClr>
            </a:sp3d>
          </a:bodyPr>
          <a:lstStyle/>
          <a:p>
            <a:pPr algn="ctr"/>
            <a:r>
              <a:rPr lang="en-US" altLang="ko-KR" sz="3600" dirty="0">
                <a:ln w="9525"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배달의민족 주아" panose="02020603020101020101" pitchFamily="18" charset="-127"/>
                <a:cs typeface="Times New Roman" panose="02020603050405020304" pitchFamily="18" charset="0"/>
              </a:rPr>
              <a:t>BIOLOGIZING AND MECHANIZING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2526921" y="1726383"/>
            <a:ext cx="62088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C2D2E0"/>
                </a:solidFill>
                <a:latin typeface="Times New Roman" panose="02020603050405020304" pitchFamily="18" charset="0"/>
                <a:ea typeface="배달의민족 주아" panose="02020603020101020101" pitchFamily="18" charset="-127"/>
                <a:cs typeface="Times New Roman" panose="02020603050405020304" pitchFamily="18" charset="0"/>
              </a:rPr>
              <a:t>SCIENTIFIC REDUCTIONISM VS GESTALT THEORY</a:t>
            </a:r>
          </a:p>
        </p:txBody>
      </p:sp>
      <p:grpSp>
        <p:nvGrpSpPr>
          <p:cNvPr id="7" name="그룹 6"/>
          <p:cNvGrpSpPr/>
          <p:nvPr/>
        </p:nvGrpSpPr>
        <p:grpSpPr>
          <a:xfrm rot="293649">
            <a:off x="9387936" y="770344"/>
            <a:ext cx="283224" cy="286735"/>
            <a:chOff x="7481885" y="3068907"/>
            <a:chExt cx="283224" cy="260668"/>
          </a:xfrm>
        </p:grpSpPr>
        <p:sp>
          <p:nvSpPr>
            <p:cNvPr id="5" name="모서리가 둥근 직사각형 4"/>
            <p:cNvSpPr/>
            <p:nvPr/>
          </p:nvSpPr>
          <p:spPr>
            <a:xfrm rot="20834485">
              <a:off x="7643081" y="3217916"/>
              <a:ext cx="122028" cy="111659"/>
            </a:xfrm>
            <a:prstGeom prst="roundRect">
              <a:avLst/>
            </a:prstGeom>
            <a:solidFill>
              <a:srgbClr val="6991B1">
                <a:alpha val="8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9" name="모서리가 둥근 직사각형 108"/>
            <p:cNvSpPr/>
            <p:nvPr/>
          </p:nvSpPr>
          <p:spPr>
            <a:xfrm rot="20563034">
              <a:off x="7643661" y="3068907"/>
              <a:ext cx="90530" cy="90530"/>
            </a:xfrm>
            <a:prstGeom prst="roundRect">
              <a:avLst/>
            </a:prstGeom>
            <a:solidFill>
              <a:srgbClr val="6991B1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0" name="모서리가 둥근 직사각형 109"/>
            <p:cNvSpPr/>
            <p:nvPr/>
          </p:nvSpPr>
          <p:spPr>
            <a:xfrm rot="15018753">
              <a:off x="7481885" y="3090965"/>
              <a:ext cx="100819" cy="100819"/>
            </a:xfrm>
            <a:prstGeom prst="roundRect">
              <a:avLst/>
            </a:prstGeom>
            <a:solidFill>
              <a:srgbClr val="6991B1">
                <a:alpha val="5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11" name="그룹 110"/>
          <p:cNvGrpSpPr/>
          <p:nvPr/>
        </p:nvGrpSpPr>
        <p:grpSpPr>
          <a:xfrm flipH="1">
            <a:off x="2067042" y="775760"/>
            <a:ext cx="221824" cy="224574"/>
            <a:chOff x="7481885" y="3068907"/>
            <a:chExt cx="283224" cy="260668"/>
          </a:xfrm>
        </p:grpSpPr>
        <p:sp>
          <p:nvSpPr>
            <p:cNvPr id="114" name="모서리가 둥근 직사각형 113"/>
            <p:cNvSpPr/>
            <p:nvPr/>
          </p:nvSpPr>
          <p:spPr>
            <a:xfrm rot="20834485">
              <a:off x="7643081" y="3217916"/>
              <a:ext cx="122028" cy="111659"/>
            </a:xfrm>
            <a:prstGeom prst="roundRect">
              <a:avLst/>
            </a:prstGeom>
            <a:solidFill>
              <a:srgbClr val="6991B1">
                <a:alpha val="8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5" name="모서리가 둥근 직사각형 114"/>
            <p:cNvSpPr/>
            <p:nvPr/>
          </p:nvSpPr>
          <p:spPr>
            <a:xfrm rot="20563034">
              <a:off x="7643661" y="3068907"/>
              <a:ext cx="90530" cy="90530"/>
            </a:xfrm>
            <a:prstGeom prst="roundRect">
              <a:avLst/>
            </a:prstGeom>
            <a:solidFill>
              <a:srgbClr val="6991B1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6" name="모서리가 둥근 직사각형 115"/>
            <p:cNvSpPr/>
            <p:nvPr/>
          </p:nvSpPr>
          <p:spPr>
            <a:xfrm rot="15018753">
              <a:off x="7481885" y="3090965"/>
              <a:ext cx="100819" cy="100819"/>
            </a:xfrm>
            <a:prstGeom prst="roundRect">
              <a:avLst/>
            </a:prstGeom>
            <a:solidFill>
              <a:srgbClr val="6991B1">
                <a:alpha val="5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1CC67AC9-A91D-434F-AF78-274AEEDEF3D8}"/>
              </a:ext>
            </a:extLst>
          </p:cNvPr>
          <p:cNvSpPr/>
          <p:nvPr/>
        </p:nvSpPr>
        <p:spPr>
          <a:xfrm>
            <a:off x="1863634" y="4395585"/>
            <a:ext cx="8464731" cy="2096655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3609446-97C2-40FB-AF11-0B4B28385FDA}"/>
              </a:ext>
            </a:extLst>
          </p:cNvPr>
          <p:cNvSpPr txBox="1"/>
          <p:nvPr/>
        </p:nvSpPr>
        <p:spPr>
          <a:xfrm>
            <a:off x="2395655" y="5147399"/>
            <a:ext cx="76590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altLang="ko-KR" sz="20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배달의민족 주아" panose="02020603020101020101" pitchFamily="18" charset="-127"/>
                <a:cs typeface="Times New Roman" panose="02020603050405020304" pitchFamily="18" charset="0"/>
              </a:rPr>
              <a:t>But are the results applicable?</a:t>
            </a:r>
          </a:p>
          <a:p>
            <a:pPr marL="342900" indent="-342900">
              <a:buFontTx/>
              <a:buChar char="-"/>
            </a:pPr>
            <a:r>
              <a:rPr lang="en-US" altLang="ko-KR" sz="20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배달의민족 주아" panose="02020603020101020101" pitchFamily="18" charset="-127"/>
                <a:cs typeface="Times New Roman" panose="02020603050405020304" pitchFamily="18" charset="0"/>
              </a:rPr>
              <a:t>Are experiments based on scientific reductionism worth it?</a:t>
            </a:r>
            <a:endParaRPr lang="en-US" altLang="ko-KR" sz="140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1"/>
              </a:solidFill>
              <a:latin typeface="Times New Roman" panose="02020603050405020304" pitchFamily="18" charset="0"/>
              <a:ea typeface="배달의민족 주아" panose="0202060302010102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16D188A-D967-41AD-A930-1C674806972F}"/>
              </a:ext>
            </a:extLst>
          </p:cNvPr>
          <p:cNvSpPr txBox="1"/>
          <p:nvPr/>
        </p:nvSpPr>
        <p:spPr>
          <a:xfrm>
            <a:off x="2579889" y="2413653"/>
            <a:ext cx="322498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altLang="ko-KR" sz="14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배달의민족 주아" panose="02020603020101020101" pitchFamily="18" charset="-127"/>
                <a:cs typeface="Times New Roman" panose="02020603050405020304" pitchFamily="18" charset="0"/>
              </a:rPr>
              <a:t>Consciousness is merely an emergent property of synaptic activity in the brain</a:t>
            </a:r>
          </a:p>
          <a:p>
            <a:pPr marL="285750" indent="-285750">
              <a:buFontTx/>
              <a:buChar char="-"/>
            </a:pPr>
            <a:endParaRPr lang="en-US" altLang="ko-KR" sz="140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bg1"/>
              </a:solidFill>
              <a:latin typeface="Times New Roman" panose="02020603050405020304" pitchFamily="18" charset="0"/>
              <a:ea typeface="배달의민족 주아" panose="02020603020101020101" pitchFamily="18" charset="-127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altLang="ko-KR" sz="14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배달의민족 주아" panose="02020603020101020101" pitchFamily="18" charset="-127"/>
                <a:cs typeface="Times New Roman" panose="02020603050405020304" pitchFamily="18" charset="0"/>
              </a:rPr>
              <a:t>Certain economic benefits</a:t>
            </a:r>
          </a:p>
          <a:p>
            <a:pPr marL="742950" lvl="1" indent="-285750">
              <a:buFontTx/>
              <a:buChar char="-"/>
            </a:pPr>
            <a:r>
              <a:rPr lang="en-US" altLang="ko-KR" sz="14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배달의민족 주아" panose="02020603020101020101" pitchFamily="18" charset="-127"/>
                <a:cs typeface="Times New Roman" panose="02020603050405020304" pitchFamily="18" charset="0"/>
              </a:rPr>
              <a:t>Lab vs field experiments</a:t>
            </a:r>
          </a:p>
          <a:p>
            <a:pPr marL="742950" lvl="1" indent="-285750">
              <a:buFontTx/>
              <a:buChar char="-"/>
            </a:pPr>
            <a:r>
              <a:rPr lang="en-US" altLang="ko-KR" sz="14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배달의민족 주아" panose="02020603020101020101" pitchFamily="18" charset="-127"/>
                <a:cs typeface="Times New Roman" panose="02020603050405020304" pitchFamily="18" charset="0"/>
              </a:rPr>
              <a:t>Human vs animal experiments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4045169-2614-4585-8886-00C6E9E84F14}"/>
              </a:ext>
            </a:extLst>
          </p:cNvPr>
          <p:cNvSpPr txBox="1"/>
          <p:nvPr/>
        </p:nvSpPr>
        <p:spPr>
          <a:xfrm>
            <a:off x="6219697" y="2413653"/>
            <a:ext cx="3063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배달의민족 주아" panose="02020603020101020101" pitchFamily="18" charset="-127"/>
                <a:cs typeface="Times New Roman" panose="02020603050405020304" pitchFamily="18" charset="0"/>
              </a:rPr>
              <a:t>- The whole is more than a mere sum of its parts</a:t>
            </a:r>
          </a:p>
        </p:txBody>
      </p:sp>
    </p:spTree>
    <p:extLst>
      <p:ext uri="{BB962C8B-B14F-4D97-AF65-F5344CB8AC3E}">
        <p14:creationId xmlns:p14="http://schemas.microsoft.com/office/powerpoint/2010/main" val="537656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620</Words>
  <Application>Microsoft Office PowerPoint</Application>
  <PresentationFormat>와이드스크린</PresentationFormat>
  <Paragraphs>113</Paragraphs>
  <Slides>16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0" baseType="lpstr">
      <vt:lpstr>맑은 고딕</vt:lpstr>
      <vt:lpstr>Arial</vt:lpstr>
      <vt:lpstr>Times New Roman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민병조</dc:creator>
  <cp:lastModifiedBy>가은 김</cp:lastModifiedBy>
  <cp:revision>56</cp:revision>
  <dcterms:created xsi:type="dcterms:W3CDTF">2018-01-25T08:40:34Z</dcterms:created>
  <dcterms:modified xsi:type="dcterms:W3CDTF">2021-02-23T06:52:44Z</dcterms:modified>
</cp:coreProperties>
</file>