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794" autoAdjust="0"/>
    <p:restoredTop sz="99645" autoAdjust="0"/>
  </p:normalViewPr>
  <p:slideViewPr>
    <p:cSldViewPr>
      <p:cViewPr>
        <p:scale>
          <a:sx n="30" d="100"/>
          <a:sy n="30" d="100"/>
        </p:scale>
        <p:origin x="64" y="18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1463042" y="1580086"/>
            <a:ext cx="40953864" cy="29744731"/>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extLst/>
          </a:lstStyle>
          <a:p>
            <a:pPr algn="ctr" eaLnBrk="1" latinLnBrk="0" hangingPunct="1"/>
            <a:endParaRPr kumimoji="0" lang="en-US"/>
          </a:p>
        </p:txBody>
      </p:sp>
      <p:sp>
        <p:nvSpPr>
          <p:cNvPr id="10" name="Rounded Rectangle 9"/>
          <p:cNvSpPr/>
          <p:nvPr/>
        </p:nvSpPr>
        <p:spPr>
          <a:xfrm>
            <a:off x="2009263" y="2083978"/>
            <a:ext cx="39872683" cy="14923008"/>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extLst/>
          </a:lstStyle>
          <a:p>
            <a:pPr algn="ctr" eaLnBrk="1" latinLnBrk="0" hangingPunct="1"/>
            <a:endParaRPr kumimoji="0" lang="en-US"/>
          </a:p>
        </p:txBody>
      </p:sp>
      <p:sp>
        <p:nvSpPr>
          <p:cNvPr id="5" name="Title 4"/>
          <p:cNvSpPr>
            <a:spLocks noGrp="1"/>
          </p:cNvSpPr>
          <p:nvPr>
            <p:ph type="ctrTitle"/>
          </p:nvPr>
        </p:nvSpPr>
        <p:spPr>
          <a:xfrm>
            <a:off x="3467405" y="8736989"/>
            <a:ext cx="37307520" cy="8778240"/>
          </a:xfrm>
        </p:spPr>
        <p:txBody>
          <a:bodyPr lIns="219456" rIns="219456" bIns="219456"/>
          <a:lstStyle>
            <a:lvl1pPr algn="r">
              <a:defRPr sz="216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3467405" y="17688154"/>
            <a:ext cx="37307520" cy="4389120"/>
          </a:xfrm>
        </p:spPr>
        <p:txBody>
          <a:bodyPr lIns="877824" tIns="0"/>
          <a:lstStyle>
            <a:lvl1pPr marL="175565" indent="0" algn="r">
              <a:spcBef>
                <a:spcPts val="0"/>
              </a:spcBef>
              <a:buNone/>
              <a:defRPr sz="9600">
                <a:solidFill>
                  <a:schemeClr val="bg2">
                    <a:shade val="25000"/>
                  </a:schemeClr>
                </a:solidFill>
              </a:defRPr>
            </a:lvl1pPr>
            <a:lvl2pPr marL="2194560" indent="0" algn="ctr">
              <a:buNone/>
            </a:lvl2pPr>
            <a:lvl3pPr marL="4389120" indent="0" algn="ctr">
              <a:buNone/>
            </a:lvl3pPr>
            <a:lvl4pPr marL="6583680" indent="0" algn="ctr">
              <a:buNone/>
            </a:lvl4pPr>
            <a:lvl5pPr marL="8778240" indent="0" algn="ctr">
              <a:buNone/>
            </a:lvl5pPr>
            <a:lvl6pPr marL="10972800" indent="0" algn="ctr">
              <a:buNone/>
            </a:lvl6pPr>
            <a:lvl7pPr marL="13167360" indent="0" algn="ctr">
              <a:buNone/>
            </a:lvl7pPr>
            <a:lvl8pPr marL="15361920" indent="0" algn="ctr">
              <a:buNone/>
            </a:lvl8pPr>
            <a:lvl9pPr marL="1755648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DC1E862-C33C-4C67-BBDE-769F818A2E6F}" type="datetimeFigureOut">
              <a:rPr lang="en-US" smtClean="0"/>
              <a:pPr/>
              <a:t>10/23/13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AD25670-0413-4C23-A2C7-B9D978A3D4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14016" y="23920704"/>
            <a:ext cx="39282624" cy="5047488"/>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414016" y="2545689"/>
            <a:ext cx="39282624" cy="2010217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C1E862-C33C-4C67-BBDE-769F818A2E6F}" type="datetimeFigureOut">
              <a:rPr lang="en-US" smtClean="0"/>
              <a:pPr/>
              <a:t>10/23/13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25670-0413-4C23-A2C7-B9D978A3D4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2560342"/>
            <a:ext cx="9509760" cy="2523743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560320" y="2560332"/>
            <a:ext cx="28529280" cy="2523744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C1E862-C33C-4C67-BBDE-769F818A2E6F}" type="datetimeFigureOut">
              <a:rPr lang="en-US" smtClean="0"/>
              <a:pPr/>
              <a:t>10/23/13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25670-0413-4C23-A2C7-B9D978A3D4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4016" y="23920704"/>
            <a:ext cx="39282624" cy="504748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2414016" y="2545689"/>
            <a:ext cx="39282624" cy="20102170"/>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C1E862-C33C-4C67-BBDE-769F818A2E6F}" type="datetimeFigureOut">
              <a:rPr lang="en-US" smtClean="0"/>
              <a:pPr/>
              <a:t>10/23/13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25670-0413-4C23-A2C7-B9D978A3D4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1463042" y="1580086"/>
            <a:ext cx="40953864" cy="29744731"/>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extLst/>
          </a:lstStyle>
          <a:p>
            <a:pPr algn="ctr" eaLnBrk="1" latinLnBrk="0" hangingPunct="1"/>
            <a:endParaRPr kumimoji="0" lang="en-US"/>
          </a:p>
        </p:txBody>
      </p:sp>
      <p:sp>
        <p:nvSpPr>
          <p:cNvPr id="11" name="Rounded Rectangle 10"/>
          <p:cNvSpPr/>
          <p:nvPr/>
        </p:nvSpPr>
        <p:spPr>
          <a:xfrm>
            <a:off x="2009263" y="2083980"/>
            <a:ext cx="39872683" cy="2083837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extLst/>
          </a:lstStyle>
          <a:p>
            <a:pPr algn="ctr" eaLnBrk="1" latinLnBrk="0" hangingPunct="1"/>
            <a:endParaRPr kumimoji="0" lang="en-US"/>
          </a:p>
        </p:txBody>
      </p:sp>
      <p:sp>
        <p:nvSpPr>
          <p:cNvPr id="2" name="Title 1"/>
          <p:cNvSpPr>
            <a:spLocks noGrp="1"/>
          </p:cNvSpPr>
          <p:nvPr>
            <p:ph type="title"/>
          </p:nvPr>
        </p:nvSpPr>
        <p:spPr>
          <a:xfrm>
            <a:off x="2248051" y="23657357"/>
            <a:ext cx="39282624" cy="3247949"/>
          </a:xfrm>
        </p:spPr>
        <p:txBody>
          <a:bodyPr lIns="438912" bIns="0" anchor="b"/>
          <a:lstStyle>
            <a:lvl1pPr algn="l">
              <a:buNone/>
              <a:defRPr sz="173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248051" y="26997523"/>
            <a:ext cx="39282624" cy="2018995"/>
          </a:xfrm>
        </p:spPr>
        <p:txBody>
          <a:bodyPr lIns="570586" tIns="0" anchor="t"/>
          <a:lstStyle>
            <a:lvl1pPr marL="0" marR="175565" indent="0" algn="l">
              <a:spcBef>
                <a:spcPts val="0"/>
              </a:spcBef>
              <a:spcAft>
                <a:spcPts val="0"/>
              </a:spcAft>
              <a:buNone/>
              <a:defRPr sz="8600" b="0">
                <a:solidFill>
                  <a:schemeClr val="accent1">
                    <a:shade val="50000"/>
                    <a:satMod val="110000"/>
                  </a:schemeClr>
                </a:solidFill>
                <a:effectLst/>
              </a:defRPr>
            </a:lvl1pPr>
            <a:lvl2pPr>
              <a:buNone/>
              <a:defRPr sz="8600">
                <a:solidFill>
                  <a:schemeClr val="tx1">
                    <a:tint val="75000"/>
                  </a:schemeClr>
                </a:solidFill>
              </a:defRPr>
            </a:lvl2pPr>
            <a:lvl3pPr>
              <a:buNone/>
              <a:defRPr sz="77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DC1E862-C33C-4C67-BBDE-769F818A2E6F}" type="datetimeFigureOut">
              <a:rPr lang="en-US" smtClean="0"/>
              <a:pPr/>
              <a:t>10/23/13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25670-0413-4C23-A2C7-B9D978A3D4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2468890" y="2545690"/>
            <a:ext cx="18873216" cy="21067776"/>
          </a:xfrm>
        </p:spPr>
        <p:txBody>
          <a:bodyPr/>
          <a:lstStyle>
            <a:lvl1pPr>
              <a:defRPr sz="12500"/>
            </a:lvl1pPr>
            <a:lvl2pPr>
              <a:defRPr sz="10600"/>
            </a:lvl2pPr>
            <a:lvl3pPr>
              <a:defRPr sz="9600"/>
            </a:lvl3pPr>
            <a:lvl4pPr>
              <a:defRPr sz="8600"/>
            </a:lvl4pPr>
            <a:lvl5pPr>
              <a:defRPr sz="8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22825728" y="2545690"/>
            <a:ext cx="18873216" cy="21067776"/>
          </a:xfrm>
        </p:spPr>
        <p:txBody>
          <a:bodyPr/>
          <a:lstStyle>
            <a:lvl1pPr>
              <a:defRPr sz="12500"/>
            </a:lvl1pPr>
            <a:lvl2pPr>
              <a:defRPr sz="10600"/>
            </a:lvl2pPr>
            <a:lvl3pPr>
              <a:defRPr sz="9600"/>
            </a:lvl3pPr>
            <a:lvl4pPr>
              <a:defRPr sz="8600"/>
            </a:lvl4pPr>
            <a:lvl5pPr>
              <a:defRPr sz="8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C1E862-C33C-4C67-BBDE-769F818A2E6F}" type="datetimeFigureOut">
              <a:rPr lang="en-US" smtClean="0"/>
              <a:pPr/>
              <a:t>10/23/13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25670-0413-4C23-A2C7-B9D978A3D4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4016" y="23920704"/>
            <a:ext cx="39282624" cy="5047488"/>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914675" y="2781302"/>
            <a:ext cx="18873216" cy="3802378"/>
          </a:xfrm>
        </p:spPr>
        <p:txBody>
          <a:bodyPr lIns="702259" anchor="ctr"/>
          <a:lstStyle>
            <a:lvl1pPr marL="0" indent="0" algn="l">
              <a:buNone/>
              <a:defRPr sz="11500" b="1">
                <a:solidFill>
                  <a:schemeClr val="tx1"/>
                </a:solidFill>
              </a:defRPr>
            </a:lvl1pPr>
            <a:lvl2pPr>
              <a:buNone/>
              <a:defRPr sz="9600" b="1"/>
            </a:lvl2pPr>
            <a:lvl3pPr>
              <a:buNone/>
              <a:defRPr sz="8600" b="1"/>
            </a:lvl3pPr>
            <a:lvl4pPr>
              <a:buNone/>
              <a:defRPr sz="7700" b="1"/>
            </a:lvl4pPr>
            <a:lvl5pPr>
              <a:buNone/>
              <a:defRPr sz="77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2330411" y="2781302"/>
            <a:ext cx="18873216" cy="3802378"/>
          </a:xfrm>
        </p:spPr>
        <p:txBody>
          <a:bodyPr lIns="658368" anchor="ctr"/>
          <a:lstStyle>
            <a:lvl1pPr marL="0" indent="0" algn="l">
              <a:buNone/>
              <a:defRPr sz="11500" b="1">
                <a:solidFill>
                  <a:schemeClr val="tx1"/>
                </a:solidFill>
              </a:defRPr>
            </a:lvl1pPr>
            <a:lvl2pPr>
              <a:buNone/>
              <a:defRPr sz="9600" b="1"/>
            </a:lvl2pPr>
            <a:lvl3pPr>
              <a:buNone/>
              <a:defRPr sz="8600" b="1"/>
            </a:lvl3pPr>
            <a:lvl4pPr>
              <a:buNone/>
              <a:defRPr sz="7700" b="1"/>
            </a:lvl4pPr>
            <a:lvl5pPr>
              <a:buNone/>
              <a:defRPr sz="77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914675" y="6949440"/>
            <a:ext cx="18873216" cy="16751808"/>
          </a:xfrm>
        </p:spPr>
        <p:txBody>
          <a:bodyPr anchor="t"/>
          <a:lstStyle>
            <a:lvl1pPr algn="l">
              <a:defRPr sz="11500"/>
            </a:lvl1pPr>
            <a:lvl2pPr algn="l">
              <a:defRPr sz="9600"/>
            </a:lvl2pPr>
            <a:lvl3pPr algn="l">
              <a:defRPr sz="8600"/>
            </a:lvl3pPr>
            <a:lvl4pPr algn="l">
              <a:defRPr sz="7700"/>
            </a:lvl4pPr>
            <a:lvl5pPr algn="l">
              <a:defRPr sz="77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2330411" y="6949440"/>
            <a:ext cx="18873216" cy="16751808"/>
          </a:xfrm>
        </p:spPr>
        <p:txBody>
          <a:bodyPr anchor="t"/>
          <a:lstStyle>
            <a:lvl1pPr algn="l">
              <a:defRPr sz="11500"/>
            </a:lvl1pPr>
            <a:lvl2pPr algn="l">
              <a:defRPr sz="9600"/>
            </a:lvl2pPr>
            <a:lvl3pPr algn="l">
              <a:defRPr sz="8600"/>
            </a:lvl3pPr>
            <a:lvl4pPr algn="l">
              <a:defRPr sz="7700"/>
            </a:lvl4pPr>
            <a:lvl5pPr algn="l">
              <a:defRPr sz="77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DC1E862-C33C-4C67-BBDE-769F818A2E6F}" type="datetimeFigureOut">
              <a:rPr lang="en-US" smtClean="0"/>
              <a:pPr/>
              <a:t>10/23/13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AD25670-0413-4C23-A2C7-B9D978A3D4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DC1E862-C33C-4C67-BBDE-769F818A2E6F}" type="datetimeFigureOut">
              <a:rPr lang="en-US" smtClean="0"/>
              <a:pPr/>
              <a:t>10/23/13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AD25670-0413-4C23-A2C7-B9D978A3D4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1463042" y="1580086"/>
            <a:ext cx="40953864" cy="29744731"/>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DC1E862-C33C-4C67-BBDE-769F818A2E6F}" type="datetimeFigureOut">
              <a:rPr lang="en-US" smtClean="0"/>
              <a:pPr/>
              <a:t>10/23/13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AD25670-0413-4C23-A2C7-B9D978A3D4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586163" y="2560320"/>
            <a:ext cx="14264640" cy="4389120"/>
          </a:xfrm>
        </p:spPr>
        <p:txBody>
          <a:bodyPr anchor="b"/>
          <a:lstStyle>
            <a:lvl1pPr algn="l">
              <a:buNone/>
              <a:defRPr sz="106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26586466" y="6949449"/>
            <a:ext cx="14264640" cy="20189338"/>
          </a:xfrm>
        </p:spPr>
        <p:txBody>
          <a:bodyPr lIns="438912"/>
          <a:lstStyle>
            <a:lvl1pPr marL="87782" marR="87782" indent="0">
              <a:spcBef>
                <a:spcPts val="0"/>
              </a:spcBef>
              <a:buNone/>
              <a:defRPr sz="6700">
                <a:solidFill>
                  <a:schemeClr val="tx1"/>
                </a:solidFill>
              </a:defRPr>
            </a:lvl1pPr>
            <a:lvl2pPr>
              <a:buNone/>
              <a:defRPr sz="5800">
                <a:solidFill>
                  <a:schemeClr val="tx1"/>
                </a:solidFill>
              </a:defRPr>
            </a:lvl2pPr>
            <a:lvl3pPr>
              <a:buNone/>
              <a:defRPr sz="4800">
                <a:solidFill>
                  <a:schemeClr val="tx1"/>
                </a:solidFill>
              </a:defRPr>
            </a:lvl3pPr>
            <a:lvl4pPr>
              <a:buNone/>
              <a:defRPr sz="4300">
                <a:solidFill>
                  <a:schemeClr val="tx1"/>
                </a:solidFill>
              </a:defRPr>
            </a:lvl4pPr>
            <a:lvl5pPr>
              <a:buNone/>
              <a:defRPr sz="43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3654588" y="4464691"/>
            <a:ext cx="22205563" cy="22677130"/>
          </a:xfrm>
        </p:spPr>
        <p:txBody>
          <a:bodyPr/>
          <a:lstStyle>
            <a:lvl1pPr>
              <a:defRPr sz="13400">
                <a:solidFill>
                  <a:schemeClr val="tx1"/>
                </a:solidFill>
              </a:defRPr>
            </a:lvl1pPr>
            <a:lvl2pPr>
              <a:defRPr sz="12500">
                <a:solidFill>
                  <a:schemeClr val="tx1"/>
                </a:solidFill>
              </a:defRPr>
            </a:lvl2pPr>
            <a:lvl3pPr>
              <a:defRPr sz="11500">
                <a:solidFill>
                  <a:schemeClr val="tx1"/>
                </a:solidFill>
              </a:defRPr>
            </a:lvl3pPr>
            <a:lvl4pPr>
              <a:defRPr sz="9600">
                <a:solidFill>
                  <a:schemeClr val="tx1"/>
                </a:solidFill>
              </a:defRPr>
            </a:lvl4pPr>
            <a:lvl5pPr>
              <a:defRPr sz="96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C1E862-C33C-4C67-BBDE-769F818A2E6F}" type="datetimeFigureOut">
              <a:rPr lang="en-US" smtClean="0"/>
              <a:pPr/>
              <a:t>10/23/13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25670-0413-4C23-A2C7-B9D978A3D4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1463042" y="1580086"/>
            <a:ext cx="40953864" cy="29744731"/>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extLst/>
          </a:lstStyle>
          <a:p>
            <a:pPr algn="ctr" eaLnBrk="1" latinLnBrk="0" hangingPunct="1"/>
            <a:endParaRPr kumimoji="0" lang="en-US"/>
          </a:p>
        </p:txBody>
      </p:sp>
      <p:sp>
        <p:nvSpPr>
          <p:cNvPr id="11" name="Round Single Corner Rectangle 10"/>
          <p:cNvSpPr/>
          <p:nvPr/>
        </p:nvSpPr>
        <p:spPr>
          <a:xfrm>
            <a:off x="30723842" y="2083978"/>
            <a:ext cx="11158104" cy="2084832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extLst/>
          </a:lstStyle>
          <a:p>
            <a:pPr algn="ctr" eaLnBrk="1" latinLnBrk="0" hangingPunct="1"/>
            <a:endParaRPr kumimoji="0" lang="en-US"/>
          </a:p>
        </p:txBody>
      </p:sp>
      <p:sp>
        <p:nvSpPr>
          <p:cNvPr id="2" name="Title 1"/>
          <p:cNvSpPr>
            <a:spLocks noGrp="1"/>
          </p:cNvSpPr>
          <p:nvPr>
            <p:ph type="title"/>
          </p:nvPr>
        </p:nvSpPr>
        <p:spPr>
          <a:xfrm>
            <a:off x="2194560" y="24057869"/>
            <a:ext cx="39502080" cy="5047488"/>
          </a:xfrm>
        </p:spPr>
        <p:txBody>
          <a:bodyPr anchor="t"/>
          <a:lstStyle>
            <a:lvl1pPr algn="l">
              <a:buNone/>
              <a:defRPr sz="173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31021018" y="2560320"/>
            <a:ext cx="10753344" cy="20215104"/>
          </a:xfrm>
        </p:spPr>
        <p:txBody>
          <a:bodyPr lIns="438912"/>
          <a:lstStyle>
            <a:lvl1pPr marL="219456" indent="0" algn="l">
              <a:spcBef>
                <a:spcPts val="0"/>
              </a:spcBef>
              <a:buNone/>
              <a:defRPr sz="6700">
                <a:solidFill>
                  <a:srgbClr val="FFFFFF"/>
                </a:solidFill>
              </a:defRPr>
            </a:lvl1pPr>
            <a:lvl2pPr>
              <a:defRPr sz="5800">
                <a:solidFill>
                  <a:srgbClr val="FFFFFF"/>
                </a:solidFill>
              </a:defRPr>
            </a:lvl2pPr>
            <a:lvl3pPr>
              <a:defRPr sz="4800">
                <a:solidFill>
                  <a:srgbClr val="FFFFFF"/>
                </a:solidFill>
              </a:defRPr>
            </a:lvl3pPr>
            <a:lvl4pPr>
              <a:defRPr sz="4300">
                <a:solidFill>
                  <a:srgbClr val="FFFFFF"/>
                </a:solidFill>
              </a:defRPr>
            </a:lvl4pPr>
            <a:lvl5pPr>
              <a:defRPr sz="43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C1E862-C33C-4C67-BBDE-769F818A2E6F}" type="datetimeFigureOut">
              <a:rPr lang="en-US" smtClean="0"/>
              <a:pPr/>
              <a:t>10/23/13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25670-0413-4C23-A2C7-B9D978A3D42C}" type="slidenum">
              <a:rPr lang="en-US" smtClean="0"/>
              <a:pPr/>
              <a:t>‹#›</a:t>
            </a:fld>
            <a:endParaRPr lang="en-US"/>
          </a:p>
        </p:txBody>
      </p:sp>
      <p:sp>
        <p:nvSpPr>
          <p:cNvPr id="3" name="Picture Placeholder 2"/>
          <p:cNvSpPr>
            <a:spLocks noGrp="1"/>
          </p:cNvSpPr>
          <p:nvPr>
            <p:ph type="pic" idx="1"/>
          </p:nvPr>
        </p:nvSpPr>
        <p:spPr>
          <a:xfrm>
            <a:off x="2023104" y="2091686"/>
            <a:ext cx="28441498" cy="20848320"/>
          </a:xfrm>
          <a:prstGeom prst="snipRoundRect">
            <a:avLst>
              <a:gd name="adj1" fmla="val 1040"/>
              <a:gd name="adj2" fmla="val 0"/>
            </a:avLst>
          </a:prstGeom>
          <a:solidFill>
            <a:schemeClr val="bg2">
              <a:shade val="10000"/>
            </a:schemeClr>
          </a:solidFill>
        </p:spPr>
        <p:txBody>
          <a:bodyPr/>
          <a:lstStyle>
            <a:lvl1pPr marL="0" indent="0">
              <a:buNone/>
              <a:defRPr sz="154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ed Rectangle 6"/>
          <p:cNvSpPr/>
          <p:nvPr/>
        </p:nvSpPr>
        <p:spPr>
          <a:xfrm>
            <a:off x="1463042" y="1580086"/>
            <a:ext cx="40953864" cy="29744731"/>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extLst/>
          </a:lstStyle>
          <a:p>
            <a:pPr algn="ctr" eaLnBrk="1" latinLnBrk="0" hangingPunct="1"/>
            <a:endParaRPr kumimoji="0" lang="en-US"/>
          </a:p>
        </p:txBody>
      </p:sp>
      <p:sp>
        <p:nvSpPr>
          <p:cNvPr id="9" name="Rounded Rectangle 8"/>
          <p:cNvSpPr/>
          <p:nvPr/>
        </p:nvSpPr>
        <p:spPr>
          <a:xfrm>
            <a:off x="2009263" y="2083978"/>
            <a:ext cx="39872683" cy="2633472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extLst/>
          </a:lstStyle>
          <a:p>
            <a:pPr algn="ctr" eaLnBrk="1" latinLnBrk="0" hangingPunct="1"/>
            <a:endParaRPr kumimoji="0" lang="en-US"/>
          </a:p>
        </p:txBody>
      </p:sp>
      <p:sp>
        <p:nvSpPr>
          <p:cNvPr id="13" name="Title Placeholder 12"/>
          <p:cNvSpPr>
            <a:spLocks noGrp="1"/>
          </p:cNvSpPr>
          <p:nvPr>
            <p:ph type="title"/>
          </p:nvPr>
        </p:nvSpPr>
        <p:spPr>
          <a:xfrm>
            <a:off x="2414016" y="23930832"/>
            <a:ext cx="39282624" cy="5047488"/>
          </a:xfrm>
          <a:prstGeom prst="rect">
            <a:avLst/>
          </a:prstGeom>
        </p:spPr>
        <p:txBody>
          <a:bodyPr vert="horz" lIns="438912" tIns="219456" rIns="438912" bIns="219456"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2414016" y="2545689"/>
            <a:ext cx="39282624" cy="20102170"/>
          </a:xfrm>
          <a:prstGeom prst="rect">
            <a:avLst/>
          </a:prstGeom>
        </p:spPr>
        <p:txBody>
          <a:bodyPr vert="horz" lIns="877824" tIns="438912" rIns="438912" bIns="219456">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18126374" y="29337002"/>
            <a:ext cx="10972800" cy="1752600"/>
          </a:xfrm>
          <a:prstGeom prst="rect">
            <a:avLst/>
          </a:prstGeom>
        </p:spPr>
        <p:txBody>
          <a:bodyPr vert="horz" lIns="438912" tIns="219456" rIns="438912" bIns="219456" anchor="b"/>
          <a:lstStyle>
            <a:lvl1pPr algn="r" eaLnBrk="1" latinLnBrk="0" hangingPunct="1">
              <a:defRPr kumimoji="0" sz="4800">
                <a:solidFill>
                  <a:schemeClr val="bg2">
                    <a:shade val="50000"/>
                  </a:schemeClr>
                </a:solidFill>
              </a:defRPr>
            </a:lvl1pPr>
            <a:extLst/>
          </a:lstStyle>
          <a:p>
            <a:fld id="{2DC1E862-C33C-4C67-BBDE-769F818A2E6F}" type="datetimeFigureOut">
              <a:rPr lang="en-US" smtClean="0"/>
              <a:pPr/>
              <a:t>10/23/13</a:t>
            </a:fld>
            <a:endParaRPr lang="en-US"/>
          </a:p>
        </p:txBody>
      </p:sp>
      <p:sp>
        <p:nvSpPr>
          <p:cNvPr id="18" name="Footer Placeholder 17"/>
          <p:cNvSpPr>
            <a:spLocks noGrp="1"/>
          </p:cNvSpPr>
          <p:nvPr>
            <p:ph type="ftr" sz="quarter" idx="3"/>
          </p:nvPr>
        </p:nvSpPr>
        <p:spPr>
          <a:xfrm>
            <a:off x="29099174" y="29337002"/>
            <a:ext cx="10972800" cy="1752600"/>
          </a:xfrm>
          <a:prstGeom prst="rect">
            <a:avLst/>
          </a:prstGeom>
        </p:spPr>
        <p:txBody>
          <a:bodyPr vert="horz" lIns="438912" tIns="219456" rIns="438912" bIns="219456" anchor="b"/>
          <a:lstStyle>
            <a:lvl1pPr algn="l" eaLnBrk="1" latinLnBrk="0" hangingPunct="1">
              <a:defRPr kumimoji="0" sz="48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40071974" y="29337002"/>
            <a:ext cx="2194560" cy="1752600"/>
          </a:xfrm>
          <a:prstGeom prst="rect">
            <a:avLst/>
          </a:prstGeom>
        </p:spPr>
        <p:txBody>
          <a:bodyPr vert="horz" lIns="438912" tIns="219456" rIns="438912" bIns="219456" anchor="b"/>
          <a:lstStyle>
            <a:lvl1pPr algn="r" eaLnBrk="1" latinLnBrk="0" hangingPunct="1">
              <a:defRPr kumimoji="0" sz="4800">
                <a:solidFill>
                  <a:schemeClr val="bg2">
                    <a:shade val="50000"/>
                  </a:schemeClr>
                </a:solidFill>
              </a:defRPr>
            </a:lvl1pPr>
            <a:extLst/>
          </a:lstStyle>
          <a:p>
            <a:fld id="{1AD25670-0413-4C23-A2C7-B9D978A3D42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173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1272845" indent="-1272845" algn="l" rtl="0" eaLnBrk="1" latinLnBrk="0" hangingPunct="1">
        <a:spcBef>
          <a:spcPts val="1200"/>
        </a:spcBef>
        <a:buClr>
          <a:schemeClr val="accent1"/>
        </a:buClr>
        <a:buSzPct val="80000"/>
        <a:buFont typeface="Wingdings 2"/>
        <a:buChar char=""/>
        <a:defRPr kumimoji="0" sz="13400" kern="1200">
          <a:solidFill>
            <a:schemeClr val="tx1"/>
          </a:solidFill>
          <a:effectLst/>
          <a:latin typeface="+mn-lt"/>
          <a:ea typeface="+mn-ea"/>
          <a:cs typeface="+mn-cs"/>
        </a:defRPr>
      </a:lvl1pPr>
      <a:lvl2pPr marL="2633472" indent="-965606" algn="l" rtl="0" eaLnBrk="1" latinLnBrk="0" hangingPunct="1">
        <a:spcBef>
          <a:spcPts val="1200"/>
        </a:spcBef>
        <a:buClr>
          <a:schemeClr val="accent1"/>
        </a:buClr>
        <a:buSzPct val="100000"/>
        <a:buFont typeface="Verdana"/>
        <a:buChar char="◦"/>
        <a:defRPr kumimoji="0" sz="11500" kern="1200">
          <a:solidFill>
            <a:schemeClr val="tx1"/>
          </a:solidFill>
          <a:latin typeface="+mn-lt"/>
          <a:ea typeface="+mn-ea"/>
          <a:cs typeface="+mn-cs"/>
        </a:defRPr>
      </a:lvl2pPr>
      <a:lvl3pPr marL="3774643" indent="-877824" algn="l" rtl="0" eaLnBrk="1" latinLnBrk="0" hangingPunct="1">
        <a:spcBef>
          <a:spcPts val="1200"/>
        </a:spcBef>
        <a:buClr>
          <a:schemeClr val="accent2">
            <a:tint val="85000"/>
            <a:satMod val="285000"/>
          </a:schemeClr>
        </a:buClr>
        <a:buSzPct val="100000"/>
        <a:buFont typeface="Wingdings 2"/>
        <a:buChar char=""/>
        <a:defRPr kumimoji="0" sz="10600" kern="1200">
          <a:solidFill>
            <a:schemeClr val="tx1"/>
          </a:solidFill>
          <a:latin typeface="+mn-lt"/>
          <a:ea typeface="+mn-ea"/>
          <a:cs typeface="+mn-cs"/>
        </a:defRPr>
      </a:lvl3pPr>
      <a:lvl4pPr marL="4915814" indent="-877824" algn="l" rtl="0" eaLnBrk="1" latinLnBrk="0" hangingPunct="1">
        <a:spcBef>
          <a:spcPts val="1104"/>
        </a:spcBef>
        <a:buClr>
          <a:schemeClr val="accent2">
            <a:tint val="85000"/>
            <a:satMod val="285000"/>
          </a:schemeClr>
        </a:buClr>
        <a:buSzPct val="112000"/>
        <a:buFont typeface="Verdana"/>
        <a:buChar char="◦"/>
        <a:defRPr kumimoji="0" sz="9100" kern="1200">
          <a:solidFill>
            <a:schemeClr val="tx1"/>
          </a:solidFill>
          <a:latin typeface="+mn-lt"/>
          <a:ea typeface="+mn-ea"/>
          <a:cs typeface="+mn-cs"/>
        </a:defRPr>
      </a:lvl4pPr>
      <a:lvl5pPr marL="6144768" indent="-877824" algn="l" rtl="0" eaLnBrk="1" latinLnBrk="0" hangingPunct="1">
        <a:spcBef>
          <a:spcPts val="1200"/>
        </a:spcBef>
        <a:buClr>
          <a:schemeClr val="accent3">
            <a:tint val="85000"/>
            <a:satMod val="275000"/>
          </a:schemeClr>
        </a:buClr>
        <a:buSzPct val="100000"/>
        <a:buFont typeface="Wingdings 2"/>
        <a:buChar char=""/>
        <a:defRPr kumimoji="0" sz="8600" kern="1200">
          <a:solidFill>
            <a:schemeClr val="tx1"/>
          </a:solidFill>
          <a:latin typeface="+mn-lt"/>
          <a:ea typeface="+mn-ea"/>
          <a:cs typeface="+mn-cs"/>
        </a:defRPr>
      </a:lvl5pPr>
      <a:lvl6pPr marL="7154266" indent="-877824" algn="l" rtl="0" eaLnBrk="1" latinLnBrk="0" hangingPunct="1">
        <a:spcBef>
          <a:spcPts val="1200"/>
        </a:spcBef>
        <a:buClr>
          <a:schemeClr val="accent3">
            <a:tint val="85000"/>
            <a:satMod val="275000"/>
          </a:schemeClr>
        </a:buClr>
        <a:buSzPct val="100000"/>
        <a:buFont typeface="Verdana"/>
        <a:buChar char="◦"/>
        <a:defRPr kumimoji="0" sz="8200" kern="1200" baseline="0">
          <a:solidFill>
            <a:schemeClr val="tx1"/>
          </a:solidFill>
          <a:latin typeface="+mn-lt"/>
          <a:ea typeface="+mn-ea"/>
          <a:cs typeface="+mn-cs"/>
        </a:defRPr>
      </a:lvl6pPr>
      <a:lvl7pPr marL="8163763" indent="-877824" algn="l" rtl="0" eaLnBrk="1" latinLnBrk="0" hangingPunct="1">
        <a:spcBef>
          <a:spcPts val="1224"/>
        </a:spcBef>
        <a:buClr>
          <a:schemeClr val="accent3">
            <a:tint val="85000"/>
            <a:satMod val="275000"/>
          </a:schemeClr>
        </a:buClr>
        <a:buSzPct val="100000"/>
        <a:buFont typeface="Wingdings 2"/>
        <a:buChar char=""/>
        <a:defRPr kumimoji="0" sz="7200" kern="1200">
          <a:solidFill>
            <a:schemeClr val="tx1"/>
          </a:solidFill>
          <a:latin typeface="+mn-lt"/>
          <a:ea typeface="+mn-ea"/>
          <a:cs typeface="+mn-cs"/>
        </a:defRPr>
      </a:lvl7pPr>
      <a:lvl8pPr marL="9217152" indent="-877824" algn="l" rtl="0" eaLnBrk="1" latinLnBrk="0" hangingPunct="1">
        <a:spcBef>
          <a:spcPts val="1234"/>
        </a:spcBef>
        <a:buClr>
          <a:schemeClr val="accent3">
            <a:tint val="85000"/>
            <a:satMod val="275000"/>
          </a:schemeClr>
        </a:buClr>
        <a:buSzPct val="100000"/>
        <a:buFont typeface="Verdana"/>
        <a:buChar char="◦"/>
        <a:defRPr kumimoji="0" sz="7200" kern="1200" baseline="0">
          <a:solidFill>
            <a:schemeClr val="tx1"/>
          </a:solidFill>
          <a:latin typeface="+mn-lt"/>
          <a:ea typeface="+mn-ea"/>
          <a:cs typeface="+mn-cs"/>
        </a:defRPr>
      </a:lvl8pPr>
      <a:lvl9pPr marL="10314432" indent="-877824" algn="l" rtl="0" eaLnBrk="1" latinLnBrk="0" hangingPunct="1">
        <a:spcBef>
          <a:spcPts val="1224"/>
        </a:spcBef>
        <a:buClr>
          <a:schemeClr val="accent3">
            <a:tint val="85000"/>
            <a:satMod val="275000"/>
          </a:schemeClr>
        </a:buClr>
        <a:buSzPct val="100000"/>
        <a:buFont typeface="Wingdings 2"/>
        <a:buChar char=""/>
        <a:defRPr kumimoji="0" sz="72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2194560" algn="l" rtl="0" eaLnBrk="1" latinLnBrk="0" hangingPunct="1">
        <a:defRPr kumimoji="0" kern="1200">
          <a:solidFill>
            <a:schemeClr val="tx1"/>
          </a:solidFill>
          <a:latin typeface="+mn-lt"/>
          <a:ea typeface="+mn-ea"/>
          <a:cs typeface="+mn-cs"/>
        </a:defRPr>
      </a:lvl2pPr>
      <a:lvl3pPr marL="4389120" algn="l" rtl="0" eaLnBrk="1" latinLnBrk="0" hangingPunct="1">
        <a:defRPr kumimoji="0" kern="1200">
          <a:solidFill>
            <a:schemeClr val="tx1"/>
          </a:solidFill>
          <a:latin typeface="+mn-lt"/>
          <a:ea typeface="+mn-ea"/>
          <a:cs typeface="+mn-cs"/>
        </a:defRPr>
      </a:lvl3pPr>
      <a:lvl4pPr marL="6583680" algn="l" rtl="0" eaLnBrk="1" latinLnBrk="0" hangingPunct="1">
        <a:defRPr kumimoji="0" kern="1200">
          <a:solidFill>
            <a:schemeClr val="tx1"/>
          </a:solidFill>
          <a:latin typeface="+mn-lt"/>
          <a:ea typeface="+mn-ea"/>
          <a:cs typeface="+mn-cs"/>
        </a:defRPr>
      </a:lvl4pPr>
      <a:lvl5pPr marL="8778240" algn="l" rtl="0" eaLnBrk="1" latinLnBrk="0" hangingPunct="1">
        <a:defRPr kumimoji="0" kern="1200">
          <a:solidFill>
            <a:schemeClr val="tx1"/>
          </a:solidFill>
          <a:latin typeface="+mn-lt"/>
          <a:ea typeface="+mn-ea"/>
          <a:cs typeface="+mn-cs"/>
        </a:defRPr>
      </a:lvl5pPr>
      <a:lvl6pPr marL="10972800" algn="l" rtl="0" eaLnBrk="1" latinLnBrk="0" hangingPunct="1">
        <a:defRPr kumimoji="0" kern="1200">
          <a:solidFill>
            <a:schemeClr val="tx1"/>
          </a:solidFill>
          <a:latin typeface="+mn-lt"/>
          <a:ea typeface="+mn-ea"/>
          <a:cs typeface="+mn-cs"/>
        </a:defRPr>
      </a:lvl6pPr>
      <a:lvl7pPr marL="13167360" algn="l" rtl="0" eaLnBrk="1" latinLnBrk="0" hangingPunct="1">
        <a:defRPr kumimoji="0" kern="1200">
          <a:solidFill>
            <a:schemeClr val="tx1"/>
          </a:solidFill>
          <a:latin typeface="+mn-lt"/>
          <a:ea typeface="+mn-ea"/>
          <a:cs typeface="+mn-cs"/>
        </a:defRPr>
      </a:lvl7pPr>
      <a:lvl8pPr marL="15361920" algn="l" rtl="0" eaLnBrk="1" latinLnBrk="0" hangingPunct="1">
        <a:defRPr kumimoji="0" kern="1200">
          <a:solidFill>
            <a:schemeClr val="tx1"/>
          </a:solidFill>
          <a:latin typeface="+mn-lt"/>
          <a:ea typeface="+mn-ea"/>
          <a:cs typeface="+mn-cs"/>
        </a:defRPr>
      </a:lvl8pPr>
      <a:lvl9pPr marL="1755648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11963400" y="2029075"/>
            <a:ext cx="19659600" cy="400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2" tIns="45686" rIns="91382" bIns="45686">
            <a:spAutoFit/>
          </a:bodyPr>
          <a:lstStyle>
            <a:lvl1pPr defTabSz="4386263" eaLnBrk="0" hangingPunct="0">
              <a:defRPr sz="3800">
                <a:solidFill>
                  <a:schemeClr val="tx1"/>
                </a:solidFill>
                <a:latin typeface="Arial" charset="0"/>
                <a:ea typeface="ＭＳ Ｐゴシック" pitchFamily="1" charset="-128"/>
              </a:defRPr>
            </a:lvl1pPr>
            <a:lvl2pPr marL="37931725" indent="-37474525" defTabSz="4386263" eaLnBrk="0" hangingPunct="0">
              <a:defRPr sz="3800">
                <a:solidFill>
                  <a:schemeClr val="tx1"/>
                </a:solidFill>
                <a:latin typeface="Arial" charset="0"/>
                <a:ea typeface="ＭＳ Ｐゴシック" pitchFamily="1" charset="-128"/>
              </a:defRPr>
            </a:lvl2pPr>
            <a:lvl3pPr eaLnBrk="0" hangingPunct="0">
              <a:defRPr sz="3800">
                <a:solidFill>
                  <a:schemeClr val="tx1"/>
                </a:solidFill>
                <a:latin typeface="Arial" charset="0"/>
                <a:ea typeface="ＭＳ Ｐゴシック" pitchFamily="1" charset="-128"/>
              </a:defRPr>
            </a:lvl3pPr>
            <a:lvl4pPr eaLnBrk="0" hangingPunct="0">
              <a:defRPr sz="3800">
                <a:solidFill>
                  <a:schemeClr val="tx1"/>
                </a:solidFill>
                <a:latin typeface="Arial" charset="0"/>
                <a:ea typeface="ＭＳ Ｐゴシック" pitchFamily="1" charset="-128"/>
              </a:defRPr>
            </a:lvl4pPr>
            <a:lvl5pPr eaLnBrk="0" hangingPunct="0">
              <a:defRPr sz="3800">
                <a:solidFill>
                  <a:schemeClr val="tx1"/>
                </a:solidFill>
                <a:latin typeface="Arial" charset="0"/>
                <a:ea typeface="ＭＳ Ｐゴシック" pitchFamily="1" charset="-128"/>
              </a:defRPr>
            </a:lvl5pPr>
            <a:lvl6pPr marL="457200" eaLnBrk="0" fontAlgn="base" hangingPunct="0">
              <a:spcBef>
                <a:spcPct val="0"/>
              </a:spcBef>
              <a:spcAft>
                <a:spcPct val="0"/>
              </a:spcAft>
              <a:defRPr sz="3800">
                <a:solidFill>
                  <a:schemeClr val="tx1"/>
                </a:solidFill>
                <a:latin typeface="Arial" charset="0"/>
                <a:ea typeface="ＭＳ Ｐゴシック" pitchFamily="1" charset="-128"/>
              </a:defRPr>
            </a:lvl6pPr>
            <a:lvl7pPr marL="914400" eaLnBrk="0" fontAlgn="base" hangingPunct="0">
              <a:spcBef>
                <a:spcPct val="0"/>
              </a:spcBef>
              <a:spcAft>
                <a:spcPct val="0"/>
              </a:spcAft>
              <a:defRPr sz="3800">
                <a:solidFill>
                  <a:schemeClr val="tx1"/>
                </a:solidFill>
                <a:latin typeface="Arial" charset="0"/>
                <a:ea typeface="ＭＳ Ｐゴシック" pitchFamily="1" charset="-128"/>
              </a:defRPr>
            </a:lvl7pPr>
            <a:lvl8pPr marL="1371600" eaLnBrk="0" fontAlgn="base" hangingPunct="0">
              <a:spcBef>
                <a:spcPct val="0"/>
              </a:spcBef>
              <a:spcAft>
                <a:spcPct val="0"/>
              </a:spcAft>
              <a:defRPr sz="3800">
                <a:solidFill>
                  <a:schemeClr val="tx1"/>
                </a:solidFill>
                <a:latin typeface="Arial" charset="0"/>
                <a:ea typeface="ＭＳ Ｐゴシック" pitchFamily="1" charset="-128"/>
              </a:defRPr>
            </a:lvl8pPr>
            <a:lvl9pPr marL="1828800" eaLnBrk="0" fontAlgn="base" hangingPunct="0">
              <a:spcBef>
                <a:spcPct val="0"/>
              </a:spcBef>
              <a:spcAft>
                <a:spcPct val="0"/>
              </a:spcAft>
              <a:defRPr sz="3800">
                <a:solidFill>
                  <a:schemeClr val="tx1"/>
                </a:solidFill>
                <a:latin typeface="Arial" charset="0"/>
                <a:ea typeface="ＭＳ Ｐゴシック" pitchFamily="1" charset="-128"/>
              </a:defRPr>
            </a:lvl9pPr>
          </a:lstStyle>
          <a:p>
            <a:pPr marL="0" marR="0" lvl="0" indent="0" algn="ctr" defTabSz="4386263" eaLnBrk="1" fontAlgn="auto" latinLnBrk="0" hangingPunct="1">
              <a:lnSpc>
                <a:spcPct val="100000"/>
              </a:lnSpc>
              <a:spcBef>
                <a:spcPct val="50000"/>
              </a:spcBef>
              <a:spcAft>
                <a:spcPts val="0"/>
              </a:spcAft>
              <a:buClrTx/>
              <a:buSzTx/>
              <a:buFontTx/>
              <a:buNone/>
              <a:tabLst/>
              <a:defRPr/>
            </a:pPr>
            <a:r>
              <a:rPr kumimoji="0" lang="en-US" sz="67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Fear and Mortality-Salience increase Volunteering</a:t>
            </a:r>
          </a:p>
          <a:p>
            <a:pPr lvl="0" algn="ctr" eaLnBrk="1" hangingPunct="1">
              <a:spcBef>
                <a:spcPct val="50000"/>
              </a:spcBef>
              <a:defRPr/>
            </a:pPr>
            <a:r>
              <a:rPr lang="en-US" sz="4800" kern="0" dirty="0" smtClean="0">
                <a:solidFill>
                  <a:sysClr val="windowText" lastClr="000000"/>
                </a:solidFill>
                <a:latin typeface="Arial" pitchFamily="34" charset="0"/>
                <a:cs typeface="Arial" pitchFamily="34" charset="0"/>
              </a:rPr>
              <a:t>Elise Murray</a:t>
            </a:r>
            <a:r>
              <a:rPr kumimoji="0" lang="en-US" sz="4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t>
            </a:r>
            <a:r>
              <a:rPr lang="en-US" sz="4800" kern="0" noProof="0" dirty="0" smtClean="0">
                <a:solidFill>
                  <a:sysClr val="windowText" lastClr="000000"/>
                </a:solidFill>
                <a:latin typeface="Arial" pitchFamily="34" charset="0"/>
                <a:cs typeface="Arial" pitchFamily="34" charset="0"/>
              </a:rPr>
              <a:t> </a:t>
            </a:r>
            <a:r>
              <a:rPr lang="en-US" sz="4800" kern="0" noProof="0" dirty="0" err="1" smtClean="0">
                <a:solidFill>
                  <a:sysClr val="windowText" lastClr="000000"/>
                </a:solidFill>
                <a:latin typeface="Arial" pitchFamily="34" charset="0"/>
                <a:cs typeface="Arial" pitchFamily="34" charset="0"/>
              </a:rPr>
              <a:t>Ke</a:t>
            </a:r>
            <a:r>
              <a:rPr kumimoji="0" lang="en-US" sz="4800" b="0" i="0" u="none" strike="noStrike" kern="0" cap="none" spc="0" normalizeH="0" noProof="0" dirty="0" err="1" smtClean="0">
                <a:ln>
                  <a:noFill/>
                </a:ln>
                <a:solidFill>
                  <a:sysClr val="windowText" lastClr="000000"/>
                </a:solidFill>
                <a:effectLst/>
                <a:uLnTx/>
                <a:uFillTx/>
                <a:latin typeface="Arial" pitchFamily="34" charset="0"/>
                <a:cs typeface="Arial" pitchFamily="34" charset="0"/>
              </a:rPr>
              <a:t>llen</a:t>
            </a:r>
            <a:r>
              <a:rPr kumimoji="0" lang="en-US" sz="4800" b="0" i="0" u="none" strike="noStrike" kern="0" cap="none" spc="0" normalizeH="0" noProof="0" dirty="0" smtClean="0">
                <a:ln>
                  <a:noFill/>
                </a:ln>
                <a:solidFill>
                  <a:sysClr val="windowText" lastClr="000000"/>
                </a:solidFill>
                <a:effectLst/>
                <a:uLnTx/>
                <a:uFillTx/>
                <a:latin typeface="Arial" pitchFamily="34" charset="0"/>
                <a:cs typeface="Arial" pitchFamily="34" charset="0"/>
              </a:rPr>
              <a:t> </a:t>
            </a:r>
            <a:r>
              <a:rPr kumimoji="0" lang="en-US" sz="4800" b="0" i="0" u="none" strike="noStrike" kern="0" cap="none" spc="0" normalizeH="0" noProof="0" dirty="0" err="1" smtClean="0">
                <a:ln>
                  <a:noFill/>
                </a:ln>
                <a:solidFill>
                  <a:sysClr val="windowText" lastClr="000000"/>
                </a:solidFill>
                <a:effectLst/>
                <a:uLnTx/>
                <a:uFillTx/>
                <a:latin typeface="Arial" pitchFamily="34" charset="0"/>
                <a:cs typeface="Arial" pitchFamily="34" charset="0"/>
              </a:rPr>
              <a:t>Mrkva</a:t>
            </a:r>
            <a:r>
              <a:rPr lang="en-US" sz="4800" kern="0" dirty="0" smtClean="0">
                <a:solidFill>
                  <a:sysClr val="windowText" lastClr="000000"/>
                </a:solidFill>
                <a:latin typeface="Arial" pitchFamily="34" charset="0"/>
                <a:cs typeface="Arial" pitchFamily="34" charset="0"/>
              </a:rPr>
              <a:t>, Travis Pruitt, Emily </a:t>
            </a:r>
            <a:r>
              <a:rPr lang="en-US" sz="4800" kern="0" dirty="0" err="1" smtClean="0">
                <a:solidFill>
                  <a:sysClr val="windowText" lastClr="000000"/>
                </a:solidFill>
                <a:latin typeface="Arial" pitchFamily="34" charset="0"/>
                <a:cs typeface="Arial" pitchFamily="34" charset="0"/>
              </a:rPr>
              <a:t>Conron</a:t>
            </a:r>
            <a:r>
              <a:rPr lang="en-US" sz="4800" kern="0" dirty="0" smtClean="0">
                <a:solidFill>
                  <a:sysClr val="windowText" lastClr="000000"/>
                </a:solidFill>
                <a:latin typeface="Arial" pitchFamily="34" charset="0"/>
                <a:cs typeface="Arial" pitchFamily="34" charset="0"/>
              </a:rPr>
              <a:t>, Elizabeth Peterson</a:t>
            </a:r>
            <a:r>
              <a:rPr kumimoji="0" lang="en-US" sz="4800" b="0" i="0" u="none" strike="noStrike" kern="0" cap="none" spc="0" normalizeH="0" noProof="0" dirty="0" smtClean="0">
                <a:ln>
                  <a:noFill/>
                </a:ln>
                <a:solidFill>
                  <a:sysClr val="windowText" lastClr="000000"/>
                </a:solidFill>
                <a:effectLst/>
                <a:uLnTx/>
                <a:uFillTx/>
                <a:latin typeface="Arial" pitchFamily="34" charset="0"/>
                <a:cs typeface="Arial" pitchFamily="34" charset="0"/>
              </a:rPr>
              <a:t>, </a:t>
            </a:r>
            <a:r>
              <a:rPr kumimoji="0" lang="en-US" sz="4800" b="0" i="0" u="none" strike="noStrike" kern="0" cap="none" spc="0" normalizeH="0" noProof="0" dirty="0" err="1" smtClean="0">
                <a:ln>
                  <a:noFill/>
                </a:ln>
                <a:solidFill>
                  <a:sysClr val="windowText" lastClr="000000"/>
                </a:solidFill>
                <a:effectLst/>
                <a:uLnTx/>
                <a:uFillTx/>
                <a:latin typeface="Arial" pitchFamily="34" charset="0"/>
                <a:cs typeface="Arial" pitchFamily="34" charset="0"/>
              </a:rPr>
              <a:t>Darcia</a:t>
            </a:r>
            <a:r>
              <a:rPr kumimoji="0" lang="en-US" sz="4800" b="0" i="0" u="none" strike="noStrike" kern="0" cap="none" spc="0" normalizeH="0" noProof="0" dirty="0" smtClean="0">
                <a:ln>
                  <a:noFill/>
                </a:ln>
                <a:solidFill>
                  <a:sysClr val="windowText" lastClr="000000"/>
                </a:solidFill>
                <a:effectLst/>
                <a:uLnTx/>
                <a:uFillTx/>
                <a:latin typeface="Arial" pitchFamily="34" charset="0"/>
                <a:cs typeface="Arial" pitchFamily="34" charset="0"/>
              </a:rPr>
              <a:t> Narvaez</a:t>
            </a:r>
            <a:r>
              <a:rPr kumimoji="0" lang="en-US" sz="4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l="1810" t="8212" r="2000" b="9984"/>
          <a:stretch>
            <a:fillRect/>
          </a:stretch>
        </p:blipFill>
        <p:spPr bwMode="auto">
          <a:xfrm>
            <a:off x="1676399" y="2109052"/>
            <a:ext cx="10668001" cy="268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5937832" y="6553198"/>
            <a:ext cx="12637168" cy="25576220"/>
          </a:xfrm>
          <a:prstGeom prst="rect">
            <a:avLst/>
          </a:prstGeom>
          <a:noFill/>
        </p:spPr>
        <p:txBody>
          <a:bodyPr wrap="square" rtlCol="0">
            <a:spAutoFit/>
          </a:bodyPr>
          <a:lstStyle/>
          <a:p>
            <a:pPr lvl="0" algn="ctr" defTabSz="2403475" fontAlgn="base">
              <a:spcBef>
                <a:spcPct val="0"/>
              </a:spcBef>
              <a:spcAft>
                <a:spcPct val="0"/>
              </a:spcAft>
            </a:pPr>
            <a:r>
              <a:rPr lang="en-US" sz="3600" b="1" dirty="0" smtClean="0">
                <a:solidFill>
                  <a:prstClr val="black"/>
                </a:solidFill>
                <a:latin typeface="Arial" pitchFamily="34" charset="0"/>
                <a:cs typeface="Arial" pitchFamily="34" charset="0"/>
              </a:rPr>
              <a:t>Methods</a:t>
            </a:r>
            <a:endParaRPr lang="en-US" sz="3600" dirty="0" smtClean="0">
              <a:solidFill>
                <a:prstClr val="black"/>
              </a:solidFill>
              <a:latin typeface="Arial" pitchFamily="34" charset="0"/>
              <a:cs typeface="Arial" pitchFamily="34" charset="0"/>
            </a:endParaRPr>
          </a:p>
          <a:p>
            <a:pPr lvl="0" defTabSz="2403475" fontAlgn="base">
              <a:spcBef>
                <a:spcPct val="0"/>
              </a:spcBef>
              <a:spcAft>
                <a:spcPct val="0"/>
              </a:spcAft>
            </a:pPr>
            <a:r>
              <a:rPr lang="en-US" sz="3600" b="1" u="sng" dirty="0" smtClean="0">
                <a:solidFill>
                  <a:prstClr val="black"/>
                </a:solidFill>
                <a:latin typeface="Arial" pitchFamily="34" charset="0"/>
                <a:cs typeface="Arial" pitchFamily="34" charset="0"/>
              </a:rPr>
              <a:t>Study 1 procedure</a:t>
            </a:r>
            <a:endParaRPr lang="en-US" sz="3600" b="1" dirty="0" smtClean="0">
              <a:solidFill>
                <a:prstClr val="black"/>
              </a:solidFill>
              <a:latin typeface="Arial" pitchFamily="34" charset="0"/>
              <a:cs typeface="Arial" pitchFamily="34" charset="0"/>
            </a:endParaRPr>
          </a:p>
          <a:p>
            <a:pPr marL="685800" lvl="0" indent="-685800" defTabSz="2403475" fontAlgn="base">
              <a:spcBef>
                <a:spcPct val="0"/>
              </a:spcBef>
              <a:spcAft>
                <a:spcPct val="0"/>
              </a:spcAft>
              <a:buFont typeface="Arial" pitchFamily="34" charset="0"/>
              <a:buChar char="•"/>
            </a:pPr>
            <a:r>
              <a:rPr lang="en-US" sz="3600" dirty="0" smtClean="0">
                <a:solidFill>
                  <a:prstClr val="black"/>
                </a:solidFill>
                <a:latin typeface="Arial" pitchFamily="34" charset="0"/>
                <a:cs typeface="Arial" pitchFamily="34" charset="0"/>
              </a:rPr>
              <a:t>Participants wrote for 5 minutes, either about what would happen leading up to their physical death (mortality-salience) or about everyday activities (neutral)</a:t>
            </a:r>
          </a:p>
          <a:p>
            <a:pPr marL="685800" lvl="0" indent="-685800" defTabSz="2403475" fontAlgn="base">
              <a:spcBef>
                <a:spcPct val="0"/>
              </a:spcBef>
              <a:spcAft>
                <a:spcPct val="0"/>
              </a:spcAft>
              <a:buFont typeface="Arial" pitchFamily="34" charset="0"/>
              <a:buChar char="•"/>
            </a:pPr>
            <a:r>
              <a:rPr lang="en-US" sz="3600" dirty="0" smtClean="0">
                <a:solidFill>
                  <a:prstClr val="black"/>
                </a:solidFill>
                <a:latin typeface="Arial" pitchFamily="34" charset="0"/>
                <a:cs typeface="Arial" pitchFamily="34" charset="0"/>
              </a:rPr>
              <a:t>They were informed about a volunteering opportunity at the Center for the Homeless, and asked whether they would be willing to sign-up.</a:t>
            </a:r>
          </a:p>
          <a:p>
            <a:pPr marL="685800" lvl="0" indent="-685800" defTabSz="2403475" fontAlgn="base">
              <a:spcBef>
                <a:spcPct val="0"/>
              </a:spcBef>
              <a:spcAft>
                <a:spcPct val="0"/>
              </a:spcAft>
              <a:buFont typeface="Arial" pitchFamily="34" charset="0"/>
              <a:buChar char="•"/>
            </a:pPr>
            <a:r>
              <a:rPr lang="en-US" sz="3600" dirty="0" smtClean="0">
                <a:solidFill>
                  <a:prstClr val="black"/>
                </a:solidFill>
                <a:latin typeface="Arial" pitchFamily="34" charset="0"/>
                <a:cs typeface="Arial" pitchFamily="34" charset="0"/>
              </a:rPr>
              <a:t>They completed personality measures and moral identity measures and were debriefed and told the true purpose of the experiment.</a:t>
            </a:r>
          </a:p>
          <a:p>
            <a:pPr marL="685800" lvl="0" indent="-685800" defTabSz="2403475" fontAlgn="base">
              <a:spcBef>
                <a:spcPct val="0"/>
              </a:spcBef>
              <a:spcAft>
                <a:spcPct val="0"/>
              </a:spcAft>
              <a:buFont typeface="Arial" pitchFamily="34" charset="0"/>
              <a:buChar char="•"/>
            </a:pPr>
            <a:endParaRPr lang="en-US" sz="3600" dirty="0" smtClean="0">
              <a:solidFill>
                <a:prstClr val="black"/>
              </a:solidFill>
              <a:latin typeface="Arial" pitchFamily="34" charset="0"/>
              <a:cs typeface="Arial" pitchFamily="34" charset="0"/>
            </a:endParaRPr>
          </a:p>
          <a:p>
            <a:pPr defTabSz="2403475" fontAlgn="base">
              <a:spcBef>
                <a:spcPct val="0"/>
              </a:spcBef>
              <a:spcAft>
                <a:spcPct val="0"/>
              </a:spcAft>
            </a:pPr>
            <a:r>
              <a:rPr lang="en-US" sz="3600" b="1" u="sng" dirty="0">
                <a:solidFill>
                  <a:prstClr val="black"/>
                </a:solidFill>
                <a:latin typeface="Arial" pitchFamily="34" charset="0"/>
                <a:cs typeface="Arial" pitchFamily="34" charset="0"/>
              </a:rPr>
              <a:t>Study </a:t>
            </a:r>
            <a:r>
              <a:rPr lang="en-US" sz="3600" b="1" u="sng" dirty="0" smtClean="0">
                <a:solidFill>
                  <a:prstClr val="black"/>
                </a:solidFill>
                <a:latin typeface="Arial" pitchFamily="34" charset="0"/>
                <a:cs typeface="Arial" pitchFamily="34" charset="0"/>
              </a:rPr>
              <a:t>2 procedure</a:t>
            </a:r>
          </a:p>
          <a:p>
            <a:pPr marL="571500" indent="-571500" defTabSz="2403475" fontAlgn="base">
              <a:spcBef>
                <a:spcPct val="0"/>
              </a:spcBef>
              <a:spcAft>
                <a:spcPct val="0"/>
              </a:spcAft>
              <a:buFont typeface="Arial" pitchFamily="34" charset="0"/>
              <a:buChar char="•"/>
            </a:pPr>
            <a:r>
              <a:rPr lang="en-US" sz="3600" dirty="0" smtClean="0">
                <a:solidFill>
                  <a:prstClr val="black"/>
                </a:solidFill>
                <a:latin typeface="Arial" pitchFamily="34" charset="0"/>
                <a:cs typeface="Arial" pitchFamily="34" charset="0"/>
              </a:rPr>
              <a:t>Identical format to study 1, except the writing manipulation was replaced with a room environment manipulation. Participants were assigned to either a room which were set up to induce mild amounts of fear (e.g. books about terrorism), or a neutral room </a:t>
            </a:r>
          </a:p>
          <a:p>
            <a:pPr lvl="0" defTabSz="4386263">
              <a:spcBef>
                <a:spcPct val="50000"/>
              </a:spcBef>
              <a:defRPr/>
            </a:pPr>
            <a:r>
              <a:rPr lang="en-US" sz="3600" b="1" u="sng" kern="0" dirty="0" smtClean="0">
                <a:solidFill>
                  <a:sysClr val="windowText" lastClr="000000"/>
                </a:solidFill>
                <a:latin typeface="Arial" pitchFamily="34" charset="0"/>
                <a:ea typeface="ＭＳ Ｐゴシック" pitchFamily="1" charset="-128"/>
                <a:cs typeface="Arial" pitchFamily="34" charset="0"/>
              </a:rPr>
              <a:t>Study 3 procedure</a:t>
            </a:r>
            <a:endParaRPr lang="en-US" sz="3600" b="1" kern="0" dirty="0" smtClean="0">
              <a:solidFill>
                <a:sysClr val="windowText" lastClr="000000"/>
              </a:solidFill>
              <a:latin typeface="Arial" pitchFamily="34" charset="0"/>
              <a:ea typeface="ＭＳ Ｐゴシック" pitchFamily="1" charset="-128"/>
              <a:cs typeface="Arial" pitchFamily="34" charset="0"/>
            </a:endParaRPr>
          </a:p>
          <a:p>
            <a:pPr marL="571500" lvl="0" indent="-571500" defTabSz="4386263">
              <a:spcBef>
                <a:spcPct val="50000"/>
              </a:spcBef>
              <a:buFont typeface="Arial" pitchFamily="34" charset="0"/>
              <a:buChar char="•"/>
              <a:defRPr/>
            </a:pPr>
            <a:r>
              <a:rPr lang="en-US" sz="3600" kern="0" dirty="0" smtClean="0">
                <a:solidFill>
                  <a:sysClr val="windowText" lastClr="000000"/>
                </a:solidFill>
                <a:latin typeface="Arial" pitchFamily="34" charset="0"/>
                <a:ea typeface="ＭＳ Ｐゴシック" pitchFamily="1" charset="-128"/>
                <a:cs typeface="Arial" pitchFamily="34" charset="0"/>
              </a:rPr>
              <a:t>Study 3 was exclusively online. Participants read about two volunteer opportunities and were asked whether or not they were willing to sign up for each.</a:t>
            </a:r>
          </a:p>
          <a:p>
            <a:pPr marL="571500" lvl="0" indent="-571500" defTabSz="4386263">
              <a:spcBef>
                <a:spcPct val="50000"/>
              </a:spcBef>
              <a:buFont typeface="Arial" pitchFamily="34" charset="0"/>
              <a:buChar char="•"/>
              <a:defRPr/>
            </a:pPr>
            <a:r>
              <a:rPr lang="en-US" sz="3600" dirty="0">
                <a:solidFill>
                  <a:schemeClr val="bg1"/>
                </a:solidFill>
                <a:latin typeface="Arial"/>
                <a:cs typeface="Arial"/>
              </a:rPr>
              <a:t>Volunteer activity involving mortality-salience: participants were given an opportunity to volunteer in a mentorship program with kids at the Center for the Homeless; it involved discussion of issues in their lives. In the mortality-salience condition, the description also mentioned that the kids in the program had recent deaths in their family which would be the topic of some of the discussion</a:t>
            </a:r>
            <a:r>
              <a:rPr lang="en-US" sz="3600" dirty="0" smtClean="0">
                <a:solidFill>
                  <a:schemeClr val="bg1"/>
                </a:solidFill>
                <a:latin typeface="Arial"/>
                <a:cs typeface="Arial"/>
              </a:rPr>
              <a:t>.</a:t>
            </a:r>
          </a:p>
          <a:p>
            <a:pPr lvl="0" algn="ctr" defTabSz="4386263">
              <a:spcBef>
                <a:spcPct val="50000"/>
              </a:spcBef>
              <a:defRPr/>
            </a:pPr>
            <a:r>
              <a:rPr lang="en-US" sz="3600" b="1" kern="0" dirty="0" smtClean="0">
                <a:solidFill>
                  <a:schemeClr val="bg1"/>
                </a:solidFill>
                <a:latin typeface="Arial"/>
                <a:ea typeface="ＭＳ Ｐゴシック" pitchFamily="1" charset="-128"/>
                <a:cs typeface="Arial"/>
              </a:rPr>
              <a:t>Results</a:t>
            </a:r>
          </a:p>
          <a:p>
            <a:pPr lvl="0" defTabSz="2403475" fontAlgn="base">
              <a:spcBef>
                <a:spcPct val="0"/>
              </a:spcBef>
              <a:spcAft>
                <a:spcPct val="0"/>
              </a:spcAft>
            </a:pPr>
            <a:r>
              <a:rPr lang="en-US" sz="3600" b="1" dirty="0">
                <a:solidFill>
                  <a:srgbClr val="222222"/>
                </a:solidFill>
                <a:latin typeface="Arial" pitchFamily="34" charset="0"/>
                <a:cs typeface="Arial" pitchFamily="34" charset="0"/>
              </a:rPr>
              <a:t>Study 1</a:t>
            </a:r>
          </a:p>
          <a:p>
            <a:pPr marL="571500" lvl="0" indent="-571500" defTabSz="2403475" fontAlgn="base">
              <a:spcBef>
                <a:spcPct val="0"/>
              </a:spcBef>
              <a:spcAft>
                <a:spcPct val="0"/>
              </a:spcAft>
              <a:buFont typeface="Arial" pitchFamily="34" charset="0"/>
              <a:buChar char="•"/>
            </a:pPr>
            <a:r>
              <a:rPr lang="en-US" sz="3600" dirty="0">
                <a:solidFill>
                  <a:srgbClr val="222222"/>
                </a:solidFill>
                <a:latin typeface="Arial" pitchFamily="34" charset="0"/>
                <a:cs typeface="Arial" pitchFamily="34" charset="0"/>
              </a:rPr>
              <a:t>Participants who wrote about death were more willing to volunteer (t=2.05, p=.04), replicating the “Scrooge Effect</a:t>
            </a:r>
            <a:r>
              <a:rPr lang="en-US" sz="3600" dirty="0" smtClean="0">
                <a:solidFill>
                  <a:srgbClr val="222222"/>
                </a:solidFill>
                <a:latin typeface="Arial" pitchFamily="34" charset="0"/>
                <a:cs typeface="Arial" pitchFamily="34" charset="0"/>
              </a:rPr>
              <a:t>”</a:t>
            </a:r>
          </a:p>
          <a:p>
            <a:pPr lvl="0" defTabSz="2403475" fontAlgn="base">
              <a:spcBef>
                <a:spcPct val="0"/>
              </a:spcBef>
              <a:spcAft>
                <a:spcPct val="0"/>
              </a:spcAft>
            </a:pPr>
            <a:r>
              <a:rPr lang="en-US" sz="3600" b="1" dirty="0">
                <a:solidFill>
                  <a:srgbClr val="222222"/>
                </a:solidFill>
                <a:latin typeface="Arial" pitchFamily="34" charset="0"/>
                <a:cs typeface="Arial" pitchFamily="34" charset="0"/>
              </a:rPr>
              <a:t>Study 2</a:t>
            </a:r>
          </a:p>
          <a:p>
            <a:pPr marL="685800" lvl="0" indent="-685800" defTabSz="2403475" fontAlgn="base">
              <a:spcBef>
                <a:spcPct val="0"/>
              </a:spcBef>
              <a:spcAft>
                <a:spcPct val="0"/>
              </a:spcAft>
              <a:buFont typeface="Arial" pitchFamily="34" charset="0"/>
              <a:buChar char="•"/>
            </a:pPr>
            <a:r>
              <a:rPr lang="en-US" sz="3600" dirty="0">
                <a:solidFill>
                  <a:srgbClr val="222222"/>
                </a:solidFill>
                <a:latin typeface="Arial" pitchFamily="34" charset="0"/>
                <a:cs typeface="Arial" pitchFamily="34" charset="0"/>
              </a:rPr>
              <a:t>Participants placed in the "fear" room were more willing to volunteer (t=2.37, p=.01)</a:t>
            </a:r>
          </a:p>
          <a:p>
            <a:pPr marL="685800" lvl="0" indent="-685800" defTabSz="2403475" fontAlgn="base">
              <a:spcBef>
                <a:spcPct val="0"/>
              </a:spcBef>
              <a:spcAft>
                <a:spcPct val="0"/>
              </a:spcAft>
              <a:buFont typeface="Arial" pitchFamily="34" charset="0"/>
              <a:buChar char="•"/>
            </a:pPr>
            <a:r>
              <a:rPr lang="en-US" sz="3600" dirty="0">
                <a:solidFill>
                  <a:srgbClr val="222222"/>
                </a:solidFill>
                <a:latin typeface="Arial" pitchFamily="34" charset="0"/>
                <a:cs typeface="Arial" pitchFamily="34" charset="0"/>
              </a:rPr>
              <a:t>Engagement moral identity also predicted higher volunteering. Anxiety interacted with condition such that those who were more anxious and assigned to the fear room were especially likely to volunteer. </a:t>
            </a:r>
          </a:p>
          <a:p>
            <a:pPr lvl="0" defTabSz="2403475" fontAlgn="base">
              <a:spcBef>
                <a:spcPct val="0"/>
              </a:spcBef>
              <a:spcAft>
                <a:spcPct val="0"/>
              </a:spcAft>
            </a:pPr>
            <a:endParaRPr lang="en-US" sz="3600" dirty="0">
              <a:solidFill>
                <a:srgbClr val="222222"/>
              </a:solidFill>
              <a:latin typeface="Arial" pitchFamily="34" charset="0"/>
              <a:cs typeface="Arial" pitchFamily="34" charset="0"/>
            </a:endParaRPr>
          </a:p>
          <a:p>
            <a:pPr lvl="0" defTabSz="4386263">
              <a:spcBef>
                <a:spcPct val="50000"/>
              </a:spcBef>
              <a:defRPr/>
            </a:pPr>
            <a:endParaRPr lang="en-US" sz="3600" b="1" kern="0" dirty="0">
              <a:solidFill>
                <a:sysClr val="windowText" lastClr="000000"/>
              </a:solidFill>
              <a:latin typeface="Arial" pitchFamily="34" charset="0"/>
              <a:ea typeface="ＭＳ Ｐゴシック" pitchFamily="1" charset="-128"/>
              <a:cs typeface="Arial" pitchFamily="34" charset="0"/>
            </a:endParaRPr>
          </a:p>
          <a:p>
            <a:pPr marL="685800" lvl="0" indent="-685800" defTabSz="2403475" fontAlgn="base">
              <a:spcBef>
                <a:spcPct val="0"/>
              </a:spcBef>
              <a:spcAft>
                <a:spcPct val="0"/>
              </a:spcAft>
              <a:buFont typeface="Arial" pitchFamily="34" charset="0"/>
              <a:buChar char="•"/>
            </a:pPr>
            <a:endParaRPr lang="en-US" sz="3600" dirty="0" smtClean="0">
              <a:solidFill>
                <a:srgbClr val="222222"/>
              </a:solidFill>
              <a:latin typeface="Arial" pitchFamily="34" charset="0"/>
              <a:cs typeface="Arial" pitchFamily="34" charset="0"/>
            </a:endParaRPr>
          </a:p>
        </p:txBody>
      </p:sp>
      <p:sp>
        <p:nvSpPr>
          <p:cNvPr id="24" name="Text Box 21"/>
          <p:cNvSpPr txBox="1">
            <a:spLocks noChangeArrowheads="1"/>
          </p:cNvSpPr>
          <p:nvPr/>
        </p:nvSpPr>
        <p:spPr bwMode="auto">
          <a:xfrm>
            <a:off x="1828800" y="6019800"/>
            <a:ext cx="13066295" cy="2643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2" tIns="45686" rIns="91382" bIns="45686">
            <a:spAutoFit/>
          </a:bodyPr>
          <a:lstStyle>
            <a:lvl1pPr defTabSz="4386263" eaLnBrk="0" hangingPunct="0">
              <a:defRPr sz="3800">
                <a:solidFill>
                  <a:schemeClr val="tx1"/>
                </a:solidFill>
                <a:latin typeface="Arial" charset="0"/>
                <a:ea typeface="ＭＳ Ｐゴシック" pitchFamily="1" charset="-128"/>
              </a:defRPr>
            </a:lvl1pPr>
            <a:lvl2pPr marL="37931725" indent="-37474525" defTabSz="4386263" eaLnBrk="0" hangingPunct="0">
              <a:defRPr sz="3800">
                <a:solidFill>
                  <a:schemeClr val="tx1"/>
                </a:solidFill>
                <a:latin typeface="Arial" charset="0"/>
                <a:ea typeface="ＭＳ Ｐゴシック" pitchFamily="1" charset="-128"/>
              </a:defRPr>
            </a:lvl2pPr>
            <a:lvl3pPr eaLnBrk="0" hangingPunct="0">
              <a:defRPr sz="3800">
                <a:solidFill>
                  <a:schemeClr val="tx1"/>
                </a:solidFill>
                <a:latin typeface="Arial" charset="0"/>
                <a:ea typeface="ＭＳ Ｐゴシック" pitchFamily="1" charset="-128"/>
              </a:defRPr>
            </a:lvl3pPr>
            <a:lvl4pPr eaLnBrk="0" hangingPunct="0">
              <a:defRPr sz="3800">
                <a:solidFill>
                  <a:schemeClr val="tx1"/>
                </a:solidFill>
                <a:latin typeface="Arial" charset="0"/>
                <a:ea typeface="ＭＳ Ｐゴシック" pitchFamily="1" charset="-128"/>
              </a:defRPr>
            </a:lvl4pPr>
            <a:lvl5pPr eaLnBrk="0" hangingPunct="0">
              <a:defRPr sz="3800">
                <a:solidFill>
                  <a:schemeClr val="tx1"/>
                </a:solidFill>
                <a:latin typeface="Arial" charset="0"/>
                <a:ea typeface="ＭＳ Ｐゴシック" pitchFamily="1" charset="-128"/>
              </a:defRPr>
            </a:lvl5pPr>
            <a:lvl6pPr marL="457200" eaLnBrk="0" fontAlgn="base" hangingPunct="0">
              <a:spcBef>
                <a:spcPct val="0"/>
              </a:spcBef>
              <a:spcAft>
                <a:spcPct val="0"/>
              </a:spcAft>
              <a:defRPr sz="3800">
                <a:solidFill>
                  <a:schemeClr val="tx1"/>
                </a:solidFill>
                <a:latin typeface="Arial" charset="0"/>
                <a:ea typeface="ＭＳ Ｐゴシック" pitchFamily="1" charset="-128"/>
              </a:defRPr>
            </a:lvl6pPr>
            <a:lvl7pPr marL="914400" eaLnBrk="0" fontAlgn="base" hangingPunct="0">
              <a:spcBef>
                <a:spcPct val="0"/>
              </a:spcBef>
              <a:spcAft>
                <a:spcPct val="0"/>
              </a:spcAft>
              <a:defRPr sz="3800">
                <a:solidFill>
                  <a:schemeClr val="tx1"/>
                </a:solidFill>
                <a:latin typeface="Arial" charset="0"/>
                <a:ea typeface="ＭＳ Ｐゴシック" pitchFamily="1" charset="-128"/>
              </a:defRPr>
            </a:lvl7pPr>
            <a:lvl8pPr marL="1371600" eaLnBrk="0" fontAlgn="base" hangingPunct="0">
              <a:spcBef>
                <a:spcPct val="0"/>
              </a:spcBef>
              <a:spcAft>
                <a:spcPct val="0"/>
              </a:spcAft>
              <a:defRPr sz="3800">
                <a:solidFill>
                  <a:schemeClr val="tx1"/>
                </a:solidFill>
                <a:latin typeface="Arial" charset="0"/>
                <a:ea typeface="ＭＳ Ｐゴシック" pitchFamily="1" charset="-128"/>
              </a:defRPr>
            </a:lvl8pPr>
            <a:lvl9pPr marL="1828800" eaLnBrk="0" fontAlgn="base" hangingPunct="0">
              <a:spcBef>
                <a:spcPct val="0"/>
              </a:spcBef>
              <a:spcAft>
                <a:spcPct val="0"/>
              </a:spcAft>
              <a:defRPr sz="3800">
                <a:solidFill>
                  <a:schemeClr val="tx1"/>
                </a:solidFill>
                <a:latin typeface="Arial" charset="0"/>
                <a:ea typeface="ＭＳ Ｐゴシック" pitchFamily="1" charset="-128"/>
              </a:defRPr>
            </a:lvl9pPr>
          </a:lstStyle>
          <a:p>
            <a:pPr lvl="0" algn="ctr" defTabSz="2403475" eaLnBrk="1" fontAlgn="base" hangingPunct="1">
              <a:spcBef>
                <a:spcPct val="0"/>
              </a:spcBef>
              <a:spcAft>
                <a:spcPct val="0"/>
              </a:spcAft>
            </a:pPr>
            <a:r>
              <a:rPr lang="en-US" sz="3600" b="1" dirty="0" smtClean="0">
                <a:solidFill>
                  <a:schemeClr val="bg1"/>
                </a:solidFill>
                <a:latin typeface="Arial" pitchFamily="34" charset="0"/>
                <a:ea typeface="+mn-ea"/>
                <a:cs typeface="Arial" pitchFamily="34" charset="0"/>
              </a:rPr>
              <a:t>Abstract</a:t>
            </a:r>
          </a:p>
          <a:p>
            <a:pPr marL="571500" lvl="0" indent="-571500" defTabSz="2403475" eaLnBrk="1" fontAlgn="base" hangingPunct="1">
              <a:spcBef>
                <a:spcPct val="0"/>
              </a:spcBef>
              <a:spcAft>
                <a:spcPct val="0"/>
              </a:spcAft>
              <a:buFont typeface="Arial"/>
              <a:buChar char="•"/>
            </a:pPr>
            <a:r>
              <a:rPr lang="en-US" sz="3600" dirty="0">
                <a:solidFill>
                  <a:schemeClr val="bg1"/>
                </a:solidFill>
              </a:rPr>
              <a:t>We examined the effects of </a:t>
            </a:r>
            <a:r>
              <a:rPr lang="en-US" sz="3600" i="1" dirty="0">
                <a:solidFill>
                  <a:schemeClr val="bg1"/>
                </a:solidFill>
              </a:rPr>
              <a:t>incidental </a:t>
            </a:r>
            <a:r>
              <a:rPr lang="en-US" sz="3600" dirty="0">
                <a:solidFill>
                  <a:schemeClr val="bg1"/>
                </a:solidFill>
              </a:rPr>
              <a:t>(fearful mood) and </a:t>
            </a:r>
            <a:r>
              <a:rPr lang="en-US" sz="3600" i="1" dirty="0">
                <a:solidFill>
                  <a:schemeClr val="bg1"/>
                </a:solidFill>
              </a:rPr>
              <a:t>integral</a:t>
            </a:r>
            <a:r>
              <a:rPr lang="en-US" sz="3600" dirty="0">
                <a:solidFill>
                  <a:schemeClr val="bg1"/>
                </a:solidFill>
              </a:rPr>
              <a:t> (task-related) fear on volunteering, and the effects of</a:t>
            </a:r>
            <a:r>
              <a:rPr lang="en-US" sz="3600" i="1" dirty="0">
                <a:solidFill>
                  <a:schemeClr val="bg1"/>
                </a:solidFill>
              </a:rPr>
              <a:t> incidental</a:t>
            </a:r>
            <a:r>
              <a:rPr lang="en-US" sz="3600" dirty="0">
                <a:solidFill>
                  <a:schemeClr val="bg1"/>
                </a:solidFill>
              </a:rPr>
              <a:t> and </a:t>
            </a:r>
            <a:r>
              <a:rPr lang="en-US" sz="3600" i="1" dirty="0">
                <a:solidFill>
                  <a:schemeClr val="bg1"/>
                </a:solidFill>
              </a:rPr>
              <a:t>integral</a:t>
            </a:r>
            <a:r>
              <a:rPr lang="en-US" sz="3600" dirty="0">
                <a:solidFill>
                  <a:schemeClr val="bg1"/>
                </a:solidFill>
              </a:rPr>
              <a:t> mortality-salience.  Study 1 participants primed with their own death were more willing to sign up for a volunteering opportunity. In Study 2, induction of fear mood increased sign-ups for a volunteering opportunity and individual differences in moral identity moderated the effects.  Study 3 examined the effects of </a:t>
            </a:r>
            <a:r>
              <a:rPr lang="en-US" sz="3600" i="1" dirty="0">
                <a:solidFill>
                  <a:schemeClr val="bg1"/>
                </a:solidFill>
              </a:rPr>
              <a:t>integral</a:t>
            </a:r>
            <a:r>
              <a:rPr lang="en-US" sz="3600" dirty="0">
                <a:solidFill>
                  <a:schemeClr val="bg1"/>
                </a:solidFill>
              </a:rPr>
              <a:t> (task-related) fear and </a:t>
            </a:r>
            <a:r>
              <a:rPr lang="en-US" sz="3600" i="1" dirty="0">
                <a:solidFill>
                  <a:schemeClr val="bg1"/>
                </a:solidFill>
              </a:rPr>
              <a:t>integral</a:t>
            </a:r>
            <a:r>
              <a:rPr lang="en-US" sz="3600" dirty="0">
                <a:solidFill>
                  <a:schemeClr val="bg1"/>
                </a:solidFill>
              </a:rPr>
              <a:t> mortality-salience on volunteering. When the volunteering opportunity involved fear, participants were less likely to volunteer, but were more likely to volunteer when the opportunity involved death.</a:t>
            </a:r>
            <a:endParaRPr lang="en-US" sz="3600" b="1" dirty="0">
              <a:solidFill>
                <a:schemeClr val="bg1"/>
              </a:solidFill>
              <a:latin typeface="Arial" pitchFamily="34" charset="0"/>
              <a:ea typeface="+mn-ea"/>
              <a:cs typeface="Arial" pitchFamily="34" charset="0"/>
            </a:endParaRPr>
          </a:p>
          <a:p>
            <a:pPr lvl="0" algn="ctr" defTabSz="2403475" eaLnBrk="1" fontAlgn="base" hangingPunct="1">
              <a:spcBef>
                <a:spcPct val="0"/>
              </a:spcBef>
              <a:spcAft>
                <a:spcPct val="0"/>
              </a:spcAft>
            </a:pPr>
            <a:endParaRPr lang="en-US" sz="3600" b="1" dirty="0" smtClean="0">
              <a:solidFill>
                <a:prstClr val="black"/>
              </a:solidFill>
              <a:latin typeface="Arial" pitchFamily="34" charset="0"/>
              <a:ea typeface="+mn-ea"/>
              <a:cs typeface="Arial" pitchFamily="34" charset="0"/>
            </a:endParaRPr>
          </a:p>
          <a:p>
            <a:pPr lvl="0" algn="ctr" defTabSz="2403475" eaLnBrk="1" fontAlgn="base" hangingPunct="1">
              <a:spcBef>
                <a:spcPct val="0"/>
              </a:spcBef>
              <a:spcAft>
                <a:spcPct val="0"/>
              </a:spcAft>
            </a:pPr>
            <a:r>
              <a:rPr lang="en-US" sz="3600" b="1" dirty="0" smtClean="0">
                <a:solidFill>
                  <a:prstClr val="black"/>
                </a:solidFill>
                <a:latin typeface="Arial" pitchFamily="34" charset="0"/>
                <a:ea typeface="+mn-ea"/>
                <a:cs typeface="Arial" pitchFamily="34" charset="0"/>
              </a:rPr>
              <a:t>Background</a:t>
            </a:r>
          </a:p>
          <a:p>
            <a:pPr marL="571500" indent="-571500">
              <a:buFont typeface="Arial"/>
              <a:buChar char="•"/>
            </a:pPr>
            <a:r>
              <a:rPr lang="en-US" sz="3600" dirty="0">
                <a:solidFill>
                  <a:schemeClr val="bg1"/>
                </a:solidFill>
              </a:rPr>
              <a:t> </a:t>
            </a:r>
            <a:r>
              <a:rPr lang="en-US" sz="3600" dirty="0">
                <a:solidFill>
                  <a:srgbClr val="000000"/>
                </a:solidFill>
              </a:rPr>
              <a:t>Many of the opportunities to be moral that we face involve some form of fear—whether a fear of putting ourselves or others in danger, fear that we are providing help that is not desired, or fear of negative evaluations from others. Our moral decisions can also be affected if we are in a fearful mood—having just finished watching a horror movie, we may react differently to opportunities to help </a:t>
            </a:r>
            <a:r>
              <a:rPr lang="en-US" sz="3600" dirty="0" smtClean="0">
                <a:solidFill>
                  <a:srgbClr val="000000"/>
                </a:solidFill>
              </a:rPr>
              <a:t>others. Emotion researchers have made a </a:t>
            </a:r>
            <a:r>
              <a:rPr lang="en-US" sz="3600" dirty="0">
                <a:solidFill>
                  <a:srgbClr val="000000"/>
                </a:solidFill>
              </a:rPr>
              <a:t>common distinction made by emotion </a:t>
            </a:r>
            <a:r>
              <a:rPr lang="en-US" sz="3600" dirty="0" smtClean="0">
                <a:solidFill>
                  <a:srgbClr val="000000"/>
                </a:solidFill>
              </a:rPr>
              <a:t>researchers between incidental </a:t>
            </a:r>
            <a:r>
              <a:rPr lang="en-US" sz="3600" dirty="0">
                <a:solidFill>
                  <a:srgbClr val="000000"/>
                </a:solidFill>
              </a:rPr>
              <a:t>fear (e.g. fearful mood) and integral (task-related) fear on volunteering, as well as the effects of incidental mortality-salience and integral mortality-salience. Only incidental mortality-salience has been examined in relation to moral judgment or behavior in past </a:t>
            </a:r>
            <a:r>
              <a:rPr lang="en-US" sz="3600" dirty="0" smtClean="0">
                <a:solidFill>
                  <a:srgbClr val="000000"/>
                </a:solidFill>
              </a:rPr>
              <a:t>studies. </a:t>
            </a:r>
            <a:endParaRPr lang="en-US" sz="3600" dirty="0">
              <a:solidFill>
                <a:srgbClr val="000000"/>
              </a:solidFill>
              <a:latin typeface="Arial" pitchFamily="34" charset="0"/>
              <a:ea typeface="+mn-ea"/>
              <a:cs typeface="Arial" pitchFamily="34" charset="0"/>
            </a:endParaRPr>
          </a:p>
          <a:p>
            <a:pPr marL="685800" lvl="0" indent="-685800" defTabSz="2403475" eaLnBrk="1" fontAlgn="base" hangingPunct="1">
              <a:spcBef>
                <a:spcPct val="0"/>
              </a:spcBef>
              <a:spcAft>
                <a:spcPct val="0"/>
              </a:spcAft>
              <a:buFont typeface="Arial" pitchFamily="34" charset="0"/>
              <a:buChar char="•"/>
            </a:pPr>
            <a:r>
              <a:rPr lang="en-US" sz="3600" dirty="0" smtClean="0">
                <a:solidFill>
                  <a:prstClr val="black"/>
                </a:solidFill>
                <a:latin typeface="Arial" pitchFamily="34" charset="0"/>
                <a:ea typeface="+mn-ea"/>
                <a:cs typeface="Arial" pitchFamily="34" charset="0"/>
              </a:rPr>
              <a:t>Triune </a:t>
            </a:r>
            <a:r>
              <a:rPr lang="en-US" sz="3600" dirty="0">
                <a:solidFill>
                  <a:prstClr val="black"/>
                </a:solidFill>
                <a:latin typeface="Arial" pitchFamily="34" charset="0"/>
                <a:ea typeface="+mn-ea"/>
                <a:cs typeface="Arial" pitchFamily="34" charset="0"/>
              </a:rPr>
              <a:t>Ethics Theory (TET, Narvaez, 2008) proposes three moral orientations emerged from human evolution, which arise out of biological propensities (Safety, Engagement, Imagination). </a:t>
            </a:r>
            <a:r>
              <a:rPr lang="en-US" sz="3600" dirty="0" smtClean="0">
                <a:solidFill>
                  <a:prstClr val="black"/>
                </a:solidFill>
                <a:latin typeface="Arial" pitchFamily="34" charset="0"/>
                <a:ea typeface="+mn-ea"/>
                <a:cs typeface="Arial" pitchFamily="34" charset="0"/>
              </a:rPr>
              <a:t>People who rely too much on their safety ethic tend to be more self-oriented and self-protective. However, some contexts involving fear seem to actually increase </a:t>
            </a:r>
            <a:r>
              <a:rPr lang="en-US" sz="3600" dirty="0" err="1" smtClean="0">
                <a:solidFill>
                  <a:prstClr val="black"/>
                </a:solidFill>
                <a:latin typeface="Arial" pitchFamily="34" charset="0"/>
                <a:ea typeface="+mn-ea"/>
                <a:cs typeface="Arial" pitchFamily="34" charset="0"/>
              </a:rPr>
              <a:t>prosocial</a:t>
            </a:r>
            <a:r>
              <a:rPr lang="en-US" sz="3600" dirty="0" smtClean="0">
                <a:solidFill>
                  <a:prstClr val="black"/>
                </a:solidFill>
                <a:latin typeface="Arial" pitchFamily="34" charset="0"/>
                <a:ea typeface="+mn-ea"/>
                <a:cs typeface="Arial" pitchFamily="34" charset="0"/>
              </a:rPr>
              <a:t> behavior, either due to desires to escape that emotional state or by signaling that action is called for.</a:t>
            </a:r>
          </a:p>
          <a:p>
            <a:pPr lvl="0" defTabSz="2403475" eaLnBrk="1" fontAlgn="base" hangingPunct="1">
              <a:spcBef>
                <a:spcPct val="0"/>
              </a:spcBef>
              <a:spcAft>
                <a:spcPct val="0"/>
              </a:spcAft>
            </a:pPr>
            <a:endParaRPr lang="en-US" sz="3600" dirty="0">
              <a:solidFill>
                <a:prstClr val="black"/>
              </a:solidFill>
              <a:latin typeface="Arial" pitchFamily="34" charset="0"/>
              <a:ea typeface="+mn-ea"/>
              <a:cs typeface="Arial" pitchFamily="34" charset="0"/>
            </a:endParaRPr>
          </a:p>
          <a:p>
            <a:pPr lvl="0" defTabSz="2403475" fontAlgn="base">
              <a:spcBef>
                <a:spcPct val="0"/>
              </a:spcBef>
              <a:spcAft>
                <a:spcPct val="0"/>
              </a:spcAft>
            </a:pPr>
            <a:r>
              <a:rPr lang="en-US" sz="3600" b="1" dirty="0">
                <a:solidFill>
                  <a:prstClr val="black"/>
                </a:solidFill>
                <a:latin typeface="Arial" pitchFamily="34" charset="0"/>
                <a:cs typeface="Arial" pitchFamily="34" charset="0"/>
              </a:rPr>
              <a:t>Participants:</a:t>
            </a:r>
          </a:p>
          <a:p>
            <a:pPr lvl="0" defTabSz="2403475" fontAlgn="base">
              <a:spcBef>
                <a:spcPct val="0"/>
              </a:spcBef>
              <a:spcAft>
                <a:spcPct val="0"/>
              </a:spcAft>
            </a:pPr>
            <a:r>
              <a:rPr lang="en-US" sz="3600" dirty="0">
                <a:solidFill>
                  <a:prstClr val="black"/>
                </a:solidFill>
                <a:latin typeface="Arial" pitchFamily="34" charset="0"/>
                <a:cs typeface="Arial" pitchFamily="34" charset="0"/>
              </a:rPr>
              <a:t>Study 1: 85 undergraduate students</a:t>
            </a:r>
          </a:p>
          <a:p>
            <a:pPr lvl="0" defTabSz="2403475" fontAlgn="base">
              <a:spcBef>
                <a:spcPct val="0"/>
              </a:spcBef>
              <a:spcAft>
                <a:spcPct val="0"/>
              </a:spcAft>
            </a:pPr>
            <a:r>
              <a:rPr lang="en-US" sz="3600" dirty="0">
                <a:solidFill>
                  <a:prstClr val="black"/>
                </a:solidFill>
                <a:latin typeface="Arial" pitchFamily="34" charset="0"/>
                <a:cs typeface="Arial" pitchFamily="34" charset="0"/>
              </a:rPr>
              <a:t>Study 2: 133 undergraduate students</a:t>
            </a:r>
          </a:p>
          <a:p>
            <a:pPr lvl="0" defTabSz="2403475" fontAlgn="base">
              <a:spcBef>
                <a:spcPct val="0"/>
              </a:spcBef>
              <a:spcAft>
                <a:spcPct val="0"/>
              </a:spcAft>
            </a:pPr>
            <a:r>
              <a:rPr lang="en-US" sz="3600" dirty="0">
                <a:solidFill>
                  <a:prstClr val="black"/>
                </a:solidFill>
                <a:latin typeface="Arial" pitchFamily="34" charset="0"/>
                <a:cs typeface="Arial" pitchFamily="34" charset="0"/>
              </a:rPr>
              <a:t>Study 3: 67 undergraduate </a:t>
            </a:r>
            <a:r>
              <a:rPr lang="en-US" sz="3600" dirty="0" smtClean="0">
                <a:solidFill>
                  <a:prstClr val="black"/>
                </a:solidFill>
                <a:latin typeface="Arial" pitchFamily="34" charset="0"/>
                <a:cs typeface="Arial" pitchFamily="34" charset="0"/>
              </a:rPr>
              <a:t>students</a:t>
            </a:r>
          </a:p>
          <a:p>
            <a:pPr lvl="0" defTabSz="2403475" fontAlgn="base">
              <a:spcBef>
                <a:spcPct val="0"/>
              </a:spcBef>
              <a:spcAft>
                <a:spcPct val="0"/>
              </a:spcAft>
            </a:pPr>
            <a:endParaRPr lang="en-US" sz="3600" dirty="0">
              <a:solidFill>
                <a:prstClr val="black"/>
              </a:solidFill>
              <a:latin typeface="Arial" pitchFamily="34" charset="0"/>
              <a:cs typeface="Arial" pitchFamily="34" charset="0"/>
            </a:endParaRPr>
          </a:p>
          <a:p>
            <a:pPr lvl="0" algn="ctr" eaLnBrk="1" hangingPunct="1">
              <a:defRPr/>
            </a:pPr>
            <a:r>
              <a:rPr lang="en-US" sz="2800" b="1" kern="0" dirty="0" smtClean="0">
                <a:solidFill>
                  <a:sysClr val="windowText" lastClr="000000"/>
                </a:solidFill>
              </a:rPr>
              <a:t>Contact </a:t>
            </a:r>
            <a:r>
              <a:rPr lang="en-US" sz="2800" b="1" kern="0" dirty="0">
                <a:solidFill>
                  <a:sysClr val="windowText" lastClr="000000"/>
                </a:solidFill>
              </a:rPr>
              <a:t>Information</a:t>
            </a:r>
          </a:p>
          <a:p>
            <a:pPr lvl="0" eaLnBrk="1" hangingPunct="1">
              <a:defRPr/>
            </a:pPr>
            <a:r>
              <a:rPr lang="en-US" sz="2800" kern="0" dirty="0">
                <a:solidFill>
                  <a:sysClr val="windowText" lastClr="000000"/>
                </a:solidFill>
              </a:rPr>
              <a:t>kellen.mrkva@colorado.edu, dnarvaez@nd.edu, emurray3@nd.edu</a:t>
            </a:r>
          </a:p>
          <a:p>
            <a:pPr lvl="0" defTabSz="2403475" fontAlgn="base">
              <a:spcBef>
                <a:spcPct val="0"/>
              </a:spcBef>
              <a:spcAft>
                <a:spcPct val="0"/>
              </a:spcAft>
            </a:pPr>
            <a:endParaRPr lang="en-US" sz="4000" dirty="0">
              <a:solidFill>
                <a:prstClr val="black"/>
              </a:solidFill>
              <a:latin typeface="Arial" pitchFamily="34" charset="0"/>
              <a:cs typeface="Arial" pitchFamily="34" charset="0"/>
            </a:endParaRPr>
          </a:p>
          <a:p>
            <a:pPr lvl="0" defTabSz="2403475" eaLnBrk="1" fontAlgn="base" hangingPunct="1">
              <a:spcBef>
                <a:spcPct val="0"/>
              </a:spcBef>
              <a:spcAft>
                <a:spcPct val="0"/>
              </a:spcAft>
            </a:pPr>
            <a:endParaRPr lang="en-US" sz="4000" dirty="0">
              <a:solidFill>
                <a:prstClr val="black"/>
              </a:solidFill>
              <a:latin typeface="Arial" pitchFamily="34" charset="0"/>
              <a:ea typeface="+mn-ea"/>
              <a:cs typeface="Arial" pitchFamily="34" charset="0"/>
            </a:endParaRPr>
          </a:p>
        </p:txBody>
      </p:sp>
      <p:sp>
        <p:nvSpPr>
          <p:cNvPr id="27" name="Text Box 36"/>
          <p:cNvSpPr txBox="1">
            <a:spLocks noChangeArrowheads="1"/>
          </p:cNvSpPr>
          <p:nvPr/>
        </p:nvSpPr>
        <p:spPr bwMode="auto">
          <a:xfrm>
            <a:off x="29337000" y="5411715"/>
            <a:ext cx="12655216" cy="25853150"/>
          </a:xfrm>
          <a:prstGeom prst="rect">
            <a:avLst/>
          </a:prstGeom>
          <a:noFill/>
          <a:ln w="9525">
            <a:noFill/>
            <a:miter lim="800000"/>
            <a:headEnd/>
            <a:tailEnd/>
          </a:ln>
        </p:spPr>
        <p:txBody>
          <a:bodyPr wrap="square" lIns="91382" tIns="45686" rIns="91382" bIns="45686">
            <a:spAutoFit/>
          </a:bodyPr>
          <a:lstStyle>
            <a:lvl1pPr defTabSz="4386263" eaLnBrk="0" hangingPunct="0">
              <a:defRPr sz="3800">
                <a:solidFill>
                  <a:schemeClr val="tx1"/>
                </a:solidFill>
                <a:latin typeface="Arial" charset="0"/>
                <a:ea typeface="ＭＳ Ｐゴシック" pitchFamily="1" charset="-128"/>
              </a:defRPr>
            </a:lvl1pPr>
            <a:lvl2pPr marL="37931725" indent="-37474525" defTabSz="4386263" eaLnBrk="0" hangingPunct="0">
              <a:defRPr sz="3800">
                <a:solidFill>
                  <a:schemeClr val="tx1"/>
                </a:solidFill>
                <a:latin typeface="Arial" charset="0"/>
                <a:ea typeface="ＭＳ Ｐゴシック" pitchFamily="1" charset="-128"/>
              </a:defRPr>
            </a:lvl2pPr>
            <a:lvl3pPr eaLnBrk="0" hangingPunct="0">
              <a:defRPr sz="3800">
                <a:solidFill>
                  <a:schemeClr val="tx1"/>
                </a:solidFill>
                <a:latin typeface="Arial" charset="0"/>
                <a:ea typeface="ＭＳ Ｐゴシック" pitchFamily="1" charset="-128"/>
              </a:defRPr>
            </a:lvl3pPr>
            <a:lvl4pPr eaLnBrk="0" hangingPunct="0">
              <a:defRPr sz="3800">
                <a:solidFill>
                  <a:schemeClr val="tx1"/>
                </a:solidFill>
                <a:latin typeface="Arial" charset="0"/>
                <a:ea typeface="ＭＳ Ｐゴシック" pitchFamily="1" charset="-128"/>
              </a:defRPr>
            </a:lvl4pPr>
            <a:lvl5pPr eaLnBrk="0" hangingPunct="0">
              <a:defRPr sz="3800">
                <a:solidFill>
                  <a:schemeClr val="tx1"/>
                </a:solidFill>
                <a:latin typeface="Arial" charset="0"/>
                <a:ea typeface="ＭＳ Ｐゴシック" pitchFamily="1" charset="-128"/>
              </a:defRPr>
            </a:lvl5pPr>
            <a:lvl6pPr marL="457200" eaLnBrk="0" fontAlgn="base" hangingPunct="0">
              <a:spcBef>
                <a:spcPct val="0"/>
              </a:spcBef>
              <a:spcAft>
                <a:spcPct val="0"/>
              </a:spcAft>
              <a:defRPr sz="3800">
                <a:solidFill>
                  <a:schemeClr val="tx1"/>
                </a:solidFill>
                <a:latin typeface="Arial" charset="0"/>
                <a:ea typeface="ＭＳ Ｐゴシック" pitchFamily="1" charset="-128"/>
              </a:defRPr>
            </a:lvl6pPr>
            <a:lvl7pPr marL="914400" eaLnBrk="0" fontAlgn="base" hangingPunct="0">
              <a:spcBef>
                <a:spcPct val="0"/>
              </a:spcBef>
              <a:spcAft>
                <a:spcPct val="0"/>
              </a:spcAft>
              <a:defRPr sz="3800">
                <a:solidFill>
                  <a:schemeClr val="tx1"/>
                </a:solidFill>
                <a:latin typeface="Arial" charset="0"/>
                <a:ea typeface="ＭＳ Ｐゴシック" pitchFamily="1" charset="-128"/>
              </a:defRPr>
            </a:lvl7pPr>
            <a:lvl8pPr marL="1371600" eaLnBrk="0" fontAlgn="base" hangingPunct="0">
              <a:spcBef>
                <a:spcPct val="0"/>
              </a:spcBef>
              <a:spcAft>
                <a:spcPct val="0"/>
              </a:spcAft>
              <a:defRPr sz="3800">
                <a:solidFill>
                  <a:schemeClr val="tx1"/>
                </a:solidFill>
                <a:latin typeface="Arial" charset="0"/>
                <a:ea typeface="ＭＳ Ｐゴシック" pitchFamily="1" charset="-128"/>
              </a:defRPr>
            </a:lvl8pPr>
            <a:lvl9pPr marL="1828800" eaLnBrk="0" fontAlgn="base" hangingPunct="0">
              <a:spcBef>
                <a:spcPct val="0"/>
              </a:spcBef>
              <a:spcAft>
                <a:spcPct val="0"/>
              </a:spcAft>
              <a:defRPr sz="3800">
                <a:solidFill>
                  <a:schemeClr val="tx1"/>
                </a:solidFill>
                <a:latin typeface="Arial" charset="0"/>
                <a:ea typeface="ＭＳ Ｐゴシック" pitchFamily="1" charset="-128"/>
              </a:defRPr>
            </a:lvl9pPr>
          </a:lstStyle>
          <a:p>
            <a:pPr marL="0" marR="0" lvl="0" indent="0" algn="ctr" defTabSz="4386263"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algn="ctr" defTabSz="4386263" eaLnBrk="1" fontAlgn="auto" latinLnBrk="0" hangingPunct="1">
              <a:lnSpc>
                <a:spcPct val="100000"/>
              </a:lnSpc>
              <a:spcBef>
                <a:spcPts val="0"/>
              </a:spcBef>
              <a:spcAft>
                <a:spcPts val="0"/>
              </a:spcAft>
              <a:buClrTx/>
              <a:buSzTx/>
              <a:buFontTx/>
              <a:buNone/>
              <a:tabLst/>
              <a:defRPr/>
            </a:pPr>
            <a:endParaRPr lang="en-US" sz="3600" b="1" kern="0" dirty="0">
              <a:solidFill>
                <a:sysClr val="windowText" lastClr="000000"/>
              </a:solidFill>
              <a:latin typeface="Arial" pitchFamily="34" charset="0"/>
              <a:cs typeface="Arial" pitchFamily="34" charset="0"/>
            </a:endParaRPr>
          </a:p>
          <a:p>
            <a:pPr marL="0" marR="0" lvl="0" indent="0" algn="ctr" defTabSz="4386263"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algn="ctr" defTabSz="4386263" eaLnBrk="1" fontAlgn="auto" latinLnBrk="0" hangingPunct="1">
              <a:lnSpc>
                <a:spcPct val="100000"/>
              </a:lnSpc>
              <a:spcBef>
                <a:spcPts val="0"/>
              </a:spcBef>
              <a:spcAft>
                <a:spcPts val="0"/>
              </a:spcAft>
              <a:buClrTx/>
              <a:buSzTx/>
              <a:buFontTx/>
              <a:buNone/>
              <a:tabLst/>
              <a:defRPr/>
            </a:pPr>
            <a:endParaRPr lang="en-US" sz="3600" b="1" kern="0" dirty="0">
              <a:solidFill>
                <a:sysClr val="windowText" lastClr="000000"/>
              </a:solidFill>
              <a:latin typeface="Arial" pitchFamily="34" charset="0"/>
              <a:cs typeface="Arial" pitchFamily="34" charset="0"/>
            </a:endParaRPr>
          </a:p>
          <a:p>
            <a:pPr marL="0" marR="0" lvl="0" indent="0" algn="ctr" defTabSz="4386263"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algn="ctr" defTabSz="4386263" eaLnBrk="1" fontAlgn="auto" latinLnBrk="0" hangingPunct="1">
              <a:lnSpc>
                <a:spcPct val="100000"/>
              </a:lnSpc>
              <a:spcBef>
                <a:spcPts val="0"/>
              </a:spcBef>
              <a:spcAft>
                <a:spcPts val="0"/>
              </a:spcAft>
              <a:buClrTx/>
              <a:buSzTx/>
              <a:buFontTx/>
              <a:buNone/>
              <a:tabLst/>
              <a:defRPr/>
            </a:pPr>
            <a:endParaRPr lang="en-US" sz="3600" b="1" kern="0" dirty="0">
              <a:solidFill>
                <a:sysClr val="windowText" lastClr="000000"/>
              </a:solidFill>
              <a:latin typeface="Arial" pitchFamily="34" charset="0"/>
              <a:cs typeface="Arial" pitchFamily="34" charset="0"/>
            </a:endParaRPr>
          </a:p>
          <a:p>
            <a:pPr marL="0" marR="0" lvl="0" indent="0" algn="ctr" defTabSz="4386263"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algn="ctr" defTabSz="4386263"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Results (Cont.)</a:t>
            </a:r>
          </a:p>
          <a:p>
            <a:pPr lvl="0" defTabSz="2403475" eaLnBrk="1" fontAlgn="base" hangingPunct="1">
              <a:spcBef>
                <a:spcPct val="0"/>
              </a:spcBef>
              <a:spcAft>
                <a:spcPct val="0"/>
              </a:spcAft>
            </a:pPr>
            <a:r>
              <a:rPr lang="en-US" sz="3600" b="1" dirty="0" smtClean="0">
                <a:solidFill>
                  <a:srgbClr val="222222"/>
                </a:solidFill>
                <a:latin typeface="Arial" pitchFamily="34" charset="0"/>
                <a:ea typeface="+mn-ea"/>
                <a:cs typeface="Arial" pitchFamily="34" charset="0"/>
              </a:rPr>
              <a:t>Study 3</a:t>
            </a:r>
          </a:p>
          <a:p>
            <a:pPr marL="571500" lvl="0" indent="-571500" defTabSz="2403475" eaLnBrk="1" fontAlgn="base" hangingPunct="1">
              <a:spcBef>
                <a:spcPct val="0"/>
              </a:spcBef>
              <a:spcAft>
                <a:spcPct val="0"/>
              </a:spcAft>
              <a:buFont typeface="Arial" pitchFamily="34" charset="0"/>
              <a:buChar char="•"/>
            </a:pPr>
            <a:r>
              <a:rPr lang="en-US" sz="3600" dirty="0" smtClean="0">
                <a:solidFill>
                  <a:srgbClr val="222222"/>
                </a:solidFill>
                <a:latin typeface="Arial" pitchFamily="34" charset="0"/>
                <a:ea typeface="+mn-ea"/>
                <a:cs typeface="Arial" pitchFamily="34" charset="0"/>
              </a:rPr>
              <a:t>Participants were marginally less likely to volunteer for the activity involving fear, but significantly more likely to volunteer for the activity involving talking about death (t=2.47, p=.007)</a:t>
            </a:r>
            <a:endParaRPr lang="en-US" sz="3600" dirty="0">
              <a:solidFill>
                <a:srgbClr val="222222"/>
              </a:solidFill>
              <a:latin typeface="Arial" pitchFamily="34" charset="0"/>
              <a:ea typeface="+mn-ea"/>
              <a:cs typeface="Arial" pitchFamily="34" charset="0"/>
            </a:endParaRPr>
          </a:p>
          <a:p>
            <a:pPr marL="0" marR="0" lvl="0" indent="0" defTabSz="4386263" eaLnBrk="1" fontAlgn="auto" latinLnBrk="0" hangingPunct="1">
              <a:lnSpc>
                <a:spcPct val="100000"/>
              </a:lnSpc>
              <a:spcBef>
                <a:spcPts val="0"/>
              </a:spcBef>
              <a:spcAft>
                <a:spcPts val="0"/>
              </a:spcAft>
              <a:buClrTx/>
              <a:buSzTx/>
              <a:buFontTx/>
              <a:buNone/>
              <a:tabLst/>
              <a:defRPr/>
            </a:pPr>
            <a:endParaRPr lang="en-US" sz="3600" b="1" kern="0" dirty="0">
              <a:solidFill>
                <a:sysClr val="windowText" lastClr="000000"/>
              </a:solidFill>
              <a:latin typeface="Arial" pitchFamily="34" charset="0"/>
              <a:cs typeface="Arial" pitchFamily="34" charset="0"/>
            </a:endParaRPr>
          </a:p>
          <a:p>
            <a:pPr marL="0" marR="0" lvl="0" indent="0" algn="ctr" defTabSz="4386263"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Conclusions and Implications</a:t>
            </a:r>
          </a:p>
          <a:p>
            <a:pPr marR="0" lvl="0" defTabSz="4386263" eaLnBrk="1" fontAlgn="auto" latinLnBrk="0" hangingPunct="1">
              <a:lnSpc>
                <a:spcPct val="100000"/>
              </a:lnSpc>
              <a:spcBef>
                <a:spcPts val="0"/>
              </a:spcBef>
              <a:spcAft>
                <a:spcPts val="0"/>
              </a:spcAft>
              <a:buClrTx/>
              <a:buSzTx/>
              <a:tabLst/>
              <a:defRPr/>
            </a:pPr>
            <a:r>
              <a:rPr kumimoji="0" lang="en-US" sz="360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The findings of this study indicate</a:t>
            </a:r>
            <a:r>
              <a:rPr kumimoji="0" lang="en-US" sz="3600" i="0" u="none" strike="noStrike" kern="0" cap="none" spc="0" normalizeH="0" noProof="0" dirty="0" smtClean="0">
                <a:ln>
                  <a:noFill/>
                </a:ln>
                <a:solidFill>
                  <a:sysClr val="windowText" lastClr="000000"/>
                </a:solidFill>
                <a:effectLst/>
                <a:uLnTx/>
                <a:uFillTx/>
                <a:latin typeface="Arial" pitchFamily="34" charset="0"/>
                <a:cs typeface="Arial" pitchFamily="34" charset="0"/>
              </a:rPr>
              <a:t> that undergraduates in a fearful mood are more likely to volunteer for </a:t>
            </a:r>
            <a:r>
              <a:rPr kumimoji="0" lang="en-US" sz="3600" i="0" u="none" strike="noStrike" kern="0" cap="none" spc="0" normalizeH="0" noProof="0" dirty="0" err="1" smtClean="0">
                <a:ln>
                  <a:noFill/>
                </a:ln>
                <a:solidFill>
                  <a:sysClr val="windowText" lastClr="000000"/>
                </a:solidFill>
                <a:effectLst/>
                <a:uLnTx/>
                <a:uFillTx/>
                <a:latin typeface="Arial" pitchFamily="34" charset="0"/>
                <a:cs typeface="Arial" pitchFamily="34" charset="0"/>
              </a:rPr>
              <a:t>prosocial</a:t>
            </a:r>
            <a:r>
              <a:rPr kumimoji="0" lang="en-US" sz="3600" i="0" u="none" strike="noStrike" kern="0" cap="none" spc="0" normalizeH="0" noProof="0" dirty="0" smtClean="0">
                <a:ln>
                  <a:noFill/>
                </a:ln>
                <a:solidFill>
                  <a:sysClr val="windowText" lastClr="000000"/>
                </a:solidFill>
                <a:effectLst/>
                <a:uLnTx/>
                <a:uFillTx/>
                <a:latin typeface="Arial" pitchFamily="34" charset="0"/>
                <a:cs typeface="Arial" pitchFamily="34" charset="0"/>
              </a:rPr>
              <a:t> behavior compared to those in a neutral mood. However, they are less likely to volunteer for activities which themselves will involve fear. Finally, activities involving discussing death seem to increase individuals’ willingness to volunteer.</a:t>
            </a:r>
            <a:endParaRPr lang="en-US" sz="3600" kern="0" dirty="0">
              <a:solidFill>
                <a:sysClr val="windowText" lastClr="000000"/>
              </a:solidFill>
              <a:latin typeface="Arial" pitchFamily="34" charset="0"/>
              <a:cs typeface="Arial" pitchFamily="34" charset="0"/>
            </a:endParaRPr>
          </a:p>
          <a:p>
            <a:pPr marR="0" lvl="0" defTabSz="4386263" eaLnBrk="1" fontAlgn="auto" latinLnBrk="0" hangingPunct="1">
              <a:lnSpc>
                <a:spcPct val="100000"/>
              </a:lnSpc>
              <a:spcBef>
                <a:spcPts val="0"/>
              </a:spcBef>
              <a:spcAft>
                <a:spcPts val="0"/>
              </a:spcAft>
              <a:buClrTx/>
              <a:buSzTx/>
              <a:tabLst/>
              <a:defRPr/>
            </a:pPr>
            <a:endParaRPr kumimoji="0" lang="en-US" sz="360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R="0" lvl="0" defTabSz="4386263" eaLnBrk="1" fontAlgn="auto" latinLnBrk="0" hangingPunct="1">
              <a:lnSpc>
                <a:spcPct val="100000"/>
              </a:lnSpc>
              <a:spcBef>
                <a:spcPts val="0"/>
              </a:spcBef>
              <a:spcAft>
                <a:spcPts val="0"/>
              </a:spcAft>
              <a:buClrTx/>
              <a:buSzTx/>
              <a:tabLst/>
              <a:defRPr/>
            </a:pPr>
            <a:r>
              <a:rPr lang="en-US" sz="3600" kern="0" dirty="0" smtClean="0">
                <a:solidFill>
                  <a:sysClr val="windowText" lastClr="000000"/>
                </a:solidFill>
                <a:latin typeface="Arial" pitchFamily="34" charset="0"/>
                <a:cs typeface="Arial" pitchFamily="34" charset="0"/>
              </a:rPr>
              <a:t>Future research should determine why activities involving thinking about death increase volunteering (e.g. do they arouse more empathy or signal that the recipients are in greater need?)</a:t>
            </a:r>
            <a:endParaRPr kumimoji="0" lang="en-US" sz="3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algn="ctr" defTabSz="4386263" eaLnBrk="1" fontAlgn="auto" latinLnBrk="0" hangingPunct="1">
              <a:lnSpc>
                <a:spcPct val="100000"/>
              </a:lnSpc>
              <a:spcBef>
                <a:spcPts val="0"/>
              </a:spcBef>
              <a:spcAft>
                <a:spcPts val="0"/>
              </a:spcAft>
              <a:buClrTx/>
              <a:buSzTx/>
              <a:buFontTx/>
              <a:buNone/>
              <a:tabLst/>
              <a:defRPr/>
            </a:pPr>
            <a:r>
              <a:rPr lang="en-US" sz="3600" b="1" kern="0" dirty="0" smtClean="0">
                <a:solidFill>
                  <a:sysClr val="windowText" lastClr="000000"/>
                </a:solidFill>
                <a:latin typeface="Arial" pitchFamily="34" charset="0"/>
                <a:cs typeface="Arial" pitchFamily="34" charset="0"/>
              </a:rPr>
              <a:t>References</a:t>
            </a:r>
            <a:endParaRPr lang="en-US" sz="3600" kern="0" dirty="0">
              <a:solidFill>
                <a:schemeClr val="bg1"/>
              </a:solidFill>
              <a:latin typeface="Arial" pitchFamily="34" charset="0"/>
              <a:cs typeface="Arial" pitchFamily="34" charset="0"/>
            </a:endParaRPr>
          </a:p>
          <a:p>
            <a:pPr marL="914400" lvl="0" indent="-914400" eaLnBrk="1" hangingPunct="1">
              <a:defRPr/>
            </a:pPr>
            <a:r>
              <a:rPr lang="en-US" sz="3600" dirty="0" err="1" smtClean="0">
                <a:solidFill>
                  <a:schemeClr val="bg1"/>
                </a:solidFill>
              </a:rPr>
              <a:t>Joireman</a:t>
            </a:r>
            <a:r>
              <a:rPr lang="en-US" sz="3600" dirty="0">
                <a:solidFill>
                  <a:schemeClr val="bg1"/>
                </a:solidFill>
              </a:rPr>
              <a:t>, J., &amp; </a:t>
            </a:r>
            <a:r>
              <a:rPr lang="en-US" sz="3600" dirty="0" err="1">
                <a:solidFill>
                  <a:schemeClr val="bg1"/>
                </a:solidFill>
              </a:rPr>
              <a:t>Duell</a:t>
            </a:r>
            <a:r>
              <a:rPr lang="en-US" sz="3600" dirty="0">
                <a:solidFill>
                  <a:schemeClr val="bg1"/>
                </a:solidFill>
              </a:rPr>
              <a:t>, B. (2005). Mother Teresa versus Ebenezer Scrooge: Mortality salience leads </a:t>
            </a:r>
            <a:r>
              <a:rPr lang="en-US" sz="3600" dirty="0" err="1">
                <a:solidFill>
                  <a:schemeClr val="bg1"/>
                </a:solidFill>
              </a:rPr>
              <a:t>proselfs</a:t>
            </a:r>
            <a:r>
              <a:rPr lang="en-US" sz="3600" dirty="0">
                <a:solidFill>
                  <a:schemeClr val="bg1"/>
                </a:solidFill>
              </a:rPr>
              <a:t> to endorse self-transcendent values (unless </a:t>
            </a:r>
            <a:r>
              <a:rPr lang="en-US" sz="3600" dirty="0" err="1">
                <a:solidFill>
                  <a:schemeClr val="bg1"/>
                </a:solidFill>
              </a:rPr>
              <a:t>proselfs</a:t>
            </a:r>
            <a:r>
              <a:rPr lang="en-US" sz="3600" dirty="0">
                <a:solidFill>
                  <a:schemeClr val="bg1"/>
                </a:solidFill>
              </a:rPr>
              <a:t> </a:t>
            </a:r>
            <a:r>
              <a:rPr lang="en-US" sz="3600" dirty="0" smtClean="0">
                <a:solidFill>
                  <a:schemeClr val="bg1"/>
                </a:solidFill>
              </a:rPr>
              <a:t>are reassured). </a:t>
            </a:r>
            <a:r>
              <a:rPr lang="en-US" sz="3600" i="1" dirty="0" smtClean="0">
                <a:solidFill>
                  <a:schemeClr val="bg1"/>
                </a:solidFill>
              </a:rPr>
              <a:t>Personality </a:t>
            </a:r>
            <a:r>
              <a:rPr lang="en-US" sz="3600" i="1" dirty="0">
                <a:solidFill>
                  <a:schemeClr val="bg1"/>
                </a:solidFill>
              </a:rPr>
              <a:t>and Social Psychology Bulletin</a:t>
            </a:r>
            <a:r>
              <a:rPr lang="en-US" sz="3600" dirty="0">
                <a:solidFill>
                  <a:schemeClr val="bg1"/>
                </a:solidFill>
              </a:rPr>
              <a:t>, </a:t>
            </a:r>
            <a:r>
              <a:rPr lang="en-US" sz="3600" i="1" dirty="0">
                <a:solidFill>
                  <a:schemeClr val="bg1"/>
                </a:solidFill>
              </a:rPr>
              <a:t>31</a:t>
            </a:r>
            <a:r>
              <a:rPr lang="en-US" sz="3600" dirty="0">
                <a:solidFill>
                  <a:schemeClr val="bg1"/>
                </a:solidFill>
              </a:rPr>
              <a:t>(3), 307-320</a:t>
            </a:r>
            <a:r>
              <a:rPr lang="en-US" sz="3600" dirty="0" smtClean="0">
                <a:solidFill>
                  <a:schemeClr val="bg1"/>
                </a:solidFill>
              </a:rPr>
              <a:t>.</a:t>
            </a:r>
          </a:p>
          <a:p>
            <a:pPr marL="914400" indent="-914400" eaLnBrk="1" hangingPunct="1">
              <a:defRPr/>
            </a:pPr>
            <a:r>
              <a:rPr lang="en-US" sz="3600" dirty="0">
                <a:solidFill>
                  <a:schemeClr val="bg1"/>
                </a:solidFill>
              </a:rPr>
              <a:t>Jonas, E., </a:t>
            </a:r>
            <a:r>
              <a:rPr lang="en-US" sz="3600" dirty="0" err="1">
                <a:solidFill>
                  <a:schemeClr val="bg1"/>
                </a:solidFill>
              </a:rPr>
              <a:t>Schimel</a:t>
            </a:r>
            <a:r>
              <a:rPr lang="en-US" sz="3600" dirty="0">
                <a:solidFill>
                  <a:schemeClr val="bg1"/>
                </a:solidFill>
              </a:rPr>
              <a:t>, J., Greenberg, J., &amp; </a:t>
            </a:r>
            <a:r>
              <a:rPr lang="en-US" sz="3600" dirty="0" err="1">
                <a:solidFill>
                  <a:schemeClr val="bg1"/>
                </a:solidFill>
              </a:rPr>
              <a:t>Pyszczynski</a:t>
            </a:r>
            <a:r>
              <a:rPr lang="en-US" sz="3600" dirty="0">
                <a:solidFill>
                  <a:schemeClr val="bg1"/>
                </a:solidFill>
              </a:rPr>
              <a:t>, T. (2002). The Scrooge effect: Evidence that mortality salience increases </a:t>
            </a:r>
            <a:r>
              <a:rPr lang="en-US" sz="3600" dirty="0" err="1">
                <a:solidFill>
                  <a:schemeClr val="bg1"/>
                </a:solidFill>
              </a:rPr>
              <a:t>prosocial</a:t>
            </a:r>
            <a:r>
              <a:rPr lang="en-US" sz="3600" dirty="0">
                <a:solidFill>
                  <a:schemeClr val="bg1"/>
                </a:solidFill>
              </a:rPr>
              <a:t> attitudes and behavior. </a:t>
            </a:r>
            <a:r>
              <a:rPr lang="en-US" sz="3600" i="1" dirty="0">
                <a:solidFill>
                  <a:schemeClr val="bg1"/>
                </a:solidFill>
              </a:rPr>
              <a:t>Personality and Social Psychology Bulletin</a:t>
            </a:r>
            <a:r>
              <a:rPr lang="en-US" sz="3600" dirty="0">
                <a:solidFill>
                  <a:schemeClr val="bg1"/>
                </a:solidFill>
              </a:rPr>
              <a:t>, </a:t>
            </a:r>
            <a:r>
              <a:rPr lang="en-US" sz="3600" i="1" dirty="0">
                <a:solidFill>
                  <a:schemeClr val="bg1"/>
                </a:solidFill>
              </a:rPr>
              <a:t>28</a:t>
            </a:r>
            <a:r>
              <a:rPr lang="en-US" sz="3600" dirty="0">
                <a:solidFill>
                  <a:schemeClr val="bg1"/>
                </a:solidFill>
              </a:rPr>
              <a:t>(10), 1342-1353</a:t>
            </a:r>
            <a:r>
              <a:rPr lang="en-US" sz="3600" dirty="0" smtClean="0">
                <a:solidFill>
                  <a:schemeClr val="bg1"/>
                </a:solidFill>
              </a:rPr>
              <a:t>.</a:t>
            </a:r>
            <a:endParaRPr lang="en-US" sz="3600" kern="0" dirty="0" smtClean="0">
              <a:solidFill>
                <a:schemeClr val="bg1"/>
              </a:solidFill>
              <a:latin typeface="Arial" pitchFamily="34" charset="0"/>
              <a:cs typeface="Arial" pitchFamily="34" charset="0"/>
            </a:endParaRPr>
          </a:p>
          <a:p>
            <a:pPr lvl="0" eaLnBrk="1" hangingPunct="1">
              <a:defRPr/>
            </a:pPr>
            <a:r>
              <a:rPr lang="en-US" sz="3600" kern="0" dirty="0" smtClean="0">
                <a:solidFill>
                  <a:sysClr val="windowText" lastClr="000000"/>
                </a:solidFill>
                <a:latin typeface="Arial" pitchFamily="34" charset="0"/>
                <a:cs typeface="Arial" pitchFamily="34" charset="0"/>
              </a:rPr>
              <a:t>Narvaez</a:t>
            </a:r>
            <a:r>
              <a:rPr lang="en-US" sz="3600" kern="0" dirty="0">
                <a:solidFill>
                  <a:sysClr val="windowText" lastClr="000000"/>
                </a:solidFill>
                <a:latin typeface="Arial" pitchFamily="34" charset="0"/>
                <a:cs typeface="Arial" pitchFamily="34" charset="0"/>
              </a:rPr>
              <a:t>, D. (2008). Triune ethics: The neurobiological roots </a:t>
            </a:r>
            <a:endParaRPr lang="en-US" sz="3600" kern="0" dirty="0" smtClean="0">
              <a:solidFill>
                <a:sysClr val="windowText" lastClr="000000"/>
              </a:solidFill>
              <a:latin typeface="Arial" pitchFamily="34" charset="0"/>
              <a:cs typeface="Arial" pitchFamily="34" charset="0"/>
            </a:endParaRPr>
          </a:p>
          <a:p>
            <a:pPr lvl="0" eaLnBrk="1" hangingPunct="1">
              <a:defRPr/>
            </a:pPr>
            <a:r>
              <a:rPr lang="en-US" sz="3600" kern="0" dirty="0" smtClean="0">
                <a:solidFill>
                  <a:sysClr val="windowText" lastClr="000000"/>
                </a:solidFill>
                <a:latin typeface="Arial" pitchFamily="34" charset="0"/>
                <a:cs typeface="Arial" pitchFamily="34" charset="0"/>
              </a:rPr>
              <a:t>       of our </a:t>
            </a:r>
            <a:r>
              <a:rPr lang="en-US" sz="3600" kern="0" dirty="0" smtClean="0">
                <a:solidFill>
                  <a:sysClr val="windowText" lastClr="000000"/>
                </a:solidFill>
                <a:latin typeface="Arial" pitchFamily="34" charset="0"/>
                <a:cs typeface="Arial" pitchFamily="34" charset="0"/>
              </a:rPr>
              <a:t>multiple </a:t>
            </a:r>
            <a:r>
              <a:rPr lang="en-US" sz="3600" kern="0" dirty="0" smtClean="0">
                <a:solidFill>
                  <a:sysClr val="windowText" lastClr="000000"/>
                </a:solidFill>
                <a:latin typeface="Arial" pitchFamily="34" charset="0"/>
                <a:cs typeface="Arial" pitchFamily="34" charset="0"/>
              </a:rPr>
              <a:t>moralities</a:t>
            </a:r>
            <a:r>
              <a:rPr lang="en-US" sz="3600" kern="0" dirty="0">
                <a:solidFill>
                  <a:sysClr val="windowText" lastClr="000000"/>
                </a:solidFill>
                <a:latin typeface="Arial" pitchFamily="34" charset="0"/>
                <a:cs typeface="Arial" pitchFamily="34" charset="0"/>
              </a:rPr>
              <a:t>.</a:t>
            </a:r>
            <a:r>
              <a:rPr lang="en-US" sz="3600" kern="0" dirty="0" smtClean="0">
                <a:solidFill>
                  <a:sysClr val="windowText" lastClr="000000"/>
                </a:solidFill>
                <a:latin typeface="Arial" pitchFamily="34" charset="0"/>
                <a:cs typeface="Arial" pitchFamily="34" charset="0"/>
              </a:rPr>
              <a:t> </a:t>
            </a:r>
            <a:r>
              <a:rPr lang="en-US" sz="3600" kern="0" dirty="0">
                <a:solidFill>
                  <a:sysClr val="windowText" lastClr="000000"/>
                </a:solidFill>
                <a:latin typeface="Arial" pitchFamily="34" charset="0"/>
                <a:cs typeface="Arial" pitchFamily="34" charset="0"/>
              </a:rPr>
              <a:t>New Ideas in Psychology, 26, </a:t>
            </a:r>
            <a:endParaRPr lang="en-US" sz="3600" kern="0" dirty="0" smtClean="0">
              <a:solidFill>
                <a:sysClr val="windowText" lastClr="000000"/>
              </a:solidFill>
              <a:latin typeface="Arial" pitchFamily="34" charset="0"/>
              <a:cs typeface="Arial" pitchFamily="34" charset="0"/>
            </a:endParaRPr>
          </a:p>
          <a:p>
            <a:pPr lvl="0" eaLnBrk="1" hangingPunct="1">
              <a:defRPr/>
            </a:pPr>
            <a:r>
              <a:rPr lang="en-US" sz="3600" kern="0" dirty="0" smtClean="0">
                <a:solidFill>
                  <a:sysClr val="windowText" lastClr="000000"/>
                </a:solidFill>
                <a:latin typeface="Arial" pitchFamily="34" charset="0"/>
                <a:cs typeface="Arial" pitchFamily="34" charset="0"/>
              </a:rPr>
              <a:t>       95</a:t>
            </a:r>
            <a:r>
              <a:rPr lang="en-US" sz="3600" kern="0" dirty="0">
                <a:solidFill>
                  <a:sysClr val="windowText" lastClr="000000"/>
                </a:solidFill>
                <a:latin typeface="Arial" pitchFamily="34" charset="0"/>
                <a:cs typeface="Arial" pitchFamily="34" charset="0"/>
              </a:rPr>
              <a:t>-119.</a:t>
            </a:r>
          </a:p>
          <a:p>
            <a:pPr lvl="0" eaLnBrk="1" hangingPunct="1">
              <a:defRPr/>
            </a:pPr>
            <a:r>
              <a:rPr lang="en-US" sz="3600" kern="0" dirty="0" smtClean="0">
                <a:solidFill>
                  <a:sysClr val="windowText" lastClr="000000"/>
                </a:solidFill>
                <a:latin typeface="Arial" pitchFamily="34" charset="0"/>
                <a:cs typeface="Arial" pitchFamily="34" charset="0"/>
              </a:rPr>
              <a:t>Reed</a:t>
            </a:r>
            <a:r>
              <a:rPr lang="en-US" sz="3600" kern="0" dirty="0">
                <a:solidFill>
                  <a:sysClr val="windowText" lastClr="000000"/>
                </a:solidFill>
                <a:latin typeface="Arial" pitchFamily="34" charset="0"/>
                <a:cs typeface="Arial" pitchFamily="34" charset="0"/>
              </a:rPr>
              <a:t>, A., Aquino, K., &amp; Levy, E. (2007). Moral identity and </a:t>
            </a:r>
            <a:endParaRPr lang="en-US" sz="3600" kern="0" dirty="0" smtClean="0">
              <a:solidFill>
                <a:sysClr val="windowText" lastClr="000000"/>
              </a:solidFill>
              <a:latin typeface="Arial" pitchFamily="34" charset="0"/>
              <a:cs typeface="Arial" pitchFamily="34" charset="0"/>
            </a:endParaRPr>
          </a:p>
          <a:p>
            <a:pPr lvl="0" eaLnBrk="1" hangingPunct="1">
              <a:defRPr/>
            </a:pPr>
            <a:r>
              <a:rPr lang="en-US" sz="3600" kern="0" dirty="0" smtClean="0">
                <a:solidFill>
                  <a:sysClr val="windowText" lastClr="000000"/>
                </a:solidFill>
                <a:latin typeface="Arial" pitchFamily="34" charset="0"/>
                <a:cs typeface="Arial" pitchFamily="34" charset="0"/>
              </a:rPr>
              <a:t>       judgments </a:t>
            </a:r>
            <a:r>
              <a:rPr lang="en-US" sz="3600" kern="0" dirty="0" smtClean="0">
                <a:solidFill>
                  <a:sysClr val="windowText" lastClr="000000"/>
                </a:solidFill>
                <a:latin typeface="Arial" pitchFamily="34" charset="0"/>
                <a:cs typeface="Arial" pitchFamily="34" charset="0"/>
              </a:rPr>
              <a:t>of </a:t>
            </a:r>
            <a:r>
              <a:rPr lang="en-US" sz="3600" kern="0" dirty="0">
                <a:solidFill>
                  <a:sysClr val="windowText" lastClr="000000"/>
                </a:solidFill>
                <a:latin typeface="Arial" pitchFamily="34" charset="0"/>
                <a:cs typeface="Arial" pitchFamily="34" charset="0"/>
              </a:rPr>
              <a:t>charitable </a:t>
            </a:r>
            <a:r>
              <a:rPr lang="en-US" sz="3600" kern="0" dirty="0" smtClean="0">
                <a:solidFill>
                  <a:sysClr val="windowText" lastClr="000000"/>
                </a:solidFill>
                <a:latin typeface="Arial" pitchFamily="34" charset="0"/>
                <a:cs typeface="Arial" pitchFamily="34" charset="0"/>
              </a:rPr>
              <a:t>behaviors. Journal </a:t>
            </a:r>
            <a:r>
              <a:rPr lang="en-US" sz="3600" kern="0" dirty="0">
                <a:solidFill>
                  <a:sysClr val="windowText" lastClr="000000"/>
                </a:solidFill>
                <a:latin typeface="Arial" pitchFamily="34" charset="0"/>
                <a:cs typeface="Arial" pitchFamily="34" charset="0"/>
              </a:rPr>
              <a:t>of Marketing</a:t>
            </a:r>
            <a:r>
              <a:rPr lang="en-US" sz="3600" kern="0" dirty="0" smtClean="0">
                <a:solidFill>
                  <a:sysClr val="windowText" lastClr="000000"/>
                </a:solidFill>
                <a:latin typeface="Arial" pitchFamily="34" charset="0"/>
                <a:cs typeface="Arial" pitchFamily="34" charset="0"/>
              </a:rPr>
              <a:t>,</a:t>
            </a:r>
          </a:p>
          <a:p>
            <a:pPr lvl="0" eaLnBrk="1" hangingPunct="1">
              <a:defRPr/>
            </a:pPr>
            <a:r>
              <a:rPr lang="en-US" sz="3600" kern="0" dirty="0" smtClean="0">
                <a:solidFill>
                  <a:sysClr val="windowText" lastClr="000000"/>
                </a:solidFill>
                <a:latin typeface="Arial" pitchFamily="34" charset="0"/>
                <a:cs typeface="Arial" pitchFamily="34" charset="0"/>
              </a:rPr>
              <a:t>       </a:t>
            </a:r>
            <a:r>
              <a:rPr lang="en-US" sz="3600" kern="0" dirty="0">
                <a:solidFill>
                  <a:sysClr val="windowText" lastClr="000000"/>
                </a:solidFill>
                <a:latin typeface="Arial" pitchFamily="34" charset="0"/>
                <a:cs typeface="Arial" pitchFamily="34" charset="0"/>
              </a:rPr>
              <a:t>71, 178–193.</a:t>
            </a:r>
          </a:p>
          <a:p>
            <a:pPr lvl="0" eaLnBrk="1" hangingPunct="1">
              <a:defRPr/>
            </a:pPr>
            <a:endParaRPr lang="en-US" sz="3600" kern="0" dirty="0" smtClean="0">
              <a:solidFill>
                <a:sysClr val="windowText" lastClr="000000"/>
              </a:solidFill>
              <a:latin typeface="Arial" pitchFamily="34" charset="0"/>
              <a:cs typeface="Arial" pitchFamily="34" charset="0"/>
            </a:endParaRPr>
          </a:p>
          <a:p>
            <a:pPr marL="0" marR="0" lvl="0" indent="0" algn="ctr" defTabSz="4386263" eaLnBrk="1" fontAlgn="auto" latinLnBrk="0" hangingPunct="1">
              <a:lnSpc>
                <a:spcPct val="100000"/>
              </a:lnSpc>
              <a:spcBef>
                <a:spcPct val="50000"/>
              </a:spcBef>
              <a:spcAft>
                <a:spcPts val="0"/>
              </a:spcAft>
              <a:buClrTx/>
              <a:buSzTx/>
              <a:buFontTx/>
              <a:buNone/>
              <a:tabLst/>
              <a:defRPr/>
            </a:pPr>
            <a:endParaRPr kumimoji="0" lang="en-US" sz="3600" i="0" u="none" strike="noStrike" kern="0" cap="none" spc="0" normalizeH="0" baseline="0" noProof="0" dirty="0" smtClean="0">
              <a:ln>
                <a:noFill/>
              </a:ln>
              <a:solidFill>
                <a:sysClr val="windowText" lastClr="000000"/>
              </a:solidFill>
              <a:effectLst/>
              <a:uLnTx/>
              <a:uFillTx/>
            </a:endParaRPr>
          </a:p>
        </p:txBody>
      </p:sp>
      <p:pic>
        <p:nvPicPr>
          <p:cNvPr id="2" name="Picture 1" descr="black_and_white_jumping_spider_by_CorazondeDio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7799" y="2362200"/>
            <a:ext cx="9752129" cy="6629400"/>
          </a:xfrm>
          <a:prstGeom prst="rect">
            <a:avLst/>
          </a:prstGeom>
        </p:spPr>
      </p:pic>
    </p:spTree>
    <p:extLst>
      <p:ext uri="{BB962C8B-B14F-4D97-AF65-F5344CB8AC3E}">
        <p14:creationId xmlns:p14="http://schemas.microsoft.com/office/powerpoint/2010/main" val="4244922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1031</TotalTime>
  <Words>552</Words>
  <Application>Microsoft Macintosh PowerPoint</Application>
  <PresentationFormat>Custom</PresentationFormat>
  <Paragraphs>58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Aspect</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A. Kuznicki</dc:creator>
  <cp:lastModifiedBy>Elise Murray</cp:lastModifiedBy>
  <cp:revision>62</cp:revision>
  <dcterms:created xsi:type="dcterms:W3CDTF">2012-04-12T02:57:05Z</dcterms:created>
  <dcterms:modified xsi:type="dcterms:W3CDTF">2013-10-23T18:18:46Z</dcterms:modified>
</cp:coreProperties>
</file>