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5"/>
  </p:notesMasterIdLst>
  <p:sldIdLst>
    <p:sldId id="256" r:id="rId2"/>
    <p:sldId id="262" r:id="rId3"/>
    <p:sldId id="263" r:id="rId4"/>
    <p:sldId id="317" r:id="rId5"/>
    <p:sldId id="268" r:id="rId6"/>
    <p:sldId id="260" r:id="rId7"/>
    <p:sldId id="315" r:id="rId8"/>
    <p:sldId id="261" r:id="rId9"/>
    <p:sldId id="266" r:id="rId10"/>
    <p:sldId id="265" r:id="rId11"/>
    <p:sldId id="267" r:id="rId12"/>
    <p:sldId id="269" r:id="rId13"/>
    <p:sldId id="301" r:id="rId14"/>
    <p:sldId id="302" r:id="rId15"/>
    <p:sldId id="303" r:id="rId16"/>
    <p:sldId id="298" r:id="rId17"/>
    <p:sldId id="299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270" r:id="rId26"/>
    <p:sldId id="284" r:id="rId27"/>
    <p:sldId id="285" r:id="rId28"/>
    <p:sldId id="283" r:id="rId29"/>
    <p:sldId id="289" r:id="rId30"/>
    <p:sldId id="293" r:id="rId31"/>
    <p:sldId id="294" r:id="rId32"/>
    <p:sldId id="296" r:id="rId33"/>
    <p:sldId id="295" r:id="rId34"/>
    <p:sldId id="318" r:id="rId35"/>
    <p:sldId id="319" r:id="rId36"/>
    <p:sldId id="297" r:id="rId37"/>
    <p:sldId id="288" r:id="rId38"/>
    <p:sldId id="287" r:id="rId39"/>
    <p:sldId id="316" r:id="rId40"/>
    <p:sldId id="311" r:id="rId41"/>
    <p:sldId id="312" r:id="rId42"/>
    <p:sldId id="313" r:id="rId43"/>
    <p:sldId id="3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31" y="-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10646-F3CA-44EF-A4CA-A56312BEA85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FD44C-2033-4B5C-BF4E-A06755BFAC0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Neurobiology of Self and Relationships</a:t>
          </a:r>
          <a:endParaRPr lang="en-US" dirty="0"/>
        </a:p>
      </dgm:t>
    </dgm:pt>
    <dgm:pt modelId="{2F7A6215-5680-4D4B-9A19-4E6815F51BE3}" type="parTrans" cxnId="{9A4266F1-EF46-4706-BCE9-9111FBA91A60}">
      <dgm:prSet/>
      <dgm:spPr/>
      <dgm:t>
        <a:bodyPr/>
        <a:lstStyle/>
        <a:p>
          <a:endParaRPr lang="en-US"/>
        </a:p>
      </dgm:t>
    </dgm:pt>
    <dgm:pt modelId="{C2DFAFB8-CAB9-4ADE-993E-B21EAA8739FF}" type="sibTrans" cxnId="{9A4266F1-EF46-4706-BCE9-9111FBA91A60}">
      <dgm:prSet/>
      <dgm:spPr/>
      <dgm:t>
        <a:bodyPr/>
        <a:lstStyle/>
        <a:p>
          <a:endParaRPr lang="en-US"/>
        </a:p>
      </dgm:t>
    </dgm:pt>
    <dgm:pt modelId="{FE0B85BB-2511-4083-B3DE-0C33F2592FD8}">
      <dgm:prSet phldrT="[Text]"/>
      <dgm:spPr/>
      <dgm:t>
        <a:bodyPr/>
        <a:lstStyle/>
        <a:p>
          <a:r>
            <a:rPr lang="en-US" dirty="0" smtClean="0"/>
            <a:t>Experience early</a:t>
          </a:r>
          <a:endParaRPr lang="en-US" dirty="0"/>
        </a:p>
      </dgm:t>
    </dgm:pt>
    <dgm:pt modelId="{D501FCBC-1BA1-42EB-A5FA-138041BCF0DE}" type="parTrans" cxnId="{609387F4-843C-4010-A471-2ED7F6AB5A62}">
      <dgm:prSet/>
      <dgm:spPr/>
      <dgm:t>
        <a:bodyPr/>
        <a:lstStyle/>
        <a:p>
          <a:endParaRPr lang="en-US"/>
        </a:p>
      </dgm:t>
    </dgm:pt>
    <dgm:pt modelId="{7A8A203B-0CAE-411C-AA57-A58BB54672A5}" type="sibTrans" cxnId="{609387F4-843C-4010-A471-2ED7F6AB5A62}">
      <dgm:prSet/>
      <dgm:spPr/>
      <dgm:t>
        <a:bodyPr/>
        <a:lstStyle/>
        <a:p>
          <a:endParaRPr lang="en-US"/>
        </a:p>
      </dgm:t>
    </dgm:pt>
    <dgm:pt modelId="{FF202591-81AA-4966-A40E-1B41232CD8E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Personality</a:t>
          </a:r>
          <a:endParaRPr lang="en-US" dirty="0"/>
        </a:p>
      </dgm:t>
    </dgm:pt>
    <dgm:pt modelId="{43687E29-3965-4AB7-907F-8ED795FD1047}" type="parTrans" cxnId="{09D5C428-3562-4EEB-9F76-AEBD6F3B6630}">
      <dgm:prSet/>
      <dgm:spPr/>
      <dgm:t>
        <a:bodyPr/>
        <a:lstStyle/>
        <a:p>
          <a:endParaRPr lang="en-US"/>
        </a:p>
      </dgm:t>
    </dgm:pt>
    <dgm:pt modelId="{79E11AA2-4699-4138-8CB5-BF779A95AA41}" type="sibTrans" cxnId="{09D5C428-3562-4EEB-9F76-AEBD6F3B6630}">
      <dgm:prSet/>
      <dgm:spPr/>
      <dgm:t>
        <a:bodyPr/>
        <a:lstStyle/>
        <a:p>
          <a:endParaRPr lang="en-US"/>
        </a:p>
      </dgm:t>
    </dgm:pt>
    <dgm:pt modelId="{9E96DDA6-86CE-44E2-AEFB-672114C18100}">
      <dgm:prSet phldrT="[Text]" custT="1"/>
      <dgm:spPr/>
      <dgm:t>
        <a:bodyPr/>
        <a:lstStyle/>
        <a:p>
          <a:r>
            <a:rPr lang="en-US" sz="1900" dirty="0" smtClean="0"/>
            <a:t>Agreeableness </a:t>
          </a:r>
          <a:r>
            <a:rPr lang="en-US" sz="1400" i="1" dirty="0" smtClean="0"/>
            <a:t>(</a:t>
          </a:r>
          <a:r>
            <a:rPr lang="en-US" sz="1400" i="1" dirty="0" err="1" smtClean="0"/>
            <a:t>Kochanska</a:t>
          </a:r>
          <a:r>
            <a:rPr lang="en-US" sz="1400" i="1" dirty="0" smtClean="0"/>
            <a:t>)</a:t>
          </a:r>
        </a:p>
        <a:p>
          <a:r>
            <a:rPr lang="en-US" sz="1900" dirty="0" smtClean="0"/>
            <a:t>Empathic orientation</a:t>
          </a:r>
        </a:p>
        <a:p>
          <a:r>
            <a:rPr lang="en-US" sz="1400" i="1" dirty="0" smtClean="0"/>
            <a:t>(Tomkins)</a:t>
          </a:r>
        </a:p>
        <a:p>
          <a:r>
            <a:rPr lang="en-US" sz="1800" i="1" dirty="0" smtClean="0"/>
            <a:t>Cooperative self-regulation </a:t>
          </a:r>
          <a:r>
            <a:rPr lang="en-US" sz="1400" i="1" dirty="0" smtClean="0"/>
            <a:t>(</a:t>
          </a:r>
          <a:r>
            <a:rPr lang="en-US" sz="1400" i="1" dirty="0" err="1" smtClean="0"/>
            <a:t>Sroufe</a:t>
          </a:r>
          <a:r>
            <a:rPr lang="en-US" sz="1400" i="1" dirty="0" smtClean="0"/>
            <a:t>)</a:t>
          </a:r>
        </a:p>
        <a:p>
          <a:r>
            <a:rPr lang="en-US" sz="1800" i="0" dirty="0" smtClean="0"/>
            <a:t>Positive, </a:t>
          </a:r>
          <a:r>
            <a:rPr lang="en-US" sz="1800" i="0" dirty="0" err="1" smtClean="0"/>
            <a:t>prosocial</a:t>
          </a:r>
          <a:r>
            <a:rPr lang="en-US" sz="1800" i="0" dirty="0" smtClean="0"/>
            <a:t> emotions (</a:t>
          </a:r>
          <a:r>
            <a:rPr lang="en-US" sz="1800" i="0" dirty="0" err="1" smtClean="0"/>
            <a:t>Schore</a:t>
          </a:r>
          <a:r>
            <a:rPr lang="en-US" sz="1800" i="0" dirty="0" smtClean="0"/>
            <a:t>)</a:t>
          </a:r>
          <a:endParaRPr lang="en-US" sz="1800" i="0" dirty="0"/>
        </a:p>
      </dgm:t>
    </dgm:pt>
    <dgm:pt modelId="{29F08078-38A3-49DE-BAD3-F95F7E5E6B8A}" type="parTrans" cxnId="{25322DC7-0232-4672-BA9D-CEEA95A45FAA}">
      <dgm:prSet/>
      <dgm:spPr/>
      <dgm:t>
        <a:bodyPr/>
        <a:lstStyle/>
        <a:p>
          <a:endParaRPr lang="en-US"/>
        </a:p>
      </dgm:t>
    </dgm:pt>
    <dgm:pt modelId="{4A7045CC-3F6E-46CE-9D64-EBC564E1D8B9}" type="sibTrans" cxnId="{25322DC7-0232-4672-BA9D-CEEA95A45FAA}">
      <dgm:prSet/>
      <dgm:spPr/>
      <dgm:t>
        <a:bodyPr/>
        <a:lstStyle/>
        <a:p>
          <a:endParaRPr lang="en-US"/>
        </a:p>
      </dgm:t>
    </dgm:pt>
    <dgm:pt modelId="{1D730D33-F32A-4CA0-B372-926309FF01E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Ethical Orientation</a:t>
          </a:r>
          <a:endParaRPr lang="en-US" dirty="0"/>
        </a:p>
      </dgm:t>
    </dgm:pt>
    <dgm:pt modelId="{4F85E188-1189-43C9-9B5A-4944901F1208}" type="parTrans" cxnId="{3A8D8364-46F5-428E-ABAD-5E51BED52CB1}">
      <dgm:prSet/>
      <dgm:spPr/>
      <dgm:t>
        <a:bodyPr/>
        <a:lstStyle/>
        <a:p>
          <a:endParaRPr lang="en-US"/>
        </a:p>
      </dgm:t>
    </dgm:pt>
    <dgm:pt modelId="{B1E25C0C-9653-4E0D-AC10-2FF5D3B445DE}" type="sibTrans" cxnId="{3A8D8364-46F5-428E-ABAD-5E51BED52CB1}">
      <dgm:prSet/>
      <dgm:spPr/>
      <dgm:t>
        <a:bodyPr/>
        <a:lstStyle/>
        <a:p>
          <a:endParaRPr lang="en-US"/>
        </a:p>
      </dgm:t>
    </dgm:pt>
    <dgm:pt modelId="{0BE99D12-47D6-4A57-91D5-0B1E3FA4282C}">
      <dgm:prSet phldrT="[Text]" custT="1"/>
      <dgm:spPr/>
      <dgm:t>
        <a:bodyPr/>
        <a:lstStyle/>
        <a:p>
          <a:r>
            <a:rPr lang="en-US" sz="2400" i="1" dirty="0" smtClean="0"/>
            <a:t>Safety</a:t>
          </a:r>
        </a:p>
        <a:p>
          <a:r>
            <a:rPr lang="en-US" sz="2400" b="1" dirty="0" smtClean="0"/>
            <a:t>Engagement</a:t>
          </a:r>
        </a:p>
        <a:p>
          <a:r>
            <a:rPr lang="en-US" sz="2400" b="0" dirty="0" smtClean="0"/>
            <a:t>Imagination</a:t>
          </a:r>
        </a:p>
        <a:p>
          <a:r>
            <a:rPr lang="en-US" sz="1400" i="1" dirty="0" smtClean="0"/>
            <a:t>(Triune Ethics, Narvaez)</a:t>
          </a:r>
          <a:endParaRPr lang="en-US" sz="1400" i="1" dirty="0"/>
        </a:p>
      </dgm:t>
    </dgm:pt>
    <dgm:pt modelId="{279FD67B-E398-4B0D-A4C1-8611E4F0C123}" type="parTrans" cxnId="{A8FD7711-E5DF-48FB-A6AB-D2C986C61451}">
      <dgm:prSet/>
      <dgm:spPr/>
      <dgm:t>
        <a:bodyPr/>
        <a:lstStyle/>
        <a:p>
          <a:endParaRPr lang="en-US"/>
        </a:p>
      </dgm:t>
    </dgm:pt>
    <dgm:pt modelId="{97CFBD88-DE51-437A-B811-FBB10E4C882E}" type="sibTrans" cxnId="{A8FD7711-E5DF-48FB-A6AB-D2C986C61451}">
      <dgm:prSet/>
      <dgm:spPr/>
      <dgm:t>
        <a:bodyPr/>
        <a:lstStyle/>
        <a:p>
          <a:endParaRPr lang="en-US"/>
        </a:p>
      </dgm:t>
    </dgm:pt>
    <dgm:pt modelId="{AA6EC8C2-8963-4145-A804-55499D08390D}">
      <dgm:prSet phldrT="[Text]"/>
      <dgm:spPr/>
      <dgm:t>
        <a:bodyPr/>
        <a:lstStyle/>
        <a:p>
          <a:r>
            <a:rPr lang="en-US" dirty="0" smtClean="0"/>
            <a:t>and during sensitive periods</a:t>
          </a:r>
        </a:p>
        <a:p>
          <a:r>
            <a:rPr lang="en-US" dirty="0" smtClean="0"/>
            <a:t>[caregiving, social support and climate]</a:t>
          </a:r>
        </a:p>
        <a:p>
          <a:r>
            <a:rPr lang="en-US" dirty="0" smtClean="0"/>
            <a:t> </a:t>
          </a:r>
          <a:endParaRPr lang="en-US" dirty="0"/>
        </a:p>
      </dgm:t>
    </dgm:pt>
    <dgm:pt modelId="{A9DBBC5D-6F0F-4875-923B-05C3DDCC228D}" type="parTrans" cxnId="{FC917FFB-9304-4E08-BA4C-996D15476FDD}">
      <dgm:prSet/>
      <dgm:spPr/>
      <dgm:t>
        <a:bodyPr/>
        <a:lstStyle/>
        <a:p>
          <a:endParaRPr lang="en-US"/>
        </a:p>
      </dgm:t>
    </dgm:pt>
    <dgm:pt modelId="{41C4B25F-4F0D-40C9-BF6D-263CF1ED6030}" type="sibTrans" cxnId="{FC917FFB-9304-4E08-BA4C-996D15476FDD}">
      <dgm:prSet/>
      <dgm:spPr/>
      <dgm:t>
        <a:bodyPr/>
        <a:lstStyle/>
        <a:p>
          <a:endParaRPr lang="en-US"/>
        </a:p>
      </dgm:t>
    </dgm:pt>
    <dgm:pt modelId="{F048E0CC-B6B6-449C-B80A-C7DC7ADB1AA7}" type="pres">
      <dgm:prSet presAssocID="{71D10646-F3CA-44EF-A4CA-A56312BEA85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228F49-289E-4F0B-ADBC-4912A7FE2FA7}" type="pres">
      <dgm:prSet presAssocID="{9F8FD44C-2033-4B5C-BF4E-A06755BFAC0C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2F1B3-3139-4E5A-AC2C-D34F729EE396}" type="pres">
      <dgm:prSet presAssocID="{9F8FD44C-2033-4B5C-BF4E-A06755BFAC0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F33F5-D0D3-4F94-8D8E-025B3894F9B8}" type="pres">
      <dgm:prSet presAssocID="{FF202591-81AA-4966-A40E-1B41232CD8E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44472-7AF6-4B03-853E-A4B587224F14}" type="pres">
      <dgm:prSet presAssocID="{FF202591-81AA-4966-A40E-1B41232CD8E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88B65-2140-4D40-B230-B13F2F2EB945}" type="pres">
      <dgm:prSet presAssocID="{1D730D33-F32A-4CA0-B372-926309FF01E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61402-8D58-4C1C-8204-3DD5865E4649}" type="pres">
      <dgm:prSet presAssocID="{1D730D33-F32A-4CA0-B372-926309FF01E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59448-17FA-4AF4-BF78-C00B74FF79DC}" type="presOf" srcId="{AA6EC8C2-8963-4145-A804-55499D08390D}" destId="{0742F1B3-3139-4E5A-AC2C-D34F729EE396}" srcOrd="0" destOrd="1" presId="urn:microsoft.com/office/officeart/2009/3/layout/IncreasingArrowsProcess"/>
    <dgm:cxn modelId="{A8FD7711-E5DF-48FB-A6AB-D2C986C61451}" srcId="{1D730D33-F32A-4CA0-B372-926309FF01E0}" destId="{0BE99D12-47D6-4A57-91D5-0B1E3FA4282C}" srcOrd="0" destOrd="0" parTransId="{279FD67B-E398-4B0D-A4C1-8611E4F0C123}" sibTransId="{97CFBD88-DE51-437A-B811-FBB10E4C882E}"/>
    <dgm:cxn modelId="{609387F4-843C-4010-A471-2ED7F6AB5A62}" srcId="{9F8FD44C-2033-4B5C-BF4E-A06755BFAC0C}" destId="{FE0B85BB-2511-4083-B3DE-0C33F2592FD8}" srcOrd="0" destOrd="0" parTransId="{D501FCBC-1BA1-42EB-A5FA-138041BCF0DE}" sibTransId="{7A8A203B-0CAE-411C-AA57-A58BB54672A5}"/>
    <dgm:cxn modelId="{D0B380E1-F56C-4A46-9FEA-0B0BD3E7C71B}" type="presOf" srcId="{FF202591-81AA-4966-A40E-1B41232CD8E5}" destId="{E25F33F5-D0D3-4F94-8D8E-025B3894F9B8}" srcOrd="0" destOrd="0" presId="urn:microsoft.com/office/officeart/2009/3/layout/IncreasingArrowsProcess"/>
    <dgm:cxn modelId="{86ECBAA8-CB8E-4148-B6EE-ADF4B14A995D}" type="presOf" srcId="{1D730D33-F32A-4CA0-B372-926309FF01E0}" destId="{49E88B65-2140-4D40-B230-B13F2F2EB945}" srcOrd="0" destOrd="0" presId="urn:microsoft.com/office/officeart/2009/3/layout/IncreasingArrowsProcess"/>
    <dgm:cxn modelId="{25322DC7-0232-4672-BA9D-CEEA95A45FAA}" srcId="{FF202591-81AA-4966-A40E-1B41232CD8E5}" destId="{9E96DDA6-86CE-44E2-AEFB-672114C18100}" srcOrd="0" destOrd="0" parTransId="{29F08078-38A3-49DE-BAD3-F95F7E5E6B8A}" sibTransId="{4A7045CC-3F6E-46CE-9D64-EBC564E1D8B9}"/>
    <dgm:cxn modelId="{9A4266F1-EF46-4706-BCE9-9111FBA91A60}" srcId="{71D10646-F3CA-44EF-A4CA-A56312BEA855}" destId="{9F8FD44C-2033-4B5C-BF4E-A06755BFAC0C}" srcOrd="0" destOrd="0" parTransId="{2F7A6215-5680-4D4B-9A19-4E6815F51BE3}" sibTransId="{C2DFAFB8-CAB9-4ADE-993E-B21EAA8739FF}"/>
    <dgm:cxn modelId="{FC917FFB-9304-4E08-BA4C-996D15476FDD}" srcId="{9F8FD44C-2033-4B5C-BF4E-A06755BFAC0C}" destId="{AA6EC8C2-8963-4145-A804-55499D08390D}" srcOrd="1" destOrd="0" parTransId="{A9DBBC5D-6F0F-4875-923B-05C3DDCC228D}" sibTransId="{41C4B25F-4F0D-40C9-BF6D-263CF1ED6030}"/>
    <dgm:cxn modelId="{44D8DC64-5488-40C4-9367-8246EEA18626}" type="presOf" srcId="{0BE99D12-47D6-4A57-91D5-0B1E3FA4282C}" destId="{30E61402-8D58-4C1C-8204-3DD5865E4649}" srcOrd="0" destOrd="0" presId="urn:microsoft.com/office/officeart/2009/3/layout/IncreasingArrowsProcess"/>
    <dgm:cxn modelId="{510147CF-D644-4075-8E73-447A3CF27128}" type="presOf" srcId="{9F8FD44C-2033-4B5C-BF4E-A06755BFAC0C}" destId="{85228F49-289E-4F0B-ADBC-4912A7FE2FA7}" srcOrd="0" destOrd="0" presId="urn:microsoft.com/office/officeart/2009/3/layout/IncreasingArrowsProcess"/>
    <dgm:cxn modelId="{3A8D8364-46F5-428E-ABAD-5E51BED52CB1}" srcId="{71D10646-F3CA-44EF-A4CA-A56312BEA855}" destId="{1D730D33-F32A-4CA0-B372-926309FF01E0}" srcOrd="2" destOrd="0" parTransId="{4F85E188-1189-43C9-9B5A-4944901F1208}" sibTransId="{B1E25C0C-9653-4E0D-AC10-2FF5D3B445DE}"/>
    <dgm:cxn modelId="{8AB41AA0-A45B-49DB-8388-4EA37E657F03}" type="presOf" srcId="{71D10646-F3CA-44EF-A4CA-A56312BEA855}" destId="{F048E0CC-B6B6-449C-B80A-C7DC7ADB1AA7}" srcOrd="0" destOrd="0" presId="urn:microsoft.com/office/officeart/2009/3/layout/IncreasingArrowsProcess"/>
    <dgm:cxn modelId="{0D3F9590-394D-4DE9-87FC-74B1297BE0A2}" type="presOf" srcId="{FE0B85BB-2511-4083-B3DE-0C33F2592FD8}" destId="{0742F1B3-3139-4E5A-AC2C-D34F729EE396}" srcOrd="0" destOrd="0" presId="urn:microsoft.com/office/officeart/2009/3/layout/IncreasingArrowsProcess"/>
    <dgm:cxn modelId="{E6524186-BE04-4D93-8DAD-B15DD5BB5746}" type="presOf" srcId="{9E96DDA6-86CE-44E2-AEFB-672114C18100}" destId="{61C44472-7AF6-4B03-853E-A4B587224F14}" srcOrd="0" destOrd="0" presId="urn:microsoft.com/office/officeart/2009/3/layout/IncreasingArrowsProcess"/>
    <dgm:cxn modelId="{09D5C428-3562-4EEB-9F76-AEBD6F3B6630}" srcId="{71D10646-F3CA-44EF-A4CA-A56312BEA855}" destId="{FF202591-81AA-4966-A40E-1B41232CD8E5}" srcOrd="1" destOrd="0" parTransId="{43687E29-3965-4AB7-907F-8ED795FD1047}" sibTransId="{79E11AA2-4699-4138-8CB5-BF779A95AA41}"/>
    <dgm:cxn modelId="{8B4B666A-2F47-404C-BE3C-833DFAE7C959}" type="presParOf" srcId="{F048E0CC-B6B6-449C-B80A-C7DC7ADB1AA7}" destId="{85228F49-289E-4F0B-ADBC-4912A7FE2FA7}" srcOrd="0" destOrd="0" presId="urn:microsoft.com/office/officeart/2009/3/layout/IncreasingArrowsProcess"/>
    <dgm:cxn modelId="{3ED1DEAF-67FB-4FD2-8667-6558845297A2}" type="presParOf" srcId="{F048E0CC-B6B6-449C-B80A-C7DC7ADB1AA7}" destId="{0742F1B3-3139-4E5A-AC2C-D34F729EE396}" srcOrd="1" destOrd="0" presId="urn:microsoft.com/office/officeart/2009/3/layout/IncreasingArrowsProcess"/>
    <dgm:cxn modelId="{72454AE0-789A-496A-86D0-99CC8AA58F9B}" type="presParOf" srcId="{F048E0CC-B6B6-449C-B80A-C7DC7ADB1AA7}" destId="{E25F33F5-D0D3-4F94-8D8E-025B3894F9B8}" srcOrd="2" destOrd="0" presId="urn:microsoft.com/office/officeart/2009/3/layout/IncreasingArrowsProcess"/>
    <dgm:cxn modelId="{5B192602-BF67-4365-8659-6A02F0C57B1D}" type="presParOf" srcId="{F048E0CC-B6B6-449C-B80A-C7DC7ADB1AA7}" destId="{61C44472-7AF6-4B03-853E-A4B587224F14}" srcOrd="3" destOrd="0" presId="urn:microsoft.com/office/officeart/2009/3/layout/IncreasingArrowsProcess"/>
    <dgm:cxn modelId="{E138B2DD-59D3-476A-A3C3-117D70AE907E}" type="presParOf" srcId="{F048E0CC-B6B6-449C-B80A-C7DC7ADB1AA7}" destId="{49E88B65-2140-4D40-B230-B13F2F2EB945}" srcOrd="4" destOrd="0" presId="urn:microsoft.com/office/officeart/2009/3/layout/IncreasingArrowsProcess"/>
    <dgm:cxn modelId="{4CEBEDDC-FB9F-45F6-96F4-149BBEC54EE3}" type="presParOf" srcId="{F048E0CC-B6B6-449C-B80A-C7DC7ADB1AA7}" destId="{30E61402-8D58-4C1C-8204-3DD5865E464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6F5A6-3F00-420F-A56E-E1E3111218E8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BD2B7AD8-7C9A-4EAB-936E-0F89D169A48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Social Effectivity</a:t>
          </a:r>
        </a:p>
      </dgm:t>
    </dgm:pt>
    <dgm:pt modelId="{D58C4049-E2DC-403F-9D89-8FA3FCE0A322}" type="parTrans" cxnId="{FF357FF2-0FEB-47FB-A062-FDBBF039CB52}">
      <dgm:prSet/>
      <dgm:spPr/>
      <dgm:t>
        <a:bodyPr/>
        <a:lstStyle/>
        <a:p>
          <a:endParaRPr lang="en-US"/>
        </a:p>
      </dgm:t>
    </dgm:pt>
    <dgm:pt modelId="{7D453F54-D23B-439C-8E7A-C488D8AFC5F3}" type="sibTrans" cxnId="{FF357FF2-0FEB-47FB-A062-FDBBF039CB52}">
      <dgm:prSet/>
      <dgm:spPr/>
      <dgm:t>
        <a:bodyPr/>
        <a:lstStyle/>
        <a:p>
          <a:endParaRPr lang="en-US"/>
        </a:p>
      </dgm:t>
    </dgm:pt>
    <dgm:pt modelId="{1CA4D721-E40C-4FA4-A5AE-59612C8EA0D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Social Pleasure</a:t>
          </a:r>
        </a:p>
      </dgm:t>
    </dgm:pt>
    <dgm:pt modelId="{61A8E7BC-42C0-4AD1-A4B7-042544F540C5}" type="parTrans" cxnId="{0D45EAAD-A592-45E4-A4FB-63311C1A2B22}">
      <dgm:prSet/>
      <dgm:spPr/>
      <dgm:t>
        <a:bodyPr/>
        <a:lstStyle/>
        <a:p>
          <a:endParaRPr lang="en-US"/>
        </a:p>
      </dgm:t>
    </dgm:pt>
    <dgm:pt modelId="{BBAA861A-1F04-4825-891C-FF381BCA5E8E}" type="sibTrans" cxnId="{0D45EAAD-A592-45E4-A4FB-63311C1A2B22}">
      <dgm:prSet/>
      <dgm:spPr/>
      <dgm:t>
        <a:bodyPr/>
        <a:lstStyle/>
        <a:p>
          <a:endParaRPr lang="en-US"/>
        </a:p>
      </dgm:t>
    </dgm:pt>
    <dgm:pt modelId="{E0C00CA0-6BE6-4AC7-8D1E-8390DBC23ED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Empathic Effectivity Core</a:t>
          </a:r>
        </a:p>
      </dgm:t>
    </dgm:pt>
    <dgm:pt modelId="{D19E2B9C-4571-4ED0-86B3-C16B812CD614}" type="parTrans" cxnId="{BAD94AC3-9F98-4A29-967C-BEF99107EDAA}">
      <dgm:prSet/>
      <dgm:spPr/>
      <dgm:t>
        <a:bodyPr/>
        <a:lstStyle/>
        <a:p>
          <a:endParaRPr lang="en-US"/>
        </a:p>
      </dgm:t>
    </dgm:pt>
    <dgm:pt modelId="{437DBB76-C522-4519-9D0A-9D439CA7D758}" type="sibTrans" cxnId="{BAD94AC3-9F98-4A29-967C-BEF99107EDAA}">
      <dgm:prSet/>
      <dgm:spPr/>
      <dgm:t>
        <a:bodyPr/>
        <a:lstStyle/>
        <a:p>
          <a:endParaRPr lang="en-US"/>
        </a:p>
      </dgm:t>
    </dgm:pt>
    <dgm:pt modelId="{FB2D7E0A-0040-4859-B3E6-8C1DE7B47D55}" type="pres">
      <dgm:prSet presAssocID="{DA06F5A6-3F00-420F-A56E-E1E3111218E8}" presName="CompostProcess" presStyleCnt="0">
        <dgm:presLayoutVars>
          <dgm:dir/>
          <dgm:resizeHandles val="exact"/>
        </dgm:presLayoutVars>
      </dgm:prSet>
      <dgm:spPr/>
    </dgm:pt>
    <dgm:pt modelId="{CECD1E39-3B9D-4D6B-9DDF-6E4971F8B7DD}" type="pres">
      <dgm:prSet presAssocID="{DA06F5A6-3F00-420F-A56E-E1E3111218E8}" presName="arrow" presStyleLbl="bgShp" presStyleIdx="0" presStyleCnt="1"/>
      <dgm:spPr/>
      <dgm:t>
        <a:bodyPr/>
        <a:lstStyle/>
        <a:p>
          <a:endParaRPr lang="en-US"/>
        </a:p>
      </dgm:t>
    </dgm:pt>
    <dgm:pt modelId="{4777EEB1-5334-49AE-BF4B-128D94DB186E}" type="pres">
      <dgm:prSet presAssocID="{DA06F5A6-3F00-420F-A56E-E1E3111218E8}" presName="linearProcess" presStyleCnt="0"/>
      <dgm:spPr/>
    </dgm:pt>
    <dgm:pt modelId="{E92A4031-617B-40B4-B281-15173721B040}" type="pres">
      <dgm:prSet presAssocID="{1CA4D721-E40C-4FA4-A5AE-59612C8EA0D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19D61-EAE0-465A-B53A-F236290F33FA}" type="pres">
      <dgm:prSet presAssocID="{BBAA861A-1F04-4825-891C-FF381BCA5E8E}" presName="sibTrans" presStyleCnt="0"/>
      <dgm:spPr/>
    </dgm:pt>
    <dgm:pt modelId="{53E6EE4D-C387-4BC7-85AF-C8509C6A651F}" type="pres">
      <dgm:prSet presAssocID="{BD2B7AD8-7C9A-4EAB-936E-0F89D169A48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541E6-6BB6-4516-9309-D02D97534E5E}" type="pres">
      <dgm:prSet presAssocID="{7D453F54-D23B-439C-8E7A-C488D8AFC5F3}" presName="sibTrans" presStyleCnt="0"/>
      <dgm:spPr/>
    </dgm:pt>
    <dgm:pt modelId="{6FCD9659-E27E-4775-8852-AA6F27096A4C}" type="pres">
      <dgm:prSet presAssocID="{E0C00CA0-6BE6-4AC7-8D1E-8390DBC23ED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57FF2-0FEB-47FB-A062-FDBBF039CB52}" srcId="{DA06F5A6-3F00-420F-A56E-E1E3111218E8}" destId="{BD2B7AD8-7C9A-4EAB-936E-0F89D169A480}" srcOrd="1" destOrd="0" parTransId="{D58C4049-E2DC-403F-9D89-8FA3FCE0A322}" sibTransId="{7D453F54-D23B-439C-8E7A-C488D8AFC5F3}"/>
    <dgm:cxn modelId="{64B4C01D-A697-4610-8CF5-F1478F2FECEB}" type="presOf" srcId="{DA06F5A6-3F00-420F-A56E-E1E3111218E8}" destId="{FB2D7E0A-0040-4859-B3E6-8C1DE7B47D55}" srcOrd="0" destOrd="0" presId="urn:microsoft.com/office/officeart/2005/8/layout/hProcess9"/>
    <dgm:cxn modelId="{0D45EAAD-A592-45E4-A4FB-63311C1A2B22}" srcId="{DA06F5A6-3F00-420F-A56E-E1E3111218E8}" destId="{1CA4D721-E40C-4FA4-A5AE-59612C8EA0DD}" srcOrd="0" destOrd="0" parTransId="{61A8E7BC-42C0-4AD1-A4B7-042544F540C5}" sibTransId="{BBAA861A-1F04-4825-891C-FF381BCA5E8E}"/>
    <dgm:cxn modelId="{82C87083-D478-418A-823E-CB9B0860B37F}" type="presOf" srcId="{E0C00CA0-6BE6-4AC7-8D1E-8390DBC23EDD}" destId="{6FCD9659-E27E-4775-8852-AA6F27096A4C}" srcOrd="0" destOrd="0" presId="urn:microsoft.com/office/officeart/2005/8/layout/hProcess9"/>
    <dgm:cxn modelId="{BAD94AC3-9F98-4A29-967C-BEF99107EDAA}" srcId="{DA06F5A6-3F00-420F-A56E-E1E3111218E8}" destId="{E0C00CA0-6BE6-4AC7-8D1E-8390DBC23EDD}" srcOrd="2" destOrd="0" parTransId="{D19E2B9C-4571-4ED0-86B3-C16B812CD614}" sibTransId="{437DBB76-C522-4519-9D0A-9D439CA7D758}"/>
    <dgm:cxn modelId="{B52B8085-5C7D-4B5E-A860-BC5D084C773C}" type="presOf" srcId="{BD2B7AD8-7C9A-4EAB-936E-0F89D169A480}" destId="{53E6EE4D-C387-4BC7-85AF-C8509C6A651F}" srcOrd="0" destOrd="0" presId="urn:microsoft.com/office/officeart/2005/8/layout/hProcess9"/>
    <dgm:cxn modelId="{4E7494D1-DFA4-428F-9370-8F05BBF4049F}" type="presOf" srcId="{1CA4D721-E40C-4FA4-A5AE-59612C8EA0DD}" destId="{E92A4031-617B-40B4-B281-15173721B040}" srcOrd="0" destOrd="0" presId="urn:microsoft.com/office/officeart/2005/8/layout/hProcess9"/>
    <dgm:cxn modelId="{CBAAA4C4-A3DB-4D2A-A1BC-0B4BDFDC97BB}" type="presParOf" srcId="{FB2D7E0A-0040-4859-B3E6-8C1DE7B47D55}" destId="{CECD1E39-3B9D-4D6B-9DDF-6E4971F8B7DD}" srcOrd="0" destOrd="0" presId="urn:microsoft.com/office/officeart/2005/8/layout/hProcess9"/>
    <dgm:cxn modelId="{4AB905FA-83D6-4FAE-A16F-76842D82C4C4}" type="presParOf" srcId="{FB2D7E0A-0040-4859-B3E6-8C1DE7B47D55}" destId="{4777EEB1-5334-49AE-BF4B-128D94DB186E}" srcOrd="1" destOrd="0" presId="urn:microsoft.com/office/officeart/2005/8/layout/hProcess9"/>
    <dgm:cxn modelId="{121B1AFE-2A35-4824-A127-1220235B6A1F}" type="presParOf" srcId="{4777EEB1-5334-49AE-BF4B-128D94DB186E}" destId="{E92A4031-617B-40B4-B281-15173721B040}" srcOrd="0" destOrd="0" presId="urn:microsoft.com/office/officeart/2005/8/layout/hProcess9"/>
    <dgm:cxn modelId="{73A18360-1266-4C14-96CB-101916A49794}" type="presParOf" srcId="{4777EEB1-5334-49AE-BF4B-128D94DB186E}" destId="{A9519D61-EAE0-465A-B53A-F236290F33FA}" srcOrd="1" destOrd="0" presId="urn:microsoft.com/office/officeart/2005/8/layout/hProcess9"/>
    <dgm:cxn modelId="{E2C02CA9-90DD-43DF-8626-C1AEB9994F58}" type="presParOf" srcId="{4777EEB1-5334-49AE-BF4B-128D94DB186E}" destId="{53E6EE4D-C387-4BC7-85AF-C8509C6A651F}" srcOrd="2" destOrd="0" presId="urn:microsoft.com/office/officeart/2005/8/layout/hProcess9"/>
    <dgm:cxn modelId="{12BA78BC-66C1-4F90-94B1-8EE697EFB9D1}" type="presParOf" srcId="{4777EEB1-5334-49AE-BF4B-128D94DB186E}" destId="{E75541E6-6BB6-4516-9309-D02D97534E5E}" srcOrd="3" destOrd="0" presId="urn:microsoft.com/office/officeart/2005/8/layout/hProcess9"/>
    <dgm:cxn modelId="{E1640B5F-7402-4D70-8113-A70A59D067F6}" type="presParOf" srcId="{4777EEB1-5334-49AE-BF4B-128D94DB186E}" destId="{6FCD9659-E27E-4775-8852-AA6F27096A4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F873F3-5E27-4E3A-9818-C1643A5E3512}" type="doc">
      <dgm:prSet loTypeId="urn:microsoft.com/office/officeart/2005/8/layout/target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1B69D2-5A25-4236-BD3B-7E33D14BF7E2}">
      <dgm:prSet phldrT="[Text]"/>
      <dgm:spPr/>
      <dgm:t>
        <a:bodyPr/>
        <a:lstStyle/>
        <a:p>
          <a:r>
            <a:rPr lang="en-US" b="1" dirty="0"/>
            <a:t>Empathic Core </a:t>
          </a:r>
          <a:r>
            <a:rPr lang="en-US" dirty="0"/>
            <a:t>(parameters for Communion)</a:t>
          </a:r>
        </a:p>
      </dgm:t>
    </dgm:pt>
    <dgm:pt modelId="{EE2E8A9B-413D-497E-9E5D-9CEFB25C272B}" type="parTrans" cxnId="{B32234BD-6A33-4198-B927-EE9EA4BCCD08}">
      <dgm:prSet/>
      <dgm:spPr/>
      <dgm:t>
        <a:bodyPr/>
        <a:lstStyle/>
        <a:p>
          <a:endParaRPr lang="en-US"/>
        </a:p>
      </dgm:t>
    </dgm:pt>
    <dgm:pt modelId="{0EBBEB38-B996-4CEF-A146-A721EEB3F2C9}" type="sibTrans" cxnId="{B32234BD-6A33-4198-B927-EE9EA4BCCD08}">
      <dgm:prSet/>
      <dgm:spPr/>
      <dgm:t>
        <a:bodyPr/>
        <a:lstStyle/>
        <a:p>
          <a:endParaRPr lang="en-US"/>
        </a:p>
      </dgm:t>
    </dgm:pt>
    <dgm:pt modelId="{F03CD1F0-96F8-4C38-9B7A-AAB3BB9EDD0A}">
      <dgm:prSet/>
      <dgm:spPr/>
      <dgm:t>
        <a:bodyPr/>
        <a:lstStyle/>
        <a:p>
          <a:r>
            <a:rPr lang="en-US" b="1" dirty="0"/>
            <a:t>Autonomy Space </a:t>
          </a:r>
          <a:r>
            <a:rPr lang="en-US" dirty="0"/>
            <a:t>(parameters for Agency)</a:t>
          </a:r>
        </a:p>
      </dgm:t>
    </dgm:pt>
    <dgm:pt modelId="{8FB9251D-C92E-4E04-838F-3438330F7953}" type="parTrans" cxnId="{C82629A4-DBD5-42C7-BC19-CF14ED6B28FA}">
      <dgm:prSet/>
      <dgm:spPr/>
      <dgm:t>
        <a:bodyPr/>
        <a:lstStyle/>
        <a:p>
          <a:endParaRPr lang="en-US"/>
        </a:p>
      </dgm:t>
    </dgm:pt>
    <dgm:pt modelId="{B33ECA4F-BC7A-4230-AA9D-BC98BAADD268}" type="sibTrans" cxnId="{C82629A4-DBD5-42C7-BC19-CF14ED6B28FA}">
      <dgm:prSet/>
      <dgm:spPr/>
      <dgm:t>
        <a:bodyPr/>
        <a:lstStyle/>
        <a:p>
          <a:endParaRPr lang="en-US"/>
        </a:p>
      </dgm:t>
    </dgm:pt>
    <dgm:pt modelId="{3EBAAC8C-5C97-4AA6-9078-F4AD0C9AE51F}">
      <dgm:prSet/>
      <dgm:spPr/>
      <dgm:t>
        <a:bodyPr/>
        <a:lstStyle/>
        <a:p>
          <a:r>
            <a:rPr lang="en-US" b="1" dirty="0"/>
            <a:t>Moral Imagination </a:t>
          </a:r>
          <a:r>
            <a:rPr lang="en-US" dirty="0"/>
            <a:t>(parameters for Wisdom)</a:t>
          </a:r>
        </a:p>
      </dgm:t>
    </dgm:pt>
    <dgm:pt modelId="{AC271170-5C74-408A-94C6-619033F93574}" type="parTrans" cxnId="{3D3DD5BC-703D-4D7A-B308-677F44A93301}">
      <dgm:prSet/>
      <dgm:spPr/>
      <dgm:t>
        <a:bodyPr/>
        <a:lstStyle/>
        <a:p>
          <a:endParaRPr lang="en-US"/>
        </a:p>
      </dgm:t>
    </dgm:pt>
    <dgm:pt modelId="{44F6A134-63B6-4BF4-AFDB-7FCE805BD985}" type="sibTrans" cxnId="{3D3DD5BC-703D-4D7A-B308-677F44A93301}">
      <dgm:prSet/>
      <dgm:spPr/>
      <dgm:t>
        <a:bodyPr/>
        <a:lstStyle/>
        <a:p>
          <a:endParaRPr lang="en-US"/>
        </a:p>
      </dgm:t>
    </dgm:pt>
    <dgm:pt modelId="{265D41CF-3717-4EB3-82DD-B8C597FBD090}" type="pres">
      <dgm:prSet presAssocID="{54F873F3-5E27-4E3A-9818-C1643A5E351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53E75E-D0BC-4C3C-838A-CE4C7ECE6DC8}" type="pres">
      <dgm:prSet presAssocID="{311B69D2-5A25-4236-BD3B-7E33D14BF7E2}" presName="circle1" presStyleLbl="lnNode1" presStyleIdx="0" presStyleCnt="3"/>
      <dgm:spPr/>
      <dgm:t>
        <a:bodyPr/>
        <a:lstStyle/>
        <a:p>
          <a:endParaRPr lang="en-US"/>
        </a:p>
      </dgm:t>
    </dgm:pt>
    <dgm:pt modelId="{24C93F64-CCBB-44A2-AC5D-463BDA2CD646}" type="pres">
      <dgm:prSet presAssocID="{311B69D2-5A25-4236-BD3B-7E33D14BF7E2}" presName="text1" presStyleLbl="revTx" presStyleIdx="0" presStyleCnt="3" custScaleX="135762" custLinFactNeighborX="13015" custLinFactNeighborY="-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8AD18-1150-4F7E-A455-5E9606433D4C}" type="pres">
      <dgm:prSet presAssocID="{311B69D2-5A25-4236-BD3B-7E33D14BF7E2}" presName="line1" presStyleLbl="callout" presStyleIdx="0" presStyleCnt="6"/>
      <dgm:spPr/>
      <dgm:t>
        <a:bodyPr/>
        <a:lstStyle/>
        <a:p>
          <a:endParaRPr lang="en-US"/>
        </a:p>
      </dgm:t>
    </dgm:pt>
    <dgm:pt modelId="{78889A5E-4E84-47D7-B1B2-956F3526D73A}" type="pres">
      <dgm:prSet presAssocID="{311B69D2-5A25-4236-BD3B-7E33D14BF7E2}" presName="d1" presStyleLbl="callout" presStyleIdx="1" presStyleCnt="6"/>
      <dgm:spPr/>
      <dgm:t>
        <a:bodyPr/>
        <a:lstStyle/>
        <a:p>
          <a:endParaRPr lang="en-US"/>
        </a:p>
      </dgm:t>
    </dgm:pt>
    <dgm:pt modelId="{E7B5D6A6-DBB9-4431-9164-45654D7130B5}" type="pres">
      <dgm:prSet presAssocID="{F03CD1F0-96F8-4C38-9B7A-AAB3BB9EDD0A}" presName="circle2" presStyleLbl="lnNode1" presStyleIdx="1" presStyleCnt="3" custLinFactNeighborX="331" custLinFactNeighborY="-1988"/>
      <dgm:spPr/>
      <dgm:t>
        <a:bodyPr/>
        <a:lstStyle/>
        <a:p>
          <a:endParaRPr lang="en-US"/>
        </a:p>
      </dgm:t>
    </dgm:pt>
    <dgm:pt modelId="{DA9066C1-F4AD-4FA8-975E-598D8BA34C6F}" type="pres">
      <dgm:prSet presAssocID="{F03CD1F0-96F8-4C38-9B7A-AAB3BB9EDD0A}" presName="text2" presStyleLbl="revTx" presStyleIdx="1" presStyleCnt="3" custScaleX="132035" custLinFactNeighborX="15073" custLinFactNeighborY="-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DC156-8BA8-44F0-B6A0-A4BB63C140E6}" type="pres">
      <dgm:prSet presAssocID="{F03CD1F0-96F8-4C38-9B7A-AAB3BB9EDD0A}" presName="line2" presStyleLbl="callout" presStyleIdx="2" presStyleCnt="6"/>
      <dgm:spPr/>
      <dgm:t>
        <a:bodyPr/>
        <a:lstStyle/>
        <a:p>
          <a:endParaRPr lang="en-US"/>
        </a:p>
      </dgm:t>
    </dgm:pt>
    <dgm:pt modelId="{0C605C8B-923F-4834-A670-FA2C22457ED9}" type="pres">
      <dgm:prSet presAssocID="{F03CD1F0-96F8-4C38-9B7A-AAB3BB9EDD0A}" presName="d2" presStyleLbl="callout" presStyleIdx="3" presStyleCnt="6"/>
      <dgm:spPr/>
      <dgm:t>
        <a:bodyPr/>
        <a:lstStyle/>
        <a:p>
          <a:endParaRPr lang="en-US"/>
        </a:p>
      </dgm:t>
    </dgm:pt>
    <dgm:pt modelId="{4FED7648-941C-4289-AA71-813B29F3BB68}" type="pres">
      <dgm:prSet presAssocID="{3EBAAC8C-5C97-4AA6-9078-F4AD0C9AE51F}" presName="circle3" presStyleLbl="lnNode1" presStyleIdx="2" presStyleCnt="3"/>
      <dgm:spPr/>
      <dgm:t>
        <a:bodyPr/>
        <a:lstStyle/>
        <a:p>
          <a:endParaRPr lang="en-US"/>
        </a:p>
      </dgm:t>
    </dgm:pt>
    <dgm:pt modelId="{A9C6D8B8-AA27-4377-9A2C-D06835634814}" type="pres">
      <dgm:prSet presAssocID="{3EBAAC8C-5C97-4AA6-9078-F4AD0C9AE51F}" presName="text3" presStyleLbl="revTx" presStyleIdx="2" presStyleCnt="3" custScaleX="110680" custLinFactNeighborX="8317" custLinFactNeighborY="13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A9B29-350B-4E9F-84E3-201D059AB16B}" type="pres">
      <dgm:prSet presAssocID="{3EBAAC8C-5C97-4AA6-9078-F4AD0C9AE51F}" presName="line3" presStyleLbl="callout" presStyleIdx="4" presStyleCnt="6"/>
      <dgm:spPr/>
      <dgm:t>
        <a:bodyPr/>
        <a:lstStyle/>
        <a:p>
          <a:endParaRPr lang="en-US"/>
        </a:p>
      </dgm:t>
    </dgm:pt>
    <dgm:pt modelId="{DE4929B7-EDD1-43AB-9FD5-68EE5EF404B2}" type="pres">
      <dgm:prSet presAssocID="{3EBAAC8C-5C97-4AA6-9078-F4AD0C9AE51F}" presName="d3" presStyleLbl="callout" presStyleIdx="5" presStyleCnt="6"/>
      <dgm:spPr/>
      <dgm:t>
        <a:bodyPr/>
        <a:lstStyle/>
        <a:p>
          <a:endParaRPr lang="en-US"/>
        </a:p>
      </dgm:t>
    </dgm:pt>
  </dgm:ptLst>
  <dgm:cxnLst>
    <dgm:cxn modelId="{F92481DF-DB77-4212-AB9C-F6C3EE04A158}" type="presOf" srcId="{311B69D2-5A25-4236-BD3B-7E33D14BF7E2}" destId="{24C93F64-CCBB-44A2-AC5D-463BDA2CD646}" srcOrd="0" destOrd="0" presId="urn:microsoft.com/office/officeart/2005/8/layout/target1"/>
    <dgm:cxn modelId="{C82629A4-DBD5-42C7-BC19-CF14ED6B28FA}" srcId="{54F873F3-5E27-4E3A-9818-C1643A5E3512}" destId="{F03CD1F0-96F8-4C38-9B7A-AAB3BB9EDD0A}" srcOrd="1" destOrd="0" parTransId="{8FB9251D-C92E-4E04-838F-3438330F7953}" sibTransId="{B33ECA4F-BC7A-4230-AA9D-BC98BAADD268}"/>
    <dgm:cxn modelId="{626CECBF-5579-45B9-8FC2-774B4344FE31}" type="presOf" srcId="{3EBAAC8C-5C97-4AA6-9078-F4AD0C9AE51F}" destId="{A9C6D8B8-AA27-4377-9A2C-D06835634814}" srcOrd="0" destOrd="0" presId="urn:microsoft.com/office/officeart/2005/8/layout/target1"/>
    <dgm:cxn modelId="{4BEEEF4A-F47B-4FA1-8517-9E83E273272A}" type="presOf" srcId="{F03CD1F0-96F8-4C38-9B7A-AAB3BB9EDD0A}" destId="{DA9066C1-F4AD-4FA8-975E-598D8BA34C6F}" srcOrd="0" destOrd="0" presId="urn:microsoft.com/office/officeart/2005/8/layout/target1"/>
    <dgm:cxn modelId="{3D3DD5BC-703D-4D7A-B308-677F44A93301}" srcId="{54F873F3-5E27-4E3A-9818-C1643A5E3512}" destId="{3EBAAC8C-5C97-4AA6-9078-F4AD0C9AE51F}" srcOrd="2" destOrd="0" parTransId="{AC271170-5C74-408A-94C6-619033F93574}" sibTransId="{44F6A134-63B6-4BF4-AFDB-7FCE805BD985}"/>
    <dgm:cxn modelId="{B32234BD-6A33-4198-B927-EE9EA4BCCD08}" srcId="{54F873F3-5E27-4E3A-9818-C1643A5E3512}" destId="{311B69D2-5A25-4236-BD3B-7E33D14BF7E2}" srcOrd="0" destOrd="0" parTransId="{EE2E8A9B-413D-497E-9E5D-9CEFB25C272B}" sibTransId="{0EBBEB38-B996-4CEF-A146-A721EEB3F2C9}"/>
    <dgm:cxn modelId="{6E415204-1293-4250-8FC0-1D9ED47F5902}" type="presOf" srcId="{54F873F3-5E27-4E3A-9818-C1643A5E3512}" destId="{265D41CF-3717-4EB3-82DD-B8C597FBD090}" srcOrd="0" destOrd="0" presId="urn:microsoft.com/office/officeart/2005/8/layout/target1"/>
    <dgm:cxn modelId="{4A5FC101-3B8A-4957-919C-D271CB27C9C3}" type="presParOf" srcId="{265D41CF-3717-4EB3-82DD-B8C597FBD090}" destId="{4253E75E-D0BC-4C3C-838A-CE4C7ECE6DC8}" srcOrd="0" destOrd="0" presId="urn:microsoft.com/office/officeart/2005/8/layout/target1"/>
    <dgm:cxn modelId="{184EECCC-F45B-443C-9B7D-0D1151D3E9EC}" type="presParOf" srcId="{265D41CF-3717-4EB3-82DD-B8C597FBD090}" destId="{24C93F64-CCBB-44A2-AC5D-463BDA2CD646}" srcOrd="1" destOrd="0" presId="urn:microsoft.com/office/officeart/2005/8/layout/target1"/>
    <dgm:cxn modelId="{FC1CBF90-C4D3-46FB-B6C5-110ABE4468BF}" type="presParOf" srcId="{265D41CF-3717-4EB3-82DD-B8C597FBD090}" destId="{C2C8AD18-1150-4F7E-A455-5E9606433D4C}" srcOrd="2" destOrd="0" presId="urn:microsoft.com/office/officeart/2005/8/layout/target1"/>
    <dgm:cxn modelId="{C157B6EA-086D-4830-B6C3-BF82D0350C5F}" type="presParOf" srcId="{265D41CF-3717-4EB3-82DD-B8C597FBD090}" destId="{78889A5E-4E84-47D7-B1B2-956F3526D73A}" srcOrd="3" destOrd="0" presId="urn:microsoft.com/office/officeart/2005/8/layout/target1"/>
    <dgm:cxn modelId="{895B51A4-736B-424E-A17A-605C1FC4DCD5}" type="presParOf" srcId="{265D41CF-3717-4EB3-82DD-B8C597FBD090}" destId="{E7B5D6A6-DBB9-4431-9164-45654D7130B5}" srcOrd="4" destOrd="0" presId="urn:microsoft.com/office/officeart/2005/8/layout/target1"/>
    <dgm:cxn modelId="{E9BBD3C9-7DB1-49A9-A173-F42D7ACE5D20}" type="presParOf" srcId="{265D41CF-3717-4EB3-82DD-B8C597FBD090}" destId="{DA9066C1-F4AD-4FA8-975E-598D8BA34C6F}" srcOrd="5" destOrd="0" presId="urn:microsoft.com/office/officeart/2005/8/layout/target1"/>
    <dgm:cxn modelId="{B74D6DD7-F6DE-473A-8CD6-C3C0DDBD0A4A}" type="presParOf" srcId="{265D41CF-3717-4EB3-82DD-B8C597FBD090}" destId="{B0EDC156-8BA8-44F0-B6A0-A4BB63C140E6}" srcOrd="6" destOrd="0" presId="urn:microsoft.com/office/officeart/2005/8/layout/target1"/>
    <dgm:cxn modelId="{DD676E53-F894-44D5-A48C-6C1406D6B30B}" type="presParOf" srcId="{265D41CF-3717-4EB3-82DD-B8C597FBD090}" destId="{0C605C8B-923F-4834-A670-FA2C22457ED9}" srcOrd="7" destOrd="0" presId="urn:microsoft.com/office/officeart/2005/8/layout/target1"/>
    <dgm:cxn modelId="{2B742C7F-6A79-4AFF-9AEC-C26AA189D86B}" type="presParOf" srcId="{265D41CF-3717-4EB3-82DD-B8C597FBD090}" destId="{4FED7648-941C-4289-AA71-813B29F3BB68}" srcOrd="8" destOrd="0" presId="urn:microsoft.com/office/officeart/2005/8/layout/target1"/>
    <dgm:cxn modelId="{309B82E3-3BE3-42A3-9852-9C4D0AEE8B3B}" type="presParOf" srcId="{265D41CF-3717-4EB3-82DD-B8C597FBD090}" destId="{A9C6D8B8-AA27-4377-9A2C-D06835634814}" srcOrd="9" destOrd="0" presId="urn:microsoft.com/office/officeart/2005/8/layout/target1"/>
    <dgm:cxn modelId="{3192E275-A694-4657-963B-755C91B602CD}" type="presParOf" srcId="{265D41CF-3717-4EB3-82DD-B8C597FBD090}" destId="{4FEA9B29-350B-4E9F-84E3-201D059AB16B}" srcOrd="10" destOrd="0" presId="urn:microsoft.com/office/officeart/2005/8/layout/target1"/>
    <dgm:cxn modelId="{D7202D5D-B840-467F-9335-3CA33301C14F}" type="presParOf" srcId="{265D41CF-3717-4EB3-82DD-B8C597FBD090}" destId="{DE4929B7-EDD1-43AB-9FD5-68EE5EF404B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28F49-289E-4F0B-ADBC-4912A7FE2FA7}">
      <dsp:nvSpPr>
        <dsp:cNvPr id="0" name=""/>
        <dsp:cNvSpPr/>
      </dsp:nvSpPr>
      <dsp:spPr>
        <a:xfrm>
          <a:off x="23728" y="275347"/>
          <a:ext cx="8182143" cy="1191631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917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Neurobiology of Self and Relationships</a:t>
          </a:r>
          <a:endParaRPr lang="en-US" sz="2100" kern="1200" dirty="0"/>
        </a:p>
      </dsp:txBody>
      <dsp:txXfrm>
        <a:off x="23728" y="573255"/>
        <a:ext cx="7884235" cy="595815"/>
      </dsp:txXfrm>
    </dsp:sp>
    <dsp:sp modelId="{0742F1B3-3139-4E5A-AC2C-D34F729EE396}">
      <dsp:nvSpPr>
        <dsp:cNvPr id="0" name=""/>
        <dsp:cNvSpPr/>
      </dsp:nvSpPr>
      <dsp:spPr>
        <a:xfrm>
          <a:off x="23728" y="1194267"/>
          <a:ext cx="2520100" cy="2295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Experience early</a:t>
          </a:r>
          <a:endParaRPr lang="en-US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and during sensitive periods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[caregiving, social support and climate]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23728" y="1194267"/>
        <a:ext cx="2520100" cy="2295521"/>
      </dsp:txXfrm>
    </dsp:sp>
    <dsp:sp modelId="{E25F33F5-D0D3-4F94-8D8E-025B3894F9B8}">
      <dsp:nvSpPr>
        <dsp:cNvPr id="0" name=""/>
        <dsp:cNvSpPr/>
      </dsp:nvSpPr>
      <dsp:spPr>
        <a:xfrm>
          <a:off x="2543828" y="672558"/>
          <a:ext cx="5662043" cy="1191631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917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Personality</a:t>
          </a:r>
          <a:endParaRPr lang="en-US" sz="2100" kern="1200" dirty="0"/>
        </a:p>
      </dsp:txBody>
      <dsp:txXfrm>
        <a:off x="2543828" y="970466"/>
        <a:ext cx="5364135" cy="595815"/>
      </dsp:txXfrm>
    </dsp:sp>
    <dsp:sp modelId="{61C44472-7AF6-4B03-853E-A4B587224F14}">
      <dsp:nvSpPr>
        <dsp:cNvPr id="0" name=""/>
        <dsp:cNvSpPr/>
      </dsp:nvSpPr>
      <dsp:spPr>
        <a:xfrm>
          <a:off x="2543828" y="1591478"/>
          <a:ext cx="2520100" cy="2295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Agreeableness </a:t>
          </a:r>
          <a:r>
            <a:rPr lang="en-US" sz="1400" i="1" kern="1200" dirty="0" smtClean="0"/>
            <a:t>(</a:t>
          </a:r>
          <a:r>
            <a:rPr lang="en-US" sz="1400" i="1" kern="1200" dirty="0" err="1" smtClean="0"/>
            <a:t>Kochanska</a:t>
          </a:r>
          <a:r>
            <a:rPr lang="en-US" sz="1400" i="1" kern="1200" dirty="0" smtClean="0"/>
            <a:t>)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Empathic orientation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(Tomkins)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Cooperative self-regulation </a:t>
          </a:r>
          <a:r>
            <a:rPr lang="en-US" sz="1400" i="1" kern="1200" dirty="0" smtClean="0"/>
            <a:t>(</a:t>
          </a:r>
          <a:r>
            <a:rPr lang="en-US" sz="1400" i="1" kern="1200" dirty="0" err="1" smtClean="0"/>
            <a:t>Sroufe</a:t>
          </a:r>
          <a:r>
            <a:rPr lang="en-US" sz="1400" i="1" kern="1200" dirty="0" smtClean="0"/>
            <a:t>)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Positive, </a:t>
          </a:r>
          <a:r>
            <a:rPr lang="en-US" sz="1800" i="0" kern="1200" dirty="0" err="1" smtClean="0"/>
            <a:t>prosocial</a:t>
          </a:r>
          <a:r>
            <a:rPr lang="en-US" sz="1800" i="0" kern="1200" dirty="0" smtClean="0"/>
            <a:t> emotions (</a:t>
          </a:r>
          <a:r>
            <a:rPr lang="en-US" sz="1800" i="0" kern="1200" dirty="0" err="1" smtClean="0"/>
            <a:t>Schore</a:t>
          </a:r>
          <a:r>
            <a:rPr lang="en-US" sz="1800" i="0" kern="1200" dirty="0" smtClean="0"/>
            <a:t>)</a:t>
          </a:r>
          <a:endParaRPr lang="en-US" sz="1800" i="0" kern="1200" dirty="0"/>
        </a:p>
      </dsp:txBody>
      <dsp:txXfrm>
        <a:off x="2543828" y="1591478"/>
        <a:ext cx="2520100" cy="2295521"/>
      </dsp:txXfrm>
    </dsp:sp>
    <dsp:sp modelId="{49E88B65-2140-4D40-B230-B13F2F2EB945}">
      <dsp:nvSpPr>
        <dsp:cNvPr id="0" name=""/>
        <dsp:cNvSpPr/>
      </dsp:nvSpPr>
      <dsp:spPr>
        <a:xfrm>
          <a:off x="5063928" y="1069768"/>
          <a:ext cx="3141943" cy="1191631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917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Ethical Orientation</a:t>
          </a:r>
          <a:endParaRPr lang="en-US" sz="2100" kern="1200" dirty="0"/>
        </a:p>
      </dsp:txBody>
      <dsp:txXfrm>
        <a:off x="5063928" y="1367676"/>
        <a:ext cx="2844035" cy="595815"/>
      </dsp:txXfrm>
    </dsp:sp>
    <dsp:sp modelId="{30E61402-8D58-4C1C-8204-3DD5865E4649}">
      <dsp:nvSpPr>
        <dsp:cNvPr id="0" name=""/>
        <dsp:cNvSpPr/>
      </dsp:nvSpPr>
      <dsp:spPr>
        <a:xfrm>
          <a:off x="5063928" y="1988688"/>
          <a:ext cx="2520100" cy="2261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Safety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Engagement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Imagination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(Triune Ethics, Narvaez)</a:t>
          </a:r>
          <a:endParaRPr lang="en-US" sz="1400" i="1" kern="1200" dirty="0"/>
        </a:p>
      </dsp:txBody>
      <dsp:txXfrm>
        <a:off x="5063928" y="1988688"/>
        <a:ext cx="2520100" cy="2261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145C-3239-4E2E-8159-2681FCB972A2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2FB0-2E1A-4144-8644-B7BFF7C8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You can be pulled downward to evolutionarily prior systems for self-protection and self-enhancement, which can be very satisfying in the moment. 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443AFD6-2499-401E-B178-4663EB8AC5F0}" type="slidenum">
              <a:rPr lang="en-US" altLang="en-US" sz="1200">
                <a:latin typeface="Calibri" pitchFamily="34" charset="0"/>
              </a:rPr>
              <a:pPr eaLnBrk="1" hangingPunct="1"/>
              <a:t>2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cs typeface="ＭＳ Ｐゴシック" charset="0"/>
              </a:rPr>
              <a:t>DN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50EAFC-F05A-4E4E-9148-1DD1A05B14F7}" type="datetime1">
              <a:rPr lang="en-US" altLang="en-US"/>
              <a:pPr/>
              <a:t>10/30/2013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8BE31-4600-492B-B870-0CBE9D838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43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CA32F7-5A7C-46B6-85AE-7FA9EBE91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73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E32E80-591C-4E98-B6DE-F149EDB048E4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A1D4EC-30FC-417C-9EE7-DDD890A235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2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_Document4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5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Word_Document6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7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8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.edu/~dnarvaez/" TargetMode="External"/><Relationship Id="rId2" Type="http://schemas.openxmlformats.org/officeDocument/2006/relationships/hyperlink" Target="mailto:dnarvaez@n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logytoday.com/blog/moral-landscape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534400" cy="2441575"/>
          </a:xfrm>
        </p:spPr>
        <p:txBody>
          <a:bodyPr>
            <a:noAutofit/>
          </a:bodyPr>
          <a:lstStyle/>
          <a:p>
            <a:r>
              <a:rPr lang="en-US" sz="5400" dirty="0" smtClean="0"/>
              <a:t>Triune-Ethical </a:t>
            </a:r>
            <a:r>
              <a:rPr lang="en-US" sz="5400" dirty="0"/>
              <a:t>Orientations: Validation of Safety, Engagement, and </a:t>
            </a:r>
            <a:r>
              <a:rPr lang="en-US" sz="5400" dirty="0" smtClean="0"/>
              <a:t>Imagination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948" y="5005711"/>
            <a:ext cx="6400800" cy="12192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Darcia Narvaez and Ashley V. Lawrence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8212" r="2000" b="9984"/>
          <a:stretch>
            <a:fillRect/>
          </a:stretch>
        </p:blipFill>
        <p:spPr bwMode="auto">
          <a:xfrm>
            <a:off x="5653696" y="5715000"/>
            <a:ext cx="2224696" cy="55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Correlations: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00" b="1" dirty="0"/>
              <a:t>Engagement</a:t>
            </a:r>
            <a:r>
              <a:rPr lang="en-US" sz="2800" dirty="0"/>
              <a:t> orientation was </a:t>
            </a:r>
            <a:r>
              <a:rPr lang="en-US" sz="2800" b="1" dirty="0" smtClean="0"/>
              <a:t>positively</a:t>
            </a:r>
            <a:r>
              <a:rPr lang="en-US" sz="2800" dirty="0" smtClean="0"/>
              <a:t> </a:t>
            </a:r>
            <a:r>
              <a:rPr lang="en-US" sz="2800" dirty="0"/>
              <a:t>associated with </a:t>
            </a:r>
            <a:endParaRPr lang="en-US" sz="2800" dirty="0" smtClean="0"/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secure attachment (r=.256, p=.000)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all </a:t>
            </a:r>
            <a:r>
              <a:rPr lang="en-US" sz="2000" dirty="0"/>
              <a:t>subscales of the DPES (lowest correlation coefficient= .225, all p-values ≤ .000), </a:t>
            </a:r>
            <a:endParaRPr lang="en-US" sz="2000" dirty="0" smtClean="0"/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integrity </a:t>
            </a:r>
            <a:r>
              <a:rPr lang="en-US" sz="2000" dirty="0"/>
              <a:t>(r=.224, p=.000), 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800" b="1" dirty="0" smtClean="0"/>
              <a:t>negatively</a:t>
            </a:r>
            <a:r>
              <a:rPr lang="en-US" sz="2800" dirty="0" smtClean="0"/>
              <a:t> </a:t>
            </a:r>
            <a:r>
              <a:rPr lang="en-US" sz="2800" dirty="0"/>
              <a:t>associated </a:t>
            </a:r>
            <a:r>
              <a:rPr lang="en-US" sz="2800" dirty="0" smtClean="0"/>
              <a:t>with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dismissing </a:t>
            </a:r>
            <a:r>
              <a:rPr lang="en-US" sz="2000" dirty="0"/>
              <a:t>attachment (r=-.138, p=.000) and fearful attachment (r=-.058, p=.026). </a:t>
            </a:r>
          </a:p>
        </p:txBody>
      </p:sp>
    </p:spTree>
    <p:extLst>
      <p:ext uri="{BB962C8B-B14F-4D97-AF65-F5344CB8AC3E}">
        <p14:creationId xmlns:p14="http://schemas.microsoft.com/office/powerpoint/2010/main" val="40924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Correlations: 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00" b="1" dirty="0" smtClean="0"/>
              <a:t>Imagination orientation </a:t>
            </a:r>
            <a:r>
              <a:rPr lang="en-US" sz="2800" dirty="0" smtClean="0"/>
              <a:t>related </a:t>
            </a:r>
            <a:r>
              <a:rPr lang="en-US" sz="2800" b="1" dirty="0" smtClean="0"/>
              <a:t>positively</a:t>
            </a:r>
            <a:r>
              <a:rPr lang="en-US" sz="2800" dirty="0" smtClean="0"/>
              <a:t> to 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S</a:t>
            </a:r>
            <a:r>
              <a:rPr lang="en-US" sz="2000" dirty="0" smtClean="0"/>
              <a:t>ecure attachment (.173, p &lt;.01);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all DPES emotions (. 29 or higher, p=.000);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MFT authority (.073, p &lt;.01) and Fairness (.127, p &lt;.01);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integrity (.183, p &lt;.01) </a:t>
            </a:r>
          </a:p>
          <a:p>
            <a:pPr lvl="1">
              <a:buFont typeface="Wingdings" charset="2"/>
              <a:buChar char="§"/>
            </a:pPr>
            <a:endParaRPr lang="en-US" sz="2000" b="1" dirty="0" smtClean="0"/>
          </a:p>
          <a:p>
            <a:pPr>
              <a:buFont typeface="Wingdings" charset="2"/>
              <a:buChar char="§"/>
            </a:pPr>
            <a:r>
              <a:rPr lang="en-US" sz="2800" b="1" dirty="0" smtClean="0"/>
              <a:t>Negatively to</a:t>
            </a:r>
            <a:r>
              <a:rPr lang="en-US" sz="2800" dirty="0" smtClean="0"/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MFT Willingness to harm (.096, p &lt;.01)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42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Four </a:t>
            </a:r>
            <a:r>
              <a:rPr lang="en-US" sz="2800" dirty="0"/>
              <a:t>m</a:t>
            </a:r>
            <a:r>
              <a:rPr lang="en-US" sz="2800" dirty="0" smtClean="0"/>
              <a:t>odels </a:t>
            </a:r>
            <a:r>
              <a:rPr lang="en-US" sz="2800" dirty="0"/>
              <a:t>t</a:t>
            </a:r>
            <a:r>
              <a:rPr lang="en-US" sz="2800" dirty="0" smtClean="0"/>
              <a:t>ested using same set of predictors for: Safety, Engagement, Imagination, Aquino &amp; Reed’s Moral Identity.</a:t>
            </a:r>
          </a:p>
          <a:p>
            <a:pPr lvl="1"/>
            <a:r>
              <a:rPr lang="en-US" sz="2000" dirty="0" smtClean="0"/>
              <a:t>Model 1</a:t>
            </a:r>
            <a:r>
              <a:rPr lang="en-US" sz="2000" dirty="0"/>
              <a:t> </a:t>
            </a:r>
            <a:r>
              <a:rPr lang="en-US" sz="2000" dirty="0" smtClean="0"/>
              <a:t>reflects </a:t>
            </a:r>
            <a:r>
              <a:rPr lang="en-US" sz="2000" b="1" dirty="0" smtClean="0"/>
              <a:t>early caregiving</a:t>
            </a:r>
            <a:r>
              <a:rPr lang="en-US" sz="2000" dirty="0" smtClean="0"/>
              <a:t>: Attachment (secure, preoccupied, fearful, dismissive</a:t>
            </a:r>
          </a:p>
          <a:p>
            <a:pPr lvl="1"/>
            <a:r>
              <a:rPr lang="en-US" sz="2000" dirty="0" smtClean="0"/>
              <a:t>Model 2 reflects result of </a:t>
            </a:r>
            <a:r>
              <a:rPr lang="en-US" sz="2000" b="1" dirty="0" smtClean="0"/>
              <a:t>emotion habits built from childhood experience</a:t>
            </a:r>
            <a:r>
              <a:rPr lang="en-US" sz="2000" dirty="0" smtClean="0"/>
              <a:t>: added Dispositional Positive Emotions Sum</a:t>
            </a:r>
          </a:p>
          <a:p>
            <a:pPr lvl="1"/>
            <a:r>
              <a:rPr lang="en-US" sz="2000" dirty="0" smtClean="0"/>
              <a:t>Model 3 reflects </a:t>
            </a:r>
            <a:r>
              <a:rPr lang="en-US" sz="2000" b="1" dirty="0" smtClean="0"/>
              <a:t>childhood bio-cultural effects</a:t>
            </a:r>
            <a:r>
              <a:rPr lang="en-US" sz="2000" dirty="0" smtClean="0"/>
              <a:t>: added Moral Foundations</a:t>
            </a:r>
          </a:p>
          <a:p>
            <a:pPr lvl="1"/>
            <a:r>
              <a:rPr lang="en-US" sz="2000" dirty="0" smtClean="0"/>
              <a:t>Model 4 </a:t>
            </a:r>
            <a:r>
              <a:rPr lang="en-US" sz="2000" dirty="0"/>
              <a:t>reflects </a:t>
            </a:r>
            <a:r>
              <a:rPr lang="en-US" sz="2000" b="1" dirty="0"/>
              <a:t>self-</a:t>
            </a:r>
            <a:r>
              <a:rPr lang="en-US" sz="2000" b="1" dirty="0" smtClean="0"/>
              <a:t>regulation and autonomy space</a:t>
            </a:r>
            <a:r>
              <a:rPr lang="en-US" sz="2000" dirty="0" smtClean="0"/>
              <a:t>: added Integrity</a:t>
            </a:r>
          </a:p>
        </p:txBody>
      </p:sp>
    </p:spTree>
    <p:extLst>
      <p:ext uri="{BB962C8B-B14F-4D97-AF65-F5344CB8AC3E}">
        <p14:creationId xmlns:p14="http://schemas.microsoft.com/office/powerpoint/2010/main" val="18486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on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054681"/>
              </p:ext>
            </p:extLst>
          </p:nvPr>
        </p:nvGraphicFramePr>
        <p:xfrm>
          <a:off x="457200" y="1981200"/>
          <a:ext cx="1510117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Document" r:id="rId4" imgW="8280400" imgH="1854200" progId="Word.Document.12">
                  <p:embed/>
                </p:oleObj>
              </mc:Choice>
              <mc:Fallback>
                <p:oleObj name="Document" r:id="rId4" imgW="8280400" imgH="185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981200"/>
                        <a:ext cx="1510117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2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679673"/>
              </p:ext>
            </p:extLst>
          </p:nvPr>
        </p:nvGraphicFramePr>
        <p:xfrm>
          <a:off x="431799" y="381000"/>
          <a:ext cx="12552078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Document" r:id="rId4" imgW="8280400" imgH="3746500" progId="Word.Document.12">
                  <p:embed/>
                </p:oleObj>
              </mc:Choice>
              <mc:Fallback>
                <p:oleObj name="Document" r:id="rId4" imgW="8280400" imgH="374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799" y="381000"/>
                        <a:ext cx="12552078" cy="69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8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304800"/>
            <a:ext cx="8001000" cy="627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Model	</a:t>
            </a:r>
            <a:r>
              <a:rPr lang="en-US" sz="2400" dirty="0" smtClean="0"/>
              <a:t>4		Standardized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Coefficients</a:t>
            </a:r>
            <a:r>
              <a:rPr lang="en-US" sz="2400" dirty="0"/>
              <a:t>	t	Sig.</a:t>
            </a:r>
          </a:p>
          <a:p>
            <a:r>
              <a:rPr lang="en-US" sz="2400" u="sng" dirty="0"/>
              <a:t>	</a:t>
            </a:r>
            <a:r>
              <a:rPr lang="en-US" sz="2400" u="sng" dirty="0" smtClean="0"/>
              <a:t>			Beta			</a:t>
            </a:r>
            <a:r>
              <a:rPr lang="en-US" sz="2400" dirty="0"/>
              <a:t>	</a:t>
            </a:r>
          </a:p>
          <a:p>
            <a:r>
              <a:rPr lang="en-US" sz="2400" dirty="0"/>
              <a:t>	(Constant)		</a:t>
            </a:r>
            <a:r>
              <a:rPr lang="en-US" sz="2400" dirty="0" smtClean="0"/>
              <a:t>	5.839</a:t>
            </a:r>
            <a:r>
              <a:rPr lang="en-US" sz="2400" dirty="0"/>
              <a:t>	.000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Secure		</a:t>
            </a:r>
            <a:r>
              <a:rPr lang="en-US" sz="2400" dirty="0"/>
              <a:t>	-.031	-1.025	.305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Fearful		.</a:t>
            </a:r>
            <a:r>
              <a:rPr lang="en-US" sz="2400" dirty="0"/>
              <a:t>029	.993	.321</a:t>
            </a:r>
          </a:p>
          <a:p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Preoccupied	</a:t>
            </a:r>
            <a:r>
              <a:rPr lang="en-US" sz="2400" b="1" dirty="0">
                <a:solidFill>
                  <a:srgbClr val="FF0000"/>
                </a:solidFill>
              </a:rPr>
              <a:t>	.104	3.673	.000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Dismissing	</a:t>
            </a:r>
            <a:r>
              <a:rPr lang="en-US" sz="2400" b="1" dirty="0">
                <a:solidFill>
                  <a:srgbClr val="FF0000"/>
                </a:solidFill>
              </a:rPr>
              <a:t>	.132	4.625	.000</a:t>
            </a:r>
          </a:p>
          <a:p>
            <a:r>
              <a:rPr lang="en-US" sz="2400" dirty="0"/>
              <a:t>	Disposition </a:t>
            </a:r>
            <a:r>
              <a:rPr lang="en-US" sz="2400" dirty="0" smtClean="0"/>
              <a:t>for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dirty="0"/>
              <a:t>Positive Emotion	.051	1.805	.071</a:t>
            </a:r>
          </a:p>
          <a:p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Will to Harm</a:t>
            </a:r>
            <a:r>
              <a:rPr lang="en-US" sz="2400" b="1" dirty="0">
                <a:solidFill>
                  <a:srgbClr val="FF0000"/>
                </a:solidFill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r>
              <a:rPr lang="en-US" sz="2400" b="1" dirty="0">
                <a:solidFill>
                  <a:srgbClr val="FF0000"/>
                </a:solidFill>
              </a:rPr>
              <a:t>162	4.426	.000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Fairness	</a:t>
            </a:r>
            <a:r>
              <a:rPr lang="en-US" sz="2400" dirty="0"/>
              <a:t>	.016	.397	.692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Ingroup</a:t>
            </a:r>
            <a:r>
              <a:rPr lang="en-US" sz="2400" dirty="0" smtClean="0"/>
              <a:t>	</a:t>
            </a:r>
            <a:r>
              <a:rPr lang="en-US" sz="2400" dirty="0"/>
              <a:t>	.040	1.073	.284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Authority	</a:t>
            </a:r>
            <a:r>
              <a:rPr lang="en-US" sz="2400" dirty="0"/>
              <a:t>	-.004	-.104	.917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Purity		</a:t>
            </a:r>
            <a:r>
              <a:rPr lang="en-US" sz="2400" dirty="0"/>
              <a:t>	.034	1.009	.313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Integrity	</a:t>
            </a:r>
            <a:r>
              <a:rPr lang="en-US" sz="2400" b="1" dirty="0">
                <a:solidFill>
                  <a:srgbClr val="FF0000"/>
                </a:solidFill>
              </a:rPr>
              <a:t>	-.126	-4.353	.000</a:t>
            </a:r>
          </a:p>
          <a:p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7857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en-US" dirty="0" smtClean="0"/>
              <a:t>Regression on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2827"/>
              </p:ext>
            </p:extLst>
          </p:nvPr>
        </p:nvGraphicFramePr>
        <p:xfrm>
          <a:off x="431800" y="1371600"/>
          <a:ext cx="12760158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4" imgW="8280400" imgH="2019300" progId="Word.Document.12">
                  <p:embed/>
                </p:oleObj>
              </mc:Choice>
              <mc:Fallback>
                <p:oleObj name="Document" r:id="rId4" imgW="82804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" y="1371600"/>
                        <a:ext cx="12760158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9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13021"/>
              </p:ext>
            </p:extLst>
          </p:nvPr>
        </p:nvGraphicFramePr>
        <p:xfrm>
          <a:off x="431800" y="0"/>
          <a:ext cx="12141200" cy="704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Document" r:id="rId4" imgW="8280400" imgH="3746500" progId="Word.Document.12">
                  <p:embed/>
                </p:oleObj>
              </mc:Choice>
              <mc:Fallback>
                <p:oleObj name="Document" r:id="rId4" imgW="8280400" imgH="374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" y="0"/>
                        <a:ext cx="12141200" cy="7049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0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84582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Model	</a:t>
            </a:r>
            <a:r>
              <a:rPr lang="en-US" sz="2400" dirty="0" smtClean="0"/>
              <a:t>		Standardized </a:t>
            </a:r>
            <a:r>
              <a:rPr lang="en-US" sz="2400" dirty="0"/>
              <a:t>Coefficients	t	Sig.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Beta</a:t>
            </a:r>
            <a:r>
              <a:rPr lang="en-US" sz="2400" dirty="0"/>
              <a:t>	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(Constant) 					6.998 	.</a:t>
            </a:r>
            <a:r>
              <a:rPr lang="en-US" sz="2400" dirty="0"/>
              <a:t>000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Secure	</a:t>
            </a:r>
            <a:r>
              <a:rPr lang="en-US" sz="2400" b="1" dirty="0" smtClean="0">
                <a:solidFill>
                  <a:srgbClr val="FF0000"/>
                </a:solidFill>
              </a:rPr>
              <a:t>	.</a:t>
            </a:r>
            <a:r>
              <a:rPr lang="en-US" sz="2400" b="1" dirty="0">
                <a:solidFill>
                  <a:srgbClr val="FF0000"/>
                </a:solidFill>
              </a:rPr>
              <a:t>098	</a:t>
            </a:r>
            <a:r>
              <a:rPr lang="en-US" sz="2400" b="1" dirty="0" smtClean="0">
                <a:solidFill>
                  <a:srgbClr val="FF0000"/>
                </a:solidFill>
              </a:rPr>
              <a:t>		3.510</a:t>
            </a:r>
            <a:r>
              <a:rPr lang="en-US" sz="2400" b="1" dirty="0">
                <a:solidFill>
                  <a:srgbClr val="FF0000"/>
                </a:solidFill>
              </a:rPr>
              <a:t>	.000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Fearful		.</a:t>
            </a:r>
            <a:r>
              <a:rPr lang="en-US" sz="2400" dirty="0"/>
              <a:t>037	</a:t>
            </a:r>
            <a:r>
              <a:rPr lang="en-US" sz="2400" dirty="0" smtClean="0"/>
              <a:t>		1.372</a:t>
            </a:r>
            <a:r>
              <a:rPr lang="en-US" sz="2400" dirty="0"/>
              <a:t>	.170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Preoccupied	</a:t>
            </a:r>
            <a:r>
              <a:rPr lang="en-US" sz="2400" dirty="0"/>
              <a:t>	.033	</a:t>
            </a:r>
            <a:r>
              <a:rPr lang="en-US" sz="2400" dirty="0" smtClean="0"/>
              <a:t>		1.287</a:t>
            </a:r>
            <a:r>
              <a:rPr lang="en-US" sz="2400" dirty="0"/>
              <a:t>	.198</a:t>
            </a:r>
          </a:p>
          <a:p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Dismissing	</a:t>
            </a:r>
            <a:r>
              <a:rPr lang="en-US" sz="2400" b="1" dirty="0">
                <a:solidFill>
                  <a:srgbClr val="FF0000"/>
                </a:solidFill>
              </a:rPr>
              <a:t>	-.063	</a:t>
            </a:r>
            <a:r>
              <a:rPr lang="en-US" sz="2400" b="1" dirty="0" smtClean="0">
                <a:solidFill>
                  <a:srgbClr val="FF0000"/>
                </a:solidFill>
              </a:rPr>
              <a:t>		-</a:t>
            </a:r>
            <a:r>
              <a:rPr lang="en-US" sz="2400" b="1" dirty="0">
                <a:solidFill>
                  <a:srgbClr val="FF0000"/>
                </a:solidFill>
              </a:rPr>
              <a:t>2.400	.017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Disposition for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Positive </a:t>
            </a:r>
            <a:r>
              <a:rPr lang="en-US" sz="2400" b="1" dirty="0">
                <a:solidFill>
                  <a:srgbClr val="FF0000"/>
                </a:solidFill>
              </a:rPr>
              <a:t>Emotion	.373	</a:t>
            </a:r>
            <a:r>
              <a:rPr lang="en-US" sz="2400" b="1" dirty="0" smtClean="0">
                <a:solidFill>
                  <a:srgbClr val="FF0000"/>
                </a:solidFill>
              </a:rPr>
              <a:t>		14.303</a:t>
            </a:r>
            <a:r>
              <a:rPr lang="en-US" sz="2400" b="1" dirty="0">
                <a:solidFill>
                  <a:srgbClr val="FF0000"/>
                </a:solidFill>
              </a:rPr>
              <a:t>	.000</a:t>
            </a:r>
          </a:p>
          <a:p>
            <a:r>
              <a:rPr lang="en-US" sz="2400" dirty="0"/>
              <a:t>	</a:t>
            </a:r>
            <a:r>
              <a:rPr lang="en-US" sz="2400" b="1" dirty="0" smtClean="0"/>
              <a:t>Will </a:t>
            </a:r>
            <a:r>
              <a:rPr lang="en-US" sz="2400" b="1" dirty="0"/>
              <a:t>to Harm	</a:t>
            </a:r>
            <a:r>
              <a:rPr lang="en-US" sz="2400" b="1" dirty="0" smtClean="0"/>
              <a:t>	-</a:t>
            </a:r>
            <a:r>
              <a:rPr lang="en-US" sz="2400" b="1" dirty="0"/>
              <a:t>.</a:t>
            </a:r>
            <a:r>
              <a:rPr lang="en-US" sz="2400" b="1" dirty="0" smtClean="0"/>
              <a:t>059		</a:t>
            </a:r>
            <a:r>
              <a:rPr lang="en-US" sz="2400" b="1" dirty="0"/>
              <a:t>	-1.754	.080</a:t>
            </a:r>
          </a:p>
          <a:p>
            <a:r>
              <a:rPr lang="en-US" sz="2400" b="1" dirty="0"/>
              <a:t>	</a:t>
            </a:r>
            <a:r>
              <a:rPr lang="en-US" sz="2400" dirty="0" smtClean="0"/>
              <a:t>Fairness	</a:t>
            </a:r>
            <a:r>
              <a:rPr lang="en-US" sz="2400" dirty="0"/>
              <a:t>	.044	</a:t>
            </a:r>
            <a:r>
              <a:rPr lang="en-US" sz="2400" dirty="0" smtClean="0"/>
              <a:t>		1.223</a:t>
            </a:r>
            <a:r>
              <a:rPr lang="en-US" sz="2400" dirty="0"/>
              <a:t>	.222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Ingroup</a:t>
            </a:r>
            <a:r>
              <a:rPr lang="en-US" sz="2400" dirty="0" smtClean="0"/>
              <a:t>	</a:t>
            </a:r>
            <a:r>
              <a:rPr lang="en-US" sz="2400" dirty="0"/>
              <a:t>	.001	</a:t>
            </a:r>
            <a:r>
              <a:rPr lang="en-US" sz="2400" dirty="0" smtClean="0"/>
              <a:t>		.</a:t>
            </a:r>
            <a:r>
              <a:rPr lang="en-US" sz="2400" dirty="0"/>
              <a:t>020	.984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Authority	</a:t>
            </a:r>
            <a:r>
              <a:rPr lang="en-US" sz="2400" dirty="0"/>
              <a:t>	-.</a:t>
            </a:r>
            <a:r>
              <a:rPr lang="en-US" sz="2400" dirty="0" smtClean="0"/>
              <a:t>020		</a:t>
            </a:r>
            <a:r>
              <a:rPr lang="en-US" sz="2400" dirty="0"/>
              <a:t>	-.582	.561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Purity		</a:t>
            </a:r>
            <a:r>
              <a:rPr lang="en-US" sz="2400" dirty="0"/>
              <a:t>	.016	</a:t>
            </a:r>
            <a:r>
              <a:rPr lang="en-US" sz="2400" dirty="0" smtClean="0"/>
              <a:t>		.</a:t>
            </a:r>
            <a:r>
              <a:rPr lang="en-US" sz="2400" dirty="0"/>
              <a:t>539	.590</a:t>
            </a:r>
          </a:p>
          <a:p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Integrity	</a:t>
            </a:r>
            <a:r>
              <a:rPr lang="en-US" sz="2400" b="1" dirty="0">
                <a:solidFill>
                  <a:srgbClr val="FF0000"/>
                </a:solidFill>
              </a:rPr>
              <a:t>	.107	</a:t>
            </a:r>
            <a:r>
              <a:rPr lang="en-US" sz="2400" b="1" dirty="0" smtClean="0">
                <a:solidFill>
                  <a:srgbClr val="FF0000"/>
                </a:solidFill>
              </a:rPr>
              <a:t>		4.071</a:t>
            </a:r>
            <a:r>
              <a:rPr lang="en-US" sz="2400" b="1" dirty="0">
                <a:solidFill>
                  <a:srgbClr val="FF0000"/>
                </a:solidFill>
              </a:rPr>
              <a:t>	.000</a:t>
            </a:r>
          </a:p>
        </p:txBody>
      </p:sp>
    </p:spTree>
    <p:extLst>
      <p:ext uri="{BB962C8B-B14F-4D97-AF65-F5344CB8AC3E}">
        <p14:creationId xmlns:p14="http://schemas.microsoft.com/office/powerpoint/2010/main" val="2729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143000"/>
          </a:xfrm>
        </p:spPr>
        <p:txBody>
          <a:bodyPr/>
          <a:lstStyle/>
          <a:p>
            <a:r>
              <a:rPr lang="en-US" dirty="0" smtClean="0"/>
              <a:t>Regression on 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44103"/>
              </p:ext>
            </p:extLst>
          </p:nvPr>
        </p:nvGraphicFramePr>
        <p:xfrm>
          <a:off x="533400" y="1600200"/>
          <a:ext cx="16534172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Document" r:id="rId4" imgW="8280400" imgH="1841500" progId="Word.Document.12">
                  <p:embed/>
                </p:oleObj>
              </mc:Choice>
              <mc:Fallback>
                <p:oleObj name="Document" r:id="rId4" imgW="8280400" imgH="184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600200"/>
                        <a:ext cx="16534172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Triune-Ethics Theory </a:t>
            </a:r>
            <a:br>
              <a:rPr lang="en-US" altLang="en-US" sz="40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(Narvaez, 2008, 2012)</a:t>
            </a:r>
          </a:p>
        </p:txBody>
      </p:sp>
      <p:sp>
        <p:nvSpPr>
          <p:cNvPr id="7577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1752600"/>
            <a:ext cx="4724400" cy="4572000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Global brain states (MacLean, 1990) shift motivation:</a:t>
            </a:r>
          </a:p>
          <a:p>
            <a:pPr lvl="1" eaLnBrk="1" hangingPunct="1">
              <a:buFont typeface="Arial"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Self-protection</a:t>
            </a:r>
          </a:p>
          <a:p>
            <a:pPr lvl="1" eaLnBrk="1" hangingPunct="1">
              <a:buFont typeface="Arial"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Relational attunement</a:t>
            </a:r>
          </a:p>
          <a:p>
            <a:pPr lvl="1" eaLnBrk="1" hangingPunct="1">
              <a:buFont typeface="Arial"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Abstraction</a:t>
            </a:r>
          </a:p>
          <a:p>
            <a:pPr eaLnBrk="1" hangingPunct="1">
              <a:buFont typeface="Arial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Capacities are influenced by early experience</a:t>
            </a:r>
          </a:p>
          <a:p>
            <a:pPr eaLnBrk="1" hangingPunct="1">
              <a:buFont typeface="Arial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Represent alternative </a:t>
            </a:r>
            <a:r>
              <a:rPr lang="ja-JP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moral natures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endParaRPr lang="en-US" altLang="ja-JP" sz="2800" dirty="0">
              <a:ea typeface="ＭＳ Ｐゴシック" pitchFamily="34" charset="-128"/>
            </a:endParaRPr>
          </a:p>
          <a:p>
            <a:pPr eaLnBrk="1" hangingPunct="1"/>
            <a:endParaRPr lang="en-US" altLang="ja-JP" sz="28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altLang="ja-JP" sz="2800" dirty="0" smtClean="0">
              <a:ea typeface="ＭＳ Ｐゴシック" pitchFamily="34" charset="-128"/>
            </a:endParaRPr>
          </a:p>
        </p:txBody>
      </p:sp>
      <p:graphicFrame>
        <p:nvGraphicFramePr>
          <p:cNvPr id="75779" name="Object 6"/>
          <p:cNvGraphicFramePr>
            <a:graphicFrameLocks noChangeAspect="1"/>
          </p:cNvGraphicFramePr>
          <p:nvPr/>
        </p:nvGraphicFramePr>
        <p:xfrm>
          <a:off x="5486400" y="1676400"/>
          <a:ext cx="3490913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Bitmap Image" r:id="rId4" imgW="3809524" imgH="5471634" progId="Paint.Picture">
                  <p:embed/>
                </p:oleObj>
              </mc:Choice>
              <mc:Fallback>
                <p:oleObj name="Bitmap Image" r:id="rId4" imgW="3809524" imgH="547163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3490913" cy="501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2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439845"/>
              </p:ext>
            </p:extLst>
          </p:nvPr>
        </p:nvGraphicFramePr>
        <p:xfrm>
          <a:off x="431799" y="0"/>
          <a:ext cx="120298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Document" r:id="rId4" imgW="8280400" imgH="3556000" progId="Word.Document.12">
                  <p:embed/>
                </p:oleObj>
              </mc:Choice>
              <mc:Fallback>
                <p:oleObj name="Document" r:id="rId4" imgW="8280400" imgH="355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799" y="0"/>
                        <a:ext cx="1202980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2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751344"/>
            <a:ext cx="88392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Model	</a:t>
            </a:r>
            <a:r>
              <a:rPr lang="en-US" sz="2400" dirty="0" smtClean="0"/>
              <a:t>		Standardized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Coefficients</a:t>
            </a:r>
            <a:r>
              <a:rPr lang="en-US" sz="2400" dirty="0"/>
              <a:t>	</a:t>
            </a:r>
            <a:r>
              <a:rPr lang="en-US" sz="2400" dirty="0" smtClean="0"/>
              <a:t>	t</a:t>
            </a:r>
            <a:r>
              <a:rPr lang="en-US" sz="2400" dirty="0"/>
              <a:t>	Sig.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Beta</a:t>
            </a:r>
            <a:r>
              <a:rPr lang="en-US" sz="2400" dirty="0"/>
              <a:t>		</a:t>
            </a:r>
          </a:p>
          <a:p>
            <a:r>
              <a:rPr lang="en-US" sz="2400" dirty="0"/>
              <a:t>4	(Constant)		</a:t>
            </a:r>
            <a:r>
              <a:rPr lang="en-US" sz="2400" dirty="0" smtClean="0"/>
              <a:t>		8.803</a:t>
            </a:r>
            <a:r>
              <a:rPr lang="en-US" sz="2400" dirty="0"/>
              <a:t>	.000</a:t>
            </a:r>
          </a:p>
          <a:p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Secure		.</a:t>
            </a:r>
            <a:r>
              <a:rPr lang="en-US" sz="2400" b="1" dirty="0">
                <a:solidFill>
                  <a:srgbClr val="FF0000"/>
                </a:solidFill>
              </a:rPr>
              <a:t>059	</a:t>
            </a:r>
            <a:r>
              <a:rPr lang="en-US" sz="2400" b="1" dirty="0" smtClean="0">
                <a:solidFill>
                  <a:srgbClr val="FF0000"/>
                </a:solidFill>
              </a:rPr>
              <a:t>	2.081</a:t>
            </a:r>
            <a:r>
              <a:rPr lang="en-US" sz="2400" b="1" dirty="0">
                <a:solidFill>
                  <a:srgbClr val="FF0000"/>
                </a:solidFill>
              </a:rPr>
              <a:t>	.038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dirty="0" smtClean="0"/>
              <a:t>Fearful		.</a:t>
            </a:r>
            <a:r>
              <a:rPr lang="en-US" sz="2400" dirty="0"/>
              <a:t>029	</a:t>
            </a:r>
            <a:r>
              <a:rPr lang="en-US" sz="2400" dirty="0" smtClean="0"/>
              <a:t>	1.056</a:t>
            </a:r>
            <a:r>
              <a:rPr lang="en-US" sz="2400" dirty="0"/>
              <a:t>	.291</a:t>
            </a:r>
          </a:p>
          <a:p>
            <a:r>
              <a:rPr lang="en-US" sz="2400" dirty="0"/>
              <a:t>	Preoccupied	</a:t>
            </a:r>
            <a:r>
              <a:rPr lang="en-US" sz="2400" dirty="0" smtClean="0"/>
              <a:t>	-</a:t>
            </a:r>
            <a:r>
              <a:rPr lang="en-US" sz="2400" dirty="0"/>
              <a:t>.014	</a:t>
            </a:r>
            <a:r>
              <a:rPr lang="en-US" sz="2400" dirty="0" smtClean="0"/>
              <a:t>	-</a:t>
            </a:r>
            <a:r>
              <a:rPr lang="en-US" sz="2400" dirty="0"/>
              <a:t>.543	.588</a:t>
            </a:r>
          </a:p>
          <a:p>
            <a:r>
              <a:rPr lang="en-US" sz="2400" dirty="0"/>
              <a:t>	Dismissing	</a:t>
            </a:r>
            <a:r>
              <a:rPr lang="en-US" sz="2400" dirty="0" smtClean="0"/>
              <a:t>	.</a:t>
            </a:r>
            <a:r>
              <a:rPr lang="en-US" sz="2400" dirty="0"/>
              <a:t>032	</a:t>
            </a:r>
            <a:r>
              <a:rPr lang="en-US" sz="2400" dirty="0" smtClean="0"/>
              <a:t>	1.218</a:t>
            </a:r>
            <a:r>
              <a:rPr lang="en-US" sz="2400" dirty="0"/>
              <a:t>	.224</a:t>
            </a:r>
          </a:p>
          <a:p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Disposition for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	Positive Emotion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r>
              <a:rPr lang="en-US" sz="2400" b="1" dirty="0">
                <a:solidFill>
                  <a:srgbClr val="FF0000"/>
                </a:solidFill>
              </a:rPr>
              <a:t>392	</a:t>
            </a:r>
            <a:r>
              <a:rPr lang="en-US" sz="2400" b="1" dirty="0" smtClean="0">
                <a:solidFill>
                  <a:srgbClr val="FF0000"/>
                </a:solidFill>
              </a:rPr>
              <a:t>	14.800</a:t>
            </a:r>
            <a:r>
              <a:rPr lang="en-US" sz="2400" b="1" dirty="0">
                <a:solidFill>
                  <a:srgbClr val="FF0000"/>
                </a:solidFill>
              </a:rPr>
              <a:t>	.000</a:t>
            </a:r>
          </a:p>
          <a:p>
            <a:r>
              <a:rPr lang="en-US" sz="2400" dirty="0"/>
              <a:t>	Will to Harm	</a:t>
            </a:r>
            <a:r>
              <a:rPr lang="en-US" sz="2400" dirty="0" smtClean="0"/>
              <a:t>	-</a:t>
            </a:r>
            <a:r>
              <a:rPr lang="en-US" sz="2400" dirty="0"/>
              <a:t>.</a:t>
            </a:r>
            <a:r>
              <a:rPr lang="en-US" sz="2400" dirty="0" smtClean="0"/>
              <a:t>028	</a:t>
            </a:r>
            <a:r>
              <a:rPr lang="en-US" sz="2400" dirty="0"/>
              <a:t>	-.824	.410</a:t>
            </a:r>
          </a:p>
          <a:p>
            <a:r>
              <a:rPr lang="en-US" sz="2400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Fairness	</a:t>
            </a:r>
            <a:r>
              <a:rPr lang="en-US" sz="2400" b="1" dirty="0" smtClean="0">
                <a:solidFill>
                  <a:srgbClr val="FF0000"/>
                </a:solidFill>
              </a:rPr>
              <a:t>	.</a:t>
            </a:r>
            <a:r>
              <a:rPr lang="en-US" sz="2400" b="1" dirty="0">
                <a:solidFill>
                  <a:srgbClr val="FF0000"/>
                </a:solidFill>
              </a:rPr>
              <a:t>111	</a:t>
            </a:r>
            <a:r>
              <a:rPr lang="en-US" sz="2400" b="1" dirty="0" smtClean="0">
                <a:solidFill>
                  <a:srgbClr val="FF0000"/>
                </a:solidFill>
              </a:rPr>
              <a:t>	3.023</a:t>
            </a:r>
            <a:r>
              <a:rPr lang="en-US" sz="2400" b="1" dirty="0">
                <a:solidFill>
                  <a:srgbClr val="FF0000"/>
                </a:solidFill>
              </a:rPr>
              <a:t>	.003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err="1">
                <a:solidFill>
                  <a:srgbClr val="FF0000"/>
                </a:solidFill>
              </a:rPr>
              <a:t>Ingroup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-</a:t>
            </a:r>
            <a:r>
              <a:rPr lang="en-US" sz="2400" b="1" dirty="0">
                <a:solidFill>
                  <a:srgbClr val="FF0000"/>
                </a:solidFill>
              </a:rPr>
              <a:t>.099	</a:t>
            </a:r>
            <a:r>
              <a:rPr lang="en-US" sz="2400" b="1" dirty="0" smtClean="0">
                <a:solidFill>
                  <a:srgbClr val="FF0000"/>
                </a:solidFill>
              </a:rPr>
              <a:t>	-</a:t>
            </a:r>
            <a:r>
              <a:rPr lang="en-US" sz="2400" b="1" dirty="0">
                <a:solidFill>
                  <a:srgbClr val="FF0000"/>
                </a:solidFill>
              </a:rPr>
              <a:t>2.798	.005</a:t>
            </a:r>
          </a:p>
          <a:p>
            <a:r>
              <a:rPr lang="en-US" sz="2400" dirty="0"/>
              <a:t>	Authority	</a:t>
            </a:r>
            <a:r>
              <a:rPr lang="en-US" sz="2400" dirty="0" smtClean="0"/>
              <a:t>	.</a:t>
            </a:r>
            <a:r>
              <a:rPr lang="en-US" sz="2400" dirty="0"/>
              <a:t>028	</a:t>
            </a:r>
            <a:r>
              <a:rPr lang="en-US" sz="2400" dirty="0" smtClean="0"/>
              <a:t>	.</a:t>
            </a:r>
            <a:r>
              <a:rPr lang="en-US" sz="2400" dirty="0"/>
              <a:t>825	.410</a:t>
            </a:r>
          </a:p>
          <a:p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Purity		</a:t>
            </a:r>
            <a:r>
              <a:rPr lang="en-US" sz="2400" b="1" dirty="0">
                <a:solidFill>
                  <a:srgbClr val="FF0000"/>
                </a:solidFill>
              </a:rPr>
              <a:t>	-.074	</a:t>
            </a:r>
            <a:r>
              <a:rPr lang="en-US" sz="2400" b="1" dirty="0" smtClean="0">
                <a:solidFill>
                  <a:srgbClr val="FF0000"/>
                </a:solidFill>
              </a:rPr>
              <a:t>	-</a:t>
            </a:r>
            <a:r>
              <a:rPr lang="en-US" sz="2400" b="1" dirty="0">
                <a:solidFill>
                  <a:srgbClr val="FF0000"/>
                </a:solidFill>
              </a:rPr>
              <a:t>2.363	.018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Integrity	</a:t>
            </a:r>
            <a:r>
              <a:rPr lang="en-US" sz="2400" b="1" dirty="0" smtClean="0">
                <a:solidFill>
                  <a:srgbClr val="FF0000"/>
                </a:solidFill>
              </a:rPr>
              <a:t>	.</a:t>
            </a:r>
            <a:r>
              <a:rPr lang="en-US" sz="2400" b="1" dirty="0">
                <a:solidFill>
                  <a:srgbClr val="FF0000"/>
                </a:solidFill>
              </a:rPr>
              <a:t>079	</a:t>
            </a:r>
            <a:r>
              <a:rPr lang="en-US" sz="2400" b="1" dirty="0" smtClean="0">
                <a:solidFill>
                  <a:srgbClr val="FF0000"/>
                </a:solidFill>
              </a:rPr>
              <a:t>	2.913</a:t>
            </a:r>
            <a:r>
              <a:rPr lang="en-US" sz="2400" b="1" dirty="0">
                <a:solidFill>
                  <a:srgbClr val="FF0000"/>
                </a:solidFill>
              </a:rPr>
              <a:t>	.004</a:t>
            </a:r>
          </a:p>
        </p:txBody>
      </p:sp>
    </p:spTree>
    <p:extLst>
      <p:ext uri="{BB962C8B-B14F-4D97-AF65-F5344CB8AC3E}">
        <p14:creationId xmlns:p14="http://schemas.microsoft.com/office/powerpoint/2010/main" val="40179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Regression on Aquino &amp; Reed’s </a:t>
            </a:r>
            <a:r>
              <a:rPr lang="en-US" dirty="0"/>
              <a:t>M</a:t>
            </a:r>
            <a:r>
              <a:rPr lang="en-US" dirty="0" smtClean="0"/>
              <a:t>oral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459583"/>
              </p:ext>
            </p:extLst>
          </p:nvPr>
        </p:nvGraphicFramePr>
        <p:xfrm>
          <a:off x="431800" y="1676400"/>
          <a:ext cx="15341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Document" r:id="rId4" imgW="8280400" imgH="2019300" progId="Word.Document.12">
                  <p:embed/>
                </p:oleObj>
              </mc:Choice>
              <mc:Fallback>
                <p:oleObj name="Document" r:id="rId4" imgW="82804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" y="1676400"/>
                        <a:ext cx="15341600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1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429370"/>
              </p:ext>
            </p:extLst>
          </p:nvPr>
        </p:nvGraphicFramePr>
        <p:xfrm>
          <a:off x="304800" y="304800"/>
          <a:ext cx="13046636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Document" r:id="rId4" imgW="8280400" imgH="3340100" progId="Word.Document.12">
                  <p:embed/>
                </p:oleObj>
              </mc:Choice>
              <mc:Fallback>
                <p:oleObj name="Document" r:id="rId4" imgW="8280400" imgH="334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04800"/>
                        <a:ext cx="13046636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0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79248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Model		</a:t>
            </a:r>
            <a:r>
              <a:rPr lang="en-US" sz="2400" dirty="0"/>
              <a:t>	Standardized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	Coefficients</a:t>
            </a:r>
            <a:r>
              <a:rPr lang="en-US" sz="2400" dirty="0"/>
              <a:t>	t	Sig.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Beta</a:t>
            </a:r>
            <a:r>
              <a:rPr lang="en-US" sz="2400" dirty="0"/>
              <a:t>		</a:t>
            </a:r>
          </a:p>
          <a:p>
            <a:r>
              <a:rPr lang="en-US" sz="2400" dirty="0"/>
              <a:t>4	(Constant)		</a:t>
            </a:r>
            <a:r>
              <a:rPr lang="en-US" sz="2400" dirty="0" smtClean="0"/>
              <a:t>		5.747</a:t>
            </a:r>
            <a:r>
              <a:rPr lang="en-US" sz="2400" dirty="0"/>
              <a:t>	.000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Secure		.</a:t>
            </a:r>
            <a:r>
              <a:rPr lang="en-US" sz="2400" b="1" dirty="0">
                <a:solidFill>
                  <a:srgbClr val="FF0000"/>
                </a:solidFill>
              </a:rPr>
              <a:t>069	</a:t>
            </a:r>
            <a:r>
              <a:rPr lang="en-US" sz="2400" b="1" dirty="0" smtClean="0">
                <a:solidFill>
                  <a:srgbClr val="FF0000"/>
                </a:solidFill>
              </a:rPr>
              <a:t>	2.546</a:t>
            </a:r>
            <a:r>
              <a:rPr lang="en-US" sz="2400" b="1" dirty="0">
                <a:solidFill>
                  <a:srgbClr val="FF0000"/>
                </a:solidFill>
              </a:rPr>
              <a:t>	.011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Fearful		.031	</a:t>
            </a:r>
            <a:r>
              <a:rPr lang="en-US" sz="2400" dirty="0"/>
              <a:t>	1.168	.243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Preoccupied	</a:t>
            </a:r>
            <a:r>
              <a:rPr lang="en-US" sz="2400" dirty="0"/>
              <a:t>	.</a:t>
            </a:r>
            <a:r>
              <a:rPr lang="en-US" sz="2400" dirty="0" smtClean="0"/>
              <a:t>015	</a:t>
            </a:r>
            <a:r>
              <a:rPr lang="en-US" sz="2400" dirty="0"/>
              <a:t>	.574	.566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Dismissing</a:t>
            </a:r>
            <a:r>
              <a:rPr lang="en-US" sz="2400" dirty="0"/>
              <a:t>	</a:t>
            </a:r>
            <a:r>
              <a:rPr lang="en-US" sz="2400" dirty="0" smtClean="0"/>
              <a:t>	-</a:t>
            </a:r>
            <a:r>
              <a:rPr lang="en-US" sz="2400" dirty="0"/>
              <a:t>.</a:t>
            </a:r>
            <a:r>
              <a:rPr lang="en-US" sz="2400" dirty="0" smtClean="0"/>
              <a:t>035	</a:t>
            </a:r>
            <a:r>
              <a:rPr lang="en-US" sz="2400" dirty="0"/>
              <a:t>	-1.365	.172</a:t>
            </a:r>
          </a:p>
          <a:p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Disposition for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	Positive Emotion	.403	</a:t>
            </a:r>
            <a:r>
              <a:rPr lang="en-US" sz="2400" b="1" dirty="0">
                <a:solidFill>
                  <a:srgbClr val="FF0000"/>
                </a:solidFill>
              </a:rPr>
              <a:t>	15.836	.000</a:t>
            </a:r>
          </a:p>
          <a:p>
            <a:r>
              <a:rPr lang="en-US" sz="2400" dirty="0"/>
              <a:t>	</a:t>
            </a:r>
            <a:r>
              <a:rPr lang="en-US" sz="2400" b="1" dirty="0"/>
              <a:t>Will to </a:t>
            </a:r>
            <a:r>
              <a:rPr lang="en-US" sz="2400" b="1" dirty="0" smtClean="0"/>
              <a:t>Harm	</a:t>
            </a:r>
            <a:r>
              <a:rPr lang="en-US" sz="2400" b="1" dirty="0"/>
              <a:t>	-.</a:t>
            </a:r>
            <a:r>
              <a:rPr lang="en-US" sz="2400" b="1" dirty="0" smtClean="0"/>
              <a:t>057	</a:t>
            </a:r>
            <a:r>
              <a:rPr lang="en-US" sz="2400" b="1" dirty="0"/>
              <a:t>	-1.739	.082</a:t>
            </a:r>
          </a:p>
          <a:p>
            <a:r>
              <a:rPr lang="en-US" sz="2400" dirty="0"/>
              <a:t>	Fairness	</a:t>
            </a:r>
            <a:r>
              <a:rPr lang="en-US" sz="2400" dirty="0" smtClean="0"/>
              <a:t>	.009	</a:t>
            </a:r>
            <a:r>
              <a:rPr lang="en-US" sz="2400" dirty="0"/>
              <a:t>	.254	.800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Ingroup</a:t>
            </a:r>
            <a:r>
              <a:rPr lang="en-US" sz="2400" dirty="0"/>
              <a:t>	</a:t>
            </a:r>
            <a:r>
              <a:rPr lang="en-US" sz="2400" dirty="0" smtClean="0"/>
              <a:t>	-</a:t>
            </a:r>
            <a:r>
              <a:rPr lang="en-US" sz="2400" dirty="0"/>
              <a:t>.</a:t>
            </a:r>
            <a:r>
              <a:rPr lang="en-US" sz="2400" dirty="0" smtClean="0"/>
              <a:t>011	</a:t>
            </a:r>
            <a:r>
              <a:rPr lang="en-US" sz="2400" dirty="0"/>
              <a:t>	-.320	.749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Authority	</a:t>
            </a:r>
            <a:r>
              <a:rPr lang="en-US" sz="2400" dirty="0"/>
              <a:t>	.</a:t>
            </a:r>
            <a:r>
              <a:rPr lang="en-US" sz="2400" dirty="0" smtClean="0"/>
              <a:t>017	</a:t>
            </a:r>
            <a:r>
              <a:rPr lang="en-US" sz="2400" dirty="0"/>
              <a:t>	.515	.607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Purity		</a:t>
            </a:r>
            <a:r>
              <a:rPr lang="en-US" sz="2400" dirty="0"/>
              <a:t>	.</a:t>
            </a:r>
            <a:r>
              <a:rPr lang="en-US" sz="2400" dirty="0" smtClean="0"/>
              <a:t>016	</a:t>
            </a:r>
            <a:r>
              <a:rPr lang="en-US" sz="2400" dirty="0"/>
              <a:t>	.558	.577</a:t>
            </a:r>
          </a:p>
          <a:p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Integrity	</a:t>
            </a:r>
            <a:r>
              <a:rPr lang="en-US" sz="2400" b="1" dirty="0">
                <a:solidFill>
                  <a:srgbClr val="FF0000"/>
                </a:solidFill>
              </a:rPr>
              <a:t>	.</a:t>
            </a:r>
            <a:r>
              <a:rPr lang="en-US" sz="2400" b="1" dirty="0" smtClean="0">
                <a:solidFill>
                  <a:srgbClr val="FF0000"/>
                </a:solidFill>
              </a:rPr>
              <a:t>199	</a:t>
            </a:r>
            <a:r>
              <a:rPr lang="en-US" sz="2400" b="1" dirty="0">
                <a:solidFill>
                  <a:srgbClr val="FF0000"/>
                </a:solidFill>
              </a:rPr>
              <a:t>	7.780	.000</a:t>
            </a:r>
          </a:p>
        </p:txBody>
      </p:sp>
    </p:spTree>
    <p:extLst>
      <p:ext uri="{BB962C8B-B14F-4D97-AF65-F5344CB8AC3E}">
        <p14:creationId xmlns:p14="http://schemas.microsoft.com/office/powerpoint/2010/main" val="22129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Model 4s explained the most variance.</a:t>
            </a:r>
          </a:p>
          <a:p>
            <a:r>
              <a:rPr lang="en-US" sz="2800" dirty="0" smtClean="0"/>
              <a:t>As hypothesized, </a:t>
            </a:r>
            <a:r>
              <a:rPr lang="en-US" sz="2800" b="1" dirty="0" smtClean="0"/>
              <a:t>Safety Ethical orientation </a:t>
            </a:r>
            <a:r>
              <a:rPr lang="en-US" sz="2800" dirty="0" smtClean="0"/>
              <a:t>was best predicted by Insecure attachment, Moral Foundations Theory’s (MFT) Willingness to Harm, and Integrity (negatively). </a:t>
            </a:r>
          </a:p>
          <a:p>
            <a:pPr lvl="1"/>
            <a:r>
              <a:rPr lang="en-US" sz="2400" dirty="0" smtClean="0"/>
              <a:t>A safety disposition reflects a socially-impaired,  stress-reactive brain with impaired self-regulation due to poor early experience (indicated by attachment style)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Aquino and Reed’s Moral </a:t>
            </a:r>
            <a:r>
              <a:rPr lang="en-US" sz="2800" b="1" dirty="0"/>
              <a:t>I</a:t>
            </a:r>
            <a:r>
              <a:rPr lang="en-US" sz="2800" b="1" dirty="0" smtClean="0"/>
              <a:t>dentity </a:t>
            </a:r>
            <a:r>
              <a:rPr lang="en-US" sz="2800" dirty="0" smtClean="0"/>
              <a:t>measure performed most like the Engagement ethic (secure attachment, positive emotion and integrity, trend for willingness to harm). </a:t>
            </a:r>
          </a:p>
          <a:p>
            <a:r>
              <a:rPr lang="en-US" sz="2800" b="1" dirty="0" smtClean="0"/>
              <a:t>Engagement orientation </a:t>
            </a:r>
            <a:r>
              <a:rPr lang="en-US" sz="2800" dirty="0" smtClean="0"/>
              <a:t>was predicted positively by secure attachment, greater overall positive emotions, and higher self-reported integrity but also </a:t>
            </a:r>
            <a:r>
              <a:rPr lang="en-US" sz="2800" i="1" dirty="0" smtClean="0"/>
              <a:t>negatively by dismissive attachment.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Imagination ethic </a:t>
            </a:r>
            <a:r>
              <a:rPr lang="en-US" sz="2800" dirty="0" smtClean="0"/>
              <a:t>was predicted by secure attachment, positive emotions, and integrity, just like Engagement. But it was also significantly positively predicted by MFT fairness and negatively by MFT purity and ingroup. </a:t>
            </a:r>
          </a:p>
          <a:p>
            <a:pPr lvl="1"/>
            <a:r>
              <a:rPr lang="en-US" sz="2400" dirty="0" smtClean="0"/>
              <a:t>This suggests that Imagination adds additional capacities, beyond Engagement.</a:t>
            </a:r>
          </a:p>
        </p:txBody>
      </p:sp>
    </p:spTree>
    <p:extLst>
      <p:ext uri="{BB962C8B-B14F-4D97-AF65-F5344CB8AC3E}">
        <p14:creationId xmlns:p14="http://schemas.microsoft.com/office/powerpoint/2010/main" val="6644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3159"/>
            <a:ext cx="7848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Aquino and Reed’s Moral Identity Measure aligns best with the Engagement Ethic</a:t>
            </a:r>
          </a:p>
          <a:p>
            <a:pPr lvl="1"/>
            <a:r>
              <a:rPr lang="en-US" sz="2000" dirty="0" smtClean="0"/>
              <a:t> though Engagement provides more insight into moral functioning in that it was also significantly related to dismissive (avoidant) attachment also.</a:t>
            </a:r>
          </a:p>
          <a:p>
            <a:r>
              <a:rPr lang="en-US" sz="2800" dirty="0" smtClean="0"/>
              <a:t>Safety and Imagination give a fuller picture of moral orientation than Engagement alone.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1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9200"/>
          </a:xfrm>
        </p:spPr>
        <p:txBody>
          <a:bodyPr/>
          <a:lstStyle/>
          <a:p>
            <a:r>
              <a:rPr lang="en-US" dirty="0" smtClean="0"/>
              <a:t>TET shows more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Safety</a:t>
            </a:r>
            <a:r>
              <a:rPr lang="en-US" sz="2800" dirty="0" smtClean="0"/>
              <a:t> ethic was not just the opposite of Engagement but was predicted by </a:t>
            </a:r>
            <a:r>
              <a:rPr lang="en-US" sz="2800" i="1" dirty="0" smtClean="0"/>
              <a:t>willingness to harm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Beyond characteristics shared with Engagement, </a:t>
            </a:r>
            <a:r>
              <a:rPr lang="en-US" sz="2800" b="1" dirty="0" smtClean="0"/>
              <a:t>Imagination</a:t>
            </a:r>
            <a:r>
              <a:rPr lang="en-US" sz="2800" dirty="0" smtClean="0"/>
              <a:t> related to </a:t>
            </a:r>
            <a:r>
              <a:rPr lang="en-US" sz="2800" i="1" dirty="0" smtClean="0"/>
              <a:t>greater fairness and less ingroup and purity focus than the other ethics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472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What is an ethic?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76400"/>
            <a:ext cx="7620000" cy="4525963"/>
          </a:xfrm>
        </p:spPr>
        <p:txBody>
          <a:bodyPr/>
          <a:lstStyle/>
          <a:p>
            <a:pPr lvl="1" eaLnBrk="1" hangingPunct="1"/>
            <a:endParaRPr lang="en-US" altLang="en-US" sz="180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latin typeface="Arial" pitchFamily="34" charset="0"/>
                <a:ea typeface="ＭＳ Ｐゴシック" pitchFamily="34" charset="-128"/>
              </a:rPr>
              <a:t>		</a:t>
            </a:r>
            <a:r>
              <a:rPr lang="en-US" altLang="en-US" sz="2800" dirty="0">
                <a:latin typeface="Arial" pitchFamily="34" charset="0"/>
                <a:ea typeface="ＭＳ Ｐゴシック" pitchFamily="34" charset="-128"/>
              </a:rPr>
              <a:t>	 </a:t>
            </a:r>
            <a:r>
              <a:rPr lang="en-US" altLang="en-US" sz="2800" dirty="0" smtClean="0">
                <a:latin typeface="Arial" pitchFamily="34" charset="0"/>
                <a:ea typeface="ＭＳ Ｐゴシック" pitchFamily="34" charset="-128"/>
              </a:rPr>
              <a:t>    EVENT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Arial" pitchFamily="34" charset="0"/>
                <a:ea typeface="ＭＳ Ｐゴシック" pitchFamily="34" charset="-128"/>
              </a:rPr>
              <a:t>Emotion-cognitive response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latin typeface="Arial" pitchFamily="34" charset="0"/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Arial" pitchFamily="34" charset="0"/>
                <a:ea typeface="ＭＳ Ｐゴシック" pitchFamily="34" charset="-128"/>
              </a:rPr>
              <a:t> Triggers behavior that trumps other values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latin typeface="Arial" pitchFamily="34" charset="0"/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 smtClean="0">
                <a:latin typeface="Arial" pitchFamily="34" charset="0"/>
                <a:ea typeface="ＭＳ Ｐゴシック" pitchFamily="34" charset="-128"/>
              </a:rPr>
              <a:t>Subjectively, it is an ethic</a:t>
            </a:r>
          </a:p>
        </p:txBody>
      </p:sp>
      <p:sp>
        <p:nvSpPr>
          <p:cNvPr id="77827" name="AutoShape 6"/>
          <p:cNvSpPr>
            <a:spLocks noChangeArrowheads="1"/>
          </p:cNvSpPr>
          <p:nvPr/>
        </p:nvSpPr>
        <p:spPr bwMode="auto">
          <a:xfrm>
            <a:off x="3962400" y="35814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7828" name="AutoShape 7"/>
          <p:cNvSpPr>
            <a:spLocks noChangeArrowheads="1"/>
          </p:cNvSpPr>
          <p:nvPr/>
        </p:nvSpPr>
        <p:spPr bwMode="auto">
          <a:xfrm>
            <a:off x="3962400" y="25908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7829" name="AutoShape 8"/>
          <p:cNvSpPr>
            <a:spLocks noChangeArrowheads="1"/>
          </p:cNvSpPr>
          <p:nvPr/>
        </p:nvSpPr>
        <p:spPr bwMode="auto">
          <a:xfrm>
            <a:off x="3962400" y="4648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781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Moral Foundations Theory aligns differently with different triune ethics. </a:t>
            </a:r>
          </a:p>
          <a:p>
            <a:pPr lvl="1"/>
            <a:r>
              <a:rPr lang="en-US" sz="2000" dirty="0" smtClean="0"/>
              <a:t>Safety: willingness to harm</a:t>
            </a:r>
          </a:p>
          <a:p>
            <a:pPr lvl="1"/>
            <a:r>
              <a:rPr lang="en-US" sz="2000" dirty="0" smtClean="0"/>
              <a:t>Imagination: Fairness, negatively to purity and </a:t>
            </a:r>
            <a:r>
              <a:rPr lang="en-US" sz="2000" dirty="0" err="1" smtClean="0"/>
              <a:t>ingroup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800" dirty="0" smtClean="0"/>
              <a:t>TET view of Moral Foundations Theory is that it reflects primarily socio-cultural influences (including early life experience shaping neurobiology and personality), not evolutionary inheritance (see also Fry &amp; </a:t>
            </a:r>
            <a:r>
              <a:rPr lang="en-US" sz="2800" dirty="0" err="1" smtClean="0"/>
              <a:t>Souillac</a:t>
            </a:r>
            <a:r>
              <a:rPr lang="en-US" sz="2800" dirty="0" smtClean="0"/>
              <a:t>, 2013, JME).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Implicit Social Cognition formed in Early Years</a:t>
            </a:r>
            <a:endParaRPr lang="en-US" dirty="0"/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4261141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-382" y="609600"/>
            <a:ext cx="6705982" cy="2286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smtClean="0">
                <a:ea typeface="ＭＳ Ｐゴシック" pitchFamily="34" charset="-128"/>
              </a:rPr>
              <a:t>Early Experience Builds Procedural Knowledge for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Social Life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0562461"/>
              </p:ext>
            </p:extLst>
          </p:nvPr>
        </p:nvGraphicFramePr>
        <p:xfrm>
          <a:off x="39681" y="161669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00800" y="304800"/>
            <a:ext cx="1752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“Cultural Commons” for Human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2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27735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81000" y="873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EDN</a:t>
            </a:r>
          </a:p>
        </p:txBody>
      </p:sp>
    </p:spTree>
    <p:extLst>
      <p:ext uri="{BB962C8B-B14F-4D97-AF65-F5344CB8AC3E}">
        <p14:creationId xmlns:p14="http://schemas.microsoft.com/office/powerpoint/2010/main" val="35876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Parenting Practice &amp; Child Outcomes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4294967295"/>
          </p:nvPr>
        </p:nvGraphicFramePr>
        <p:xfrm>
          <a:off x="533400" y="928688"/>
          <a:ext cx="8001000" cy="5926138"/>
        </p:xfrm>
        <a:graphic>
          <a:graphicData uri="http://schemas.openxmlformats.org/drawingml/2006/table">
            <a:tbl>
              <a:tblPr/>
              <a:tblGrid>
                <a:gridCol w="1370013"/>
                <a:gridCol w="857250"/>
                <a:gridCol w="1074737"/>
                <a:gridCol w="949325"/>
                <a:gridCol w="1103313"/>
                <a:gridCol w="479425"/>
                <a:gridCol w="1031875"/>
                <a:gridCol w="1135062"/>
              </a:tblGrid>
              <a:tr h="884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Empathy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Conscience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Self-regulation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Cooperation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IQ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Depression (not)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Aggression (not)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Calibri" charset="0"/>
                        </a:rPr>
                        <a:t>Natural Childbirth</a:t>
                      </a: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Breastfeeding initiation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Breastfeeding Length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Touch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Responsivity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41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Social support/ Multiple caregivers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2805" marR="6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2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463"/>
            <a:ext cx="8991600" cy="67135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315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04" y="0"/>
            <a:ext cx="3430587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80898" name="Picture 3" descr="C:\Users\DFNarvaez\Dropbox\Oxford volume submission\FINAL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88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6328064" y="5715000"/>
            <a:ext cx="26204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2014, W.W. Norton Series on Interpersonal Neurobiology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11" y="1863725"/>
            <a:ext cx="3287459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For more information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304800" y="1443038"/>
            <a:ext cx="7924800" cy="4881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</a:rPr>
              <a:t>Darcia Narvaez (</a:t>
            </a:r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  <a:hlinkClick r:id="rId2"/>
              </a:rPr>
              <a:t>dnarvaez@nd.edu</a:t>
            </a:r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 eaLnBrk="1" hangingPunct="1"/>
            <a:endParaRPr lang="en-US" altLang="en-US" sz="28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</a:rPr>
              <a:t>Webpage (download papers): </a:t>
            </a:r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  <a:hlinkClick r:id="rId3"/>
              </a:rPr>
              <a:t>http://www.nd.edu/~dnarvaez/</a:t>
            </a:r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eaLnBrk="1" hangingPunct="1"/>
            <a:endParaRPr lang="en-US" altLang="en-US" sz="28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</a:rPr>
              <a:t>My blog at Psychology Today: Moral Landscapes </a:t>
            </a:r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  <a:hlinkClick r:id="rId4"/>
              </a:rPr>
              <a:t>http://www.psychologytoday.com/blog/moral-landscapes</a:t>
            </a:r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eaLnBrk="1" hangingPunct="1"/>
            <a:endParaRPr lang="en-US" alt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0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281419" y="729895"/>
            <a:ext cx="8534400" cy="5334000"/>
          </a:xfrm>
          <a:prstGeom prst="left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77096" y="2527663"/>
            <a:ext cx="5223904" cy="2835433"/>
          </a:xfrm>
          <a:prstGeom prst="ellipse">
            <a:avLst/>
          </a:prstGeom>
          <a:gradFill flip="none" rotWithShape="1">
            <a:gsLst>
              <a:gs pos="0">
                <a:srgbClr val="FFF533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606" y="3396895"/>
            <a:ext cx="172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Bombard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36815" y="4511512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Vacant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 rot="18768013">
            <a:off x="174046" y="1108086"/>
            <a:ext cx="3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My Safety (group)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5399035"/>
            <a:ext cx="275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Imagination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 rot="2702537">
            <a:off x="6375734" y="1730133"/>
            <a:ext cx="3031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Engagement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2065998"/>
            <a:ext cx="153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Distress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75444" y="2109959"/>
            <a:ext cx="160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Entangled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66069" y="2570894"/>
            <a:ext cx="147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Resistant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 rot="2551324">
            <a:off x="6018984" y="2266989"/>
            <a:ext cx="339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Companionship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48619" y="2982837"/>
            <a:ext cx="155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Shepherd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53737" y="2801726"/>
            <a:ext cx="199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Communal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52913" y="4901431"/>
            <a:ext cx="17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Detached </a:t>
            </a:r>
            <a:endParaRPr lang="en-US" sz="24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24936" y="3166062"/>
            <a:ext cx="172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Vicious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87608" y="4426191"/>
            <a:ext cx="158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Personal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77729" y="3396895"/>
            <a:ext cx="2385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Eco-</a:t>
            </a:r>
          </a:p>
          <a:p>
            <a:r>
              <a:rPr lang="en-US" sz="2800" b="1" dirty="0" smtClean="0"/>
              <a:t>Common Self</a:t>
            </a:r>
            <a:endParaRPr lang="en-US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14400" y="2775400"/>
            <a:ext cx="247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Superorganism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198999" y="3943696"/>
            <a:ext cx="350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Pathological Altruism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187908" y="3563107"/>
            <a:ext cx="350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Impositional</a:t>
            </a:r>
            <a:r>
              <a:rPr lang="en-US" sz="2400" b="1" dirty="0" smtClean="0"/>
              <a:t> Altruism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90600" y="3903729"/>
            <a:ext cx="187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Aversive</a:t>
            </a:r>
            <a:endParaRPr lang="en-US" sz="2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523999" y="2242732"/>
            <a:ext cx="286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Fear-based Ingroup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 rot="2751596">
            <a:off x="377544" y="5155850"/>
            <a:ext cx="304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My Safety (solo)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2994718" y="2948389"/>
            <a:ext cx="6752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Cacostatic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Internalizgin</a:t>
            </a:r>
            <a:r>
              <a:rPr lang="en-US" sz="3200" b="1" dirty="0" smtClean="0"/>
              <a:t>&lt; ----</a:t>
            </a:r>
            <a:r>
              <a:rPr lang="en-US" sz="3200" b="1" dirty="0" smtClean="0">
                <a:sym typeface="Wingdings" panose="05000000000000000000" pitchFamily="2" charset="2"/>
              </a:rPr>
              <a:t></a:t>
            </a:r>
            <a:r>
              <a:rPr lang="en-US" sz="3200" b="1" dirty="0" smtClean="0"/>
              <a:t>Externalizing</a:t>
            </a:r>
            <a:endParaRPr lang="en-US" sz="3200" b="1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7776360" y="3474864"/>
            <a:ext cx="236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Wisdom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677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on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Model 1: Attachment (secure, preoccupied, fearful, dismissive)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F=17. 841; R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= .050</a:t>
            </a:r>
          </a:p>
          <a:p>
            <a:pPr marL="0" indent="0">
              <a:buNone/>
            </a:pPr>
            <a:r>
              <a:rPr lang="en-US" sz="3800" b="1" dirty="0" smtClean="0"/>
              <a:t>Model 2 added Dispositional Positive Emotions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F=14.344; R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= .051</a:t>
            </a:r>
          </a:p>
          <a:p>
            <a:pPr marL="0" indent="0">
              <a:buNone/>
            </a:pPr>
            <a:r>
              <a:rPr lang="en-US" sz="3800" b="1" dirty="0" smtClean="0"/>
              <a:t>Model 3 added Moral Foundations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F=10.404; R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= .072</a:t>
            </a:r>
          </a:p>
          <a:p>
            <a:pPr marL="0" indent="0">
              <a:buNone/>
            </a:pPr>
            <a:r>
              <a:rPr lang="en-US" sz="3800" b="1" dirty="0" smtClean="0"/>
              <a:t>Model 4 added Integrity</a:t>
            </a:r>
          </a:p>
          <a:p>
            <a:pPr lvl="1">
              <a:buFont typeface="Wingdings" charset="2"/>
              <a:buChar char="Ø"/>
            </a:pPr>
            <a:r>
              <a:rPr lang="en-US" sz="3800" dirty="0" smtClean="0"/>
              <a:t>F=11.308; R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= .085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24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on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Model 1: Attachment (secure, preoccupied, fearful, dismissive)</a:t>
            </a:r>
          </a:p>
          <a:p>
            <a:pPr lvl="1"/>
            <a:r>
              <a:rPr lang="en-US" dirty="0" smtClean="0"/>
              <a:t>F = 24.349 (.000); R</a:t>
            </a:r>
            <a:r>
              <a:rPr lang="en-US" baseline="30000" dirty="0" smtClean="0"/>
              <a:t>2</a:t>
            </a:r>
            <a:r>
              <a:rPr lang="en-US" dirty="0" smtClean="0"/>
              <a:t>=.068</a:t>
            </a:r>
          </a:p>
          <a:p>
            <a:pPr marL="0" indent="0">
              <a:buNone/>
            </a:pPr>
            <a:r>
              <a:rPr lang="en-US" b="1" dirty="0" smtClean="0"/>
              <a:t>Model 2 added Dispositional Positive Emotions</a:t>
            </a:r>
          </a:p>
          <a:p>
            <a:pPr lvl="1"/>
            <a:r>
              <a:rPr lang="en-US" dirty="0" smtClean="0"/>
              <a:t>F = 71.336; R</a:t>
            </a:r>
            <a:r>
              <a:rPr lang="en-US" baseline="30000" dirty="0" smtClean="0"/>
              <a:t>2</a:t>
            </a:r>
            <a:r>
              <a:rPr lang="en-US" dirty="0" smtClean="0"/>
              <a:t>=.210</a:t>
            </a:r>
          </a:p>
          <a:p>
            <a:pPr marL="0" indent="0">
              <a:buNone/>
            </a:pPr>
            <a:r>
              <a:rPr lang="en-US" b="1" dirty="0" smtClean="0"/>
              <a:t>Model 3 added Moral Foundations</a:t>
            </a:r>
          </a:p>
          <a:p>
            <a:pPr lvl="1"/>
            <a:r>
              <a:rPr lang="en-US" dirty="0" smtClean="0"/>
              <a:t>F= 38.505; R</a:t>
            </a:r>
            <a:r>
              <a:rPr lang="en-US" baseline="30000" dirty="0" smtClean="0"/>
              <a:t>2</a:t>
            </a:r>
            <a:r>
              <a:rPr lang="en-US" dirty="0" smtClean="0"/>
              <a:t>=.224</a:t>
            </a:r>
          </a:p>
          <a:p>
            <a:pPr marL="0" indent="0">
              <a:buNone/>
            </a:pPr>
            <a:r>
              <a:rPr lang="en-US" b="1" dirty="0" smtClean="0"/>
              <a:t>Model 4 added Integrity</a:t>
            </a:r>
          </a:p>
          <a:p>
            <a:pPr lvl="1"/>
            <a:r>
              <a:rPr lang="en-US" dirty="0" smtClean="0"/>
              <a:t>F</a:t>
            </a:r>
            <a:r>
              <a:rPr lang="en-US" dirty="0"/>
              <a:t>= 36.919; R</a:t>
            </a:r>
            <a:r>
              <a:rPr lang="en-US" baseline="30000" dirty="0"/>
              <a:t>2</a:t>
            </a:r>
            <a:r>
              <a:rPr lang="en-US" dirty="0"/>
              <a:t>=233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on 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9418"/>
            <a:ext cx="8915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Model 1: Attachment (secure, preoccupied, fearful, dismissive)</a:t>
            </a:r>
          </a:p>
          <a:p>
            <a:pPr lvl="1"/>
            <a:r>
              <a:rPr lang="en-US" dirty="0" smtClean="0"/>
              <a:t>F=11.928; R</a:t>
            </a:r>
            <a:r>
              <a:rPr lang="en-US" baseline="30000" dirty="0" smtClean="0"/>
              <a:t>2</a:t>
            </a:r>
            <a:r>
              <a:rPr lang="en-US" dirty="0" smtClean="0"/>
              <a:t>=.034</a:t>
            </a:r>
          </a:p>
          <a:p>
            <a:pPr marL="0" indent="0">
              <a:buNone/>
            </a:pPr>
            <a:r>
              <a:rPr lang="en-US" b="1" dirty="0" smtClean="0"/>
              <a:t>Model 2 added Dispositional Positive Emotions</a:t>
            </a:r>
          </a:p>
          <a:p>
            <a:pPr lvl="1"/>
            <a:r>
              <a:rPr lang="en-US" dirty="0" smtClean="0"/>
              <a:t>F=59.911; R</a:t>
            </a:r>
            <a:r>
              <a:rPr lang="en-US" baseline="30000" dirty="0" smtClean="0"/>
              <a:t>2</a:t>
            </a:r>
            <a:r>
              <a:rPr lang="en-US" dirty="0" smtClean="0"/>
              <a:t>=.183</a:t>
            </a:r>
          </a:p>
          <a:p>
            <a:pPr marL="0" indent="0">
              <a:buNone/>
            </a:pPr>
            <a:r>
              <a:rPr lang="en-US" b="1" dirty="0" smtClean="0"/>
              <a:t>Model 3 added Moral Foundations</a:t>
            </a:r>
          </a:p>
          <a:p>
            <a:pPr lvl="1"/>
            <a:r>
              <a:rPr lang="en-US" dirty="0" smtClean="0"/>
              <a:t>F=33.782; R</a:t>
            </a:r>
            <a:r>
              <a:rPr lang="en-US" baseline="30000" dirty="0" smtClean="0"/>
              <a:t>2</a:t>
            </a:r>
            <a:r>
              <a:rPr lang="en-US" dirty="0" smtClean="0"/>
              <a:t>=.202</a:t>
            </a:r>
          </a:p>
          <a:p>
            <a:pPr marL="0" indent="0">
              <a:buNone/>
            </a:pPr>
            <a:r>
              <a:rPr lang="en-US" b="1" dirty="0" smtClean="0"/>
              <a:t>Model 4 added Integrity</a:t>
            </a:r>
          </a:p>
          <a:p>
            <a:pPr lvl="1"/>
            <a:r>
              <a:rPr lang="en-US" dirty="0" smtClean="0"/>
              <a:t>F=31.655; R</a:t>
            </a:r>
            <a:r>
              <a:rPr lang="en-US" baseline="30000" dirty="0" smtClean="0"/>
              <a:t>2</a:t>
            </a:r>
            <a:r>
              <a:rPr lang="en-US" dirty="0" smtClean="0"/>
              <a:t>=.207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on Aquino and 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 1: Attachment (secure, preoccupied, fearful, dismissive</a:t>
            </a:r>
          </a:p>
          <a:p>
            <a:pPr lvl="1"/>
            <a:r>
              <a:rPr lang="en-US" dirty="0" smtClean="0"/>
              <a:t>F=19.944</a:t>
            </a:r>
            <a:r>
              <a:rPr lang="en-US" dirty="0"/>
              <a:t>; R</a:t>
            </a:r>
            <a:r>
              <a:rPr lang="en-US" baseline="30000" dirty="0"/>
              <a:t>2</a:t>
            </a:r>
            <a:r>
              <a:rPr lang="en-US" dirty="0"/>
              <a:t>=.057</a:t>
            </a:r>
          </a:p>
          <a:p>
            <a:endParaRPr lang="en-US" dirty="0" smtClean="0"/>
          </a:p>
          <a:p>
            <a:r>
              <a:rPr lang="en-US" b="1" dirty="0" smtClean="0"/>
              <a:t>Model 2 added Dispositional Positive Emotions</a:t>
            </a:r>
          </a:p>
          <a:p>
            <a:pPr lvl="1"/>
            <a:r>
              <a:rPr lang="en-US" dirty="0" smtClean="0"/>
              <a:t>F=80.182; R</a:t>
            </a:r>
            <a:r>
              <a:rPr lang="en-US" baseline="30000" dirty="0" smtClean="0"/>
              <a:t>2</a:t>
            </a:r>
            <a:r>
              <a:rPr lang="en-US" dirty="0" smtClean="0"/>
              <a:t>=.231</a:t>
            </a:r>
          </a:p>
          <a:p>
            <a:endParaRPr lang="en-US" dirty="0" smtClean="0"/>
          </a:p>
          <a:p>
            <a:r>
              <a:rPr lang="en-US" b="1" dirty="0" smtClean="0"/>
              <a:t>Model 3 added Moral Foundations</a:t>
            </a:r>
          </a:p>
          <a:p>
            <a:pPr lvl="1"/>
            <a:r>
              <a:rPr lang="en-US" dirty="0" smtClean="0"/>
              <a:t>F=42.380; R</a:t>
            </a:r>
            <a:r>
              <a:rPr lang="en-US" baseline="30000" dirty="0" smtClean="0"/>
              <a:t>2</a:t>
            </a:r>
            <a:r>
              <a:rPr lang="en-US" dirty="0" smtClean="0"/>
              <a:t>=.247</a:t>
            </a:r>
          </a:p>
          <a:p>
            <a:endParaRPr lang="en-US" dirty="0" smtClean="0"/>
          </a:p>
          <a:p>
            <a:r>
              <a:rPr lang="en-US" b="1" dirty="0" smtClean="0"/>
              <a:t>Model 4 added Integrity</a:t>
            </a:r>
          </a:p>
          <a:p>
            <a:pPr lvl="1"/>
            <a:r>
              <a:rPr lang="en-US" dirty="0" smtClean="0"/>
              <a:t>F=48.710; R</a:t>
            </a:r>
            <a:r>
              <a:rPr lang="en-US" baseline="30000" dirty="0" smtClean="0"/>
              <a:t>2</a:t>
            </a:r>
            <a:r>
              <a:rPr lang="en-US" dirty="0" smtClean="0"/>
              <a:t>=.279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Epigenetics of Moral Development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2495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62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Validating TET Orientations</a:t>
            </a:r>
            <a:endParaRPr lang="en-US" sz="4000" dirty="0">
              <a:latin typeface="Arial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(1) Present a list of characteristics (like Aquino &amp; Reed, 2002)</a:t>
            </a:r>
          </a:p>
          <a:p>
            <a:pPr lvl="1">
              <a:defRPr/>
            </a:pPr>
            <a:r>
              <a:rPr lang="en-US" sz="2400" b="1" u="sng" dirty="0" smtClean="0"/>
              <a:t>SAFETY</a:t>
            </a:r>
            <a:r>
              <a:rPr lang="en-US" sz="2400" b="1" dirty="0" smtClean="0"/>
              <a:t>: Controlled, tough, unyielding, competitive</a:t>
            </a:r>
          </a:p>
          <a:p>
            <a:pPr lvl="1">
              <a:defRPr/>
            </a:pPr>
            <a:r>
              <a:rPr lang="en-US" sz="2400" b="1" u="sng" dirty="0" smtClean="0"/>
              <a:t>ENGAGEMENT</a:t>
            </a:r>
            <a:r>
              <a:rPr lang="en-US" sz="2400" b="1" dirty="0" smtClean="0"/>
              <a:t>: Caring, compassionate, merciful, cooperative  </a:t>
            </a:r>
          </a:p>
          <a:p>
            <a:pPr lvl="1">
              <a:defRPr/>
            </a:pPr>
            <a:r>
              <a:rPr lang="en-US" sz="2400" b="1" u="sng" dirty="0" smtClean="0"/>
              <a:t>IMAGINATION</a:t>
            </a:r>
            <a:r>
              <a:rPr lang="en-US" sz="2400" b="1" dirty="0" smtClean="0"/>
              <a:t>: Reflective, Thoughtful, Inventive, Reasonable </a:t>
            </a:r>
            <a:endParaRPr lang="en-US" sz="2400" dirty="0" smtClean="0"/>
          </a:p>
          <a:p>
            <a:pPr marL="0" indent="0">
              <a:buNone/>
              <a:defRPr/>
            </a:pPr>
            <a:r>
              <a:rPr lang="en-US" dirty="0" smtClean="0"/>
              <a:t>(2) Rate statements (</a:t>
            </a:r>
            <a:r>
              <a:rPr lang="en-US" dirty="0" err="1" smtClean="0"/>
              <a:t>Likert</a:t>
            </a:r>
            <a:r>
              <a:rPr lang="en-US" dirty="0" smtClean="0"/>
              <a:t>-type: 1-5) that represent </a:t>
            </a:r>
          </a:p>
          <a:p>
            <a:pPr lvl="1">
              <a:defRPr/>
            </a:pPr>
            <a:r>
              <a:rPr lang="en-US" sz="2400" u="sng" dirty="0" smtClean="0"/>
              <a:t>Explicit</a:t>
            </a:r>
            <a:r>
              <a:rPr lang="en-US" sz="2400" dirty="0" smtClean="0"/>
              <a:t> self-ideals (conscious self), e.g.:  </a:t>
            </a:r>
            <a:r>
              <a:rPr lang="en-US" sz="2400" b="1" dirty="0" smtClean="0"/>
              <a:t>It would make me feel good to be a person who has these characteristics. </a:t>
            </a:r>
          </a:p>
          <a:p>
            <a:pPr lvl="1">
              <a:defRPr/>
            </a:pPr>
            <a:r>
              <a:rPr lang="en-US" sz="2400" dirty="0" smtClean="0"/>
              <a:t>Perceptions others have of self (unconscious self), e.g.: </a:t>
            </a:r>
            <a:r>
              <a:rPr lang="en-US" sz="2400" b="1" dirty="0" smtClean="0"/>
              <a:t>My family thinks I have these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8656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Participants</a:t>
            </a:r>
            <a:r>
              <a:rPr lang="en-US" dirty="0"/>
              <a:t>: 1,519 adults (panel organized by Knowledge Networks) completed online </a:t>
            </a:r>
            <a:r>
              <a:rPr lang="en-US" dirty="0" smtClean="0"/>
              <a:t>survey.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We compared </a:t>
            </a:r>
            <a:r>
              <a:rPr lang="en-US" dirty="0" smtClean="0"/>
              <a:t>three TET orientations </a:t>
            </a:r>
            <a:r>
              <a:rPr lang="en-US" dirty="0"/>
              <a:t>with </a:t>
            </a:r>
            <a:r>
              <a:rPr lang="en-US" b="1" dirty="0"/>
              <a:t>Aquino &amp; Reed’s Moral Identity </a:t>
            </a:r>
            <a:r>
              <a:rPr lang="en-US" b="1" dirty="0" smtClean="0"/>
              <a:t>Scale.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Early Caregiving</a:t>
            </a:r>
            <a:r>
              <a:rPr lang="en-US" b="1" dirty="0" smtClean="0"/>
              <a:t>: Close </a:t>
            </a:r>
            <a:r>
              <a:rPr lang="en-US" b="1" dirty="0"/>
              <a:t>Relationship Questionnaire  </a:t>
            </a:r>
            <a:r>
              <a:rPr lang="en-US" dirty="0" smtClean="0"/>
              <a:t>(Bartholomew </a:t>
            </a:r>
            <a:r>
              <a:rPr lang="en-US" dirty="0"/>
              <a:t>&amp; Horowitz, 1993</a:t>
            </a:r>
            <a:r>
              <a:rPr lang="en-US" dirty="0" smtClean="0"/>
              <a:t>): secure, preoccupied, fearful, dismissive attachment style</a:t>
            </a:r>
          </a:p>
          <a:p>
            <a:r>
              <a:rPr lang="en-US" b="1" u="sng" dirty="0" smtClean="0"/>
              <a:t>Habitual Emotions</a:t>
            </a:r>
            <a:r>
              <a:rPr lang="en-US" b="1" dirty="0" smtClean="0"/>
              <a:t>: Dispositional </a:t>
            </a:r>
            <a:r>
              <a:rPr lang="en-US" b="1" dirty="0"/>
              <a:t>Positive Emotion Scale </a:t>
            </a:r>
            <a:r>
              <a:rPr lang="en-US" dirty="0" smtClean="0"/>
              <a:t>(DPES; </a:t>
            </a:r>
            <a:r>
              <a:rPr lang="en-US" dirty="0" err="1" smtClean="0"/>
              <a:t>Shiota</a:t>
            </a:r>
            <a:r>
              <a:rPr lang="en-US" dirty="0" smtClean="0"/>
              <a:t> </a:t>
            </a:r>
            <a:r>
              <a:rPr lang="en-US" dirty="0"/>
              <a:t>et. al, 2006</a:t>
            </a:r>
            <a:r>
              <a:rPr lang="en-US" dirty="0" smtClean="0"/>
              <a:t>) </a:t>
            </a:r>
          </a:p>
          <a:p>
            <a:r>
              <a:rPr lang="en-US" b="1" u="sng" dirty="0" smtClean="0"/>
              <a:t>Bio-Cultural Attitudes</a:t>
            </a:r>
            <a:r>
              <a:rPr lang="en-US" b="1" dirty="0" smtClean="0"/>
              <a:t>: Moral Foundations </a:t>
            </a:r>
            <a:r>
              <a:rPr lang="en-US" dirty="0" smtClean="0"/>
              <a:t>(MFT: Graham, Haidt &amp; </a:t>
            </a:r>
            <a:r>
              <a:rPr lang="en-US" dirty="0" err="1" smtClean="0"/>
              <a:t>Nosek</a:t>
            </a:r>
            <a:r>
              <a:rPr lang="en-US" dirty="0" smtClean="0"/>
              <a:t>, 2009; ingroup, fairness, purity, authority, willingness to harm).</a:t>
            </a:r>
          </a:p>
          <a:p>
            <a:r>
              <a:rPr lang="en-US" b="1" u="sng" dirty="0" smtClean="0"/>
              <a:t>Self-Regulation</a:t>
            </a:r>
            <a:r>
              <a:rPr lang="en-US" b="1" dirty="0" smtClean="0"/>
              <a:t>: Integrity </a:t>
            </a:r>
            <a:r>
              <a:rPr lang="en-US" b="1" dirty="0"/>
              <a:t>Scale </a:t>
            </a:r>
            <a:r>
              <a:rPr lang="en-US" dirty="0" smtClean="0"/>
              <a:t>(</a:t>
            </a:r>
            <a:r>
              <a:rPr lang="en-US" dirty="0" err="1" smtClean="0"/>
              <a:t>Schlenker</a:t>
            </a:r>
            <a:r>
              <a:rPr lang="en-US" dirty="0"/>
              <a:t>, Wei- gold, &amp; </a:t>
            </a:r>
            <a:r>
              <a:rPr lang="en-US" dirty="0" err="1"/>
              <a:t>Schlenker</a:t>
            </a:r>
            <a:r>
              <a:rPr lang="en-US" dirty="0"/>
              <a:t>, 2008)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Correlations: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00" b="1" dirty="0"/>
              <a:t>Safety orientation </a:t>
            </a:r>
            <a:r>
              <a:rPr lang="en-US" sz="2800" dirty="0"/>
              <a:t>was </a:t>
            </a:r>
            <a:r>
              <a:rPr lang="en-US" sz="2800" b="1" dirty="0" smtClean="0"/>
              <a:t>positively</a:t>
            </a:r>
            <a:r>
              <a:rPr lang="en-US" sz="2800" dirty="0" smtClean="0"/>
              <a:t> </a:t>
            </a:r>
            <a:r>
              <a:rPr lang="en-US" sz="2800" dirty="0"/>
              <a:t>correlated </a:t>
            </a:r>
            <a:r>
              <a:rPr lang="en-US" sz="2800" dirty="0" smtClean="0"/>
              <a:t>with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fearful </a:t>
            </a:r>
            <a:r>
              <a:rPr lang="en-US" sz="2000" dirty="0"/>
              <a:t>(r=.116, </a:t>
            </a:r>
            <a:r>
              <a:rPr lang="en-US" sz="2000" dirty="0" smtClean="0"/>
              <a:t>p&lt;.01), </a:t>
            </a:r>
            <a:r>
              <a:rPr lang="en-US" sz="2000" dirty="0"/>
              <a:t>preoccupied (r=.128, </a:t>
            </a:r>
            <a:r>
              <a:rPr lang="en-US" sz="2000" dirty="0" smtClean="0"/>
              <a:t>p&lt;.01), </a:t>
            </a:r>
            <a:r>
              <a:rPr lang="en-US" sz="2000" dirty="0"/>
              <a:t>and dismissing attachment (r=.147, </a:t>
            </a:r>
            <a:r>
              <a:rPr lang="en-US" sz="2000" dirty="0" smtClean="0"/>
              <a:t>p&lt;.01)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Willingness to harm (r=.158, p&lt;.01)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Font typeface="Wingdings" charset="2"/>
              <a:buChar char="§"/>
            </a:pPr>
            <a:r>
              <a:rPr lang="en-US" sz="2800" b="1" dirty="0" smtClean="0"/>
              <a:t>negatively</a:t>
            </a:r>
            <a:r>
              <a:rPr lang="en-US" sz="2800" dirty="0" smtClean="0"/>
              <a:t> </a:t>
            </a:r>
            <a:r>
              <a:rPr lang="en-US" sz="2800" dirty="0"/>
              <a:t>associated with </a:t>
            </a:r>
            <a:endParaRPr lang="en-US" sz="2800" dirty="0" smtClean="0"/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secure attachment (r=-.093, p&lt;.01)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Authority (r=-.083, p&lt;.01), ingroup (r=-.072, p&lt;.01),  fairness (-.123, p&lt;.01)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integrity </a:t>
            </a:r>
            <a:r>
              <a:rPr lang="en-US" sz="2000" dirty="0"/>
              <a:t>(r=-.166, </a:t>
            </a:r>
            <a:r>
              <a:rPr lang="en-US" sz="2000" dirty="0" smtClean="0"/>
              <a:t>p&lt;.01)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13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1388</Words>
  <Application>Microsoft Office PowerPoint</Application>
  <PresentationFormat>On-screen Show (4:3)</PresentationFormat>
  <Paragraphs>315</Paragraphs>
  <Slides>43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Executive</vt:lpstr>
      <vt:lpstr>Bitmap Image</vt:lpstr>
      <vt:lpstr>Document</vt:lpstr>
      <vt:lpstr>Triune-Ethical Orientations: Validation of Safety, Engagement, and Imagination</vt:lpstr>
      <vt:lpstr>Triune-Ethics Theory  (Narvaez, 2008, 2012)</vt:lpstr>
      <vt:lpstr>What is an ethic?</vt:lpstr>
      <vt:lpstr>PowerPoint Presentation</vt:lpstr>
      <vt:lpstr>Epigenetics of Moral Development</vt:lpstr>
      <vt:lpstr>Validating TET Orientations</vt:lpstr>
      <vt:lpstr>PowerPoint Presentation</vt:lpstr>
      <vt:lpstr>Predictor Variables</vt:lpstr>
      <vt:lpstr>Correlations: Safety</vt:lpstr>
      <vt:lpstr>Correlations: Engagement</vt:lpstr>
      <vt:lpstr>Correlations: Imagination</vt:lpstr>
      <vt:lpstr>Results: Regressions</vt:lpstr>
      <vt:lpstr>Regression on Safety</vt:lpstr>
      <vt:lpstr>PowerPoint Presentation</vt:lpstr>
      <vt:lpstr>PowerPoint Presentation</vt:lpstr>
      <vt:lpstr>Regression on Engagement</vt:lpstr>
      <vt:lpstr>PowerPoint Presentation</vt:lpstr>
      <vt:lpstr>PowerPoint Presentation</vt:lpstr>
      <vt:lpstr>Regression on Imagination</vt:lpstr>
      <vt:lpstr>PowerPoint Presentation</vt:lpstr>
      <vt:lpstr>PowerPoint Presentation</vt:lpstr>
      <vt:lpstr>Regression on Aquino &amp; Reed’s Moral Identity</vt:lpstr>
      <vt:lpstr>PowerPoint Presentation</vt:lpstr>
      <vt:lpstr>PowerPoint Presentation</vt:lpstr>
      <vt:lpstr>Summary and Discussion</vt:lpstr>
      <vt:lpstr>PowerPoint Presentation</vt:lpstr>
      <vt:lpstr>PowerPoint Presentation</vt:lpstr>
      <vt:lpstr>Conclusions</vt:lpstr>
      <vt:lpstr>TET shows more variability</vt:lpstr>
      <vt:lpstr>PowerPoint Presentation</vt:lpstr>
      <vt:lpstr>Implicit Social Cognition formed in Early Years</vt:lpstr>
      <vt:lpstr>Early Experience Builds Procedural Knowledge for  Social Life</vt:lpstr>
      <vt:lpstr>PowerPoint Presentation</vt:lpstr>
      <vt:lpstr>PowerPoint Presentation</vt:lpstr>
      <vt:lpstr>Parenting Practice &amp; Child Outcomes</vt:lpstr>
      <vt:lpstr>PowerPoint Presentation</vt:lpstr>
      <vt:lpstr>PowerPoint Presentation</vt:lpstr>
      <vt:lpstr>For more information</vt:lpstr>
      <vt:lpstr>PowerPoint Presentation</vt:lpstr>
      <vt:lpstr>Regression on Safety</vt:lpstr>
      <vt:lpstr>Regression on Engagement</vt:lpstr>
      <vt:lpstr>Regression on Imagination</vt:lpstr>
      <vt:lpstr>Regression on Aquino and Reed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DFNarvaez</dc:creator>
  <cp:lastModifiedBy>DFNarvaez</cp:lastModifiedBy>
  <cp:revision>77</cp:revision>
  <dcterms:created xsi:type="dcterms:W3CDTF">2013-10-13T14:24:26Z</dcterms:created>
  <dcterms:modified xsi:type="dcterms:W3CDTF">2013-10-31T01:53:17Z</dcterms:modified>
</cp:coreProperties>
</file>