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2" r:id="rId2"/>
  </p:sldMasterIdLst>
  <p:sldIdLst>
    <p:sldId id="256" r:id="rId3"/>
    <p:sldId id="269" r:id="rId4"/>
    <p:sldId id="261" r:id="rId5"/>
    <p:sldId id="257" r:id="rId6"/>
    <p:sldId id="258" r:id="rId7"/>
    <p:sldId id="263" r:id="rId8"/>
    <p:sldId id="264" r:id="rId9"/>
    <p:sldId id="266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68" d="100"/>
          <a:sy n="68" d="100"/>
        </p:scale>
        <p:origin x="-35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4EC3-8259-4931-B836-3FA2D01E9341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1A57-A03B-4D88-8AF7-515A7F4B6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17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4EC3-8259-4931-B836-3FA2D01E9341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1A57-A03B-4D88-8AF7-515A7F4B6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95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4EC3-8259-4931-B836-3FA2D01E9341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1A57-A03B-4D88-8AF7-515A7F4B6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00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22B5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22B5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B450E82-6FC6-724C-A1C0-4EB280059468}" type="datetimeFigureOut">
              <a:rPr lang="en-US" sz="2000">
                <a:solidFill>
                  <a:srgbClr val="FFFFFF"/>
                </a:solidFill>
                <a:ea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10/27/2016</a:t>
            </a:fld>
            <a:endParaRPr lang="en-US" sz="2000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BBFE2-B08A-2648-8F95-E5E850D84475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966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22B5B"/>
                </a:solidFill>
              </a:defRPr>
            </a:lvl1pPr>
            <a:lvl2pPr>
              <a:defRPr>
                <a:solidFill>
                  <a:srgbClr val="022B5B"/>
                </a:solidFill>
              </a:defRPr>
            </a:lvl2pPr>
            <a:lvl3pPr>
              <a:defRPr>
                <a:solidFill>
                  <a:srgbClr val="022B5B"/>
                </a:solidFill>
              </a:defRPr>
            </a:lvl3pPr>
            <a:lvl4pPr>
              <a:defRPr>
                <a:solidFill>
                  <a:srgbClr val="022B5B"/>
                </a:solidFill>
              </a:defRPr>
            </a:lvl4pPr>
            <a:lvl5pPr>
              <a:defRPr>
                <a:solidFill>
                  <a:srgbClr val="022B5B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76400" y="411162"/>
            <a:ext cx="7239000" cy="960438"/>
          </a:xfrm>
          <a:prstGeom prst="rect">
            <a:avLst/>
          </a:prstGeom>
        </p:spPr>
        <p:txBody>
          <a:bodyPr vert="horz"/>
          <a:lstStyle>
            <a:lvl1pPr algn="l">
              <a:defRPr sz="2000" b="1">
                <a:solidFill>
                  <a:srgbClr val="022B5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229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022B5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022B5B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68FDB2D-B223-7C49-9E14-6E676200B56B}" type="datetimeFigureOut">
              <a:rPr lang="en-US" sz="2000">
                <a:solidFill>
                  <a:srgbClr val="FFFFFF"/>
                </a:solidFill>
                <a:ea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10/27/2016</a:t>
            </a:fld>
            <a:endParaRPr lang="en-US" sz="2000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DFC5F-13C9-1843-9928-48B0AA550376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988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715962"/>
          </a:xfrm>
          <a:prstGeom prst="rect">
            <a:avLst/>
          </a:prstGeom>
        </p:spPr>
        <p:txBody>
          <a:bodyPr/>
          <a:lstStyle>
            <a:lvl1pPr algn="l">
              <a:defRPr sz="2000" b="1">
                <a:solidFill>
                  <a:srgbClr val="022B5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22B5B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022B5B"/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B7392E3-B668-234D-92DF-D0EF6A471398}" type="datetimeFigureOut">
              <a:rPr lang="en-US" sz="2000">
                <a:solidFill>
                  <a:srgbClr val="FFFFFF"/>
                </a:solidFill>
                <a:ea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10/27/2016</a:t>
            </a:fld>
            <a:endParaRPr lang="en-US" sz="2000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911DB-6F23-C846-9EFE-4BE1C7342235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810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E539613-297A-B546-8E1B-1F198B3175AB}" type="datetimeFigureOut">
              <a:rPr lang="en-US" sz="2000">
                <a:solidFill>
                  <a:srgbClr val="FFFFFF"/>
                </a:solidFill>
                <a:ea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10/27/2016</a:t>
            </a:fld>
            <a:endParaRPr lang="en-US" sz="2000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0DCDE-B4B1-3540-950D-9F77C98E6C91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715962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723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BC15B2B-1128-FA4A-92C1-987341728825}" type="datetimeFigureOut">
              <a:rPr lang="en-US" sz="2000">
                <a:solidFill>
                  <a:srgbClr val="FFFFFF"/>
                </a:solidFill>
                <a:ea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10/27/2016</a:t>
            </a:fld>
            <a:endParaRPr lang="en-US" sz="2000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05417-70DC-4A4A-945D-D264B40CC3DC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715962"/>
          </a:xfrm>
          <a:prstGeom prst="rect">
            <a:avLst/>
          </a:prstGeom>
        </p:spPr>
        <p:txBody>
          <a:bodyPr/>
          <a:lstStyle>
            <a:lvl1pPr algn="l">
              <a:defRPr sz="2000" b="1">
                <a:solidFill>
                  <a:srgbClr val="022B5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074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E1B2C3D-9656-1743-A355-C71DBEBE34FC}" type="datetimeFigureOut">
              <a:rPr lang="en-US" sz="2000">
                <a:solidFill>
                  <a:srgbClr val="FFFFFF"/>
                </a:solidFill>
                <a:ea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10/27/2016</a:t>
            </a:fld>
            <a:endParaRPr lang="en-US" sz="2000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2A274-BA9F-FE46-8C31-564088609DF9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705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22B5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>
                <a:solidFill>
                  <a:srgbClr val="022B5B"/>
                </a:solidFill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EEEE22E-90E2-A643-94D5-CCF29954807A}" type="datetimeFigureOut">
              <a:rPr lang="en-US" sz="2000">
                <a:solidFill>
                  <a:srgbClr val="FFFFFF"/>
                </a:solidFill>
                <a:ea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10/27/2016</a:t>
            </a:fld>
            <a:endParaRPr lang="en-US" sz="2000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69B0F-B865-B443-85E4-8F4A94251C10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921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4EC3-8259-4931-B836-3FA2D01E9341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1A57-A03B-4D88-8AF7-515A7F4B6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254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22B5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22B5B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C97DF1B-AD2F-DC41-BDCF-77FFDF93E29C}" type="datetimeFigureOut">
              <a:rPr lang="en-US" sz="2000">
                <a:solidFill>
                  <a:srgbClr val="FFFFFF"/>
                </a:solidFill>
                <a:ea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10/27/2016</a:t>
            </a:fld>
            <a:endParaRPr lang="en-US" sz="2000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C7897-AFD5-F746-A69E-CA97974576AB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752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20E7E0F-C71A-9D4F-9FEF-4729CC2D2BF7}" type="datetimeFigureOut">
              <a:rPr lang="en-US" sz="2000">
                <a:solidFill>
                  <a:srgbClr val="FFFFFF"/>
                </a:solidFill>
                <a:ea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10/27/2016</a:t>
            </a:fld>
            <a:endParaRPr lang="en-US" sz="2000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A162D-7B1C-A34F-92C7-687F9AEC21C9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715962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6115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9DA29-E8D2-1447-A68C-968F37BDB4A3}" type="datetimeFigureOut">
              <a:rPr lang="en-US" sz="2000">
                <a:solidFill>
                  <a:srgbClr val="FFFFFF"/>
                </a:solidFill>
                <a:ea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10/27/2016</a:t>
            </a:fld>
            <a:endParaRPr lang="en-US" sz="2000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CB410-1033-AA4E-8D4D-CAF874B110A9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1820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0A9452-BB54-9342-AE9B-3C69F0976C39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715962"/>
          </a:xfrm>
          <a:prstGeom prst="rect">
            <a:avLst/>
          </a:prstGeom>
        </p:spPr>
        <p:txBody>
          <a:bodyPr/>
          <a:lstStyle>
            <a:lvl1pPr algn="l">
              <a:defRPr sz="2000" b="1">
                <a:solidFill>
                  <a:srgbClr val="022B5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662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0A9452-BB54-9342-AE9B-3C69F0976C39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715962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559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3A6D9-AA65-A049-A459-89C40D8ABD4F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26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4EC3-8259-4931-B836-3FA2D01E9341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1A57-A03B-4D88-8AF7-515A7F4B6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14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4EC3-8259-4931-B836-3FA2D01E9341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1A57-A03B-4D88-8AF7-515A7F4B6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26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4EC3-8259-4931-B836-3FA2D01E9341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1A57-A03B-4D88-8AF7-515A7F4B6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183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4EC3-8259-4931-B836-3FA2D01E9341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1A57-A03B-4D88-8AF7-515A7F4B6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90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4EC3-8259-4931-B836-3FA2D01E9341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1A57-A03B-4D88-8AF7-515A7F4B6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40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4EC3-8259-4931-B836-3FA2D01E9341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1A57-A03B-4D88-8AF7-515A7F4B6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47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4EC3-8259-4931-B836-3FA2D01E9341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1A57-A03B-4D88-8AF7-515A7F4B6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16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3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04EC3-8259-4931-B836-3FA2D01E9341}" type="datetimeFigureOut">
              <a:rPr lang="en-US" smtClean="0"/>
              <a:t>10/27/2016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71A57-A03B-4D88-8AF7-515A7F4B6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6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E0A9452-BB54-9342-AE9B-3C69F0976C39}" type="slidenum">
              <a:rPr lang="en-US">
                <a:solidFill>
                  <a:srgbClr val="FFFFFF">
                    <a:tint val="75000"/>
                  </a:srgbClr>
                </a:solidFill>
                <a:ea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  <a:ea typeface="ＭＳ Ｐゴシック" charset="0"/>
            </a:endParaRPr>
          </a:p>
        </p:txBody>
      </p:sp>
      <p:pic>
        <p:nvPicPr>
          <p:cNvPr id="3" name="Picture 2" descr="blanktemplate.jpg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6200"/>
            <a:ext cx="9144000" cy="701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324600"/>
            <a:ext cx="1371600" cy="449036"/>
          </a:xfrm>
          <a:prstGeom prst="rect">
            <a:avLst/>
          </a:prstGeom>
        </p:spPr>
      </p:pic>
      <p:pic>
        <p:nvPicPr>
          <p:cNvPr id="4" name="Picture 3" descr="CPTK_icon_stack_1CW_F.ai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6324600"/>
            <a:ext cx="16129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33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:\Private\New Building\11 South Building View 2_updated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9525"/>
            <a:ext cx="91440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761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7" y="413359"/>
            <a:ext cx="9037529" cy="602501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496844" y="2467627"/>
            <a:ext cx="2542783" cy="68893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67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7375E"/>
                </a:solidFill>
              </a:rPr>
              <a:t>Music Library – Just the Facts</a:t>
            </a:r>
            <a:endParaRPr lang="en-US" dirty="0">
              <a:solidFill>
                <a:srgbClr val="17375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175" y="1047750"/>
            <a:ext cx="8658225" cy="5002213"/>
          </a:xfrm>
        </p:spPr>
        <p:txBody>
          <a:bodyPr>
            <a:normAutofit fontScale="92500" lnSpcReduction="10000"/>
          </a:bodyPr>
          <a:lstStyle/>
          <a:p>
            <a:r>
              <a:rPr lang="en-US" sz="3500" dirty="0" smtClean="0">
                <a:solidFill>
                  <a:srgbClr val="022B5B"/>
                </a:solidFill>
              </a:rPr>
              <a:t>Approximately 8200 sq. ft.</a:t>
            </a:r>
          </a:p>
          <a:p>
            <a:r>
              <a:rPr lang="en-US" sz="3500" dirty="0" smtClean="0"/>
              <a:t>Info Desk, 2 offices, work room</a:t>
            </a:r>
          </a:p>
          <a:p>
            <a:r>
              <a:rPr lang="en-US" sz="3500" dirty="0" smtClean="0">
                <a:solidFill>
                  <a:srgbClr val="17375E"/>
                </a:solidFill>
              </a:rPr>
              <a:t>Computer Lab (6 work stations)</a:t>
            </a:r>
          </a:p>
          <a:p>
            <a:r>
              <a:rPr lang="en-US" sz="3500" dirty="0" smtClean="0">
                <a:solidFill>
                  <a:srgbClr val="17375E"/>
                </a:solidFill>
              </a:rPr>
              <a:t>Seminar Room (seating for 12)</a:t>
            </a:r>
          </a:p>
          <a:p>
            <a:r>
              <a:rPr lang="en-US" sz="3500" dirty="0" smtClean="0">
                <a:solidFill>
                  <a:srgbClr val="17375E"/>
                </a:solidFill>
              </a:rPr>
              <a:t>3 Group Study Rooms (4-6 people)</a:t>
            </a:r>
          </a:p>
          <a:p>
            <a:r>
              <a:rPr lang="en-US" sz="3500" dirty="0" smtClean="0">
                <a:solidFill>
                  <a:srgbClr val="17375E"/>
                </a:solidFill>
              </a:rPr>
              <a:t>Closed Collection (primarily media)</a:t>
            </a:r>
          </a:p>
          <a:p>
            <a:r>
              <a:rPr lang="en-US" sz="3500" dirty="0" smtClean="0">
                <a:solidFill>
                  <a:srgbClr val="17375E"/>
                </a:solidFill>
              </a:rPr>
              <a:t>Restricted Collection/Quiet Room</a:t>
            </a:r>
          </a:p>
          <a:p>
            <a:r>
              <a:rPr lang="en-US" sz="3500" dirty="0" smtClean="0">
                <a:solidFill>
                  <a:srgbClr val="17375E"/>
                </a:solidFill>
              </a:rPr>
              <a:t>Study seating for 30-35</a:t>
            </a:r>
          </a:p>
          <a:p>
            <a:r>
              <a:rPr lang="en-US" sz="3500" dirty="0" smtClean="0">
                <a:solidFill>
                  <a:srgbClr val="17375E"/>
                </a:solidFill>
              </a:rPr>
              <a:t>Lounge Seating for 25-30</a:t>
            </a:r>
          </a:p>
          <a:p>
            <a:endParaRPr lang="en-US" sz="1900" b="1" dirty="0">
              <a:solidFill>
                <a:srgbClr val="1737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98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04" y="4762500"/>
            <a:ext cx="2541096" cy="1892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750" y="4762500"/>
            <a:ext cx="3967725" cy="20036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57"/>
          <a:stretch/>
        </p:blipFill>
        <p:spPr>
          <a:xfrm>
            <a:off x="168333" y="104883"/>
            <a:ext cx="8739534" cy="478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47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71"/>
          <a:stretch/>
        </p:blipFill>
        <p:spPr>
          <a:xfrm>
            <a:off x="123825" y="348301"/>
            <a:ext cx="8927941" cy="51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09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7375E"/>
                </a:solidFill>
              </a:rPr>
              <a:t>Music Library – Hours/Staffing</a:t>
            </a:r>
            <a:endParaRPr lang="en-US" dirty="0">
              <a:solidFill>
                <a:srgbClr val="17375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175" y="1047750"/>
            <a:ext cx="8658225" cy="500221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22B5B"/>
                </a:solidFill>
              </a:rPr>
              <a:t>Proposed Hours: </a:t>
            </a:r>
          </a:p>
          <a:p>
            <a:pPr lvl="1"/>
            <a:r>
              <a:rPr lang="en-US" sz="2400" dirty="0" smtClean="0"/>
              <a:t>Fall/Spring:</a:t>
            </a:r>
          </a:p>
          <a:p>
            <a:pPr marL="457200" lvl="1" indent="0">
              <a:buNone/>
            </a:pPr>
            <a:r>
              <a:rPr lang="en-US" sz="2400" dirty="0" smtClean="0"/>
              <a:t>M-</a:t>
            </a:r>
            <a:r>
              <a:rPr lang="en-US" sz="2400" dirty="0" err="1" smtClean="0"/>
              <a:t>Th</a:t>
            </a:r>
            <a:r>
              <a:rPr lang="en-US" sz="2400" dirty="0" smtClean="0"/>
              <a:t>: 9-11, F 9-6, Sa 12-5, Su 1-11</a:t>
            </a:r>
          </a:p>
          <a:p>
            <a:pPr lvl="1"/>
            <a:r>
              <a:rPr lang="en-US" sz="2400" dirty="0" smtClean="0"/>
              <a:t>Summer/Breaks: M-F 9-6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r>
              <a:rPr lang="en-US" sz="2400" dirty="0" smtClean="0">
                <a:solidFill>
                  <a:srgbClr val="17375E"/>
                </a:solidFill>
              </a:rPr>
              <a:t>Staffing:</a:t>
            </a:r>
          </a:p>
          <a:p>
            <a:pPr lvl="1"/>
            <a:r>
              <a:rPr lang="en-US" sz="2400" dirty="0" smtClean="0">
                <a:solidFill>
                  <a:srgbClr val="17375E"/>
                </a:solidFill>
              </a:rPr>
              <a:t>Music Librarian </a:t>
            </a:r>
          </a:p>
          <a:p>
            <a:pPr lvl="1"/>
            <a:r>
              <a:rPr lang="en-US" sz="2400" dirty="0" smtClean="0">
                <a:solidFill>
                  <a:srgbClr val="17375E"/>
                </a:solidFill>
              </a:rPr>
              <a:t>Music Library Specialist </a:t>
            </a:r>
          </a:p>
          <a:p>
            <a:pPr lvl="1"/>
            <a:r>
              <a:rPr lang="en-US" sz="2400" dirty="0" smtClean="0">
                <a:solidFill>
                  <a:srgbClr val="17375E"/>
                </a:solidFill>
              </a:rPr>
              <a:t>Students</a:t>
            </a:r>
            <a:endParaRPr lang="en-US" sz="2400" dirty="0">
              <a:solidFill>
                <a:srgbClr val="1737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69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7375E"/>
                </a:solidFill>
              </a:rPr>
              <a:t>Comparison with Current Branches</a:t>
            </a:r>
            <a:endParaRPr lang="en-US" dirty="0">
              <a:solidFill>
                <a:srgbClr val="17375E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5808507"/>
              </p:ext>
            </p:extLst>
          </p:nvPr>
        </p:nvGraphicFramePr>
        <p:xfrm>
          <a:off x="257175" y="1047750"/>
          <a:ext cx="8658228" cy="39776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4430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30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30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430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4303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4303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Hours per Week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Staff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CHG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Faculty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Business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72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3.5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32,254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140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Engineering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78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3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17,324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177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Math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83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2-3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12,511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67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Chem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/Phys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84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3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15,689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116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Architecture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80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2.5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2,099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32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Music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80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2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1,909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29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944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7375E"/>
                </a:solidFill>
              </a:rPr>
              <a:t>Music Library – Timeline</a:t>
            </a:r>
            <a:endParaRPr lang="en-US" dirty="0">
              <a:solidFill>
                <a:srgbClr val="17375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175" y="1304925"/>
            <a:ext cx="8658225" cy="474503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Ongoing – Collections prep and planning</a:t>
            </a:r>
          </a:p>
          <a:p>
            <a:r>
              <a:rPr lang="en-US" sz="2400" dirty="0" smtClean="0"/>
              <a:t>August 2015 – Blueprints finalized</a:t>
            </a:r>
          </a:p>
          <a:p>
            <a:r>
              <a:rPr lang="en-US" sz="2400" dirty="0" smtClean="0"/>
              <a:t>November 2015 – Major construction begins</a:t>
            </a:r>
          </a:p>
          <a:p>
            <a:r>
              <a:rPr lang="en-US" sz="2400" dirty="0" smtClean="0"/>
              <a:t>March/April 2016 – Furniture and finishes finalized</a:t>
            </a:r>
          </a:p>
          <a:p>
            <a:r>
              <a:rPr lang="en-US" sz="2400" dirty="0" smtClean="0"/>
              <a:t>Fall 2016 – Target start date for new Music Lib. Specialist</a:t>
            </a:r>
          </a:p>
          <a:p>
            <a:r>
              <a:rPr lang="en-US" sz="2400" dirty="0" smtClean="0">
                <a:solidFill>
                  <a:srgbClr val="17375E"/>
                </a:solidFill>
              </a:rPr>
              <a:t>Spring 2017 – Move target materials to Annex (or sooner)</a:t>
            </a:r>
          </a:p>
          <a:p>
            <a:r>
              <a:rPr lang="en-US" sz="2400" dirty="0" smtClean="0">
                <a:solidFill>
                  <a:srgbClr val="17375E"/>
                </a:solidFill>
              </a:rPr>
              <a:t>Summer 2017 – MOVE IN</a:t>
            </a:r>
          </a:p>
          <a:p>
            <a:r>
              <a:rPr lang="en-US" sz="2400" dirty="0" smtClean="0">
                <a:solidFill>
                  <a:srgbClr val="17375E"/>
                </a:solidFill>
              </a:rPr>
              <a:t>August 2017 – Fall Semester begins</a:t>
            </a:r>
            <a:endParaRPr lang="en-US" sz="2400" dirty="0">
              <a:solidFill>
                <a:srgbClr val="17375E"/>
              </a:solidFill>
            </a:endParaRPr>
          </a:p>
          <a:p>
            <a:r>
              <a:rPr lang="en-US" sz="2400" dirty="0" smtClean="0">
                <a:solidFill>
                  <a:srgbClr val="17375E"/>
                </a:solidFill>
              </a:rPr>
              <a:t>January 2018 – Building Opens</a:t>
            </a:r>
          </a:p>
          <a:p>
            <a:r>
              <a:rPr lang="en-US" sz="2400" dirty="0" smtClean="0">
                <a:solidFill>
                  <a:srgbClr val="17375E"/>
                </a:solidFill>
              </a:rPr>
              <a:t>“Welcome to the [Your Name Here] Music Library!”</a:t>
            </a:r>
            <a:endParaRPr lang="en-US" sz="2400" dirty="0">
              <a:solidFill>
                <a:srgbClr val="1737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1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1">
      <a:dk1>
        <a:srgbClr val="FFFFFF"/>
      </a:dk1>
      <a:lt1>
        <a:srgbClr val="DCB439"/>
      </a:lt1>
      <a:dk2>
        <a:srgbClr val="022B5B"/>
      </a:dk2>
      <a:lt2>
        <a:srgbClr val="FFFFFF"/>
      </a:lt2>
      <a:accent1>
        <a:srgbClr val="00CC99"/>
      </a:accent1>
      <a:accent2>
        <a:srgbClr val="3333CC"/>
      </a:accent2>
      <a:accent3>
        <a:srgbClr val="AAACB5"/>
      </a:accent3>
      <a:accent4>
        <a:srgbClr val="BC992F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212</Words>
  <Application>Microsoft Office PowerPoint</Application>
  <PresentationFormat>On-screen Show (4:3)</PresentationFormat>
  <Paragraphs>66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Custom Design</vt:lpstr>
      <vt:lpstr>PowerPoint Presentation</vt:lpstr>
      <vt:lpstr>PowerPoint Presentation</vt:lpstr>
      <vt:lpstr>Music Library – Just the Facts</vt:lpstr>
      <vt:lpstr>PowerPoint Presentation</vt:lpstr>
      <vt:lpstr>PowerPoint Presentation</vt:lpstr>
      <vt:lpstr>Music Library – Hours/Staffing</vt:lpstr>
      <vt:lpstr>Comparison with Current Branches</vt:lpstr>
      <vt:lpstr>Music Library – Timeline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2015-09-15T16:25:48Z</dcterms:created>
  <dcterms:modified xsi:type="dcterms:W3CDTF">2016-10-27T19:59:20Z</dcterms:modified>
</cp:coreProperties>
</file>