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4" r:id="rId3"/>
    <p:sldId id="272" r:id="rId4"/>
    <p:sldId id="276" r:id="rId5"/>
    <p:sldId id="259" r:id="rId6"/>
    <p:sldId id="277" r:id="rId7"/>
    <p:sldId id="261" r:id="rId8"/>
    <p:sldId id="266" r:id="rId9"/>
    <p:sldId id="273" r:id="rId10"/>
    <p:sldId id="267" r:id="rId11"/>
    <p:sldId id="260" r:id="rId12"/>
    <p:sldId id="279" r:id="rId13"/>
    <p:sldId id="278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3084-4ACE-492A-895D-3BE276EA4CD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6B02-1F3A-4F51-823E-2FC405A74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3084-4ACE-492A-895D-3BE276EA4CD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6B02-1F3A-4F51-823E-2FC405A74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3084-4ACE-492A-895D-3BE276EA4CD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6B02-1F3A-4F51-823E-2FC405A74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3084-4ACE-492A-895D-3BE276EA4CD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6B02-1F3A-4F51-823E-2FC405A74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3084-4ACE-492A-895D-3BE276EA4CD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6B02-1F3A-4F51-823E-2FC405A74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3084-4ACE-492A-895D-3BE276EA4CD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6B02-1F3A-4F51-823E-2FC405A74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3084-4ACE-492A-895D-3BE276EA4CD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6B02-1F3A-4F51-823E-2FC405A74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3084-4ACE-492A-895D-3BE276EA4CD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6B02-1F3A-4F51-823E-2FC405A74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3084-4ACE-492A-895D-3BE276EA4CD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6B02-1F3A-4F51-823E-2FC405A74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3084-4ACE-492A-895D-3BE276EA4CD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6B02-1F3A-4F51-823E-2FC405A74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3084-4ACE-492A-895D-3BE276EA4CD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6B02-1F3A-4F51-823E-2FC405A74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F3084-4ACE-492A-895D-3BE276EA4CD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C6B02-1F3A-4F51-823E-2FC405A74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nd.edu/~ccl/software/makeflow/example.gi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nd.edu/~ccl/software/makeflow/example.gi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Experience </a:t>
            </a:r>
            <a:r>
              <a:rPr lang="en-US" smtClean="0"/>
              <a:t>with </a:t>
            </a:r>
            <a:r>
              <a:rPr lang="en-US" smtClean="0"/>
              <a:t>Adoptin</a:t>
            </a:r>
            <a:r>
              <a:rPr lang="en-US" smtClean="0"/>
              <a:t>g </a:t>
            </a:r>
            <a:r>
              <a:rPr lang="en-US" smtClean="0"/>
              <a:t>Clouds </a:t>
            </a:r>
            <a:r>
              <a:rPr lang="en-US" dirty="0" smtClean="0"/>
              <a:t>at Notre Dame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Douglas </a:t>
            </a:r>
            <a:r>
              <a:rPr lang="en-US" dirty="0" err="1" smtClean="0"/>
              <a:t>Thain</a:t>
            </a:r>
            <a:endParaRPr lang="en-US" dirty="0" smtClean="0"/>
          </a:p>
          <a:p>
            <a:r>
              <a:rPr lang="en-US" dirty="0" smtClean="0"/>
              <a:t>University of Notre Dame</a:t>
            </a:r>
          </a:p>
          <a:p>
            <a:r>
              <a:rPr lang="en-US" dirty="0" smtClean="0"/>
              <a:t>IEEE </a:t>
            </a:r>
            <a:r>
              <a:rPr lang="en-US" dirty="0" err="1" smtClean="0"/>
              <a:t>CloudCom</a:t>
            </a:r>
            <a:r>
              <a:rPr lang="en-US" dirty="0" smtClean="0"/>
              <a:t>, November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d.edu/~ccl/software/makeflow/example.smal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6569"/>
            <a:ext cx="2819400" cy="39598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6621" y="525959"/>
            <a:ext cx="7030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Makeflow</a:t>
            </a:r>
            <a:r>
              <a:rPr lang="en-US" sz="4400" dirty="0" smtClean="0"/>
              <a:t> = Make + Workflow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096000"/>
            <a:ext cx="7653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http://www.nd.edu/~ccl/software/makeflow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0000" y="1676400"/>
            <a:ext cx="4953000" cy="4038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part1 part2 part3: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input.data</a:t>
            </a:r>
            <a:endParaRPr lang="en-US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split.py ./split.py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input.data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out1: part1 mysim.exe</a:t>
            </a:r>
          </a:p>
          <a:p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./mysim.exe part1 &gt;out1</a:t>
            </a:r>
          </a:p>
          <a:p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out2: part2 mysim.exe</a:t>
            </a:r>
          </a:p>
          <a:p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./mysim.exe part2 &gt;out2</a:t>
            </a:r>
          </a:p>
          <a:p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out3: part3  mysim.exe</a:t>
            </a:r>
            <a:b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./mysim.exe part3 &gt;out3</a:t>
            </a:r>
          </a:p>
          <a:p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result: out1 out2 out3 join.py</a:t>
            </a:r>
          </a:p>
          <a:p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./join.py out1 out2 out3 &gt; result 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for Bioinformatics</a:t>
            </a:r>
            <a:endParaRPr lang="en-US" dirty="0"/>
          </a:p>
        </p:txBody>
      </p:sp>
      <p:pic>
        <p:nvPicPr>
          <p:cNvPr id="5" name="Content Placeholder 4" descr="est_pi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5721193" cy="411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1219200"/>
            <a:ext cx="137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BLAST</a:t>
            </a:r>
          </a:p>
          <a:p>
            <a:r>
              <a:rPr lang="en-US" sz="2800" dirty="0" smtClean="0"/>
              <a:t>SHRIMP</a:t>
            </a:r>
          </a:p>
          <a:p>
            <a:r>
              <a:rPr lang="en-US" sz="2800" dirty="0" smtClean="0"/>
              <a:t>SSAHA</a:t>
            </a:r>
            <a:br>
              <a:rPr lang="en-US" sz="2800" dirty="0" smtClean="0"/>
            </a:br>
            <a:r>
              <a:rPr lang="en-US" sz="2800" dirty="0" smtClean="0"/>
              <a:t>BWA</a:t>
            </a:r>
          </a:p>
          <a:p>
            <a:r>
              <a:rPr lang="en-US" sz="2800" dirty="0" smtClean="0"/>
              <a:t>Maker..</a:t>
            </a:r>
            <a:endParaRPr lang="en-US" sz="2800" dirty="0"/>
          </a:p>
        </p:txBody>
      </p:sp>
      <p:pic>
        <p:nvPicPr>
          <p:cNvPr id="11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3657600"/>
            <a:ext cx="5039215" cy="2816679"/>
          </a:xfrm>
        </p:spPr>
      </p:pic>
      <p:sp>
        <p:nvSpPr>
          <p:cNvPr id="13" name="TextBox 12"/>
          <p:cNvSpPr txBox="1"/>
          <p:nvPr/>
        </p:nvSpPr>
        <p:spPr>
          <a:xfrm>
            <a:off x="2133600" y="6172200"/>
            <a:ext cx="4608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http://biocompute.cse.nd.edu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www.nd.edu/~ccl/software/makeflow/example.smal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362200" cy="3317696"/>
          </a:xfrm>
          <a:prstGeom prst="rect">
            <a:avLst/>
          </a:prstGeom>
          <a:noFill/>
        </p:spPr>
      </p:pic>
      <p:sp>
        <p:nvSpPr>
          <p:cNvPr id="68" name="Rounded Rectangle 67"/>
          <p:cNvSpPr/>
          <p:nvPr/>
        </p:nvSpPr>
        <p:spPr>
          <a:xfrm>
            <a:off x="4995909" y="2514199"/>
            <a:ext cx="1777753" cy="15664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1"/>
                </a:solidFill>
              </a:rPr>
              <a:t>Personal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Beowulf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95909" y="4321613"/>
            <a:ext cx="1777753" cy="15664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Campus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Condor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Pool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02876" y="4321613"/>
            <a:ext cx="1777753" cy="15664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Public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Cloud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Provider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02876" y="2574446"/>
            <a:ext cx="1777753" cy="15664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SGE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Cluster</a:t>
            </a:r>
          </a:p>
        </p:txBody>
      </p:sp>
      <p:sp>
        <p:nvSpPr>
          <p:cNvPr id="7" name="Cloud 6"/>
          <p:cNvSpPr/>
          <p:nvPr/>
        </p:nvSpPr>
        <p:spPr>
          <a:xfrm>
            <a:off x="5786021" y="3116670"/>
            <a:ext cx="2238652" cy="204840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Hundreds of Workers in a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Personal Cloud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7033" y="1981200"/>
            <a:ext cx="1909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</a:t>
            </a:r>
            <a:r>
              <a:rPr lang="en-US" sz="1600" dirty="0" err="1" smtClean="0"/>
              <a:t>ge_submit_workers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32538" y="6249522"/>
            <a:ext cx="2291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condor_submit_workers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0" idx="2"/>
            <a:endCxn id="6" idx="0"/>
          </p:cNvCxnSpPr>
          <p:nvPr/>
        </p:nvCxnSpPr>
        <p:spPr>
          <a:xfrm rot="5400000">
            <a:off x="7864407" y="2447100"/>
            <a:ext cx="25469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2"/>
          </p:cNvCxnSpPr>
          <p:nvPr/>
        </p:nvCxnSpPr>
        <p:spPr>
          <a:xfrm rot="5400000" flipH="1" flipV="1">
            <a:off x="5670577" y="6095559"/>
            <a:ext cx="421730" cy="66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21313" y="4895043"/>
            <a:ext cx="460899" cy="30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/>
          <p:cNvSpPr/>
          <p:nvPr/>
        </p:nvSpPr>
        <p:spPr>
          <a:xfrm>
            <a:off x="3152999" y="5015537"/>
            <a:ext cx="460899" cy="30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/>
          <p:cNvSpPr/>
          <p:nvPr/>
        </p:nvSpPr>
        <p:spPr>
          <a:xfrm>
            <a:off x="3284684" y="5136032"/>
            <a:ext cx="460899" cy="30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/>
          <p:cNvSpPr/>
          <p:nvPr/>
        </p:nvSpPr>
        <p:spPr>
          <a:xfrm>
            <a:off x="3416370" y="5256526"/>
            <a:ext cx="460899" cy="30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ounded Rectangle 18"/>
          <p:cNvSpPr/>
          <p:nvPr/>
        </p:nvSpPr>
        <p:spPr>
          <a:xfrm>
            <a:off x="2362887" y="2590800"/>
            <a:ext cx="1751914" cy="73781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Makeflow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62200" y="3839636"/>
            <a:ext cx="1777753" cy="5422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Work Queue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815358" y="3599671"/>
            <a:ext cx="542224" cy="13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3210414" y="3599044"/>
            <a:ext cx="542224" cy="13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22813" y="3328618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submit</a:t>
            </a:r>
          </a:p>
          <a:p>
            <a:pPr algn="r"/>
            <a:r>
              <a:rPr lang="en-US" sz="1600" dirty="0" smtClean="0"/>
              <a:t>tasks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565538" y="3328618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tasks</a:t>
            </a:r>
          </a:p>
          <a:p>
            <a:r>
              <a:rPr lang="en-US" sz="1600" dirty="0" smtClean="0"/>
              <a:t>done</a:t>
            </a:r>
            <a:endParaRPr lang="en-US" sz="1600" dirty="0"/>
          </a:p>
        </p:txBody>
      </p:sp>
      <p:cxnSp>
        <p:nvCxnSpPr>
          <p:cNvPr id="34" name="Straight Arrow Connector 33"/>
          <p:cNvCxnSpPr>
            <a:stCxn id="20" idx="3"/>
          </p:cNvCxnSpPr>
          <p:nvPr/>
        </p:nvCxnSpPr>
        <p:spPr>
          <a:xfrm flipV="1">
            <a:off x="4139954" y="3748183"/>
            <a:ext cx="1711225" cy="3625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3"/>
          </p:cNvCxnSpPr>
          <p:nvPr/>
        </p:nvCxnSpPr>
        <p:spPr>
          <a:xfrm flipV="1">
            <a:off x="4139954" y="3989171"/>
            <a:ext cx="1579539" cy="1215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3"/>
          </p:cNvCxnSpPr>
          <p:nvPr/>
        </p:nvCxnSpPr>
        <p:spPr>
          <a:xfrm>
            <a:off x="4139954" y="4110748"/>
            <a:ext cx="1645382" cy="4808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3"/>
          </p:cNvCxnSpPr>
          <p:nvPr/>
        </p:nvCxnSpPr>
        <p:spPr>
          <a:xfrm>
            <a:off x="4139954" y="4110748"/>
            <a:ext cx="1645382" cy="2399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3"/>
          </p:cNvCxnSpPr>
          <p:nvPr/>
        </p:nvCxnSpPr>
        <p:spPr>
          <a:xfrm>
            <a:off x="4139954" y="4110748"/>
            <a:ext cx="1579539" cy="59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52881" y="6189274"/>
            <a:ext cx="2291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ssh</a:t>
            </a:r>
            <a:endParaRPr lang="en-US" sz="1600" dirty="0"/>
          </a:p>
        </p:txBody>
      </p:sp>
      <p:cxnSp>
        <p:nvCxnSpPr>
          <p:cNvPr id="50" name="Straight Arrow Connector 49"/>
          <p:cNvCxnSpPr>
            <a:stCxn id="49" idx="0"/>
            <a:endCxn id="5" idx="2"/>
          </p:cNvCxnSpPr>
          <p:nvPr/>
        </p:nvCxnSpPr>
        <p:spPr>
          <a:xfrm rot="16200000" flipV="1">
            <a:off x="7844480" y="6035313"/>
            <a:ext cx="301235" cy="66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94572" y="5557762"/>
            <a:ext cx="204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Local Files and Programs</a:t>
            </a:r>
            <a:endParaRPr lang="en-US" sz="1600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16200000" flipV="1">
            <a:off x="2994829" y="4638109"/>
            <a:ext cx="513183" cy="6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81384" y="6248400"/>
            <a:ext cx="57755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http://www.nd.edu/~ccl/software/makeflow</a:t>
            </a:r>
            <a:endParaRPr lang="en-US" sz="2400" dirty="0"/>
          </a:p>
        </p:txBody>
      </p:sp>
      <p:cxnSp>
        <p:nvCxnSpPr>
          <p:cNvPr id="42" name="Shape 41"/>
          <p:cNvCxnSpPr>
            <a:stCxn id="33" idx="3"/>
            <a:endCxn id="19" idx="0"/>
          </p:cNvCxnSpPr>
          <p:nvPr/>
        </p:nvCxnSpPr>
        <p:spPr>
          <a:xfrm>
            <a:off x="2590800" y="1811248"/>
            <a:ext cx="648044" cy="7795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Bad News:</a:t>
            </a:r>
            <a:br>
              <a:rPr lang="en-US" dirty="0" smtClean="0"/>
            </a:br>
            <a:r>
              <a:rPr lang="en-US" dirty="0" smtClean="0"/>
              <a:t>A Scalable Application is a Denial-of-Service Weapon in Disguise!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Shape the Application?</a:t>
            </a:r>
            <a:endParaRPr lang="en-US" dirty="0"/>
          </a:p>
        </p:txBody>
      </p:sp>
      <p:sp>
        <p:nvSpPr>
          <p:cNvPr id="43010" name="AutoShape 2" descr="https://mail.google.com/mail/?attid=0.1&amp;disp=emb&amp;view=att&amp;th=12c9e77dea68dd6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AutoShape 4" descr="https://mail.google.com/mail/?attid=0.1&amp;disp=emb&amp;view=att&amp;th=12c9e77dea68dd6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AutoShape 6" descr="https://mail.google.com/mail/?attid=0.1&amp;disp=emb&amp;view=att&amp;th=12c9e77dea68dd6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lignment2.gif"/>
          <p:cNvPicPr>
            <a:picLocks noChangeAspect="1"/>
          </p:cNvPicPr>
          <p:nvPr/>
        </p:nvPicPr>
        <p:blipFill>
          <a:blip r:embed="rId2" cstate="print"/>
          <a:srcRect b="6288"/>
          <a:stretch>
            <a:fillRect/>
          </a:stretch>
        </p:blipFill>
        <p:spPr>
          <a:xfrm>
            <a:off x="533400" y="1676400"/>
            <a:ext cx="78486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Our users (and yours?) want to connect and scale </a:t>
            </a:r>
            <a:r>
              <a:rPr lang="en-US" b="1" dirty="0" smtClean="0"/>
              <a:t>existing</a:t>
            </a:r>
            <a:r>
              <a:rPr lang="en-US" dirty="0" smtClean="0"/>
              <a:t> data intensive applications and systems.</a:t>
            </a:r>
          </a:p>
          <a:p>
            <a:r>
              <a:rPr lang="en-US" dirty="0" smtClean="0"/>
              <a:t>Adoption of a new model/concept requires that the user be </a:t>
            </a:r>
            <a:r>
              <a:rPr lang="en-US" b="1" dirty="0" smtClean="0"/>
              <a:t>suffering already</a:t>
            </a:r>
            <a:r>
              <a:rPr lang="en-US" dirty="0" smtClean="0"/>
              <a:t> and the solution is </a:t>
            </a:r>
            <a:r>
              <a:rPr lang="en-US" b="1" dirty="0" smtClean="0"/>
              <a:t>orders of magnitude</a:t>
            </a:r>
            <a:r>
              <a:rPr lang="en-US" dirty="0" smtClean="0"/>
              <a:t> better than what exists.</a:t>
            </a:r>
          </a:p>
          <a:p>
            <a:r>
              <a:rPr lang="en-US" dirty="0" smtClean="0"/>
              <a:t>People are beginning to confront the </a:t>
            </a:r>
            <a:r>
              <a:rPr lang="en-US" b="1" dirty="0" smtClean="0"/>
              <a:t>real costs </a:t>
            </a:r>
            <a:r>
              <a:rPr lang="en-US" dirty="0" smtClean="0"/>
              <a:t>of computing (a quality TB-year is expensive!)</a:t>
            </a:r>
          </a:p>
          <a:p>
            <a:r>
              <a:rPr lang="en-US" dirty="0" smtClean="0"/>
              <a:t>End users need a lot of help in understanding when and how to scale. Apps should be self scaling/adjusting/throttling.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8927" y="6019800"/>
            <a:ext cx="481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http://www.nd.edu/~ccl</a:t>
            </a:r>
            <a:endParaRPr lang="en-US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Hardware is not the problem.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1200-core campus grid</a:t>
            </a:r>
          </a:p>
          <a:p>
            <a:r>
              <a:rPr lang="en-US" dirty="0" smtClean="0"/>
              <a:t>8000-core HPC clusters.</a:t>
            </a:r>
          </a:p>
          <a:p>
            <a:r>
              <a:rPr lang="en-US" dirty="0" smtClean="0"/>
              <a:t>Private clusters.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yet - </a:t>
            </a:r>
          </a:p>
          <a:p>
            <a:endParaRPr lang="en-US" dirty="0"/>
          </a:p>
        </p:txBody>
      </p:sp>
      <p:pic>
        <p:nvPicPr>
          <p:cNvPr id="4" name="Picture 3" descr="005 Oct09 SB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6300" y="3591580"/>
            <a:ext cx="4000500" cy="2667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3591580"/>
            <a:ext cx="3657599" cy="2702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1600200"/>
            <a:ext cx="8229600" cy="43891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Amazon EC2/S3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dirty="0" smtClean="0"/>
              <a:t>Windows Azure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Campus IT Cloud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yet -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227" y="6320135"/>
            <a:ext cx="793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Talks by N.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Regola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P.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Sempolinski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on Thurs at 11AM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 Oct09 SDD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" y="3339982"/>
            <a:ext cx="4545268" cy="3246746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5353040"/>
            <a:ext cx="3607496" cy="1352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SDDC Duct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00016" y="3664656"/>
            <a:ext cx="4383108" cy="2922072"/>
          </a:xfrm>
          <a:prstGeom prst="rect">
            <a:avLst/>
          </a:prstGeom>
        </p:spPr>
      </p:pic>
      <p:pic>
        <p:nvPicPr>
          <p:cNvPr id="5" name="Picture 9" descr="gh_container_v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143000"/>
            <a:ext cx="4267200" cy="209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http://greencloud.nd.edu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8181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Invert Software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Parallel application design:</a:t>
            </a:r>
          </a:p>
          <a:p>
            <a:pPr lvl="1"/>
            <a:r>
              <a:rPr lang="en-US" sz="2800" dirty="0" smtClean="0"/>
              <a:t>I have a machine this big already paid for.</a:t>
            </a:r>
          </a:p>
          <a:p>
            <a:pPr lvl="1"/>
            <a:r>
              <a:rPr lang="en-US" sz="2800" dirty="0" smtClean="0"/>
              <a:t>How do I write a program to use the hardware most efficiently?</a:t>
            </a:r>
          </a:p>
          <a:p>
            <a:pPr lvl="1"/>
            <a:endParaRPr lang="en-US" sz="2800" dirty="0" smtClean="0"/>
          </a:p>
          <a:p>
            <a:r>
              <a:rPr lang="en-US" sz="2800" b="1" dirty="0" smtClean="0"/>
              <a:t>Elastic application design:</a:t>
            </a:r>
          </a:p>
          <a:p>
            <a:pPr lvl="1"/>
            <a:r>
              <a:rPr lang="en-US" sz="2800" dirty="0" smtClean="0"/>
              <a:t>I have a problem this big today.</a:t>
            </a:r>
          </a:p>
          <a:p>
            <a:pPr lvl="1"/>
            <a:r>
              <a:rPr lang="en-US" sz="2800" dirty="0" smtClean="0"/>
              <a:t>How many </a:t>
            </a:r>
            <a:r>
              <a:rPr lang="en-US" dirty="0" smtClean="0"/>
              <a:t>resources </a:t>
            </a:r>
            <a:r>
              <a:rPr lang="en-US" sz="2800" dirty="0" smtClean="0"/>
              <a:t>do I need to solve it?</a:t>
            </a:r>
          </a:p>
          <a:p>
            <a:pPr lvl="1"/>
            <a:r>
              <a:rPr lang="en-US" dirty="0" smtClean="0"/>
              <a:t>Like grids, except there is a $ cost to inefficiency.</a:t>
            </a:r>
          </a:p>
          <a:p>
            <a:pPr lvl="1"/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haven’t gotten much interest in writing Map-Reduce apps.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Run </a:t>
            </a:r>
            <a:r>
              <a:rPr lang="en-US" dirty="0" err="1" smtClean="0"/>
              <a:t>Hadoop</a:t>
            </a:r>
            <a:r>
              <a:rPr lang="en-US" dirty="0" smtClean="0"/>
              <a:t> for 3 years on 64 cores and 128 TB.</a:t>
            </a:r>
          </a:p>
          <a:p>
            <a:pPr lvl="1"/>
            <a:r>
              <a:rPr lang="en-US" dirty="0" smtClean="0"/>
              <a:t>Lots of education and outreach.</a:t>
            </a:r>
          </a:p>
          <a:p>
            <a:pPr lvl="1"/>
            <a:r>
              <a:rPr lang="en-US" dirty="0" smtClean="0"/>
              <a:t>Nobody really found it that useful!</a:t>
            </a:r>
          </a:p>
          <a:p>
            <a:r>
              <a:rPr lang="en-US" dirty="0" smtClean="0"/>
              <a:t>Reasons why not:</a:t>
            </a:r>
          </a:p>
          <a:p>
            <a:pPr lvl="1"/>
            <a:r>
              <a:rPr lang="en-US" dirty="0" smtClean="0"/>
              <a:t>Existing apps written in C, C++, Fortran, Python, etc use the </a:t>
            </a:r>
            <a:r>
              <a:rPr lang="en-US" dirty="0" err="1" smtClean="0"/>
              <a:t>filesystem</a:t>
            </a:r>
            <a:r>
              <a:rPr lang="en-US" dirty="0" smtClean="0"/>
              <a:t> in non trivial ways.</a:t>
            </a:r>
          </a:p>
          <a:p>
            <a:pPr lvl="1"/>
            <a:r>
              <a:rPr lang="en-US" dirty="0" smtClean="0"/>
              <a:t>“We re-wrote the application” is a phrase that has a negative connotation outside of CS.</a:t>
            </a:r>
          </a:p>
          <a:p>
            <a:pPr lvl="1"/>
            <a:r>
              <a:rPr lang="en-US" dirty="0" smtClean="0"/>
              <a:t>No good way to integrate into existing workflows and other execution system.</a:t>
            </a:r>
          </a:p>
          <a:p>
            <a:pPr lvl="1"/>
            <a:r>
              <a:rPr lang="en-US" dirty="0" smtClean="0"/>
              <a:t>In short, it’s a self-contained world.  (A CS virtue)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533400" y="762000"/>
            <a:ext cx="8229600" cy="4419600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Campus Condor Pool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752600" y="3810000"/>
            <a:ext cx="5943600" cy="2362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Hadoop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Storage Cloud</a:t>
            </a:r>
          </a:p>
        </p:txBody>
      </p:sp>
      <p:sp>
        <p:nvSpPr>
          <p:cNvPr id="4" name="Can 3"/>
          <p:cNvSpPr/>
          <p:nvPr/>
        </p:nvSpPr>
        <p:spPr>
          <a:xfrm>
            <a:off x="3429000" y="44196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4267200" y="44196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5029200" y="44196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791200" y="44196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667000" y="44196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324600"/>
            <a:ext cx="8559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Patrick Donnelly, “Attaching Cloud Storage to a Campus Grid”, Thursday at 4PM</a:t>
            </a:r>
            <a:endParaRPr lang="en-US" sz="2000" b="1" dirty="0"/>
          </a:p>
        </p:txBody>
      </p:sp>
      <p:sp>
        <p:nvSpPr>
          <p:cNvPr id="10" name="Oval 9"/>
          <p:cNvSpPr/>
          <p:nvPr/>
        </p:nvSpPr>
        <p:spPr>
          <a:xfrm>
            <a:off x="2514600" y="22098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43400" y="19050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48400" y="20574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48400" y="2819400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Parrot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43400" y="2667000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Parrot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14600" y="3048000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Parrot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>
            <a:stCxn id="13" idx="2"/>
            <a:endCxn id="20" idx="7"/>
          </p:cNvCxnSpPr>
          <p:nvPr/>
        </p:nvCxnSpPr>
        <p:spPr>
          <a:xfrm rot="5400000">
            <a:off x="5594560" y="2642370"/>
            <a:ext cx="591111" cy="15547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  <a:endCxn id="20" idx="0"/>
          </p:cNvCxnSpPr>
          <p:nvPr/>
        </p:nvCxnSpPr>
        <p:spPr>
          <a:xfrm rot="5400000">
            <a:off x="4457700" y="3276600"/>
            <a:ext cx="609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20" idx="1"/>
          </p:cNvCxnSpPr>
          <p:nvPr/>
        </p:nvCxnSpPr>
        <p:spPr>
          <a:xfrm rot="16200000" flipH="1">
            <a:off x="3491730" y="2794770"/>
            <a:ext cx="362511" cy="14785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267200" y="35814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Chirp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take existing applications and data, and make them both portable and scalable?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914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Personal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Beowulf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200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200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Provider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9906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Cluster</a:t>
            </a:r>
          </a:p>
        </p:txBody>
      </p:sp>
      <p:sp>
        <p:nvSpPr>
          <p:cNvPr id="7" name="Cloud 6"/>
          <p:cNvSpPr/>
          <p:nvPr/>
        </p:nvSpPr>
        <p:spPr>
          <a:xfrm>
            <a:off x="4572000" y="1676400"/>
            <a:ext cx="2590800" cy="25908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Hundreds of Workers in a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Personal Cloud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240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ge_submit_workers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5638800"/>
            <a:ext cx="26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condor_submit_workers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2"/>
            <a:endCxn id="6" idx="0"/>
          </p:cNvCxnSpPr>
          <p:nvPr/>
        </p:nvCxnSpPr>
        <p:spPr>
          <a:xfrm rot="5400000">
            <a:off x="6934200" y="8001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2"/>
          </p:cNvCxnSpPr>
          <p:nvPr/>
        </p:nvCxnSpPr>
        <p:spPr>
          <a:xfrm rot="5400000" flipH="1" flipV="1">
            <a:off x="4415730" y="5444430"/>
            <a:ext cx="533400" cy="77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72394" y="392566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24794" y="407806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7194" y="423046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9594" y="438286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10394" y="1258669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Your Program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0394" y="2630269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 Queue Library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104900" y="2287369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1562100" y="2286575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" y="1944469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submit</a:t>
            </a:r>
          </a:p>
          <a:p>
            <a:pPr algn="r"/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02227" y="1944469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tasks</a:t>
            </a:r>
          </a:p>
          <a:p>
            <a:r>
              <a:rPr lang="en-US" dirty="0" smtClean="0"/>
              <a:t>done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0" idx="3"/>
          </p:cNvCxnSpPr>
          <p:nvPr/>
        </p:nvCxnSpPr>
        <p:spPr>
          <a:xfrm flipV="1">
            <a:off x="2667794" y="2514600"/>
            <a:ext cx="1980406" cy="4585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3"/>
          </p:cNvCxnSpPr>
          <p:nvPr/>
        </p:nvCxnSpPr>
        <p:spPr>
          <a:xfrm flipV="1">
            <a:off x="2667794" y="2819400"/>
            <a:ext cx="1828006" cy="1537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3"/>
          </p:cNvCxnSpPr>
          <p:nvPr/>
        </p:nvCxnSpPr>
        <p:spPr>
          <a:xfrm>
            <a:off x="2667794" y="2973169"/>
            <a:ext cx="1904206" cy="6082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3"/>
          </p:cNvCxnSpPr>
          <p:nvPr/>
        </p:nvCxnSpPr>
        <p:spPr>
          <a:xfrm>
            <a:off x="2667794" y="2973169"/>
            <a:ext cx="1904206" cy="3034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3"/>
          </p:cNvCxnSpPr>
          <p:nvPr/>
        </p:nvCxnSpPr>
        <p:spPr>
          <a:xfrm>
            <a:off x="2667794" y="2973169"/>
            <a:ext cx="1828006" cy="748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06680" y="5562600"/>
            <a:ext cx="26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ssh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49" idx="0"/>
            <a:endCxn id="5" idx="2"/>
          </p:cNvCxnSpPr>
          <p:nvPr/>
        </p:nvCxnSpPr>
        <p:spPr>
          <a:xfrm rot="16200000" flipV="1">
            <a:off x="6938070" y="5368230"/>
            <a:ext cx="381000" cy="77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47638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3620869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3400" y="221159"/>
            <a:ext cx="30768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Work Queue</a:t>
            </a:r>
            <a:endParaRPr lang="en-US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1600200" y="6167735"/>
            <a:ext cx="591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http://www.nd.edu/~ccl/software/workqueue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Example Applications</a:t>
            </a:r>
            <a:endParaRPr lang="en-US" dirty="0"/>
          </a:p>
        </p:txBody>
      </p:sp>
      <p:pic>
        <p:nvPicPr>
          <p:cNvPr id="40962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1066800" y="49530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2895600" y="49530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6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4724400" y="49530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6553200" y="49530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447800" y="63246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T=10K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2043" y="63246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T=20K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6336268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T=30K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29643" y="63246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T=40K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096000" y="3352800"/>
            <a:ext cx="198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 Exchange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096000" y="3886200"/>
            <a:ext cx="1981200" cy="5334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3" idx="2"/>
            <a:endCxn id="15" idx="0"/>
          </p:cNvCxnSpPr>
          <p:nvPr/>
        </p:nvCxnSpPr>
        <p:spPr>
          <a:xfrm rot="5400000">
            <a:off x="5105400" y="2971800"/>
            <a:ext cx="533400" cy="342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40962" idx="0"/>
          </p:cNvCxnSpPr>
          <p:nvPr/>
        </p:nvCxnSpPr>
        <p:spPr>
          <a:xfrm rot="5400000">
            <a:off x="4191000" y="2057400"/>
            <a:ext cx="533400" cy="525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16" idx="0"/>
          </p:cNvCxnSpPr>
          <p:nvPr/>
        </p:nvCxnSpPr>
        <p:spPr>
          <a:xfrm rot="5400000">
            <a:off x="6019800" y="3886200"/>
            <a:ext cx="533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17" idx="0"/>
          </p:cNvCxnSpPr>
          <p:nvPr/>
        </p:nvCxnSpPr>
        <p:spPr>
          <a:xfrm rot="16200000" flipH="1">
            <a:off x="6934200" y="45720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90600" y="1905000"/>
            <a:ext cx="198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Scalable</a:t>
            </a:r>
          </a:p>
          <a:p>
            <a:pPr algn="ctr"/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990600" y="2438400"/>
            <a:ext cx="1981200" cy="5334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5" idx="2"/>
          </p:cNvCxnSpPr>
          <p:nvPr/>
        </p:nvCxnSpPr>
        <p:spPr>
          <a:xfrm rot="5400000">
            <a:off x="1562100" y="29337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2"/>
          </p:cNvCxnSpPr>
          <p:nvPr/>
        </p:nvCxnSpPr>
        <p:spPr>
          <a:xfrm rot="16200000" flipH="1">
            <a:off x="2019300" y="29337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2"/>
            <a:endCxn id="48" idx="1"/>
          </p:cNvCxnSpPr>
          <p:nvPr/>
        </p:nvCxnSpPr>
        <p:spPr>
          <a:xfrm rot="16200000" flipH="1">
            <a:off x="2863080" y="2089919"/>
            <a:ext cx="503751" cy="2267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990600" y="33528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Align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2133600" y="33528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Align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4114800" y="33528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Align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3237522" y="358140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100s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62400" y="1981200"/>
            <a:ext cx="472757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AGTCACACTGTACGTAGAAGTCACACTGTACGTAA…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34" idx="3"/>
            <a:endCxn id="27" idx="1"/>
          </p:cNvCxnSpPr>
          <p:nvPr/>
        </p:nvCxnSpPr>
        <p:spPr>
          <a:xfrm flipV="1">
            <a:off x="2971800" y="2165866"/>
            <a:ext cx="990600" cy="5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0" y="533400"/>
            <a:ext cx="894219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AGTC</a:t>
            </a:r>
          </a:p>
          <a:p>
            <a:r>
              <a:rPr lang="en-US" sz="1400" dirty="0" smtClean="0"/>
              <a:t>ACTCAT</a:t>
            </a:r>
          </a:p>
          <a:p>
            <a:r>
              <a:rPr lang="en-US" sz="1400" dirty="0" smtClean="0"/>
              <a:t>ACTGAGC</a:t>
            </a:r>
          </a:p>
          <a:p>
            <a:r>
              <a:rPr lang="en-US" sz="1400" dirty="0" smtClean="0"/>
              <a:t>TAATAAG</a:t>
            </a:r>
            <a:endParaRPr lang="en-US" sz="1400" dirty="0"/>
          </a:p>
        </p:txBody>
      </p:sp>
      <p:cxnSp>
        <p:nvCxnSpPr>
          <p:cNvPr id="40" name="Straight Arrow Connector 39"/>
          <p:cNvCxnSpPr>
            <a:stCxn id="32" idx="2"/>
            <a:endCxn id="34" idx="0"/>
          </p:cNvCxnSpPr>
          <p:nvPr/>
        </p:nvCxnSpPr>
        <p:spPr>
          <a:xfrm rot="16200000" flipH="1">
            <a:off x="1767409" y="1691208"/>
            <a:ext cx="417493" cy="10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62890" y="15240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Assembled Genome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514600" y="533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Sequence Data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535</Words>
  <Application>Microsoft Office PowerPoint</Application>
  <PresentationFormat>On-screen Show (4:3)</PresentationFormat>
  <Paragraphs>162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Experience with Adopting Clouds at Notre Dame</vt:lpstr>
      <vt:lpstr>Hardware is not the problem.</vt:lpstr>
      <vt:lpstr>http://greencloud.nd.edu</vt:lpstr>
      <vt:lpstr>Clouds Invert Software Design</vt:lpstr>
      <vt:lpstr>We haven’t gotten much interest in writing Map-Reduce apps.</vt:lpstr>
      <vt:lpstr>Slide 6</vt:lpstr>
      <vt:lpstr>How do we take existing applications and data, and make them both portable and scalable? </vt:lpstr>
      <vt:lpstr>Slide 8</vt:lpstr>
      <vt:lpstr>Example Applications</vt:lpstr>
      <vt:lpstr>Slide 10</vt:lpstr>
      <vt:lpstr>Makeflow for Bioinformatics</vt:lpstr>
      <vt:lpstr>Slide 12</vt:lpstr>
      <vt:lpstr>Bad News: A Scalable Application is a Denial-of-Service Weapon in Disguise!</vt:lpstr>
      <vt:lpstr>How to Shape the Application?</vt:lpstr>
      <vt:lpstr>Observations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 at Notre Dame</dc:title>
  <dc:creator>Douglas Thain</dc:creator>
  <cp:lastModifiedBy>Douglas Thain</cp:lastModifiedBy>
  <cp:revision>28</cp:revision>
  <dcterms:created xsi:type="dcterms:W3CDTF">2010-11-30T20:03:13Z</dcterms:created>
  <dcterms:modified xsi:type="dcterms:W3CDTF">2011-02-09T14:09:47Z</dcterms:modified>
</cp:coreProperties>
</file>