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256" r:id="rId2"/>
    <p:sldId id="507" r:id="rId3"/>
    <p:sldId id="561" r:id="rId4"/>
    <p:sldId id="525" r:id="rId5"/>
    <p:sldId id="542" r:id="rId6"/>
    <p:sldId id="545" r:id="rId7"/>
    <p:sldId id="527" r:id="rId8"/>
    <p:sldId id="528" r:id="rId9"/>
    <p:sldId id="547" r:id="rId10"/>
    <p:sldId id="532" r:id="rId11"/>
    <p:sldId id="537" r:id="rId12"/>
    <p:sldId id="531" r:id="rId13"/>
    <p:sldId id="530" r:id="rId14"/>
    <p:sldId id="544" r:id="rId15"/>
    <p:sldId id="554" r:id="rId16"/>
    <p:sldId id="553" r:id="rId17"/>
    <p:sldId id="558" r:id="rId18"/>
    <p:sldId id="551" r:id="rId19"/>
    <p:sldId id="557" r:id="rId20"/>
    <p:sldId id="560" r:id="rId21"/>
    <p:sldId id="559" r:id="rId22"/>
    <p:sldId id="534" r:id="rId23"/>
    <p:sldId id="548" r:id="rId24"/>
    <p:sldId id="540" r:id="rId25"/>
    <p:sldId id="541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3366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8" autoAdjust="0"/>
    <p:restoredTop sz="96949" autoAdjust="0"/>
  </p:normalViewPr>
  <p:slideViewPr>
    <p:cSldViewPr>
      <p:cViewPr varScale="1">
        <p:scale>
          <a:sx n="71" d="100"/>
          <a:sy n="71" d="100"/>
        </p:scale>
        <p:origin x="-1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F26EE9-D9F4-42F5-9EFA-D0300B469C9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1B981-0FAC-4B55-8899-BCB53A717AFD}" type="slidenum">
              <a:rPr lang="en-US"/>
              <a:pPr/>
              <a:t>1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0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0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2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2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83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684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84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4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4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4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4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600"/>
            </a:lvl1pPr>
          </a:lstStyle>
          <a:p>
            <a:fld id="{5BB9CB9A-2BC1-49CB-AF8F-36D1B5BA4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E410-C166-4B42-8539-DE6803657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1D2DE-7636-4D74-95FA-741383C38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C429F4-FE3C-44FF-9DE1-C10B1F6AB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61E75-0A36-4FDB-8973-BA647DC58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56485-6CC7-46E5-9778-D67D05E39C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3FDA3-D3FF-420E-8808-549ED128D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72863-2E41-4B6B-A2C7-2DC55F0EE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A4008-757E-43A1-AEFD-EEB390A21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F7F8B-4380-4195-B5FB-0B1210152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F9962-DFD2-449C-BC0D-7070DF5F99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5DAF-47C8-42B3-8279-4B838D42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7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7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8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8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58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581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82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82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582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659F366-1542-4B39-ACBA-4A9715E232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e.nd.edu/~ccl/research/papers/taming-works10.pdf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se.nd.edu/~ccl/research/pubs/weaver-clade2010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nd.edu/~ccl/research/papers/assembly-mtags09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nd.edu/~ccl/research/papers/chirp+parrot+hdfs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thain@nd.edu" TargetMode="External"/><Relationship Id="rId2" Type="http://schemas.openxmlformats.org/officeDocument/2006/relationships/hyperlink" Target="http://www.nd.edu/~cc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nd.edu/~ccl/research/pubs/abstractions-cloud-chapter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677AC5F-EF33-47C7-A844-597A82DF4154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305800" cy="2076450"/>
          </a:xfrm>
        </p:spPr>
        <p:txBody>
          <a:bodyPr/>
          <a:lstStyle/>
          <a:p>
            <a:r>
              <a:rPr lang="en-US" sz="4400" dirty="0" smtClean="0"/>
              <a:t>Condor Compatible Tools</a:t>
            </a:r>
            <a:br>
              <a:rPr lang="en-US" sz="4400" dirty="0" smtClean="0"/>
            </a:br>
            <a:r>
              <a:rPr lang="en-US" sz="4400" dirty="0" smtClean="0"/>
              <a:t>for Data Intensive Computing</a:t>
            </a:r>
            <a:endParaRPr 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10000"/>
            <a:ext cx="8305800" cy="251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Douglas </a:t>
            </a:r>
            <a:r>
              <a:rPr lang="en-US" sz="3200" dirty="0" err="1"/>
              <a:t>Thain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University of Notre Dame</a:t>
            </a:r>
          </a:p>
          <a:p>
            <a:pPr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 smtClean="0"/>
              <a:t>Condor Week 2011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 descr="biocompu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1546"/>
          <a:stretch>
            <a:fillRect/>
          </a:stretch>
        </p:blipFill>
        <p:spPr>
          <a:xfrm>
            <a:off x="3657600" y="228600"/>
            <a:ext cx="5039215" cy="2209800"/>
          </a:xfrm>
        </p:spPr>
      </p:pic>
      <p:pic>
        <p:nvPicPr>
          <p:cNvPr id="7" name="Picture 4" descr="makeflow-med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6043350" cy="2794000"/>
          </a:xfrm>
          <a:prstGeom prst="rect">
            <a:avLst/>
          </a:prstGeom>
          <a:noFill/>
        </p:spPr>
      </p:pic>
      <p:pic>
        <p:nvPicPr>
          <p:cNvPr id="5" name="Content Placeholder 4" descr="est_pip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3124200" cy="2246989"/>
          </a:xfrm>
          <a:prstGeom prst="rect">
            <a:avLst/>
          </a:prstGeom>
        </p:spPr>
      </p:pic>
      <p:pic>
        <p:nvPicPr>
          <p:cNvPr id="9" name="Picture 9" descr="bxgri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914400"/>
            <a:ext cx="3276600" cy="313204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491553"/>
            <a:ext cx="4114800" cy="3299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 descr="biocompute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7545" y="1905000"/>
            <a:ext cx="3870655" cy="2895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2400" y="5791200"/>
            <a:ext cx="9264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Andrew Thrasher, Rory Carmichael, Peter Bui, Li Yu, Douglas </a:t>
            </a:r>
            <a:r>
              <a:rPr lang="en-US" dirty="0" err="1" smtClean="0"/>
              <a:t>Thain</a:t>
            </a:r>
            <a:r>
              <a:rPr lang="en-US" dirty="0" smtClean="0"/>
              <a:t>, and Scott </a:t>
            </a:r>
            <a:r>
              <a:rPr lang="en-US" dirty="0" err="1" smtClean="0"/>
              <a:t>Emrich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smtClean="0">
                <a:hlinkClick r:id="rId8"/>
              </a:rPr>
              <a:t>Taming Complex Bioinformatics Workflows with Weaver, </a:t>
            </a:r>
            <a:r>
              <a:rPr lang="en-US" b="1" dirty="0" err="1" smtClean="0">
                <a:hlinkClick r:id="rId8"/>
              </a:rPr>
              <a:t>Makeflow</a:t>
            </a:r>
            <a:r>
              <a:rPr lang="en-US" b="1" dirty="0" smtClean="0">
                <a:hlinkClick r:id="rId8"/>
              </a:rPr>
              <a:t>, and Starch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i="1" dirty="0" smtClean="0"/>
              <a:t>Workshop on Workflows in Support of Large Scale Science</a:t>
            </a:r>
            <a:r>
              <a:rPr lang="en-US" dirty="0" smtClean="0"/>
              <a:t>, pages 1-6, November, 2010.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1676399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800" b="1" dirty="0" smtClean="0">
                <a:effectLst/>
                <a:latin typeface="Courier New" pitchFamily="49" charset="0"/>
                <a:cs typeface="Courier New" pitchFamily="49" charset="0"/>
              </a:rPr>
              <a:t># Weaver Code</a:t>
            </a:r>
          </a:p>
          <a:p>
            <a:pPr>
              <a:buNone/>
            </a:pPr>
            <a:r>
              <a:rPr lang="nn-NO" sz="1800" b="1" dirty="0" smtClean="0">
                <a:effectLst/>
                <a:latin typeface="Courier New" pitchFamily="49" charset="0"/>
                <a:cs typeface="Courier New" pitchFamily="49" charset="0"/>
              </a:rPr>
              <a:t>jpgs = [str(i)+'. jpg ' for i in range (1000)]</a:t>
            </a:r>
          </a:p>
          <a:p>
            <a:pPr>
              <a:buNone/>
            </a:pPr>
            <a:r>
              <a:rPr lang="en-US" sz="1800" b="1" dirty="0" err="1" smtClean="0">
                <a:effectLst/>
                <a:latin typeface="Courier New" pitchFamily="49" charset="0"/>
                <a:cs typeface="Courier New" pitchFamily="49" charset="0"/>
              </a:rPr>
              <a:t>conv</a:t>
            </a:r>
            <a:r>
              <a:rPr lang="en-US" sz="1800" b="1" dirty="0" smtClean="0">
                <a:effectLst/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b="1" dirty="0" err="1" smtClean="0">
                <a:effectLst/>
                <a:latin typeface="Courier New" pitchFamily="49" charset="0"/>
                <a:cs typeface="Courier New" pitchFamily="49" charset="0"/>
              </a:rPr>
              <a:t>SimpleFunction</a:t>
            </a:r>
            <a:r>
              <a:rPr lang="en-US" sz="1800" b="1" dirty="0" smtClean="0">
                <a:effectLst/>
                <a:latin typeface="Courier New" pitchFamily="49" charset="0"/>
                <a:cs typeface="Courier New" pitchFamily="49" charset="0"/>
              </a:rPr>
              <a:t>('</a:t>
            </a:r>
            <a:r>
              <a:rPr lang="en-US" sz="1800" b="1" dirty="0" err="1" smtClean="0">
                <a:effectLst/>
                <a:latin typeface="Courier New" pitchFamily="49" charset="0"/>
                <a:cs typeface="Courier New" pitchFamily="49" charset="0"/>
              </a:rPr>
              <a:t>convert',out_suffix</a:t>
            </a:r>
            <a:r>
              <a:rPr lang="en-US" sz="1800" b="1" dirty="0" smtClean="0">
                <a:effectLst/>
                <a:latin typeface="Courier New" pitchFamily="49" charset="0"/>
                <a:cs typeface="Courier New" pitchFamily="49" charset="0"/>
              </a:rPr>
              <a:t> ='</a:t>
            </a:r>
            <a:r>
              <a:rPr lang="en-US" sz="1800" b="1" dirty="0" err="1" smtClean="0">
                <a:effectLst/>
                <a:latin typeface="Courier New" pitchFamily="49" charset="0"/>
                <a:cs typeface="Courier New" pitchFamily="49" charset="0"/>
              </a:rPr>
              <a:t>png</a:t>
            </a:r>
            <a:r>
              <a:rPr lang="en-US" sz="1800" b="1" dirty="0" smtClean="0">
                <a:effectLst/>
                <a:latin typeface="Courier New" pitchFamily="49" charset="0"/>
                <a:cs typeface="Courier New" pitchFamily="49" charset="0"/>
              </a:rPr>
              <a:t> ')</a:t>
            </a:r>
          </a:p>
          <a:p>
            <a:pPr>
              <a:buNone/>
            </a:pPr>
            <a:r>
              <a:rPr lang="en-US" sz="1800" b="1" dirty="0" err="1" smtClean="0">
                <a:effectLst/>
                <a:latin typeface="Courier New" pitchFamily="49" charset="0"/>
                <a:cs typeface="Courier New" pitchFamily="49" charset="0"/>
              </a:rPr>
              <a:t>pngs</a:t>
            </a:r>
            <a:r>
              <a:rPr lang="en-US" sz="1800" b="1" dirty="0" smtClean="0">
                <a:effectLst/>
                <a:latin typeface="Courier New" pitchFamily="49" charset="0"/>
                <a:cs typeface="Courier New" pitchFamily="49" charset="0"/>
              </a:rPr>
              <a:t> = Map(</a:t>
            </a:r>
            <a:r>
              <a:rPr lang="en-US" sz="1800" b="1" dirty="0" err="1" smtClean="0">
                <a:effectLst/>
                <a:latin typeface="Courier New" pitchFamily="49" charset="0"/>
                <a:cs typeface="Courier New" pitchFamily="49" charset="0"/>
              </a:rPr>
              <a:t>conv,jpgs</a:t>
            </a:r>
            <a:r>
              <a:rPr lang="en-US" sz="1800" b="1" dirty="0" smtClean="0">
                <a:effectLst/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200400"/>
            <a:ext cx="7696200" cy="258532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Makeflow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Code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0.png: 0.jpg /usr/bin/convert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/usr/bin/convert 0.jpg 0.png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1.png: 1.jpg /usr/bin/convert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/usr/bin/convert 1.jpg 1.png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999.png: 999.jpg /usr/bin</a:t>
            </a:r>
          </a:p>
          <a:p>
            <a:r>
              <a:rPr lang="de-DE" b="1" dirty="0" smtClean="0">
                <a:latin typeface="Courier New" pitchFamily="49" charset="0"/>
                <a:cs typeface="Courier New" pitchFamily="49" charset="0"/>
              </a:rPr>
              <a:t>	/usr/bin/convert 999.jpg 999.png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9830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Bui, Li Yu and Douglas </a:t>
            </a:r>
            <a:r>
              <a:rPr lang="en-US" dirty="0" err="1" smtClean="0"/>
              <a:t>Thain</a:t>
            </a:r>
            <a:r>
              <a:rPr lang="en-US" dirty="0" smtClean="0"/>
              <a:t>, </a:t>
            </a:r>
            <a:r>
              <a:rPr lang="en-US" b="1" dirty="0" smtClean="0">
                <a:hlinkClick r:id="rId2"/>
              </a:rPr>
              <a:t>Weaver: Integrating Distributed Computing Abstractions into Scientific Workflows using Python</a:t>
            </a:r>
            <a:r>
              <a:rPr lang="en-US" dirty="0" smtClean="0"/>
              <a:t>, </a:t>
            </a:r>
            <a:r>
              <a:rPr lang="en-US" i="1" dirty="0" smtClean="0"/>
              <a:t>CLADE</a:t>
            </a:r>
            <a:r>
              <a:rPr lang="en-US" dirty="0" smtClean="0"/>
              <a:t>, June, 2010.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95944-5062-4D9D-AE39-0EEDA4D34712}" type="slidenum">
              <a:rPr lang="en-US"/>
              <a:pPr/>
              <a:t>12</a:t>
            </a:fld>
            <a:endParaRPr lang="en-US"/>
          </a:p>
        </p:txBody>
      </p:sp>
      <p:sp>
        <p:nvSpPr>
          <p:cNvPr id="266242" name="Oval 2"/>
          <p:cNvSpPr>
            <a:spLocks noChangeArrowheads="1"/>
          </p:cNvSpPr>
          <p:nvPr/>
        </p:nvSpPr>
        <p:spPr bwMode="auto">
          <a:xfrm>
            <a:off x="6629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4800600" y="1219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4" name="Oval 4"/>
          <p:cNvSpPr>
            <a:spLocks noChangeArrowheads="1"/>
          </p:cNvSpPr>
          <p:nvPr/>
        </p:nvSpPr>
        <p:spPr bwMode="auto">
          <a:xfrm>
            <a:off x="4953000" y="13716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5" name="Oval 5"/>
          <p:cNvSpPr>
            <a:spLocks noChangeArrowheads="1"/>
          </p:cNvSpPr>
          <p:nvPr/>
        </p:nvSpPr>
        <p:spPr bwMode="auto">
          <a:xfrm>
            <a:off x="5105400" y="1524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6" name="Oval 6"/>
          <p:cNvSpPr>
            <a:spLocks noChangeArrowheads="1"/>
          </p:cNvSpPr>
          <p:nvPr/>
        </p:nvSpPr>
        <p:spPr bwMode="auto">
          <a:xfrm>
            <a:off x="5257800" y="16764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7" name="Oval 7"/>
          <p:cNvSpPr>
            <a:spLocks noChangeArrowheads="1"/>
          </p:cNvSpPr>
          <p:nvPr/>
        </p:nvSpPr>
        <p:spPr bwMode="auto">
          <a:xfrm>
            <a:off x="5410200" y="18288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8" name="Oval 8"/>
          <p:cNvSpPr>
            <a:spLocks noChangeArrowheads="1"/>
          </p:cNvSpPr>
          <p:nvPr/>
        </p:nvSpPr>
        <p:spPr bwMode="auto">
          <a:xfrm>
            <a:off x="5562600" y="19812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worker</a:t>
            </a:r>
          </a:p>
        </p:txBody>
      </p:sp>
      <p:sp>
        <p:nvSpPr>
          <p:cNvPr id="266249" name="Oval 9"/>
          <p:cNvSpPr>
            <a:spLocks noChangeArrowheads="1"/>
          </p:cNvSpPr>
          <p:nvPr/>
        </p:nvSpPr>
        <p:spPr bwMode="auto">
          <a:xfrm>
            <a:off x="20574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work</a:t>
            </a:r>
          </a:p>
          <a:p>
            <a:pPr algn="ctr"/>
            <a:r>
              <a:rPr lang="en-US" b="1"/>
              <a:t>queue</a:t>
            </a:r>
          </a:p>
        </p:txBody>
      </p:sp>
      <p:cxnSp>
        <p:nvCxnSpPr>
          <p:cNvPr id="266250" name="AutoShape 10"/>
          <p:cNvCxnSpPr>
            <a:cxnSpLocks noChangeShapeType="1"/>
            <a:stCxn id="266249" idx="6"/>
            <a:endCxn id="266242" idx="2"/>
          </p:cNvCxnSpPr>
          <p:nvPr/>
        </p:nvCxnSpPr>
        <p:spPr bwMode="auto">
          <a:xfrm>
            <a:off x="3200400" y="4343400"/>
            <a:ext cx="3429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51" name="AutoShape 11"/>
          <p:cNvCxnSpPr>
            <a:cxnSpLocks noChangeShapeType="1"/>
            <a:stCxn id="266242" idx="4"/>
            <a:endCxn id="266267" idx="0"/>
          </p:cNvCxnSpPr>
          <p:nvPr/>
        </p:nvCxnSpPr>
        <p:spPr bwMode="auto">
          <a:xfrm>
            <a:off x="7200900" y="4876800"/>
            <a:ext cx="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52" name="Rectangle 12"/>
          <p:cNvSpPr>
            <a:spLocks noChangeArrowheads="1"/>
          </p:cNvSpPr>
          <p:nvPr/>
        </p:nvSpPr>
        <p:spPr bwMode="auto">
          <a:xfrm>
            <a:off x="5562600" y="5562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afile</a:t>
            </a:r>
          </a:p>
        </p:txBody>
      </p:sp>
      <p:cxnSp>
        <p:nvCxnSpPr>
          <p:cNvPr id="266253" name="AutoShape 13"/>
          <p:cNvCxnSpPr>
            <a:cxnSpLocks noChangeShapeType="1"/>
            <a:stCxn id="266252" idx="3"/>
            <a:endCxn id="266267" idx="2"/>
          </p:cNvCxnSpPr>
          <p:nvPr/>
        </p:nvCxnSpPr>
        <p:spPr bwMode="auto">
          <a:xfrm>
            <a:off x="6324600" y="5791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54" name="Rectangle 14"/>
          <p:cNvSpPr>
            <a:spLocks noChangeArrowheads="1"/>
          </p:cNvSpPr>
          <p:nvPr/>
        </p:nvSpPr>
        <p:spPr bwMode="auto">
          <a:xfrm>
            <a:off x="8077200" y="5562600"/>
            <a:ext cx="762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bfile</a:t>
            </a:r>
          </a:p>
        </p:txBody>
      </p:sp>
      <p:cxnSp>
        <p:nvCxnSpPr>
          <p:cNvPr id="266255" name="AutoShape 15"/>
          <p:cNvCxnSpPr>
            <a:cxnSpLocks noChangeShapeType="1"/>
            <a:stCxn id="266267" idx="6"/>
            <a:endCxn id="266254" idx="1"/>
          </p:cNvCxnSpPr>
          <p:nvPr/>
        </p:nvCxnSpPr>
        <p:spPr bwMode="auto">
          <a:xfrm>
            <a:off x="7543800" y="5791200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3352800" y="3733800"/>
            <a:ext cx="251460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put prog</a:t>
            </a:r>
          </a:p>
          <a:p>
            <a:r>
              <a:rPr lang="en-US" b="1"/>
              <a:t>put afile</a:t>
            </a:r>
          </a:p>
          <a:p>
            <a:r>
              <a:rPr lang="en-US" b="1"/>
              <a:t>exec prog afile &gt; bfile</a:t>
            </a:r>
          </a:p>
          <a:p>
            <a:r>
              <a:rPr lang="en-US" b="1"/>
              <a:t>get bfile</a:t>
            </a:r>
          </a:p>
        </p:txBody>
      </p:sp>
      <p:sp>
        <p:nvSpPr>
          <p:cNvPr id="266257" name="Text Box 17"/>
          <p:cNvSpPr txBox="1">
            <a:spLocks noChangeArrowheads="1"/>
          </p:cNvSpPr>
          <p:nvPr/>
        </p:nvSpPr>
        <p:spPr bwMode="auto">
          <a:xfrm>
            <a:off x="6273800" y="1203325"/>
            <a:ext cx="2101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 dirty="0"/>
              <a:t>100s of workers</a:t>
            </a:r>
          </a:p>
          <a:p>
            <a:pPr algn="r"/>
            <a:r>
              <a:rPr lang="en-US" sz="2000" b="1" dirty="0"/>
              <a:t>dispatched to</a:t>
            </a:r>
          </a:p>
          <a:p>
            <a:pPr algn="r"/>
            <a:r>
              <a:rPr lang="en-US" sz="2000" b="1" dirty="0"/>
              <a:t>the cloud</a:t>
            </a:r>
          </a:p>
        </p:txBody>
      </p:sp>
      <p:cxnSp>
        <p:nvCxnSpPr>
          <p:cNvPr id="266258" name="AutoShape 18"/>
          <p:cNvCxnSpPr>
            <a:cxnSpLocks noChangeShapeType="1"/>
            <a:stCxn id="266249" idx="7"/>
            <a:endCxn id="266244" idx="2"/>
          </p:cNvCxnSpPr>
          <p:nvPr/>
        </p:nvCxnSpPr>
        <p:spPr bwMode="auto">
          <a:xfrm flipV="1">
            <a:off x="3033713" y="1905000"/>
            <a:ext cx="1919287" cy="2060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59" name="AutoShape 19"/>
          <p:cNvCxnSpPr>
            <a:cxnSpLocks noChangeShapeType="1"/>
            <a:stCxn id="266249" idx="7"/>
            <a:endCxn id="266248" idx="4"/>
          </p:cNvCxnSpPr>
          <p:nvPr/>
        </p:nvCxnSpPr>
        <p:spPr bwMode="auto">
          <a:xfrm flipV="1">
            <a:off x="3033713" y="3048000"/>
            <a:ext cx="3100387" cy="917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0" name="AutoShape 20"/>
          <p:cNvCxnSpPr>
            <a:cxnSpLocks noChangeShapeType="1"/>
            <a:stCxn id="266249" idx="7"/>
            <a:endCxn id="266246" idx="2"/>
          </p:cNvCxnSpPr>
          <p:nvPr/>
        </p:nvCxnSpPr>
        <p:spPr bwMode="auto">
          <a:xfrm flipV="1">
            <a:off x="3033713" y="2209800"/>
            <a:ext cx="2224087" cy="1755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1" name="AutoShape 21"/>
          <p:cNvCxnSpPr>
            <a:cxnSpLocks noChangeShapeType="1"/>
            <a:stCxn id="266249" idx="7"/>
            <a:endCxn id="266248" idx="2"/>
          </p:cNvCxnSpPr>
          <p:nvPr/>
        </p:nvCxnSpPr>
        <p:spPr bwMode="auto">
          <a:xfrm flipV="1">
            <a:off x="3033713" y="2514600"/>
            <a:ext cx="2528887" cy="1450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62" name="Oval 22"/>
          <p:cNvSpPr>
            <a:spLocks noChangeArrowheads="1"/>
          </p:cNvSpPr>
          <p:nvPr/>
        </p:nvSpPr>
        <p:spPr bwMode="auto">
          <a:xfrm>
            <a:off x="381000" y="381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makeflow</a:t>
            </a:r>
          </a:p>
          <a:p>
            <a:pPr algn="ctr"/>
            <a:r>
              <a:rPr lang="en-US" b="1"/>
              <a:t>master</a:t>
            </a:r>
          </a:p>
        </p:txBody>
      </p:sp>
      <p:cxnSp>
        <p:nvCxnSpPr>
          <p:cNvPr id="266263" name="AutoShape 23"/>
          <p:cNvCxnSpPr>
            <a:cxnSpLocks noChangeShapeType="1"/>
            <a:stCxn id="266262" idx="7"/>
            <a:endCxn id="266249" idx="1"/>
          </p:cNvCxnSpPr>
          <p:nvPr/>
        </p:nvCxnSpPr>
        <p:spPr bwMode="auto">
          <a:xfrm>
            <a:off x="1357313" y="396557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4" name="AutoShape 24"/>
          <p:cNvCxnSpPr>
            <a:cxnSpLocks noChangeShapeType="1"/>
            <a:stCxn id="266249" idx="3"/>
            <a:endCxn id="266262" idx="5"/>
          </p:cNvCxnSpPr>
          <p:nvPr/>
        </p:nvCxnSpPr>
        <p:spPr bwMode="auto">
          <a:xfrm flipH="1">
            <a:off x="1357313" y="4721225"/>
            <a:ext cx="866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1371600" y="3321050"/>
            <a:ext cx="85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queue</a:t>
            </a:r>
          </a:p>
          <a:p>
            <a:pPr algn="ctr"/>
            <a:r>
              <a:rPr lang="en-US" b="1"/>
              <a:t>tasks</a:t>
            </a:r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1397000" y="4692650"/>
            <a:ext cx="76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tasks</a:t>
            </a:r>
          </a:p>
          <a:p>
            <a:pPr algn="ctr"/>
            <a:r>
              <a:rPr lang="en-US" b="1"/>
              <a:t>done</a:t>
            </a:r>
          </a:p>
        </p:txBody>
      </p:sp>
      <p:sp>
        <p:nvSpPr>
          <p:cNvPr id="266267" name="Oval 27"/>
          <p:cNvSpPr>
            <a:spLocks noChangeArrowheads="1"/>
          </p:cNvSpPr>
          <p:nvPr/>
        </p:nvSpPr>
        <p:spPr bwMode="auto">
          <a:xfrm>
            <a:off x="6858000" y="548640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prog</a:t>
            </a:r>
          </a:p>
        </p:txBody>
      </p:sp>
      <p:cxnSp>
        <p:nvCxnSpPr>
          <p:cNvPr id="266268" name="AutoShape 28"/>
          <p:cNvCxnSpPr>
            <a:cxnSpLocks noChangeShapeType="1"/>
            <a:stCxn id="266242" idx="3"/>
            <a:endCxn id="266252" idx="0"/>
          </p:cNvCxnSpPr>
          <p:nvPr/>
        </p:nvCxnSpPr>
        <p:spPr bwMode="auto">
          <a:xfrm flipH="1">
            <a:off x="5943600" y="4721225"/>
            <a:ext cx="852488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6269" name="AutoShape 29"/>
          <p:cNvCxnSpPr>
            <a:cxnSpLocks noChangeShapeType="1"/>
            <a:stCxn id="266254" idx="0"/>
            <a:endCxn id="266242" idx="5"/>
          </p:cNvCxnSpPr>
          <p:nvPr/>
        </p:nvCxnSpPr>
        <p:spPr bwMode="auto">
          <a:xfrm flipH="1" flipV="1">
            <a:off x="7605713" y="4721225"/>
            <a:ext cx="852487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66270" name="Text Box 30"/>
          <p:cNvSpPr txBox="1">
            <a:spLocks noChangeArrowheads="1"/>
          </p:cNvSpPr>
          <p:nvPr/>
        </p:nvSpPr>
        <p:spPr bwMode="auto">
          <a:xfrm>
            <a:off x="5673725" y="3341688"/>
            <a:ext cx="315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/>
              <a:t>detail of a single worker:</a:t>
            </a:r>
          </a:p>
        </p:txBody>
      </p:sp>
      <p:sp>
        <p:nvSpPr>
          <p:cNvPr id="266271" name="Rectangle 31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Makeflow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Work Queue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6272" name="AutoShape 32"/>
          <p:cNvSpPr>
            <a:spLocks noChangeArrowheads="1"/>
          </p:cNvSpPr>
          <p:nvPr/>
        </p:nvSpPr>
        <p:spPr bwMode="auto">
          <a:xfrm>
            <a:off x="609600" y="3048000"/>
            <a:ext cx="685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78" name="Rectangle 38"/>
          <p:cNvSpPr>
            <a:spLocks noChangeArrowheads="1"/>
          </p:cNvSpPr>
          <p:nvPr/>
        </p:nvSpPr>
        <p:spPr bwMode="auto">
          <a:xfrm>
            <a:off x="152400" y="1600200"/>
            <a:ext cx="2362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/>
              <a:t>bfile: afile prog</a:t>
            </a:r>
          </a:p>
          <a:p>
            <a:r>
              <a:rPr lang="en-US" sz="2000" b="1"/>
              <a:t>    prog afile &gt;bfile</a:t>
            </a:r>
          </a:p>
        </p:txBody>
      </p:sp>
      <p:sp>
        <p:nvSpPr>
          <p:cNvPr id="266279" name="Text Box 39"/>
          <p:cNvSpPr txBox="1">
            <a:spLocks noChangeArrowheads="1"/>
          </p:cNvSpPr>
          <p:nvPr/>
        </p:nvSpPr>
        <p:spPr bwMode="auto">
          <a:xfrm>
            <a:off x="152400" y="5486400"/>
            <a:ext cx="5240338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Two optimizations:</a:t>
            </a:r>
          </a:p>
          <a:p>
            <a:r>
              <a:rPr lang="en-US" sz="2400"/>
              <a:t>     Cache inputs and output.</a:t>
            </a:r>
          </a:p>
          <a:p>
            <a:r>
              <a:rPr lang="en-US" sz="2400"/>
              <a:t>     Dispatch tasks to nodes with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3657600" y="1688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Campus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Condor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39740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Cloud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Provider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1764268"/>
            <a:ext cx="2057400" cy="1981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Private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Cluster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72394" y="46993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794" y="48517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77194" y="50041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9594" y="5156537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0394" y="20323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Makefile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0394" y="3403937"/>
            <a:ext cx="2057400" cy="685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Makeflow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1365560" y="3061037"/>
            <a:ext cx="685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62794" y="5537537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Files and Programs</a:t>
            </a:r>
            <a:endParaRPr lang="en-US" dirty="0"/>
          </a:p>
        </p:txBody>
      </p:sp>
      <p:cxnSp>
        <p:nvCxnSpPr>
          <p:cNvPr id="66" name="Straight Arrow Connector 65"/>
          <p:cNvCxnSpPr>
            <a:stCxn id="21" idx="0"/>
            <a:endCxn id="20" idx="2"/>
          </p:cNvCxnSpPr>
          <p:nvPr/>
        </p:nvCxnSpPr>
        <p:spPr>
          <a:xfrm rot="5400000" flipH="1" flipV="1">
            <a:off x="1334294" y="4394537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93172" y="373559"/>
            <a:ext cx="69840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Makeflow</a:t>
            </a:r>
            <a:r>
              <a:rPr lang="en-US" sz="4400" dirty="0" smtClean="0"/>
              <a:t> and Work Queue</a:t>
            </a:r>
            <a:endParaRPr lang="en-US" sz="4400" dirty="0"/>
          </a:p>
        </p:txBody>
      </p:sp>
      <p:grpSp>
        <p:nvGrpSpPr>
          <p:cNvPr id="2" name="Group 53"/>
          <p:cNvGrpSpPr/>
          <p:nvPr/>
        </p:nvGrpSpPr>
        <p:grpSpPr>
          <a:xfrm>
            <a:off x="6019800" y="1013936"/>
            <a:ext cx="2362200" cy="2491264"/>
            <a:chOff x="6019800" y="1013936"/>
            <a:chExt cx="2362200" cy="2491264"/>
          </a:xfrm>
        </p:grpSpPr>
        <p:sp>
          <p:nvSpPr>
            <p:cNvPr id="10" name="TextBox 9"/>
            <p:cNvSpPr txBox="1"/>
            <p:nvPr/>
          </p:nvSpPr>
          <p:spPr>
            <a:xfrm>
              <a:off x="6019800" y="1013936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s</a:t>
              </a:r>
              <a:r>
                <a:rPr lang="en-US" dirty="0" err="1" smtClean="0"/>
                <a:t>ge_submit_workers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0" idx="2"/>
              <a:endCxn id="6" idx="0"/>
            </p:cNvCxnSpPr>
            <p:nvPr/>
          </p:nvCxnSpPr>
          <p:spPr>
            <a:xfrm rot="5400000">
              <a:off x="6972300" y="1535668"/>
              <a:ext cx="381000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>
              <a:off x="64770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6477000" y="2971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467600" y="2514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5806680" y="4114800"/>
            <a:ext cx="2651520" cy="2590800"/>
            <a:chOff x="5806680" y="4114800"/>
            <a:chExt cx="2651520" cy="2590800"/>
          </a:xfrm>
        </p:grpSpPr>
        <p:sp>
          <p:nvSpPr>
            <p:cNvPr id="49" name="TextBox 48"/>
            <p:cNvSpPr txBox="1"/>
            <p:nvPr/>
          </p:nvSpPr>
          <p:spPr>
            <a:xfrm>
              <a:off x="5806680" y="63362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ssh</a:t>
              </a:r>
              <a:endParaRPr lang="en-US" dirty="0"/>
            </a:p>
          </p:txBody>
        </p:sp>
        <p:cxnSp>
          <p:nvCxnSpPr>
            <p:cNvPr id="50" name="Straight Arrow Connector 49"/>
            <p:cNvCxnSpPr>
              <a:stCxn id="49" idx="0"/>
              <a:endCxn id="5" idx="2"/>
            </p:cNvCxnSpPr>
            <p:nvPr/>
          </p:nvCxnSpPr>
          <p:spPr>
            <a:xfrm rot="16200000" flipV="1">
              <a:off x="6938070" y="6141898"/>
              <a:ext cx="3810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73914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324600" y="41148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914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63246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3962400" y="1981200"/>
            <a:ext cx="1524000" cy="1447800"/>
            <a:chOff x="3962400" y="1981200"/>
            <a:chExt cx="1524000" cy="1447800"/>
          </a:xfrm>
        </p:grpSpPr>
        <p:sp>
          <p:nvSpPr>
            <p:cNvPr id="46" name="Oval 45"/>
            <p:cNvSpPr/>
            <p:nvPr/>
          </p:nvSpPr>
          <p:spPr bwMode="auto">
            <a:xfrm>
              <a:off x="4953000" y="2895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648200" y="19812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3962400" y="28194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3352800" y="4038600"/>
            <a:ext cx="2651520" cy="2743200"/>
            <a:chOff x="3352800" y="4038600"/>
            <a:chExt cx="2651520" cy="2743200"/>
          </a:xfrm>
        </p:grpSpPr>
        <p:sp>
          <p:nvSpPr>
            <p:cNvPr id="11" name="TextBox 10"/>
            <p:cNvSpPr txBox="1"/>
            <p:nvPr/>
          </p:nvSpPr>
          <p:spPr>
            <a:xfrm>
              <a:off x="3352800" y="6412468"/>
              <a:ext cx="265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condor_submit_workers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endCxn id="4" idx="2"/>
            </p:cNvCxnSpPr>
            <p:nvPr/>
          </p:nvCxnSpPr>
          <p:spPr>
            <a:xfrm rot="5400000" flipH="1" flipV="1">
              <a:off x="4415730" y="6218098"/>
              <a:ext cx="533400" cy="77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 bwMode="auto">
            <a:xfrm>
              <a:off x="4953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4419600" y="4038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3810000" y="5181600"/>
              <a:ext cx="533400" cy="533400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</a:t>
              </a:r>
            </a:p>
          </p:txBody>
        </p:sp>
      </p:grpSp>
      <p:grpSp>
        <p:nvGrpSpPr>
          <p:cNvPr id="12" name="Group 29"/>
          <p:cNvGrpSpPr/>
          <p:nvPr/>
        </p:nvGrpSpPr>
        <p:grpSpPr>
          <a:xfrm>
            <a:off x="2667000" y="2438400"/>
            <a:ext cx="4495800" cy="2590800"/>
            <a:chOff x="2667000" y="2450068"/>
            <a:chExt cx="4495800" cy="2590800"/>
          </a:xfrm>
        </p:grpSpPr>
        <p:sp>
          <p:nvSpPr>
            <p:cNvPr id="7" name="Cloud 6"/>
            <p:cNvSpPr/>
            <p:nvPr/>
          </p:nvSpPr>
          <p:spPr>
            <a:xfrm>
              <a:off x="4572000" y="2450068"/>
              <a:ext cx="2590800" cy="2590800"/>
            </a:xfrm>
            <a:prstGeom prst="cloud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Hundreds of Workers in a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Personal Cloud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67000" y="2895600"/>
              <a:ext cx="8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submit</a:t>
              </a:r>
            </a:p>
            <a:p>
              <a:pPr algn="r"/>
              <a:r>
                <a:rPr lang="en-US" dirty="0" smtClean="0"/>
                <a:t>tasks</a:t>
              </a:r>
              <a:endParaRPr lang="en-US" dirty="0"/>
            </a:p>
          </p:txBody>
        </p:sp>
        <p:cxnSp>
          <p:nvCxnSpPr>
            <p:cNvPr id="34" name="Straight Arrow Connector 33"/>
            <p:cNvCxnSpPr>
              <a:stCxn id="20" idx="3"/>
            </p:cNvCxnSpPr>
            <p:nvPr/>
          </p:nvCxnSpPr>
          <p:spPr>
            <a:xfrm flipV="1">
              <a:off x="2667794" y="3288268"/>
              <a:ext cx="1980406" cy="4585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0" idx="3"/>
            </p:cNvCxnSpPr>
            <p:nvPr/>
          </p:nvCxnSpPr>
          <p:spPr>
            <a:xfrm flipV="1">
              <a:off x="2667794" y="3593068"/>
              <a:ext cx="1828006" cy="1537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0" idx="3"/>
            </p:cNvCxnSpPr>
            <p:nvPr/>
          </p:nvCxnSpPr>
          <p:spPr>
            <a:xfrm>
              <a:off x="2667794" y="3746837"/>
              <a:ext cx="1904206" cy="6082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20" idx="3"/>
            </p:cNvCxnSpPr>
            <p:nvPr/>
          </p:nvCxnSpPr>
          <p:spPr>
            <a:xfrm>
              <a:off x="2667794" y="3746837"/>
              <a:ext cx="1904206" cy="3034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0" idx="3"/>
            </p:cNvCxnSpPr>
            <p:nvPr/>
          </p:nvCxnSpPr>
          <p:spPr>
            <a:xfrm>
              <a:off x="2667794" y="3746837"/>
              <a:ext cx="1828006" cy="74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 bwMode="auto">
          <a:xfrm>
            <a:off x="5791200" y="2743200"/>
            <a:ext cx="381000" cy="38100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$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400800" y="3962400"/>
            <a:ext cx="381000" cy="38100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$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5029200" y="4191000"/>
            <a:ext cx="381000" cy="38100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$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allAtOnce" animBg="1"/>
      <p:bldP spid="53" grpId="0" build="allAtOnce" animBg="1"/>
      <p:bldP spid="5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/>
          <a:lstStyle/>
          <a:p>
            <a:r>
              <a:rPr lang="en-US" dirty="0" smtClean="0"/>
              <a:t>SAND - Scalable Assembler</a:t>
            </a: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990600" y="2971800"/>
            <a:ext cx="1981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Scalable</a:t>
            </a:r>
          </a:p>
          <a:p>
            <a:pPr algn="ctr"/>
            <a:r>
              <a:rPr lang="en-US" dirty="0" smtClean="0"/>
              <a:t>Assembler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990600" y="3505200"/>
            <a:ext cx="1981200" cy="5334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Queue API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>
          <a:xfrm rot="5400000">
            <a:off x="1562100" y="40005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2"/>
          </p:cNvCxnSpPr>
          <p:nvPr/>
        </p:nvCxnSpPr>
        <p:spPr>
          <a:xfrm rot="16200000" flipH="1">
            <a:off x="2019300" y="40005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2"/>
            <a:endCxn id="48" idx="1"/>
          </p:cNvCxnSpPr>
          <p:nvPr/>
        </p:nvCxnSpPr>
        <p:spPr>
          <a:xfrm rot="16200000" flipH="1">
            <a:off x="2863080" y="3156719"/>
            <a:ext cx="503751" cy="2267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990600" y="44196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2133600" y="44196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48" name="Oval 47"/>
          <p:cNvSpPr/>
          <p:nvPr/>
        </p:nvSpPr>
        <p:spPr>
          <a:xfrm>
            <a:off x="4114800" y="4419600"/>
            <a:ext cx="914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Align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3237522" y="46482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100s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962400" y="3048000"/>
            <a:ext cx="4640566" cy="30777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AGTCACACTGTACGTAGAAGTCACACTGTACGTAA…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34" idx="3"/>
            <a:endCxn id="27" idx="1"/>
          </p:cNvCxnSpPr>
          <p:nvPr/>
        </p:nvCxnSpPr>
        <p:spPr>
          <a:xfrm flipV="1">
            <a:off x="2971800" y="3201889"/>
            <a:ext cx="990600" cy="36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0" y="1600200"/>
            <a:ext cx="946093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AGTC</a:t>
            </a:r>
          </a:p>
          <a:p>
            <a:r>
              <a:rPr lang="en-US" sz="1200" dirty="0" smtClean="0"/>
              <a:t>ACTCAT</a:t>
            </a:r>
          </a:p>
          <a:p>
            <a:r>
              <a:rPr lang="en-US" sz="1200" dirty="0" smtClean="0"/>
              <a:t>ACTGAGC</a:t>
            </a:r>
          </a:p>
          <a:p>
            <a:r>
              <a:rPr lang="en-US" sz="1200" dirty="0" smtClean="0"/>
              <a:t>TAATAAG</a:t>
            </a:r>
            <a:endParaRPr lang="en-US" sz="1200" dirty="0"/>
          </a:p>
        </p:txBody>
      </p:sp>
      <p:cxnSp>
        <p:nvCxnSpPr>
          <p:cNvPr id="40" name="Straight Arrow Connector 39"/>
          <p:cNvCxnSpPr>
            <a:stCxn id="32" idx="2"/>
            <a:endCxn id="34" idx="0"/>
          </p:cNvCxnSpPr>
          <p:nvPr/>
        </p:nvCxnSpPr>
        <p:spPr>
          <a:xfrm rot="5400000">
            <a:off x="1718823" y="2693575"/>
            <a:ext cx="540603" cy="15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62890" y="2590800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Assembled Genome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514600" y="16002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Raw Sequence Data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8288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69958" y="5782270"/>
            <a:ext cx="8469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Moretti</a:t>
            </a:r>
            <a:r>
              <a:rPr lang="en-US" dirty="0" smtClean="0"/>
              <a:t>, Michael Olson, Scott </a:t>
            </a:r>
            <a:r>
              <a:rPr lang="en-US" dirty="0" err="1" smtClean="0"/>
              <a:t>Emrich</a:t>
            </a:r>
            <a:r>
              <a:rPr lang="en-US" dirty="0" smtClean="0"/>
              <a:t>, and Douglas </a:t>
            </a:r>
            <a:r>
              <a:rPr lang="en-US" dirty="0" err="1" smtClean="0"/>
              <a:t>Thain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smtClean="0">
                <a:hlinkClick r:id="rId2"/>
              </a:rPr>
              <a:t>Highly Scalable Genome Assembly on Campus Grids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i="1" dirty="0" smtClean="0"/>
              <a:t>Many-Task Computing on Grids and Supercomputers (MTAGS)</a:t>
            </a:r>
            <a:r>
              <a:rPr lang="en-US" dirty="0" smtClean="0"/>
              <a:t>, November,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dirty="0" smtClean="0"/>
              <a:t>Replica Exchange on WQ</a:t>
            </a:r>
            <a:endParaRPr lang="en-US" dirty="0"/>
          </a:p>
        </p:txBody>
      </p:sp>
      <p:pic>
        <p:nvPicPr>
          <p:cNvPr id="40962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10668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5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28956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6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47244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2" descr="http://protomol.sourceforge.net/protomol.gif"/>
          <p:cNvPicPr>
            <a:picLocks noChangeAspect="1" noChangeArrowheads="1"/>
          </p:cNvPicPr>
          <p:nvPr/>
        </p:nvPicPr>
        <p:blipFill>
          <a:blip r:embed="rId2" cstate="print"/>
          <a:srcRect r="80000"/>
          <a:stretch>
            <a:fillRect/>
          </a:stretch>
        </p:blipFill>
        <p:spPr bwMode="auto">
          <a:xfrm>
            <a:off x="6553200" y="4953000"/>
            <a:ext cx="1524000" cy="121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447800" y="63246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T=10K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72043" y="63246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T=20K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6336268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T=30K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29643" y="6324600"/>
            <a:ext cx="766557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T=40K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" y="1752600"/>
            <a:ext cx="3048000" cy="8104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Replica Exchange</a:t>
            </a:r>
            <a:endParaRPr lang="en-US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685800" y="2743200"/>
            <a:ext cx="3048000" cy="762000"/>
          </a:xfrm>
          <a:prstGeom prst="round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Work Queue API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23" idx="2"/>
            <a:endCxn id="15" idx="0"/>
          </p:cNvCxnSpPr>
          <p:nvPr/>
        </p:nvCxnSpPr>
        <p:spPr>
          <a:xfrm rot="16200000" flipH="1">
            <a:off x="2209800" y="3505200"/>
            <a:ext cx="1447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40962" idx="0"/>
          </p:cNvCxnSpPr>
          <p:nvPr/>
        </p:nvCxnSpPr>
        <p:spPr>
          <a:xfrm rot="5400000">
            <a:off x="1295400" y="40386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16" idx="0"/>
          </p:cNvCxnSpPr>
          <p:nvPr/>
        </p:nvCxnSpPr>
        <p:spPr>
          <a:xfrm rot="16200000" flipH="1">
            <a:off x="3124200" y="2590800"/>
            <a:ext cx="1447800" cy="3276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2"/>
            <a:endCxn id="17" idx="0"/>
          </p:cNvCxnSpPr>
          <p:nvPr/>
        </p:nvCxnSpPr>
        <p:spPr>
          <a:xfrm rot="16200000" flipH="1">
            <a:off x="4038600" y="1676400"/>
            <a:ext cx="1447800" cy="510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36" descr="runtime"/>
          <p:cNvPicPr>
            <a:picLocks noChangeAspect="1" noChangeArrowheads="1"/>
          </p:cNvPicPr>
          <p:nvPr/>
        </p:nvPicPr>
        <p:blipFill>
          <a:blip r:embed="rId3" cstate="print"/>
          <a:srcRect l="6931" t="7753" r="7921" b="4380"/>
          <a:stretch>
            <a:fillRect/>
          </a:stretch>
        </p:blipFill>
        <p:spPr bwMode="auto">
          <a:xfrm>
            <a:off x="4114800" y="1371600"/>
            <a:ext cx="4191000" cy="3313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Connecting Condor Jobs</a:t>
            </a:r>
            <a:br>
              <a:rPr lang="en-US" dirty="0" smtClean="0"/>
            </a:br>
            <a:r>
              <a:rPr lang="en-US" dirty="0" smtClean="0"/>
              <a:t>to Remote Data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Parrot and Chirp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30725"/>
          </a:xfrm>
        </p:spPr>
        <p:txBody>
          <a:bodyPr/>
          <a:lstStyle/>
          <a:p>
            <a:r>
              <a:rPr lang="en-US" dirty="0" smtClean="0"/>
              <a:t>Parrot – A User Level Virtual File System</a:t>
            </a:r>
          </a:p>
          <a:p>
            <a:pPr lvl="1"/>
            <a:r>
              <a:rPr lang="en-US" dirty="0" smtClean="0"/>
              <a:t>Connects apps to remote data services:</a:t>
            </a:r>
          </a:p>
          <a:p>
            <a:pPr lvl="1"/>
            <a:r>
              <a:rPr lang="en-US" dirty="0" smtClean="0"/>
              <a:t>HTTP, FTP, </a:t>
            </a:r>
            <a:r>
              <a:rPr lang="en-US" dirty="0" err="1" smtClean="0">
                <a:solidFill>
                  <a:srgbClr val="FFFF00"/>
                </a:solidFill>
              </a:rPr>
              <a:t>Hadoop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iRODS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XrootD</a:t>
            </a:r>
            <a:r>
              <a:rPr lang="en-US" dirty="0" smtClean="0"/>
              <a:t>, Chirp</a:t>
            </a:r>
          </a:p>
          <a:p>
            <a:pPr lvl="1"/>
            <a:r>
              <a:rPr lang="en-US" dirty="0" smtClean="0"/>
              <a:t>No special privileges to install or use.</a:t>
            </a:r>
          </a:p>
          <a:p>
            <a:r>
              <a:rPr lang="en-US" dirty="0" smtClean="0"/>
              <a:t>Chirp – A Personal File Server</a:t>
            </a:r>
          </a:p>
          <a:p>
            <a:pPr lvl="1"/>
            <a:r>
              <a:rPr lang="en-US" dirty="0" smtClean="0"/>
              <a:t>Export existing file services beyond the cluster.</a:t>
            </a:r>
          </a:p>
          <a:p>
            <a:pPr lvl="2"/>
            <a:r>
              <a:rPr lang="en-US" dirty="0" smtClean="0"/>
              <a:t>Local disk, NFS, AFS, </a:t>
            </a:r>
            <a:r>
              <a:rPr lang="en-US" dirty="0" smtClean="0">
                <a:solidFill>
                  <a:srgbClr val="FFFF00"/>
                </a:solidFill>
              </a:rPr>
              <a:t>HDFS</a:t>
            </a:r>
          </a:p>
          <a:p>
            <a:pPr lvl="1"/>
            <a:r>
              <a:rPr lang="en-US" dirty="0" smtClean="0"/>
              <a:t>Add rich access control features.</a:t>
            </a:r>
          </a:p>
          <a:p>
            <a:pPr lvl="1"/>
            <a:r>
              <a:rPr lang="en-US" dirty="0" smtClean="0"/>
              <a:t>No special privileges to install or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040D-15E2-477B-B77A-1BD23FF59632}" type="slidenum">
              <a:rPr lang="en-US"/>
              <a:pPr/>
              <a:t>18</a:t>
            </a:fld>
            <a:endParaRPr lang="en-US"/>
          </a:p>
        </p:txBody>
      </p:sp>
      <p:sp>
        <p:nvSpPr>
          <p:cNvPr id="276484" name="Oval 4"/>
          <p:cNvSpPr>
            <a:spLocks noChangeArrowheads="1"/>
          </p:cNvSpPr>
          <p:nvPr/>
        </p:nvSpPr>
        <p:spPr bwMode="auto">
          <a:xfrm>
            <a:off x="3276600" y="2133600"/>
            <a:ext cx="838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Unix</a:t>
            </a:r>
          </a:p>
          <a:p>
            <a:pPr algn="ctr"/>
            <a:r>
              <a:rPr lang="en-US"/>
              <a:t>App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2362200" y="3048000"/>
            <a:ext cx="2667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Parrot</a:t>
            </a:r>
            <a:endParaRPr lang="en-US" b="1" dirty="0"/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2362200" y="35052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000000"/>
                </a:solidFill>
              </a:rPr>
              <a:t>HDFS</a:t>
            </a:r>
          </a:p>
        </p:txBody>
      </p:sp>
      <p:sp>
        <p:nvSpPr>
          <p:cNvPr id="276487" name="Rectangle 7"/>
          <p:cNvSpPr>
            <a:spLocks noChangeArrowheads="1"/>
          </p:cNvSpPr>
          <p:nvPr/>
        </p:nvSpPr>
        <p:spPr bwMode="auto">
          <a:xfrm>
            <a:off x="2895600" y="3505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/>
              <a:t>HTTP</a:t>
            </a:r>
          </a:p>
        </p:txBody>
      </p:sp>
      <p:sp>
        <p:nvSpPr>
          <p:cNvPr id="276488" name="Rectangle 8"/>
          <p:cNvSpPr>
            <a:spLocks noChangeArrowheads="1"/>
          </p:cNvSpPr>
          <p:nvPr/>
        </p:nvSpPr>
        <p:spPr bwMode="auto">
          <a:xfrm>
            <a:off x="3429000" y="3505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FTP</a:t>
            </a:r>
          </a:p>
        </p:txBody>
      </p:sp>
      <p:sp>
        <p:nvSpPr>
          <p:cNvPr id="276489" name="Rectangle 9"/>
          <p:cNvSpPr>
            <a:spLocks noChangeArrowheads="1"/>
          </p:cNvSpPr>
          <p:nvPr/>
        </p:nvSpPr>
        <p:spPr bwMode="auto">
          <a:xfrm>
            <a:off x="3962400" y="3505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/>
              <a:t>Chirp</a:t>
            </a:r>
          </a:p>
        </p:txBody>
      </p:sp>
      <p:sp>
        <p:nvSpPr>
          <p:cNvPr id="276490" name="Rectangle 10"/>
          <p:cNvSpPr>
            <a:spLocks noChangeArrowheads="1"/>
          </p:cNvSpPr>
          <p:nvPr/>
        </p:nvSpPr>
        <p:spPr bwMode="auto">
          <a:xfrm>
            <a:off x="4495800" y="3505200"/>
            <a:ext cx="5334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b="1" dirty="0" err="1" smtClean="0">
                <a:solidFill>
                  <a:srgbClr val="000000"/>
                </a:solidFill>
              </a:rPr>
              <a:t>xrootd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76491" name="Rectangle 11"/>
          <p:cNvSpPr>
            <a:spLocks noChangeArrowheads="1"/>
          </p:cNvSpPr>
          <p:nvPr/>
        </p:nvSpPr>
        <p:spPr bwMode="auto">
          <a:xfrm>
            <a:off x="1219200" y="4724400"/>
            <a:ext cx="6629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Hadoop Distributed File System</a:t>
            </a:r>
          </a:p>
        </p:txBody>
      </p:sp>
      <p:sp>
        <p:nvSpPr>
          <p:cNvPr id="276492" name="AutoShape 12"/>
          <p:cNvSpPr>
            <a:spLocks noChangeArrowheads="1"/>
          </p:cNvSpPr>
          <p:nvPr/>
        </p:nvSpPr>
        <p:spPr bwMode="auto">
          <a:xfrm>
            <a:off x="1219200" y="5486400"/>
            <a:ext cx="762000" cy="838200"/>
          </a:xfrm>
          <a:prstGeom prst="can">
            <a:avLst>
              <a:gd name="adj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Disk</a:t>
            </a:r>
          </a:p>
        </p:txBody>
      </p:sp>
      <p:sp>
        <p:nvSpPr>
          <p:cNvPr id="276493" name="AutoShape 13"/>
          <p:cNvSpPr>
            <a:spLocks noChangeArrowheads="1"/>
          </p:cNvSpPr>
          <p:nvPr/>
        </p:nvSpPr>
        <p:spPr bwMode="auto">
          <a:xfrm>
            <a:off x="2057400" y="5486400"/>
            <a:ext cx="762000" cy="838200"/>
          </a:xfrm>
          <a:prstGeom prst="can">
            <a:avLst>
              <a:gd name="adj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4" name="AutoShape 14"/>
          <p:cNvSpPr>
            <a:spLocks noChangeArrowheads="1"/>
          </p:cNvSpPr>
          <p:nvPr/>
        </p:nvSpPr>
        <p:spPr bwMode="auto">
          <a:xfrm>
            <a:off x="2895600" y="5486400"/>
            <a:ext cx="762000" cy="838200"/>
          </a:xfrm>
          <a:prstGeom prst="can">
            <a:avLst>
              <a:gd name="adj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Disk</a:t>
            </a:r>
          </a:p>
        </p:txBody>
      </p:sp>
      <p:sp>
        <p:nvSpPr>
          <p:cNvPr id="276495" name="AutoShape 15"/>
          <p:cNvSpPr>
            <a:spLocks noChangeArrowheads="1"/>
          </p:cNvSpPr>
          <p:nvPr/>
        </p:nvSpPr>
        <p:spPr bwMode="auto">
          <a:xfrm>
            <a:off x="3733800" y="5486400"/>
            <a:ext cx="762000" cy="838200"/>
          </a:xfrm>
          <a:prstGeom prst="can">
            <a:avLst>
              <a:gd name="adj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6" name="AutoShape 16"/>
          <p:cNvSpPr>
            <a:spLocks noChangeArrowheads="1"/>
          </p:cNvSpPr>
          <p:nvPr/>
        </p:nvSpPr>
        <p:spPr bwMode="auto">
          <a:xfrm>
            <a:off x="4572000" y="5486400"/>
            <a:ext cx="762000" cy="838200"/>
          </a:xfrm>
          <a:prstGeom prst="can">
            <a:avLst>
              <a:gd name="adj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Disk</a:t>
            </a:r>
          </a:p>
        </p:txBody>
      </p:sp>
      <p:sp>
        <p:nvSpPr>
          <p:cNvPr id="276497" name="AutoShape 17"/>
          <p:cNvSpPr>
            <a:spLocks noChangeArrowheads="1"/>
          </p:cNvSpPr>
          <p:nvPr/>
        </p:nvSpPr>
        <p:spPr bwMode="auto">
          <a:xfrm>
            <a:off x="5410200" y="5486400"/>
            <a:ext cx="762000" cy="838200"/>
          </a:xfrm>
          <a:prstGeom prst="can">
            <a:avLst>
              <a:gd name="adj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Disk</a:t>
            </a:r>
          </a:p>
        </p:txBody>
      </p:sp>
      <p:sp>
        <p:nvSpPr>
          <p:cNvPr id="276498" name="AutoShape 18"/>
          <p:cNvSpPr>
            <a:spLocks noChangeArrowheads="1"/>
          </p:cNvSpPr>
          <p:nvPr/>
        </p:nvSpPr>
        <p:spPr bwMode="auto">
          <a:xfrm>
            <a:off x="6248400" y="5486400"/>
            <a:ext cx="762000" cy="838200"/>
          </a:xfrm>
          <a:prstGeom prst="can">
            <a:avLst>
              <a:gd name="adj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Disk</a:t>
            </a:r>
          </a:p>
        </p:txBody>
      </p:sp>
      <p:sp>
        <p:nvSpPr>
          <p:cNvPr id="276499" name="AutoShape 19"/>
          <p:cNvSpPr>
            <a:spLocks noChangeArrowheads="1"/>
          </p:cNvSpPr>
          <p:nvPr/>
        </p:nvSpPr>
        <p:spPr bwMode="auto">
          <a:xfrm>
            <a:off x="7086600" y="5486400"/>
            <a:ext cx="762000" cy="838200"/>
          </a:xfrm>
          <a:prstGeom prst="can">
            <a:avLst>
              <a:gd name="adj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00" name="Rectangle 20"/>
          <p:cNvSpPr>
            <a:spLocks noChangeArrowheads="1"/>
          </p:cNvSpPr>
          <p:nvPr/>
        </p:nvSpPr>
        <p:spPr bwMode="auto">
          <a:xfrm>
            <a:off x="2209800" y="5791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276501" name="Rectangle 21"/>
          <p:cNvSpPr>
            <a:spLocks noChangeArrowheads="1"/>
          </p:cNvSpPr>
          <p:nvPr/>
        </p:nvSpPr>
        <p:spPr bwMode="auto">
          <a:xfrm>
            <a:off x="3886200" y="5791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276502" name="Rectangle 22"/>
          <p:cNvSpPr>
            <a:spLocks noChangeArrowheads="1"/>
          </p:cNvSpPr>
          <p:nvPr/>
        </p:nvSpPr>
        <p:spPr bwMode="auto">
          <a:xfrm>
            <a:off x="7239000" y="5791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276503" name="Rectangle 23"/>
          <p:cNvSpPr>
            <a:spLocks noChangeArrowheads="1"/>
          </p:cNvSpPr>
          <p:nvPr/>
        </p:nvSpPr>
        <p:spPr bwMode="auto">
          <a:xfrm>
            <a:off x="1219200" y="228600"/>
            <a:ext cx="6629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Condor Distributed Batch System</a:t>
            </a:r>
          </a:p>
        </p:txBody>
      </p:sp>
      <p:cxnSp>
        <p:nvCxnSpPr>
          <p:cNvPr id="276504" name="AutoShape 24"/>
          <p:cNvCxnSpPr>
            <a:cxnSpLocks noChangeShapeType="1"/>
            <a:stCxn id="276486" idx="2"/>
            <a:endCxn id="276500" idx="0"/>
          </p:cNvCxnSpPr>
          <p:nvPr/>
        </p:nvCxnSpPr>
        <p:spPr bwMode="auto">
          <a:xfrm flipH="1">
            <a:off x="2438400" y="4038600"/>
            <a:ext cx="190500" cy="1752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76505" name="AutoShape 25"/>
          <p:cNvCxnSpPr>
            <a:cxnSpLocks noChangeShapeType="1"/>
            <a:stCxn id="276486" idx="2"/>
            <a:endCxn id="276501" idx="0"/>
          </p:cNvCxnSpPr>
          <p:nvPr/>
        </p:nvCxnSpPr>
        <p:spPr bwMode="auto">
          <a:xfrm>
            <a:off x="2628900" y="4038600"/>
            <a:ext cx="1485900" cy="1752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6506" name="AutoShape 26"/>
          <p:cNvCxnSpPr>
            <a:cxnSpLocks noChangeShapeType="1"/>
            <a:stCxn id="276486" idx="2"/>
            <a:endCxn id="276502" idx="0"/>
          </p:cNvCxnSpPr>
          <p:nvPr/>
        </p:nvCxnSpPr>
        <p:spPr bwMode="auto">
          <a:xfrm>
            <a:off x="2628900" y="4038600"/>
            <a:ext cx="4838700" cy="1752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6507" name="Rectangle 27"/>
          <p:cNvSpPr>
            <a:spLocks noChangeArrowheads="1"/>
          </p:cNvSpPr>
          <p:nvPr/>
        </p:nvSpPr>
        <p:spPr bwMode="auto">
          <a:xfrm>
            <a:off x="1447800" y="9144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76508" name="Rectangle 28"/>
          <p:cNvSpPr>
            <a:spLocks noChangeArrowheads="1"/>
          </p:cNvSpPr>
          <p:nvPr/>
        </p:nvSpPr>
        <p:spPr bwMode="auto">
          <a:xfrm>
            <a:off x="2362200" y="9144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76509" name="Rectangle 29"/>
          <p:cNvSpPr>
            <a:spLocks noChangeArrowheads="1"/>
          </p:cNvSpPr>
          <p:nvPr/>
        </p:nvSpPr>
        <p:spPr bwMode="auto">
          <a:xfrm>
            <a:off x="3276600" y="914400"/>
            <a:ext cx="7620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276510" name="Rectangle 30"/>
          <p:cNvSpPr>
            <a:spLocks noChangeArrowheads="1"/>
          </p:cNvSpPr>
          <p:nvPr/>
        </p:nvSpPr>
        <p:spPr bwMode="auto">
          <a:xfrm>
            <a:off x="4191000" y="9144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76511" name="Rectangle 31"/>
          <p:cNvSpPr>
            <a:spLocks noChangeArrowheads="1"/>
          </p:cNvSpPr>
          <p:nvPr/>
        </p:nvSpPr>
        <p:spPr bwMode="auto">
          <a:xfrm>
            <a:off x="5105400" y="9144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76512" name="Rectangle 32"/>
          <p:cNvSpPr>
            <a:spLocks noChangeArrowheads="1"/>
          </p:cNvSpPr>
          <p:nvPr/>
        </p:nvSpPr>
        <p:spPr bwMode="auto">
          <a:xfrm>
            <a:off x="6019800" y="9144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276513" name="Rectangle 33"/>
          <p:cNvSpPr>
            <a:spLocks noChangeArrowheads="1"/>
          </p:cNvSpPr>
          <p:nvPr/>
        </p:nvSpPr>
        <p:spPr bwMode="auto">
          <a:xfrm>
            <a:off x="6934200" y="9144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CPU</a:t>
            </a:r>
          </a:p>
        </p:txBody>
      </p:sp>
      <p:cxnSp>
        <p:nvCxnSpPr>
          <p:cNvPr id="276515" name="AutoShape 35"/>
          <p:cNvCxnSpPr>
            <a:cxnSpLocks noChangeShapeType="1"/>
            <a:stCxn id="276509" idx="2"/>
            <a:endCxn id="276484" idx="0"/>
          </p:cNvCxnSpPr>
          <p:nvPr/>
        </p:nvCxnSpPr>
        <p:spPr bwMode="auto">
          <a:xfrm>
            <a:off x="3657600" y="1600200"/>
            <a:ext cx="381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791200" y="2637472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Problem:</a:t>
            </a:r>
            <a:br>
              <a:rPr lang="en-US" dirty="0" smtClean="0"/>
            </a:br>
            <a:r>
              <a:rPr lang="en-US" dirty="0" smtClean="0"/>
              <a:t>Requires consistent Java and </a:t>
            </a:r>
            <a:r>
              <a:rPr lang="en-US" dirty="0" err="1" smtClean="0"/>
              <a:t>Hadoop</a:t>
            </a:r>
            <a:r>
              <a:rPr lang="en-US" dirty="0" smtClean="0"/>
              <a:t> libraries installed everywhere.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533400" y="304800"/>
            <a:ext cx="8229600" cy="4419600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Campus Condor Pool</a:t>
            </a: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752600" y="3352800"/>
            <a:ext cx="5943600" cy="2362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Hadoop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Storage Cloud</a:t>
            </a:r>
          </a:p>
        </p:txBody>
      </p:sp>
      <p:sp>
        <p:nvSpPr>
          <p:cNvPr id="4" name="Can 3"/>
          <p:cNvSpPr/>
          <p:nvPr/>
        </p:nvSpPr>
        <p:spPr>
          <a:xfrm>
            <a:off x="3429000" y="39624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4267200" y="39624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5029200" y="39624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5791200" y="39624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2667000" y="3962400"/>
            <a:ext cx="609600" cy="6858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5791200"/>
            <a:ext cx="8678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Patrick Donnelly, Peter Bui, Douglas </a:t>
            </a:r>
            <a:r>
              <a:rPr lang="en-US" dirty="0" err="1" smtClean="0"/>
              <a:t>Thain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smtClean="0">
                <a:hlinkClick r:id="rId2"/>
              </a:rPr>
              <a:t>Attaching Cloud Storage to a Campus Grid Using Parrot, Chirp, and </a:t>
            </a:r>
            <a:r>
              <a:rPr lang="en-US" b="1" dirty="0" err="1" smtClean="0">
                <a:hlinkClick r:id="rId2"/>
              </a:rPr>
              <a:t>Hadoop</a:t>
            </a:r>
            <a:r>
              <a:rPr lang="en-US" b="1" dirty="0" smtClean="0">
                <a:hlinkClick r:id="rId2"/>
              </a:rPr>
              <a:t> 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i="1" dirty="0" smtClean="0"/>
              <a:t>IEEE Cloud Computing Technology and Science</a:t>
            </a:r>
            <a:r>
              <a:rPr lang="en-US" dirty="0" smtClean="0"/>
              <a:t>, pages 488-495, November, 2010.</a:t>
            </a:r>
            <a:endParaRPr lang="en-US" b="1" dirty="0"/>
          </a:p>
        </p:txBody>
      </p:sp>
      <p:sp>
        <p:nvSpPr>
          <p:cNvPr id="10" name="Oval 9"/>
          <p:cNvSpPr/>
          <p:nvPr/>
        </p:nvSpPr>
        <p:spPr>
          <a:xfrm>
            <a:off x="2514600" y="17526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43400" y="14478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48400" y="1600200"/>
            <a:ext cx="8382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48400" y="2362200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Parrot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43400" y="2209800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Parrot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14600" y="2590800"/>
            <a:ext cx="838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Parrot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/>
          <p:cNvCxnSpPr>
            <a:stCxn id="13" idx="2"/>
            <a:endCxn id="20" idx="7"/>
          </p:cNvCxnSpPr>
          <p:nvPr/>
        </p:nvCxnSpPr>
        <p:spPr>
          <a:xfrm rot="5400000">
            <a:off x="5680962" y="2065290"/>
            <a:ext cx="384829" cy="158824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  <a:endCxn id="20" idx="0"/>
          </p:cNvCxnSpPr>
          <p:nvPr/>
        </p:nvCxnSpPr>
        <p:spPr>
          <a:xfrm rot="5400000">
            <a:off x="4514850" y="2647950"/>
            <a:ext cx="381000" cy="1143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2"/>
            <a:endCxn id="20" idx="1"/>
          </p:cNvCxnSpPr>
          <p:nvPr/>
        </p:nvCxnSpPr>
        <p:spPr>
          <a:xfrm rot="16200000" flipH="1">
            <a:off x="3497310" y="2331990"/>
            <a:ext cx="156229" cy="128344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38600" y="2895600"/>
            <a:ext cx="1219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Chirp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Cooperative Computing 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We collaborate with people who have large scale computing problems in science, engineering, and other fields.</a:t>
            </a:r>
          </a:p>
          <a:p>
            <a:r>
              <a:rPr lang="en-US" dirty="0" smtClean="0"/>
              <a:t>We operate computer systems on the scale of 1200 cores.  (Small)</a:t>
            </a:r>
          </a:p>
          <a:p>
            <a:r>
              <a:rPr lang="en-US" dirty="0" smtClean="0"/>
              <a:t>We conduct computer science research in the context of real people and problems.</a:t>
            </a:r>
          </a:p>
          <a:p>
            <a:r>
              <a:rPr lang="en-US" dirty="0" smtClean="0"/>
              <a:t>We publish open source software that captures what we have learned.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http://www.nd.edu/~ccl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7F8B-4380-4195-B5FB-0B1210152DC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514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Putting it All Together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7F8B-4380-4195-B5FB-0B1210152D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everyth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800" y="0"/>
            <a:ext cx="9194800" cy="6896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394" y="3276600"/>
            <a:ext cx="4427606" cy="355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r>
              <a:rPr lang="en-US" sz="2800" dirty="0" smtClean="0"/>
              <a:t>With </a:t>
            </a:r>
            <a:r>
              <a:rPr lang="en-US" sz="2800" dirty="0" err="1" smtClean="0"/>
              <a:t>multicore</a:t>
            </a:r>
            <a:r>
              <a:rPr lang="en-US" sz="2800" dirty="0" smtClean="0"/>
              <a:t> everywhere, we want to run multiple apps per machine, but the local OS is still very poor at managing resources.</a:t>
            </a:r>
          </a:p>
          <a:p>
            <a:r>
              <a:rPr lang="en-US" sz="2800" dirty="0" smtClean="0"/>
              <a:t>How many workers does a workload need?  Can we even tell when we have too many or too few?</a:t>
            </a:r>
          </a:p>
          <a:p>
            <a:r>
              <a:rPr lang="en-US" sz="2800" dirty="0" smtClean="0"/>
              <a:t>How to automatically partition a data intensive DAG across multiple </a:t>
            </a:r>
            <a:r>
              <a:rPr lang="en-US" sz="2800" dirty="0" err="1" smtClean="0"/>
              <a:t>multicore</a:t>
            </a:r>
            <a:r>
              <a:rPr lang="en-US" sz="2800" dirty="0" smtClean="0"/>
              <a:t> machines?</a:t>
            </a:r>
          </a:p>
          <a:p>
            <a:r>
              <a:rPr lang="en-US" sz="2800" dirty="0" smtClean="0"/>
              <a:t>$$$ is now part of the computing interface. Does it make sense to get it inside the workflow and/or API?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Condor Compatible?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30725"/>
          </a:xfrm>
        </p:spPr>
        <p:txBody>
          <a:bodyPr/>
          <a:lstStyle/>
          <a:p>
            <a:r>
              <a:rPr lang="en-US" dirty="0" smtClean="0"/>
              <a:t>Work right out of the box with Condor.</a:t>
            </a:r>
          </a:p>
          <a:p>
            <a:pPr lvl="1"/>
            <a:r>
              <a:rPr lang="en-US" dirty="0" err="1" smtClean="0"/>
              <a:t>makeflow</a:t>
            </a:r>
            <a:r>
              <a:rPr lang="en-US" dirty="0" smtClean="0"/>
              <a:t> –T condor</a:t>
            </a:r>
          </a:p>
          <a:p>
            <a:pPr lvl="1"/>
            <a:r>
              <a:rPr lang="en-US" dirty="0" err="1" smtClean="0"/>
              <a:t>condor_submit_workers</a:t>
            </a:r>
            <a:endParaRPr lang="en-US" dirty="0" smtClean="0"/>
          </a:p>
          <a:p>
            <a:r>
              <a:rPr lang="en-US" dirty="0" smtClean="0"/>
              <a:t>Respect the execution environment.</a:t>
            </a:r>
          </a:p>
          <a:p>
            <a:pPr lvl="1"/>
            <a:r>
              <a:rPr lang="en-US" dirty="0" smtClean="0"/>
              <a:t>Accept eviction and failure as normal.</a:t>
            </a:r>
          </a:p>
          <a:p>
            <a:pPr lvl="1"/>
            <a:r>
              <a:rPr lang="en-US" dirty="0" smtClean="0"/>
              <a:t>Put data in the right place so it can be cleaned up automatically by Condor.</a:t>
            </a:r>
          </a:p>
          <a:p>
            <a:r>
              <a:rPr lang="en-US" dirty="0" smtClean="0"/>
              <a:t>Interoperate with public Condor interfaces.</a:t>
            </a:r>
          </a:p>
          <a:p>
            <a:pPr lvl="1"/>
            <a:r>
              <a:rPr lang="en-US" dirty="0" smtClean="0"/>
              <a:t>Servers run happily under the </a:t>
            </a:r>
            <a:r>
              <a:rPr lang="en-US" dirty="0" err="1" smtClean="0"/>
              <a:t>condor_master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Compatible with Chirp I/O via the Starter.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Team Effort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791200"/>
            <a:ext cx="2133600" cy="457200"/>
          </a:xfrm>
        </p:spPr>
        <p:txBody>
          <a:bodyPr/>
          <a:lstStyle/>
          <a:p>
            <a:fld id="{59BEBA41-D85B-4F39-BA47-FD95AD39B768}" type="slidenum">
              <a:rPr lang="en-US"/>
              <a:pPr/>
              <a:t>24</a:t>
            </a:fld>
            <a:endParaRPr lang="en-U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743200" y="1828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Grad Students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Hoang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Bui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 Yu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Peter Bui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Michael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Albrecht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Patrick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Donnely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Peter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Sempolinski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Dinesh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Rajan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228600" y="1828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Faculty: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Patrick Flynn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Scott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Emrich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Jesus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Izaguirre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Nitesh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Chawla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Kenneth Judd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457200" y="5262562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NSF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Grants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CCF-0621434,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CNS-0643229, and CNS 08-554087.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5638800" y="1828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2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Undergrads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Rachel Witty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Thomas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Potthast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Brenden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Kokosza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Zach Musgrave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Anthony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Canino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Cooperative Computing Lab</a:t>
            </a:r>
          </a:p>
          <a:p>
            <a:pPr lvl="1"/>
            <a:r>
              <a:rPr lang="en-US" dirty="0" smtClean="0">
                <a:hlinkClick r:id="rId2"/>
              </a:rPr>
              <a:t>http://www.nd.edu/~ccl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Condor-Compatible Software:</a:t>
            </a:r>
          </a:p>
          <a:p>
            <a:pPr lvl="1"/>
            <a:r>
              <a:rPr lang="en-US" dirty="0" err="1" smtClean="0"/>
              <a:t>Makeflow</a:t>
            </a:r>
            <a:r>
              <a:rPr lang="en-US" dirty="0" smtClean="0"/>
              <a:t>, Work Queue, Parrot, Chirp, SAND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Prof. Douglas </a:t>
            </a:r>
            <a:r>
              <a:rPr lang="en-US" dirty="0" err="1" smtClean="0"/>
              <a:t>Thain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dthain@nd.edu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Condor Compatible?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5875"/>
            <a:ext cx="8229600" cy="4530725"/>
          </a:xfrm>
        </p:spPr>
        <p:txBody>
          <a:bodyPr/>
          <a:lstStyle/>
          <a:p>
            <a:r>
              <a:rPr lang="en-US" dirty="0" smtClean="0"/>
              <a:t>Work right out of the box with Condor.</a:t>
            </a:r>
          </a:p>
          <a:p>
            <a:r>
              <a:rPr lang="en-US" dirty="0" smtClean="0"/>
              <a:t>Respect </a:t>
            </a:r>
            <a:r>
              <a:rPr lang="en-US" dirty="0" smtClean="0"/>
              <a:t>the execution environment.</a:t>
            </a:r>
          </a:p>
          <a:p>
            <a:r>
              <a:rPr lang="en-US" dirty="0" smtClean="0"/>
              <a:t>Interoperate </a:t>
            </a:r>
            <a:r>
              <a:rPr lang="en-US" dirty="0" smtClean="0"/>
              <a:t>with public Condor interfaces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39" t="8300" r="3636" b="8696"/>
          <a:stretch>
            <a:fillRect/>
          </a:stretch>
        </p:blipFill>
        <p:spPr bwMode="auto">
          <a:xfrm>
            <a:off x="0" y="304800"/>
            <a:ext cx="434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103" t="7563" r="-1040" b="6667"/>
          <a:stretch>
            <a:fillRect/>
          </a:stretch>
        </p:blipFill>
        <p:spPr bwMode="auto">
          <a:xfrm>
            <a:off x="4495800" y="228600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220" t="10440" r="32143" b="28571"/>
          <a:stretch>
            <a:fillRect/>
          </a:stretch>
        </p:blipFill>
        <p:spPr bwMode="auto">
          <a:xfrm>
            <a:off x="4495800" y="3505200"/>
            <a:ext cx="4572000" cy="356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001 Oct09 SDD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-60787" y="3657600"/>
            <a:ext cx="4480387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" y="3733800"/>
            <a:ext cx="3645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http://greencloud.crc.nd.edu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167" y="76200"/>
            <a:ext cx="3668633" cy="46166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http://</a:t>
            </a:r>
            <a:r>
              <a:rPr lang="en-US" sz="2400" b="1" dirty="0" smtClean="0">
                <a:solidFill>
                  <a:schemeClr val="tx2"/>
                </a:solidFill>
              </a:rPr>
              <a:t>condor.cse.nd.edu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 “challenging” users…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dirty="0" smtClean="0"/>
              <a:t>I submitted 10 jobs yesterday, and that worked, so I submitted 10M this morning!</a:t>
            </a:r>
          </a:p>
          <a:p>
            <a:r>
              <a:rPr lang="en-US" dirty="0" smtClean="0"/>
              <a:t>And then I write the output into 10,000 files of 1KB each.  Per job.</a:t>
            </a:r>
          </a:p>
          <a:p>
            <a:r>
              <a:rPr lang="en-US" dirty="0" smtClean="0"/>
              <a:t>Did I mention each one reads the same input file of 1TB?</a:t>
            </a:r>
          </a:p>
          <a:p>
            <a:r>
              <a:rPr lang="en-US" dirty="0" smtClean="0"/>
              <a:t>Sorry, am I reading that file twice?</a:t>
            </a:r>
          </a:p>
          <a:p>
            <a:r>
              <a:rPr lang="en-US" dirty="0" smtClean="0"/>
              <a:t>What do you mean, sequential access?</a:t>
            </a:r>
          </a:p>
          <a:p>
            <a:r>
              <a:rPr lang="en-US" dirty="0" smtClean="0"/>
              <a:t>Condor is nice, but I also want to use my cluster, and SGE, and Amazon and…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/>
              <a:t>Idea: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 the end user into telling us more about their data needs.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exchange,</a:t>
            </a:r>
            <a:br>
              <a:rPr lang="en-US" dirty="0" smtClean="0"/>
            </a:br>
            <a:r>
              <a:rPr lang="en-US" dirty="0" smtClean="0"/>
              <a:t>give workflow portability</a:t>
            </a:r>
            <a:br>
              <a:rPr lang="en-US" dirty="0" smtClean="0"/>
            </a:br>
            <a:r>
              <a:rPr lang="en-US" dirty="0" smtClean="0"/>
              <a:t>and resource management.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Makeflow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D1540-CBCA-45E8-8087-747BD4A76F2E}" type="slidenum">
              <a:rPr lang="en-US"/>
              <a:pPr/>
              <a:t>7</a:t>
            </a:fld>
            <a:endParaRPr lang="en-US"/>
          </a:p>
        </p:txBody>
      </p:sp>
      <p:sp>
        <p:nvSpPr>
          <p:cNvPr id="246787" name="Rectangle 3"/>
          <p:cNvSpPr>
            <a:spLocks noChangeArrowheads="1"/>
          </p:cNvSpPr>
          <p:nvPr/>
        </p:nvSpPr>
        <p:spPr bwMode="auto">
          <a:xfrm>
            <a:off x="4953000" y="1524000"/>
            <a:ext cx="3581400" cy="403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latin typeface="Arial Unicode MS" pitchFamily="34" charset="-128"/>
              </a:rPr>
              <a:t>part1 part2 part3: </a:t>
            </a:r>
            <a:r>
              <a:rPr lang="en-US" b="1" dirty="0" err="1">
                <a:latin typeface="Arial Unicode MS" pitchFamily="34" charset="-128"/>
              </a:rPr>
              <a:t>input.data</a:t>
            </a:r>
            <a:r>
              <a:rPr lang="en-US" b="1" dirty="0">
                <a:latin typeface="Arial Unicode MS" pitchFamily="34" charset="-128"/>
              </a:rPr>
              <a:t> split.py</a:t>
            </a:r>
          </a:p>
          <a:p>
            <a:r>
              <a:rPr lang="en-US" b="1" dirty="0">
                <a:latin typeface="Arial Unicode MS" pitchFamily="34" charset="-128"/>
              </a:rPr>
              <a:t>     ./split.py </a:t>
            </a:r>
            <a:r>
              <a:rPr lang="en-US" b="1" dirty="0" err="1">
                <a:latin typeface="Arial Unicode MS" pitchFamily="34" charset="-128"/>
              </a:rPr>
              <a:t>input.data</a:t>
            </a:r>
            <a:endParaRPr lang="en-US" b="1" dirty="0">
              <a:latin typeface="Arial Unicode MS" pitchFamily="34" charset="-128"/>
            </a:endParaRP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out1: part1 mysim.exe</a:t>
            </a:r>
          </a:p>
          <a:p>
            <a:r>
              <a:rPr lang="en-US" b="1" dirty="0">
                <a:latin typeface="Arial Unicode MS" pitchFamily="34" charset="-128"/>
              </a:rPr>
              <a:t>    ./mysim.exe part1 &gt;out1</a:t>
            </a: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out2: part2 mysim.exe</a:t>
            </a:r>
          </a:p>
          <a:p>
            <a:r>
              <a:rPr lang="en-US" b="1" dirty="0">
                <a:latin typeface="Arial Unicode MS" pitchFamily="34" charset="-128"/>
              </a:rPr>
              <a:t>    ./mysim.exe part2 &gt;out2</a:t>
            </a: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out3: part3 mysim.exe</a:t>
            </a:r>
          </a:p>
          <a:p>
            <a:r>
              <a:rPr lang="en-US" b="1" dirty="0">
                <a:latin typeface="Arial Unicode MS" pitchFamily="34" charset="-128"/>
              </a:rPr>
              <a:t>    ./mysim.exe part3 &gt;out3</a:t>
            </a:r>
          </a:p>
          <a:p>
            <a:endParaRPr lang="en-US" b="1" dirty="0">
              <a:latin typeface="Arial Unicode MS" pitchFamily="34" charset="-128"/>
            </a:endParaRPr>
          </a:p>
          <a:p>
            <a:r>
              <a:rPr lang="en-US" b="1" dirty="0">
                <a:latin typeface="Arial Unicode MS" pitchFamily="34" charset="-128"/>
              </a:rPr>
              <a:t>result: out1 out2 out3 join.py</a:t>
            </a:r>
          </a:p>
          <a:p>
            <a:r>
              <a:rPr lang="en-US" b="1" dirty="0">
                <a:latin typeface="Arial Unicode MS" pitchFamily="34" charset="-128"/>
              </a:rPr>
              <a:t>    ./join.py out1 out2 out3 &gt; result </a:t>
            </a:r>
          </a:p>
        </p:txBody>
      </p:sp>
      <p:pic>
        <p:nvPicPr>
          <p:cNvPr id="246788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2867025" cy="403569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2400" y="578227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Douglas </a:t>
            </a:r>
            <a:r>
              <a:rPr lang="en-US" dirty="0" err="1" smtClean="0"/>
              <a:t>Thain</a:t>
            </a:r>
            <a:r>
              <a:rPr lang="en-US" dirty="0" smtClean="0"/>
              <a:t> and Christopher </a:t>
            </a:r>
            <a:r>
              <a:rPr lang="en-US" dirty="0" err="1" smtClean="0"/>
              <a:t>Moretti</a:t>
            </a:r>
            <a:r>
              <a:rPr lang="en-US" dirty="0" smtClean="0"/>
              <a:t>, </a:t>
            </a:r>
            <a:r>
              <a:rPr lang="en-US" b="1" dirty="0" smtClean="0">
                <a:hlinkClick r:id="rId3"/>
              </a:rPr>
              <a:t>Abstractions for Cloud Computing with Condor</a:t>
            </a:r>
            <a:r>
              <a:rPr lang="en-US" dirty="0" smtClean="0"/>
              <a:t>, </a:t>
            </a:r>
            <a:r>
              <a:rPr lang="en-US" dirty="0" err="1" smtClean="0"/>
              <a:t>Syed</a:t>
            </a:r>
            <a:r>
              <a:rPr lang="en-US" dirty="0" smtClean="0"/>
              <a:t> </a:t>
            </a:r>
            <a:r>
              <a:rPr lang="en-US" dirty="0" err="1" smtClean="0"/>
              <a:t>Ahson</a:t>
            </a:r>
            <a:r>
              <a:rPr lang="en-US" dirty="0" smtClean="0"/>
              <a:t> and Mohammad </a:t>
            </a:r>
            <a:r>
              <a:rPr lang="en-US" dirty="0" err="1" smtClean="0"/>
              <a:t>Ilyas</a:t>
            </a:r>
            <a:r>
              <a:rPr lang="en-US" dirty="0" smtClean="0"/>
              <a:t>, </a:t>
            </a:r>
            <a:r>
              <a:rPr lang="en-US" i="1" dirty="0" smtClean="0"/>
              <a:t>Cloud Computing and Software Services: Theory and Techniques</a:t>
            </a:r>
            <a:r>
              <a:rPr lang="en-US" dirty="0" smtClean="0"/>
              <a:t>, pages 153-171, CRC Press, July, 2010.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524000" y="3352800"/>
            <a:ext cx="6019800" cy="9144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Makeflow</a:t>
            </a:r>
            <a:r>
              <a:rPr lang="en-US" b="1" dirty="0" smtClean="0">
                <a:solidFill>
                  <a:schemeClr val="tx1"/>
                </a:solidFill>
              </a:rPr>
              <a:t> Core Logic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90600" y="449759"/>
            <a:ext cx="7546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Makeflow</a:t>
            </a:r>
            <a:r>
              <a:rPr lang="en-US" sz="4400" dirty="0" smtClean="0"/>
              <a:t> = Make + Workflow</a:t>
            </a:r>
            <a:endParaRPr lang="en-US" sz="4400" dirty="0"/>
          </a:p>
        </p:txBody>
      </p:sp>
      <p:pic>
        <p:nvPicPr>
          <p:cNvPr id="25" name="Picture 4" descr="exam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00"/>
            <a:ext cx="914400" cy="1287132"/>
          </a:xfrm>
          <a:prstGeom prst="rect">
            <a:avLst/>
          </a:prstGeom>
          <a:noFill/>
        </p:spPr>
      </p:pic>
      <p:sp>
        <p:nvSpPr>
          <p:cNvPr id="41" name="Rounded Rectangle 40"/>
          <p:cNvSpPr/>
          <p:nvPr/>
        </p:nvSpPr>
        <p:spPr>
          <a:xfrm>
            <a:off x="1524000" y="4419600"/>
            <a:ext cx="6019800" cy="838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Abstract System Interface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524000" y="5410200"/>
            <a:ext cx="1143000" cy="990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Local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743200" y="5410200"/>
            <a:ext cx="1143000" cy="990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Condor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962400" y="5410200"/>
            <a:ext cx="1143000" cy="990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SGE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181600" y="5410200"/>
            <a:ext cx="1143000" cy="990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Hadoop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400800" y="5410200"/>
            <a:ext cx="1143000" cy="990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Work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Queue</a:t>
            </a:r>
          </a:p>
        </p:txBody>
      </p:sp>
      <p:cxnSp>
        <p:nvCxnSpPr>
          <p:cNvPr id="57" name="Straight Arrow Connector 56"/>
          <p:cNvCxnSpPr>
            <a:stCxn id="25" idx="2"/>
          </p:cNvCxnSpPr>
          <p:nvPr/>
        </p:nvCxnSpPr>
        <p:spPr bwMode="auto">
          <a:xfrm rot="5400000">
            <a:off x="2586666" y="3043866"/>
            <a:ext cx="61786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Rounded Rectangle 58"/>
          <p:cNvSpPr/>
          <p:nvPr/>
        </p:nvSpPr>
        <p:spPr>
          <a:xfrm>
            <a:off x="4876800" y="1600200"/>
            <a:ext cx="2209800" cy="9906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Transaction Log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rot="5400000" flipH="1" flipV="1">
            <a:off x="5753100" y="30099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1E75-0A36-4FDB-8973-BA647DC58F8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971800" y="381000"/>
            <a:ext cx="3124200" cy="2667000"/>
            <a:chOff x="4038600" y="3733800"/>
            <a:chExt cx="3124200" cy="2667000"/>
          </a:xfrm>
        </p:grpSpPr>
        <p:sp>
          <p:nvSpPr>
            <p:cNvPr id="5" name="Rounded Rectangle 4"/>
            <p:cNvSpPr/>
            <p:nvPr/>
          </p:nvSpPr>
          <p:spPr>
            <a:xfrm>
              <a:off x="4038600" y="4759569"/>
              <a:ext cx="3124200" cy="492369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chemeClr val="tx1"/>
                  </a:solidFill>
                </a:rPr>
                <a:t>Makeflow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 Core Logic</a:t>
              </a:r>
            </a:p>
          </p:txBody>
        </p:sp>
        <p:pic>
          <p:nvPicPr>
            <p:cNvPr id="6" name="Picture 4" descr="examp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3162" y="3733800"/>
              <a:ext cx="474562" cy="693071"/>
            </a:xfrm>
            <a:prstGeom prst="rect">
              <a:avLst/>
            </a:prstGeom>
            <a:noFill/>
          </p:spPr>
        </p:pic>
        <p:sp>
          <p:nvSpPr>
            <p:cNvPr id="7" name="Rounded Rectangle 6"/>
            <p:cNvSpPr/>
            <p:nvPr/>
          </p:nvSpPr>
          <p:spPr>
            <a:xfrm>
              <a:off x="4038600" y="5334000"/>
              <a:ext cx="3124200" cy="45133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Abstract System Interface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38600" y="5867400"/>
              <a:ext cx="593203" cy="533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Local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671349" y="5867400"/>
              <a:ext cx="593203" cy="533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Condor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04099" y="5867400"/>
              <a:ext cx="593203" cy="533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SGE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936848" y="5867400"/>
              <a:ext cx="593203" cy="533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Hadoop</a:t>
              </a:r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569597" y="5867400"/>
              <a:ext cx="593203" cy="533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Work</a:t>
              </a: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Queue</a:t>
              </a:r>
            </a:p>
          </p:txBody>
        </p:sp>
        <p:cxnSp>
          <p:nvCxnSpPr>
            <p:cNvPr id="13" name="Straight Arrow Connector 12"/>
            <p:cNvCxnSpPr>
              <a:stCxn id="6" idx="2"/>
            </p:cNvCxnSpPr>
            <p:nvPr/>
          </p:nvCxnSpPr>
          <p:spPr bwMode="auto">
            <a:xfrm rot="5400000">
              <a:off x="4584094" y="4593236"/>
              <a:ext cx="332698" cy="8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Rounded Rectangle 13"/>
            <p:cNvSpPr/>
            <p:nvPr/>
          </p:nvSpPr>
          <p:spPr>
            <a:xfrm>
              <a:off x="5778661" y="3815862"/>
              <a:ext cx="1146858" cy="533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Transaction Log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rot="5400000" flipH="1" flipV="1">
              <a:off x="6226772" y="4574946"/>
              <a:ext cx="369277" cy="8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" name="Can 20"/>
          <p:cNvSpPr/>
          <p:nvPr/>
        </p:nvSpPr>
        <p:spPr bwMode="auto">
          <a:xfrm>
            <a:off x="3810000" y="5105400"/>
            <a:ext cx="1524000" cy="6096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NFS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276600" y="4495800"/>
            <a:ext cx="533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648200" y="4495800"/>
            <a:ext cx="533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34000" y="4495800"/>
            <a:ext cx="533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962400" y="4495800"/>
            <a:ext cx="533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5105400"/>
            <a:ext cx="533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905000" y="5105400"/>
            <a:ext cx="533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495800"/>
            <a:ext cx="533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905000" y="4495800"/>
            <a:ext cx="5334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Can 30"/>
          <p:cNvSpPr/>
          <p:nvPr/>
        </p:nvSpPr>
        <p:spPr bwMode="auto">
          <a:xfrm>
            <a:off x="2209800" y="5334000"/>
            <a:ext cx="381000" cy="4572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Can 31"/>
          <p:cNvSpPr/>
          <p:nvPr/>
        </p:nvSpPr>
        <p:spPr bwMode="auto">
          <a:xfrm>
            <a:off x="2209800" y="4724400"/>
            <a:ext cx="381000" cy="4572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Can 32"/>
          <p:cNvSpPr/>
          <p:nvPr/>
        </p:nvSpPr>
        <p:spPr bwMode="auto">
          <a:xfrm>
            <a:off x="1600200" y="4724400"/>
            <a:ext cx="381000" cy="4572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an 33"/>
          <p:cNvSpPr/>
          <p:nvPr/>
        </p:nvSpPr>
        <p:spPr bwMode="auto">
          <a:xfrm>
            <a:off x="1600200" y="5334000"/>
            <a:ext cx="381000" cy="4572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Can 34"/>
          <p:cNvSpPr/>
          <p:nvPr/>
        </p:nvSpPr>
        <p:spPr bwMode="auto">
          <a:xfrm>
            <a:off x="6629400" y="5334000"/>
            <a:ext cx="609600" cy="6858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Can 35"/>
          <p:cNvSpPr/>
          <p:nvPr/>
        </p:nvSpPr>
        <p:spPr bwMode="auto">
          <a:xfrm>
            <a:off x="7391400" y="5334000"/>
            <a:ext cx="609600" cy="6858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Can 36"/>
          <p:cNvSpPr/>
          <p:nvPr/>
        </p:nvSpPr>
        <p:spPr bwMode="auto">
          <a:xfrm>
            <a:off x="7391400" y="4495800"/>
            <a:ext cx="609600" cy="6858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Can 37"/>
          <p:cNvSpPr/>
          <p:nvPr/>
        </p:nvSpPr>
        <p:spPr bwMode="auto">
          <a:xfrm>
            <a:off x="6629400" y="4495800"/>
            <a:ext cx="609600" cy="685800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6553200" y="4419600"/>
            <a:ext cx="304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7315200" y="4419600"/>
            <a:ext cx="304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7391400" y="5334000"/>
            <a:ext cx="304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553200" y="5334000"/>
            <a:ext cx="3048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2355" y="3697069"/>
            <a:ext cx="1864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Shared-Nothing</a:t>
            </a:r>
          </a:p>
          <a:p>
            <a:pPr algn="ctr"/>
            <a:r>
              <a:rPr lang="en-US" dirty="0" smtClean="0"/>
              <a:t>Running Condor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54560" y="3697069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Shared-Disk</a:t>
            </a:r>
          </a:p>
          <a:p>
            <a:pPr algn="ctr"/>
            <a:r>
              <a:rPr lang="en-US" dirty="0" smtClean="0"/>
              <a:t>Running SGE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316703" y="3697069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Distributed Disks</a:t>
            </a:r>
          </a:p>
          <a:p>
            <a:pPr algn="ctr"/>
            <a:r>
              <a:rPr lang="en-US" dirty="0" smtClean="0"/>
              <a:t>Running </a:t>
            </a:r>
            <a:r>
              <a:rPr lang="en-US" dirty="0" err="1" smtClean="0"/>
              <a:t>Hadoop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11" idx="2"/>
            <a:endCxn id="45" idx="0"/>
          </p:cNvCxnSpPr>
          <p:nvPr/>
        </p:nvCxnSpPr>
        <p:spPr bwMode="auto">
          <a:xfrm rot="16200000" flipH="1">
            <a:off x="5896120" y="2318530"/>
            <a:ext cx="649069" cy="2108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10" idx="2"/>
            <a:endCxn id="44" idx="0"/>
          </p:cNvCxnSpPr>
          <p:nvPr/>
        </p:nvCxnSpPr>
        <p:spPr bwMode="auto">
          <a:xfrm rot="16200000" flipH="1">
            <a:off x="4218524" y="3363377"/>
            <a:ext cx="649069" cy="18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stCxn id="9" idx="2"/>
            <a:endCxn id="43" idx="0"/>
          </p:cNvCxnSpPr>
          <p:nvPr/>
        </p:nvCxnSpPr>
        <p:spPr bwMode="auto">
          <a:xfrm rot="5400000">
            <a:off x="2543373" y="2339290"/>
            <a:ext cx="649069" cy="20664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52400" y="6096000"/>
            <a:ext cx="8263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Albrecht, Patrick Donnelly, Peter Bui, and Douglas </a:t>
            </a:r>
            <a:r>
              <a:rPr lang="en-US" dirty="0" err="1" smtClean="0"/>
              <a:t>Thain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b="1" dirty="0" err="1" smtClean="0"/>
              <a:t>Makeflow</a:t>
            </a:r>
            <a:r>
              <a:rPr lang="en-US" b="1" dirty="0" smtClean="0"/>
              <a:t>: A Portable Abstraction for Cluster, Cloud, and Grid Computing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3317</TotalTime>
  <Words>998</Words>
  <Application>Microsoft Office PowerPoint</Application>
  <PresentationFormat>On-screen Show (4:3)</PresentationFormat>
  <Paragraphs>298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Beam</vt:lpstr>
      <vt:lpstr>Condor Compatible Tools for Data Intensive Computing</vt:lpstr>
      <vt:lpstr>The Cooperative Computing Lab</vt:lpstr>
      <vt:lpstr>What is Condor Compatible?</vt:lpstr>
      <vt:lpstr>Slide 4</vt:lpstr>
      <vt:lpstr>And the “challenging” users…</vt:lpstr>
      <vt:lpstr>Idea:  Get the end user into telling us more about their data needs.  In exchange, give workflow portability and resource management.</vt:lpstr>
      <vt:lpstr>Makeflow</vt:lpstr>
      <vt:lpstr>Slide 8</vt:lpstr>
      <vt:lpstr>Slide 9</vt:lpstr>
      <vt:lpstr>Slide 10</vt:lpstr>
      <vt:lpstr>Weaver</vt:lpstr>
      <vt:lpstr>Slide 12</vt:lpstr>
      <vt:lpstr>Slide 13</vt:lpstr>
      <vt:lpstr>SAND - Scalable Assembler</vt:lpstr>
      <vt:lpstr>Replica Exchange on WQ</vt:lpstr>
      <vt:lpstr>Connecting Condor Jobs to Remote Data Storage</vt:lpstr>
      <vt:lpstr>Parrot and Chirp</vt:lpstr>
      <vt:lpstr>Slide 18</vt:lpstr>
      <vt:lpstr>Slide 19</vt:lpstr>
      <vt:lpstr>Slide 20</vt:lpstr>
      <vt:lpstr>Slide 21</vt:lpstr>
      <vt:lpstr>Computer Science Challenges</vt:lpstr>
      <vt:lpstr>What is Condor Compatible?</vt:lpstr>
      <vt:lpstr>A Team Effort</vt:lpstr>
      <vt:lpstr>For More Information</vt:lpstr>
    </vt:vector>
  </TitlesOfParts>
  <Company>University of Notre Dame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Data Intensive Scientific Applications to Campus Grids</dc:title>
  <dc:creator>Douglas Thain</dc:creator>
  <cp:lastModifiedBy>Douglas Thain</cp:lastModifiedBy>
  <cp:revision>148</cp:revision>
  <dcterms:created xsi:type="dcterms:W3CDTF">2009-06-03T21:54:45Z</dcterms:created>
  <dcterms:modified xsi:type="dcterms:W3CDTF">2011-05-04T14:31:42Z</dcterms:modified>
</cp:coreProperties>
</file>