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0" r:id="rId3"/>
  </p:sldMasterIdLst>
  <p:handoutMasterIdLst>
    <p:handoutMasterId r:id="rId22"/>
  </p:handoutMasterIdLst>
  <p:sldIdLst>
    <p:sldId id="287" r:id="rId4"/>
    <p:sldId id="318" r:id="rId5"/>
    <p:sldId id="288" r:id="rId6"/>
    <p:sldId id="319" r:id="rId7"/>
    <p:sldId id="290" r:id="rId8"/>
    <p:sldId id="314" r:id="rId9"/>
    <p:sldId id="300" r:id="rId10"/>
    <p:sldId id="305" r:id="rId11"/>
    <p:sldId id="291" r:id="rId12"/>
    <p:sldId id="315" r:id="rId13"/>
    <p:sldId id="299" r:id="rId14"/>
    <p:sldId id="316" r:id="rId15"/>
    <p:sldId id="317" r:id="rId16"/>
    <p:sldId id="298" r:id="rId17"/>
    <p:sldId id="294" r:id="rId18"/>
    <p:sldId id="304" r:id="rId19"/>
    <p:sldId id="297" r:id="rId20"/>
    <p:sldId id="296" r:id="rId21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>
    <p:restoredLeft sz="34551" autoAdjust="0"/>
    <p:restoredTop sz="86375" autoAdjust="0"/>
  </p:normalViewPr>
  <p:slideViewPr>
    <p:cSldViewPr>
      <p:cViewPr varScale="1">
        <p:scale>
          <a:sx n="49" d="100"/>
          <a:sy n="49" d="100"/>
        </p:scale>
        <p:origin x="-13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DFB436FE-7EB4-44AA-BF97-5D7037A15FA0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75A85FEE-2846-4061-8BBD-3290CEC19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57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625_06_174_selec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2963" r="5789"/>
          <a:stretch/>
        </p:blipFill>
        <p:spPr>
          <a:xfrm>
            <a:off x="-1" y="0"/>
            <a:ext cx="9144001" cy="686404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pPr/>
              <a:t>9/25/2014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D0AF-FC78-4439-B934-2ADA0D0C834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5BC02-8D3B-455D-B1D7-AE41E8DBA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19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D0AF-FC78-4439-B934-2ADA0D0C834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5BC02-8D3B-455D-B1D7-AE41E8DBA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5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D0AF-FC78-4439-B934-2ADA0D0C834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5BC02-8D3B-455D-B1D7-AE41E8DBA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5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D0AF-FC78-4439-B934-2ADA0D0C834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5BC02-8D3B-455D-B1D7-AE41E8DBA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29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D0AF-FC78-4439-B934-2ADA0D0C834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5BC02-8D3B-455D-B1D7-AE41E8DBA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05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D0AF-FC78-4439-B934-2ADA0D0C834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5BC02-8D3B-455D-B1D7-AE41E8DBA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5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D0AF-FC78-4439-B934-2ADA0D0C834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5BC02-8D3B-455D-B1D7-AE41E8DBA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93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D0AF-FC78-4439-B934-2ADA0D0C834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5BC02-8D3B-455D-B1D7-AE41E8DBA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73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D0AF-FC78-4439-B934-2ADA0D0C834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5BC02-8D3B-455D-B1D7-AE41E8DBA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4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D0AF-FC78-4439-B934-2ADA0D0C834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5BC02-8D3B-455D-B1D7-AE41E8DBA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9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0580_07_119_selec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r="254"/>
          <a:stretch/>
        </p:blipFill>
        <p:spPr>
          <a:xfrm>
            <a:off x="-8468" y="200377"/>
            <a:ext cx="9144001" cy="66632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651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D0AF-FC78-4439-B934-2ADA0D0C834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5BC02-8D3B-455D-B1D7-AE41E8DBA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8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9EFE-77B6-48A0-976B-FED463C18A1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0D34-21B8-4BB0-8DC5-CB678B6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78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9EFE-77B6-48A0-976B-FED463C18A1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0D34-21B8-4BB0-8DC5-CB678B6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44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9EFE-77B6-48A0-976B-FED463C18A1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0D34-21B8-4BB0-8DC5-CB678B6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46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9EFE-77B6-48A0-976B-FED463C18A1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0D34-21B8-4BB0-8DC5-CB678B6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94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9EFE-77B6-48A0-976B-FED463C18A1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0D34-21B8-4BB0-8DC5-CB678B6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2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9EFE-77B6-48A0-976B-FED463C18A1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0D34-21B8-4BB0-8DC5-CB678B6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66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9EFE-77B6-48A0-976B-FED463C18A1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0D34-21B8-4BB0-8DC5-CB678B6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96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9EFE-77B6-48A0-976B-FED463C18A1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0D34-21B8-4BB0-8DC5-CB678B6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4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9EFE-77B6-48A0-976B-FED463C18A1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0D34-21B8-4BB0-8DC5-CB678B6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82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0957_12_052_selec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/>
          <a:stretch/>
        </p:blipFill>
        <p:spPr>
          <a:xfrm>
            <a:off x="0" y="211666"/>
            <a:ext cx="9144000" cy="66463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447800" y="457200"/>
            <a:ext cx="6529915" cy="1143000"/>
          </a:xfrm>
        </p:spPr>
        <p:txBody>
          <a:bodyPr anchor="t">
            <a:normAutofit/>
          </a:bodyPr>
          <a:lstStyle>
            <a:lvl1pPr algn="l">
              <a:defRPr sz="4000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1000" y="1905000"/>
            <a:ext cx="5791200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Times"/>
            </a:endParaRPr>
          </a:p>
        </p:txBody>
      </p:sp>
      <p:pic>
        <p:nvPicPr>
          <p:cNvPr id="10" name="Picture 9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1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9EFE-77B6-48A0-976B-FED463C18A1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0D34-21B8-4BB0-8DC5-CB678B6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14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9EFE-77B6-48A0-976B-FED463C18A1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0D34-21B8-4BB0-8DC5-CB678B6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3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672" y="663575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82033" y="914400"/>
            <a:ext cx="4237567" cy="5791200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914400"/>
            <a:ext cx="4237567" cy="5791200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1066799" y="77598"/>
            <a:ext cx="7839456" cy="6858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2" name="Picture 11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52399" y="1398"/>
            <a:ext cx="880533" cy="80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 smtClean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504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 smtClean="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SESQUI_FullColor.ai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22592" r="12367" b="46049"/>
          <a:stretch/>
        </p:blipFill>
        <p:spPr>
          <a:xfrm>
            <a:off x="285749" y="393126"/>
            <a:ext cx="2116667" cy="11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4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3575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066800"/>
            <a:ext cx="8678863" cy="5410200"/>
          </a:xfrm>
        </p:spPr>
        <p:txBody>
          <a:bodyPr/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839456" cy="6858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52400" y="152400"/>
            <a:ext cx="880533" cy="80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2" name="Picture 11" descr="cu screen b31b1b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304800" y="304800"/>
            <a:ext cx="880533" cy="80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1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01E4-3F87-485E-BCF1-0932C51EED9D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51" r:id="rId4"/>
    <p:sldLayoutId id="2147483660" r:id="rId5"/>
    <p:sldLayoutId id="2147483664" r:id="rId6"/>
    <p:sldLayoutId id="2147483650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3D0AF-FC78-4439-B934-2ADA0D0C834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5BC02-8D3B-455D-B1D7-AE41E8DBA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1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09EFE-77B6-48A0-976B-FED463C18A1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30D34-21B8-4BB0-8DC5-CB678B6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5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Potential measurement strategy with </a:t>
            </a:r>
            <a:r>
              <a:rPr lang="en-US" sz="2400" dirty="0" err="1"/>
              <a:t>lidar</a:t>
            </a:r>
            <a:r>
              <a:rPr lang="en-US" sz="2400" dirty="0"/>
              <a:t> and </a:t>
            </a:r>
            <a:r>
              <a:rPr lang="en-US" sz="2400" dirty="0" err="1"/>
              <a:t>sonics</a:t>
            </a:r>
            <a:r>
              <a:rPr lang="en-US" sz="2400" dirty="0"/>
              <a:t>: Opportunity and </a:t>
            </a:r>
            <a:r>
              <a:rPr lang="en-US" sz="2400" dirty="0" smtClean="0"/>
              <a:t>issues</a:t>
            </a:r>
            <a:r>
              <a:rPr lang="en-US" altLang="en-US" sz="2800" dirty="0" smtClean="0"/>
              <a:t> </a:t>
            </a:r>
          </a:p>
        </p:txBody>
      </p:sp>
      <p:sp>
        <p:nvSpPr>
          <p:cNvPr id="12290" name="Subtitle 1"/>
          <p:cNvSpPr>
            <a:spLocks noGrp="1"/>
          </p:cNvSpPr>
          <p:nvPr>
            <p:ph type="body" sz="quarter" idx="13"/>
          </p:nvPr>
        </p:nvSpPr>
        <p:spPr>
          <a:xfrm>
            <a:off x="381000" y="1905000"/>
            <a:ext cx="6477000" cy="10668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 smtClean="0"/>
              <a:t>R.J. </a:t>
            </a:r>
            <a:r>
              <a:rPr lang="en-US" altLang="en-US" dirty="0" err="1" smtClean="0"/>
              <a:t>Barthelmie</a:t>
            </a:r>
            <a:r>
              <a:rPr lang="en-US" altLang="en-US" baseline="30000" dirty="0" err="1" smtClean="0"/>
              <a:t>1</a:t>
            </a:r>
            <a:r>
              <a:rPr lang="en-US" altLang="en-US" dirty="0"/>
              <a:t> </a:t>
            </a:r>
            <a:r>
              <a:rPr lang="en-US" altLang="en-US" dirty="0" smtClean="0"/>
              <a:t>and S.C. </a:t>
            </a:r>
            <a:r>
              <a:rPr lang="en-US" altLang="en-US" dirty="0" err="1" smtClean="0"/>
              <a:t>Pryor</a:t>
            </a:r>
            <a:r>
              <a:rPr lang="en-US" altLang="en-US" baseline="30000" dirty="0" err="1" smtClean="0"/>
              <a:t>2</a:t>
            </a:r>
            <a:endParaRPr lang="en-US" altLang="en-US" baseline="30000" dirty="0" smtClean="0"/>
          </a:p>
          <a:p>
            <a:r>
              <a:rPr lang="en-US" altLang="en-US" sz="1800" baseline="30000" dirty="0"/>
              <a:t>1 </a:t>
            </a:r>
            <a:r>
              <a:rPr lang="en-US" altLang="en-US" sz="1800" dirty="0" smtClean="0"/>
              <a:t>Sibley School of Mechanical and Aerospace Engineering</a:t>
            </a:r>
          </a:p>
          <a:p>
            <a:r>
              <a:rPr lang="en-US" altLang="en-US" sz="1800" baseline="30000" dirty="0"/>
              <a:t>2 </a:t>
            </a:r>
            <a:r>
              <a:rPr lang="en-US" altLang="en-US" sz="1800" dirty="0" smtClean="0"/>
              <a:t>Department of Earth and Atmospheric Sciences</a:t>
            </a:r>
          </a:p>
          <a:p>
            <a:r>
              <a:rPr lang="en-US" altLang="en-US" sz="1800" dirty="0" smtClean="0"/>
              <a:t>Cornell University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5751" y="1066800"/>
            <a:ext cx="4286250" cy="5410200"/>
          </a:xfrm>
        </p:spPr>
        <p:txBody>
          <a:bodyPr/>
          <a:lstStyle/>
          <a:p>
            <a:r>
              <a:rPr lang="en-US" dirty="0" smtClean="0"/>
              <a:t>Continuous wave </a:t>
            </a:r>
            <a:r>
              <a:rPr lang="en-US" dirty="0" err="1" smtClean="0"/>
              <a:t>lidar</a:t>
            </a:r>
            <a:endParaRPr lang="en-US" dirty="0" smtClean="0"/>
          </a:p>
          <a:p>
            <a:r>
              <a:rPr lang="en-US" dirty="0" smtClean="0"/>
              <a:t>10 measurement heights</a:t>
            </a:r>
          </a:p>
          <a:p>
            <a:r>
              <a:rPr lang="en-US" dirty="0" smtClean="0"/>
              <a:t>Wind speed/direction profiles to 200 m</a:t>
            </a:r>
          </a:p>
          <a:p>
            <a:r>
              <a:rPr lang="en-US" dirty="0" smtClean="0"/>
              <a:t>Vertical wind speed, “turbulence intensity”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2: </a:t>
            </a:r>
            <a:r>
              <a:rPr lang="en-US" dirty="0" err="1" smtClean="0"/>
              <a:t>ZephIR</a:t>
            </a:r>
            <a:r>
              <a:rPr lang="en-US" dirty="0" smtClean="0"/>
              <a:t> 320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97"/>
          <a:stretch/>
        </p:blipFill>
        <p:spPr>
          <a:xfrm>
            <a:off x="5638800" y="4343400"/>
            <a:ext cx="2244213" cy="1619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 r="26369"/>
          <a:stretch/>
        </p:blipFill>
        <p:spPr>
          <a:xfrm>
            <a:off x="5122606" y="868004"/>
            <a:ext cx="387391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20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3" b="24442"/>
          <a:stretch/>
        </p:blipFill>
        <p:spPr>
          <a:xfrm>
            <a:off x="914400" y="914400"/>
            <a:ext cx="7229829" cy="2802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ZephIR</a:t>
            </a:r>
            <a:r>
              <a:rPr lang="en-US" dirty="0" smtClean="0"/>
              <a:t> </a:t>
            </a:r>
            <a:r>
              <a:rPr lang="en-US" dirty="0" err="1" smtClean="0"/>
              <a:t>lidar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667" y="3733800"/>
            <a:ext cx="2521582" cy="287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Lower cost </a:t>
            </a:r>
            <a:r>
              <a:rPr lang="en-US" dirty="0" err="1" smtClean="0"/>
              <a:t>lidar</a:t>
            </a:r>
            <a:endParaRPr lang="en-US" dirty="0" smtClean="0"/>
          </a:p>
          <a:p>
            <a:r>
              <a:rPr lang="en-US" dirty="0" smtClean="0"/>
              <a:t>Made by </a:t>
            </a:r>
            <a:r>
              <a:rPr lang="en-US" dirty="0" err="1" smtClean="0"/>
              <a:t>Pentalum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3: </a:t>
            </a:r>
            <a:r>
              <a:rPr lang="en-US" dirty="0" err="1" smtClean="0"/>
              <a:t>SpiDAR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0629"/>
            <a:ext cx="2857500" cy="20383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6" t="39339" r="32201" b="11883"/>
          <a:stretch/>
        </p:blipFill>
        <p:spPr bwMode="auto">
          <a:xfrm>
            <a:off x="3810000" y="1545285"/>
            <a:ext cx="5094514" cy="46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142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5751" y="1066800"/>
            <a:ext cx="4514850" cy="5410200"/>
          </a:xfrm>
        </p:spPr>
        <p:txBody>
          <a:bodyPr/>
          <a:lstStyle/>
          <a:p>
            <a:r>
              <a:rPr lang="en-US" dirty="0" smtClean="0"/>
              <a:t>Various Gill, </a:t>
            </a:r>
            <a:r>
              <a:rPr lang="en-US" dirty="0" err="1" smtClean="0"/>
              <a:t>Metek</a:t>
            </a:r>
            <a:r>
              <a:rPr lang="en-US" dirty="0" smtClean="0"/>
              <a:t> 3D </a:t>
            </a:r>
            <a:r>
              <a:rPr lang="en-US" dirty="0" err="1" smtClean="0"/>
              <a:t>sonics</a:t>
            </a:r>
            <a:endParaRPr lang="en-US" dirty="0" smtClean="0"/>
          </a:p>
          <a:p>
            <a:r>
              <a:rPr lang="en-US" dirty="0" smtClean="0"/>
              <a:t>Frequency up to 20 Hz</a:t>
            </a:r>
          </a:p>
          <a:p>
            <a:r>
              <a:rPr lang="en-US" dirty="0" smtClean="0"/>
              <a:t>Turbulent wind components (</a:t>
            </a:r>
            <a:r>
              <a:rPr lang="en-US" dirty="0" err="1" smtClean="0"/>
              <a:t>u,v,w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Derive heat and momentum fluxes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4: Sonics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90600"/>
            <a:ext cx="38290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46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closure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0"/>
            <a:ext cx="5129741" cy="2913063"/>
          </a:xfrm>
          <a:prstGeom prst="rect">
            <a:avLst/>
          </a:prstGeom>
        </p:spPr>
      </p:pic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342433"/>
              </p:ext>
            </p:extLst>
          </p:nvPr>
        </p:nvGraphicFramePr>
        <p:xfrm>
          <a:off x="5562600" y="228600"/>
          <a:ext cx="2964740" cy="2779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3217"/>
                <a:gridCol w="491295"/>
                <a:gridCol w="491295"/>
                <a:gridCol w="491295"/>
                <a:gridCol w="480438"/>
                <a:gridCol w="457200"/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Z2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SW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Z3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 </a:t>
                      </a: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CCCC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 </a:t>
                      </a: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CCC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 </a:t>
                      </a: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 </a:t>
                      </a: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 </a:t>
                      </a: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CC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 </a:t>
                      </a:r>
                    </a:p>
                  </a:txBody>
                  <a:tcPr marL="18288" marR="18288" marT="18288" marB="1828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352800"/>
            <a:ext cx="3591661" cy="3010576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370511"/>
            <a:ext cx="23526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 err="1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Barthelmie</a:t>
            </a:r>
            <a:r>
              <a:rPr lang="en-GB" altLang="en-US" sz="12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et al. 2014 </a:t>
            </a:r>
            <a:r>
              <a:rPr lang="en-GB" altLang="en-US" sz="1200" dirty="0" err="1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BAMS</a:t>
            </a:r>
            <a:endParaRPr lang="en-GB" altLang="en-US" sz="1200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0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Integrating different measurements</a:t>
            </a:r>
          </a:p>
        </p:txBody>
      </p:sp>
      <p:pic>
        <p:nvPicPr>
          <p:cNvPr id="1945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0"/>
          <a:stretch>
            <a:fillRect/>
          </a:stretch>
        </p:blipFill>
        <p:spPr>
          <a:xfrm>
            <a:off x="1066800" y="1219200"/>
            <a:ext cx="7132637" cy="5251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285751" y="1066800"/>
            <a:ext cx="4438650" cy="54102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Double or triple nest simulations. </a:t>
            </a:r>
          </a:p>
          <a:p>
            <a:pPr lvl="1"/>
            <a:r>
              <a:rPr lang="en-US" altLang="en-US" dirty="0" smtClean="0"/>
              <a:t>Outer domain at 12 km</a:t>
            </a:r>
          </a:p>
          <a:p>
            <a:pPr lvl="1"/>
            <a:r>
              <a:rPr lang="en-US" altLang="en-US" dirty="0" smtClean="0"/>
              <a:t>Inner domain 4 km</a:t>
            </a:r>
          </a:p>
          <a:p>
            <a:pPr lvl="1"/>
            <a:r>
              <a:rPr lang="en-US" altLang="en-US" dirty="0" smtClean="0"/>
              <a:t>Central domain at 1 km</a:t>
            </a:r>
          </a:p>
          <a:p>
            <a:r>
              <a:rPr lang="en-US" altLang="en-US" dirty="0" smtClean="0"/>
              <a:t>70 vertical levels </a:t>
            </a:r>
          </a:p>
          <a:p>
            <a:r>
              <a:rPr lang="en-US" altLang="en-US" dirty="0" smtClean="0"/>
              <a:t>Output every 10 minutes</a:t>
            </a:r>
          </a:p>
          <a:p>
            <a:r>
              <a:rPr lang="en-US" altLang="en-US" dirty="0" smtClean="0"/>
              <a:t>Objectives:</a:t>
            </a:r>
          </a:p>
          <a:p>
            <a:pPr lvl="1"/>
            <a:r>
              <a:rPr lang="en-US" altLang="en-US" dirty="0" smtClean="0"/>
              <a:t>Optimizing WRF parameterizations/choices</a:t>
            </a:r>
          </a:p>
          <a:p>
            <a:pPr marL="857250" lvl="2" indent="0"/>
            <a:r>
              <a:rPr lang="en-US" altLang="en-US" dirty="0" err="1" smtClean="0"/>
              <a:t>PBL</a:t>
            </a:r>
            <a:endParaRPr lang="en-US" altLang="en-US" dirty="0" smtClean="0"/>
          </a:p>
          <a:p>
            <a:pPr marL="857250" lvl="2" indent="0"/>
            <a:r>
              <a:rPr lang="en-US" altLang="en-US" dirty="0" smtClean="0"/>
              <a:t>Surface layer</a:t>
            </a:r>
          </a:p>
          <a:p>
            <a:pPr marL="857250" lvl="2" indent="0"/>
            <a:r>
              <a:rPr lang="en-US" altLang="en-US" dirty="0" smtClean="0"/>
              <a:t>Surface energy balance closure</a:t>
            </a:r>
          </a:p>
          <a:p>
            <a:pPr lvl="1"/>
            <a:r>
              <a:rPr lang="en-US" altLang="en-US" dirty="0"/>
              <a:t>Optimal </a:t>
            </a:r>
            <a:r>
              <a:rPr lang="en-US" altLang="en-US" dirty="0" smtClean="0"/>
              <a:t>resolution</a:t>
            </a:r>
            <a:endParaRPr lang="en-US" altLang="en-US" dirty="0"/>
          </a:p>
          <a:p>
            <a:pPr marL="857250" lvl="2" indent="0"/>
            <a:r>
              <a:rPr lang="en-US" altLang="en-US" dirty="0" smtClean="0"/>
              <a:t>Input datasets (e.g. LULC, SST, terrain)</a:t>
            </a:r>
            <a:endParaRPr lang="en-US" altLang="en-US" dirty="0"/>
          </a:p>
          <a:p>
            <a:pPr marL="857250" lvl="2" indent="0"/>
            <a:r>
              <a:rPr lang="en-US" altLang="en-US" dirty="0" smtClean="0"/>
              <a:t>WRF simulation &amp; nesting</a:t>
            </a:r>
            <a:endParaRPr lang="en-US" altLang="en-US" dirty="0"/>
          </a:p>
          <a:p>
            <a:pPr marL="457200" lvl="1" indent="0">
              <a:buFontTx/>
              <a:buNone/>
            </a:pPr>
            <a:endParaRPr lang="en-US" altLang="en-US" dirty="0" smtClean="0"/>
          </a:p>
        </p:txBody>
      </p:sp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Example </a:t>
            </a:r>
            <a:r>
              <a:rPr lang="en-US" altLang="en-US" dirty="0" err="1" smtClean="0"/>
              <a:t>WRF</a:t>
            </a:r>
            <a:r>
              <a:rPr lang="en-US" altLang="en-US" dirty="0" smtClean="0"/>
              <a:t> plan </a:t>
            </a:r>
          </a:p>
        </p:txBody>
      </p:sp>
      <p:pic>
        <p:nvPicPr>
          <p:cNvPr id="41988" name="Immagin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8958" r="34837" b="12656"/>
          <a:stretch>
            <a:fillRect/>
          </a:stretch>
        </p:blipFill>
        <p:spPr bwMode="auto">
          <a:xfrm>
            <a:off x="4876800" y="152400"/>
            <a:ext cx="39528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4-09-23 at 12.05.40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t="24190" r="43380" b="15734"/>
          <a:stretch/>
        </p:blipFill>
        <p:spPr>
          <a:xfrm>
            <a:off x="5257800" y="3200400"/>
            <a:ext cx="3516655" cy="3433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Instrument inter-comparison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iagnosing measurement differences (physical or instrumental)</a:t>
            </a:r>
          </a:p>
          <a:p>
            <a:pPr lvl="1"/>
            <a:r>
              <a:rPr lang="en-US" dirty="0" smtClean="0"/>
              <a:t>Short time scale – how to cross-calibrate, analyze and then measure</a:t>
            </a:r>
          </a:p>
          <a:p>
            <a:pPr lvl="1"/>
            <a:r>
              <a:rPr lang="en-US" dirty="0"/>
              <a:t>Direction </a:t>
            </a:r>
            <a:r>
              <a:rPr lang="en-US" dirty="0" smtClean="0"/>
              <a:t>offsets</a:t>
            </a:r>
          </a:p>
          <a:p>
            <a:r>
              <a:rPr lang="en-US" dirty="0" smtClean="0"/>
              <a:t>Integration of model/measurements </a:t>
            </a:r>
          </a:p>
          <a:p>
            <a:r>
              <a:rPr lang="en-US" dirty="0" smtClean="0"/>
              <a:t>Measuring vertical fluxes and profiles in complex terrain especially at forest edges</a:t>
            </a:r>
          </a:p>
          <a:p>
            <a:r>
              <a:rPr lang="en-US" dirty="0" smtClean="0"/>
              <a:t>Specific research questions </a:t>
            </a:r>
          </a:p>
          <a:p>
            <a:r>
              <a:rPr lang="en-US" dirty="0" smtClean="0"/>
              <a:t> </a:t>
            </a:r>
            <a:r>
              <a:rPr lang="en-US" dirty="0"/>
              <a:t>(i) To what degree are wind and turbulence profiles through the heights relevant to wind energy ‘non-ideal’ relative to theoretical predictions made by invoking similarity theory (or derivatives thereof</a:t>
            </a:r>
            <a:r>
              <a:rPr lang="en-US" dirty="0" smtClean="0"/>
              <a:t>)?</a:t>
            </a:r>
          </a:p>
          <a:p>
            <a:r>
              <a:rPr lang="en-US" dirty="0" smtClean="0"/>
              <a:t> </a:t>
            </a:r>
            <a:r>
              <a:rPr lang="en-US" dirty="0"/>
              <a:t>(ii) Can the meandering component of wind turbine wake expansion be quantified and differentiated from diffusive expansion (with a specific focus on wake behavior in complex terrain)?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47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Cornell capabilities summary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004518"/>
              </p:ext>
            </p:extLst>
          </p:nvPr>
        </p:nvGraphicFramePr>
        <p:xfrm>
          <a:off x="1219200" y="1295400"/>
          <a:ext cx="6934202" cy="384048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2945732"/>
                <a:gridCol w="260685"/>
                <a:gridCol w="3727785"/>
              </a:tblGrid>
              <a:tr h="1371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scanning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lidar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(Galion)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18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speed (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direction (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and turbulence intensity (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Details = f(operating mode). Vertical range  ~500- 1000 m and the horizontal range 1-4 km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 wave vertically-pointing Doppler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lidars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ZephIR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150 and 300)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Vertical range 40-200 m (5 or 10 heights)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Gill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WindMaster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 3-D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sonics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u, v, w, T at 20 Hz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r>
                        <a:rPr lang="en-US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TSI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CPC3788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3025, </a:t>
                      </a:r>
                      <a:r>
                        <a:rPr lang="en-US" sz="18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FMPS3091</a:t>
                      </a:r>
                      <a:r>
                        <a:rPr lang="en-US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APS3321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Fluxes of other scalars (particles, CO</a:t>
                      </a:r>
                      <a:r>
                        <a:rPr lang="en-US" sz="1800" b="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</a:t>
                      </a:r>
                      <a:r>
                        <a:rPr lang="en-US" sz="1800" b="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O), particle size distribution (relevant to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lidar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retrievals)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WRF</a:t>
                      </a:r>
                      <a:r>
                        <a:rPr lang="en-US" sz="18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modeling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04800" y="1032388"/>
            <a:ext cx="3905249" cy="5410200"/>
          </a:xfrm>
        </p:spPr>
        <p:txBody>
          <a:bodyPr/>
          <a:lstStyle/>
          <a:p>
            <a:r>
              <a:rPr lang="en-US" b="1" dirty="0" smtClean="0"/>
              <a:t>Rebecca J Barthelmie</a:t>
            </a:r>
          </a:p>
          <a:p>
            <a:r>
              <a:rPr lang="en-US" dirty="0" smtClean="0"/>
              <a:t>Specializing in wind resources &amp; wakes</a:t>
            </a:r>
          </a:p>
          <a:p>
            <a:r>
              <a:rPr lang="en-US" dirty="0" smtClean="0"/>
              <a:t>20+ years of atmospheric measurement experience on- and offshore</a:t>
            </a:r>
          </a:p>
          <a:p>
            <a:r>
              <a:rPr lang="en-US" dirty="0" smtClean="0"/>
              <a:t>Interest here: Variability of wind speed/turbulence profiles</a:t>
            </a:r>
          </a:p>
          <a:p>
            <a:endParaRPr lang="en-US" dirty="0"/>
          </a:p>
          <a:p>
            <a:r>
              <a:rPr lang="en-US" dirty="0" smtClean="0"/>
              <a:t>+ graduate students with measurement/modeling experience at NOAA, </a:t>
            </a:r>
            <a:r>
              <a:rPr lang="en-US" dirty="0" err="1" smtClean="0"/>
              <a:t>NREL</a:t>
            </a:r>
            <a:r>
              <a:rPr lang="en-US" dirty="0" smtClean="0"/>
              <a:t>, </a:t>
            </a:r>
            <a:r>
              <a:rPr lang="en-US" dirty="0" err="1" smtClean="0"/>
              <a:t>SgurrEnergy</a:t>
            </a:r>
            <a:r>
              <a:rPr lang="en-US" dirty="0" smtClean="0"/>
              <a:t>, </a:t>
            </a:r>
            <a:r>
              <a:rPr lang="en-US" dirty="0" err="1" smtClean="0"/>
              <a:t>3EE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Cornell people</a:t>
            </a:r>
            <a:endParaRPr lang="en-US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4572000" y="1032388"/>
            <a:ext cx="39624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Sara C Pryor</a:t>
            </a:r>
          </a:p>
          <a:p>
            <a:r>
              <a:rPr lang="en-US" dirty="0" smtClean="0"/>
              <a:t>Specializing in fluxes, surface exchange</a:t>
            </a:r>
          </a:p>
          <a:p>
            <a:r>
              <a:rPr lang="en-US" dirty="0" smtClean="0"/>
              <a:t>20+ years of atmospheric measurements in forest, coastal and desert landscapes</a:t>
            </a:r>
          </a:p>
          <a:p>
            <a:r>
              <a:rPr lang="en-US" dirty="0" smtClean="0"/>
              <a:t>Interest here: Fluxes, profiles and forest edges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87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altLang="en-US" dirty="0" smtClean="0"/>
              <a:t>Integrate data </a:t>
            </a:r>
            <a:r>
              <a:rPr lang="en-US" altLang="en-US" dirty="0"/>
              <a:t>from (different) models and (different) </a:t>
            </a:r>
            <a:r>
              <a:rPr lang="en-US" altLang="en-US" dirty="0" smtClean="0"/>
              <a:t>measurements</a:t>
            </a:r>
            <a:endParaRPr lang="en-US" altLang="en-US" dirty="0"/>
          </a:p>
          <a:p>
            <a:pPr>
              <a:buFont typeface="+mj-lt"/>
              <a:buAutoNum type="arabicPeriod"/>
            </a:pPr>
            <a:r>
              <a:rPr lang="en-US" altLang="en-US" dirty="0" smtClean="0"/>
              <a:t>Framing research questions – scale linkages/interactions</a:t>
            </a:r>
            <a:endParaRPr lang="en-US" altLang="en-US" dirty="0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Challenges</a:t>
            </a:r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17233" r="4623" b="11823"/>
          <a:stretch>
            <a:fillRect/>
          </a:stretch>
        </p:blipFill>
        <p:spPr bwMode="auto">
          <a:xfrm>
            <a:off x="539989" y="1828800"/>
            <a:ext cx="7384913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Lots of measurements at </a:t>
            </a:r>
            <a:r>
              <a:rPr lang="en-US" dirty="0" err="1" smtClean="0"/>
              <a:t>Risoe</a:t>
            </a:r>
            <a:r>
              <a:rPr lang="en-US" dirty="0" smtClean="0"/>
              <a:t>/</a:t>
            </a:r>
            <a:r>
              <a:rPr lang="en-US" dirty="0" err="1" smtClean="0"/>
              <a:t>DTU</a:t>
            </a:r>
            <a:r>
              <a:rPr lang="en-US" dirty="0" smtClean="0"/>
              <a:t>/</a:t>
            </a:r>
            <a:r>
              <a:rPr lang="en-US" dirty="0" err="1" smtClean="0"/>
              <a:t>DMU</a:t>
            </a:r>
            <a:endParaRPr lang="en-US" dirty="0" smtClean="0"/>
          </a:p>
          <a:p>
            <a:r>
              <a:rPr lang="en-US" dirty="0" smtClean="0"/>
              <a:t>DoE funded flux measurements at </a:t>
            </a:r>
            <a:r>
              <a:rPr lang="en-US" dirty="0" err="1" smtClean="0"/>
              <a:t>MMSF</a:t>
            </a:r>
            <a:r>
              <a:rPr lang="en-US" dirty="0" smtClean="0"/>
              <a:t> (10 years+)</a:t>
            </a:r>
          </a:p>
          <a:p>
            <a:r>
              <a:rPr lang="en-US" dirty="0" smtClean="0"/>
              <a:t>Long-term wake measurements at Indiana Wind Farm (2 years +)</a:t>
            </a:r>
          </a:p>
          <a:p>
            <a:r>
              <a:rPr lang="en-US" dirty="0" smtClean="0"/>
              <a:t>Campaigns at Indiana wind farms (weeks), </a:t>
            </a:r>
            <a:r>
              <a:rPr lang="en-US" dirty="0" err="1" smtClean="0"/>
              <a:t>NREL</a:t>
            </a:r>
            <a:r>
              <a:rPr lang="en-US" dirty="0" smtClean="0"/>
              <a:t> (months), Lake Erie (weeks)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 + example campaigns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048000"/>
            <a:ext cx="2438399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" y="3352800"/>
            <a:ext cx="2438400" cy="1828800"/>
          </a:xfrm>
          <a:prstGeom prst="rect">
            <a:avLst/>
          </a:prstGeom>
        </p:spPr>
      </p:pic>
      <p:pic>
        <p:nvPicPr>
          <p:cNvPr id="1026" name="Picture 2" descr="C:\reba\Kodak Pictures\2008-05-22Nifty\Sar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72000"/>
            <a:ext cx="243829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035710"/>
            <a:ext cx="1828800" cy="2438400"/>
          </a:xfrm>
          <a:prstGeom prst="rect">
            <a:avLst/>
          </a:prstGeom>
        </p:spPr>
      </p:pic>
      <p:pic>
        <p:nvPicPr>
          <p:cNvPr id="1027" name="Picture 3" descr="C:\reba\projects\Lidar\Galion\NREL\Galion testing at NREL\Planingandphotos\IMG_11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94123"/>
            <a:ext cx="200481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27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71738" y="1133475"/>
            <a:ext cx="4371975" cy="5186363"/>
            <a:chOff x="2395538" y="1425575"/>
            <a:chExt cx="4371975" cy="5186363"/>
          </a:xfrm>
        </p:grpSpPr>
        <p:grpSp>
          <p:nvGrpSpPr>
            <p:cNvPr id="15363" name="Group 5"/>
            <p:cNvGrpSpPr>
              <a:grpSpLocks/>
            </p:cNvGrpSpPr>
            <p:nvPr/>
          </p:nvGrpSpPr>
          <p:grpSpPr bwMode="auto">
            <a:xfrm>
              <a:off x="2395538" y="1425575"/>
              <a:ext cx="4371975" cy="5186363"/>
              <a:chOff x="4514850" y="1471613"/>
              <a:chExt cx="4371975" cy="5186362"/>
            </a:xfrm>
          </p:grpSpPr>
          <p:pic>
            <p:nvPicPr>
              <p:cNvPr id="15381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78" t="7802" r="17073" b="9447"/>
              <a:stretch>
                <a:fillRect/>
              </a:stretch>
            </p:blipFill>
            <p:spPr bwMode="auto">
              <a:xfrm>
                <a:off x="4514850" y="1471613"/>
                <a:ext cx="4371975" cy="5186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637337" y="2457451"/>
                <a:ext cx="850900" cy="46196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ea typeface="ＭＳ Ｐゴシック" pitchFamily="34" charset="-128"/>
                  </a:rPr>
                  <a:t>2 km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6310312" y="2919413"/>
                <a:ext cx="150495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5374" name="Rectangle 17"/>
            <p:cNvSpPr>
              <a:spLocks noChangeArrowheads="1"/>
            </p:cNvSpPr>
            <p:nvPr/>
          </p:nvSpPr>
          <p:spPr bwMode="auto">
            <a:xfrm>
              <a:off x="3802063" y="6073775"/>
              <a:ext cx="962025" cy="269875"/>
            </a:xfrm>
            <a:prstGeom prst="rect">
              <a:avLst/>
            </a:prstGeom>
            <a:solidFill>
              <a:srgbClr val="FF0000">
                <a:alpha val="58823"/>
              </a:srgbClr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charset="0"/>
              </a:endParaRPr>
            </a:p>
          </p:txBody>
        </p:sp>
        <p:sp>
          <p:nvSpPr>
            <p:cNvPr id="15375" name="Rectangle 15"/>
            <p:cNvSpPr>
              <a:spLocks noChangeArrowheads="1"/>
            </p:cNvSpPr>
            <p:nvPr/>
          </p:nvSpPr>
          <p:spPr bwMode="auto">
            <a:xfrm>
              <a:off x="2933700" y="1441450"/>
              <a:ext cx="1368425" cy="204788"/>
            </a:xfrm>
            <a:prstGeom prst="rect">
              <a:avLst/>
            </a:prstGeom>
            <a:solidFill>
              <a:srgbClr val="0000FF">
                <a:alpha val="34117"/>
              </a:srgbClr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charset="0"/>
              </a:endParaRPr>
            </a:p>
          </p:txBody>
        </p:sp>
        <p:sp>
          <p:nvSpPr>
            <p:cNvPr id="15376" name="Oval 19"/>
            <p:cNvSpPr>
              <a:spLocks noChangeArrowheads="1"/>
            </p:cNvSpPr>
            <p:nvPr/>
          </p:nvSpPr>
          <p:spPr bwMode="auto">
            <a:xfrm>
              <a:off x="2686050" y="1454150"/>
              <a:ext cx="239713" cy="239713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532438" y="4724400"/>
              <a:ext cx="241300" cy="2413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5791200" y="4760913"/>
              <a:ext cx="465138" cy="225425"/>
            </a:xfrm>
            <a:prstGeom prst="rect">
              <a:avLst/>
            </a:prstGeom>
            <a:solidFill>
              <a:schemeClr val="bg1">
                <a:lumMod val="75000"/>
                <a:alpha val="34000"/>
              </a:schemeClr>
            </a:solidFill>
            <a:ln w="25400" algn="ctr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5379" name="Oval 23"/>
            <p:cNvSpPr>
              <a:spLocks noChangeArrowheads="1"/>
            </p:cNvSpPr>
            <p:nvPr/>
          </p:nvSpPr>
          <p:spPr bwMode="auto">
            <a:xfrm>
              <a:off x="3557588" y="6032500"/>
              <a:ext cx="241300" cy="239713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charset="0"/>
              </a:endParaRPr>
            </a:p>
          </p:txBody>
        </p:sp>
        <p:pic>
          <p:nvPicPr>
            <p:cNvPr id="15380" name="Picture 4" descr="http://ts2.mm.bing.net/th?id=H.4912580320362697&amp;pid=1.7&amp;w=115&amp;h=114&amp;c=7&amp;rs=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900" y="1473200"/>
              <a:ext cx="1095375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6843713" y="880268"/>
            <a:ext cx="2232025" cy="5692775"/>
          </a:xfrm>
          <a:prstGeom prst="rect">
            <a:avLst/>
          </a:prstGeom>
          <a:solidFill>
            <a:schemeClr val="bg1">
              <a:lumMod val="75000"/>
              <a:alpha val="34000"/>
            </a:schemeClr>
          </a:solidFill>
          <a:ln w="25400" algn="ctr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Arial" charset="0"/>
            </a:endParaRPr>
          </a:p>
        </p:txBody>
      </p:sp>
      <p:sp>
        <p:nvSpPr>
          <p:cNvPr id="15364" name="Rectangle 15"/>
          <p:cNvSpPr>
            <a:spLocks noChangeArrowheads="1"/>
          </p:cNvSpPr>
          <p:nvPr/>
        </p:nvSpPr>
        <p:spPr bwMode="auto">
          <a:xfrm>
            <a:off x="0" y="0"/>
            <a:ext cx="2406650" cy="3667125"/>
          </a:xfrm>
          <a:prstGeom prst="rect">
            <a:avLst/>
          </a:prstGeom>
          <a:solidFill>
            <a:srgbClr val="0000FF">
              <a:alpha val="34117"/>
            </a:srgbClr>
          </a:solidFill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charset="0"/>
            </a:endParaRPr>
          </a:p>
        </p:txBody>
      </p:sp>
      <p:sp>
        <p:nvSpPr>
          <p:cNvPr id="153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Instrumentation Lake Erie</a:t>
            </a:r>
          </a:p>
        </p:txBody>
      </p:sp>
      <p:pic>
        <p:nvPicPr>
          <p:cNvPr id="15367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9313" y="4140993"/>
            <a:ext cx="1824037" cy="2432050"/>
          </a:xfrm>
        </p:spPr>
      </p:pic>
      <p:pic>
        <p:nvPicPr>
          <p:cNvPr id="1536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r="7027"/>
          <a:stretch>
            <a:fillRect/>
          </a:stretch>
        </p:blipFill>
        <p:spPr bwMode="auto">
          <a:xfrm>
            <a:off x="6896100" y="978719"/>
            <a:ext cx="212725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16"/>
          <p:cNvSpPr>
            <a:spLocks noChangeArrowheads="1"/>
          </p:cNvSpPr>
          <p:nvPr/>
        </p:nvSpPr>
        <p:spPr bwMode="auto">
          <a:xfrm>
            <a:off x="61913" y="3819525"/>
            <a:ext cx="2881312" cy="2895600"/>
          </a:xfrm>
          <a:prstGeom prst="rect">
            <a:avLst/>
          </a:prstGeom>
          <a:solidFill>
            <a:srgbClr val="FF0000">
              <a:alpha val="58823"/>
            </a:srgb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charset="0"/>
            </a:endParaRPr>
          </a:p>
        </p:txBody>
      </p:sp>
      <p:pic>
        <p:nvPicPr>
          <p:cNvPr id="1536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860800"/>
            <a:ext cx="1611312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" y="456406"/>
            <a:ext cx="1901825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3" t="8479" b="26363"/>
          <a:stretch>
            <a:fillRect/>
          </a:stretch>
        </p:blipFill>
        <p:spPr bwMode="auto">
          <a:xfrm>
            <a:off x="1135063" y="2165350"/>
            <a:ext cx="122237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9"/>
          <a:stretch>
            <a:fillRect/>
          </a:stretch>
        </p:blipFill>
        <p:spPr bwMode="auto">
          <a:xfrm>
            <a:off x="1235075" y="5257800"/>
            <a:ext cx="16414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4" descr="lidarcrib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0" t="11079" r="40105" b="27974"/>
          <a:stretch>
            <a:fillRect/>
          </a:stretch>
        </p:blipFill>
        <p:spPr bwMode="auto">
          <a:xfrm>
            <a:off x="1270000" y="63500"/>
            <a:ext cx="107791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5751" y="1066800"/>
            <a:ext cx="436245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Scanning pulse </a:t>
            </a:r>
            <a:r>
              <a:rPr lang="en-US" dirty="0" err="1" smtClean="0"/>
              <a:t>lidar</a:t>
            </a:r>
            <a:endParaRPr lang="en-US" dirty="0" smtClean="0"/>
          </a:p>
          <a:p>
            <a:r>
              <a:rPr lang="en-US" dirty="0" smtClean="0"/>
              <a:t>Scan geometries: VAD, PPI, RHI</a:t>
            </a:r>
          </a:p>
          <a:p>
            <a:r>
              <a:rPr lang="en-US" dirty="0" smtClean="0"/>
              <a:t>‘Output’</a:t>
            </a:r>
          </a:p>
          <a:p>
            <a:pPr lvl="1"/>
            <a:r>
              <a:rPr lang="en-US" dirty="0" smtClean="0"/>
              <a:t>Wind speed/direction profiles</a:t>
            </a:r>
          </a:p>
          <a:p>
            <a:pPr lvl="1"/>
            <a:r>
              <a:rPr lang="en-US" dirty="0" smtClean="0"/>
              <a:t>Turbulence (‘staring mode’)/momentum flux (RHI)</a:t>
            </a:r>
          </a:p>
          <a:p>
            <a:r>
              <a:rPr lang="en-US" dirty="0" smtClean="0"/>
              <a:t>Data processing</a:t>
            </a:r>
          </a:p>
          <a:p>
            <a:pPr lvl="1"/>
            <a:r>
              <a:rPr lang="en-US" dirty="0" smtClean="0"/>
              <a:t>Uncertainty quantification &amp; propagation as f(scan geometry, heterogeneity)</a:t>
            </a:r>
          </a:p>
          <a:p>
            <a:pPr lvl="1"/>
            <a:r>
              <a:rPr lang="en-US" dirty="0" smtClean="0"/>
              <a:t>Optimization of scans (trade-off spatial sampling v. temporal ‘repetitions’)</a:t>
            </a:r>
          </a:p>
          <a:p>
            <a:pPr lvl="1"/>
            <a:r>
              <a:rPr lang="en-US" dirty="0" smtClean="0"/>
              <a:t>Optimization of data screening QA/QC (SNR, weighted least squares, outlier detection, flow inhomogeneity assessment)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Instruments 1: </a:t>
            </a:r>
            <a:r>
              <a:rPr lang="en-US" dirty="0"/>
              <a:t>G</a:t>
            </a:r>
            <a:r>
              <a:rPr lang="en-US" dirty="0" smtClean="0"/>
              <a:t>alion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0" r="29785"/>
          <a:stretch/>
        </p:blipFill>
        <p:spPr>
          <a:xfrm>
            <a:off x="5105400" y="1066800"/>
            <a:ext cx="3875402" cy="38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9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e 51"/>
          <p:cNvSpPr/>
          <p:nvPr/>
        </p:nvSpPr>
        <p:spPr bwMode="auto">
          <a:xfrm rot="5132008" flipH="1">
            <a:off x="6326603" y="1566747"/>
            <a:ext cx="1318738" cy="1087487"/>
          </a:xfrm>
          <a:prstGeom prst="pie">
            <a:avLst>
              <a:gd name="adj1" fmla="val 1788898"/>
              <a:gd name="adj2" fmla="val 5041591"/>
            </a:avLst>
          </a:prstGeom>
          <a:gradFill>
            <a:gsLst>
              <a:gs pos="0">
                <a:srgbClr val="FF0000"/>
              </a:gs>
              <a:gs pos="50000">
                <a:srgbClr val="0000FF"/>
              </a:gs>
              <a:gs pos="100000">
                <a:srgbClr val="FFFF00"/>
              </a:gs>
            </a:gsLst>
            <a:lin ang="5400000" scaled="0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51" name="Pie 50"/>
          <p:cNvSpPr/>
          <p:nvPr/>
        </p:nvSpPr>
        <p:spPr bwMode="auto">
          <a:xfrm rot="1651112" flipH="1">
            <a:off x="4308366" y="1279093"/>
            <a:ext cx="1316217" cy="1039274"/>
          </a:xfrm>
          <a:prstGeom prst="pie">
            <a:avLst>
              <a:gd name="adj1" fmla="val 0"/>
              <a:gd name="adj2" fmla="val 5722428"/>
            </a:avLst>
          </a:prstGeom>
          <a:gradFill>
            <a:gsLst>
              <a:gs pos="0">
                <a:srgbClr val="FF0000"/>
              </a:gs>
              <a:gs pos="50000">
                <a:srgbClr val="0000FF"/>
              </a:gs>
              <a:gs pos="100000">
                <a:srgbClr val="FFFF00"/>
              </a:gs>
            </a:gsLst>
            <a:lin ang="5400000" scaled="0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Galion scans</a:t>
            </a:r>
            <a:endParaRPr lang="en-US" dirty="0"/>
          </a:p>
        </p:txBody>
      </p:sp>
      <p:grpSp>
        <p:nvGrpSpPr>
          <p:cNvPr id="6" name="Group 79"/>
          <p:cNvGrpSpPr>
            <a:grpSpLocks/>
          </p:cNvGrpSpPr>
          <p:nvPr/>
        </p:nvGrpSpPr>
        <p:grpSpPr bwMode="auto">
          <a:xfrm flipH="1">
            <a:off x="4217349" y="1385980"/>
            <a:ext cx="2200275" cy="1130300"/>
            <a:chOff x="3773846" y="5245033"/>
            <a:chExt cx="2200310" cy="1514708"/>
          </a:xfrm>
        </p:grpSpPr>
        <p:grpSp>
          <p:nvGrpSpPr>
            <p:cNvPr id="7" name="Group 69"/>
            <p:cNvGrpSpPr>
              <a:grpSpLocks/>
            </p:cNvGrpSpPr>
            <p:nvPr/>
          </p:nvGrpSpPr>
          <p:grpSpPr bwMode="auto">
            <a:xfrm rot="202576">
              <a:off x="4641661" y="5245033"/>
              <a:ext cx="1229128" cy="1177035"/>
              <a:chOff x="4252249" y="3197608"/>
              <a:chExt cx="1229480" cy="1148226"/>
            </a:xfrm>
          </p:grpSpPr>
          <p:cxnSp>
            <p:nvCxnSpPr>
              <p:cNvPr id="9" name="Straight Connector 61"/>
              <p:cNvCxnSpPr>
                <a:cxnSpLocks noChangeShapeType="1"/>
                <a:endCxn id="13" idx="0"/>
              </p:cNvCxnSpPr>
              <p:nvPr/>
            </p:nvCxnSpPr>
            <p:spPr bwMode="auto">
              <a:xfrm rot="-202576" flipH="1" flipV="1">
                <a:off x="4688627" y="3715795"/>
                <a:ext cx="695387" cy="411269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" name="Pie 9"/>
              <p:cNvSpPr/>
              <p:nvPr/>
            </p:nvSpPr>
            <p:spPr bwMode="auto">
              <a:xfrm rot="20151642">
                <a:off x="4409025" y="3257994"/>
                <a:ext cx="800342" cy="917295"/>
              </a:xfrm>
              <a:prstGeom prst="pie">
                <a:avLst>
                  <a:gd name="adj1" fmla="val 0"/>
                  <a:gd name="adj2" fmla="val 5414356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2" name="Pie 11"/>
              <p:cNvSpPr/>
              <p:nvPr/>
            </p:nvSpPr>
            <p:spPr bwMode="auto">
              <a:xfrm rot="19746312">
                <a:off x="4262468" y="3181286"/>
                <a:ext cx="1092531" cy="1120677"/>
              </a:xfrm>
              <a:prstGeom prst="pie">
                <a:avLst>
                  <a:gd name="adj1" fmla="val 0"/>
                  <a:gd name="adj2" fmla="val 5722428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 rot="5400000">
                <a:off x="4502748" y="3627656"/>
                <a:ext cx="159801" cy="2191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cxnSp>
            <p:nvCxnSpPr>
              <p:cNvPr id="14" name="Straight Connector 59"/>
              <p:cNvCxnSpPr>
                <a:cxnSpLocks noChangeShapeType="1"/>
                <a:endCxn id="13" idx="0"/>
              </p:cNvCxnSpPr>
              <p:nvPr/>
            </p:nvCxnSpPr>
            <p:spPr bwMode="auto">
              <a:xfrm rot="-202576" flipH="1" flipV="1">
                <a:off x="4693544" y="3721549"/>
                <a:ext cx="541412" cy="62428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Straight Connector 65"/>
              <p:cNvCxnSpPr>
                <a:cxnSpLocks noChangeShapeType="1"/>
              </p:cNvCxnSpPr>
              <p:nvPr/>
            </p:nvCxnSpPr>
            <p:spPr bwMode="auto">
              <a:xfrm rot="-202576" flipH="1" flipV="1">
                <a:off x="4695898" y="3730125"/>
                <a:ext cx="785831" cy="182759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67"/>
              <p:cNvCxnSpPr>
                <a:cxnSpLocks noChangeShapeType="1"/>
              </p:cNvCxnSpPr>
              <p:nvPr/>
            </p:nvCxnSpPr>
            <p:spPr bwMode="auto">
              <a:xfrm rot="21397424" flipH="1">
                <a:off x="4693459" y="3671503"/>
                <a:ext cx="775658" cy="4052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" name="TextBox 2"/>
            <p:cNvSpPr txBox="1">
              <a:spLocks noChangeArrowheads="1"/>
            </p:cNvSpPr>
            <p:nvPr/>
          </p:nvSpPr>
          <p:spPr bwMode="auto">
            <a:xfrm>
              <a:off x="3773846" y="6409444"/>
              <a:ext cx="2200310" cy="35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i="0" dirty="0"/>
                <a:t>             </a:t>
              </a:r>
              <a:endParaRPr lang="en-US" altLang="en-US" sz="900" i="0" dirty="0"/>
            </a:p>
          </p:txBody>
        </p:sp>
      </p:grpSp>
      <p:grpSp>
        <p:nvGrpSpPr>
          <p:cNvPr id="17" name="Group 57"/>
          <p:cNvGrpSpPr>
            <a:grpSpLocks/>
          </p:cNvGrpSpPr>
          <p:nvPr/>
        </p:nvGrpSpPr>
        <p:grpSpPr bwMode="auto">
          <a:xfrm>
            <a:off x="2645851" y="1696290"/>
            <a:ext cx="420687" cy="646113"/>
            <a:chOff x="7277100" y="3067050"/>
            <a:chExt cx="685800" cy="771525"/>
          </a:xfrm>
        </p:grpSpPr>
        <p:sp>
          <p:nvSpPr>
            <p:cNvPr id="18" name="Oval 41"/>
            <p:cNvSpPr>
              <a:spLocks noChangeArrowheads="1"/>
            </p:cNvSpPr>
            <p:nvPr/>
          </p:nvSpPr>
          <p:spPr bwMode="auto">
            <a:xfrm>
              <a:off x="7277100" y="3067050"/>
              <a:ext cx="685800" cy="123825"/>
            </a:xfrm>
            <a:prstGeom prst="ellips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19" name="Oval 42"/>
            <p:cNvSpPr>
              <a:spLocks noChangeArrowheads="1"/>
            </p:cNvSpPr>
            <p:nvPr/>
          </p:nvSpPr>
          <p:spPr bwMode="auto">
            <a:xfrm>
              <a:off x="7396163" y="3257550"/>
              <a:ext cx="452438" cy="91440"/>
            </a:xfrm>
            <a:prstGeom prst="ellips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20" name="Oval 43"/>
            <p:cNvSpPr>
              <a:spLocks noChangeArrowheads="1"/>
            </p:cNvSpPr>
            <p:nvPr/>
          </p:nvSpPr>
          <p:spPr bwMode="auto">
            <a:xfrm>
              <a:off x="7503319" y="3419475"/>
              <a:ext cx="240506" cy="73152"/>
            </a:xfrm>
            <a:prstGeom prst="ellips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543656" y="3618681"/>
              <a:ext cx="163040" cy="21989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cxnSp>
          <p:nvCxnSpPr>
            <p:cNvPr id="22" name="Straight Connector 52"/>
            <p:cNvCxnSpPr>
              <a:cxnSpLocks noChangeShapeType="1"/>
              <a:stCxn id="21" idx="0"/>
              <a:endCxn id="18" idx="2"/>
            </p:cNvCxnSpPr>
            <p:nvPr/>
          </p:nvCxnSpPr>
          <p:spPr bwMode="auto">
            <a:xfrm flipH="1" flipV="1">
              <a:off x="7277100" y="3128963"/>
              <a:ext cx="347663" cy="49053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Connector 56"/>
            <p:cNvCxnSpPr>
              <a:cxnSpLocks noChangeShapeType="1"/>
              <a:stCxn id="18" idx="6"/>
              <a:endCxn id="21" idx="0"/>
            </p:cNvCxnSpPr>
            <p:nvPr/>
          </p:nvCxnSpPr>
          <p:spPr bwMode="auto">
            <a:xfrm flipH="1">
              <a:off x="7624763" y="3128963"/>
              <a:ext cx="338137" cy="49053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" name="Group 73"/>
          <p:cNvGrpSpPr>
            <a:grpSpLocks/>
          </p:cNvGrpSpPr>
          <p:nvPr/>
        </p:nvGrpSpPr>
        <p:grpSpPr bwMode="auto">
          <a:xfrm flipH="1">
            <a:off x="3575994" y="1591378"/>
            <a:ext cx="671513" cy="571500"/>
            <a:chOff x="5915025" y="5634038"/>
            <a:chExt cx="671513" cy="571500"/>
          </a:xfrm>
        </p:grpSpPr>
        <p:cxnSp>
          <p:nvCxnSpPr>
            <p:cNvPr id="25" name="Straight Connector 82"/>
            <p:cNvCxnSpPr>
              <a:cxnSpLocks noChangeShapeType="1"/>
            </p:cNvCxnSpPr>
            <p:nvPr/>
          </p:nvCxnSpPr>
          <p:spPr bwMode="auto">
            <a:xfrm flipV="1">
              <a:off x="6034088" y="5905500"/>
              <a:ext cx="552450" cy="13811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Connector 84"/>
            <p:cNvCxnSpPr>
              <a:cxnSpLocks noChangeShapeType="1"/>
            </p:cNvCxnSpPr>
            <p:nvPr/>
          </p:nvCxnSpPr>
          <p:spPr bwMode="auto">
            <a:xfrm flipV="1">
              <a:off x="6019800" y="5715000"/>
              <a:ext cx="514350" cy="33813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88"/>
            <p:cNvCxnSpPr>
              <a:cxnSpLocks noChangeShapeType="1"/>
            </p:cNvCxnSpPr>
            <p:nvPr/>
          </p:nvCxnSpPr>
          <p:spPr bwMode="auto">
            <a:xfrm flipV="1">
              <a:off x="6053138" y="5805488"/>
              <a:ext cx="519112" cy="2333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90"/>
            <p:cNvCxnSpPr>
              <a:cxnSpLocks noChangeShapeType="1"/>
            </p:cNvCxnSpPr>
            <p:nvPr/>
          </p:nvCxnSpPr>
          <p:spPr bwMode="auto">
            <a:xfrm flipV="1">
              <a:off x="6034088" y="5634038"/>
              <a:ext cx="433387" cy="4048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Freeform 94"/>
            <p:cNvSpPr>
              <a:spLocks/>
            </p:cNvSpPr>
            <p:nvPr/>
          </p:nvSpPr>
          <p:spPr bwMode="auto">
            <a:xfrm>
              <a:off x="5915025" y="6100763"/>
              <a:ext cx="447675" cy="104775"/>
            </a:xfrm>
            <a:custGeom>
              <a:avLst/>
              <a:gdLst>
                <a:gd name="T0" fmla="*/ 0 w 447675"/>
                <a:gd name="T1" fmla="*/ 45046 h 103982"/>
                <a:gd name="T2" fmla="*/ 57150 w 447675"/>
                <a:gd name="T3" fmla="*/ 9350 h 103982"/>
                <a:gd name="T4" fmla="*/ 95250 w 447675"/>
                <a:gd name="T5" fmla="*/ 101140 h 103982"/>
                <a:gd name="T6" fmla="*/ 152400 w 447675"/>
                <a:gd name="T7" fmla="*/ 19548 h 103982"/>
                <a:gd name="T8" fmla="*/ 200025 w 447675"/>
                <a:gd name="T9" fmla="*/ 65444 h 103982"/>
                <a:gd name="T10" fmla="*/ 233362 w 447675"/>
                <a:gd name="T11" fmla="*/ 106240 h 103982"/>
                <a:gd name="T12" fmla="*/ 276225 w 447675"/>
                <a:gd name="T13" fmla="*/ 34848 h 103982"/>
                <a:gd name="T14" fmla="*/ 323850 w 447675"/>
                <a:gd name="T15" fmla="*/ 90943 h 103982"/>
                <a:gd name="T16" fmla="*/ 381000 w 447675"/>
                <a:gd name="T17" fmla="*/ 34848 h 103982"/>
                <a:gd name="T18" fmla="*/ 447675 w 447675"/>
                <a:gd name="T19" fmla="*/ 96042 h 1039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7675"/>
                <a:gd name="T31" fmla="*/ 0 h 103982"/>
                <a:gd name="T32" fmla="*/ 447675 w 447675"/>
                <a:gd name="T33" fmla="*/ 103982 h 1039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7675" h="103982">
                  <a:moveTo>
                    <a:pt x="0" y="42069"/>
                  </a:moveTo>
                  <a:cubicBezTo>
                    <a:pt x="20637" y="21034"/>
                    <a:pt x="41275" y="0"/>
                    <a:pt x="57150" y="8731"/>
                  </a:cubicBezTo>
                  <a:cubicBezTo>
                    <a:pt x="73025" y="17462"/>
                    <a:pt x="79375" y="92869"/>
                    <a:pt x="95250" y="94456"/>
                  </a:cubicBezTo>
                  <a:cubicBezTo>
                    <a:pt x="111125" y="96044"/>
                    <a:pt x="134938" y="23812"/>
                    <a:pt x="152400" y="18256"/>
                  </a:cubicBezTo>
                  <a:cubicBezTo>
                    <a:pt x="169862" y="12700"/>
                    <a:pt x="186531" y="47625"/>
                    <a:pt x="200025" y="61119"/>
                  </a:cubicBezTo>
                  <a:cubicBezTo>
                    <a:pt x="213519" y="74613"/>
                    <a:pt x="220662" y="103982"/>
                    <a:pt x="233362" y="99219"/>
                  </a:cubicBezTo>
                  <a:cubicBezTo>
                    <a:pt x="246062" y="94456"/>
                    <a:pt x="261144" y="34925"/>
                    <a:pt x="276225" y="32544"/>
                  </a:cubicBezTo>
                  <a:cubicBezTo>
                    <a:pt x="291306" y="30163"/>
                    <a:pt x="306388" y="84931"/>
                    <a:pt x="323850" y="84931"/>
                  </a:cubicBezTo>
                  <a:cubicBezTo>
                    <a:pt x="341312" y="84931"/>
                    <a:pt x="360363" y="31750"/>
                    <a:pt x="381000" y="32544"/>
                  </a:cubicBezTo>
                  <a:cubicBezTo>
                    <a:pt x="401637" y="33338"/>
                    <a:pt x="424656" y="61516"/>
                    <a:pt x="447675" y="89694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 bwMode="auto">
            <a:xfrm rot="5400000">
              <a:off x="5928519" y="6020595"/>
              <a:ext cx="107950" cy="12541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cxnSp>
          <p:nvCxnSpPr>
            <p:cNvPr id="31" name="Straight Connector 96"/>
            <p:cNvCxnSpPr>
              <a:cxnSpLocks noChangeShapeType="1"/>
            </p:cNvCxnSpPr>
            <p:nvPr/>
          </p:nvCxnSpPr>
          <p:spPr bwMode="auto">
            <a:xfrm flipV="1">
              <a:off x="6067425" y="5991225"/>
              <a:ext cx="509588" cy="476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73"/>
          <p:cNvGrpSpPr>
            <a:grpSpLocks/>
          </p:cNvGrpSpPr>
          <p:nvPr/>
        </p:nvGrpSpPr>
        <p:grpSpPr bwMode="auto">
          <a:xfrm flipH="1">
            <a:off x="6638173" y="2100966"/>
            <a:ext cx="447675" cy="176212"/>
            <a:chOff x="5915025" y="6029326"/>
            <a:chExt cx="447675" cy="176212"/>
          </a:xfrm>
        </p:grpSpPr>
        <p:sp>
          <p:nvSpPr>
            <p:cNvPr id="37" name="Freeform 94"/>
            <p:cNvSpPr>
              <a:spLocks/>
            </p:cNvSpPr>
            <p:nvPr/>
          </p:nvSpPr>
          <p:spPr bwMode="auto">
            <a:xfrm>
              <a:off x="5915025" y="6100763"/>
              <a:ext cx="447675" cy="104775"/>
            </a:xfrm>
            <a:custGeom>
              <a:avLst/>
              <a:gdLst>
                <a:gd name="T0" fmla="*/ 0 w 447675"/>
                <a:gd name="T1" fmla="*/ 45046 h 103982"/>
                <a:gd name="T2" fmla="*/ 57150 w 447675"/>
                <a:gd name="T3" fmla="*/ 9350 h 103982"/>
                <a:gd name="T4" fmla="*/ 95250 w 447675"/>
                <a:gd name="T5" fmla="*/ 101140 h 103982"/>
                <a:gd name="T6" fmla="*/ 152400 w 447675"/>
                <a:gd name="T7" fmla="*/ 19548 h 103982"/>
                <a:gd name="T8" fmla="*/ 200025 w 447675"/>
                <a:gd name="T9" fmla="*/ 65444 h 103982"/>
                <a:gd name="T10" fmla="*/ 233362 w 447675"/>
                <a:gd name="T11" fmla="*/ 106240 h 103982"/>
                <a:gd name="T12" fmla="*/ 276225 w 447675"/>
                <a:gd name="T13" fmla="*/ 34848 h 103982"/>
                <a:gd name="T14" fmla="*/ 323850 w 447675"/>
                <a:gd name="T15" fmla="*/ 90943 h 103982"/>
                <a:gd name="T16" fmla="*/ 381000 w 447675"/>
                <a:gd name="T17" fmla="*/ 34848 h 103982"/>
                <a:gd name="T18" fmla="*/ 447675 w 447675"/>
                <a:gd name="T19" fmla="*/ 96042 h 1039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7675"/>
                <a:gd name="T31" fmla="*/ 0 h 103982"/>
                <a:gd name="T32" fmla="*/ 447675 w 447675"/>
                <a:gd name="T33" fmla="*/ 103982 h 1039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7675" h="103982">
                  <a:moveTo>
                    <a:pt x="0" y="42069"/>
                  </a:moveTo>
                  <a:cubicBezTo>
                    <a:pt x="20637" y="21034"/>
                    <a:pt x="41275" y="0"/>
                    <a:pt x="57150" y="8731"/>
                  </a:cubicBezTo>
                  <a:cubicBezTo>
                    <a:pt x="73025" y="17462"/>
                    <a:pt x="79375" y="92869"/>
                    <a:pt x="95250" y="94456"/>
                  </a:cubicBezTo>
                  <a:cubicBezTo>
                    <a:pt x="111125" y="96044"/>
                    <a:pt x="134938" y="23812"/>
                    <a:pt x="152400" y="18256"/>
                  </a:cubicBezTo>
                  <a:cubicBezTo>
                    <a:pt x="169862" y="12700"/>
                    <a:pt x="186531" y="47625"/>
                    <a:pt x="200025" y="61119"/>
                  </a:cubicBezTo>
                  <a:cubicBezTo>
                    <a:pt x="213519" y="74613"/>
                    <a:pt x="220662" y="103982"/>
                    <a:pt x="233362" y="99219"/>
                  </a:cubicBezTo>
                  <a:cubicBezTo>
                    <a:pt x="246062" y="94456"/>
                    <a:pt x="261144" y="34925"/>
                    <a:pt x="276225" y="32544"/>
                  </a:cubicBezTo>
                  <a:cubicBezTo>
                    <a:pt x="291306" y="30163"/>
                    <a:pt x="306388" y="84931"/>
                    <a:pt x="323850" y="84931"/>
                  </a:cubicBezTo>
                  <a:cubicBezTo>
                    <a:pt x="341312" y="84931"/>
                    <a:pt x="360363" y="31750"/>
                    <a:pt x="381000" y="32544"/>
                  </a:cubicBezTo>
                  <a:cubicBezTo>
                    <a:pt x="401637" y="33338"/>
                    <a:pt x="424656" y="61516"/>
                    <a:pt x="447675" y="89694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 bwMode="auto">
            <a:xfrm rot="5400000">
              <a:off x="5928519" y="6020595"/>
              <a:ext cx="107950" cy="12541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0" name="Group 79"/>
          <p:cNvGrpSpPr>
            <a:grpSpLocks/>
          </p:cNvGrpSpPr>
          <p:nvPr/>
        </p:nvGrpSpPr>
        <p:grpSpPr bwMode="auto">
          <a:xfrm flipH="1">
            <a:off x="6750091" y="1972377"/>
            <a:ext cx="2200275" cy="756463"/>
            <a:chOff x="3773846" y="5746007"/>
            <a:chExt cx="2200310" cy="1013734"/>
          </a:xfrm>
        </p:grpSpPr>
        <p:grpSp>
          <p:nvGrpSpPr>
            <p:cNvPr id="41" name="Group 69"/>
            <p:cNvGrpSpPr>
              <a:grpSpLocks/>
            </p:cNvGrpSpPr>
            <p:nvPr/>
          </p:nvGrpSpPr>
          <p:grpSpPr bwMode="auto">
            <a:xfrm rot="202576">
              <a:off x="4848022" y="5746007"/>
              <a:ext cx="626358" cy="163810"/>
              <a:chOff x="4458499" y="3691797"/>
              <a:chExt cx="626537" cy="159801"/>
            </a:xfrm>
          </p:grpSpPr>
          <p:sp>
            <p:nvSpPr>
              <p:cNvPr id="46" name="Rectangle 45"/>
              <p:cNvSpPr/>
              <p:nvPr/>
            </p:nvSpPr>
            <p:spPr bwMode="auto">
              <a:xfrm rot="5400000">
                <a:off x="4488169" y="3662127"/>
                <a:ext cx="159801" cy="2191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cxnSp>
            <p:nvCxnSpPr>
              <p:cNvPr id="48" name="Straight Connector 65"/>
              <p:cNvCxnSpPr>
                <a:cxnSpLocks noChangeShapeType="1"/>
              </p:cNvCxnSpPr>
              <p:nvPr/>
            </p:nvCxnSpPr>
            <p:spPr bwMode="auto">
              <a:xfrm rot="21397424" flipH="1">
                <a:off x="4692120" y="3745406"/>
                <a:ext cx="392916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2" name="TextBox 2"/>
            <p:cNvSpPr txBox="1">
              <a:spLocks noChangeArrowheads="1"/>
            </p:cNvSpPr>
            <p:nvPr/>
          </p:nvSpPr>
          <p:spPr bwMode="auto">
            <a:xfrm>
              <a:off x="3773846" y="6409444"/>
              <a:ext cx="2200310" cy="35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i="0" dirty="0"/>
                <a:t>             </a:t>
              </a:r>
              <a:endParaRPr lang="en-US" altLang="en-US" sz="900" i="0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16" y="2431179"/>
            <a:ext cx="6981444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Spatial variability 11/12 May 2013</a:t>
            </a:r>
          </a:p>
        </p:txBody>
      </p:sp>
      <p:pic>
        <p:nvPicPr>
          <p:cNvPr id="43011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066800"/>
            <a:ext cx="7410450" cy="523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Vertical profiles</a:t>
            </a:r>
          </a:p>
        </p:txBody>
      </p:sp>
      <p:pic>
        <p:nvPicPr>
          <p:cNvPr id="1638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6905625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670</Words>
  <Application>Microsoft Office PowerPoint</Application>
  <PresentationFormat>On-screen Show (4:3)</PresentationFormat>
  <Paragraphs>132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Custom Design</vt:lpstr>
      <vt:lpstr>1_Custom Design</vt:lpstr>
      <vt:lpstr>Potential measurement strategy with lidar and sonics: Opportunity and issues </vt:lpstr>
      <vt:lpstr>Cornell people</vt:lpstr>
      <vt:lpstr>Challenges</vt:lpstr>
      <vt:lpstr>Instrumentation + example campaigns</vt:lpstr>
      <vt:lpstr>Instrumentation Lake Erie</vt:lpstr>
      <vt:lpstr>Instruments 1: Galion</vt:lpstr>
      <vt:lpstr>Overview of Galion scans</vt:lpstr>
      <vt:lpstr>Spatial variability 11/12 May 2013</vt:lpstr>
      <vt:lpstr>Vertical profiles</vt:lpstr>
      <vt:lpstr>Instrument 2: ZephIR 320</vt:lpstr>
      <vt:lpstr>ZephIR lidar</vt:lpstr>
      <vt:lpstr>Instrument 3: SpiDAR</vt:lpstr>
      <vt:lpstr>Instrument 4: Sonics</vt:lpstr>
      <vt:lpstr>Data closure</vt:lpstr>
      <vt:lpstr>Integrating different measurements</vt:lpstr>
      <vt:lpstr>Example WRF plan </vt:lpstr>
      <vt:lpstr>Research tasks</vt:lpstr>
      <vt:lpstr>Cornell capabilities 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J. Lind</dc:creator>
  <cp:lastModifiedBy>UND</cp:lastModifiedBy>
  <cp:revision>160</cp:revision>
  <dcterms:created xsi:type="dcterms:W3CDTF">2014-05-07T13:58:10Z</dcterms:created>
  <dcterms:modified xsi:type="dcterms:W3CDTF">2014-09-25T16:11:04Z</dcterms:modified>
</cp:coreProperties>
</file>