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4" r:id="rId2"/>
    <p:sldId id="286" r:id="rId3"/>
    <p:sldId id="311" r:id="rId4"/>
    <p:sldId id="305" r:id="rId5"/>
    <p:sldId id="328" r:id="rId6"/>
    <p:sldId id="300" r:id="rId7"/>
    <p:sldId id="302" r:id="rId8"/>
    <p:sldId id="303" r:id="rId9"/>
    <p:sldId id="298" r:id="rId10"/>
    <p:sldId id="299" r:id="rId11"/>
    <p:sldId id="296" r:id="rId12"/>
    <p:sldId id="292" r:id="rId13"/>
    <p:sldId id="310" r:id="rId14"/>
    <p:sldId id="289" r:id="rId15"/>
    <p:sldId id="290" r:id="rId16"/>
    <p:sldId id="312" r:id="rId17"/>
    <p:sldId id="288" r:id="rId18"/>
    <p:sldId id="291" r:id="rId19"/>
    <p:sldId id="306" r:id="rId20"/>
    <p:sldId id="315" r:id="rId21"/>
    <p:sldId id="295" r:id="rId22"/>
    <p:sldId id="297" r:id="rId23"/>
    <p:sldId id="308" r:id="rId24"/>
    <p:sldId id="313" r:id="rId25"/>
    <p:sldId id="314" r:id="rId26"/>
    <p:sldId id="309" r:id="rId27"/>
    <p:sldId id="316" r:id="rId28"/>
    <p:sldId id="293" r:id="rId29"/>
    <p:sldId id="294" r:id="rId30"/>
    <p:sldId id="317" r:id="rId31"/>
    <p:sldId id="318" r:id="rId32"/>
    <p:sldId id="319" r:id="rId33"/>
    <p:sldId id="278" r:id="rId34"/>
    <p:sldId id="281" r:id="rId35"/>
    <p:sldId id="282" r:id="rId36"/>
    <p:sldId id="327" r:id="rId37"/>
    <p:sldId id="320" r:id="rId38"/>
    <p:sldId id="321" r:id="rId39"/>
    <p:sldId id="322" r:id="rId40"/>
    <p:sldId id="323" r:id="rId41"/>
    <p:sldId id="324" r:id="rId42"/>
    <p:sldId id="325" r:id="rId43"/>
    <p:sldId id="326" r:id="rId44"/>
    <p:sldId id="304"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4698" autoAdjust="0"/>
  </p:normalViewPr>
  <p:slideViewPr>
    <p:cSldViewPr snapToGrid="0">
      <p:cViewPr varScale="1">
        <p:scale>
          <a:sx n="70" d="100"/>
          <a:sy n="70" d="100"/>
        </p:scale>
        <p:origin x="-5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CCFF1F88-7EA8-4795-BBF8-6B8A9BF5FF0E}" type="datetimeFigureOut">
              <a:rPr lang="en-US"/>
              <a:pPr>
                <a:defRPr/>
              </a:pPr>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8F83944-07ED-49C7-9700-C26CBDFA52C6}" type="slidenum">
              <a:rPr lang="en-US"/>
              <a:pPr>
                <a:defRPr/>
              </a:pPr>
              <a:t>‹#›</a:t>
            </a:fld>
            <a:endParaRPr lang="en-US"/>
          </a:p>
        </p:txBody>
      </p:sp>
    </p:spTree>
    <p:extLst>
      <p:ext uri="{BB962C8B-B14F-4D97-AF65-F5344CB8AC3E}">
        <p14:creationId xmlns:p14="http://schemas.microsoft.com/office/powerpoint/2010/main" val="19354071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t>Environmental Fluid Dynamics Program                                                                                                                   Arizona State University</a:t>
            </a:r>
            <a:endParaRPr lang="en-US"/>
          </a:p>
        </p:txBody>
      </p:sp>
      <p:sp>
        <p:nvSpPr>
          <p:cNvPr id="5" name="Slide Number Placeholder 4"/>
          <p:cNvSpPr>
            <a:spLocks noGrp="1"/>
          </p:cNvSpPr>
          <p:nvPr>
            <p:ph type="sldNum" sz="quarter" idx="11"/>
          </p:nvPr>
        </p:nvSpPr>
        <p:spPr/>
        <p:txBody>
          <a:bodyPr/>
          <a:lstStyle/>
          <a:p>
            <a:fld id="{5D5096B6-542B-4F95-AAF0-13735E6AB37F}"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9A6433-97D8-4809-ABE4-A3E47161E124}" type="slidenum">
              <a:rPr lang="en-US" altLang="en-US"/>
              <a:pPr/>
              <a:t>7</a:t>
            </a:fld>
            <a:endParaRPr lang="en-US" altLang="en-US"/>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EC0E3-CB4F-436E-8B33-582C46FF5CBC}" type="slidenum">
              <a:rPr lang="en-US" altLang="en-US"/>
              <a:pPr/>
              <a:t>8</a:t>
            </a:fld>
            <a:endParaRPr lang="en-US" altLang="en-US"/>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33, 32, 32</a:t>
            </a:r>
            <a:r>
              <a:rPr lang="en-US" baseline="0" dirty="0" smtClean="0"/>
              <a:t> represent high-, medium and, and low- intensity urban</a:t>
            </a:r>
            <a:endParaRPr lang="en-US" dirty="0"/>
          </a:p>
        </p:txBody>
      </p:sp>
      <p:sp>
        <p:nvSpPr>
          <p:cNvPr id="4" name="Slide Number Placeholder 3"/>
          <p:cNvSpPr>
            <a:spLocks noGrp="1"/>
          </p:cNvSpPr>
          <p:nvPr>
            <p:ph type="sldNum" sz="quarter" idx="10"/>
          </p:nvPr>
        </p:nvSpPr>
        <p:spPr/>
        <p:txBody>
          <a:bodyPr/>
          <a:lstStyle/>
          <a:p>
            <a:fld id="{C47CF6AB-8B6A-4B8C-BDF4-CE96B6E6E220}" type="slidenum">
              <a:rPr lang="en-US" smtClean="0"/>
              <a:t>9</a:t>
            </a:fld>
            <a:endParaRPr lang="en-US"/>
          </a:p>
        </p:txBody>
      </p:sp>
    </p:spTree>
    <p:extLst>
      <p:ext uri="{BB962C8B-B14F-4D97-AF65-F5344CB8AC3E}">
        <p14:creationId xmlns:p14="http://schemas.microsoft.com/office/powerpoint/2010/main" val="126835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Extremes between</a:t>
            </a:r>
            <a:r>
              <a:rPr lang="en-US" baseline="0" dirty="0" smtClean="0"/>
              <a:t> zones more extreme</a:t>
            </a:r>
            <a:endParaRPr lang="en-US" dirty="0"/>
          </a:p>
        </p:txBody>
      </p:sp>
      <p:sp>
        <p:nvSpPr>
          <p:cNvPr id="4" name="Slide Number Placeholder 3"/>
          <p:cNvSpPr>
            <a:spLocks noGrp="1"/>
          </p:cNvSpPr>
          <p:nvPr>
            <p:ph type="sldNum" sz="quarter" idx="10"/>
          </p:nvPr>
        </p:nvSpPr>
        <p:spPr/>
        <p:txBody>
          <a:bodyPr/>
          <a:lstStyle/>
          <a:p>
            <a:fld id="{C47CF6AB-8B6A-4B8C-BDF4-CE96B6E6E220}" type="slidenum">
              <a:rPr lang="en-US" smtClean="0"/>
              <a:t>10</a:t>
            </a:fld>
            <a:endParaRPr lang="en-US"/>
          </a:p>
        </p:txBody>
      </p:sp>
    </p:spTree>
    <p:extLst>
      <p:ext uri="{BB962C8B-B14F-4D97-AF65-F5344CB8AC3E}">
        <p14:creationId xmlns:p14="http://schemas.microsoft.com/office/powerpoint/2010/main" val="264237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F83944-07ED-49C7-9700-C26CBDFA52C6}" type="slidenum">
              <a:rPr lang="en-US" smtClean="0"/>
              <a:pPr>
                <a:defRPr/>
              </a:pPr>
              <a:t>39</a:t>
            </a:fld>
            <a:endParaRPr lang="en-US"/>
          </a:p>
        </p:txBody>
      </p:sp>
    </p:spTree>
    <p:extLst>
      <p:ext uri="{BB962C8B-B14F-4D97-AF65-F5344CB8AC3E}">
        <p14:creationId xmlns:p14="http://schemas.microsoft.com/office/powerpoint/2010/main" val="250309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860B4B-BC2D-4237-8A2A-D1CA72404949}"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61E285-3D64-4C45-8ACF-D7ABE3F7A5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FB094F-C14B-43E8-A25C-162653C0699F}"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AFBD15-6EA4-4EFC-8A6A-02DCB02DAE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80EC44-2D1C-424E-826F-0A51819B7A47}"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ABA12F-BB36-4F1E-B1AC-9C812CB1CAE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BAF6AB-48E2-4A0E-B083-DD0A123CD215}"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A35FD5-EC65-46AB-91C5-B47D38E3379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85FD872-0753-4CAF-AF48-7728CEC8C506}" type="datetimeFigureOut">
              <a:rPr lang="en-US"/>
              <a:pPr>
                <a:defRPr/>
              </a:pPr>
              <a:t>9/25/2014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5A3EF9-257D-4262-95E5-B53867A6CD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73BF53-8844-4037-BE85-42D01A5976DA}"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6C63E4-E60E-4144-8535-78172BA54B3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818F4C1-60F9-42F8-A408-EE7BA766EF59}" type="datetimeFigureOut">
              <a:rPr lang="en-US"/>
              <a:pPr>
                <a:defRPr/>
              </a:pPr>
              <a:t>9/25/2014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39E8FDA-879F-4E7D-9839-DDCA18E5DB5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F76A8F-D860-4EB3-9A03-F71C3548C90A}" type="datetimeFigureOut">
              <a:rPr lang="en-US"/>
              <a:pPr>
                <a:defRPr/>
              </a:pPr>
              <a:t>9/25/2014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E1291C-3F5A-42FF-B8DD-F25E72AB22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E7A87-82B7-4511-BFE5-9287FC973CC6}" type="datetimeFigureOut">
              <a:rPr lang="en-US"/>
              <a:pPr>
                <a:defRPr/>
              </a:pPr>
              <a:t>9/25/2014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B647E94-5AE7-4AF1-AE70-2A431250A1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7C69F7-29A1-4125-8A8B-54F7C85280BB}"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900F59-6233-43DE-9CFA-A1D4A856F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638955-B9AB-4D27-82F8-16158BE9B3AA}" type="datetimeFigureOut">
              <a:rPr lang="en-US"/>
              <a:pPr>
                <a:defRPr/>
              </a:pPr>
              <a:t>9/25/2014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7C288A-A739-4EA5-BB71-50729733722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4FD329C-406F-4B01-9016-029E2E0BBE30}" type="datetimeFigureOut">
              <a:rPr lang="en-US"/>
              <a:pPr>
                <a:defRPr/>
              </a:pPr>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7D1BE88-AF83-4558-A635-79F72ADBE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indico.conferences.dtu.dk/conferenceDisplay.py?confId=7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3.nd.edu/~dynamics/20130719_WINDletter.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36" y="1421393"/>
            <a:ext cx="8962930" cy="5401479"/>
          </a:xfrm>
          <a:prstGeom prst="rect">
            <a:avLst/>
          </a:prstGeom>
        </p:spPr>
        <p:txBody>
          <a:bodyPr wrap="square">
            <a:spAutoFit/>
          </a:bodyPr>
          <a:lstStyle/>
          <a:p>
            <a:pPr algn="ctr">
              <a:spcBef>
                <a:spcPts val="1200"/>
              </a:spcBef>
              <a:spcAft>
                <a:spcPts val="1200"/>
              </a:spcAft>
            </a:pPr>
            <a:r>
              <a:rPr lang="en-US" sz="3200" dirty="0"/>
              <a:t>Workshop </a:t>
            </a:r>
            <a:r>
              <a:rPr lang="en-US" sz="3200" dirty="0" smtClean="0"/>
              <a:t>on</a:t>
            </a:r>
            <a:r>
              <a:rPr lang="en-US" sz="3200" dirty="0"/>
              <a:t/>
            </a:r>
            <a:br>
              <a:rPr lang="en-US" sz="3200" dirty="0"/>
            </a:br>
            <a:r>
              <a:rPr lang="en-US" sz="3200" b="1" dirty="0" err="1"/>
              <a:t>Microscale</a:t>
            </a:r>
            <a:r>
              <a:rPr lang="en-US" sz="3200" b="1" dirty="0"/>
              <a:t> Modeling of Complex-Terrain Flows </a:t>
            </a:r>
            <a:endParaRPr lang="en-US" sz="3200" dirty="0" smtClean="0"/>
          </a:p>
          <a:p>
            <a:pPr algn="ctr">
              <a:spcBef>
                <a:spcPts val="1200"/>
              </a:spcBef>
            </a:pPr>
            <a:r>
              <a:rPr lang="en-US" sz="2400" dirty="0" smtClean="0"/>
              <a:t>September </a:t>
            </a:r>
            <a:r>
              <a:rPr lang="en-US" sz="2400" dirty="0"/>
              <a:t>25-26, 2014 </a:t>
            </a:r>
            <a:br>
              <a:rPr lang="en-US" sz="2400" dirty="0"/>
            </a:br>
            <a:endParaRPr lang="en-US" sz="2400" dirty="0" smtClean="0"/>
          </a:p>
          <a:p>
            <a:pPr algn="ctr"/>
            <a:r>
              <a:rPr lang="en-US" sz="2400" dirty="0" smtClean="0"/>
              <a:t>112-114 </a:t>
            </a:r>
            <a:r>
              <a:rPr lang="en-US" sz="2400" dirty="0"/>
              <a:t>McKenna Hall, University of Notre </a:t>
            </a:r>
            <a:r>
              <a:rPr lang="en-US" sz="2400" dirty="0" smtClean="0"/>
              <a:t>Dame</a:t>
            </a:r>
          </a:p>
          <a:p>
            <a:pPr algn="ctr"/>
            <a:endParaRPr lang="en-US" sz="2400" b="1" dirty="0" smtClean="0"/>
          </a:p>
          <a:p>
            <a:pPr algn="ctr"/>
            <a:r>
              <a:rPr lang="en-US" sz="2400" b="1" dirty="0" smtClean="0"/>
              <a:t>Sponsors</a:t>
            </a:r>
            <a:r>
              <a:rPr lang="en-US" sz="2400" b="1" dirty="0"/>
              <a:t>:</a:t>
            </a:r>
            <a:endParaRPr lang="en-US" sz="2400" dirty="0"/>
          </a:p>
          <a:p>
            <a:pPr algn="ctr">
              <a:spcBef>
                <a:spcPts val="600"/>
              </a:spcBef>
            </a:pPr>
            <a:r>
              <a:rPr lang="en-US" sz="2400" dirty="0"/>
              <a:t>Army Research Office (Environmental Science Division)</a:t>
            </a:r>
          </a:p>
          <a:p>
            <a:pPr algn="ctr"/>
            <a:r>
              <a:rPr lang="en-US" sz="2400" dirty="0"/>
              <a:t>Wayne </a:t>
            </a:r>
            <a:r>
              <a:rPr lang="en-US" sz="2400" dirty="0" smtClean="0"/>
              <a:t>&amp; Diana </a:t>
            </a:r>
            <a:r>
              <a:rPr lang="en-US" sz="2400" dirty="0" err="1"/>
              <a:t>Murdy</a:t>
            </a:r>
            <a:r>
              <a:rPr lang="en-US" sz="2400" dirty="0"/>
              <a:t> Endowment Fund, </a:t>
            </a:r>
            <a:endParaRPr lang="en-US" sz="2400" dirty="0" smtClean="0"/>
          </a:p>
          <a:p>
            <a:pPr algn="ctr"/>
            <a:r>
              <a:rPr lang="en-US" sz="2400" dirty="0" smtClean="0"/>
              <a:t>at University </a:t>
            </a:r>
            <a:r>
              <a:rPr lang="en-US" sz="2400" dirty="0"/>
              <a:t>of Notre Dame</a:t>
            </a:r>
          </a:p>
          <a:p>
            <a:pPr algn="ctr"/>
            <a:endParaRPr lang="en-US" sz="3200" dirty="0"/>
          </a:p>
        </p:txBody>
      </p:sp>
      <p:pic>
        <p:nvPicPr>
          <p:cNvPr id="3" name="Picture 6" descr="ND_BannerImage.jpg"/>
          <p:cNvPicPr>
            <a:picLocks noChangeAspect="1"/>
          </p:cNvPicPr>
          <p:nvPr/>
        </p:nvPicPr>
        <p:blipFill>
          <a:blip r:embed="rId2" cstate="print"/>
          <a:srcRect/>
          <a:stretch>
            <a:fillRect/>
          </a:stretch>
        </p:blipFill>
        <p:spPr bwMode="auto">
          <a:xfrm>
            <a:off x="0" y="-871538"/>
            <a:ext cx="9144000" cy="2128838"/>
          </a:xfrm>
          <a:prstGeom prst="rect">
            <a:avLst/>
          </a:prstGeom>
          <a:noFill/>
          <a:ln w="9525">
            <a:noFill/>
            <a:miter lim="800000"/>
            <a:headEnd/>
            <a:tailEnd/>
          </a:ln>
        </p:spPr>
      </p:pic>
    </p:spTree>
    <p:extLst>
      <p:ext uri="{BB962C8B-B14F-4D97-AF65-F5344CB8AC3E}">
        <p14:creationId xmlns:p14="http://schemas.microsoft.com/office/powerpoint/2010/main" val="199433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rgbClr val="1F2457"/>
                </a:solidFill>
              </a:rPr>
              <a:t>Climate change impacts</a:t>
            </a:r>
            <a:endParaRPr lang="en-US" dirty="0">
              <a:solidFill>
                <a:srgbClr val="1F2457"/>
              </a:solidFill>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94" t="3783" r="37601" b="8720"/>
          <a:stretch/>
        </p:blipFill>
        <p:spPr bwMode="auto">
          <a:xfrm>
            <a:off x="4841004" y="1676400"/>
            <a:ext cx="3634449" cy="412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6959" t="3145" r="37644" b="8990"/>
          <a:stretch/>
        </p:blipFill>
        <p:spPr bwMode="auto">
          <a:xfrm>
            <a:off x="609600" y="1664387"/>
            <a:ext cx="3598653" cy="41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653" y="5823333"/>
            <a:ext cx="609600" cy="95846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2585" y="5871366"/>
            <a:ext cx="521268" cy="910434"/>
          </a:xfrm>
          <a:prstGeom prst="rect">
            <a:avLst/>
          </a:prstGeom>
        </p:spPr>
      </p:pic>
      <p:sp>
        <p:nvSpPr>
          <p:cNvPr id="10" name="TextBox 9"/>
          <p:cNvSpPr txBox="1"/>
          <p:nvPr/>
        </p:nvSpPr>
        <p:spPr>
          <a:xfrm>
            <a:off x="1769853" y="5802923"/>
            <a:ext cx="838200" cy="1384995"/>
          </a:xfrm>
          <a:prstGeom prst="rect">
            <a:avLst/>
          </a:prstGeom>
          <a:noFill/>
        </p:spPr>
        <p:txBody>
          <a:bodyPr wrap="square" rtlCol="0">
            <a:spAutoFit/>
          </a:bodyPr>
          <a:lstStyle/>
          <a:p>
            <a:r>
              <a:rPr lang="en-US" sz="1200" dirty="0" smtClean="0"/>
              <a:t>&lt; 23.8 °C</a:t>
            </a:r>
          </a:p>
          <a:p>
            <a:r>
              <a:rPr lang="en-US" sz="1200" dirty="0" smtClean="0"/>
              <a:t>23.8 </a:t>
            </a:r>
            <a:r>
              <a:rPr lang="en-US" sz="1200" dirty="0"/>
              <a:t>°</a:t>
            </a:r>
            <a:r>
              <a:rPr lang="en-US" sz="1200" dirty="0" smtClean="0"/>
              <a:t>C</a:t>
            </a:r>
          </a:p>
          <a:p>
            <a:r>
              <a:rPr lang="en-US" sz="1200" dirty="0" smtClean="0"/>
              <a:t>23.9 </a:t>
            </a:r>
            <a:r>
              <a:rPr lang="en-US" sz="1200" dirty="0"/>
              <a:t>°</a:t>
            </a:r>
            <a:r>
              <a:rPr lang="en-US" sz="1200" dirty="0" smtClean="0"/>
              <a:t>C</a:t>
            </a:r>
          </a:p>
          <a:p>
            <a:r>
              <a:rPr lang="en-US" sz="1200" dirty="0" smtClean="0"/>
              <a:t>24.0 </a:t>
            </a:r>
            <a:r>
              <a:rPr lang="en-US" sz="1200" dirty="0"/>
              <a:t>°</a:t>
            </a:r>
            <a:r>
              <a:rPr lang="en-US" sz="1200" dirty="0" smtClean="0"/>
              <a:t>C</a:t>
            </a:r>
          </a:p>
          <a:p>
            <a:r>
              <a:rPr lang="en-US" sz="1200" dirty="0" smtClean="0"/>
              <a:t>24.1 </a:t>
            </a:r>
            <a:r>
              <a:rPr lang="en-US" sz="1200" dirty="0"/>
              <a:t>°C</a:t>
            </a:r>
            <a:endParaRPr lang="en-US" sz="1200" dirty="0" smtClean="0"/>
          </a:p>
          <a:p>
            <a:endParaRPr lang="en-US" sz="1200" dirty="0" smtClean="0"/>
          </a:p>
          <a:p>
            <a:endParaRPr lang="en-US" sz="1200" dirty="0" smtClean="0"/>
          </a:p>
        </p:txBody>
      </p:sp>
      <p:sp>
        <p:nvSpPr>
          <p:cNvPr id="12" name="TextBox 11"/>
          <p:cNvSpPr txBox="1"/>
          <p:nvPr/>
        </p:nvSpPr>
        <p:spPr>
          <a:xfrm>
            <a:off x="3217653" y="5791200"/>
            <a:ext cx="838200" cy="1384995"/>
          </a:xfrm>
          <a:prstGeom prst="rect">
            <a:avLst/>
          </a:prstGeom>
          <a:noFill/>
        </p:spPr>
        <p:txBody>
          <a:bodyPr wrap="square" rtlCol="0">
            <a:spAutoFit/>
          </a:bodyPr>
          <a:lstStyle/>
          <a:p>
            <a:r>
              <a:rPr lang="en-US" sz="1200" dirty="0" smtClean="0"/>
              <a:t>24.2 °C</a:t>
            </a:r>
          </a:p>
          <a:p>
            <a:r>
              <a:rPr lang="en-US" sz="1200" dirty="0" smtClean="0"/>
              <a:t>24.3 </a:t>
            </a:r>
            <a:r>
              <a:rPr lang="en-US" sz="1200" dirty="0"/>
              <a:t>°</a:t>
            </a:r>
            <a:r>
              <a:rPr lang="en-US" sz="1200" dirty="0" smtClean="0"/>
              <a:t>C</a:t>
            </a:r>
          </a:p>
          <a:p>
            <a:r>
              <a:rPr lang="en-US" sz="1200" dirty="0" smtClean="0"/>
              <a:t>24.4 </a:t>
            </a:r>
            <a:r>
              <a:rPr lang="en-US" sz="1200" dirty="0"/>
              <a:t>°</a:t>
            </a:r>
            <a:r>
              <a:rPr lang="en-US" sz="1200" dirty="0" smtClean="0"/>
              <a:t>C</a:t>
            </a:r>
          </a:p>
          <a:p>
            <a:r>
              <a:rPr lang="en-US" sz="1200" dirty="0" smtClean="0"/>
              <a:t>24.5 </a:t>
            </a:r>
            <a:r>
              <a:rPr lang="en-US" sz="1200" dirty="0"/>
              <a:t>°</a:t>
            </a:r>
            <a:r>
              <a:rPr lang="en-US" sz="1200" dirty="0" smtClean="0"/>
              <a:t>C</a:t>
            </a:r>
          </a:p>
          <a:p>
            <a:r>
              <a:rPr lang="en-US" sz="1200" dirty="0" smtClean="0"/>
              <a:t>&gt; 24.5 </a:t>
            </a:r>
            <a:r>
              <a:rPr lang="en-US" sz="1200" dirty="0"/>
              <a:t>°C</a:t>
            </a:r>
            <a:endParaRPr lang="en-US" sz="1200" dirty="0" smtClean="0"/>
          </a:p>
          <a:p>
            <a:endParaRPr lang="en-US" sz="1200" dirty="0" smtClean="0"/>
          </a:p>
          <a:p>
            <a:endParaRPr lang="en-US" sz="1200" dirty="0" smtClean="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9853" y="5823333"/>
            <a:ext cx="609600" cy="95846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9785" y="5871366"/>
            <a:ext cx="521268" cy="910434"/>
          </a:xfrm>
          <a:prstGeom prst="rect">
            <a:avLst/>
          </a:prstGeom>
        </p:spPr>
      </p:pic>
      <p:sp>
        <p:nvSpPr>
          <p:cNvPr id="16" name="TextBox 15"/>
          <p:cNvSpPr txBox="1"/>
          <p:nvPr/>
        </p:nvSpPr>
        <p:spPr>
          <a:xfrm>
            <a:off x="6037053" y="5802923"/>
            <a:ext cx="838200" cy="1384995"/>
          </a:xfrm>
          <a:prstGeom prst="rect">
            <a:avLst/>
          </a:prstGeom>
          <a:noFill/>
        </p:spPr>
        <p:txBody>
          <a:bodyPr wrap="square" rtlCol="0">
            <a:spAutoFit/>
          </a:bodyPr>
          <a:lstStyle/>
          <a:p>
            <a:r>
              <a:rPr lang="en-US" sz="1200" dirty="0" smtClean="0"/>
              <a:t>&lt; 26.5 °C</a:t>
            </a:r>
          </a:p>
          <a:p>
            <a:r>
              <a:rPr lang="en-US" sz="1200" dirty="0" smtClean="0"/>
              <a:t>26.5 </a:t>
            </a:r>
            <a:r>
              <a:rPr lang="en-US" sz="1200" dirty="0"/>
              <a:t>°</a:t>
            </a:r>
            <a:r>
              <a:rPr lang="en-US" sz="1200" dirty="0" smtClean="0"/>
              <a:t>C</a:t>
            </a:r>
          </a:p>
          <a:p>
            <a:r>
              <a:rPr lang="en-US" sz="1200" dirty="0" smtClean="0"/>
              <a:t>26.6 </a:t>
            </a:r>
            <a:r>
              <a:rPr lang="en-US" sz="1200" dirty="0"/>
              <a:t>°</a:t>
            </a:r>
            <a:r>
              <a:rPr lang="en-US" sz="1200" dirty="0" smtClean="0"/>
              <a:t>C</a:t>
            </a:r>
          </a:p>
          <a:p>
            <a:r>
              <a:rPr lang="en-US" sz="1200" dirty="0" smtClean="0"/>
              <a:t>26.7 </a:t>
            </a:r>
            <a:r>
              <a:rPr lang="en-US" sz="1200" dirty="0"/>
              <a:t>°</a:t>
            </a:r>
            <a:r>
              <a:rPr lang="en-US" sz="1200" dirty="0" smtClean="0"/>
              <a:t>C</a:t>
            </a:r>
          </a:p>
          <a:p>
            <a:r>
              <a:rPr lang="en-US" sz="1200" dirty="0" smtClean="0"/>
              <a:t>26.8 </a:t>
            </a:r>
            <a:r>
              <a:rPr lang="en-US" sz="1200" dirty="0"/>
              <a:t>°C</a:t>
            </a:r>
            <a:endParaRPr lang="en-US" sz="1200" dirty="0" smtClean="0"/>
          </a:p>
          <a:p>
            <a:endParaRPr lang="en-US" sz="1200" dirty="0" smtClean="0"/>
          </a:p>
          <a:p>
            <a:endParaRPr lang="en-US" sz="1200" dirty="0" smtClean="0"/>
          </a:p>
        </p:txBody>
      </p:sp>
      <p:sp>
        <p:nvSpPr>
          <p:cNvPr id="17" name="TextBox 16"/>
          <p:cNvSpPr txBox="1"/>
          <p:nvPr/>
        </p:nvSpPr>
        <p:spPr>
          <a:xfrm>
            <a:off x="7484853" y="5791200"/>
            <a:ext cx="838200" cy="1384995"/>
          </a:xfrm>
          <a:prstGeom prst="rect">
            <a:avLst/>
          </a:prstGeom>
          <a:noFill/>
        </p:spPr>
        <p:txBody>
          <a:bodyPr wrap="square" rtlCol="0">
            <a:spAutoFit/>
          </a:bodyPr>
          <a:lstStyle/>
          <a:p>
            <a:r>
              <a:rPr lang="en-US" sz="1200" dirty="0" smtClean="0"/>
              <a:t>26.9 °C</a:t>
            </a:r>
          </a:p>
          <a:p>
            <a:r>
              <a:rPr lang="en-US" sz="1200" dirty="0" smtClean="0"/>
              <a:t>27.0 </a:t>
            </a:r>
            <a:r>
              <a:rPr lang="en-US" sz="1200" dirty="0"/>
              <a:t>°</a:t>
            </a:r>
            <a:r>
              <a:rPr lang="en-US" sz="1200" dirty="0" smtClean="0"/>
              <a:t>C</a:t>
            </a:r>
          </a:p>
          <a:p>
            <a:r>
              <a:rPr lang="en-US" sz="1200" dirty="0" smtClean="0"/>
              <a:t>27.1 </a:t>
            </a:r>
            <a:r>
              <a:rPr lang="en-US" sz="1200" dirty="0"/>
              <a:t>°</a:t>
            </a:r>
            <a:r>
              <a:rPr lang="en-US" sz="1200" dirty="0" smtClean="0"/>
              <a:t>C</a:t>
            </a:r>
          </a:p>
          <a:p>
            <a:r>
              <a:rPr lang="en-US" sz="1200" dirty="0" smtClean="0"/>
              <a:t>27.2 </a:t>
            </a:r>
            <a:r>
              <a:rPr lang="en-US" sz="1200" dirty="0"/>
              <a:t>°</a:t>
            </a:r>
            <a:r>
              <a:rPr lang="en-US" sz="1200" dirty="0" smtClean="0"/>
              <a:t>C</a:t>
            </a:r>
          </a:p>
          <a:p>
            <a:r>
              <a:rPr lang="en-US" sz="1200" dirty="0" smtClean="0"/>
              <a:t>&gt; 27.2 </a:t>
            </a:r>
            <a:r>
              <a:rPr lang="en-US" sz="1200" dirty="0"/>
              <a:t>°C</a:t>
            </a:r>
            <a:endParaRPr lang="en-US" sz="1200" dirty="0" smtClean="0"/>
          </a:p>
          <a:p>
            <a:endParaRPr lang="en-US" sz="1200" dirty="0" smtClean="0"/>
          </a:p>
          <a:p>
            <a:endParaRPr lang="en-US" sz="1200" dirty="0" smtClean="0"/>
          </a:p>
        </p:txBody>
      </p:sp>
      <p:sp>
        <p:nvSpPr>
          <p:cNvPr id="11" name="Oval 10"/>
          <p:cNvSpPr/>
          <p:nvPr/>
        </p:nvSpPr>
        <p:spPr>
          <a:xfrm>
            <a:off x="1617453" y="3434751"/>
            <a:ext cx="152400"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19" name="Oval 18"/>
          <p:cNvSpPr/>
          <p:nvPr/>
        </p:nvSpPr>
        <p:spPr>
          <a:xfrm>
            <a:off x="2209800" y="5410200"/>
            <a:ext cx="152400"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cxnSp>
        <p:nvCxnSpPr>
          <p:cNvPr id="18" name="Straight Connector 17"/>
          <p:cNvCxnSpPr>
            <a:stCxn id="11" idx="4"/>
            <a:endCxn id="19" idx="1"/>
          </p:cNvCxnSpPr>
          <p:nvPr/>
        </p:nvCxnSpPr>
        <p:spPr>
          <a:xfrm>
            <a:off x="1693653" y="3587151"/>
            <a:ext cx="538465" cy="1845367"/>
          </a:xfrm>
          <a:prstGeom prst="line">
            <a:avLst/>
          </a:prstGeom>
          <a:ln w="25400" cmpd="sng">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884652" y="3434751"/>
            <a:ext cx="152399"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26" name="Oval 25"/>
          <p:cNvSpPr/>
          <p:nvPr/>
        </p:nvSpPr>
        <p:spPr>
          <a:xfrm>
            <a:off x="6477000" y="5410200"/>
            <a:ext cx="152399"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cxnSp>
        <p:nvCxnSpPr>
          <p:cNvPr id="27" name="Straight Connector 26"/>
          <p:cNvCxnSpPr>
            <a:stCxn id="25" idx="4"/>
            <a:endCxn id="26" idx="1"/>
          </p:cNvCxnSpPr>
          <p:nvPr/>
        </p:nvCxnSpPr>
        <p:spPr>
          <a:xfrm>
            <a:off x="5960852" y="3587151"/>
            <a:ext cx="538466" cy="1845367"/>
          </a:xfrm>
          <a:prstGeom prst="line">
            <a:avLst/>
          </a:prstGeom>
          <a:ln w="25400" cmpd="sng">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4773" y="5802923"/>
            <a:ext cx="1735347" cy="400110"/>
          </a:xfrm>
          <a:prstGeom prst="rect">
            <a:avLst/>
          </a:prstGeom>
          <a:noFill/>
        </p:spPr>
        <p:txBody>
          <a:bodyPr wrap="square" rtlCol="0">
            <a:spAutoFit/>
          </a:bodyPr>
          <a:lstStyle/>
          <a:p>
            <a:pPr algn="ctr"/>
            <a:r>
              <a:rPr lang="el-GR" sz="2000" dirty="0" smtClean="0"/>
              <a:t>Δ</a:t>
            </a:r>
            <a:r>
              <a:rPr lang="en-US" sz="2000" dirty="0" smtClean="0"/>
              <a:t>T</a:t>
            </a:r>
            <a:r>
              <a:rPr lang="en-US" sz="2000" baseline="-25000" dirty="0" smtClean="0"/>
              <a:t>a</a:t>
            </a:r>
            <a:r>
              <a:rPr lang="en-US" sz="2000" dirty="0" smtClean="0"/>
              <a:t> = 0.38 °C</a:t>
            </a:r>
            <a:endParaRPr lang="en-US" sz="2000" dirty="0"/>
          </a:p>
        </p:txBody>
      </p:sp>
      <p:sp>
        <p:nvSpPr>
          <p:cNvPr id="32" name="TextBox 31"/>
          <p:cNvSpPr txBox="1"/>
          <p:nvPr/>
        </p:nvSpPr>
        <p:spPr>
          <a:xfrm>
            <a:off x="4055853" y="5781357"/>
            <a:ext cx="1735347" cy="400110"/>
          </a:xfrm>
          <a:prstGeom prst="rect">
            <a:avLst/>
          </a:prstGeom>
          <a:noFill/>
        </p:spPr>
        <p:txBody>
          <a:bodyPr wrap="square" rtlCol="0">
            <a:spAutoFit/>
          </a:bodyPr>
          <a:lstStyle/>
          <a:p>
            <a:pPr algn="ctr"/>
            <a:r>
              <a:rPr lang="el-GR" sz="2000" dirty="0" smtClean="0"/>
              <a:t>Δ</a:t>
            </a:r>
            <a:r>
              <a:rPr lang="en-US" sz="2000" dirty="0" smtClean="0"/>
              <a:t>T</a:t>
            </a:r>
            <a:r>
              <a:rPr lang="en-US" sz="2000" baseline="-25000" dirty="0" smtClean="0"/>
              <a:t>a</a:t>
            </a:r>
            <a:r>
              <a:rPr lang="en-US" sz="2000" dirty="0" smtClean="0"/>
              <a:t> = 0.60 °C</a:t>
            </a:r>
            <a:endParaRPr lang="en-US" sz="2000" dirty="0"/>
          </a:p>
        </p:txBody>
      </p:sp>
      <p:sp>
        <p:nvSpPr>
          <p:cNvPr id="30" name="TextBox 29"/>
          <p:cNvSpPr txBox="1"/>
          <p:nvPr/>
        </p:nvSpPr>
        <p:spPr>
          <a:xfrm>
            <a:off x="1769853" y="1337458"/>
            <a:ext cx="1905000" cy="461665"/>
          </a:xfrm>
          <a:prstGeom prst="rect">
            <a:avLst/>
          </a:prstGeom>
          <a:noFill/>
        </p:spPr>
        <p:txBody>
          <a:bodyPr wrap="square" rtlCol="0">
            <a:spAutoFit/>
          </a:bodyPr>
          <a:lstStyle/>
          <a:p>
            <a:r>
              <a:rPr lang="en-US" sz="2400" i="1" dirty="0" smtClean="0"/>
              <a:t>Present</a:t>
            </a:r>
            <a:endParaRPr lang="en-US" sz="2400" i="1" dirty="0"/>
          </a:p>
        </p:txBody>
      </p:sp>
      <p:sp>
        <p:nvSpPr>
          <p:cNvPr id="34" name="TextBox 33"/>
          <p:cNvSpPr txBox="1"/>
          <p:nvPr/>
        </p:nvSpPr>
        <p:spPr>
          <a:xfrm>
            <a:off x="6248400" y="1333660"/>
            <a:ext cx="2461034" cy="461665"/>
          </a:xfrm>
          <a:prstGeom prst="rect">
            <a:avLst/>
          </a:prstGeom>
          <a:noFill/>
        </p:spPr>
        <p:txBody>
          <a:bodyPr wrap="square" rtlCol="0">
            <a:spAutoFit/>
          </a:bodyPr>
          <a:lstStyle/>
          <a:p>
            <a:r>
              <a:rPr lang="en-US" sz="2400" i="1" dirty="0" smtClean="0"/>
              <a:t>Future (2081)</a:t>
            </a:r>
            <a:endParaRPr lang="en-US" sz="2400" i="1" dirty="0"/>
          </a:p>
        </p:txBody>
      </p:sp>
      <p:sp>
        <p:nvSpPr>
          <p:cNvPr id="31" name="TextBox 30"/>
          <p:cNvSpPr txBox="1"/>
          <p:nvPr/>
        </p:nvSpPr>
        <p:spPr>
          <a:xfrm>
            <a:off x="2971800" y="1219200"/>
            <a:ext cx="3171015" cy="461665"/>
          </a:xfrm>
          <a:prstGeom prst="rect">
            <a:avLst/>
          </a:prstGeom>
          <a:noFill/>
        </p:spPr>
        <p:txBody>
          <a:bodyPr wrap="square" rtlCol="0">
            <a:spAutoFit/>
          </a:bodyPr>
          <a:lstStyle/>
          <a:p>
            <a:pPr algn="ctr"/>
            <a:r>
              <a:rPr lang="en-US" sz="2400" b="1" dirty="0" smtClean="0"/>
              <a:t>Air Temperature T</a:t>
            </a:r>
            <a:r>
              <a:rPr lang="en-US" sz="2400" b="1" baseline="-25000" dirty="0" smtClean="0"/>
              <a:t>a</a:t>
            </a:r>
            <a:endParaRPr lang="en-US" sz="2400" b="1" dirty="0"/>
          </a:p>
        </p:txBody>
      </p:sp>
      <p:cxnSp>
        <p:nvCxnSpPr>
          <p:cNvPr id="35" name="Straight Arrow Connector 34"/>
          <p:cNvCxnSpPr/>
          <p:nvPr/>
        </p:nvCxnSpPr>
        <p:spPr>
          <a:xfrm>
            <a:off x="1769853" y="3510951"/>
            <a:ext cx="4114799" cy="0"/>
          </a:xfrm>
          <a:prstGeom prst="straightConnector1">
            <a:avLst/>
          </a:prstGeom>
          <a:ln w="25400">
            <a:solidFill>
              <a:schemeClr val="bg1">
                <a:lumMod val="6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038600" y="2627293"/>
            <a:ext cx="1066800" cy="954107"/>
          </a:xfrm>
          <a:prstGeom prst="rect">
            <a:avLst/>
          </a:prstGeom>
          <a:noFill/>
        </p:spPr>
        <p:txBody>
          <a:bodyPr wrap="square" rtlCol="0">
            <a:spAutoFit/>
          </a:bodyPr>
          <a:lstStyle/>
          <a:p>
            <a:pPr algn="ctr"/>
            <a:r>
              <a:rPr lang="el-GR" sz="2000" b="1" dirty="0" smtClean="0"/>
              <a:t>Δ</a:t>
            </a:r>
            <a:r>
              <a:rPr lang="en-US" sz="2000" b="1" dirty="0" smtClean="0"/>
              <a:t>T</a:t>
            </a:r>
            <a:r>
              <a:rPr lang="en-US" sz="2000" b="1" baseline="-25000" dirty="0" smtClean="0"/>
              <a:t>a</a:t>
            </a:r>
          </a:p>
          <a:p>
            <a:pPr algn="ctr"/>
            <a:endParaRPr lang="en-US" sz="1600" b="1" dirty="0" smtClean="0"/>
          </a:p>
          <a:p>
            <a:pPr algn="ctr"/>
            <a:r>
              <a:rPr lang="en-US" sz="2000" b="1" dirty="0" smtClean="0"/>
              <a:t>2.5 </a:t>
            </a:r>
            <a:r>
              <a:rPr lang="en-US" sz="2000" dirty="0"/>
              <a:t>°C</a:t>
            </a:r>
            <a:endParaRPr lang="en-US" sz="2000" b="1" dirty="0"/>
          </a:p>
        </p:txBody>
      </p:sp>
      <p:pic>
        <p:nvPicPr>
          <p:cNvPr id="1029" name="Picture 5" descr="http://www.decodeunicode.org/data/glyph/196x196/003D.g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710" t="34528" r="13750" b="16611"/>
          <a:stretch/>
        </p:blipFill>
        <p:spPr bwMode="auto">
          <a:xfrm rot="5400000">
            <a:off x="4402349" y="3001992"/>
            <a:ext cx="276042" cy="21565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0" y="1295400"/>
            <a:ext cx="1447800" cy="461665"/>
          </a:xfrm>
          <a:prstGeom prst="rect">
            <a:avLst/>
          </a:prstGeom>
          <a:noFill/>
        </p:spPr>
        <p:txBody>
          <a:bodyPr wrap="square" rtlCol="0">
            <a:spAutoFit/>
          </a:bodyPr>
          <a:lstStyle/>
          <a:p>
            <a:r>
              <a:rPr lang="en-US" sz="2400" dirty="0" smtClean="0"/>
              <a:t>12:00 LST</a:t>
            </a:r>
            <a:endParaRPr lang="en-US" sz="2400" dirty="0"/>
          </a:p>
        </p:txBody>
      </p:sp>
    </p:spTree>
    <p:extLst>
      <p:ext uri="{BB962C8B-B14F-4D97-AF65-F5344CB8AC3E}">
        <p14:creationId xmlns:p14="http://schemas.microsoft.com/office/powerpoint/2010/main" val="1992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5" grpId="0" animBg="1"/>
      <p:bldP spid="26" grpId="0" animBg="1"/>
      <p:bldP spid="29" grpId="0"/>
      <p:bldP spid="32"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Microscale</a:t>
            </a:r>
            <a:r>
              <a:rPr lang="en-US" dirty="0" smtClean="0"/>
              <a:t> Wind Energy Applications</a:t>
            </a:r>
            <a:endParaRPr lang="en-US" dirty="0"/>
          </a:p>
        </p:txBody>
      </p:sp>
      <p:pic>
        <p:nvPicPr>
          <p:cNvPr id="5" name="Picture 4" descr="C:\Users\hfernand\AppData\Local\Microsoft\Windows\Temporary Internet Files\Content.Word\Fig4.tif"/>
          <p:cNvPicPr/>
          <p:nvPr/>
        </p:nvPicPr>
        <p:blipFill rotWithShape="1">
          <a:blip r:embed="rId2" cstate="print"/>
          <a:srcRect l="1405" t="3665" r="3112" b="3798"/>
          <a:stretch/>
        </p:blipFill>
        <p:spPr bwMode="auto">
          <a:xfrm>
            <a:off x="575268" y="1573007"/>
            <a:ext cx="3833769" cy="2944671"/>
          </a:xfrm>
          <a:prstGeom prst="rect">
            <a:avLst/>
          </a:prstGeom>
          <a:noFill/>
          <a:ln>
            <a:noFill/>
          </a:ln>
          <a:extLst>
            <a:ext uri="{53640926-AAD7-44D8-BBD7-CCE9431645EC}">
              <a14:shadowObscured xmlns:a14="http://schemas.microsoft.com/office/drawing/2010/main"/>
            </a:ext>
          </a:extLst>
        </p:spPr>
      </p:pic>
      <p:pic>
        <p:nvPicPr>
          <p:cNvPr id="7" name="Picture 6" descr="C:\Users\hfernand\AppData\Local\Microsoft\Windows\Temporary Internet Files\Content.Word\Fig5.tif"/>
          <p:cNvPicPr/>
          <p:nvPr/>
        </p:nvPicPr>
        <p:blipFill rotWithShape="1">
          <a:blip r:embed="rId3" cstate="print"/>
          <a:srcRect l="2689" t="3176" r="3990" b="3742"/>
          <a:stretch/>
        </p:blipFill>
        <p:spPr bwMode="auto">
          <a:xfrm>
            <a:off x="4616280" y="1626194"/>
            <a:ext cx="3676694" cy="2891483"/>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701643" y="4539940"/>
            <a:ext cx="3770769" cy="1477328"/>
          </a:xfrm>
          <a:prstGeom prst="rect">
            <a:avLst/>
          </a:prstGeom>
        </p:spPr>
        <p:txBody>
          <a:bodyPr wrap="square">
            <a:spAutoFit/>
          </a:bodyPr>
          <a:lstStyle/>
          <a:p>
            <a:r>
              <a:rPr lang="en-US" dirty="0" smtClean="0"/>
              <a:t>(a) </a:t>
            </a:r>
            <a:r>
              <a:rPr lang="en-US" dirty="0" err="1" smtClean="0"/>
              <a:t>Mesoscale</a:t>
            </a:r>
            <a:r>
              <a:rPr lang="en-US" dirty="0" smtClean="0"/>
              <a:t> </a:t>
            </a:r>
            <a:r>
              <a:rPr lang="en-US" dirty="0"/>
              <a:t>modeling (5.12 km resolution) output of the wind energy (in color) for the installation of five 2MW turbines (shown in green).</a:t>
            </a:r>
          </a:p>
        </p:txBody>
      </p:sp>
      <p:sp>
        <p:nvSpPr>
          <p:cNvPr id="10" name="Rectangle 9"/>
          <p:cNvSpPr/>
          <p:nvPr/>
        </p:nvSpPr>
        <p:spPr>
          <a:xfrm>
            <a:off x="4616280" y="4539940"/>
            <a:ext cx="4187227" cy="1200329"/>
          </a:xfrm>
          <a:prstGeom prst="rect">
            <a:avLst/>
          </a:prstGeom>
        </p:spPr>
        <p:txBody>
          <a:bodyPr wrap="square">
            <a:spAutoFit/>
          </a:bodyPr>
          <a:lstStyle/>
          <a:p>
            <a:r>
              <a:rPr lang="en-US" dirty="0" smtClean="0"/>
              <a:t>(b) Same </a:t>
            </a:r>
            <a:r>
              <a:rPr lang="en-US" dirty="0"/>
              <a:t>as in (a), but with a </a:t>
            </a:r>
            <a:r>
              <a:rPr lang="en-US" dirty="0" err="1"/>
              <a:t>microscale</a:t>
            </a:r>
            <a:r>
              <a:rPr lang="en-US" dirty="0"/>
              <a:t> model with 20 m resolution model nested in the </a:t>
            </a:r>
            <a:r>
              <a:rPr lang="en-US" dirty="0" err="1"/>
              <a:t>mesoscale</a:t>
            </a:r>
            <a:r>
              <a:rPr lang="en-US" dirty="0"/>
              <a:t> model in (a).</a:t>
            </a:r>
          </a:p>
        </p:txBody>
      </p:sp>
      <p:sp>
        <p:nvSpPr>
          <p:cNvPr id="12" name="Rectangle 11"/>
          <p:cNvSpPr/>
          <p:nvPr/>
        </p:nvSpPr>
        <p:spPr>
          <a:xfrm>
            <a:off x="1396980" y="6041142"/>
            <a:ext cx="1757854" cy="369332"/>
          </a:xfrm>
          <a:prstGeom prst="rect">
            <a:avLst/>
          </a:prstGeom>
        </p:spPr>
        <p:txBody>
          <a:bodyPr wrap="none">
            <a:spAutoFit/>
          </a:bodyPr>
          <a:lstStyle/>
          <a:p>
            <a:r>
              <a:rPr lang="en-US" dirty="0" smtClean="0"/>
              <a:t>AEP - 39 </a:t>
            </a:r>
            <a:r>
              <a:rPr lang="en-US" dirty="0" err="1"/>
              <a:t>GWh</a:t>
            </a:r>
            <a:r>
              <a:rPr lang="en-US" dirty="0"/>
              <a:t> </a:t>
            </a:r>
          </a:p>
        </p:txBody>
      </p:sp>
      <p:sp>
        <p:nvSpPr>
          <p:cNvPr id="13" name="Rectangle 12"/>
          <p:cNvSpPr/>
          <p:nvPr/>
        </p:nvSpPr>
        <p:spPr>
          <a:xfrm>
            <a:off x="3482397" y="6410474"/>
            <a:ext cx="2800767" cy="369332"/>
          </a:xfrm>
          <a:prstGeom prst="rect">
            <a:avLst/>
          </a:prstGeom>
        </p:spPr>
        <p:txBody>
          <a:bodyPr wrap="none">
            <a:spAutoFit/>
          </a:bodyPr>
          <a:lstStyle/>
          <a:p>
            <a:r>
              <a:rPr lang="en-US" dirty="0" smtClean="0"/>
              <a:t>From -- Palma </a:t>
            </a:r>
            <a:r>
              <a:rPr lang="en-US" dirty="0"/>
              <a:t>et al. 2008</a:t>
            </a:r>
          </a:p>
        </p:txBody>
      </p:sp>
      <p:sp>
        <p:nvSpPr>
          <p:cNvPr id="14" name="Rectangle 13"/>
          <p:cNvSpPr/>
          <p:nvPr/>
        </p:nvSpPr>
        <p:spPr>
          <a:xfrm>
            <a:off x="4723933" y="5951320"/>
            <a:ext cx="1757854" cy="369332"/>
          </a:xfrm>
          <a:prstGeom prst="rect">
            <a:avLst/>
          </a:prstGeom>
        </p:spPr>
        <p:txBody>
          <a:bodyPr wrap="none">
            <a:spAutoFit/>
          </a:bodyPr>
          <a:lstStyle/>
          <a:p>
            <a:r>
              <a:rPr lang="en-US" dirty="0"/>
              <a:t>AEP - </a:t>
            </a:r>
            <a:r>
              <a:rPr lang="en-US" dirty="0" smtClean="0"/>
              <a:t>54 </a:t>
            </a:r>
            <a:r>
              <a:rPr lang="en-US" dirty="0" err="1"/>
              <a:t>GWh</a:t>
            </a:r>
            <a:r>
              <a:rPr lang="en-US" dirty="0"/>
              <a:t> </a:t>
            </a:r>
          </a:p>
        </p:txBody>
      </p:sp>
      <p:sp>
        <p:nvSpPr>
          <p:cNvPr id="11" name="TextBox 10"/>
          <p:cNvSpPr txBox="1"/>
          <p:nvPr/>
        </p:nvSpPr>
        <p:spPr>
          <a:xfrm>
            <a:off x="7976102" y="6581868"/>
            <a:ext cx="391454" cy="246221"/>
          </a:xfrm>
          <a:prstGeom prst="rect">
            <a:avLst/>
          </a:prstGeom>
          <a:noFill/>
        </p:spPr>
        <p:txBody>
          <a:bodyPr wrap="none" rtlCol="0">
            <a:spAutoFit/>
          </a:bodyPr>
          <a:lstStyle/>
          <a:p>
            <a:r>
              <a:rPr lang="en-US" sz="1000" dirty="0" smtClean="0">
                <a:solidFill>
                  <a:schemeClr val="bg1">
                    <a:lumMod val="85000"/>
                  </a:schemeClr>
                </a:solidFill>
              </a:rPr>
              <a:t>aim</a:t>
            </a:r>
            <a:endParaRPr lang="en-US" sz="1000" dirty="0">
              <a:solidFill>
                <a:schemeClr val="bg1">
                  <a:lumMod val="85000"/>
                </a:schemeClr>
              </a:solidFill>
            </a:endParaRPr>
          </a:p>
        </p:txBody>
      </p:sp>
    </p:spTree>
    <p:extLst>
      <p:ext uri="{BB962C8B-B14F-4D97-AF65-F5344CB8AC3E}">
        <p14:creationId xmlns:p14="http://schemas.microsoft.com/office/powerpoint/2010/main" val="2244196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765" y="79218"/>
            <a:ext cx="8591738" cy="6049978"/>
          </a:xfrm>
        </p:spPr>
        <p:txBody>
          <a:bodyPr/>
          <a:lstStyle/>
          <a:p>
            <a:pPr marL="0" lvl="0" indent="0">
              <a:buNone/>
            </a:pPr>
            <a:r>
              <a:rPr lang="en-US" sz="2800" b="1" dirty="0" smtClean="0"/>
              <a:t>WORKSHOP AIMS:</a:t>
            </a:r>
          </a:p>
          <a:p>
            <a:pPr lvl="0"/>
            <a:r>
              <a:rPr lang="en-US" sz="2400" dirty="0" smtClean="0"/>
              <a:t>Identify </a:t>
            </a:r>
            <a:r>
              <a:rPr lang="en-US" sz="2400" u="sng" dirty="0"/>
              <a:t>critical </a:t>
            </a:r>
            <a:r>
              <a:rPr lang="en-US" sz="2400" u="sng" dirty="0" smtClean="0"/>
              <a:t>issues </a:t>
            </a:r>
            <a:r>
              <a:rPr lang="en-US" sz="2400" dirty="0" smtClean="0"/>
              <a:t>related to </a:t>
            </a:r>
            <a:r>
              <a:rPr lang="en-US" sz="2400" dirty="0" err="1" smtClean="0"/>
              <a:t>microscale</a:t>
            </a:r>
            <a:r>
              <a:rPr lang="en-US" sz="2400" dirty="0" smtClean="0"/>
              <a:t> modeling of complex terrain flows – science/applications? (</a:t>
            </a:r>
            <a:r>
              <a:rPr lang="en-US" sz="2400" dirty="0" err="1"/>
              <a:t>Grubišić</a:t>
            </a:r>
            <a:r>
              <a:rPr lang="en-US" sz="2400" dirty="0" smtClean="0"/>
              <a:t>, Banta)</a:t>
            </a:r>
          </a:p>
          <a:p>
            <a:r>
              <a:rPr lang="en-US" sz="2400" u="sng" dirty="0"/>
              <a:t>Review novel research tools </a:t>
            </a:r>
            <a:r>
              <a:rPr lang="en-US" sz="2400" dirty="0"/>
              <a:t>that may help improve </a:t>
            </a:r>
            <a:r>
              <a:rPr lang="en-US" sz="2400" dirty="0" err="1"/>
              <a:t>microscale</a:t>
            </a:r>
            <a:r>
              <a:rPr lang="en-US" sz="2400" dirty="0"/>
              <a:t> predictions in complex terrain in leaps </a:t>
            </a:r>
            <a:r>
              <a:rPr lang="en-US" sz="2400" dirty="0" smtClean="0"/>
              <a:t>(all)</a:t>
            </a:r>
          </a:p>
          <a:p>
            <a:r>
              <a:rPr lang="en-US" sz="2400" dirty="0"/>
              <a:t>P</a:t>
            </a:r>
            <a:r>
              <a:rPr lang="en-US" sz="2400" dirty="0" smtClean="0"/>
              <a:t>ossible </a:t>
            </a:r>
            <a:r>
              <a:rPr lang="en-US" sz="2400" u="sng" dirty="0"/>
              <a:t>participation of US governmental </a:t>
            </a:r>
            <a:r>
              <a:rPr lang="en-US" sz="2400" u="sng" dirty="0" smtClean="0"/>
              <a:t>agencies</a:t>
            </a:r>
            <a:r>
              <a:rPr lang="en-US" sz="2400" u="sng" dirty="0"/>
              <a:t> </a:t>
            </a:r>
            <a:r>
              <a:rPr lang="en-US" sz="2400" dirty="0" smtClean="0"/>
              <a:t>(Steve </a:t>
            </a:r>
            <a:r>
              <a:rPr lang="en-US" sz="2400" dirty="0" err="1" smtClean="0"/>
              <a:t>Oncley</a:t>
            </a:r>
            <a:r>
              <a:rPr lang="en-US" sz="2400" dirty="0" smtClean="0"/>
              <a:t>/Vanda </a:t>
            </a:r>
            <a:r>
              <a:rPr lang="en-US" sz="2400" dirty="0" err="1"/>
              <a:t>Grubišić</a:t>
            </a:r>
            <a:r>
              <a:rPr lang="en-US" sz="2400" dirty="0" smtClean="0"/>
              <a:t>, Dave Knapp)</a:t>
            </a:r>
            <a:endParaRPr lang="en-US" sz="2400" dirty="0"/>
          </a:p>
          <a:p>
            <a:pPr lvl="0"/>
            <a:r>
              <a:rPr lang="en-US" sz="2400" dirty="0" smtClean="0"/>
              <a:t>Discuss </a:t>
            </a:r>
            <a:r>
              <a:rPr lang="en-US" sz="2400" u="sng" dirty="0"/>
              <a:t>opportunities to closely collaborate </a:t>
            </a:r>
            <a:r>
              <a:rPr lang="en-US" sz="2400" dirty="0"/>
              <a:t>with the European ERANET+: New European Wind Atlas (NEWA) </a:t>
            </a:r>
            <a:r>
              <a:rPr lang="en-US" sz="2400" dirty="0" smtClean="0"/>
              <a:t>project </a:t>
            </a:r>
            <a:r>
              <a:rPr lang="en-US" sz="2400" dirty="0"/>
              <a:t>- </a:t>
            </a:r>
            <a:r>
              <a:rPr lang="en-US" sz="2400" dirty="0" err="1"/>
              <a:t>Perdigão</a:t>
            </a:r>
            <a:r>
              <a:rPr lang="en-US" sz="2400" dirty="0"/>
              <a:t>, </a:t>
            </a:r>
            <a:r>
              <a:rPr lang="en-US" sz="2400" dirty="0" smtClean="0"/>
              <a:t>Experiments </a:t>
            </a:r>
            <a:r>
              <a:rPr lang="en-US" sz="2400" dirty="0"/>
              <a:t>in </a:t>
            </a:r>
            <a:r>
              <a:rPr lang="en-US" sz="2400" dirty="0" smtClean="0"/>
              <a:t>2016-2017 (Palma)</a:t>
            </a:r>
            <a:endParaRPr lang="en-US" sz="2400" dirty="0"/>
          </a:p>
          <a:p>
            <a:pPr lvl="0"/>
            <a:r>
              <a:rPr lang="en-US" sz="2400" dirty="0"/>
              <a:t> Map out </a:t>
            </a:r>
            <a:r>
              <a:rPr lang="en-US" sz="2400" dirty="0" smtClean="0"/>
              <a:t>crucial research </a:t>
            </a:r>
            <a:r>
              <a:rPr lang="en-US" sz="2400" dirty="0"/>
              <a:t>topics </a:t>
            </a:r>
            <a:r>
              <a:rPr lang="en-US" sz="2400" dirty="0" smtClean="0"/>
              <a:t>that </a:t>
            </a:r>
            <a:r>
              <a:rPr lang="en-US" sz="2400" dirty="0"/>
              <a:t>would </a:t>
            </a:r>
            <a:r>
              <a:rPr lang="en-US" sz="2400" u="sng" dirty="0"/>
              <a:t>augment </a:t>
            </a:r>
            <a:r>
              <a:rPr lang="en-US" sz="2400" dirty="0" smtClean="0"/>
              <a:t>or collaborate with </a:t>
            </a:r>
            <a:r>
              <a:rPr lang="en-US" sz="2400" dirty="0" err="1" smtClean="0"/>
              <a:t>Perdigão</a:t>
            </a:r>
            <a:r>
              <a:rPr lang="en-US" sz="2400" dirty="0" smtClean="0"/>
              <a:t> field program (all)</a:t>
            </a:r>
            <a:endParaRPr lang="en-US" sz="2400" dirty="0"/>
          </a:p>
          <a:p>
            <a:pPr lvl="0"/>
            <a:r>
              <a:rPr lang="en-US" sz="2400" dirty="0"/>
              <a:t>Develop a </a:t>
            </a:r>
            <a:r>
              <a:rPr lang="en-US" sz="2400" u="sng" dirty="0" smtClean="0"/>
              <a:t>joint science plan/instrumentation </a:t>
            </a:r>
            <a:r>
              <a:rPr lang="en-US" sz="2400" dirty="0"/>
              <a:t>for </a:t>
            </a:r>
            <a:r>
              <a:rPr lang="en-US" sz="2400" dirty="0" err="1" smtClean="0"/>
              <a:t>Perdigão</a:t>
            </a:r>
            <a:r>
              <a:rPr lang="en-US" sz="2400" dirty="0" smtClean="0"/>
              <a:t> deployment  (all)</a:t>
            </a:r>
          </a:p>
          <a:p>
            <a:pPr lvl="0"/>
            <a:r>
              <a:rPr lang="en-US" sz="2400" dirty="0"/>
              <a:t>R</a:t>
            </a:r>
            <a:r>
              <a:rPr lang="en-US" sz="2400" dirty="0" smtClean="0"/>
              <a:t>esearch </a:t>
            </a:r>
            <a:r>
              <a:rPr lang="en-US" sz="2400" u="sng" dirty="0"/>
              <a:t>support </a:t>
            </a:r>
            <a:r>
              <a:rPr lang="en-US" sz="2400" u="sng" dirty="0" smtClean="0"/>
              <a:t>from NSF </a:t>
            </a:r>
            <a:r>
              <a:rPr lang="en-US" sz="2400" dirty="0" smtClean="0"/>
              <a:t>(mainly), </a:t>
            </a:r>
            <a:r>
              <a:rPr lang="en-US" sz="2400" u="sng" dirty="0" smtClean="0"/>
              <a:t>ARO </a:t>
            </a:r>
            <a:r>
              <a:rPr lang="en-US" sz="2400" dirty="0" smtClean="0"/>
              <a:t>(all)</a:t>
            </a:r>
            <a:endParaRPr lang="en-US" sz="1000" dirty="0">
              <a:solidFill>
                <a:schemeClr val="bg1">
                  <a:lumMod val="85000"/>
                </a:schemeClr>
              </a:solidFill>
            </a:endParaRPr>
          </a:p>
          <a:p>
            <a:pPr lvl="0"/>
            <a:r>
              <a:rPr lang="en-US" sz="2400" u="sng" dirty="0" smtClean="0"/>
              <a:t>Future</a:t>
            </a:r>
            <a:r>
              <a:rPr lang="en-US" sz="2400" dirty="0" smtClean="0"/>
              <a:t> urban </a:t>
            </a:r>
            <a:r>
              <a:rPr lang="en-US" sz="2400" dirty="0" err="1"/>
              <a:t>microscale</a:t>
            </a:r>
            <a:r>
              <a:rPr lang="en-US" sz="2400" dirty="0"/>
              <a:t> </a:t>
            </a:r>
            <a:r>
              <a:rPr lang="en-US" sz="2400" dirty="0" smtClean="0"/>
              <a:t>research enterprise (agency personnel)</a:t>
            </a:r>
            <a:endParaRPr lang="en-US" sz="2400" dirty="0"/>
          </a:p>
        </p:txBody>
      </p:sp>
      <p:sp>
        <p:nvSpPr>
          <p:cNvPr id="4" name="TextBox 3"/>
          <p:cNvSpPr txBox="1"/>
          <p:nvPr/>
        </p:nvSpPr>
        <p:spPr>
          <a:xfrm>
            <a:off x="8311081" y="6574226"/>
            <a:ext cx="673582" cy="246221"/>
          </a:xfrm>
          <a:prstGeom prst="rect">
            <a:avLst/>
          </a:prstGeom>
          <a:noFill/>
        </p:spPr>
        <p:txBody>
          <a:bodyPr wrap="none" rtlCol="0">
            <a:spAutoFit/>
          </a:bodyPr>
          <a:lstStyle/>
          <a:p>
            <a:r>
              <a:rPr lang="en-US" sz="1000" dirty="0" smtClean="0">
                <a:solidFill>
                  <a:schemeClr val="bg1">
                    <a:lumMod val="85000"/>
                  </a:schemeClr>
                </a:solidFill>
              </a:rPr>
              <a:t>products</a:t>
            </a:r>
            <a:endParaRPr lang="en-US" sz="1000" dirty="0">
              <a:solidFill>
                <a:schemeClr val="bg1">
                  <a:lumMod val="85000"/>
                </a:schemeClr>
              </a:solidFill>
            </a:endParaRPr>
          </a:p>
        </p:txBody>
      </p:sp>
    </p:spTree>
    <p:extLst>
      <p:ext uri="{BB962C8B-B14F-4D97-AF65-F5344CB8AC3E}">
        <p14:creationId xmlns:p14="http://schemas.microsoft.com/office/powerpoint/2010/main" val="3568055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 the end  - products/results</a:t>
            </a:r>
            <a:br>
              <a:rPr lang="en-US" dirty="0"/>
            </a:br>
            <a:endParaRPr lang="en-US" dirty="0"/>
          </a:p>
        </p:txBody>
      </p:sp>
      <p:sp>
        <p:nvSpPr>
          <p:cNvPr id="3" name="Content Placeholder 2"/>
          <p:cNvSpPr>
            <a:spLocks noGrp="1"/>
          </p:cNvSpPr>
          <p:nvPr>
            <p:ph idx="1"/>
          </p:nvPr>
        </p:nvSpPr>
        <p:spPr/>
        <p:txBody>
          <a:bodyPr/>
          <a:lstStyle/>
          <a:p>
            <a:pPr marL="0" indent="0">
              <a:buNone/>
            </a:pPr>
            <a:r>
              <a:rPr lang="en-US" sz="2400" dirty="0" smtClean="0"/>
              <a:t>Need </a:t>
            </a:r>
            <a:r>
              <a:rPr lang="en-US" sz="2400" u="sng" dirty="0"/>
              <a:t>some testable hypotheses</a:t>
            </a:r>
            <a:r>
              <a:rPr lang="en-US" sz="2400" dirty="0"/>
              <a:t>, testing </a:t>
            </a:r>
            <a:r>
              <a:rPr lang="en-US" sz="2400" u="sng" dirty="0"/>
              <a:t>strategies</a:t>
            </a:r>
            <a:r>
              <a:rPr lang="en-US" sz="2400" dirty="0"/>
              <a:t>, </a:t>
            </a:r>
            <a:r>
              <a:rPr lang="en-US" sz="2400" u="sng" dirty="0"/>
              <a:t>equipment</a:t>
            </a:r>
            <a:r>
              <a:rPr lang="en-US" sz="2400" dirty="0"/>
              <a:t> available (especially novel equipment)</a:t>
            </a:r>
          </a:p>
          <a:p>
            <a:pPr lvl="1"/>
            <a:r>
              <a:rPr lang="en-US" sz="2400" dirty="0"/>
              <a:t>Augment Europeans or working with them </a:t>
            </a:r>
            <a:r>
              <a:rPr lang="en-US" sz="2400" dirty="0" smtClean="0"/>
              <a:t>(whole is greater than the sum of parts)</a:t>
            </a:r>
            <a:endParaRPr lang="en-US" sz="2400" dirty="0"/>
          </a:p>
          <a:p>
            <a:pPr lvl="1"/>
            <a:r>
              <a:rPr lang="en-US" sz="2400" dirty="0"/>
              <a:t>Modus operandi for collaboration (NEWA Project</a:t>
            </a:r>
            <a:r>
              <a:rPr lang="en-US" sz="2400" dirty="0" smtClean="0"/>
              <a:t>)</a:t>
            </a:r>
          </a:p>
          <a:p>
            <a:pPr lvl="1"/>
            <a:r>
              <a:rPr lang="en-US" sz="2400" dirty="0" smtClean="0"/>
              <a:t>Knowledge on national and international facilities for </a:t>
            </a:r>
            <a:r>
              <a:rPr lang="en-US" sz="2400" dirty="0" err="1" smtClean="0"/>
              <a:t>microscale</a:t>
            </a:r>
            <a:r>
              <a:rPr lang="en-US" sz="2400" dirty="0" smtClean="0"/>
              <a:t> work </a:t>
            </a:r>
          </a:p>
          <a:p>
            <a:pPr lvl="1"/>
            <a:r>
              <a:rPr lang="en-US" sz="2400" dirty="0" smtClean="0"/>
              <a:t>Foray </a:t>
            </a:r>
            <a:r>
              <a:rPr lang="en-US" sz="2400" dirty="0"/>
              <a:t>for other larger projects (US agencies – </a:t>
            </a:r>
            <a:r>
              <a:rPr lang="en-US" sz="2400" dirty="0" smtClean="0"/>
              <a:t>DOD, DOE, ARO</a:t>
            </a:r>
            <a:r>
              <a:rPr lang="en-US" sz="2400" dirty="0"/>
              <a:t>, NOAA)</a:t>
            </a:r>
          </a:p>
          <a:p>
            <a:endParaRPr lang="en-US" dirty="0"/>
          </a:p>
        </p:txBody>
      </p:sp>
      <p:sp>
        <p:nvSpPr>
          <p:cNvPr id="4" name="TextBox 3"/>
          <p:cNvSpPr txBox="1"/>
          <p:nvPr/>
        </p:nvSpPr>
        <p:spPr>
          <a:xfrm>
            <a:off x="7894622" y="6379095"/>
            <a:ext cx="979755" cy="369332"/>
          </a:xfrm>
          <a:prstGeom prst="rect">
            <a:avLst/>
          </a:prstGeom>
          <a:noFill/>
        </p:spPr>
        <p:txBody>
          <a:bodyPr wrap="none" rtlCol="0">
            <a:spAutoFit/>
          </a:bodyPr>
          <a:lstStyle/>
          <a:p>
            <a:r>
              <a:rPr lang="en-US" dirty="0" smtClean="0">
                <a:solidFill>
                  <a:schemeClr val="bg1">
                    <a:lumMod val="95000"/>
                  </a:schemeClr>
                </a:solidFill>
              </a:rPr>
              <a:t>genesis</a:t>
            </a:r>
            <a:endParaRPr lang="en-US" dirty="0">
              <a:solidFill>
                <a:schemeClr val="bg1">
                  <a:lumMod val="95000"/>
                </a:schemeClr>
              </a:solidFill>
            </a:endParaRPr>
          </a:p>
        </p:txBody>
      </p:sp>
      <p:sp>
        <p:nvSpPr>
          <p:cNvPr id="5" name="TextBox 4"/>
          <p:cNvSpPr txBox="1"/>
          <p:nvPr/>
        </p:nvSpPr>
        <p:spPr>
          <a:xfrm>
            <a:off x="8368373" y="6625316"/>
            <a:ext cx="623889" cy="246221"/>
          </a:xfrm>
          <a:prstGeom prst="rect">
            <a:avLst/>
          </a:prstGeom>
          <a:noFill/>
        </p:spPr>
        <p:txBody>
          <a:bodyPr wrap="none" rtlCol="0">
            <a:spAutoFit/>
          </a:bodyPr>
          <a:lstStyle/>
          <a:p>
            <a:r>
              <a:rPr lang="en-US" sz="1000" dirty="0" smtClean="0">
                <a:solidFill>
                  <a:schemeClr val="bg1">
                    <a:lumMod val="85000"/>
                  </a:schemeClr>
                </a:solidFill>
              </a:rPr>
              <a:t>genesis</a:t>
            </a:r>
            <a:endParaRPr lang="en-US" sz="1000" dirty="0">
              <a:solidFill>
                <a:schemeClr val="bg1">
                  <a:lumMod val="85000"/>
                </a:schemeClr>
              </a:solidFill>
            </a:endParaRPr>
          </a:p>
        </p:txBody>
      </p:sp>
    </p:spTree>
    <p:extLst>
      <p:ext uri="{BB962C8B-B14F-4D97-AF65-F5344CB8AC3E}">
        <p14:creationId xmlns:p14="http://schemas.microsoft.com/office/powerpoint/2010/main" val="261473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802" y="477571"/>
            <a:ext cx="8600792" cy="5986603"/>
          </a:xfrm>
        </p:spPr>
        <p:txBody>
          <a:bodyPr/>
          <a:lstStyle/>
          <a:p>
            <a:pPr marL="0" indent="0">
              <a:buNone/>
            </a:pPr>
            <a:r>
              <a:rPr lang="en-US" b="1" dirty="0" smtClean="0"/>
              <a:t>From Jacob Mann, 01/28/2012, 8.31 pm</a:t>
            </a:r>
          </a:p>
          <a:p>
            <a:pPr marL="0" indent="0">
              <a:buNone/>
            </a:pPr>
            <a:r>
              <a:rPr lang="en-US" sz="2400" dirty="0" smtClean="0"/>
              <a:t>We </a:t>
            </a:r>
            <a:r>
              <a:rPr lang="en-US" sz="2400" dirty="0"/>
              <a:t>are a </a:t>
            </a:r>
            <a:r>
              <a:rPr lang="en-US" sz="2400" u="sng" dirty="0"/>
              <a:t>group of European research labs </a:t>
            </a:r>
            <a:r>
              <a:rPr lang="en-US" sz="2400" dirty="0"/>
              <a:t>working on establishing a </a:t>
            </a:r>
            <a:r>
              <a:rPr lang="en-US" sz="2400" u="sng" dirty="0"/>
              <a:t>big atmospheric flow experiment in complex terrain </a:t>
            </a:r>
            <a:r>
              <a:rPr lang="en-US" sz="2400" dirty="0"/>
              <a:t>with the purpose of providing a </a:t>
            </a:r>
            <a:r>
              <a:rPr lang="en-US" sz="2400" u="sng" dirty="0"/>
              <a:t>database for validation </a:t>
            </a:r>
            <a:r>
              <a:rPr lang="en-US" sz="2400" dirty="0"/>
              <a:t>of various flow models focused on wind energy. We </a:t>
            </a:r>
            <a:r>
              <a:rPr lang="en-US" sz="2400" u="sng" dirty="0"/>
              <a:t>work with the European Commission to secure some funding</a:t>
            </a:r>
            <a:r>
              <a:rPr lang="en-US" sz="2400" dirty="0"/>
              <a:t>. For more details </a:t>
            </a:r>
            <a:r>
              <a:rPr lang="en-US" sz="2400" u="sng" dirty="0" smtClean="0">
                <a:hlinkClick r:id="rId2"/>
              </a:rPr>
              <a:t>http</a:t>
            </a:r>
            <a:r>
              <a:rPr lang="en-US" sz="2400" u="sng" dirty="0">
                <a:hlinkClick r:id="rId2"/>
              </a:rPr>
              <a:t>://</a:t>
            </a:r>
            <a:r>
              <a:rPr lang="en-US" sz="2400" u="sng" dirty="0" smtClean="0">
                <a:hlinkClick r:id="rId2"/>
              </a:rPr>
              <a:t>indico.conferences.dtu.dk/conferenceDisplay.py?confId=70</a:t>
            </a:r>
            <a:r>
              <a:rPr lang="en-US" sz="2400" dirty="0"/>
              <a:t> </a:t>
            </a:r>
            <a:endParaRPr lang="en-US" sz="2400" dirty="0" smtClean="0"/>
          </a:p>
          <a:p>
            <a:pPr marL="0" indent="0">
              <a:spcBef>
                <a:spcPts val="1800"/>
              </a:spcBef>
              <a:buNone/>
            </a:pPr>
            <a:r>
              <a:rPr lang="en-US" sz="2400" dirty="0" smtClean="0"/>
              <a:t>We </a:t>
            </a:r>
            <a:r>
              <a:rPr lang="en-US" sz="2400" dirty="0"/>
              <a:t>would like to get </a:t>
            </a:r>
            <a:r>
              <a:rPr lang="en-US" sz="2400" u="sng" dirty="0"/>
              <a:t>American labs involved too, specifically NCAR</a:t>
            </a:r>
            <a:r>
              <a:rPr lang="en-US" sz="2400" dirty="0"/>
              <a:t>, and we were thinking that </a:t>
            </a:r>
            <a:r>
              <a:rPr lang="en-US" sz="2400" u="sng" dirty="0"/>
              <a:t>you might be interested to work together with NCAR and NSF to join the experiment</a:t>
            </a:r>
            <a:r>
              <a:rPr lang="en-US" sz="2400" dirty="0"/>
              <a:t>. </a:t>
            </a:r>
            <a:endParaRPr lang="en-US" sz="2400" dirty="0" smtClean="0"/>
          </a:p>
          <a:p>
            <a:pPr marL="0" indent="0">
              <a:buNone/>
            </a:pPr>
            <a:r>
              <a:rPr lang="en-US" sz="2400" dirty="0" smtClean="0"/>
              <a:t>This </a:t>
            </a:r>
            <a:r>
              <a:rPr lang="en-US" sz="2400" dirty="0"/>
              <a:t>is a very informal inquiry, and </a:t>
            </a:r>
            <a:r>
              <a:rPr lang="en-US" sz="2400" u="sng" dirty="0"/>
              <a:t>if you think it could be interesting</a:t>
            </a:r>
            <a:r>
              <a:rPr lang="en-US" sz="2400" dirty="0"/>
              <a:t>, I would love to send you much more details a week from now</a:t>
            </a:r>
            <a:r>
              <a:rPr lang="en-US" sz="2400" dirty="0" smtClean="0"/>
              <a:t>.</a:t>
            </a:r>
            <a:endParaRPr lang="en-US" sz="2400" dirty="0"/>
          </a:p>
          <a:p>
            <a:pPr marL="0" indent="0">
              <a:buNone/>
            </a:pPr>
            <a:r>
              <a:rPr lang="en-US" sz="2400" dirty="0"/>
              <a:t>Best </a:t>
            </a:r>
            <a:r>
              <a:rPr lang="en-US" sz="2400" dirty="0" smtClean="0"/>
              <a:t>regards,</a:t>
            </a:r>
            <a:r>
              <a:rPr lang="en-US" sz="2400" dirty="0"/>
              <a:t> </a:t>
            </a:r>
            <a:r>
              <a:rPr lang="en-US" sz="2400" dirty="0" smtClean="0"/>
              <a:t> </a:t>
            </a:r>
            <a:r>
              <a:rPr lang="en-US" sz="2400" dirty="0" err="1" smtClean="0"/>
              <a:t>Jakob</a:t>
            </a:r>
            <a:r>
              <a:rPr lang="en-US" sz="2400" dirty="0" smtClean="0"/>
              <a:t>  </a:t>
            </a:r>
            <a:endParaRPr lang="en-US" sz="2400" dirty="0"/>
          </a:p>
          <a:p>
            <a:endParaRPr lang="en-US" dirty="0"/>
          </a:p>
        </p:txBody>
      </p:sp>
    </p:spTree>
    <p:extLst>
      <p:ext uri="{BB962C8B-B14F-4D97-AF65-F5344CB8AC3E}">
        <p14:creationId xmlns:p14="http://schemas.microsoft.com/office/powerpoint/2010/main" val="1973388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ERANET+  (ERA </a:t>
            </a:r>
            <a:r>
              <a:rPr lang="en-US" sz="3200" b="1" dirty="0"/>
              <a:t>= European Research </a:t>
            </a:r>
            <a:r>
              <a:rPr lang="en-US" sz="3200" b="1" dirty="0" smtClean="0"/>
              <a:t>Area</a:t>
            </a:r>
            <a:r>
              <a:rPr lang="en-US" sz="3200" b="1" dirty="0"/>
              <a:t>)</a:t>
            </a:r>
            <a:br>
              <a:rPr lang="en-US" sz="3200" b="1" dirty="0"/>
            </a:br>
            <a:endParaRPr lang="en-US" sz="3200" b="1" dirty="0"/>
          </a:p>
        </p:txBody>
      </p:sp>
      <p:sp>
        <p:nvSpPr>
          <p:cNvPr id="3" name="Content Placeholder 2"/>
          <p:cNvSpPr>
            <a:spLocks noGrp="1"/>
          </p:cNvSpPr>
          <p:nvPr>
            <p:ph idx="1"/>
          </p:nvPr>
        </p:nvSpPr>
        <p:spPr>
          <a:xfrm>
            <a:off x="538680" y="1002672"/>
            <a:ext cx="8229600" cy="4525963"/>
          </a:xfrm>
        </p:spPr>
        <p:txBody>
          <a:bodyPr/>
          <a:lstStyle/>
          <a:p>
            <a:r>
              <a:rPr lang="en-US" sz="2800" dirty="0"/>
              <a:t>ERANET+:  </a:t>
            </a:r>
            <a:r>
              <a:rPr lang="en-US" sz="2800" dirty="0" smtClean="0"/>
              <a:t>under </a:t>
            </a:r>
            <a:r>
              <a:rPr lang="en-US" sz="2800" dirty="0"/>
              <a:t>the sixth framework. </a:t>
            </a:r>
            <a:r>
              <a:rPr lang="en-US" sz="2800" dirty="0" smtClean="0"/>
              <a:t>The </a:t>
            </a:r>
            <a:r>
              <a:rPr lang="en-US" sz="2800" dirty="0"/>
              <a:t>first “funding instrument” was </a:t>
            </a:r>
            <a:r>
              <a:rPr lang="en-US" sz="2800" dirty="0" err="1"/>
              <a:t>ERANet</a:t>
            </a:r>
            <a:r>
              <a:rPr lang="en-US" sz="2800" dirty="0"/>
              <a:t>, with hardly any funding from the Commission, only national funding. </a:t>
            </a:r>
            <a:endParaRPr lang="en-US" sz="2800" dirty="0" smtClean="0"/>
          </a:p>
          <a:p>
            <a:r>
              <a:rPr lang="en-US" sz="2800" dirty="0" smtClean="0"/>
              <a:t>Then </a:t>
            </a:r>
            <a:r>
              <a:rPr lang="en-US" sz="2800" dirty="0"/>
              <a:t>came </a:t>
            </a:r>
            <a:r>
              <a:rPr lang="en-US" sz="2800" dirty="0" err="1"/>
              <a:t>ERANet</a:t>
            </a:r>
            <a:r>
              <a:rPr lang="en-US" sz="2800" dirty="0"/>
              <a:t>+. National research programs can work together through ERANET+.  Funding comes from national sources, but the Commission adds up to 33%, and European calls are made. </a:t>
            </a:r>
            <a:endParaRPr lang="en-US" sz="2800" dirty="0" smtClean="0"/>
          </a:p>
          <a:p>
            <a:r>
              <a:rPr lang="en-US" sz="2800" dirty="0"/>
              <a:t>S</a:t>
            </a:r>
            <a:r>
              <a:rPr lang="en-US" sz="2800" dirty="0" smtClean="0"/>
              <a:t>imilar </a:t>
            </a:r>
            <a:r>
              <a:rPr lang="en-US" sz="2800" dirty="0"/>
              <a:t>instruments </a:t>
            </a:r>
            <a:r>
              <a:rPr lang="en-US" sz="2800" dirty="0" smtClean="0"/>
              <a:t>- </a:t>
            </a:r>
            <a:r>
              <a:rPr lang="en-US" sz="2800" dirty="0"/>
              <a:t>Networks of Excellence and ESFRI (research infrastructure). At least five countries have to commit themselves with at least </a:t>
            </a:r>
            <a:r>
              <a:rPr lang="en-US" sz="2800" dirty="0" smtClean="0"/>
              <a:t>1 M Euro</a:t>
            </a:r>
            <a:r>
              <a:rPr lang="en-US" sz="2800" dirty="0"/>
              <a:t>. </a:t>
            </a:r>
            <a:r>
              <a:rPr lang="en-US" dirty="0"/>
              <a:t> </a:t>
            </a:r>
          </a:p>
        </p:txBody>
      </p:sp>
    </p:spTree>
    <p:extLst>
      <p:ext uri="{BB962C8B-B14F-4D97-AF65-F5344CB8AC3E}">
        <p14:creationId xmlns:p14="http://schemas.microsoft.com/office/powerpoint/2010/main" val="3309790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483" y="447769"/>
            <a:ext cx="5812790" cy="2667000"/>
          </a:xfrm>
          <a:prstGeom prst="rect">
            <a:avLst/>
          </a:prstGeom>
          <a:noFill/>
          <a:ln>
            <a:noFill/>
          </a:ln>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483" y="3347843"/>
            <a:ext cx="5937250" cy="2461895"/>
          </a:xfrm>
          <a:prstGeom prst="rect">
            <a:avLst/>
          </a:prstGeom>
          <a:noFill/>
          <a:ln>
            <a:noFill/>
          </a:ln>
        </p:spPr>
      </p:pic>
      <p:sp>
        <p:nvSpPr>
          <p:cNvPr id="4" name="Rectangle 3"/>
          <p:cNvSpPr/>
          <p:nvPr/>
        </p:nvSpPr>
        <p:spPr>
          <a:xfrm>
            <a:off x="1475483" y="5155949"/>
            <a:ext cx="5873644" cy="239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35" y="-105607"/>
            <a:ext cx="8098325" cy="929472"/>
          </a:xfrm>
        </p:spPr>
        <p:txBody>
          <a:bodyPr/>
          <a:lstStyle/>
          <a:p>
            <a:r>
              <a:rPr lang="en-US" sz="3600" dirty="0" smtClean="0"/>
              <a:t>Mann/Palma Time Line(30/03/2012)</a:t>
            </a:r>
            <a:endParaRPr lang="en-US" sz="3600" dirty="0"/>
          </a:p>
        </p:txBody>
      </p:sp>
      <p:sp>
        <p:nvSpPr>
          <p:cNvPr id="3" name="Content Placeholder 2"/>
          <p:cNvSpPr>
            <a:spLocks noGrp="1"/>
          </p:cNvSpPr>
          <p:nvPr>
            <p:ph idx="1"/>
          </p:nvPr>
        </p:nvSpPr>
        <p:spPr>
          <a:xfrm>
            <a:off x="475306" y="640533"/>
            <a:ext cx="8306556" cy="5850802"/>
          </a:xfrm>
        </p:spPr>
        <p:txBody>
          <a:bodyPr/>
          <a:lstStyle/>
          <a:p>
            <a:r>
              <a:rPr lang="en-US" sz="2400" dirty="0" smtClean="0"/>
              <a:t>May-June </a:t>
            </a:r>
            <a:r>
              <a:rPr lang="en-US" sz="2400" dirty="0"/>
              <a:t>2012 Adoption of </a:t>
            </a:r>
            <a:r>
              <a:rPr lang="en-US" sz="2400" dirty="0" smtClean="0"/>
              <a:t>work </a:t>
            </a:r>
            <a:r>
              <a:rPr lang="en-US" sz="2400" dirty="0" err="1"/>
              <a:t>programme</a:t>
            </a:r>
            <a:r>
              <a:rPr lang="en-US" sz="2400" dirty="0"/>
              <a:t> (EC, </a:t>
            </a:r>
            <a:r>
              <a:rPr lang="en-US" sz="2400" dirty="0" err="1"/>
              <a:t>Programme</a:t>
            </a:r>
            <a:r>
              <a:rPr lang="en-US" sz="2400" dirty="0"/>
              <a:t> Committee) The official call test is attached.</a:t>
            </a:r>
          </a:p>
          <a:p>
            <a:r>
              <a:rPr lang="en-US" sz="2400" dirty="0"/>
              <a:t>July ERANET+ Call for national agencies for member states published (EU countries </a:t>
            </a:r>
            <a:r>
              <a:rPr lang="en-US" sz="2400" dirty="0" smtClean="0"/>
              <a:t>asked who wants to </a:t>
            </a:r>
            <a:r>
              <a:rPr lang="en-US" sz="2400" dirty="0"/>
              <a:t>participate)</a:t>
            </a:r>
          </a:p>
          <a:p>
            <a:r>
              <a:rPr lang="en-US" sz="2400" dirty="0"/>
              <a:t>Feb 2013 Call deadline (at least five countries needed by this time)</a:t>
            </a:r>
          </a:p>
          <a:p>
            <a:r>
              <a:rPr lang="en-US" sz="2400" dirty="0"/>
              <a:t>May 2013 result of FP7 evaluation </a:t>
            </a:r>
          </a:p>
          <a:p>
            <a:r>
              <a:rPr lang="en-US" sz="2400" dirty="0"/>
              <a:t>End 2013 Contract signed  EC &lt;-&gt; ERANET+ Consortium (=Ministries + Research Agencies from contributing countries</a:t>
            </a:r>
            <a:r>
              <a:rPr lang="en-US" sz="2400" dirty="0" smtClean="0"/>
              <a:t>);</a:t>
            </a:r>
          </a:p>
          <a:p>
            <a:endParaRPr lang="en-US" sz="2400" dirty="0" smtClean="0"/>
          </a:p>
          <a:p>
            <a:pPr>
              <a:spcBef>
                <a:spcPts val="0"/>
              </a:spcBef>
            </a:pPr>
            <a:r>
              <a:rPr lang="en-US" sz="2400" dirty="0" smtClean="0"/>
              <a:t>Mid </a:t>
            </a:r>
            <a:r>
              <a:rPr lang="en-US" sz="2400" dirty="0"/>
              <a:t>2014 Thematic call (now they ask consortia of researchers to apply for the contract</a:t>
            </a:r>
            <a:r>
              <a:rPr lang="en-US" sz="2400" dirty="0" smtClean="0"/>
              <a:t>) </a:t>
            </a:r>
            <a:endParaRPr lang="en-US" sz="2400" dirty="0"/>
          </a:p>
          <a:p>
            <a:r>
              <a:rPr lang="en-US" sz="2400" dirty="0"/>
              <a:t>End 2014 Call </a:t>
            </a:r>
            <a:r>
              <a:rPr lang="en-US" sz="2400" dirty="0" smtClean="0"/>
              <a:t>Deadline</a:t>
            </a:r>
            <a:endParaRPr lang="en-US" sz="2400" dirty="0">
              <a:solidFill>
                <a:srgbClr val="00B050"/>
              </a:solidFill>
            </a:endParaRPr>
          </a:p>
          <a:p>
            <a:endParaRPr lang="en-US" sz="2400" dirty="0" smtClean="0"/>
          </a:p>
          <a:p>
            <a:pPr>
              <a:spcBef>
                <a:spcPts val="0"/>
              </a:spcBef>
            </a:pPr>
            <a:r>
              <a:rPr lang="en-US" sz="2400" dirty="0" smtClean="0"/>
              <a:t>Mid </a:t>
            </a:r>
            <a:r>
              <a:rPr lang="en-US" sz="2400" dirty="0"/>
              <a:t>2015 (?) Beginning of work. Contracts </a:t>
            </a:r>
            <a:r>
              <a:rPr lang="en-US" sz="2400" dirty="0" smtClean="0"/>
              <a:t>start</a:t>
            </a:r>
            <a:endParaRPr lang="en-US" dirty="0"/>
          </a:p>
        </p:txBody>
      </p:sp>
      <p:sp>
        <p:nvSpPr>
          <p:cNvPr id="4" name="Rectangle 3"/>
          <p:cNvSpPr/>
          <p:nvPr/>
        </p:nvSpPr>
        <p:spPr>
          <a:xfrm>
            <a:off x="1059256" y="5610948"/>
            <a:ext cx="7134130" cy="646331"/>
          </a:xfrm>
          <a:prstGeom prst="rect">
            <a:avLst/>
          </a:prstGeom>
        </p:spPr>
        <p:txBody>
          <a:bodyPr wrap="square">
            <a:spAutoFit/>
          </a:bodyPr>
          <a:lstStyle/>
          <a:p>
            <a:r>
              <a:rPr lang="en-US" dirty="0" smtClean="0"/>
              <a:t>			(</a:t>
            </a:r>
            <a:r>
              <a:rPr lang="en-US" dirty="0">
                <a:solidFill>
                  <a:srgbClr val="FF0000"/>
                </a:solidFill>
              </a:rPr>
              <a:t>early August</a:t>
            </a:r>
            <a:r>
              <a:rPr lang="en-US" dirty="0"/>
              <a:t>) </a:t>
            </a:r>
            <a:r>
              <a:rPr lang="en-US" dirty="0">
                <a:solidFill>
                  <a:srgbClr val="00B050"/>
                </a:solidFill>
              </a:rPr>
              <a:t>– one proposal, 248 pp, eight countries, 9 partners; Project science lead – </a:t>
            </a:r>
            <a:r>
              <a:rPr lang="en-US" dirty="0" err="1">
                <a:solidFill>
                  <a:srgbClr val="00B050"/>
                </a:solidFill>
              </a:rPr>
              <a:t>Jakob</a:t>
            </a:r>
            <a:r>
              <a:rPr lang="en-US" dirty="0">
                <a:solidFill>
                  <a:srgbClr val="00B050"/>
                </a:solidFill>
              </a:rPr>
              <a:t> Mann</a:t>
            </a:r>
            <a:endParaRPr lang="en-US" dirty="0"/>
          </a:p>
        </p:txBody>
      </p:sp>
      <p:sp>
        <p:nvSpPr>
          <p:cNvPr id="5" name="Rectangle 4"/>
          <p:cNvSpPr/>
          <p:nvPr/>
        </p:nvSpPr>
        <p:spPr>
          <a:xfrm>
            <a:off x="6796286" y="6385886"/>
            <a:ext cx="1710725" cy="369332"/>
          </a:xfrm>
          <a:prstGeom prst="rect">
            <a:avLst/>
          </a:prstGeom>
        </p:spPr>
        <p:txBody>
          <a:bodyPr wrap="none">
            <a:spAutoFit/>
          </a:bodyPr>
          <a:lstStyle/>
          <a:p>
            <a:pPr>
              <a:spcBef>
                <a:spcPts val="0"/>
              </a:spcBef>
            </a:pPr>
            <a:r>
              <a:rPr lang="en-US" dirty="0">
                <a:solidFill>
                  <a:srgbClr val="00B050"/>
                </a:solidFill>
              </a:rPr>
              <a:t>(Oct </a:t>
            </a:r>
            <a:r>
              <a:rPr lang="en-US" dirty="0" smtClean="0">
                <a:solidFill>
                  <a:srgbClr val="00B050"/>
                </a:solidFill>
              </a:rPr>
              <a:t>01, 2014?</a:t>
            </a:r>
            <a:endParaRPr lang="en-US" dirty="0">
              <a:solidFill>
                <a:srgbClr val="00B050"/>
              </a:solidFill>
            </a:endParaRPr>
          </a:p>
        </p:txBody>
      </p:sp>
      <p:sp>
        <p:nvSpPr>
          <p:cNvPr id="6" name="Rectangle 5"/>
          <p:cNvSpPr/>
          <p:nvPr/>
        </p:nvSpPr>
        <p:spPr>
          <a:xfrm>
            <a:off x="1238061" y="4315156"/>
            <a:ext cx="6776519" cy="369332"/>
          </a:xfrm>
          <a:prstGeom prst="rect">
            <a:avLst/>
          </a:prstGeom>
        </p:spPr>
        <p:txBody>
          <a:bodyPr wrap="square">
            <a:spAutoFit/>
          </a:bodyPr>
          <a:lstStyle/>
          <a:p>
            <a:pPr marL="0" indent="0">
              <a:buNone/>
            </a:pPr>
            <a:r>
              <a:rPr lang="en-US" dirty="0">
                <a:solidFill>
                  <a:srgbClr val="00B050"/>
                </a:solidFill>
              </a:rPr>
              <a:t>(Eric </a:t>
            </a:r>
            <a:r>
              <a:rPr lang="en-US" dirty="0" err="1">
                <a:solidFill>
                  <a:srgbClr val="00B050"/>
                </a:solidFill>
              </a:rPr>
              <a:t>Bjorklund</a:t>
            </a:r>
            <a:r>
              <a:rPr lang="en-US" dirty="0">
                <a:solidFill>
                  <a:srgbClr val="00B050"/>
                </a:solidFill>
              </a:rPr>
              <a:t>, Danish Energy Agency – program coordinator)</a:t>
            </a:r>
          </a:p>
        </p:txBody>
      </p:sp>
      <p:sp>
        <p:nvSpPr>
          <p:cNvPr id="7" name="TextBox 6"/>
          <p:cNvSpPr txBox="1"/>
          <p:nvPr/>
        </p:nvSpPr>
        <p:spPr>
          <a:xfrm>
            <a:off x="8256760" y="6570552"/>
            <a:ext cx="688009" cy="246221"/>
          </a:xfrm>
          <a:prstGeom prst="rect">
            <a:avLst/>
          </a:prstGeom>
          <a:noFill/>
        </p:spPr>
        <p:txBody>
          <a:bodyPr wrap="none" rtlCol="0">
            <a:spAutoFit/>
          </a:bodyPr>
          <a:lstStyle/>
          <a:p>
            <a:r>
              <a:rPr lang="en-US" sz="1000" dirty="0" smtClean="0">
                <a:solidFill>
                  <a:schemeClr val="bg1">
                    <a:lumMod val="85000"/>
                  </a:schemeClr>
                </a:solidFill>
              </a:rPr>
              <a:t>US effort</a:t>
            </a:r>
            <a:endParaRPr lang="en-US" sz="1000" dirty="0">
              <a:solidFill>
                <a:schemeClr val="bg1">
                  <a:lumMod val="85000"/>
                </a:schemeClr>
              </a:solidFill>
            </a:endParaRPr>
          </a:p>
        </p:txBody>
      </p:sp>
    </p:spTree>
    <p:extLst>
      <p:ext uri="{BB962C8B-B14F-4D97-AF65-F5344CB8AC3E}">
        <p14:creationId xmlns:p14="http://schemas.microsoft.com/office/powerpoint/2010/main" val="312016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93" y="-153909"/>
            <a:ext cx="8229600" cy="1143000"/>
          </a:xfrm>
        </p:spPr>
        <p:txBody>
          <a:bodyPr/>
          <a:lstStyle/>
          <a:p>
            <a:r>
              <a:rPr lang="en-US" b="1" dirty="0" smtClean="0"/>
              <a:t>US Efforts</a:t>
            </a:r>
            <a:endParaRPr lang="en-US" b="1" dirty="0"/>
          </a:p>
        </p:txBody>
      </p:sp>
      <p:sp>
        <p:nvSpPr>
          <p:cNvPr id="3" name="Content Placeholder 2"/>
          <p:cNvSpPr>
            <a:spLocks noGrp="1"/>
          </p:cNvSpPr>
          <p:nvPr>
            <p:ph idx="1"/>
          </p:nvPr>
        </p:nvSpPr>
        <p:spPr>
          <a:xfrm>
            <a:off x="506992" y="839707"/>
            <a:ext cx="8313345" cy="5434343"/>
          </a:xfrm>
        </p:spPr>
        <p:txBody>
          <a:bodyPr/>
          <a:lstStyle/>
          <a:p>
            <a:r>
              <a:rPr lang="en-US" dirty="0" smtClean="0"/>
              <a:t>Revolve around </a:t>
            </a:r>
            <a:r>
              <a:rPr lang="en-US" u="sng" dirty="0" smtClean="0"/>
              <a:t>sound science proposals to NSF and NCAR facilities</a:t>
            </a:r>
          </a:p>
          <a:p>
            <a:r>
              <a:rPr lang="en-US" dirty="0" smtClean="0"/>
              <a:t>July 09, 2013 </a:t>
            </a:r>
            <a:r>
              <a:rPr lang="en-US" u="sng" dirty="0" smtClean="0"/>
              <a:t>workshop at Notre Dame</a:t>
            </a:r>
          </a:p>
          <a:p>
            <a:endParaRPr lang="en-US" dirty="0" smtClean="0"/>
          </a:p>
          <a:p>
            <a:r>
              <a:rPr lang="en-US" u="sng" dirty="0" smtClean="0"/>
              <a:t>Large projects format:</a:t>
            </a:r>
            <a:r>
              <a:rPr lang="en-US" dirty="0" smtClean="0"/>
              <a:t> SPO from the academics, </a:t>
            </a:r>
            <a:r>
              <a:rPr lang="en-US" u="sng" dirty="0" smtClean="0"/>
              <a:t>EDO</a:t>
            </a:r>
            <a:r>
              <a:rPr lang="en-US" dirty="0" smtClean="0"/>
              <a:t> </a:t>
            </a:r>
            <a:r>
              <a:rPr lang="en-US" dirty="0"/>
              <a:t>from </a:t>
            </a:r>
            <a:r>
              <a:rPr lang="en-US" dirty="0" smtClean="0"/>
              <a:t>NCAR</a:t>
            </a:r>
          </a:p>
          <a:p>
            <a:r>
              <a:rPr lang="en-US" dirty="0" smtClean="0"/>
              <a:t>Lull period, Dec 20</a:t>
            </a:r>
            <a:r>
              <a:rPr lang="en-US" baseline="30000" dirty="0" smtClean="0"/>
              <a:t>th</a:t>
            </a:r>
            <a:r>
              <a:rPr lang="en-US" dirty="0" smtClean="0"/>
              <a:t> call from </a:t>
            </a:r>
            <a:r>
              <a:rPr lang="en-US" dirty="0" err="1" smtClean="0"/>
              <a:t>Oncley</a:t>
            </a:r>
            <a:endParaRPr lang="en-US" dirty="0"/>
          </a:p>
          <a:p>
            <a:r>
              <a:rPr lang="en-US" dirty="0"/>
              <a:t>W</a:t>
            </a:r>
            <a:r>
              <a:rPr lang="en-US" dirty="0" smtClean="0"/>
              <a:t>e submitted (Jan 15, 2014) SPOs and EDO </a:t>
            </a:r>
            <a:r>
              <a:rPr lang="en-US" dirty="0"/>
              <a:t>turned down, but asked to </a:t>
            </a:r>
            <a:r>
              <a:rPr lang="en-US" dirty="0" smtClean="0"/>
              <a:t>resubmit (Jan 15). </a:t>
            </a:r>
          </a:p>
        </p:txBody>
      </p:sp>
      <p:sp>
        <p:nvSpPr>
          <p:cNvPr id="4" name="Rectangle 3"/>
          <p:cNvSpPr/>
          <p:nvPr/>
        </p:nvSpPr>
        <p:spPr>
          <a:xfrm>
            <a:off x="1235798" y="2618807"/>
            <a:ext cx="6450594" cy="646331"/>
          </a:xfrm>
          <a:prstGeom prst="rect">
            <a:avLst/>
          </a:prstGeom>
        </p:spPr>
        <p:txBody>
          <a:bodyPr wrap="square">
            <a:spAutoFit/>
          </a:bodyPr>
          <a:lstStyle/>
          <a:p>
            <a:r>
              <a:rPr lang="en-US" dirty="0">
                <a:hlinkClick r:id="rId2"/>
              </a:rPr>
              <a:t>http://www3.nd.edu/~</a:t>
            </a:r>
            <a:r>
              <a:rPr lang="en-US" dirty="0" smtClean="0">
                <a:hlinkClick r:id="rId2"/>
              </a:rPr>
              <a:t>dynamics/20130719_WINDletter.pdf</a:t>
            </a:r>
            <a:endParaRPr lang="en-US" dirty="0" smtClean="0"/>
          </a:p>
          <a:p>
            <a:endParaRPr lang="en-US" dirty="0"/>
          </a:p>
        </p:txBody>
      </p:sp>
    </p:spTree>
    <p:extLst>
      <p:ext uri="{BB962C8B-B14F-4D97-AF65-F5344CB8AC3E}">
        <p14:creationId xmlns:p14="http://schemas.microsoft.com/office/powerpoint/2010/main" val="4158282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Projects Overview</a:t>
            </a:r>
            <a:endParaRPr lang="en-US" dirty="0"/>
          </a:p>
        </p:txBody>
      </p:sp>
      <p:sp>
        <p:nvSpPr>
          <p:cNvPr id="3" name="Content Placeholder 2"/>
          <p:cNvSpPr>
            <a:spLocks noGrp="1"/>
          </p:cNvSpPr>
          <p:nvPr>
            <p:ph idx="1"/>
          </p:nvPr>
        </p:nvSpPr>
        <p:spPr>
          <a:xfrm>
            <a:off x="570368" y="1247115"/>
            <a:ext cx="8161700" cy="5117471"/>
          </a:xfrm>
        </p:spPr>
        <p:txBody>
          <a:bodyPr/>
          <a:lstStyle/>
          <a:p>
            <a:r>
              <a:rPr lang="en-US" u="sng" dirty="0" smtClean="0"/>
              <a:t>Science focus</a:t>
            </a:r>
            <a:r>
              <a:rPr lang="en-US" dirty="0" smtClean="0"/>
              <a:t> - improved </a:t>
            </a:r>
            <a:r>
              <a:rPr lang="en-US" dirty="0" err="1" smtClean="0"/>
              <a:t>microscale</a:t>
            </a:r>
            <a:r>
              <a:rPr lang="en-US" dirty="0" smtClean="0"/>
              <a:t> models via better wind physics and </a:t>
            </a:r>
            <a:r>
              <a:rPr lang="en-US" dirty="0" err="1" smtClean="0"/>
              <a:t>numerics</a:t>
            </a:r>
            <a:r>
              <a:rPr lang="en-US" dirty="0" smtClean="0"/>
              <a:t>;  new parameterizations; reduce errors in wind predictions</a:t>
            </a:r>
          </a:p>
          <a:p>
            <a:pPr marL="0" indent="0">
              <a:buNone/>
            </a:pPr>
            <a:r>
              <a:rPr lang="en-US" dirty="0" smtClean="0"/>
              <a:t>	- </a:t>
            </a:r>
            <a:r>
              <a:rPr lang="en-US" sz="2400" dirty="0" smtClean="0"/>
              <a:t>current </a:t>
            </a:r>
            <a:r>
              <a:rPr lang="en-US" sz="2400" dirty="0"/>
              <a:t>understanding of flow past hills is grounded on </a:t>
            </a:r>
            <a:r>
              <a:rPr lang="en-US" sz="2400" dirty="0" smtClean="0"/>
              <a:t>	Jackson </a:t>
            </a:r>
            <a:r>
              <a:rPr lang="en-US" sz="2400" dirty="0"/>
              <a:t>&amp; Hunt (1975</a:t>
            </a:r>
            <a:r>
              <a:rPr lang="en-US" sz="2400" dirty="0" smtClean="0"/>
              <a:t>) &amp;  </a:t>
            </a:r>
            <a:r>
              <a:rPr lang="en-US" sz="2400" dirty="0"/>
              <a:t>Hunt et al. (1988) </a:t>
            </a:r>
            <a:r>
              <a:rPr lang="en-US" sz="2400" dirty="0" smtClean="0"/>
              <a:t>– RDT based</a:t>
            </a:r>
          </a:p>
          <a:p>
            <a:pPr marL="0" indent="0">
              <a:buNone/>
            </a:pPr>
            <a:r>
              <a:rPr lang="en-US" sz="2400" dirty="0"/>
              <a:t>	</a:t>
            </a:r>
            <a:r>
              <a:rPr lang="en-US" sz="2400" dirty="0" smtClean="0"/>
              <a:t>- RANS, LES, DES have made tremendous progress</a:t>
            </a:r>
          </a:p>
          <a:p>
            <a:r>
              <a:rPr lang="en-US" u="sng" dirty="0" smtClean="0"/>
              <a:t>Measurement </a:t>
            </a:r>
            <a:r>
              <a:rPr lang="en-US" u="sng" dirty="0"/>
              <a:t>focus</a:t>
            </a:r>
            <a:r>
              <a:rPr lang="en-US" dirty="0"/>
              <a:t> – unprecedentedly dense suite of instrumentation, state of the art, high resolution, </a:t>
            </a:r>
            <a:r>
              <a:rPr lang="en-US" dirty="0" smtClean="0"/>
              <a:t>collaborative</a:t>
            </a:r>
          </a:p>
        </p:txBody>
      </p:sp>
      <p:sp>
        <p:nvSpPr>
          <p:cNvPr id="4" name="TextBox 3"/>
          <p:cNvSpPr txBox="1"/>
          <p:nvPr/>
        </p:nvSpPr>
        <p:spPr>
          <a:xfrm>
            <a:off x="7845247" y="6515829"/>
            <a:ext cx="1369286" cy="246221"/>
          </a:xfrm>
          <a:prstGeom prst="rect">
            <a:avLst/>
          </a:prstGeom>
          <a:noFill/>
        </p:spPr>
        <p:txBody>
          <a:bodyPr wrap="none" rtlCol="0">
            <a:spAutoFit/>
          </a:bodyPr>
          <a:lstStyle/>
          <a:p>
            <a:r>
              <a:rPr lang="en-US" sz="1000" dirty="0" smtClean="0">
                <a:solidFill>
                  <a:schemeClr val="bg1">
                    <a:lumMod val="85000"/>
                  </a:schemeClr>
                </a:solidFill>
              </a:rPr>
              <a:t>Measurement l focus</a:t>
            </a:r>
            <a:endParaRPr lang="en-US" sz="1000" dirty="0">
              <a:solidFill>
                <a:schemeClr val="bg1">
                  <a:lumMod val="85000"/>
                </a:schemeClr>
              </a:solidFill>
            </a:endParaRPr>
          </a:p>
        </p:txBody>
      </p:sp>
    </p:spTree>
    <p:extLst>
      <p:ext uri="{BB962C8B-B14F-4D97-AF65-F5344CB8AC3E}">
        <p14:creationId xmlns:p14="http://schemas.microsoft.com/office/powerpoint/2010/main" val="29008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014" y="-341170"/>
            <a:ext cx="7772400" cy="1470025"/>
          </a:xfrm>
        </p:spPr>
        <p:txBody>
          <a:bodyPr/>
          <a:lstStyle/>
          <a:p>
            <a:r>
              <a:rPr lang="en-US" b="1" dirty="0" smtClean="0"/>
              <a:t>Appreciation</a:t>
            </a:r>
            <a:endParaRPr lang="en-US" b="1" dirty="0"/>
          </a:p>
        </p:txBody>
      </p:sp>
      <p:sp>
        <p:nvSpPr>
          <p:cNvPr id="3" name="Subtitle 2"/>
          <p:cNvSpPr>
            <a:spLocks noGrp="1"/>
          </p:cNvSpPr>
          <p:nvPr>
            <p:ph type="subTitle" idx="1"/>
          </p:nvPr>
        </p:nvSpPr>
        <p:spPr>
          <a:xfrm>
            <a:off x="692938" y="798969"/>
            <a:ext cx="7899149" cy="5656151"/>
          </a:xfrm>
        </p:spPr>
        <p:txBody>
          <a:bodyPr/>
          <a:lstStyle/>
          <a:p>
            <a:r>
              <a:rPr lang="en-US" dirty="0" smtClean="0">
                <a:solidFill>
                  <a:schemeClr val="tx1"/>
                </a:solidFill>
              </a:rPr>
              <a:t>Laura Leo (local organizer)</a:t>
            </a:r>
          </a:p>
          <a:p>
            <a:r>
              <a:rPr lang="en-US" dirty="0" smtClean="0">
                <a:solidFill>
                  <a:schemeClr val="tx1"/>
                </a:solidFill>
              </a:rPr>
              <a:t>Julie Lundquist and Steve </a:t>
            </a:r>
            <a:r>
              <a:rPr lang="en-US" dirty="0" err="1" smtClean="0">
                <a:solidFill>
                  <a:schemeClr val="tx1"/>
                </a:solidFill>
              </a:rPr>
              <a:t>Oncley</a:t>
            </a:r>
            <a:r>
              <a:rPr lang="en-US" dirty="0" smtClean="0">
                <a:solidFill>
                  <a:schemeClr val="tx1"/>
                </a:solidFill>
              </a:rPr>
              <a:t> </a:t>
            </a:r>
          </a:p>
          <a:p>
            <a:r>
              <a:rPr lang="en-US" dirty="0" smtClean="0">
                <a:solidFill>
                  <a:schemeClr val="tx1"/>
                </a:solidFill>
              </a:rPr>
              <a:t>(Co-organizers – project leadership role)</a:t>
            </a:r>
          </a:p>
          <a:p>
            <a:r>
              <a:rPr lang="en-US" dirty="0" smtClean="0">
                <a:solidFill>
                  <a:schemeClr val="tx1"/>
                </a:solidFill>
              </a:rPr>
              <a:t>ARO (PO: Gordon </a:t>
            </a:r>
            <a:r>
              <a:rPr lang="en-US" dirty="0" err="1" smtClean="0">
                <a:solidFill>
                  <a:schemeClr val="tx1"/>
                </a:solidFill>
              </a:rPr>
              <a:t>Videen</a:t>
            </a:r>
            <a:r>
              <a:rPr lang="en-US" dirty="0" smtClean="0">
                <a:solidFill>
                  <a:schemeClr val="tx1"/>
                </a:solidFill>
              </a:rPr>
              <a:t>) </a:t>
            </a:r>
          </a:p>
          <a:p>
            <a:r>
              <a:rPr lang="en-US" dirty="0" smtClean="0">
                <a:solidFill>
                  <a:schemeClr val="tx1"/>
                </a:solidFill>
              </a:rPr>
              <a:t>Agencies </a:t>
            </a:r>
            <a:r>
              <a:rPr lang="en-US" smtClean="0">
                <a:solidFill>
                  <a:schemeClr val="tx1"/>
                </a:solidFill>
              </a:rPr>
              <a:t>– </a:t>
            </a:r>
            <a:r>
              <a:rPr lang="en-US" smtClean="0">
                <a:solidFill>
                  <a:schemeClr val="tx1"/>
                </a:solidFill>
              </a:rPr>
              <a:t>ARL, NOAA </a:t>
            </a:r>
            <a:r>
              <a:rPr lang="en-US" dirty="0" smtClean="0">
                <a:solidFill>
                  <a:schemeClr val="tx1"/>
                </a:solidFill>
              </a:rPr>
              <a:t>and NCAR </a:t>
            </a:r>
            <a:endParaRPr lang="en-US" dirty="0">
              <a:solidFill>
                <a:schemeClr val="tx1"/>
              </a:solidFill>
            </a:endParaRPr>
          </a:p>
          <a:p>
            <a:r>
              <a:rPr lang="en-US" dirty="0" smtClean="0">
                <a:solidFill>
                  <a:schemeClr val="tx1"/>
                </a:solidFill>
              </a:rPr>
              <a:t>---------------------------------</a:t>
            </a:r>
          </a:p>
          <a:p>
            <a:r>
              <a:rPr lang="en-US" dirty="0">
                <a:solidFill>
                  <a:schemeClr val="tx1"/>
                </a:solidFill>
              </a:rPr>
              <a:t>Debbie </a:t>
            </a:r>
            <a:r>
              <a:rPr lang="en-US" dirty="0" err="1" smtClean="0">
                <a:solidFill>
                  <a:schemeClr val="tx1"/>
                </a:solidFill>
              </a:rPr>
              <a:t>Piacsek</a:t>
            </a:r>
            <a:r>
              <a:rPr lang="en-US" dirty="0" smtClean="0">
                <a:solidFill>
                  <a:schemeClr val="tx1"/>
                </a:solidFill>
              </a:rPr>
              <a:t> (logistics)</a:t>
            </a:r>
            <a:endParaRPr lang="en-US" dirty="0">
              <a:solidFill>
                <a:schemeClr val="tx1"/>
              </a:solidFill>
            </a:endParaRPr>
          </a:p>
          <a:p>
            <a:r>
              <a:rPr lang="en-US" dirty="0" err="1" smtClean="0">
                <a:solidFill>
                  <a:schemeClr val="tx1"/>
                </a:solidFill>
              </a:rPr>
              <a:t>Samaresh</a:t>
            </a:r>
            <a:r>
              <a:rPr lang="en-US" dirty="0" smtClean="0">
                <a:solidFill>
                  <a:schemeClr val="tx1"/>
                </a:solidFill>
              </a:rPr>
              <a:t> </a:t>
            </a:r>
            <a:r>
              <a:rPr lang="en-US" dirty="0" err="1" smtClean="0">
                <a:solidFill>
                  <a:schemeClr val="tx1"/>
                </a:solidFill>
              </a:rPr>
              <a:t>Midya</a:t>
            </a:r>
            <a:r>
              <a:rPr lang="en-US" dirty="0" smtClean="0">
                <a:solidFill>
                  <a:schemeClr val="tx1"/>
                </a:solidFill>
              </a:rPr>
              <a:t> (maps)</a:t>
            </a:r>
            <a:endParaRPr lang="en-US" dirty="0">
              <a:solidFill>
                <a:schemeClr val="tx1"/>
              </a:solidFill>
            </a:endParaRPr>
          </a:p>
          <a:p>
            <a:r>
              <a:rPr lang="en-US" dirty="0" smtClean="0">
                <a:solidFill>
                  <a:schemeClr val="tx1"/>
                </a:solidFill>
              </a:rPr>
              <a:t>Scott Coppersmith (laboratory)</a:t>
            </a:r>
          </a:p>
          <a:p>
            <a:r>
              <a:rPr lang="en-US" dirty="0" smtClean="0">
                <a:solidFill>
                  <a:schemeClr val="tx1"/>
                </a:solidFill>
              </a:rPr>
              <a:t>Ashish Sharma and Chris </a:t>
            </a:r>
            <a:r>
              <a:rPr lang="en-US" dirty="0" err="1" smtClean="0">
                <a:solidFill>
                  <a:schemeClr val="tx1"/>
                </a:solidFill>
              </a:rPr>
              <a:t>Hocut</a:t>
            </a:r>
            <a:r>
              <a:rPr lang="en-US" dirty="0" smtClean="0">
                <a:solidFill>
                  <a:schemeClr val="tx1"/>
                </a:solidFill>
              </a:rPr>
              <a:t> </a:t>
            </a:r>
          </a:p>
          <a:p>
            <a:endParaRPr lang="en-US" dirty="0" smtClean="0"/>
          </a:p>
          <a:p>
            <a:endParaRPr lang="en-US" dirty="0"/>
          </a:p>
        </p:txBody>
      </p:sp>
      <p:sp>
        <p:nvSpPr>
          <p:cNvPr id="4" name="TextBox 3"/>
          <p:cNvSpPr txBox="1"/>
          <p:nvPr/>
        </p:nvSpPr>
        <p:spPr>
          <a:xfrm>
            <a:off x="8102851" y="6581869"/>
            <a:ext cx="489236" cy="246221"/>
          </a:xfrm>
          <a:prstGeom prst="rect">
            <a:avLst/>
          </a:prstGeom>
          <a:noFill/>
        </p:spPr>
        <p:txBody>
          <a:bodyPr wrap="none" rtlCol="0">
            <a:spAutoFit/>
          </a:bodyPr>
          <a:lstStyle/>
          <a:p>
            <a:r>
              <a:rPr lang="en-US" sz="1000" dirty="0" err="1" smtClean="0">
                <a:solidFill>
                  <a:schemeClr val="bg1">
                    <a:lumMod val="85000"/>
                  </a:schemeClr>
                </a:solidFill>
              </a:rPr>
              <a:t>jakob</a:t>
            </a:r>
            <a:endParaRPr lang="en-US" sz="1000" dirty="0">
              <a:solidFill>
                <a:schemeClr val="bg1">
                  <a:lumMod val="85000"/>
                </a:schemeClr>
              </a:solidFill>
            </a:endParaRPr>
          </a:p>
        </p:txBody>
      </p:sp>
    </p:spTree>
    <p:extLst>
      <p:ext uri="{BB962C8B-B14F-4D97-AF65-F5344CB8AC3E}">
        <p14:creationId xmlns:p14="http://schemas.microsoft.com/office/powerpoint/2010/main" val="2133690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a:t>
            </a:r>
            <a:endParaRPr lang="en-US" dirty="0"/>
          </a:p>
        </p:txBody>
      </p:sp>
      <p:sp>
        <p:nvSpPr>
          <p:cNvPr id="3" name="Content Placeholder 2"/>
          <p:cNvSpPr>
            <a:spLocks noGrp="1"/>
          </p:cNvSpPr>
          <p:nvPr>
            <p:ph idx="1"/>
          </p:nvPr>
        </p:nvSpPr>
        <p:spPr/>
        <p:txBody>
          <a:bodyPr/>
          <a:lstStyle/>
          <a:p>
            <a:r>
              <a:rPr lang="en-US" u="sng" dirty="0"/>
              <a:t>Scale focus </a:t>
            </a:r>
            <a:r>
              <a:rPr lang="en-US" dirty="0"/>
              <a:t>- ~ 500 m horizontal and ~ 10 m vertical resolutions (previous – </a:t>
            </a:r>
            <a:r>
              <a:rPr lang="en-US" dirty="0" err="1"/>
              <a:t>mesoscale</a:t>
            </a:r>
            <a:r>
              <a:rPr lang="en-US" dirty="0" smtClean="0"/>
              <a:t>)</a:t>
            </a:r>
          </a:p>
          <a:p>
            <a:endParaRPr lang="en-US" dirty="0"/>
          </a:p>
          <a:p>
            <a:r>
              <a:rPr lang="en-US" u="sng" dirty="0" smtClean="0"/>
              <a:t>Experimental focus</a:t>
            </a:r>
            <a:r>
              <a:rPr lang="en-US" dirty="0" smtClean="0"/>
              <a:t> - a new configuration/work with European sites</a:t>
            </a:r>
            <a:endParaRPr lang="en-US" dirty="0"/>
          </a:p>
          <a:p>
            <a:pPr marL="0" indent="0">
              <a:buNone/>
            </a:pPr>
            <a:endParaRPr lang="en-US" dirty="0"/>
          </a:p>
          <a:p>
            <a:endParaRPr lang="en-US" dirty="0"/>
          </a:p>
        </p:txBody>
      </p:sp>
      <p:sp>
        <p:nvSpPr>
          <p:cNvPr id="4" name="TextBox 3"/>
          <p:cNvSpPr txBox="1"/>
          <p:nvPr/>
        </p:nvSpPr>
        <p:spPr>
          <a:xfrm>
            <a:off x="7894622" y="6558430"/>
            <a:ext cx="1473480" cy="246221"/>
          </a:xfrm>
          <a:prstGeom prst="rect">
            <a:avLst/>
          </a:prstGeom>
          <a:noFill/>
        </p:spPr>
        <p:txBody>
          <a:bodyPr wrap="none" rtlCol="0">
            <a:spAutoFit/>
          </a:bodyPr>
          <a:lstStyle/>
          <a:p>
            <a:r>
              <a:rPr lang="en-US" sz="1000" dirty="0" err="1" smtClean="0">
                <a:solidFill>
                  <a:schemeClr val="bg1">
                    <a:lumMod val="85000"/>
                  </a:schemeClr>
                </a:solidFill>
              </a:rPr>
              <a:t>Exptl</a:t>
            </a:r>
            <a:r>
              <a:rPr lang="en-US" sz="1000" dirty="0" smtClean="0">
                <a:solidFill>
                  <a:schemeClr val="bg1">
                    <a:lumMod val="85000"/>
                  </a:schemeClr>
                </a:solidFill>
              </a:rPr>
              <a:t> focus/other </a:t>
            </a:r>
            <a:r>
              <a:rPr lang="en-US" sz="1000" dirty="0" err="1" smtClean="0">
                <a:solidFill>
                  <a:schemeClr val="bg1">
                    <a:lumMod val="85000"/>
                  </a:schemeClr>
                </a:solidFill>
              </a:rPr>
              <a:t>expts</a:t>
            </a:r>
            <a:endParaRPr lang="en-US" sz="1000" dirty="0">
              <a:solidFill>
                <a:schemeClr val="bg1">
                  <a:lumMod val="85000"/>
                </a:schemeClr>
              </a:solidFill>
            </a:endParaRPr>
          </a:p>
        </p:txBody>
      </p:sp>
    </p:spTree>
    <p:extLst>
      <p:ext uri="{BB962C8B-B14F-4D97-AF65-F5344CB8AC3E}">
        <p14:creationId xmlns:p14="http://schemas.microsoft.com/office/powerpoint/2010/main" val="15439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5124787"/>
              </p:ext>
            </p:extLst>
          </p:nvPr>
        </p:nvGraphicFramePr>
        <p:xfrm>
          <a:off x="433526" y="1400416"/>
          <a:ext cx="8089686" cy="4337390"/>
        </p:xfrm>
        <a:graphic>
          <a:graphicData uri="http://schemas.openxmlformats.org/drawingml/2006/table">
            <a:tbl>
              <a:tblPr firstRow="1" firstCol="1" bandRow="1">
                <a:tableStyleId>{5C22544A-7EE6-4342-B048-85BDC9FD1C3A}</a:tableStyleId>
              </a:tblPr>
              <a:tblGrid>
                <a:gridCol w="1244567"/>
                <a:gridCol w="6845119"/>
              </a:tblGrid>
              <a:tr h="739599">
                <a:tc>
                  <a:txBody>
                    <a:bodyPr/>
                    <a:lstStyle/>
                    <a:p>
                      <a:pPr marL="0" marR="0" algn="ctr">
                        <a:spcBef>
                          <a:spcPts val="0"/>
                        </a:spcBef>
                        <a:spcAft>
                          <a:spcPts val="0"/>
                        </a:spcAft>
                      </a:pPr>
                      <a:r>
                        <a:rPr lang="en-US" sz="1200" dirty="0">
                          <a:effectLst/>
                        </a:rPr>
                        <a:t>Time-frames</a:t>
                      </a:r>
                      <a:endParaRPr lang="en-US" sz="1200" dirty="0">
                        <a:effectLst/>
                        <a:latin typeface="Calibri"/>
                        <a:ea typeface="Times New Roman"/>
                        <a:cs typeface="Times New Roman"/>
                      </a:endParaRPr>
                    </a:p>
                  </a:txBody>
                  <a:tcPr marL="68580" marR="68580" marT="0" marB="0"/>
                </a:tc>
                <a:tc>
                  <a:txBody>
                    <a:bodyPr/>
                    <a:lstStyle/>
                    <a:p>
                      <a:pPr marL="0" marR="0" algn="ctr">
                        <a:spcBef>
                          <a:spcPts val="0"/>
                        </a:spcBef>
                        <a:spcAft>
                          <a:spcPts val="0"/>
                        </a:spcAft>
                      </a:pPr>
                      <a:r>
                        <a:rPr lang="en-US" sz="1200" dirty="0">
                          <a:effectLst/>
                        </a:rPr>
                        <a:t>Field Experiments</a:t>
                      </a:r>
                      <a:endParaRPr lang="en-US" sz="1200" dirty="0">
                        <a:effectLst/>
                        <a:latin typeface="Calibri"/>
                        <a:ea typeface="Times New Roman"/>
                        <a:cs typeface="Times New Roman"/>
                      </a:endParaRPr>
                    </a:p>
                  </a:txBody>
                  <a:tcPr marL="68580" marR="68580" marT="0" marB="0"/>
                </a:tc>
              </a:tr>
              <a:tr h="639398">
                <a:tc>
                  <a:txBody>
                    <a:bodyPr/>
                    <a:lstStyle/>
                    <a:p>
                      <a:pPr marL="0" marR="0" algn="l">
                        <a:spcBef>
                          <a:spcPts val="0"/>
                        </a:spcBef>
                        <a:spcAft>
                          <a:spcPts val="0"/>
                        </a:spcAft>
                      </a:pPr>
                      <a:r>
                        <a:rPr lang="en-US" sz="1200">
                          <a:effectLst/>
                        </a:rPr>
                        <a:t>1979-1986</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a:effectLst/>
                        </a:rPr>
                        <a:t>Brent Knoll, </a:t>
                      </a:r>
                      <a:r>
                        <a:rPr lang="en-US" sz="1200" dirty="0" err="1">
                          <a:effectLst/>
                        </a:rPr>
                        <a:t>Pouzauges</a:t>
                      </a:r>
                      <a:r>
                        <a:rPr lang="en-US" sz="1200" dirty="0">
                          <a:effectLst/>
                        </a:rPr>
                        <a:t> Hill, Black Mountain, Ailsa Craig, Kettles Hill, </a:t>
                      </a:r>
                      <a:r>
                        <a:rPr lang="en-US" sz="1200" dirty="0" err="1">
                          <a:effectLst/>
                        </a:rPr>
                        <a:t>Bungendore</a:t>
                      </a:r>
                      <a:r>
                        <a:rPr lang="en-US" sz="1200" dirty="0">
                          <a:effectLst/>
                        </a:rPr>
                        <a:t> Ridge, </a:t>
                      </a:r>
                      <a:r>
                        <a:rPr lang="en-US" sz="1200" dirty="0" err="1">
                          <a:effectLst/>
                        </a:rPr>
                        <a:t>Sirhowy</a:t>
                      </a:r>
                      <a:r>
                        <a:rPr lang="en-US" sz="1200" dirty="0">
                          <a:effectLst/>
                        </a:rPr>
                        <a:t> Valley, </a:t>
                      </a:r>
                      <a:r>
                        <a:rPr lang="en-US" sz="1200" dirty="0" err="1" smtClean="0">
                          <a:effectLst/>
                        </a:rPr>
                        <a:t>Blashaval</a:t>
                      </a:r>
                      <a:r>
                        <a:rPr lang="en-US" sz="1200" dirty="0">
                          <a:effectLst/>
                        </a:rPr>
                        <a:t>, </a:t>
                      </a:r>
                      <a:r>
                        <a:rPr lang="en-US" sz="1200" dirty="0" err="1">
                          <a:effectLst/>
                        </a:rPr>
                        <a:t>Askervein</a:t>
                      </a:r>
                      <a:r>
                        <a:rPr lang="en-US" sz="1200" dirty="0">
                          <a:effectLst/>
                        </a:rPr>
                        <a:t> Hill and </a:t>
                      </a:r>
                      <a:r>
                        <a:rPr lang="en-US" sz="1200" dirty="0" err="1">
                          <a:effectLst/>
                        </a:rPr>
                        <a:t>Nyland</a:t>
                      </a:r>
                      <a:r>
                        <a:rPr lang="en-US" sz="1200" dirty="0">
                          <a:effectLst/>
                        </a:rPr>
                        <a:t> Hill (England, Scotland, France, Australia and Canada</a:t>
                      </a:r>
                      <a:r>
                        <a:rPr lang="en-US" sz="1200" dirty="0" smtClean="0">
                          <a:effectLst/>
                        </a:rPr>
                        <a:t>)</a:t>
                      </a:r>
                    </a:p>
                    <a:p>
                      <a:pPr marL="0" marR="0" algn="l">
                        <a:spcBef>
                          <a:spcPts val="0"/>
                        </a:spcBef>
                        <a:spcAft>
                          <a:spcPts val="0"/>
                        </a:spcAft>
                      </a:pPr>
                      <a:r>
                        <a:rPr lang="en-US" sz="1200" dirty="0" smtClean="0">
                          <a:effectLst/>
                          <a:latin typeface="Calibri"/>
                          <a:ea typeface="Times New Roman"/>
                          <a:cs typeface="Times New Roman"/>
                        </a:rPr>
                        <a:t>Cinder</a:t>
                      </a:r>
                      <a:r>
                        <a:rPr lang="en-US" sz="1200" baseline="0" dirty="0" smtClean="0">
                          <a:effectLst/>
                          <a:latin typeface="Calibri"/>
                          <a:ea typeface="Times New Roman"/>
                          <a:cs typeface="Times New Roman"/>
                        </a:rPr>
                        <a:t> Cone </a:t>
                      </a:r>
                      <a:r>
                        <a:rPr lang="en-US" sz="1200" baseline="0" dirty="0" err="1" smtClean="0">
                          <a:effectLst/>
                          <a:latin typeface="Calibri"/>
                          <a:ea typeface="Times New Roman"/>
                          <a:cs typeface="Times New Roman"/>
                        </a:rPr>
                        <a:t>Bute</a:t>
                      </a:r>
                      <a:r>
                        <a:rPr lang="en-US" sz="1200" baseline="0" dirty="0" smtClean="0">
                          <a:effectLst/>
                          <a:latin typeface="Calibri"/>
                          <a:ea typeface="Times New Roman"/>
                          <a:cs typeface="Times New Roman"/>
                        </a:rPr>
                        <a:t> (Idaho)</a:t>
                      </a:r>
                      <a:endParaRPr lang="en-US" sz="1200" dirty="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1982-1983</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err="1">
                          <a:effectLst/>
                        </a:rPr>
                        <a:t>Askervein</a:t>
                      </a:r>
                      <a:r>
                        <a:rPr lang="en-US" sz="1200" dirty="0">
                          <a:effectLst/>
                        </a:rPr>
                        <a:t> Hill (Scotland)</a:t>
                      </a:r>
                      <a:endParaRPr lang="en-US" sz="1200" dirty="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1984-1985</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a:effectLst/>
                        </a:rPr>
                        <a:t>Cooper’s Ridge (Australia)</a:t>
                      </a:r>
                      <a:endParaRPr lang="en-US" sz="1200" dirty="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2003</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a:effectLst/>
                        </a:rPr>
                        <a:t>Gaudergrat Experiment (Gaudex) (Switzerland)</a:t>
                      </a:r>
                      <a:endParaRPr lang="en-US" sz="1200">
                        <a:effectLst/>
                        <a:latin typeface="Calibri"/>
                        <a:ea typeface="Times New Roman"/>
                        <a:cs typeface="Times New Roman"/>
                      </a:endParaRPr>
                    </a:p>
                  </a:txBody>
                  <a:tcPr marL="68580" marR="68580" marT="0" marB="0"/>
                </a:tc>
              </a:tr>
              <a:tr h="739599">
                <a:tc>
                  <a:txBody>
                    <a:bodyPr/>
                    <a:lstStyle/>
                    <a:p>
                      <a:pPr marL="0" marR="0" algn="l">
                        <a:spcBef>
                          <a:spcPts val="0"/>
                        </a:spcBef>
                        <a:spcAft>
                          <a:spcPts val="0"/>
                        </a:spcAft>
                      </a:pPr>
                      <a:r>
                        <a:rPr lang="en-US" sz="1200">
                          <a:effectLst/>
                        </a:rPr>
                        <a:t>2004, 2006</a:t>
                      </a:r>
                    </a:p>
                    <a:p>
                      <a:pPr marL="0" marR="0" algn="l">
                        <a:spcBef>
                          <a:spcPts val="0"/>
                        </a:spcBef>
                        <a:spcAft>
                          <a:spcPts val="0"/>
                        </a:spcAft>
                      </a:pPr>
                      <a:r>
                        <a:rPr lang="en-US" sz="1200">
                          <a:effectLst/>
                        </a:rPr>
                        <a:t> </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a:effectLst/>
                        </a:rPr>
                        <a:t>Owens Valley (California, USA), Sierra Rotors Project (SRP), followed by Terrain-induced Rotor Experiment (T-REX</a:t>
                      </a:r>
                      <a:r>
                        <a:rPr lang="en-US" sz="1200" dirty="0" smtClean="0">
                          <a:effectLst/>
                        </a:rPr>
                        <a:t>)</a:t>
                      </a:r>
                      <a:endParaRPr lang="en-US" sz="1200" dirty="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2007-2008</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err="1">
                          <a:effectLst/>
                        </a:rPr>
                        <a:t>Bolund</a:t>
                      </a:r>
                      <a:r>
                        <a:rPr lang="en-US" sz="1200" dirty="0">
                          <a:effectLst/>
                        </a:rPr>
                        <a:t> Hill (Denmark)</a:t>
                      </a:r>
                      <a:endParaRPr lang="en-US" sz="1200" dirty="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2010</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a:effectLst/>
                        </a:rPr>
                        <a:t>Benakanahalli Hill (Karnataka, India)</a:t>
                      </a:r>
                      <a:endParaRPr lang="en-US" sz="1200">
                        <a:effectLst/>
                        <a:latin typeface="Calibri"/>
                        <a:ea typeface="Times New Roman"/>
                        <a:cs typeface="Times New Roman"/>
                      </a:endParaRPr>
                    </a:p>
                  </a:txBody>
                  <a:tcPr marL="68580" marR="68580" marT="0" marB="0"/>
                </a:tc>
              </a:tr>
              <a:tr h="369799">
                <a:tc>
                  <a:txBody>
                    <a:bodyPr/>
                    <a:lstStyle/>
                    <a:p>
                      <a:pPr marL="0" marR="0" algn="l">
                        <a:spcBef>
                          <a:spcPts val="0"/>
                        </a:spcBef>
                        <a:spcAft>
                          <a:spcPts val="0"/>
                        </a:spcAft>
                      </a:pPr>
                      <a:r>
                        <a:rPr lang="en-US" sz="1200">
                          <a:effectLst/>
                        </a:rPr>
                        <a:t>2012-2013</a:t>
                      </a:r>
                      <a:endParaRPr lang="en-US" sz="1200">
                        <a:effectLst/>
                        <a:latin typeface="Calibri"/>
                        <a:ea typeface="Times New Roman"/>
                        <a:cs typeface="Times New Roman"/>
                      </a:endParaRPr>
                    </a:p>
                  </a:txBody>
                  <a:tcPr marL="68580" marR="68580" marT="0" marB="0"/>
                </a:tc>
                <a:tc>
                  <a:txBody>
                    <a:bodyPr/>
                    <a:lstStyle/>
                    <a:p>
                      <a:pPr marL="0" marR="0" algn="l">
                        <a:spcBef>
                          <a:spcPts val="0"/>
                        </a:spcBef>
                        <a:spcAft>
                          <a:spcPts val="0"/>
                        </a:spcAft>
                      </a:pPr>
                      <a:r>
                        <a:rPr lang="en-US" sz="1200" dirty="0">
                          <a:effectLst/>
                        </a:rPr>
                        <a:t>MATERHORN (</a:t>
                      </a:r>
                      <a:r>
                        <a:rPr lang="en-US" sz="1200" dirty="0" err="1">
                          <a:effectLst/>
                        </a:rPr>
                        <a:t>Dugway</a:t>
                      </a:r>
                      <a:r>
                        <a:rPr lang="en-US" sz="1200" dirty="0">
                          <a:effectLst/>
                        </a:rPr>
                        <a:t> Proving Grounds, Utah)</a:t>
                      </a:r>
                      <a:endParaRPr lang="en-US" sz="1200" dirty="0">
                        <a:effectLst/>
                        <a:latin typeface="Calibri"/>
                        <a:ea typeface="Times New Roman"/>
                        <a:cs typeface="Times New Roman"/>
                      </a:endParaRPr>
                    </a:p>
                  </a:txBody>
                  <a:tcPr marL="68580" marR="68580" marT="0" marB="0"/>
                </a:tc>
              </a:tr>
            </a:tbl>
          </a:graphicData>
        </a:graphic>
      </p:graphicFrame>
      <p:sp>
        <p:nvSpPr>
          <p:cNvPr id="3" name="Rectangle 1"/>
          <p:cNvSpPr>
            <a:spLocks noChangeArrowheads="1"/>
          </p:cNvSpPr>
          <p:nvPr/>
        </p:nvSpPr>
        <p:spPr bwMode="auto">
          <a:xfrm>
            <a:off x="-65454" y="0"/>
            <a:ext cx="841768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Table 1:</a:t>
            </a:r>
            <a:r>
              <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rPr>
              <a:t> 	Most recent field experiment studies relevant to </a:t>
            </a:r>
            <a:r>
              <a:rPr kumimoji="0" lang="en-US" altLang="en-US" sz="1800" b="0" i="0" u="none" strike="noStrike" cap="none" normalizeH="0" baseline="0" dirty="0" err="1" smtClean="0">
                <a:ln>
                  <a:noFill/>
                </a:ln>
                <a:solidFill>
                  <a:schemeClr val="tx1"/>
                </a:solidFill>
                <a:effectLst/>
                <a:latin typeface="Times New Roman" pitchFamily="18" charset="0"/>
                <a:cs typeface="Times New Roman" pitchFamily="18" charset="0"/>
              </a:rPr>
              <a:t>Perdigão</a:t>
            </a:r>
            <a:r>
              <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rPr>
              <a:t> experiment</a:t>
            </a:r>
          </a:p>
          <a:p>
            <a:pPr marL="0" marR="0" lvl="0" indent="457200" algn="l" defTabSz="914400" rtl="0" eaLnBrk="1" fontAlgn="base" latinLnBrk="0" hangingPunct="1">
              <a:lnSpc>
                <a:spcPct val="100000"/>
              </a:lnSpc>
              <a:spcBef>
                <a:spcPct val="0"/>
              </a:spcBef>
              <a:spcAft>
                <a:spcPct val="0"/>
              </a:spcAft>
              <a:buClrTx/>
              <a:buSzTx/>
              <a:buFontTx/>
              <a:buNone/>
              <a:tabLst/>
            </a:pPr>
            <a:r>
              <a:rPr lang="en-US" altLang="en-US" dirty="0">
                <a:latin typeface="Times New Roman" pitchFamily="18" charset="0"/>
                <a:cs typeface="Times New Roman" pitchFamily="18" charset="0"/>
              </a:rPr>
              <a:t>	</a:t>
            </a:r>
            <a:r>
              <a:rPr lang="en-US" altLang="en-US" dirty="0" smtClean="0">
                <a:latin typeface="Times New Roman" pitchFamily="18" charset="0"/>
                <a:cs typeface="Times New Roman" pitchFamily="18" charset="0"/>
              </a:rPr>
              <a:t>	</a:t>
            </a:r>
            <a:r>
              <a:rPr kumimoji="0" lang="en-US" altLang="en-US" sz="1800" b="0" i="0" u="none" strike="noStrike" cap="none" normalizeH="0" baseline="0" dirty="0" smtClean="0">
                <a:ln>
                  <a:noFill/>
                </a:ln>
                <a:solidFill>
                  <a:schemeClr val="tx1"/>
                </a:solidFill>
                <a:effectLst/>
                <a:latin typeface="Times New Roman" pitchFamily="18" charset="0"/>
                <a:cs typeface="Times New Roman" pitchFamily="18" charset="0"/>
              </a:rPr>
              <a:t>in chronological order</a:t>
            </a:r>
            <a:r>
              <a:rPr kumimoji="0" lang="en-US" altLang="en-US" sz="1800" b="0" i="0" u="none" strike="noStrike" cap="none" normalizeH="0" dirty="0" smtClean="0">
                <a:ln>
                  <a:noFill/>
                </a:ln>
                <a:solidFill>
                  <a:schemeClr val="tx1"/>
                </a:solidFill>
                <a:effectLst/>
                <a:latin typeface="Times New Roman" pitchFamily="18" charset="0"/>
                <a:cs typeface="Times New Roman" pitchFamily="18" charset="0"/>
              </a:rPr>
              <a:t> – many complex terrai</a:t>
            </a:r>
            <a:r>
              <a:rPr lang="en-US" altLang="en-US" dirty="0" smtClean="0">
                <a:latin typeface="Times New Roman" pitchFamily="18" charset="0"/>
                <a:cs typeface="Times New Roman" pitchFamily="18" charset="0"/>
              </a:rPr>
              <a:t>n experiments</a:t>
            </a:r>
          </a:p>
          <a:p>
            <a:pPr marL="0" marR="0" lvl="0" indent="457200" algn="l" defTabSz="914400" rtl="0" eaLnBrk="1" fontAlgn="base" latinLnBrk="0" hangingPunct="1">
              <a:lnSpc>
                <a:spcPct val="100000"/>
              </a:lnSpc>
              <a:spcBef>
                <a:spcPct val="0"/>
              </a:spcBef>
              <a:spcAft>
                <a:spcPct val="0"/>
              </a:spcAft>
              <a:buClrTx/>
              <a:buSzTx/>
              <a:buFontTx/>
              <a:buNone/>
              <a:tabLst/>
            </a:pPr>
            <a:endParaRPr lang="en-US" altLang="en-US" dirty="0">
              <a:latin typeface="Times New Roman" pitchFamily="18"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r>
              <a:rPr lang="en-US" altLang="en-US" dirty="0" smtClean="0">
                <a:latin typeface="Times New Roman" pitchFamily="18" charset="0"/>
                <a:cs typeface="Times New Roman" pitchFamily="18" charset="0"/>
              </a:rPr>
              <a:t>		</a:t>
            </a:r>
            <a:r>
              <a:rPr lang="en-US" altLang="en-US" dirty="0" smtClean="0">
                <a:latin typeface="Times New Roman" pitchFamily="18" charset="0"/>
                <a:cs typeface="Times New Roman" pitchFamily="18" charset="0"/>
                <a:sym typeface="Wingdings" panose="05000000000000000000" pitchFamily="2" charset="2"/>
              </a:rPr>
              <a:t>  mostly </a:t>
            </a:r>
            <a:r>
              <a:rPr lang="en-US" altLang="en-US" dirty="0" err="1" smtClean="0">
                <a:latin typeface="Times New Roman" pitchFamily="18" charset="0"/>
                <a:cs typeface="Times New Roman" pitchFamily="18" charset="0"/>
                <a:sym typeface="Wingdings" panose="05000000000000000000" pitchFamily="2" charset="2"/>
              </a:rPr>
              <a:t>meso</a:t>
            </a:r>
            <a:r>
              <a:rPr lang="en-US" altLang="en-US" dirty="0" smtClean="0">
                <a:latin typeface="Times New Roman" pitchFamily="18" charset="0"/>
                <a:cs typeface="Times New Roman" pitchFamily="18" charset="0"/>
                <a:sym typeface="Wingdings" panose="05000000000000000000" pitchFamily="2" charset="2"/>
              </a:rPr>
              <a:t>-scale</a:t>
            </a:r>
            <a:endParaRPr lang="en-US" altLang="en-US" dirty="0" smtClean="0">
              <a:latin typeface="Times New Roman" pitchFamily="18"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2305073" y="6045978"/>
            <a:ext cx="4826962" cy="369332"/>
          </a:xfrm>
          <a:prstGeom prst="rect">
            <a:avLst/>
          </a:prstGeom>
          <a:noFill/>
        </p:spPr>
        <p:txBody>
          <a:bodyPr wrap="none" rtlCol="0">
            <a:spAutoFit/>
          </a:bodyPr>
          <a:lstStyle/>
          <a:p>
            <a:r>
              <a:rPr lang="en-US" b="1" dirty="0" smtClean="0">
                <a:solidFill>
                  <a:srgbClr val="FF0000"/>
                </a:solidFill>
              </a:rPr>
              <a:t>Select a two-hill experiment near </a:t>
            </a:r>
            <a:r>
              <a:rPr lang="en-US" b="1" dirty="0" err="1" smtClean="0">
                <a:solidFill>
                  <a:srgbClr val="FF0000"/>
                </a:solidFill>
              </a:rPr>
              <a:t>Perdigão</a:t>
            </a:r>
            <a:endParaRPr lang="en-US" b="1" dirty="0">
              <a:solidFill>
                <a:srgbClr val="FF0000"/>
              </a:solidFill>
            </a:endParaRPr>
          </a:p>
        </p:txBody>
      </p:sp>
      <p:sp>
        <p:nvSpPr>
          <p:cNvPr id="5" name="TextBox 4"/>
          <p:cNvSpPr txBox="1"/>
          <p:nvPr/>
        </p:nvSpPr>
        <p:spPr>
          <a:xfrm>
            <a:off x="8003263" y="6515829"/>
            <a:ext cx="1056700" cy="246221"/>
          </a:xfrm>
          <a:prstGeom prst="rect">
            <a:avLst/>
          </a:prstGeom>
          <a:noFill/>
        </p:spPr>
        <p:txBody>
          <a:bodyPr wrap="none" rtlCol="0">
            <a:spAutoFit/>
          </a:bodyPr>
          <a:lstStyle/>
          <a:p>
            <a:r>
              <a:rPr lang="en-US" sz="1000" dirty="0" smtClean="0">
                <a:solidFill>
                  <a:schemeClr val="bg1">
                    <a:lumMod val="85000"/>
                  </a:schemeClr>
                </a:solidFill>
              </a:rPr>
              <a:t>Parameter </a:t>
            </a:r>
            <a:r>
              <a:rPr lang="en-US" sz="1000" dirty="0" err="1" smtClean="0">
                <a:solidFill>
                  <a:schemeClr val="bg1">
                    <a:lumMod val="85000"/>
                  </a:schemeClr>
                </a:solidFill>
              </a:rPr>
              <a:t>diag</a:t>
            </a:r>
            <a:endParaRPr lang="en-US" sz="1000" dirty="0">
              <a:solidFill>
                <a:schemeClr val="bg1">
                  <a:lumMod val="85000"/>
                </a:schemeClr>
              </a:solidFill>
            </a:endParaRPr>
          </a:p>
        </p:txBody>
      </p:sp>
    </p:spTree>
    <p:extLst>
      <p:ext uri="{BB962C8B-B14F-4D97-AF65-F5344CB8AC3E}">
        <p14:creationId xmlns:p14="http://schemas.microsoft.com/office/powerpoint/2010/main" val="31018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fernand\Desktop\Perdigao\parameter_space_diagram.png"/>
          <p:cNvPicPr/>
          <p:nvPr/>
        </p:nvPicPr>
        <p:blipFill>
          <a:blip r:embed="rId2"/>
          <a:srcRect/>
          <a:stretch>
            <a:fillRect/>
          </a:stretch>
        </p:blipFill>
        <p:spPr bwMode="auto">
          <a:xfrm>
            <a:off x="541704" y="253497"/>
            <a:ext cx="8330690" cy="495954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Rectangle 2"/>
              <p:cNvSpPr/>
              <p:nvPr/>
            </p:nvSpPr>
            <p:spPr>
              <a:xfrm>
                <a:off x="370440" y="5313722"/>
                <a:ext cx="8673218" cy="1384995"/>
              </a:xfrm>
              <a:prstGeom prst="rect">
                <a:avLst/>
              </a:prstGeom>
            </p:spPr>
            <p:txBody>
              <a:bodyPr wrap="square">
                <a:spAutoFit/>
              </a:bodyPr>
              <a:lstStyle/>
              <a:p>
                <a:r>
                  <a:rPr lang="en-US" sz="1200" dirty="0"/>
                  <a:t>Past field experiments on flow over hills classified according to key parameters, </a:t>
                </a:r>
                <a14:m>
                  <m:oMath xmlns:m="http://schemas.openxmlformats.org/officeDocument/2006/math">
                    <m:r>
                      <a:rPr lang="en-US" sz="1200" i="1">
                        <a:latin typeface="Cambria Math"/>
                      </a:rPr>
                      <m:t>h</m:t>
                    </m:r>
                    <m:r>
                      <a:rPr lang="en-US" sz="1200" i="1">
                        <a:latin typeface="Cambria Math"/>
                      </a:rPr>
                      <m:t>/</m:t>
                    </m:r>
                    <m:r>
                      <a:rPr lang="en-US" sz="1200" i="1">
                        <a:latin typeface="Cambria Math"/>
                      </a:rPr>
                      <m:t>𝐿</m:t>
                    </m:r>
                  </m:oMath>
                </a14:m>
                <a:r>
                  <a:rPr lang="en-US" sz="1200" dirty="0"/>
                  <a:t> versus </a:t>
                </a:r>
                <a14:m>
                  <m:oMath xmlns:m="http://schemas.openxmlformats.org/officeDocument/2006/math">
                    <m:r>
                      <a:rPr lang="en-US" sz="1200" i="1">
                        <a:latin typeface="Cambria Math"/>
                      </a:rPr>
                      <m:t>𝐿</m:t>
                    </m:r>
                    <m:r>
                      <a:rPr lang="en-US" sz="1200" i="1">
                        <a:latin typeface="Cambria Math"/>
                      </a:rPr>
                      <m:t>/</m:t>
                    </m:r>
                    <m:sSub>
                      <m:sSubPr>
                        <m:ctrlPr>
                          <a:rPr lang="en-US" sz="1200" i="1">
                            <a:latin typeface="Cambria Math"/>
                          </a:rPr>
                        </m:ctrlPr>
                      </m:sSubPr>
                      <m:e>
                        <m:r>
                          <a:rPr lang="en-US" sz="1200" i="1">
                            <a:latin typeface="Cambria Math"/>
                          </a:rPr>
                          <m:t>𝑧</m:t>
                        </m:r>
                      </m:e>
                      <m:sub>
                        <m:r>
                          <a:rPr lang="en-US" sz="1200" i="1">
                            <a:latin typeface="Cambria Math"/>
                          </a:rPr>
                          <m:t>0</m:t>
                        </m:r>
                      </m:sub>
                    </m:sSub>
                  </m:oMath>
                </a14:m>
                <a:r>
                  <a:rPr lang="en-US" sz="1200" dirty="0"/>
                  <a:t>.  Here </a:t>
                </a:r>
                <a14:m>
                  <m:oMath xmlns:m="http://schemas.openxmlformats.org/officeDocument/2006/math">
                    <m:r>
                      <a:rPr lang="en-US" sz="1200" i="1">
                        <a:latin typeface="Cambria Math"/>
                      </a:rPr>
                      <m:t>h</m:t>
                    </m:r>
                  </m:oMath>
                </a14:m>
                <a:r>
                  <a:rPr lang="en-US" sz="1200" dirty="0"/>
                  <a:t> is the height of the hill,</a:t>
                </a:r>
                <a14:m>
                  <m:oMath xmlns:m="http://schemas.openxmlformats.org/officeDocument/2006/math">
                    <m:r>
                      <a:rPr lang="en-US" sz="1200" i="1">
                        <a:latin typeface="Cambria Math"/>
                      </a:rPr>
                      <m:t> </m:t>
                    </m:r>
                    <m:r>
                      <a:rPr lang="en-US" sz="1200" i="1">
                        <a:latin typeface="Cambria Math"/>
                      </a:rPr>
                      <m:t>𝐿</m:t>
                    </m:r>
                  </m:oMath>
                </a14:m>
                <a:r>
                  <a:rPr lang="en-US" sz="1200" dirty="0"/>
                  <a:t> the half width up to </a:t>
                </a:r>
                <a14:m>
                  <m:oMath xmlns:m="http://schemas.openxmlformats.org/officeDocument/2006/math">
                    <m:r>
                      <a:rPr lang="en-US" sz="1200" i="1">
                        <a:latin typeface="Cambria Math"/>
                      </a:rPr>
                      <m:t>h</m:t>
                    </m:r>
                    <m:r>
                      <a:rPr lang="en-US" sz="1200" i="1">
                        <a:latin typeface="Cambria Math"/>
                      </a:rPr>
                      <m:t>/2</m:t>
                    </m:r>
                  </m:oMath>
                </a14:m>
                <a:r>
                  <a:rPr lang="en-US" sz="1200" dirty="0"/>
                  <a:t> and </a:t>
                </a:r>
                <a14:m>
                  <m:oMath xmlns:m="http://schemas.openxmlformats.org/officeDocument/2006/math">
                    <m:sSub>
                      <m:sSubPr>
                        <m:ctrlPr>
                          <a:rPr lang="en-US" sz="1200" i="1">
                            <a:latin typeface="Cambria Math"/>
                          </a:rPr>
                        </m:ctrlPr>
                      </m:sSubPr>
                      <m:e>
                        <m:r>
                          <a:rPr lang="en-US" sz="1200" i="1">
                            <a:latin typeface="Cambria Math"/>
                          </a:rPr>
                          <m:t>𝑧</m:t>
                        </m:r>
                      </m:e>
                      <m:sub>
                        <m:r>
                          <a:rPr lang="en-US" sz="1200" i="1">
                            <a:latin typeface="Cambria Math"/>
                          </a:rPr>
                          <m:t>0</m:t>
                        </m:r>
                      </m:sub>
                    </m:sSub>
                  </m:oMath>
                </a14:m>
                <a:r>
                  <a:rPr lang="en-US" sz="1200" dirty="0"/>
                  <a:t> is the roughness height. The original diagram of Taylor et al. (1987) has been modified to include recent relevant experiments.  From the original paper: BM – Black mountain, WE – Worms Embankment; AC – Ailsa Craig; NH – </a:t>
                </a:r>
                <a:r>
                  <a:rPr lang="en-US" sz="1200" dirty="0" err="1"/>
                  <a:t>Nyland</a:t>
                </a:r>
                <a:r>
                  <a:rPr lang="en-US" sz="1200" dirty="0"/>
                  <a:t> Hill; BK – Brent Knoll; PZ – </a:t>
                </a:r>
                <a:r>
                  <a:rPr lang="en-US" sz="1200" dirty="0" err="1"/>
                  <a:t>Pouzauges</a:t>
                </a:r>
                <a:r>
                  <a:rPr lang="en-US" sz="1200" dirty="0"/>
                  <a:t> Hill; and SV – </a:t>
                </a:r>
                <a:r>
                  <a:rPr lang="en-US" sz="1200" dirty="0" err="1"/>
                  <a:t>Sirhowey</a:t>
                </a:r>
                <a:r>
                  <a:rPr lang="en-US" sz="1200" dirty="0"/>
                  <a:t> Valley. New inclusions: </a:t>
                </a:r>
                <a:r>
                  <a:rPr lang="en-US" sz="1200" dirty="0" err="1"/>
                  <a:t>Perdigão</a:t>
                </a:r>
                <a:r>
                  <a:rPr lang="en-US" sz="1200" dirty="0"/>
                  <a:t>, MATERHORN (two sites; </a:t>
                </a:r>
                <a:r>
                  <a:rPr lang="en-US" sz="1200" dirty="0" err="1"/>
                  <a:t>Pardyjak</a:t>
                </a:r>
                <a:r>
                  <a:rPr lang="en-US" sz="1200" dirty="0"/>
                  <a:t> et al. 2013), hill </a:t>
                </a:r>
                <a:r>
                  <a:rPr lang="en-US" sz="1200" dirty="0" err="1"/>
                  <a:t>Tighvein</a:t>
                </a:r>
                <a:r>
                  <a:rPr lang="en-US" sz="1200" dirty="0"/>
                  <a:t>, Isle of </a:t>
                </a:r>
                <a:r>
                  <a:rPr lang="en-US" sz="1200" dirty="0" err="1"/>
                  <a:t>Arran</a:t>
                </a:r>
                <a:r>
                  <a:rPr lang="en-US" sz="1200" dirty="0"/>
                  <a:t> (Vosper et al. 2002), Black </a:t>
                </a:r>
                <a:r>
                  <a:rPr lang="en-US" sz="1200" dirty="0" err="1"/>
                  <a:t>Combe</a:t>
                </a:r>
                <a:r>
                  <a:rPr lang="en-US" sz="1200" dirty="0"/>
                  <a:t> mountain in </a:t>
                </a:r>
                <a:r>
                  <a:rPr lang="en-US" sz="1200" dirty="0" err="1"/>
                  <a:t>Cumbria</a:t>
                </a:r>
                <a:r>
                  <a:rPr lang="en-US" sz="1200" dirty="0"/>
                  <a:t> (Vosper &amp; </a:t>
                </a:r>
                <a:r>
                  <a:rPr lang="en-US" sz="1200" dirty="0" err="1"/>
                  <a:t>Mobbs</a:t>
                </a:r>
                <a:r>
                  <a:rPr lang="en-US" sz="1200" dirty="0"/>
                  <a:t> 1997); Cinder Cone Butte, Idaho (Snyder et al. 1980), Coopers Ridge, Australia (Coppin et al. 1994) and Steptoe Butte, Washington (Ryan et al. 1984). </a:t>
                </a:r>
              </a:p>
            </p:txBody>
          </p:sp>
        </mc:Choice>
        <mc:Fallback xmlns="">
          <p:sp>
            <p:nvSpPr>
              <p:cNvPr id="3" name="Rectangle 2"/>
              <p:cNvSpPr>
                <a:spLocks noRot="1" noChangeAspect="1" noMove="1" noResize="1" noEditPoints="1" noAdjustHandles="1" noChangeArrowheads="1" noChangeShapeType="1" noTextEdit="1"/>
              </p:cNvSpPr>
              <p:nvPr/>
            </p:nvSpPr>
            <p:spPr>
              <a:xfrm>
                <a:off x="370440" y="5313722"/>
                <a:ext cx="8673218" cy="1384995"/>
              </a:xfrm>
              <a:prstGeom prst="rect">
                <a:avLst/>
              </a:prstGeom>
              <a:blipFill rotWithShape="1">
                <a:blip r:embed="rId3"/>
                <a:stretch>
                  <a:fillRect l="-70" t="-441" b="-2203"/>
                </a:stretch>
              </a:blipFill>
            </p:spPr>
            <p:txBody>
              <a:bodyPr/>
              <a:lstStyle/>
              <a:p>
                <a:r>
                  <a:rPr lang="en-US">
                    <a:noFill/>
                  </a:rPr>
                  <a:t> </a:t>
                </a:r>
              </a:p>
            </p:txBody>
          </p:sp>
        </mc:Fallback>
      </mc:AlternateContent>
      <p:sp>
        <p:nvSpPr>
          <p:cNvPr id="4" name="TextBox 3"/>
          <p:cNvSpPr txBox="1"/>
          <p:nvPr/>
        </p:nvSpPr>
        <p:spPr>
          <a:xfrm>
            <a:off x="7492133" y="6527714"/>
            <a:ext cx="1250663" cy="276999"/>
          </a:xfrm>
          <a:prstGeom prst="rect">
            <a:avLst/>
          </a:prstGeom>
          <a:noFill/>
        </p:spPr>
        <p:txBody>
          <a:bodyPr wrap="none" rtlCol="0">
            <a:spAutoFit/>
          </a:bodyPr>
          <a:lstStyle/>
          <a:p>
            <a:r>
              <a:rPr lang="en-US" sz="1200" dirty="0" smtClean="0">
                <a:solidFill>
                  <a:schemeClr val="bg1">
                    <a:lumMod val="85000"/>
                  </a:schemeClr>
                </a:solidFill>
              </a:rPr>
              <a:t>Research focus</a:t>
            </a:r>
            <a:endParaRPr lang="en-US" sz="1200" dirty="0">
              <a:solidFill>
                <a:schemeClr val="bg1">
                  <a:lumMod val="85000"/>
                </a:schemeClr>
              </a:solidFill>
            </a:endParaRPr>
          </a:p>
        </p:txBody>
      </p:sp>
    </p:spTree>
    <p:extLst>
      <p:ext uri="{BB962C8B-B14F-4D97-AF65-F5344CB8AC3E}">
        <p14:creationId xmlns:p14="http://schemas.microsoft.com/office/powerpoint/2010/main" val="870091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Program</a:t>
            </a:r>
            <a:endParaRPr lang="en-US" dirty="0"/>
          </a:p>
        </p:txBody>
      </p:sp>
      <p:sp>
        <p:nvSpPr>
          <p:cNvPr id="3" name="Content Placeholder 2"/>
          <p:cNvSpPr>
            <a:spLocks noGrp="1"/>
          </p:cNvSpPr>
          <p:nvPr>
            <p:ph idx="1"/>
          </p:nvPr>
        </p:nvSpPr>
        <p:spPr>
          <a:xfrm>
            <a:off x="593002" y="1391971"/>
            <a:ext cx="8229600" cy="4525963"/>
          </a:xfrm>
        </p:spPr>
        <p:txBody>
          <a:bodyPr/>
          <a:lstStyle/>
          <a:p>
            <a:r>
              <a:rPr lang="en-US" dirty="0" smtClean="0"/>
              <a:t> </a:t>
            </a:r>
            <a:r>
              <a:rPr lang="en-US" u="sng" dirty="0" smtClean="0"/>
              <a:t>Research focus </a:t>
            </a:r>
            <a:r>
              <a:rPr lang="en-US" dirty="0" smtClean="0"/>
              <a:t>- overarching </a:t>
            </a:r>
            <a:r>
              <a:rPr lang="en-US" dirty="0"/>
              <a:t>science </a:t>
            </a:r>
            <a:r>
              <a:rPr lang="en-US" dirty="0" smtClean="0"/>
              <a:t>needs</a:t>
            </a:r>
          </a:p>
          <a:p>
            <a:pPr marL="0" indent="0">
              <a:buNone/>
            </a:pPr>
            <a:r>
              <a:rPr lang="en-US" dirty="0" smtClean="0"/>
              <a:t> 	- energetic </a:t>
            </a:r>
            <a:r>
              <a:rPr lang="en-US" dirty="0"/>
              <a:t>conditions for wind </a:t>
            </a:r>
            <a:r>
              <a:rPr lang="en-US" dirty="0" smtClean="0"/>
              <a:t>energy</a:t>
            </a:r>
          </a:p>
          <a:p>
            <a:pPr marL="0" indent="0">
              <a:buNone/>
            </a:pPr>
            <a:r>
              <a:rPr lang="en-US" dirty="0" smtClean="0"/>
              <a:t>	- quiescent </a:t>
            </a:r>
            <a:r>
              <a:rPr lang="en-US" dirty="0"/>
              <a:t>conditions for air pollution </a:t>
            </a:r>
            <a:r>
              <a:rPr lang="en-US" dirty="0" smtClean="0"/>
              <a:t>		  work</a:t>
            </a:r>
            <a:endParaRPr lang="en-US" dirty="0"/>
          </a:p>
          <a:p>
            <a:pPr marL="0" indent="0">
              <a:buNone/>
            </a:pPr>
            <a:endParaRPr lang="en-US" dirty="0"/>
          </a:p>
        </p:txBody>
      </p:sp>
      <p:sp>
        <p:nvSpPr>
          <p:cNvPr id="4" name="Rectangle 3"/>
          <p:cNvSpPr/>
          <p:nvPr/>
        </p:nvSpPr>
        <p:spPr>
          <a:xfrm>
            <a:off x="7543994" y="6527082"/>
            <a:ext cx="1233030" cy="276999"/>
          </a:xfrm>
          <a:prstGeom prst="rect">
            <a:avLst/>
          </a:prstGeom>
        </p:spPr>
        <p:txBody>
          <a:bodyPr wrap="none">
            <a:spAutoFit/>
          </a:bodyPr>
          <a:lstStyle/>
          <a:p>
            <a:r>
              <a:rPr lang="en-US" sz="1200" dirty="0" smtClean="0">
                <a:solidFill>
                  <a:schemeClr val="bg1">
                    <a:lumMod val="85000"/>
                  </a:schemeClr>
                </a:solidFill>
              </a:rPr>
              <a:t>Processes </a:t>
            </a:r>
            <a:r>
              <a:rPr lang="en-US" sz="1200" dirty="0" err="1" smtClean="0">
                <a:solidFill>
                  <a:schemeClr val="bg1">
                    <a:lumMod val="85000"/>
                  </a:schemeClr>
                </a:solidFill>
              </a:rPr>
              <a:t>diag</a:t>
            </a:r>
            <a:endParaRPr lang="en-US" sz="1200" dirty="0">
              <a:solidFill>
                <a:schemeClr val="bg1">
                  <a:lumMod val="85000"/>
                </a:schemeClr>
              </a:solidFill>
            </a:endParaRPr>
          </a:p>
        </p:txBody>
      </p:sp>
    </p:spTree>
    <p:extLst>
      <p:ext uri="{BB962C8B-B14F-4D97-AF65-F5344CB8AC3E}">
        <p14:creationId xmlns:p14="http://schemas.microsoft.com/office/powerpoint/2010/main" val="322705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oe\Desktop\Perdigao\Perdigia Scanned January 13\ValleyFlows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994" y="296004"/>
            <a:ext cx="6826314" cy="5054594"/>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213508482"/>
                  </p:ext>
                </p:extLst>
              </p:nvPr>
            </p:nvGraphicFramePr>
            <p:xfrm>
              <a:off x="235392" y="5317531"/>
              <a:ext cx="8908608" cy="1404620"/>
            </p:xfrm>
            <a:graphic>
              <a:graphicData uri="http://schemas.openxmlformats.org/drawingml/2006/table">
                <a:tbl>
                  <a:tblPr firstRow="1" firstCol="1" bandRow="1">
                    <a:tableStyleId>{5C22544A-7EE6-4342-B048-85BDC9FD1C3A}</a:tableStyleId>
                  </a:tblPr>
                  <a:tblGrid>
                    <a:gridCol w="8908608"/>
                  </a:tblGrid>
                  <a:tr h="0">
                    <a:tc>
                      <a:txBody>
                        <a:bodyPr/>
                        <a:lstStyle/>
                        <a:p>
                          <a:pPr marL="0" marR="0" algn="l">
                            <a:spcBef>
                              <a:spcPts val="0"/>
                            </a:spcBef>
                            <a:spcAft>
                              <a:spcPts val="0"/>
                            </a:spcAft>
                          </a:pPr>
                          <a:r>
                            <a:rPr lang="en-US" sz="1600" dirty="0" smtClean="0">
                              <a:effectLst/>
                            </a:rPr>
                            <a:t> </a:t>
                          </a:r>
                          <a:r>
                            <a:rPr lang="en-US" sz="1600" dirty="0" smtClean="0">
                              <a:solidFill>
                                <a:schemeClr val="tx1"/>
                              </a:solidFill>
                              <a:effectLst/>
                            </a:rPr>
                            <a:t>(</a:t>
                          </a:r>
                          <a14:m>
                            <m:oMath xmlns:m="http://schemas.openxmlformats.org/officeDocument/2006/math">
                              <m:sSubSup>
                                <m:sSubSupPr>
                                  <m:ctrlPr>
                                    <a:rPr lang="en-US" sz="1600" i="1" smtClean="0">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𝑀𝑎</m:t>
                                  </m:r>
                                </m:sub>
                                <m:sup>
                                  <m:r>
                                    <a:rPr lang="en-US" sz="1600">
                                      <a:solidFill>
                                        <a:schemeClr val="tx1"/>
                                      </a:solidFill>
                                      <a:effectLst/>
                                      <a:latin typeface="Cambria Math"/>
                                    </a:rPr>
                                    <m:t>𝛼</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𝐺</m:t>
                                  </m:r>
                                </m:sub>
                              </m:sSub>
                            </m:oMath>
                          </a14:m>
                          <a:r>
                            <a:rPr lang="en-US" sz="1600" dirty="0">
                              <a:solidFill>
                                <a:schemeClr val="tx1"/>
                              </a:solidFill>
                              <a:effectLst/>
                            </a:rPr>
                            <a:t>) – macro-</a:t>
                          </a:r>
                          <a14:m>
                            <m:oMath xmlns:m="http://schemas.openxmlformats.org/officeDocument/2006/math">
                              <m:r>
                                <a:rPr lang="en-US" sz="1600">
                                  <a:solidFill>
                                    <a:schemeClr val="tx1"/>
                                  </a:solidFill>
                                  <a:effectLst/>
                                  <a:latin typeface="Cambria Math"/>
                                </a:rPr>
                                <m:t>𝛼</m:t>
                              </m:r>
                            </m:oMath>
                          </a14:m>
                          <a:r>
                            <a:rPr lang="en-US" sz="1600" dirty="0">
                              <a:solidFill>
                                <a:schemeClr val="tx1"/>
                              </a:solidFill>
                              <a:effectLst/>
                            </a:rPr>
                            <a:t> (&gt;10</a:t>
                          </a:r>
                          <a:r>
                            <a:rPr lang="en-US" sz="1600" baseline="30000" dirty="0">
                              <a:solidFill>
                                <a:schemeClr val="tx1"/>
                              </a:solidFill>
                              <a:effectLst/>
                            </a:rPr>
                            <a:t>4 </a:t>
                          </a:r>
                          <a:r>
                            <a:rPr lang="en-US" sz="1600" dirty="0">
                              <a:solidFill>
                                <a:schemeClr val="tx1"/>
                              </a:solidFill>
                              <a:effectLst/>
                            </a:rPr>
                            <a:t>km), global; </a:t>
                          </a:r>
                          <a14:m>
                            <m:oMath xmlns:m="http://schemas.openxmlformats.org/officeDocument/2006/math">
                              <m:r>
                                <a:rPr lang="en-US" sz="1600">
                                  <a:solidFill>
                                    <a:schemeClr val="tx1"/>
                                  </a:solidFill>
                                  <a:effectLst/>
                                  <a:latin typeface="Cambria Math"/>
                                </a:rPr>
                                <m:t>(</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m:t>
                                  </m:r>
                                </m:sub>
                                <m:sup>
                                  <m:r>
                                    <a:rPr lang="en-US" sz="1600">
                                      <a:solidFill>
                                        <a:schemeClr val="tx1"/>
                                      </a:solidFill>
                                      <a:effectLst/>
                                      <a:latin typeface="Cambria Math"/>
                                    </a:rPr>
                                    <m:t>𝛽</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𝑆</m:t>
                                  </m:r>
                                </m:sub>
                              </m:sSub>
                            </m:oMath>
                          </a14:m>
                          <a:r>
                            <a:rPr lang="en-US" sz="1600" dirty="0">
                              <a:solidFill>
                                <a:schemeClr val="tx1"/>
                              </a:solidFill>
                              <a:effectLst/>
                            </a:rPr>
                            <a:t>) - macro-</a:t>
                          </a:r>
                          <a14:m>
                            <m:oMath xmlns:m="http://schemas.openxmlformats.org/officeDocument/2006/math">
                              <m:r>
                                <a:rPr lang="en-US" sz="1600">
                                  <a:solidFill>
                                    <a:schemeClr val="tx1"/>
                                  </a:solidFill>
                                  <a:effectLst/>
                                  <a:latin typeface="Cambria Math"/>
                                </a:rPr>
                                <m:t>𝛽</m:t>
                              </m:r>
                            </m:oMath>
                          </a14:m>
                          <a:r>
                            <a:rPr lang="en-US" sz="1600" dirty="0">
                              <a:solidFill>
                                <a:schemeClr val="tx1"/>
                              </a:solidFill>
                              <a:effectLst/>
                            </a:rPr>
                            <a:t> (2-10)x10</a:t>
                          </a:r>
                          <a:r>
                            <a:rPr lang="en-US" sz="1600" baseline="30000" dirty="0">
                              <a:solidFill>
                                <a:schemeClr val="tx1"/>
                              </a:solidFill>
                              <a:effectLst/>
                            </a:rPr>
                            <a:t>3 </a:t>
                          </a:r>
                          <a:r>
                            <a:rPr lang="en-US" sz="1600" dirty="0">
                              <a:solidFill>
                                <a:schemeClr val="tx1"/>
                              </a:solidFill>
                              <a:effectLst/>
                            </a:rPr>
                            <a:t>km synoptic;</a:t>
                          </a:r>
                          <a14:m>
                            <m:oMath xmlns:m="http://schemas.openxmlformats.org/officeDocument/2006/math">
                              <m:r>
                                <a:rPr lang="en-US" sz="1600">
                                  <a:solidFill>
                                    <a:schemeClr val="tx1"/>
                                  </a:solidFill>
                                  <a:effectLst/>
                                  <a:latin typeface="Cambria Math"/>
                                </a:rPr>
                                <m:t> (</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m:t>
                                  </m:r>
                                </m:sub>
                                <m:sup>
                                  <m:r>
                                    <a:rPr lang="en-US" sz="1600">
                                      <a:solidFill>
                                        <a:schemeClr val="tx1"/>
                                      </a:solidFill>
                                      <a:effectLst/>
                                      <a:latin typeface="Cambria Math"/>
                                    </a:rPr>
                                    <m:t>𝛼</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𝑑𝑣</m:t>
                                  </m:r>
                                </m:sub>
                              </m:sSub>
                            </m:oMath>
                          </a14:m>
                          <a:r>
                            <a:rPr lang="en-US" sz="1600" dirty="0">
                              <a:solidFill>
                                <a:schemeClr val="tx1"/>
                              </a:solidFill>
                              <a:effectLst/>
                            </a:rPr>
                            <a:t>) -  </a:t>
                          </a:r>
                          <a:r>
                            <a:rPr lang="en-US" sz="1600" dirty="0" err="1">
                              <a:solidFill>
                                <a:schemeClr val="tx1"/>
                              </a:solidFill>
                              <a:effectLst/>
                            </a:rPr>
                            <a:t>meso</a:t>
                          </a:r>
                          <a:r>
                            <a:rPr lang="en-US" sz="1600" dirty="0">
                              <a:solidFill>
                                <a:schemeClr val="tx1"/>
                              </a:solidFill>
                              <a:effectLst/>
                            </a:rPr>
                            <a:t>-</a:t>
                          </a:r>
                          <a14:m>
                            <m:oMath xmlns:m="http://schemas.openxmlformats.org/officeDocument/2006/math">
                              <m:r>
                                <a:rPr lang="en-US" sz="1600">
                                  <a:solidFill>
                                    <a:schemeClr val="tx1"/>
                                  </a:solidFill>
                                  <a:effectLst/>
                                  <a:latin typeface="Cambria Math"/>
                                </a:rPr>
                                <m:t>𝛼</m:t>
                              </m:r>
                            </m:oMath>
                          </a14:m>
                          <a:r>
                            <a:rPr lang="en-US" sz="1600" dirty="0">
                              <a:solidFill>
                                <a:schemeClr val="tx1"/>
                              </a:solidFill>
                              <a:effectLst/>
                            </a:rPr>
                            <a:t> - (2-20)x10</a:t>
                          </a:r>
                          <a:r>
                            <a:rPr lang="en-US" sz="1600" baseline="30000" dirty="0">
                              <a:solidFill>
                                <a:schemeClr val="tx1"/>
                              </a:solidFill>
                              <a:effectLst/>
                            </a:rPr>
                            <a:t>2 </a:t>
                          </a:r>
                          <a:r>
                            <a:rPr lang="en-US" sz="1600" dirty="0">
                              <a:solidFill>
                                <a:schemeClr val="tx1"/>
                              </a:solidFill>
                              <a:effectLst/>
                            </a:rPr>
                            <a:t>km regional downvalley;</a:t>
                          </a:r>
                          <a14:m>
                            <m:oMath xmlns:m="http://schemas.openxmlformats.org/officeDocument/2006/math">
                              <m:r>
                                <a:rPr lang="en-US" sz="1600">
                                  <a:solidFill>
                                    <a:schemeClr val="tx1"/>
                                  </a:solidFill>
                                  <a:effectLst/>
                                  <a:latin typeface="Cambria Math"/>
                                </a:rPr>
                                <m:t> (</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m:t>
                                  </m:r>
                                </m:sub>
                                <m:sup>
                                  <m:r>
                                    <a:rPr lang="en-US" sz="1600">
                                      <a:solidFill>
                                        <a:schemeClr val="tx1"/>
                                      </a:solidFill>
                                      <a:effectLst/>
                                      <a:latin typeface="Cambria Math"/>
                                    </a:rPr>
                                    <m:t>𝛽</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𝑑𝑣</m:t>
                                  </m:r>
                                </m:sub>
                              </m:sSub>
                            </m:oMath>
                          </a14:m>
                          <a:r>
                            <a:rPr lang="en-US" sz="1600" dirty="0">
                              <a:solidFill>
                                <a:schemeClr val="tx1"/>
                              </a:solidFill>
                              <a:effectLst/>
                            </a:rPr>
                            <a:t>)  -  </a:t>
                          </a:r>
                          <a:r>
                            <a:rPr lang="en-US" sz="1600" dirty="0" err="1">
                              <a:solidFill>
                                <a:schemeClr val="tx1"/>
                              </a:solidFill>
                              <a:effectLst/>
                            </a:rPr>
                            <a:t>meso</a:t>
                          </a:r>
                          <a:r>
                            <a:rPr lang="en-US" sz="1600" dirty="0">
                              <a:solidFill>
                                <a:schemeClr val="tx1"/>
                              </a:solidFill>
                              <a:effectLst/>
                            </a:rPr>
                            <a:t>-</a:t>
                          </a:r>
                          <a14:m>
                            <m:oMath xmlns:m="http://schemas.openxmlformats.org/officeDocument/2006/math">
                              <m:r>
                                <a:rPr lang="en-US" sz="1600">
                                  <a:solidFill>
                                    <a:schemeClr val="tx1"/>
                                  </a:solidFill>
                                  <a:effectLst/>
                                  <a:latin typeface="Cambria Math"/>
                                </a:rPr>
                                <m:t>𝛽</m:t>
                              </m:r>
                            </m:oMath>
                          </a14:m>
                          <a:r>
                            <a:rPr lang="en-US" sz="1600" dirty="0">
                              <a:solidFill>
                                <a:schemeClr val="tx1"/>
                              </a:solidFill>
                              <a:effectLst/>
                            </a:rPr>
                            <a:t> (2-20)x10</a:t>
                          </a:r>
                          <a:r>
                            <a:rPr lang="en-US" sz="1600" baseline="30000" dirty="0">
                              <a:solidFill>
                                <a:schemeClr val="tx1"/>
                              </a:solidFill>
                              <a:effectLst/>
                            </a:rPr>
                            <a:t> </a:t>
                          </a:r>
                          <a:r>
                            <a:rPr lang="en-US" sz="1600" dirty="0">
                              <a:solidFill>
                                <a:schemeClr val="tx1"/>
                              </a:solidFill>
                              <a:effectLst/>
                            </a:rPr>
                            <a:t>km, local down valley; </a:t>
                          </a:r>
                          <a14:m>
                            <m:oMath xmlns:m="http://schemas.openxmlformats.org/officeDocument/2006/math">
                              <m:r>
                                <a:rPr lang="en-US" sz="1600">
                                  <a:solidFill>
                                    <a:schemeClr val="tx1"/>
                                  </a:solidFill>
                                  <a:effectLst/>
                                  <a:latin typeface="Cambria Math"/>
                                </a:rPr>
                                <m:t>(</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m:t>
                                  </m:r>
                                </m:sub>
                                <m:sup>
                                  <m:r>
                                    <a:rPr lang="en-US" sz="1600">
                                      <a:solidFill>
                                        <a:schemeClr val="tx1"/>
                                      </a:solidFill>
                                      <a:effectLst/>
                                      <a:latin typeface="Cambria Math"/>
                                    </a:rPr>
                                    <m:t>𝛾</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𝑑𝑠</m:t>
                                  </m:r>
                                </m:sub>
                              </m:sSub>
                            </m:oMath>
                          </a14:m>
                          <a:r>
                            <a:rPr lang="en-US" sz="1600" dirty="0">
                              <a:solidFill>
                                <a:schemeClr val="tx1"/>
                              </a:solidFill>
                              <a:effectLst/>
                            </a:rPr>
                            <a:t>) - </a:t>
                          </a:r>
                          <a:r>
                            <a:rPr lang="en-US" sz="1600" dirty="0" err="1">
                              <a:solidFill>
                                <a:schemeClr val="tx1"/>
                              </a:solidFill>
                              <a:effectLst/>
                            </a:rPr>
                            <a:t>meso</a:t>
                          </a:r>
                          <a:r>
                            <a:rPr lang="en-US" sz="1600" dirty="0">
                              <a:solidFill>
                                <a:schemeClr val="tx1"/>
                              </a:solidFill>
                              <a:effectLst/>
                            </a:rPr>
                            <a:t>-</a:t>
                          </a:r>
                          <a14:m>
                            <m:oMath xmlns:m="http://schemas.openxmlformats.org/officeDocument/2006/math">
                              <m:r>
                                <a:rPr lang="en-US" sz="1600">
                                  <a:solidFill>
                                    <a:schemeClr val="tx1"/>
                                  </a:solidFill>
                                  <a:effectLst/>
                                  <a:latin typeface="Cambria Math"/>
                                </a:rPr>
                                <m:t>𝛾</m:t>
                              </m:r>
                            </m:oMath>
                          </a14:m>
                          <a:r>
                            <a:rPr lang="en-US" sz="1600" dirty="0">
                              <a:solidFill>
                                <a:schemeClr val="tx1"/>
                              </a:solidFill>
                              <a:effectLst/>
                            </a:rPr>
                            <a:t> (2-20)</a:t>
                          </a:r>
                          <a:r>
                            <a:rPr lang="en-US" sz="1600" baseline="30000" dirty="0">
                              <a:solidFill>
                                <a:schemeClr val="tx1"/>
                              </a:solidFill>
                              <a:effectLst/>
                            </a:rPr>
                            <a:t> </a:t>
                          </a:r>
                          <a:r>
                            <a:rPr lang="en-US" sz="1600" dirty="0">
                              <a:solidFill>
                                <a:schemeClr val="tx1"/>
                              </a:solidFill>
                              <a:effectLst/>
                            </a:rPr>
                            <a:t>km, local downslope or locally distorted regional (R)/canopy (C) flow; </a:t>
                          </a:r>
                          <a14:m>
                            <m:oMath xmlns:m="http://schemas.openxmlformats.org/officeDocument/2006/math">
                              <m:r>
                                <a:rPr lang="en-US" sz="1600">
                                  <a:solidFill>
                                    <a:schemeClr val="tx1"/>
                                  </a:solidFill>
                                  <a:effectLst/>
                                  <a:latin typeface="Cambria Math"/>
                                </a:rPr>
                                <m:t>(</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𝑚𝑖</m:t>
                                  </m:r>
                                </m:sub>
                                <m:sup>
                                  <m:r>
                                    <a:rPr lang="en-US" sz="1600">
                                      <a:solidFill>
                                        <a:schemeClr val="tx1"/>
                                      </a:solidFill>
                                      <a:effectLst/>
                                      <a:latin typeface="Cambria Math"/>
                                    </a:rPr>
                                    <m:t>𝛼</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𝑑𝑣</m:t>
                                  </m:r>
                                </m:sub>
                              </m:sSub>
                            </m:oMath>
                          </a14:m>
                          <a:r>
                            <a:rPr lang="en-US" sz="1600" dirty="0">
                              <a:solidFill>
                                <a:schemeClr val="tx1"/>
                              </a:solidFill>
                              <a:effectLst/>
                            </a:rPr>
                            <a:t>) - micro-</a:t>
                          </a:r>
                          <a14:m>
                            <m:oMath xmlns:m="http://schemas.openxmlformats.org/officeDocument/2006/math">
                              <m:r>
                                <a:rPr lang="en-US" sz="1600">
                                  <a:solidFill>
                                    <a:schemeClr val="tx1"/>
                                  </a:solidFill>
                                  <a:effectLst/>
                                  <a:latin typeface="Cambria Math"/>
                                </a:rPr>
                                <m:t>𝛼</m:t>
                              </m:r>
                            </m:oMath>
                          </a14:m>
                          <a:r>
                            <a:rPr lang="en-US" sz="1600" dirty="0">
                              <a:solidFill>
                                <a:schemeClr val="tx1"/>
                              </a:solidFill>
                              <a:effectLst/>
                            </a:rPr>
                            <a:t> (0.2-2) </a:t>
                          </a:r>
                          <a:r>
                            <a:rPr lang="en-US" sz="1600" baseline="30000" dirty="0">
                              <a:solidFill>
                                <a:schemeClr val="tx1"/>
                              </a:solidFill>
                              <a:effectLst/>
                            </a:rPr>
                            <a:t> </a:t>
                          </a:r>
                          <a:r>
                            <a:rPr lang="en-US" sz="1600" dirty="0">
                              <a:solidFill>
                                <a:schemeClr val="tx1"/>
                              </a:solidFill>
                              <a:effectLst/>
                            </a:rPr>
                            <a:t>km, local flow interactions and collisions; </a:t>
                          </a:r>
                          <a14:m>
                            <m:oMath xmlns:m="http://schemas.openxmlformats.org/officeDocument/2006/math">
                              <m:r>
                                <a:rPr lang="en-US" sz="1600">
                                  <a:solidFill>
                                    <a:schemeClr val="tx1"/>
                                  </a:solidFill>
                                  <a:effectLst/>
                                  <a:latin typeface="Cambria Math"/>
                                </a:rPr>
                                <m:t>(</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𝑀𝑖</m:t>
                                  </m:r>
                                </m:sub>
                                <m:sup>
                                  <m:r>
                                    <a:rPr lang="en-US" sz="1600">
                                      <a:solidFill>
                                        <a:schemeClr val="tx1"/>
                                      </a:solidFill>
                                      <a:effectLst/>
                                      <a:latin typeface="Cambria Math"/>
                                    </a:rPr>
                                    <m:t>𝛽</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𝑑𝑣</m:t>
                                  </m:r>
                                </m:sub>
                              </m:sSub>
                            </m:oMath>
                          </a14:m>
                          <a:r>
                            <a:rPr lang="en-US" sz="1600" dirty="0">
                              <a:solidFill>
                                <a:schemeClr val="tx1"/>
                              </a:solidFill>
                              <a:effectLst/>
                            </a:rPr>
                            <a:t>) -  micro-</a:t>
                          </a:r>
                          <a14:m>
                            <m:oMath xmlns:m="http://schemas.openxmlformats.org/officeDocument/2006/math">
                              <m:r>
                                <a:rPr lang="en-US" sz="1600">
                                  <a:solidFill>
                                    <a:schemeClr val="tx1"/>
                                  </a:solidFill>
                                  <a:effectLst/>
                                  <a:latin typeface="Cambria Math"/>
                                </a:rPr>
                                <m:t>𝛽</m:t>
                              </m:r>
                            </m:oMath>
                          </a14:m>
                          <a:r>
                            <a:rPr lang="en-US" sz="1600" dirty="0">
                              <a:solidFill>
                                <a:schemeClr val="tx1"/>
                              </a:solidFill>
                              <a:effectLst/>
                            </a:rPr>
                            <a:t> (20-200) m, instabilities; </a:t>
                          </a:r>
                          <a14:m>
                            <m:oMath xmlns:m="http://schemas.openxmlformats.org/officeDocument/2006/math">
                              <m:r>
                                <a:rPr lang="en-US" sz="1600">
                                  <a:solidFill>
                                    <a:schemeClr val="tx1"/>
                                  </a:solidFill>
                                  <a:effectLst/>
                                  <a:latin typeface="Cambria Math"/>
                                </a:rPr>
                                <m:t>(</m:t>
                              </m:r>
                              <m:sSubSup>
                                <m:sSubSupPr>
                                  <m:ctrlPr>
                                    <a:rPr lang="en-US" sz="1600" i="1">
                                      <a:solidFill>
                                        <a:schemeClr val="tx1"/>
                                      </a:solidFill>
                                      <a:effectLst/>
                                      <a:latin typeface="Cambria Math"/>
                                    </a:rPr>
                                  </m:ctrlPr>
                                </m:sSubSupPr>
                                <m:e>
                                  <m:r>
                                    <a:rPr lang="en-US" sz="1600">
                                      <a:solidFill>
                                        <a:schemeClr val="tx1"/>
                                      </a:solidFill>
                                      <a:effectLst/>
                                      <a:latin typeface="Cambria Math"/>
                                    </a:rPr>
                                    <m:t>𝐿</m:t>
                                  </m:r>
                                </m:e>
                                <m:sub>
                                  <m:r>
                                    <a:rPr lang="en-US" sz="1600">
                                      <a:solidFill>
                                        <a:schemeClr val="tx1"/>
                                      </a:solidFill>
                                      <a:effectLst/>
                                      <a:latin typeface="Cambria Math"/>
                                    </a:rPr>
                                    <m:t>𝑀𝑖</m:t>
                                  </m:r>
                                </m:sub>
                                <m:sup>
                                  <m:r>
                                    <a:rPr lang="en-US" sz="1600">
                                      <a:solidFill>
                                        <a:schemeClr val="tx1"/>
                                      </a:solidFill>
                                      <a:effectLst/>
                                      <a:latin typeface="Cambria Math"/>
                                    </a:rPr>
                                    <m:t>𝛾</m:t>
                                  </m:r>
                                </m:sup>
                              </m:sSubSup>
                              <m:r>
                                <a:rPr lang="en-US" sz="1600">
                                  <a:solidFill>
                                    <a:schemeClr val="tx1"/>
                                  </a:solidFill>
                                  <a:effectLst/>
                                  <a:latin typeface="Cambria Math"/>
                                </a:rPr>
                                <m:t>, </m:t>
                              </m:r>
                              <m:sSub>
                                <m:sSubPr>
                                  <m:ctrlPr>
                                    <a:rPr lang="en-US" sz="1600" i="1">
                                      <a:solidFill>
                                        <a:schemeClr val="tx1"/>
                                      </a:solidFill>
                                      <a:effectLst/>
                                      <a:latin typeface="Cambria Math"/>
                                    </a:rPr>
                                  </m:ctrlPr>
                                </m:sSubPr>
                                <m:e>
                                  <m:r>
                                    <a:rPr lang="en-US" sz="1600">
                                      <a:solidFill>
                                        <a:schemeClr val="tx1"/>
                                      </a:solidFill>
                                      <a:effectLst/>
                                      <a:latin typeface="Cambria Math"/>
                                    </a:rPr>
                                    <m:t>𝑉</m:t>
                                  </m:r>
                                </m:e>
                                <m:sub>
                                  <m:r>
                                    <a:rPr lang="en-US" sz="1600">
                                      <a:solidFill>
                                        <a:schemeClr val="tx1"/>
                                      </a:solidFill>
                                      <a:effectLst/>
                                      <a:latin typeface="Cambria Math"/>
                                    </a:rPr>
                                    <m:t>𝑇</m:t>
                                  </m:r>
                                </m:sub>
                              </m:sSub>
                            </m:oMath>
                          </a14:m>
                          <a:r>
                            <a:rPr lang="en-US" sz="1600" dirty="0">
                              <a:solidFill>
                                <a:schemeClr val="tx1"/>
                              </a:solidFill>
                              <a:effectLst/>
                            </a:rPr>
                            <a:t>)  -  micro-</a:t>
                          </a:r>
                          <a14:m>
                            <m:oMath xmlns:m="http://schemas.openxmlformats.org/officeDocument/2006/math">
                              <m:r>
                                <a:rPr lang="en-US" sz="1600">
                                  <a:solidFill>
                                    <a:schemeClr val="tx1"/>
                                  </a:solidFill>
                                  <a:effectLst/>
                                  <a:latin typeface="Cambria Math"/>
                                </a:rPr>
                                <m:t>𝛾</m:t>
                              </m:r>
                            </m:oMath>
                          </a14:m>
                          <a:r>
                            <a:rPr lang="en-US" sz="1600" dirty="0">
                              <a:solidFill>
                                <a:schemeClr val="tx1"/>
                              </a:solidFill>
                              <a:effectLst/>
                            </a:rPr>
                            <a:t> (&lt;20 m), turbulence and eddies down to Kolmogorov scales </a:t>
                          </a:r>
                          <a14:m>
                            <m:oMath xmlns:m="http://schemas.openxmlformats.org/officeDocument/2006/math">
                              <m:sSub>
                                <m:sSubPr>
                                  <m:ctrlPr>
                                    <a:rPr lang="en-US" sz="1600" i="1">
                                      <a:solidFill>
                                        <a:schemeClr val="tx1"/>
                                      </a:solidFill>
                                      <a:effectLst/>
                                      <a:latin typeface="Cambria Math"/>
                                    </a:rPr>
                                  </m:ctrlPr>
                                </m:sSubPr>
                                <m:e>
                                  <m:r>
                                    <a:rPr lang="en-US" sz="1600">
                                      <a:solidFill>
                                        <a:schemeClr val="tx1"/>
                                      </a:solidFill>
                                      <a:effectLst/>
                                      <a:latin typeface="Cambria Math"/>
                                    </a:rPr>
                                    <m:t>𝐿</m:t>
                                  </m:r>
                                </m:e>
                                <m:sub>
                                  <m:r>
                                    <a:rPr lang="en-US" sz="1600">
                                      <a:solidFill>
                                        <a:schemeClr val="tx1"/>
                                      </a:solidFill>
                                      <a:effectLst/>
                                      <a:latin typeface="Cambria Math"/>
                                    </a:rPr>
                                    <m:t>𝐾</m:t>
                                  </m:r>
                                </m:sub>
                              </m:sSub>
                            </m:oMath>
                          </a14:m>
                          <a:r>
                            <a:rPr lang="en-US" sz="1600" dirty="0">
                              <a:solidFill>
                                <a:schemeClr val="tx1"/>
                              </a:solidFill>
                              <a:effectLst/>
                            </a:rPr>
                            <a:t>. MC - microclimate</a:t>
                          </a:r>
                          <a:endParaRPr lang="en-US" sz="1600" dirty="0">
                            <a:effectLst/>
                            <a:latin typeface="Calibri"/>
                            <a:ea typeface="Times New Roman"/>
                            <a:cs typeface="Times New Roman"/>
                          </a:endParaRPr>
                        </a:p>
                      </a:txBody>
                      <a:tcPr marL="68580" marR="68580" marT="0" marB="0">
                        <a:solidFill>
                          <a:schemeClr val="tx2">
                            <a:lumMod val="20000"/>
                            <a:lumOff val="80000"/>
                          </a:schemeClr>
                        </a:solidFill>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213508482"/>
                  </p:ext>
                </p:extLst>
              </p:nvPr>
            </p:nvGraphicFramePr>
            <p:xfrm>
              <a:off x="235392" y="5317531"/>
              <a:ext cx="8908608" cy="1377506"/>
            </p:xfrm>
            <a:graphic>
              <a:graphicData uri="http://schemas.openxmlformats.org/drawingml/2006/table">
                <a:tbl>
                  <a:tblPr firstRow="1" firstCol="1" bandRow="1">
                    <a:tableStyleId>{5C22544A-7EE6-4342-B048-85BDC9FD1C3A}</a:tableStyleId>
                  </a:tblPr>
                  <a:tblGrid>
                    <a:gridCol w="8908608"/>
                  </a:tblGrid>
                  <a:tr h="1377506">
                    <a:tc>
                      <a:txBody>
                        <a:bodyPr/>
                        <a:lstStyle/>
                        <a:p>
                          <a:endParaRPr lang="en-US"/>
                        </a:p>
                      </a:txBody>
                      <a:tcPr marL="68580" marR="68580" marT="0" marB="0">
                        <a:blipFill rotWithShape="1">
                          <a:blip r:embed="rId3"/>
                          <a:stretch>
                            <a:fillRect l="-68" t="-885" b="-9292"/>
                          </a:stretch>
                        </a:blipFill>
                      </a:tcPr>
                    </a:tc>
                  </a:tr>
                </a:tbl>
              </a:graphicData>
            </a:graphic>
          </p:graphicFrame>
        </mc:Fallback>
      </mc:AlternateContent>
      <p:sp>
        <p:nvSpPr>
          <p:cNvPr id="4" name="TextBox 3"/>
          <p:cNvSpPr txBox="1"/>
          <p:nvPr/>
        </p:nvSpPr>
        <p:spPr>
          <a:xfrm>
            <a:off x="7333308" y="2027977"/>
            <a:ext cx="1915974" cy="646331"/>
          </a:xfrm>
          <a:prstGeom prst="rect">
            <a:avLst/>
          </a:prstGeom>
          <a:noFill/>
        </p:spPr>
        <p:txBody>
          <a:bodyPr wrap="none" rtlCol="0">
            <a:spAutoFit/>
          </a:bodyPr>
          <a:lstStyle/>
          <a:p>
            <a:r>
              <a:rPr lang="en-US" dirty="0" smtClean="0"/>
              <a:t>Mountain-Terrain</a:t>
            </a:r>
          </a:p>
          <a:p>
            <a:r>
              <a:rPr lang="en-US" dirty="0" smtClean="0"/>
              <a:t>Processes</a:t>
            </a:r>
            <a:endParaRPr lang="en-US" dirty="0"/>
          </a:p>
        </p:txBody>
      </p:sp>
      <p:sp>
        <p:nvSpPr>
          <p:cNvPr id="5" name="Rectangle 4"/>
          <p:cNvSpPr/>
          <p:nvPr/>
        </p:nvSpPr>
        <p:spPr>
          <a:xfrm>
            <a:off x="8084746" y="5073599"/>
            <a:ext cx="976549" cy="276999"/>
          </a:xfrm>
          <a:prstGeom prst="rect">
            <a:avLst/>
          </a:prstGeom>
        </p:spPr>
        <p:txBody>
          <a:bodyPr wrap="none">
            <a:spAutoFit/>
          </a:bodyPr>
          <a:lstStyle/>
          <a:p>
            <a:r>
              <a:rPr lang="en-US" sz="1200" dirty="0" smtClean="0">
                <a:solidFill>
                  <a:schemeClr val="bg1">
                    <a:lumMod val="85000"/>
                  </a:schemeClr>
                </a:solidFill>
              </a:rPr>
              <a:t>Geographic</a:t>
            </a:r>
            <a:endParaRPr lang="en-US" sz="1200" dirty="0">
              <a:solidFill>
                <a:schemeClr val="bg1">
                  <a:lumMod val="85000"/>
                </a:schemeClr>
              </a:solidFill>
            </a:endParaRPr>
          </a:p>
        </p:txBody>
      </p:sp>
    </p:spTree>
    <p:extLst>
      <p:ext uri="{BB962C8B-B14F-4D97-AF65-F5344CB8AC3E}">
        <p14:creationId xmlns:p14="http://schemas.microsoft.com/office/powerpoint/2010/main" val="2419169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u="sng" dirty="0"/>
              <a:t>Geographic focus</a:t>
            </a:r>
            <a:r>
              <a:rPr lang="en-US" dirty="0"/>
              <a:t> - Vale </a:t>
            </a:r>
            <a:r>
              <a:rPr lang="en-US" dirty="0" err="1"/>
              <a:t>Cobrão</a:t>
            </a:r>
            <a:r>
              <a:rPr lang="en-US" dirty="0"/>
              <a:t> near the town of </a:t>
            </a:r>
            <a:r>
              <a:rPr lang="en-US" dirty="0" err="1"/>
              <a:t>Perdigão</a:t>
            </a:r>
            <a:r>
              <a:rPr lang="en-US" dirty="0"/>
              <a:t> </a:t>
            </a:r>
            <a:endParaRPr lang="en-US" dirty="0" smtClean="0"/>
          </a:p>
          <a:p>
            <a:pPr marL="0" indent="0">
              <a:buNone/>
            </a:pPr>
            <a:r>
              <a:rPr lang="en-US" dirty="0"/>
              <a:t>	</a:t>
            </a:r>
            <a:r>
              <a:rPr lang="en-US" dirty="0" smtClean="0"/>
              <a:t>(</a:t>
            </a:r>
            <a:r>
              <a:rPr lang="en-US" dirty="0"/>
              <a:t>other NEWA experiments – Kassel </a:t>
            </a:r>
            <a:r>
              <a:rPr lang="en-US" dirty="0" smtClean="0"/>
              <a:t>;	Forested </a:t>
            </a:r>
            <a:r>
              <a:rPr lang="en-US" dirty="0"/>
              <a:t>Hill, </a:t>
            </a:r>
            <a:r>
              <a:rPr lang="en-US" dirty="0" err="1" smtClean="0"/>
              <a:t>Alaiz</a:t>
            </a:r>
            <a:r>
              <a:rPr lang="en-US" dirty="0" smtClean="0"/>
              <a:t>; </a:t>
            </a:r>
            <a:r>
              <a:rPr lang="en-US" dirty="0"/>
              <a:t>Turkish </a:t>
            </a:r>
            <a:r>
              <a:rPr lang="en-US" dirty="0" smtClean="0"/>
              <a:t>Hill; </a:t>
            </a:r>
            <a:r>
              <a:rPr lang="en-US" dirty="0"/>
              <a:t>Northern </a:t>
            </a:r>
            <a:r>
              <a:rPr lang="en-US" dirty="0" smtClean="0"/>
              <a:t>	European </a:t>
            </a:r>
            <a:r>
              <a:rPr lang="en-US" dirty="0"/>
              <a:t>Combines </a:t>
            </a:r>
            <a:r>
              <a:rPr lang="en-US" dirty="0" err="1"/>
              <a:t>Meso</a:t>
            </a:r>
            <a:r>
              <a:rPr lang="en-US" dirty="0"/>
              <a:t> Experiments)</a:t>
            </a:r>
          </a:p>
          <a:p>
            <a:endParaRPr lang="en-US" dirty="0"/>
          </a:p>
        </p:txBody>
      </p:sp>
    </p:spTree>
    <p:extLst>
      <p:ext uri="{BB962C8B-B14F-4D97-AF65-F5344CB8AC3E}">
        <p14:creationId xmlns:p14="http://schemas.microsoft.com/office/powerpoint/2010/main" val="3207654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847"/>
            <a:ext cx="904041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1888" y="431153"/>
            <a:ext cx="5003293" cy="707886"/>
          </a:xfrm>
          <a:prstGeom prst="rect">
            <a:avLst/>
          </a:prstGeom>
          <a:noFill/>
        </p:spPr>
        <p:txBody>
          <a:bodyPr wrap="none" rtlCol="0">
            <a:spAutoFit/>
          </a:bodyPr>
          <a:lstStyle/>
          <a:p>
            <a:r>
              <a:rPr lang="en-US" sz="2000" dirty="0" smtClean="0"/>
              <a:t>Geometrical Focus – double hill,</a:t>
            </a:r>
          </a:p>
          <a:p>
            <a:r>
              <a:rPr lang="en-US" sz="2000" dirty="0" smtClean="0"/>
              <a:t>almost two-dimensional, broadsided winds</a:t>
            </a:r>
            <a:endParaRPr lang="en-US" sz="2000" dirty="0"/>
          </a:p>
        </p:txBody>
      </p:sp>
      <p:pic>
        <p:nvPicPr>
          <p:cNvPr id="6" name="Picture 5" descr="Untitled5.png"/>
          <p:cNvPicPr/>
          <p:nvPr/>
        </p:nvPicPr>
        <p:blipFill rotWithShape="1">
          <a:blip r:embed="rId3" cstate="print">
            <a:extLst>
              <a:ext uri="{28A0092B-C50C-407E-A947-70E740481C1C}">
                <a14:useLocalDpi xmlns:a14="http://schemas.microsoft.com/office/drawing/2010/main" val="0"/>
              </a:ext>
            </a:extLst>
          </a:blip>
          <a:srcRect r="10622"/>
          <a:stretch/>
        </p:blipFill>
        <p:spPr bwMode="auto">
          <a:xfrm>
            <a:off x="6038661" y="0"/>
            <a:ext cx="3105339" cy="2370883"/>
          </a:xfrm>
          <a:prstGeom prst="rect">
            <a:avLst/>
          </a:prstGeom>
          <a:ln>
            <a:noFill/>
          </a:ln>
          <a:extLst>
            <a:ext uri="{53640926-AAD7-44D8-BBD7-CCE9431645EC}">
              <a14:shadowObscured xmlns:a14="http://schemas.microsoft.com/office/drawing/2010/main"/>
            </a:ext>
          </a:extLst>
        </p:spPr>
      </p:pic>
      <p:pic>
        <p:nvPicPr>
          <p:cNvPr id="7" name="Picture 6" descr="C:\Users\Joe\Desktop\Perdigao\Perdigia Scanned January 13\Sl18.tif"/>
          <p:cNvPicPr/>
          <p:nvPr/>
        </p:nvPicPr>
        <p:blipFill rotWithShape="1">
          <a:blip r:embed="rId4">
            <a:extLst>
              <a:ext uri="{28A0092B-C50C-407E-A947-70E740481C1C}">
                <a14:useLocalDpi xmlns:a14="http://schemas.microsoft.com/office/drawing/2010/main" val="0"/>
              </a:ext>
            </a:extLst>
          </a:blip>
          <a:srcRect l="2401" r="5440"/>
          <a:stretch/>
        </p:blipFill>
        <p:spPr bwMode="auto">
          <a:xfrm>
            <a:off x="6804334" y="4336335"/>
            <a:ext cx="2212095" cy="2278380"/>
          </a:xfrm>
          <a:prstGeom prst="rect">
            <a:avLst/>
          </a:prstGeom>
          <a:noFill/>
          <a:ln>
            <a:noFill/>
          </a:ln>
        </p:spPr>
      </p:pic>
      <p:cxnSp>
        <p:nvCxnSpPr>
          <p:cNvPr id="4" name="Straight Arrow Connector 3"/>
          <p:cNvCxnSpPr/>
          <p:nvPr/>
        </p:nvCxnSpPr>
        <p:spPr>
          <a:xfrm flipV="1">
            <a:off x="1611517" y="2017798"/>
            <a:ext cx="4581054" cy="13048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19747" y="2172832"/>
            <a:ext cx="4372825" cy="128801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66373" y="6614715"/>
            <a:ext cx="849913" cy="276999"/>
          </a:xfrm>
          <a:prstGeom prst="rect">
            <a:avLst/>
          </a:prstGeom>
        </p:spPr>
        <p:txBody>
          <a:bodyPr wrap="none">
            <a:spAutoFit/>
          </a:bodyPr>
          <a:lstStyle/>
          <a:p>
            <a:r>
              <a:rPr lang="en-US" sz="1200" dirty="0" smtClean="0">
                <a:solidFill>
                  <a:schemeClr val="bg1">
                    <a:lumMod val="85000"/>
                  </a:schemeClr>
                </a:solidFill>
              </a:rPr>
              <a:t>More pics</a:t>
            </a:r>
            <a:endParaRPr lang="en-US" sz="1200" dirty="0">
              <a:solidFill>
                <a:schemeClr val="bg1">
                  <a:lumMod val="85000"/>
                </a:schemeClr>
              </a:solidFill>
            </a:endParaRPr>
          </a:p>
        </p:txBody>
      </p:sp>
    </p:spTree>
    <p:extLst>
      <p:ext uri="{BB962C8B-B14F-4D97-AF65-F5344CB8AC3E}">
        <p14:creationId xmlns:p14="http://schemas.microsoft.com/office/powerpoint/2010/main" val="75460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par>
                          <p:cTn id="8" fill="hold">
                            <p:stCondLst>
                              <p:cond delay="2000"/>
                            </p:stCondLst>
                            <p:childTnLst>
                              <p:par>
                                <p:cTn id="9" presetID="22" presetClass="entr" presetSubtype="2" fill="hold" nodeType="afterEffect">
                                  <p:stCondLst>
                                    <p:cond delay="25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5.png"/>
          <p:cNvPicPr/>
          <p:nvPr/>
        </p:nvPicPr>
        <p:blipFill rotWithShape="1">
          <a:blip r:embed="rId2" cstate="print">
            <a:extLst>
              <a:ext uri="{28A0092B-C50C-407E-A947-70E740481C1C}">
                <a14:useLocalDpi xmlns:a14="http://schemas.microsoft.com/office/drawing/2010/main" val="0"/>
              </a:ext>
            </a:extLst>
          </a:blip>
          <a:srcRect r="10622"/>
          <a:stretch/>
        </p:blipFill>
        <p:spPr bwMode="auto">
          <a:xfrm>
            <a:off x="221866" y="263112"/>
            <a:ext cx="4368241" cy="3539343"/>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cstate="print"/>
          <a:srcRect t="880" r="13382"/>
          <a:stretch/>
        </p:blipFill>
        <p:spPr bwMode="auto">
          <a:xfrm>
            <a:off x="4590107" y="3404103"/>
            <a:ext cx="4191754" cy="32411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5241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7638" y="12571"/>
            <a:ext cx="4836362" cy="923330"/>
          </a:xfrm>
          <a:prstGeom prst="rect">
            <a:avLst/>
          </a:prstGeom>
          <a:noFill/>
        </p:spPr>
        <p:txBody>
          <a:bodyPr wrap="square" rtlCol="0">
            <a:spAutoFit/>
          </a:bodyPr>
          <a:lstStyle/>
          <a:p>
            <a:r>
              <a:rPr lang="en-US" dirty="0" smtClean="0"/>
              <a:t>September 4-6 2014 visit to</a:t>
            </a:r>
          </a:p>
          <a:p>
            <a:r>
              <a:rPr lang="en-US" dirty="0" smtClean="0"/>
              <a:t> </a:t>
            </a:r>
            <a:r>
              <a:rPr lang="en-US" dirty="0" err="1" smtClean="0"/>
              <a:t>Perdigão</a:t>
            </a:r>
            <a:r>
              <a:rPr lang="en-US" dirty="0"/>
              <a:t> </a:t>
            </a:r>
            <a:r>
              <a:rPr lang="en-US" dirty="0" smtClean="0"/>
              <a:t>(</a:t>
            </a:r>
            <a:r>
              <a:rPr lang="en-US" dirty="0" err="1" smtClean="0"/>
              <a:t>Oncley</a:t>
            </a:r>
            <a:r>
              <a:rPr lang="en-US" dirty="0" smtClean="0"/>
              <a:t>, Lundquist, Fernando;</a:t>
            </a:r>
          </a:p>
          <a:p>
            <a:r>
              <a:rPr lang="en-US" dirty="0" smtClean="0"/>
              <a:t>Gordon </a:t>
            </a:r>
            <a:r>
              <a:rPr lang="en-US" dirty="0" err="1" smtClean="0"/>
              <a:t>Videen</a:t>
            </a:r>
            <a:r>
              <a:rPr lang="en-US" dirty="0" smtClean="0"/>
              <a:t>) </a:t>
            </a:r>
            <a:endParaRPr lang="en-US" dirty="0"/>
          </a:p>
        </p:txBody>
      </p:sp>
      <p:pic>
        <p:nvPicPr>
          <p:cNvPr id="1026" name="Picture 2" descr="C:\Users\hfernand\Desktop\2014 September\2014 September Perdigap Visit\DSCN34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918" y="905346"/>
            <a:ext cx="6949440" cy="52120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fernand\Desktop\2014 September\2014 September Perdigap Visit\DSCN34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18" y="935901"/>
            <a:ext cx="6949440" cy="5212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fernand\Desktop\2014 September\2014 September Perdigap Visit\DSCN35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918" y="874790"/>
            <a:ext cx="6990181" cy="52426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fernand\Desktop\2014 September\2014 September Perdigap Visit\DSCN35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918" y="874790"/>
            <a:ext cx="7030922" cy="5273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fernand\Desktop\2014 September\2014 September Perdigap Visit\DSCN35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420" y="874790"/>
            <a:ext cx="7174874" cy="538115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fernand\Desktop\2014 September\2014 September Perdigap Visit\DSCN354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20" y="874789"/>
            <a:ext cx="7343871" cy="55079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hfernand\Desktop\2014 September\2014 September Perdigap Visit\DSCN354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204" y="905346"/>
            <a:ext cx="7380087" cy="553506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hfernand\Desktop\2014 September\2014 September Perdigap Visit\DSCN35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204" y="874788"/>
            <a:ext cx="7493556" cy="56201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hfernand\Desktop\2014 September\2014 September Perdigap Visit\DSCN355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990" y="874788"/>
            <a:ext cx="7525770" cy="564432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hfernand\Desktop\2014 September\2014 September Perdigap Visit\DSCN358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990" y="874788"/>
            <a:ext cx="7525770" cy="564432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hfernand\Desktop\2014 September\2014 September Perdigap Visit\DSCN359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990" y="850715"/>
            <a:ext cx="7525770" cy="5644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Users\hfernand\Desktop\2014 September\2014 September Perdigap Visit\DSCN358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990" y="850714"/>
            <a:ext cx="7525770" cy="564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9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par>
                          <p:cTn id="8" fill="hold">
                            <p:stCondLst>
                              <p:cond delay="2000"/>
                            </p:stCondLst>
                            <p:childTnLst>
                              <p:par>
                                <p:cTn id="9" presetID="6" presetClass="entr" presetSubtype="16" fill="hold" nodeType="afterEffect">
                                  <p:stCondLst>
                                    <p:cond delay="3500"/>
                                  </p:stCondLst>
                                  <p:childTnLst>
                                    <p:set>
                                      <p:cBhvr>
                                        <p:cTn id="10" dur="1" fill="hold">
                                          <p:stCondLst>
                                            <p:cond delay="0"/>
                                          </p:stCondLst>
                                        </p:cTn>
                                        <p:tgtEl>
                                          <p:spTgt spid="1028"/>
                                        </p:tgtEl>
                                        <p:attrNameLst>
                                          <p:attrName>style.visibility</p:attrName>
                                        </p:attrNameLst>
                                      </p:cBhvr>
                                      <p:to>
                                        <p:strVal val="visible"/>
                                      </p:to>
                                    </p:set>
                                    <p:animEffect transition="in" filter="circle(in)">
                                      <p:cBhvr>
                                        <p:cTn id="11" dur="2000"/>
                                        <p:tgtEl>
                                          <p:spTgt spid="1028"/>
                                        </p:tgtEl>
                                      </p:cBhvr>
                                    </p:animEffect>
                                  </p:childTnLst>
                                </p:cTn>
                              </p:par>
                            </p:childTnLst>
                          </p:cTn>
                        </p:par>
                        <p:par>
                          <p:cTn id="12" fill="hold">
                            <p:stCondLst>
                              <p:cond delay="7500"/>
                            </p:stCondLst>
                            <p:childTnLst>
                              <p:par>
                                <p:cTn id="13" presetID="6" presetClass="entr" presetSubtype="16" fill="hold" nodeType="afterEffect">
                                  <p:stCondLst>
                                    <p:cond delay="3500"/>
                                  </p:stCondLst>
                                  <p:childTnLst>
                                    <p:set>
                                      <p:cBhvr>
                                        <p:cTn id="14" dur="1" fill="hold">
                                          <p:stCondLst>
                                            <p:cond delay="0"/>
                                          </p:stCondLst>
                                        </p:cTn>
                                        <p:tgtEl>
                                          <p:spTgt spid="1029"/>
                                        </p:tgtEl>
                                        <p:attrNameLst>
                                          <p:attrName>style.visibility</p:attrName>
                                        </p:attrNameLst>
                                      </p:cBhvr>
                                      <p:to>
                                        <p:strVal val="visible"/>
                                      </p:to>
                                    </p:set>
                                    <p:animEffect transition="in" filter="circle(in)">
                                      <p:cBhvr>
                                        <p:cTn id="15" dur="2000"/>
                                        <p:tgtEl>
                                          <p:spTgt spid="1029"/>
                                        </p:tgtEl>
                                      </p:cBhvr>
                                    </p:animEffect>
                                  </p:childTnLst>
                                </p:cTn>
                              </p:par>
                            </p:childTnLst>
                          </p:cTn>
                        </p:par>
                        <p:par>
                          <p:cTn id="16" fill="hold">
                            <p:stCondLst>
                              <p:cond delay="13000"/>
                            </p:stCondLst>
                            <p:childTnLst>
                              <p:par>
                                <p:cTn id="17" presetID="6" presetClass="entr" presetSubtype="16" fill="hold" nodeType="afterEffect">
                                  <p:stCondLst>
                                    <p:cond delay="350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childTnLst>
                          </p:cTn>
                        </p:par>
                        <p:par>
                          <p:cTn id="20" fill="hold">
                            <p:stCondLst>
                              <p:cond delay="18500"/>
                            </p:stCondLst>
                            <p:childTnLst>
                              <p:par>
                                <p:cTn id="21" presetID="6" presetClass="entr" presetSubtype="16" fill="hold" nodeType="afterEffect">
                                  <p:stCondLst>
                                    <p:cond delay="3500"/>
                                  </p:stCondLst>
                                  <p:childTnLst>
                                    <p:set>
                                      <p:cBhvr>
                                        <p:cTn id="22" dur="1" fill="hold">
                                          <p:stCondLst>
                                            <p:cond delay="0"/>
                                          </p:stCondLst>
                                        </p:cTn>
                                        <p:tgtEl>
                                          <p:spTgt spid="1031"/>
                                        </p:tgtEl>
                                        <p:attrNameLst>
                                          <p:attrName>style.visibility</p:attrName>
                                        </p:attrNameLst>
                                      </p:cBhvr>
                                      <p:to>
                                        <p:strVal val="visible"/>
                                      </p:to>
                                    </p:set>
                                    <p:animEffect transition="in" filter="circle(in)">
                                      <p:cBhvr>
                                        <p:cTn id="23" dur="2000"/>
                                        <p:tgtEl>
                                          <p:spTgt spid="1031"/>
                                        </p:tgtEl>
                                      </p:cBhvr>
                                    </p:animEffect>
                                  </p:childTnLst>
                                </p:cTn>
                              </p:par>
                            </p:childTnLst>
                          </p:cTn>
                        </p:par>
                        <p:par>
                          <p:cTn id="24" fill="hold">
                            <p:stCondLst>
                              <p:cond delay="24000"/>
                            </p:stCondLst>
                            <p:childTnLst>
                              <p:par>
                                <p:cTn id="25" presetID="6" presetClass="entr" presetSubtype="16" fill="hold" nodeType="afterEffect">
                                  <p:stCondLst>
                                    <p:cond delay="3500"/>
                                  </p:stCondLst>
                                  <p:childTnLst>
                                    <p:set>
                                      <p:cBhvr>
                                        <p:cTn id="26" dur="1" fill="hold">
                                          <p:stCondLst>
                                            <p:cond delay="0"/>
                                          </p:stCondLst>
                                        </p:cTn>
                                        <p:tgtEl>
                                          <p:spTgt spid="1032"/>
                                        </p:tgtEl>
                                        <p:attrNameLst>
                                          <p:attrName>style.visibility</p:attrName>
                                        </p:attrNameLst>
                                      </p:cBhvr>
                                      <p:to>
                                        <p:strVal val="visible"/>
                                      </p:to>
                                    </p:set>
                                    <p:animEffect transition="in" filter="circle(in)">
                                      <p:cBhvr>
                                        <p:cTn id="27" dur="2000"/>
                                        <p:tgtEl>
                                          <p:spTgt spid="1032"/>
                                        </p:tgtEl>
                                      </p:cBhvr>
                                    </p:animEffect>
                                  </p:childTnLst>
                                </p:cTn>
                              </p:par>
                            </p:childTnLst>
                          </p:cTn>
                        </p:par>
                        <p:par>
                          <p:cTn id="28" fill="hold">
                            <p:stCondLst>
                              <p:cond delay="29500"/>
                            </p:stCondLst>
                            <p:childTnLst>
                              <p:par>
                                <p:cTn id="29" presetID="6" presetClass="entr" presetSubtype="16" fill="hold" nodeType="afterEffect">
                                  <p:stCondLst>
                                    <p:cond delay="3500"/>
                                  </p:stCondLst>
                                  <p:childTnLst>
                                    <p:set>
                                      <p:cBhvr>
                                        <p:cTn id="30" dur="1" fill="hold">
                                          <p:stCondLst>
                                            <p:cond delay="0"/>
                                          </p:stCondLst>
                                        </p:cTn>
                                        <p:tgtEl>
                                          <p:spTgt spid="1033"/>
                                        </p:tgtEl>
                                        <p:attrNameLst>
                                          <p:attrName>style.visibility</p:attrName>
                                        </p:attrNameLst>
                                      </p:cBhvr>
                                      <p:to>
                                        <p:strVal val="visible"/>
                                      </p:to>
                                    </p:set>
                                    <p:animEffect transition="in" filter="circle(in)">
                                      <p:cBhvr>
                                        <p:cTn id="31" dur="2000"/>
                                        <p:tgtEl>
                                          <p:spTgt spid="1033"/>
                                        </p:tgtEl>
                                      </p:cBhvr>
                                    </p:animEffect>
                                  </p:childTnLst>
                                </p:cTn>
                              </p:par>
                            </p:childTnLst>
                          </p:cTn>
                        </p:par>
                        <p:par>
                          <p:cTn id="32" fill="hold">
                            <p:stCondLst>
                              <p:cond delay="35000"/>
                            </p:stCondLst>
                            <p:childTnLst>
                              <p:par>
                                <p:cTn id="33" presetID="6" presetClass="entr" presetSubtype="16" fill="hold" nodeType="afterEffect">
                                  <p:stCondLst>
                                    <p:cond delay="3500"/>
                                  </p:stCondLst>
                                  <p:childTnLst>
                                    <p:set>
                                      <p:cBhvr>
                                        <p:cTn id="34" dur="1" fill="hold">
                                          <p:stCondLst>
                                            <p:cond delay="0"/>
                                          </p:stCondLst>
                                        </p:cTn>
                                        <p:tgtEl>
                                          <p:spTgt spid="1034"/>
                                        </p:tgtEl>
                                        <p:attrNameLst>
                                          <p:attrName>style.visibility</p:attrName>
                                        </p:attrNameLst>
                                      </p:cBhvr>
                                      <p:to>
                                        <p:strVal val="visible"/>
                                      </p:to>
                                    </p:set>
                                    <p:animEffect transition="in" filter="circle(in)">
                                      <p:cBhvr>
                                        <p:cTn id="35" dur="2000"/>
                                        <p:tgtEl>
                                          <p:spTgt spid="1034"/>
                                        </p:tgtEl>
                                      </p:cBhvr>
                                    </p:animEffect>
                                  </p:childTnLst>
                                </p:cTn>
                              </p:par>
                            </p:childTnLst>
                          </p:cTn>
                        </p:par>
                        <p:par>
                          <p:cTn id="36" fill="hold">
                            <p:stCondLst>
                              <p:cond delay="40500"/>
                            </p:stCondLst>
                            <p:childTnLst>
                              <p:par>
                                <p:cTn id="37" presetID="6" presetClass="entr" presetSubtype="16" fill="hold" nodeType="afterEffect">
                                  <p:stCondLst>
                                    <p:cond delay="3500"/>
                                  </p:stCondLst>
                                  <p:childTnLst>
                                    <p:set>
                                      <p:cBhvr>
                                        <p:cTn id="38" dur="1" fill="hold">
                                          <p:stCondLst>
                                            <p:cond delay="0"/>
                                          </p:stCondLst>
                                        </p:cTn>
                                        <p:tgtEl>
                                          <p:spTgt spid="1035"/>
                                        </p:tgtEl>
                                        <p:attrNameLst>
                                          <p:attrName>style.visibility</p:attrName>
                                        </p:attrNameLst>
                                      </p:cBhvr>
                                      <p:to>
                                        <p:strVal val="visible"/>
                                      </p:to>
                                    </p:set>
                                    <p:animEffect transition="in" filter="circle(in)">
                                      <p:cBhvr>
                                        <p:cTn id="39" dur="2000"/>
                                        <p:tgtEl>
                                          <p:spTgt spid="1035"/>
                                        </p:tgtEl>
                                      </p:cBhvr>
                                    </p:animEffect>
                                  </p:childTnLst>
                                </p:cTn>
                              </p:par>
                            </p:childTnLst>
                          </p:cTn>
                        </p:par>
                        <p:par>
                          <p:cTn id="40" fill="hold">
                            <p:stCondLst>
                              <p:cond delay="46000"/>
                            </p:stCondLst>
                            <p:childTnLst>
                              <p:par>
                                <p:cTn id="41" presetID="6" presetClass="entr" presetSubtype="16" fill="hold" nodeType="afterEffect">
                                  <p:stCondLst>
                                    <p:cond delay="3500"/>
                                  </p:stCondLst>
                                  <p:childTnLst>
                                    <p:set>
                                      <p:cBhvr>
                                        <p:cTn id="42" dur="1" fill="hold">
                                          <p:stCondLst>
                                            <p:cond delay="0"/>
                                          </p:stCondLst>
                                        </p:cTn>
                                        <p:tgtEl>
                                          <p:spTgt spid="1037"/>
                                        </p:tgtEl>
                                        <p:attrNameLst>
                                          <p:attrName>style.visibility</p:attrName>
                                        </p:attrNameLst>
                                      </p:cBhvr>
                                      <p:to>
                                        <p:strVal val="visible"/>
                                      </p:to>
                                    </p:set>
                                    <p:animEffect transition="in" filter="circle(in)">
                                      <p:cBhvr>
                                        <p:cTn id="43" dur="2000"/>
                                        <p:tgtEl>
                                          <p:spTgt spid="1037"/>
                                        </p:tgtEl>
                                      </p:cBhvr>
                                    </p:animEffect>
                                  </p:childTnLst>
                                </p:cTn>
                              </p:par>
                            </p:childTnLst>
                          </p:cTn>
                        </p:par>
                        <p:par>
                          <p:cTn id="44" fill="hold">
                            <p:stCondLst>
                              <p:cond delay="51500"/>
                            </p:stCondLst>
                            <p:childTnLst>
                              <p:par>
                                <p:cTn id="45" presetID="6" presetClass="entr" presetSubtype="16" fill="hold" nodeType="afterEffect">
                                  <p:stCondLst>
                                    <p:cond delay="350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fernand\Desktop\2014 September\2014 September Perdigap Visit\DSCN36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711" y="169155"/>
            <a:ext cx="8291002" cy="62179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fernand\Desktop\2014 September\2014 September Perdigap Visit\DSCN3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2" y="169156"/>
            <a:ext cx="8439640" cy="63297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fernand\Desktop\2014 September\2014 September Perdigap Visit\DSCN36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710" y="57344"/>
            <a:ext cx="8588722" cy="64415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fernand\Desktop\2014 September\2014 September Perdigap Visit\DSCN36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629" y="57345"/>
            <a:ext cx="8737803" cy="655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0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par>
                          <p:cTn id="8" fill="hold">
                            <p:stCondLst>
                              <p:cond delay="2000"/>
                            </p:stCondLst>
                            <p:childTnLst>
                              <p:par>
                                <p:cTn id="9" presetID="6" presetClass="entr" presetSubtype="16" fill="hold" nodeType="afterEffect">
                                  <p:stCondLst>
                                    <p:cond delay="3500"/>
                                  </p:stCondLst>
                                  <p:childTnLst>
                                    <p:set>
                                      <p:cBhvr>
                                        <p:cTn id="10" dur="1" fill="hold">
                                          <p:stCondLst>
                                            <p:cond delay="0"/>
                                          </p:stCondLst>
                                        </p:cTn>
                                        <p:tgtEl>
                                          <p:spTgt spid="2052"/>
                                        </p:tgtEl>
                                        <p:attrNameLst>
                                          <p:attrName>style.visibility</p:attrName>
                                        </p:attrNameLst>
                                      </p:cBhvr>
                                      <p:to>
                                        <p:strVal val="visible"/>
                                      </p:to>
                                    </p:set>
                                    <p:animEffect transition="in" filter="circle(in)">
                                      <p:cBhvr>
                                        <p:cTn id="11" dur="2000"/>
                                        <p:tgtEl>
                                          <p:spTgt spid="2052"/>
                                        </p:tgtEl>
                                      </p:cBhvr>
                                    </p:animEffect>
                                  </p:childTnLst>
                                </p:cTn>
                              </p:par>
                            </p:childTnLst>
                          </p:cTn>
                        </p:par>
                        <p:par>
                          <p:cTn id="12" fill="hold">
                            <p:stCondLst>
                              <p:cond delay="7500"/>
                            </p:stCondLst>
                            <p:childTnLst>
                              <p:par>
                                <p:cTn id="13" presetID="6" presetClass="entr" presetSubtype="16" fill="hold" nodeType="afterEffect">
                                  <p:stCondLst>
                                    <p:cond delay="3500"/>
                                  </p:stCondLst>
                                  <p:childTnLst>
                                    <p:set>
                                      <p:cBhvr>
                                        <p:cTn id="14" dur="1" fill="hold">
                                          <p:stCondLst>
                                            <p:cond delay="0"/>
                                          </p:stCondLst>
                                        </p:cTn>
                                        <p:tgtEl>
                                          <p:spTgt spid="2053"/>
                                        </p:tgtEl>
                                        <p:attrNameLst>
                                          <p:attrName>style.visibility</p:attrName>
                                        </p:attrNameLst>
                                      </p:cBhvr>
                                      <p:to>
                                        <p:strVal val="visible"/>
                                      </p:to>
                                    </p:set>
                                    <p:animEffect transition="in" filter="circle(in)">
                                      <p:cBhvr>
                                        <p:cTn id="15"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Jakob</a:t>
            </a:r>
            <a:r>
              <a:rPr lang="en-US" dirty="0" smtClean="0"/>
              <a:t> Mann could not be here..</a:t>
            </a:r>
            <a:endParaRPr lang="en-US" dirty="0"/>
          </a:p>
        </p:txBody>
      </p:sp>
      <p:sp>
        <p:nvSpPr>
          <p:cNvPr id="3" name="Subtitle 2"/>
          <p:cNvSpPr>
            <a:spLocks noGrp="1"/>
          </p:cNvSpPr>
          <p:nvPr>
            <p:ph type="subTitle" idx="1"/>
          </p:nvPr>
        </p:nvSpPr>
        <p:spPr/>
        <p:txBody>
          <a:bodyPr/>
          <a:lstStyle/>
          <a:p>
            <a:r>
              <a:rPr lang="en-US" dirty="0" smtClean="0">
                <a:solidFill>
                  <a:schemeClr val="tx1"/>
                </a:solidFill>
              </a:rPr>
              <a:t>Our condolences are with him and his family</a:t>
            </a:r>
            <a:endParaRPr lang="en-US" dirty="0">
              <a:solidFill>
                <a:schemeClr val="tx1"/>
              </a:solidFill>
            </a:endParaRPr>
          </a:p>
        </p:txBody>
      </p:sp>
      <p:sp>
        <p:nvSpPr>
          <p:cNvPr id="4" name="TextBox 3"/>
          <p:cNvSpPr txBox="1"/>
          <p:nvPr/>
        </p:nvSpPr>
        <p:spPr>
          <a:xfrm>
            <a:off x="7976102" y="6581868"/>
            <a:ext cx="383438" cy="246221"/>
          </a:xfrm>
          <a:prstGeom prst="rect">
            <a:avLst/>
          </a:prstGeom>
          <a:noFill/>
        </p:spPr>
        <p:txBody>
          <a:bodyPr wrap="none" rtlCol="0">
            <a:spAutoFit/>
          </a:bodyPr>
          <a:lstStyle/>
          <a:p>
            <a:r>
              <a:rPr lang="en-US" sz="1000" dirty="0" smtClean="0">
                <a:solidFill>
                  <a:schemeClr val="bg1">
                    <a:lumMod val="85000"/>
                  </a:schemeClr>
                </a:solidFill>
              </a:rPr>
              <a:t>tips</a:t>
            </a:r>
            <a:endParaRPr lang="en-US" sz="1000" dirty="0">
              <a:solidFill>
                <a:schemeClr val="bg1">
                  <a:lumMod val="85000"/>
                </a:schemeClr>
              </a:solidFill>
            </a:endParaRPr>
          </a:p>
        </p:txBody>
      </p:sp>
    </p:spTree>
    <p:extLst>
      <p:ext uri="{BB962C8B-B14F-4D97-AF65-F5344CB8AC3E}">
        <p14:creationId xmlns:p14="http://schemas.microsoft.com/office/powerpoint/2010/main" val="3042615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144855"/>
            <a:ext cx="8157172" cy="995881"/>
          </a:xfrm>
        </p:spPr>
        <p:txBody>
          <a:bodyPr/>
          <a:lstStyle/>
          <a:p>
            <a:r>
              <a:rPr lang="en-US" sz="3200" b="1" dirty="0" smtClean="0"/>
              <a:t>Unique Features of the Topography</a:t>
            </a:r>
            <a:endParaRPr lang="en-US" sz="3200" b="1" dirty="0"/>
          </a:p>
        </p:txBody>
      </p:sp>
      <mc:AlternateContent xmlns:mc="http://schemas.openxmlformats.org/markup-compatibility/2006" xmlns:a14="http://schemas.microsoft.com/office/drawing/2010/main">
        <mc:Choice Requires="a14">
          <p:sp>
            <p:nvSpPr>
              <p:cNvPr id="3" name="Rectangle 2"/>
              <p:cNvSpPr/>
              <p:nvPr/>
            </p:nvSpPr>
            <p:spPr>
              <a:xfrm>
                <a:off x="325925" y="633988"/>
                <a:ext cx="8591738" cy="5937587"/>
              </a:xfrm>
              <a:prstGeom prst="rect">
                <a:avLst/>
              </a:prstGeom>
            </p:spPr>
            <p:txBody>
              <a:bodyPr wrap="square">
                <a:spAutoFit/>
              </a:bodyPr>
              <a:lstStyle/>
              <a:p>
                <a:pPr lvl="0"/>
                <a:r>
                  <a:rPr lang="en-US" dirty="0" smtClean="0"/>
                  <a:t>It offers </a:t>
                </a:r>
                <a:r>
                  <a:rPr lang="en-US" u="sng" dirty="0"/>
                  <a:t>a parameter range not covered in previous studies</a:t>
                </a:r>
                <a:r>
                  <a:rPr lang="en-US" dirty="0"/>
                  <a:t>, (</a:t>
                </a:r>
                <a14:m>
                  <m:oMath xmlns:m="http://schemas.openxmlformats.org/officeDocument/2006/math">
                    <m:sSub>
                      <m:sSubPr>
                        <m:ctrlPr>
                          <a:rPr lang="en-US" i="1">
                            <a:latin typeface="Cambria Math"/>
                          </a:rPr>
                        </m:ctrlPr>
                      </m:sSubPr>
                      <m:e>
                        <m:r>
                          <a:rPr lang="en-US" i="1">
                            <a:latin typeface="Cambria Math"/>
                          </a:rPr>
                          <m:t>𝐿</m:t>
                        </m:r>
                        <m:r>
                          <a:rPr lang="en-US" i="1">
                            <a:latin typeface="Cambria Math"/>
                          </a:rPr>
                          <m:t>/</m:t>
                        </m:r>
                        <m:r>
                          <a:rPr lang="en-US" i="1">
                            <a:latin typeface="Cambria Math"/>
                          </a:rPr>
                          <m:t>𝑧</m:t>
                        </m:r>
                      </m:e>
                      <m:sub>
                        <m:r>
                          <a:rPr lang="en-US" i="1">
                            <a:latin typeface="Cambria Math"/>
                          </a:rPr>
                          <m:t>0</m:t>
                        </m:r>
                      </m:sub>
                    </m:sSub>
                  </m:oMath>
                </a14:m>
                <a:r>
                  <a:rPr lang="en-US" dirty="0"/>
                  <a:t> ~ 10</a:t>
                </a:r>
                <a:r>
                  <a:rPr lang="en-US" baseline="30000" dirty="0"/>
                  <a:t>3</a:t>
                </a:r>
                <a:r>
                  <a:rPr lang="en-US" dirty="0"/>
                  <a:t>), except the Cinder Cone Butte experiment in which the focus was on flow visualization of a dividing stream line (Snyder et al. 1980</a:t>
                </a:r>
                <a:r>
                  <a:rPr lang="en-US" dirty="0" smtClean="0"/>
                  <a:t>).</a:t>
                </a:r>
              </a:p>
              <a:p>
                <a:pPr lvl="0"/>
                <a:endParaRPr lang="en-US" dirty="0"/>
              </a:p>
              <a:p>
                <a:pPr lvl="0"/>
                <a:r>
                  <a:rPr lang="en-US" dirty="0"/>
                  <a:t>Although a natural topography, it has only a </a:t>
                </a:r>
                <a:r>
                  <a:rPr lang="en-US" u="sng" dirty="0"/>
                  <a:t>mild complexity </a:t>
                </a:r>
                <a:r>
                  <a:rPr lang="en-US" dirty="0"/>
                  <a:t>and is amenable for fundamental studies with easier interpretation of </a:t>
                </a:r>
                <a:r>
                  <a:rPr lang="en-US" dirty="0" smtClean="0"/>
                  <a:t>results-- quasi-two </a:t>
                </a:r>
                <a:r>
                  <a:rPr lang="en-US" dirty="0"/>
                  <a:t>dimensional, dominant winds are perpendicular to the ridges running SE - NW </a:t>
                </a:r>
                <a:r>
                  <a:rPr lang="en-US" dirty="0" smtClean="0"/>
                  <a:t>, </a:t>
                </a:r>
                <a:r>
                  <a:rPr lang="en-US" dirty="0"/>
                  <a:t>turbulence is nearly uniform in all horizontal directions </a:t>
                </a:r>
                <a:r>
                  <a:rPr lang="en-US" dirty="0" smtClean="0"/>
                  <a:t>and </a:t>
                </a:r>
                <a:r>
                  <a:rPr lang="en-US" dirty="0"/>
                  <a:t>the site has </a:t>
                </a:r>
                <a:r>
                  <a:rPr lang="en-US" dirty="0" smtClean="0"/>
                  <a:t>(only </a:t>
                </a:r>
                <a:r>
                  <a:rPr lang="en-US" dirty="0"/>
                  <a:t>a </a:t>
                </a:r>
                <a:r>
                  <a:rPr lang="en-US" dirty="0" smtClean="0"/>
                  <a:t>few) </a:t>
                </a:r>
                <a:r>
                  <a:rPr lang="en-US" dirty="0"/>
                  <a:t>land cover </a:t>
                </a:r>
                <a:r>
                  <a:rPr lang="en-US" dirty="0" smtClean="0"/>
                  <a:t>types</a:t>
                </a:r>
              </a:p>
              <a:p>
                <a:pPr lvl="0"/>
                <a:r>
                  <a:rPr lang="en-US" dirty="0" smtClean="0"/>
                  <a:t>.</a:t>
                </a:r>
                <a:endParaRPr lang="en-US" dirty="0"/>
              </a:p>
              <a:p>
                <a:pPr lvl="0"/>
                <a:r>
                  <a:rPr lang="en-US" u="sng" dirty="0"/>
                  <a:t>Two parallel ridges </a:t>
                </a:r>
                <a:r>
                  <a:rPr lang="en-US" dirty="0"/>
                  <a:t>in one of the best formations that nature can offer to mimic a sequence of periodic </a:t>
                </a:r>
                <a:r>
                  <a:rPr lang="en-US" dirty="0" smtClean="0"/>
                  <a:t>hills -- </a:t>
                </a:r>
                <a:r>
                  <a:rPr lang="en-US" dirty="0"/>
                  <a:t>results will </a:t>
                </a:r>
                <a:r>
                  <a:rPr lang="en-US" u="sng" dirty="0"/>
                  <a:t>be invaluable for numerical modelers </a:t>
                </a:r>
                <a:r>
                  <a:rPr lang="en-US" dirty="0"/>
                  <a:t>who require periodic boundary conditions and/or are limited to two-dimensions. </a:t>
                </a:r>
              </a:p>
              <a:p>
                <a:pPr lvl="0"/>
                <a:endParaRPr lang="en-US" dirty="0" smtClean="0"/>
              </a:p>
              <a:p>
                <a:pPr lvl="0"/>
                <a:r>
                  <a:rPr lang="en-US" u="sng" dirty="0" smtClean="0"/>
                  <a:t>Accessibility </a:t>
                </a:r>
                <a:r>
                  <a:rPr lang="en-US" u="sng" dirty="0"/>
                  <a:t>to all sides </a:t>
                </a:r>
                <a:r>
                  <a:rPr lang="en-US" dirty="0"/>
                  <a:t>of the topography for instrument </a:t>
                </a:r>
                <a:r>
                  <a:rPr lang="en-US" dirty="0" smtClean="0"/>
                  <a:t>siting.  </a:t>
                </a:r>
                <a:r>
                  <a:rPr lang="en-US" dirty="0"/>
                  <a:t>In between the hills is the </a:t>
                </a:r>
                <a:r>
                  <a:rPr lang="en-US" u="sng" dirty="0"/>
                  <a:t>valley flow</a:t>
                </a:r>
                <a:r>
                  <a:rPr lang="en-US" dirty="0"/>
                  <a:t>; this can be a benchmark case for studies on the interaction of flow aloft with the valley flow</a:t>
                </a:r>
                <a:r>
                  <a:rPr lang="en-US" dirty="0" smtClean="0"/>
                  <a:t>.</a:t>
                </a:r>
              </a:p>
              <a:p>
                <a:pPr lvl="0"/>
                <a:endParaRPr lang="en-US" dirty="0"/>
              </a:p>
              <a:p>
                <a:pPr lvl="0"/>
                <a:r>
                  <a:rPr lang="en-US" dirty="0"/>
                  <a:t>A </a:t>
                </a:r>
                <a:r>
                  <a:rPr lang="en-US" u="sng" dirty="0"/>
                  <a:t>meteorological mast has </a:t>
                </a:r>
                <a:r>
                  <a:rPr lang="en-US" dirty="0"/>
                  <a:t>been operational at the site for several years, and a single wind turbine (</a:t>
                </a:r>
                <a:r>
                  <a:rPr lang="en-US" dirty="0" err="1"/>
                  <a:t>Enercon</a:t>
                </a:r>
                <a:r>
                  <a:rPr lang="en-US" dirty="0"/>
                  <a:t> 2MW/82m diameter) is already operational on one of the </a:t>
                </a:r>
                <a:r>
                  <a:rPr lang="en-US" dirty="0" smtClean="0"/>
                  <a:t>ridges.</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25925" y="633988"/>
                <a:ext cx="8591738" cy="5937587"/>
              </a:xfrm>
              <a:prstGeom prst="rect">
                <a:avLst/>
              </a:prstGeom>
              <a:blipFill rotWithShape="1">
                <a:blip r:embed="rId2"/>
                <a:stretch>
                  <a:fillRect l="-567" t="-513" r="-567" b="-205"/>
                </a:stretch>
              </a:blipFill>
            </p:spPr>
            <p:txBody>
              <a:bodyPr/>
              <a:lstStyle/>
              <a:p>
                <a:r>
                  <a:rPr lang="en-US">
                    <a:noFill/>
                  </a:rPr>
                  <a:t> </a:t>
                </a:r>
              </a:p>
            </p:txBody>
          </p:sp>
        </mc:Fallback>
      </mc:AlternateContent>
    </p:spTree>
    <p:extLst>
      <p:ext uri="{BB962C8B-B14F-4D97-AF65-F5344CB8AC3E}">
        <p14:creationId xmlns:p14="http://schemas.microsoft.com/office/powerpoint/2010/main" val="1681406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 Proposal</a:t>
            </a:r>
            <a:endParaRPr lang="en-US" dirty="0"/>
          </a:p>
        </p:txBody>
      </p:sp>
      <p:pic>
        <p:nvPicPr>
          <p:cNvPr id="3" name="Picture 2" descr="2hill_pla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7042" y="1220575"/>
            <a:ext cx="5808570" cy="4484503"/>
          </a:xfrm>
          <a:prstGeom prst="rect">
            <a:avLst/>
          </a:prstGeom>
          <a:noFill/>
          <a:ln>
            <a:noFill/>
          </a:ln>
        </p:spPr>
      </p:pic>
      <p:sp>
        <p:nvSpPr>
          <p:cNvPr id="4" name="Rectangle 3"/>
          <p:cNvSpPr/>
          <p:nvPr/>
        </p:nvSpPr>
        <p:spPr>
          <a:xfrm>
            <a:off x="117695" y="5705078"/>
            <a:ext cx="8872396" cy="830997"/>
          </a:xfrm>
          <a:prstGeom prst="rect">
            <a:avLst/>
          </a:prstGeom>
        </p:spPr>
        <p:txBody>
          <a:bodyPr wrap="square">
            <a:spAutoFit/>
          </a:bodyPr>
          <a:lstStyle/>
          <a:p>
            <a:r>
              <a:rPr lang="en-US" sz="1200" dirty="0" smtClean="0"/>
              <a:t>Arrays </a:t>
            </a:r>
            <a:r>
              <a:rPr lang="en-US" sz="1200" dirty="0"/>
              <a:t>of </a:t>
            </a:r>
            <a:r>
              <a:rPr lang="en-US" sz="1200" u="sng" dirty="0"/>
              <a:t>surface flux towers (P) and tall (200m) towers (M) </a:t>
            </a:r>
            <a:r>
              <a:rPr lang="en-US" sz="1200" dirty="0"/>
              <a:t>would be used to document the airflow, turbulence characteristics, and atmospheric </a:t>
            </a:r>
            <a:r>
              <a:rPr lang="en-US" sz="1200" dirty="0" smtClean="0"/>
              <a:t>stability.  </a:t>
            </a:r>
            <a:r>
              <a:rPr lang="en-US" sz="1200" dirty="0"/>
              <a:t>The tall towers shown are arranged in two along wind and one crosswind transects for winds perpendicular to the ridge lines.  Coordinated scans </a:t>
            </a:r>
            <a:r>
              <a:rPr lang="en-US" sz="1200" u="sng" dirty="0"/>
              <a:t>of multiple Doppler </a:t>
            </a:r>
            <a:r>
              <a:rPr lang="en-US" sz="1200" u="sng" dirty="0" smtClean="0"/>
              <a:t>LIDARs</a:t>
            </a:r>
            <a:r>
              <a:rPr lang="en-US" sz="1200" dirty="0" smtClean="0"/>
              <a:t>.  </a:t>
            </a:r>
            <a:r>
              <a:rPr lang="en-US" sz="1200" dirty="0"/>
              <a:t>The position of the existing wind turbine (WT) and meteorological mast are also shown.</a:t>
            </a:r>
          </a:p>
        </p:txBody>
      </p:sp>
    </p:spTree>
    <p:extLst>
      <p:ext uri="{BB962C8B-B14F-4D97-AF65-F5344CB8AC3E}">
        <p14:creationId xmlns:p14="http://schemas.microsoft.com/office/powerpoint/2010/main" val="2540223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67" y="93569"/>
            <a:ext cx="8229600" cy="1143000"/>
          </a:xfrm>
        </p:spPr>
        <p:txBody>
          <a:bodyPr/>
          <a:lstStyle/>
          <a:p>
            <a:r>
              <a:rPr lang="en-US" dirty="0" smtClean="0"/>
              <a:t>US/NACR proposal</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26338" y="1167898"/>
            <a:ext cx="5269116" cy="368476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449661" y="4745211"/>
            <a:ext cx="4368414" cy="1859292"/>
          </a:xfrm>
          <a:prstGeom prst="rect">
            <a:avLst/>
          </a:prstGeom>
          <a:noFill/>
          <a:ln>
            <a:noFill/>
          </a:ln>
        </p:spPr>
      </p:pic>
      <mc:AlternateContent xmlns:mc="http://schemas.openxmlformats.org/markup-compatibility/2006" xmlns:a14="http://schemas.microsoft.com/office/drawing/2010/main">
        <mc:Choice Requires="a14">
          <p:sp>
            <p:nvSpPr>
              <p:cNvPr id="6" name="Rectangle 5"/>
              <p:cNvSpPr/>
              <p:nvPr/>
            </p:nvSpPr>
            <p:spPr>
              <a:xfrm>
                <a:off x="76954" y="5490556"/>
                <a:ext cx="4572000" cy="646331"/>
              </a:xfrm>
              <a:prstGeom prst="rect">
                <a:avLst/>
              </a:prstGeom>
            </p:spPr>
            <p:txBody>
              <a:bodyPr>
                <a:spAutoFit/>
              </a:bodyPr>
              <a:lstStyle/>
              <a:p>
                <a:r>
                  <a:rPr lang="en-US" sz="1200" dirty="0"/>
                  <a:t>Elevation and slope description of five </a:t>
                </a:r>
                <a:r>
                  <a:rPr lang="en-US" sz="1200" dirty="0" err="1"/>
                  <a:t>Perdigão</a:t>
                </a:r>
                <a:r>
                  <a:rPr lang="en-US" sz="1200" dirty="0"/>
                  <a:t> transects of Figure 6. Here </a:t>
                </a:r>
                <a14:m>
                  <m:oMath xmlns:m="http://schemas.openxmlformats.org/officeDocument/2006/math">
                    <m:r>
                      <a:rPr lang="en-US" sz="1200" i="1">
                        <a:latin typeface="Cambria Math"/>
                      </a:rPr>
                      <m:t>𝓁</m:t>
                    </m:r>
                  </m:oMath>
                </a14:m>
                <a:r>
                  <a:rPr lang="en-US" sz="1200" dirty="0"/>
                  <a:t> is the ‘inner layer depth’ of Jackson &amp; Hunt (1975).</a:t>
                </a:r>
              </a:p>
            </p:txBody>
          </p:sp>
        </mc:Choice>
        <mc:Fallback xmlns="">
          <p:sp>
            <p:nvSpPr>
              <p:cNvPr id="6" name="Rectangle 5"/>
              <p:cNvSpPr>
                <a:spLocks noRot="1" noChangeAspect="1" noMove="1" noResize="1" noEditPoints="1" noAdjustHandles="1" noChangeArrowheads="1" noChangeShapeType="1" noTextEdit="1"/>
              </p:cNvSpPr>
              <p:nvPr/>
            </p:nvSpPr>
            <p:spPr>
              <a:xfrm>
                <a:off x="76954" y="5490556"/>
                <a:ext cx="4572000" cy="646331"/>
              </a:xfrm>
              <a:prstGeom prst="rect">
                <a:avLst/>
              </a:prstGeom>
              <a:blipFill rotWithShape="1">
                <a:blip r:embed="rId4"/>
                <a:stretch>
                  <a:fillRect l="-133" t="-943" b="-5660"/>
                </a:stretch>
              </a:blipFill>
            </p:spPr>
            <p:txBody>
              <a:bodyPr/>
              <a:lstStyle/>
              <a:p>
                <a:r>
                  <a:rPr lang="en-US">
                    <a:noFill/>
                  </a:rPr>
                  <a:t> </a:t>
                </a:r>
              </a:p>
            </p:txBody>
          </p:sp>
        </mc:Fallback>
      </mc:AlternateContent>
      <p:sp>
        <p:nvSpPr>
          <p:cNvPr id="7" name="Rectangle 6"/>
          <p:cNvSpPr/>
          <p:nvPr/>
        </p:nvSpPr>
        <p:spPr>
          <a:xfrm>
            <a:off x="5567881" y="2849641"/>
            <a:ext cx="3512745" cy="646331"/>
          </a:xfrm>
          <a:prstGeom prst="rect">
            <a:avLst/>
          </a:prstGeom>
        </p:spPr>
        <p:txBody>
          <a:bodyPr wrap="square">
            <a:spAutoFit/>
          </a:bodyPr>
          <a:lstStyle/>
          <a:p>
            <a:r>
              <a:rPr lang="en-US" sz="1200" dirty="0"/>
              <a:t>Layout of instrumentation along transects shown in Fig. 6.  Vertical lines indicate masts instrumented at multiple heights. </a:t>
            </a:r>
          </a:p>
        </p:txBody>
      </p:sp>
    </p:spTree>
    <p:extLst>
      <p:ext uri="{BB962C8B-B14F-4D97-AF65-F5344CB8AC3E}">
        <p14:creationId xmlns:p14="http://schemas.microsoft.com/office/powerpoint/2010/main" val="2728354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from Nick Anderson</a:t>
            </a:r>
            <a:endParaRPr lang="en-US" dirty="0"/>
          </a:p>
        </p:txBody>
      </p:sp>
      <p:sp>
        <p:nvSpPr>
          <p:cNvPr id="3" name="Content Placeholder 2"/>
          <p:cNvSpPr>
            <a:spLocks noGrp="1"/>
          </p:cNvSpPr>
          <p:nvPr>
            <p:ph idx="1"/>
          </p:nvPr>
        </p:nvSpPr>
        <p:spPr>
          <a:xfrm>
            <a:off x="511521" y="1391971"/>
            <a:ext cx="8229600" cy="4525963"/>
          </a:xfrm>
        </p:spPr>
        <p:txBody>
          <a:bodyPr/>
          <a:lstStyle/>
          <a:p>
            <a:r>
              <a:rPr lang="en-US" sz="2800" dirty="0" smtClean="0"/>
              <a:t>The SPO </a:t>
            </a:r>
            <a:r>
              <a:rPr lang="en-US" sz="2800" dirty="0"/>
              <a:t>is reviewed by NSF and the EDO goes to the Observing Facilities Assessment Panel (OFAP).  </a:t>
            </a:r>
            <a:endParaRPr lang="en-US" sz="2800" dirty="0" smtClean="0"/>
          </a:p>
          <a:p>
            <a:r>
              <a:rPr lang="en-US" sz="2800" u="sng" dirty="0"/>
              <a:t>S</a:t>
            </a:r>
            <a:r>
              <a:rPr lang="en-US" sz="2800" u="sng" dirty="0" smtClean="0"/>
              <a:t>cience </a:t>
            </a:r>
            <a:r>
              <a:rPr lang="en-US" sz="2800" u="sng" dirty="0"/>
              <a:t>reviewers </a:t>
            </a:r>
            <a:r>
              <a:rPr lang="en-US" sz="2800" dirty="0"/>
              <a:t>were very positive about the proposal and the development of a new community resource, the OFAP was more concerned about the rather “</a:t>
            </a:r>
            <a:r>
              <a:rPr lang="en-US" sz="2800" u="sng" dirty="0"/>
              <a:t>raw</a:t>
            </a:r>
            <a:r>
              <a:rPr lang="en-US" sz="2800" dirty="0"/>
              <a:t>” state of the proposed </a:t>
            </a:r>
            <a:r>
              <a:rPr lang="en-US" sz="2800" dirty="0" smtClean="0"/>
              <a:t>effort.</a:t>
            </a:r>
          </a:p>
          <a:p>
            <a:r>
              <a:rPr lang="en-US" sz="2800" dirty="0" smtClean="0"/>
              <a:t>I tend to side more with the OFAP reviewers for the following reasons:</a:t>
            </a:r>
          </a:p>
          <a:p>
            <a:endParaRPr lang="en-US" sz="2400" dirty="0"/>
          </a:p>
        </p:txBody>
      </p:sp>
    </p:spTree>
    <p:extLst>
      <p:ext uri="{BB962C8B-B14F-4D97-AF65-F5344CB8AC3E}">
        <p14:creationId xmlns:p14="http://schemas.microsoft.com/office/powerpoint/2010/main" val="1116177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85" y="314608"/>
            <a:ext cx="8397089" cy="6059032"/>
          </a:xfrm>
        </p:spPr>
        <p:txBody>
          <a:bodyPr/>
          <a:lstStyle/>
          <a:p>
            <a:pPr lvl="0"/>
            <a:r>
              <a:rPr lang="en-US" sz="2400" dirty="0"/>
              <a:t>The SPO was not centered around a set of well-defined, </a:t>
            </a:r>
            <a:r>
              <a:rPr lang="en-US" sz="2400" u="sng" dirty="0"/>
              <a:t>testable hypotheses</a:t>
            </a:r>
            <a:r>
              <a:rPr lang="en-US" sz="2400" dirty="0"/>
              <a:t>.  At the </a:t>
            </a:r>
            <a:r>
              <a:rPr lang="en-US" sz="2400" i="1" dirty="0"/>
              <a:t>SPO proposal stage, these should be prominently stated, well-vetted and ready for prime-time</a:t>
            </a:r>
            <a:r>
              <a:rPr lang="en-US" sz="2400" dirty="0"/>
              <a:t>.  The statement on pg. 13 of your project description that you would be holding “</a:t>
            </a:r>
            <a:r>
              <a:rPr lang="en-US" sz="2400" u="sng" dirty="0"/>
              <a:t>a two-day workshop </a:t>
            </a:r>
            <a:r>
              <a:rPr lang="en-US" sz="2400" dirty="0"/>
              <a:t>in the fall of 2014 aimed at developing an integrative research program for US investigators” is </a:t>
            </a:r>
            <a:r>
              <a:rPr lang="en-US" sz="2400" u="sng" dirty="0"/>
              <a:t>inappropriate for an SPO</a:t>
            </a:r>
            <a:r>
              <a:rPr lang="en-US" sz="2400" dirty="0"/>
              <a:t>.</a:t>
            </a:r>
          </a:p>
          <a:p>
            <a:pPr lvl="0"/>
            <a:r>
              <a:rPr lang="en-US" sz="2400" dirty="0"/>
              <a:t>The </a:t>
            </a:r>
            <a:r>
              <a:rPr lang="en-US" sz="2400" u="sng" dirty="0"/>
              <a:t>list of research needs was extensive</a:t>
            </a:r>
            <a:r>
              <a:rPr lang="en-US" sz="2400" dirty="0"/>
              <a:t>, but it was not </a:t>
            </a:r>
            <a:r>
              <a:rPr lang="en-US" sz="2400" u="sng" dirty="0"/>
              <a:t>well associated with specific measurement strategies</a:t>
            </a:r>
            <a:r>
              <a:rPr lang="en-US" sz="2400" dirty="0"/>
              <a:t>.  The measurements that are needed for particular scientific objectives should be made obvious.</a:t>
            </a:r>
          </a:p>
          <a:p>
            <a:pPr lvl="0"/>
            <a:r>
              <a:rPr lang="en-US" sz="2400" dirty="0"/>
              <a:t>There was not a well-posed rationale or strategy for the two </a:t>
            </a:r>
            <a:r>
              <a:rPr lang="en-US" sz="2400" u="sng" dirty="0"/>
              <a:t>IOPs</a:t>
            </a:r>
            <a:r>
              <a:rPr lang="en-US" sz="2400" dirty="0"/>
              <a:t>.</a:t>
            </a:r>
          </a:p>
          <a:p>
            <a:pPr lvl="0"/>
            <a:r>
              <a:rPr lang="en-US" sz="2400" dirty="0"/>
              <a:t>There was </a:t>
            </a:r>
            <a:r>
              <a:rPr lang="en-US" sz="2400" u="sng" dirty="0"/>
              <a:t>minimal discussion about the education and outreach component</a:t>
            </a:r>
            <a:r>
              <a:rPr lang="en-US" sz="2800" dirty="0"/>
              <a:t>.</a:t>
            </a:r>
          </a:p>
          <a:p>
            <a:endParaRPr lang="en-US" dirty="0"/>
          </a:p>
        </p:txBody>
      </p:sp>
    </p:spTree>
    <p:extLst>
      <p:ext uri="{BB962C8B-B14F-4D97-AF65-F5344CB8AC3E}">
        <p14:creationId xmlns:p14="http://schemas.microsoft.com/office/powerpoint/2010/main" val="889604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879" y="387036"/>
            <a:ext cx="8315608" cy="5832695"/>
          </a:xfrm>
        </p:spPr>
        <p:txBody>
          <a:bodyPr/>
          <a:lstStyle/>
          <a:p>
            <a:r>
              <a:rPr lang="en-US" sz="2800" dirty="0"/>
              <a:t>Despite the declination of this proposal, the science reviewers have made </a:t>
            </a:r>
            <a:r>
              <a:rPr lang="en-US" sz="2800" u="sng" dirty="0"/>
              <a:t>it obvious that the community is excited about this opportunity</a:t>
            </a:r>
            <a:r>
              <a:rPr lang="en-US" sz="2800" dirty="0"/>
              <a:t>.  </a:t>
            </a:r>
            <a:endParaRPr lang="en-US" sz="2800" dirty="0" smtClean="0"/>
          </a:p>
          <a:p>
            <a:r>
              <a:rPr lang="en-US" sz="2800" dirty="0" smtClean="0"/>
              <a:t>We </a:t>
            </a:r>
            <a:r>
              <a:rPr lang="en-US" sz="2800" dirty="0"/>
              <a:t>would </a:t>
            </a:r>
            <a:r>
              <a:rPr lang="en-US" sz="2800" u="sng" dirty="0"/>
              <a:t>welcome a revised submission </a:t>
            </a:r>
            <a:r>
              <a:rPr lang="en-US" sz="2800" dirty="0"/>
              <a:t>in the next round (Jan. 2015), with the potential for NSF-funded participation in late 2016 and early 2017.  It is also possible that there will be </a:t>
            </a:r>
            <a:r>
              <a:rPr lang="en-US" sz="2800" u="sng" dirty="0"/>
              <a:t>more clarity about the status of </a:t>
            </a:r>
            <a:r>
              <a:rPr lang="en-US" sz="2800" u="sng" dirty="0" err="1"/>
              <a:t>CentNet</a:t>
            </a:r>
            <a:r>
              <a:rPr lang="en-US" sz="2800" u="sng" dirty="0"/>
              <a:t> </a:t>
            </a:r>
            <a:r>
              <a:rPr lang="en-US" sz="2800" dirty="0"/>
              <a:t>at that point</a:t>
            </a:r>
            <a:r>
              <a:rPr lang="en-US" sz="2800" dirty="0" smtClean="0"/>
              <a:t>.</a:t>
            </a:r>
            <a:endParaRPr lang="en-US" sz="2800" dirty="0"/>
          </a:p>
          <a:p>
            <a:r>
              <a:rPr lang="en-US" sz="2800" dirty="0"/>
              <a:t>I am sorry that the </a:t>
            </a:r>
            <a:r>
              <a:rPr lang="en-US" sz="2800" u="sng" dirty="0"/>
              <a:t>news isn’t better at this time</a:t>
            </a:r>
            <a:r>
              <a:rPr lang="en-US" sz="2800" dirty="0"/>
              <a:t>.  If you have questions after receiving the reviews and the OFAP summary, please feel free to contact me. </a:t>
            </a:r>
          </a:p>
          <a:p>
            <a:endParaRPr lang="en-US" dirty="0"/>
          </a:p>
        </p:txBody>
      </p:sp>
    </p:spTree>
    <p:extLst>
      <p:ext uri="{BB962C8B-B14F-4D97-AF65-F5344CB8AC3E}">
        <p14:creationId xmlns:p14="http://schemas.microsoft.com/office/powerpoint/2010/main" val="2131269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get to work!</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17808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98765" y="174526"/>
                <a:ext cx="8573631" cy="5724644"/>
              </a:xfrm>
              <a:prstGeom prst="rect">
                <a:avLst/>
              </a:prstGeom>
            </p:spPr>
            <p:txBody>
              <a:bodyPr wrap="square">
                <a:spAutoFit/>
              </a:bodyPr>
              <a:lstStyle/>
              <a:p>
                <a:r>
                  <a:rPr lang="en-US" dirty="0"/>
                  <a:t> </a:t>
                </a:r>
                <a:r>
                  <a:rPr lang="en-US" sz="2400" b="1" dirty="0" smtClean="0"/>
                  <a:t>Overarching Science Issues</a:t>
                </a:r>
                <a:endParaRPr lang="en-US" sz="2400" b="1" dirty="0"/>
              </a:p>
              <a:p>
                <a:pPr lvl="0"/>
                <a:endParaRPr lang="en-US" dirty="0" smtClean="0"/>
              </a:p>
              <a:p>
                <a:pPr lvl="0"/>
                <a:r>
                  <a:rPr lang="en-US" dirty="0" smtClean="0"/>
                  <a:t>Although </a:t>
                </a:r>
                <a:r>
                  <a:rPr lang="en-US" dirty="0"/>
                  <a:t>the </a:t>
                </a:r>
                <a:r>
                  <a:rPr lang="en-US" u="sng" dirty="0"/>
                  <a:t>Jackson &amp; Hunt (1975) framework has led to significant </a:t>
                </a:r>
                <a:r>
                  <a:rPr lang="en-US" u="sng" dirty="0" smtClean="0"/>
                  <a:t>progress</a:t>
                </a:r>
                <a:r>
                  <a:rPr lang="en-US" dirty="0" smtClean="0"/>
                  <a:t>, </a:t>
                </a:r>
                <a:r>
                  <a:rPr lang="en-US" dirty="0"/>
                  <a:t>it hinges on the assumption of low slope angles (i.e. </a:t>
                </a:r>
                <a14:m>
                  <m:oMath xmlns:m="http://schemas.openxmlformats.org/officeDocument/2006/math">
                    <m:r>
                      <a:rPr lang="en-US" i="1">
                        <a:latin typeface="Cambria Math"/>
                      </a:rPr>
                      <m:t>h</m:t>
                    </m:r>
                    <m:r>
                      <a:rPr lang="en-US" i="1">
                        <a:latin typeface="Cambria Math"/>
                      </a:rPr>
                      <m:t>/</m:t>
                    </m:r>
                    <m:r>
                      <a:rPr lang="en-US" i="1">
                        <a:latin typeface="Cambria Math"/>
                      </a:rPr>
                      <m:t>𝐿</m:t>
                    </m:r>
                  </m:oMath>
                </a14:m>
                <a:r>
                  <a:rPr lang="en-US" dirty="0"/>
                  <a:t> &lt; ~ 0.1). In reality, hills rarely satisfy this </a:t>
                </a:r>
                <a:r>
                  <a:rPr lang="en-US" dirty="0" smtClean="0"/>
                  <a:t>assumption.  </a:t>
                </a:r>
                <a:endParaRPr lang="en-US" dirty="0"/>
              </a:p>
              <a:p>
                <a:pPr lvl="0"/>
                <a:endParaRPr lang="en-US" dirty="0" smtClean="0"/>
              </a:p>
              <a:p>
                <a:pPr lvl="0"/>
                <a:r>
                  <a:rPr lang="en-US" dirty="0" smtClean="0"/>
                  <a:t>Inaccurate </a:t>
                </a:r>
                <a:r>
                  <a:rPr lang="en-US" dirty="0"/>
                  <a:t>description of </a:t>
                </a:r>
                <a:r>
                  <a:rPr lang="en-US" u="sng" dirty="0"/>
                  <a:t>coupling between complex surfaces and overlying atmosphere </a:t>
                </a:r>
                <a:r>
                  <a:rPr lang="en-US" dirty="0"/>
                  <a:t>can substantially impact the diverse suite of models and </a:t>
                </a:r>
                <a:r>
                  <a:rPr lang="en-US" dirty="0" smtClean="0"/>
                  <a:t>model</a:t>
                </a:r>
              </a:p>
              <a:p>
                <a:pPr lvl="0"/>
                <a:r>
                  <a:rPr lang="en-US" dirty="0" smtClean="0"/>
                  <a:t>.</a:t>
                </a:r>
                <a:endParaRPr lang="en-US" dirty="0"/>
              </a:p>
              <a:p>
                <a:pPr lvl="0"/>
                <a:r>
                  <a:rPr lang="en-US" dirty="0"/>
                  <a:t>Detailed data needed for </a:t>
                </a:r>
                <a:r>
                  <a:rPr lang="en-US" u="sng" dirty="0"/>
                  <a:t>validation of </a:t>
                </a:r>
                <a:r>
                  <a:rPr lang="en-US" u="sng" dirty="0" err="1"/>
                  <a:t>microscale</a:t>
                </a:r>
                <a:r>
                  <a:rPr lang="en-US" u="sng" dirty="0"/>
                  <a:t> models are lacking</a:t>
                </a:r>
                <a:r>
                  <a:rPr lang="en-US" dirty="0"/>
                  <a:t>, and systematic studies covering a range of forcing scales and measurement resolution are required. </a:t>
                </a:r>
                <a:endParaRPr lang="en-US" dirty="0" smtClean="0"/>
              </a:p>
              <a:p>
                <a:pPr lvl="0"/>
                <a:endParaRPr lang="en-US" dirty="0"/>
              </a:p>
              <a:p>
                <a:pPr lvl="0"/>
                <a:r>
                  <a:rPr lang="en-US" dirty="0" smtClean="0"/>
                  <a:t>The </a:t>
                </a:r>
                <a:r>
                  <a:rPr lang="en-US" dirty="0"/>
                  <a:t>region </a:t>
                </a:r>
                <a14:m>
                  <m:oMath xmlns:m="http://schemas.openxmlformats.org/officeDocument/2006/math">
                    <m:sSub>
                      <m:sSubPr>
                        <m:ctrlPr>
                          <a:rPr lang="en-US" i="1">
                            <a:latin typeface="Cambria Math"/>
                          </a:rPr>
                        </m:ctrlPr>
                      </m:sSubPr>
                      <m:e>
                        <m:r>
                          <a:rPr lang="en-US" i="1">
                            <a:latin typeface="Cambria Math"/>
                          </a:rPr>
                          <m:t>𝐿</m:t>
                        </m:r>
                        <m:r>
                          <a:rPr lang="en-US" i="1">
                            <a:latin typeface="Cambria Math"/>
                          </a:rPr>
                          <m:t>/</m:t>
                        </m:r>
                        <m:r>
                          <a:rPr lang="en-US" i="1">
                            <a:latin typeface="Cambria Math"/>
                          </a:rPr>
                          <m:t>𝑧</m:t>
                        </m:r>
                      </m:e>
                      <m:sub>
                        <m:r>
                          <a:rPr lang="en-US" i="1">
                            <a:latin typeface="Cambria Math"/>
                          </a:rPr>
                          <m:t>0</m:t>
                        </m:r>
                      </m:sub>
                    </m:sSub>
                  </m:oMath>
                </a14:m>
                <a:r>
                  <a:rPr lang="en-US" dirty="0"/>
                  <a:t> ~ 10</a:t>
                </a:r>
                <a:r>
                  <a:rPr lang="en-US" baseline="30000" dirty="0"/>
                  <a:t>3</a:t>
                </a:r>
                <a:r>
                  <a:rPr lang="en-US" dirty="0"/>
                  <a:t> with </a:t>
                </a:r>
                <a14:m>
                  <m:oMath xmlns:m="http://schemas.openxmlformats.org/officeDocument/2006/math">
                    <m:r>
                      <a:rPr lang="en-US" i="1">
                        <a:latin typeface="Cambria Math"/>
                      </a:rPr>
                      <m:t>h</m:t>
                    </m:r>
                    <m:r>
                      <a:rPr lang="en-US" i="1">
                        <a:latin typeface="Cambria Math"/>
                      </a:rPr>
                      <m:t>/</m:t>
                    </m:r>
                    <m:r>
                      <a:rPr lang="en-US" i="1">
                        <a:latin typeface="Cambria Math"/>
                      </a:rPr>
                      <m:t>𝐿</m:t>
                    </m:r>
                  </m:oMath>
                </a14:m>
                <a:r>
                  <a:rPr lang="en-US" dirty="0"/>
                  <a:t> &lt; 0.6 </a:t>
                </a:r>
                <a:r>
                  <a:rPr lang="en-US" dirty="0" smtClean="0"/>
                  <a:t>is </a:t>
                </a:r>
                <a:r>
                  <a:rPr lang="en-US" u="sng" dirty="0"/>
                  <a:t>not well covered in the experiments</a:t>
                </a:r>
                <a:r>
                  <a:rPr lang="en-US" dirty="0"/>
                  <a:t>, albeit it has particular applicability to tree-covered </a:t>
                </a:r>
                <a:r>
                  <a:rPr lang="en-US" dirty="0" smtClean="0"/>
                  <a:t>hills</a:t>
                </a:r>
              </a:p>
              <a:p>
                <a:pPr lvl="0"/>
                <a:endParaRPr lang="en-US" dirty="0"/>
              </a:p>
              <a:p>
                <a:pPr lvl="0"/>
                <a:r>
                  <a:rPr lang="en-US" dirty="0" smtClean="0"/>
                  <a:t>The </a:t>
                </a:r>
                <a14:m>
                  <m:oMath xmlns:m="http://schemas.openxmlformats.org/officeDocument/2006/math">
                    <m:r>
                      <a:rPr lang="en-US" i="1">
                        <a:latin typeface="Cambria Math"/>
                      </a:rPr>
                      <m:t>h</m:t>
                    </m:r>
                    <m:r>
                      <a:rPr lang="en-US" i="1">
                        <a:latin typeface="Cambria Math"/>
                      </a:rPr>
                      <m:t>/</m:t>
                    </m:r>
                    <m:r>
                      <a:rPr lang="en-US" i="1">
                        <a:latin typeface="Cambria Math"/>
                      </a:rPr>
                      <m:t>𝐿</m:t>
                    </m:r>
                  </m:oMath>
                </a14:m>
                <a:r>
                  <a:rPr lang="en-US" dirty="0"/>
                  <a:t> &gt; 10</a:t>
                </a:r>
                <a:r>
                  <a:rPr lang="en-US" baseline="30000" dirty="0"/>
                  <a:t>5</a:t>
                </a:r>
                <a:r>
                  <a:rPr lang="en-US" dirty="0"/>
                  <a:t> case </a:t>
                </a:r>
                <a:r>
                  <a:rPr lang="en-US" u="sng" dirty="0"/>
                  <a:t>also lacks experimental data</a:t>
                </a:r>
                <a:r>
                  <a:rPr lang="en-US" dirty="0"/>
                  <a:t>, and model validations have not been conducted in this regime. Therein, the thermal forcing and slope winds become dominant, whence directional shear and upstream profiles become </a:t>
                </a:r>
                <a:r>
                  <a:rPr lang="en-US" dirty="0" smtClean="0"/>
                  <a:t>important</a:t>
                </a:r>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98765" y="174526"/>
                <a:ext cx="8573631" cy="5724644"/>
              </a:xfrm>
              <a:prstGeom prst="rect">
                <a:avLst/>
              </a:prstGeom>
              <a:blipFill rotWithShape="1">
                <a:blip r:embed="rId2"/>
                <a:stretch>
                  <a:fillRect l="-569" t="-745" r="-427" b="-745"/>
                </a:stretch>
              </a:blipFill>
            </p:spPr>
            <p:txBody>
              <a:bodyPr/>
              <a:lstStyle/>
              <a:p>
                <a:r>
                  <a:rPr lang="en-US">
                    <a:noFill/>
                  </a:rPr>
                  <a:t> </a:t>
                </a:r>
              </a:p>
            </p:txBody>
          </p:sp>
        </mc:Fallback>
      </mc:AlternateContent>
    </p:spTree>
    <p:extLst>
      <p:ext uri="{BB962C8B-B14F-4D97-AF65-F5344CB8AC3E}">
        <p14:creationId xmlns:p14="http://schemas.microsoft.com/office/powerpoint/2010/main" val="111270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p:cTn id="15"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p:cTn id="23"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p:cTn id="31"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p:cTn id="39"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10" end="10"/>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603" y="771559"/>
            <a:ext cx="8419723" cy="5632311"/>
          </a:xfrm>
          <a:prstGeom prst="rect">
            <a:avLst/>
          </a:prstGeom>
        </p:spPr>
        <p:txBody>
          <a:bodyPr wrap="square">
            <a:spAutoFit/>
          </a:bodyPr>
          <a:lstStyle/>
          <a:p>
            <a:pPr lvl="0"/>
            <a:r>
              <a:rPr lang="en-US" dirty="0"/>
              <a:t>There is a need to characterize wind fields with a fine spatial distribution to document flow separation and recirculation regions</a:t>
            </a:r>
            <a:r>
              <a:rPr lang="en-US" dirty="0" smtClean="0"/>
              <a:t>. </a:t>
            </a:r>
          </a:p>
          <a:p>
            <a:pPr lvl="0"/>
            <a:endParaRPr lang="en-US" dirty="0"/>
          </a:p>
          <a:p>
            <a:pPr lvl="0"/>
            <a:r>
              <a:rPr lang="en-US" dirty="0" smtClean="0"/>
              <a:t>The </a:t>
            </a:r>
            <a:r>
              <a:rPr lang="en-US" dirty="0"/>
              <a:t>most appropriate PBL parameterizations for </a:t>
            </a:r>
            <a:r>
              <a:rPr lang="en-US" dirty="0" err="1"/>
              <a:t>meso</a:t>
            </a:r>
            <a:r>
              <a:rPr lang="en-US" dirty="0"/>
              <a:t>-scale models for conditions and height ranges appropriate for wind-turbine operation need to be studied.  </a:t>
            </a:r>
            <a:endParaRPr lang="en-US" dirty="0" smtClean="0"/>
          </a:p>
          <a:p>
            <a:pPr lvl="0"/>
            <a:endParaRPr lang="en-US" dirty="0"/>
          </a:p>
          <a:p>
            <a:pPr lvl="0"/>
            <a:r>
              <a:rPr lang="en-US" dirty="0" smtClean="0"/>
              <a:t>Methods </a:t>
            </a:r>
            <a:r>
              <a:rPr lang="en-US" dirty="0"/>
              <a:t>to include atmospheric stability in micro-scale models need to be developed, including the appropriate level of complexity required for micro-scale models to simulate over large regions. Also </a:t>
            </a:r>
            <a:r>
              <a:rPr lang="en-US" dirty="0" smtClean="0"/>
              <a:t>identify suitable turbulence models.</a:t>
            </a:r>
          </a:p>
          <a:p>
            <a:pPr lvl="0"/>
            <a:endParaRPr lang="en-US" dirty="0"/>
          </a:p>
          <a:p>
            <a:pPr lvl="0"/>
            <a:r>
              <a:rPr lang="en-US" dirty="0"/>
              <a:t>Recent MATERHORN experiments have identified some energetic processes that prevail under conditions of thermally driven winds, the most important being the interaction of multiple thermally driven </a:t>
            </a:r>
            <a:r>
              <a:rPr lang="en-US" dirty="0" smtClean="0"/>
              <a:t>flows. </a:t>
            </a:r>
            <a:r>
              <a:rPr lang="en-US" dirty="0"/>
              <a:t>Are these phenomena applicable to </a:t>
            </a:r>
            <a:r>
              <a:rPr lang="en-US" dirty="0" err="1"/>
              <a:t>Perdigão</a:t>
            </a:r>
            <a:r>
              <a:rPr lang="en-US" dirty="0"/>
              <a:t> conditions, especially under more complex conditions involving thermal forcing and significant (synoptic) mean winds?</a:t>
            </a:r>
          </a:p>
          <a:p>
            <a:pPr lvl="0"/>
            <a:endParaRPr lang="en-US" dirty="0" smtClean="0"/>
          </a:p>
          <a:p>
            <a:pPr lvl="0"/>
            <a:r>
              <a:rPr lang="en-US" dirty="0" smtClean="0"/>
              <a:t>Under </a:t>
            </a:r>
            <a:r>
              <a:rPr lang="en-US" dirty="0"/>
              <a:t>what conditions do the thermally driven flows become dynamically insignificant over synoptic forcing, and what would be the relevant criteria in determining so?</a:t>
            </a:r>
          </a:p>
        </p:txBody>
      </p:sp>
    </p:spTree>
    <p:extLst>
      <p:ext uri="{BB962C8B-B14F-4D97-AF65-F5344CB8AC3E}">
        <p14:creationId xmlns:p14="http://schemas.microsoft.com/office/powerpoint/2010/main" val="2629721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7940" y="407682"/>
            <a:ext cx="8030423" cy="6463308"/>
          </a:xfrm>
          <a:prstGeom prst="rect">
            <a:avLst/>
          </a:prstGeom>
        </p:spPr>
        <p:txBody>
          <a:bodyPr wrap="square">
            <a:spAutoFit/>
          </a:bodyPr>
          <a:lstStyle/>
          <a:p>
            <a:pPr lvl="0"/>
            <a:r>
              <a:rPr lang="en-US" dirty="0"/>
              <a:t>Simultaneously </a:t>
            </a:r>
            <a:r>
              <a:rPr lang="en-US" u="sng" dirty="0"/>
              <a:t>collected turbulence data on crucial locations of wind turbine siting </a:t>
            </a:r>
            <a:r>
              <a:rPr lang="en-US" dirty="0"/>
              <a:t>(upstream, top and lee of a hill) are non-existent, and must be collected at heights useful for surface-layer and wind turbine studies. </a:t>
            </a:r>
            <a:endParaRPr lang="en-US" dirty="0" smtClean="0"/>
          </a:p>
          <a:p>
            <a:pPr lvl="0"/>
            <a:endParaRPr lang="en-US" dirty="0"/>
          </a:p>
          <a:p>
            <a:pPr lvl="0"/>
            <a:r>
              <a:rPr lang="en-US" dirty="0"/>
              <a:t>Previous work shows that flow and turbulence predictions in the surface layer (PBL dynamics) are quite sensitive to the surface energy budget, and hence the land cover/use. There is a need to validate and improve available land surface-atmosphere interaction models. </a:t>
            </a:r>
            <a:endParaRPr lang="en-US" dirty="0" smtClean="0"/>
          </a:p>
          <a:p>
            <a:pPr lvl="0"/>
            <a:endParaRPr lang="en-US" dirty="0"/>
          </a:p>
          <a:p>
            <a:pPr lvl="0"/>
            <a:r>
              <a:rPr lang="en-US" dirty="0"/>
              <a:t>There are serious knowledge gaps relevant to wind turbine operations; </a:t>
            </a:r>
            <a:endParaRPr lang="en-US" dirty="0" smtClean="0"/>
          </a:p>
          <a:p>
            <a:pPr marL="285750" lvl="0" indent="-285750">
              <a:buFont typeface="Arial" panose="020B0604020202020204" pitchFamily="34" charset="0"/>
              <a:buChar char="•"/>
            </a:pPr>
            <a:r>
              <a:rPr lang="en-US" dirty="0"/>
              <a:t>H</a:t>
            </a:r>
            <a:r>
              <a:rPr lang="en-US" dirty="0" smtClean="0"/>
              <a:t>ow </a:t>
            </a:r>
            <a:r>
              <a:rPr lang="en-US" dirty="0"/>
              <a:t>does the installation of wind turbines affect the wind resources themselves? </a:t>
            </a:r>
          </a:p>
          <a:p>
            <a:pPr marL="285750" lvl="0" indent="-285750">
              <a:buFont typeface="Arial" panose="020B0604020202020204" pitchFamily="34" charset="0"/>
              <a:buChar char="•"/>
            </a:pPr>
            <a:r>
              <a:rPr lang="en-US" dirty="0" smtClean="0"/>
              <a:t>What </a:t>
            </a:r>
            <a:r>
              <a:rPr lang="en-US" dirty="0"/>
              <a:t>are their impacts on land-atmosphere interactions, PBL dynamics and fluxes of scalar quantities such as water vapor and CO</a:t>
            </a:r>
            <a:r>
              <a:rPr lang="en-US" baseline="-25000" dirty="0"/>
              <a:t>2</a:t>
            </a:r>
            <a:r>
              <a:rPr lang="en-US" dirty="0"/>
              <a:t>? </a:t>
            </a:r>
            <a:endParaRPr lang="en-US" dirty="0" smtClean="0"/>
          </a:p>
          <a:p>
            <a:pPr marL="285750" lvl="0" indent="-285750">
              <a:buFont typeface="Arial" panose="020B0604020202020204" pitchFamily="34" charset="0"/>
              <a:buChar char="•"/>
            </a:pPr>
            <a:r>
              <a:rPr lang="en-US" dirty="0" smtClean="0"/>
              <a:t>Does </a:t>
            </a:r>
            <a:r>
              <a:rPr lang="en-US" dirty="0"/>
              <a:t>the presence of a turbine shift the atmospheric pressure field sufficiently to initiate flow separation over a hill that would not otherwise take place? </a:t>
            </a:r>
            <a:endParaRPr lang="en-US" dirty="0" smtClean="0"/>
          </a:p>
          <a:p>
            <a:pPr marL="285750" lvl="0" indent="-285750">
              <a:buFont typeface="Arial" panose="020B0604020202020204" pitchFamily="34" charset="0"/>
              <a:buChar char="•"/>
            </a:pPr>
            <a:r>
              <a:rPr lang="en-US" dirty="0" smtClean="0"/>
              <a:t>Is </a:t>
            </a:r>
            <a:r>
              <a:rPr lang="en-US" dirty="0"/>
              <a:t>it possible to identify necessary sampling strategies to substantially improve forecasting skill of wind-speed and turbulence levels</a:t>
            </a:r>
            <a:r>
              <a:rPr lang="en-US" dirty="0" smtClean="0"/>
              <a:t>?</a:t>
            </a:r>
          </a:p>
          <a:p>
            <a:pPr marL="285750" lvl="0" indent="-285750">
              <a:buFont typeface="Arial" panose="020B0604020202020204" pitchFamily="34" charset="0"/>
              <a:buChar char="•"/>
            </a:pPr>
            <a:endParaRPr lang="en-US" dirty="0"/>
          </a:p>
          <a:p>
            <a:pPr lvl="0"/>
            <a:r>
              <a:rPr lang="en-US" dirty="0"/>
              <a:t>What are the best methodologies for nesting </a:t>
            </a:r>
            <a:r>
              <a:rPr lang="en-US" dirty="0" err="1"/>
              <a:t>meso</a:t>
            </a:r>
            <a:r>
              <a:rPr lang="en-US" dirty="0"/>
              <a:t>- and micro-scale models, especially in the context of two-way coupling? Downscaling of </a:t>
            </a:r>
            <a:r>
              <a:rPr lang="en-US" dirty="0" err="1"/>
              <a:t>mesoscale</a:t>
            </a:r>
            <a:r>
              <a:rPr lang="en-US" dirty="0"/>
              <a:t> models can be accomplished using LES or RANS models. </a:t>
            </a:r>
          </a:p>
        </p:txBody>
      </p:sp>
    </p:spTree>
    <p:extLst>
      <p:ext uri="{BB962C8B-B14F-4D97-AF65-F5344CB8AC3E}">
        <p14:creationId xmlns:p14="http://schemas.microsoft.com/office/powerpoint/2010/main" val="711837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5" y="0"/>
            <a:ext cx="8229600" cy="1013988"/>
          </a:xfrm>
        </p:spPr>
        <p:txBody>
          <a:bodyPr/>
          <a:lstStyle/>
          <a:p>
            <a:r>
              <a:rPr lang="en-US" dirty="0" smtClean="0"/>
              <a:t>Operational  Tips</a:t>
            </a:r>
            <a:endParaRPr lang="en-US" dirty="0"/>
          </a:p>
        </p:txBody>
      </p:sp>
      <p:sp>
        <p:nvSpPr>
          <p:cNvPr id="3" name="Content Placeholder 2"/>
          <p:cNvSpPr>
            <a:spLocks noGrp="1"/>
          </p:cNvSpPr>
          <p:nvPr>
            <p:ph idx="1"/>
          </p:nvPr>
        </p:nvSpPr>
        <p:spPr>
          <a:xfrm>
            <a:off x="502465" y="903084"/>
            <a:ext cx="8333715" cy="5198952"/>
          </a:xfrm>
        </p:spPr>
        <p:txBody>
          <a:bodyPr/>
          <a:lstStyle/>
          <a:p>
            <a:r>
              <a:rPr lang="en-US" u="sng" dirty="0" smtClean="0"/>
              <a:t>All presentations</a:t>
            </a:r>
            <a:r>
              <a:rPr lang="en-US" dirty="0" smtClean="0"/>
              <a:t> – please provide to Ashish Sharma</a:t>
            </a:r>
          </a:p>
          <a:p>
            <a:r>
              <a:rPr lang="en-US" u="sng" dirty="0" smtClean="0"/>
              <a:t>Reimbursements</a:t>
            </a:r>
            <a:r>
              <a:rPr lang="en-US" dirty="0" smtClean="0"/>
              <a:t> – see Ms. </a:t>
            </a:r>
            <a:r>
              <a:rPr lang="en-US" dirty="0" err="1" smtClean="0"/>
              <a:t>Piacsek</a:t>
            </a:r>
            <a:endParaRPr lang="en-US" dirty="0" smtClean="0"/>
          </a:p>
          <a:p>
            <a:r>
              <a:rPr lang="en-US" u="sng" dirty="0" smtClean="0"/>
              <a:t>Keep presentations focused </a:t>
            </a:r>
            <a:r>
              <a:rPr lang="en-US" dirty="0" smtClean="0"/>
              <a:t>– science related to </a:t>
            </a:r>
            <a:r>
              <a:rPr lang="en-US" dirty="0" err="1" smtClean="0"/>
              <a:t>microscale</a:t>
            </a:r>
            <a:r>
              <a:rPr lang="en-US" dirty="0" smtClean="0"/>
              <a:t> 	modeling</a:t>
            </a:r>
          </a:p>
          <a:p>
            <a:r>
              <a:rPr lang="en-US" u="sng" dirty="0" smtClean="0"/>
              <a:t>Lab visits and free time </a:t>
            </a:r>
            <a:r>
              <a:rPr lang="en-US" dirty="0" smtClean="0"/>
              <a:t>– 12.30-1.30 </a:t>
            </a:r>
            <a:r>
              <a:rPr lang="en-US" dirty="0"/>
              <a:t>(leave here + free </a:t>
            </a:r>
            <a:r>
              <a:rPr lang="en-US" dirty="0" smtClean="0"/>
              <a:t>time; </a:t>
            </a:r>
            <a:r>
              <a:rPr lang="en-US" dirty="0"/>
              <a:t>Chris </a:t>
            </a:r>
            <a:r>
              <a:rPr lang="en-US" dirty="0" err="1"/>
              <a:t>Hocut</a:t>
            </a:r>
            <a:r>
              <a:rPr lang="en-US" dirty="0"/>
              <a:t> will lead</a:t>
            </a:r>
            <a:r>
              <a:rPr lang="en-US" dirty="0" smtClean="0"/>
              <a:t>)</a:t>
            </a:r>
          </a:p>
          <a:p>
            <a:r>
              <a:rPr lang="en-US" u="sng" dirty="0"/>
              <a:t>Working lunches </a:t>
            </a:r>
            <a:r>
              <a:rPr lang="en-US" dirty="0"/>
              <a:t>– promote discussions </a:t>
            </a:r>
            <a:r>
              <a:rPr lang="en-US" dirty="0" smtClean="0"/>
              <a:t>– inform lunch choices</a:t>
            </a:r>
          </a:p>
          <a:p>
            <a:r>
              <a:rPr lang="en-US" u="sng" dirty="0"/>
              <a:t>Dinner</a:t>
            </a:r>
            <a:r>
              <a:rPr lang="en-US" dirty="0"/>
              <a:t> at Morris Inn - </a:t>
            </a:r>
            <a:r>
              <a:rPr lang="en-US" dirty="0" err="1" smtClean="0"/>
              <a:t>Hesburgh</a:t>
            </a:r>
            <a:r>
              <a:rPr lang="en-US" dirty="0" smtClean="0"/>
              <a:t> </a:t>
            </a:r>
            <a:r>
              <a:rPr lang="en-US" dirty="0"/>
              <a:t>dining room</a:t>
            </a:r>
          </a:p>
          <a:p>
            <a:endParaRPr lang="en-US" dirty="0"/>
          </a:p>
          <a:p>
            <a:endParaRPr lang="en-US" dirty="0" smtClean="0"/>
          </a:p>
          <a:p>
            <a:pPr marL="0" indent="0">
              <a:buNone/>
            </a:pPr>
            <a:endParaRPr lang="en-US" dirty="0" smtClean="0"/>
          </a:p>
          <a:p>
            <a:endParaRPr lang="en-US" dirty="0"/>
          </a:p>
        </p:txBody>
      </p:sp>
      <p:sp>
        <p:nvSpPr>
          <p:cNvPr id="4" name="TextBox 3"/>
          <p:cNvSpPr txBox="1"/>
          <p:nvPr/>
        </p:nvSpPr>
        <p:spPr>
          <a:xfrm>
            <a:off x="7976102" y="6581868"/>
            <a:ext cx="688009" cy="246221"/>
          </a:xfrm>
          <a:prstGeom prst="rect">
            <a:avLst/>
          </a:prstGeom>
          <a:noFill/>
        </p:spPr>
        <p:txBody>
          <a:bodyPr wrap="none" rtlCol="0">
            <a:spAutoFit/>
          </a:bodyPr>
          <a:lstStyle/>
          <a:p>
            <a:r>
              <a:rPr lang="en-US" sz="1000" dirty="0" smtClean="0">
                <a:solidFill>
                  <a:schemeClr val="bg1">
                    <a:lumMod val="85000"/>
                  </a:schemeClr>
                </a:solidFill>
              </a:rPr>
              <a:t>technical</a:t>
            </a:r>
            <a:endParaRPr lang="en-US" sz="1000" dirty="0">
              <a:solidFill>
                <a:schemeClr val="bg1">
                  <a:lumMod val="85000"/>
                </a:schemeClr>
              </a:solidFill>
            </a:endParaRPr>
          </a:p>
        </p:txBody>
      </p:sp>
    </p:spTree>
    <p:extLst>
      <p:ext uri="{BB962C8B-B14F-4D97-AF65-F5344CB8AC3E}">
        <p14:creationId xmlns:p14="http://schemas.microsoft.com/office/powerpoint/2010/main" val="1595150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603" y="540385"/>
            <a:ext cx="8582685" cy="5632311"/>
          </a:xfrm>
          <a:prstGeom prst="rect">
            <a:avLst/>
          </a:prstGeom>
        </p:spPr>
        <p:txBody>
          <a:bodyPr wrap="square">
            <a:spAutoFit/>
          </a:bodyPr>
          <a:lstStyle/>
          <a:p>
            <a:pPr lvl="0"/>
            <a:r>
              <a:rPr lang="en-US" dirty="0"/>
              <a:t>How can the rapidly varying topographies be included in micro-scale models and in </a:t>
            </a:r>
            <a:r>
              <a:rPr lang="en-US" dirty="0" err="1"/>
              <a:t>meso</a:t>
            </a:r>
            <a:r>
              <a:rPr lang="en-US" dirty="0"/>
              <a:t>-scale models?  Would the spectral representations of topography be </a:t>
            </a:r>
            <a:r>
              <a:rPr lang="en-US" dirty="0" smtClean="0"/>
              <a:t>helpful? </a:t>
            </a:r>
            <a:endParaRPr lang="en-US" dirty="0"/>
          </a:p>
          <a:p>
            <a:pPr lvl="0"/>
            <a:endParaRPr lang="en-US" dirty="0"/>
          </a:p>
          <a:p>
            <a:pPr lvl="0"/>
            <a:r>
              <a:rPr lang="en-US" dirty="0"/>
              <a:t>The issues of variable resolution, optimal coordinate systems and nesting need to be studied, paying attention to spurious modes. What vertical coordinate system [terrain following (pressure), Cartesian (z) or other] works best for mountainous terrain? Other possible variants include the immersed boundaries, shaved cells, distorted grids and step coordinates. </a:t>
            </a:r>
            <a:endParaRPr lang="en-US" dirty="0" smtClean="0"/>
          </a:p>
          <a:p>
            <a:pPr lvl="0"/>
            <a:endParaRPr lang="en-US" dirty="0"/>
          </a:p>
          <a:p>
            <a:pPr lvl="0"/>
            <a:r>
              <a:rPr lang="en-US" dirty="0" smtClean="0"/>
              <a:t>A </a:t>
            </a:r>
            <a:r>
              <a:rPr lang="en-US" dirty="0"/>
              <a:t>shift of modeling paradigms may be required, where more emphasis is placed on stochastic rather than deterministic models. Ensembles can be better utilized on smaller scales. As pointed out by Lorenz years ago, the predictability time scales are likely to be too short for calculations on spatial scales of 10 km or less to allow meaningful deterministic forecasts at a reasonable lead time. </a:t>
            </a:r>
            <a:endParaRPr lang="en-US" dirty="0" smtClean="0"/>
          </a:p>
          <a:p>
            <a:pPr lvl="0"/>
            <a:endParaRPr lang="en-US" dirty="0"/>
          </a:p>
          <a:p>
            <a:pPr lvl="0"/>
            <a:r>
              <a:rPr lang="en-US" dirty="0" smtClean="0"/>
              <a:t>Idealized </a:t>
            </a:r>
            <a:r>
              <a:rPr lang="en-US" dirty="0"/>
              <a:t>predictability studies and convergence tests need to be conducted to learn when/where accurate large-scale flow can “inform” probabilities of events or lead to deterministic skill in mountain-induced processes (e.g., occurrence of intermittent and clear air turbulence). Conversely, these studies may inform when/where/at what scales lack predictability in the Lorenz sense. </a:t>
            </a:r>
          </a:p>
        </p:txBody>
      </p:sp>
    </p:spTree>
    <p:extLst>
      <p:ext uri="{BB962C8B-B14F-4D97-AF65-F5344CB8AC3E}">
        <p14:creationId xmlns:p14="http://schemas.microsoft.com/office/powerpoint/2010/main" val="2987858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017" y="181005"/>
            <a:ext cx="8302028" cy="3970318"/>
          </a:xfrm>
          <a:prstGeom prst="rect">
            <a:avLst/>
          </a:prstGeom>
        </p:spPr>
        <p:txBody>
          <a:bodyPr wrap="square">
            <a:spAutoFit/>
          </a:bodyPr>
          <a:lstStyle/>
          <a:p>
            <a:pPr lvl="0"/>
            <a:r>
              <a:rPr lang="en-US" dirty="0"/>
              <a:t>Given the sensitivity of predictions to surface boundary conditions, the use of in-situ measured land use/cover data and surface properties (e.g., albedo, emissivity, hydraulic and thermal conductivity, roughness length, snow cover, soil moisture) ought to be considered for modeling. </a:t>
            </a:r>
            <a:endParaRPr lang="en-US" dirty="0" smtClean="0"/>
          </a:p>
          <a:p>
            <a:pPr lvl="0"/>
            <a:endParaRPr lang="en-US" dirty="0"/>
          </a:p>
          <a:p>
            <a:pPr lvl="0"/>
            <a:r>
              <a:rPr lang="en-US" dirty="0" smtClean="0"/>
              <a:t>The </a:t>
            </a:r>
            <a:r>
              <a:rPr lang="en-US" dirty="0"/>
              <a:t>scale compatibility of data and model is an issue, as properties need to be averaged up to the model resolution. Often the model assigns a land use type based on the most covered land-use type within the grid, neglecting heterogeneities within. </a:t>
            </a:r>
          </a:p>
          <a:p>
            <a:pPr lvl="0"/>
            <a:endParaRPr lang="en-US" dirty="0" smtClean="0"/>
          </a:p>
          <a:p>
            <a:pPr lvl="0"/>
            <a:r>
              <a:rPr lang="en-US" dirty="0" smtClean="0"/>
              <a:t>Hill-induced </a:t>
            </a:r>
            <a:r>
              <a:rPr lang="en-US" dirty="0"/>
              <a:t>shadowing creates space-time heterogeneities, impacting flux and radiation calculations. Some models account for this (e.g., </a:t>
            </a:r>
            <a:r>
              <a:rPr lang="en-US" dirty="0" err="1"/>
              <a:t>Dudhia</a:t>
            </a:r>
            <a:r>
              <a:rPr lang="en-US" dirty="0"/>
              <a:t> shadowing in WRF model), but the absence of small-scale heterogeneities in the models may pose errors in determining local conditions. </a:t>
            </a:r>
          </a:p>
        </p:txBody>
      </p:sp>
      <p:sp>
        <p:nvSpPr>
          <p:cNvPr id="3" name="Rectangle 2"/>
          <p:cNvSpPr/>
          <p:nvPr/>
        </p:nvSpPr>
        <p:spPr>
          <a:xfrm>
            <a:off x="172017" y="4222071"/>
            <a:ext cx="8863343" cy="2031325"/>
          </a:xfrm>
          <a:prstGeom prst="rect">
            <a:avLst/>
          </a:prstGeom>
        </p:spPr>
        <p:txBody>
          <a:bodyPr wrap="square">
            <a:spAutoFit/>
          </a:bodyPr>
          <a:lstStyle/>
          <a:p>
            <a:pPr lvl="0"/>
            <a:r>
              <a:rPr lang="en-US" dirty="0"/>
              <a:t>The vertical variability of surface features (trees, isolated topography) creates serious issues, much the same way as buildings in urban canopies. Methods are required to account for such variability in </a:t>
            </a:r>
            <a:r>
              <a:rPr lang="en-US" dirty="0" err="1"/>
              <a:t>mesoscale</a:t>
            </a:r>
            <a:r>
              <a:rPr lang="en-US" dirty="0"/>
              <a:t> models. In most cases, these elements protrude beyond the first or first few grid layers, whence the usual similarity theories (e.g., </a:t>
            </a:r>
            <a:r>
              <a:rPr lang="en-US" dirty="0" err="1"/>
              <a:t>Monin-Obukhov</a:t>
            </a:r>
            <a:r>
              <a:rPr lang="en-US" dirty="0"/>
              <a:t>) are invalid. </a:t>
            </a:r>
            <a:endParaRPr lang="en-US" dirty="0" smtClean="0"/>
          </a:p>
          <a:p>
            <a:pPr lvl="0"/>
            <a:endParaRPr lang="en-US" dirty="0"/>
          </a:p>
          <a:p>
            <a:pPr lvl="0"/>
            <a:r>
              <a:rPr lang="en-US" dirty="0" smtClean="0"/>
              <a:t>. </a:t>
            </a:r>
            <a:endParaRPr lang="en-US" dirty="0"/>
          </a:p>
        </p:txBody>
      </p:sp>
    </p:spTree>
    <p:extLst>
      <p:ext uri="{BB962C8B-B14F-4D97-AF65-F5344CB8AC3E}">
        <p14:creationId xmlns:p14="http://schemas.microsoft.com/office/powerpoint/2010/main" val="2989966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712" y="712585"/>
            <a:ext cx="8537417" cy="5355312"/>
          </a:xfrm>
          <a:prstGeom prst="rect">
            <a:avLst/>
          </a:prstGeom>
        </p:spPr>
        <p:txBody>
          <a:bodyPr wrap="square">
            <a:spAutoFit/>
          </a:bodyPr>
          <a:lstStyle/>
          <a:p>
            <a:pPr lvl="0"/>
            <a:r>
              <a:rPr lang="en-US" dirty="0"/>
              <a:t>Assumptions such as constant flux layer, horizontal homogeneity and local equilibrium are not valid for mountainous terrain, calling for new theoretical formulations </a:t>
            </a:r>
            <a:endParaRPr lang="en-US" dirty="0" smtClean="0"/>
          </a:p>
          <a:p>
            <a:pPr lvl="0"/>
            <a:endParaRPr lang="en-US" dirty="0"/>
          </a:p>
          <a:p>
            <a:pPr lvl="0"/>
            <a:r>
              <a:rPr lang="en-US" dirty="0" smtClean="0"/>
              <a:t>It </a:t>
            </a:r>
            <a:r>
              <a:rPr lang="en-US" dirty="0"/>
              <a:t>is unclear whether conventional surface boundary-layer parameterizations and hydrologic models are valid for sloping terrain. For instance, sloping surfaces induce thermal circulation, vegetation leads to secondary flows and surface runoff is dependent on the slope, vegetation and microclimate.</a:t>
            </a:r>
          </a:p>
          <a:p>
            <a:pPr lvl="0"/>
            <a:endParaRPr lang="en-US" dirty="0" smtClean="0"/>
          </a:p>
          <a:p>
            <a:pPr lvl="0"/>
            <a:r>
              <a:rPr lang="en-US" dirty="0" smtClean="0"/>
              <a:t>To </a:t>
            </a:r>
            <a:r>
              <a:rPr lang="en-US" dirty="0"/>
              <a:t>address heterogeneity effects, it will be necessary to make high-resolution measurements in the lowest layer. Note that there is no surface layer in conventional sense, given the 3D heterogeneity of fluxes. Optimization methods of sensor siting need to be developed for the case of mountainous terrain. </a:t>
            </a:r>
            <a:endParaRPr lang="en-US" dirty="0" smtClean="0"/>
          </a:p>
          <a:p>
            <a:pPr lvl="0"/>
            <a:endParaRPr lang="en-US" dirty="0"/>
          </a:p>
          <a:p>
            <a:pPr lvl="0"/>
            <a:r>
              <a:rPr lang="en-US" dirty="0" smtClean="0"/>
              <a:t>There </a:t>
            </a:r>
            <a:r>
              <a:rPr lang="en-US" dirty="0"/>
              <a:t>is a possibility that observing large scales may help improve small-scale predictions, which depends on the communication between large and small scales</a:t>
            </a:r>
            <a:r>
              <a:rPr lang="en-US" dirty="0" smtClean="0"/>
              <a:t>.</a:t>
            </a:r>
          </a:p>
          <a:p>
            <a:pPr lvl="0"/>
            <a:endParaRPr lang="en-US" dirty="0" smtClean="0"/>
          </a:p>
          <a:p>
            <a:pPr lvl="0"/>
            <a:r>
              <a:rPr lang="en-US" dirty="0" smtClean="0"/>
              <a:t>. </a:t>
            </a:r>
          </a:p>
        </p:txBody>
      </p:sp>
    </p:spTree>
    <p:extLst>
      <p:ext uri="{BB962C8B-B14F-4D97-AF65-F5344CB8AC3E}">
        <p14:creationId xmlns:p14="http://schemas.microsoft.com/office/powerpoint/2010/main" val="2272189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252" y="653150"/>
            <a:ext cx="7654705" cy="5078313"/>
          </a:xfrm>
          <a:prstGeom prst="rect">
            <a:avLst/>
          </a:prstGeom>
        </p:spPr>
        <p:txBody>
          <a:bodyPr wrap="square">
            <a:spAutoFit/>
          </a:bodyPr>
          <a:lstStyle/>
          <a:p>
            <a:pPr lvl="0"/>
            <a:r>
              <a:rPr lang="en-US" dirty="0"/>
              <a:t>Little is known on turbulence in the stable boundary layer over steep mountains. Intermittency is expected under stable conditions, triggered by mechanisms such as breaking of critical internal waves and strong near-surface shear. The intermittency is dependent on a myriad of factors (e.g., energy content, generating mechanism), which needs to be studied using field measurements </a:t>
            </a:r>
            <a:endParaRPr lang="en-US" dirty="0" smtClean="0"/>
          </a:p>
          <a:p>
            <a:pPr lvl="0"/>
            <a:endParaRPr lang="en-US" dirty="0"/>
          </a:p>
          <a:p>
            <a:pPr lvl="0"/>
            <a:r>
              <a:rPr lang="en-US" dirty="0" smtClean="0"/>
              <a:t>Although </a:t>
            </a:r>
            <a:r>
              <a:rPr lang="en-US" dirty="0"/>
              <a:t>the gap and canyon flows may not play a first order role in parameterizations, they are not uncommon and can be useful in energy harvesting.  </a:t>
            </a:r>
            <a:r>
              <a:rPr lang="en-US" dirty="0" smtClean="0"/>
              <a:t>Their intermittent nature ought to be studied, </a:t>
            </a:r>
            <a:r>
              <a:rPr lang="en-US" dirty="0"/>
              <a:t>with the aim of incorporating into ensemble forecasts</a:t>
            </a:r>
            <a:r>
              <a:rPr lang="en-US" dirty="0" smtClean="0"/>
              <a:t>.</a:t>
            </a:r>
          </a:p>
          <a:p>
            <a:pPr lvl="0"/>
            <a:endParaRPr lang="en-US" dirty="0"/>
          </a:p>
          <a:p>
            <a:r>
              <a:rPr lang="en-US" dirty="0"/>
              <a:t>In</a:t>
            </a:r>
            <a:r>
              <a:rPr lang="en-US" i="1" dirty="0"/>
              <a:t> </a:t>
            </a:r>
            <a:r>
              <a:rPr lang="en-US" dirty="0"/>
              <a:t>numerical weather prediction models, the drag induced by smaller wavelengths (&lt; 5 km or so) is neglected and most </a:t>
            </a:r>
            <a:r>
              <a:rPr lang="en-US" dirty="0" err="1"/>
              <a:t>mesoscale</a:t>
            </a:r>
            <a:r>
              <a:rPr lang="en-US" dirty="0"/>
              <a:t> models use parameterizations that do not properly account for internal-wave transports (i.e., higher momentum diffusivity compared to scalar diffusivity). Wave excitation in both horizontal and vertical are prevalent in hilly terrain, triggered by a myriad of topographic scales. </a:t>
            </a:r>
          </a:p>
        </p:txBody>
      </p:sp>
    </p:spTree>
    <p:extLst>
      <p:ext uri="{BB962C8B-B14F-4D97-AF65-F5344CB8AC3E}">
        <p14:creationId xmlns:p14="http://schemas.microsoft.com/office/powerpoint/2010/main" val="2464125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Issues</a:t>
            </a:r>
            <a:endParaRPr lang="en-US" dirty="0"/>
          </a:p>
        </p:txBody>
      </p:sp>
      <p:sp>
        <p:nvSpPr>
          <p:cNvPr id="3" name="Content Placeholder 2"/>
          <p:cNvSpPr>
            <a:spLocks noGrp="1"/>
          </p:cNvSpPr>
          <p:nvPr>
            <p:ph idx="1"/>
          </p:nvPr>
        </p:nvSpPr>
        <p:spPr/>
        <p:txBody>
          <a:bodyPr/>
          <a:lstStyle/>
          <a:p>
            <a:endParaRPr lang="en-US" dirty="0"/>
          </a:p>
          <a:p>
            <a:r>
              <a:rPr lang="en-US" dirty="0"/>
              <a:t> </a:t>
            </a:r>
            <a:r>
              <a:rPr lang="en-US" dirty="0" err="1"/>
              <a:t>Grupo</a:t>
            </a:r>
            <a:r>
              <a:rPr lang="en-US" dirty="0"/>
              <a:t> </a:t>
            </a:r>
            <a:r>
              <a:rPr lang="en-US" dirty="0" smtClean="0"/>
              <a:t>GENERG  -- NDA with the US participants</a:t>
            </a:r>
            <a:endParaRPr lang="en-US" dirty="0"/>
          </a:p>
        </p:txBody>
      </p:sp>
    </p:spTree>
    <p:extLst>
      <p:ext uri="{BB962C8B-B14F-4D97-AF65-F5344CB8AC3E}">
        <p14:creationId xmlns:p14="http://schemas.microsoft.com/office/powerpoint/2010/main" val="3441214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Microscale</a:t>
            </a:r>
            <a:r>
              <a:rPr lang="en-US" b="1" dirty="0"/>
              <a:t> Modeling of Complex-Terrain Flows</a:t>
            </a:r>
            <a:endParaRPr lang="en-US" dirty="0"/>
          </a:p>
        </p:txBody>
      </p:sp>
      <p:sp>
        <p:nvSpPr>
          <p:cNvPr id="3" name="Subtitle 2"/>
          <p:cNvSpPr>
            <a:spLocks noGrp="1"/>
          </p:cNvSpPr>
          <p:nvPr>
            <p:ph type="subTitle" idx="1"/>
          </p:nvPr>
        </p:nvSpPr>
        <p:spPr/>
        <p:txBody>
          <a:bodyPr/>
          <a:lstStyle/>
          <a:p>
            <a:r>
              <a:rPr lang="en-US" dirty="0" smtClean="0"/>
              <a:t>Environmental Applications</a:t>
            </a:r>
          </a:p>
          <a:p>
            <a:r>
              <a:rPr lang="en-US" dirty="0" smtClean="0"/>
              <a:t>Wind Applications</a:t>
            </a:r>
          </a:p>
          <a:p>
            <a:r>
              <a:rPr lang="en-US" dirty="0" smtClean="0"/>
              <a:t>Security Applications</a:t>
            </a:r>
            <a:endParaRPr lang="en-US" dirty="0"/>
          </a:p>
        </p:txBody>
      </p:sp>
    </p:spTree>
    <p:extLst>
      <p:ext uri="{BB962C8B-B14F-4D97-AF65-F5344CB8AC3E}">
        <p14:creationId xmlns:p14="http://schemas.microsoft.com/office/powerpoint/2010/main" val="1291483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500164" y="434566"/>
            <a:ext cx="8229600" cy="1139825"/>
          </a:xfrm>
        </p:spPr>
        <p:txBody>
          <a:bodyPr/>
          <a:lstStyle/>
          <a:p>
            <a:r>
              <a:rPr lang="en-US" dirty="0" err="1" smtClean="0"/>
              <a:t>Microscale</a:t>
            </a:r>
            <a:r>
              <a:rPr lang="en-US" dirty="0" smtClean="0"/>
              <a:t> modeling applications</a:t>
            </a:r>
            <a:br>
              <a:rPr lang="en-US" dirty="0" smtClean="0"/>
            </a:br>
            <a:r>
              <a:rPr lang="en-US" sz="2400" dirty="0" smtClean="0"/>
              <a:t>urban pollution and accidents </a:t>
            </a:r>
            <a:endParaRPr lang="en-US" sz="2400" dirty="0"/>
          </a:p>
        </p:txBody>
      </p:sp>
      <p:pic>
        <p:nvPicPr>
          <p:cNvPr id="291843" name="Picture 3" descr="hazardous cloud"/>
          <p:cNvPicPr>
            <a:picLocks noChangeAspect="1" noChangeArrowheads="1"/>
          </p:cNvPicPr>
          <p:nvPr/>
        </p:nvPicPr>
        <p:blipFill>
          <a:blip r:embed="rId3"/>
          <a:srcRect/>
          <a:stretch>
            <a:fillRect/>
          </a:stretch>
        </p:blipFill>
        <p:spPr bwMode="auto">
          <a:xfrm>
            <a:off x="1039639" y="1575020"/>
            <a:ext cx="7313613" cy="4665663"/>
          </a:xfrm>
          <a:prstGeom prst="rect">
            <a:avLst/>
          </a:prstGeom>
          <a:noFill/>
        </p:spPr>
      </p:pic>
      <p:sp>
        <p:nvSpPr>
          <p:cNvPr id="291844" name="Text Box 4"/>
          <p:cNvSpPr txBox="1">
            <a:spLocks noChangeArrowheads="1"/>
          </p:cNvSpPr>
          <p:nvPr/>
        </p:nvSpPr>
        <p:spPr bwMode="auto">
          <a:xfrm>
            <a:off x="1303338" y="5756275"/>
            <a:ext cx="2667000" cy="366713"/>
          </a:xfrm>
          <a:prstGeom prst="rect">
            <a:avLst/>
          </a:prstGeom>
          <a:noFill/>
          <a:ln w="12700" cap="sq">
            <a:noFill/>
            <a:miter lim="800000"/>
            <a:headEnd type="none" w="sm" len="sm"/>
            <a:tailEnd type="none" w="sm" len="sm"/>
          </a:ln>
          <a:effectLst/>
        </p:spPr>
        <p:txBody>
          <a:bodyPr wrap="none">
            <a:spAutoFit/>
          </a:bodyPr>
          <a:lstStyle/>
          <a:p>
            <a:pPr eaLnBrk="1" hangingPunct="1"/>
            <a:r>
              <a:rPr lang="en-US">
                <a:latin typeface="Times New Roman" pitchFamily="18" charset="0"/>
              </a:rPr>
              <a:t>From the </a:t>
            </a:r>
            <a:r>
              <a:rPr lang="en-US" i="1">
                <a:latin typeface="Times New Roman" pitchFamily="18" charset="0"/>
              </a:rPr>
              <a:t>Arizona Republic</a:t>
            </a:r>
          </a:p>
        </p:txBody>
      </p:sp>
    </p:spTree>
    <p:extLst>
      <p:ext uri="{BB962C8B-B14F-4D97-AF65-F5344CB8AC3E}">
        <p14:creationId xmlns:p14="http://schemas.microsoft.com/office/powerpoint/2010/main" val="3165797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35"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36" name="Rectangle 4"/>
          <p:cNvSpPr>
            <a:spLocks noChangeArrowheads="1"/>
          </p:cNvSpPr>
          <p:nvPr/>
        </p:nvSpPr>
        <p:spPr bwMode="auto">
          <a:xfrm>
            <a:off x="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37" name="Rectangle 5"/>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38" name="Rectangle 6"/>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39" name="Rectangle 7"/>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0" name="Rectangle 8"/>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1" name="Rectangle 9"/>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2" name="Rectangle 10"/>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3" name="Rectangle 11"/>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4" name="Rectangle 12"/>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5" name="Rectangle 13"/>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6047" name="Text Box 15"/>
          <p:cNvSpPr txBox="1">
            <a:spLocks noChangeArrowheads="1"/>
          </p:cNvSpPr>
          <p:nvPr/>
        </p:nvSpPr>
        <p:spPr bwMode="auto">
          <a:xfrm>
            <a:off x="2159000" y="6148388"/>
            <a:ext cx="518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tx1"/>
                </a:solidFill>
                <a:latin typeface="Arial" pitchFamily="34" charset="0"/>
              </a:rPr>
              <a:t>Salt Lake City Dense Gas Simulation</a:t>
            </a:r>
            <a:endParaRPr lang="en-US" altLang="en-US">
              <a:solidFill>
                <a:schemeClr val="accent2"/>
              </a:solidFill>
              <a:latin typeface="Arial" pitchFamily="34" charset="0"/>
            </a:endParaRPr>
          </a:p>
        </p:txBody>
      </p:sp>
      <p:sp>
        <p:nvSpPr>
          <p:cNvPr id="556052" name="Rectangle 20"/>
          <p:cNvSpPr>
            <a:spLocks noChangeArrowheads="1"/>
          </p:cNvSpPr>
          <p:nvPr/>
        </p:nvSpPr>
        <p:spPr bwMode="auto">
          <a:xfrm>
            <a:off x="820738" y="196850"/>
            <a:ext cx="7431087" cy="609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itchFamily="34" charset="0"/>
              </a:defRPr>
            </a:lvl1pPr>
            <a:lvl2pPr>
              <a:defRPr sz="2400" b="1">
                <a:solidFill>
                  <a:schemeClr val="tx2"/>
                </a:solidFill>
                <a:latin typeface="Helvetica" pitchFamily="34" charset="0"/>
              </a:defRPr>
            </a:lvl2pPr>
            <a:lvl3pPr>
              <a:defRPr sz="2400" b="1">
                <a:solidFill>
                  <a:schemeClr val="tx2"/>
                </a:solidFill>
                <a:latin typeface="Helvetica" pitchFamily="34" charset="0"/>
              </a:defRPr>
            </a:lvl3pPr>
            <a:lvl4pPr>
              <a:defRPr sz="2400" b="1">
                <a:solidFill>
                  <a:schemeClr val="tx2"/>
                </a:solidFill>
                <a:latin typeface="Helvetica" pitchFamily="34" charset="0"/>
              </a:defRPr>
            </a:lvl4pPr>
            <a:lvl5pPr>
              <a:defRPr sz="2400" b="1">
                <a:solidFill>
                  <a:schemeClr val="tx2"/>
                </a:solidFill>
                <a:latin typeface="Helvetica" pitchFamily="34" charset="0"/>
              </a:defRPr>
            </a:lvl5pPr>
            <a:lvl6pPr marL="457200" fontAlgn="base">
              <a:spcBef>
                <a:spcPct val="0"/>
              </a:spcBef>
              <a:spcAft>
                <a:spcPct val="0"/>
              </a:spcAft>
              <a:defRPr sz="2400" b="1">
                <a:solidFill>
                  <a:schemeClr val="tx2"/>
                </a:solidFill>
                <a:latin typeface="Helvetica" pitchFamily="34" charset="0"/>
              </a:defRPr>
            </a:lvl6pPr>
            <a:lvl7pPr marL="914400" fontAlgn="base">
              <a:spcBef>
                <a:spcPct val="0"/>
              </a:spcBef>
              <a:spcAft>
                <a:spcPct val="0"/>
              </a:spcAft>
              <a:defRPr sz="2400" b="1">
                <a:solidFill>
                  <a:schemeClr val="tx2"/>
                </a:solidFill>
                <a:latin typeface="Helvetica" pitchFamily="34" charset="0"/>
              </a:defRPr>
            </a:lvl7pPr>
            <a:lvl8pPr marL="1371600" fontAlgn="base">
              <a:spcBef>
                <a:spcPct val="0"/>
              </a:spcBef>
              <a:spcAft>
                <a:spcPct val="0"/>
              </a:spcAft>
              <a:defRPr sz="2400" b="1">
                <a:solidFill>
                  <a:schemeClr val="tx2"/>
                </a:solidFill>
                <a:latin typeface="Helvetica" pitchFamily="34" charset="0"/>
              </a:defRPr>
            </a:lvl8pPr>
            <a:lvl9pPr marL="1828800" fontAlgn="base">
              <a:spcBef>
                <a:spcPct val="0"/>
              </a:spcBef>
              <a:spcAft>
                <a:spcPct val="0"/>
              </a:spcAft>
              <a:defRPr sz="2400" b="1">
                <a:solidFill>
                  <a:schemeClr val="tx2"/>
                </a:solidFill>
                <a:latin typeface="Helvetica" pitchFamily="34" charset="0"/>
              </a:defRPr>
            </a:lvl9pPr>
          </a:lstStyle>
          <a:p>
            <a:pPr algn="ctr" eaLnBrk="1" hangingPunct="1"/>
            <a:r>
              <a:rPr lang="en-US" altLang="en-US" sz="3600">
                <a:solidFill>
                  <a:schemeClr val="bg1"/>
                </a:solidFill>
              </a:rPr>
              <a:t>Dense Gas Dispersion in a City</a:t>
            </a:r>
          </a:p>
        </p:txBody>
      </p:sp>
      <p:pic>
        <p:nvPicPr>
          <p:cNvPr id="556058" name="Picture 26" descr="quic_SLC_den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3863" y="1549400"/>
            <a:ext cx="6019800" cy="4419600"/>
          </a:xfrm>
          <a:prstGeom prst="rect">
            <a:avLst/>
          </a:prstGeom>
          <a:noFill/>
          <a:extLst>
            <a:ext uri="{909E8E84-426E-40DD-AFC4-6F175D3DCCD1}">
              <a14:hiddenFill xmlns:a14="http://schemas.microsoft.com/office/drawing/2010/main">
                <a:solidFill>
                  <a:srgbClr val="FFFFFF"/>
                </a:solidFill>
              </a14:hiddenFill>
            </a:ext>
          </a:extLst>
        </p:spPr>
      </p:pic>
      <p:sp>
        <p:nvSpPr>
          <p:cNvPr id="556059" name="Text Box 27"/>
          <p:cNvSpPr txBox="1">
            <a:spLocks noChangeArrowheads="1"/>
          </p:cNvSpPr>
          <p:nvPr/>
        </p:nvSpPr>
        <p:spPr bwMode="auto">
          <a:xfrm>
            <a:off x="3921125" y="6488113"/>
            <a:ext cx="19143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smtClean="0">
                <a:solidFill>
                  <a:schemeClr val="tx1"/>
                </a:solidFill>
              </a:rPr>
              <a:t>(10 </a:t>
            </a:r>
            <a:r>
              <a:rPr lang="en-US" altLang="en-US" sz="1400" dirty="0">
                <a:solidFill>
                  <a:schemeClr val="tx1"/>
                </a:solidFill>
              </a:rPr>
              <a:t>minute </a:t>
            </a:r>
            <a:r>
              <a:rPr lang="en-US" altLang="en-US" sz="1400" dirty="0" smtClean="0">
                <a:solidFill>
                  <a:schemeClr val="tx1"/>
                </a:solidFill>
              </a:rPr>
              <a:t>animation)</a:t>
            </a:r>
            <a:endParaRPr lang="en-US" altLang="en-US" sz="1400" dirty="0">
              <a:solidFill>
                <a:schemeClr val="tx1"/>
              </a:solidFill>
            </a:endParaRPr>
          </a:p>
        </p:txBody>
      </p:sp>
      <p:sp>
        <p:nvSpPr>
          <p:cNvPr id="2" name="TextBox 1"/>
          <p:cNvSpPr txBox="1"/>
          <p:nvPr/>
        </p:nvSpPr>
        <p:spPr>
          <a:xfrm>
            <a:off x="0" y="783578"/>
            <a:ext cx="7822194" cy="369332"/>
          </a:xfrm>
          <a:prstGeom prst="rect">
            <a:avLst/>
          </a:prstGeom>
          <a:noFill/>
        </p:spPr>
        <p:txBody>
          <a:bodyPr wrap="square" rtlCol="0">
            <a:spAutoFit/>
          </a:bodyPr>
          <a:lstStyle/>
          <a:p>
            <a:r>
              <a:rPr lang="en-US" dirty="0" smtClean="0"/>
              <a:t>Courtesy: Mike Brown,  Los Alamos National Laboratory</a:t>
            </a:r>
            <a:endParaRPr lang="en-US" dirty="0"/>
          </a:p>
        </p:txBody>
      </p:sp>
    </p:spTree>
    <p:extLst>
      <p:ext uri="{BB962C8B-B14F-4D97-AF65-F5344CB8AC3E}">
        <p14:creationId xmlns:p14="http://schemas.microsoft.com/office/powerpoint/2010/main" val="364741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ChangeArrowheads="1"/>
          </p:cNvSpPr>
          <p:nvPr/>
        </p:nvSpPr>
        <p:spPr bwMode="auto">
          <a:xfrm>
            <a:off x="420688" y="161925"/>
            <a:ext cx="82296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itchFamily="34" charset="0"/>
              </a:defRPr>
            </a:lvl1pPr>
            <a:lvl2pPr>
              <a:defRPr sz="2400" b="1">
                <a:solidFill>
                  <a:schemeClr val="tx2"/>
                </a:solidFill>
                <a:latin typeface="Helvetica" pitchFamily="34" charset="0"/>
              </a:defRPr>
            </a:lvl2pPr>
            <a:lvl3pPr>
              <a:defRPr sz="2400" b="1">
                <a:solidFill>
                  <a:schemeClr val="tx2"/>
                </a:solidFill>
                <a:latin typeface="Helvetica" pitchFamily="34" charset="0"/>
              </a:defRPr>
            </a:lvl3pPr>
            <a:lvl4pPr>
              <a:defRPr sz="2400" b="1">
                <a:solidFill>
                  <a:schemeClr val="tx2"/>
                </a:solidFill>
                <a:latin typeface="Helvetica" pitchFamily="34" charset="0"/>
              </a:defRPr>
            </a:lvl4pPr>
            <a:lvl5pPr>
              <a:defRPr sz="2400" b="1">
                <a:solidFill>
                  <a:schemeClr val="tx2"/>
                </a:solidFill>
                <a:latin typeface="Helvetica" pitchFamily="34" charset="0"/>
              </a:defRPr>
            </a:lvl5pPr>
            <a:lvl6pPr marL="457200" fontAlgn="base">
              <a:spcBef>
                <a:spcPct val="0"/>
              </a:spcBef>
              <a:spcAft>
                <a:spcPct val="0"/>
              </a:spcAft>
              <a:defRPr sz="2400" b="1">
                <a:solidFill>
                  <a:schemeClr val="tx2"/>
                </a:solidFill>
                <a:latin typeface="Helvetica" pitchFamily="34" charset="0"/>
              </a:defRPr>
            </a:lvl6pPr>
            <a:lvl7pPr marL="914400" fontAlgn="base">
              <a:spcBef>
                <a:spcPct val="0"/>
              </a:spcBef>
              <a:spcAft>
                <a:spcPct val="0"/>
              </a:spcAft>
              <a:defRPr sz="2400" b="1">
                <a:solidFill>
                  <a:schemeClr val="tx2"/>
                </a:solidFill>
                <a:latin typeface="Helvetica" pitchFamily="34" charset="0"/>
              </a:defRPr>
            </a:lvl7pPr>
            <a:lvl8pPr marL="1371600" fontAlgn="base">
              <a:spcBef>
                <a:spcPct val="0"/>
              </a:spcBef>
              <a:spcAft>
                <a:spcPct val="0"/>
              </a:spcAft>
              <a:defRPr sz="2400" b="1">
                <a:solidFill>
                  <a:schemeClr val="tx2"/>
                </a:solidFill>
                <a:latin typeface="Helvetica" pitchFamily="34" charset="0"/>
              </a:defRPr>
            </a:lvl8pPr>
            <a:lvl9pPr marL="1828800" fontAlgn="base">
              <a:spcBef>
                <a:spcPct val="0"/>
              </a:spcBef>
              <a:spcAft>
                <a:spcPct val="0"/>
              </a:spcAft>
              <a:defRPr sz="2400" b="1">
                <a:solidFill>
                  <a:schemeClr val="tx2"/>
                </a:solidFill>
                <a:latin typeface="Helvetica" pitchFamily="34" charset="0"/>
              </a:defRPr>
            </a:lvl9pPr>
          </a:lstStyle>
          <a:p>
            <a:pPr algn="ctr" eaLnBrk="1" hangingPunct="1"/>
            <a:r>
              <a:rPr lang="en-US" altLang="en-US" sz="3600">
                <a:solidFill>
                  <a:schemeClr val="bg1"/>
                </a:solidFill>
              </a:rPr>
              <a:t>Dense Gas &amp; Topography</a:t>
            </a:r>
          </a:p>
        </p:txBody>
      </p:sp>
      <p:sp>
        <p:nvSpPr>
          <p:cNvPr id="439301" name="Text Box 5"/>
          <p:cNvSpPr txBox="1">
            <a:spLocks noChangeArrowheads="1"/>
          </p:cNvSpPr>
          <p:nvPr/>
        </p:nvSpPr>
        <p:spPr bwMode="auto">
          <a:xfrm>
            <a:off x="1090613" y="4979988"/>
            <a:ext cx="2497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tx1"/>
                </a:solidFill>
              </a:rPr>
              <a:t>3 m/s wind, no slope</a:t>
            </a:r>
          </a:p>
        </p:txBody>
      </p:sp>
      <p:pic>
        <p:nvPicPr>
          <p:cNvPr id="439304" name="Picture 8" descr="quic_dense_fl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951038"/>
            <a:ext cx="42291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39305" name="Picture 9" descr="quic_dense_slop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91063" y="1976438"/>
            <a:ext cx="42291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39306" name="Text Box 10"/>
          <p:cNvSpPr txBox="1">
            <a:spLocks noChangeArrowheads="1"/>
          </p:cNvSpPr>
          <p:nvPr/>
        </p:nvSpPr>
        <p:spPr bwMode="auto">
          <a:xfrm>
            <a:off x="5586413" y="4984750"/>
            <a:ext cx="2581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tx1"/>
                </a:solidFill>
              </a:rPr>
              <a:t>3 m/s wind, 2% slope</a:t>
            </a:r>
          </a:p>
        </p:txBody>
      </p:sp>
      <p:sp>
        <p:nvSpPr>
          <p:cNvPr id="439307" name="Line 11"/>
          <p:cNvSpPr>
            <a:spLocks noChangeShapeType="1"/>
          </p:cNvSpPr>
          <p:nvPr/>
        </p:nvSpPr>
        <p:spPr bwMode="auto">
          <a:xfrm>
            <a:off x="511175" y="2124075"/>
            <a:ext cx="671513" cy="282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8" name="Line 12"/>
          <p:cNvSpPr>
            <a:spLocks noChangeShapeType="1"/>
          </p:cNvSpPr>
          <p:nvPr/>
        </p:nvSpPr>
        <p:spPr bwMode="auto">
          <a:xfrm>
            <a:off x="4845050" y="2235200"/>
            <a:ext cx="671513" cy="282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09" name="Line 13"/>
          <p:cNvSpPr>
            <a:spLocks noChangeShapeType="1"/>
          </p:cNvSpPr>
          <p:nvPr/>
        </p:nvSpPr>
        <p:spPr bwMode="auto">
          <a:xfrm flipV="1">
            <a:off x="5041900" y="4222750"/>
            <a:ext cx="712788" cy="644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310" name="Text Box 14"/>
          <p:cNvSpPr txBox="1">
            <a:spLocks noChangeArrowheads="1"/>
          </p:cNvSpPr>
          <p:nvPr/>
        </p:nvSpPr>
        <p:spPr bwMode="auto">
          <a:xfrm>
            <a:off x="5408613" y="4408488"/>
            <a:ext cx="855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tx1"/>
                </a:solidFill>
              </a:rPr>
              <a:t>Downhill</a:t>
            </a:r>
          </a:p>
        </p:txBody>
      </p:sp>
      <p:sp>
        <p:nvSpPr>
          <p:cNvPr id="439311" name="Text Box 15"/>
          <p:cNvSpPr txBox="1">
            <a:spLocks noChangeArrowheads="1"/>
          </p:cNvSpPr>
          <p:nvPr/>
        </p:nvSpPr>
        <p:spPr bwMode="auto">
          <a:xfrm>
            <a:off x="4848225" y="1898650"/>
            <a:ext cx="58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tx1"/>
                </a:solidFill>
              </a:rPr>
              <a:t>Wind</a:t>
            </a:r>
          </a:p>
        </p:txBody>
      </p:sp>
      <p:sp>
        <p:nvSpPr>
          <p:cNvPr id="439312" name="Text Box 16"/>
          <p:cNvSpPr txBox="1">
            <a:spLocks noChangeArrowheads="1"/>
          </p:cNvSpPr>
          <p:nvPr/>
        </p:nvSpPr>
        <p:spPr bwMode="auto">
          <a:xfrm>
            <a:off x="576263" y="1887538"/>
            <a:ext cx="58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tx1"/>
                </a:solidFill>
              </a:rPr>
              <a:t>Wind</a:t>
            </a:r>
          </a:p>
        </p:txBody>
      </p:sp>
      <p:sp>
        <p:nvSpPr>
          <p:cNvPr id="13" name="TextBox 12"/>
          <p:cNvSpPr txBox="1"/>
          <p:nvPr/>
        </p:nvSpPr>
        <p:spPr>
          <a:xfrm>
            <a:off x="7976102" y="6581868"/>
            <a:ext cx="561372" cy="246221"/>
          </a:xfrm>
          <a:prstGeom prst="rect">
            <a:avLst/>
          </a:prstGeom>
          <a:noFill/>
        </p:spPr>
        <p:txBody>
          <a:bodyPr wrap="none" rtlCol="0">
            <a:spAutoFit/>
          </a:bodyPr>
          <a:lstStyle/>
          <a:p>
            <a:r>
              <a:rPr lang="en-US" sz="1000" dirty="0" err="1" smtClean="0">
                <a:solidFill>
                  <a:schemeClr val="bg1">
                    <a:lumMod val="85000"/>
                  </a:schemeClr>
                </a:solidFill>
              </a:rPr>
              <a:t>patrick</a:t>
            </a:r>
            <a:endParaRPr lang="en-US" sz="1000" dirty="0">
              <a:solidFill>
                <a:schemeClr val="bg1">
                  <a:lumMod val="85000"/>
                </a:schemeClr>
              </a:solidFill>
            </a:endParaRPr>
          </a:p>
        </p:txBody>
      </p:sp>
    </p:spTree>
    <p:extLst>
      <p:ext uri="{BB962C8B-B14F-4D97-AF65-F5344CB8AC3E}">
        <p14:creationId xmlns:p14="http://schemas.microsoft.com/office/powerpoint/2010/main" val="3367258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3200" b="1" dirty="0" smtClean="0">
                <a:solidFill>
                  <a:srgbClr val="1F2457"/>
                </a:solidFill>
              </a:rPr>
              <a:t>Climate -&gt; Meter Scales</a:t>
            </a:r>
            <a:br>
              <a:rPr lang="en-US" sz="3200" b="1" dirty="0" smtClean="0">
                <a:solidFill>
                  <a:srgbClr val="1F2457"/>
                </a:solidFill>
              </a:rPr>
            </a:br>
            <a:r>
              <a:rPr lang="en-US" sz="3200" b="1" dirty="0" smtClean="0">
                <a:solidFill>
                  <a:srgbClr val="1F2457"/>
                </a:solidFill>
              </a:rPr>
              <a:t>Multi-scale </a:t>
            </a:r>
            <a:r>
              <a:rPr lang="en-US" sz="3200" b="1" dirty="0">
                <a:solidFill>
                  <a:srgbClr val="1F2457"/>
                </a:solidFill>
              </a:rPr>
              <a:t>approach</a:t>
            </a:r>
            <a:endParaRPr lang="en-US" sz="3200" b="1" dirty="0"/>
          </a:p>
        </p:txBody>
      </p:sp>
      <p:grpSp>
        <p:nvGrpSpPr>
          <p:cNvPr id="8" name="Group 7"/>
          <p:cNvGrpSpPr/>
          <p:nvPr/>
        </p:nvGrpSpPr>
        <p:grpSpPr>
          <a:xfrm>
            <a:off x="1295400" y="1691605"/>
            <a:ext cx="7205598" cy="4800600"/>
            <a:chOff x="533401" y="838200"/>
            <a:chExt cx="8305800" cy="5486400"/>
          </a:xfrm>
        </p:grpSpPr>
        <p:grpSp>
          <p:nvGrpSpPr>
            <p:cNvPr id="9" name="Group 8"/>
            <p:cNvGrpSpPr/>
            <p:nvPr/>
          </p:nvGrpSpPr>
          <p:grpSpPr>
            <a:xfrm>
              <a:off x="533401" y="876210"/>
              <a:ext cx="8016244" cy="5448390"/>
              <a:chOff x="18871" y="680413"/>
              <a:chExt cx="9216574" cy="6177587"/>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1528" t="25982" r="23179" b="29040"/>
              <a:stretch/>
            </p:blipFill>
            <p:spPr>
              <a:xfrm>
                <a:off x="3599531" y="729012"/>
                <a:ext cx="2562123" cy="2697009"/>
              </a:xfrm>
              <a:prstGeom prst="rect">
                <a:avLst/>
              </a:prstGeom>
              <a:ln>
                <a:solidFill>
                  <a:schemeClr val="tx1"/>
                </a:solid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1340" t="26472" r="23734" b="29638"/>
              <a:stretch/>
            </p:blipFill>
            <p:spPr>
              <a:xfrm>
                <a:off x="6422488" y="680413"/>
                <a:ext cx="2631852" cy="272165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425" t="19417" r="2904" b="11244"/>
              <a:stretch/>
            </p:blipFill>
            <p:spPr>
              <a:xfrm>
                <a:off x="18871" y="695008"/>
                <a:ext cx="3153959" cy="3021326"/>
              </a:xfrm>
              <a:prstGeom prst="rect">
                <a:avLst/>
              </a:prstGeom>
            </p:spPr>
          </p:pic>
          <p:grpSp>
            <p:nvGrpSpPr>
              <p:cNvPr id="14" name="Group 13"/>
              <p:cNvGrpSpPr/>
              <p:nvPr/>
            </p:nvGrpSpPr>
            <p:grpSpPr>
              <a:xfrm>
                <a:off x="1972598" y="688778"/>
                <a:ext cx="7262847" cy="6169222"/>
                <a:chOff x="1957398" y="688778"/>
                <a:chExt cx="7262847" cy="6169222"/>
              </a:xfrm>
            </p:grpSpPr>
            <p:grpSp>
              <p:nvGrpSpPr>
                <p:cNvPr id="15" name="Group 14"/>
                <p:cNvGrpSpPr/>
                <p:nvPr/>
              </p:nvGrpSpPr>
              <p:grpSpPr>
                <a:xfrm>
                  <a:off x="1957398" y="688778"/>
                  <a:ext cx="7262847" cy="6169222"/>
                  <a:chOff x="1957398" y="688778"/>
                  <a:chExt cx="7262847" cy="6169222"/>
                </a:xfrm>
              </p:grpSpPr>
              <p:sp>
                <p:nvSpPr>
                  <p:cNvPr id="18" name="Rectangle 17"/>
                  <p:cNvSpPr/>
                  <p:nvPr/>
                </p:nvSpPr>
                <p:spPr>
                  <a:xfrm>
                    <a:off x="5090200" y="1494739"/>
                    <a:ext cx="685800" cy="715061"/>
                  </a:xfrm>
                  <a:prstGeom prst="rect">
                    <a:avLst/>
                  </a:prstGeom>
                  <a:noFill/>
                  <a:ln w="31750">
                    <a:solidFill>
                      <a:schemeClr val="tx1"/>
                    </a:solidFill>
                    <a:prstDash val="solid"/>
                  </a:ln>
                </p:spPr>
                <p:txBody>
                  <a:bodyPr vert="horz" lIns="89803" tIns="48983" rIns="89803" bIns="48983"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pPr>
                    <a:endParaRPr lang="en-US" sz="2200" dirty="0">
                      <a:latin typeface="Nimbus Roman No9 L" pitchFamily="18"/>
                      <a:ea typeface="HG Mincho Light J" pitchFamily="2"/>
                      <a:cs typeface="Tahoma" pitchFamily="2"/>
                    </a:endParaRPr>
                  </a:p>
                </p:txBody>
              </p:sp>
              <p:cxnSp>
                <p:nvCxnSpPr>
                  <p:cNvPr id="19" name="Straight Arrow Connector 18"/>
                  <p:cNvCxnSpPr/>
                  <p:nvPr/>
                </p:nvCxnSpPr>
                <p:spPr>
                  <a:xfrm>
                    <a:off x="1957398" y="2365283"/>
                    <a:ext cx="1631485" cy="1012824"/>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970552" y="723713"/>
                    <a:ext cx="1537517" cy="1261471"/>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688605" y="1295400"/>
                    <a:ext cx="333562" cy="47402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250" y="4043035"/>
                    <a:ext cx="1821932" cy="2738764"/>
                  </a:xfrm>
                  <a:prstGeom prst="rect">
                    <a:avLst/>
                  </a:prstGeom>
                  <a:ln w="31750">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cxnSp>
                <p:nvCxnSpPr>
                  <p:cNvPr id="23" name="Straight Arrow Connector 22"/>
                  <p:cNvCxnSpPr/>
                  <p:nvPr/>
                </p:nvCxnSpPr>
                <p:spPr>
                  <a:xfrm>
                    <a:off x="5776000" y="2209800"/>
                    <a:ext cx="707486" cy="116830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776000" y="688778"/>
                    <a:ext cx="707486" cy="835222"/>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a:off x="6993885" y="2152792"/>
                    <a:ext cx="2244868" cy="1478136"/>
                  </a:xfrm>
                  <a:prstGeom prst="bentConnector3">
                    <a:avLst>
                      <a:gd name="adj1" fmla="val 81725"/>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1" idx="2"/>
                  </p:cNvCxnSpPr>
                  <p:nvPr/>
                </p:nvCxnSpPr>
                <p:spPr>
                  <a:xfrm rot="16200000" flipH="1">
                    <a:off x="7915848" y="2708962"/>
                    <a:ext cx="2243935" cy="364858"/>
                  </a:xfrm>
                  <a:prstGeom prst="bentConnector3">
                    <a:avLst>
                      <a:gd name="adj1" fmla="val 81738"/>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7" name="Content Placeholder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6468" y="3815760"/>
                    <a:ext cx="2483332" cy="3042240"/>
                  </a:xfrm>
                  <a:prstGeom prst="rect">
                    <a:avLst/>
                  </a:prstGeom>
                  <a:ln w="38100">
                    <a:solidFill>
                      <a:srgbClr val="FFC000"/>
                    </a:solidFill>
                  </a:ln>
                </p:spPr>
              </p:pic>
              <p:cxnSp>
                <p:nvCxnSpPr>
                  <p:cNvPr id="28" name="Straight Arrow Connector 27"/>
                  <p:cNvCxnSpPr/>
                  <p:nvPr/>
                </p:nvCxnSpPr>
                <p:spPr>
                  <a:xfrm flipH="1" flipV="1">
                    <a:off x="6067663" y="3815760"/>
                    <a:ext cx="1819042" cy="908640"/>
                  </a:xfrm>
                  <a:prstGeom prst="straightConnector1">
                    <a:avLst/>
                  </a:prstGeom>
                  <a:ln w="254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6067663" y="4876799"/>
                    <a:ext cx="1819043" cy="1975440"/>
                  </a:xfrm>
                  <a:prstGeom prst="straightConnector1">
                    <a:avLst/>
                  </a:prstGeom>
                  <a:ln w="254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285311" y="729012"/>
                  <a:ext cx="981378" cy="348969"/>
                </a:xfrm>
                <a:prstGeom prst="rect">
                  <a:avLst/>
                </a:prstGeom>
                <a:noFill/>
              </p:spPr>
              <p:txBody>
                <a:bodyPr wrap="square" rtlCol="0">
                  <a:spAutoFit/>
                </a:bodyPr>
                <a:lstStyle/>
                <a:p>
                  <a:r>
                    <a:rPr lang="en-US" sz="1400" b="1" dirty="0" smtClean="0"/>
                    <a:t>1 km</a:t>
                  </a:r>
                  <a:endParaRPr lang="en-US" sz="1400" b="1" dirty="0"/>
                </a:p>
              </p:txBody>
            </p:sp>
            <p:sp>
              <p:nvSpPr>
                <p:cNvPr id="17" name="TextBox 16"/>
                <p:cNvSpPr txBox="1"/>
                <p:nvPr/>
              </p:nvSpPr>
              <p:spPr>
                <a:xfrm>
                  <a:off x="7628845" y="725823"/>
                  <a:ext cx="1226540" cy="398822"/>
                </a:xfrm>
                <a:prstGeom prst="rect">
                  <a:avLst/>
                </a:prstGeom>
                <a:noFill/>
              </p:spPr>
              <p:txBody>
                <a:bodyPr wrap="square" rtlCol="0">
                  <a:spAutoFit/>
                </a:bodyPr>
                <a:lstStyle/>
                <a:p>
                  <a:r>
                    <a:rPr lang="en-US" sz="1400" b="1" dirty="0" smtClean="0">
                      <a:solidFill>
                        <a:schemeClr val="bg1"/>
                      </a:solidFill>
                    </a:rPr>
                    <a:t>0.333 km</a:t>
                  </a:r>
                  <a:endParaRPr lang="en-US" sz="1400" b="1" dirty="0">
                    <a:solidFill>
                      <a:schemeClr val="bg1"/>
                    </a:solidFill>
                  </a:endParaRPr>
                </a:p>
              </p:txBody>
            </p:sp>
          </p:grpSp>
        </p:grpSp>
        <p:pic>
          <p:nvPicPr>
            <p:cNvPr id="10" name="Picture 9" descr="native_luindex_d03.tiff"/>
            <p:cNvPicPr>
              <a:picLocks noChangeAspect="1"/>
            </p:cNvPicPr>
            <p:nvPr/>
          </p:nvPicPr>
          <p:blipFill rotWithShape="1">
            <a:blip r:embed="rId4">
              <a:extLst>
                <a:ext uri="{28A0092B-C50C-407E-A947-70E740481C1C}">
                  <a14:useLocalDpi xmlns:a14="http://schemas.microsoft.com/office/drawing/2010/main" val="0"/>
                </a:ext>
              </a:extLst>
            </a:blip>
            <a:srcRect l="78825" t="24124" r="10139" b="27627"/>
            <a:stretch/>
          </p:blipFill>
          <p:spPr>
            <a:xfrm>
              <a:off x="8382001" y="838200"/>
              <a:ext cx="457200" cy="2438399"/>
            </a:xfrm>
            <a:prstGeom prst="rect">
              <a:avLst/>
            </a:prstGeom>
          </p:spPr>
        </p:pic>
      </p:grpSp>
      <p:sp>
        <p:nvSpPr>
          <p:cNvPr id="3" name="TextBox 2"/>
          <p:cNvSpPr txBox="1"/>
          <p:nvPr/>
        </p:nvSpPr>
        <p:spPr>
          <a:xfrm>
            <a:off x="307817" y="4845672"/>
            <a:ext cx="3195874" cy="923330"/>
          </a:xfrm>
          <a:prstGeom prst="rect">
            <a:avLst/>
          </a:prstGeom>
          <a:noFill/>
        </p:spPr>
        <p:txBody>
          <a:bodyPr wrap="square" rtlCol="0">
            <a:spAutoFit/>
          </a:bodyPr>
          <a:lstStyle/>
          <a:p>
            <a:r>
              <a:rPr lang="en-US" b="1" dirty="0" smtClean="0"/>
              <a:t>City of Chicago </a:t>
            </a:r>
            <a:r>
              <a:rPr lang="en-US" dirty="0" smtClean="0"/>
              <a:t>– 	from climate to 	pedestrian scales </a:t>
            </a:r>
            <a:endParaRPr lang="en-US" dirty="0"/>
          </a:p>
        </p:txBody>
      </p:sp>
      <p:sp>
        <p:nvSpPr>
          <p:cNvPr id="5" name="TextBox 4"/>
          <p:cNvSpPr txBox="1"/>
          <p:nvPr/>
        </p:nvSpPr>
        <p:spPr>
          <a:xfrm>
            <a:off x="81480" y="6272318"/>
            <a:ext cx="3698513" cy="646331"/>
          </a:xfrm>
          <a:prstGeom prst="rect">
            <a:avLst/>
          </a:prstGeom>
          <a:noFill/>
        </p:spPr>
        <p:txBody>
          <a:bodyPr wrap="none" rtlCol="0">
            <a:spAutoFit/>
          </a:bodyPr>
          <a:lstStyle/>
          <a:p>
            <a:r>
              <a:rPr lang="en-US" dirty="0" smtClean="0"/>
              <a:t>Patrick </a:t>
            </a:r>
            <a:r>
              <a:rPr lang="en-US" dirty="0" err="1" smtClean="0"/>
              <a:t>Conry</a:t>
            </a:r>
            <a:r>
              <a:rPr lang="en-US" dirty="0" smtClean="0"/>
              <a:t> and Ashish Sharma </a:t>
            </a:r>
          </a:p>
          <a:p>
            <a:r>
              <a:rPr lang="en-US" dirty="0" smtClean="0"/>
              <a:t>University of Notre Dame</a:t>
            </a:r>
            <a:endParaRPr lang="en-US" dirty="0"/>
          </a:p>
        </p:txBody>
      </p:sp>
      <p:sp>
        <p:nvSpPr>
          <p:cNvPr id="6" name="TextBox 5"/>
          <p:cNvSpPr txBox="1"/>
          <p:nvPr/>
        </p:nvSpPr>
        <p:spPr>
          <a:xfrm>
            <a:off x="8222431" y="4151929"/>
            <a:ext cx="1018227" cy="369332"/>
          </a:xfrm>
          <a:prstGeom prst="rect">
            <a:avLst/>
          </a:prstGeom>
          <a:noFill/>
        </p:spPr>
        <p:txBody>
          <a:bodyPr wrap="none" rtlCol="0">
            <a:spAutoFit/>
          </a:bodyPr>
          <a:lstStyle/>
          <a:p>
            <a:r>
              <a:rPr lang="en-US" dirty="0" err="1" smtClean="0"/>
              <a:t>EnviMet</a:t>
            </a:r>
            <a:endParaRPr lang="en-US" dirty="0"/>
          </a:p>
        </p:txBody>
      </p:sp>
      <p:sp>
        <p:nvSpPr>
          <p:cNvPr id="7" name="TextBox 6"/>
          <p:cNvSpPr txBox="1"/>
          <p:nvPr/>
        </p:nvSpPr>
        <p:spPr>
          <a:xfrm>
            <a:off x="4162424" y="6514872"/>
            <a:ext cx="2236510" cy="369332"/>
          </a:xfrm>
          <a:prstGeom prst="rect">
            <a:avLst/>
          </a:prstGeom>
          <a:noFill/>
        </p:spPr>
        <p:txBody>
          <a:bodyPr wrap="none" rtlCol="0">
            <a:spAutoFit/>
          </a:bodyPr>
          <a:lstStyle/>
          <a:p>
            <a:r>
              <a:rPr lang="en-US" dirty="0" smtClean="0"/>
              <a:t>2 m scale resolution</a:t>
            </a:r>
            <a:endParaRPr lang="en-US" dirty="0"/>
          </a:p>
        </p:txBody>
      </p:sp>
    </p:spTree>
    <p:extLst>
      <p:ext uri="{BB962C8B-B14F-4D97-AF65-F5344CB8AC3E}">
        <p14:creationId xmlns:p14="http://schemas.microsoft.com/office/powerpoint/2010/main" val="3261557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3525</TotalTime>
  <Words>2988</Words>
  <Application>Microsoft Office PowerPoint</Application>
  <PresentationFormat>On-screen Show (4:3)</PresentationFormat>
  <Paragraphs>301</Paragraphs>
  <Slides>44</Slides>
  <Notes>6</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Appreciation</vt:lpstr>
      <vt:lpstr>Jakob Mann could not be here..</vt:lpstr>
      <vt:lpstr>Operational  Tips</vt:lpstr>
      <vt:lpstr>Microscale Modeling of Complex-Terrain Flows</vt:lpstr>
      <vt:lpstr>Microscale modeling applications urban pollution and accidents </vt:lpstr>
      <vt:lpstr>PowerPoint Presentation</vt:lpstr>
      <vt:lpstr>PowerPoint Presentation</vt:lpstr>
      <vt:lpstr>Climate -&gt; Meter Scales Multi-scale approach</vt:lpstr>
      <vt:lpstr>Climate change impacts</vt:lpstr>
      <vt:lpstr>Microscale Wind Energy Applications</vt:lpstr>
      <vt:lpstr>PowerPoint Presentation</vt:lpstr>
      <vt:lpstr>Toward the end  - products/results </vt:lpstr>
      <vt:lpstr>PowerPoint Presentation</vt:lpstr>
      <vt:lpstr>ERANET+  (ERA = European Research Area) </vt:lpstr>
      <vt:lpstr>PowerPoint Presentation</vt:lpstr>
      <vt:lpstr>Mann/Palma Time Line(30/03/2012)</vt:lpstr>
      <vt:lpstr>US Efforts</vt:lpstr>
      <vt:lpstr>Special Projects Overview</vt:lpstr>
      <vt:lpstr>Project Overview</vt:lpstr>
      <vt:lpstr>PowerPoint Presentation</vt:lpstr>
      <vt:lpstr>PowerPoint Presentation</vt:lpstr>
      <vt:lpstr>Research Program</vt:lpstr>
      <vt:lpstr>PowerPoint Presentation</vt:lpstr>
      <vt:lpstr>PowerPoint Presentation</vt:lpstr>
      <vt:lpstr>PowerPoint Presentation</vt:lpstr>
      <vt:lpstr>PowerPoint Presentation</vt:lpstr>
      <vt:lpstr>PowerPoint Presentation</vt:lpstr>
      <vt:lpstr>PowerPoint Presentation</vt:lpstr>
      <vt:lpstr>Unique Features of the Topography</vt:lpstr>
      <vt:lpstr>EU Proposal</vt:lpstr>
      <vt:lpstr>US/NACR proposal</vt:lpstr>
      <vt:lpstr>Comments from Nick Anderson</vt:lpstr>
      <vt:lpstr>PowerPoint Presentation</vt:lpstr>
      <vt:lpstr>PowerPoint Presentation</vt:lpstr>
      <vt:lpstr>Let’s get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Issues</vt:lpstr>
    </vt:vector>
  </TitlesOfParts>
  <Company>Arizona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UND</cp:lastModifiedBy>
  <cp:revision>248</cp:revision>
  <dcterms:created xsi:type="dcterms:W3CDTF">2009-11-09T16:34:45Z</dcterms:created>
  <dcterms:modified xsi:type="dcterms:W3CDTF">2014-09-25T11:24:14Z</dcterms:modified>
</cp:coreProperties>
</file>