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3"/>
  </p:notesMasterIdLst>
  <p:sldIdLst>
    <p:sldId id="265" r:id="rId4"/>
    <p:sldId id="292" r:id="rId5"/>
    <p:sldId id="294" r:id="rId6"/>
    <p:sldId id="297" r:id="rId7"/>
    <p:sldId id="298" r:id="rId8"/>
    <p:sldId id="299" r:id="rId9"/>
    <p:sldId id="267" r:id="rId10"/>
    <p:sldId id="283" r:id="rId11"/>
    <p:sldId id="282" r:id="rId12"/>
    <p:sldId id="281" r:id="rId13"/>
    <p:sldId id="269" r:id="rId14"/>
    <p:sldId id="285" r:id="rId15"/>
    <p:sldId id="270" r:id="rId16"/>
    <p:sldId id="284" r:id="rId17"/>
    <p:sldId id="286" r:id="rId18"/>
    <p:sldId id="287" r:id="rId19"/>
    <p:sldId id="290" r:id="rId20"/>
    <p:sldId id="264" r:id="rId21"/>
    <p:sldId id="273" r:id="rId22"/>
    <p:sldId id="272" r:id="rId23"/>
    <p:sldId id="280" r:id="rId24"/>
    <p:sldId id="296" r:id="rId25"/>
    <p:sldId id="300" r:id="rId26"/>
    <p:sldId id="295" r:id="rId27"/>
    <p:sldId id="271" r:id="rId28"/>
    <p:sldId id="288" r:id="rId29"/>
    <p:sldId id="291" r:id="rId30"/>
    <p:sldId id="274" r:id="rId31"/>
    <p:sldId id="276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-656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A0202E-8ADA-4634-8155-DEE502703657}" type="datetimeFigureOut">
              <a:rPr lang="en-US" smtClean="0"/>
              <a:t>9/25/14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17061-AEA0-4624-9314-94E9DB6070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136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9F1D-6965-4040-A35C-4B1751387D60}" type="datetimeFigureOut">
              <a:rPr lang="en-US" smtClean="0"/>
              <a:t>9/25/14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EE09F-165A-432F-B7AF-E9F4CCF45B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589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9F1D-6965-4040-A35C-4B1751387D60}" type="datetimeFigureOut">
              <a:rPr lang="en-US" smtClean="0"/>
              <a:t>9/25/14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EE09F-165A-432F-B7AF-E9F4CCF45B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696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9F1D-6965-4040-A35C-4B1751387D60}" type="datetimeFigureOut">
              <a:rPr lang="en-US" smtClean="0"/>
              <a:t>9/25/14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EE09F-165A-432F-B7AF-E9F4CCF45B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186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6D62B-0EF7-4BDC-9A3F-559ABFAAF0E6}" type="datetime1">
              <a:rPr lang="en-US"/>
              <a:pPr>
                <a:defRPr/>
              </a:pPr>
              <a:t>9/25/14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193B3-78D3-47ED-8107-29C34046E3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99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28D589-1D91-49D9-8310-00D5F3575B46}" type="datetime1">
              <a:rPr lang="en-US"/>
              <a:pPr>
                <a:defRPr/>
              </a:pPr>
              <a:t>9/25/14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8A61B-912B-482D-A794-AB358CD772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9998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0002F-D9DE-4AD6-A876-A2E39DC5683C}" type="datetime1">
              <a:rPr lang="en-US"/>
              <a:pPr>
                <a:defRPr/>
              </a:pPr>
              <a:t>9/25/14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F1533-E04B-4278-914D-644A3C8FA2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7769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6D056A-087E-404F-AAFC-C6C616F975B2}" type="datetime1">
              <a:rPr lang="en-US"/>
              <a:pPr>
                <a:defRPr/>
              </a:pPr>
              <a:t>9/25/14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82B86-A129-4820-A830-4DADE097C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2238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DAD34-3EAC-425A-9C46-92FE36894319}" type="datetime1">
              <a:rPr lang="en-US"/>
              <a:pPr>
                <a:defRPr/>
              </a:pPr>
              <a:t>9/25/14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0ABF0-B0CA-4132-96C9-A853B68DAF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861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B8ADB-07D4-4274-BBB0-55371BE9F558}" type="datetime1">
              <a:rPr lang="en-US"/>
              <a:pPr>
                <a:defRPr/>
              </a:pPr>
              <a:t>9/25/14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436D8-3CD7-4310-A245-AF95C0FA09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7886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F932D-019B-410F-91C3-D48C43B166C6}" type="datetime1">
              <a:rPr lang="en-US"/>
              <a:pPr>
                <a:defRPr/>
              </a:pPr>
              <a:t>9/25/14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0CF99-82D8-40C7-A94C-DCAAC61D4F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207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D276A-40FD-4DA9-82D6-4A1CD5A61F07}" type="datetime1">
              <a:rPr lang="en-US"/>
              <a:pPr>
                <a:defRPr/>
              </a:pPr>
              <a:t>9/25/14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60ADC-92C9-4D5B-B933-F8C5CF467F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771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9F1D-6965-4040-A35C-4B1751387D60}" type="datetimeFigureOut">
              <a:rPr lang="en-US" smtClean="0"/>
              <a:t>9/25/14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EE09F-165A-432F-B7AF-E9F4CCF45B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82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4A050-7CD3-4894-A46E-F61E5FADC18F}" type="datetime1">
              <a:rPr lang="en-US"/>
              <a:pPr>
                <a:defRPr/>
              </a:pPr>
              <a:t>9/25/14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28914-753D-4C94-80FE-36DED637A8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1544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9E38E-80C8-499D-BB3C-94220C67C2DD}" type="datetime1">
              <a:rPr lang="en-US"/>
              <a:pPr>
                <a:defRPr/>
              </a:pPr>
              <a:t>9/25/14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B1036-8A73-4DD4-9136-9935B9818C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3358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21CB3-2E70-43CF-9346-6972CAD13160}" type="datetime1">
              <a:rPr lang="en-US"/>
              <a:pPr>
                <a:defRPr/>
              </a:pPr>
              <a:t>9/25/14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CAF18-3787-4F64-B666-B869745BC2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6267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9F1D-6965-4040-A35C-4B1751387D6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9/25/14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EE09F-165A-432F-B7AF-E9F4CCF45BB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14983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9F1D-6965-4040-A35C-4B1751387D6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9/25/14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EE09F-165A-432F-B7AF-E9F4CCF45BB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69833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9F1D-6965-4040-A35C-4B1751387D6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9/25/14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EE09F-165A-432F-B7AF-E9F4CCF45BB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71397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9F1D-6965-4040-A35C-4B1751387D6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9/25/14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EE09F-165A-432F-B7AF-E9F4CCF45BB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41710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9F1D-6965-4040-A35C-4B1751387D6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9/25/14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EE09F-165A-432F-B7AF-E9F4CCF45BB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7062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9F1D-6965-4040-A35C-4B1751387D6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9/25/14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EE09F-165A-432F-B7AF-E9F4CCF45BB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73323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9F1D-6965-4040-A35C-4B1751387D6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9/25/14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EE09F-165A-432F-B7AF-E9F4CCF45BB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5861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9F1D-6965-4040-A35C-4B1751387D60}" type="datetimeFigureOut">
              <a:rPr lang="en-US" smtClean="0"/>
              <a:t>9/25/14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EE09F-165A-432F-B7AF-E9F4CCF45B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1047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9F1D-6965-4040-A35C-4B1751387D6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9/25/14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EE09F-165A-432F-B7AF-E9F4CCF45BB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35098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9F1D-6965-4040-A35C-4B1751387D6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9/25/14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EE09F-165A-432F-B7AF-E9F4CCF45BB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68354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9F1D-6965-4040-A35C-4B1751387D6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9/25/14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EE09F-165A-432F-B7AF-E9F4CCF45BB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23315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9F1D-6965-4040-A35C-4B1751387D6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9/25/14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EE09F-165A-432F-B7AF-E9F4CCF45BB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9679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9F1D-6965-4040-A35C-4B1751387D60}" type="datetimeFigureOut">
              <a:rPr lang="en-US" smtClean="0"/>
              <a:t>9/25/14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EE09F-165A-432F-B7AF-E9F4CCF45B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964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9F1D-6965-4040-A35C-4B1751387D60}" type="datetimeFigureOut">
              <a:rPr lang="en-US" smtClean="0"/>
              <a:t>9/25/14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EE09F-165A-432F-B7AF-E9F4CCF45B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686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9F1D-6965-4040-A35C-4B1751387D60}" type="datetimeFigureOut">
              <a:rPr lang="en-US" smtClean="0"/>
              <a:t>9/25/14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EE09F-165A-432F-B7AF-E9F4CCF45B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3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9F1D-6965-4040-A35C-4B1751387D60}" type="datetimeFigureOut">
              <a:rPr lang="en-US" smtClean="0"/>
              <a:t>9/25/14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EE09F-165A-432F-B7AF-E9F4CCF45B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819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9F1D-6965-4040-A35C-4B1751387D60}" type="datetimeFigureOut">
              <a:rPr lang="en-US" smtClean="0"/>
              <a:t>9/25/14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EE09F-165A-432F-B7AF-E9F4CCF45B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441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9F1D-6965-4040-A35C-4B1751387D60}" type="datetimeFigureOut">
              <a:rPr lang="en-US" smtClean="0"/>
              <a:t>9/25/14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EE09F-165A-432F-B7AF-E9F4CCF45B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68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89F1D-6965-4040-A35C-4B1751387D60}" type="datetimeFigureOut">
              <a:rPr lang="en-US" smtClean="0"/>
              <a:t>9/25/14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EE09F-165A-432F-B7AF-E9F4CCF45B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291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83820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200" y="1798637"/>
            <a:ext cx="9067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D456812F-1920-4298-A19D-9BF4D20343D8}" type="datetime1">
              <a:rPr lang="en-US">
                <a:ea typeface="ＭＳ Ｐゴシック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9/25/14</a:t>
            </a:fld>
            <a:endParaRPr lang="en-US"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cs typeface="ＭＳ Ｐゴシック" charset="-128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32AE055A-284E-477C-A394-08832C2EC75D}" type="slidenum">
              <a:rPr lang="en-US">
                <a:ea typeface="ＭＳ Ｐゴシック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3"/>
          <a:srcRect b="20000"/>
          <a:stretch/>
        </p:blipFill>
        <p:spPr>
          <a:xfrm>
            <a:off x="0" y="0"/>
            <a:ext cx="91440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410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29" charset="-128"/>
          <a:cs typeface="ＭＳ Ｐゴシック" pitchFamily="29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9" charset="0"/>
          <a:ea typeface="ＭＳ Ｐゴシック" pitchFamily="29" charset="-128"/>
          <a:cs typeface="ＭＳ Ｐゴシック" pitchFamily="29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9" charset="0"/>
          <a:ea typeface="ＭＳ Ｐゴシック" pitchFamily="29" charset="-128"/>
          <a:cs typeface="ＭＳ Ｐゴシック" pitchFamily="29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9" charset="0"/>
          <a:ea typeface="ＭＳ Ｐゴシック" pitchFamily="29" charset="-128"/>
          <a:cs typeface="ＭＳ Ｐゴシック" pitchFamily="29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9" charset="0"/>
          <a:ea typeface="ＭＳ Ｐゴシック" pitchFamily="29" charset="-128"/>
          <a:cs typeface="ＭＳ Ｐゴシック" pitchFamily="29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9" charset="0"/>
          <a:ea typeface="ＭＳ Ｐゴシック" pitchFamily="29" charset="-128"/>
          <a:cs typeface="ＭＳ Ｐゴシック" pitchFamily="29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9" charset="0"/>
          <a:ea typeface="ＭＳ Ｐゴシック" pitchFamily="29" charset="-128"/>
          <a:cs typeface="ＭＳ Ｐゴシック" pitchFamily="29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9" charset="0"/>
          <a:ea typeface="ＭＳ Ｐゴシック" pitchFamily="29" charset="-128"/>
          <a:cs typeface="ＭＳ Ｐゴシック" pitchFamily="29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9" charset="0"/>
          <a:ea typeface="ＭＳ Ｐゴシック" pitchFamily="29" charset="-128"/>
          <a:cs typeface="ＭＳ Ｐゴシック" pitchFamily="29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29" charset="-128"/>
          <a:cs typeface="ＭＳ Ｐゴシック" pitchFamily="29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29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29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29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29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89F1D-6965-4040-A35C-4B1751387D6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9/25/14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EE09F-165A-432F-B7AF-E9F4CCF45BB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1996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1.emf"/><Relationship Id="rId3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6" Type="http://schemas.openxmlformats.org/officeDocument/2006/relationships/image" Target="../media/image30.emf"/><Relationship Id="rId7" Type="http://schemas.openxmlformats.org/officeDocument/2006/relationships/image" Target="../media/image31.emf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jpeg"/><Relationship Id="rId3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5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jpg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372600" cy="7010400"/>
            <a:chOff x="0" y="0"/>
            <a:chExt cx="9220200" cy="6858000"/>
          </a:xfrm>
        </p:grpSpPr>
        <p:pic>
          <p:nvPicPr>
            <p:cNvPr id="7" name="Picture 6" descr="photo (1).JPG"/>
            <p:cNvPicPr>
              <a:picLocks noChangeAspect="1"/>
            </p:cNvPicPr>
            <p:nvPr/>
          </p:nvPicPr>
          <p:blipFill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400" y="3548052"/>
              <a:ext cx="4413262" cy="3309947"/>
            </a:xfrm>
            <a:prstGeom prst="rect">
              <a:avLst/>
            </a:prstGeom>
          </p:spPr>
        </p:pic>
        <p:pic>
          <p:nvPicPr>
            <p:cNvPr id="6" name="Picture 5" descr="DSCN4457.JPG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0"/>
              <a:ext cx="5410200" cy="4057650"/>
            </a:xfrm>
            <a:prstGeom prst="rect">
              <a:avLst/>
            </a:prstGeom>
          </p:spPr>
        </p:pic>
        <p:pic>
          <p:nvPicPr>
            <p:cNvPr id="5" name="Picture 4" descr="DSCN4458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43392F"/>
                </a:clrFrom>
                <a:clrTo>
                  <a:srgbClr val="43392F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143500" cy="6858000"/>
            </a:xfrm>
            <a:prstGeom prst="rect">
              <a:avLst/>
            </a:prstGeom>
          </p:spPr>
        </p:pic>
      </p:grpSp>
      <p:sp>
        <p:nvSpPr>
          <p:cNvPr id="10" name="Title 1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Formation of nocturnal low-level jets and structure of the nocturnal boundary layer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762000" y="3886199"/>
            <a:ext cx="7848600" cy="2043835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400" b="1" dirty="0" smtClean="0">
                <a:solidFill>
                  <a:schemeClr val="tx2"/>
                </a:solidFill>
              </a:rPr>
              <a:t>Petra Klein</a:t>
            </a:r>
            <a:r>
              <a:rPr lang="en-US" dirty="0" smtClean="0">
                <a:solidFill>
                  <a:schemeClr val="tx2"/>
                </a:solidFill>
              </a:rPr>
              <a:t>, </a:t>
            </a:r>
          </a:p>
          <a:p>
            <a:pPr marL="0" indent="0" algn="ctr"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en-US" sz="2900" dirty="0">
                <a:solidFill>
                  <a:schemeClr val="tx2"/>
                </a:solidFill>
              </a:rPr>
              <a:t>Tim </a:t>
            </a:r>
            <a:r>
              <a:rPr lang="en-US" sz="2900" dirty="0" smtClean="0">
                <a:solidFill>
                  <a:schemeClr val="tx2"/>
                </a:solidFill>
              </a:rPr>
              <a:t>Bonin, </a:t>
            </a:r>
            <a:r>
              <a:rPr lang="en-US" sz="2900" dirty="0">
                <a:solidFill>
                  <a:schemeClr val="tx2"/>
                </a:solidFill>
              </a:rPr>
              <a:t>Jennifer </a:t>
            </a:r>
            <a:r>
              <a:rPr lang="en-US" sz="2900" dirty="0" smtClean="0">
                <a:solidFill>
                  <a:schemeClr val="tx2"/>
                </a:solidFill>
              </a:rPr>
              <a:t>Newman, Greg Blumberg, Charlotte Wainwright, Phil </a:t>
            </a:r>
            <a:r>
              <a:rPr lang="en-US" sz="2900" dirty="0" err="1" smtClean="0">
                <a:solidFill>
                  <a:schemeClr val="tx2"/>
                </a:solidFill>
              </a:rPr>
              <a:t>Chilson</a:t>
            </a:r>
            <a:endParaRPr lang="en-US" sz="2900" baseline="30000" dirty="0" smtClean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en-US" sz="2000" dirty="0" smtClean="0">
                <a:solidFill>
                  <a:schemeClr val="tx2"/>
                </a:solidFill>
              </a:rPr>
              <a:t>School of Meteorology, University of Oklahoma</a:t>
            </a:r>
          </a:p>
          <a:p>
            <a:pPr marL="0" indent="0" algn="ctr">
              <a:buNone/>
            </a:pPr>
            <a:r>
              <a:rPr lang="en-US" sz="2600" dirty="0" smtClean="0">
                <a:solidFill>
                  <a:schemeClr val="tx2"/>
                </a:solidFill>
              </a:rPr>
              <a:t>David Turner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chemeClr val="tx2"/>
                </a:solidFill>
              </a:rPr>
              <a:t>NOAA National Severe Storms Laboratory, Norman, OK </a:t>
            </a:r>
          </a:p>
          <a:p>
            <a:pPr marL="0" indent="0" algn="ctr">
              <a:buNone/>
            </a:pPr>
            <a:r>
              <a:rPr lang="en-US" sz="2500" dirty="0" smtClean="0">
                <a:solidFill>
                  <a:schemeClr val="tx2"/>
                </a:solidFill>
              </a:rPr>
              <a:t>Sonia Wharton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chemeClr val="tx2"/>
                </a:solidFill>
              </a:rPr>
              <a:t>Lawrence Livermore National Laboratory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652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Instrumentation</a:t>
            </a:r>
            <a:endParaRPr lang="en-US" dirty="0"/>
          </a:p>
        </p:txBody>
      </p:sp>
      <p:pic>
        <p:nvPicPr>
          <p:cNvPr id="4" name="Content Placeholder 3" descr="LABLE_BAMS_Fig2.tif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4" b="167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41101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LLJs Observed During LABLE I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20 LLJs with peak winds of 10 m s</a:t>
            </a:r>
            <a:r>
              <a:rPr lang="en-US" baseline="30000" dirty="0" smtClean="0"/>
              <a:t>-1</a:t>
            </a:r>
          </a:p>
          <a:p>
            <a:pPr lvl="1"/>
            <a:r>
              <a:rPr lang="en-US" dirty="0" smtClean="0"/>
              <a:t>17 southerly, 3 northerly</a:t>
            </a:r>
          </a:p>
          <a:p>
            <a:r>
              <a:rPr lang="en-US" dirty="0" smtClean="0"/>
              <a:t>Average LLJ core height </a:t>
            </a:r>
            <a:r>
              <a:rPr lang="en-US" dirty="0" smtClean="0">
                <a:latin typeface="+mj-lt"/>
                <a:cs typeface="Times New Roman"/>
              </a:rPr>
              <a:t>≈500 m AGL</a:t>
            </a:r>
          </a:p>
          <a:p>
            <a:pPr lvl="1"/>
            <a:r>
              <a:rPr lang="en-US" dirty="0" smtClean="0">
                <a:latin typeface="+mj-lt"/>
                <a:cs typeface="Times New Roman"/>
              </a:rPr>
              <a:t>Varied between 250-1000 m AGL</a:t>
            </a:r>
          </a:p>
          <a:p>
            <a:r>
              <a:rPr lang="en-US" dirty="0" smtClean="0">
                <a:latin typeface="+mj-lt"/>
              </a:rPr>
              <a:t>Typical onset around 0-2Z (shortly after sunset)</a:t>
            </a:r>
          </a:p>
          <a:p>
            <a:pPr lvl="1"/>
            <a:r>
              <a:rPr lang="en-US" dirty="0" smtClean="0">
                <a:latin typeface="+mj-lt"/>
              </a:rPr>
              <a:t>30% of LLJs began after 6Z</a:t>
            </a:r>
            <a:endParaRPr lang="en-US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08205" y="1466985"/>
            <a:ext cx="1587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October 17</a:t>
            </a:r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" r="6228"/>
          <a:stretch/>
        </p:blipFill>
        <p:spPr>
          <a:xfrm>
            <a:off x="5236605" y="1847718"/>
            <a:ext cx="3907395" cy="501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47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 of LLJ Properties during LABLE I</a:t>
            </a:r>
            <a:endParaRPr lang="en-US" dirty="0"/>
          </a:p>
        </p:txBody>
      </p:sp>
      <p:pic>
        <p:nvPicPr>
          <p:cNvPr id="3" name="Picture 2" descr="LABLE_BAMS_fig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216" y="1670017"/>
            <a:ext cx="6722465" cy="515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78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 Comparison LABLE 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19020" r="-19020"/>
          <a:stretch>
            <a:fillRect/>
          </a:stretch>
        </p:blipFill>
        <p:spPr>
          <a:xfrm>
            <a:off x="515493" y="1987263"/>
            <a:ext cx="8229600" cy="4525962"/>
          </a:xfrm>
        </p:spPr>
      </p:pic>
      <p:sp>
        <p:nvSpPr>
          <p:cNvPr id="5" name="TextBox 4"/>
          <p:cNvSpPr txBox="1"/>
          <p:nvPr/>
        </p:nvSpPr>
        <p:spPr>
          <a:xfrm>
            <a:off x="667893" y="1941225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5:30 UTC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67893" y="414656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11:30 UTC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020693" y="163196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10/17/2012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79731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Near-Surface Temperature Gradient</a:t>
            </a:r>
            <a:endParaRPr lang="en-US" dirty="0"/>
          </a:p>
        </p:txBody>
      </p:sp>
      <p:pic>
        <p:nvPicPr>
          <p:cNvPr id="3" name="Picture 2" descr="LABLE_BAMS_Fig4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58" y="1657676"/>
            <a:ext cx="6400800" cy="457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0553" y="6269253"/>
            <a:ext cx="7765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AERI vs. </a:t>
            </a:r>
            <a:r>
              <a:rPr lang="en-US" sz="2400" dirty="0" err="1" smtClean="0"/>
              <a:t>Radiosonde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271" y="1751419"/>
            <a:ext cx="23114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746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Comparisons of 2 LLJ Cases </a:t>
            </a:r>
            <a:endParaRPr lang="en-US" dirty="0"/>
          </a:p>
        </p:txBody>
      </p:sp>
      <p:pic>
        <p:nvPicPr>
          <p:cNvPr id="3" name="Picture 2" descr="LABLE_BAMS_fig6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85" y="1828305"/>
            <a:ext cx="6961610" cy="48506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84647" y="2039326"/>
            <a:ext cx="235935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October 09, 2012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84647" y="4152877"/>
            <a:ext cx="235935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October 24,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874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29986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Comparisons of 2 LLJ Cases </a:t>
            </a:r>
          </a:p>
        </p:txBody>
      </p:sp>
      <p:pic>
        <p:nvPicPr>
          <p:cNvPr id="3" name="Picture 2" descr="LABLE_BAMS_fig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322" y="0"/>
            <a:ext cx="523067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14208" y="0"/>
            <a:ext cx="152735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October 09, 2012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6728029" y="0"/>
            <a:ext cx="152735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October 24, 2012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11483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Comparisons of 2 LLJ Cases </a:t>
            </a:r>
          </a:p>
        </p:txBody>
      </p:sp>
      <p:pic>
        <p:nvPicPr>
          <p:cNvPr id="3" name="Picture 2" descr="LABLE_BAMS_fig8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48" y="1820281"/>
            <a:ext cx="8155908" cy="34151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91659" y="1698901"/>
            <a:ext cx="235935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October 09, 2012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03595" y="1706626"/>
            <a:ext cx="235935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October 24, 2012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8260" y="5428302"/>
            <a:ext cx="4839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Blue: Bulk shear </a:t>
            </a:r>
            <a:r>
              <a:rPr lang="en-US" i="1" dirty="0" smtClean="0">
                <a:solidFill>
                  <a:srgbClr val="0000FF"/>
                </a:solidFill>
              </a:rPr>
              <a:t>V</a:t>
            </a:r>
            <a:r>
              <a:rPr lang="en-US" i="1" baseline="-25000" dirty="0" smtClean="0">
                <a:solidFill>
                  <a:srgbClr val="0000FF"/>
                </a:solidFill>
              </a:rPr>
              <a:t>LLJ</a:t>
            </a:r>
            <a:r>
              <a:rPr lang="en-US" i="1" dirty="0" smtClean="0">
                <a:solidFill>
                  <a:srgbClr val="0000FF"/>
                </a:solidFill>
              </a:rPr>
              <a:t>/Z</a:t>
            </a:r>
            <a:r>
              <a:rPr lang="en-US" i="1" baseline="-25000" dirty="0" smtClean="0">
                <a:solidFill>
                  <a:srgbClr val="0000FF"/>
                </a:solidFill>
              </a:rPr>
              <a:t>LLJ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8260" y="5821827"/>
            <a:ext cx="6230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Green: Potential temperature gradient (</a:t>
            </a:r>
            <a:r>
              <a:rPr lang="en-US" i="1" dirty="0" smtClean="0">
                <a:solidFill>
                  <a:srgbClr val="008000"/>
                </a:solidFill>
              </a:rPr>
              <a:t>Θ</a:t>
            </a:r>
            <a:r>
              <a:rPr lang="en-US" i="1" baseline="-25000" dirty="0" smtClean="0">
                <a:solidFill>
                  <a:srgbClr val="008000"/>
                </a:solidFill>
              </a:rPr>
              <a:t>LLJ</a:t>
            </a:r>
            <a:r>
              <a:rPr lang="en-US" i="1" dirty="0" smtClean="0">
                <a:solidFill>
                  <a:srgbClr val="008000"/>
                </a:solidFill>
              </a:rPr>
              <a:t>-</a:t>
            </a:r>
            <a:r>
              <a:rPr lang="en-US" i="1" dirty="0" err="1" smtClean="0">
                <a:solidFill>
                  <a:srgbClr val="008000"/>
                </a:solidFill>
              </a:rPr>
              <a:t>Θ</a:t>
            </a:r>
            <a:r>
              <a:rPr lang="en-US" i="1" baseline="-25000" dirty="0" err="1" smtClean="0">
                <a:solidFill>
                  <a:srgbClr val="008000"/>
                </a:solidFill>
              </a:rPr>
              <a:t>sfc</a:t>
            </a:r>
            <a:r>
              <a:rPr lang="en-US" i="1" dirty="0" smtClean="0">
                <a:solidFill>
                  <a:srgbClr val="008000"/>
                </a:solidFill>
              </a:rPr>
              <a:t>/Z</a:t>
            </a:r>
            <a:r>
              <a:rPr lang="en-US" i="1" baseline="-25000" dirty="0" smtClean="0">
                <a:solidFill>
                  <a:srgbClr val="008000"/>
                </a:solidFill>
              </a:rPr>
              <a:t>LLJ</a:t>
            </a:r>
            <a:endParaRPr lang="en-US" i="1" dirty="0">
              <a:solidFill>
                <a:srgbClr val="008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8260" y="6207628"/>
            <a:ext cx="4839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Red: Mean vertical velocity variance below </a:t>
            </a:r>
            <a:r>
              <a:rPr lang="en-US" i="1" dirty="0" smtClean="0">
                <a:solidFill>
                  <a:srgbClr val="FF0000"/>
                </a:solidFill>
              </a:rPr>
              <a:t>Z</a:t>
            </a:r>
            <a:r>
              <a:rPr lang="en-US" i="1" baseline="-25000" dirty="0" smtClean="0">
                <a:solidFill>
                  <a:srgbClr val="FF0000"/>
                </a:solidFill>
              </a:rPr>
              <a:t>LLJ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543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Dual-Doppler </a:t>
            </a:r>
            <a:r>
              <a:rPr lang="en-US"/>
              <a:t>w</a:t>
            </a:r>
            <a:r>
              <a:rPr lang="en-US" smtClean="0"/>
              <a:t>ind </a:t>
            </a:r>
            <a:r>
              <a:rPr lang="en-US"/>
              <a:t>p</a:t>
            </a:r>
            <a:r>
              <a:rPr lang="en-US" smtClean="0"/>
              <a:t>rofile </a:t>
            </a:r>
            <a:r>
              <a:rPr lang="en-US" dirty="0"/>
              <a:t>r</a:t>
            </a:r>
            <a:r>
              <a:rPr lang="en-US" smtClean="0"/>
              <a:t>etrieval</a:t>
            </a:r>
            <a:endParaRPr lang="en-US" dirty="0"/>
          </a:p>
        </p:txBody>
      </p:sp>
      <p:pic>
        <p:nvPicPr>
          <p:cNvPr id="4" name="Content Placeholder 3" descr="LABLE2_instrument_locations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r="22182"/>
          <a:stretch>
            <a:fillRect/>
          </a:stretch>
        </p:blipFill>
        <p:spPr>
          <a:xfrm>
            <a:off x="427482" y="1647538"/>
            <a:ext cx="4154488" cy="4668837"/>
          </a:xfrm>
        </p:spPr>
      </p:pic>
      <p:cxnSp>
        <p:nvCxnSpPr>
          <p:cNvPr id="6" name="Straight Connector 5"/>
          <p:cNvCxnSpPr/>
          <p:nvPr/>
        </p:nvCxnSpPr>
        <p:spPr>
          <a:xfrm>
            <a:off x="2499098" y="1968842"/>
            <a:ext cx="603788" cy="4345946"/>
          </a:xfrm>
          <a:prstGeom prst="line">
            <a:avLst/>
          </a:prstGeom>
          <a:ln w="28575" cmpd="sng"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447510" y="5248533"/>
            <a:ext cx="3135086" cy="1066255"/>
          </a:xfrm>
          <a:prstGeom prst="line">
            <a:avLst/>
          </a:prstGeom>
          <a:ln>
            <a:solidFill>
              <a:srgbClr val="19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ight Arrow 31"/>
          <p:cNvSpPr/>
          <p:nvPr/>
        </p:nvSpPr>
        <p:spPr>
          <a:xfrm>
            <a:off x="4982086" y="2409817"/>
            <a:ext cx="978408" cy="484632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b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317155" y="2190001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 L</a:t>
            </a:r>
            <a:r>
              <a:rPr lang="en-US" b="1" baseline="-25000" dirty="0" smtClean="0"/>
              <a:t>OU  </a:t>
            </a:r>
            <a:r>
              <a:rPr lang="en-US" b="1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b="1" dirty="0" smtClean="0">
                <a:ea typeface="Wingdings"/>
                <a:cs typeface="Wingdings"/>
                <a:sym typeface="Wingdings"/>
              </a:rPr>
              <a:t> U</a:t>
            </a:r>
            <a:r>
              <a:rPr lang="en-US" dirty="0" smtClean="0">
                <a:ea typeface="Wingdings"/>
                <a:cs typeface="Wingdings"/>
                <a:sym typeface="Wingdings"/>
              </a:rPr>
              <a:t> = </a:t>
            </a:r>
            <a:r>
              <a:rPr lang="en-US" b="1" dirty="0" err="1" smtClean="0">
                <a:ea typeface="Wingdings"/>
                <a:cs typeface="Wingdings"/>
                <a:sym typeface="Wingdings"/>
              </a:rPr>
              <a:t>Vr</a:t>
            </a:r>
            <a:r>
              <a:rPr lang="en-US" b="1" baseline="-25000" dirty="0" err="1" smtClean="0">
                <a:ea typeface="Wingdings"/>
                <a:cs typeface="Wingdings"/>
                <a:sym typeface="Wingdings"/>
              </a:rPr>
              <a:t>OU</a:t>
            </a:r>
            <a:endParaRPr lang="en-US" b="1" baseline="-25000" dirty="0" smtClean="0">
              <a:ea typeface="Wingdings"/>
              <a:cs typeface="Wingdings"/>
              <a:sym typeface="Wingdings"/>
            </a:endParaRPr>
          </a:p>
          <a:p>
            <a:r>
              <a:rPr lang="en-US" dirty="0" smtClean="0">
                <a:ea typeface="Wingdings"/>
                <a:cs typeface="Wingdings"/>
                <a:sym typeface="Wingdings"/>
              </a:rPr>
              <a:t> </a:t>
            </a:r>
            <a:r>
              <a:rPr lang="en-US" b="1" dirty="0" smtClean="0"/>
              <a:t>L</a:t>
            </a:r>
            <a:r>
              <a:rPr lang="en-US" b="1" baseline="-25000" dirty="0" smtClean="0"/>
              <a:t>GAL </a:t>
            </a:r>
            <a:r>
              <a:rPr lang="en-US" b="1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b="1" dirty="0" smtClean="0">
                <a:ea typeface="Wingdings"/>
                <a:cs typeface="Wingdings"/>
                <a:sym typeface="Wingdings"/>
              </a:rPr>
              <a:t> U</a:t>
            </a:r>
            <a:r>
              <a:rPr lang="en-US" dirty="0" smtClean="0">
                <a:ea typeface="Wingdings"/>
                <a:cs typeface="Wingdings"/>
                <a:sym typeface="Wingdings"/>
              </a:rPr>
              <a:t> = </a:t>
            </a:r>
            <a:r>
              <a:rPr lang="en-US" b="1" dirty="0" err="1" smtClean="0">
                <a:ea typeface="Wingdings"/>
                <a:cs typeface="Wingdings"/>
                <a:sym typeface="Wingdings"/>
              </a:rPr>
              <a:t>Vr</a:t>
            </a:r>
            <a:r>
              <a:rPr lang="en-US" b="1" baseline="-25000" dirty="0" err="1" smtClean="0">
                <a:ea typeface="Wingdings"/>
                <a:cs typeface="Wingdings"/>
                <a:sym typeface="Wingdings"/>
              </a:rPr>
              <a:t>GAL</a:t>
            </a:r>
            <a:endParaRPr lang="en-US" b="1" baseline="-25000" dirty="0" smtClean="0">
              <a:ea typeface="Wingdings"/>
              <a:cs typeface="Wingdings"/>
              <a:sym typeface="Wingding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420444" y="1784176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 Halo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1220947" y="5239770"/>
            <a:ext cx="789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Galion</a:t>
            </a:r>
            <a:endParaRPr lang="en-US" dirty="0"/>
          </a:p>
        </p:txBody>
      </p:sp>
      <p:sp>
        <p:nvSpPr>
          <p:cNvPr id="36" name="Down Arrow 35"/>
          <p:cNvSpPr/>
          <p:nvPr/>
        </p:nvSpPr>
        <p:spPr>
          <a:xfrm>
            <a:off x="6911423" y="2921419"/>
            <a:ext cx="484632" cy="978408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1783584" y="3542339"/>
            <a:ext cx="6511064" cy="2512569"/>
            <a:chOff x="1783584" y="3542339"/>
            <a:chExt cx="6511064" cy="2512569"/>
          </a:xfrm>
        </p:grpSpPr>
        <p:grpSp>
          <p:nvGrpSpPr>
            <p:cNvPr id="16" name="Group 15"/>
            <p:cNvGrpSpPr/>
            <p:nvPr/>
          </p:nvGrpSpPr>
          <p:grpSpPr>
            <a:xfrm>
              <a:off x="1783584" y="3542339"/>
              <a:ext cx="1159851" cy="2065342"/>
              <a:chOff x="1783584" y="3542339"/>
              <a:chExt cx="1159851" cy="2065342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788584" y="5299904"/>
                <a:ext cx="56606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>
                        <a:lumMod val="95000"/>
                      </a:schemeClr>
                    </a:solidFill>
                  </a:rPr>
                  <a:t>Vr</a:t>
                </a:r>
                <a:r>
                  <a:rPr lang="en-US" sz="1400" baseline="-25000" dirty="0" smtClean="0">
                    <a:solidFill>
                      <a:schemeClr val="bg1">
                        <a:lumMod val="95000"/>
                      </a:schemeClr>
                    </a:solidFill>
                  </a:rPr>
                  <a:t>50m</a:t>
                </a:r>
                <a:endParaRPr lang="en-US" sz="14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377372" y="3542339"/>
                <a:ext cx="56606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>
                        <a:lumMod val="95000"/>
                      </a:schemeClr>
                    </a:solidFill>
                  </a:rPr>
                  <a:t>Vr</a:t>
                </a:r>
                <a:r>
                  <a:rPr lang="en-US" sz="1400" baseline="-25000" dirty="0" smtClean="0">
                    <a:solidFill>
                      <a:schemeClr val="bg1">
                        <a:lumMod val="95000"/>
                      </a:schemeClr>
                    </a:solidFill>
                  </a:rPr>
                  <a:t>50m</a:t>
                </a:r>
                <a:endParaRPr lang="en-US" sz="14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2222577" y="3567339"/>
                <a:ext cx="26414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F2F2F2"/>
                    </a:solidFill>
                  </a:rPr>
                  <a:t>x</a:t>
                </a:r>
                <a:endParaRPr lang="en-US" sz="1200" dirty="0">
                  <a:solidFill>
                    <a:srgbClr val="F2F2F2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783584" y="5194712"/>
                <a:ext cx="26414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F2F2F2"/>
                    </a:solidFill>
                  </a:rPr>
                  <a:t>x</a:t>
                </a:r>
                <a:endParaRPr lang="en-US" sz="1200" dirty="0">
                  <a:solidFill>
                    <a:srgbClr val="F2F2F2"/>
                  </a:solidFill>
                </a:endParaRPr>
              </a:p>
            </p:txBody>
          </p:sp>
        </p:grpSp>
        <p:pic>
          <p:nvPicPr>
            <p:cNvPr id="37" name="Picture 36" descr="step1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5890" y="4047382"/>
              <a:ext cx="2668758" cy="2007526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2060304" y="4047382"/>
            <a:ext cx="6239698" cy="2005584"/>
            <a:chOff x="2060304" y="4047382"/>
            <a:chExt cx="6239698" cy="2005584"/>
          </a:xfrm>
        </p:grpSpPr>
        <p:grpSp>
          <p:nvGrpSpPr>
            <p:cNvPr id="17" name="Group 16"/>
            <p:cNvGrpSpPr/>
            <p:nvPr/>
          </p:nvGrpSpPr>
          <p:grpSpPr>
            <a:xfrm>
              <a:off x="2060304" y="4316944"/>
              <a:ext cx="987476" cy="1395354"/>
              <a:chOff x="1703584" y="4182327"/>
              <a:chExt cx="987476" cy="1395354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1708584" y="5269904"/>
                <a:ext cx="56606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>
                        <a:lumMod val="95000"/>
                      </a:schemeClr>
                    </a:solidFill>
                  </a:rPr>
                  <a:t>Vr</a:t>
                </a:r>
                <a:r>
                  <a:rPr lang="en-US" sz="1400" baseline="-25000" dirty="0">
                    <a:solidFill>
                      <a:schemeClr val="bg1">
                        <a:lumMod val="95000"/>
                      </a:schemeClr>
                    </a:solidFill>
                  </a:rPr>
                  <a:t>7</a:t>
                </a:r>
                <a:r>
                  <a:rPr lang="en-US" sz="1400" baseline="-25000" dirty="0" smtClean="0">
                    <a:solidFill>
                      <a:schemeClr val="bg1">
                        <a:lumMod val="95000"/>
                      </a:schemeClr>
                    </a:solidFill>
                  </a:rPr>
                  <a:t>0m</a:t>
                </a:r>
                <a:endParaRPr lang="en-US" sz="14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2124997" y="4182327"/>
                <a:ext cx="56606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>
                        <a:lumMod val="95000"/>
                      </a:schemeClr>
                    </a:solidFill>
                  </a:rPr>
                  <a:t>Vr</a:t>
                </a:r>
                <a:r>
                  <a:rPr lang="en-US" sz="1400" baseline="-25000" dirty="0">
                    <a:solidFill>
                      <a:schemeClr val="bg1">
                        <a:lumMod val="95000"/>
                      </a:schemeClr>
                    </a:solidFill>
                  </a:rPr>
                  <a:t>7</a:t>
                </a:r>
                <a:r>
                  <a:rPr lang="en-US" sz="1400" baseline="-25000" dirty="0" smtClean="0">
                    <a:solidFill>
                      <a:schemeClr val="bg1">
                        <a:lumMod val="95000"/>
                      </a:schemeClr>
                    </a:solidFill>
                  </a:rPr>
                  <a:t>0m</a:t>
                </a:r>
                <a:endParaRPr lang="en-US" sz="14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970202" y="4207327"/>
                <a:ext cx="26414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F2F2F2"/>
                    </a:solidFill>
                  </a:rPr>
                  <a:t>x</a:t>
                </a:r>
                <a:endParaRPr lang="en-US" sz="1200" dirty="0">
                  <a:solidFill>
                    <a:srgbClr val="F2F2F2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703584" y="5164712"/>
                <a:ext cx="26414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F2F2F2"/>
                    </a:solidFill>
                  </a:rPr>
                  <a:t>x</a:t>
                </a:r>
                <a:endParaRPr lang="en-US" sz="1200" dirty="0">
                  <a:solidFill>
                    <a:srgbClr val="F2F2F2"/>
                  </a:solidFill>
                </a:endParaRPr>
              </a:p>
            </p:txBody>
          </p:sp>
        </p:grpSp>
        <p:pic>
          <p:nvPicPr>
            <p:cNvPr id="40" name="Picture 39" descr="step2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5890" y="4047382"/>
              <a:ext cx="2674112" cy="2005584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2479297" y="3592050"/>
            <a:ext cx="5820705" cy="2462858"/>
            <a:chOff x="2479297" y="3592050"/>
            <a:chExt cx="5820705" cy="2462858"/>
          </a:xfrm>
        </p:grpSpPr>
        <p:grpSp>
          <p:nvGrpSpPr>
            <p:cNvPr id="22" name="Group 21"/>
            <p:cNvGrpSpPr/>
            <p:nvPr/>
          </p:nvGrpSpPr>
          <p:grpSpPr>
            <a:xfrm>
              <a:off x="2479297" y="3592050"/>
              <a:ext cx="1165166" cy="2292055"/>
              <a:chOff x="1396872" y="3542339"/>
              <a:chExt cx="1165166" cy="2292055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1404292" y="5526617"/>
                <a:ext cx="62672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>
                        <a:lumMod val="95000"/>
                      </a:schemeClr>
                    </a:solidFill>
                  </a:rPr>
                  <a:t>Vr</a:t>
                </a:r>
                <a:r>
                  <a:rPr lang="en-US" sz="1400" baseline="-25000" dirty="0" smtClean="0">
                    <a:solidFill>
                      <a:schemeClr val="bg1">
                        <a:lumMod val="95000"/>
                      </a:schemeClr>
                    </a:solidFill>
                  </a:rPr>
                  <a:t>105m</a:t>
                </a:r>
                <a:endParaRPr lang="en-US" sz="14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377372" y="3542339"/>
                <a:ext cx="18466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14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2222577" y="3567339"/>
                <a:ext cx="18466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1200" dirty="0">
                  <a:solidFill>
                    <a:srgbClr val="F2F2F2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396872" y="5391519"/>
                <a:ext cx="26414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F2F2F2"/>
                    </a:solidFill>
                  </a:rPr>
                  <a:t>x</a:t>
                </a:r>
                <a:endParaRPr lang="en-US" sz="1200" dirty="0">
                  <a:solidFill>
                    <a:srgbClr val="F2F2F2"/>
                  </a:solidFill>
                </a:endParaRPr>
              </a:p>
            </p:txBody>
          </p:sp>
        </p:grpSp>
        <p:pic>
          <p:nvPicPr>
            <p:cNvPr id="42" name="Picture 41" descr="step3.eps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5890" y="4043355"/>
              <a:ext cx="2674112" cy="2011553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2539297" y="4041413"/>
            <a:ext cx="5760705" cy="2139750"/>
            <a:chOff x="2539297" y="4041413"/>
            <a:chExt cx="5760705" cy="2139750"/>
          </a:xfrm>
        </p:grpSpPr>
        <p:grpSp>
          <p:nvGrpSpPr>
            <p:cNvPr id="27" name="Group 26"/>
            <p:cNvGrpSpPr/>
            <p:nvPr/>
          </p:nvGrpSpPr>
          <p:grpSpPr>
            <a:xfrm>
              <a:off x="2539297" y="5553798"/>
              <a:ext cx="905500" cy="627365"/>
              <a:chOff x="1129437" y="5656681"/>
              <a:chExt cx="905500" cy="627365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1181202" y="5921269"/>
                <a:ext cx="62672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>
                        <a:lumMod val="95000"/>
                      </a:schemeClr>
                    </a:solidFill>
                  </a:rPr>
                  <a:t>Vr</a:t>
                </a:r>
                <a:r>
                  <a:rPr lang="en-US" sz="1400" baseline="-25000" dirty="0" smtClean="0">
                    <a:solidFill>
                      <a:schemeClr val="bg1">
                        <a:lumMod val="95000"/>
                      </a:schemeClr>
                    </a:solidFill>
                  </a:rPr>
                  <a:t>120m</a:t>
                </a:r>
                <a:endParaRPr lang="en-US" sz="14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408210" y="5763788"/>
                <a:ext cx="62672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>
                        <a:lumMod val="95000"/>
                      </a:schemeClr>
                    </a:solidFill>
                  </a:rPr>
                  <a:t>Vr</a:t>
                </a:r>
                <a:r>
                  <a:rPr lang="en-US" sz="1400" baseline="-25000" dirty="0" smtClean="0">
                    <a:solidFill>
                      <a:schemeClr val="bg1">
                        <a:lumMod val="95000"/>
                      </a:schemeClr>
                    </a:solidFill>
                  </a:rPr>
                  <a:t>120m</a:t>
                </a:r>
                <a:endParaRPr lang="en-US" sz="14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385850" y="5656681"/>
                <a:ext cx="26414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F2F2F2"/>
                    </a:solidFill>
                  </a:rPr>
                  <a:t>x</a:t>
                </a:r>
                <a:endParaRPr lang="en-US" sz="1200" dirty="0">
                  <a:solidFill>
                    <a:srgbClr val="F2F2F2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129437" y="6007047"/>
                <a:ext cx="26414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F2F2F2"/>
                    </a:solidFill>
                  </a:rPr>
                  <a:t>x</a:t>
                </a:r>
                <a:endParaRPr lang="en-US" sz="1200" dirty="0">
                  <a:solidFill>
                    <a:srgbClr val="F2F2F2"/>
                  </a:solidFill>
                </a:endParaRPr>
              </a:p>
            </p:txBody>
          </p:sp>
        </p:grpSp>
        <p:pic>
          <p:nvPicPr>
            <p:cNvPr id="44" name="Picture 43" descr="step4.eps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5890" y="4041413"/>
              <a:ext cx="2674112" cy="2011553"/>
            </a:xfrm>
            <a:prstGeom prst="rect">
              <a:avLst/>
            </a:prstGeom>
          </p:spPr>
        </p:pic>
      </p:grpSp>
      <p:pic>
        <p:nvPicPr>
          <p:cNvPr id="46" name="Picture 45" descr="step5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890" y="4041413"/>
            <a:ext cx="2674112" cy="200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93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LABLE II Instrument Comparison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35330" y="1535149"/>
            <a:ext cx="32328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Wind Speed and direction from OU Halo Streamline  and </a:t>
            </a:r>
            <a:r>
              <a:rPr lang="en-US" dirty="0" err="1" smtClean="0"/>
              <a:t>Gallion</a:t>
            </a:r>
            <a:r>
              <a:rPr lang="en-US" dirty="0" smtClean="0"/>
              <a:t> Dual Doppler analysis</a:t>
            </a:r>
            <a:endParaRPr lang="en-US" dirty="0"/>
          </a:p>
        </p:txBody>
      </p:sp>
      <p:pic>
        <p:nvPicPr>
          <p:cNvPr id="5" name="Picture 4" descr="LABLE_BAMS_fig9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1730"/>
            <a:ext cx="9144000" cy="44462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52721" y="1561024"/>
            <a:ext cx="32328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Wind Speed and direction from ARM Halo Streamline VAD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992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Models often have difficulties simulating the mean and turbulent profiles in the NBL</a:t>
            </a:r>
          </a:p>
          <a:p>
            <a:r>
              <a:rPr lang="en-US" dirty="0" smtClean="0"/>
              <a:t>Nocturnal low-level jet (LLJ) important feature of the nocturnal boundary layer (NBL) which is of great importance for wind </a:t>
            </a:r>
            <a:r>
              <a:rPr lang="en-US" dirty="0"/>
              <a:t>e</a:t>
            </a:r>
            <a:r>
              <a:rPr lang="en-US" dirty="0" smtClean="0"/>
              <a:t>nergy and other applications</a:t>
            </a:r>
          </a:p>
          <a:p>
            <a:r>
              <a:rPr lang="en-US" dirty="0" smtClean="0"/>
              <a:t>Different theories exist; two basic ones:</a:t>
            </a:r>
          </a:p>
          <a:p>
            <a:pPr lvl="1"/>
            <a:r>
              <a:rPr lang="en-US" dirty="0" err="1" smtClean="0"/>
              <a:t>Blackadar</a:t>
            </a:r>
            <a:r>
              <a:rPr lang="en-US" dirty="0" smtClean="0"/>
              <a:t> (1957): inertial oscillation triggered by reduction (or shut-off) of turbulent mixing after sunset</a:t>
            </a:r>
            <a:endParaRPr lang="en-US" dirty="0"/>
          </a:p>
          <a:p>
            <a:pPr lvl="1"/>
            <a:r>
              <a:rPr lang="en-US" dirty="0" smtClean="0"/>
              <a:t>Holton (1967): diurnal heating profile of east-west sloping terrain in Great Plains</a:t>
            </a:r>
          </a:p>
          <a:p>
            <a:pPr lvl="1"/>
            <a:r>
              <a:rPr lang="en-US" dirty="0" smtClean="0"/>
              <a:t>Shapiro and </a:t>
            </a:r>
            <a:r>
              <a:rPr lang="en-US" dirty="0" err="1" smtClean="0"/>
              <a:t>Fedorovich</a:t>
            </a:r>
            <a:r>
              <a:rPr lang="en-US" dirty="0" smtClean="0"/>
              <a:t> (2009) expanded </a:t>
            </a:r>
            <a:r>
              <a:rPr lang="en-US" dirty="0" err="1" smtClean="0"/>
              <a:t>Blackadar</a:t>
            </a:r>
            <a:r>
              <a:rPr lang="en-US" dirty="0" smtClean="0"/>
              <a:t> model and Du and </a:t>
            </a:r>
            <a:r>
              <a:rPr lang="en-US" dirty="0" err="1" smtClean="0"/>
              <a:t>Rottuno</a:t>
            </a:r>
            <a:r>
              <a:rPr lang="en-US" dirty="0" smtClean="0"/>
              <a:t> (2014) presented an analytical model that combines the two approaches</a:t>
            </a:r>
          </a:p>
          <a:p>
            <a:r>
              <a:rPr lang="en-US" dirty="0" smtClean="0"/>
              <a:t>LLJ also affects turbulence structure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466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LABLE II 06/13/2013</a:t>
            </a:r>
            <a:endParaRPr lang="en-US" dirty="0"/>
          </a:p>
        </p:txBody>
      </p:sp>
      <p:pic>
        <p:nvPicPr>
          <p:cNvPr id="7" name="Picture 6" descr="0613_050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06"/>
          <a:stretch/>
        </p:blipFill>
        <p:spPr>
          <a:xfrm>
            <a:off x="1" y="1485141"/>
            <a:ext cx="3167779" cy="2560320"/>
          </a:xfrm>
          <a:prstGeom prst="rect">
            <a:avLst/>
          </a:prstGeom>
        </p:spPr>
      </p:pic>
      <p:pic>
        <p:nvPicPr>
          <p:cNvPr id="8" name="Picture 7" descr="0613_06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" r="6811"/>
          <a:stretch/>
        </p:blipFill>
        <p:spPr>
          <a:xfrm>
            <a:off x="2958456" y="1484775"/>
            <a:ext cx="3042185" cy="2560320"/>
          </a:xfrm>
          <a:prstGeom prst="rect">
            <a:avLst/>
          </a:prstGeom>
        </p:spPr>
      </p:pic>
      <p:pic>
        <p:nvPicPr>
          <p:cNvPr id="10" name="Picture 9" descr="0613_07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"/>
          <a:stretch/>
        </p:blipFill>
        <p:spPr>
          <a:xfrm>
            <a:off x="5861090" y="1484775"/>
            <a:ext cx="3282909" cy="2560320"/>
          </a:xfrm>
          <a:prstGeom prst="rect">
            <a:avLst/>
          </a:prstGeom>
        </p:spPr>
      </p:pic>
      <p:pic>
        <p:nvPicPr>
          <p:cNvPr id="11" name="Picture 10" descr="0613_08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42" y="4304175"/>
            <a:ext cx="3413760" cy="2560320"/>
          </a:xfrm>
          <a:prstGeom prst="rect">
            <a:avLst/>
          </a:prstGeom>
        </p:spPr>
      </p:pic>
      <p:pic>
        <p:nvPicPr>
          <p:cNvPr id="12" name="Picture 11" descr="0613_090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"/>
          <a:stretch/>
        </p:blipFill>
        <p:spPr>
          <a:xfrm>
            <a:off x="2958456" y="4334655"/>
            <a:ext cx="3274704" cy="2560320"/>
          </a:xfrm>
          <a:prstGeom prst="rect">
            <a:avLst/>
          </a:prstGeom>
        </p:spPr>
      </p:pic>
      <p:pic>
        <p:nvPicPr>
          <p:cNvPr id="13" name="Picture 12" descr="0613_1000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"/>
          <a:stretch/>
        </p:blipFill>
        <p:spPr>
          <a:xfrm>
            <a:off x="5847136" y="4304175"/>
            <a:ext cx="3296864" cy="25603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4800" y="1332375"/>
            <a:ext cx="86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0500 UTC	                                       0600 UTC                                    0700 UTC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04800" y="4163443"/>
            <a:ext cx="86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0800 UTC	                                       0900 UTC                                    1000 UTC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52400" y="3178052"/>
            <a:ext cx="8839200" cy="0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35467" y="5997450"/>
            <a:ext cx="8839200" cy="0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5343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Lidars</a:t>
            </a:r>
            <a:r>
              <a:rPr lang="en-US" dirty="0" smtClean="0"/>
              <a:t> measurements provide useful mean wind and turbulence data</a:t>
            </a:r>
          </a:p>
          <a:p>
            <a:pPr lvl="1"/>
            <a:r>
              <a:rPr lang="en-US" dirty="0" smtClean="0"/>
              <a:t>Not only at hub height but also across the entire rotor disk</a:t>
            </a:r>
          </a:p>
          <a:p>
            <a:r>
              <a:rPr lang="en-US" dirty="0"/>
              <a:t>C</a:t>
            </a:r>
            <a:r>
              <a:rPr lang="en-US" dirty="0" smtClean="0"/>
              <a:t>ontinuous monitoring with </a:t>
            </a:r>
            <a:r>
              <a:rPr lang="en-US" dirty="0" err="1" smtClean="0"/>
              <a:t>Lidars</a:t>
            </a:r>
            <a:r>
              <a:rPr lang="en-US" dirty="0" smtClean="0"/>
              <a:t> and AERI can provide detailed information about structure of the NBL and lead to new insights about development of LLJs</a:t>
            </a:r>
          </a:p>
          <a:p>
            <a:r>
              <a:rPr lang="en-US" dirty="0" smtClean="0"/>
              <a:t>Different scanning strategies are being tested to further improve quality of </a:t>
            </a:r>
            <a:r>
              <a:rPr lang="en-US" dirty="0" err="1" smtClean="0"/>
              <a:t>Lidar</a:t>
            </a:r>
            <a:r>
              <a:rPr lang="en-US" dirty="0" smtClean="0"/>
              <a:t> turbulence measurements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232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 CLAMPS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Mobile facility which includes the OU HALO Streamline </a:t>
            </a:r>
            <a:r>
              <a:rPr lang="en-US" dirty="0" err="1" smtClean="0"/>
              <a:t>lidar</a:t>
            </a:r>
            <a:r>
              <a:rPr lang="en-US" dirty="0" smtClean="0"/>
              <a:t>, a Microwave profile, an AERI and a tower with surface observations.</a:t>
            </a:r>
          </a:p>
          <a:p>
            <a:r>
              <a:rPr lang="en-US" dirty="0" smtClean="0"/>
              <a:t>Will be used in summer 2015 during PECAN project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778" y="2194905"/>
            <a:ext cx="4355222" cy="340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213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4679" y="2256102"/>
            <a:ext cx="3657600" cy="21104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72" y="3561577"/>
            <a:ext cx="4526280" cy="301752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800" dirty="0" smtClean="0"/>
              <a:t>Urban Studies: Oklahoma </a:t>
            </a:r>
            <a:r>
              <a:rPr lang="en-US" sz="4800" dirty="0" smtClean="0"/>
              <a:t>City</a:t>
            </a:r>
            <a:endParaRPr lang="en-US" sz="4800" dirty="0"/>
          </a:p>
        </p:txBody>
      </p:sp>
      <p:sp>
        <p:nvSpPr>
          <p:cNvPr id="8" name="TextBox 7"/>
          <p:cNvSpPr txBox="1"/>
          <p:nvPr/>
        </p:nvSpPr>
        <p:spPr>
          <a:xfrm>
            <a:off x="5289674" y="4831698"/>
            <a:ext cx="3364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Skyline during JU2003</a:t>
            </a:r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309519" y="2745018"/>
            <a:ext cx="3364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Skyline in 2014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08870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Streamline Halo Doppler Lidar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798637"/>
            <a:ext cx="4978304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Pulsed heterodyne </a:t>
            </a:r>
            <a:r>
              <a:rPr lang="en-US" dirty="0" err="1" smtClean="0"/>
              <a:t>lidar</a:t>
            </a:r>
            <a:endParaRPr lang="en-US" dirty="0" smtClean="0"/>
          </a:p>
          <a:p>
            <a:r>
              <a:rPr lang="en-US" dirty="0" smtClean="0"/>
              <a:t>Minimum range </a:t>
            </a:r>
            <a:r>
              <a:rPr lang="en-US" dirty="0" smtClean="0">
                <a:cs typeface="Times New Roman"/>
              </a:rPr>
              <a:t>≈100 m</a:t>
            </a:r>
          </a:p>
          <a:p>
            <a:r>
              <a:rPr lang="en-US" dirty="0" smtClean="0"/>
              <a:t>Eye-safe 1.5 </a:t>
            </a:r>
            <a:r>
              <a:rPr lang="el-GR" dirty="0" smtClean="0">
                <a:cs typeface="Times New Roman"/>
              </a:rPr>
              <a:t>μ</a:t>
            </a:r>
            <a:r>
              <a:rPr lang="en-US" dirty="0" smtClean="0">
                <a:cs typeface="Times New Roman"/>
              </a:rPr>
              <a:t>m wavelength</a:t>
            </a:r>
          </a:p>
          <a:p>
            <a:r>
              <a:rPr lang="en-US" dirty="0" smtClean="0">
                <a:cs typeface="Times New Roman"/>
              </a:rPr>
              <a:t>Capable of VAD, DBS, RHI, stare, and custom scans</a:t>
            </a:r>
          </a:p>
          <a:p>
            <a:r>
              <a:rPr lang="en-US" dirty="0">
                <a:cs typeface="Times New Roman"/>
              </a:rPr>
              <a:t>R</a:t>
            </a:r>
            <a:r>
              <a:rPr lang="en-US" dirty="0" smtClean="0">
                <a:cs typeface="Times New Roman"/>
              </a:rPr>
              <a:t>ange resolution: 18 m (OU)</a:t>
            </a:r>
          </a:p>
          <a:p>
            <a:pPr lvl="1"/>
            <a:r>
              <a:rPr lang="en-US" dirty="0" smtClean="0">
                <a:cs typeface="Times New Roman"/>
              </a:rPr>
              <a:t>30 m (ARM)</a:t>
            </a:r>
          </a:p>
          <a:p>
            <a:r>
              <a:rPr lang="en-US" dirty="0" smtClean="0"/>
              <a:t>Maximum unambiguous velocity: 19.4 m s</a:t>
            </a:r>
            <a:r>
              <a:rPr lang="en-US" baseline="30000" dirty="0" smtClean="0"/>
              <a:t>-1</a:t>
            </a:r>
          </a:p>
          <a:p>
            <a:r>
              <a:rPr lang="en-US" dirty="0" smtClean="0"/>
              <a:t>Maximum rated range: 9.6 km</a:t>
            </a:r>
          </a:p>
          <a:p>
            <a:endParaRPr lang="en-US" dirty="0"/>
          </a:p>
        </p:txBody>
      </p:sp>
      <p:pic>
        <p:nvPicPr>
          <p:cNvPr id="5" name="Picture 4" descr="DSCN445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737" y="1721482"/>
            <a:ext cx="3842863" cy="51238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0" y="243765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60-m tower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247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LABLE II</a:t>
            </a:r>
            <a:endParaRPr lang="en-US" dirty="0"/>
          </a:p>
        </p:txBody>
      </p:sp>
      <p:pic>
        <p:nvPicPr>
          <p:cNvPr id="11" name="Content Placeholder 10" descr="lidar_locs_LABLE2.jpg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2" b="-1359"/>
          <a:stretch/>
        </p:blipFill>
        <p:spPr>
          <a:xfrm>
            <a:off x="-685800" y="1600200"/>
            <a:ext cx="8388447" cy="5334000"/>
          </a:xfr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rcRect t="-2192" b="2203"/>
          <a:stretch/>
        </p:blipFill>
        <p:spPr>
          <a:xfrm>
            <a:off x="4278877" y="-13356"/>
            <a:ext cx="4865124" cy="4051956"/>
          </a:xfrm>
        </p:spPr>
      </p:pic>
      <p:sp>
        <p:nvSpPr>
          <p:cNvPr id="2" name="Rectangle 1"/>
          <p:cNvSpPr/>
          <p:nvPr/>
        </p:nvSpPr>
        <p:spPr>
          <a:xfrm>
            <a:off x="4267200" y="381000"/>
            <a:ext cx="4876800" cy="990600"/>
          </a:xfrm>
          <a:prstGeom prst="rect">
            <a:avLst/>
          </a:prstGeom>
          <a:solidFill>
            <a:schemeClr val="accent2">
              <a:lumMod val="75000"/>
              <a:alpha val="15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84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 Comparisons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LABLE_BAMS_Fig3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075"/>
          <a:stretch/>
        </p:blipFill>
        <p:spPr>
          <a:xfrm>
            <a:off x="711228" y="1494974"/>
            <a:ext cx="7970548" cy="40653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2708" y="5915603"/>
            <a:ext cx="7765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Sodar</a:t>
            </a:r>
            <a:r>
              <a:rPr lang="en-US" sz="2400" dirty="0" smtClean="0"/>
              <a:t> vs. Sonic at 60m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45609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14" y="274638"/>
            <a:ext cx="3401367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Instrument Comparisons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0553" y="6269253"/>
            <a:ext cx="7765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Sodar</a:t>
            </a:r>
            <a:r>
              <a:rPr lang="en-US" sz="2400" dirty="0" smtClean="0"/>
              <a:t> vs. </a:t>
            </a:r>
            <a:r>
              <a:rPr lang="en-US" sz="2400" dirty="0" err="1" smtClean="0"/>
              <a:t>Lidar</a:t>
            </a:r>
            <a:r>
              <a:rPr lang="en-US" sz="2400" dirty="0" smtClean="0"/>
              <a:t> at 90m and 160m</a:t>
            </a:r>
            <a:endParaRPr lang="en-US" sz="2400" dirty="0"/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644" b="1517"/>
          <a:stretch/>
        </p:blipFill>
        <p:spPr bwMode="auto">
          <a:xfrm>
            <a:off x="3102931" y="337573"/>
            <a:ext cx="5910061" cy="57066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47216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i_doppler_comparison_rotated_06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0"/>
            <a:ext cx="870966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53000" y="4800600"/>
            <a:ext cx="365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1s measurements of the 3 wind speed components, horizontal wind speed, and wind direction 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581400" y="16002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u</a:t>
            </a:r>
            <a:r>
              <a:rPr lang="en-US" b="1" dirty="0" smtClean="0"/>
              <a:t>-comp.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543800" y="16002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v</a:t>
            </a:r>
            <a:r>
              <a:rPr lang="en-US" b="1" dirty="0" smtClean="0"/>
              <a:t>-comp.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429000" y="35052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w</a:t>
            </a:r>
            <a:r>
              <a:rPr lang="en-US" b="1" dirty="0" smtClean="0"/>
              <a:t>-comp.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543800" y="35052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/>
              <a:t>V</a:t>
            </a:r>
            <a:r>
              <a:rPr lang="en-US" b="1" i="1" baseline="-25000" dirty="0" err="1" smtClean="0"/>
              <a:t>hor</a:t>
            </a:r>
            <a:endParaRPr lang="en-US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3581400" y="54864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WD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38084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2045" y="0"/>
            <a:ext cx="432007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8722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Tri-Doppler –</a:t>
            </a:r>
            <a:r>
              <a:rPr lang="en-US" dirty="0" err="1" smtClean="0"/>
              <a:t>WindCube</a:t>
            </a:r>
            <a:r>
              <a:rPr lang="en-US" dirty="0" smtClean="0"/>
              <a:t> comparison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3702" y="2475551"/>
            <a:ext cx="3199395" cy="369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Tri-Doppler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3702" y="2861351"/>
            <a:ext cx="2427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WindCube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323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838200"/>
            <a:ext cx="7042030" cy="6019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0973" y="6032231"/>
            <a:ext cx="3407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Hu et al., JGR, 2013</a:t>
            </a:r>
          </a:p>
        </p:txBody>
      </p:sp>
    </p:spTree>
    <p:extLst>
      <p:ext uri="{BB962C8B-B14F-4D97-AF65-F5344CB8AC3E}">
        <p14:creationId xmlns:p14="http://schemas.microsoft.com/office/powerpoint/2010/main" val="558846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>
                <a:ea typeface="ＭＳ Ｐゴシック" charset="-128"/>
              </a:rPr>
              <a:t>LLJ affects Urban Heat Island</a:t>
            </a:r>
            <a:endParaRPr lang="en-US" sz="4000" dirty="0" smtClean="0">
              <a:ea typeface="ＭＳ Ｐゴシック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3000" y="5519267"/>
            <a:ext cx="36401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</a:pPr>
            <a:r>
              <a:rPr lang="en-US" altLang="zh-CN" b="1" dirty="0" smtClean="0">
                <a:solidFill>
                  <a:srgbClr val="FF0000"/>
                </a:solidFill>
                <a:ea typeface="宋体" charset="-122"/>
              </a:rPr>
              <a:t>Strong LLJ=&gt;strong turbulence=</a:t>
            </a:r>
            <a:r>
              <a:rPr lang="en-US" altLang="zh-CN" b="1" dirty="0" smtClean="0">
                <a:solidFill>
                  <a:srgbClr val="FF0000"/>
                </a:solidFill>
                <a:ea typeface="宋体" charset="-122"/>
              </a:rPr>
              <a:t>&gt;weak cooling </a:t>
            </a:r>
            <a:r>
              <a:rPr lang="en-US" altLang="zh-CN" b="1" dirty="0">
                <a:solidFill>
                  <a:srgbClr val="FF0000"/>
                </a:solidFill>
                <a:ea typeface="宋体" charset="-122"/>
              </a:rPr>
              <a:t>in rural terrain around city</a:t>
            </a:r>
          </a:p>
          <a:p>
            <a:pPr eaLnBrk="1" hangingPunct="1">
              <a:buClr>
                <a:srgbClr val="0000FF"/>
              </a:buClr>
            </a:pPr>
            <a:r>
              <a:rPr lang="en-US" altLang="zh-CN" b="1" dirty="0" smtClean="0">
                <a:solidFill>
                  <a:srgbClr val="FF0000"/>
                </a:solidFill>
                <a:ea typeface="宋体" charset="-122"/>
              </a:rPr>
              <a:t>=&gt;weak </a:t>
            </a:r>
            <a:r>
              <a:rPr lang="en-US" altLang="zh-CN" b="1" dirty="0" smtClean="0">
                <a:solidFill>
                  <a:srgbClr val="FF0000"/>
                </a:solidFill>
                <a:ea typeface="宋体" charset="-122"/>
              </a:rPr>
              <a:t>UHI</a:t>
            </a: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865028" y="2050890"/>
            <a:ext cx="7825084" cy="2623562"/>
            <a:chOff x="1143000" y="1061542"/>
            <a:chExt cx="6858000" cy="2299322"/>
          </a:xfrm>
        </p:grpSpPr>
        <p:pic>
          <p:nvPicPr>
            <p:cNvPr id="8" name="Picture 7" descr="http://www.caps.ou.edu/micronet/WRF-UCM/profile/ANLprofilertime_height_WSPDoverlayUHIIhourly_TKEnightCetner_32.png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820"/>
            <a:stretch/>
          </p:blipFill>
          <p:spPr bwMode="auto">
            <a:xfrm>
              <a:off x="1143000" y="1557337"/>
              <a:ext cx="6858000" cy="18035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Rectangle 8"/>
            <p:cNvSpPr/>
            <p:nvPr/>
          </p:nvSpPr>
          <p:spPr>
            <a:xfrm>
              <a:off x="1447800" y="1066800"/>
              <a:ext cx="282000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srgbClr val="3333FF"/>
                  </a:solidFill>
                </a:rPr>
                <a:t>Strong LLJ, weak UHI</a:t>
              </a:r>
              <a:endParaRPr lang="en-US" sz="2000" dirty="0">
                <a:solidFill>
                  <a:srgbClr val="3333FF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561586" y="1061542"/>
              <a:ext cx="282981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srgbClr val="3333FF"/>
                  </a:solidFill>
                </a:rPr>
                <a:t>Weak LLJ, strong UHI</a:t>
              </a:r>
              <a:endParaRPr lang="en-US" sz="2000" dirty="0">
                <a:solidFill>
                  <a:srgbClr val="3333FF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310629" y="4931140"/>
            <a:ext cx="6674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a typeface="ＭＳ Ｐゴシック" charset="-128"/>
              </a:rPr>
              <a:t>Two contrasting episodes</a:t>
            </a:r>
            <a:endParaRPr lang="en-US" sz="2400" b="1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4957055" y="5522571"/>
            <a:ext cx="32039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Clr>
                <a:srgbClr val="0000FF"/>
              </a:buClr>
            </a:pPr>
            <a:r>
              <a:rPr lang="en-US" altLang="zh-CN" b="1" dirty="0" smtClean="0">
                <a:solidFill>
                  <a:srgbClr val="FF0000"/>
                </a:solidFill>
                <a:ea typeface="宋体" charset="-122"/>
              </a:rPr>
              <a:t>Weak </a:t>
            </a:r>
            <a:r>
              <a:rPr lang="en-US" altLang="zh-CN" b="1" dirty="0" smtClean="0">
                <a:solidFill>
                  <a:srgbClr val="FF0000"/>
                </a:solidFill>
                <a:ea typeface="宋体" charset="-122"/>
              </a:rPr>
              <a:t>LLJ=</a:t>
            </a:r>
            <a:r>
              <a:rPr lang="en-US" altLang="zh-CN" b="1" dirty="0" smtClean="0">
                <a:solidFill>
                  <a:srgbClr val="FF0000"/>
                </a:solidFill>
                <a:ea typeface="宋体" charset="-122"/>
              </a:rPr>
              <a:t>&gt;weak turbulence</a:t>
            </a:r>
            <a:r>
              <a:rPr lang="en-US" altLang="zh-CN" b="1" dirty="0" smtClean="0">
                <a:solidFill>
                  <a:srgbClr val="FF0000"/>
                </a:solidFill>
                <a:ea typeface="宋体" charset="-122"/>
              </a:rPr>
              <a:t>=</a:t>
            </a:r>
            <a:r>
              <a:rPr lang="en-US" altLang="zh-CN" b="1" dirty="0" smtClean="0">
                <a:solidFill>
                  <a:srgbClr val="FF0000"/>
                </a:solidFill>
                <a:ea typeface="宋体" charset="-122"/>
              </a:rPr>
              <a:t>&gt;strong cooling in rural terrain around city</a:t>
            </a:r>
            <a:endParaRPr lang="en-US" altLang="zh-CN" b="1" dirty="0" smtClean="0">
              <a:solidFill>
                <a:srgbClr val="FF0000"/>
              </a:solidFill>
              <a:ea typeface="宋体" charset="-122"/>
            </a:endParaRPr>
          </a:p>
          <a:p>
            <a:pPr eaLnBrk="1" hangingPunct="1">
              <a:buClr>
                <a:srgbClr val="0000FF"/>
              </a:buClr>
            </a:pPr>
            <a:r>
              <a:rPr lang="en-US" altLang="zh-CN" b="1" dirty="0" smtClean="0">
                <a:solidFill>
                  <a:srgbClr val="FF0000"/>
                </a:solidFill>
                <a:ea typeface="宋体" charset="-122"/>
              </a:rPr>
              <a:t>=</a:t>
            </a:r>
            <a:r>
              <a:rPr lang="en-US" altLang="zh-CN" b="1" dirty="0" smtClean="0">
                <a:solidFill>
                  <a:srgbClr val="FF0000"/>
                </a:solidFill>
                <a:ea typeface="宋体" charset="-122"/>
              </a:rPr>
              <a:t>&gt;strong </a:t>
            </a:r>
            <a:r>
              <a:rPr lang="en-US" altLang="zh-CN" b="1" dirty="0" smtClean="0">
                <a:solidFill>
                  <a:srgbClr val="FF0000"/>
                </a:solidFill>
                <a:ea typeface="宋体" charset="-122"/>
              </a:rPr>
              <a:t>UHI</a:t>
            </a:r>
          </a:p>
        </p:txBody>
      </p:sp>
    </p:spTree>
    <p:extLst>
      <p:ext uri="{BB962C8B-B14F-4D97-AF65-F5344CB8AC3E}">
        <p14:creationId xmlns:p14="http://schemas.microsoft.com/office/powerpoint/2010/main" val="1133146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ur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978" y="914400"/>
            <a:ext cx="3550023" cy="274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0" y="4648200"/>
            <a:ext cx="2880360" cy="1066800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/>
              <a:t>Ozone Concentrations in OKC during 3 Episodes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48640" y="1025200"/>
            <a:ext cx="493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Observations              WRF output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394532"/>
            <a:ext cx="6034204" cy="523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849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786809" y="3827721"/>
            <a:ext cx="1988289" cy="170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" name="Group 55"/>
          <p:cNvGrpSpPr/>
          <p:nvPr/>
        </p:nvGrpSpPr>
        <p:grpSpPr>
          <a:xfrm>
            <a:off x="356334" y="184812"/>
            <a:ext cx="4072791" cy="3221296"/>
            <a:chOff x="356334" y="293208"/>
            <a:chExt cx="4510300" cy="3528163"/>
          </a:xfrm>
        </p:grpSpPr>
        <p:pic>
          <p:nvPicPr>
            <p:cNvPr id="53" name="Picture 52" descr="BV_windshear.jpg"/>
            <p:cNvPicPr>
              <a:picLocks noChangeAspect="1"/>
            </p:cNvPicPr>
            <p:nvPr/>
          </p:nvPicPr>
          <p:blipFill>
            <a:blip r:embed="rId2" cstate="print"/>
            <a:srcRect l="7561" t="8653" r="10397" b="7417"/>
            <a:stretch>
              <a:fillRect/>
            </a:stretch>
          </p:blipFill>
          <p:spPr>
            <a:xfrm>
              <a:off x="356334" y="293208"/>
              <a:ext cx="4510300" cy="3528163"/>
            </a:xfrm>
            <a:prstGeom prst="rect">
              <a:avLst/>
            </a:prstGeom>
          </p:spPr>
        </p:pic>
        <p:pic>
          <p:nvPicPr>
            <p:cNvPr id="26" name="Picture 25" descr="turbines.bmp"/>
            <p:cNvPicPr>
              <a:picLocks noChangeAspect="1"/>
            </p:cNvPicPr>
            <p:nvPr/>
          </p:nvPicPr>
          <p:blipFill>
            <a:blip r:embed="rId3" cstate="print"/>
            <a:srcRect l="28500" t="2400" r="49500" b="40800"/>
            <a:stretch>
              <a:fillRect/>
            </a:stretch>
          </p:blipFill>
          <p:spPr>
            <a:xfrm>
              <a:off x="3632604" y="1819164"/>
              <a:ext cx="958083" cy="1600183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938063" y="1917099"/>
              <a:ext cx="3737304" cy="1024884"/>
            </a:xfrm>
            <a:prstGeom prst="rect">
              <a:avLst/>
            </a:prstGeom>
            <a:solidFill>
              <a:schemeClr val="accent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83135" y="442251"/>
              <a:ext cx="3404135" cy="1786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LIDAR rotor disk U = 7.4 m/s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LIDAR hub-height U = 7.0 m/s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Turbine nacelle U = 6.88 m/s 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I</a:t>
              </a:r>
              <a:r>
                <a:rPr lang="en-US" sz="1400" baseline="-25000" dirty="0" smtClean="0">
                  <a:solidFill>
                    <a:prstClr val="black"/>
                  </a:solidFill>
                  <a:latin typeface="Calibri"/>
                </a:rPr>
                <a:t>U</a:t>
              </a:r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 = 10%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Direction shear = 2°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Power = 311 kW</a:t>
              </a:r>
            </a:p>
            <a:p>
              <a:endParaRPr lang="en-US" sz="1600" b="1" dirty="0" smtClea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40197" y="3053890"/>
              <a:ext cx="3647705" cy="370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prstClr val="black"/>
                  </a:solidFill>
                  <a:latin typeface="Calibri"/>
                </a:rPr>
                <a:t>Typical nighttime stable flow</a:t>
              </a:r>
              <a:endParaRPr lang="en-US" sz="16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" name="Group 61"/>
          <p:cNvGrpSpPr/>
          <p:nvPr/>
        </p:nvGrpSpPr>
        <p:grpSpPr>
          <a:xfrm>
            <a:off x="297641" y="3403840"/>
            <a:ext cx="4131483" cy="3252048"/>
            <a:chOff x="297641" y="3485728"/>
            <a:chExt cx="4131483" cy="3252048"/>
          </a:xfrm>
        </p:grpSpPr>
        <p:pic>
          <p:nvPicPr>
            <p:cNvPr id="55" name="Picture 54" descr="BV_windshear2.jpg"/>
            <p:cNvPicPr>
              <a:picLocks noChangeAspect="1"/>
            </p:cNvPicPr>
            <p:nvPr/>
          </p:nvPicPr>
          <p:blipFill>
            <a:blip r:embed="rId4" cstate="print"/>
            <a:srcRect l="5671" t="7417" r="10397" b="6180"/>
            <a:stretch>
              <a:fillRect/>
            </a:stretch>
          </p:blipFill>
          <p:spPr>
            <a:xfrm>
              <a:off x="297641" y="3485728"/>
              <a:ext cx="4131483" cy="3252048"/>
            </a:xfrm>
            <a:prstGeom prst="rect">
              <a:avLst/>
            </a:prstGeom>
          </p:spPr>
        </p:pic>
        <p:pic>
          <p:nvPicPr>
            <p:cNvPr id="58" name="Picture 57" descr="turbines.bmp"/>
            <p:cNvPicPr>
              <a:picLocks noChangeAspect="1"/>
            </p:cNvPicPr>
            <p:nvPr/>
          </p:nvPicPr>
          <p:blipFill>
            <a:blip r:embed="rId3" cstate="print"/>
            <a:srcRect l="28500" t="2400" r="49500" b="40800"/>
            <a:stretch>
              <a:fillRect/>
            </a:stretch>
          </p:blipFill>
          <p:spPr>
            <a:xfrm>
              <a:off x="3286224" y="4860334"/>
              <a:ext cx="865147" cy="1461005"/>
            </a:xfrm>
            <a:prstGeom prst="rect">
              <a:avLst/>
            </a:prstGeom>
          </p:spPr>
        </p:pic>
        <p:sp>
          <p:nvSpPr>
            <p:cNvPr id="57" name="Rectangle 56"/>
            <p:cNvSpPr/>
            <p:nvPr/>
          </p:nvSpPr>
          <p:spPr>
            <a:xfrm>
              <a:off x="872109" y="4959276"/>
              <a:ext cx="3374777" cy="935743"/>
            </a:xfrm>
            <a:prstGeom prst="rect">
              <a:avLst/>
            </a:prstGeom>
            <a:solidFill>
              <a:schemeClr val="accent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83561" y="5797662"/>
              <a:ext cx="32938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N</a:t>
              </a:r>
              <a:r>
                <a:rPr lang="en-US" sz="1600" b="1" dirty="0" smtClean="0">
                  <a:solidFill>
                    <a:prstClr val="black"/>
                  </a:solidFill>
                  <a:latin typeface="Calibri"/>
                </a:rPr>
                <a:t>ighttime flow with katabatic drainage flows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146359" y="3622230"/>
              <a:ext cx="307392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LIDAR rotor disk U = 5.6 m/s</a:t>
              </a:r>
            </a:p>
            <a:p>
              <a:pPr algn="r"/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LIDAR hub-height U = 5.6 m/s</a:t>
              </a:r>
            </a:p>
            <a:p>
              <a:pPr algn="r"/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Turbine nacelle U = 5.5 m/s </a:t>
              </a:r>
            </a:p>
            <a:p>
              <a:pPr algn="r"/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I</a:t>
              </a:r>
              <a:r>
                <a:rPr lang="en-US" sz="1400" baseline="-25000" dirty="0" smtClean="0">
                  <a:solidFill>
                    <a:prstClr val="black"/>
                  </a:solidFill>
                  <a:latin typeface="Calibri"/>
                </a:rPr>
                <a:t>U</a:t>
              </a:r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 = 23%</a:t>
              </a:r>
            </a:p>
            <a:p>
              <a:pPr algn="r"/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Direction shear = 18°</a:t>
              </a:r>
            </a:p>
            <a:p>
              <a:pPr algn="r"/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Power = 177 kW</a:t>
              </a:r>
            </a:p>
            <a:p>
              <a:pPr algn="r"/>
              <a:endParaRPr lang="en-US" sz="1400" dirty="0" smtClean="0">
                <a:solidFill>
                  <a:prstClr val="black"/>
                </a:solidFill>
                <a:latin typeface="Calibri"/>
              </a:endParaRPr>
            </a:p>
            <a:p>
              <a:pPr algn="r"/>
              <a:endParaRPr lang="en-US" sz="1400" dirty="0" smtClean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4498075" y="1447562"/>
            <a:ext cx="472212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Calibri"/>
              </a:rPr>
              <a:t>I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nclude times of strong positive and negative wind shear, strong directional shear and high turbulence….all of which affect power generation</a:t>
            </a:r>
          </a:p>
          <a:p>
            <a:endParaRPr lang="en-US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95800" y="3657600"/>
            <a:ext cx="4495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These examples show that commercially available </a:t>
            </a:r>
            <a:r>
              <a:rPr lang="en-US" sz="2400" b="1" dirty="0" err="1" smtClean="0">
                <a:solidFill>
                  <a:prstClr val="black"/>
                </a:solidFill>
                <a:latin typeface="Calibri"/>
              </a:rPr>
              <a:t>Lidars</a:t>
            </a: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 provide useful information about mean wind characteristics.</a:t>
            </a:r>
          </a:p>
          <a:p>
            <a:endParaRPr lang="en-US" sz="2400" b="1" dirty="0" smtClean="0">
              <a:solidFill>
                <a:prstClr val="black"/>
              </a:solidFill>
              <a:latin typeface="Calibri"/>
            </a:endParaRPr>
          </a:p>
          <a:p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How well can we measure turbulence characteristics?  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96475" y="304800"/>
            <a:ext cx="4722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Observed inflow conditions at the Altamont Pass Wind Farm</a:t>
            </a:r>
          </a:p>
        </p:txBody>
      </p:sp>
    </p:spTree>
    <p:extLst>
      <p:ext uri="{BB962C8B-B14F-4D97-AF65-F5344CB8AC3E}">
        <p14:creationId xmlns:p14="http://schemas.microsoft.com/office/powerpoint/2010/main" val="2349215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LABLE I and II Study Area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1"/>
          <a:stretch/>
        </p:blipFill>
        <p:spPr bwMode="auto">
          <a:xfrm>
            <a:off x="1295400" y="4181475"/>
            <a:ext cx="2724912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3" r="10806" b="11111"/>
          <a:stretch/>
        </p:blipFill>
        <p:spPr>
          <a:xfrm>
            <a:off x="838200" y="889687"/>
            <a:ext cx="4789932" cy="310698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2657856" y="3996669"/>
            <a:ext cx="3115055" cy="97674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657856" y="5221224"/>
            <a:ext cx="3115055" cy="154810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295400" y="1499617"/>
            <a:ext cx="1981200" cy="268185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3337560" y="1499617"/>
            <a:ext cx="667512" cy="268185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628132" y="933989"/>
            <a:ext cx="3341367" cy="286232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H- ARM Halo Lidar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R- Raman </a:t>
            </a:r>
            <a:r>
              <a:rPr lang="en-US" dirty="0" err="1" smtClean="0">
                <a:solidFill>
                  <a:srgbClr val="FFFF00"/>
                </a:solidFill>
              </a:rPr>
              <a:t>lidar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T- 60-m tower (</a:t>
            </a:r>
            <a:r>
              <a:rPr lang="en-US" dirty="0" err="1" smtClean="0">
                <a:solidFill>
                  <a:srgbClr val="FFFF00"/>
                </a:solidFill>
              </a:rPr>
              <a:t>sonics</a:t>
            </a:r>
            <a:r>
              <a:rPr lang="en-US" dirty="0" smtClean="0">
                <a:solidFill>
                  <a:srgbClr val="FFFF00"/>
                </a:solidFill>
              </a:rPr>
              <a:t> at 25,60 m)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E- 4-m Eddy Correlation and flux</a:t>
            </a:r>
          </a:p>
          <a:p>
            <a:r>
              <a:rPr lang="en-US" dirty="0">
                <a:solidFill>
                  <a:srgbClr val="FFFF00"/>
                </a:solidFill>
              </a:rPr>
              <a:t>A</a:t>
            </a:r>
            <a:r>
              <a:rPr lang="en-US" dirty="0" smtClean="0">
                <a:solidFill>
                  <a:srgbClr val="FFFF00"/>
                </a:solidFill>
              </a:rPr>
              <a:t>- AERI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</a:t>
            </a:r>
            <a:r>
              <a:rPr lang="en-US" dirty="0">
                <a:solidFill>
                  <a:srgbClr val="FF0000"/>
                </a:solidFill>
              </a:rPr>
              <a:t>- OU Halo </a:t>
            </a:r>
            <a:r>
              <a:rPr lang="en-US" dirty="0" err="1">
                <a:solidFill>
                  <a:srgbClr val="FF0000"/>
                </a:solidFill>
              </a:rPr>
              <a:t>Lidar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S- </a:t>
            </a:r>
            <a:r>
              <a:rPr lang="en-US" dirty="0" err="1">
                <a:solidFill>
                  <a:srgbClr val="FF0000"/>
                </a:solidFill>
              </a:rPr>
              <a:t>Metek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Sodar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008000"/>
                </a:solidFill>
              </a:rPr>
              <a:t>L- </a:t>
            </a:r>
            <a:r>
              <a:rPr lang="en-US" dirty="0" err="1">
                <a:solidFill>
                  <a:srgbClr val="008000"/>
                </a:solidFill>
              </a:rPr>
              <a:t>Leosphere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err="1" smtClean="0">
                <a:solidFill>
                  <a:srgbClr val="008000"/>
                </a:solidFill>
              </a:rPr>
              <a:t>Lidar</a:t>
            </a:r>
            <a:r>
              <a:rPr lang="en-US" dirty="0" smtClean="0">
                <a:solidFill>
                  <a:srgbClr val="008000"/>
                </a:solidFill>
              </a:rPr>
              <a:t> (I only)</a:t>
            </a:r>
            <a:endParaRPr lang="en-US" dirty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rgbClr val="008000"/>
                </a:solidFill>
              </a:rPr>
              <a:t>G- </a:t>
            </a:r>
            <a:r>
              <a:rPr lang="en-US" dirty="0" err="1" smtClean="0">
                <a:solidFill>
                  <a:srgbClr val="008000"/>
                </a:solidFill>
              </a:rPr>
              <a:t>Gallion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err="1" smtClean="0">
                <a:solidFill>
                  <a:srgbClr val="008000"/>
                </a:solidFill>
              </a:rPr>
              <a:t>Lidar</a:t>
            </a:r>
            <a:r>
              <a:rPr lang="en-US" dirty="0" smtClean="0">
                <a:solidFill>
                  <a:srgbClr val="008000"/>
                </a:solidFill>
              </a:rPr>
              <a:t> (II only)</a:t>
            </a:r>
          </a:p>
          <a:p>
            <a:r>
              <a:rPr lang="en-US" dirty="0" smtClean="0">
                <a:solidFill>
                  <a:srgbClr val="4BACC6"/>
                </a:solidFill>
              </a:rPr>
              <a:t>W–</a:t>
            </a:r>
            <a:r>
              <a:rPr lang="en-US" dirty="0" err="1" smtClean="0">
                <a:solidFill>
                  <a:srgbClr val="4BACC6"/>
                </a:solidFill>
              </a:rPr>
              <a:t>Windcube</a:t>
            </a:r>
            <a:r>
              <a:rPr lang="en-US" dirty="0" smtClean="0">
                <a:solidFill>
                  <a:srgbClr val="4BACC6"/>
                </a:solidFill>
              </a:rPr>
              <a:t> </a:t>
            </a:r>
            <a:r>
              <a:rPr lang="en-US" dirty="0" err="1" smtClean="0">
                <a:solidFill>
                  <a:srgbClr val="4BACC6"/>
                </a:solidFill>
              </a:rPr>
              <a:t>Lidar</a:t>
            </a:r>
            <a:endParaRPr lang="en-US" dirty="0">
              <a:solidFill>
                <a:srgbClr val="4BACC6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" y="914400"/>
            <a:ext cx="3451385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>
                  <a:noFill/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/>
              </a:rPr>
              <a:t>DOE SGP ARM Site</a:t>
            </a:r>
            <a:endParaRPr lang="en-US" sz="3200" b="1" spc="50" dirty="0">
              <a:ln w="11430">
                <a:noFill/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63761" y="4572000"/>
            <a:ext cx="145123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LABLE I</a:t>
            </a:r>
          </a:p>
          <a:p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Setup: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2400" y="5780782"/>
            <a:ext cx="461015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LABLE I: 09/18-11/13/12</a:t>
            </a:r>
          </a:p>
          <a:p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LABLE II: 06/02-07/08/13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1022" y="3960151"/>
            <a:ext cx="2800384" cy="283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75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6271" y="274638"/>
            <a:ext cx="3005143" cy="114300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Key Instruments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913"/>
          <a:stretch/>
        </p:blipFill>
        <p:spPr>
          <a:xfrm>
            <a:off x="2601121" y="482989"/>
            <a:ext cx="6435552" cy="613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82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7"/>
            <a:ext cx="2055964" cy="2076097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err="1" smtClean="0"/>
              <a:t>Sodar</a:t>
            </a:r>
            <a:r>
              <a:rPr lang="en-US" dirty="0" smtClean="0"/>
              <a:t> and Doppler </a:t>
            </a:r>
            <a:r>
              <a:rPr lang="en-US" dirty="0" err="1" smtClean="0"/>
              <a:t>Lidars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t="4304" b="1011"/>
          <a:stretch/>
        </p:blipFill>
        <p:spPr>
          <a:xfrm>
            <a:off x="2531982" y="232552"/>
            <a:ext cx="6471634" cy="649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64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6753</TotalTime>
  <Words>956</Words>
  <Application>Microsoft Macintosh PowerPoint</Application>
  <PresentationFormat>On-screen Show (4:3)</PresentationFormat>
  <Paragraphs>153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Office Theme</vt:lpstr>
      <vt:lpstr>1_Office Theme</vt:lpstr>
      <vt:lpstr>2_Office Theme</vt:lpstr>
      <vt:lpstr>PowerPoint Presentation</vt:lpstr>
      <vt:lpstr>Introduction</vt:lpstr>
      <vt:lpstr>PowerPoint Presentation</vt:lpstr>
      <vt:lpstr>LLJ affects Urban Heat Island</vt:lpstr>
      <vt:lpstr>Ozone Concentrations in OKC during 3 Episodes</vt:lpstr>
      <vt:lpstr>PowerPoint Presentation</vt:lpstr>
      <vt:lpstr>LABLE I and II Study Area</vt:lpstr>
      <vt:lpstr>Key Instruments</vt:lpstr>
      <vt:lpstr>Sodar and Doppler Lidars</vt:lpstr>
      <vt:lpstr>Instrumentation</vt:lpstr>
      <vt:lpstr>LLJs Observed During LABLE I </vt:lpstr>
      <vt:lpstr>Summary of LLJ Properties during LABLE I</vt:lpstr>
      <vt:lpstr>Instrument Comparison LABLE I</vt:lpstr>
      <vt:lpstr>Near-Surface Temperature Gradient</vt:lpstr>
      <vt:lpstr>Comparisons of 2 LLJ Cases </vt:lpstr>
      <vt:lpstr>Comparisons of 2 LLJ Cases </vt:lpstr>
      <vt:lpstr>Comparisons of 2 LLJ Cases </vt:lpstr>
      <vt:lpstr>Dual-Doppler wind profile retrieval</vt:lpstr>
      <vt:lpstr>LABLE II Instrument Comparison</vt:lpstr>
      <vt:lpstr>LABLE II 06/13/2013</vt:lpstr>
      <vt:lpstr>Conclusions</vt:lpstr>
      <vt:lpstr>OU CLAMPS</vt:lpstr>
      <vt:lpstr>Urban Studies: Oklahoma City</vt:lpstr>
      <vt:lpstr>Streamline Halo Doppler Lidar</vt:lpstr>
      <vt:lpstr>LABLE II</vt:lpstr>
      <vt:lpstr>Instrument Comparisons</vt:lpstr>
      <vt:lpstr>Instrument Comparisons</vt:lpstr>
      <vt:lpstr>PowerPoint Presentation</vt:lpstr>
      <vt:lpstr>Tri-Doppler –WindCube comparison</vt:lpstr>
    </vt:vector>
  </TitlesOfParts>
  <Company>LLNL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Application #1: The complexity of the boundary layer currently challenges wind industry – more observations are needed!</dc:title>
  <dc:creator>Sonia Wharton</dc:creator>
  <cp:lastModifiedBy>Petra Klein</cp:lastModifiedBy>
  <cp:revision>70</cp:revision>
  <cp:lastPrinted>2013-08-05T05:01:04Z</cp:lastPrinted>
  <dcterms:created xsi:type="dcterms:W3CDTF">2013-08-02T16:23:30Z</dcterms:created>
  <dcterms:modified xsi:type="dcterms:W3CDTF">2014-09-25T15:16:29Z</dcterms:modified>
</cp:coreProperties>
</file>