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Masters/slideMaster8.xml" ContentType="application/vnd.openxmlformats-officedocument.presentationml.slideMaster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theme/theme10.xml" ContentType="application/vnd.openxmlformats-officedocument.them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theme/theme11.xml" ContentType="application/vnd.openxmlformats-officedocument.them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Default Extension="wmf" ContentType="image/x-wmf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7" r:id="rId1"/>
    <p:sldMasterId id="2147485062" r:id="rId2"/>
    <p:sldMasterId id="2147485029" r:id="rId3"/>
    <p:sldMasterId id="2147485041" r:id="rId4"/>
    <p:sldMasterId id="2147485044" r:id="rId5"/>
    <p:sldMasterId id="2147485059" r:id="rId6"/>
    <p:sldMasterId id="2147485152" r:id="rId7"/>
    <p:sldMasterId id="2147485165" r:id="rId8"/>
    <p:sldMasterId id="2147485168" r:id="rId9"/>
  </p:sldMasterIdLst>
  <p:notesMasterIdLst>
    <p:notesMasterId r:id="rId39"/>
  </p:notesMasterIdLst>
  <p:handoutMasterIdLst>
    <p:handoutMasterId r:id="rId40"/>
  </p:handoutMasterIdLst>
  <p:sldIdLst>
    <p:sldId id="683" r:id="rId10"/>
    <p:sldId id="726" r:id="rId11"/>
    <p:sldId id="728" r:id="rId12"/>
    <p:sldId id="733" r:id="rId13"/>
    <p:sldId id="738" r:id="rId14"/>
    <p:sldId id="739" r:id="rId15"/>
    <p:sldId id="717" r:id="rId16"/>
    <p:sldId id="742" r:id="rId17"/>
    <p:sldId id="744" r:id="rId18"/>
    <p:sldId id="781" r:id="rId19"/>
    <p:sldId id="780" r:id="rId20"/>
    <p:sldId id="775" r:id="rId21"/>
    <p:sldId id="779" r:id="rId22"/>
    <p:sldId id="777" r:id="rId23"/>
    <p:sldId id="782" r:id="rId24"/>
    <p:sldId id="783" r:id="rId25"/>
    <p:sldId id="784" r:id="rId26"/>
    <p:sldId id="785" r:id="rId27"/>
    <p:sldId id="786" r:id="rId28"/>
    <p:sldId id="787" r:id="rId29"/>
    <p:sldId id="788" r:id="rId30"/>
    <p:sldId id="789" r:id="rId31"/>
    <p:sldId id="790" r:id="rId32"/>
    <p:sldId id="791" r:id="rId33"/>
    <p:sldId id="792" r:id="rId34"/>
    <p:sldId id="793" r:id="rId35"/>
    <p:sldId id="794" r:id="rId36"/>
    <p:sldId id="795" r:id="rId37"/>
    <p:sldId id="696" r:id="rId38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1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1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1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</p:showPr>
  <p:clrMru>
    <a:srgbClr val="A50021"/>
    <a:srgbClr val="660033"/>
    <a:srgbClr val="CC0000"/>
    <a:srgbClr val="FFEFD1"/>
    <a:srgbClr val="8D0101"/>
    <a:srgbClr val="993366"/>
    <a:srgbClr val="CC00CC"/>
    <a:srgbClr val="660066"/>
    <a:srgbClr val="008080"/>
    <a:srgbClr val="0000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17" autoAdjust="0"/>
    <p:restoredTop sz="73656" autoAdjust="0"/>
  </p:normalViewPr>
  <p:slideViewPr>
    <p:cSldViewPr snapToGrid="0">
      <p:cViewPr>
        <p:scale>
          <a:sx n="80" d="100"/>
          <a:sy n="80" d="100"/>
        </p:scale>
        <p:origin x="-811" y="-283"/>
      </p:cViewPr>
      <p:guideLst>
        <p:guide orient="horz" pos="2160"/>
        <p:guide pos="2880"/>
      </p:guideLst>
    </p:cSldViewPr>
  </p:slideViewPr>
  <p:outlineViewPr>
    <p:cViewPr>
      <p:scale>
        <a:sx n="100" d="100"/>
        <a:sy n="100" d="100"/>
      </p:scale>
      <p:origin x="0" y="85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1632" y="1146"/>
      </p:cViewPr>
      <p:guideLst>
        <p:guide orient="horz" pos="2928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3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8.4907399016287924E-2"/>
          <c:y val="9.3055357186211773E-2"/>
          <c:w val="0.83018520196742507"/>
          <c:h val="0.81388928562757956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Education Profile</c:v>
                </c:pt>
              </c:strCache>
            </c:strRef>
          </c:tx>
          <c:explosion val="25"/>
          <c:dPt>
            <c:idx val="0"/>
            <c:explosion val="12"/>
            <c:spPr>
              <a:solidFill>
                <a:srgbClr val="F7DE9F"/>
              </a:solidFill>
            </c:spPr>
          </c:dPt>
          <c:dPt>
            <c:idx val="1"/>
            <c:explosion val="12"/>
          </c:dPt>
          <c:dPt>
            <c:idx val="2"/>
            <c:explosion val="2"/>
            <c:spPr>
              <a:solidFill>
                <a:srgbClr val="000066"/>
              </a:solidFill>
            </c:spPr>
          </c:dPt>
          <c:dLbls>
            <c:dLbl>
              <c:idx val="0"/>
              <c:layout>
                <c:manualLayout>
                  <c:x val="-1.9795991527850068E-2"/>
                  <c:y val="1.4923669055920621E-2"/>
                </c:manualLayout>
              </c:layout>
              <c:tx>
                <c:rich>
                  <a:bodyPr/>
                  <a:lstStyle/>
                  <a:p>
                    <a:r>
                      <a:rPr lang="en-US" sz="1800" b="1" dirty="0" smtClean="0">
                        <a:solidFill>
                          <a:schemeClr val="tx1"/>
                        </a:solidFill>
                      </a:rPr>
                      <a:t>Bachelor/</a:t>
                    </a:r>
                  </a:p>
                  <a:p>
                    <a:r>
                      <a:rPr lang="en-US" sz="1800" b="1" dirty="0" smtClean="0">
                        <a:solidFill>
                          <a:schemeClr val="tx1"/>
                        </a:solidFill>
                      </a:rPr>
                      <a:t>Other</a:t>
                    </a:r>
                  </a:p>
                  <a:p>
                    <a:r>
                      <a:rPr lang="en-US" sz="1800" b="1" dirty="0" smtClean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en-US" sz="1800" b="1" dirty="0">
                        <a:solidFill>
                          <a:schemeClr val="tx1"/>
                        </a:solidFill>
                      </a:rPr>
                      <a:t>7</a:t>
                    </a:r>
                  </a:p>
                </c:rich>
              </c:tx>
              <c:showVal val="1"/>
              <c:showCatName val="1"/>
            </c:dLbl>
            <c:dLbl>
              <c:idx val="1"/>
              <c:layout>
                <c:manualLayout>
                  <c:x val="-0.21763480735161908"/>
                  <c:y val="-0.15012033029753521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bg1"/>
                        </a:solidFill>
                      </a:defRPr>
                    </a:pPr>
                    <a:r>
                      <a:rPr lang="en-US" b="1" smtClean="0"/>
                      <a:t>Masters </a:t>
                    </a:r>
                    <a:r>
                      <a:rPr lang="en-US" b="1"/>
                      <a:t>18</a:t>
                    </a:r>
                  </a:p>
                </c:rich>
              </c:tx>
              <c:spPr/>
              <c:showVal val="1"/>
              <c:showCatName val="1"/>
            </c:dLbl>
            <c:dLbl>
              <c:idx val="2"/>
              <c:layout>
                <c:manualLayout>
                  <c:x val="0.23325775978840479"/>
                  <c:y val="3.7670393191249749E-2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bg1"/>
                        </a:solidFill>
                      </a:defRPr>
                    </a:pPr>
                    <a:r>
                      <a:rPr lang="en-US" b="1" smtClean="0"/>
                      <a:t>PhDs</a:t>
                    </a:r>
                  </a:p>
                  <a:p>
                    <a:pPr>
                      <a:defRPr b="1">
                        <a:solidFill>
                          <a:schemeClr val="bg1"/>
                        </a:solidFill>
                      </a:defRPr>
                    </a:pPr>
                    <a:r>
                      <a:rPr lang="en-US" b="1" smtClean="0"/>
                      <a:t>22</a:t>
                    </a:r>
                    <a:endParaRPr lang="en-US" b="1" dirty="0"/>
                  </a:p>
                </c:rich>
              </c:tx>
              <c:spPr/>
              <c:showVal val="1"/>
              <c:showCatName val="1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Val val="1"/>
            <c:showCatName val="1"/>
            <c:showLeaderLines val="1"/>
          </c:dLbls>
          <c:cat>
            <c:strRef>
              <c:f>Sheet1!$A$2:$A$4</c:f>
              <c:strCache>
                <c:ptCount val="3"/>
                <c:pt idx="0">
                  <c:v>Bachelor/other</c:v>
                </c:pt>
                <c:pt idx="1">
                  <c:v>Masters</c:v>
                </c:pt>
                <c:pt idx="2">
                  <c:v>PhDs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</c:v>
                </c:pt>
                <c:pt idx="1">
                  <c:v>18</c:v>
                </c:pt>
                <c:pt idx="2">
                  <c:v>22</c:v>
                </c:pt>
              </c:numCache>
            </c:numRef>
          </c:val>
        </c:ser>
        <c:dLbls>
          <c:showVal val="1"/>
          <c:showCatName val="1"/>
        </c:dLbls>
      </c:pie3DChart>
    </c:plotArea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Personnel by Office</c:v>
                </c:pt>
              </c:strCache>
            </c:strRef>
          </c:tx>
          <c:dPt>
            <c:idx val="0"/>
            <c:spPr>
              <a:solidFill>
                <a:srgbClr val="2B4325"/>
              </a:solidFill>
            </c:spPr>
          </c:dPt>
          <c:dPt>
            <c:idx val="1"/>
            <c:spPr>
              <a:solidFill>
                <a:schemeClr val="accent1"/>
              </a:solidFill>
            </c:spPr>
          </c:dPt>
          <c:dPt>
            <c:idx val="2"/>
            <c:spPr>
              <a:solidFill>
                <a:srgbClr val="F7DE9F"/>
              </a:solidFill>
            </c:spPr>
          </c:dPt>
          <c:dPt>
            <c:idx val="3"/>
            <c:spPr>
              <a:solidFill>
                <a:srgbClr val="000066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b="1" dirty="0" smtClean="0">
                        <a:solidFill>
                          <a:schemeClr val="bg1"/>
                        </a:solidFill>
                      </a:rPr>
                      <a:t>D</a:t>
                    </a:r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iv</a:t>
                    </a:r>
                  </a:p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4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howVal val="1"/>
              <c:showCatName val="1"/>
            </c:dLbl>
            <c:dLbl>
              <c:idx val="1"/>
              <c:layout>
                <c:manualLayout>
                  <c:x val="-0.22891742251630406"/>
                  <c:y val="-6.1097011176761334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>
                        <a:solidFill>
                          <a:schemeClr val="bg1"/>
                        </a:solidFill>
                      </a:rPr>
                      <a:t>A</a:t>
                    </a:r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SB</a:t>
                    </a:r>
                  </a:p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18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howVal val="1"/>
              <c:showCatName val="1"/>
            </c:dLbl>
            <c:dLbl>
              <c:idx val="2"/>
              <c:layout>
                <c:manualLayout>
                  <c:x val="0.17684274279088674"/>
                  <c:y val="-0.19901320436327041"/>
                </c:manualLayout>
              </c:layout>
              <c:tx>
                <c:rich>
                  <a:bodyPr/>
                  <a:lstStyle/>
                  <a:p>
                    <a:r>
                      <a:rPr lang="en-US" b="1" smtClean="0"/>
                      <a:t>A</a:t>
                    </a:r>
                    <a:r>
                      <a:rPr lang="en-US" smtClean="0"/>
                      <a:t>MB</a:t>
                    </a:r>
                  </a:p>
                  <a:p>
                    <a:r>
                      <a:rPr lang="en-US" smtClean="0"/>
                      <a:t>11</a:t>
                    </a:r>
                    <a:endParaRPr lang="en-US"/>
                  </a:p>
                </c:rich>
              </c:tx>
              <c:showVal val="1"/>
              <c:showCatName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b="1" dirty="0" smtClean="0">
                        <a:solidFill>
                          <a:schemeClr val="bg1"/>
                        </a:solidFill>
                      </a:rPr>
                      <a:t>A</a:t>
                    </a:r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DB</a:t>
                    </a:r>
                  </a:p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14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howVal val="1"/>
              <c:showCatName val="1"/>
            </c:dLbl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Val val="1"/>
            <c:showCatName val="1"/>
            <c:showLeaderLines val="1"/>
          </c:dLbls>
          <c:cat>
            <c:strRef>
              <c:f>Sheet1!$A$2:$A$5</c:f>
              <c:strCache>
                <c:ptCount val="4"/>
                <c:pt idx="0">
                  <c:v>Div</c:v>
                </c:pt>
                <c:pt idx="1">
                  <c:v>ASB</c:v>
                </c:pt>
                <c:pt idx="2">
                  <c:v>AMB</c:v>
                </c:pt>
                <c:pt idx="3">
                  <c:v>ADB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18</c:v>
                </c:pt>
                <c:pt idx="2">
                  <c:v>11</c:v>
                </c:pt>
                <c:pt idx="3">
                  <c:v>14</c:v>
                </c:pt>
              </c:numCache>
            </c:numRef>
          </c:val>
        </c:ser>
        <c:dLbls>
          <c:showVal val="1"/>
          <c:showCatName val="1"/>
        </c:dLbls>
        <c:firstSliceAng val="0"/>
      </c:pieChart>
    </c:plotArea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34" tIns="45817" rIns="91634" bIns="45817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34" tIns="45817" rIns="91634" bIns="45817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73C0C965-7CFF-496D-A704-FB2E0BC6890C}" type="datetime1">
              <a:rPr lang="en-US"/>
              <a:pPr>
                <a:defRPr/>
              </a:pPr>
              <a:t>9/23/2014</a:t>
            </a:fld>
            <a:endParaRPr lang="en-US"/>
          </a:p>
        </p:txBody>
      </p:sp>
      <p:sp>
        <p:nvSpPr>
          <p:cNvPr id="134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34" tIns="45817" rIns="91634" bIns="45817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4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29675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34" tIns="45817" rIns="91634" bIns="45817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0FB42A75-26C5-4044-A6EC-78204A1544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6" tIns="46578" rIns="93156" bIns="46578" numCol="1" anchor="t" anchorCtr="0" compatLnSpc="1">
            <a:prstTxWarp prst="textNoShape">
              <a:avLst/>
            </a:prstTxWarp>
          </a:bodyPr>
          <a:lstStyle>
            <a:lvl1pPr algn="l" defTabSz="932248" eaLnBrk="0" hangingPunct="0">
              <a:defRPr sz="1200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3513" y="0"/>
            <a:ext cx="3036887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6" tIns="46578" rIns="93156" bIns="46578" numCol="1" anchor="t" anchorCtr="0" compatLnSpc="1">
            <a:prstTxWarp prst="textNoShape">
              <a:avLst/>
            </a:prstTxWarp>
          </a:bodyPr>
          <a:lstStyle>
            <a:lvl1pPr algn="r" defTabSz="932248" eaLnBrk="0" hangingPunct="0">
              <a:defRPr sz="1200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6" tIns="46578" rIns="93156" bIns="465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6888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6" tIns="46578" rIns="93156" bIns="46578" numCol="1" anchor="b" anchorCtr="0" compatLnSpc="1">
            <a:prstTxWarp prst="textNoShape">
              <a:avLst/>
            </a:prstTxWarp>
          </a:bodyPr>
          <a:lstStyle>
            <a:lvl1pPr algn="l" defTabSz="932248" eaLnBrk="0" hangingPunct="0">
              <a:defRPr sz="1200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3513" y="8831263"/>
            <a:ext cx="3036887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6" tIns="46578" rIns="93156" bIns="46578" numCol="1" anchor="b" anchorCtr="0" compatLnSpc="1">
            <a:prstTxWarp prst="textNoShape">
              <a:avLst/>
            </a:prstTxWarp>
          </a:bodyPr>
          <a:lstStyle>
            <a:lvl1pPr algn="r" defTabSz="931697"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A8A58CB6-0050-4E8C-B190-C97D5F5ECA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itchFamily="34" charset="-128"/>
        <a:cs typeface="ＭＳ Ｐゴシック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itchFamily="34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itchFamily="34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itchFamily="34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itchFamily="34" charset="-128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0275"/>
            <a:fld id="{96AA74F7-3226-4260-8680-07F9099F9157}" type="slidenum">
              <a:rPr lang="en-US" smtClean="0">
                <a:latin typeface="Arial" pitchFamily="34" charset="0"/>
                <a:ea typeface="MS PGothic" pitchFamily="34" charset="-128"/>
                <a:cs typeface="Arial" pitchFamily="34" charset="0"/>
              </a:rPr>
              <a:pPr defTabSz="930275"/>
              <a:t>1</a:t>
            </a:fld>
            <a:endParaRPr lang="en-US" smtClean="0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685800" lvl="1" indent="-228600"/>
            <a:endParaRPr lang="en-US" smtClean="0">
              <a:ea typeface="ＭＳ Ｐゴシック" pitchFamily="34" charset="-128"/>
            </a:endParaRP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DBCCFE-DE91-44D4-BE91-63D20D950B64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  <a:p>
            <a:endParaRPr lang="en-US" smtClean="0">
              <a:ea typeface="ＭＳ Ｐゴシック" pitchFamily="34" charset="-128"/>
            </a:endParaRPr>
          </a:p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ACECD1-3139-454E-81D5-E2A71D2F77B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>
              <a:ea typeface="ＭＳ Ｐゴシック" pitchFamily="34" charset="-128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D5272E-1E90-4049-8A7E-F6B30CF37DEA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5242D3-9036-45F9-96B1-C8F76E55A912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E048BB-0FEB-461F-9A8B-3971C1FF927F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A9695-7017-4756-9E57-CCA3DBFD43E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0275"/>
            <a:fld id="{B6BFAEB3-205C-4B81-8A70-E99625CD34F2}" type="slidenum">
              <a:rPr lang="en-US" smtClean="0">
                <a:latin typeface="Arial" pitchFamily="34" charset="0"/>
                <a:ea typeface="MS PGothic" pitchFamily="34" charset="-128"/>
                <a:cs typeface="Arial" pitchFamily="34" charset="0"/>
              </a:rPr>
              <a:pPr defTabSz="930275"/>
              <a:t>29</a:t>
            </a:fld>
            <a:endParaRPr lang="en-US" smtClean="0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0275"/>
            <a:fld id="{EA8311C9-D4AA-4C9B-BC67-562CCE1CC44D}" type="slidenum">
              <a:rPr lang="en-US" smtClean="0">
                <a:latin typeface="Arial" pitchFamily="34" charset="0"/>
                <a:ea typeface="MS PGothic" pitchFamily="34" charset="-128"/>
                <a:cs typeface="Arial" pitchFamily="34" charset="0"/>
              </a:rPr>
              <a:pPr defTabSz="930275"/>
              <a:t>3</a:t>
            </a:fld>
            <a:endParaRPr lang="en-US" smtClean="0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8200" cy="3486150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8" y="4416425"/>
            <a:ext cx="5610225" cy="418147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3973513" y="8832850"/>
            <a:ext cx="30368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1" tIns="46586" rIns="93171" bIns="46586" anchor="b"/>
          <a:lstStyle/>
          <a:p>
            <a:pPr algn="r" defTabSz="930275"/>
            <a:fld id="{B693C444-3ECB-41D9-B504-E2E2C0BB3069}" type="slidenum">
              <a:rPr lang="en-US" sz="1200">
                <a:solidFill>
                  <a:srgbClr val="000000"/>
                </a:solidFill>
                <a:ea typeface="MS PGothic" pitchFamily="34" charset="-128"/>
              </a:rPr>
              <a:pPr algn="r" defTabSz="930275"/>
              <a:t>4</a:t>
            </a:fld>
            <a:endParaRPr lang="en-US" sz="120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6427"/>
            <a:ext cx="5607050" cy="4183063"/>
          </a:xfrm>
          <a:noFill/>
          <a:ln/>
        </p:spPr>
        <p:txBody>
          <a:bodyPr/>
          <a:lstStyle/>
          <a:p>
            <a:endParaRPr lang="en-US" b="1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FNMOC:  Fleet Numerical Meteorology and Oceanography Center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FB9EC-9B31-4A50-A483-0E81530EC660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1650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FB9EC-9B31-4A50-A483-0E81530EC660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7497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Acronyms:</a:t>
            </a:r>
          </a:p>
          <a:p>
            <a:r>
              <a:rPr lang="en-US" dirty="0" smtClean="0"/>
              <a:t>TPA: Technology Planning Agreement</a:t>
            </a:r>
          </a:p>
          <a:p>
            <a:r>
              <a:rPr lang="en-US" dirty="0" smtClean="0"/>
              <a:t>TRL: Technology Readiness Level</a:t>
            </a:r>
          </a:p>
          <a:p>
            <a:r>
              <a:rPr lang="en-US" dirty="0" smtClean="0"/>
              <a:t>FTE: Full Time Equivalent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7E9BF5-9D8C-4C3E-91EA-16D421E55DB7}" type="slidenum">
              <a:rPr lang="en-US" smtClean="0"/>
              <a:pPr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FB9EC-9B31-4A50-A483-0E81530EC660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7497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  <a:p>
            <a:endParaRPr lang="en-US" smtClean="0">
              <a:ea typeface="ＭＳ Ｐゴシック" pitchFamily="34" charset="-128"/>
            </a:endParaRPr>
          </a:p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ACECD1-3139-454E-81D5-E2A71D2F77B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w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1.wmf"/><Relationship Id="rId4" Type="http://schemas.openxmlformats.org/officeDocument/2006/relationships/image" Target="../media/image2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9.png"/><Relationship Id="rId4" Type="http://schemas.openxmlformats.org/officeDocument/2006/relationships/image" Target="../media/image10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\\alc03nt\share\Protected\Graphics\PowerPoint Design Box\Diet Dr Pepper\05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RDECOM Banner for PPT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1814513"/>
            <a:ext cx="9144000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4" descr="tagline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62200" y="4724400"/>
            <a:ext cx="6248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6"/>
          <p:cNvSpPr txBox="1">
            <a:spLocks noChangeArrowheads="1"/>
          </p:cNvSpPr>
          <p:nvPr userDrawn="1"/>
        </p:nvSpPr>
        <p:spPr bwMode="auto">
          <a:xfrm>
            <a:off x="3362325" y="1154113"/>
            <a:ext cx="55530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en-US" sz="1600" b="1">
                <a:latin typeface="Arial Narrow" charset="0"/>
                <a:ea typeface="Arial" charset="0"/>
                <a:cs typeface="Arial" charset="0"/>
              </a:rPr>
              <a:t>U.S. Army Research, Development &amp; Engineering Command</a:t>
            </a:r>
          </a:p>
          <a:p>
            <a:pPr>
              <a:defRPr/>
            </a:pPr>
            <a:endParaRPr lang="en-US" sz="1400" b="1" baseline="-25000">
              <a:latin typeface="Arial Narrow" charset="0"/>
              <a:ea typeface="Arial" charset="0"/>
              <a:cs typeface="Arial" charset="0"/>
            </a:endParaRPr>
          </a:p>
        </p:txBody>
      </p:sp>
      <p:pic>
        <p:nvPicPr>
          <p:cNvPr id="8" name="Picture 16" descr="logo_usarmy_amc(black-red)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406400" y="1042988"/>
            <a:ext cx="2660650" cy="69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2" descr="ARL_logo_blackandgold_FINAL.pn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5376863" y="2511425"/>
            <a:ext cx="3614737" cy="133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09600" y="6019800"/>
            <a:ext cx="4267200" cy="442913"/>
          </a:xfrm>
        </p:spPr>
        <p:txBody>
          <a:bodyPr lIns="91440" tIns="45720" rIns="91440" bIns="45720" anchor="ctr"/>
          <a:lstStyle>
            <a:lvl1pPr marL="0" indent="0">
              <a:buFontTx/>
              <a:buNone/>
              <a:defRPr sz="24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2209800"/>
            <a:ext cx="4800600" cy="838200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RDECOM_Logo_Tagline_BlackRed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988" y="1046163"/>
            <a:ext cx="263048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RDECOM Banner for PPT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14513"/>
            <a:ext cx="9144000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ARL_Logo_March2012_WhiteGold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8525" y="2513013"/>
            <a:ext cx="3619500" cy="133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13" descr="tagline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200" y="4724400"/>
            <a:ext cx="6248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0"/>
          <p:cNvSpPr txBox="1">
            <a:spLocks noChangeArrowheads="1"/>
          </p:cNvSpPr>
          <p:nvPr userDrawn="1"/>
        </p:nvSpPr>
        <p:spPr bwMode="auto">
          <a:xfrm>
            <a:off x="3167453" y="1284629"/>
            <a:ext cx="49722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ea typeface="ＭＳ Ｐゴシック" pitchFamily="28" charset="-128"/>
                <a:cs typeface="Arial" charset="0"/>
              </a:rPr>
              <a:t>U.S. Army Research, Development and Engineering Command</a:t>
            </a:r>
          </a:p>
          <a:p>
            <a:pPr>
              <a:defRPr/>
            </a:pPr>
            <a:endParaRPr lang="en-US" sz="1200" b="1" dirty="0">
              <a:solidFill>
                <a:srgbClr val="000000"/>
              </a:solidFill>
              <a:latin typeface="Arial" charset="0"/>
              <a:ea typeface="ＭＳ Ｐゴシック" pitchFamily="28" charset="-128"/>
              <a:cs typeface="Arial" charset="0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6019800"/>
            <a:ext cx="4267200" cy="442913"/>
          </a:xfrm>
        </p:spPr>
        <p:txBody>
          <a:bodyPr lIns="91440" tIns="45720" rIns="91440" bIns="45720" anchor="ctr"/>
          <a:lstStyle>
            <a:lvl1pPr marL="0" indent="0">
              <a:buFontTx/>
              <a:buNone/>
              <a:defRPr sz="1200">
                <a:solidFill>
                  <a:schemeClr val="folHlink"/>
                </a:solidFill>
                <a:latin typeface="Arial Black" pitchFamily="28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09600" y="5181600"/>
            <a:ext cx="5486400" cy="838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0982" y="258090"/>
            <a:ext cx="4608871" cy="50144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2633663" y="258763"/>
            <a:ext cx="4608512" cy="50006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 eaLnBrk="0" hangingPunct="0">
              <a:defRPr/>
            </a:pPr>
            <a:r>
              <a:rPr lang="en-US" sz="2000" kern="0" dirty="0" smtClean="0">
                <a:solidFill>
                  <a:srgbClr val="FFFFFF"/>
                </a:solidFill>
                <a:latin typeface="Arial Black"/>
                <a:ea typeface="MS PGothic" pitchFamily="34" charset="-128"/>
                <a:cs typeface="+mn-cs"/>
              </a:rPr>
              <a:t>Click to edit Master title style</a:t>
            </a:r>
            <a:endParaRPr lang="en-US" sz="2000" kern="0" dirty="0">
              <a:solidFill>
                <a:srgbClr val="FFFFFF"/>
              </a:solidFill>
              <a:latin typeface="Arial Black"/>
              <a:ea typeface="MS PGothic" pitchFamily="34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0"/>
            <a:ext cx="4191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191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662084" y="258090"/>
            <a:ext cx="4608871" cy="50144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662084" y="258090"/>
            <a:ext cx="4608871" cy="50144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662084" y="258090"/>
            <a:ext cx="4608871" cy="50144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2084" y="258090"/>
            <a:ext cx="4608871" cy="50144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662084" y="258090"/>
            <a:ext cx="4608871" cy="50144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9741"/>
            <a:ext cx="84582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0"/>
            <a:ext cx="2133600" cy="63246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0"/>
            <a:ext cx="62484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0"/>
          <p:cNvSpPr>
            <a:spLocks noGrp="1"/>
          </p:cNvSpPr>
          <p:nvPr>
            <p:ph type="title"/>
          </p:nvPr>
        </p:nvSpPr>
        <p:spPr>
          <a:xfrm>
            <a:off x="2300068" y="0"/>
            <a:ext cx="5852160" cy="85812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Header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8800"/>
            <a:ext cx="9144000" cy="271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tagline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4724400"/>
            <a:ext cx="6248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2" descr="ARL_logo_blackandgold_FINAL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1938" y="2511425"/>
            <a:ext cx="3614737" cy="133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logo_usarmy_amc(black-red)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400" y="1042988"/>
            <a:ext cx="2660650" cy="69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 userDrawn="1"/>
        </p:nvSpPr>
        <p:spPr>
          <a:xfrm>
            <a:off x="3365500" y="1106488"/>
            <a:ext cx="4270375" cy="301625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baseline="-25000" dirty="0">
                <a:solidFill>
                  <a:prstClr val="black"/>
                </a:solidFill>
              </a:rPr>
              <a:t>U.S. Army Research, Development and Engineering Command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2648" y="5166892"/>
            <a:ext cx="5486400" cy="841248"/>
          </a:xfrm>
        </p:spPr>
        <p:txBody>
          <a:bodyPr>
            <a:norm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2648" y="6016752"/>
            <a:ext cx="4270248" cy="438912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>
                <a:solidFill>
                  <a:srgbClr val="BCAE7A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05839"/>
            <a:ext cx="8686800" cy="539496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600" b="1" i="0" baseline="0"/>
            </a:lvl1pPr>
            <a:lvl2pPr marL="0" indent="-18288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 sz="1400" b="0" baseline="0"/>
            </a:lvl2pPr>
            <a:lvl3pPr marL="365760" marR="0" indent="-18288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itchFamily="2" charset="2"/>
              <a:buChar char="Ø"/>
              <a:tabLst>
                <a:tab pos="400050" algn="l"/>
              </a:tabLst>
              <a:defRPr sz="1400" b="0" baseline="0"/>
            </a:lvl3pPr>
            <a:lvl4pPr marL="548640" indent="-18288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tabLst>
                <a:tab pos="548640" algn="l"/>
              </a:tabLst>
              <a:defRPr sz="1200" b="0" baseline="0"/>
            </a:lvl4pPr>
            <a:lvl5pPr>
              <a:defRPr b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RDECOM Banner for PPT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14513"/>
            <a:ext cx="9144000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taglin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4724400"/>
            <a:ext cx="6248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0"/>
          <p:cNvSpPr txBox="1">
            <a:spLocks noChangeArrowheads="1"/>
          </p:cNvSpPr>
          <p:nvPr userDrawn="1"/>
        </p:nvSpPr>
        <p:spPr bwMode="auto">
          <a:xfrm>
            <a:off x="3362325" y="1196975"/>
            <a:ext cx="42687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en-US" sz="1600" b="1" baseline="-25000" dirty="0">
                <a:solidFill>
                  <a:srgbClr val="000000"/>
                </a:solidFill>
                <a:latin typeface="Arial" charset="0"/>
                <a:ea typeface="ＭＳ Ｐゴシック" pitchFamily="28" charset="-128"/>
                <a:cs typeface="Arial" charset="0"/>
              </a:rPr>
              <a:t>U.S. Army Research, Development and Engineering Command</a:t>
            </a:r>
          </a:p>
          <a:p>
            <a:pPr>
              <a:defRPr/>
            </a:pPr>
            <a:endParaRPr lang="en-US" sz="1400" b="1" baseline="-25000" dirty="0">
              <a:solidFill>
                <a:srgbClr val="000000"/>
              </a:solidFill>
              <a:latin typeface="Arial" charset="0"/>
              <a:ea typeface="ＭＳ Ｐゴシック" pitchFamily="28" charset="-128"/>
              <a:cs typeface="Arial" charset="0"/>
            </a:endParaRPr>
          </a:p>
        </p:txBody>
      </p:sp>
      <p:pic>
        <p:nvPicPr>
          <p:cNvPr id="7" name="Picture 23" descr="logo_usarmy_amc(black-red)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400" y="1042988"/>
            <a:ext cx="2660650" cy="69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ARL_logo_blackandgold_FINAL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2728913"/>
            <a:ext cx="2757488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5257800"/>
            <a:ext cx="7594600" cy="442913"/>
          </a:xfrm>
        </p:spPr>
        <p:txBody>
          <a:bodyPr lIns="91440" tIns="45720" rIns="91440" bIns="45720" anchor="ctr"/>
          <a:lstStyle>
            <a:lvl1pPr marL="0" indent="0">
              <a:buFontTx/>
              <a:buNone/>
              <a:defRPr sz="2800">
                <a:solidFill>
                  <a:srgbClr val="000000"/>
                </a:solidFill>
                <a:latin typeface="Arial Black" pitchFamily="28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04800" y="2057400"/>
            <a:ext cx="5486400" cy="23622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0"/>
            <a:ext cx="4608871" cy="914400"/>
          </a:xfrm>
          <a:prstGeom prst="rect">
            <a:avLst/>
          </a:pr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0363" y="0"/>
            <a:ext cx="5507037" cy="838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0363" y="0"/>
            <a:ext cx="5507037" cy="838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0363" y="0"/>
            <a:ext cx="5507037" cy="838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590800"/>
            <a:ext cx="7772400" cy="1362075"/>
          </a:xfrm>
        </p:spPr>
        <p:txBody>
          <a:bodyPr anchor="t"/>
          <a:lstStyle>
            <a:lvl1pPr algn="ctr">
              <a:defRPr sz="4000" b="1" i="1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0"/>
            <a:ext cx="4191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191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6.w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w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Relationship Id="rId14" Type="http://schemas.openxmlformats.org/officeDocument/2006/relationships/image" Target="../media/image7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wmf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wmf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theme" Target="../theme/theme6.xml"/><Relationship Id="rId6" Type="http://schemas.openxmlformats.org/officeDocument/2006/relationships/image" Target="../media/image16.wmf"/><Relationship Id="rId5" Type="http://schemas.openxmlformats.org/officeDocument/2006/relationships/image" Target="../media/image15.png"/><Relationship Id="rId4" Type="http://schemas.openxmlformats.org/officeDocument/2006/relationships/image" Target="../media/image14.w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7.xml"/><Relationship Id="rId18" Type="http://schemas.openxmlformats.org/officeDocument/2006/relationships/image" Target="../media/image21.wmf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19.pn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heme" Target="../theme/theme8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1.wmf"/><Relationship Id="rId5" Type="http://schemas.openxmlformats.org/officeDocument/2006/relationships/image" Target="../media/image3.png"/><Relationship Id="rId4" Type="http://schemas.openxmlformats.org/officeDocument/2006/relationships/image" Target="../media/image13.png"/><Relationship Id="rId9" Type="http://schemas.openxmlformats.org/officeDocument/2006/relationships/image" Target="../media/image25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9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16.wmf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21.wmf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0" descr="\\alc03nt\share\Protected\Graphics\PowerPoint Design Box\Diet Dr Pepper\04.jpg"/>
          <p:cNvPicPr>
            <a:picLocks noChangeAspect="1" noChangeArrowheads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16" descr="RDECOM Banner Top.png"/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9144000" cy="9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3838" y="1079500"/>
            <a:ext cx="8691562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000250" y="0"/>
            <a:ext cx="58737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" name="Slide Number Placeholder 1"/>
          <p:cNvSpPr txBox="1">
            <a:spLocks/>
          </p:cNvSpPr>
          <p:nvPr userDrawn="1"/>
        </p:nvSpPr>
        <p:spPr bwMode="auto">
          <a:xfrm>
            <a:off x="0" y="6629400"/>
            <a:ext cx="9906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4409A1E8-992E-4185-8C68-BCA38157A883}" type="slidenum">
              <a:rPr lang="en-US" b="1">
                <a:latin typeface="Arial" charset="0"/>
                <a:ea typeface="Arial" charset="0"/>
                <a:cs typeface="Arial" charset="0"/>
              </a:rPr>
              <a:pPr>
                <a:defRPr/>
              </a:pPr>
              <a:t>‹#›</a:t>
            </a:fld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079" name="Picture 5" descr="Fade1"/>
          <p:cNvPicPr>
            <a:picLocks noChangeArrowheads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6400800" y="6718300"/>
            <a:ext cx="27432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6" descr="tagline1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5181600" y="6629400"/>
            <a:ext cx="3733800" cy="1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18" descr="rdecom_black_gold.png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7827963" y="174625"/>
            <a:ext cx="10509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82" name="Group 15"/>
          <p:cNvGrpSpPr>
            <a:grpSpLocks/>
          </p:cNvGrpSpPr>
          <p:nvPr userDrawn="1"/>
        </p:nvGrpSpPr>
        <p:grpSpPr bwMode="auto">
          <a:xfrm>
            <a:off x="227013" y="179388"/>
            <a:ext cx="1766887" cy="461962"/>
            <a:chOff x="227013" y="173038"/>
            <a:chExt cx="2132012" cy="557212"/>
          </a:xfrm>
        </p:grpSpPr>
        <p:pic>
          <p:nvPicPr>
            <p:cNvPr id="3083" name="Picture 14" descr="AMC"/>
            <p:cNvPicPr>
              <a:picLocks noChangeAspect="1" noChangeArrowheads="1"/>
            </p:cNvPicPr>
            <p:nvPr userDrawn="1"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227013" y="257175"/>
              <a:ext cx="250825" cy="315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4" name="Picture 24" descr="logo_us_army(gold gradient)"/>
            <p:cNvPicPr>
              <a:picLocks noChangeAspect="1" noChangeArrowheads="1"/>
            </p:cNvPicPr>
            <p:nvPr userDrawn="1"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581025" y="173038"/>
              <a:ext cx="1778000" cy="557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81" r:id="rId1"/>
    <p:sldLayoutId id="2147485070" r:id="rId2"/>
    <p:sldLayoutId id="2147485071" r:id="rId3"/>
    <p:sldLayoutId id="2147485072" r:id="rId4"/>
    <p:sldLayoutId id="2147485073" r:id="rId5"/>
    <p:sldLayoutId id="2147485087" r:id="rId6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MS PGothic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34" charset="0"/>
          <a:ea typeface="MS PGothic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34" charset="0"/>
          <a:ea typeface="MS PGothic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34" charset="0"/>
          <a:ea typeface="MS PGothic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34" charset="0"/>
          <a:ea typeface="MS PGothic" pitchFamily="34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MS PGothic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0000CC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078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ISD Org Chart background.png"/>
          <p:cNvPicPr>
            <a:picLocks noChangeAspect="1"/>
          </p:cNvPicPr>
          <p:nvPr userDrawn="1"/>
        </p:nvPicPr>
        <p:blipFill>
          <a:blip r:embed="rId2">
            <a:lum contrast="16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0" descr="\\alc03nt\share\Protected\Graphics\PowerPoint Design Box\Diet Dr Pepper\04.jp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16" descr="RDECOM Banner Top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9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3838" y="1079500"/>
            <a:ext cx="8691562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000250" y="0"/>
            <a:ext cx="58737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" name="Slide Number Placeholder 1"/>
          <p:cNvSpPr txBox="1">
            <a:spLocks/>
          </p:cNvSpPr>
          <p:nvPr userDrawn="1"/>
        </p:nvSpPr>
        <p:spPr bwMode="auto">
          <a:xfrm>
            <a:off x="0" y="6629400"/>
            <a:ext cx="9906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874BE5DE-C7F9-4873-8915-8EBA817EA918}" type="slidenum">
              <a:rPr lang="en-US" b="1">
                <a:solidFill>
                  <a:srgbClr val="000000"/>
                </a:solidFill>
                <a:latin typeface="Arial"/>
                <a:ea typeface="Arial" charset="0"/>
                <a:cs typeface="Arial" charset="0"/>
              </a:rPr>
              <a:pPr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/>
              <a:ea typeface="Arial" charset="0"/>
              <a:cs typeface="Arial" charset="0"/>
            </a:endParaRPr>
          </a:p>
        </p:txBody>
      </p:sp>
      <p:pic>
        <p:nvPicPr>
          <p:cNvPr id="5127" name="Picture 5" descr="Fade1"/>
          <p:cNvPicPr>
            <a:picLocks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6718300"/>
            <a:ext cx="27432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6" descr="tagline1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5181600" y="6629400"/>
            <a:ext cx="3733800" cy="1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18" descr="rdecom_black_gold.png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7827963" y="174625"/>
            <a:ext cx="10509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30" name="Group 15"/>
          <p:cNvGrpSpPr>
            <a:grpSpLocks/>
          </p:cNvGrpSpPr>
          <p:nvPr userDrawn="1"/>
        </p:nvGrpSpPr>
        <p:grpSpPr bwMode="auto">
          <a:xfrm>
            <a:off x="227013" y="179388"/>
            <a:ext cx="1766887" cy="461962"/>
            <a:chOff x="227013" y="173038"/>
            <a:chExt cx="2132012" cy="557212"/>
          </a:xfrm>
        </p:grpSpPr>
        <p:pic>
          <p:nvPicPr>
            <p:cNvPr id="5131" name="Picture 14" descr="AMC"/>
            <p:cNvPicPr>
              <a:picLocks noChangeAspect="1" noChangeArrowheads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27013" y="257175"/>
              <a:ext cx="250825" cy="315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2" name="Picture 24" descr="logo_us_army(gold gradient)"/>
            <p:cNvPicPr>
              <a:picLocks noChangeAspect="1" noChangeArrowheads="1"/>
            </p:cNvPicPr>
            <p:nvPr userDrawn="1"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81025" y="173038"/>
              <a:ext cx="1778000" cy="557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79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MS PGothic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34" charset="0"/>
          <a:ea typeface="MS PGothic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34" charset="0"/>
          <a:ea typeface="MS PGothic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34" charset="0"/>
          <a:ea typeface="MS PGothic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34" charset="0"/>
          <a:ea typeface="MS PGothic" pitchFamily="34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MS PGothic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0000CC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0" descr="\\alc03nt\share\Protected\Graphics\PowerPoint Design Box\Diet Dr Pepper\04.jp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16" descr="RDECOM Banner Top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9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3838" y="1079500"/>
            <a:ext cx="8691562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4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000250" y="0"/>
            <a:ext cx="58737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" name="Slide Number Placeholder 1"/>
          <p:cNvSpPr txBox="1">
            <a:spLocks/>
          </p:cNvSpPr>
          <p:nvPr userDrawn="1"/>
        </p:nvSpPr>
        <p:spPr bwMode="auto">
          <a:xfrm>
            <a:off x="0" y="6629400"/>
            <a:ext cx="9906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3534BFD1-26C9-4063-A570-CE1740A398A6}" type="slidenum">
              <a:rPr lang="en-US" b="1">
                <a:solidFill>
                  <a:srgbClr val="000000"/>
                </a:solidFill>
                <a:latin typeface="Arial"/>
                <a:ea typeface="Arial" charset="0"/>
                <a:cs typeface="Arial" charset="0"/>
              </a:rPr>
              <a:pPr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/>
              <a:ea typeface="Arial" charset="0"/>
              <a:cs typeface="Arial" charset="0"/>
            </a:endParaRPr>
          </a:p>
        </p:txBody>
      </p:sp>
      <p:pic>
        <p:nvPicPr>
          <p:cNvPr id="6151" name="Picture 5" descr="Fade1"/>
          <p:cNvPicPr>
            <a:picLocks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6718300"/>
            <a:ext cx="27432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6" descr="tagline1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5181600" y="6629400"/>
            <a:ext cx="3733800" cy="1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18" descr="rdecom_black_gold.png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7827963" y="174625"/>
            <a:ext cx="10509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54" name="Group 15"/>
          <p:cNvGrpSpPr>
            <a:grpSpLocks/>
          </p:cNvGrpSpPr>
          <p:nvPr userDrawn="1"/>
        </p:nvGrpSpPr>
        <p:grpSpPr bwMode="auto">
          <a:xfrm>
            <a:off x="227013" y="179388"/>
            <a:ext cx="1766887" cy="461962"/>
            <a:chOff x="227013" y="173038"/>
            <a:chExt cx="2132012" cy="557212"/>
          </a:xfrm>
        </p:grpSpPr>
        <p:pic>
          <p:nvPicPr>
            <p:cNvPr id="6155" name="Picture 14" descr="AMC"/>
            <p:cNvPicPr>
              <a:picLocks noChangeAspect="1" noChangeArrowheads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27013" y="257175"/>
              <a:ext cx="250825" cy="315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6" name="Picture 24" descr="logo_us_army(gold gradient)"/>
            <p:cNvPicPr>
              <a:picLocks noChangeAspect="1" noChangeArrowheads="1"/>
            </p:cNvPicPr>
            <p:nvPr userDrawn="1"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81025" y="173038"/>
              <a:ext cx="1778000" cy="557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80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MS PGothic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34" charset="0"/>
          <a:ea typeface="MS PGothic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34" charset="0"/>
          <a:ea typeface="MS PGothic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34" charset="0"/>
          <a:ea typeface="MS PGothic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34" charset="0"/>
          <a:ea typeface="MS PGothic" pitchFamily="34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MS PGothic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0000CC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eader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295400"/>
            <a:ext cx="8534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900363" y="0"/>
            <a:ext cx="550703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1612" tIns="40806" rIns="81612" bIns="408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7173" name="Picture 5" descr="Fade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6718300"/>
            <a:ext cx="27432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 descr="tagline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6527800"/>
            <a:ext cx="3733800" cy="1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35" descr="logo_steel_shado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8150" y="134938"/>
            <a:ext cx="1714500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18" descr="AM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1450" y="247650"/>
            <a:ext cx="230188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504A5E8D-AB75-47DF-9A37-F5A0E99DBA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178" name="Picture 18" descr="rdecom_black_gold.png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7202488" y="152400"/>
            <a:ext cx="1408112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9" name="Picture 6" descr="johns-hopkins-university-logo.png"/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8540750" y="0"/>
            <a:ext cx="6032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MS PGothic" pitchFamily="34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Arial Black" pitchFamily="34" charset="0"/>
          <a:ea typeface="MS PGothic" pitchFamily="34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Arial Black" pitchFamily="34" charset="0"/>
          <a:ea typeface="MS PGothic" pitchFamily="34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Arial Black" pitchFamily="34" charset="0"/>
          <a:ea typeface="MS PGothic" pitchFamily="34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Arial Black" pitchFamily="34" charset="0"/>
          <a:ea typeface="MS PGothic" pitchFamily="34" charset="-128"/>
          <a:cs typeface="ＭＳ Ｐゴシック" charset="-128"/>
        </a:defRPr>
      </a:lvl5pPr>
      <a:lvl6pPr marL="408059" algn="l" rtl="0" fontAlgn="base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 Black" pitchFamily="34" charset="0"/>
        </a:defRPr>
      </a:lvl6pPr>
      <a:lvl7pPr marL="816118" algn="l" rtl="0" fontAlgn="base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 Black" pitchFamily="34" charset="0"/>
        </a:defRPr>
      </a:lvl7pPr>
      <a:lvl8pPr marL="1224177" algn="l" rtl="0" fontAlgn="base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 Black" pitchFamily="34" charset="0"/>
        </a:defRPr>
      </a:lvl8pPr>
      <a:lvl9pPr marL="1632235" algn="l" rtl="0" fontAlgn="base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 Black" pitchFamily="34" charset="0"/>
        </a:defRPr>
      </a:lvl9pPr>
    </p:titleStyle>
    <p:bodyStyle>
      <a:lvl1pPr marL="304800" indent="-3048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MS PGothic" pitchFamily="34" charset="-128"/>
          <a:cs typeface="ＭＳ Ｐゴシック" charset="-128"/>
        </a:defRPr>
      </a:lvl1pPr>
      <a:lvl2pPr marL="661988" indent="-2540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2pPr>
      <a:lvl3pPr marL="1019175" indent="-201613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3pPr>
      <a:lvl4pPr marL="1427163" indent="-2016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4pPr>
      <a:lvl5pPr marL="1835150" indent="-201613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5pPr>
      <a:lvl6pPr marL="2244323" indent="-20403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652383" indent="-20403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060441" indent="-20403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468501" indent="-20403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1611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059" algn="l" defTabSz="81611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118" algn="l" defTabSz="81611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177" algn="l" defTabSz="81611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235" algn="l" defTabSz="81611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295" algn="l" defTabSz="81611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353" algn="l" defTabSz="81611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411" algn="l" defTabSz="81611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4471" algn="l" defTabSz="81611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6" descr="RDECOM Banner Top.pn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9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10" descr="RDECOM_Logo_Tagline_WhiteGold.pn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12763" y="176213"/>
            <a:ext cx="2105025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8" descr="ARL_Logo_March2012_WhiteGold.pn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269163" y="192088"/>
            <a:ext cx="13684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245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295400"/>
            <a:ext cx="8534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46" name="Picture 10" descr="Fade1"/>
          <p:cNvPicPr>
            <a:picLocks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400800" y="6718300"/>
            <a:ext cx="27432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11" descr="tagline1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181600" y="6527800"/>
            <a:ext cx="3733800" cy="1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53" r:id="rId1"/>
    <p:sldLayoutId id="2147485154" r:id="rId2"/>
    <p:sldLayoutId id="2147485155" r:id="rId3"/>
    <p:sldLayoutId id="2147485156" r:id="rId4"/>
    <p:sldLayoutId id="2147485157" r:id="rId5"/>
    <p:sldLayoutId id="2147485158" r:id="rId6"/>
    <p:sldLayoutId id="2147485159" r:id="rId7"/>
    <p:sldLayoutId id="2147485160" r:id="rId8"/>
    <p:sldLayoutId id="2147485161" r:id="rId9"/>
    <p:sldLayoutId id="2147485162" r:id="rId10"/>
    <p:sldLayoutId id="2147485163" r:id="rId11"/>
    <p:sldLayoutId id="214748516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2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2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2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2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2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2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2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2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1625" y="1298575"/>
            <a:ext cx="8531225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7" name="Picture 2" descr="Header1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5" descr="Fade1"/>
          <p:cNvPicPr>
            <a:picLocks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6718300"/>
            <a:ext cx="27432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6" descr="tagline1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6527800"/>
            <a:ext cx="3733800" cy="1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7" descr="AMC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7513" y="257175"/>
            <a:ext cx="250825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8" descr="logo_us_army(gold gradient)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73125" y="173038"/>
            <a:ext cx="1778000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18" descr="rdecom_black_gold.png"/>
          <p:cNvPicPr>
            <a:picLocks noChangeAspect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39050" y="127000"/>
            <a:ext cx="1408113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" name="Title Placeholder 1"/>
          <p:cNvSpPr>
            <a:spLocks noGrp="1"/>
          </p:cNvSpPr>
          <p:nvPr>
            <p:ph type="title"/>
          </p:nvPr>
        </p:nvSpPr>
        <p:spPr bwMode="auto">
          <a:xfrm>
            <a:off x="2670175" y="0"/>
            <a:ext cx="5184775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66" r:id="rId1"/>
    <p:sldLayoutId id="2147485167" r:id="rId2"/>
  </p:sldLayoutIdLst>
  <p:txStyles>
    <p:titleStyle>
      <a:lvl1pPr algn="ctr" rtl="0" fontAlgn="base">
        <a:spcBef>
          <a:spcPct val="0"/>
        </a:spcBef>
        <a:spcAft>
          <a:spcPct val="0"/>
        </a:spcAft>
        <a:defRPr sz="20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6" descr="RDECOM Banner Top.png"/>
          <p:cNvPicPr>
            <a:picLocks noChangeAspect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144000" cy="9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295400"/>
            <a:ext cx="8534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4100" name="Picture 10" descr="Fade1"/>
          <p:cNvPicPr>
            <a:picLocks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00800" y="6718300"/>
            <a:ext cx="27432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11" descr="tagline1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81600" y="6527800"/>
            <a:ext cx="3733800" cy="1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14" descr="AMC"/>
          <p:cNvPicPr>
            <a:picLocks noChangeAspect="1"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17513" y="257175"/>
            <a:ext cx="250825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24" descr="logo_us_army(gold gradient)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73125" y="173038"/>
            <a:ext cx="1778000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18" descr="rdecom_black_gold.pn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227888" y="127000"/>
            <a:ext cx="1408112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5"/>
          <p:cNvSpPr txBox="1">
            <a:spLocks noChangeArrowheads="1"/>
          </p:cNvSpPr>
          <p:nvPr userDrawn="1"/>
        </p:nvSpPr>
        <p:spPr bwMode="auto">
          <a:xfrm>
            <a:off x="630238" y="6624638"/>
            <a:ext cx="3402012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>
                <a:solidFill>
                  <a:srgbClr val="008000"/>
                </a:solidFill>
                <a:latin typeface="Arial" charset="0"/>
                <a:ea typeface="ＭＳ Ｐゴシック" pitchFamily="34" charset="-128"/>
                <a:cs typeface="+mn-cs"/>
              </a:rPr>
              <a:t>UNCLASSIFIED / APPROVED FOR PUBLIC RELEASE</a:t>
            </a:r>
          </a:p>
        </p:txBody>
      </p:sp>
      <p:sp>
        <p:nvSpPr>
          <p:cNvPr id="12" name="TextBox 5"/>
          <p:cNvSpPr txBox="1">
            <a:spLocks noChangeArrowheads="1"/>
          </p:cNvSpPr>
          <p:nvPr userDrawn="1"/>
        </p:nvSpPr>
        <p:spPr bwMode="auto">
          <a:xfrm>
            <a:off x="3379788" y="-17463"/>
            <a:ext cx="340201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>
                <a:solidFill>
                  <a:srgbClr val="FFFFCC"/>
                </a:solidFill>
                <a:latin typeface="Arial" charset="0"/>
                <a:ea typeface="ＭＳ Ｐゴシック" pitchFamily="34" charset="-128"/>
                <a:cs typeface="+mn-cs"/>
              </a:rPr>
              <a:t>UNCLASSIFIED / APPROVED FOR PUBLIC RELEASE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0" y="6615113"/>
            <a:ext cx="993775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fld id="{C6519AAC-624D-4EB4-A3FB-E1EB7AA9EFFB}" type="slidenum">
              <a:rPr lang="en-US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69" r:id="rId1"/>
    <p:sldLayoutId id="2147485170" r:id="rId2"/>
    <p:sldLayoutId id="2147485171" r:id="rId3"/>
    <p:sldLayoutId id="2147485172" r:id="rId4"/>
    <p:sldLayoutId id="2147485173" r:id="rId5"/>
    <p:sldLayoutId id="2147485174" r:id="rId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2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2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2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2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2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2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2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2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image" Target="../media/image21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jpeg"/><Relationship Id="rId9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3" Type="http://schemas.openxmlformats.org/officeDocument/2006/relationships/image" Target="../media/image41.wmf"/><Relationship Id="rId7" Type="http://schemas.openxmlformats.org/officeDocument/2006/relationships/image" Target="../media/image45.jpeg"/><Relationship Id="rId12" Type="http://schemas.openxmlformats.org/officeDocument/2006/relationships/image" Target="../media/image50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9.png"/><Relationship Id="rId5" Type="http://schemas.openxmlformats.org/officeDocument/2006/relationships/image" Target="../media/image43.wmf"/><Relationship Id="rId10" Type="http://schemas.openxmlformats.org/officeDocument/2006/relationships/image" Target="../media/image48.jpe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hHeader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28800"/>
            <a:ext cx="9144000" cy="270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616200" y="0"/>
            <a:ext cx="4049713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rgbClr val="006600"/>
                </a:solidFill>
              </a:rPr>
              <a:t>UNCLASSIFIED / APPROVED FOR PUBLIC RELEASE</a:t>
            </a:r>
            <a:endParaRPr lang="en-US"/>
          </a:p>
        </p:txBody>
      </p:sp>
      <p:pic>
        <p:nvPicPr>
          <p:cNvPr id="10245" name="Picture 13" descr="tagline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62200" y="4724400"/>
            <a:ext cx="6248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23" descr="logo_usarmy_amc(black-red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6400" y="1042988"/>
            <a:ext cx="2660650" cy="69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12" descr="ARL_logo_blackandgold_FINAL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24488" y="2511425"/>
            <a:ext cx="3614737" cy="133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8" name="Text Box 5"/>
          <p:cNvSpPr txBox="1">
            <a:spLocks noChangeArrowheads="1"/>
          </p:cNvSpPr>
          <p:nvPr/>
        </p:nvSpPr>
        <p:spPr bwMode="auto">
          <a:xfrm>
            <a:off x="2881313" y="6581775"/>
            <a:ext cx="4327525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rgbClr val="006600"/>
                </a:solidFill>
              </a:rPr>
              <a:t>UNCLASSIFIED / APPROVED FOR PUBLIC RELEASE</a:t>
            </a:r>
            <a:endParaRPr lang="en-US"/>
          </a:p>
        </p:txBody>
      </p:sp>
      <p:sp>
        <p:nvSpPr>
          <p:cNvPr id="10249" name="TextBox 6"/>
          <p:cNvSpPr txBox="1">
            <a:spLocks noChangeArrowheads="1"/>
          </p:cNvSpPr>
          <p:nvPr/>
        </p:nvSpPr>
        <p:spPr bwMode="auto">
          <a:xfrm>
            <a:off x="223837" y="5100950"/>
            <a:ext cx="8682657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b="1" dirty="0" smtClean="0"/>
              <a:t>Mr. Dave Knapp and Dr. Robb Randall</a:t>
            </a:r>
          </a:p>
          <a:p>
            <a:pPr eaLnBrk="0" hangingPunct="0"/>
            <a:r>
              <a:rPr lang="en-US" sz="1600" b="1" dirty="0" smtClean="0"/>
              <a:t>Battlefield Environment Division</a:t>
            </a:r>
          </a:p>
          <a:p>
            <a:pPr eaLnBrk="0" hangingPunct="0"/>
            <a:r>
              <a:rPr lang="en-US" sz="1600" b="1" dirty="0" smtClean="0"/>
              <a:t>Computational and Information </a:t>
            </a:r>
            <a:r>
              <a:rPr lang="en-US" sz="1600" b="1" dirty="0" smtClean="0"/>
              <a:t>Sciences </a:t>
            </a:r>
            <a:r>
              <a:rPr lang="en-US" sz="1600" b="1" dirty="0" smtClean="0"/>
              <a:t>Directorate</a:t>
            </a:r>
          </a:p>
          <a:p>
            <a:pPr eaLnBrk="0" hangingPunct="0"/>
            <a:endParaRPr lang="en-US" sz="2000" b="1" dirty="0" smtClean="0"/>
          </a:p>
          <a:p>
            <a:pPr algn="r" eaLnBrk="0" hangingPunct="0"/>
            <a:r>
              <a:rPr lang="en-US" sz="1400" b="1" dirty="0" smtClean="0"/>
              <a:t>Workshop on Microscale Modeling of Complex-Terrain Flows</a:t>
            </a:r>
          </a:p>
          <a:p>
            <a:pPr algn="r" eaLnBrk="0" hangingPunct="0"/>
            <a:r>
              <a:rPr lang="en-US" sz="1400" b="1" dirty="0" smtClean="0"/>
              <a:t>25-26 Sep 2014</a:t>
            </a:r>
          </a:p>
          <a:p>
            <a:pPr eaLnBrk="0" hangingPunct="0"/>
            <a:r>
              <a:rPr lang="en-US" sz="1400" b="1" dirty="0" smtClean="0"/>
              <a:t>			</a:t>
            </a:r>
          </a:p>
          <a:p>
            <a:pPr eaLnBrk="0" hangingPunct="0"/>
            <a:endParaRPr lang="en-US" sz="2000" b="1" dirty="0" smtClean="0"/>
          </a:p>
          <a:p>
            <a:pPr eaLnBrk="0" hangingPunct="0"/>
            <a:r>
              <a:rPr lang="en-US" sz="2000" b="1" dirty="0" smtClean="0"/>
              <a:t>				</a:t>
            </a:r>
            <a:endParaRPr lang="en-US" sz="2000" b="1" dirty="0"/>
          </a:p>
          <a:p>
            <a:pPr eaLnBrk="0" hangingPunct="0"/>
            <a:endParaRPr lang="en-US" sz="2000" b="1" dirty="0"/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157864" y="2233902"/>
            <a:ext cx="5573712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Mesoscale and Microscale </a:t>
            </a:r>
          </a:p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Atmospheric Modeling and Sensing at </a:t>
            </a:r>
          </a:p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Army Research Laboratory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endParaRPr lang="en-US" sz="2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david.knapp3\Documents\Models_Modeling\AFRL Creech WRF_3DWF\AFWA_ARL_10mAGL_19Z_Nov1_close_G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1428" y="1047750"/>
            <a:ext cx="5432072" cy="5338700"/>
          </a:xfrm>
          <a:prstGeom prst="rect">
            <a:avLst/>
          </a:prstGeom>
          <a:noFill/>
        </p:spPr>
      </p:pic>
      <p:sp>
        <p:nvSpPr>
          <p:cNvPr id="6" name="Title 4"/>
          <p:cNvSpPr txBox="1">
            <a:spLocks/>
          </p:cNvSpPr>
          <p:nvPr/>
        </p:nvSpPr>
        <p:spPr bwMode="auto">
          <a:xfrm>
            <a:off x="2451100" y="19050"/>
            <a:ext cx="5184775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Mesoscale Nowcast Modeling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625" y="2447925"/>
            <a:ext cx="27717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1 KM WRF/ WRE-N Studies</a:t>
            </a:r>
          </a:p>
          <a:p>
            <a:pPr algn="ctr"/>
            <a:endParaRPr lang="en-US" sz="3200" dirty="0" smtClean="0"/>
          </a:p>
          <a:p>
            <a:pPr algn="ctr"/>
            <a:r>
              <a:rPr lang="en-US" sz="2400" dirty="0" smtClean="0"/>
              <a:t>Influences of High-Resolution Terrain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rbs_LAXCA_18Z_7FEB_500m_upda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76500" y="3548572"/>
            <a:ext cx="3486150" cy="2642678"/>
          </a:xfrm>
          <a:prstGeom prst="rect">
            <a:avLst/>
          </a:prstGeom>
        </p:spPr>
      </p:pic>
      <p:pic>
        <p:nvPicPr>
          <p:cNvPr id="1026" name="Picture 2" descr="L:\GIS Project\Graphics\AMS Conference Paper\Final Conference Graphics\TMP 4 PM Day 1 with Graph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23672" y="2227730"/>
            <a:ext cx="3320328" cy="4296895"/>
          </a:xfrm>
          <a:prstGeom prst="rect">
            <a:avLst/>
          </a:prstGeom>
          <a:noFill/>
        </p:spPr>
      </p:pic>
      <p:pic>
        <p:nvPicPr>
          <p:cNvPr id="1028" name="Picture 4" descr="C:\Users\david.knapp3\Documents\Models_Modeling\WRE Nowcast\LAX Domain Studies\Feb 2012 Cases\1-slide_2-birds-eye_water.png"/>
          <p:cNvPicPr>
            <a:picLocks noChangeAspect="1" noChangeArrowheads="1"/>
          </p:cNvPicPr>
          <p:nvPr/>
        </p:nvPicPr>
        <p:blipFill>
          <a:blip r:embed="rId4"/>
          <a:srcRect l="8986" r="12442"/>
          <a:stretch>
            <a:fillRect/>
          </a:stretch>
        </p:blipFill>
        <p:spPr bwMode="auto">
          <a:xfrm>
            <a:off x="295275" y="1047749"/>
            <a:ext cx="3248025" cy="3772995"/>
          </a:xfrm>
          <a:prstGeom prst="rect">
            <a:avLst/>
          </a:prstGeom>
          <a:noFill/>
        </p:spPr>
      </p:pic>
      <p:sp>
        <p:nvSpPr>
          <p:cNvPr id="8" name="Title 4"/>
          <p:cNvSpPr txBox="1">
            <a:spLocks/>
          </p:cNvSpPr>
          <p:nvPr/>
        </p:nvSpPr>
        <p:spPr bwMode="auto">
          <a:xfrm>
            <a:off x="2451100" y="19050"/>
            <a:ext cx="5184775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Mesoscale Nowcast Modeling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86150" y="1209675"/>
            <a:ext cx="4752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/>
              <a:t>Verification Studies </a:t>
            </a:r>
          </a:p>
          <a:p>
            <a:pPr algn="ctr"/>
            <a:r>
              <a:rPr lang="en-US" sz="1800" b="1" dirty="0" smtClean="0"/>
              <a:t>Using GIS Tools to Enhance Model Verification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/>
          <p:cNvSpPr txBox="1">
            <a:spLocks/>
          </p:cNvSpPr>
          <p:nvPr/>
        </p:nvSpPr>
        <p:spPr bwMode="auto">
          <a:xfrm>
            <a:off x="2374900" y="19050"/>
            <a:ext cx="5184775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Microscale Modeling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1043939"/>
            <a:ext cx="8686800" cy="5394960"/>
          </a:xfrm>
        </p:spPr>
        <p:txBody>
          <a:bodyPr/>
          <a:lstStyle/>
          <a:p>
            <a:r>
              <a:rPr lang="en-US" sz="2000" dirty="0" smtClean="0"/>
              <a:t>Goal:</a:t>
            </a:r>
          </a:p>
          <a:p>
            <a:r>
              <a:rPr lang="en-US" sz="1800" b="0" dirty="0" smtClean="0"/>
              <a:t>Develop advanced full-physics microscale atmospheric prediction model for applications in urban and complex terrain domains.</a:t>
            </a:r>
          </a:p>
          <a:p>
            <a:endParaRPr lang="en-US" sz="1800" b="0" dirty="0" smtClean="0"/>
          </a:p>
          <a:p>
            <a:pPr>
              <a:buFont typeface="Arial" pitchFamily="34" charset="0"/>
              <a:buChar char="•"/>
            </a:pPr>
            <a:r>
              <a:rPr lang="en-US" sz="1800" b="0" dirty="0" smtClean="0"/>
              <a:t> The Atmospheric Boundary Layer Environment model (ABLE)</a:t>
            </a:r>
          </a:p>
          <a:p>
            <a:pPr lvl="2"/>
            <a:r>
              <a:rPr lang="en-US" sz="1800" dirty="0" smtClean="0"/>
              <a:t>1~100m spatial resolution</a:t>
            </a:r>
          </a:p>
          <a:p>
            <a:pPr lvl="2"/>
            <a:r>
              <a:rPr lang="en-US" sz="1800" b="0" dirty="0" smtClean="0"/>
              <a:t>1~15 min temporal resolution</a:t>
            </a:r>
          </a:p>
          <a:p>
            <a:pPr lvl="1"/>
            <a:r>
              <a:rPr lang="en-US" sz="1800" dirty="0" smtClean="0"/>
              <a:t>Significant leap forward from the current 3-D Wind Field model (3DWF), a diagnostic wind model</a:t>
            </a:r>
            <a:endParaRPr lang="en-US" sz="1800" b="0" dirty="0" smtClean="0"/>
          </a:p>
          <a:p>
            <a:endParaRPr lang="en-US" b="0" dirty="0" smtClean="0"/>
          </a:p>
          <a:p>
            <a:r>
              <a:rPr lang="en-US" sz="2000" dirty="0" smtClean="0"/>
              <a:t>Scientific Objectives:  </a:t>
            </a:r>
          </a:p>
          <a:p>
            <a:pPr>
              <a:buFont typeface="Arial" pitchFamily="34" charset="0"/>
              <a:buChar char="•"/>
            </a:pPr>
            <a:r>
              <a:rPr lang="en-US" sz="2000" b="0" dirty="0" smtClean="0"/>
              <a:t>  </a:t>
            </a:r>
            <a:r>
              <a:rPr lang="en-US" sz="1800" b="0" dirty="0" smtClean="0"/>
              <a:t>Couple &amp; predict/simulate wind, temp, radiation, moisture, pollutant transport</a:t>
            </a:r>
          </a:p>
          <a:p>
            <a:pPr marL="640080" lvl="2" indent="274320">
              <a:buSzPct val="88000"/>
            </a:pPr>
            <a:r>
              <a:rPr lang="en-US" sz="1800" dirty="0" smtClean="0"/>
              <a:t>Develop 3D ABLE LBM (Lattice Boltzmann Method) that includes turbulence, validating the results with lab and field results</a:t>
            </a:r>
          </a:p>
          <a:p>
            <a:pPr marL="640080" lvl="2" indent="274320">
              <a:buSzPct val="88000"/>
            </a:pPr>
            <a:r>
              <a:rPr lang="en-US" sz="1800" dirty="0" smtClean="0"/>
              <a:t>Extend current ABLE TCFD (Traditional CFD) to complex terrain using the immersed boundary method, turbulence model. </a:t>
            </a:r>
          </a:p>
          <a:p>
            <a:pPr lvl="2"/>
            <a:endParaRPr lang="en-US" b="0" dirty="0" smtClean="0"/>
          </a:p>
          <a:p>
            <a:pPr>
              <a:buFont typeface="Arial" pitchFamily="34" charset="0"/>
              <a:buChar char="•"/>
            </a:pPr>
            <a:r>
              <a:rPr lang="en-US" sz="1800" b="0" dirty="0" smtClean="0"/>
              <a:t>  Develop new algorithms/methods for different computer platforms (e.g. HPC, GPU) for numerical modeling atmospheric flow and transport.</a:t>
            </a:r>
          </a:p>
          <a:p>
            <a:endParaRPr lang="en-US" sz="2000" dirty="0" smtClean="0"/>
          </a:p>
          <a:p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228600" y="1005839"/>
            <a:ext cx="8915400" cy="5394960"/>
          </a:xfrm>
        </p:spPr>
        <p:txBody>
          <a:bodyPr/>
          <a:lstStyle/>
          <a:p>
            <a:r>
              <a:rPr lang="en-US" sz="2000" dirty="0" smtClean="0"/>
              <a:t>Research Approach:</a:t>
            </a:r>
          </a:p>
          <a:p>
            <a:endParaRPr lang="en-US" sz="2000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800" b="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Apply the most advanced atmospheric sciences and computational technologies to improve ABLE’s accuracy and efficiency. </a:t>
            </a:r>
          </a:p>
          <a:p>
            <a:pPr>
              <a:buFont typeface="Arial" pitchFamily="34" charset="0"/>
              <a:buChar char="•"/>
            </a:pPr>
            <a:endParaRPr lang="en-US" sz="1800" b="0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r>
              <a:rPr lang="en-US" sz="1800" b="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ABLE development involves iterative test and validation processes. </a:t>
            </a:r>
          </a:p>
          <a:p>
            <a:pPr lvl="3"/>
            <a:r>
              <a:rPr lang="en-US" sz="1800" b="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Test for correctness of computer code via flow simulations. </a:t>
            </a:r>
          </a:p>
          <a:p>
            <a:pPr lvl="3"/>
            <a:r>
              <a:rPr lang="en-US" sz="1800" b="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Test and validate more complex flows observed in the real atmospheric boundary layer in complex terrains and urban environments. </a:t>
            </a:r>
            <a:r>
              <a:rPr lang="en-US" sz="800" b="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	</a:t>
            </a:r>
            <a:endParaRPr lang="en-US" sz="800" dirty="0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  <a:p>
            <a:pPr lvl="3">
              <a:buNone/>
            </a:pPr>
            <a:endParaRPr lang="en-US" sz="1800" b="1" dirty="0" smtClean="0"/>
          </a:p>
          <a:p>
            <a:pPr lvl="1"/>
            <a:r>
              <a:rPr lang="en-US" sz="1800" b="1" dirty="0" smtClean="0"/>
              <a:t>Research Process:</a:t>
            </a:r>
          </a:p>
          <a:p>
            <a:pPr lvl="2"/>
            <a:r>
              <a:rPr lang="en-US" sz="1800" dirty="0" smtClean="0"/>
              <a:t> Turbulence models implemented in the 3D ABLE (both in LBM and TCFD) model</a:t>
            </a:r>
          </a:p>
          <a:p>
            <a:pPr lvl="2"/>
            <a:r>
              <a:rPr lang="en-US" sz="1800" dirty="0" smtClean="0"/>
              <a:t> Treatment for complex terrain &amp; urban in both LBM and TCFD model components</a:t>
            </a:r>
          </a:p>
          <a:p>
            <a:pPr lvl="2"/>
            <a:r>
              <a:rPr lang="en-US" sz="1800" dirty="0" smtClean="0"/>
              <a:t> Parallel code development for HPC platform</a:t>
            </a:r>
          </a:p>
          <a:p>
            <a:pPr lvl="2"/>
            <a:r>
              <a:rPr lang="en-US" sz="1800" dirty="0" smtClean="0"/>
              <a:t> Massively parallel code development for GPU/MIC platform</a:t>
            </a:r>
          </a:p>
          <a:p>
            <a:pPr lvl="2"/>
            <a:r>
              <a:rPr lang="en-US" sz="1800" dirty="0" smtClean="0"/>
              <a:t> Development of GUI using the web GIS </a:t>
            </a:r>
            <a:endParaRPr lang="en-US" sz="4000" dirty="0" smtClean="0"/>
          </a:p>
          <a:p>
            <a:pPr lvl="1"/>
            <a:endParaRPr lang="en-US" sz="1800" b="1" dirty="0" smtClean="0"/>
          </a:p>
          <a:p>
            <a:r>
              <a:rPr lang="en-US" sz="1800" b="0" dirty="0" smtClean="0"/>
              <a:t>ABLE will be much more accurate &amp; more versatile for Army applications.  But…ABLE will use more computing resources </a:t>
            </a:r>
            <a:r>
              <a:rPr lang="en-US" sz="1800" b="0" dirty="0" smtClean="0">
                <a:sym typeface="Wingdings" pitchFamily="2" charset="2"/>
              </a:rPr>
              <a:t> </a:t>
            </a:r>
            <a:r>
              <a:rPr lang="en-US" sz="1800" b="0" dirty="0" smtClean="0"/>
              <a:t>the algorithms must be efficient on parallel and massively parallel systems</a:t>
            </a:r>
          </a:p>
          <a:p>
            <a:endParaRPr lang="en-US" sz="1800" dirty="0" smtClean="0"/>
          </a:p>
          <a:p>
            <a:pPr lvl="1">
              <a:buNone/>
            </a:pPr>
            <a:endParaRPr lang="en-US" sz="1600" dirty="0" smtClean="0"/>
          </a:p>
        </p:txBody>
      </p:sp>
      <p:sp>
        <p:nvSpPr>
          <p:cNvPr id="4" name="Title 4"/>
          <p:cNvSpPr txBox="1">
            <a:spLocks/>
          </p:cNvSpPr>
          <p:nvPr/>
        </p:nvSpPr>
        <p:spPr bwMode="auto">
          <a:xfrm>
            <a:off x="2451100" y="19050"/>
            <a:ext cx="5184775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Microscale Modeling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9675" y="0"/>
            <a:ext cx="5184775" cy="841375"/>
          </a:xfrm>
        </p:spPr>
        <p:txBody>
          <a:bodyPr/>
          <a:lstStyle/>
          <a:p>
            <a:r>
              <a:rPr lang="en-US" dirty="0" smtClean="0"/>
              <a:t>Microscale Modeling</a:t>
            </a:r>
            <a:endParaRPr lang="en-US" dirty="0"/>
          </a:p>
        </p:txBody>
      </p:sp>
      <p:pic>
        <p:nvPicPr>
          <p:cNvPr id="5" name="Picture 4" descr="C:\Users\yansen.wang\Pictures\tes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4337" y="3548376"/>
            <a:ext cx="2919663" cy="30462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747498" y="4905375"/>
            <a:ext cx="1929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ABLE modeling  flow around buildings 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23825" y="2009775"/>
            <a:ext cx="2491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solidFill>
                  <a:schemeClr val="tx2"/>
                </a:solidFill>
              </a:rPr>
              <a:t>Where we’ve been:</a:t>
            </a:r>
            <a:endParaRPr lang="en-US" sz="2000" b="1" u="sng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76850" y="885825"/>
            <a:ext cx="2547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solidFill>
                  <a:srgbClr val="A50021"/>
                </a:solidFill>
              </a:rPr>
              <a:t>Where we’re going:</a:t>
            </a:r>
            <a:endParaRPr lang="en-US" sz="2000" b="1" u="sng" dirty="0">
              <a:solidFill>
                <a:srgbClr val="A50021"/>
              </a:solidFill>
            </a:endParaRPr>
          </a:p>
        </p:txBody>
      </p:sp>
      <p:pic>
        <p:nvPicPr>
          <p:cNvPr id="10" name="Picture 4" descr="Animated_OKC_windfield_smal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" y="2647657"/>
            <a:ext cx="3638550" cy="374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ben.maccall\Documents\TABFigures\PotTemp_YZslic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43325" y="1546527"/>
            <a:ext cx="3409950" cy="263174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067175" y="1314450"/>
            <a:ext cx="30540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ABLE modeling of KH wave instability  </a:t>
            </a:r>
            <a:endParaRPr lang="en-US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238250" y="2486025"/>
            <a:ext cx="19223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3DWF in Oklahoma City</a:t>
            </a:r>
            <a:endParaRPr lang="en-US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itle 1"/>
          <p:cNvSpPr>
            <a:spLocks noGrp="1"/>
          </p:cNvSpPr>
          <p:nvPr>
            <p:ph type="subTitle" idx="1"/>
          </p:nvPr>
        </p:nvSpPr>
        <p:spPr>
          <a:xfrm>
            <a:off x="304800" y="5257800"/>
            <a:ext cx="8458200" cy="990600"/>
          </a:xfrm>
        </p:spPr>
        <p:txBody>
          <a:bodyPr/>
          <a:lstStyle/>
          <a:p>
            <a:r>
              <a:rPr lang="en-US" sz="2000" dirty="0" smtClean="0">
                <a:latin typeface="Arial Black" pitchFamily="34" charset="0"/>
              </a:rPr>
              <a:t>PI: Robb M. Randall, PhD</a:t>
            </a:r>
            <a:endParaRPr lang="en-US" sz="1600" dirty="0" smtClean="0">
              <a:latin typeface="Arial Black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2057400"/>
            <a:ext cx="5486400" cy="23622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2400" dirty="0" smtClean="0"/>
              <a:t>Development of a Meteorological Sensor Array </a:t>
            </a:r>
            <a:br>
              <a:rPr lang="en-US" sz="2400" dirty="0" smtClean="0"/>
            </a:br>
            <a:r>
              <a:rPr lang="en-US" sz="2400" dirty="0" smtClean="0"/>
              <a:t>at White Sands Missile Range</a:t>
            </a:r>
            <a:endParaRPr lang="en-US" sz="2400" dirty="0"/>
          </a:p>
        </p:txBody>
      </p:sp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2895600" y="6651625"/>
            <a:ext cx="33591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solidFill>
                  <a:srgbClr val="008000"/>
                </a:solidFill>
                <a:latin typeface="Arial" charset="0"/>
                <a:ea typeface="ＭＳ Ｐゴシック" pitchFamily="34" charset="-128"/>
                <a:cs typeface="+mn-cs"/>
              </a:rPr>
              <a:t>UNCLASSIFIED / APPROVED FOR PUBLIC RELEASE</a:t>
            </a:r>
          </a:p>
        </p:txBody>
      </p:sp>
      <p:sp>
        <p:nvSpPr>
          <p:cNvPr id="6149" name="TextBox 5"/>
          <p:cNvSpPr txBox="1">
            <a:spLocks noChangeArrowheads="1"/>
          </p:cNvSpPr>
          <p:nvPr/>
        </p:nvSpPr>
        <p:spPr bwMode="auto">
          <a:xfrm>
            <a:off x="2916238" y="0"/>
            <a:ext cx="33940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solidFill>
                  <a:srgbClr val="008000"/>
                </a:solidFill>
                <a:latin typeface="Arial" charset="0"/>
                <a:ea typeface="ＭＳ Ｐゴシック" pitchFamily="34" charset="-128"/>
                <a:cs typeface="+mn-cs"/>
              </a:rPr>
              <a:t>UNCLASSIFIED /  APPROVED FOR PUBLIC RELEASE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9"/>
          <p:cNvSpPr>
            <a:spLocks noGrp="1"/>
          </p:cNvSpPr>
          <p:nvPr>
            <p:ph type="title"/>
          </p:nvPr>
        </p:nvSpPr>
        <p:spPr bwMode="auto">
          <a:xfrm>
            <a:off x="2662238" y="0"/>
            <a:ext cx="4608512" cy="914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en-US" dirty="0" smtClean="0"/>
              <a:t>Objective and Vision</a:t>
            </a:r>
          </a:p>
        </p:txBody>
      </p:sp>
      <p:sp>
        <p:nvSpPr>
          <p:cNvPr id="11" name="TextBox 30"/>
          <p:cNvSpPr txBox="1">
            <a:spLocks noChangeArrowheads="1"/>
          </p:cNvSpPr>
          <p:nvPr/>
        </p:nvSpPr>
        <p:spPr bwMode="auto">
          <a:xfrm>
            <a:off x="228600" y="1082060"/>
            <a:ext cx="8915400" cy="5427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>
              <a:spcAft>
                <a:spcPts val="800"/>
              </a:spcAft>
              <a:defRPr/>
            </a:pPr>
            <a:r>
              <a:rPr lang="en-US" sz="2400" dirty="0" smtClean="0">
                <a:solidFill>
                  <a:srgbClr val="8B001D"/>
                </a:solidFill>
                <a:latin typeface="Arial Black"/>
                <a:ea typeface="ＭＳ Ｐゴシック" pitchFamily="34" charset="-128"/>
                <a:cs typeface="Times New Roman" pitchFamily="18" charset="0"/>
              </a:rPr>
              <a:t>Vision</a:t>
            </a:r>
          </a:p>
          <a:p>
            <a:pPr marL="228600" indent="-228600">
              <a:spcAft>
                <a:spcPts val="800"/>
              </a:spcAft>
              <a:buFont typeface="Arial" pitchFamily="34" charset="0"/>
              <a:buChar char="•"/>
              <a:defRPr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pitchFamily="34" charset="-128"/>
                <a:cs typeface="Times New Roman" pitchFamily="18" charset="0"/>
              </a:rPr>
              <a:t>Develop a reliable, sustained, and world-class resource that has ability to:</a:t>
            </a:r>
          </a:p>
          <a:p>
            <a:pPr marL="685800" lvl="1" indent="-228600">
              <a:spcAft>
                <a:spcPts val="800"/>
              </a:spcAft>
              <a:buFont typeface="Arial" pitchFamily="34" charset="0"/>
              <a:buChar char="•"/>
              <a:defRPr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pitchFamily="34" charset="-128"/>
                <a:cs typeface="Times New Roman" pitchFamily="18" charset="0"/>
              </a:rPr>
              <a:t>Address a community need for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pitchFamily="34" charset="-128"/>
                <a:cs typeface="+mn-cs"/>
              </a:rPr>
              <a:t> high resolution observational data for developing and evaluating high resolution </a:t>
            </a:r>
            <a:r>
              <a:rPr lang="en-US" sz="1800" b="1" dirty="0" err="1" smtClean="0">
                <a:solidFill>
                  <a:srgbClr val="000000"/>
                </a:solidFill>
                <a:latin typeface="Arial"/>
                <a:ea typeface="ＭＳ Ｐゴシック" pitchFamily="34" charset="-128"/>
                <a:cs typeface="+mn-cs"/>
              </a:rPr>
              <a:t>mesoscale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pitchFamily="34" charset="-128"/>
                <a:cs typeface="+mn-cs"/>
              </a:rPr>
              <a:t> forecast models.</a:t>
            </a:r>
            <a:endParaRPr lang="en-US" sz="1800" b="1" dirty="0" smtClean="0">
              <a:solidFill>
                <a:srgbClr val="000000"/>
              </a:solidFill>
              <a:latin typeface="Arial"/>
              <a:ea typeface="ＭＳ Ｐゴシック" pitchFamily="34" charset="-128"/>
              <a:cs typeface="Times New Roman" pitchFamily="18" charset="0"/>
            </a:endParaRPr>
          </a:p>
          <a:p>
            <a:pPr marL="685800" lvl="1" indent="-228600">
              <a:spcAft>
                <a:spcPts val="800"/>
              </a:spcAft>
              <a:buFont typeface="Arial" pitchFamily="34" charset="0"/>
              <a:buChar char="•"/>
              <a:defRPr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pitchFamily="34" charset="-128"/>
                <a:cs typeface="Times New Roman" pitchFamily="18" charset="0"/>
              </a:rPr>
              <a:t>Integrate a high-quality observational resource with state of the art V&amp;V tools to provide the best possible </a:t>
            </a:r>
            <a:r>
              <a:rPr lang="en-US" sz="1800" b="1" dirty="0" err="1" smtClean="0">
                <a:solidFill>
                  <a:srgbClr val="000000"/>
                </a:solidFill>
                <a:latin typeface="Arial"/>
                <a:ea typeface="ＭＳ Ｐゴシック" pitchFamily="34" charset="-128"/>
                <a:cs typeface="Times New Roman" pitchFamily="18" charset="0"/>
              </a:rPr>
              <a:t>meso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pitchFamily="34" charset="-128"/>
                <a:cs typeface="Times New Roman" pitchFamily="18" charset="0"/>
              </a:rPr>
              <a:t>/micro scale decision aids/applications. </a:t>
            </a:r>
          </a:p>
          <a:p>
            <a:pPr marL="685800" lvl="1" indent="-228600">
              <a:spcAft>
                <a:spcPts val="800"/>
              </a:spcAft>
              <a:buFont typeface="Arial" pitchFamily="34" charset="0"/>
              <a:buChar char="•"/>
              <a:defRPr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pitchFamily="34" charset="-128"/>
                <a:cs typeface="Times New Roman" pitchFamily="18" charset="0"/>
              </a:rPr>
              <a:t>Explore new phenomena and analysis methods in weather forecasting. </a:t>
            </a:r>
          </a:p>
          <a:p>
            <a:pPr marL="685800" lvl="1" indent="-228600">
              <a:spcAft>
                <a:spcPts val="800"/>
              </a:spcAft>
              <a:buFont typeface="Arial" pitchFamily="34" charset="0"/>
              <a:buChar char="•"/>
              <a:defRPr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pitchFamily="34" charset="-128"/>
                <a:cs typeface="Times New Roman" pitchFamily="18" charset="0"/>
              </a:rPr>
              <a:t>Ability to verify/validate sensor development</a:t>
            </a:r>
          </a:p>
          <a:p>
            <a:pPr eaLnBrk="0" hangingPunct="0"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8B001D"/>
                </a:solidFill>
                <a:latin typeface="Arial Black"/>
                <a:ea typeface="ＭＳ Ｐゴシック" pitchFamily="34" charset="-128"/>
                <a:cs typeface="+mn-cs"/>
              </a:rPr>
              <a:t>Objective</a:t>
            </a:r>
          </a:p>
          <a:p>
            <a:pPr marL="228600" indent="-228600">
              <a:spcAft>
                <a:spcPts val="800"/>
              </a:spcAft>
              <a:buFont typeface="Arial" pitchFamily="34" charset="0"/>
              <a:buChar char="•"/>
              <a:defRPr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pitchFamily="34" charset="-128"/>
                <a:cs typeface="Times New Roman" pitchFamily="18" charset="0"/>
              </a:rPr>
              <a:t>To improve decisions by </a:t>
            </a:r>
            <a:r>
              <a:rPr lang="en-US" sz="1800" b="1" dirty="0" smtClean="0">
                <a:solidFill>
                  <a:srgbClr val="FF0000"/>
                </a:solidFill>
                <a:latin typeface="Arial"/>
                <a:ea typeface="ＭＳ Ｐゴシック" pitchFamily="34" charset="-128"/>
                <a:cs typeface="Times New Roman" pitchFamily="18" charset="0"/>
              </a:rPr>
              <a:t>strengthening environmentally-dependent decision aids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pitchFamily="34" charset="-128"/>
                <a:cs typeface="Times New Roman" pitchFamily="18" charset="0"/>
              </a:rPr>
              <a:t> through validated high resolution atmospheric models in the boundary layer.</a:t>
            </a:r>
          </a:p>
          <a:p>
            <a:pPr marL="228600" indent="-228600">
              <a:spcAft>
                <a:spcPts val="800"/>
              </a:spcAft>
              <a:buFont typeface="Arial" pitchFamily="34" charset="0"/>
              <a:buChar char="•"/>
              <a:defRPr/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pitchFamily="34" charset="-128"/>
                <a:cs typeface="Times New Roman" pitchFamily="18" charset="0"/>
              </a:rPr>
              <a:t>To provide </a:t>
            </a:r>
            <a:r>
              <a:rPr lang="en-US" sz="1800" b="1" dirty="0" smtClean="0">
                <a:solidFill>
                  <a:srgbClr val="FF0000"/>
                </a:solidFill>
                <a:latin typeface="Arial"/>
                <a:ea typeface="ＭＳ Ｐゴシック" pitchFamily="34" charset="-128"/>
                <a:cs typeface="Times New Roman" pitchFamily="18" charset="0"/>
              </a:rPr>
              <a:t>reliable and persistent data resources 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pitchFamily="34" charset="-128"/>
                <a:cs typeface="Times New Roman" pitchFamily="18" charset="0"/>
              </a:rPr>
              <a:t>that allow atmospheric modelers and sensor developers to validate and compare performance in terrain of varying complexity.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9"/>
          <p:cNvSpPr>
            <a:spLocks noGrp="1"/>
          </p:cNvSpPr>
          <p:nvPr>
            <p:ph type="title"/>
          </p:nvPr>
        </p:nvSpPr>
        <p:spPr bwMode="auto">
          <a:xfrm>
            <a:off x="2662238" y="76200"/>
            <a:ext cx="4608512" cy="914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en-US" dirty="0" smtClean="0"/>
              <a:t>Technical Barriers </a:t>
            </a:r>
            <a:br>
              <a:rPr lang="en-US" dirty="0" smtClean="0"/>
            </a:br>
            <a:r>
              <a:rPr lang="en-US" dirty="0" smtClean="0"/>
              <a:t>and Approach</a:t>
            </a:r>
          </a:p>
        </p:txBody>
      </p:sp>
      <p:sp>
        <p:nvSpPr>
          <p:cNvPr id="11" name="TextBox 30"/>
          <p:cNvSpPr txBox="1">
            <a:spLocks noChangeArrowheads="1"/>
          </p:cNvSpPr>
          <p:nvPr/>
        </p:nvSpPr>
        <p:spPr bwMode="auto">
          <a:xfrm>
            <a:off x="152400" y="1143000"/>
            <a:ext cx="78486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000" b="1" dirty="0" smtClean="0">
                <a:solidFill>
                  <a:srgbClr val="8B001D"/>
                </a:solidFill>
                <a:latin typeface="Arial Black"/>
                <a:ea typeface="ＭＳ Ｐゴシック" pitchFamily="34" charset="-128"/>
                <a:cs typeface="+mn-cs"/>
              </a:rPr>
              <a:t>Technical Barriers</a:t>
            </a:r>
          </a:p>
          <a:p>
            <a:pPr eaLnBrk="0" hangingPunct="0">
              <a:spcAft>
                <a:spcPts val="0"/>
              </a:spcAft>
              <a:defRPr/>
            </a:pPr>
            <a:endParaRPr lang="en-US" sz="2000" b="1" dirty="0" smtClean="0">
              <a:solidFill>
                <a:srgbClr val="8B001D"/>
              </a:solidFill>
              <a:latin typeface="Arial Black"/>
              <a:ea typeface="ＭＳ Ｐゴシック" pitchFamily="34" charset="-128"/>
              <a:cs typeface="+mn-cs"/>
            </a:endParaRPr>
          </a:p>
          <a:p>
            <a:pPr marL="236538" indent="-236538" eaLnBrk="0" hangingPunct="0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1800" b="1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High resolution atmospheric data are difficult to find,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 but high resolution (</a:t>
            </a:r>
            <a:r>
              <a:rPr lang="en-US" sz="1800" b="1" u="sng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&lt;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1km) atmospheric data are needed to develop and improve  decisions aids.  </a:t>
            </a:r>
          </a:p>
          <a:p>
            <a:pPr marL="236538" indent="-236538" eaLnBrk="0" hangingPunct="0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1800" b="1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Models and measurements usually do not coincide on the same grid resolution,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 leading to assessment uncertainties.</a:t>
            </a:r>
          </a:p>
        </p:txBody>
      </p:sp>
      <p:sp>
        <p:nvSpPr>
          <p:cNvPr id="15" name="TextBox 30"/>
          <p:cNvSpPr txBox="1">
            <a:spLocks noChangeArrowheads="1"/>
          </p:cNvSpPr>
          <p:nvPr/>
        </p:nvSpPr>
        <p:spPr bwMode="auto">
          <a:xfrm>
            <a:off x="228600" y="3581400"/>
            <a:ext cx="75438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000" b="1" dirty="0" smtClean="0">
                <a:solidFill>
                  <a:srgbClr val="8B001D"/>
                </a:solidFill>
                <a:latin typeface="Arial Black"/>
                <a:ea typeface="ＭＳ Ｐゴシック" pitchFamily="34" charset="-128"/>
                <a:cs typeface="+mn-cs"/>
              </a:rPr>
              <a:t>Technical Approach</a:t>
            </a:r>
          </a:p>
          <a:p>
            <a:pPr eaLnBrk="0" hangingPunct="0">
              <a:defRPr/>
            </a:pPr>
            <a:endParaRPr lang="en-US" sz="2000" b="1" dirty="0" smtClean="0">
              <a:solidFill>
                <a:srgbClr val="8B001D"/>
              </a:solidFill>
              <a:latin typeface="Arial Black"/>
              <a:ea typeface="ＭＳ Ｐゴシック" pitchFamily="34" charset="-128"/>
              <a:cs typeface="+mn-cs"/>
            </a:endParaRPr>
          </a:p>
          <a:p>
            <a:pPr marL="228600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1800" b="1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ARL is designing a meteorological sensor array driven by model grid requirements.  </a:t>
            </a:r>
            <a:endParaRPr lang="en-US" sz="1800" b="1" dirty="0">
              <a:solidFill>
                <a:srgbClr val="000000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marL="228600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1800" b="1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To best address model V&amp;V requirements, ARL is pursuing traditional and non-traditional model validation and verification methods.</a:t>
            </a:r>
            <a:endParaRPr lang="en-US" sz="1800" b="1" dirty="0">
              <a:solidFill>
                <a:srgbClr val="000000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9"/>
          <p:cNvSpPr>
            <a:spLocks noGrp="1"/>
          </p:cNvSpPr>
          <p:nvPr>
            <p:ph type="title"/>
          </p:nvPr>
        </p:nvSpPr>
        <p:spPr bwMode="auto">
          <a:xfrm>
            <a:off x="2662238" y="0"/>
            <a:ext cx="4608512" cy="914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en-US" dirty="0" smtClean="0"/>
              <a:t>Related Work:</a:t>
            </a:r>
            <a:br>
              <a:rPr lang="en-US" dirty="0" smtClean="0"/>
            </a:br>
            <a:r>
              <a:rPr lang="en-US" dirty="0" err="1" smtClean="0"/>
              <a:t>Meso</a:t>
            </a:r>
            <a:r>
              <a:rPr lang="en-US" dirty="0" smtClean="0"/>
              <a:t>/Micro-Nets</a:t>
            </a:r>
          </a:p>
        </p:txBody>
      </p:sp>
      <p:sp>
        <p:nvSpPr>
          <p:cNvPr id="5" name="TextBox 4"/>
          <p:cNvSpPr txBox="1"/>
          <p:nvPr/>
        </p:nvSpPr>
        <p:spPr bwMode="auto">
          <a:xfrm>
            <a:off x="76200" y="1066800"/>
            <a:ext cx="89916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28600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b="1" dirty="0" err="1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Meso</a:t>
            </a:r>
            <a:r>
              <a:rPr lang="en-US" sz="1600" b="1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-Net national/regional coverage is extensive, but stations are far apart and on irregular grids.  </a:t>
            </a:r>
          </a:p>
          <a:p>
            <a:pPr marL="228600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Micro-Nets have limited spatial extent and 2D/3D form factor.</a:t>
            </a:r>
            <a:endParaRPr lang="en-US" sz="1600" b="1" dirty="0">
              <a:solidFill>
                <a:srgbClr val="000000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2819400" y="5334000"/>
            <a:ext cx="38862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28600" indent="-228600">
              <a:spcAft>
                <a:spcPts val="1200"/>
              </a:spcAft>
            </a:pPr>
            <a:r>
              <a:rPr lang="en-US" sz="1400" b="1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     ARL’s special niche:  </a:t>
            </a:r>
            <a:r>
              <a:rPr lang="en-US" sz="1400" b="1" dirty="0" err="1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Meso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-gamma down to </a:t>
            </a:r>
            <a:r>
              <a:rPr lang="en-US" sz="1400" b="1" dirty="0" err="1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microscale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 resolution design and flexibility to address both civilian and military applications.</a:t>
            </a:r>
            <a:endParaRPr lang="en-US" sz="1400" b="1" dirty="0">
              <a:solidFill>
                <a:srgbClr val="FF0000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p:grpSp>
        <p:nvGrpSpPr>
          <p:cNvPr id="2" name="Group 26"/>
          <p:cNvGrpSpPr/>
          <p:nvPr/>
        </p:nvGrpSpPr>
        <p:grpSpPr>
          <a:xfrm>
            <a:off x="151700" y="2057400"/>
            <a:ext cx="8840600" cy="3994666"/>
            <a:chOff x="152400" y="1676400"/>
            <a:chExt cx="8840600" cy="3994666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2" cstate="print">
              <a:lum contrast="28000"/>
            </a:blip>
            <a:srcRect/>
            <a:stretch>
              <a:fillRect/>
            </a:stretch>
          </p:blipFill>
          <p:spPr bwMode="auto">
            <a:xfrm>
              <a:off x="2286000" y="3200400"/>
              <a:ext cx="2461762" cy="164146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2400" y="1676400"/>
              <a:ext cx="1922455" cy="182879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 cstate="print">
              <a:lum contrast="23000"/>
            </a:blip>
            <a:srcRect/>
            <a:stretch>
              <a:fillRect/>
            </a:stretch>
          </p:blipFill>
          <p:spPr bwMode="auto">
            <a:xfrm>
              <a:off x="1905000" y="1752600"/>
              <a:ext cx="2452088" cy="16338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9" name="TextBox 8"/>
            <p:cNvSpPr txBox="1"/>
            <p:nvPr/>
          </p:nvSpPr>
          <p:spPr bwMode="auto">
            <a:xfrm>
              <a:off x="304800" y="3200400"/>
              <a:ext cx="147476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800" kern="0" dirty="0" smtClean="0">
                  <a:solidFill>
                    <a:srgbClr val="000000"/>
                  </a:solidFill>
                  <a:ea typeface="ＭＳ Ｐゴシック" pitchFamily="34" charset="-128"/>
                </a:rPr>
                <a:t>North America</a:t>
              </a: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1981200" y="1828800"/>
              <a:ext cx="105157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800" kern="0" dirty="0" smtClean="0">
                  <a:solidFill>
                    <a:srgbClr val="000000"/>
                  </a:solidFill>
                  <a:ea typeface="ＭＳ Ｐゴシック" pitchFamily="34" charset="-128"/>
                </a:rPr>
                <a:t>Oklahoma</a:t>
              </a:r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3429000" y="4495800"/>
              <a:ext cx="125675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800" kern="0" dirty="0" smtClean="0">
                  <a:solidFill>
                    <a:srgbClr val="000000"/>
                  </a:solidFill>
                  <a:ea typeface="ＭＳ Ｐゴシック" pitchFamily="34" charset="-128"/>
                </a:rPr>
                <a:t>New Mexico</a:t>
              </a:r>
            </a:p>
          </p:txBody>
        </p:sp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l="21750" t="17938" r="1500" b="7662"/>
            <a:stretch>
              <a:fillRect/>
            </a:stretch>
          </p:blipFill>
          <p:spPr bwMode="auto">
            <a:xfrm>
              <a:off x="685800" y="3657600"/>
              <a:ext cx="1699098" cy="17424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 bwMode="auto">
            <a:xfrm>
              <a:off x="1600200" y="3733800"/>
              <a:ext cx="73096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800" kern="0" dirty="0" smtClean="0">
                  <a:solidFill>
                    <a:srgbClr val="000000"/>
                  </a:solidFill>
                  <a:ea typeface="ＭＳ Ｐゴシック" pitchFamily="34" charset="-128"/>
                </a:rPr>
                <a:t>WSMR</a:t>
              </a:r>
            </a:p>
          </p:txBody>
        </p:sp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l="7151" t="5275" r="8278" b="5934"/>
            <a:stretch>
              <a:fillRect/>
            </a:stretch>
          </p:blipFill>
          <p:spPr bwMode="auto">
            <a:xfrm>
              <a:off x="4114800" y="1905000"/>
              <a:ext cx="2465559" cy="183104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16" name="TextBox 30"/>
            <p:cNvSpPr txBox="1">
              <a:spLocks noChangeArrowheads="1"/>
            </p:cNvSpPr>
            <p:nvPr/>
          </p:nvSpPr>
          <p:spPr bwMode="auto">
            <a:xfrm>
              <a:off x="5181600" y="1944469"/>
              <a:ext cx="10668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200" b="1" dirty="0" err="1" smtClean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rPr>
                <a:t>Dugway</a:t>
              </a:r>
              <a:r>
                <a:rPr lang="en-US" sz="1200" b="1" dirty="0" smtClean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rPr>
                <a:t> </a:t>
              </a:r>
            </a:p>
            <a:p>
              <a:pPr algn="ctr">
                <a:defRPr/>
              </a:pPr>
              <a:r>
                <a:rPr lang="en-US" sz="1200" b="1" dirty="0" smtClean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rPr>
                <a:t>Proving </a:t>
              </a:r>
            </a:p>
            <a:p>
              <a:pPr algn="ctr">
                <a:defRPr/>
              </a:pPr>
              <a:r>
                <a:rPr lang="en-US" sz="1200" b="1" dirty="0" smtClean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rPr>
                <a:t>Ground</a:t>
              </a:r>
            </a:p>
          </p:txBody>
        </p:sp>
        <p:sp>
          <p:nvSpPr>
            <p:cNvPr id="17" name="TextBox 30"/>
            <p:cNvSpPr txBox="1">
              <a:spLocks noChangeArrowheads="1"/>
            </p:cNvSpPr>
            <p:nvPr/>
          </p:nvSpPr>
          <p:spPr bwMode="auto">
            <a:xfrm>
              <a:off x="6553200" y="1905000"/>
              <a:ext cx="2438400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defRPr/>
              </a:pPr>
              <a:r>
                <a:rPr lang="en-US" sz="1200" b="1" dirty="0" smtClean="0">
                  <a:solidFill>
                    <a:srgbClr val="000000"/>
                  </a:solidFill>
                  <a:latin typeface="Arial"/>
                  <a:ea typeface="ＭＳ Ｐゴシック" pitchFamily="34" charset="-128"/>
                  <a:cs typeface="+mn-cs"/>
                </a:rPr>
                <a:t>NCAR Field Studies</a:t>
              </a:r>
            </a:p>
            <a:p>
              <a:pPr marL="117475" indent="-117475">
                <a:spcAft>
                  <a:spcPts val="0"/>
                </a:spcAft>
                <a:buFont typeface="Arial" pitchFamily="34" charset="0"/>
                <a:buChar char="•"/>
              </a:pPr>
              <a:r>
                <a:rPr lang="en-US" sz="1200" b="1" dirty="0" smtClean="0">
                  <a:solidFill>
                    <a:srgbClr val="000000"/>
                  </a:solidFill>
                  <a:latin typeface="Arial"/>
                  <a:ea typeface="ＭＳ Ｐゴシック" pitchFamily="34" charset="-128"/>
                  <a:cs typeface="+mn-cs"/>
                </a:rPr>
                <a:t>Horizontal Array Turbulence Study (HATS, 2004)</a:t>
              </a:r>
            </a:p>
            <a:p>
              <a:pPr marL="117475" indent="-117475">
                <a:spcAft>
                  <a:spcPts val="0"/>
                </a:spcAft>
                <a:buFont typeface="Arial" pitchFamily="34" charset="0"/>
                <a:buChar char="•"/>
              </a:pPr>
              <a:r>
                <a:rPr lang="en-US" sz="1200" b="1" dirty="0" smtClean="0">
                  <a:solidFill>
                    <a:srgbClr val="000000"/>
                  </a:solidFill>
                  <a:latin typeface="Arial"/>
                  <a:ea typeface="ＭＳ Ｐゴシック" pitchFamily="34" charset="-128"/>
                  <a:cs typeface="+mn-cs"/>
                </a:rPr>
                <a:t>Ocean HATS (OHATS, 2004)</a:t>
              </a:r>
            </a:p>
            <a:p>
              <a:pPr marL="117475" indent="-117475">
                <a:spcAft>
                  <a:spcPts val="0"/>
                </a:spcAft>
                <a:buFont typeface="Arial" pitchFamily="34" charset="0"/>
                <a:buChar char="•"/>
              </a:pPr>
              <a:r>
                <a:rPr lang="en-US" sz="1200" b="1" dirty="0" smtClean="0">
                  <a:solidFill>
                    <a:srgbClr val="000000"/>
                  </a:solidFill>
                  <a:latin typeface="Arial"/>
                  <a:ea typeface="ＭＳ Ｐゴシック" pitchFamily="34" charset="-128"/>
                  <a:cs typeface="+mn-cs"/>
                </a:rPr>
                <a:t>Canopy HATS (CHATS, 2008)</a:t>
              </a:r>
              <a:endParaRPr lang="en-US" sz="1200" b="1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+mn-cs"/>
              </a:endParaRPr>
            </a:p>
          </p:txBody>
        </p:sp>
        <p:grpSp>
          <p:nvGrpSpPr>
            <p:cNvPr id="3" name="Group 24"/>
            <p:cNvGrpSpPr/>
            <p:nvPr/>
          </p:nvGrpSpPr>
          <p:grpSpPr>
            <a:xfrm>
              <a:off x="7848600" y="3048000"/>
              <a:ext cx="1144400" cy="1398896"/>
              <a:chOff x="7543800" y="2057400"/>
              <a:chExt cx="1144400" cy="1398896"/>
            </a:xfrm>
          </p:grpSpPr>
          <p:pic>
            <p:nvPicPr>
              <p:cNvPr id="20" name="Picture 19" descr="DAY20025.jp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7543800" y="2057400"/>
                <a:ext cx="1048389" cy="139889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21" name="TextBox 20"/>
              <p:cNvSpPr txBox="1"/>
              <p:nvPr/>
            </p:nvSpPr>
            <p:spPr bwMode="auto">
              <a:xfrm>
                <a:off x="7543800" y="2057400"/>
                <a:ext cx="1144400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indent="-342900" eaLnBrk="0" hangingPunct="0">
                  <a:spcBef>
                    <a:spcPct val="20000"/>
                  </a:spcBef>
                </a:pPr>
                <a:r>
                  <a:rPr lang="en-US" sz="1200" b="1" kern="0" dirty="0" smtClean="0">
                    <a:solidFill>
                      <a:srgbClr val="8B001D"/>
                    </a:solidFill>
                    <a:latin typeface="Arial"/>
                    <a:ea typeface="ＭＳ Ｐゴシック" pitchFamily="34" charset="-128"/>
                    <a:cs typeface="+mn-cs"/>
                  </a:rPr>
                  <a:t>OHATS Arrays</a:t>
                </a:r>
              </a:p>
            </p:txBody>
          </p:sp>
        </p:grpSp>
        <p:grpSp>
          <p:nvGrpSpPr>
            <p:cNvPr id="6" name="Group 23"/>
            <p:cNvGrpSpPr/>
            <p:nvPr/>
          </p:nvGrpSpPr>
          <p:grpSpPr>
            <a:xfrm>
              <a:off x="5943600" y="3200400"/>
              <a:ext cx="1761294" cy="1394358"/>
              <a:chOff x="4953000" y="3962400"/>
              <a:chExt cx="1761294" cy="1394358"/>
            </a:xfrm>
          </p:grpSpPr>
          <p:pic>
            <p:nvPicPr>
              <p:cNvPr id="19" name="Picture 5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6563" t="14326" r="55937" b="13567"/>
              <a:stretch>
                <a:fillRect/>
              </a:stretch>
            </p:blipFill>
            <p:spPr bwMode="auto">
              <a:xfrm>
                <a:off x="4953000" y="3962400"/>
                <a:ext cx="1761294" cy="139435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22" name="TextBox 21"/>
              <p:cNvSpPr txBox="1"/>
              <p:nvPr/>
            </p:nvSpPr>
            <p:spPr bwMode="auto">
              <a:xfrm>
                <a:off x="5799894" y="3962400"/>
                <a:ext cx="9144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 eaLnBrk="0" hangingPunct="0">
                  <a:spcBef>
                    <a:spcPts val="0"/>
                  </a:spcBef>
                </a:pPr>
                <a:r>
                  <a:rPr lang="en-US" sz="1200" b="1" kern="0" dirty="0" smtClean="0">
                    <a:solidFill>
                      <a:srgbClr val="8B001D"/>
                    </a:solidFill>
                    <a:latin typeface="Arial"/>
                    <a:ea typeface="ＭＳ Ｐゴシック" pitchFamily="34" charset="-128"/>
                    <a:cs typeface="+mn-cs"/>
                  </a:rPr>
                  <a:t>CHATS </a:t>
                </a:r>
              </a:p>
              <a:p>
                <a:pPr algn="r" eaLnBrk="0" hangingPunct="0">
                  <a:spcBef>
                    <a:spcPts val="0"/>
                  </a:spcBef>
                </a:pPr>
                <a:r>
                  <a:rPr lang="en-US" sz="1200" b="1" kern="0" dirty="0" smtClean="0">
                    <a:solidFill>
                      <a:srgbClr val="8B001D"/>
                    </a:solidFill>
                    <a:latin typeface="Arial"/>
                    <a:ea typeface="ＭＳ Ｐゴシック" pitchFamily="34" charset="-128"/>
                    <a:cs typeface="+mn-cs"/>
                  </a:rPr>
                  <a:t>Deployment</a:t>
                </a:r>
              </a:p>
            </p:txBody>
          </p:sp>
        </p:grpSp>
        <p:grpSp>
          <p:nvGrpSpPr>
            <p:cNvPr id="24" name="Group 25"/>
            <p:cNvGrpSpPr/>
            <p:nvPr/>
          </p:nvGrpSpPr>
          <p:grpSpPr>
            <a:xfrm>
              <a:off x="7086600" y="4343400"/>
              <a:ext cx="1425809" cy="1327666"/>
              <a:chOff x="6781800" y="3962400"/>
              <a:chExt cx="1425809" cy="1327666"/>
            </a:xfrm>
          </p:grpSpPr>
          <p:sp>
            <p:nvSpPr>
              <p:cNvPr id="23" name="TextBox 22"/>
              <p:cNvSpPr txBox="1"/>
              <p:nvPr/>
            </p:nvSpPr>
            <p:spPr bwMode="auto">
              <a:xfrm>
                <a:off x="6961304" y="5105400"/>
                <a:ext cx="1066800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indent="-342900" eaLnBrk="0" hangingPunct="0">
                  <a:spcBef>
                    <a:spcPct val="20000"/>
                  </a:spcBef>
                </a:pPr>
                <a:r>
                  <a:rPr lang="en-US" sz="1200" b="1" kern="0" dirty="0" smtClean="0">
                    <a:solidFill>
                      <a:srgbClr val="8B001D"/>
                    </a:solidFill>
                    <a:latin typeface="Arial"/>
                    <a:ea typeface="ＭＳ Ｐゴシック" pitchFamily="34" charset="-128"/>
                    <a:cs typeface="+mn-cs"/>
                  </a:rPr>
                  <a:t>CHATS Arrays</a:t>
                </a:r>
              </a:p>
            </p:txBody>
          </p:sp>
          <p:pic>
            <p:nvPicPr>
              <p:cNvPr id="18" name="Picture 2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6781800" y="3962400"/>
                <a:ext cx="1425809" cy="110116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514600" y="76200"/>
            <a:ext cx="5181600" cy="838200"/>
          </a:xfrm>
          <a:prstGeom prst="rect">
            <a:avLst/>
          </a:prstGeom>
        </p:spPr>
        <p:txBody>
          <a:bodyPr anchor="ctr"/>
          <a:lstStyle/>
          <a:p>
            <a:pPr algn="ctr" eaLnBrk="0" hangingPunct="0">
              <a:defRPr/>
            </a:pPr>
            <a:r>
              <a:rPr lang="en-US" sz="2000" kern="0" dirty="0" smtClean="0">
                <a:solidFill>
                  <a:srgbClr val="FFFFFF"/>
                </a:solidFill>
                <a:latin typeface="Arial Black"/>
                <a:ea typeface="ＭＳ Ｐゴシック" pitchFamily="34" charset="-128"/>
                <a:cs typeface="+mn-cs"/>
              </a:rPr>
              <a:t>MSA Concept and Execution</a:t>
            </a:r>
            <a:endParaRPr lang="en-US" sz="2000" kern="0" dirty="0">
              <a:solidFill>
                <a:srgbClr val="FFFFFF"/>
              </a:solidFill>
              <a:latin typeface="Arial Black"/>
              <a:ea typeface="ＭＳ Ｐゴシック" pitchFamily="34" charset="-128"/>
              <a:cs typeface="+mn-cs"/>
            </a:endParaRPr>
          </a:p>
        </p:txBody>
      </p:sp>
      <p:sp>
        <p:nvSpPr>
          <p:cNvPr id="8196" name="TextBox 58"/>
          <p:cNvSpPr txBox="1">
            <a:spLocks noChangeArrowheads="1"/>
          </p:cNvSpPr>
          <p:nvPr/>
        </p:nvSpPr>
        <p:spPr bwMode="auto">
          <a:xfrm>
            <a:off x="228600" y="1066800"/>
            <a:ext cx="7239000" cy="6248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17475" indent="-117475" eaLnBrk="0" hangingPunct="0">
              <a:spcBef>
                <a:spcPts val="8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2000" b="1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Phase II 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(</a:t>
            </a:r>
            <a:r>
              <a:rPr lang="en-US" sz="2000" b="1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FY15/16): 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2D 36-Tower Array </a:t>
            </a:r>
            <a:r>
              <a:rPr lang="en-US" sz="2000" b="1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(</a:t>
            </a:r>
            <a:r>
              <a:rPr lang="en-US" sz="2000" b="1" dirty="0" err="1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Jornada</a:t>
            </a:r>
            <a:r>
              <a:rPr lang="en-US" sz="2000" b="1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)</a:t>
            </a:r>
          </a:p>
          <a:p>
            <a:pPr marL="574675" lvl="1" indent="-117475" eaLnBrk="0" hangingPunct="0">
              <a:spcBef>
                <a:spcPts val="8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1800" b="1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 Adjacent complex terrain</a:t>
            </a:r>
          </a:p>
          <a:p>
            <a:pPr marL="574675" lvl="1" indent="-117475" eaLnBrk="0" hangingPunct="0">
              <a:spcBef>
                <a:spcPts val="8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1800" b="1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 Integration </a:t>
            </a:r>
            <a:r>
              <a:rPr lang="en-US" sz="1800" b="1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with JER 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infrastructure</a:t>
            </a:r>
            <a:endParaRPr lang="en-US" sz="1800" b="1" dirty="0">
              <a:solidFill>
                <a:srgbClr val="000000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marL="117475" indent="-117475" eaLnBrk="0" hangingPunct="0">
              <a:spcBef>
                <a:spcPts val="8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2000" b="1" dirty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Phase </a:t>
            </a:r>
            <a:r>
              <a:rPr lang="en-US" sz="2000" b="1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III 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(</a:t>
            </a:r>
            <a:r>
              <a:rPr lang="en-US" sz="2000" b="1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FY16): 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	  2D 36-Tower Array </a:t>
            </a:r>
            <a:r>
              <a:rPr lang="en-US" sz="2000" b="1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(WSMR) </a:t>
            </a:r>
            <a:endParaRPr lang="en-US" sz="2000" b="1" dirty="0">
              <a:solidFill>
                <a:srgbClr val="000000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marL="574675" lvl="1" eaLnBrk="0" hangingPunct="0">
              <a:spcBef>
                <a:spcPts val="8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1800" b="1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Tethersonde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 (TLS)</a:t>
            </a:r>
            <a:endParaRPr lang="en-US" sz="1800" b="1" dirty="0">
              <a:solidFill>
                <a:srgbClr val="000000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marL="574675" lvl="1" eaLnBrk="0" hangingPunct="0">
              <a:spcBef>
                <a:spcPts val="8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1800" b="1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 RAOB </a:t>
            </a:r>
            <a:endParaRPr lang="en-US" sz="1800" b="1" dirty="0">
              <a:solidFill>
                <a:srgbClr val="000000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marL="574675" lvl="1" eaLnBrk="0" hangingPunct="0">
              <a:spcBef>
                <a:spcPts val="8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1800" b="1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 UAV</a:t>
            </a:r>
          </a:p>
          <a:p>
            <a:pPr marL="117475" indent="-117475" eaLnBrk="0" hangingPunct="0">
              <a:spcBef>
                <a:spcPts val="8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Phase IV (FY16/17): Portable 2D Array with Triple </a:t>
            </a:r>
            <a:r>
              <a:rPr lang="en-US" sz="2000" b="1" kern="0" dirty="0" err="1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Lidar</a:t>
            </a:r>
            <a:r>
              <a:rPr lang="en-US" sz="2000" b="1" kern="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 </a:t>
            </a:r>
          </a:p>
          <a:p>
            <a:pPr marL="574675" lvl="1" indent="-117475" eaLnBrk="0" hangingPunct="0">
              <a:spcBef>
                <a:spcPts val="8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1800" b="1" kern="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 </a:t>
            </a:r>
            <a:r>
              <a:rPr lang="en-US" sz="1800" b="1" kern="0" dirty="0" err="1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Sodar</a:t>
            </a:r>
            <a:endParaRPr lang="en-US" sz="1800" b="1" kern="0" dirty="0" smtClean="0">
              <a:solidFill>
                <a:srgbClr val="000000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marL="574675" lvl="1" indent="-117475" eaLnBrk="0" hangingPunct="0">
              <a:spcBef>
                <a:spcPts val="8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1800" b="1" kern="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 TLS</a:t>
            </a:r>
          </a:p>
          <a:p>
            <a:pPr marL="574675" lvl="1" indent="-117475" eaLnBrk="0" hangingPunct="0">
              <a:spcBef>
                <a:spcPts val="8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1800" b="1" kern="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 UAV</a:t>
            </a:r>
          </a:p>
          <a:p>
            <a:pPr marL="117475" indent="-117475" eaLnBrk="0" hangingPunct="0">
              <a:spcBef>
                <a:spcPts val="8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Phase V (FY17+): MSA Remote Test Site Capability</a:t>
            </a:r>
          </a:p>
          <a:p>
            <a:pPr marL="574675" lvl="1" indent="-117475" eaLnBrk="0" hangingPunct="0">
              <a:spcBef>
                <a:spcPts val="8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1800" b="1" kern="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 Other </a:t>
            </a:r>
            <a:r>
              <a:rPr lang="en-US" sz="1800" b="1" kern="0" dirty="0" err="1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DoD</a:t>
            </a:r>
            <a:r>
              <a:rPr lang="en-US" sz="1800" b="1" kern="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 test ranges</a:t>
            </a:r>
          </a:p>
          <a:p>
            <a:pPr marL="574675" lvl="1" indent="-117475" eaLnBrk="0" hangingPunct="0">
              <a:spcBef>
                <a:spcPts val="8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1800" b="1" kern="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 Diverse climatic environments</a:t>
            </a:r>
          </a:p>
          <a:p>
            <a:pPr marL="117475" eaLnBrk="0" hangingPunct="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ü"/>
            </a:pPr>
            <a:endParaRPr lang="en-US" sz="1600" dirty="0" smtClean="0">
              <a:solidFill>
                <a:srgbClr val="000000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marL="117475" eaLnBrk="0" hangingPunct="0">
              <a:spcBef>
                <a:spcPct val="20000"/>
              </a:spcBef>
            </a:pPr>
            <a:endParaRPr lang="en-US" sz="1600" dirty="0" smtClean="0">
              <a:solidFill>
                <a:srgbClr val="000000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marL="117475" eaLnBrk="0" hangingPunct="0">
              <a:spcBef>
                <a:spcPct val="20000"/>
              </a:spcBef>
            </a:pPr>
            <a:endParaRPr lang="en-US" sz="1600" dirty="0">
              <a:solidFill>
                <a:srgbClr val="000000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0" y="1066800"/>
            <a:ext cx="5943600" cy="5708511"/>
          </a:xfrm>
          <a:prstGeom prst="rect">
            <a:avLst/>
          </a:prstGeom>
          <a:gradFill flip="none" rotWithShape="1">
            <a:gsLst>
              <a:gs pos="0">
                <a:srgbClr val="9A7236"/>
              </a:gs>
              <a:gs pos="95000">
                <a:srgbClr val="9A7236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ts val="0"/>
              </a:spcBef>
              <a:defRPr/>
            </a:pP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34" charset="-128"/>
            </a:endParaRPr>
          </a:p>
          <a:p>
            <a:pPr eaLnBrk="0" hangingPunct="0">
              <a:spcBef>
                <a:spcPts val="0"/>
              </a:spcBef>
              <a:defRPr/>
            </a:pP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34" charset="-128"/>
            </a:endParaRPr>
          </a:p>
          <a:p>
            <a:pPr eaLnBrk="0" hangingPunct="0">
              <a:spcBef>
                <a:spcPts val="0"/>
              </a:spcBef>
              <a:defRPr/>
            </a:pP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34" charset="-128"/>
            </a:endParaRPr>
          </a:p>
          <a:p>
            <a:pPr eaLnBrk="0" hangingPunct="0">
              <a:spcBef>
                <a:spcPts val="0"/>
              </a:spcBef>
              <a:defRPr/>
            </a:pP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34" charset="-128"/>
            </a:endParaRPr>
          </a:p>
          <a:p>
            <a:pPr eaLnBrk="0" hangingPunct="0">
              <a:spcBef>
                <a:spcPts val="0"/>
              </a:spcBef>
              <a:defRPr/>
            </a:pP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34" charset="-128"/>
            </a:endParaRPr>
          </a:p>
          <a:p>
            <a:pPr eaLnBrk="0" hangingPunct="0">
              <a:spcBef>
                <a:spcPts val="0"/>
              </a:spcBef>
              <a:defRPr/>
            </a:pP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34" charset="-128"/>
            </a:endParaRPr>
          </a:p>
          <a:p>
            <a:pPr eaLnBrk="0" hangingPunct="0">
              <a:spcBef>
                <a:spcPts val="0"/>
              </a:spcBef>
              <a:defRPr/>
            </a:pP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34" charset="-128"/>
            </a:endParaRPr>
          </a:p>
          <a:p>
            <a:pPr eaLnBrk="0" hangingPunct="0">
              <a:spcBef>
                <a:spcPts val="0"/>
              </a:spcBef>
              <a:defRPr/>
            </a:pP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34" charset="-128"/>
            </a:endParaRPr>
          </a:p>
          <a:p>
            <a:pPr eaLnBrk="0" hangingPunct="0">
              <a:spcBef>
                <a:spcPts val="0"/>
              </a:spcBef>
              <a:defRPr/>
            </a:pP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34" charset="-128"/>
            </a:endParaRPr>
          </a:p>
          <a:p>
            <a:pPr eaLnBrk="0" hangingPunct="0">
              <a:spcBef>
                <a:spcPts val="0"/>
              </a:spcBef>
              <a:defRPr/>
            </a:pP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34" charset="-128"/>
            </a:endParaRPr>
          </a:p>
          <a:p>
            <a:pPr eaLnBrk="0" hangingPunct="0">
              <a:spcBef>
                <a:spcPts val="0"/>
              </a:spcBef>
              <a:defRPr/>
            </a:pP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34" charset="-128"/>
            </a:endParaRPr>
          </a:p>
          <a:p>
            <a:pPr eaLnBrk="0" hangingPunct="0">
              <a:spcBef>
                <a:spcPts val="0"/>
              </a:spcBef>
              <a:defRPr/>
            </a:pP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34" charset="-128"/>
            </a:endParaRPr>
          </a:p>
          <a:p>
            <a:pPr eaLnBrk="0" hangingPunct="0">
              <a:spcBef>
                <a:spcPts val="0"/>
              </a:spcBef>
              <a:defRPr/>
            </a:pP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34" charset="-128"/>
            </a:endParaRPr>
          </a:p>
          <a:p>
            <a:pPr eaLnBrk="0" hangingPunct="0">
              <a:spcBef>
                <a:spcPts val="0"/>
              </a:spcBef>
              <a:defRPr/>
            </a:pP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34" charset="-128"/>
            </a:endParaRPr>
          </a:p>
          <a:p>
            <a:pPr eaLnBrk="0" hangingPunct="0">
              <a:spcBef>
                <a:spcPts val="0"/>
              </a:spcBef>
              <a:defRPr/>
            </a:pP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34" charset="-128"/>
            </a:endParaRPr>
          </a:p>
          <a:p>
            <a:pPr eaLnBrk="0" hangingPunct="0">
              <a:spcBef>
                <a:spcPts val="0"/>
              </a:spcBef>
              <a:defRPr/>
            </a:pP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34" charset="-128"/>
            </a:endParaRPr>
          </a:p>
          <a:p>
            <a:pPr eaLnBrk="0" hangingPunct="0">
              <a:spcBef>
                <a:spcPts val="0"/>
              </a:spcBef>
              <a:defRPr/>
            </a:pP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34" charset="-128"/>
            </a:endParaRPr>
          </a:p>
          <a:p>
            <a:pPr eaLnBrk="0" hangingPunct="0">
              <a:spcBef>
                <a:spcPts val="0"/>
              </a:spcBef>
              <a:defRPr/>
            </a:pP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34" charset="-128"/>
            </a:endParaRPr>
          </a:p>
          <a:p>
            <a:pPr eaLnBrk="0" hangingPunct="0">
              <a:spcBef>
                <a:spcPts val="0"/>
              </a:spcBef>
              <a:defRPr/>
            </a:pP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34" charset="-128"/>
            </a:endParaRPr>
          </a:p>
          <a:p>
            <a:pPr eaLnBrk="0" hangingPunct="0">
              <a:spcBef>
                <a:spcPts val="0"/>
              </a:spcBef>
              <a:defRPr/>
            </a:pP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14341" name="Picture 3" descr="C:\Users\eric.proctor\Desktop\Pictur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8838"/>
            <a:ext cx="9144000" cy="599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200024" y="944563"/>
            <a:ext cx="8296275" cy="5093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endParaRPr lang="en-US" sz="1800" dirty="0">
              <a:solidFill>
                <a:schemeClr val="bg1"/>
              </a:solidFill>
              <a:latin typeface="Arial" charset="0"/>
              <a:ea typeface="ＭＳ Ｐゴシック" pitchFamily="34" charset="-128"/>
            </a:endParaRPr>
          </a:p>
          <a:p>
            <a:pPr marL="115888" indent="-115888" eaLnBrk="0" fontAlgn="auto" hangingPunct="0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000" b="1" cap="all" dirty="0">
                <a:solidFill>
                  <a:srgbClr val="FEDF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</a:rPr>
              <a:t>Unique Ground Operations Challenges</a:t>
            </a:r>
          </a:p>
          <a:p>
            <a:pPr marL="115888" indent="-115888" eaLnBrk="0" fontAlgn="auto" hangingPunct="0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</a:rPr>
              <a:t>The Army fights in the atmospheric boundary layer at fine temporal and spatial scales.</a:t>
            </a:r>
          </a:p>
          <a:p>
            <a:pPr marL="115888" indent="-115888" eaLnBrk="0" fontAlgn="auto" hangingPunct="0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</a:rPr>
              <a:t>The boundary layer processes are not well understood</a:t>
            </a: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</a:rPr>
              <a:t> </a:t>
            </a: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</a:rPr>
              <a:t>especially over complex terrain including mountain and urban domains.</a:t>
            </a:r>
          </a:p>
          <a:p>
            <a:pPr marL="115888" indent="-115888" eaLnBrk="0" fontAlgn="auto" hangingPunct="0">
              <a:spcBef>
                <a:spcPts val="0"/>
              </a:spcBef>
              <a:spcAft>
                <a:spcPts val="300"/>
              </a:spcAft>
              <a:defRPr/>
            </a:pPr>
            <a:endParaRPr lang="en-US" sz="1800" dirty="0">
              <a:solidFill>
                <a:schemeClr val="bg1"/>
              </a:solidFill>
              <a:latin typeface="Arial" charset="0"/>
              <a:ea typeface="ＭＳ Ｐゴシック" pitchFamily="34" charset="-128"/>
            </a:endParaRPr>
          </a:p>
          <a:p>
            <a:pPr marL="115888" indent="-115888" eaLnBrk="0" fontAlgn="auto" hangingPunct="0">
              <a:spcBef>
                <a:spcPts val="0"/>
              </a:spcBef>
              <a:spcAft>
                <a:spcPts val="300"/>
              </a:spcAft>
              <a:defRPr/>
            </a:pPr>
            <a:endParaRPr lang="en-US" sz="1800" b="1" cap="all" dirty="0" smtClean="0">
              <a:solidFill>
                <a:srgbClr val="FEDF8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34" charset="-128"/>
            </a:endParaRPr>
          </a:p>
          <a:p>
            <a:pPr marL="115888" indent="-115888" eaLnBrk="0" fontAlgn="auto" hangingPunct="0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000" b="1" cap="all" dirty="0" smtClean="0">
                <a:solidFill>
                  <a:srgbClr val="FEDF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</a:rPr>
              <a:t>Key </a:t>
            </a:r>
            <a:r>
              <a:rPr lang="en-US" sz="2000" b="1" cap="all" dirty="0">
                <a:solidFill>
                  <a:srgbClr val="FEDF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</a:rPr>
              <a:t>FOCUS Areas</a:t>
            </a:r>
          </a:p>
          <a:p>
            <a:pPr marL="171450" indent="-171450" eaLnBrk="0" hangingPunct="0">
              <a:buFont typeface="Arial" charset="0"/>
              <a:buChar char="•"/>
              <a:defRPr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</a:rPr>
              <a:t>Develop 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</a:rPr>
              <a:t>fine-scale </a:t>
            </a: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</a:rPr>
              <a:t>atmospheric models that support Army missions.</a:t>
            </a:r>
          </a:p>
          <a:p>
            <a:pPr marL="171450" indent="-171450" eaLnBrk="0" hangingPunct="0">
              <a:buFont typeface="Arial" charset="0"/>
              <a:buChar char="•"/>
              <a:defRPr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</a:rPr>
              <a:t>Exploit and mitigate atmospheric effects on military systems.</a:t>
            </a:r>
          </a:p>
          <a:p>
            <a:pPr marL="171450" indent="-171450" eaLnBrk="0" hangingPunct="0">
              <a:buFont typeface="Arial" pitchFamily="34" charset="0"/>
              <a:buChar char="•"/>
              <a:defRPr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</a:rPr>
              <a:t>Characterize the environment with innovative sensing tools and techniques with emphasis on the boundary layer.</a:t>
            </a:r>
          </a:p>
          <a:p>
            <a:pPr marL="171450" indent="-171450" eaLnBrk="0" hangingPunct="0">
              <a:buFont typeface="Arial" pitchFamily="34" charset="0"/>
              <a:buChar char="•"/>
              <a:defRPr/>
            </a:pPr>
            <a:endParaRPr lang="en-US" sz="1800" dirty="0">
              <a:solidFill>
                <a:schemeClr val="bg1"/>
              </a:solidFill>
              <a:latin typeface="Arial" charset="0"/>
              <a:ea typeface="ＭＳ Ｐゴシック" pitchFamily="34" charset="-128"/>
            </a:endParaRPr>
          </a:p>
          <a:p>
            <a:pPr marL="171450" indent="-171450" eaLnBrk="0" hangingPunct="0">
              <a:defRPr/>
            </a:pPr>
            <a:endParaRPr lang="en-US" sz="1800" b="1" cap="all" dirty="0" smtClean="0">
              <a:solidFill>
                <a:srgbClr val="FEDF8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34" charset="-128"/>
            </a:endParaRPr>
          </a:p>
          <a:p>
            <a:pPr marL="171450" indent="-171450" eaLnBrk="0" hangingPunct="0">
              <a:defRPr/>
            </a:pPr>
            <a:r>
              <a:rPr lang="en-US" sz="2000" b="1" cap="all" dirty="0" smtClean="0">
                <a:solidFill>
                  <a:srgbClr val="FEDF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</a:rPr>
              <a:t>Impact</a:t>
            </a:r>
            <a:endParaRPr lang="en-US" sz="2000" b="1" cap="all" dirty="0">
              <a:solidFill>
                <a:srgbClr val="FEDF8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34" charset="-128"/>
            </a:endParaRPr>
          </a:p>
          <a:p>
            <a:pPr eaLnBrk="0" hangingPunct="0">
              <a:defRPr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</a:rPr>
              <a:t>Actionable atmospheric information for Solider decisions.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665413" y="0"/>
            <a:ext cx="5021262" cy="838200"/>
          </a:xfrm>
        </p:spPr>
        <p:txBody>
          <a:bodyPr/>
          <a:lstStyle/>
          <a:p>
            <a:pPr>
              <a:defRPr/>
            </a:pPr>
            <a:r>
              <a:rPr lang="en-US" sz="2400" b="1" dirty="0" smtClean="0">
                <a:ea typeface="Arial Black" charset="0"/>
                <a:cs typeface="Arial" pitchFamily="34" charset="0"/>
              </a:rPr>
              <a:t>Battlefield Environment Division Strategy</a:t>
            </a:r>
            <a:endParaRPr lang="en-US" sz="2400" dirty="0">
              <a:ea typeface="ＭＳ Ｐゴシック" charset="-128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5"/>
          <p:cNvSpPr>
            <a:spLocks noGrp="1"/>
          </p:cNvSpPr>
          <p:nvPr>
            <p:ph type="title"/>
          </p:nvPr>
        </p:nvSpPr>
        <p:spPr bwMode="auto">
          <a:xfrm>
            <a:off x="2667000" y="76200"/>
            <a:ext cx="4608513" cy="914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en-US" b="1" dirty="0" smtClean="0"/>
              <a:t>MSA Locations </a:t>
            </a:r>
            <a:br>
              <a:rPr lang="en-US" b="1" dirty="0" smtClean="0"/>
            </a:br>
            <a:r>
              <a:rPr lang="en-US" b="1" dirty="0" smtClean="0"/>
              <a:t>in WSMR Region</a:t>
            </a:r>
            <a:endParaRPr lang="en-US" dirty="0" smtClean="0"/>
          </a:p>
        </p:txBody>
      </p:sp>
      <p:grpSp>
        <p:nvGrpSpPr>
          <p:cNvPr id="2" name="Group 222"/>
          <p:cNvGrpSpPr>
            <a:grpSpLocks/>
          </p:cNvGrpSpPr>
          <p:nvPr/>
        </p:nvGrpSpPr>
        <p:grpSpPr bwMode="auto">
          <a:xfrm>
            <a:off x="304800" y="1173163"/>
            <a:ext cx="8524875" cy="5380037"/>
            <a:chOff x="304800" y="1173871"/>
            <a:chExt cx="8524875" cy="5379329"/>
          </a:xfrm>
        </p:grpSpPr>
        <p:pic>
          <p:nvPicPr>
            <p:cNvPr id="1946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20000" t="21274" r="50000" b="3448"/>
            <a:stretch>
              <a:fillRect/>
            </a:stretch>
          </p:blipFill>
          <p:spPr bwMode="auto">
            <a:xfrm>
              <a:off x="3333751" y="1173871"/>
              <a:ext cx="5495924" cy="4434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5649285" y="2757110"/>
              <a:ext cx="252599" cy="17856"/>
              <a:chOff x="457200" y="5715000"/>
              <a:chExt cx="1085860" cy="76200"/>
            </a:xfrm>
            <a:solidFill>
              <a:srgbClr val="FF0000">
                <a:alpha val="14000"/>
              </a:srgbClr>
            </a:solidFill>
          </p:grpSpPr>
          <p:sp>
            <p:nvSpPr>
              <p:cNvPr id="301" name="Oval 3"/>
              <p:cNvSpPr/>
              <p:nvPr/>
            </p:nvSpPr>
            <p:spPr>
              <a:xfrm>
                <a:off x="457185" y="5716669"/>
                <a:ext cx="74248" cy="737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02" name="Oval 4"/>
              <p:cNvSpPr/>
              <p:nvPr/>
            </p:nvSpPr>
            <p:spPr>
              <a:xfrm>
                <a:off x="874829" y="5716669"/>
                <a:ext cx="78890" cy="737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03" name="Oval 5"/>
              <p:cNvSpPr/>
              <p:nvPr/>
            </p:nvSpPr>
            <p:spPr>
              <a:xfrm>
                <a:off x="1069730" y="5716669"/>
                <a:ext cx="78890" cy="737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04" name="Oval 6"/>
              <p:cNvSpPr/>
              <p:nvPr/>
            </p:nvSpPr>
            <p:spPr>
              <a:xfrm>
                <a:off x="1269273" y="5716669"/>
                <a:ext cx="78887" cy="737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05" name="Oval 7"/>
              <p:cNvSpPr/>
              <p:nvPr/>
            </p:nvSpPr>
            <p:spPr>
              <a:xfrm>
                <a:off x="1468812" y="5716669"/>
                <a:ext cx="74248" cy="737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06" name="Oval 8"/>
              <p:cNvSpPr/>
              <p:nvPr/>
            </p:nvSpPr>
            <p:spPr>
              <a:xfrm>
                <a:off x="670648" y="5716669"/>
                <a:ext cx="78890" cy="737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" name="Group 13"/>
            <p:cNvGrpSpPr>
              <a:grpSpLocks/>
            </p:cNvGrpSpPr>
            <p:nvPr/>
          </p:nvGrpSpPr>
          <p:grpSpPr bwMode="auto">
            <a:xfrm>
              <a:off x="5649281" y="2798402"/>
              <a:ext cx="252599" cy="17856"/>
              <a:chOff x="457200" y="5715000"/>
              <a:chExt cx="1085860" cy="76200"/>
            </a:xfrm>
            <a:solidFill>
              <a:srgbClr val="FF0000">
                <a:alpha val="14000"/>
              </a:srgbClr>
            </a:solidFill>
          </p:grpSpPr>
          <p:sp>
            <p:nvSpPr>
              <p:cNvPr id="295" name="Oval 35"/>
              <p:cNvSpPr/>
              <p:nvPr/>
            </p:nvSpPr>
            <p:spPr>
              <a:xfrm>
                <a:off x="457200" y="5715514"/>
                <a:ext cx="74248" cy="737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96" name="Oval 36"/>
              <p:cNvSpPr/>
              <p:nvPr/>
            </p:nvSpPr>
            <p:spPr>
              <a:xfrm>
                <a:off x="874844" y="5715514"/>
                <a:ext cx="78890" cy="737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97" name="Oval 37"/>
              <p:cNvSpPr/>
              <p:nvPr/>
            </p:nvSpPr>
            <p:spPr>
              <a:xfrm>
                <a:off x="1069745" y="5715514"/>
                <a:ext cx="78890" cy="737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98" name="Oval 38"/>
              <p:cNvSpPr/>
              <p:nvPr/>
            </p:nvSpPr>
            <p:spPr>
              <a:xfrm>
                <a:off x="1273926" y="5715514"/>
                <a:ext cx="74248" cy="737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99" name="Oval 39"/>
              <p:cNvSpPr/>
              <p:nvPr/>
            </p:nvSpPr>
            <p:spPr>
              <a:xfrm>
                <a:off x="1468827" y="5715514"/>
                <a:ext cx="74248" cy="737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00" name="Oval 40"/>
              <p:cNvSpPr/>
              <p:nvPr/>
            </p:nvSpPr>
            <p:spPr>
              <a:xfrm>
                <a:off x="670663" y="5715514"/>
                <a:ext cx="78890" cy="737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" name="Group 20"/>
            <p:cNvGrpSpPr>
              <a:grpSpLocks/>
            </p:cNvGrpSpPr>
            <p:nvPr/>
          </p:nvGrpSpPr>
          <p:grpSpPr bwMode="auto">
            <a:xfrm>
              <a:off x="5649285" y="2840810"/>
              <a:ext cx="252599" cy="17856"/>
              <a:chOff x="457200" y="5715000"/>
              <a:chExt cx="1085860" cy="76200"/>
            </a:xfrm>
            <a:solidFill>
              <a:srgbClr val="FF0000">
                <a:alpha val="14000"/>
              </a:srgbClr>
            </a:solidFill>
          </p:grpSpPr>
          <p:sp>
            <p:nvSpPr>
              <p:cNvPr id="289" name="Oval 29"/>
              <p:cNvSpPr/>
              <p:nvPr/>
            </p:nvSpPr>
            <p:spPr>
              <a:xfrm>
                <a:off x="457185" y="5714199"/>
                <a:ext cx="74248" cy="78315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90" name="Oval 30"/>
              <p:cNvSpPr/>
              <p:nvPr/>
            </p:nvSpPr>
            <p:spPr>
              <a:xfrm>
                <a:off x="874829" y="5714199"/>
                <a:ext cx="78890" cy="78315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91" name="Oval 31"/>
              <p:cNvSpPr/>
              <p:nvPr/>
            </p:nvSpPr>
            <p:spPr>
              <a:xfrm>
                <a:off x="1069730" y="5714199"/>
                <a:ext cx="78890" cy="78315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92" name="Oval 32"/>
              <p:cNvSpPr/>
              <p:nvPr/>
            </p:nvSpPr>
            <p:spPr>
              <a:xfrm>
                <a:off x="1269273" y="5714199"/>
                <a:ext cx="78887" cy="78315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93" name="Oval 33"/>
              <p:cNvSpPr/>
              <p:nvPr/>
            </p:nvSpPr>
            <p:spPr>
              <a:xfrm>
                <a:off x="1468812" y="5714199"/>
                <a:ext cx="74248" cy="78315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94" name="Oval 34"/>
              <p:cNvSpPr/>
              <p:nvPr/>
            </p:nvSpPr>
            <p:spPr>
              <a:xfrm>
                <a:off x="670648" y="5714199"/>
                <a:ext cx="78890" cy="78315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" name="Group 27"/>
            <p:cNvGrpSpPr>
              <a:grpSpLocks/>
            </p:cNvGrpSpPr>
            <p:nvPr/>
          </p:nvGrpSpPr>
          <p:grpSpPr bwMode="auto">
            <a:xfrm>
              <a:off x="5649285" y="2883218"/>
              <a:ext cx="252599" cy="17856"/>
              <a:chOff x="457200" y="5715000"/>
              <a:chExt cx="1085860" cy="76200"/>
            </a:xfrm>
            <a:solidFill>
              <a:srgbClr val="FF0000">
                <a:alpha val="14000"/>
              </a:srgbClr>
            </a:solidFill>
          </p:grpSpPr>
          <p:sp>
            <p:nvSpPr>
              <p:cNvPr id="283" name="Oval 23"/>
              <p:cNvSpPr/>
              <p:nvPr/>
            </p:nvSpPr>
            <p:spPr>
              <a:xfrm>
                <a:off x="457185" y="5712887"/>
                <a:ext cx="74248" cy="7831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84" name="Oval 24"/>
              <p:cNvSpPr/>
              <p:nvPr/>
            </p:nvSpPr>
            <p:spPr>
              <a:xfrm>
                <a:off x="874829" y="5712887"/>
                <a:ext cx="78890" cy="7831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85" name="Oval 25"/>
              <p:cNvSpPr/>
              <p:nvPr/>
            </p:nvSpPr>
            <p:spPr>
              <a:xfrm>
                <a:off x="1069730" y="5712887"/>
                <a:ext cx="78890" cy="7831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86" name="Oval 26"/>
              <p:cNvSpPr/>
              <p:nvPr/>
            </p:nvSpPr>
            <p:spPr>
              <a:xfrm>
                <a:off x="1269273" y="5712887"/>
                <a:ext cx="78887" cy="7831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87" name="Oval 27"/>
              <p:cNvSpPr/>
              <p:nvPr/>
            </p:nvSpPr>
            <p:spPr>
              <a:xfrm>
                <a:off x="1468812" y="5712887"/>
                <a:ext cx="74248" cy="7831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88" name="Oval 28"/>
              <p:cNvSpPr/>
              <p:nvPr/>
            </p:nvSpPr>
            <p:spPr>
              <a:xfrm>
                <a:off x="670648" y="5712887"/>
                <a:ext cx="78890" cy="7831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" name="Group 34"/>
            <p:cNvGrpSpPr>
              <a:grpSpLocks/>
            </p:cNvGrpSpPr>
            <p:nvPr/>
          </p:nvGrpSpPr>
          <p:grpSpPr bwMode="auto">
            <a:xfrm>
              <a:off x="5649285" y="2670061"/>
              <a:ext cx="252599" cy="17856"/>
              <a:chOff x="457200" y="5715000"/>
              <a:chExt cx="1085860" cy="76200"/>
            </a:xfrm>
            <a:solidFill>
              <a:srgbClr val="FF0000">
                <a:alpha val="14000"/>
              </a:srgbClr>
            </a:solidFill>
          </p:grpSpPr>
          <p:sp>
            <p:nvSpPr>
              <p:cNvPr id="277" name="Oval 17"/>
              <p:cNvSpPr/>
              <p:nvPr/>
            </p:nvSpPr>
            <p:spPr>
              <a:xfrm>
                <a:off x="457185" y="5715000"/>
                <a:ext cx="74248" cy="78315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78" name="Oval 18"/>
              <p:cNvSpPr/>
              <p:nvPr/>
            </p:nvSpPr>
            <p:spPr>
              <a:xfrm>
                <a:off x="874829" y="5715000"/>
                <a:ext cx="78890" cy="78315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79" name="Oval 19"/>
              <p:cNvSpPr/>
              <p:nvPr/>
            </p:nvSpPr>
            <p:spPr>
              <a:xfrm>
                <a:off x="1069730" y="5715000"/>
                <a:ext cx="78890" cy="78315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80" name="Oval 20"/>
              <p:cNvSpPr/>
              <p:nvPr/>
            </p:nvSpPr>
            <p:spPr>
              <a:xfrm>
                <a:off x="1269273" y="5715000"/>
                <a:ext cx="78887" cy="78315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81" name="Oval 21"/>
              <p:cNvSpPr/>
              <p:nvPr/>
            </p:nvSpPr>
            <p:spPr>
              <a:xfrm>
                <a:off x="1468812" y="5715000"/>
                <a:ext cx="74248" cy="78315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82" name="Oval 22"/>
              <p:cNvSpPr/>
              <p:nvPr/>
            </p:nvSpPr>
            <p:spPr>
              <a:xfrm>
                <a:off x="670648" y="5715000"/>
                <a:ext cx="78890" cy="78315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" name="Group 41"/>
            <p:cNvGrpSpPr>
              <a:grpSpLocks/>
            </p:cNvGrpSpPr>
            <p:nvPr/>
          </p:nvGrpSpPr>
          <p:grpSpPr bwMode="auto">
            <a:xfrm>
              <a:off x="5649285" y="2714701"/>
              <a:ext cx="252599" cy="17856"/>
              <a:chOff x="457200" y="5715000"/>
              <a:chExt cx="1085860" cy="76200"/>
            </a:xfrm>
            <a:solidFill>
              <a:srgbClr val="FF0000">
                <a:alpha val="14000"/>
              </a:srgbClr>
            </a:solidFill>
          </p:grpSpPr>
          <p:sp>
            <p:nvSpPr>
              <p:cNvPr id="271" name="Oval 11"/>
              <p:cNvSpPr/>
              <p:nvPr/>
            </p:nvSpPr>
            <p:spPr>
              <a:xfrm>
                <a:off x="457185" y="5713375"/>
                <a:ext cx="74248" cy="7831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72" name="Oval 12"/>
              <p:cNvSpPr/>
              <p:nvPr/>
            </p:nvSpPr>
            <p:spPr>
              <a:xfrm>
                <a:off x="874829" y="5713375"/>
                <a:ext cx="78890" cy="7831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73" name="Oval 13"/>
              <p:cNvSpPr/>
              <p:nvPr/>
            </p:nvSpPr>
            <p:spPr>
              <a:xfrm>
                <a:off x="1069730" y="5713375"/>
                <a:ext cx="78890" cy="7831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74" name="Oval 14"/>
              <p:cNvSpPr/>
              <p:nvPr/>
            </p:nvSpPr>
            <p:spPr>
              <a:xfrm>
                <a:off x="1269273" y="5713375"/>
                <a:ext cx="78887" cy="7831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75" name="Oval 15"/>
              <p:cNvSpPr/>
              <p:nvPr/>
            </p:nvSpPr>
            <p:spPr>
              <a:xfrm>
                <a:off x="1468812" y="5713375"/>
                <a:ext cx="74248" cy="7831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76" name="Oval 16"/>
              <p:cNvSpPr/>
              <p:nvPr/>
            </p:nvSpPr>
            <p:spPr>
              <a:xfrm>
                <a:off x="670648" y="5713375"/>
                <a:ext cx="78890" cy="7831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9" name="Group 12"/>
            <p:cNvGrpSpPr>
              <a:grpSpLocks/>
            </p:cNvGrpSpPr>
            <p:nvPr/>
          </p:nvGrpSpPr>
          <p:grpSpPr bwMode="auto">
            <a:xfrm>
              <a:off x="7313108" y="2377349"/>
              <a:ext cx="252599" cy="17856"/>
              <a:chOff x="457200" y="5715000"/>
              <a:chExt cx="1085860" cy="76200"/>
            </a:xfrm>
          </p:grpSpPr>
          <p:sp>
            <p:nvSpPr>
              <p:cNvPr id="217" name="Oval 3"/>
              <p:cNvSpPr/>
              <p:nvPr/>
            </p:nvSpPr>
            <p:spPr>
              <a:xfrm>
                <a:off x="459371" y="5713673"/>
                <a:ext cx="75065" cy="745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8" name="Oval 4"/>
              <p:cNvSpPr/>
              <p:nvPr/>
            </p:nvSpPr>
            <p:spPr>
              <a:xfrm>
                <a:off x="875649" y="5713673"/>
                <a:ext cx="81891" cy="745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9" name="Oval 5"/>
              <p:cNvSpPr/>
              <p:nvPr/>
            </p:nvSpPr>
            <p:spPr>
              <a:xfrm>
                <a:off x="1073555" y="5713673"/>
                <a:ext cx="75065" cy="745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0" name="Oval 6"/>
              <p:cNvSpPr/>
              <p:nvPr/>
            </p:nvSpPr>
            <p:spPr>
              <a:xfrm>
                <a:off x="1271456" y="5713673"/>
                <a:ext cx="75069" cy="745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1" name="Oval 7"/>
              <p:cNvSpPr/>
              <p:nvPr/>
            </p:nvSpPr>
            <p:spPr>
              <a:xfrm>
                <a:off x="1469362" y="5713673"/>
                <a:ext cx="75065" cy="745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2" name="Oval 8"/>
              <p:cNvSpPr/>
              <p:nvPr/>
            </p:nvSpPr>
            <p:spPr>
              <a:xfrm>
                <a:off x="670921" y="5713673"/>
                <a:ext cx="81891" cy="745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" name="Group 13"/>
            <p:cNvGrpSpPr>
              <a:grpSpLocks/>
            </p:cNvGrpSpPr>
            <p:nvPr/>
          </p:nvGrpSpPr>
          <p:grpSpPr bwMode="auto">
            <a:xfrm>
              <a:off x="7313104" y="2418641"/>
              <a:ext cx="252599" cy="17856"/>
              <a:chOff x="457200" y="5715000"/>
              <a:chExt cx="1085860" cy="76200"/>
            </a:xfrm>
          </p:grpSpPr>
          <p:sp>
            <p:nvSpPr>
              <p:cNvPr id="211" name="Oval 210"/>
              <p:cNvSpPr/>
              <p:nvPr/>
            </p:nvSpPr>
            <p:spPr>
              <a:xfrm>
                <a:off x="459388" y="5713575"/>
                <a:ext cx="75065" cy="745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2" name="Oval 211"/>
              <p:cNvSpPr/>
              <p:nvPr/>
            </p:nvSpPr>
            <p:spPr>
              <a:xfrm>
                <a:off x="875666" y="5713575"/>
                <a:ext cx="81891" cy="745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3" name="Oval 212"/>
              <p:cNvSpPr/>
              <p:nvPr/>
            </p:nvSpPr>
            <p:spPr>
              <a:xfrm>
                <a:off x="1073572" y="5713575"/>
                <a:ext cx="75065" cy="745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4" name="Oval 213"/>
              <p:cNvSpPr/>
              <p:nvPr/>
            </p:nvSpPr>
            <p:spPr>
              <a:xfrm>
                <a:off x="1278300" y="5713575"/>
                <a:ext cx="68243" cy="745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5" name="Oval 214"/>
              <p:cNvSpPr/>
              <p:nvPr/>
            </p:nvSpPr>
            <p:spPr>
              <a:xfrm>
                <a:off x="1469379" y="5713575"/>
                <a:ext cx="75065" cy="745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6" name="Oval 215"/>
              <p:cNvSpPr/>
              <p:nvPr/>
            </p:nvSpPr>
            <p:spPr>
              <a:xfrm>
                <a:off x="670938" y="5713575"/>
                <a:ext cx="81891" cy="745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Group 20"/>
            <p:cNvGrpSpPr>
              <a:grpSpLocks/>
            </p:cNvGrpSpPr>
            <p:nvPr/>
          </p:nvGrpSpPr>
          <p:grpSpPr bwMode="auto">
            <a:xfrm>
              <a:off x="7313108" y="2461049"/>
              <a:ext cx="252599" cy="17856"/>
              <a:chOff x="457200" y="5715000"/>
              <a:chExt cx="1085860" cy="76200"/>
            </a:xfrm>
          </p:grpSpPr>
          <p:sp>
            <p:nvSpPr>
              <p:cNvPr id="205" name="Oval 204"/>
              <p:cNvSpPr/>
              <p:nvPr/>
            </p:nvSpPr>
            <p:spPr>
              <a:xfrm>
                <a:off x="459371" y="5715491"/>
                <a:ext cx="75065" cy="7451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6" name="Oval 205"/>
              <p:cNvSpPr/>
              <p:nvPr/>
            </p:nvSpPr>
            <p:spPr>
              <a:xfrm>
                <a:off x="875649" y="5715491"/>
                <a:ext cx="81891" cy="7451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7" name="Oval 206"/>
              <p:cNvSpPr/>
              <p:nvPr/>
            </p:nvSpPr>
            <p:spPr>
              <a:xfrm>
                <a:off x="1073555" y="5715491"/>
                <a:ext cx="75065" cy="7451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8" name="Oval 207"/>
              <p:cNvSpPr/>
              <p:nvPr/>
            </p:nvSpPr>
            <p:spPr>
              <a:xfrm>
                <a:off x="1271456" y="5715491"/>
                <a:ext cx="75069" cy="7451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9" name="Oval 208"/>
              <p:cNvSpPr/>
              <p:nvPr/>
            </p:nvSpPr>
            <p:spPr>
              <a:xfrm>
                <a:off x="1469362" y="5715491"/>
                <a:ext cx="75065" cy="7451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0" name="Oval 209"/>
              <p:cNvSpPr/>
              <p:nvPr/>
            </p:nvSpPr>
            <p:spPr>
              <a:xfrm>
                <a:off x="670921" y="5715491"/>
                <a:ext cx="81891" cy="7451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2" name="Group 27"/>
            <p:cNvGrpSpPr>
              <a:grpSpLocks/>
            </p:cNvGrpSpPr>
            <p:nvPr/>
          </p:nvGrpSpPr>
          <p:grpSpPr bwMode="auto">
            <a:xfrm>
              <a:off x="7313108" y="2503457"/>
              <a:ext cx="252599" cy="17856"/>
              <a:chOff x="457200" y="5715000"/>
              <a:chExt cx="1085860" cy="76200"/>
            </a:xfrm>
          </p:grpSpPr>
          <p:sp>
            <p:nvSpPr>
              <p:cNvPr id="199" name="Oval 198"/>
              <p:cNvSpPr/>
              <p:nvPr/>
            </p:nvSpPr>
            <p:spPr>
              <a:xfrm>
                <a:off x="459371" y="5717407"/>
                <a:ext cx="75065" cy="745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0" name="Oval 199"/>
              <p:cNvSpPr/>
              <p:nvPr/>
            </p:nvSpPr>
            <p:spPr>
              <a:xfrm>
                <a:off x="875649" y="5717407"/>
                <a:ext cx="81891" cy="745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1" name="Oval 200"/>
              <p:cNvSpPr/>
              <p:nvPr/>
            </p:nvSpPr>
            <p:spPr>
              <a:xfrm>
                <a:off x="1073555" y="5717407"/>
                <a:ext cx="75065" cy="745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2" name="Oval 201"/>
              <p:cNvSpPr/>
              <p:nvPr/>
            </p:nvSpPr>
            <p:spPr>
              <a:xfrm>
                <a:off x="1271456" y="5717407"/>
                <a:ext cx="75069" cy="745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3" name="Oval 202"/>
              <p:cNvSpPr/>
              <p:nvPr/>
            </p:nvSpPr>
            <p:spPr>
              <a:xfrm>
                <a:off x="1469362" y="5717407"/>
                <a:ext cx="75065" cy="745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4" name="Oval 203"/>
              <p:cNvSpPr/>
              <p:nvPr/>
            </p:nvSpPr>
            <p:spPr>
              <a:xfrm>
                <a:off x="670921" y="5717407"/>
                <a:ext cx="81891" cy="745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3" name="Group 34"/>
            <p:cNvGrpSpPr>
              <a:grpSpLocks/>
            </p:cNvGrpSpPr>
            <p:nvPr/>
          </p:nvGrpSpPr>
          <p:grpSpPr bwMode="auto">
            <a:xfrm>
              <a:off x="7313105" y="2290300"/>
              <a:ext cx="252602" cy="18354"/>
              <a:chOff x="457187" y="5715000"/>
              <a:chExt cx="1085873" cy="78328"/>
            </a:xfrm>
          </p:grpSpPr>
          <p:sp>
            <p:nvSpPr>
              <p:cNvPr id="193" name="Oval 192"/>
              <p:cNvSpPr/>
              <p:nvPr/>
            </p:nvSpPr>
            <p:spPr>
              <a:xfrm>
                <a:off x="459371" y="5712593"/>
                <a:ext cx="75065" cy="812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94" name="Oval 193"/>
              <p:cNvSpPr/>
              <p:nvPr/>
            </p:nvSpPr>
            <p:spPr>
              <a:xfrm>
                <a:off x="875649" y="5712593"/>
                <a:ext cx="81891" cy="812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95" name="Oval 194"/>
              <p:cNvSpPr/>
              <p:nvPr/>
            </p:nvSpPr>
            <p:spPr>
              <a:xfrm>
                <a:off x="1073555" y="5712593"/>
                <a:ext cx="75065" cy="812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96" name="Oval 195"/>
              <p:cNvSpPr/>
              <p:nvPr/>
            </p:nvSpPr>
            <p:spPr>
              <a:xfrm>
                <a:off x="1271456" y="5712593"/>
                <a:ext cx="75069" cy="812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97" name="Oval 196"/>
              <p:cNvSpPr/>
              <p:nvPr/>
            </p:nvSpPr>
            <p:spPr>
              <a:xfrm>
                <a:off x="1469362" y="5712593"/>
                <a:ext cx="75065" cy="812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98" name="Oval 197"/>
              <p:cNvSpPr/>
              <p:nvPr/>
            </p:nvSpPr>
            <p:spPr>
              <a:xfrm>
                <a:off x="670921" y="5712593"/>
                <a:ext cx="81891" cy="812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4" name="Group 41"/>
            <p:cNvGrpSpPr>
              <a:grpSpLocks/>
            </p:cNvGrpSpPr>
            <p:nvPr/>
          </p:nvGrpSpPr>
          <p:grpSpPr bwMode="auto">
            <a:xfrm>
              <a:off x="7313108" y="2334940"/>
              <a:ext cx="252599" cy="17856"/>
              <a:chOff x="457200" y="5715000"/>
              <a:chExt cx="1085860" cy="76200"/>
            </a:xfrm>
          </p:grpSpPr>
          <p:sp>
            <p:nvSpPr>
              <p:cNvPr id="187" name="Oval 186"/>
              <p:cNvSpPr/>
              <p:nvPr/>
            </p:nvSpPr>
            <p:spPr>
              <a:xfrm>
                <a:off x="459371" y="5691438"/>
                <a:ext cx="75065" cy="1016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88" name="Oval 187"/>
              <p:cNvSpPr/>
              <p:nvPr/>
            </p:nvSpPr>
            <p:spPr>
              <a:xfrm>
                <a:off x="875649" y="5691438"/>
                <a:ext cx="81891" cy="1016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89" name="Oval 188"/>
              <p:cNvSpPr/>
              <p:nvPr/>
            </p:nvSpPr>
            <p:spPr>
              <a:xfrm>
                <a:off x="1073555" y="5691438"/>
                <a:ext cx="75065" cy="1016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90" name="Oval 189"/>
              <p:cNvSpPr/>
              <p:nvPr/>
            </p:nvSpPr>
            <p:spPr>
              <a:xfrm>
                <a:off x="1271456" y="5691438"/>
                <a:ext cx="75069" cy="1016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91" name="Oval 190"/>
              <p:cNvSpPr/>
              <p:nvPr/>
            </p:nvSpPr>
            <p:spPr>
              <a:xfrm>
                <a:off x="1469362" y="5691438"/>
                <a:ext cx="75065" cy="1016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92" name="Oval 191"/>
              <p:cNvSpPr/>
              <p:nvPr/>
            </p:nvSpPr>
            <p:spPr>
              <a:xfrm>
                <a:off x="670921" y="5691438"/>
                <a:ext cx="81891" cy="1016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9479" name="TextBox 134"/>
            <p:cNvSpPr txBox="1">
              <a:spLocks noChangeArrowheads="1"/>
            </p:cNvSpPr>
            <p:nvPr/>
          </p:nvSpPr>
          <p:spPr bwMode="auto">
            <a:xfrm>
              <a:off x="6819904" y="3550842"/>
              <a:ext cx="72327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rPr>
                <a:t>Phase I</a:t>
              </a:r>
            </a:p>
          </p:txBody>
        </p:sp>
        <p:sp>
          <p:nvSpPr>
            <p:cNvPr id="19480" name="TextBox 135"/>
            <p:cNvSpPr txBox="1">
              <a:spLocks noChangeArrowheads="1"/>
            </p:cNvSpPr>
            <p:nvPr/>
          </p:nvSpPr>
          <p:spPr bwMode="auto">
            <a:xfrm>
              <a:off x="7082043" y="2057400"/>
              <a:ext cx="809837" cy="276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rPr>
                <a:t>Phase III</a:t>
              </a:r>
              <a:endParaRPr lang="en-US" sz="1200" b="1" dirty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9481" name="Rectangle 360"/>
            <p:cNvSpPr>
              <a:spLocks noChangeArrowheads="1"/>
            </p:cNvSpPr>
            <p:nvPr/>
          </p:nvSpPr>
          <p:spPr bwMode="auto">
            <a:xfrm>
              <a:off x="5219700" y="2514600"/>
              <a:ext cx="1371600" cy="1352550"/>
            </a:xfrm>
            <a:prstGeom prst="rect">
              <a:avLst/>
            </a:prstGeom>
            <a:noFill/>
            <a:ln w="47625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baseline="-2500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cxnSp>
          <p:nvCxnSpPr>
            <p:cNvPr id="19482" name="Straight Connector 364"/>
            <p:cNvCxnSpPr>
              <a:cxnSpLocks noChangeShapeType="1"/>
            </p:cNvCxnSpPr>
            <p:nvPr/>
          </p:nvCxnSpPr>
          <p:spPr bwMode="auto">
            <a:xfrm flipH="1">
              <a:off x="3124200" y="2496494"/>
              <a:ext cx="3505200" cy="1145575"/>
            </a:xfrm>
            <a:prstGeom prst="line">
              <a:avLst/>
            </a:prstGeom>
            <a:noFill/>
            <a:ln w="349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483" name="Straight Connector 366"/>
            <p:cNvCxnSpPr>
              <a:cxnSpLocks noChangeShapeType="1"/>
            </p:cNvCxnSpPr>
            <p:nvPr/>
          </p:nvCxnSpPr>
          <p:spPr bwMode="auto">
            <a:xfrm flipH="1">
              <a:off x="3152776" y="3886200"/>
              <a:ext cx="3400424" cy="2642887"/>
            </a:xfrm>
            <a:prstGeom prst="line">
              <a:avLst/>
            </a:prstGeom>
            <a:noFill/>
            <a:ln w="349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484" name="Straight Connector 369"/>
            <p:cNvCxnSpPr>
              <a:cxnSpLocks noChangeShapeType="1"/>
            </p:cNvCxnSpPr>
            <p:nvPr/>
          </p:nvCxnSpPr>
          <p:spPr bwMode="auto">
            <a:xfrm flipH="1">
              <a:off x="408159" y="3877147"/>
              <a:ext cx="4800602" cy="2667000"/>
            </a:xfrm>
            <a:prstGeom prst="line">
              <a:avLst/>
            </a:prstGeom>
            <a:noFill/>
            <a:ln w="349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485" name="Straight Connector 371"/>
            <p:cNvCxnSpPr>
              <a:cxnSpLocks noChangeShapeType="1"/>
            </p:cNvCxnSpPr>
            <p:nvPr/>
          </p:nvCxnSpPr>
          <p:spPr bwMode="auto">
            <a:xfrm flipH="1">
              <a:off x="304800" y="2514600"/>
              <a:ext cx="4953000" cy="1143000"/>
            </a:xfrm>
            <a:prstGeom prst="line">
              <a:avLst/>
            </a:prstGeom>
            <a:noFill/>
            <a:ln w="34925" algn="ctr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15" name="Group 363"/>
            <p:cNvGrpSpPr>
              <a:grpSpLocks/>
            </p:cNvGrpSpPr>
            <p:nvPr/>
          </p:nvGrpSpPr>
          <p:grpSpPr bwMode="auto">
            <a:xfrm>
              <a:off x="323850" y="3625850"/>
              <a:ext cx="2828925" cy="2927350"/>
              <a:chOff x="523875" y="1190625"/>
              <a:chExt cx="2828925" cy="2927350"/>
            </a:xfrm>
          </p:grpSpPr>
          <p:pic>
            <p:nvPicPr>
              <p:cNvPr id="309" name="Picture 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4999" t="16406" r="50000" b="2344"/>
              <a:stretch>
                <a:fillRect/>
              </a:stretch>
            </p:blipFill>
            <p:spPr bwMode="auto">
              <a:xfrm>
                <a:off x="523875" y="1191010"/>
                <a:ext cx="2828925" cy="292696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grpSp>
            <p:nvGrpSpPr>
              <p:cNvPr id="16" name="Group 48"/>
              <p:cNvGrpSpPr>
                <a:grpSpLocks/>
              </p:cNvGrpSpPr>
              <p:nvPr/>
            </p:nvGrpSpPr>
            <p:grpSpPr bwMode="auto">
              <a:xfrm>
                <a:off x="1328351" y="1402381"/>
                <a:ext cx="503902" cy="509782"/>
                <a:chOff x="461947" y="5343518"/>
                <a:chExt cx="1085876" cy="985853"/>
              </a:xfrm>
            </p:grpSpPr>
            <p:grpSp>
              <p:nvGrpSpPr>
                <p:cNvPr id="17" name="Group 12"/>
                <p:cNvGrpSpPr>
                  <a:grpSpLocks/>
                </p:cNvGrpSpPr>
                <p:nvPr/>
              </p:nvGrpSpPr>
              <p:grpSpPr bwMode="auto">
                <a:xfrm>
                  <a:off x="461963" y="5715000"/>
                  <a:ext cx="1085860" cy="76200"/>
                  <a:chOff x="457200" y="5715000"/>
                  <a:chExt cx="1085860" cy="76200"/>
                </a:xfrm>
              </p:grpSpPr>
              <p:sp>
                <p:nvSpPr>
                  <p:cNvPr id="354" name="Oval 3"/>
                  <p:cNvSpPr/>
                  <p:nvPr/>
                </p:nvSpPr>
                <p:spPr>
                  <a:xfrm>
                    <a:off x="458019" y="5714435"/>
                    <a:ext cx="75261" cy="76741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baseline="-25000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55" name="Oval 4"/>
                  <p:cNvSpPr/>
                  <p:nvPr/>
                </p:nvSpPr>
                <p:spPr>
                  <a:xfrm>
                    <a:off x="875376" y="5714435"/>
                    <a:ext cx="78681" cy="76741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baseline="-25000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56" name="Oval 5"/>
                  <p:cNvSpPr/>
                  <p:nvPr/>
                </p:nvSpPr>
                <p:spPr>
                  <a:xfrm>
                    <a:off x="1070369" y="5714435"/>
                    <a:ext cx="78683" cy="76741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baseline="-25000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57" name="Oval 6"/>
                  <p:cNvSpPr/>
                  <p:nvPr/>
                </p:nvSpPr>
                <p:spPr>
                  <a:xfrm>
                    <a:off x="1272206" y="5714435"/>
                    <a:ext cx="75261" cy="76741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baseline="-25000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58" name="Oval 7"/>
                  <p:cNvSpPr/>
                  <p:nvPr/>
                </p:nvSpPr>
                <p:spPr>
                  <a:xfrm>
                    <a:off x="1467200" y="5714435"/>
                    <a:ext cx="75261" cy="76741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baseline="-25000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59" name="Oval 8"/>
                  <p:cNvSpPr/>
                  <p:nvPr/>
                </p:nvSpPr>
                <p:spPr>
                  <a:xfrm>
                    <a:off x="673538" y="5714435"/>
                    <a:ext cx="75261" cy="76741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baseline="-25000" dirty="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8" name="Group 13"/>
                <p:cNvGrpSpPr>
                  <a:grpSpLocks/>
                </p:cNvGrpSpPr>
                <p:nvPr/>
              </p:nvGrpSpPr>
              <p:grpSpPr bwMode="auto">
                <a:xfrm>
                  <a:off x="461947" y="5891215"/>
                  <a:ext cx="1085860" cy="76200"/>
                  <a:chOff x="457200" y="5715000"/>
                  <a:chExt cx="1085860" cy="76200"/>
                </a:xfrm>
              </p:grpSpPr>
              <p:sp>
                <p:nvSpPr>
                  <p:cNvPr id="348" name="Oval 14"/>
                  <p:cNvSpPr/>
                  <p:nvPr/>
                </p:nvSpPr>
                <p:spPr>
                  <a:xfrm>
                    <a:off x="458034" y="5716259"/>
                    <a:ext cx="75261" cy="8594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baseline="-25000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9" name="Oval 15"/>
                  <p:cNvSpPr/>
                  <p:nvPr/>
                </p:nvSpPr>
                <p:spPr>
                  <a:xfrm>
                    <a:off x="875391" y="5716259"/>
                    <a:ext cx="78681" cy="8594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baseline="-25000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50" name="Oval 16"/>
                  <p:cNvSpPr/>
                  <p:nvPr/>
                </p:nvSpPr>
                <p:spPr>
                  <a:xfrm>
                    <a:off x="1070384" y="5716259"/>
                    <a:ext cx="78683" cy="8594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baseline="-25000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51" name="Oval 350"/>
                  <p:cNvSpPr/>
                  <p:nvPr/>
                </p:nvSpPr>
                <p:spPr>
                  <a:xfrm>
                    <a:off x="1272222" y="5716259"/>
                    <a:ext cx="75261" cy="8594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baseline="-25000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52" name="Oval 351"/>
                  <p:cNvSpPr/>
                  <p:nvPr/>
                </p:nvSpPr>
                <p:spPr>
                  <a:xfrm>
                    <a:off x="1467215" y="5716259"/>
                    <a:ext cx="75261" cy="8594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baseline="-25000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53" name="Oval 352"/>
                  <p:cNvSpPr/>
                  <p:nvPr/>
                </p:nvSpPr>
                <p:spPr>
                  <a:xfrm>
                    <a:off x="673553" y="5716259"/>
                    <a:ext cx="75261" cy="8594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baseline="-25000" dirty="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9" name="Group 20"/>
                <p:cNvGrpSpPr>
                  <a:grpSpLocks/>
                </p:cNvGrpSpPr>
                <p:nvPr/>
              </p:nvGrpSpPr>
              <p:grpSpPr bwMode="auto">
                <a:xfrm>
                  <a:off x="461963" y="6072193"/>
                  <a:ext cx="1085860" cy="76200"/>
                  <a:chOff x="457200" y="5715000"/>
                  <a:chExt cx="1085860" cy="76200"/>
                </a:xfrm>
              </p:grpSpPr>
              <p:sp>
                <p:nvSpPr>
                  <p:cNvPr id="342" name="Oval 341"/>
                  <p:cNvSpPr/>
                  <p:nvPr/>
                </p:nvSpPr>
                <p:spPr>
                  <a:xfrm>
                    <a:off x="458019" y="5716390"/>
                    <a:ext cx="75261" cy="8594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baseline="-25000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" name="Oval 342"/>
                  <p:cNvSpPr/>
                  <p:nvPr/>
                </p:nvSpPr>
                <p:spPr>
                  <a:xfrm>
                    <a:off x="875376" y="5716390"/>
                    <a:ext cx="78681" cy="8594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baseline="-25000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" name="Oval 343"/>
                  <p:cNvSpPr/>
                  <p:nvPr/>
                </p:nvSpPr>
                <p:spPr>
                  <a:xfrm>
                    <a:off x="1070369" y="5716390"/>
                    <a:ext cx="78683" cy="8594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baseline="-25000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" name="Oval 344"/>
                  <p:cNvSpPr/>
                  <p:nvPr/>
                </p:nvSpPr>
                <p:spPr>
                  <a:xfrm>
                    <a:off x="1272206" y="5716390"/>
                    <a:ext cx="75261" cy="8594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baseline="-25000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" name="Oval 345"/>
                  <p:cNvSpPr/>
                  <p:nvPr/>
                </p:nvSpPr>
                <p:spPr>
                  <a:xfrm>
                    <a:off x="1467200" y="5716390"/>
                    <a:ext cx="75261" cy="8594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baseline="-25000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7" name="Oval 346"/>
                  <p:cNvSpPr/>
                  <p:nvPr/>
                </p:nvSpPr>
                <p:spPr>
                  <a:xfrm>
                    <a:off x="673538" y="5716390"/>
                    <a:ext cx="75261" cy="8594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baseline="-25000" dirty="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20" name="Group 27"/>
                <p:cNvGrpSpPr>
                  <a:grpSpLocks/>
                </p:cNvGrpSpPr>
                <p:nvPr/>
              </p:nvGrpSpPr>
              <p:grpSpPr bwMode="auto">
                <a:xfrm>
                  <a:off x="461963" y="6253171"/>
                  <a:ext cx="1085860" cy="76200"/>
                  <a:chOff x="457200" y="5715000"/>
                  <a:chExt cx="1085860" cy="76200"/>
                </a:xfrm>
              </p:grpSpPr>
              <p:sp>
                <p:nvSpPr>
                  <p:cNvPr id="336" name="Oval 335"/>
                  <p:cNvSpPr/>
                  <p:nvPr/>
                </p:nvSpPr>
                <p:spPr>
                  <a:xfrm>
                    <a:off x="458019" y="5716518"/>
                    <a:ext cx="75261" cy="8594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baseline="-25000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37" name="Oval 336"/>
                  <p:cNvSpPr/>
                  <p:nvPr/>
                </p:nvSpPr>
                <p:spPr>
                  <a:xfrm>
                    <a:off x="875376" y="5716518"/>
                    <a:ext cx="78681" cy="8594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baseline="-25000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38" name="Oval 337"/>
                  <p:cNvSpPr/>
                  <p:nvPr/>
                </p:nvSpPr>
                <p:spPr>
                  <a:xfrm>
                    <a:off x="1070369" y="5716518"/>
                    <a:ext cx="78683" cy="8594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baseline="-25000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39" name="Oval 338"/>
                  <p:cNvSpPr/>
                  <p:nvPr/>
                </p:nvSpPr>
                <p:spPr>
                  <a:xfrm>
                    <a:off x="1272206" y="5716518"/>
                    <a:ext cx="75261" cy="8594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baseline="-25000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0" name="Oval 339"/>
                  <p:cNvSpPr/>
                  <p:nvPr/>
                </p:nvSpPr>
                <p:spPr>
                  <a:xfrm>
                    <a:off x="1467200" y="5716518"/>
                    <a:ext cx="75261" cy="8594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baseline="-25000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1" name="Oval 340"/>
                  <p:cNvSpPr/>
                  <p:nvPr/>
                </p:nvSpPr>
                <p:spPr>
                  <a:xfrm>
                    <a:off x="673538" y="5716518"/>
                    <a:ext cx="75261" cy="8594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baseline="-25000" dirty="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21" name="Group 34"/>
                <p:cNvGrpSpPr>
                  <a:grpSpLocks/>
                </p:cNvGrpSpPr>
                <p:nvPr/>
              </p:nvGrpSpPr>
              <p:grpSpPr bwMode="auto">
                <a:xfrm>
                  <a:off x="461963" y="5343518"/>
                  <a:ext cx="1085860" cy="76200"/>
                  <a:chOff x="457200" y="5715000"/>
                  <a:chExt cx="1085860" cy="76200"/>
                </a:xfrm>
              </p:grpSpPr>
              <p:sp>
                <p:nvSpPr>
                  <p:cNvPr id="330" name="Oval 329"/>
                  <p:cNvSpPr/>
                  <p:nvPr/>
                </p:nvSpPr>
                <p:spPr>
                  <a:xfrm>
                    <a:off x="458019" y="5714495"/>
                    <a:ext cx="75261" cy="7673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baseline="-25000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31" name="Oval 330"/>
                  <p:cNvSpPr/>
                  <p:nvPr/>
                </p:nvSpPr>
                <p:spPr>
                  <a:xfrm>
                    <a:off x="875376" y="5714495"/>
                    <a:ext cx="78681" cy="7673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baseline="-25000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32" name="Oval 331"/>
                  <p:cNvSpPr/>
                  <p:nvPr/>
                </p:nvSpPr>
                <p:spPr>
                  <a:xfrm>
                    <a:off x="1070369" y="5714495"/>
                    <a:ext cx="78683" cy="7673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baseline="-25000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33" name="Oval 332"/>
                  <p:cNvSpPr/>
                  <p:nvPr/>
                </p:nvSpPr>
                <p:spPr>
                  <a:xfrm>
                    <a:off x="1272206" y="5714495"/>
                    <a:ext cx="75261" cy="7673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baseline="-25000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34" name="Oval 333"/>
                  <p:cNvSpPr/>
                  <p:nvPr/>
                </p:nvSpPr>
                <p:spPr>
                  <a:xfrm>
                    <a:off x="1467200" y="5714495"/>
                    <a:ext cx="75261" cy="7673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baseline="-25000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35" name="Oval 334"/>
                  <p:cNvSpPr/>
                  <p:nvPr/>
                </p:nvSpPr>
                <p:spPr>
                  <a:xfrm>
                    <a:off x="673538" y="5714495"/>
                    <a:ext cx="75261" cy="7673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baseline="-25000" dirty="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22" name="Group 41"/>
                <p:cNvGrpSpPr>
                  <a:grpSpLocks/>
                </p:cNvGrpSpPr>
                <p:nvPr/>
              </p:nvGrpSpPr>
              <p:grpSpPr bwMode="auto">
                <a:xfrm>
                  <a:off x="461963" y="5534022"/>
                  <a:ext cx="1085860" cy="76200"/>
                  <a:chOff x="457200" y="5715000"/>
                  <a:chExt cx="1085860" cy="76200"/>
                </a:xfrm>
              </p:grpSpPr>
              <p:sp>
                <p:nvSpPr>
                  <p:cNvPr id="324" name="Oval 323"/>
                  <p:cNvSpPr/>
                  <p:nvPr/>
                </p:nvSpPr>
                <p:spPr>
                  <a:xfrm>
                    <a:off x="458019" y="5714308"/>
                    <a:ext cx="75261" cy="7673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baseline="-25000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25" name="Oval 324"/>
                  <p:cNvSpPr/>
                  <p:nvPr/>
                </p:nvSpPr>
                <p:spPr>
                  <a:xfrm>
                    <a:off x="875376" y="5714308"/>
                    <a:ext cx="78681" cy="7673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baseline="-25000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26" name="Oval 325"/>
                  <p:cNvSpPr/>
                  <p:nvPr/>
                </p:nvSpPr>
                <p:spPr>
                  <a:xfrm>
                    <a:off x="1070369" y="5714308"/>
                    <a:ext cx="78683" cy="7673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baseline="-25000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27" name="Oval 326"/>
                  <p:cNvSpPr/>
                  <p:nvPr/>
                </p:nvSpPr>
                <p:spPr>
                  <a:xfrm>
                    <a:off x="1272206" y="5714308"/>
                    <a:ext cx="75261" cy="7673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baseline="-25000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28" name="Oval 327"/>
                  <p:cNvSpPr/>
                  <p:nvPr/>
                </p:nvSpPr>
                <p:spPr>
                  <a:xfrm>
                    <a:off x="1467200" y="5714308"/>
                    <a:ext cx="75261" cy="7673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baseline="-25000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29" name="Oval 328"/>
                  <p:cNvSpPr/>
                  <p:nvPr/>
                </p:nvSpPr>
                <p:spPr>
                  <a:xfrm>
                    <a:off x="673538" y="5714308"/>
                    <a:ext cx="75261" cy="7673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baseline="-25000" dirty="0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  <p:sp>
          <p:nvSpPr>
            <p:cNvPr id="19487" name="TextBox 135"/>
            <p:cNvSpPr txBox="1">
              <a:spLocks noChangeArrowheads="1"/>
            </p:cNvSpPr>
            <p:nvPr/>
          </p:nvSpPr>
          <p:spPr bwMode="auto">
            <a:xfrm>
              <a:off x="1676400" y="3962400"/>
              <a:ext cx="766557" cy="276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rPr>
                <a:t>Phase </a:t>
              </a:r>
              <a:r>
                <a:rPr lang="en-US" sz="1200" b="1" dirty="0" smtClean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rPr>
                <a:t>II</a:t>
              </a:r>
              <a:endParaRPr lang="en-US" sz="1200" b="1" dirty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184" name="Rectangle 183"/>
          <p:cNvSpPr/>
          <p:nvPr/>
        </p:nvSpPr>
        <p:spPr bwMode="auto">
          <a:xfrm flipV="1">
            <a:off x="6781800" y="3657600"/>
            <a:ext cx="97629" cy="45719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aseline="-25000" dirty="0" smtClean="0">
              <a:solidFill>
                <a:srgbClr val="FF0000"/>
              </a:solidFill>
              <a:latin typeface="Arial" charset="0"/>
              <a:ea typeface="ＭＳ Ｐゴシック" pitchFamily="28" charset="-128"/>
              <a:cs typeface="+mn-cs"/>
            </a:endParaRPr>
          </a:p>
        </p:txBody>
      </p:sp>
      <p:sp>
        <p:nvSpPr>
          <p:cNvPr id="143" name="TextBox 142"/>
          <p:cNvSpPr txBox="1"/>
          <p:nvPr/>
        </p:nvSpPr>
        <p:spPr bwMode="auto">
          <a:xfrm>
            <a:off x="76200" y="1295400"/>
            <a:ext cx="3352800" cy="1915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82880" indent="-182880" eaLnBrk="0" hangingPunct="0">
              <a:spcBef>
                <a:spcPts val="500"/>
              </a:spcBef>
              <a:buFont typeface="Arial" pitchFamily="34" charset="0"/>
              <a:buChar char="•"/>
            </a:pPr>
            <a:r>
              <a:rPr lang="en-US" sz="1600" b="1" kern="0" dirty="0" smtClean="0">
                <a:solidFill>
                  <a:srgbClr val="000000"/>
                </a:solidFill>
                <a:latin typeface="Arial"/>
                <a:ea typeface="ＭＳ Ｐゴシック" pitchFamily="34" charset="-128"/>
                <a:cs typeface="+mn-cs"/>
              </a:rPr>
              <a:t>Phase I: WSMR (5 Towers)</a:t>
            </a:r>
          </a:p>
          <a:p>
            <a:pPr marL="182880" indent="-182880" eaLnBrk="0" hangingPunct="0">
              <a:spcBef>
                <a:spcPts val="500"/>
              </a:spcBef>
              <a:buFont typeface="Arial" pitchFamily="34" charset="0"/>
              <a:buChar char="•"/>
            </a:pPr>
            <a:r>
              <a:rPr lang="en-US" sz="1600" b="1" kern="0" dirty="0" smtClean="0">
                <a:solidFill>
                  <a:srgbClr val="000000"/>
                </a:solidFill>
                <a:latin typeface="Arial"/>
                <a:ea typeface="ＭＳ Ｐゴシック" pitchFamily="34" charset="-128"/>
                <a:cs typeface="+mn-cs"/>
              </a:rPr>
              <a:t>Phases II: </a:t>
            </a:r>
            <a:r>
              <a:rPr lang="en-US" sz="1600" b="1" kern="0" dirty="0" err="1" smtClean="0">
                <a:solidFill>
                  <a:srgbClr val="000000"/>
                </a:solidFill>
                <a:latin typeface="Arial"/>
                <a:ea typeface="ＭＳ Ｐゴシック" pitchFamily="34" charset="-128"/>
                <a:cs typeface="+mn-cs"/>
              </a:rPr>
              <a:t>Jornada</a:t>
            </a:r>
            <a:r>
              <a:rPr lang="en-US" sz="1600" b="1" kern="0" dirty="0" smtClean="0">
                <a:solidFill>
                  <a:srgbClr val="000000"/>
                </a:solidFill>
                <a:latin typeface="Arial"/>
                <a:ea typeface="ＭＳ Ｐゴシック" pitchFamily="34" charset="-128"/>
                <a:cs typeface="+mn-cs"/>
              </a:rPr>
              <a:t> Exp Range</a:t>
            </a:r>
          </a:p>
          <a:p>
            <a:pPr marL="182880" indent="-182880" eaLnBrk="0" hangingPunct="0">
              <a:spcBef>
                <a:spcPts val="500"/>
              </a:spcBef>
              <a:buFont typeface="Arial" pitchFamily="34" charset="0"/>
              <a:buChar char="•"/>
            </a:pPr>
            <a:r>
              <a:rPr lang="en-US" sz="1600" b="1" kern="0" dirty="0" smtClean="0">
                <a:solidFill>
                  <a:srgbClr val="000000"/>
                </a:solidFill>
                <a:latin typeface="Arial"/>
                <a:ea typeface="ＭＳ Ｐゴシック" pitchFamily="34" charset="-128"/>
                <a:cs typeface="+mn-cs"/>
              </a:rPr>
              <a:t>Phase III: WSMR</a:t>
            </a:r>
          </a:p>
          <a:p>
            <a:pPr marL="182880" indent="-182880" eaLnBrk="0" hangingPunct="0">
              <a:spcBef>
                <a:spcPts val="500"/>
              </a:spcBef>
              <a:buFont typeface="Arial" pitchFamily="34" charset="0"/>
              <a:buChar char="•"/>
            </a:pPr>
            <a:r>
              <a:rPr lang="en-US" sz="1600" b="1" kern="0" dirty="0" smtClean="0">
                <a:solidFill>
                  <a:srgbClr val="000000"/>
                </a:solidFill>
                <a:latin typeface="Arial"/>
                <a:ea typeface="ＭＳ Ｐゴシック" pitchFamily="34" charset="-128"/>
                <a:cs typeface="+mn-cs"/>
              </a:rPr>
              <a:t>Phase IV/V: L</a:t>
            </a:r>
            <a:r>
              <a:rPr lang="en-US" sz="1600" b="1" kern="0" dirty="0" err="1" smtClean="0">
                <a:solidFill>
                  <a:srgbClr val="000000"/>
                </a:solidFill>
                <a:latin typeface="Arial"/>
                <a:ea typeface="ＭＳ Ｐゴシック" pitchFamily="34" charset="-128"/>
                <a:cs typeface="+mn-cs"/>
              </a:rPr>
              <a:t>ocated</a:t>
            </a:r>
            <a:r>
              <a:rPr lang="en-US" sz="1600" b="1" kern="0" dirty="0" smtClean="0">
                <a:solidFill>
                  <a:srgbClr val="000000"/>
                </a:solidFill>
                <a:latin typeface="Arial"/>
                <a:ea typeface="ＭＳ Ｐゴシック" pitchFamily="34" charset="-128"/>
                <a:cs typeface="+mn-cs"/>
              </a:rPr>
              <a:t> at either Phase II or Phase III location, depending on mission and permissions.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3027363" y="152400"/>
            <a:ext cx="3693948" cy="70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ＭＳ Ｐゴシック" pitchFamily="34" charset="-128"/>
                <a:cs typeface="+mn-cs"/>
              </a:rPr>
              <a:t>MSA Execution: </a:t>
            </a:r>
          </a:p>
          <a:p>
            <a:pPr algn="ctr">
              <a:defRPr/>
            </a:pP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ＭＳ Ｐゴシック" pitchFamily="34" charset="-128"/>
                <a:cs typeface="+mn-cs"/>
              </a:rPr>
              <a:t>Phase I</a:t>
            </a: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/>
              <a:ea typeface="ＭＳ Ｐゴシック" pitchFamily="34" charset="-128"/>
              <a:cs typeface="+mn-cs"/>
            </a:endParaRPr>
          </a:p>
        </p:txBody>
      </p:sp>
      <p:sp>
        <p:nvSpPr>
          <p:cNvPr id="19460" name="Rectangle 1"/>
          <p:cNvSpPr>
            <a:spLocks noChangeArrowheads="1"/>
          </p:cNvSpPr>
          <p:nvPr/>
        </p:nvSpPr>
        <p:spPr bwMode="auto">
          <a:xfrm>
            <a:off x="1062806" y="1134730"/>
            <a:ext cx="7319194" cy="1184940"/>
          </a:xfrm>
          <a:prstGeom prst="rect">
            <a:avLst/>
          </a:prstGeom>
          <a:solidFill>
            <a:srgbClr val="99CCFF"/>
          </a:solidFill>
          <a:ln w="28575">
            <a:solidFill>
              <a:srgbClr val="80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tabLst>
                <a:tab pos="457200" algn="l"/>
              </a:tabLst>
            </a:pPr>
            <a:r>
              <a:rPr lang="en-US" sz="1400" b="1" u="sng" dirty="0">
                <a:solidFill>
                  <a:srgbClr val="800000"/>
                </a:solidFill>
                <a:latin typeface="Arial"/>
                <a:ea typeface="Calibri" pitchFamily="34" charset="0"/>
                <a:cs typeface="Times New Roman" pitchFamily="18" charset="0"/>
              </a:rPr>
              <a:t>MSA </a:t>
            </a:r>
            <a:r>
              <a:rPr lang="en-US" sz="1400" b="1" u="sng" dirty="0" smtClean="0">
                <a:solidFill>
                  <a:srgbClr val="800000"/>
                </a:solidFill>
                <a:latin typeface="Arial"/>
                <a:ea typeface="Calibri" pitchFamily="34" charset="0"/>
                <a:cs typeface="Times New Roman" pitchFamily="18" charset="0"/>
              </a:rPr>
              <a:t>Phase I “Proof </a:t>
            </a:r>
            <a:r>
              <a:rPr lang="en-US" sz="1400" b="1" u="sng" dirty="0">
                <a:solidFill>
                  <a:srgbClr val="800000"/>
                </a:solidFill>
                <a:latin typeface="Arial"/>
                <a:ea typeface="Calibri" pitchFamily="34" charset="0"/>
                <a:cs typeface="Times New Roman" pitchFamily="18" charset="0"/>
              </a:rPr>
              <a:t>of Concept” </a:t>
            </a:r>
            <a:r>
              <a:rPr lang="en-US" sz="1400" b="1" u="sng" dirty="0" smtClean="0">
                <a:solidFill>
                  <a:srgbClr val="800000"/>
                </a:solidFill>
                <a:latin typeface="Arial"/>
                <a:ea typeface="Calibri" pitchFamily="34" charset="0"/>
                <a:cs typeface="Times New Roman" pitchFamily="18" charset="0"/>
              </a:rPr>
              <a:t>Objectives</a:t>
            </a:r>
            <a:r>
              <a:rPr lang="en-US" sz="1400" b="1" dirty="0" smtClean="0">
                <a:solidFill>
                  <a:srgbClr val="800000"/>
                </a:solidFill>
                <a:latin typeface="Arial"/>
                <a:ea typeface="Calibri" pitchFamily="34" charset="0"/>
                <a:cs typeface="Times New Roman" pitchFamily="18" charset="0"/>
              </a:rPr>
              <a:t>:</a:t>
            </a:r>
            <a:endParaRPr lang="en-US" sz="1400" dirty="0">
              <a:solidFill>
                <a:srgbClr val="800000"/>
              </a:solidFill>
              <a:latin typeface="Arial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ts val="600"/>
              </a:spcBef>
              <a:buFontTx/>
              <a:buChar char="•"/>
              <a:tabLst>
                <a:tab pos="457200" algn="l"/>
              </a:tabLst>
            </a:pPr>
            <a:r>
              <a:rPr lang="en-US" sz="1400" dirty="0">
                <a:solidFill>
                  <a:srgbClr val="000000"/>
                </a:solidFill>
                <a:latin typeface="Arial"/>
                <a:ea typeface="Calibri" pitchFamily="34" charset="0"/>
                <a:cs typeface="Times New Roman" pitchFamily="18" charset="0"/>
              </a:rPr>
              <a:t>  </a:t>
            </a:r>
            <a:r>
              <a:rPr lang="en-US" sz="1400" b="1" dirty="0" smtClean="0">
                <a:solidFill>
                  <a:srgbClr val="00B050"/>
                </a:solidFill>
                <a:latin typeface="Arial"/>
                <a:ea typeface="Calibri" pitchFamily="34" charset="0"/>
                <a:cs typeface="Times New Roman" pitchFamily="18" charset="0"/>
              </a:rPr>
              <a:t>Configure </a:t>
            </a:r>
            <a:r>
              <a:rPr lang="en-US" sz="1400" b="1" dirty="0">
                <a:solidFill>
                  <a:srgbClr val="00B050"/>
                </a:solidFill>
                <a:latin typeface="Arial"/>
                <a:ea typeface="Calibri" pitchFamily="34" charset="0"/>
                <a:cs typeface="Times New Roman" pitchFamily="18" charset="0"/>
              </a:rPr>
              <a:t>ARL hardware and software </a:t>
            </a:r>
            <a:r>
              <a:rPr lang="en-US" sz="1400" b="1" dirty="0" smtClean="0">
                <a:solidFill>
                  <a:srgbClr val="00B050"/>
                </a:solidFill>
                <a:latin typeface="Arial"/>
                <a:ea typeface="Calibri" pitchFamily="34" charset="0"/>
                <a:cs typeface="Times New Roman" pitchFamily="18" charset="0"/>
              </a:rPr>
              <a:t>to </a:t>
            </a:r>
            <a:r>
              <a:rPr lang="en-US" sz="1400" b="1" dirty="0">
                <a:solidFill>
                  <a:srgbClr val="00B050"/>
                </a:solidFill>
                <a:latin typeface="Arial"/>
                <a:ea typeface="Calibri" pitchFamily="34" charset="0"/>
                <a:cs typeface="Times New Roman" pitchFamily="18" charset="0"/>
              </a:rPr>
              <a:t>acquire data in </a:t>
            </a:r>
            <a:r>
              <a:rPr lang="en-US" sz="1400" b="1" dirty="0" smtClean="0">
                <a:solidFill>
                  <a:srgbClr val="00B050"/>
                </a:solidFill>
                <a:latin typeface="Arial"/>
                <a:ea typeface="Calibri" pitchFamily="34" charset="0"/>
                <a:cs typeface="Times New Roman" pitchFamily="18" charset="0"/>
              </a:rPr>
              <a:t>an </a:t>
            </a:r>
            <a:r>
              <a:rPr lang="en-US" sz="1400" b="1" dirty="0">
                <a:solidFill>
                  <a:srgbClr val="00B050"/>
                </a:solidFill>
                <a:latin typeface="Arial"/>
                <a:ea typeface="Calibri" pitchFamily="34" charset="0"/>
                <a:cs typeface="Times New Roman" pitchFamily="18" charset="0"/>
              </a:rPr>
              <a:t>MSA subset design.</a:t>
            </a:r>
          </a:p>
          <a:p>
            <a:pPr>
              <a:spcBef>
                <a:spcPts val="600"/>
              </a:spcBef>
              <a:buFontTx/>
              <a:buChar char="•"/>
              <a:tabLst>
                <a:tab pos="457200" algn="l"/>
              </a:tabLst>
            </a:pPr>
            <a:r>
              <a:rPr lang="en-US" sz="1400" dirty="0">
                <a:solidFill>
                  <a:srgbClr val="000000"/>
                </a:solidFill>
                <a:latin typeface="Arial"/>
                <a:ea typeface="Calibri" pitchFamily="34" charset="0"/>
                <a:cs typeface="Times New Roman" pitchFamily="18" charset="0"/>
              </a:rPr>
              <a:t>  </a:t>
            </a:r>
            <a:r>
              <a:rPr lang="en-US" sz="1400" b="1" dirty="0" smtClean="0">
                <a:solidFill>
                  <a:srgbClr val="00B050"/>
                </a:solidFill>
                <a:latin typeface="Arial"/>
                <a:ea typeface="Calibri" pitchFamily="34" charset="0"/>
                <a:cs typeface="Times New Roman" pitchFamily="18" charset="0"/>
              </a:rPr>
              <a:t>Demonstrate viability of acquired data for validation/verification </a:t>
            </a:r>
            <a:r>
              <a:rPr lang="en-US" sz="1400" b="1" dirty="0">
                <a:solidFill>
                  <a:srgbClr val="00B050"/>
                </a:solidFill>
                <a:latin typeface="Arial"/>
                <a:ea typeface="Calibri" pitchFamily="34" charset="0"/>
                <a:cs typeface="Times New Roman" pitchFamily="18" charset="0"/>
              </a:rPr>
              <a:t>(V&amp;V) task.</a:t>
            </a:r>
          </a:p>
          <a:p>
            <a:pPr>
              <a:spcBef>
                <a:spcPts val="600"/>
              </a:spcBef>
              <a:buFontTx/>
              <a:buChar char="•"/>
              <a:tabLst>
                <a:tab pos="457200" algn="l"/>
              </a:tabLst>
            </a:pPr>
            <a:r>
              <a:rPr lang="en-US" sz="1400" b="1" dirty="0">
                <a:solidFill>
                  <a:srgbClr val="FFFF00"/>
                </a:solidFill>
                <a:latin typeface="Arial"/>
                <a:ea typeface="Calibri" pitchFamily="34" charset="0"/>
                <a:cs typeface="Times New Roman" pitchFamily="18" charset="0"/>
              </a:rPr>
              <a:t>  </a:t>
            </a:r>
            <a:r>
              <a:rPr lang="en-US" sz="1400" b="1" dirty="0" smtClean="0">
                <a:solidFill>
                  <a:srgbClr val="FFFF00"/>
                </a:solidFill>
                <a:latin typeface="Arial"/>
                <a:ea typeface="Calibri" pitchFamily="34" charset="0"/>
                <a:cs typeface="Times New Roman" pitchFamily="18" charset="0"/>
              </a:rPr>
              <a:t>Compare measured/modeled atmospheric impacts of large solar PV array. </a:t>
            </a:r>
            <a:endParaRPr lang="en-US" sz="1400" b="1" u="sng" dirty="0">
              <a:solidFill>
                <a:srgbClr val="FFFF00"/>
              </a:solidFill>
              <a:latin typeface="Arial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0546" y="3395420"/>
            <a:ext cx="3994885" cy="3066591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ffectLst/>
        </p:spPr>
      </p:pic>
      <p:sp>
        <p:nvSpPr>
          <p:cNvPr id="88" name="Rectangle 1"/>
          <p:cNvSpPr>
            <a:spLocks noChangeArrowheads="1"/>
          </p:cNvSpPr>
          <p:nvPr/>
        </p:nvSpPr>
        <p:spPr bwMode="auto">
          <a:xfrm>
            <a:off x="3962400" y="2772086"/>
            <a:ext cx="4114800" cy="307777"/>
          </a:xfrm>
          <a:prstGeom prst="rect">
            <a:avLst/>
          </a:prstGeom>
          <a:solidFill>
            <a:srgbClr val="99CCFF"/>
          </a:solidFill>
          <a:ln w="28575">
            <a:solidFill>
              <a:srgbClr val="80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defTabSz="452438">
              <a:tabLst>
                <a:tab pos="457200" algn="l"/>
              </a:tabLst>
            </a:pPr>
            <a:r>
              <a:rPr lang="en-US" sz="1400" dirty="0" smtClean="0">
                <a:solidFill>
                  <a:srgbClr val="000000"/>
                </a:solidFill>
                <a:latin typeface="Arial"/>
                <a:ea typeface="Calibri" pitchFamily="34" charset="0"/>
                <a:cs typeface="Times New Roman" pitchFamily="18" charset="0"/>
              </a:rPr>
              <a:t>Data Acquisition:  NM March-May Windy Season</a:t>
            </a:r>
          </a:p>
        </p:txBody>
      </p:sp>
      <p:grpSp>
        <p:nvGrpSpPr>
          <p:cNvPr id="2" name="Group 6"/>
          <p:cNvGrpSpPr/>
          <p:nvPr/>
        </p:nvGrpSpPr>
        <p:grpSpPr>
          <a:xfrm>
            <a:off x="1077686" y="2514600"/>
            <a:ext cx="2732314" cy="3941975"/>
            <a:chOff x="301657" y="1085850"/>
            <a:chExt cx="3739573" cy="5446925"/>
          </a:xfrm>
        </p:grpSpPr>
        <p:sp>
          <p:nvSpPr>
            <p:cNvPr id="8" name="Rectangle 7"/>
            <p:cNvSpPr/>
            <p:nvPr/>
          </p:nvSpPr>
          <p:spPr bwMode="auto">
            <a:xfrm>
              <a:off x="301657" y="1085850"/>
              <a:ext cx="3582185" cy="5446925"/>
            </a:xfrm>
            <a:prstGeom prst="rect">
              <a:avLst/>
            </a:prstGeom>
            <a:solidFill>
              <a:srgbClr val="99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aseline="-25000">
                <a:solidFill>
                  <a:srgbClr val="FFFFFF"/>
                </a:solidFill>
              </a:endParaRPr>
            </a:p>
          </p:txBody>
        </p:sp>
        <p:grpSp>
          <p:nvGrpSpPr>
            <p:cNvPr id="3" name="Group 238"/>
            <p:cNvGrpSpPr/>
            <p:nvPr/>
          </p:nvGrpSpPr>
          <p:grpSpPr>
            <a:xfrm>
              <a:off x="389961" y="1191142"/>
              <a:ext cx="3651269" cy="5231585"/>
              <a:chOff x="469078" y="1195334"/>
              <a:chExt cx="3651269" cy="5231585"/>
            </a:xfrm>
          </p:grpSpPr>
          <p:sp>
            <p:nvSpPr>
              <p:cNvPr id="10" name="Line 1313"/>
              <p:cNvSpPr>
                <a:spLocks noChangeShapeType="1"/>
              </p:cNvSpPr>
              <p:nvPr/>
            </p:nvSpPr>
            <p:spPr bwMode="auto">
              <a:xfrm>
                <a:off x="2339794" y="1575448"/>
                <a:ext cx="0" cy="34175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lgDashDotDot"/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grpSp>
            <p:nvGrpSpPr>
              <p:cNvPr id="4" name="Group 1626"/>
              <p:cNvGrpSpPr>
                <a:grpSpLocks/>
              </p:cNvGrpSpPr>
              <p:nvPr/>
            </p:nvGrpSpPr>
            <p:grpSpPr bwMode="auto">
              <a:xfrm rot="10800000" flipH="1">
                <a:off x="802976" y="4258010"/>
                <a:ext cx="113713" cy="79609"/>
                <a:chOff x="4560" y="2413"/>
                <a:chExt cx="243" cy="167"/>
              </a:xfrm>
            </p:grpSpPr>
            <p:grpSp>
              <p:nvGrpSpPr>
                <p:cNvPr id="5" name="Group 1627"/>
                <p:cNvGrpSpPr>
                  <a:grpSpLocks/>
                </p:cNvGrpSpPr>
                <p:nvPr/>
              </p:nvGrpSpPr>
              <p:grpSpPr bwMode="auto">
                <a:xfrm>
                  <a:off x="4696" y="2419"/>
                  <a:ext cx="107" cy="161"/>
                  <a:chOff x="3445" y="3109"/>
                  <a:chExt cx="358" cy="329"/>
                </a:xfrm>
              </p:grpSpPr>
              <p:sp>
                <p:nvSpPr>
                  <p:cNvPr id="246" name="Freeform 1628"/>
                  <p:cNvSpPr>
                    <a:spLocks/>
                  </p:cNvSpPr>
                  <p:nvPr/>
                </p:nvSpPr>
                <p:spPr bwMode="auto">
                  <a:xfrm>
                    <a:off x="3445" y="3119"/>
                    <a:ext cx="342" cy="319"/>
                  </a:xfrm>
                  <a:custGeom>
                    <a:avLst/>
                    <a:gdLst>
                      <a:gd name="T0" fmla="*/ 0 w 342"/>
                      <a:gd name="T1" fmla="*/ 319 h 319"/>
                      <a:gd name="T2" fmla="*/ 292 w 342"/>
                      <a:gd name="T3" fmla="*/ 89 h 319"/>
                      <a:gd name="T4" fmla="*/ 301 w 342"/>
                      <a:gd name="T5" fmla="*/ 0 h 319"/>
                      <a:gd name="T6" fmla="*/ 0 60000 65536"/>
                      <a:gd name="T7" fmla="*/ 0 60000 65536"/>
                      <a:gd name="T8" fmla="*/ 0 60000 65536"/>
                      <a:gd name="T9" fmla="*/ 0 w 342"/>
                      <a:gd name="T10" fmla="*/ 0 h 319"/>
                      <a:gd name="T11" fmla="*/ 342 w 342"/>
                      <a:gd name="T12" fmla="*/ 319 h 31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42" h="319">
                        <a:moveTo>
                          <a:pt x="0" y="319"/>
                        </a:moveTo>
                        <a:cubicBezTo>
                          <a:pt x="121" y="230"/>
                          <a:pt x="242" y="142"/>
                          <a:pt x="292" y="89"/>
                        </a:cubicBezTo>
                        <a:cubicBezTo>
                          <a:pt x="342" y="36"/>
                          <a:pt x="321" y="18"/>
                          <a:pt x="301" y="0"/>
                        </a:cubicBezTo>
                      </a:path>
                    </a:pathLst>
                  </a:custGeom>
                  <a:noFill/>
                  <a:ln w="38100" cmpd="sng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2400" baseline="-2500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+mn-cs"/>
                    </a:endParaRPr>
                  </a:p>
                </p:txBody>
              </p:sp>
              <p:sp>
                <p:nvSpPr>
                  <p:cNvPr id="247" name="Oval 1629"/>
                  <p:cNvSpPr>
                    <a:spLocks noChangeArrowheads="1"/>
                  </p:cNvSpPr>
                  <p:nvPr/>
                </p:nvSpPr>
                <p:spPr bwMode="auto">
                  <a:xfrm>
                    <a:off x="3707" y="3109"/>
                    <a:ext cx="96" cy="48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400" baseline="-2500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+mn-cs"/>
                    </a:endParaRPr>
                  </a:p>
                </p:txBody>
              </p:sp>
            </p:grpSp>
            <p:sp>
              <p:nvSpPr>
                <p:cNvPr id="242" name="Freeform 1630"/>
                <p:cNvSpPr>
                  <a:spLocks/>
                </p:cNvSpPr>
                <p:nvPr/>
              </p:nvSpPr>
              <p:spPr bwMode="auto">
                <a:xfrm flipH="1">
                  <a:off x="4564" y="2423"/>
                  <a:ext cx="102" cy="157"/>
                </a:xfrm>
                <a:custGeom>
                  <a:avLst/>
                  <a:gdLst>
                    <a:gd name="T0" fmla="*/ 0 w 342"/>
                    <a:gd name="T1" fmla="*/ 0 h 319"/>
                    <a:gd name="T2" fmla="*/ 0 w 342"/>
                    <a:gd name="T3" fmla="*/ 0 h 319"/>
                    <a:gd name="T4" fmla="*/ 0 w 342"/>
                    <a:gd name="T5" fmla="*/ 0 h 319"/>
                    <a:gd name="T6" fmla="*/ 0 60000 65536"/>
                    <a:gd name="T7" fmla="*/ 0 60000 65536"/>
                    <a:gd name="T8" fmla="*/ 0 60000 65536"/>
                    <a:gd name="T9" fmla="*/ 0 w 342"/>
                    <a:gd name="T10" fmla="*/ 0 h 319"/>
                    <a:gd name="T11" fmla="*/ 342 w 342"/>
                    <a:gd name="T12" fmla="*/ 319 h 31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42" h="319">
                      <a:moveTo>
                        <a:pt x="0" y="319"/>
                      </a:moveTo>
                      <a:cubicBezTo>
                        <a:pt x="121" y="230"/>
                        <a:pt x="242" y="142"/>
                        <a:pt x="292" y="89"/>
                      </a:cubicBezTo>
                      <a:cubicBezTo>
                        <a:pt x="342" y="36"/>
                        <a:pt x="321" y="18"/>
                        <a:pt x="301" y="0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243" name="Oval 1631"/>
                <p:cNvSpPr>
                  <a:spLocks noChangeArrowheads="1"/>
                </p:cNvSpPr>
                <p:nvPr/>
              </p:nvSpPr>
              <p:spPr bwMode="auto">
                <a:xfrm>
                  <a:off x="4560" y="2415"/>
                  <a:ext cx="29" cy="23"/>
                </a:xfrm>
                <a:prstGeom prst="ellipse">
                  <a:avLst/>
                </a:prstGeom>
                <a:solidFill>
                  <a:srgbClr val="FFCC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244" name="Freeform 1632"/>
                <p:cNvSpPr>
                  <a:spLocks/>
                </p:cNvSpPr>
                <p:nvPr/>
              </p:nvSpPr>
              <p:spPr bwMode="auto">
                <a:xfrm rot="2208450" flipH="1">
                  <a:off x="4637" y="2434"/>
                  <a:ext cx="92" cy="127"/>
                </a:xfrm>
                <a:custGeom>
                  <a:avLst/>
                  <a:gdLst>
                    <a:gd name="T0" fmla="*/ 0 w 342"/>
                    <a:gd name="T1" fmla="*/ 0 h 319"/>
                    <a:gd name="T2" fmla="*/ 0 w 342"/>
                    <a:gd name="T3" fmla="*/ 0 h 319"/>
                    <a:gd name="T4" fmla="*/ 0 w 342"/>
                    <a:gd name="T5" fmla="*/ 0 h 319"/>
                    <a:gd name="T6" fmla="*/ 0 60000 65536"/>
                    <a:gd name="T7" fmla="*/ 0 60000 65536"/>
                    <a:gd name="T8" fmla="*/ 0 60000 65536"/>
                    <a:gd name="T9" fmla="*/ 0 w 342"/>
                    <a:gd name="T10" fmla="*/ 0 h 319"/>
                    <a:gd name="T11" fmla="*/ 342 w 342"/>
                    <a:gd name="T12" fmla="*/ 319 h 31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42" h="319">
                      <a:moveTo>
                        <a:pt x="0" y="319"/>
                      </a:moveTo>
                      <a:cubicBezTo>
                        <a:pt x="121" y="230"/>
                        <a:pt x="242" y="142"/>
                        <a:pt x="292" y="89"/>
                      </a:cubicBezTo>
                      <a:cubicBezTo>
                        <a:pt x="342" y="36"/>
                        <a:pt x="321" y="18"/>
                        <a:pt x="301" y="0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245" name="Oval 1633"/>
                <p:cNvSpPr>
                  <a:spLocks noChangeArrowheads="1"/>
                </p:cNvSpPr>
                <p:nvPr/>
              </p:nvSpPr>
              <p:spPr bwMode="auto">
                <a:xfrm>
                  <a:off x="4665" y="2413"/>
                  <a:ext cx="29" cy="23"/>
                </a:xfrm>
                <a:prstGeom prst="ellipse">
                  <a:avLst/>
                </a:prstGeom>
                <a:solidFill>
                  <a:srgbClr val="FFCC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</p:grpSp>
          <p:grpSp>
            <p:nvGrpSpPr>
              <p:cNvPr id="6" name="Group 1634"/>
              <p:cNvGrpSpPr>
                <a:grpSpLocks/>
              </p:cNvGrpSpPr>
              <p:nvPr/>
            </p:nvGrpSpPr>
            <p:grpSpPr bwMode="auto">
              <a:xfrm flipH="1">
                <a:off x="800168" y="4405310"/>
                <a:ext cx="113713" cy="79609"/>
                <a:chOff x="4560" y="2413"/>
                <a:chExt cx="243" cy="167"/>
              </a:xfrm>
            </p:grpSpPr>
            <p:grpSp>
              <p:nvGrpSpPr>
                <p:cNvPr id="7" name="Group 1635"/>
                <p:cNvGrpSpPr>
                  <a:grpSpLocks/>
                </p:cNvGrpSpPr>
                <p:nvPr/>
              </p:nvGrpSpPr>
              <p:grpSpPr bwMode="auto">
                <a:xfrm>
                  <a:off x="4696" y="2419"/>
                  <a:ext cx="107" cy="161"/>
                  <a:chOff x="3445" y="3109"/>
                  <a:chExt cx="358" cy="329"/>
                </a:xfrm>
              </p:grpSpPr>
              <p:sp>
                <p:nvSpPr>
                  <p:cNvPr id="239" name="Freeform 1636"/>
                  <p:cNvSpPr>
                    <a:spLocks/>
                  </p:cNvSpPr>
                  <p:nvPr/>
                </p:nvSpPr>
                <p:spPr bwMode="auto">
                  <a:xfrm>
                    <a:off x="3445" y="3119"/>
                    <a:ext cx="342" cy="319"/>
                  </a:xfrm>
                  <a:custGeom>
                    <a:avLst/>
                    <a:gdLst>
                      <a:gd name="T0" fmla="*/ 0 w 342"/>
                      <a:gd name="T1" fmla="*/ 319 h 319"/>
                      <a:gd name="T2" fmla="*/ 292 w 342"/>
                      <a:gd name="T3" fmla="*/ 89 h 319"/>
                      <a:gd name="T4" fmla="*/ 301 w 342"/>
                      <a:gd name="T5" fmla="*/ 0 h 319"/>
                      <a:gd name="T6" fmla="*/ 0 60000 65536"/>
                      <a:gd name="T7" fmla="*/ 0 60000 65536"/>
                      <a:gd name="T8" fmla="*/ 0 60000 65536"/>
                      <a:gd name="T9" fmla="*/ 0 w 342"/>
                      <a:gd name="T10" fmla="*/ 0 h 319"/>
                      <a:gd name="T11" fmla="*/ 342 w 342"/>
                      <a:gd name="T12" fmla="*/ 319 h 31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42" h="319">
                        <a:moveTo>
                          <a:pt x="0" y="319"/>
                        </a:moveTo>
                        <a:cubicBezTo>
                          <a:pt x="121" y="230"/>
                          <a:pt x="242" y="142"/>
                          <a:pt x="292" y="89"/>
                        </a:cubicBezTo>
                        <a:cubicBezTo>
                          <a:pt x="342" y="36"/>
                          <a:pt x="321" y="18"/>
                          <a:pt x="301" y="0"/>
                        </a:cubicBezTo>
                      </a:path>
                    </a:pathLst>
                  </a:custGeom>
                  <a:noFill/>
                  <a:ln w="38100" cmpd="sng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2400" baseline="-2500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+mn-cs"/>
                    </a:endParaRPr>
                  </a:p>
                </p:txBody>
              </p:sp>
              <p:sp>
                <p:nvSpPr>
                  <p:cNvPr id="240" name="Oval 1637"/>
                  <p:cNvSpPr>
                    <a:spLocks noChangeArrowheads="1"/>
                  </p:cNvSpPr>
                  <p:nvPr/>
                </p:nvSpPr>
                <p:spPr bwMode="auto">
                  <a:xfrm>
                    <a:off x="3707" y="3109"/>
                    <a:ext cx="96" cy="48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400" baseline="-2500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+mn-cs"/>
                    </a:endParaRPr>
                  </a:p>
                </p:txBody>
              </p:sp>
            </p:grpSp>
            <p:sp>
              <p:nvSpPr>
                <p:cNvPr id="235" name="Freeform 1638"/>
                <p:cNvSpPr>
                  <a:spLocks/>
                </p:cNvSpPr>
                <p:nvPr/>
              </p:nvSpPr>
              <p:spPr bwMode="auto">
                <a:xfrm flipH="1">
                  <a:off x="4564" y="2423"/>
                  <a:ext cx="102" cy="157"/>
                </a:xfrm>
                <a:custGeom>
                  <a:avLst/>
                  <a:gdLst>
                    <a:gd name="T0" fmla="*/ 0 w 342"/>
                    <a:gd name="T1" fmla="*/ 0 h 319"/>
                    <a:gd name="T2" fmla="*/ 0 w 342"/>
                    <a:gd name="T3" fmla="*/ 0 h 319"/>
                    <a:gd name="T4" fmla="*/ 0 w 342"/>
                    <a:gd name="T5" fmla="*/ 0 h 319"/>
                    <a:gd name="T6" fmla="*/ 0 60000 65536"/>
                    <a:gd name="T7" fmla="*/ 0 60000 65536"/>
                    <a:gd name="T8" fmla="*/ 0 60000 65536"/>
                    <a:gd name="T9" fmla="*/ 0 w 342"/>
                    <a:gd name="T10" fmla="*/ 0 h 319"/>
                    <a:gd name="T11" fmla="*/ 342 w 342"/>
                    <a:gd name="T12" fmla="*/ 319 h 31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42" h="319">
                      <a:moveTo>
                        <a:pt x="0" y="319"/>
                      </a:moveTo>
                      <a:cubicBezTo>
                        <a:pt x="121" y="230"/>
                        <a:pt x="242" y="142"/>
                        <a:pt x="292" y="89"/>
                      </a:cubicBezTo>
                      <a:cubicBezTo>
                        <a:pt x="342" y="36"/>
                        <a:pt x="321" y="18"/>
                        <a:pt x="301" y="0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236" name="Oval 1639"/>
                <p:cNvSpPr>
                  <a:spLocks noChangeArrowheads="1"/>
                </p:cNvSpPr>
                <p:nvPr/>
              </p:nvSpPr>
              <p:spPr bwMode="auto">
                <a:xfrm>
                  <a:off x="4560" y="2415"/>
                  <a:ext cx="29" cy="23"/>
                </a:xfrm>
                <a:prstGeom prst="ellipse">
                  <a:avLst/>
                </a:prstGeom>
                <a:solidFill>
                  <a:srgbClr val="FFCC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237" name="Freeform 1640"/>
                <p:cNvSpPr>
                  <a:spLocks/>
                </p:cNvSpPr>
                <p:nvPr/>
              </p:nvSpPr>
              <p:spPr bwMode="auto">
                <a:xfrm rot="2208450" flipH="1">
                  <a:off x="4637" y="2434"/>
                  <a:ext cx="92" cy="127"/>
                </a:xfrm>
                <a:custGeom>
                  <a:avLst/>
                  <a:gdLst>
                    <a:gd name="T0" fmla="*/ 0 w 342"/>
                    <a:gd name="T1" fmla="*/ 0 h 319"/>
                    <a:gd name="T2" fmla="*/ 0 w 342"/>
                    <a:gd name="T3" fmla="*/ 0 h 319"/>
                    <a:gd name="T4" fmla="*/ 0 w 342"/>
                    <a:gd name="T5" fmla="*/ 0 h 319"/>
                    <a:gd name="T6" fmla="*/ 0 60000 65536"/>
                    <a:gd name="T7" fmla="*/ 0 60000 65536"/>
                    <a:gd name="T8" fmla="*/ 0 60000 65536"/>
                    <a:gd name="T9" fmla="*/ 0 w 342"/>
                    <a:gd name="T10" fmla="*/ 0 h 319"/>
                    <a:gd name="T11" fmla="*/ 342 w 342"/>
                    <a:gd name="T12" fmla="*/ 319 h 31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42" h="319">
                      <a:moveTo>
                        <a:pt x="0" y="319"/>
                      </a:moveTo>
                      <a:cubicBezTo>
                        <a:pt x="121" y="230"/>
                        <a:pt x="242" y="142"/>
                        <a:pt x="292" y="89"/>
                      </a:cubicBezTo>
                      <a:cubicBezTo>
                        <a:pt x="342" y="36"/>
                        <a:pt x="321" y="18"/>
                        <a:pt x="301" y="0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238" name="Oval 1641"/>
                <p:cNvSpPr>
                  <a:spLocks noChangeArrowheads="1"/>
                </p:cNvSpPr>
                <p:nvPr/>
              </p:nvSpPr>
              <p:spPr bwMode="auto">
                <a:xfrm>
                  <a:off x="4665" y="2413"/>
                  <a:ext cx="29" cy="23"/>
                </a:xfrm>
                <a:prstGeom prst="ellipse">
                  <a:avLst/>
                </a:prstGeom>
                <a:solidFill>
                  <a:srgbClr val="FFCC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</p:grpSp>
          <p:sp>
            <p:nvSpPr>
              <p:cNvPr id="13" name="AutoShape 1642"/>
              <p:cNvSpPr>
                <a:spLocks noChangeArrowheads="1"/>
              </p:cNvSpPr>
              <p:nvPr/>
            </p:nvSpPr>
            <p:spPr bwMode="auto">
              <a:xfrm flipH="1">
                <a:off x="811398" y="4489685"/>
                <a:ext cx="91719" cy="228816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chemeClr val="bg2"/>
                  </a:gs>
                  <a:gs pos="100000">
                    <a:srgbClr val="EAEAEA"/>
                  </a:gs>
                </a:gsLst>
                <a:lin ang="0" scaled="1"/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4" name="Freeform 1643"/>
              <p:cNvSpPr>
                <a:spLocks/>
              </p:cNvSpPr>
              <p:nvPr/>
            </p:nvSpPr>
            <p:spPr bwMode="auto">
              <a:xfrm flipH="1">
                <a:off x="726231" y="4213676"/>
                <a:ext cx="96398" cy="278393"/>
              </a:xfrm>
              <a:custGeom>
                <a:avLst/>
                <a:gdLst>
                  <a:gd name="T0" fmla="*/ 2147483647 w 206"/>
                  <a:gd name="T1" fmla="*/ 2147483647 h 584"/>
                  <a:gd name="T2" fmla="*/ 2147483647 w 206"/>
                  <a:gd name="T3" fmla="*/ 2147483647 h 584"/>
                  <a:gd name="T4" fmla="*/ 2147483647 w 206"/>
                  <a:gd name="T5" fmla="*/ 2147483647 h 584"/>
                  <a:gd name="T6" fmla="*/ 2147483647 w 206"/>
                  <a:gd name="T7" fmla="*/ 2147483647 h 584"/>
                  <a:gd name="T8" fmla="*/ 2147483647 w 206"/>
                  <a:gd name="T9" fmla="*/ 0 h 584"/>
                  <a:gd name="T10" fmla="*/ 2147483647 w 206"/>
                  <a:gd name="T11" fmla="*/ 2147483647 h 584"/>
                  <a:gd name="T12" fmla="*/ 2147483647 w 206"/>
                  <a:gd name="T13" fmla="*/ 2147483647 h 584"/>
                  <a:gd name="T14" fmla="*/ 2147483647 w 206"/>
                  <a:gd name="T15" fmla="*/ 2147483647 h 584"/>
                  <a:gd name="T16" fmla="*/ 2147483647 w 206"/>
                  <a:gd name="T17" fmla="*/ 2147483647 h 584"/>
                  <a:gd name="T18" fmla="*/ 2147483647 w 206"/>
                  <a:gd name="T19" fmla="*/ 2147483647 h 584"/>
                  <a:gd name="T20" fmla="*/ 2147483647 w 206"/>
                  <a:gd name="T21" fmla="*/ 2147483647 h 584"/>
                  <a:gd name="T22" fmla="*/ 2147483647 w 206"/>
                  <a:gd name="T23" fmla="*/ 2147483647 h 584"/>
                  <a:gd name="T24" fmla="*/ 2147483647 w 206"/>
                  <a:gd name="T25" fmla="*/ 2147483647 h 584"/>
                  <a:gd name="T26" fmla="*/ 2147483647 w 206"/>
                  <a:gd name="T27" fmla="*/ 2147483647 h 584"/>
                  <a:gd name="T28" fmla="*/ 2147483647 w 206"/>
                  <a:gd name="T29" fmla="*/ 2147483647 h 584"/>
                  <a:gd name="T30" fmla="*/ 2147483647 w 206"/>
                  <a:gd name="T31" fmla="*/ 2147483647 h 584"/>
                  <a:gd name="T32" fmla="*/ 2147483647 w 206"/>
                  <a:gd name="T33" fmla="*/ 2147483647 h 584"/>
                  <a:gd name="T34" fmla="*/ 2147483647 w 206"/>
                  <a:gd name="T35" fmla="*/ 2147483647 h 584"/>
                  <a:gd name="T36" fmla="*/ 2147483647 w 206"/>
                  <a:gd name="T37" fmla="*/ 2147483647 h 584"/>
                  <a:gd name="T38" fmla="*/ 2147483647 w 206"/>
                  <a:gd name="T39" fmla="*/ 2147483647 h 584"/>
                  <a:gd name="T40" fmla="*/ 2147483647 w 206"/>
                  <a:gd name="T41" fmla="*/ 2147483647 h 584"/>
                  <a:gd name="T42" fmla="*/ 2147483647 w 206"/>
                  <a:gd name="T43" fmla="*/ 2147483647 h 584"/>
                  <a:gd name="T44" fmla="*/ 2147483647 w 206"/>
                  <a:gd name="T45" fmla="*/ 2147483647 h 584"/>
                  <a:gd name="T46" fmla="*/ 0 w 206"/>
                  <a:gd name="T47" fmla="*/ 2147483647 h 584"/>
                  <a:gd name="T48" fmla="*/ 2147483647 w 206"/>
                  <a:gd name="T49" fmla="*/ 2147483647 h 58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06"/>
                  <a:gd name="T76" fmla="*/ 0 h 584"/>
                  <a:gd name="T77" fmla="*/ 206 w 206"/>
                  <a:gd name="T78" fmla="*/ 584 h 58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06" h="584">
                    <a:moveTo>
                      <a:pt x="4" y="88"/>
                    </a:moveTo>
                    <a:lnTo>
                      <a:pt x="110" y="22"/>
                    </a:lnTo>
                    <a:lnTo>
                      <a:pt x="130" y="10"/>
                    </a:lnTo>
                    <a:lnTo>
                      <a:pt x="150" y="4"/>
                    </a:lnTo>
                    <a:lnTo>
                      <a:pt x="166" y="0"/>
                    </a:lnTo>
                    <a:lnTo>
                      <a:pt x="184" y="2"/>
                    </a:lnTo>
                    <a:lnTo>
                      <a:pt x="198" y="8"/>
                    </a:lnTo>
                    <a:lnTo>
                      <a:pt x="206" y="20"/>
                    </a:lnTo>
                    <a:lnTo>
                      <a:pt x="206" y="384"/>
                    </a:lnTo>
                    <a:lnTo>
                      <a:pt x="206" y="422"/>
                    </a:lnTo>
                    <a:lnTo>
                      <a:pt x="202" y="456"/>
                    </a:lnTo>
                    <a:lnTo>
                      <a:pt x="184" y="482"/>
                    </a:lnTo>
                    <a:lnTo>
                      <a:pt x="148" y="510"/>
                    </a:lnTo>
                    <a:lnTo>
                      <a:pt x="28" y="584"/>
                    </a:lnTo>
                    <a:lnTo>
                      <a:pt x="26" y="564"/>
                    </a:lnTo>
                    <a:lnTo>
                      <a:pt x="162" y="472"/>
                    </a:lnTo>
                    <a:lnTo>
                      <a:pt x="174" y="448"/>
                    </a:lnTo>
                    <a:lnTo>
                      <a:pt x="182" y="414"/>
                    </a:lnTo>
                    <a:lnTo>
                      <a:pt x="182" y="318"/>
                    </a:lnTo>
                    <a:lnTo>
                      <a:pt x="182" y="60"/>
                    </a:lnTo>
                    <a:lnTo>
                      <a:pt x="180" y="30"/>
                    </a:lnTo>
                    <a:lnTo>
                      <a:pt x="162" y="24"/>
                    </a:lnTo>
                    <a:lnTo>
                      <a:pt x="134" y="32"/>
                    </a:lnTo>
                    <a:lnTo>
                      <a:pt x="0" y="114"/>
                    </a:lnTo>
                    <a:lnTo>
                      <a:pt x="4" y="88"/>
                    </a:lnTo>
                    <a:close/>
                  </a:path>
                </a:pathLst>
              </a:custGeom>
              <a:solidFill>
                <a:srgbClr val="EAEAEA"/>
              </a:solidFill>
              <a:ln w="3175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5" name="Freeform 1644"/>
              <p:cNvSpPr>
                <a:spLocks/>
              </p:cNvSpPr>
              <p:nvPr/>
            </p:nvSpPr>
            <p:spPr bwMode="auto">
              <a:xfrm flipH="1">
                <a:off x="890015" y="4258486"/>
                <a:ext cx="160040" cy="234536"/>
              </a:xfrm>
              <a:custGeom>
                <a:avLst/>
                <a:gdLst>
                  <a:gd name="T0" fmla="*/ 2147483647 w 342"/>
                  <a:gd name="T1" fmla="*/ 0 h 492"/>
                  <a:gd name="T2" fmla="*/ 2147483647 w 342"/>
                  <a:gd name="T3" fmla="*/ 0 h 492"/>
                  <a:gd name="T4" fmla="*/ 2147483647 w 342"/>
                  <a:gd name="T5" fmla="*/ 0 h 492"/>
                  <a:gd name="T6" fmla="*/ 2147483647 w 342"/>
                  <a:gd name="T7" fmla="*/ 0 h 492"/>
                  <a:gd name="T8" fmla="*/ 2147483647 w 342"/>
                  <a:gd name="T9" fmla="*/ 2147483647 h 492"/>
                  <a:gd name="T10" fmla="*/ 2147483647 w 342"/>
                  <a:gd name="T11" fmla="*/ 2147483647 h 492"/>
                  <a:gd name="T12" fmla="*/ 2147483647 w 342"/>
                  <a:gd name="T13" fmla="*/ 2147483647 h 492"/>
                  <a:gd name="T14" fmla="*/ 2147483647 w 342"/>
                  <a:gd name="T15" fmla="*/ 2147483647 h 492"/>
                  <a:gd name="T16" fmla="*/ 2147483647 w 342"/>
                  <a:gd name="T17" fmla="*/ 2147483647 h 492"/>
                  <a:gd name="T18" fmla="*/ 0 w 342"/>
                  <a:gd name="T19" fmla="*/ 2147483647 h 492"/>
                  <a:gd name="T20" fmla="*/ 0 w 342"/>
                  <a:gd name="T21" fmla="*/ 2147483647 h 492"/>
                  <a:gd name="T22" fmla="*/ 0 w 342"/>
                  <a:gd name="T23" fmla="*/ 2147483647 h 492"/>
                  <a:gd name="T24" fmla="*/ 0 w 342"/>
                  <a:gd name="T25" fmla="*/ 2147483647 h 492"/>
                  <a:gd name="T26" fmla="*/ 2147483647 w 342"/>
                  <a:gd name="T27" fmla="*/ 2147483647 h 492"/>
                  <a:gd name="T28" fmla="*/ 2147483647 w 342"/>
                  <a:gd name="T29" fmla="*/ 2147483647 h 492"/>
                  <a:gd name="T30" fmla="*/ 2147483647 w 342"/>
                  <a:gd name="T31" fmla="*/ 2147483647 h 492"/>
                  <a:gd name="T32" fmla="*/ 2147483647 w 342"/>
                  <a:gd name="T33" fmla="*/ 2147483647 h 492"/>
                  <a:gd name="T34" fmla="*/ 2147483647 w 342"/>
                  <a:gd name="T35" fmla="*/ 2147483647 h 492"/>
                  <a:gd name="T36" fmla="*/ 2147483647 w 342"/>
                  <a:gd name="T37" fmla="*/ 2147483647 h 492"/>
                  <a:gd name="T38" fmla="*/ 2147483647 w 342"/>
                  <a:gd name="T39" fmla="*/ 2147483647 h 492"/>
                  <a:gd name="T40" fmla="*/ 2147483647 w 342"/>
                  <a:gd name="T41" fmla="*/ 2147483647 h 492"/>
                  <a:gd name="T42" fmla="*/ 2147483647 w 342"/>
                  <a:gd name="T43" fmla="*/ 2147483647 h 492"/>
                  <a:gd name="T44" fmla="*/ 2147483647 w 342"/>
                  <a:gd name="T45" fmla="*/ 2147483647 h 492"/>
                  <a:gd name="T46" fmla="*/ 2147483647 w 342"/>
                  <a:gd name="T47" fmla="*/ 2147483647 h 492"/>
                  <a:gd name="T48" fmla="*/ 2147483647 w 342"/>
                  <a:gd name="T49" fmla="*/ 2147483647 h 492"/>
                  <a:gd name="T50" fmla="*/ 2147483647 w 342"/>
                  <a:gd name="T51" fmla="*/ 2147483647 h 492"/>
                  <a:gd name="T52" fmla="*/ 2147483647 w 342"/>
                  <a:gd name="T53" fmla="*/ 2147483647 h 492"/>
                  <a:gd name="T54" fmla="*/ 2147483647 w 342"/>
                  <a:gd name="T55" fmla="*/ 2147483647 h 492"/>
                  <a:gd name="T56" fmla="*/ 2147483647 w 342"/>
                  <a:gd name="T57" fmla="*/ 2147483647 h 492"/>
                  <a:gd name="T58" fmla="*/ 2147483647 w 342"/>
                  <a:gd name="T59" fmla="*/ 2147483647 h 492"/>
                  <a:gd name="T60" fmla="*/ 2147483647 w 342"/>
                  <a:gd name="T61" fmla="*/ 2147483647 h 492"/>
                  <a:gd name="T62" fmla="*/ 2147483647 w 342"/>
                  <a:gd name="T63" fmla="*/ 0 h 49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42"/>
                  <a:gd name="T97" fmla="*/ 0 h 492"/>
                  <a:gd name="T98" fmla="*/ 342 w 342"/>
                  <a:gd name="T99" fmla="*/ 492 h 49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42" h="492">
                    <a:moveTo>
                      <a:pt x="334" y="0"/>
                    </a:moveTo>
                    <a:lnTo>
                      <a:pt x="124" y="0"/>
                    </a:lnTo>
                    <a:lnTo>
                      <a:pt x="102" y="0"/>
                    </a:lnTo>
                    <a:lnTo>
                      <a:pt x="88" y="0"/>
                    </a:lnTo>
                    <a:lnTo>
                      <a:pt x="66" y="2"/>
                    </a:lnTo>
                    <a:lnTo>
                      <a:pt x="42" y="6"/>
                    </a:lnTo>
                    <a:lnTo>
                      <a:pt x="28" y="18"/>
                    </a:lnTo>
                    <a:lnTo>
                      <a:pt x="14" y="36"/>
                    </a:lnTo>
                    <a:lnTo>
                      <a:pt x="2" y="58"/>
                    </a:lnTo>
                    <a:lnTo>
                      <a:pt x="0" y="76"/>
                    </a:lnTo>
                    <a:lnTo>
                      <a:pt x="0" y="104"/>
                    </a:lnTo>
                    <a:lnTo>
                      <a:pt x="0" y="398"/>
                    </a:lnTo>
                    <a:lnTo>
                      <a:pt x="0" y="434"/>
                    </a:lnTo>
                    <a:lnTo>
                      <a:pt x="4" y="458"/>
                    </a:lnTo>
                    <a:lnTo>
                      <a:pt x="18" y="478"/>
                    </a:lnTo>
                    <a:lnTo>
                      <a:pt x="46" y="492"/>
                    </a:lnTo>
                    <a:lnTo>
                      <a:pt x="310" y="492"/>
                    </a:lnTo>
                    <a:lnTo>
                      <a:pt x="342" y="492"/>
                    </a:lnTo>
                    <a:lnTo>
                      <a:pt x="342" y="472"/>
                    </a:lnTo>
                    <a:lnTo>
                      <a:pt x="82" y="470"/>
                    </a:lnTo>
                    <a:lnTo>
                      <a:pt x="64" y="468"/>
                    </a:lnTo>
                    <a:lnTo>
                      <a:pt x="50" y="462"/>
                    </a:lnTo>
                    <a:lnTo>
                      <a:pt x="38" y="448"/>
                    </a:lnTo>
                    <a:lnTo>
                      <a:pt x="26" y="434"/>
                    </a:lnTo>
                    <a:lnTo>
                      <a:pt x="24" y="416"/>
                    </a:lnTo>
                    <a:lnTo>
                      <a:pt x="28" y="74"/>
                    </a:lnTo>
                    <a:lnTo>
                      <a:pt x="40" y="50"/>
                    </a:lnTo>
                    <a:lnTo>
                      <a:pt x="50" y="42"/>
                    </a:lnTo>
                    <a:lnTo>
                      <a:pt x="60" y="30"/>
                    </a:lnTo>
                    <a:lnTo>
                      <a:pt x="72" y="30"/>
                    </a:lnTo>
                    <a:lnTo>
                      <a:pt x="336" y="30"/>
                    </a:lnTo>
                    <a:lnTo>
                      <a:pt x="33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50000">
                    <a:srgbClr val="EAEAEA"/>
                  </a:gs>
                  <a:gs pos="100000">
                    <a:srgbClr val="DDDDDD"/>
                  </a:gs>
                </a:gsLst>
                <a:lin ang="5400000" scaled="1"/>
              </a:gradFill>
              <a:ln w="3175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6" name="Line 1645"/>
              <p:cNvSpPr>
                <a:spLocks noChangeShapeType="1"/>
              </p:cNvSpPr>
              <p:nvPr/>
            </p:nvSpPr>
            <p:spPr bwMode="auto">
              <a:xfrm flipH="1" flipV="1">
                <a:off x="856323" y="4222258"/>
                <a:ext cx="0" cy="28888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7" name="AutoShape 1646"/>
              <p:cNvSpPr>
                <a:spLocks noChangeArrowheads="1"/>
              </p:cNvSpPr>
              <p:nvPr/>
            </p:nvSpPr>
            <p:spPr bwMode="auto">
              <a:xfrm flipH="1">
                <a:off x="816546" y="4850547"/>
                <a:ext cx="83763" cy="115361"/>
              </a:xfrm>
              <a:prstGeom prst="can">
                <a:avLst>
                  <a:gd name="adj" fmla="val 33803"/>
                </a:avLst>
              </a:prstGeom>
              <a:solidFill>
                <a:srgbClr val="F9F9F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8" name="AutoShape 1647"/>
              <p:cNvSpPr>
                <a:spLocks noChangeArrowheads="1"/>
              </p:cNvSpPr>
              <p:nvPr/>
            </p:nvSpPr>
            <p:spPr bwMode="auto">
              <a:xfrm flipH="1">
                <a:off x="826841" y="4718025"/>
                <a:ext cx="59898" cy="152544"/>
              </a:xfrm>
              <a:prstGeom prst="roundRect">
                <a:avLst>
                  <a:gd name="adj" fmla="val 16667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9" name="AutoShape 1648"/>
              <p:cNvSpPr>
                <a:spLocks noChangeArrowheads="1"/>
              </p:cNvSpPr>
              <p:nvPr/>
            </p:nvSpPr>
            <p:spPr bwMode="auto">
              <a:xfrm rot="5400000" flipH="1">
                <a:off x="839144" y="4431909"/>
                <a:ext cx="36230" cy="91719"/>
              </a:xfrm>
              <a:prstGeom prst="flowChartDelay">
                <a:avLst/>
              </a:prstGeom>
              <a:gradFill rotWithShape="1">
                <a:gsLst>
                  <a:gs pos="0">
                    <a:srgbClr val="EAEAEA"/>
                  </a:gs>
                  <a:gs pos="50000">
                    <a:srgbClr val="F9F9F9"/>
                  </a:gs>
                  <a:gs pos="100000">
                    <a:srgbClr val="EAEAEA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20" name="AutoShape 1649"/>
              <p:cNvSpPr>
                <a:spLocks noChangeArrowheads="1"/>
              </p:cNvSpPr>
              <p:nvPr/>
            </p:nvSpPr>
            <p:spPr bwMode="auto">
              <a:xfrm rot="16200000" flipH="1">
                <a:off x="839144" y="4225021"/>
                <a:ext cx="36230" cy="91719"/>
              </a:xfrm>
              <a:prstGeom prst="flowChartDelay">
                <a:avLst/>
              </a:prstGeom>
              <a:gradFill rotWithShape="1">
                <a:gsLst>
                  <a:gs pos="0">
                    <a:srgbClr val="EAEAEA"/>
                  </a:gs>
                  <a:gs pos="50000">
                    <a:srgbClr val="F9F9F9"/>
                  </a:gs>
                  <a:gs pos="100000">
                    <a:srgbClr val="EAEAEA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21" name="Freeform 1650"/>
              <p:cNvSpPr>
                <a:spLocks/>
              </p:cNvSpPr>
              <p:nvPr/>
            </p:nvSpPr>
            <p:spPr bwMode="auto">
              <a:xfrm flipH="1">
                <a:off x="758052" y="4259439"/>
                <a:ext cx="68321" cy="264092"/>
              </a:xfrm>
              <a:custGeom>
                <a:avLst/>
                <a:gdLst>
                  <a:gd name="T0" fmla="*/ 2147483647 w 146"/>
                  <a:gd name="T1" fmla="*/ 2147483647 h 554"/>
                  <a:gd name="T2" fmla="*/ 2147483647 w 146"/>
                  <a:gd name="T3" fmla="*/ 2147483647 h 554"/>
                  <a:gd name="T4" fmla="*/ 2147483647 w 146"/>
                  <a:gd name="T5" fmla="*/ 2147483647 h 554"/>
                  <a:gd name="T6" fmla="*/ 2147483647 w 146"/>
                  <a:gd name="T7" fmla="*/ 2147483647 h 554"/>
                  <a:gd name="T8" fmla="*/ 2147483647 w 146"/>
                  <a:gd name="T9" fmla="*/ 2147483647 h 554"/>
                  <a:gd name="T10" fmla="*/ 2147483647 w 146"/>
                  <a:gd name="T11" fmla="*/ 2147483647 h 554"/>
                  <a:gd name="T12" fmla="*/ 2147483647 w 146"/>
                  <a:gd name="T13" fmla="*/ 2147483647 h 554"/>
                  <a:gd name="T14" fmla="*/ 2147483647 w 146"/>
                  <a:gd name="T15" fmla="*/ 2147483647 h 554"/>
                  <a:gd name="T16" fmla="*/ 2147483647 w 146"/>
                  <a:gd name="T17" fmla="*/ 2147483647 h 554"/>
                  <a:gd name="T18" fmla="*/ 2147483647 w 146"/>
                  <a:gd name="T19" fmla="*/ 2147483647 h 554"/>
                  <a:gd name="T20" fmla="*/ 2147483647 w 146"/>
                  <a:gd name="T21" fmla="*/ 2147483647 h 554"/>
                  <a:gd name="T22" fmla="*/ 2147483647 w 146"/>
                  <a:gd name="T23" fmla="*/ 2147483647 h 554"/>
                  <a:gd name="T24" fmla="*/ 0 w 146"/>
                  <a:gd name="T25" fmla="*/ 2147483647 h 554"/>
                  <a:gd name="T26" fmla="*/ 2147483647 w 146"/>
                  <a:gd name="T27" fmla="*/ 2147483647 h 554"/>
                  <a:gd name="T28" fmla="*/ 2147483647 w 146"/>
                  <a:gd name="T29" fmla="*/ 2147483647 h 554"/>
                  <a:gd name="T30" fmla="*/ 2147483647 w 146"/>
                  <a:gd name="T31" fmla="*/ 2147483647 h 554"/>
                  <a:gd name="T32" fmla="*/ 2147483647 w 146"/>
                  <a:gd name="T33" fmla="*/ 2147483647 h 554"/>
                  <a:gd name="T34" fmla="*/ 2147483647 w 146"/>
                  <a:gd name="T35" fmla="*/ 2147483647 h 554"/>
                  <a:gd name="T36" fmla="*/ 2147483647 w 146"/>
                  <a:gd name="T37" fmla="*/ 2147483647 h 554"/>
                  <a:gd name="T38" fmla="*/ 2147483647 w 146"/>
                  <a:gd name="T39" fmla="*/ 2147483647 h 554"/>
                  <a:gd name="T40" fmla="*/ 2147483647 w 146"/>
                  <a:gd name="T41" fmla="*/ 2147483647 h 554"/>
                  <a:gd name="T42" fmla="*/ 2147483647 w 146"/>
                  <a:gd name="T43" fmla="*/ 2147483647 h 554"/>
                  <a:gd name="T44" fmla="*/ 2147483647 w 146"/>
                  <a:gd name="T45" fmla="*/ 2147483647 h 554"/>
                  <a:gd name="T46" fmla="*/ 2147483647 w 146"/>
                  <a:gd name="T47" fmla="*/ 0 h 554"/>
                  <a:gd name="T48" fmla="*/ 2147483647 w 146"/>
                  <a:gd name="T49" fmla="*/ 2147483647 h 55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46"/>
                  <a:gd name="T76" fmla="*/ 0 h 554"/>
                  <a:gd name="T77" fmla="*/ 146 w 146"/>
                  <a:gd name="T78" fmla="*/ 554 h 55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46" h="554">
                    <a:moveTo>
                      <a:pt x="28" y="8"/>
                    </a:moveTo>
                    <a:lnTo>
                      <a:pt x="122" y="88"/>
                    </a:lnTo>
                    <a:lnTo>
                      <a:pt x="138" y="104"/>
                    </a:lnTo>
                    <a:lnTo>
                      <a:pt x="146" y="124"/>
                    </a:lnTo>
                    <a:lnTo>
                      <a:pt x="146" y="140"/>
                    </a:lnTo>
                    <a:lnTo>
                      <a:pt x="146" y="160"/>
                    </a:lnTo>
                    <a:lnTo>
                      <a:pt x="146" y="508"/>
                    </a:lnTo>
                    <a:lnTo>
                      <a:pt x="146" y="532"/>
                    </a:lnTo>
                    <a:lnTo>
                      <a:pt x="142" y="548"/>
                    </a:lnTo>
                    <a:lnTo>
                      <a:pt x="124" y="554"/>
                    </a:lnTo>
                    <a:lnTo>
                      <a:pt x="108" y="554"/>
                    </a:lnTo>
                    <a:lnTo>
                      <a:pt x="92" y="550"/>
                    </a:lnTo>
                    <a:lnTo>
                      <a:pt x="0" y="472"/>
                    </a:lnTo>
                    <a:lnTo>
                      <a:pt x="16" y="462"/>
                    </a:lnTo>
                    <a:lnTo>
                      <a:pt x="62" y="498"/>
                    </a:lnTo>
                    <a:lnTo>
                      <a:pt x="80" y="510"/>
                    </a:lnTo>
                    <a:lnTo>
                      <a:pt x="98" y="524"/>
                    </a:lnTo>
                    <a:lnTo>
                      <a:pt x="112" y="524"/>
                    </a:lnTo>
                    <a:lnTo>
                      <a:pt x="118" y="514"/>
                    </a:lnTo>
                    <a:lnTo>
                      <a:pt x="122" y="502"/>
                    </a:lnTo>
                    <a:lnTo>
                      <a:pt x="118" y="138"/>
                    </a:lnTo>
                    <a:lnTo>
                      <a:pt x="114" y="126"/>
                    </a:lnTo>
                    <a:lnTo>
                      <a:pt x="8" y="32"/>
                    </a:lnTo>
                    <a:lnTo>
                      <a:pt x="14" y="0"/>
                    </a:lnTo>
                    <a:lnTo>
                      <a:pt x="28" y="8"/>
                    </a:lnTo>
                    <a:close/>
                  </a:path>
                </a:pathLst>
              </a:custGeom>
              <a:solidFill>
                <a:srgbClr val="EAEAEA"/>
              </a:solidFill>
              <a:ln w="3175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22" name="AutoShape 1651"/>
              <p:cNvSpPr>
                <a:spLocks noChangeArrowheads="1"/>
              </p:cNvSpPr>
              <p:nvPr/>
            </p:nvSpPr>
            <p:spPr bwMode="auto">
              <a:xfrm flipH="1">
                <a:off x="764603" y="4723745"/>
                <a:ext cx="75809" cy="137289"/>
              </a:xfrm>
              <a:prstGeom prst="cube">
                <a:avLst>
                  <a:gd name="adj" fmla="val 25000"/>
                </a:avLst>
              </a:prstGeom>
              <a:solidFill>
                <a:srgbClr val="292929"/>
              </a:solidFill>
              <a:ln w="952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23" name="Rectangle 1285"/>
              <p:cNvSpPr>
                <a:spLocks noChangeArrowheads="1"/>
              </p:cNvSpPr>
              <p:nvPr/>
            </p:nvSpPr>
            <p:spPr bwMode="auto">
              <a:xfrm>
                <a:off x="1311971" y="5821574"/>
                <a:ext cx="17462" cy="587542"/>
              </a:xfrm>
              <a:prstGeom prst="rect">
                <a:avLst/>
              </a:prstGeom>
              <a:solidFill>
                <a:srgbClr val="996633"/>
              </a:solidFill>
              <a:ln w="9525">
                <a:solidFill>
                  <a:srgbClr val="CC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24" name="Freeform 1351"/>
              <p:cNvSpPr>
                <a:spLocks/>
              </p:cNvSpPr>
              <p:nvPr/>
            </p:nvSpPr>
            <p:spPr bwMode="auto">
              <a:xfrm rot="1836165">
                <a:off x="1207205" y="6254810"/>
                <a:ext cx="334936" cy="172109"/>
              </a:xfrm>
              <a:custGeom>
                <a:avLst/>
                <a:gdLst>
                  <a:gd name="T0" fmla="*/ 0 w 390"/>
                  <a:gd name="T1" fmla="*/ 2147483647 h 197"/>
                  <a:gd name="T2" fmla="*/ 2147483647 w 390"/>
                  <a:gd name="T3" fmla="*/ 2147483647 h 197"/>
                  <a:gd name="T4" fmla="*/ 2147483647 w 390"/>
                  <a:gd name="T5" fmla="*/ 2147483647 h 197"/>
                  <a:gd name="T6" fmla="*/ 2147483647 w 390"/>
                  <a:gd name="T7" fmla="*/ 2147483647 h 197"/>
                  <a:gd name="T8" fmla="*/ 2147483647 w 390"/>
                  <a:gd name="T9" fmla="*/ 2147483647 h 197"/>
                  <a:gd name="T10" fmla="*/ 2147483647 w 390"/>
                  <a:gd name="T11" fmla="*/ 0 h 197"/>
                  <a:gd name="T12" fmla="*/ 2147483647 w 390"/>
                  <a:gd name="T13" fmla="*/ 2147483647 h 197"/>
                  <a:gd name="T14" fmla="*/ 2147483647 w 390"/>
                  <a:gd name="T15" fmla="*/ 2147483647 h 19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90"/>
                  <a:gd name="T25" fmla="*/ 0 h 197"/>
                  <a:gd name="T26" fmla="*/ 390 w 390"/>
                  <a:gd name="T27" fmla="*/ 197 h 19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90" h="197">
                    <a:moveTo>
                      <a:pt x="0" y="54"/>
                    </a:moveTo>
                    <a:cubicBezTo>
                      <a:pt x="20" y="99"/>
                      <a:pt x="41" y="145"/>
                      <a:pt x="66" y="168"/>
                    </a:cubicBezTo>
                    <a:cubicBezTo>
                      <a:pt x="91" y="191"/>
                      <a:pt x="125" y="197"/>
                      <a:pt x="150" y="192"/>
                    </a:cubicBezTo>
                    <a:cubicBezTo>
                      <a:pt x="175" y="187"/>
                      <a:pt x="207" y="162"/>
                      <a:pt x="216" y="138"/>
                    </a:cubicBezTo>
                    <a:cubicBezTo>
                      <a:pt x="225" y="114"/>
                      <a:pt x="197" y="71"/>
                      <a:pt x="204" y="48"/>
                    </a:cubicBezTo>
                    <a:cubicBezTo>
                      <a:pt x="211" y="25"/>
                      <a:pt x="238" y="0"/>
                      <a:pt x="258" y="0"/>
                    </a:cubicBezTo>
                    <a:cubicBezTo>
                      <a:pt x="278" y="0"/>
                      <a:pt x="302" y="44"/>
                      <a:pt x="324" y="48"/>
                    </a:cubicBezTo>
                    <a:cubicBezTo>
                      <a:pt x="346" y="52"/>
                      <a:pt x="368" y="38"/>
                      <a:pt x="390" y="2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grpSp>
            <p:nvGrpSpPr>
              <p:cNvPr id="9" name="Group 1191"/>
              <p:cNvGrpSpPr>
                <a:grpSpLocks/>
              </p:cNvGrpSpPr>
              <p:nvPr/>
            </p:nvGrpSpPr>
            <p:grpSpPr bwMode="auto">
              <a:xfrm>
                <a:off x="1423087" y="5253320"/>
                <a:ext cx="233344" cy="396146"/>
                <a:chOff x="151" y="4610"/>
                <a:chExt cx="273" cy="454"/>
              </a:xfrm>
            </p:grpSpPr>
            <p:sp>
              <p:nvSpPr>
                <p:cNvPr id="225" name="Line 1192"/>
                <p:cNvSpPr>
                  <a:spLocks noChangeShapeType="1"/>
                </p:cNvSpPr>
                <p:nvPr/>
              </p:nvSpPr>
              <p:spPr bwMode="auto">
                <a:xfrm>
                  <a:off x="152" y="5036"/>
                  <a:ext cx="96" cy="2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226" name="Line 1193"/>
                <p:cNvSpPr>
                  <a:spLocks noChangeShapeType="1"/>
                </p:cNvSpPr>
                <p:nvPr/>
              </p:nvSpPr>
              <p:spPr bwMode="auto">
                <a:xfrm>
                  <a:off x="337" y="4971"/>
                  <a:ext cx="80" cy="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227" name="Line 1194"/>
                <p:cNvSpPr>
                  <a:spLocks noChangeShapeType="1"/>
                </p:cNvSpPr>
                <p:nvPr/>
              </p:nvSpPr>
              <p:spPr bwMode="auto">
                <a:xfrm>
                  <a:off x="308" y="4610"/>
                  <a:ext cx="114" cy="1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228" name="Line 1195"/>
                <p:cNvSpPr>
                  <a:spLocks noChangeShapeType="1"/>
                </p:cNvSpPr>
                <p:nvPr/>
              </p:nvSpPr>
              <p:spPr bwMode="auto">
                <a:xfrm>
                  <a:off x="151" y="4683"/>
                  <a:ext cx="98" cy="1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229" name="Freeform 1196"/>
                <p:cNvSpPr>
                  <a:spLocks/>
                </p:cNvSpPr>
                <p:nvPr/>
              </p:nvSpPr>
              <p:spPr bwMode="auto">
                <a:xfrm>
                  <a:off x="152" y="4610"/>
                  <a:ext cx="176" cy="426"/>
                </a:xfrm>
                <a:custGeom>
                  <a:avLst/>
                  <a:gdLst>
                    <a:gd name="T0" fmla="*/ 6 w 190"/>
                    <a:gd name="T1" fmla="*/ 0 h 436"/>
                    <a:gd name="T2" fmla="*/ 0 w 190"/>
                    <a:gd name="T3" fmla="*/ 21 h 436"/>
                    <a:gd name="T4" fmla="*/ 2 w 190"/>
                    <a:gd name="T5" fmla="*/ 71 h 436"/>
                    <a:gd name="T6" fmla="*/ 6 w 190"/>
                    <a:gd name="T7" fmla="*/ 59 h 436"/>
                    <a:gd name="T8" fmla="*/ 6 w 190"/>
                    <a:gd name="T9" fmla="*/ 6 h 4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0"/>
                    <a:gd name="T16" fmla="*/ 0 h 436"/>
                    <a:gd name="T17" fmla="*/ 190 w 190"/>
                    <a:gd name="T18" fmla="*/ 436 h 4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0" h="436">
                      <a:moveTo>
                        <a:pt x="162" y="0"/>
                      </a:moveTo>
                      <a:lnTo>
                        <a:pt x="0" y="70"/>
                      </a:lnTo>
                      <a:lnTo>
                        <a:pt x="2" y="436"/>
                      </a:lnTo>
                      <a:lnTo>
                        <a:pt x="190" y="354"/>
                      </a:lnTo>
                      <a:lnTo>
                        <a:pt x="190" y="6"/>
                      </a:lnTo>
                    </a:path>
                  </a:pathLst>
                </a:custGeom>
                <a:solidFill>
                  <a:srgbClr val="DDD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230" name="Freeform 1197"/>
                <p:cNvSpPr>
                  <a:spLocks/>
                </p:cNvSpPr>
                <p:nvPr/>
              </p:nvSpPr>
              <p:spPr bwMode="auto">
                <a:xfrm>
                  <a:off x="248" y="4626"/>
                  <a:ext cx="176" cy="436"/>
                </a:xfrm>
                <a:custGeom>
                  <a:avLst/>
                  <a:gdLst>
                    <a:gd name="T0" fmla="*/ 0 w 176"/>
                    <a:gd name="T1" fmla="*/ 74 h 436"/>
                    <a:gd name="T2" fmla="*/ 0 w 176"/>
                    <a:gd name="T3" fmla="*/ 436 h 436"/>
                    <a:gd name="T4" fmla="*/ 174 w 176"/>
                    <a:gd name="T5" fmla="*/ 360 h 436"/>
                    <a:gd name="T6" fmla="*/ 176 w 176"/>
                    <a:gd name="T7" fmla="*/ 0 h 436"/>
                    <a:gd name="T8" fmla="*/ 0 w 176"/>
                    <a:gd name="T9" fmla="*/ 74 h 4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6"/>
                    <a:gd name="T16" fmla="*/ 0 h 436"/>
                    <a:gd name="T17" fmla="*/ 176 w 176"/>
                    <a:gd name="T18" fmla="*/ 436 h 4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6" h="436">
                      <a:moveTo>
                        <a:pt x="0" y="74"/>
                      </a:moveTo>
                      <a:lnTo>
                        <a:pt x="0" y="436"/>
                      </a:lnTo>
                      <a:lnTo>
                        <a:pt x="174" y="360"/>
                      </a:lnTo>
                      <a:lnTo>
                        <a:pt x="176" y="0"/>
                      </a:lnTo>
                      <a:lnTo>
                        <a:pt x="0" y="74"/>
                      </a:lnTo>
                      <a:close/>
                    </a:path>
                  </a:pathLst>
                </a:custGeom>
                <a:solidFill>
                  <a:srgbClr val="DDD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231" name="Line 1198"/>
                <p:cNvSpPr>
                  <a:spLocks noChangeShapeType="1"/>
                </p:cNvSpPr>
                <p:nvPr/>
              </p:nvSpPr>
              <p:spPr bwMode="auto">
                <a:xfrm>
                  <a:off x="157" y="4681"/>
                  <a:ext cx="86" cy="2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232" name="Freeform 1199"/>
                <p:cNvSpPr>
                  <a:spLocks/>
                </p:cNvSpPr>
                <p:nvPr/>
              </p:nvSpPr>
              <p:spPr bwMode="auto">
                <a:xfrm>
                  <a:off x="152" y="4680"/>
                  <a:ext cx="94" cy="384"/>
                </a:xfrm>
                <a:custGeom>
                  <a:avLst/>
                  <a:gdLst>
                    <a:gd name="T0" fmla="*/ 0 w 98"/>
                    <a:gd name="T1" fmla="*/ 0 h 386"/>
                    <a:gd name="T2" fmla="*/ 12 w 98"/>
                    <a:gd name="T3" fmla="*/ 22 h 386"/>
                    <a:gd name="T4" fmla="*/ 12 w 98"/>
                    <a:gd name="T5" fmla="*/ 259 h 386"/>
                    <a:gd name="T6" fmla="*/ 2 w 98"/>
                    <a:gd name="T7" fmla="*/ 243 h 386"/>
                    <a:gd name="T8" fmla="*/ 0 w 98"/>
                    <a:gd name="T9" fmla="*/ 0 h 38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8"/>
                    <a:gd name="T16" fmla="*/ 0 h 386"/>
                    <a:gd name="T17" fmla="*/ 98 w 98"/>
                    <a:gd name="T18" fmla="*/ 386 h 38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8" h="386">
                      <a:moveTo>
                        <a:pt x="0" y="0"/>
                      </a:moveTo>
                      <a:lnTo>
                        <a:pt x="98" y="22"/>
                      </a:lnTo>
                      <a:lnTo>
                        <a:pt x="98" y="386"/>
                      </a:lnTo>
                      <a:lnTo>
                        <a:pt x="2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DD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233" name="Freeform 1200"/>
                <p:cNvSpPr>
                  <a:spLocks/>
                </p:cNvSpPr>
                <p:nvPr/>
              </p:nvSpPr>
              <p:spPr bwMode="auto">
                <a:xfrm>
                  <a:off x="306" y="4610"/>
                  <a:ext cx="108" cy="62"/>
                </a:xfrm>
                <a:custGeom>
                  <a:avLst/>
                  <a:gdLst>
                    <a:gd name="T0" fmla="*/ 0 w 108"/>
                    <a:gd name="T1" fmla="*/ 0 h 62"/>
                    <a:gd name="T2" fmla="*/ 0 w 108"/>
                    <a:gd name="T3" fmla="*/ 62 h 62"/>
                    <a:gd name="T4" fmla="*/ 108 w 108"/>
                    <a:gd name="T5" fmla="*/ 20 h 62"/>
                    <a:gd name="T6" fmla="*/ 0 w 108"/>
                    <a:gd name="T7" fmla="*/ 0 h 6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08"/>
                    <a:gd name="T13" fmla="*/ 0 h 62"/>
                    <a:gd name="T14" fmla="*/ 108 w 108"/>
                    <a:gd name="T15" fmla="*/ 62 h 6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08" h="62">
                      <a:moveTo>
                        <a:pt x="0" y="0"/>
                      </a:moveTo>
                      <a:lnTo>
                        <a:pt x="0" y="62"/>
                      </a:lnTo>
                      <a:lnTo>
                        <a:pt x="108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DDDD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</p:grpSp>
          <p:grpSp>
            <p:nvGrpSpPr>
              <p:cNvPr id="11" name="Group 1207"/>
              <p:cNvGrpSpPr>
                <a:grpSpLocks/>
              </p:cNvGrpSpPr>
              <p:nvPr/>
            </p:nvGrpSpPr>
            <p:grpSpPr bwMode="auto">
              <a:xfrm>
                <a:off x="1307210" y="5828992"/>
                <a:ext cx="25398" cy="78636"/>
                <a:chOff x="458" y="5879"/>
                <a:chExt cx="79" cy="135"/>
              </a:xfrm>
            </p:grpSpPr>
            <p:grpSp>
              <p:nvGrpSpPr>
                <p:cNvPr id="12" name="Group 1208"/>
                <p:cNvGrpSpPr>
                  <a:grpSpLocks/>
                </p:cNvGrpSpPr>
                <p:nvPr/>
              </p:nvGrpSpPr>
              <p:grpSpPr bwMode="auto">
                <a:xfrm>
                  <a:off x="458" y="5916"/>
                  <a:ext cx="7" cy="97"/>
                  <a:chOff x="392" y="5903"/>
                  <a:chExt cx="7" cy="97"/>
                </a:xfrm>
              </p:grpSpPr>
              <p:sp>
                <p:nvSpPr>
                  <p:cNvPr id="223" name="Line 1209"/>
                  <p:cNvSpPr>
                    <a:spLocks noChangeShapeType="1"/>
                  </p:cNvSpPr>
                  <p:nvPr/>
                </p:nvSpPr>
                <p:spPr bwMode="auto">
                  <a:xfrm>
                    <a:off x="392" y="5904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2400" baseline="-2500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+mn-cs"/>
                    </a:endParaRPr>
                  </a:p>
                </p:txBody>
              </p:sp>
              <p:sp>
                <p:nvSpPr>
                  <p:cNvPr id="224" name="Line 1210"/>
                  <p:cNvSpPr>
                    <a:spLocks noChangeShapeType="1"/>
                  </p:cNvSpPr>
                  <p:nvPr/>
                </p:nvSpPr>
                <p:spPr bwMode="auto">
                  <a:xfrm>
                    <a:off x="399" y="5903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2400" baseline="-2500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+mn-cs"/>
                    </a:endParaRPr>
                  </a:p>
                </p:txBody>
              </p:sp>
            </p:grpSp>
            <p:sp>
              <p:nvSpPr>
                <p:cNvPr id="219" name="Rectangle 1211"/>
                <p:cNvSpPr>
                  <a:spLocks noChangeArrowheads="1"/>
                </p:cNvSpPr>
                <p:nvPr/>
              </p:nvSpPr>
              <p:spPr bwMode="auto">
                <a:xfrm>
                  <a:off x="465" y="5879"/>
                  <a:ext cx="61" cy="103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  <p:grpSp>
              <p:nvGrpSpPr>
                <p:cNvPr id="25" name="Group 1212"/>
                <p:cNvGrpSpPr>
                  <a:grpSpLocks/>
                </p:cNvGrpSpPr>
                <p:nvPr/>
              </p:nvGrpSpPr>
              <p:grpSpPr bwMode="auto">
                <a:xfrm>
                  <a:off x="530" y="5917"/>
                  <a:ext cx="7" cy="97"/>
                  <a:chOff x="392" y="5903"/>
                  <a:chExt cx="7" cy="97"/>
                </a:xfrm>
              </p:grpSpPr>
              <p:sp>
                <p:nvSpPr>
                  <p:cNvPr id="221" name="Line 1213"/>
                  <p:cNvSpPr>
                    <a:spLocks noChangeShapeType="1"/>
                  </p:cNvSpPr>
                  <p:nvPr/>
                </p:nvSpPr>
                <p:spPr bwMode="auto">
                  <a:xfrm>
                    <a:off x="392" y="5904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2400" baseline="-2500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+mn-cs"/>
                    </a:endParaRPr>
                  </a:p>
                </p:txBody>
              </p:sp>
              <p:sp>
                <p:nvSpPr>
                  <p:cNvPr id="222" name="Line 1214"/>
                  <p:cNvSpPr>
                    <a:spLocks noChangeShapeType="1"/>
                  </p:cNvSpPr>
                  <p:nvPr/>
                </p:nvSpPr>
                <p:spPr bwMode="auto">
                  <a:xfrm>
                    <a:off x="399" y="5903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2400" baseline="-2500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+mn-cs"/>
                    </a:endParaRPr>
                  </a:p>
                </p:txBody>
              </p:sp>
            </p:grpSp>
          </p:grpSp>
          <p:sp>
            <p:nvSpPr>
              <p:cNvPr id="27" name="Freeform 1215"/>
              <p:cNvSpPr>
                <a:spLocks/>
              </p:cNvSpPr>
              <p:nvPr/>
            </p:nvSpPr>
            <p:spPr bwMode="auto">
              <a:xfrm>
                <a:off x="1210380" y="5922464"/>
                <a:ext cx="795273" cy="105343"/>
              </a:xfrm>
              <a:custGeom>
                <a:avLst/>
                <a:gdLst>
                  <a:gd name="T0" fmla="*/ 0 w 1239"/>
                  <a:gd name="T1" fmla="*/ 2147483647 h 131"/>
                  <a:gd name="T2" fmla="*/ 2147483647 w 1239"/>
                  <a:gd name="T3" fmla="*/ 2147483647 h 131"/>
                  <a:gd name="T4" fmla="*/ 2147483647 w 1239"/>
                  <a:gd name="T5" fmla="*/ 2147483647 h 131"/>
                  <a:gd name="T6" fmla="*/ 2147483647 w 1239"/>
                  <a:gd name="T7" fmla="*/ 2147483647 h 131"/>
                  <a:gd name="T8" fmla="*/ 2147483647 w 1239"/>
                  <a:gd name="T9" fmla="*/ 2147483647 h 131"/>
                  <a:gd name="T10" fmla="*/ 2147483647 w 1239"/>
                  <a:gd name="T11" fmla="*/ 2147483647 h 131"/>
                  <a:gd name="T12" fmla="*/ 2147483647 w 1239"/>
                  <a:gd name="T13" fmla="*/ 2147483647 h 131"/>
                  <a:gd name="T14" fmla="*/ 2147483647 w 1239"/>
                  <a:gd name="T15" fmla="*/ 2147483647 h 131"/>
                  <a:gd name="T16" fmla="*/ 2147483647 w 1239"/>
                  <a:gd name="T17" fmla="*/ 2147483647 h 131"/>
                  <a:gd name="T18" fmla="*/ 2147483647 w 1239"/>
                  <a:gd name="T19" fmla="*/ 2147483647 h 131"/>
                  <a:gd name="T20" fmla="*/ 2147483647 w 1239"/>
                  <a:gd name="T21" fmla="*/ 2147483647 h 131"/>
                  <a:gd name="T22" fmla="*/ 2147483647 w 1239"/>
                  <a:gd name="T23" fmla="*/ 2147483647 h 131"/>
                  <a:gd name="T24" fmla="*/ 2147483647 w 1239"/>
                  <a:gd name="T25" fmla="*/ 2147483647 h 131"/>
                  <a:gd name="T26" fmla="*/ 2147483647 w 1239"/>
                  <a:gd name="T27" fmla="*/ 2147483647 h 131"/>
                  <a:gd name="T28" fmla="*/ 2147483647 w 1239"/>
                  <a:gd name="T29" fmla="*/ 2147483647 h 131"/>
                  <a:gd name="T30" fmla="*/ 2147483647 w 1239"/>
                  <a:gd name="T31" fmla="*/ 2147483647 h 131"/>
                  <a:gd name="T32" fmla="*/ 2147483647 w 1239"/>
                  <a:gd name="T33" fmla="*/ 2147483647 h 131"/>
                  <a:gd name="T34" fmla="*/ 2147483647 w 1239"/>
                  <a:gd name="T35" fmla="*/ 2147483647 h 131"/>
                  <a:gd name="T36" fmla="*/ 2147483647 w 1239"/>
                  <a:gd name="T37" fmla="*/ 2147483647 h 13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39"/>
                  <a:gd name="T58" fmla="*/ 0 h 131"/>
                  <a:gd name="T59" fmla="*/ 1239 w 1239"/>
                  <a:gd name="T60" fmla="*/ 131 h 13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39" h="131">
                    <a:moveTo>
                      <a:pt x="0" y="46"/>
                    </a:moveTo>
                    <a:cubicBezTo>
                      <a:pt x="40" y="40"/>
                      <a:pt x="80" y="35"/>
                      <a:pt x="108" y="28"/>
                    </a:cubicBezTo>
                    <a:cubicBezTo>
                      <a:pt x="136" y="21"/>
                      <a:pt x="148" y="8"/>
                      <a:pt x="168" y="4"/>
                    </a:cubicBezTo>
                    <a:cubicBezTo>
                      <a:pt x="188" y="0"/>
                      <a:pt x="209" y="1"/>
                      <a:pt x="228" y="1"/>
                    </a:cubicBezTo>
                    <a:cubicBezTo>
                      <a:pt x="247" y="1"/>
                      <a:pt x="271" y="3"/>
                      <a:pt x="285" y="4"/>
                    </a:cubicBezTo>
                    <a:cubicBezTo>
                      <a:pt x="299" y="5"/>
                      <a:pt x="297" y="5"/>
                      <a:pt x="312" y="10"/>
                    </a:cubicBezTo>
                    <a:cubicBezTo>
                      <a:pt x="327" y="15"/>
                      <a:pt x="354" y="26"/>
                      <a:pt x="375" y="31"/>
                    </a:cubicBezTo>
                    <a:cubicBezTo>
                      <a:pt x="396" y="36"/>
                      <a:pt x="424" y="39"/>
                      <a:pt x="441" y="40"/>
                    </a:cubicBezTo>
                    <a:cubicBezTo>
                      <a:pt x="458" y="41"/>
                      <a:pt x="470" y="40"/>
                      <a:pt x="480" y="40"/>
                    </a:cubicBezTo>
                    <a:cubicBezTo>
                      <a:pt x="490" y="40"/>
                      <a:pt x="467" y="36"/>
                      <a:pt x="504" y="37"/>
                    </a:cubicBezTo>
                    <a:cubicBezTo>
                      <a:pt x="541" y="38"/>
                      <a:pt x="662" y="51"/>
                      <a:pt x="705" y="49"/>
                    </a:cubicBezTo>
                    <a:cubicBezTo>
                      <a:pt x="748" y="47"/>
                      <a:pt x="744" y="29"/>
                      <a:pt x="762" y="28"/>
                    </a:cubicBezTo>
                    <a:cubicBezTo>
                      <a:pt x="780" y="27"/>
                      <a:pt x="792" y="36"/>
                      <a:pt x="816" y="40"/>
                    </a:cubicBezTo>
                    <a:cubicBezTo>
                      <a:pt x="840" y="44"/>
                      <a:pt x="882" y="51"/>
                      <a:pt x="906" y="52"/>
                    </a:cubicBezTo>
                    <a:cubicBezTo>
                      <a:pt x="930" y="53"/>
                      <a:pt x="938" y="37"/>
                      <a:pt x="960" y="46"/>
                    </a:cubicBezTo>
                    <a:cubicBezTo>
                      <a:pt x="982" y="55"/>
                      <a:pt x="1008" y="89"/>
                      <a:pt x="1038" y="103"/>
                    </a:cubicBezTo>
                    <a:cubicBezTo>
                      <a:pt x="1068" y="117"/>
                      <a:pt x="1112" y="129"/>
                      <a:pt x="1137" y="130"/>
                    </a:cubicBezTo>
                    <a:cubicBezTo>
                      <a:pt x="1162" y="131"/>
                      <a:pt x="1174" y="114"/>
                      <a:pt x="1191" y="109"/>
                    </a:cubicBezTo>
                    <a:cubicBezTo>
                      <a:pt x="1208" y="104"/>
                      <a:pt x="1232" y="102"/>
                      <a:pt x="1239" y="10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28" name="Rectangle 1216"/>
              <p:cNvSpPr>
                <a:spLocks noChangeArrowheads="1"/>
              </p:cNvSpPr>
              <p:nvPr/>
            </p:nvSpPr>
            <p:spPr bwMode="auto">
              <a:xfrm>
                <a:off x="1596111" y="5959557"/>
                <a:ext cx="65083" cy="34125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grpSp>
            <p:nvGrpSpPr>
              <p:cNvPr id="26" name="Group 1217"/>
              <p:cNvGrpSpPr>
                <a:grpSpLocks/>
              </p:cNvGrpSpPr>
              <p:nvPr/>
            </p:nvGrpSpPr>
            <p:grpSpPr bwMode="auto">
              <a:xfrm>
                <a:off x="1726276" y="5840861"/>
                <a:ext cx="49209" cy="106826"/>
                <a:chOff x="458" y="5879"/>
                <a:chExt cx="79" cy="135"/>
              </a:xfrm>
            </p:grpSpPr>
            <p:grpSp>
              <p:nvGrpSpPr>
                <p:cNvPr id="29" name="Group 1218"/>
                <p:cNvGrpSpPr>
                  <a:grpSpLocks/>
                </p:cNvGrpSpPr>
                <p:nvPr/>
              </p:nvGrpSpPr>
              <p:grpSpPr bwMode="auto">
                <a:xfrm>
                  <a:off x="458" y="5916"/>
                  <a:ext cx="7" cy="97"/>
                  <a:chOff x="392" y="5903"/>
                  <a:chExt cx="7" cy="97"/>
                </a:xfrm>
              </p:grpSpPr>
              <p:sp>
                <p:nvSpPr>
                  <p:cNvPr id="216" name="Line 1219"/>
                  <p:cNvSpPr>
                    <a:spLocks noChangeShapeType="1"/>
                  </p:cNvSpPr>
                  <p:nvPr/>
                </p:nvSpPr>
                <p:spPr bwMode="auto">
                  <a:xfrm>
                    <a:off x="392" y="5904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2400" baseline="-2500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+mn-cs"/>
                    </a:endParaRPr>
                  </a:p>
                </p:txBody>
              </p:sp>
              <p:sp>
                <p:nvSpPr>
                  <p:cNvPr id="217" name="Line 1220"/>
                  <p:cNvSpPr>
                    <a:spLocks noChangeShapeType="1"/>
                  </p:cNvSpPr>
                  <p:nvPr/>
                </p:nvSpPr>
                <p:spPr bwMode="auto">
                  <a:xfrm>
                    <a:off x="399" y="5903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2400" baseline="-2500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+mn-cs"/>
                    </a:endParaRPr>
                  </a:p>
                </p:txBody>
              </p:sp>
            </p:grpSp>
            <p:sp>
              <p:nvSpPr>
                <p:cNvPr id="212" name="Rectangle 1221"/>
                <p:cNvSpPr>
                  <a:spLocks noChangeArrowheads="1"/>
                </p:cNvSpPr>
                <p:nvPr/>
              </p:nvSpPr>
              <p:spPr bwMode="auto">
                <a:xfrm>
                  <a:off x="465" y="5879"/>
                  <a:ext cx="61" cy="103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  <p:grpSp>
              <p:nvGrpSpPr>
                <p:cNvPr id="30" name="Group 1222"/>
                <p:cNvGrpSpPr>
                  <a:grpSpLocks/>
                </p:cNvGrpSpPr>
                <p:nvPr/>
              </p:nvGrpSpPr>
              <p:grpSpPr bwMode="auto">
                <a:xfrm>
                  <a:off x="530" y="5917"/>
                  <a:ext cx="7" cy="97"/>
                  <a:chOff x="392" y="5903"/>
                  <a:chExt cx="7" cy="97"/>
                </a:xfrm>
              </p:grpSpPr>
              <p:sp>
                <p:nvSpPr>
                  <p:cNvPr id="214" name="Line 1223"/>
                  <p:cNvSpPr>
                    <a:spLocks noChangeShapeType="1"/>
                  </p:cNvSpPr>
                  <p:nvPr/>
                </p:nvSpPr>
                <p:spPr bwMode="auto">
                  <a:xfrm>
                    <a:off x="392" y="5904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2400" baseline="-2500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+mn-cs"/>
                    </a:endParaRPr>
                  </a:p>
                </p:txBody>
              </p:sp>
              <p:sp>
                <p:nvSpPr>
                  <p:cNvPr id="215" name="Line 1224"/>
                  <p:cNvSpPr>
                    <a:spLocks noChangeShapeType="1"/>
                  </p:cNvSpPr>
                  <p:nvPr/>
                </p:nvSpPr>
                <p:spPr bwMode="auto">
                  <a:xfrm>
                    <a:off x="399" y="5903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2400" baseline="-2500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65" name="Group 1225"/>
              <p:cNvGrpSpPr>
                <a:grpSpLocks/>
              </p:cNvGrpSpPr>
              <p:nvPr/>
            </p:nvGrpSpPr>
            <p:grpSpPr bwMode="auto">
              <a:xfrm>
                <a:off x="1477058" y="5840861"/>
                <a:ext cx="50796" cy="106826"/>
                <a:chOff x="458" y="5879"/>
                <a:chExt cx="79" cy="135"/>
              </a:xfrm>
            </p:grpSpPr>
            <p:grpSp>
              <p:nvGrpSpPr>
                <p:cNvPr id="70" name="Group 1226"/>
                <p:cNvGrpSpPr>
                  <a:grpSpLocks/>
                </p:cNvGrpSpPr>
                <p:nvPr/>
              </p:nvGrpSpPr>
              <p:grpSpPr bwMode="auto">
                <a:xfrm>
                  <a:off x="458" y="5916"/>
                  <a:ext cx="7" cy="97"/>
                  <a:chOff x="392" y="5903"/>
                  <a:chExt cx="7" cy="97"/>
                </a:xfrm>
              </p:grpSpPr>
              <p:sp>
                <p:nvSpPr>
                  <p:cNvPr id="209" name="Line 1227"/>
                  <p:cNvSpPr>
                    <a:spLocks noChangeShapeType="1"/>
                  </p:cNvSpPr>
                  <p:nvPr/>
                </p:nvSpPr>
                <p:spPr bwMode="auto">
                  <a:xfrm>
                    <a:off x="392" y="5904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2400" baseline="-2500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+mn-cs"/>
                    </a:endParaRPr>
                  </a:p>
                </p:txBody>
              </p:sp>
              <p:sp>
                <p:nvSpPr>
                  <p:cNvPr id="210" name="Line 1228"/>
                  <p:cNvSpPr>
                    <a:spLocks noChangeShapeType="1"/>
                  </p:cNvSpPr>
                  <p:nvPr/>
                </p:nvSpPr>
                <p:spPr bwMode="auto">
                  <a:xfrm>
                    <a:off x="399" y="5903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2400" baseline="-2500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+mn-cs"/>
                    </a:endParaRPr>
                  </a:p>
                </p:txBody>
              </p:sp>
            </p:grpSp>
            <p:sp>
              <p:nvSpPr>
                <p:cNvPr id="205" name="Rectangle 1229"/>
                <p:cNvSpPr>
                  <a:spLocks noChangeArrowheads="1"/>
                </p:cNvSpPr>
                <p:nvPr/>
              </p:nvSpPr>
              <p:spPr bwMode="auto">
                <a:xfrm>
                  <a:off x="465" y="5879"/>
                  <a:ext cx="61" cy="103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  <p:grpSp>
              <p:nvGrpSpPr>
                <p:cNvPr id="81" name="Group 1230"/>
                <p:cNvGrpSpPr>
                  <a:grpSpLocks/>
                </p:cNvGrpSpPr>
                <p:nvPr/>
              </p:nvGrpSpPr>
              <p:grpSpPr bwMode="auto">
                <a:xfrm>
                  <a:off x="530" y="5917"/>
                  <a:ext cx="7" cy="97"/>
                  <a:chOff x="392" y="5903"/>
                  <a:chExt cx="7" cy="97"/>
                </a:xfrm>
              </p:grpSpPr>
              <p:sp>
                <p:nvSpPr>
                  <p:cNvPr id="207" name="Line 1231"/>
                  <p:cNvSpPr>
                    <a:spLocks noChangeShapeType="1"/>
                  </p:cNvSpPr>
                  <p:nvPr/>
                </p:nvSpPr>
                <p:spPr bwMode="auto">
                  <a:xfrm>
                    <a:off x="392" y="5904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2400" baseline="-2500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+mn-cs"/>
                    </a:endParaRPr>
                  </a:p>
                </p:txBody>
              </p:sp>
              <p:sp>
                <p:nvSpPr>
                  <p:cNvPr id="208" name="Line 1232"/>
                  <p:cNvSpPr>
                    <a:spLocks noChangeShapeType="1"/>
                  </p:cNvSpPr>
                  <p:nvPr/>
                </p:nvSpPr>
                <p:spPr bwMode="auto">
                  <a:xfrm>
                    <a:off x="399" y="5903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2400" baseline="-2500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+mn-cs"/>
                    </a:endParaRPr>
                  </a:p>
                </p:txBody>
              </p:sp>
            </p:grpSp>
          </p:grpSp>
          <p:sp>
            <p:nvSpPr>
              <p:cNvPr id="31" name="Rectangle 1233"/>
              <p:cNvSpPr>
                <a:spLocks noChangeArrowheads="1"/>
              </p:cNvSpPr>
              <p:nvPr/>
            </p:nvSpPr>
            <p:spPr bwMode="auto">
              <a:xfrm>
                <a:off x="1461184" y="5932850"/>
                <a:ext cx="323824" cy="23739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32" name="Rectangle 1234"/>
              <p:cNvSpPr>
                <a:spLocks noChangeArrowheads="1"/>
              </p:cNvSpPr>
              <p:nvPr/>
            </p:nvSpPr>
            <p:spPr bwMode="auto">
              <a:xfrm>
                <a:off x="1692940" y="2220657"/>
                <a:ext cx="33335" cy="115579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33" name="Rectangle 1235"/>
              <p:cNvSpPr>
                <a:spLocks noChangeArrowheads="1"/>
              </p:cNvSpPr>
              <p:nvPr/>
            </p:nvSpPr>
            <p:spPr bwMode="auto">
              <a:xfrm>
                <a:off x="1611985" y="2225107"/>
                <a:ext cx="31747" cy="115431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34" name="Rectangle 1236"/>
              <p:cNvSpPr>
                <a:spLocks noChangeArrowheads="1"/>
              </p:cNvSpPr>
              <p:nvPr/>
            </p:nvSpPr>
            <p:spPr bwMode="auto">
              <a:xfrm>
                <a:off x="1523092" y="2222140"/>
                <a:ext cx="28573" cy="115431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35" name="Rectangle 1237"/>
              <p:cNvSpPr>
                <a:spLocks noChangeArrowheads="1"/>
              </p:cNvSpPr>
              <p:nvPr/>
            </p:nvSpPr>
            <p:spPr bwMode="auto">
              <a:xfrm>
                <a:off x="1734212" y="4738479"/>
                <a:ext cx="31747" cy="11572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36" name="Rectangle 1238"/>
              <p:cNvSpPr>
                <a:spLocks noChangeArrowheads="1"/>
              </p:cNvSpPr>
              <p:nvPr/>
            </p:nvSpPr>
            <p:spPr bwMode="auto">
              <a:xfrm>
                <a:off x="1611985" y="4741446"/>
                <a:ext cx="31747" cy="122701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37" name="Rectangle 1239"/>
              <p:cNvSpPr>
                <a:spLocks noChangeArrowheads="1"/>
              </p:cNvSpPr>
              <p:nvPr/>
            </p:nvSpPr>
            <p:spPr bwMode="auto">
              <a:xfrm>
                <a:off x="1486582" y="4742931"/>
                <a:ext cx="28573" cy="115431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38" name="Rectangle 1240"/>
              <p:cNvSpPr>
                <a:spLocks noChangeArrowheads="1"/>
              </p:cNvSpPr>
              <p:nvPr/>
            </p:nvSpPr>
            <p:spPr bwMode="auto">
              <a:xfrm>
                <a:off x="1713577" y="3481794"/>
                <a:ext cx="33335" cy="115579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39" name="Rectangle 1241"/>
              <p:cNvSpPr>
                <a:spLocks noChangeArrowheads="1"/>
              </p:cNvSpPr>
              <p:nvPr/>
            </p:nvSpPr>
            <p:spPr bwMode="auto">
              <a:xfrm>
                <a:off x="1611985" y="3481794"/>
                <a:ext cx="31747" cy="11572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40" name="Rectangle 1242"/>
              <p:cNvSpPr>
                <a:spLocks noChangeArrowheads="1"/>
              </p:cNvSpPr>
              <p:nvPr/>
            </p:nvSpPr>
            <p:spPr bwMode="auto">
              <a:xfrm>
                <a:off x="1504044" y="3484761"/>
                <a:ext cx="28573" cy="115431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41" name="Line 1243"/>
              <p:cNvSpPr>
                <a:spLocks noChangeShapeType="1"/>
              </p:cNvSpPr>
              <p:nvPr/>
            </p:nvSpPr>
            <p:spPr bwMode="auto">
              <a:xfrm flipV="1">
                <a:off x="1486582" y="4639072"/>
                <a:ext cx="17462" cy="1068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42" name="Line 1244"/>
              <p:cNvSpPr>
                <a:spLocks noChangeShapeType="1"/>
              </p:cNvSpPr>
              <p:nvPr/>
            </p:nvSpPr>
            <p:spPr bwMode="auto">
              <a:xfrm flipH="1">
                <a:off x="1515155" y="4639072"/>
                <a:ext cx="19048" cy="1053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43" name="Line 1245"/>
              <p:cNvSpPr>
                <a:spLocks noChangeShapeType="1"/>
              </p:cNvSpPr>
              <p:nvPr/>
            </p:nvSpPr>
            <p:spPr bwMode="auto">
              <a:xfrm>
                <a:off x="1715163" y="4639072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44" name="Line 1246"/>
              <p:cNvSpPr>
                <a:spLocks noChangeShapeType="1"/>
              </p:cNvSpPr>
              <p:nvPr/>
            </p:nvSpPr>
            <p:spPr bwMode="auto">
              <a:xfrm>
                <a:off x="1713577" y="4639072"/>
                <a:ext cx="20636" cy="994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45" name="Line 1247"/>
              <p:cNvSpPr>
                <a:spLocks noChangeShapeType="1"/>
              </p:cNvSpPr>
              <p:nvPr/>
            </p:nvSpPr>
            <p:spPr bwMode="auto">
              <a:xfrm>
                <a:off x="1745324" y="4639072"/>
                <a:ext cx="22223" cy="994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46" name="Rectangle 1248"/>
              <p:cNvSpPr>
                <a:spLocks noChangeArrowheads="1"/>
              </p:cNvSpPr>
              <p:nvPr/>
            </p:nvSpPr>
            <p:spPr bwMode="auto">
              <a:xfrm>
                <a:off x="1611985" y="4639072"/>
                <a:ext cx="31747" cy="9940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47" name="Line 1249"/>
              <p:cNvSpPr>
                <a:spLocks noChangeShapeType="1"/>
              </p:cNvSpPr>
              <p:nvPr/>
            </p:nvSpPr>
            <p:spPr bwMode="auto">
              <a:xfrm flipV="1">
                <a:off x="1504044" y="3377935"/>
                <a:ext cx="19048" cy="1068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48" name="Line 1250"/>
              <p:cNvSpPr>
                <a:spLocks noChangeShapeType="1"/>
              </p:cNvSpPr>
              <p:nvPr/>
            </p:nvSpPr>
            <p:spPr bwMode="auto">
              <a:xfrm flipH="1">
                <a:off x="1532616" y="3376451"/>
                <a:ext cx="19048" cy="1053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49" name="Line 1251"/>
              <p:cNvSpPr>
                <a:spLocks noChangeShapeType="1"/>
              </p:cNvSpPr>
              <p:nvPr/>
            </p:nvSpPr>
            <p:spPr bwMode="auto">
              <a:xfrm>
                <a:off x="1696115" y="3379418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50" name="Line 1252"/>
              <p:cNvSpPr>
                <a:spLocks noChangeShapeType="1"/>
              </p:cNvSpPr>
              <p:nvPr/>
            </p:nvSpPr>
            <p:spPr bwMode="auto">
              <a:xfrm>
                <a:off x="1692940" y="3376451"/>
                <a:ext cx="22223" cy="1008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51" name="Line 1253"/>
              <p:cNvSpPr>
                <a:spLocks noChangeShapeType="1"/>
              </p:cNvSpPr>
              <p:nvPr/>
            </p:nvSpPr>
            <p:spPr bwMode="auto">
              <a:xfrm>
                <a:off x="1726276" y="3376451"/>
                <a:ext cx="22223" cy="1008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52" name="Rectangle 1254"/>
              <p:cNvSpPr>
                <a:spLocks noChangeArrowheads="1"/>
              </p:cNvSpPr>
              <p:nvPr/>
            </p:nvSpPr>
            <p:spPr bwMode="auto">
              <a:xfrm>
                <a:off x="1613572" y="3379418"/>
                <a:ext cx="30161" cy="9940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53" name="Freeform 1255"/>
              <p:cNvSpPr>
                <a:spLocks/>
              </p:cNvSpPr>
              <p:nvPr/>
            </p:nvSpPr>
            <p:spPr bwMode="auto">
              <a:xfrm>
                <a:off x="1643732" y="5309700"/>
                <a:ext cx="92067" cy="517809"/>
              </a:xfrm>
              <a:custGeom>
                <a:avLst/>
                <a:gdLst>
                  <a:gd name="T0" fmla="*/ 0 w 144"/>
                  <a:gd name="T1" fmla="*/ 2147483647 h 747"/>
                  <a:gd name="T2" fmla="*/ 2147483647 w 144"/>
                  <a:gd name="T3" fmla="*/ 2147483647 h 747"/>
                  <a:gd name="T4" fmla="*/ 2147483647 w 144"/>
                  <a:gd name="T5" fmla="*/ 2147483647 h 747"/>
                  <a:gd name="T6" fmla="*/ 2147483647 w 144"/>
                  <a:gd name="T7" fmla="*/ 2147483647 h 747"/>
                  <a:gd name="T8" fmla="*/ 2147483647 w 144"/>
                  <a:gd name="T9" fmla="*/ 2147483647 h 747"/>
                  <a:gd name="T10" fmla="*/ 2147483647 w 144"/>
                  <a:gd name="T11" fmla="*/ 2147483647 h 747"/>
                  <a:gd name="T12" fmla="*/ 2147483647 w 144"/>
                  <a:gd name="T13" fmla="*/ 0 h 7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4"/>
                  <a:gd name="T22" fmla="*/ 0 h 747"/>
                  <a:gd name="T23" fmla="*/ 144 w 144"/>
                  <a:gd name="T24" fmla="*/ 747 h 74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4" h="747">
                    <a:moveTo>
                      <a:pt x="0" y="747"/>
                    </a:moveTo>
                    <a:cubicBezTo>
                      <a:pt x="72" y="735"/>
                      <a:pt x="144" y="723"/>
                      <a:pt x="144" y="690"/>
                    </a:cubicBezTo>
                    <a:cubicBezTo>
                      <a:pt x="144" y="657"/>
                      <a:pt x="4" y="592"/>
                      <a:pt x="3" y="546"/>
                    </a:cubicBezTo>
                    <a:cubicBezTo>
                      <a:pt x="2" y="500"/>
                      <a:pt x="138" y="460"/>
                      <a:pt x="138" y="414"/>
                    </a:cubicBezTo>
                    <a:cubicBezTo>
                      <a:pt x="138" y="368"/>
                      <a:pt x="3" y="311"/>
                      <a:pt x="3" y="267"/>
                    </a:cubicBezTo>
                    <a:cubicBezTo>
                      <a:pt x="3" y="223"/>
                      <a:pt x="138" y="191"/>
                      <a:pt x="138" y="147"/>
                    </a:cubicBezTo>
                    <a:cubicBezTo>
                      <a:pt x="138" y="103"/>
                      <a:pt x="70" y="51"/>
                      <a:pt x="3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54" name="Freeform 1256"/>
              <p:cNvSpPr>
                <a:spLocks/>
              </p:cNvSpPr>
              <p:nvPr/>
            </p:nvSpPr>
            <p:spPr bwMode="auto">
              <a:xfrm flipH="1">
                <a:off x="1518330" y="5312667"/>
                <a:ext cx="90481" cy="516325"/>
              </a:xfrm>
              <a:custGeom>
                <a:avLst/>
                <a:gdLst>
                  <a:gd name="T0" fmla="*/ 0 w 144"/>
                  <a:gd name="T1" fmla="*/ 2147483647 h 747"/>
                  <a:gd name="T2" fmla="*/ 2147483647 w 144"/>
                  <a:gd name="T3" fmla="*/ 2147483647 h 747"/>
                  <a:gd name="T4" fmla="*/ 2147483647 w 144"/>
                  <a:gd name="T5" fmla="*/ 2147483647 h 747"/>
                  <a:gd name="T6" fmla="*/ 2147483647 w 144"/>
                  <a:gd name="T7" fmla="*/ 2147483647 h 747"/>
                  <a:gd name="T8" fmla="*/ 2147483647 w 144"/>
                  <a:gd name="T9" fmla="*/ 2147483647 h 747"/>
                  <a:gd name="T10" fmla="*/ 2147483647 w 144"/>
                  <a:gd name="T11" fmla="*/ 2147483647 h 747"/>
                  <a:gd name="T12" fmla="*/ 2147483647 w 144"/>
                  <a:gd name="T13" fmla="*/ 0 h 7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4"/>
                  <a:gd name="T22" fmla="*/ 0 h 747"/>
                  <a:gd name="T23" fmla="*/ 144 w 144"/>
                  <a:gd name="T24" fmla="*/ 747 h 74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4" h="747">
                    <a:moveTo>
                      <a:pt x="0" y="747"/>
                    </a:moveTo>
                    <a:cubicBezTo>
                      <a:pt x="72" y="735"/>
                      <a:pt x="144" y="723"/>
                      <a:pt x="144" y="690"/>
                    </a:cubicBezTo>
                    <a:cubicBezTo>
                      <a:pt x="144" y="657"/>
                      <a:pt x="4" y="592"/>
                      <a:pt x="3" y="546"/>
                    </a:cubicBezTo>
                    <a:cubicBezTo>
                      <a:pt x="2" y="500"/>
                      <a:pt x="138" y="460"/>
                      <a:pt x="138" y="414"/>
                    </a:cubicBezTo>
                    <a:cubicBezTo>
                      <a:pt x="138" y="368"/>
                      <a:pt x="3" y="311"/>
                      <a:pt x="3" y="267"/>
                    </a:cubicBezTo>
                    <a:cubicBezTo>
                      <a:pt x="3" y="223"/>
                      <a:pt x="138" y="191"/>
                      <a:pt x="138" y="147"/>
                    </a:cubicBezTo>
                    <a:cubicBezTo>
                      <a:pt x="138" y="103"/>
                      <a:pt x="70" y="51"/>
                      <a:pt x="3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55" name="Freeform 1257"/>
              <p:cNvSpPr>
                <a:spLocks/>
              </p:cNvSpPr>
              <p:nvPr/>
            </p:nvSpPr>
            <p:spPr bwMode="auto">
              <a:xfrm>
                <a:off x="1643732" y="4747381"/>
                <a:ext cx="93655" cy="517809"/>
              </a:xfrm>
              <a:custGeom>
                <a:avLst/>
                <a:gdLst>
                  <a:gd name="T0" fmla="*/ 0 w 144"/>
                  <a:gd name="T1" fmla="*/ 2147483647 h 747"/>
                  <a:gd name="T2" fmla="*/ 2147483647 w 144"/>
                  <a:gd name="T3" fmla="*/ 2147483647 h 747"/>
                  <a:gd name="T4" fmla="*/ 2147483647 w 144"/>
                  <a:gd name="T5" fmla="*/ 2147483647 h 747"/>
                  <a:gd name="T6" fmla="*/ 2147483647 w 144"/>
                  <a:gd name="T7" fmla="*/ 2147483647 h 747"/>
                  <a:gd name="T8" fmla="*/ 2147483647 w 144"/>
                  <a:gd name="T9" fmla="*/ 2147483647 h 747"/>
                  <a:gd name="T10" fmla="*/ 2147483647 w 144"/>
                  <a:gd name="T11" fmla="*/ 2147483647 h 747"/>
                  <a:gd name="T12" fmla="*/ 2147483647 w 144"/>
                  <a:gd name="T13" fmla="*/ 0 h 7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4"/>
                  <a:gd name="T22" fmla="*/ 0 h 747"/>
                  <a:gd name="T23" fmla="*/ 144 w 144"/>
                  <a:gd name="T24" fmla="*/ 747 h 74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4" h="747">
                    <a:moveTo>
                      <a:pt x="0" y="747"/>
                    </a:moveTo>
                    <a:cubicBezTo>
                      <a:pt x="72" y="735"/>
                      <a:pt x="144" y="723"/>
                      <a:pt x="144" y="690"/>
                    </a:cubicBezTo>
                    <a:cubicBezTo>
                      <a:pt x="144" y="657"/>
                      <a:pt x="4" y="592"/>
                      <a:pt x="3" y="546"/>
                    </a:cubicBezTo>
                    <a:cubicBezTo>
                      <a:pt x="2" y="500"/>
                      <a:pt x="138" y="460"/>
                      <a:pt x="138" y="414"/>
                    </a:cubicBezTo>
                    <a:cubicBezTo>
                      <a:pt x="138" y="368"/>
                      <a:pt x="3" y="311"/>
                      <a:pt x="3" y="267"/>
                    </a:cubicBezTo>
                    <a:cubicBezTo>
                      <a:pt x="3" y="223"/>
                      <a:pt x="138" y="191"/>
                      <a:pt x="138" y="147"/>
                    </a:cubicBezTo>
                    <a:cubicBezTo>
                      <a:pt x="138" y="103"/>
                      <a:pt x="70" y="51"/>
                      <a:pt x="3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56" name="Freeform 1258"/>
              <p:cNvSpPr>
                <a:spLocks/>
              </p:cNvSpPr>
              <p:nvPr/>
            </p:nvSpPr>
            <p:spPr bwMode="auto">
              <a:xfrm flipH="1">
                <a:off x="1515155" y="4748865"/>
                <a:ext cx="93655" cy="517809"/>
              </a:xfrm>
              <a:custGeom>
                <a:avLst/>
                <a:gdLst>
                  <a:gd name="T0" fmla="*/ 0 w 144"/>
                  <a:gd name="T1" fmla="*/ 2147483647 h 747"/>
                  <a:gd name="T2" fmla="*/ 2147483647 w 144"/>
                  <a:gd name="T3" fmla="*/ 2147483647 h 747"/>
                  <a:gd name="T4" fmla="*/ 2147483647 w 144"/>
                  <a:gd name="T5" fmla="*/ 2147483647 h 747"/>
                  <a:gd name="T6" fmla="*/ 2147483647 w 144"/>
                  <a:gd name="T7" fmla="*/ 2147483647 h 747"/>
                  <a:gd name="T8" fmla="*/ 2147483647 w 144"/>
                  <a:gd name="T9" fmla="*/ 2147483647 h 747"/>
                  <a:gd name="T10" fmla="*/ 2147483647 w 144"/>
                  <a:gd name="T11" fmla="*/ 2147483647 h 747"/>
                  <a:gd name="T12" fmla="*/ 2147483647 w 144"/>
                  <a:gd name="T13" fmla="*/ 0 h 7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4"/>
                  <a:gd name="T22" fmla="*/ 0 h 747"/>
                  <a:gd name="T23" fmla="*/ 144 w 144"/>
                  <a:gd name="T24" fmla="*/ 747 h 74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4" h="747">
                    <a:moveTo>
                      <a:pt x="0" y="747"/>
                    </a:moveTo>
                    <a:cubicBezTo>
                      <a:pt x="72" y="735"/>
                      <a:pt x="144" y="723"/>
                      <a:pt x="144" y="690"/>
                    </a:cubicBezTo>
                    <a:cubicBezTo>
                      <a:pt x="144" y="657"/>
                      <a:pt x="4" y="592"/>
                      <a:pt x="3" y="546"/>
                    </a:cubicBezTo>
                    <a:cubicBezTo>
                      <a:pt x="2" y="500"/>
                      <a:pt x="138" y="460"/>
                      <a:pt x="138" y="414"/>
                    </a:cubicBezTo>
                    <a:cubicBezTo>
                      <a:pt x="138" y="368"/>
                      <a:pt x="3" y="311"/>
                      <a:pt x="3" y="267"/>
                    </a:cubicBezTo>
                    <a:cubicBezTo>
                      <a:pt x="3" y="223"/>
                      <a:pt x="138" y="191"/>
                      <a:pt x="138" y="147"/>
                    </a:cubicBezTo>
                    <a:cubicBezTo>
                      <a:pt x="138" y="103"/>
                      <a:pt x="70" y="51"/>
                      <a:pt x="3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57" name="Freeform 1259"/>
              <p:cNvSpPr>
                <a:spLocks/>
              </p:cNvSpPr>
              <p:nvPr/>
            </p:nvSpPr>
            <p:spPr bwMode="auto">
              <a:xfrm>
                <a:off x="1646907" y="4072302"/>
                <a:ext cx="69844" cy="556384"/>
              </a:xfrm>
              <a:custGeom>
                <a:avLst/>
                <a:gdLst>
                  <a:gd name="T0" fmla="*/ 0 w 144"/>
                  <a:gd name="T1" fmla="*/ 2147483647 h 747"/>
                  <a:gd name="T2" fmla="*/ 2147483647 w 144"/>
                  <a:gd name="T3" fmla="*/ 2147483647 h 747"/>
                  <a:gd name="T4" fmla="*/ 2147483647 w 144"/>
                  <a:gd name="T5" fmla="*/ 2147483647 h 747"/>
                  <a:gd name="T6" fmla="*/ 2147483647 w 144"/>
                  <a:gd name="T7" fmla="*/ 2147483647 h 747"/>
                  <a:gd name="T8" fmla="*/ 2147483647 w 144"/>
                  <a:gd name="T9" fmla="*/ 2147483647 h 747"/>
                  <a:gd name="T10" fmla="*/ 2147483647 w 144"/>
                  <a:gd name="T11" fmla="*/ 2147483647 h 747"/>
                  <a:gd name="T12" fmla="*/ 2147483647 w 144"/>
                  <a:gd name="T13" fmla="*/ 0 h 7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4"/>
                  <a:gd name="T22" fmla="*/ 0 h 747"/>
                  <a:gd name="T23" fmla="*/ 144 w 144"/>
                  <a:gd name="T24" fmla="*/ 747 h 74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4" h="747">
                    <a:moveTo>
                      <a:pt x="0" y="747"/>
                    </a:moveTo>
                    <a:cubicBezTo>
                      <a:pt x="72" y="735"/>
                      <a:pt x="144" y="723"/>
                      <a:pt x="144" y="690"/>
                    </a:cubicBezTo>
                    <a:cubicBezTo>
                      <a:pt x="144" y="657"/>
                      <a:pt x="4" y="592"/>
                      <a:pt x="3" y="546"/>
                    </a:cubicBezTo>
                    <a:cubicBezTo>
                      <a:pt x="2" y="500"/>
                      <a:pt x="138" y="460"/>
                      <a:pt x="138" y="414"/>
                    </a:cubicBezTo>
                    <a:cubicBezTo>
                      <a:pt x="138" y="368"/>
                      <a:pt x="3" y="311"/>
                      <a:pt x="3" y="267"/>
                    </a:cubicBezTo>
                    <a:cubicBezTo>
                      <a:pt x="3" y="223"/>
                      <a:pt x="138" y="191"/>
                      <a:pt x="138" y="147"/>
                    </a:cubicBezTo>
                    <a:cubicBezTo>
                      <a:pt x="138" y="103"/>
                      <a:pt x="70" y="51"/>
                      <a:pt x="3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58" name="Freeform 1260"/>
              <p:cNvSpPr>
                <a:spLocks/>
              </p:cNvSpPr>
              <p:nvPr/>
            </p:nvSpPr>
            <p:spPr bwMode="auto">
              <a:xfrm flipH="1">
                <a:off x="1534203" y="4075269"/>
                <a:ext cx="77782" cy="551933"/>
              </a:xfrm>
              <a:custGeom>
                <a:avLst/>
                <a:gdLst>
                  <a:gd name="T0" fmla="*/ 0 w 144"/>
                  <a:gd name="T1" fmla="*/ 2147483647 h 747"/>
                  <a:gd name="T2" fmla="*/ 2147483647 w 144"/>
                  <a:gd name="T3" fmla="*/ 2147483647 h 747"/>
                  <a:gd name="T4" fmla="*/ 2147483647 w 144"/>
                  <a:gd name="T5" fmla="*/ 2147483647 h 747"/>
                  <a:gd name="T6" fmla="*/ 2147483647 w 144"/>
                  <a:gd name="T7" fmla="*/ 2147483647 h 747"/>
                  <a:gd name="T8" fmla="*/ 2147483647 w 144"/>
                  <a:gd name="T9" fmla="*/ 2147483647 h 747"/>
                  <a:gd name="T10" fmla="*/ 2147483647 w 144"/>
                  <a:gd name="T11" fmla="*/ 2147483647 h 747"/>
                  <a:gd name="T12" fmla="*/ 2147483647 w 144"/>
                  <a:gd name="T13" fmla="*/ 0 h 7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4"/>
                  <a:gd name="T22" fmla="*/ 0 h 747"/>
                  <a:gd name="T23" fmla="*/ 144 w 144"/>
                  <a:gd name="T24" fmla="*/ 747 h 74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4" h="747">
                    <a:moveTo>
                      <a:pt x="0" y="747"/>
                    </a:moveTo>
                    <a:cubicBezTo>
                      <a:pt x="72" y="735"/>
                      <a:pt x="144" y="723"/>
                      <a:pt x="144" y="690"/>
                    </a:cubicBezTo>
                    <a:cubicBezTo>
                      <a:pt x="144" y="657"/>
                      <a:pt x="4" y="592"/>
                      <a:pt x="3" y="546"/>
                    </a:cubicBezTo>
                    <a:cubicBezTo>
                      <a:pt x="2" y="500"/>
                      <a:pt x="138" y="460"/>
                      <a:pt x="138" y="414"/>
                    </a:cubicBezTo>
                    <a:cubicBezTo>
                      <a:pt x="138" y="368"/>
                      <a:pt x="3" y="311"/>
                      <a:pt x="3" y="267"/>
                    </a:cubicBezTo>
                    <a:cubicBezTo>
                      <a:pt x="3" y="223"/>
                      <a:pt x="138" y="191"/>
                      <a:pt x="138" y="147"/>
                    </a:cubicBezTo>
                    <a:cubicBezTo>
                      <a:pt x="138" y="103"/>
                      <a:pt x="70" y="51"/>
                      <a:pt x="3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59" name="Freeform 1261"/>
              <p:cNvSpPr>
                <a:spLocks/>
              </p:cNvSpPr>
              <p:nvPr/>
            </p:nvSpPr>
            <p:spPr bwMode="auto">
              <a:xfrm>
                <a:off x="1645319" y="3472891"/>
                <a:ext cx="69844" cy="583091"/>
              </a:xfrm>
              <a:custGeom>
                <a:avLst/>
                <a:gdLst>
                  <a:gd name="T0" fmla="*/ 0 w 144"/>
                  <a:gd name="T1" fmla="*/ 2147483647 h 747"/>
                  <a:gd name="T2" fmla="*/ 2147483647 w 144"/>
                  <a:gd name="T3" fmla="*/ 2147483647 h 747"/>
                  <a:gd name="T4" fmla="*/ 2147483647 w 144"/>
                  <a:gd name="T5" fmla="*/ 2147483647 h 747"/>
                  <a:gd name="T6" fmla="*/ 2147483647 w 144"/>
                  <a:gd name="T7" fmla="*/ 2147483647 h 747"/>
                  <a:gd name="T8" fmla="*/ 2147483647 w 144"/>
                  <a:gd name="T9" fmla="*/ 2147483647 h 747"/>
                  <a:gd name="T10" fmla="*/ 2147483647 w 144"/>
                  <a:gd name="T11" fmla="*/ 2147483647 h 747"/>
                  <a:gd name="T12" fmla="*/ 2147483647 w 144"/>
                  <a:gd name="T13" fmla="*/ 0 h 7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4"/>
                  <a:gd name="T22" fmla="*/ 0 h 747"/>
                  <a:gd name="T23" fmla="*/ 144 w 144"/>
                  <a:gd name="T24" fmla="*/ 747 h 74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4" h="747">
                    <a:moveTo>
                      <a:pt x="0" y="747"/>
                    </a:moveTo>
                    <a:cubicBezTo>
                      <a:pt x="72" y="735"/>
                      <a:pt x="144" y="723"/>
                      <a:pt x="144" y="690"/>
                    </a:cubicBezTo>
                    <a:cubicBezTo>
                      <a:pt x="144" y="657"/>
                      <a:pt x="4" y="592"/>
                      <a:pt x="3" y="546"/>
                    </a:cubicBezTo>
                    <a:cubicBezTo>
                      <a:pt x="2" y="500"/>
                      <a:pt x="138" y="460"/>
                      <a:pt x="138" y="414"/>
                    </a:cubicBezTo>
                    <a:cubicBezTo>
                      <a:pt x="138" y="368"/>
                      <a:pt x="3" y="311"/>
                      <a:pt x="3" y="267"/>
                    </a:cubicBezTo>
                    <a:cubicBezTo>
                      <a:pt x="3" y="223"/>
                      <a:pt x="138" y="191"/>
                      <a:pt x="138" y="147"/>
                    </a:cubicBezTo>
                    <a:cubicBezTo>
                      <a:pt x="138" y="103"/>
                      <a:pt x="70" y="51"/>
                      <a:pt x="3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60" name="Freeform 1262"/>
              <p:cNvSpPr>
                <a:spLocks/>
              </p:cNvSpPr>
              <p:nvPr/>
            </p:nvSpPr>
            <p:spPr bwMode="auto">
              <a:xfrm flipH="1">
                <a:off x="1532616" y="3469924"/>
                <a:ext cx="79369" cy="589026"/>
              </a:xfrm>
              <a:custGeom>
                <a:avLst/>
                <a:gdLst>
                  <a:gd name="T0" fmla="*/ 0 w 144"/>
                  <a:gd name="T1" fmla="*/ 2147483647 h 747"/>
                  <a:gd name="T2" fmla="*/ 2147483647 w 144"/>
                  <a:gd name="T3" fmla="*/ 2147483647 h 747"/>
                  <a:gd name="T4" fmla="*/ 2147483647 w 144"/>
                  <a:gd name="T5" fmla="*/ 2147483647 h 747"/>
                  <a:gd name="T6" fmla="*/ 2147483647 w 144"/>
                  <a:gd name="T7" fmla="*/ 2147483647 h 747"/>
                  <a:gd name="T8" fmla="*/ 2147483647 w 144"/>
                  <a:gd name="T9" fmla="*/ 2147483647 h 747"/>
                  <a:gd name="T10" fmla="*/ 2147483647 w 144"/>
                  <a:gd name="T11" fmla="*/ 2147483647 h 747"/>
                  <a:gd name="T12" fmla="*/ 2147483647 w 144"/>
                  <a:gd name="T13" fmla="*/ 0 h 7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4"/>
                  <a:gd name="T22" fmla="*/ 0 h 747"/>
                  <a:gd name="T23" fmla="*/ 144 w 144"/>
                  <a:gd name="T24" fmla="*/ 747 h 74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4" h="747">
                    <a:moveTo>
                      <a:pt x="0" y="747"/>
                    </a:moveTo>
                    <a:cubicBezTo>
                      <a:pt x="72" y="735"/>
                      <a:pt x="144" y="723"/>
                      <a:pt x="144" y="690"/>
                    </a:cubicBezTo>
                    <a:cubicBezTo>
                      <a:pt x="144" y="657"/>
                      <a:pt x="4" y="592"/>
                      <a:pt x="3" y="546"/>
                    </a:cubicBezTo>
                    <a:cubicBezTo>
                      <a:pt x="2" y="500"/>
                      <a:pt x="138" y="460"/>
                      <a:pt x="138" y="414"/>
                    </a:cubicBezTo>
                    <a:cubicBezTo>
                      <a:pt x="138" y="368"/>
                      <a:pt x="3" y="311"/>
                      <a:pt x="3" y="267"/>
                    </a:cubicBezTo>
                    <a:cubicBezTo>
                      <a:pt x="3" y="223"/>
                      <a:pt x="138" y="191"/>
                      <a:pt x="138" y="147"/>
                    </a:cubicBezTo>
                    <a:cubicBezTo>
                      <a:pt x="138" y="103"/>
                      <a:pt x="70" y="51"/>
                      <a:pt x="3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61" name="Freeform 1263"/>
              <p:cNvSpPr>
                <a:spLocks/>
              </p:cNvSpPr>
              <p:nvPr/>
            </p:nvSpPr>
            <p:spPr bwMode="auto">
              <a:xfrm>
                <a:off x="1643732" y="2791876"/>
                <a:ext cx="50796" cy="584574"/>
              </a:xfrm>
              <a:custGeom>
                <a:avLst/>
                <a:gdLst>
                  <a:gd name="T0" fmla="*/ 0 w 144"/>
                  <a:gd name="T1" fmla="*/ 2147483647 h 747"/>
                  <a:gd name="T2" fmla="*/ 2147483647 w 144"/>
                  <a:gd name="T3" fmla="*/ 2147483647 h 747"/>
                  <a:gd name="T4" fmla="*/ 2147483647 w 144"/>
                  <a:gd name="T5" fmla="*/ 2147483647 h 747"/>
                  <a:gd name="T6" fmla="*/ 2147483647 w 144"/>
                  <a:gd name="T7" fmla="*/ 2147483647 h 747"/>
                  <a:gd name="T8" fmla="*/ 2147483647 w 144"/>
                  <a:gd name="T9" fmla="*/ 2147483647 h 747"/>
                  <a:gd name="T10" fmla="*/ 2147483647 w 144"/>
                  <a:gd name="T11" fmla="*/ 2147483647 h 747"/>
                  <a:gd name="T12" fmla="*/ 2147483647 w 144"/>
                  <a:gd name="T13" fmla="*/ 0 h 7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4"/>
                  <a:gd name="T22" fmla="*/ 0 h 747"/>
                  <a:gd name="T23" fmla="*/ 144 w 144"/>
                  <a:gd name="T24" fmla="*/ 747 h 74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4" h="747">
                    <a:moveTo>
                      <a:pt x="0" y="747"/>
                    </a:moveTo>
                    <a:cubicBezTo>
                      <a:pt x="72" y="735"/>
                      <a:pt x="144" y="723"/>
                      <a:pt x="144" y="690"/>
                    </a:cubicBezTo>
                    <a:cubicBezTo>
                      <a:pt x="144" y="657"/>
                      <a:pt x="4" y="592"/>
                      <a:pt x="3" y="546"/>
                    </a:cubicBezTo>
                    <a:cubicBezTo>
                      <a:pt x="2" y="500"/>
                      <a:pt x="138" y="460"/>
                      <a:pt x="138" y="414"/>
                    </a:cubicBezTo>
                    <a:cubicBezTo>
                      <a:pt x="138" y="368"/>
                      <a:pt x="3" y="311"/>
                      <a:pt x="3" y="267"/>
                    </a:cubicBezTo>
                    <a:cubicBezTo>
                      <a:pt x="3" y="223"/>
                      <a:pt x="138" y="191"/>
                      <a:pt x="138" y="147"/>
                    </a:cubicBezTo>
                    <a:cubicBezTo>
                      <a:pt x="138" y="103"/>
                      <a:pt x="70" y="51"/>
                      <a:pt x="3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62" name="Freeform 1264"/>
              <p:cNvSpPr>
                <a:spLocks/>
              </p:cNvSpPr>
              <p:nvPr/>
            </p:nvSpPr>
            <p:spPr bwMode="auto">
              <a:xfrm flipH="1">
                <a:off x="1551665" y="2791876"/>
                <a:ext cx="60320" cy="587542"/>
              </a:xfrm>
              <a:custGeom>
                <a:avLst/>
                <a:gdLst>
                  <a:gd name="T0" fmla="*/ 0 w 144"/>
                  <a:gd name="T1" fmla="*/ 2147483647 h 747"/>
                  <a:gd name="T2" fmla="*/ 2147483647 w 144"/>
                  <a:gd name="T3" fmla="*/ 2147483647 h 747"/>
                  <a:gd name="T4" fmla="*/ 2147483647 w 144"/>
                  <a:gd name="T5" fmla="*/ 2147483647 h 747"/>
                  <a:gd name="T6" fmla="*/ 2147483647 w 144"/>
                  <a:gd name="T7" fmla="*/ 2147483647 h 747"/>
                  <a:gd name="T8" fmla="*/ 2147483647 w 144"/>
                  <a:gd name="T9" fmla="*/ 2147483647 h 747"/>
                  <a:gd name="T10" fmla="*/ 2147483647 w 144"/>
                  <a:gd name="T11" fmla="*/ 2147483647 h 747"/>
                  <a:gd name="T12" fmla="*/ 2147483647 w 144"/>
                  <a:gd name="T13" fmla="*/ 0 h 7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4"/>
                  <a:gd name="T22" fmla="*/ 0 h 747"/>
                  <a:gd name="T23" fmla="*/ 144 w 144"/>
                  <a:gd name="T24" fmla="*/ 747 h 74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4" h="747">
                    <a:moveTo>
                      <a:pt x="0" y="747"/>
                    </a:moveTo>
                    <a:cubicBezTo>
                      <a:pt x="72" y="735"/>
                      <a:pt x="144" y="723"/>
                      <a:pt x="144" y="690"/>
                    </a:cubicBezTo>
                    <a:cubicBezTo>
                      <a:pt x="144" y="657"/>
                      <a:pt x="4" y="592"/>
                      <a:pt x="3" y="546"/>
                    </a:cubicBezTo>
                    <a:cubicBezTo>
                      <a:pt x="2" y="500"/>
                      <a:pt x="138" y="460"/>
                      <a:pt x="138" y="414"/>
                    </a:cubicBezTo>
                    <a:cubicBezTo>
                      <a:pt x="138" y="368"/>
                      <a:pt x="3" y="311"/>
                      <a:pt x="3" y="267"/>
                    </a:cubicBezTo>
                    <a:cubicBezTo>
                      <a:pt x="3" y="223"/>
                      <a:pt x="138" y="191"/>
                      <a:pt x="138" y="147"/>
                    </a:cubicBezTo>
                    <a:cubicBezTo>
                      <a:pt x="138" y="103"/>
                      <a:pt x="70" y="51"/>
                      <a:pt x="3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63" name="Freeform 1265"/>
              <p:cNvSpPr>
                <a:spLocks/>
              </p:cNvSpPr>
              <p:nvPr/>
            </p:nvSpPr>
            <p:spPr bwMode="auto">
              <a:xfrm flipH="1">
                <a:off x="1548490" y="2225107"/>
                <a:ext cx="60320" cy="563803"/>
              </a:xfrm>
              <a:custGeom>
                <a:avLst/>
                <a:gdLst>
                  <a:gd name="T0" fmla="*/ 0 w 144"/>
                  <a:gd name="T1" fmla="*/ 2147483647 h 747"/>
                  <a:gd name="T2" fmla="*/ 2147483647 w 144"/>
                  <a:gd name="T3" fmla="*/ 2147483647 h 747"/>
                  <a:gd name="T4" fmla="*/ 2147483647 w 144"/>
                  <a:gd name="T5" fmla="*/ 2147483647 h 747"/>
                  <a:gd name="T6" fmla="*/ 2147483647 w 144"/>
                  <a:gd name="T7" fmla="*/ 2147483647 h 747"/>
                  <a:gd name="T8" fmla="*/ 2147483647 w 144"/>
                  <a:gd name="T9" fmla="*/ 2147483647 h 747"/>
                  <a:gd name="T10" fmla="*/ 2147483647 w 144"/>
                  <a:gd name="T11" fmla="*/ 2147483647 h 747"/>
                  <a:gd name="T12" fmla="*/ 2147483647 w 144"/>
                  <a:gd name="T13" fmla="*/ 0 h 7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4"/>
                  <a:gd name="T22" fmla="*/ 0 h 747"/>
                  <a:gd name="T23" fmla="*/ 144 w 144"/>
                  <a:gd name="T24" fmla="*/ 747 h 74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4" h="747">
                    <a:moveTo>
                      <a:pt x="0" y="747"/>
                    </a:moveTo>
                    <a:cubicBezTo>
                      <a:pt x="72" y="735"/>
                      <a:pt x="144" y="723"/>
                      <a:pt x="144" y="690"/>
                    </a:cubicBezTo>
                    <a:cubicBezTo>
                      <a:pt x="144" y="657"/>
                      <a:pt x="4" y="592"/>
                      <a:pt x="3" y="546"/>
                    </a:cubicBezTo>
                    <a:cubicBezTo>
                      <a:pt x="2" y="500"/>
                      <a:pt x="138" y="460"/>
                      <a:pt x="138" y="414"/>
                    </a:cubicBezTo>
                    <a:cubicBezTo>
                      <a:pt x="138" y="368"/>
                      <a:pt x="3" y="311"/>
                      <a:pt x="3" y="267"/>
                    </a:cubicBezTo>
                    <a:cubicBezTo>
                      <a:pt x="3" y="223"/>
                      <a:pt x="138" y="191"/>
                      <a:pt x="138" y="147"/>
                    </a:cubicBezTo>
                    <a:cubicBezTo>
                      <a:pt x="138" y="103"/>
                      <a:pt x="70" y="51"/>
                      <a:pt x="3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64" name="Freeform 1266"/>
              <p:cNvSpPr>
                <a:spLocks/>
              </p:cNvSpPr>
              <p:nvPr/>
            </p:nvSpPr>
            <p:spPr bwMode="auto">
              <a:xfrm>
                <a:off x="1643732" y="2223624"/>
                <a:ext cx="49209" cy="569737"/>
              </a:xfrm>
              <a:custGeom>
                <a:avLst/>
                <a:gdLst>
                  <a:gd name="T0" fmla="*/ 0 w 144"/>
                  <a:gd name="T1" fmla="*/ 2147483647 h 747"/>
                  <a:gd name="T2" fmla="*/ 2147483647 w 144"/>
                  <a:gd name="T3" fmla="*/ 2147483647 h 747"/>
                  <a:gd name="T4" fmla="*/ 2147483647 w 144"/>
                  <a:gd name="T5" fmla="*/ 2147483647 h 747"/>
                  <a:gd name="T6" fmla="*/ 2147483647 w 144"/>
                  <a:gd name="T7" fmla="*/ 2147483647 h 747"/>
                  <a:gd name="T8" fmla="*/ 2147483647 w 144"/>
                  <a:gd name="T9" fmla="*/ 2147483647 h 747"/>
                  <a:gd name="T10" fmla="*/ 2147483647 w 144"/>
                  <a:gd name="T11" fmla="*/ 2147483647 h 747"/>
                  <a:gd name="T12" fmla="*/ 2147483647 w 144"/>
                  <a:gd name="T13" fmla="*/ 0 h 7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4"/>
                  <a:gd name="T22" fmla="*/ 0 h 747"/>
                  <a:gd name="T23" fmla="*/ 144 w 144"/>
                  <a:gd name="T24" fmla="*/ 747 h 74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4" h="747">
                    <a:moveTo>
                      <a:pt x="0" y="747"/>
                    </a:moveTo>
                    <a:cubicBezTo>
                      <a:pt x="72" y="735"/>
                      <a:pt x="144" y="723"/>
                      <a:pt x="144" y="690"/>
                    </a:cubicBezTo>
                    <a:cubicBezTo>
                      <a:pt x="144" y="657"/>
                      <a:pt x="4" y="592"/>
                      <a:pt x="3" y="546"/>
                    </a:cubicBezTo>
                    <a:cubicBezTo>
                      <a:pt x="2" y="500"/>
                      <a:pt x="138" y="460"/>
                      <a:pt x="138" y="414"/>
                    </a:cubicBezTo>
                    <a:cubicBezTo>
                      <a:pt x="138" y="368"/>
                      <a:pt x="3" y="311"/>
                      <a:pt x="3" y="267"/>
                    </a:cubicBezTo>
                    <a:cubicBezTo>
                      <a:pt x="3" y="223"/>
                      <a:pt x="138" y="191"/>
                      <a:pt x="138" y="147"/>
                    </a:cubicBezTo>
                    <a:cubicBezTo>
                      <a:pt x="138" y="103"/>
                      <a:pt x="70" y="51"/>
                      <a:pt x="3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grpSp>
            <p:nvGrpSpPr>
              <p:cNvPr id="84" name="Group 1274"/>
              <p:cNvGrpSpPr>
                <a:grpSpLocks/>
              </p:cNvGrpSpPr>
              <p:nvPr/>
            </p:nvGrpSpPr>
            <p:grpSpPr bwMode="auto">
              <a:xfrm>
                <a:off x="1604048" y="5877953"/>
                <a:ext cx="50796" cy="106826"/>
                <a:chOff x="458" y="5879"/>
                <a:chExt cx="79" cy="135"/>
              </a:xfrm>
            </p:grpSpPr>
            <p:grpSp>
              <p:nvGrpSpPr>
                <p:cNvPr id="87" name="Group 1275"/>
                <p:cNvGrpSpPr>
                  <a:grpSpLocks/>
                </p:cNvGrpSpPr>
                <p:nvPr/>
              </p:nvGrpSpPr>
              <p:grpSpPr bwMode="auto">
                <a:xfrm>
                  <a:off x="458" y="5916"/>
                  <a:ext cx="7" cy="97"/>
                  <a:chOff x="392" y="5903"/>
                  <a:chExt cx="7" cy="97"/>
                </a:xfrm>
              </p:grpSpPr>
              <p:sp>
                <p:nvSpPr>
                  <p:cNvPr id="202" name="Line 1276"/>
                  <p:cNvSpPr>
                    <a:spLocks noChangeShapeType="1"/>
                  </p:cNvSpPr>
                  <p:nvPr/>
                </p:nvSpPr>
                <p:spPr bwMode="auto">
                  <a:xfrm>
                    <a:off x="392" y="5904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2400" baseline="-2500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+mn-cs"/>
                    </a:endParaRPr>
                  </a:p>
                </p:txBody>
              </p:sp>
              <p:sp>
                <p:nvSpPr>
                  <p:cNvPr id="203" name="Line 1277"/>
                  <p:cNvSpPr>
                    <a:spLocks noChangeShapeType="1"/>
                  </p:cNvSpPr>
                  <p:nvPr/>
                </p:nvSpPr>
                <p:spPr bwMode="auto">
                  <a:xfrm>
                    <a:off x="399" y="5903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2400" baseline="-2500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+mn-cs"/>
                    </a:endParaRPr>
                  </a:p>
                </p:txBody>
              </p:sp>
            </p:grpSp>
            <p:sp>
              <p:nvSpPr>
                <p:cNvPr id="198" name="Rectangle 1278"/>
                <p:cNvSpPr>
                  <a:spLocks noChangeArrowheads="1"/>
                </p:cNvSpPr>
                <p:nvPr/>
              </p:nvSpPr>
              <p:spPr bwMode="auto">
                <a:xfrm>
                  <a:off x="465" y="5879"/>
                  <a:ext cx="61" cy="103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  <p:grpSp>
              <p:nvGrpSpPr>
                <p:cNvPr id="89" name="Group 1279"/>
                <p:cNvGrpSpPr>
                  <a:grpSpLocks/>
                </p:cNvGrpSpPr>
                <p:nvPr/>
              </p:nvGrpSpPr>
              <p:grpSpPr bwMode="auto">
                <a:xfrm>
                  <a:off x="530" y="5917"/>
                  <a:ext cx="7" cy="97"/>
                  <a:chOff x="392" y="5903"/>
                  <a:chExt cx="7" cy="97"/>
                </a:xfrm>
              </p:grpSpPr>
              <p:sp>
                <p:nvSpPr>
                  <p:cNvPr id="200" name="Line 1280"/>
                  <p:cNvSpPr>
                    <a:spLocks noChangeShapeType="1"/>
                  </p:cNvSpPr>
                  <p:nvPr/>
                </p:nvSpPr>
                <p:spPr bwMode="auto">
                  <a:xfrm>
                    <a:off x="392" y="5904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2400" baseline="-2500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+mn-cs"/>
                    </a:endParaRPr>
                  </a:p>
                </p:txBody>
              </p:sp>
              <p:sp>
                <p:nvSpPr>
                  <p:cNvPr id="201" name="Line 1281"/>
                  <p:cNvSpPr>
                    <a:spLocks noChangeShapeType="1"/>
                  </p:cNvSpPr>
                  <p:nvPr/>
                </p:nvSpPr>
                <p:spPr bwMode="auto">
                  <a:xfrm>
                    <a:off x="399" y="5903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2400" baseline="-2500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+mn-cs"/>
                    </a:endParaRPr>
                  </a:p>
                </p:txBody>
              </p:sp>
            </p:grpSp>
          </p:grpSp>
          <p:sp>
            <p:nvSpPr>
              <p:cNvPr id="66" name="Line 1282"/>
              <p:cNvSpPr>
                <a:spLocks noChangeShapeType="1"/>
              </p:cNvSpPr>
              <p:nvPr/>
            </p:nvSpPr>
            <p:spPr bwMode="auto">
              <a:xfrm>
                <a:off x="1470708" y="5941753"/>
                <a:ext cx="3175" cy="25222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67" name="Line 1283"/>
              <p:cNvSpPr>
                <a:spLocks noChangeShapeType="1"/>
              </p:cNvSpPr>
              <p:nvPr/>
            </p:nvSpPr>
            <p:spPr bwMode="auto">
              <a:xfrm>
                <a:off x="1629445" y="5978844"/>
                <a:ext cx="1588" cy="25222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68" name="Line 1284"/>
              <p:cNvSpPr>
                <a:spLocks noChangeShapeType="1"/>
              </p:cNvSpPr>
              <p:nvPr/>
            </p:nvSpPr>
            <p:spPr bwMode="auto">
              <a:xfrm>
                <a:off x="1772309" y="5937301"/>
                <a:ext cx="1588" cy="25519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69" name="Freeform 1286"/>
              <p:cNvSpPr>
                <a:spLocks/>
              </p:cNvSpPr>
              <p:nvPr/>
            </p:nvSpPr>
            <p:spPr bwMode="auto">
              <a:xfrm>
                <a:off x="1329433" y="5809704"/>
                <a:ext cx="152388" cy="106826"/>
              </a:xfrm>
              <a:custGeom>
                <a:avLst/>
                <a:gdLst>
                  <a:gd name="T0" fmla="*/ 0 w 237"/>
                  <a:gd name="T1" fmla="*/ 2147483647 h 150"/>
                  <a:gd name="T2" fmla="*/ 2147483647 w 237"/>
                  <a:gd name="T3" fmla="*/ 2147483647 h 150"/>
                  <a:gd name="T4" fmla="*/ 2147483647 w 237"/>
                  <a:gd name="T5" fmla="*/ 2147483647 h 150"/>
                  <a:gd name="T6" fmla="*/ 2147483647 w 237"/>
                  <a:gd name="T7" fmla="*/ 2147483647 h 150"/>
                  <a:gd name="T8" fmla="*/ 2147483647 w 237"/>
                  <a:gd name="T9" fmla="*/ 2147483647 h 150"/>
                  <a:gd name="T10" fmla="*/ 2147483647 w 237"/>
                  <a:gd name="T11" fmla="*/ 2147483647 h 150"/>
                  <a:gd name="T12" fmla="*/ 2147483647 w 237"/>
                  <a:gd name="T13" fmla="*/ 2147483647 h 150"/>
                  <a:gd name="T14" fmla="*/ 2147483647 w 237"/>
                  <a:gd name="T15" fmla="*/ 2147483647 h 150"/>
                  <a:gd name="T16" fmla="*/ 2147483647 w 237"/>
                  <a:gd name="T17" fmla="*/ 0 h 1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7"/>
                  <a:gd name="T28" fmla="*/ 0 h 150"/>
                  <a:gd name="T29" fmla="*/ 237 w 237"/>
                  <a:gd name="T30" fmla="*/ 150 h 15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7" h="150">
                    <a:moveTo>
                      <a:pt x="0" y="129"/>
                    </a:moveTo>
                    <a:cubicBezTo>
                      <a:pt x="7" y="139"/>
                      <a:pt x="14" y="150"/>
                      <a:pt x="24" y="150"/>
                    </a:cubicBezTo>
                    <a:cubicBezTo>
                      <a:pt x="34" y="150"/>
                      <a:pt x="48" y="132"/>
                      <a:pt x="60" y="126"/>
                    </a:cubicBezTo>
                    <a:cubicBezTo>
                      <a:pt x="72" y="120"/>
                      <a:pt x="81" y="116"/>
                      <a:pt x="96" y="117"/>
                    </a:cubicBezTo>
                    <a:cubicBezTo>
                      <a:pt x="111" y="118"/>
                      <a:pt x="137" y="134"/>
                      <a:pt x="150" y="129"/>
                    </a:cubicBezTo>
                    <a:cubicBezTo>
                      <a:pt x="163" y="124"/>
                      <a:pt x="170" y="103"/>
                      <a:pt x="177" y="87"/>
                    </a:cubicBezTo>
                    <a:cubicBezTo>
                      <a:pt x="184" y="71"/>
                      <a:pt x="190" y="46"/>
                      <a:pt x="195" y="33"/>
                    </a:cubicBezTo>
                    <a:cubicBezTo>
                      <a:pt x="200" y="20"/>
                      <a:pt x="200" y="11"/>
                      <a:pt x="207" y="6"/>
                    </a:cubicBezTo>
                    <a:cubicBezTo>
                      <a:pt x="214" y="1"/>
                      <a:pt x="225" y="0"/>
                      <a:pt x="237" y="0"/>
                    </a:cubicBezTo>
                  </a:path>
                </a:pathLst>
              </a:custGeom>
              <a:noFill/>
              <a:ln w="12700" cmpd="sng">
                <a:solidFill>
                  <a:srgbClr val="FF99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grpSp>
            <p:nvGrpSpPr>
              <p:cNvPr id="90" name="Group 1287"/>
              <p:cNvGrpSpPr>
                <a:grpSpLocks/>
              </p:cNvGrpSpPr>
              <p:nvPr/>
            </p:nvGrpSpPr>
            <p:grpSpPr bwMode="auto">
              <a:xfrm>
                <a:off x="1477058" y="5751841"/>
                <a:ext cx="44446" cy="63799"/>
                <a:chOff x="458" y="5879"/>
                <a:chExt cx="79" cy="135"/>
              </a:xfrm>
            </p:grpSpPr>
            <p:grpSp>
              <p:nvGrpSpPr>
                <p:cNvPr id="97" name="Group 1288"/>
                <p:cNvGrpSpPr>
                  <a:grpSpLocks/>
                </p:cNvGrpSpPr>
                <p:nvPr/>
              </p:nvGrpSpPr>
              <p:grpSpPr bwMode="auto">
                <a:xfrm>
                  <a:off x="458" y="5916"/>
                  <a:ext cx="7" cy="97"/>
                  <a:chOff x="392" y="5903"/>
                  <a:chExt cx="7" cy="97"/>
                </a:xfrm>
              </p:grpSpPr>
              <p:sp>
                <p:nvSpPr>
                  <p:cNvPr id="195" name="Line 1289"/>
                  <p:cNvSpPr>
                    <a:spLocks noChangeShapeType="1"/>
                  </p:cNvSpPr>
                  <p:nvPr/>
                </p:nvSpPr>
                <p:spPr bwMode="auto">
                  <a:xfrm>
                    <a:off x="392" y="5904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2400" baseline="-2500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+mn-cs"/>
                    </a:endParaRPr>
                  </a:p>
                </p:txBody>
              </p:sp>
              <p:sp>
                <p:nvSpPr>
                  <p:cNvPr id="196" name="Line 1290"/>
                  <p:cNvSpPr>
                    <a:spLocks noChangeShapeType="1"/>
                  </p:cNvSpPr>
                  <p:nvPr/>
                </p:nvSpPr>
                <p:spPr bwMode="auto">
                  <a:xfrm>
                    <a:off x="399" y="5903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2400" baseline="-2500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+mn-cs"/>
                    </a:endParaRPr>
                  </a:p>
                </p:txBody>
              </p:sp>
            </p:grpSp>
            <p:sp>
              <p:nvSpPr>
                <p:cNvPr id="191" name="Rectangle 1291"/>
                <p:cNvSpPr>
                  <a:spLocks noChangeArrowheads="1"/>
                </p:cNvSpPr>
                <p:nvPr/>
              </p:nvSpPr>
              <p:spPr bwMode="auto">
                <a:xfrm>
                  <a:off x="465" y="5879"/>
                  <a:ext cx="61" cy="103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  <p:grpSp>
              <p:nvGrpSpPr>
                <p:cNvPr id="98" name="Group 1292"/>
                <p:cNvGrpSpPr>
                  <a:grpSpLocks/>
                </p:cNvGrpSpPr>
                <p:nvPr/>
              </p:nvGrpSpPr>
              <p:grpSpPr bwMode="auto">
                <a:xfrm>
                  <a:off x="530" y="5917"/>
                  <a:ext cx="7" cy="97"/>
                  <a:chOff x="392" y="5903"/>
                  <a:chExt cx="7" cy="97"/>
                </a:xfrm>
              </p:grpSpPr>
              <p:sp>
                <p:nvSpPr>
                  <p:cNvPr id="193" name="Line 1293"/>
                  <p:cNvSpPr>
                    <a:spLocks noChangeShapeType="1"/>
                  </p:cNvSpPr>
                  <p:nvPr/>
                </p:nvSpPr>
                <p:spPr bwMode="auto">
                  <a:xfrm>
                    <a:off x="392" y="5904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2400" baseline="-2500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+mn-cs"/>
                    </a:endParaRPr>
                  </a:p>
                </p:txBody>
              </p:sp>
              <p:sp>
                <p:nvSpPr>
                  <p:cNvPr id="194" name="Line 1294"/>
                  <p:cNvSpPr>
                    <a:spLocks noChangeShapeType="1"/>
                  </p:cNvSpPr>
                  <p:nvPr/>
                </p:nvSpPr>
                <p:spPr bwMode="auto">
                  <a:xfrm>
                    <a:off x="399" y="5903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2400" baseline="-2500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+mn-cs"/>
                    </a:endParaRPr>
                  </a:p>
                </p:txBody>
              </p:sp>
            </p:grpSp>
          </p:grpSp>
          <p:sp>
            <p:nvSpPr>
              <p:cNvPr id="71" name="Line 1295"/>
              <p:cNvSpPr>
                <a:spLocks noChangeShapeType="1"/>
              </p:cNvSpPr>
              <p:nvPr/>
            </p:nvSpPr>
            <p:spPr bwMode="auto">
              <a:xfrm>
                <a:off x="1338957" y="5861633"/>
                <a:ext cx="0" cy="2819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72" name="Line 1296"/>
              <p:cNvSpPr>
                <a:spLocks noChangeShapeType="1"/>
              </p:cNvSpPr>
              <p:nvPr/>
            </p:nvSpPr>
            <p:spPr bwMode="auto">
              <a:xfrm>
                <a:off x="1315146" y="5861633"/>
                <a:ext cx="1111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73" name="Line 1297"/>
              <p:cNvSpPr>
                <a:spLocks noChangeShapeType="1"/>
              </p:cNvSpPr>
              <p:nvPr/>
            </p:nvSpPr>
            <p:spPr bwMode="auto">
              <a:xfrm>
                <a:off x="1315146" y="5892791"/>
                <a:ext cx="1428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74" name="Line 1298"/>
              <p:cNvSpPr>
                <a:spLocks noChangeShapeType="1"/>
              </p:cNvSpPr>
              <p:nvPr/>
            </p:nvSpPr>
            <p:spPr bwMode="auto">
              <a:xfrm>
                <a:off x="1473883" y="5780030"/>
                <a:ext cx="0" cy="2819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75" name="Freeform 1299"/>
              <p:cNvSpPr>
                <a:spLocks/>
              </p:cNvSpPr>
              <p:nvPr/>
            </p:nvSpPr>
            <p:spPr bwMode="auto">
              <a:xfrm>
                <a:off x="1332608" y="5728102"/>
                <a:ext cx="104766" cy="94956"/>
              </a:xfrm>
              <a:custGeom>
                <a:avLst/>
                <a:gdLst>
                  <a:gd name="T0" fmla="*/ 2147483647 w 164"/>
                  <a:gd name="T1" fmla="*/ 0 h 122"/>
                  <a:gd name="T2" fmla="*/ 2147483647 w 164"/>
                  <a:gd name="T3" fmla="*/ 2147483647 h 122"/>
                  <a:gd name="T4" fmla="*/ 2147483647 w 164"/>
                  <a:gd name="T5" fmla="*/ 2147483647 h 122"/>
                  <a:gd name="T6" fmla="*/ 2147483647 w 164"/>
                  <a:gd name="T7" fmla="*/ 2147483647 h 122"/>
                  <a:gd name="T8" fmla="*/ 2147483647 w 164"/>
                  <a:gd name="T9" fmla="*/ 2147483647 h 122"/>
                  <a:gd name="T10" fmla="*/ 2147483647 w 164"/>
                  <a:gd name="T11" fmla="*/ 2147483647 h 122"/>
                  <a:gd name="T12" fmla="*/ 0 w 164"/>
                  <a:gd name="T13" fmla="*/ 2147483647 h 1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4"/>
                  <a:gd name="T22" fmla="*/ 0 h 122"/>
                  <a:gd name="T23" fmla="*/ 164 w 164"/>
                  <a:gd name="T24" fmla="*/ 122 h 12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4" h="122">
                    <a:moveTo>
                      <a:pt x="119" y="0"/>
                    </a:moveTo>
                    <a:cubicBezTo>
                      <a:pt x="135" y="1"/>
                      <a:pt x="152" y="2"/>
                      <a:pt x="158" y="9"/>
                    </a:cubicBezTo>
                    <a:cubicBezTo>
                      <a:pt x="164" y="16"/>
                      <a:pt x="161" y="36"/>
                      <a:pt x="156" y="44"/>
                    </a:cubicBezTo>
                    <a:cubicBezTo>
                      <a:pt x="151" y="52"/>
                      <a:pt x="139" y="54"/>
                      <a:pt x="128" y="56"/>
                    </a:cubicBezTo>
                    <a:cubicBezTo>
                      <a:pt x="117" y="58"/>
                      <a:pt x="103" y="50"/>
                      <a:pt x="87" y="54"/>
                    </a:cubicBezTo>
                    <a:cubicBezTo>
                      <a:pt x="71" y="58"/>
                      <a:pt x="48" y="70"/>
                      <a:pt x="33" y="81"/>
                    </a:cubicBezTo>
                    <a:cubicBezTo>
                      <a:pt x="18" y="92"/>
                      <a:pt x="9" y="107"/>
                      <a:pt x="0" y="122"/>
                    </a:cubicBezTo>
                  </a:path>
                </a:pathLst>
              </a:custGeom>
              <a:noFill/>
              <a:ln w="6350" cmpd="sng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76" name="Freeform 1300"/>
              <p:cNvSpPr>
                <a:spLocks/>
              </p:cNvSpPr>
              <p:nvPr/>
            </p:nvSpPr>
            <p:spPr bwMode="auto">
              <a:xfrm>
                <a:off x="1489757" y="6196948"/>
                <a:ext cx="292076" cy="108310"/>
              </a:xfrm>
              <a:custGeom>
                <a:avLst/>
                <a:gdLst>
                  <a:gd name="T0" fmla="*/ 2147483647 w 456"/>
                  <a:gd name="T1" fmla="*/ 2147483647 h 138"/>
                  <a:gd name="T2" fmla="*/ 2147483647 w 456"/>
                  <a:gd name="T3" fmla="*/ 2147483647 h 138"/>
                  <a:gd name="T4" fmla="*/ 2147483647 w 456"/>
                  <a:gd name="T5" fmla="*/ 2147483647 h 138"/>
                  <a:gd name="T6" fmla="*/ 2147483647 w 456"/>
                  <a:gd name="T7" fmla="*/ 2147483647 h 138"/>
                  <a:gd name="T8" fmla="*/ 2147483647 w 456"/>
                  <a:gd name="T9" fmla="*/ 2147483647 h 138"/>
                  <a:gd name="T10" fmla="*/ 2147483647 w 456"/>
                  <a:gd name="T11" fmla="*/ 2147483647 h 138"/>
                  <a:gd name="T12" fmla="*/ 0 w 456"/>
                  <a:gd name="T13" fmla="*/ 0 h 1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56"/>
                  <a:gd name="T22" fmla="*/ 0 h 138"/>
                  <a:gd name="T23" fmla="*/ 456 w 456"/>
                  <a:gd name="T24" fmla="*/ 138 h 13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56" h="138">
                    <a:moveTo>
                      <a:pt x="456" y="46"/>
                    </a:moveTo>
                    <a:cubicBezTo>
                      <a:pt x="438" y="54"/>
                      <a:pt x="420" y="62"/>
                      <a:pt x="408" y="76"/>
                    </a:cubicBezTo>
                    <a:cubicBezTo>
                      <a:pt x="396" y="90"/>
                      <a:pt x="399" y="122"/>
                      <a:pt x="382" y="130"/>
                    </a:cubicBezTo>
                    <a:cubicBezTo>
                      <a:pt x="365" y="138"/>
                      <a:pt x="330" y="130"/>
                      <a:pt x="306" y="124"/>
                    </a:cubicBezTo>
                    <a:cubicBezTo>
                      <a:pt x="282" y="118"/>
                      <a:pt x="269" y="105"/>
                      <a:pt x="238" y="96"/>
                    </a:cubicBezTo>
                    <a:cubicBezTo>
                      <a:pt x="207" y="87"/>
                      <a:pt x="156" y="86"/>
                      <a:pt x="116" y="70"/>
                    </a:cubicBezTo>
                    <a:cubicBezTo>
                      <a:pt x="76" y="54"/>
                      <a:pt x="38" y="27"/>
                      <a:pt x="0" y="0"/>
                    </a:cubicBezTo>
                  </a:path>
                </a:pathLst>
              </a:custGeom>
              <a:noFill/>
              <a:ln w="6350" cmpd="sng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77" name="Freeform 1301"/>
              <p:cNvSpPr>
                <a:spLocks/>
              </p:cNvSpPr>
              <p:nvPr/>
            </p:nvSpPr>
            <p:spPr bwMode="auto">
              <a:xfrm>
                <a:off x="1648494" y="6226621"/>
                <a:ext cx="130164" cy="25223"/>
              </a:xfrm>
              <a:custGeom>
                <a:avLst/>
                <a:gdLst>
                  <a:gd name="T0" fmla="*/ 2147483647 w 204"/>
                  <a:gd name="T1" fmla="*/ 2147483647 h 31"/>
                  <a:gd name="T2" fmla="*/ 2147483647 w 204"/>
                  <a:gd name="T3" fmla="*/ 2147483647 h 31"/>
                  <a:gd name="T4" fmla="*/ 2147483647 w 204"/>
                  <a:gd name="T5" fmla="*/ 2147483647 h 31"/>
                  <a:gd name="T6" fmla="*/ 2147483647 w 204"/>
                  <a:gd name="T7" fmla="*/ 2147483647 h 31"/>
                  <a:gd name="T8" fmla="*/ 0 w 204"/>
                  <a:gd name="T9" fmla="*/ 2147483647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4"/>
                  <a:gd name="T16" fmla="*/ 0 h 31"/>
                  <a:gd name="T17" fmla="*/ 204 w 204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4" h="31">
                    <a:moveTo>
                      <a:pt x="204" y="6"/>
                    </a:moveTo>
                    <a:cubicBezTo>
                      <a:pt x="168" y="3"/>
                      <a:pt x="132" y="0"/>
                      <a:pt x="114" y="4"/>
                    </a:cubicBezTo>
                    <a:cubicBezTo>
                      <a:pt x="96" y="8"/>
                      <a:pt x="108" y="29"/>
                      <a:pt x="94" y="30"/>
                    </a:cubicBezTo>
                    <a:cubicBezTo>
                      <a:pt x="80" y="31"/>
                      <a:pt x="46" y="16"/>
                      <a:pt x="30" y="12"/>
                    </a:cubicBezTo>
                    <a:cubicBezTo>
                      <a:pt x="14" y="8"/>
                      <a:pt x="7" y="7"/>
                      <a:pt x="0" y="6"/>
                    </a:cubicBezTo>
                  </a:path>
                </a:pathLst>
              </a:custGeom>
              <a:noFill/>
              <a:ln w="6350" cmpd="sng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78" name="Freeform 1302"/>
              <p:cNvSpPr>
                <a:spLocks/>
              </p:cNvSpPr>
              <p:nvPr/>
            </p:nvSpPr>
            <p:spPr bwMode="auto">
              <a:xfrm>
                <a:off x="1700878" y="6116828"/>
                <a:ext cx="138102" cy="123146"/>
              </a:xfrm>
              <a:custGeom>
                <a:avLst/>
                <a:gdLst>
                  <a:gd name="T0" fmla="*/ 2147483647 w 215"/>
                  <a:gd name="T1" fmla="*/ 2147483647 h 154"/>
                  <a:gd name="T2" fmla="*/ 2147483647 w 215"/>
                  <a:gd name="T3" fmla="*/ 2147483647 h 154"/>
                  <a:gd name="T4" fmla="*/ 2147483647 w 215"/>
                  <a:gd name="T5" fmla="*/ 2147483647 h 154"/>
                  <a:gd name="T6" fmla="*/ 2147483647 w 215"/>
                  <a:gd name="T7" fmla="*/ 2147483647 h 154"/>
                  <a:gd name="T8" fmla="*/ 2147483647 w 215"/>
                  <a:gd name="T9" fmla="*/ 0 h 1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5"/>
                  <a:gd name="T16" fmla="*/ 0 h 154"/>
                  <a:gd name="T17" fmla="*/ 215 w 215"/>
                  <a:gd name="T18" fmla="*/ 154 h 1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5" h="154">
                    <a:moveTo>
                      <a:pt x="215" y="144"/>
                    </a:moveTo>
                    <a:cubicBezTo>
                      <a:pt x="198" y="139"/>
                      <a:pt x="182" y="134"/>
                      <a:pt x="167" y="134"/>
                    </a:cubicBezTo>
                    <a:cubicBezTo>
                      <a:pt x="152" y="134"/>
                      <a:pt x="149" y="154"/>
                      <a:pt x="123" y="142"/>
                    </a:cubicBezTo>
                    <a:cubicBezTo>
                      <a:pt x="97" y="130"/>
                      <a:pt x="18" y="88"/>
                      <a:pt x="9" y="64"/>
                    </a:cubicBezTo>
                    <a:cubicBezTo>
                      <a:pt x="0" y="40"/>
                      <a:pt x="35" y="20"/>
                      <a:pt x="71" y="0"/>
                    </a:cubicBezTo>
                  </a:path>
                </a:pathLst>
              </a:custGeom>
              <a:noFill/>
              <a:ln w="6350" cmpd="sng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79" name="Line 1303"/>
              <p:cNvSpPr>
                <a:spLocks noChangeShapeType="1"/>
              </p:cNvSpPr>
              <p:nvPr/>
            </p:nvSpPr>
            <p:spPr bwMode="auto">
              <a:xfrm>
                <a:off x="1415151" y="5281510"/>
                <a:ext cx="698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80" name="Line 1304"/>
              <p:cNvSpPr>
                <a:spLocks noChangeShapeType="1"/>
              </p:cNvSpPr>
              <p:nvPr/>
            </p:nvSpPr>
            <p:spPr bwMode="auto">
              <a:xfrm flipH="1">
                <a:off x="1764372" y="5281510"/>
                <a:ext cx="698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82" name="Line 1313"/>
              <p:cNvSpPr>
                <a:spLocks noChangeShapeType="1"/>
              </p:cNvSpPr>
              <p:nvPr/>
            </p:nvSpPr>
            <p:spPr bwMode="auto">
              <a:xfrm>
                <a:off x="854119" y="1373469"/>
                <a:ext cx="0" cy="34985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lgDashDotDot"/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83" name="Line 1317"/>
              <p:cNvSpPr>
                <a:spLocks noChangeShapeType="1"/>
              </p:cNvSpPr>
              <p:nvPr/>
            </p:nvSpPr>
            <p:spPr bwMode="auto">
              <a:xfrm>
                <a:off x="897667" y="4416518"/>
                <a:ext cx="243820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lgDashDot"/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grpSp>
            <p:nvGrpSpPr>
              <p:cNvPr id="112" name="Group 1321"/>
              <p:cNvGrpSpPr>
                <a:grpSpLocks/>
              </p:cNvGrpSpPr>
              <p:nvPr/>
            </p:nvGrpSpPr>
            <p:grpSpPr bwMode="auto">
              <a:xfrm>
                <a:off x="1608810" y="5309700"/>
                <a:ext cx="233344" cy="399113"/>
                <a:chOff x="151" y="4610"/>
                <a:chExt cx="273" cy="454"/>
              </a:xfrm>
            </p:grpSpPr>
            <p:sp>
              <p:nvSpPr>
                <p:cNvPr id="181" name="Line 1322"/>
                <p:cNvSpPr>
                  <a:spLocks noChangeShapeType="1"/>
                </p:cNvSpPr>
                <p:nvPr/>
              </p:nvSpPr>
              <p:spPr bwMode="auto">
                <a:xfrm>
                  <a:off x="152" y="5036"/>
                  <a:ext cx="96" cy="2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182" name="Line 1323"/>
                <p:cNvSpPr>
                  <a:spLocks noChangeShapeType="1"/>
                </p:cNvSpPr>
                <p:nvPr/>
              </p:nvSpPr>
              <p:spPr bwMode="auto">
                <a:xfrm>
                  <a:off x="337" y="4971"/>
                  <a:ext cx="80" cy="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183" name="Line 1324"/>
                <p:cNvSpPr>
                  <a:spLocks noChangeShapeType="1"/>
                </p:cNvSpPr>
                <p:nvPr/>
              </p:nvSpPr>
              <p:spPr bwMode="auto">
                <a:xfrm>
                  <a:off x="308" y="4610"/>
                  <a:ext cx="114" cy="1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184" name="Line 1325"/>
                <p:cNvSpPr>
                  <a:spLocks noChangeShapeType="1"/>
                </p:cNvSpPr>
                <p:nvPr/>
              </p:nvSpPr>
              <p:spPr bwMode="auto">
                <a:xfrm>
                  <a:off x="151" y="4683"/>
                  <a:ext cx="98" cy="1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185" name="Freeform 1326"/>
                <p:cNvSpPr>
                  <a:spLocks/>
                </p:cNvSpPr>
                <p:nvPr/>
              </p:nvSpPr>
              <p:spPr bwMode="auto">
                <a:xfrm>
                  <a:off x="152" y="4610"/>
                  <a:ext cx="176" cy="426"/>
                </a:xfrm>
                <a:custGeom>
                  <a:avLst/>
                  <a:gdLst>
                    <a:gd name="T0" fmla="*/ 6 w 190"/>
                    <a:gd name="T1" fmla="*/ 0 h 436"/>
                    <a:gd name="T2" fmla="*/ 0 w 190"/>
                    <a:gd name="T3" fmla="*/ 21 h 436"/>
                    <a:gd name="T4" fmla="*/ 2 w 190"/>
                    <a:gd name="T5" fmla="*/ 71 h 436"/>
                    <a:gd name="T6" fmla="*/ 6 w 190"/>
                    <a:gd name="T7" fmla="*/ 59 h 436"/>
                    <a:gd name="T8" fmla="*/ 6 w 190"/>
                    <a:gd name="T9" fmla="*/ 6 h 4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0"/>
                    <a:gd name="T16" fmla="*/ 0 h 436"/>
                    <a:gd name="T17" fmla="*/ 190 w 190"/>
                    <a:gd name="T18" fmla="*/ 436 h 4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0" h="436">
                      <a:moveTo>
                        <a:pt x="162" y="0"/>
                      </a:moveTo>
                      <a:lnTo>
                        <a:pt x="0" y="70"/>
                      </a:lnTo>
                      <a:lnTo>
                        <a:pt x="2" y="436"/>
                      </a:lnTo>
                      <a:lnTo>
                        <a:pt x="190" y="354"/>
                      </a:lnTo>
                      <a:lnTo>
                        <a:pt x="190" y="6"/>
                      </a:lnTo>
                    </a:path>
                  </a:pathLst>
                </a:custGeom>
                <a:solidFill>
                  <a:srgbClr val="DDD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186" name="Freeform 1327"/>
                <p:cNvSpPr>
                  <a:spLocks/>
                </p:cNvSpPr>
                <p:nvPr/>
              </p:nvSpPr>
              <p:spPr bwMode="auto">
                <a:xfrm>
                  <a:off x="248" y="4626"/>
                  <a:ext cx="176" cy="436"/>
                </a:xfrm>
                <a:custGeom>
                  <a:avLst/>
                  <a:gdLst>
                    <a:gd name="T0" fmla="*/ 0 w 176"/>
                    <a:gd name="T1" fmla="*/ 74 h 436"/>
                    <a:gd name="T2" fmla="*/ 0 w 176"/>
                    <a:gd name="T3" fmla="*/ 436 h 436"/>
                    <a:gd name="T4" fmla="*/ 174 w 176"/>
                    <a:gd name="T5" fmla="*/ 360 h 436"/>
                    <a:gd name="T6" fmla="*/ 176 w 176"/>
                    <a:gd name="T7" fmla="*/ 0 h 436"/>
                    <a:gd name="T8" fmla="*/ 0 w 176"/>
                    <a:gd name="T9" fmla="*/ 74 h 4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6"/>
                    <a:gd name="T16" fmla="*/ 0 h 436"/>
                    <a:gd name="T17" fmla="*/ 176 w 176"/>
                    <a:gd name="T18" fmla="*/ 436 h 4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6" h="436">
                      <a:moveTo>
                        <a:pt x="0" y="74"/>
                      </a:moveTo>
                      <a:lnTo>
                        <a:pt x="0" y="436"/>
                      </a:lnTo>
                      <a:lnTo>
                        <a:pt x="174" y="360"/>
                      </a:lnTo>
                      <a:lnTo>
                        <a:pt x="176" y="0"/>
                      </a:lnTo>
                      <a:lnTo>
                        <a:pt x="0" y="74"/>
                      </a:lnTo>
                      <a:close/>
                    </a:path>
                  </a:pathLst>
                </a:custGeom>
                <a:solidFill>
                  <a:srgbClr val="DDD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187" name="Line 1328"/>
                <p:cNvSpPr>
                  <a:spLocks noChangeShapeType="1"/>
                </p:cNvSpPr>
                <p:nvPr/>
              </p:nvSpPr>
              <p:spPr bwMode="auto">
                <a:xfrm>
                  <a:off x="157" y="4681"/>
                  <a:ext cx="86" cy="2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188" name="Freeform 1329"/>
                <p:cNvSpPr>
                  <a:spLocks/>
                </p:cNvSpPr>
                <p:nvPr/>
              </p:nvSpPr>
              <p:spPr bwMode="auto">
                <a:xfrm>
                  <a:off x="152" y="4680"/>
                  <a:ext cx="94" cy="384"/>
                </a:xfrm>
                <a:custGeom>
                  <a:avLst/>
                  <a:gdLst>
                    <a:gd name="T0" fmla="*/ 0 w 98"/>
                    <a:gd name="T1" fmla="*/ 0 h 386"/>
                    <a:gd name="T2" fmla="*/ 12 w 98"/>
                    <a:gd name="T3" fmla="*/ 22 h 386"/>
                    <a:gd name="T4" fmla="*/ 12 w 98"/>
                    <a:gd name="T5" fmla="*/ 259 h 386"/>
                    <a:gd name="T6" fmla="*/ 2 w 98"/>
                    <a:gd name="T7" fmla="*/ 243 h 386"/>
                    <a:gd name="T8" fmla="*/ 0 w 98"/>
                    <a:gd name="T9" fmla="*/ 0 h 38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8"/>
                    <a:gd name="T16" fmla="*/ 0 h 386"/>
                    <a:gd name="T17" fmla="*/ 98 w 98"/>
                    <a:gd name="T18" fmla="*/ 386 h 38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8" h="386">
                      <a:moveTo>
                        <a:pt x="0" y="0"/>
                      </a:moveTo>
                      <a:lnTo>
                        <a:pt x="98" y="22"/>
                      </a:lnTo>
                      <a:lnTo>
                        <a:pt x="98" y="386"/>
                      </a:lnTo>
                      <a:lnTo>
                        <a:pt x="2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DD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189" name="Freeform 1330"/>
                <p:cNvSpPr>
                  <a:spLocks/>
                </p:cNvSpPr>
                <p:nvPr/>
              </p:nvSpPr>
              <p:spPr bwMode="auto">
                <a:xfrm>
                  <a:off x="306" y="4610"/>
                  <a:ext cx="108" cy="62"/>
                </a:xfrm>
                <a:custGeom>
                  <a:avLst/>
                  <a:gdLst>
                    <a:gd name="T0" fmla="*/ 0 w 108"/>
                    <a:gd name="T1" fmla="*/ 0 h 62"/>
                    <a:gd name="T2" fmla="*/ 0 w 108"/>
                    <a:gd name="T3" fmla="*/ 62 h 62"/>
                    <a:gd name="T4" fmla="*/ 108 w 108"/>
                    <a:gd name="T5" fmla="*/ 20 h 62"/>
                    <a:gd name="T6" fmla="*/ 0 w 108"/>
                    <a:gd name="T7" fmla="*/ 0 h 6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08"/>
                    <a:gd name="T13" fmla="*/ 0 h 62"/>
                    <a:gd name="T14" fmla="*/ 108 w 108"/>
                    <a:gd name="T15" fmla="*/ 62 h 6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08" h="62">
                      <a:moveTo>
                        <a:pt x="0" y="0"/>
                      </a:moveTo>
                      <a:lnTo>
                        <a:pt x="0" y="62"/>
                      </a:lnTo>
                      <a:lnTo>
                        <a:pt x="108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DDDD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</p:grpSp>
          <p:sp>
            <p:nvSpPr>
              <p:cNvPr id="85" name="Freeform 1331"/>
              <p:cNvSpPr>
                <a:spLocks/>
              </p:cNvSpPr>
              <p:nvPr/>
            </p:nvSpPr>
            <p:spPr bwMode="auto">
              <a:xfrm>
                <a:off x="1643732" y="5217711"/>
                <a:ext cx="111116" cy="78636"/>
              </a:xfrm>
              <a:custGeom>
                <a:avLst/>
                <a:gdLst>
                  <a:gd name="T0" fmla="*/ 2147483647 w 129"/>
                  <a:gd name="T1" fmla="*/ 0 h 90"/>
                  <a:gd name="T2" fmla="*/ 2147483647 w 129"/>
                  <a:gd name="T3" fmla="*/ 2147483647 h 90"/>
                  <a:gd name="T4" fmla="*/ 2147483647 w 129"/>
                  <a:gd name="T5" fmla="*/ 2147483647 h 90"/>
                  <a:gd name="T6" fmla="*/ 2147483647 w 129"/>
                  <a:gd name="T7" fmla="*/ 2147483647 h 9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90"/>
                  <a:gd name="T14" fmla="*/ 129 w 129"/>
                  <a:gd name="T15" fmla="*/ 90 h 9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90">
                    <a:moveTo>
                      <a:pt x="6" y="0"/>
                    </a:moveTo>
                    <a:cubicBezTo>
                      <a:pt x="3" y="11"/>
                      <a:pt x="0" y="22"/>
                      <a:pt x="18" y="26"/>
                    </a:cubicBezTo>
                    <a:cubicBezTo>
                      <a:pt x="36" y="30"/>
                      <a:pt x="95" y="15"/>
                      <a:pt x="112" y="26"/>
                    </a:cubicBezTo>
                    <a:cubicBezTo>
                      <a:pt x="129" y="37"/>
                      <a:pt x="124" y="63"/>
                      <a:pt x="120" y="9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86" name="Freeform 1332"/>
              <p:cNvSpPr>
                <a:spLocks/>
              </p:cNvSpPr>
              <p:nvPr/>
            </p:nvSpPr>
            <p:spPr bwMode="auto">
              <a:xfrm>
                <a:off x="1688179" y="5142043"/>
                <a:ext cx="69844" cy="164690"/>
              </a:xfrm>
              <a:custGeom>
                <a:avLst/>
                <a:gdLst>
                  <a:gd name="T0" fmla="*/ 0 w 81"/>
                  <a:gd name="T1" fmla="*/ 0 h 188"/>
                  <a:gd name="T2" fmla="*/ 2147483647 w 81"/>
                  <a:gd name="T3" fmla="*/ 2147483647 h 188"/>
                  <a:gd name="T4" fmla="*/ 2147483647 w 81"/>
                  <a:gd name="T5" fmla="*/ 2147483647 h 188"/>
                  <a:gd name="T6" fmla="*/ 2147483647 w 81"/>
                  <a:gd name="T7" fmla="*/ 2147483647 h 188"/>
                  <a:gd name="T8" fmla="*/ 2147483647 w 81"/>
                  <a:gd name="T9" fmla="*/ 2147483647 h 188"/>
                  <a:gd name="T10" fmla="*/ 2147483647 w 81"/>
                  <a:gd name="T11" fmla="*/ 2147483647 h 188"/>
                  <a:gd name="T12" fmla="*/ 2147483647 w 81"/>
                  <a:gd name="T13" fmla="*/ 2147483647 h 188"/>
                  <a:gd name="T14" fmla="*/ 2147483647 w 81"/>
                  <a:gd name="T15" fmla="*/ 2147483647 h 18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1"/>
                  <a:gd name="T25" fmla="*/ 0 h 188"/>
                  <a:gd name="T26" fmla="*/ 81 w 81"/>
                  <a:gd name="T27" fmla="*/ 188 h 18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1" h="188">
                    <a:moveTo>
                      <a:pt x="0" y="0"/>
                    </a:moveTo>
                    <a:cubicBezTo>
                      <a:pt x="16" y="1"/>
                      <a:pt x="32" y="2"/>
                      <a:pt x="44" y="6"/>
                    </a:cubicBezTo>
                    <a:cubicBezTo>
                      <a:pt x="56" y="10"/>
                      <a:pt x="66" y="15"/>
                      <a:pt x="70" y="24"/>
                    </a:cubicBezTo>
                    <a:cubicBezTo>
                      <a:pt x="74" y="33"/>
                      <a:pt x="69" y="46"/>
                      <a:pt x="70" y="58"/>
                    </a:cubicBezTo>
                    <a:cubicBezTo>
                      <a:pt x="71" y="70"/>
                      <a:pt x="78" y="84"/>
                      <a:pt x="78" y="96"/>
                    </a:cubicBezTo>
                    <a:cubicBezTo>
                      <a:pt x="78" y="108"/>
                      <a:pt x="70" y="116"/>
                      <a:pt x="70" y="128"/>
                    </a:cubicBezTo>
                    <a:cubicBezTo>
                      <a:pt x="70" y="140"/>
                      <a:pt x="79" y="158"/>
                      <a:pt x="80" y="168"/>
                    </a:cubicBezTo>
                    <a:cubicBezTo>
                      <a:pt x="81" y="178"/>
                      <a:pt x="77" y="183"/>
                      <a:pt x="76" y="18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grpSp>
            <p:nvGrpSpPr>
              <p:cNvPr id="129" name="Group 1333"/>
              <p:cNvGrpSpPr>
                <a:grpSpLocks/>
              </p:cNvGrpSpPr>
              <p:nvPr/>
            </p:nvGrpSpPr>
            <p:grpSpPr bwMode="auto">
              <a:xfrm flipH="1">
                <a:off x="469078" y="5739971"/>
                <a:ext cx="122228" cy="313060"/>
                <a:chOff x="580" y="5884"/>
                <a:chExt cx="142" cy="356"/>
              </a:xfrm>
            </p:grpSpPr>
            <p:sp>
              <p:nvSpPr>
                <p:cNvPr id="176" name="Freeform 1334"/>
                <p:cNvSpPr>
                  <a:spLocks/>
                </p:cNvSpPr>
                <p:nvPr/>
              </p:nvSpPr>
              <p:spPr bwMode="auto">
                <a:xfrm>
                  <a:off x="580" y="5884"/>
                  <a:ext cx="142" cy="356"/>
                </a:xfrm>
                <a:custGeom>
                  <a:avLst/>
                  <a:gdLst>
                    <a:gd name="T0" fmla="*/ 16 w 142"/>
                    <a:gd name="T1" fmla="*/ 356 h 356"/>
                    <a:gd name="T2" fmla="*/ 142 w 142"/>
                    <a:gd name="T3" fmla="*/ 12 h 356"/>
                    <a:gd name="T4" fmla="*/ 100 w 142"/>
                    <a:gd name="T5" fmla="*/ 0 h 356"/>
                    <a:gd name="T6" fmla="*/ 0 w 142"/>
                    <a:gd name="T7" fmla="*/ 292 h 356"/>
                    <a:gd name="T8" fmla="*/ 16 w 142"/>
                    <a:gd name="T9" fmla="*/ 356 h 3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356"/>
                    <a:gd name="T17" fmla="*/ 142 w 142"/>
                    <a:gd name="T18" fmla="*/ 356 h 35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356">
                      <a:moveTo>
                        <a:pt x="16" y="356"/>
                      </a:moveTo>
                      <a:lnTo>
                        <a:pt x="142" y="12"/>
                      </a:lnTo>
                      <a:lnTo>
                        <a:pt x="100" y="0"/>
                      </a:lnTo>
                      <a:lnTo>
                        <a:pt x="0" y="292"/>
                      </a:lnTo>
                      <a:lnTo>
                        <a:pt x="16" y="356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CA5936">
                        <a:alpha val="25000"/>
                      </a:srgb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177" name="Line 1335"/>
                <p:cNvSpPr>
                  <a:spLocks noChangeShapeType="1"/>
                </p:cNvSpPr>
                <p:nvPr/>
              </p:nvSpPr>
              <p:spPr bwMode="auto">
                <a:xfrm flipV="1">
                  <a:off x="594" y="5902"/>
                  <a:ext cx="100" cy="2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178" name="Line 1336"/>
                <p:cNvSpPr>
                  <a:spLocks noChangeShapeType="1"/>
                </p:cNvSpPr>
                <p:nvPr/>
              </p:nvSpPr>
              <p:spPr bwMode="auto">
                <a:xfrm>
                  <a:off x="594" y="6180"/>
                  <a:ext cx="0" cy="4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179" name="Line 1337"/>
                <p:cNvSpPr>
                  <a:spLocks noChangeShapeType="1"/>
                </p:cNvSpPr>
                <p:nvPr/>
              </p:nvSpPr>
              <p:spPr bwMode="auto">
                <a:xfrm flipV="1">
                  <a:off x="693" y="5901"/>
                  <a:ext cx="23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180" name="Oval 1338"/>
                <p:cNvSpPr>
                  <a:spLocks noChangeArrowheads="1"/>
                </p:cNvSpPr>
                <p:nvPr/>
              </p:nvSpPr>
              <p:spPr bwMode="auto">
                <a:xfrm rot="-1215775">
                  <a:off x="673" y="5947"/>
                  <a:ext cx="27" cy="2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A5936">
                        <a:alpha val="25000"/>
                      </a:srgb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</p:grpSp>
          <p:grpSp>
            <p:nvGrpSpPr>
              <p:cNvPr id="132" name="Group 1339"/>
              <p:cNvGrpSpPr>
                <a:grpSpLocks/>
              </p:cNvGrpSpPr>
              <p:nvPr/>
            </p:nvGrpSpPr>
            <p:grpSpPr bwMode="auto">
              <a:xfrm>
                <a:off x="2635839" y="5961040"/>
                <a:ext cx="120640" cy="311575"/>
                <a:chOff x="580" y="5884"/>
                <a:chExt cx="142" cy="356"/>
              </a:xfrm>
            </p:grpSpPr>
            <p:sp>
              <p:nvSpPr>
                <p:cNvPr id="171" name="Freeform 1340"/>
                <p:cNvSpPr>
                  <a:spLocks/>
                </p:cNvSpPr>
                <p:nvPr/>
              </p:nvSpPr>
              <p:spPr bwMode="auto">
                <a:xfrm>
                  <a:off x="580" y="5884"/>
                  <a:ext cx="142" cy="356"/>
                </a:xfrm>
                <a:custGeom>
                  <a:avLst/>
                  <a:gdLst>
                    <a:gd name="T0" fmla="*/ 16 w 142"/>
                    <a:gd name="T1" fmla="*/ 356 h 356"/>
                    <a:gd name="T2" fmla="*/ 142 w 142"/>
                    <a:gd name="T3" fmla="*/ 12 h 356"/>
                    <a:gd name="T4" fmla="*/ 100 w 142"/>
                    <a:gd name="T5" fmla="*/ 0 h 356"/>
                    <a:gd name="T6" fmla="*/ 0 w 142"/>
                    <a:gd name="T7" fmla="*/ 292 h 356"/>
                    <a:gd name="T8" fmla="*/ 16 w 142"/>
                    <a:gd name="T9" fmla="*/ 356 h 3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356"/>
                    <a:gd name="T17" fmla="*/ 142 w 142"/>
                    <a:gd name="T18" fmla="*/ 356 h 35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356">
                      <a:moveTo>
                        <a:pt x="16" y="356"/>
                      </a:moveTo>
                      <a:lnTo>
                        <a:pt x="142" y="12"/>
                      </a:lnTo>
                      <a:lnTo>
                        <a:pt x="100" y="0"/>
                      </a:lnTo>
                      <a:lnTo>
                        <a:pt x="0" y="292"/>
                      </a:lnTo>
                      <a:lnTo>
                        <a:pt x="16" y="356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CA5936">
                        <a:alpha val="25000"/>
                      </a:srgb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172" name="Line 1341"/>
                <p:cNvSpPr>
                  <a:spLocks noChangeShapeType="1"/>
                </p:cNvSpPr>
                <p:nvPr/>
              </p:nvSpPr>
              <p:spPr bwMode="auto">
                <a:xfrm flipV="1">
                  <a:off x="594" y="5902"/>
                  <a:ext cx="100" cy="2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173" name="Line 1342"/>
                <p:cNvSpPr>
                  <a:spLocks noChangeShapeType="1"/>
                </p:cNvSpPr>
                <p:nvPr/>
              </p:nvSpPr>
              <p:spPr bwMode="auto">
                <a:xfrm>
                  <a:off x="594" y="6180"/>
                  <a:ext cx="0" cy="4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174" name="Line 1343"/>
                <p:cNvSpPr>
                  <a:spLocks noChangeShapeType="1"/>
                </p:cNvSpPr>
                <p:nvPr/>
              </p:nvSpPr>
              <p:spPr bwMode="auto">
                <a:xfrm flipV="1">
                  <a:off x="693" y="5901"/>
                  <a:ext cx="23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175" name="Oval 1344"/>
                <p:cNvSpPr>
                  <a:spLocks noChangeArrowheads="1"/>
                </p:cNvSpPr>
                <p:nvPr/>
              </p:nvSpPr>
              <p:spPr bwMode="auto">
                <a:xfrm rot="-1215775">
                  <a:off x="673" y="5947"/>
                  <a:ext cx="27" cy="2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A5936">
                        <a:alpha val="25000"/>
                      </a:srgb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</p:grpSp>
          <p:grpSp>
            <p:nvGrpSpPr>
              <p:cNvPr id="134" name="Group 1345"/>
              <p:cNvGrpSpPr>
                <a:grpSpLocks/>
              </p:cNvGrpSpPr>
              <p:nvPr/>
            </p:nvGrpSpPr>
            <p:grpSpPr bwMode="auto">
              <a:xfrm>
                <a:off x="1992954" y="5404656"/>
                <a:ext cx="120640" cy="311575"/>
                <a:chOff x="580" y="5884"/>
                <a:chExt cx="142" cy="356"/>
              </a:xfrm>
            </p:grpSpPr>
            <p:sp>
              <p:nvSpPr>
                <p:cNvPr id="166" name="Freeform 1346"/>
                <p:cNvSpPr>
                  <a:spLocks/>
                </p:cNvSpPr>
                <p:nvPr/>
              </p:nvSpPr>
              <p:spPr bwMode="auto">
                <a:xfrm>
                  <a:off x="580" y="5884"/>
                  <a:ext cx="142" cy="356"/>
                </a:xfrm>
                <a:custGeom>
                  <a:avLst/>
                  <a:gdLst>
                    <a:gd name="T0" fmla="*/ 16 w 142"/>
                    <a:gd name="T1" fmla="*/ 356 h 356"/>
                    <a:gd name="T2" fmla="*/ 142 w 142"/>
                    <a:gd name="T3" fmla="*/ 12 h 356"/>
                    <a:gd name="T4" fmla="*/ 100 w 142"/>
                    <a:gd name="T5" fmla="*/ 0 h 356"/>
                    <a:gd name="T6" fmla="*/ 0 w 142"/>
                    <a:gd name="T7" fmla="*/ 292 h 356"/>
                    <a:gd name="T8" fmla="*/ 16 w 142"/>
                    <a:gd name="T9" fmla="*/ 356 h 3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356"/>
                    <a:gd name="T17" fmla="*/ 142 w 142"/>
                    <a:gd name="T18" fmla="*/ 356 h 35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356">
                      <a:moveTo>
                        <a:pt x="16" y="356"/>
                      </a:moveTo>
                      <a:lnTo>
                        <a:pt x="142" y="12"/>
                      </a:lnTo>
                      <a:lnTo>
                        <a:pt x="100" y="0"/>
                      </a:lnTo>
                      <a:lnTo>
                        <a:pt x="0" y="292"/>
                      </a:lnTo>
                      <a:lnTo>
                        <a:pt x="16" y="356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CA5936">
                        <a:alpha val="25000"/>
                      </a:srgb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167" name="Line 1347"/>
                <p:cNvSpPr>
                  <a:spLocks noChangeShapeType="1"/>
                </p:cNvSpPr>
                <p:nvPr/>
              </p:nvSpPr>
              <p:spPr bwMode="auto">
                <a:xfrm flipV="1">
                  <a:off x="594" y="5902"/>
                  <a:ext cx="100" cy="2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168" name="Line 1348"/>
                <p:cNvSpPr>
                  <a:spLocks noChangeShapeType="1"/>
                </p:cNvSpPr>
                <p:nvPr/>
              </p:nvSpPr>
              <p:spPr bwMode="auto">
                <a:xfrm>
                  <a:off x="594" y="6180"/>
                  <a:ext cx="0" cy="4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169" name="Line 1349"/>
                <p:cNvSpPr>
                  <a:spLocks noChangeShapeType="1"/>
                </p:cNvSpPr>
                <p:nvPr/>
              </p:nvSpPr>
              <p:spPr bwMode="auto">
                <a:xfrm flipV="1">
                  <a:off x="693" y="5901"/>
                  <a:ext cx="23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170" name="Oval 1350"/>
                <p:cNvSpPr>
                  <a:spLocks noChangeArrowheads="1"/>
                </p:cNvSpPr>
                <p:nvPr/>
              </p:nvSpPr>
              <p:spPr bwMode="auto">
                <a:xfrm rot="-1215775">
                  <a:off x="673" y="5947"/>
                  <a:ext cx="27" cy="2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A5936">
                        <a:alpha val="25000"/>
                      </a:srgb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</p:grpSp>
          <p:sp>
            <p:nvSpPr>
              <p:cNvPr id="91" name="Freeform 1352"/>
              <p:cNvSpPr>
                <a:spLocks/>
              </p:cNvSpPr>
              <p:nvPr/>
            </p:nvSpPr>
            <p:spPr bwMode="auto">
              <a:xfrm>
                <a:off x="1794532" y="5993681"/>
                <a:ext cx="139689" cy="126115"/>
              </a:xfrm>
              <a:custGeom>
                <a:avLst/>
                <a:gdLst>
                  <a:gd name="T0" fmla="*/ 2147483647 w 162"/>
                  <a:gd name="T1" fmla="*/ 2147483647 h 144"/>
                  <a:gd name="T2" fmla="*/ 2147483647 w 162"/>
                  <a:gd name="T3" fmla="*/ 2147483647 h 144"/>
                  <a:gd name="T4" fmla="*/ 2147483647 w 162"/>
                  <a:gd name="T5" fmla="*/ 2147483647 h 144"/>
                  <a:gd name="T6" fmla="*/ 0 w 162"/>
                  <a:gd name="T7" fmla="*/ 0 h 1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2"/>
                  <a:gd name="T13" fmla="*/ 0 h 144"/>
                  <a:gd name="T14" fmla="*/ 162 w 162"/>
                  <a:gd name="T15" fmla="*/ 144 h 1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2" h="144">
                    <a:moveTo>
                      <a:pt x="162" y="126"/>
                    </a:moveTo>
                    <a:cubicBezTo>
                      <a:pt x="122" y="135"/>
                      <a:pt x="83" y="144"/>
                      <a:pt x="60" y="132"/>
                    </a:cubicBezTo>
                    <a:cubicBezTo>
                      <a:pt x="37" y="120"/>
                      <a:pt x="34" y="76"/>
                      <a:pt x="24" y="54"/>
                    </a:cubicBezTo>
                    <a:cubicBezTo>
                      <a:pt x="14" y="32"/>
                      <a:pt x="7" y="16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92" name="Rectangle 1353"/>
              <p:cNvSpPr>
                <a:spLocks noChangeArrowheads="1"/>
              </p:cNvSpPr>
              <p:nvPr/>
            </p:nvSpPr>
            <p:spPr bwMode="auto">
              <a:xfrm rot="16200000">
                <a:off x="1569475" y="4205614"/>
                <a:ext cx="50444" cy="1546443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93" name="Rectangle 1357"/>
              <p:cNvSpPr>
                <a:spLocks noChangeArrowheads="1"/>
              </p:cNvSpPr>
              <p:nvPr/>
            </p:nvSpPr>
            <p:spPr bwMode="auto">
              <a:xfrm>
                <a:off x="1611985" y="1879408"/>
                <a:ext cx="31747" cy="98368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94" name="Line 1360"/>
              <p:cNvSpPr>
                <a:spLocks noChangeShapeType="1"/>
              </p:cNvSpPr>
              <p:nvPr/>
            </p:nvSpPr>
            <p:spPr bwMode="auto">
              <a:xfrm flipH="1">
                <a:off x="510350" y="2229558"/>
                <a:ext cx="1019092" cy="35578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95" name="Line 1361"/>
              <p:cNvSpPr>
                <a:spLocks noChangeShapeType="1"/>
              </p:cNvSpPr>
              <p:nvPr/>
            </p:nvSpPr>
            <p:spPr bwMode="auto">
              <a:xfrm>
                <a:off x="1667542" y="2205819"/>
                <a:ext cx="1082587" cy="378341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96" name="Line 1362"/>
              <p:cNvSpPr>
                <a:spLocks noChangeShapeType="1"/>
              </p:cNvSpPr>
              <p:nvPr/>
            </p:nvSpPr>
            <p:spPr bwMode="auto">
              <a:xfrm>
                <a:off x="1605635" y="2216204"/>
                <a:ext cx="484148" cy="32181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grpSp>
            <p:nvGrpSpPr>
              <p:cNvPr id="152" name="Group 1735"/>
              <p:cNvGrpSpPr>
                <a:grpSpLocks/>
              </p:cNvGrpSpPr>
              <p:nvPr/>
            </p:nvGrpSpPr>
            <p:grpSpPr bwMode="auto">
              <a:xfrm rot="10800000" flipH="1">
                <a:off x="802976" y="1244423"/>
                <a:ext cx="113713" cy="79609"/>
                <a:chOff x="4560" y="2413"/>
                <a:chExt cx="243" cy="167"/>
              </a:xfrm>
            </p:grpSpPr>
            <p:grpSp>
              <p:nvGrpSpPr>
                <p:cNvPr id="159" name="Group 1736"/>
                <p:cNvGrpSpPr>
                  <a:grpSpLocks/>
                </p:cNvGrpSpPr>
                <p:nvPr/>
              </p:nvGrpSpPr>
              <p:grpSpPr bwMode="auto">
                <a:xfrm>
                  <a:off x="4696" y="2419"/>
                  <a:ext cx="107" cy="161"/>
                  <a:chOff x="3445" y="3109"/>
                  <a:chExt cx="358" cy="329"/>
                </a:xfrm>
              </p:grpSpPr>
              <p:sp>
                <p:nvSpPr>
                  <p:cNvPr id="164" name="Freeform 1737"/>
                  <p:cNvSpPr>
                    <a:spLocks/>
                  </p:cNvSpPr>
                  <p:nvPr/>
                </p:nvSpPr>
                <p:spPr bwMode="auto">
                  <a:xfrm>
                    <a:off x="3445" y="3119"/>
                    <a:ext cx="342" cy="319"/>
                  </a:xfrm>
                  <a:custGeom>
                    <a:avLst/>
                    <a:gdLst>
                      <a:gd name="T0" fmla="*/ 0 w 342"/>
                      <a:gd name="T1" fmla="*/ 319 h 319"/>
                      <a:gd name="T2" fmla="*/ 292 w 342"/>
                      <a:gd name="T3" fmla="*/ 89 h 319"/>
                      <a:gd name="T4" fmla="*/ 301 w 342"/>
                      <a:gd name="T5" fmla="*/ 0 h 319"/>
                      <a:gd name="T6" fmla="*/ 0 60000 65536"/>
                      <a:gd name="T7" fmla="*/ 0 60000 65536"/>
                      <a:gd name="T8" fmla="*/ 0 60000 65536"/>
                      <a:gd name="T9" fmla="*/ 0 w 342"/>
                      <a:gd name="T10" fmla="*/ 0 h 319"/>
                      <a:gd name="T11" fmla="*/ 342 w 342"/>
                      <a:gd name="T12" fmla="*/ 319 h 31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42" h="319">
                        <a:moveTo>
                          <a:pt x="0" y="319"/>
                        </a:moveTo>
                        <a:cubicBezTo>
                          <a:pt x="121" y="230"/>
                          <a:pt x="242" y="142"/>
                          <a:pt x="292" y="89"/>
                        </a:cubicBezTo>
                        <a:cubicBezTo>
                          <a:pt x="342" y="36"/>
                          <a:pt x="321" y="18"/>
                          <a:pt x="301" y="0"/>
                        </a:cubicBezTo>
                      </a:path>
                    </a:pathLst>
                  </a:custGeom>
                  <a:noFill/>
                  <a:ln w="38100" cmpd="sng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2400" baseline="-2500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+mn-cs"/>
                    </a:endParaRPr>
                  </a:p>
                </p:txBody>
              </p:sp>
              <p:sp>
                <p:nvSpPr>
                  <p:cNvPr id="165" name="Oval 1738"/>
                  <p:cNvSpPr>
                    <a:spLocks noChangeArrowheads="1"/>
                  </p:cNvSpPr>
                  <p:nvPr/>
                </p:nvSpPr>
                <p:spPr bwMode="auto">
                  <a:xfrm>
                    <a:off x="3707" y="3109"/>
                    <a:ext cx="96" cy="48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400" baseline="-2500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+mn-cs"/>
                    </a:endParaRPr>
                  </a:p>
                </p:txBody>
              </p:sp>
            </p:grpSp>
            <p:sp>
              <p:nvSpPr>
                <p:cNvPr id="160" name="Freeform 1739"/>
                <p:cNvSpPr>
                  <a:spLocks/>
                </p:cNvSpPr>
                <p:nvPr/>
              </p:nvSpPr>
              <p:spPr bwMode="auto">
                <a:xfrm flipH="1">
                  <a:off x="4564" y="2423"/>
                  <a:ext cx="102" cy="157"/>
                </a:xfrm>
                <a:custGeom>
                  <a:avLst/>
                  <a:gdLst>
                    <a:gd name="T0" fmla="*/ 0 w 342"/>
                    <a:gd name="T1" fmla="*/ 0 h 319"/>
                    <a:gd name="T2" fmla="*/ 0 w 342"/>
                    <a:gd name="T3" fmla="*/ 0 h 319"/>
                    <a:gd name="T4" fmla="*/ 0 w 342"/>
                    <a:gd name="T5" fmla="*/ 0 h 319"/>
                    <a:gd name="T6" fmla="*/ 0 60000 65536"/>
                    <a:gd name="T7" fmla="*/ 0 60000 65536"/>
                    <a:gd name="T8" fmla="*/ 0 60000 65536"/>
                    <a:gd name="T9" fmla="*/ 0 w 342"/>
                    <a:gd name="T10" fmla="*/ 0 h 319"/>
                    <a:gd name="T11" fmla="*/ 342 w 342"/>
                    <a:gd name="T12" fmla="*/ 319 h 31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42" h="319">
                      <a:moveTo>
                        <a:pt x="0" y="319"/>
                      </a:moveTo>
                      <a:cubicBezTo>
                        <a:pt x="121" y="230"/>
                        <a:pt x="242" y="142"/>
                        <a:pt x="292" y="89"/>
                      </a:cubicBezTo>
                      <a:cubicBezTo>
                        <a:pt x="342" y="36"/>
                        <a:pt x="321" y="18"/>
                        <a:pt x="301" y="0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161" name="Oval 1740"/>
                <p:cNvSpPr>
                  <a:spLocks noChangeArrowheads="1"/>
                </p:cNvSpPr>
                <p:nvPr/>
              </p:nvSpPr>
              <p:spPr bwMode="auto">
                <a:xfrm>
                  <a:off x="4560" y="2415"/>
                  <a:ext cx="29" cy="23"/>
                </a:xfrm>
                <a:prstGeom prst="ellipse">
                  <a:avLst/>
                </a:prstGeom>
                <a:solidFill>
                  <a:srgbClr val="FFCC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162" name="Freeform 1741"/>
                <p:cNvSpPr>
                  <a:spLocks/>
                </p:cNvSpPr>
                <p:nvPr/>
              </p:nvSpPr>
              <p:spPr bwMode="auto">
                <a:xfrm rot="2208450" flipH="1">
                  <a:off x="4637" y="2434"/>
                  <a:ext cx="92" cy="127"/>
                </a:xfrm>
                <a:custGeom>
                  <a:avLst/>
                  <a:gdLst>
                    <a:gd name="T0" fmla="*/ 0 w 342"/>
                    <a:gd name="T1" fmla="*/ 0 h 319"/>
                    <a:gd name="T2" fmla="*/ 0 w 342"/>
                    <a:gd name="T3" fmla="*/ 0 h 319"/>
                    <a:gd name="T4" fmla="*/ 0 w 342"/>
                    <a:gd name="T5" fmla="*/ 0 h 319"/>
                    <a:gd name="T6" fmla="*/ 0 60000 65536"/>
                    <a:gd name="T7" fmla="*/ 0 60000 65536"/>
                    <a:gd name="T8" fmla="*/ 0 60000 65536"/>
                    <a:gd name="T9" fmla="*/ 0 w 342"/>
                    <a:gd name="T10" fmla="*/ 0 h 319"/>
                    <a:gd name="T11" fmla="*/ 342 w 342"/>
                    <a:gd name="T12" fmla="*/ 319 h 31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42" h="319">
                      <a:moveTo>
                        <a:pt x="0" y="319"/>
                      </a:moveTo>
                      <a:cubicBezTo>
                        <a:pt x="121" y="230"/>
                        <a:pt x="242" y="142"/>
                        <a:pt x="292" y="89"/>
                      </a:cubicBezTo>
                      <a:cubicBezTo>
                        <a:pt x="342" y="36"/>
                        <a:pt x="321" y="18"/>
                        <a:pt x="301" y="0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163" name="Oval 1742"/>
                <p:cNvSpPr>
                  <a:spLocks noChangeArrowheads="1"/>
                </p:cNvSpPr>
                <p:nvPr/>
              </p:nvSpPr>
              <p:spPr bwMode="auto">
                <a:xfrm>
                  <a:off x="4665" y="2413"/>
                  <a:ext cx="29" cy="23"/>
                </a:xfrm>
                <a:prstGeom prst="ellipse">
                  <a:avLst/>
                </a:prstGeom>
                <a:solidFill>
                  <a:srgbClr val="FFCC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</p:grpSp>
          <p:grpSp>
            <p:nvGrpSpPr>
              <p:cNvPr id="190" name="Group 1743"/>
              <p:cNvGrpSpPr>
                <a:grpSpLocks/>
              </p:cNvGrpSpPr>
              <p:nvPr/>
            </p:nvGrpSpPr>
            <p:grpSpPr bwMode="auto">
              <a:xfrm flipH="1">
                <a:off x="800168" y="1391723"/>
                <a:ext cx="113713" cy="79609"/>
                <a:chOff x="4560" y="2413"/>
                <a:chExt cx="243" cy="167"/>
              </a:xfrm>
            </p:grpSpPr>
            <p:grpSp>
              <p:nvGrpSpPr>
                <p:cNvPr id="192" name="Group 1744"/>
                <p:cNvGrpSpPr>
                  <a:grpSpLocks/>
                </p:cNvGrpSpPr>
                <p:nvPr/>
              </p:nvGrpSpPr>
              <p:grpSpPr bwMode="auto">
                <a:xfrm>
                  <a:off x="4696" y="2419"/>
                  <a:ext cx="107" cy="161"/>
                  <a:chOff x="3445" y="3109"/>
                  <a:chExt cx="358" cy="329"/>
                </a:xfrm>
              </p:grpSpPr>
              <p:sp>
                <p:nvSpPr>
                  <p:cNvPr id="157" name="Freeform 1745"/>
                  <p:cNvSpPr>
                    <a:spLocks/>
                  </p:cNvSpPr>
                  <p:nvPr/>
                </p:nvSpPr>
                <p:spPr bwMode="auto">
                  <a:xfrm>
                    <a:off x="3445" y="3119"/>
                    <a:ext cx="342" cy="319"/>
                  </a:xfrm>
                  <a:custGeom>
                    <a:avLst/>
                    <a:gdLst>
                      <a:gd name="T0" fmla="*/ 0 w 342"/>
                      <a:gd name="T1" fmla="*/ 319 h 319"/>
                      <a:gd name="T2" fmla="*/ 292 w 342"/>
                      <a:gd name="T3" fmla="*/ 89 h 319"/>
                      <a:gd name="T4" fmla="*/ 301 w 342"/>
                      <a:gd name="T5" fmla="*/ 0 h 319"/>
                      <a:gd name="T6" fmla="*/ 0 60000 65536"/>
                      <a:gd name="T7" fmla="*/ 0 60000 65536"/>
                      <a:gd name="T8" fmla="*/ 0 60000 65536"/>
                      <a:gd name="T9" fmla="*/ 0 w 342"/>
                      <a:gd name="T10" fmla="*/ 0 h 319"/>
                      <a:gd name="T11" fmla="*/ 342 w 342"/>
                      <a:gd name="T12" fmla="*/ 319 h 31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42" h="319">
                        <a:moveTo>
                          <a:pt x="0" y="319"/>
                        </a:moveTo>
                        <a:cubicBezTo>
                          <a:pt x="121" y="230"/>
                          <a:pt x="242" y="142"/>
                          <a:pt x="292" y="89"/>
                        </a:cubicBezTo>
                        <a:cubicBezTo>
                          <a:pt x="342" y="36"/>
                          <a:pt x="321" y="18"/>
                          <a:pt x="301" y="0"/>
                        </a:cubicBezTo>
                      </a:path>
                    </a:pathLst>
                  </a:custGeom>
                  <a:noFill/>
                  <a:ln w="38100" cmpd="sng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2400" baseline="-2500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+mn-cs"/>
                    </a:endParaRPr>
                  </a:p>
                </p:txBody>
              </p:sp>
              <p:sp>
                <p:nvSpPr>
                  <p:cNvPr id="158" name="Oval 1746"/>
                  <p:cNvSpPr>
                    <a:spLocks noChangeArrowheads="1"/>
                  </p:cNvSpPr>
                  <p:nvPr/>
                </p:nvSpPr>
                <p:spPr bwMode="auto">
                  <a:xfrm>
                    <a:off x="3707" y="3109"/>
                    <a:ext cx="96" cy="48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400" baseline="-25000">
                      <a:solidFill>
                        <a:srgbClr val="000000"/>
                      </a:solidFill>
                      <a:latin typeface="Arial" charset="0"/>
                      <a:ea typeface="ＭＳ Ｐゴシック" pitchFamily="34" charset="-128"/>
                      <a:cs typeface="+mn-cs"/>
                    </a:endParaRPr>
                  </a:p>
                </p:txBody>
              </p:sp>
            </p:grpSp>
            <p:sp>
              <p:nvSpPr>
                <p:cNvPr id="153" name="Freeform 1747"/>
                <p:cNvSpPr>
                  <a:spLocks/>
                </p:cNvSpPr>
                <p:nvPr/>
              </p:nvSpPr>
              <p:spPr bwMode="auto">
                <a:xfrm flipH="1">
                  <a:off x="4564" y="2423"/>
                  <a:ext cx="102" cy="157"/>
                </a:xfrm>
                <a:custGeom>
                  <a:avLst/>
                  <a:gdLst>
                    <a:gd name="T0" fmla="*/ 0 w 342"/>
                    <a:gd name="T1" fmla="*/ 0 h 319"/>
                    <a:gd name="T2" fmla="*/ 0 w 342"/>
                    <a:gd name="T3" fmla="*/ 0 h 319"/>
                    <a:gd name="T4" fmla="*/ 0 w 342"/>
                    <a:gd name="T5" fmla="*/ 0 h 319"/>
                    <a:gd name="T6" fmla="*/ 0 60000 65536"/>
                    <a:gd name="T7" fmla="*/ 0 60000 65536"/>
                    <a:gd name="T8" fmla="*/ 0 60000 65536"/>
                    <a:gd name="T9" fmla="*/ 0 w 342"/>
                    <a:gd name="T10" fmla="*/ 0 h 319"/>
                    <a:gd name="T11" fmla="*/ 342 w 342"/>
                    <a:gd name="T12" fmla="*/ 319 h 31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42" h="319">
                      <a:moveTo>
                        <a:pt x="0" y="319"/>
                      </a:moveTo>
                      <a:cubicBezTo>
                        <a:pt x="121" y="230"/>
                        <a:pt x="242" y="142"/>
                        <a:pt x="292" y="89"/>
                      </a:cubicBezTo>
                      <a:cubicBezTo>
                        <a:pt x="342" y="36"/>
                        <a:pt x="321" y="18"/>
                        <a:pt x="301" y="0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154" name="Oval 1748"/>
                <p:cNvSpPr>
                  <a:spLocks noChangeArrowheads="1"/>
                </p:cNvSpPr>
                <p:nvPr/>
              </p:nvSpPr>
              <p:spPr bwMode="auto">
                <a:xfrm>
                  <a:off x="4560" y="2415"/>
                  <a:ext cx="29" cy="23"/>
                </a:xfrm>
                <a:prstGeom prst="ellipse">
                  <a:avLst/>
                </a:prstGeom>
                <a:solidFill>
                  <a:srgbClr val="FFCC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155" name="Freeform 1749"/>
                <p:cNvSpPr>
                  <a:spLocks/>
                </p:cNvSpPr>
                <p:nvPr/>
              </p:nvSpPr>
              <p:spPr bwMode="auto">
                <a:xfrm rot="2208450" flipH="1">
                  <a:off x="4637" y="2434"/>
                  <a:ext cx="92" cy="127"/>
                </a:xfrm>
                <a:custGeom>
                  <a:avLst/>
                  <a:gdLst>
                    <a:gd name="T0" fmla="*/ 0 w 342"/>
                    <a:gd name="T1" fmla="*/ 0 h 319"/>
                    <a:gd name="T2" fmla="*/ 0 w 342"/>
                    <a:gd name="T3" fmla="*/ 0 h 319"/>
                    <a:gd name="T4" fmla="*/ 0 w 342"/>
                    <a:gd name="T5" fmla="*/ 0 h 319"/>
                    <a:gd name="T6" fmla="*/ 0 60000 65536"/>
                    <a:gd name="T7" fmla="*/ 0 60000 65536"/>
                    <a:gd name="T8" fmla="*/ 0 60000 65536"/>
                    <a:gd name="T9" fmla="*/ 0 w 342"/>
                    <a:gd name="T10" fmla="*/ 0 h 319"/>
                    <a:gd name="T11" fmla="*/ 342 w 342"/>
                    <a:gd name="T12" fmla="*/ 319 h 31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42" h="319">
                      <a:moveTo>
                        <a:pt x="0" y="319"/>
                      </a:moveTo>
                      <a:cubicBezTo>
                        <a:pt x="121" y="230"/>
                        <a:pt x="242" y="142"/>
                        <a:pt x="292" y="89"/>
                      </a:cubicBezTo>
                      <a:cubicBezTo>
                        <a:pt x="342" y="36"/>
                        <a:pt x="321" y="18"/>
                        <a:pt x="301" y="0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156" name="Oval 1750"/>
                <p:cNvSpPr>
                  <a:spLocks noChangeArrowheads="1"/>
                </p:cNvSpPr>
                <p:nvPr/>
              </p:nvSpPr>
              <p:spPr bwMode="auto">
                <a:xfrm>
                  <a:off x="4665" y="2413"/>
                  <a:ext cx="29" cy="23"/>
                </a:xfrm>
                <a:prstGeom prst="ellipse">
                  <a:avLst/>
                </a:prstGeom>
                <a:solidFill>
                  <a:srgbClr val="FFCC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</p:grpSp>
          <p:sp>
            <p:nvSpPr>
              <p:cNvPr id="99" name="AutoShape 1751"/>
              <p:cNvSpPr>
                <a:spLocks noChangeArrowheads="1"/>
              </p:cNvSpPr>
              <p:nvPr/>
            </p:nvSpPr>
            <p:spPr bwMode="auto">
              <a:xfrm flipH="1">
                <a:off x="811398" y="1476099"/>
                <a:ext cx="91719" cy="228816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chemeClr val="bg2"/>
                  </a:gs>
                  <a:gs pos="100000">
                    <a:srgbClr val="EAEAEA"/>
                  </a:gs>
                </a:gsLst>
                <a:lin ang="0" scaled="1"/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00" name="Freeform 1752"/>
              <p:cNvSpPr>
                <a:spLocks/>
              </p:cNvSpPr>
              <p:nvPr/>
            </p:nvSpPr>
            <p:spPr bwMode="auto">
              <a:xfrm flipH="1">
                <a:off x="726231" y="1200090"/>
                <a:ext cx="96398" cy="278393"/>
              </a:xfrm>
              <a:custGeom>
                <a:avLst/>
                <a:gdLst>
                  <a:gd name="T0" fmla="*/ 2147483647 w 206"/>
                  <a:gd name="T1" fmla="*/ 2147483647 h 584"/>
                  <a:gd name="T2" fmla="*/ 2147483647 w 206"/>
                  <a:gd name="T3" fmla="*/ 2147483647 h 584"/>
                  <a:gd name="T4" fmla="*/ 2147483647 w 206"/>
                  <a:gd name="T5" fmla="*/ 2147483647 h 584"/>
                  <a:gd name="T6" fmla="*/ 2147483647 w 206"/>
                  <a:gd name="T7" fmla="*/ 2147483647 h 584"/>
                  <a:gd name="T8" fmla="*/ 2147483647 w 206"/>
                  <a:gd name="T9" fmla="*/ 0 h 584"/>
                  <a:gd name="T10" fmla="*/ 2147483647 w 206"/>
                  <a:gd name="T11" fmla="*/ 2147483647 h 584"/>
                  <a:gd name="T12" fmla="*/ 2147483647 w 206"/>
                  <a:gd name="T13" fmla="*/ 2147483647 h 584"/>
                  <a:gd name="T14" fmla="*/ 2147483647 w 206"/>
                  <a:gd name="T15" fmla="*/ 2147483647 h 584"/>
                  <a:gd name="T16" fmla="*/ 2147483647 w 206"/>
                  <a:gd name="T17" fmla="*/ 2147483647 h 584"/>
                  <a:gd name="T18" fmla="*/ 2147483647 w 206"/>
                  <a:gd name="T19" fmla="*/ 2147483647 h 584"/>
                  <a:gd name="T20" fmla="*/ 2147483647 w 206"/>
                  <a:gd name="T21" fmla="*/ 2147483647 h 584"/>
                  <a:gd name="T22" fmla="*/ 2147483647 w 206"/>
                  <a:gd name="T23" fmla="*/ 2147483647 h 584"/>
                  <a:gd name="T24" fmla="*/ 2147483647 w 206"/>
                  <a:gd name="T25" fmla="*/ 2147483647 h 584"/>
                  <a:gd name="T26" fmla="*/ 2147483647 w 206"/>
                  <a:gd name="T27" fmla="*/ 2147483647 h 584"/>
                  <a:gd name="T28" fmla="*/ 2147483647 w 206"/>
                  <a:gd name="T29" fmla="*/ 2147483647 h 584"/>
                  <a:gd name="T30" fmla="*/ 2147483647 w 206"/>
                  <a:gd name="T31" fmla="*/ 2147483647 h 584"/>
                  <a:gd name="T32" fmla="*/ 2147483647 w 206"/>
                  <a:gd name="T33" fmla="*/ 2147483647 h 584"/>
                  <a:gd name="T34" fmla="*/ 2147483647 w 206"/>
                  <a:gd name="T35" fmla="*/ 2147483647 h 584"/>
                  <a:gd name="T36" fmla="*/ 2147483647 w 206"/>
                  <a:gd name="T37" fmla="*/ 2147483647 h 584"/>
                  <a:gd name="T38" fmla="*/ 2147483647 w 206"/>
                  <a:gd name="T39" fmla="*/ 2147483647 h 584"/>
                  <a:gd name="T40" fmla="*/ 2147483647 w 206"/>
                  <a:gd name="T41" fmla="*/ 2147483647 h 584"/>
                  <a:gd name="T42" fmla="*/ 2147483647 w 206"/>
                  <a:gd name="T43" fmla="*/ 2147483647 h 584"/>
                  <a:gd name="T44" fmla="*/ 2147483647 w 206"/>
                  <a:gd name="T45" fmla="*/ 2147483647 h 584"/>
                  <a:gd name="T46" fmla="*/ 0 w 206"/>
                  <a:gd name="T47" fmla="*/ 2147483647 h 584"/>
                  <a:gd name="T48" fmla="*/ 2147483647 w 206"/>
                  <a:gd name="T49" fmla="*/ 2147483647 h 58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06"/>
                  <a:gd name="T76" fmla="*/ 0 h 584"/>
                  <a:gd name="T77" fmla="*/ 206 w 206"/>
                  <a:gd name="T78" fmla="*/ 584 h 58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06" h="584">
                    <a:moveTo>
                      <a:pt x="4" y="88"/>
                    </a:moveTo>
                    <a:lnTo>
                      <a:pt x="110" y="22"/>
                    </a:lnTo>
                    <a:lnTo>
                      <a:pt x="130" y="10"/>
                    </a:lnTo>
                    <a:lnTo>
                      <a:pt x="150" y="4"/>
                    </a:lnTo>
                    <a:lnTo>
                      <a:pt x="166" y="0"/>
                    </a:lnTo>
                    <a:lnTo>
                      <a:pt x="184" y="2"/>
                    </a:lnTo>
                    <a:lnTo>
                      <a:pt x="198" y="8"/>
                    </a:lnTo>
                    <a:lnTo>
                      <a:pt x="206" y="20"/>
                    </a:lnTo>
                    <a:lnTo>
                      <a:pt x="206" y="384"/>
                    </a:lnTo>
                    <a:lnTo>
                      <a:pt x="206" y="422"/>
                    </a:lnTo>
                    <a:lnTo>
                      <a:pt x="202" y="456"/>
                    </a:lnTo>
                    <a:lnTo>
                      <a:pt x="184" y="482"/>
                    </a:lnTo>
                    <a:lnTo>
                      <a:pt x="148" y="510"/>
                    </a:lnTo>
                    <a:lnTo>
                      <a:pt x="28" y="584"/>
                    </a:lnTo>
                    <a:lnTo>
                      <a:pt x="26" y="564"/>
                    </a:lnTo>
                    <a:lnTo>
                      <a:pt x="162" y="472"/>
                    </a:lnTo>
                    <a:lnTo>
                      <a:pt x="174" y="448"/>
                    </a:lnTo>
                    <a:lnTo>
                      <a:pt x="182" y="414"/>
                    </a:lnTo>
                    <a:lnTo>
                      <a:pt x="182" y="318"/>
                    </a:lnTo>
                    <a:lnTo>
                      <a:pt x="182" y="60"/>
                    </a:lnTo>
                    <a:lnTo>
                      <a:pt x="180" y="30"/>
                    </a:lnTo>
                    <a:lnTo>
                      <a:pt x="162" y="24"/>
                    </a:lnTo>
                    <a:lnTo>
                      <a:pt x="134" y="32"/>
                    </a:lnTo>
                    <a:lnTo>
                      <a:pt x="0" y="114"/>
                    </a:lnTo>
                    <a:lnTo>
                      <a:pt x="4" y="88"/>
                    </a:lnTo>
                    <a:close/>
                  </a:path>
                </a:pathLst>
              </a:custGeom>
              <a:solidFill>
                <a:srgbClr val="EAEAEA"/>
              </a:solidFill>
              <a:ln w="3175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01" name="Freeform 1753"/>
              <p:cNvSpPr>
                <a:spLocks/>
              </p:cNvSpPr>
              <p:nvPr/>
            </p:nvSpPr>
            <p:spPr bwMode="auto">
              <a:xfrm flipH="1">
                <a:off x="890015" y="1244900"/>
                <a:ext cx="160040" cy="234536"/>
              </a:xfrm>
              <a:custGeom>
                <a:avLst/>
                <a:gdLst>
                  <a:gd name="T0" fmla="*/ 2147483647 w 342"/>
                  <a:gd name="T1" fmla="*/ 0 h 492"/>
                  <a:gd name="T2" fmla="*/ 2147483647 w 342"/>
                  <a:gd name="T3" fmla="*/ 0 h 492"/>
                  <a:gd name="T4" fmla="*/ 2147483647 w 342"/>
                  <a:gd name="T5" fmla="*/ 0 h 492"/>
                  <a:gd name="T6" fmla="*/ 2147483647 w 342"/>
                  <a:gd name="T7" fmla="*/ 0 h 492"/>
                  <a:gd name="T8" fmla="*/ 2147483647 w 342"/>
                  <a:gd name="T9" fmla="*/ 2147483647 h 492"/>
                  <a:gd name="T10" fmla="*/ 2147483647 w 342"/>
                  <a:gd name="T11" fmla="*/ 2147483647 h 492"/>
                  <a:gd name="T12" fmla="*/ 2147483647 w 342"/>
                  <a:gd name="T13" fmla="*/ 2147483647 h 492"/>
                  <a:gd name="T14" fmla="*/ 2147483647 w 342"/>
                  <a:gd name="T15" fmla="*/ 2147483647 h 492"/>
                  <a:gd name="T16" fmla="*/ 2147483647 w 342"/>
                  <a:gd name="T17" fmla="*/ 2147483647 h 492"/>
                  <a:gd name="T18" fmla="*/ 0 w 342"/>
                  <a:gd name="T19" fmla="*/ 2147483647 h 492"/>
                  <a:gd name="T20" fmla="*/ 0 w 342"/>
                  <a:gd name="T21" fmla="*/ 2147483647 h 492"/>
                  <a:gd name="T22" fmla="*/ 0 w 342"/>
                  <a:gd name="T23" fmla="*/ 2147483647 h 492"/>
                  <a:gd name="T24" fmla="*/ 0 w 342"/>
                  <a:gd name="T25" fmla="*/ 2147483647 h 492"/>
                  <a:gd name="T26" fmla="*/ 2147483647 w 342"/>
                  <a:gd name="T27" fmla="*/ 2147483647 h 492"/>
                  <a:gd name="T28" fmla="*/ 2147483647 w 342"/>
                  <a:gd name="T29" fmla="*/ 2147483647 h 492"/>
                  <a:gd name="T30" fmla="*/ 2147483647 w 342"/>
                  <a:gd name="T31" fmla="*/ 2147483647 h 492"/>
                  <a:gd name="T32" fmla="*/ 2147483647 w 342"/>
                  <a:gd name="T33" fmla="*/ 2147483647 h 492"/>
                  <a:gd name="T34" fmla="*/ 2147483647 w 342"/>
                  <a:gd name="T35" fmla="*/ 2147483647 h 492"/>
                  <a:gd name="T36" fmla="*/ 2147483647 w 342"/>
                  <a:gd name="T37" fmla="*/ 2147483647 h 492"/>
                  <a:gd name="T38" fmla="*/ 2147483647 w 342"/>
                  <a:gd name="T39" fmla="*/ 2147483647 h 492"/>
                  <a:gd name="T40" fmla="*/ 2147483647 w 342"/>
                  <a:gd name="T41" fmla="*/ 2147483647 h 492"/>
                  <a:gd name="T42" fmla="*/ 2147483647 w 342"/>
                  <a:gd name="T43" fmla="*/ 2147483647 h 492"/>
                  <a:gd name="T44" fmla="*/ 2147483647 w 342"/>
                  <a:gd name="T45" fmla="*/ 2147483647 h 492"/>
                  <a:gd name="T46" fmla="*/ 2147483647 w 342"/>
                  <a:gd name="T47" fmla="*/ 2147483647 h 492"/>
                  <a:gd name="T48" fmla="*/ 2147483647 w 342"/>
                  <a:gd name="T49" fmla="*/ 2147483647 h 492"/>
                  <a:gd name="T50" fmla="*/ 2147483647 w 342"/>
                  <a:gd name="T51" fmla="*/ 2147483647 h 492"/>
                  <a:gd name="T52" fmla="*/ 2147483647 w 342"/>
                  <a:gd name="T53" fmla="*/ 2147483647 h 492"/>
                  <a:gd name="T54" fmla="*/ 2147483647 w 342"/>
                  <a:gd name="T55" fmla="*/ 2147483647 h 492"/>
                  <a:gd name="T56" fmla="*/ 2147483647 w 342"/>
                  <a:gd name="T57" fmla="*/ 2147483647 h 492"/>
                  <a:gd name="T58" fmla="*/ 2147483647 w 342"/>
                  <a:gd name="T59" fmla="*/ 2147483647 h 492"/>
                  <a:gd name="T60" fmla="*/ 2147483647 w 342"/>
                  <a:gd name="T61" fmla="*/ 2147483647 h 492"/>
                  <a:gd name="T62" fmla="*/ 2147483647 w 342"/>
                  <a:gd name="T63" fmla="*/ 0 h 49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42"/>
                  <a:gd name="T97" fmla="*/ 0 h 492"/>
                  <a:gd name="T98" fmla="*/ 342 w 342"/>
                  <a:gd name="T99" fmla="*/ 492 h 49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42" h="492">
                    <a:moveTo>
                      <a:pt x="334" y="0"/>
                    </a:moveTo>
                    <a:lnTo>
                      <a:pt x="124" y="0"/>
                    </a:lnTo>
                    <a:lnTo>
                      <a:pt x="102" y="0"/>
                    </a:lnTo>
                    <a:lnTo>
                      <a:pt x="88" y="0"/>
                    </a:lnTo>
                    <a:lnTo>
                      <a:pt x="66" y="2"/>
                    </a:lnTo>
                    <a:lnTo>
                      <a:pt x="42" y="6"/>
                    </a:lnTo>
                    <a:lnTo>
                      <a:pt x="28" y="18"/>
                    </a:lnTo>
                    <a:lnTo>
                      <a:pt x="14" y="36"/>
                    </a:lnTo>
                    <a:lnTo>
                      <a:pt x="2" y="58"/>
                    </a:lnTo>
                    <a:lnTo>
                      <a:pt x="0" y="76"/>
                    </a:lnTo>
                    <a:lnTo>
                      <a:pt x="0" y="104"/>
                    </a:lnTo>
                    <a:lnTo>
                      <a:pt x="0" y="398"/>
                    </a:lnTo>
                    <a:lnTo>
                      <a:pt x="0" y="434"/>
                    </a:lnTo>
                    <a:lnTo>
                      <a:pt x="4" y="458"/>
                    </a:lnTo>
                    <a:lnTo>
                      <a:pt x="18" y="478"/>
                    </a:lnTo>
                    <a:lnTo>
                      <a:pt x="46" y="492"/>
                    </a:lnTo>
                    <a:lnTo>
                      <a:pt x="310" y="492"/>
                    </a:lnTo>
                    <a:lnTo>
                      <a:pt x="342" y="492"/>
                    </a:lnTo>
                    <a:lnTo>
                      <a:pt x="342" y="472"/>
                    </a:lnTo>
                    <a:lnTo>
                      <a:pt x="82" y="470"/>
                    </a:lnTo>
                    <a:lnTo>
                      <a:pt x="64" y="468"/>
                    </a:lnTo>
                    <a:lnTo>
                      <a:pt x="50" y="462"/>
                    </a:lnTo>
                    <a:lnTo>
                      <a:pt x="38" y="448"/>
                    </a:lnTo>
                    <a:lnTo>
                      <a:pt x="26" y="434"/>
                    </a:lnTo>
                    <a:lnTo>
                      <a:pt x="24" y="416"/>
                    </a:lnTo>
                    <a:lnTo>
                      <a:pt x="28" y="74"/>
                    </a:lnTo>
                    <a:lnTo>
                      <a:pt x="40" y="50"/>
                    </a:lnTo>
                    <a:lnTo>
                      <a:pt x="50" y="42"/>
                    </a:lnTo>
                    <a:lnTo>
                      <a:pt x="60" y="30"/>
                    </a:lnTo>
                    <a:lnTo>
                      <a:pt x="72" y="30"/>
                    </a:lnTo>
                    <a:lnTo>
                      <a:pt x="336" y="30"/>
                    </a:lnTo>
                    <a:lnTo>
                      <a:pt x="33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50000">
                    <a:srgbClr val="EAEAEA"/>
                  </a:gs>
                  <a:gs pos="100000">
                    <a:srgbClr val="DDDDDD"/>
                  </a:gs>
                </a:gsLst>
                <a:lin ang="5400000" scaled="1"/>
              </a:gradFill>
              <a:ln w="3175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02" name="Line 1754"/>
              <p:cNvSpPr>
                <a:spLocks noChangeShapeType="1"/>
              </p:cNvSpPr>
              <p:nvPr/>
            </p:nvSpPr>
            <p:spPr bwMode="auto">
              <a:xfrm flipH="1" flipV="1">
                <a:off x="856323" y="1208670"/>
                <a:ext cx="0" cy="28888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03" name="AutoShape 1755"/>
              <p:cNvSpPr>
                <a:spLocks noChangeArrowheads="1"/>
              </p:cNvSpPr>
              <p:nvPr/>
            </p:nvSpPr>
            <p:spPr bwMode="auto">
              <a:xfrm flipH="1">
                <a:off x="816546" y="1836960"/>
                <a:ext cx="83763" cy="115361"/>
              </a:xfrm>
              <a:prstGeom prst="can">
                <a:avLst>
                  <a:gd name="adj" fmla="val 33803"/>
                </a:avLst>
              </a:prstGeom>
              <a:solidFill>
                <a:srgbClr val="F9F9F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04" name="AutoShape 1756"/>
              <p:cNvSpPr>
                <a:spLocks noChangeArrowheads="1"/>
              </p:cNvSpPr>
              <p:nvPr/>
            </p:nvSpPr>
            <p:spPr bwMode="auto">
              <a:xfrm flipH="1">
                <a:off x="826841" y="1704438"/>
                <a:ext cx="59898" cy="152544"/>
              </a:xfrm>
              <a:prstGeom prst="roundRect">
                <a:avLst>
                  <a:gd name="adj" fmla="val 16667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05" name="AutoShape 1757"/>
              <p:cNvSpPr>
                <a:spLocks noChangeArrowheads="1"/>
              </p:cNvSpPr>
              <p:nvPr/>
            </p:nvSpPr>
            <p:spPr bwMode="auto">
              <a:xfrm rot="5400000" flipH="1">
                <a:off x="839144" y="1418323"/>
                <a:ext cx="36230" cy="91719"/>
              </a:xfrm>
              <a:prstGeom prst="flowChartDelay">
                <a:avLst/>
              </a:prstGeom>
              <a:gradFill rotWithShape="1">
                <a:gsLst>
                  <a:gs pos="0">
                    <a:srgbClr val="EAEAEA"/>
                  </a:gs>
                  <a:gs pos="50000">
                    <a:srgbClr val="F9F9F9"/>
                  </a:gs>
                  <a:gs pos="100000">
                    <a:srgbClr val="EAEAEA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06" name="AutoShape 1758"/>
              <p:cNvSpPr>
                <a:spLocks noChangeArrowheads="1"/>
              </p:cNvSpPr>
              <p:nvPr/>
            </p:nvSpPr>
            <p:spPr bwMode="auto">
              <a:xfrm rot="16200000" flipH="1">
                <a:off x="839144" y="1211434"/>
                <a:ext cx="36230" cy="91719"/>
              </a:xfrm>
              <a:prstGeom prst="flowChartDelay">
                <a:avLst/>
              </a:prstGeom>
              <a:gradFill rotWithShape="1">
                <a:gsLst>
                  <a:gs pos="0">
                    <a:srgbClr val="EAEAEA"/>
                  </a:gs>
                  <a:gs pos="50000">
                    <a:srgbClr val="F9F9F9"/>
                  </a:gs>
                  <a:gs pos="100000">
                    <a:srgbClr val="EAEAEA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07" name="Freeform 1759"/>
              <p:cNvSpPr>
                <a:spLocks/>
              </p:cNvSpPr>
              <p:nvPr/>
            </p:nvSpPr>
            <p:spPr bwMode="auto">
              <a:xfrm flipH="1">
                <a:off x="758052" y="1245853"/>
                <a:ext cx="68321" cy="264092"/>
              </a:xfrm>
              <a:custGeom>
                <a:avLst/>
                <a:gdLst>
                  <a:gd name="T0" fmla="*/ 2147483647 w 146"/>
                  <a:gd name="T1" fmla="*/ 2147483647 h 554"/>
                  <a:gd name="T2" fmla="*/ 2147483647 w 146"/>
                  <a:gd name="T3" fmla="*/ 2147483647 h 554"/>
                  <a:gd name="T4" fmla="*/ 2147483647 w 146"/>
                  <a:gd name="T5" fmla="*/ 2147483647 h 554"/>
                  <a:gd name="T6" fmla="*/ 2147483647 w 146"/>
                  <a:gd name="T7" fmla="*/ 2147483647 h 554"/>
                  <a:gd name="T8" fmla="*/ 2147483647 w 146"/>
                  <a:gd name="T9" fmla="*/ 2147483647 h 554"/>
                  <a:gd name="T10" fmla="*/ 2147483647 w 146"/>
                  <a:gd name="T11" fmla="*/ 2147483647 h 554"/>
                  <a:gd name="T12" fmla="*/ 2147483647 w 146"/>
                  <a:gd name="T13" fmla="*/ 2147483647 h 554"/>
                  <a:gd name="T14" fmla="*/ 2147483647 w 146"/>
                  <a:gd name="T15" fmla="*/ 2147483647 h 554"/>
                  <a:gd name="T16" fmla="*/ 2147483647 w 146"/>
                  <a:gd name="T17" fmla="*/ 2147483647 h 554"/>
                  <a:gd name="T18" fmla="*/ 2147483647 w 146"/>
                  <a:gd name="T19" fmla="*/ 2147483647 h 554"/>
                  <a:gd name="T20" fmla="*/ 2147483647 w 146"/>
                  <a:gd name="T21" fmla="*/ 2147483647 h 554"/>
                  <a:gd name="T22" fmla="*/ 2147483647 w 146"/>
                  <a:gd name="T23" fmla="*/ 2147483647 h 554"/>
                  <a:gd name="T24" fmla="*/ 0 w 146"/>
                  <a:gd name="T25" fmla="*/ 2147483647 h 554"/>
                  <a:gd name="T26" fmla="*/ 2147483647 w 146"/>
                  <a:gd name="T27" fmla="*/ 2147483647 h 554"/>
                  <a:gd name="T28" fmla="*/ 2147483647 w 146"/>
                  <a:gd name="T29" fmla="*/ 2147483647 h 554"/>
                  <a:gd name="T30" fmla="*/ 2147483647 w 146"/>
                  <a:gd name="T31" fmla="*/ 2147483647 h 554"/>
                  <a:gd name="T32" fmla="*/ 2147483647 w 146"/>
                  <a:gd name="T33" fmla="*/ 2147483647 h 554"/>
                  <a:gd name="T34" fmla="*/ 2147483647 w 146"/>
                  <a:gd name="T35" fmla="*/ 2147483647 h 554"/>
                  <a:gd name="T36" fmla="*/ 2147483647 w 146"/>
                  <a:gd name="T37" fmla="*/ 2147483647 h 554"/>
                  <a:gd name="T38" fmla="*/ 2147483647 w 146"/>
                  <a:gd name="T39" fmla="*/ 2147483647 h 554"/>
                  <a:gd name="T40" fmla="*/ 2147483647 w 146"/>
                  <a:gd name="T41" fmla="*/ 2147483647 h 554"/>
                  <a:gd name="T42" fmla="*/ 2147483647 w 146"/>
                  <a:gd name="T43" fmla="*/ 2147483647 h 554"/>
                  <a:gd name="T44" fmla="*/ 2147483647 w 146"/>
                  <a:gd name="T45" fmla="*/ 2147483647 h 554"/>
                  <a:gd name="T46" fmla="*/ 2147483647 w 146"/>
                  <a:gd name="T47" fmla="*/ 0 h 554"/>
                  <a:gd name="T48" fmla="*/ 2147483647 w 146"/>
                  <a:gd name="T49" fmla="*/ 2147483647 h 55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46"/>
                  <a:gd name="T76" fmla="*/ 0 h 554"/>
                  <a:gd name="T77" fmla="*/ 146 w 146"/>
                  <a:gd name="T78" fmla="*/ 554 h 55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46" h="554">
                    <a:moveTo>
                      <a:pt x="28" y="8"/>
                    </a:moveTo>
                    <a:lnTo>
                      <a:pt x="122" y="88"/>
                    </a:lnTo>
                    <a:lnTo>
                      <a:pt x="138" y="104"/>
                    </a:lnTo>
                    <a:lnTo>
                      <a:pt x="146" y="124"/>
                    </a:lnTo>
                    <a:lnTo>
                      <a:pt x="146" y="140"/>
                    </a:lnTo>
                    <a:lnTo>
                      <a:pt x="146" y="160"/>
                    </a:lnTo>
                    <a:lnTo>
                      <a:pt x="146" y="508"/>
                    </a:lnTo>
                    <a:lnTo>
                      <a:pt x="146" y="532"/>
                    </a:lnTo>
                    <a:lnTo>
                      <a:pt x="142" y="548"/>
                    </a:lnTo>
                    <a:lnTo>
                      <a:pt x="124" y="554"/>
                    </a:lnTo>
                    <a:lnTo>
                      <a:pt x="108" y="554"/>
                    </a:lnTo>
                    <a:lnTo>
                      <a:pt x="92" y="550"/>
                    </a:lnTo>
                    <a:lnTo>
                      <a:pt x="0" y="472"/>
                    </a:lnTo>
                    <a:lnTo>
                      <a:pt x="16" y="462"/>
                    </a:lnTo>
                    <a:lnTo>
                      <a:pt x="62" y="498"/>
                    </a:lnTo>
                    <a:lnTo>
                      <a:pt x="80" y="510"/>
                    </a:lnTo>
                    <a:lnTo>
                      <a:pt x="98" y="524"/>
                    </a:lnTo>
                    <a:lnTo>
                      <a:pt x="112" y="524"/>
                    </a:lnTo>
                    <a:lnTo>
                      <a:pt x="118" y="514"/>
                    </a:lnTo>
                    <a:lnTo>
                      <a:pt x="122" y="502"/>
                    </a:lnTo>
                    <a:lnTo>
                      <a:pt x="118" y="138"/>
                    </a:lnTo>
                    <a:lnTo>
                      <a:pt x="114" y="126"/>
                    </a:lnTo>
                    <a:lnTo>
                      <a:pt x="8" y="32"/>
                    </a:lnTo>
                    <a:lnTo>
                      <a:pt x="14" y="0"/>
                    </a:lnTo>
                    <a:lnTo>
                      <a:pt x="28" y="8"/>
                    </a:lnTo>
                    <a:close/>
                  </a:path>
                </a:pathLst>
              </a:custGeom>
              <a:solidFill>
                <a:srgbClr val="EAEAEA"/>
              </a:solidFill>
              <a:ln w="3175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08" name="AutoShape 1760"/>
              <p:cNvSpPr>
                <a:spLocks noChangeArrowheads="1"/>
              </p:cNvSpPr>
              <p:nvPr/>
            </p:nvSpPr>
            <p:spPr bwMode="auto">
              <a:xfrm flipH="1">
                <a:off x="764603" y="1710158"/>
                <a:ext cx="75809" cy="137289"/>
              </a:xfrm>
              <a:prstGeom prst="cube">
                <a:avLst>
                  <a:gd name="adj" fmla="val 25000"/>
                </a:avLst>
              </a:prstGeom>
              <a:solidFill>
                <a:srgbClr val="292929"/>
              </a:solidFill>
              <a:ln w="952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09" name="Rectangle 1190"/>
              <p:cNvSpPr>
                <a:spLocks noChangeArrowheads="1"/>
              </p:cNvSpPr>
              <p:nvPr/>
            </p:nvSpPr>
            <p:spPr bwMode="auto">
              <a:xfrm>
                <a:off x="1543727" y="2096026"/>
                <a:ext cx="161912" cy="1780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10" name="Freeform 1201"/>
              <p:cNvSpPr>
                <a:spLocks/>
              </p:cNvSpPr>
              <p:nvPr/>
            </p:nvSpPr>
            <p:spPr bwMode="auto">
              <a:xfrm>
                <a:off x="1643732" y="1897211"/>
                <a:ext cx="26986" cy="164690"/>
              </a:xfrm>
              <a:custGeom>
                <a:avLst/>
                <a:gdLst>
                  <a:gd name="T0" fmla="*/ 2147483647 w 33"/>
                  <a:gd name="T1" fmla="*/ 2147483647 h 188"/>
                  <a:gd name="T2" fmla="*/ 2147483647 w 33"/>
                  <a:gd name="T3" fmla="*/ 2147483647 h 188"/>
                  <a:gd name="T4" fmla="*/ 2147483647 w 33"/>
                  <a:gd name="T5" fmla="*/ 2147483647 h 188"/>
                  <a:gd name="T6" fmla="*/ 2147483647 w 33"/>
                  <a:gd name="T7" fmla="*/ 2147483647 h 188"/>
                  <a:gd name="T8" fmla="*/ 2147483647 w 33"/>
                  <a:gd name="T9" fmla="*/ 2147483647 h 188"/>
                  <a:gd name="T10" fmla="*/ 2147483647 w 33"/>
                  <a:gd name="T11" fmla="*/ 0 h 1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3"/>
                  <a:gd name="T19" fmla="*/ 0 h 188"/>
                  <a:gd name="T20" fmla="*/ 33 w 33"/>
                  <a:gd name="T21" fmla="*/ 188 h 1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3" h="188">
                    <a:moveTo>
                      <a:pt x="5" y="188"/>
                    </a:moveTo>
                    <a:cubicBezTo>
                      <a:pt x="12" y="167"/>
                      <a:pt x="20" y="147"/>
                      <a:pt x="23" y="130"/>
                    </a:cubicBezTo>
                    <a:cubicBezTo>
                      <a:pt x="26" y="113"/>
                      <a:pt x="23" y="100"/>
                      <a:pt x="21" y="88"/>
                    </a:cubicBezTo>
                    <a:cubicBezTo>
                      <a:pt x="19" y="76"/>
                      <a:pt x="16" y="69"/>
                      <a:pt x="13" y="56"/>
                    </a:cubicBezTo>
                    <a:cubicBezTo>
                      <a:pt x="10" y="43"/>
                      <a:pt x="0" y="19"/>
                      <a:pt x="3" y="10"/>
                    </a:cubicBezTo>
                    <a:cubicBezTo>
                      <a:pt x="6" y="1"/>
                      <a:pt x="19" y="0"/>
                      <a:pt x="33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11" name="Rectangle 1204"/>
              <p:cNvSpPr>
                <a:spLocks noChangeArrowheads="1"/>
              </p:cNvSpPr>
              <p:nvPr/>
            </p:nvSpPr>
            <p:spPr bwMode="auto">
              <a:xfrm rot="16200000">
                <a:off x="1557826" y="1206491"/>
                <a:ext cx="40060" cy="1523875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grpSp>
            <p:nvGrpSpPr>
              <p:cNvPr id="197" name="Group 1267"/>
              <p:cNvGrpSpPr>
                <a:grpSpLocks/>
              </p:cNvGrpSpPr>
              <p:nvPr/>
            </p:nvGrpSpPr>
            <p:grpSpPr bwMode="auto">
              <a:xfrm>
                <a:off x="1523092" y="2113831"/>
                <a:ext cx="49209" cy="109793"/>
                <a:chOff x="528" y="257"/>
                <a:chExt cx="74" cy="155"/>
              </a:xfrm>
            </p:grpSpPr>
            <p:sp>
              <p:nvSpPr>
                <p:cNvPr id="150" name="Line 1268"/>
                <p:cNvSpPr>
                  <a:spLocks noChangeShapeType="1"/>
                </p:cNvSpPr>
                <p:nvPr/>
              </p:nvSpPr>
              <p:spPr bwMode="auto">
                <a:xfrm flipV="1">
                  <a:off x="528" y="259"/>
                  <a:ext cx="28" cy="15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151" name="Line 1269"/>
                <p:cNvSpPr>
                  <a:spLocks noChangeShapeType="1"/>
                </p:cNvSpPr>
                <p:nvPr/>
              </p:nvSpPr>
              <p:spPr bwMode="auto">
                <a:xfrm flipH="1">
                  <a:off x="572" y="257"/>
                  <a:ext cx="30" cy="15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</p:grpSp>
          <p:sp>
            <p:nvSpPr>
              <p:cNvPr id="113" name="Line 1270"/>
              <p:cNvSpPr>
                <a:spLocks noChangeShapeType="1"/>
              </p:cNvSpPr>
              <p:nvPr/>
            </p:nvSpPr>
            <p:spPr bwMode="auto">
              <a:xfrm>
                <a:off x="1673892" y="2119765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14" name="Line 1271"/>
              <p:cNvSpPr>
                <a:spLocks noChangeShapeType="1"/>
              </p:cNvSpPr>
              <p:nvPr/>
            </p:nvSpPr>
            <p:spPr bwMode="auto">
              <a:xfrm>
                <a:off x="1670717" y="2119765"/>
                <a:ext cx="22223" cy="9792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15" name="Line 1272"/>
              <p:cNvSpPr>
                <a:spLocks noChangeShapeType="1"/>
              </p:cNvSpPr>
              <p:nvPr/>
            </p:nvSpPr>
            <p:spPr bwMode="auto">
              <a:xfrm>
                <a:off x="1704052" y="2119765"/>
                <a:ext cx="22223" cy="9792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16" name="Rectangle 1273"/>
              <p:cNvSpPr>
                <a:spLocks noChangeArrowheads="1"/>
              </p:cNvSpPr>
              <p:nvPr/>
            </p:nvSpPr>
            <p:spPr bwMode="auto">
              <a:xfrm>
                <a:off x="1611985" y="2113831"/>
                <a:ext cx="31747" cy="10979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17" name="Rectangle 1307"/>
              <p:cNvSpPr>
                <a:spLocks noChangeArrowheads="1"/>
              </p:cNvSpPr>
              <p:nvPr/>
            </p:nvSpPr>
            <p:spPr bwMode="auto">
              <a:xfrm>
                <a:off x="1608810" y="1903147"/>
                <a:ext cx="34922" cy="43028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18" name="Rectangle 1308"/>
              <p:cNvSpPr>
                <a:spLocks noChangeArrowheads="1"/>
              </p:cNvSpPr>
              <p:nvPr/>
            </p:nvSpPr>
            <p:spPr bwMode="auto">
              <a:xfrm>
                <a:off x="1608810" y="1989200"/>
                <a:ext cx="36510" cy="45995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19" name="Rectangle 1309"/>
              <p:cNvSpPr>
                <a:spLocks noChangeArrowheads="1"/>
              </p:cNvSpPr>
              <p:nvPr/>
            </p:nvSpPr>
            <p:spPr bwMode="auto">
              <a:xfrm>
                <a:off x="1643732" y="1947657"/>
                <a:ext cx="36510" cy="35609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20" name="Rectangle 1310"/>
              <p:cNvSpPr>
                <a:spLocks noChangeArrowheads="1"/>
              </p:cNvSpPr>
              <p:nvPr/>
            </p:nvSpPr>
            <p:spPr bwMode="auto">
              <a:xfrm>
                <a:off x="1573888" y="1949141"/>
                <a:ext cx="36510" cy="37093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21" name="Line 1320"/>
              <p:cNvSpPr>
                <a:spLocks noChangeShapeType="1"/>
              </p:cNvSpPr>
              <p:nvPr/>
            </p:nvSpPr>
            <p:spPr bwMode="auto">
              <a:xfrm>
                <a:off x="1050055" y="1404626"/>
                <a:ext cx="230959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lgDashDot"/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22" name="Oval 1354"/>
              <p:cNvSpPr>
                <a:spLocks noChangeArrowheads="1"/>
              </p:cNvSpPr>
              <p:nvPr/>
            </p:nvSpPr>
            <p:spPr bwMode="auto">
              <a:xfrm>
                <a:off x="1689766" y="2202852"/>
                <a:ext cx="44446" cy="2670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23" name="Oval 1355"/>
              <p:cNvSpPr>
                <a:spLocks noChangeArrowheads="1"/>
              </p:cNvSpPr>
              <p:nvPr/>
            </p:nvSpPr>
            <p:spPr bwMode="auto">
              <a:xfrm>
                <a:off x="1602461" y="2208787"/>
                <a:ext cx="44446" cy="2819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24" name="Oval 1356"/>
              <p:cNvSpPr>
                <a:spLocks noChangeArrowheads="1"/>
              </p:cNvSpPr>
              <p:nvPr/>
            </p:nvSpPr>
            <p:spPr bwMode="auto">
              <a:xfrm>
                <a:off x="1515155" y="2204335"/>
                <a:ext cx="42859" cy="2819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25" name="Line 1358"/>
              <p:cNvSpPr>
                <a:spLocks noChangeShapeType="1"/>
              </p:cNvSpPr>
              <p:nvPr/>
            </p:nvSpPr>
            <p:spPr bwMode="auto">
              <a:xfrm flipV="1">
                <a:off x="1558014" y="2113831"/>
                <a:ext cx="53971" cy="10979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26" name="Line 1359"/>
              <p:cNvSpPr>
                <a:spLocks noChangeShapeType="1"/>
              </p:cNvSpPr>
              <p:nvPr/>
            </p:nvSpPr>
            <p:spPr bwMode="auto">
              <a:xfrm flipH="1" flipV="1">
                <a:off x="1646907" y="2116798"/>
                <a:ext cx="46034" cy="1053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27" name="Text Box 1769"/>
              <p:cNvSpPr txBox="1">
                <a:spLocks noChangeArrowheads="1"/>
              </p:cNvSpPr>
              <p:nvPr/>
            </p:nvSpPr>
            <p:spPr bwMode="auto">
              <a:xfrm>
                <a:off x="3286020" y="1195334"/>
                <a:ext cx="834327" cy="3827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dirty="0" smtClea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rPr>
                  <a:t>10 m</a:t>
                </a:r>
                <a:endParaRPr lang="en-US" sz="1200" b="1" dirty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28" name="Text Box 1772"/>
              <p:cNvSpPr txBox="1">
                <a:spLocks noChangeArrowheads="1"/>
              </p:cNvSpPr>
              <p:nvPr/>
            </p:nvSpPr>
            <p:spPr bwMode="auto">
              <a:xfrm>
                <a:off x="3343012" y="4181904"/>
                <a:ext cx="673044" cy="3827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dirty="0" smtClean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rPr>
                  <a:t>2 m</a:t>
                </a:r>
                <a:endParaRPr lang="en-US" sz="1200" b="1" dirty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grpSp>
            <p:nvGrpSpPr>
              <p:cNvPr id="199" name="Group 542"/>
              <p:cNvGrpSpPr>
                <a:grpSpLocks/>
              </p:cNvGrpSpPr>
              <p:nvPr/>
            </p:nvGrpSpPr>
            <p:grpSpPr bwMode="auto">
              <a:xfrm flipH="1">
                <a:off x="2287247" y="4185285"/>
                <a:ext cx="271441" cy="769620"/>
                <a:chOff x="2657475" y="4612957"/>
                <a:chExt cx="271463" cy="538163"/>
              </a:xfrm>
            </p:grpSpPr>
            <p:sp>
              <p:nvSpPr>
                <p:cNvPr id="145" name="Freeform 1803"/>
                <p:cNvSpPr>
                  <a:spLocks/>
                </p:cNvSpPr>
                <p:nvPr/>
              </p:nvSpPr>
              <p:spPr bwMode="auto">
                <a:xfrm flipH="1">
                  <a:off x="2698248" y="4908528"/>
                  <a:ext cx="224592" cy="107263"/>
                </a:xfrm>
                <a:custGeom>
                  <a:avLst/>
                  <a:gdLst>
                    <a:gd name="T0" fmla="*/ 2147483647 w 459"/>
                    <a:gd name="T1" fmla="*/ 2147483647 h 291"/>
                    <a:gd name="T2" fmla="*/ 0 w 459"/>
                    <a:gd name="T3" fmla="*/ 2147483647 h 291"/>
                    <a:gd name="T4" fmla="*/ 0 w 459"/>
                    <a:gd name="T5" fmla="*/ 2147483647 h 291"/>
                    <a:gd name="T6" fmla="*/ 0 w 459"/>
                    <a:gd name="T7" fmla="*/ 2147483647 h 291"/>
                    <a:gd name="T8" fmla="*/ 2147483647 w 459"/>
                    <a:gd name="T9" fmla="*/ 0 h 291"/>
                    <a:gd name="T10" fmla="*/ 2147483647 w 459"/>
                    <a:gd name="T11" fmla="*/ 0 h 291"/>
                    <a:gd name="T12" fmla="*/ 2147483647 w 459"/>
                    <a:gd name="T13" fmla="*/ 2147483647 h 291"/>
                    <a:gd name="T14" fmla="*/ 2147483647 w 459"/>
                    <a:gd name="T15" fmla="*/ 2147483647 h 291"/>
                    <a:gd name="T16" fmla="*/ 2147483647 w 459"/>
                    <a:gd name="T17" fmla="*/ 2147483647 h 291"/>
                    <a:gd name="T18" fmla="*/ 2147483647 w 459"/>
                    <a:gd name="T19" fmla="*/ 2147483647 h 291"/>
                    <a:gd name="T20" fmla="*/ 2147483647 w 459"/>
                    <a:gd name="T21" fmla="*/ 2147483647 h 291"/>
                    <a:gd name="T22" fmla="*/ 2147483647 w 459"/>
                    <a:gd name="T23" fmla="*/ 2147483647 h 291"/>
                    <a:gd name="T24" fmla="*/ 2147483647 w 459"/>
                    <a:gd name="T25" fmla="*/ 2147483647 h 291"/>
                    <a:gd name="T26" fmla="*/ 2147483647 w 459"/>
                    <a:gd name="T27" fmla="*/ 2147483647 h 291"/>
                    <a:gd name="T28" fmla="*/ 2147483647 w 459"/>
                    <a:gd name="T29" fmla="*/ 2147483647 h 291"/>
                    <a:gd name="T30" fmla="*/ 2147483647 w 459"/>
                    <a:gd name="T31" fmla="*/ 2147483647 h 291"/>
                    <a:gd name="T32" fmla="*/ 2147483647 w 459"/>
                    <a:gd name="T33" fmla="*/ 2147483647 h 291"/>
                    <a:gd name="T34" fmla="*/ 2147483647 w 459"/>
                    <a:gd name="T35" fmla="*/ 2147483647 h 291"/>
                    <a:gd name="T36" fmla="*/ 2147483647 w 459"/>
                    <a:gd name="T37" fmla="*/ 2147483647 h 291"/>
                    <a:gd name="T38" fmla="*/ 2147483647 w 459"/>
                    <a:gd name="T39" fmla="*/ 2147483647 h 291"/>
                    <a:gd name="T40" fmla="*/ 2147483647 w 459"/>
                    <a:gd name="T41" fmla="*/ 2147483647 h 291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459"/>
                    <a:gd name="T64" fmla="*/ 0 h 291"/>
                    <a:gd name="T65" fmla="*/ 459 w 459"/>
                    <a:gd name="T66" fmla="*/ 291 h 291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459" h="291">
                      <a:moveTo>
                        <a:pt x="24" y="291"/>
                      </a:moveTo>
                      <a:lnTo>
                        <a:pt x="0" y="291"/>
                      </a:lnTo>
                      <a:lnTo>
                        <a:pt x="0" y="267"/>
                      </a:lnTo>
                      <a:lnTo>
                        <a:pt x="0" y="170"/>
                      </a:lnTo>
                      <a:lnTo>
                        <a:pt x="97" y="0"/>
                      </a:lnTo>
                      <a:lnTo>
                        <a:pt x="459" y="0"/>
                      </a:lnTo>
                      <a:lnTo>
                        <a:pt x="435" y="25"/>
                      </a:lnTo>
                      <a:lnTo>
                        <a:pt x="411" y="25"/>
                      </a:lnTo>
                      <a:lnTo>
                        <a:pt x="411" y="73"/>
                      </a:lnTo>
                      <a:lnTo>
                        <a:pt x="387" y="49"/>
                      </a:lnTo>
                      <a:lnTo>
                        <a:pt x="387" y="25"/>
                      </a:lnTo>
                      <a:lnTo>
                        <a:pt x="363" y="25"/>
                      </a:lnTo>
                      <a:lnTo>
                        <a:pt x="363" y="49"/>
                      </a:lnTo>
                      <a:lnTo>
                        <a:pt x="363" y="73"/>
                      </a:lnTo>
                      <a:lnTo>
                        <a:pt x="387" y="73"/>
                      </a:lnTo>
                      <a:lnTo>
                        <a:pt x="387" y="97"/>
                      </a:lnTo>
                      <a:lnTo>
                        <a:pt x="290" y="97"/>
                      </a:lnTo>
                      <a:lnTo>
                        <a:pt x="242" y="146"/>
                      </a:lnTo>
                      <a:lnTo>
                        <a:pt x="242" y="267"/>
                      </a:lnTo>
                      <a:lnTo>
                        <a:pt x="145" y="291"/>
                      </a:lnTo>
                      <a:lnTo>
                        <a:pt x="24" y="29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146" name="Freeform 1804"/>
                <p:cNvSpPr>
                  <a:spLocks/>
                </p:cNvSpPr>
                <p:nvPr/>
              </p:nvSpPr>
              <p:spPr bwMode="auto">
                <a:xfrm>
                  <a:off x="2672859" y="4669960"/>
                  <a:ext cx="212874" cy="223772"/>
                </a:xfrm>
                <a:custGeom>
                  <a:avLst/>
                  <a:gdLst>
                    <a:gd name="T0" fmla="*/ 2147483647 w 436"/>
                    <a:gd name="T1" fmla="*/ 0 h 605"/>
                    <a:gd name="T2" fmla="*/ 2147483647 w 436"/>
                    <a:gd name="T3" fmla="*/ 0 h 605"/>
                    <a:gd name="T4" fmla="*/ 2147483647 w 436"/>
                    <a:gd name="T5" fmla="*/ 2147483647 h 605"/>
                    <a:gd name="T6" fmla="*/ 2147483647 w 436"/>
                    <a:gd name="T7" fmla="*/ 2147483647 h 605"/>
                    <a:gd name="T8" fmla="*/ 2147483647 w 436"/>
                    <a:gd name="T9" fmla="*/ 2147483647 h 605"/>
                    <a:gd name="T10" fmla="*/ 2147483647 w 436"/>
                    <a:gd name="T11" fmla="*/ 2147483647 h 605"/>
                    <a:gd name="T12" fmla="*/ 2147483647 w 436"/>
                    <a:gd name="T13" fmla="*/ 2147483647 h 605"/>
                    <a:gd name="T14" fmla="*/ 2147483647 w 436"/>
                    <a:gd name="T15" fmla="*/ 2147483647 h 605"/>
                    <a:gd name="T16" fmla="*/ 2147483647 w 436"/>
                    <a:gd name="T17" fmla="*/ 2147483647 h 605"/>
                    <a:gd name="T18" fmla="*/ 2147483647 w 436"/>
                    <a:gd name="T19" fmla="*/ 2147483647 h 605"/>
                    <a:gd name="T20" fmla="*/ 2147483647 w 436"/>
                    <a:gd name="T21" fmla="*/ 2147483647 h 605"/>
                    <a:gd name="T22" fmla="*/ 2147483647 w 436"/>
                    <a:gd name="T23" fmla="*/ 2147483647 h 605"/>
                    <a:gd name="T24" fmla="*/ 2147483647 w 436"/>
                    <a:gd name="T25" fmla="*/ 2147483647 h 605"/>
                    <a:gd name="T26" fmla="*/ 2147483647 w 436"/>
                    <a:gd name="T27" fmla="*/ 2147483647 h 605"/>
                    <a:gd name="T28" fmla="*/ 2147483647 w 436"/>
                    <a:gd name="T29" fmla="*/ 2147483647 h 605"/>
                    <a:gd name="T30" fmla="*/ 2147483647 w 436"/>
                    <a:gd name="T31" fmla="*/ 2147483647 h 605"/>
                    <a:gd name="T32" fmla="*/ 2147483647 w 436"/>
                    <a:gd name="T33" fmla="*/ 2147483647 h 605"/>
                    <a:gd name="T34" fmla="*/ 2147483647 w 436"/>
                    <a:gd name="T35" fmla="*/ 2147483647 h 605"/>
                    <a:gd name="T36" fmla="*/ 2147483647 w 436"/>
                    <a:gd name="T37" fmla="*/ 2147483647 h 605"/>
                    <a:gd name="T38" fmla="*/ 2147483647 w 436"/>
                    <a:gd name="T39" fmla="*/ 2147483647 h 605"/>
                    <a:gd name="T40" fmla="*/ 2147483647 w 436"/>
                    <a:gd name="T41" fmla="*/ 2147483647 h 605"/>
                    <a:gd name="T42" fmla="*/ 2147483647 w 436"/>
                    <a:gd name="T43" fmla="*/ 2147483647 h 605"/>
                    <a:gd name="T44" fmla="*/ 2147483647 w 436"/>
                    <a:gd name="T45" fmla="*/ 2147483647 h 605"/>
                    <a:gd name="T46" fmla="*/ 2147483647 w 436"/>
                    <a:gd name="T47" fmla="*/ 2147483647 h 605"/>
                    <a:gd name="T48" fmla="*/ 2147483647 w 436"/>
                    <a:gd name="T49" fmla="*/ 2147483647 h 605"/>
                    <a:gd name="T50" fmla="*/ 0 w 436"/>
                    <a:gd name="T51" fmla="*/ 2147483647 h 605"/>
                    <a:gd name="T52" fmla="*/ 2147483647 w 436"/>
                    <a:gd name="T53" fmla="*/ 2147483647 h 605"/>
                    <a:gd name="T54" fmla="*/ 0 w 436"/>
                    <a:gd name="T55" fmla="*/ 2147483647 h 605"/>
                    <a:gd name="T56" fmla="*/ 2147483647 w 436"/>
                    <a:gd name="T57" fmla="*/ 2147483647 h 605"/>
                    <a:gd name="T58" fmla="*/ 0 w 436"/>
                    <a:gd name="T59" fmla="*/ 2147483647 h 605"/>
                    <a:gd name="T60" fmla="*/ 2147483647 w 436"/>
                    <a:gd name="T61" fmla="*/ 2147483647 h 605"/>
                    <a:gd name="T62" fmla="*/ 0 w 436"/>
                    <a:gd name="T63" fmla="*/ 2147483647 h 605"/>
                    <a:gd name="T64" fmla="*/ 2147483647 w 436"/>
                    <a:gd name="T65" fmla="*/ 2147483647 h 605"/>
                    <a:gd name="T66" fmla="*/ 0 w 436"/>
                    <a:gd name="T67" fmla="*/ 2147483647 h 605"/>
                    <a:gd name="T68" fmla="*/ 2147483647 w 436"/>
                    <a:gd name="T69" fmla="*/ 2147483647 h 605"/>
                    <a:gd name="T70" fmla="*/ 0 w 436"/>
                    <a:gd name="T71" fmla="*/ 2147483647 h 605"/>
                    <a:gd name="T72" fmla="*/ 2147483647 w 436"/>
                    <a:gd name="T73" fmla="*/ 2147483647 h 605"/>
                    <a:gd name="T74" fmla="*/ 0 w 436"/>
                    <a:gd name="T75" fmla="*/ 2147483647 h 605"/>
                    <a:gd name="T76" fmla="*/ 2147483647 w 436"/>
                    <a:gd name="T77" fmla="*/ 2147483647 h 605"/>
                    <a:gd name="T78" fmla="*/ 0 w 436"/>
                    <a:gd name="T79" fmla="*/ 2147483647 h 605"/>
                    <a:gd name="T80" fmla="*/ 2147483647 w 436"/>
                    <a:gd name="T81" fmla="*/ 2147483647 h 605"/>
                    <a:gd name="T82" fmla="*/ 0 w 436"/>
                    <a:gd name="T83" fmla="*/ 2147483647 h 605"/>
                    <a:gd name="T84" fmla="*/ 2147483647 w 436"/>
                    <a:gd name="T85" fmla="*/ 2147483647 h 605"/>
                    <a:gd name="T86" fmla="*/ 0 w 436"/>
                    <a:gd name="T87" fmla="*/ 2147483647 h 605"/>
                    <a:gd name="T88" fmla="*/ 2147483647 w 436"/>
                    <a:gd name="T89" fmla="*/ 2147483647 h 605"/>
                    <a:gd name="T90" fmla="*/ 0 w 436"/>
                    <a:gd name="T91" fmla="*/ 2147483647 h 605"/>
                    <a:gd name="T92" fmla="*/ 2147483647 w 436"/>
                    <a:gd name="T93" fmla="*/ 2147483647 h 605"/>
                    <a:gd name="T94" fmla="*/ 0 w 436"/>
                    <a:gd name="T95" fmla="*/ 2147483647 h 605"/>
                    <a:gd name="T96" fmla="*/ 0 w 436"/>
                    <a:gd name="T97" fmla="*/ 2147483647 h 605"/>
                    <a:gd name="T98" fmla="*/ 2147483647 w 436"/>
                    <a:gd name="T99" fmla="*/ 0 h 605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436"/>
                    <a:gd name="T151" fmla="*/ 0 h 605"/>
                    <a:gd name="T152" fmla="*/ 436 w 436"/>
                    <a:gd name="T153" fmla="*/ 605 h 605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436" h="605">
                      <a:moveTo>
                        <a:pt x="73" y="0"/>
                      </a:moveTo>
                      <a:lnTo>
                        <a:pt x="363" y="0"/>
                      </a:lnTo>
                      <a:lnTo>
                        <a:pt x="436" y="49"/>
                      </a:lnTo>
                      <a:lnTo>
                        <a:pt x="387" y="73"/>
                      </a:lnTo>
                      <a:lnTo>
                        <a:pt x="436" y="121"/>
                      </a:lnTo>
                      <a:lnTo>
                        <a:pt x="387" y="121"/>
                      </a:lnTo>
                      <a:lnTo>
                        <a:pt x="436" y="170"/>
                      </a:lnTo>
                      <a:lnTo>
                        <a:pt x="387" y="170"/>
                      </a:lnTo>
                      <a:lnTo>
                        <a:pt x="436" y="218"/>
                      </a:lnTo>
                      <a:lnTo>
                        <a:pt x="412" y="242"/>
                      </a:lnTo>
                      <a:lnTo>
                        <a:pt x="436" y="266"/>
                      </a:lnTo>
                      <a:lnTo>
                        <a:pt x="387" y="266"/>
                      </a:lnTo>
                      <a:lnTo>
                        <a:pt x="436" y="315"/>
                      </a:lnTo>
                      <a:lnTo>
                        <a:pt x="412" y="339"/>
                      </a:lnTo>
                      <a:lnTo>
                        <a:pt x="436" y="363"/>
                      </a:lnTo>
                      <a:lnTo>
                        <a:pt x="387" y="363"/>
                      </a:lnTo>
                      <a:lnTo>
                        <a:pt x="436" y="412"/>
                      </a:lnTo>
                      <a:lnTo>
                        <a:pt x="387" y="412"/>
                      </a:lnTo>
                      <a:lnTo>
                        <a:pt x="436" y="460"/>
                      </a:lnTo>
                      <a:lnTo>
                        <a:pt x="387" y="460"/>
                      </a:lnTo>
                      <a:lnTo>
                        <a:pt x="436" y="508"/>
                      </a:lnTo>
                      <a:lnTo>
                        <a:pt x="387" y="533"/>
                      </a:lnTo>
                      <a:lnTo>
                        <a:pt x="436" y="557"/>
                      </a:lnTo>
                      <a:lnTo>
                        <a:pt x="412" y="557"/>
                      </a:lnTo>
                      <a:lnTo>
                        <a:pt x="436" y="605"/>
                      </a:lnTo>
                      <a:lnTo>
                        <a:pt x="0" y="605"/>
                      </a:lnTo>
                      <a:lnTo>
                        <a:pt x="49" y="557"/>
                      </a:lnTo>
                      <a:lnTo>
                        <a:pt x="0" y="557"/>
                      </a:lnTo>
                      <a:lnTo>
                        <a:pt x="49" y="508"/>
                      </a:lnTo>
                      <a:lnTo>
                        <a:pt x="0" y="508"/>
                      </a:lnTo>
                      <a:lnTo>
                        <a:pt x="49" y="460"/>
                      </a:lnTo>
                      <a:lnTo>
                        <a:pt x="0" y="460"/>
                      </a:lnTo>
                      <a:lnTo>
                        <a:pt x="49" y="412"/>
                      </a:lnTo>
                      <a:lnTo>
                        <a:pt x="0" y="412"/>
                      </a:lnTo>
                      <a:lnTo>
                        <a:pt x="49" y="363"/>
                      </a:lnTo>
                      <a:lnTo>
                        <a:pt x="0" y="363"/>
                      </a:lnTo>
                      <a:lnTo>
                        <a:pt x="49" y="315"/>
                      </a:lnTo>
                      <a:lnTo>
                        <a:pt x="0" y="315"/>
                      </a:lnTo>
                      <a:lnTo>
                        <a:pt x="49" y="242"/>
                      </a:lnTo>
                      <a:lnTo>
                        <a:pt x="0" y="266"/>
                      </a:lnTo>
                      <a:lnTo>
                        <a:pt x="49" y="218"/>
                      </a:lnTo>
                      <a:lnTo>
                        <a:pt x="0" y="218"/>
                      </a:lnTo>
                      <a:lnTo>
                        <a:pt x="49" y="170"/>
                      </a:lnTo>
                      <a:lnTo>
                        <a:pt x="0" y="170"/>
                      </a:lnTo>
                      <a:lnTo>
                        <a:pt x="25" y="121"/>
                      </a:lnTo>
                      <a:lnTo>
                        <a:pt x="0" y="121"/>
                      </a:lnTo>
                      <a:lnTo>
                        <a:pt x="49" y="73"/>
                      </a:lnTo>
                      <a:lnTo>
                        <a:pt x="0" y="73"/>
                      </a:lnTo>
                      <a:lnTo>
                        <a:pt x="0" y="49"/>
                      </a:lnTo>
                      <a:lnTo>
                        <a:pt x="73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147" name="Freeform 1805"/>
                <p:cNvSpPr>
                  <a:spLocks/>
                </p:cNvSpPr>
                <p:nvPr/>
              </p:nvSpPr>
              <p:spPr bwMode="auto">
                <a:xfrm>
                  <a:off x="2805661" y="4882637"/>
                  <a:ext cx="23436" cy="44385"/>
                </a:xfrm>
                <a:custGeom>
                  <a:avLst/>
                  <a:gdLst>
                    <a:gd name="T0" fmla="*/ 0 w 48"/>
                    <a:gd name="T1" fmla="*/ 2147483647 h 117"/>
                    <a:gd name="T2" fmla="*/ 2147483647 w 48"/>
                    <a:gd name="T3" fmla="*/ 0 h 117"/>
                    <a:gd name="T4" fmla="*/ 2147483647 w 48"/>
                    <a:gd name="T5" fmla="*/ 0 h 117"/>
                    <a:gd name="T6" fmla="*/ 2147483647 w 48"/>
                    <a:gd name="T7" fmla="*/ 2147483647 h 117"/>
                    <a:gd name="T8" fmla="*/ 2147483647 w 48"/>
                    <a:gd name="T9" fmla="*/ 2147483647 h 117"/>
                    <a:gd name="T10" fmla="*/ 0 w 48"/>
                    <a:gd name="T11" fmla="*/ 2147483647 h 11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8"/>
                    <a:gd name="T19" fmla="*/ 0 h 117"/>
                    <a:gd name="T20" fmla="*/ 48 w 48"/>
                    <a:gd name="T21" fmla="*/ 117 h 11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8" h="117">
                      <a:moveTo>
                        <a:pt x="0" y="105"/>
                      </a:moveTo>
                      <a:lnTo>
                        <a:pt x="6" y="0"/>
                      </a:lnTo>
                      <a:lnTo>
                        <a:pt x="48" y="0"/>
                      </a:lnTo>
                      <a:lnTo>
                        <a:pt x="48" y="105"/>
                      </a:lnTo>
                      <a:lnTo>
                        <a:pt x="33" y="117"/>
                      </a:lnTo>
                      <a:lnTo>
                        <a:pt x="0" y="10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148" name="Freeform 1806"/>
                <p:cNvSpPr>
                  <a:spLocks/>
                </p:cNvSpPr>
                <p:nvPr/>
              </p:nvSpPr>
              <p:spPr bwMode="auto">
                <a:xfrm>
                  <a:off x="2717777" y="4890034"/>
                  <a:ext cx="21483" cy="38837"/>
                </a:xfrm>
                <a:custGeom>
                  <a:avLst/>
                  <a:gdLst>
                    <a:gd name="T0" fmla="*/ 0 w 39"/>
                    <a:gd name="T1" fmla="*/ 0 h 108"/>
                    <a:gd name="T2" fmla="*/ 2147483647 w 39"/>
                    <a:gd name="T3" fmla="*/ 2147483647 h 108"/>
                    <a:gd name="T4" fmla="*/ 2147483647 w 39"/>
                    <a:gd name="T5" fmla="*/ 2147483647 h 108"/>
                    <a:gd name="T6" fmla="*/ 2147483647 w 39"/>
                    <a:gd name="T7" fmla="*/ 2147483647 h 10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08"/>
                    <a:gd name="T14" fmla="*/ 39 w 39"/>
                    <a:gd name="T15" fmla="*/ 108 h 10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08">
                      <a:moveTo>
                        <a:pt x="0" y="0"/>
                      </a:moveTo>
                      <a:lnTo>
                        <a:pt x="3" y="96"/>
                      </a:lnTo>
                      <a:lnTo>
                        <a:pt x="21" y="108"/>
                      </a:lnTo>
                      <a:lnTo>
                        <a:pt x="39" y="9"/>
                      </a:lnTo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  <p:pic>
              <p:nvPicPr>
                <p:cNvPr id="149" name="Picture 1807" descr="4100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 flipH="1">
                  <a:off x="2657475" y="4612957"/>
                  <a:ext cx="271463" cy="5381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30" name="Rectangle 1353"/>
              <p:cNvSpPr>
                <a:spLocks noChangeArrowheads="1"/>
              </p:cNvSpPr>
              <p:nvPr/>
            </p:nvSpPr>
            <p:spPr bwMode="auto">
              <a:xfrm rot="2700000">
                <a:off x="1387833" y="4318653"/>
                <a:ext cx="58976" cy="653342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pic>
            <p:nvPicPr>
              <p:cNvPr id="131" name="Picture 5" descr="cm3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4848" r="11563" b="56339"/>
              <a:stretch>
                <a:fillRect/>
              </a:stretch>
            </p:blipFill>
            <p:spPr bwMode="auto">
              <a:xfrm>
                <a:off x="1046225" y="4693533"/>
                <a:ext cx="238520" cy="2136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04" name="Group 542"/>
              <p:cNvGrpSpPr>
                <a:grpSpLocks/>
              </p:cNvGrpSpPr>
              <p:nvPr/>
            </p:nvGrpSpPr>
            <p:grpSpPr bwMode="auto">
              <a:xfrm>
                <a:off x="2121512" y="4185285"/>
                <a:ext cx="271441" cy="769620"/>
                <a:chOff x="2657475" y="4612957"/>
                <a:chExt cx="271463" cy="538163"/>
              </a:xfrm>
            </p:grpSpPr>
            <p:sp>
              <p:nvSpPr>
                <p:cNvPr id="140" name="Freeform 1803"/>
                <p:cNvSpPr>
                  <a:spLocks/>
                </p:cNvSpPr>
                <p:nvPr/>
              </p:nvSpPr>
              <p:spPr bwMode="auto">
                <a:xfrm flipH="1">
                  <a:off x="2698248" y="4908528"/>
                  <a:ext cx="224592" cy="107263"/>
                </a:xfrm>
                <a:custGeom>
                  <a:avLst/>
                  <a:gdLst>
                    <a:gd name="T0" fmla="*/ 2147483647 w 459"/>
                    <a:gd name="T1" fmla="*/ 2147483647 h 291"/>
                    <a:gd name="T2" fmla="*/ 0 w 459"/>
                    <a:gd name="T3" fmla="*/ 2147483647 h 291"/>
                    <a:gd name="T4" fmla="*/ 0 w 459"/>
                    <a:gd name="T5" fmla="*/ 2147483647 h 291"/>
                    <a:gd name="T6" fmla="*/ 0 w 459"/>
                    <a:gd name="T7" fmla="*/ 2147483647 h 291"/>
                    <a:gd name="T8" fmla="*/ 2147483647 w 459"/>
                    <a:gd name="T9" fmla="*/ 0 h 291"/>
                    <a:gd name="T10" fmla="*/ 2147483647 w 459"/>
                    <a:gd name="T11" fmla="*/ 0 h 291"/>
                    <a:gd name="T12" fmla="*/ 2147483647 w 459"/>
                    <a:gd name="T13" fmla="*/ 2147483647 h 291"/>
                    <a:gd name="T14" fmla="*/ 2147483647 w 459"/>
                    <a:gd name="T15" fmla="*/ 2147483647 h 291"/>
                    <a:gd name="T16" fmla="*/ 2147483647 w 459"/>
                    <a:gd name="T17" fmla="*/ 2147483647 h 291"/>
                    <a:gd name="T18" fmla="*/ 2147483647 w 459"/>
                    <a:gd name="T19" fmla="*/ 2147483647 h 291"/>
                    <a:gd name="T20" fmla="*/ 2147483647 w 459"/>
                    <a:gd name="T21" fmla="*/ 2147483647 h 291"/>
                    <a:gd name="T22" fmla="*/ 2147483647 w 459"/>
                    <a:gd name="T23" fmla="*/ 2147483647 h 291"/>
                    <a:gd name="T24" fmla="*/ 2147483647 w 459"/>
                    <a:gd name="T25" fmla="*/ 2147483647 h 291"/>
                    <a:gd name="T26" fmla="*/ 2147483647 w 459"/>
                    <a:gd name="T27" fmla="*/ 2147483647 h 291"/>
                    <a:gd name="T28" fmla="*/ 2147483647 w 459"/>
                    <a:gd name="T29" fmla="*/ 2147483647 h 291"/>
                    <a:gd name="T30" fmla="*/ 2147483647 w 459"/>
                    <a:gd name="T31" fmla="*/ 2147483647 h 291"/>
                    <a:gd name="T32" fmla="*/ 2147483647 w 459"/>
                    <a:gd name="T33" fmla="*/ 2147483647 h 291"/>
                    <a:gd name="T34" fmla="*/ 2147483647 w 459"/>
                    <a:gd name="T35" fmla="*/ 2147483647 h 291"/>
                    <a:gd name="T36" fmla="*/ 2147483647 w 459"/>
                    <a:gd name="T37" fmla="*/ 2147483647 h 291"/>
                    <a:gd name="T38" fmla="*/ 2147483647 w 459"/>
                    <a:gd name="T39" fmla="*/ 2147483647 h 291"/>
                    <a:gd name="T40" fmla="*/ 2147483647 w 459"/>
                    <a:gd name="T41" fmla="*/ 2147483647 h 291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459"/>
                    <a:gd name="T64" fmla="*/ 0 h 291"/>
                    <a:gd name="T65" fmla="*/ 459 w 459"/>
                    <a:gd name="T66" fmla="*/ 291 h 291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459" h="291">
                      <a:moveTo>
                        <a:pt x="24" y="291"/>
                      </a:moveTo>
                      <a:lnTo>
                        <a:pt x="0" y="291"/>
                      </a:lnTo>
                      <a:lnTo>
                        <a:pt x="0" y="267"/>
                      </a:lnTo>
                      <a:lnTo>
                        <a:pt x="0" y="170"/>
                      </a:lnTo>
                      <a:lnTo>
                        <a:pt x="97" y="0"/>
                      </a:lnTo>
                      <a:lnTo>
                        <a:pt x="459" y="0"/>
                      </a:lnTo>
                      <a:lnTo>
                        <a:pt x="435" y="25"/>
                      </a:lnTo>
                      <a:lnTo>
                        <a:pt x="411" y="25"/>
                      </a:lnTo>
                      <a:lnTo>
                        <a:pt x="411" y="73"/>
                      </a:lnTo>
                      <a:lnTo>
                        <a:pt x="387" y="49"/>
                      </a:lnTo>
                      <a:lnTo>
                        <a:pt x="387" y="25"/>
                      </a:lnTo>
                      <a:lnTo>
                        <a:pt x="363" y="25"/>
                      </a:lnTo>
                      <a:lnTo>
                        <a:pt x="363" y="49"/>
                      </a:lnTo>
                      <a:lnTo>
                        <a:pt x="363" y="73"/>
                      </a:lnTo>
                      <a:lnTo>
                        <a:pt x="387" y="73"/>
                      </a:lnTo>
                      <a:lnTo>
                        <a:pt x="387" y="97"/>
                      </a:lnTo>
                      <a:lnTo>
                        <a:pt x="290" y="97"/>
                      </a:lnTo>
                      <a:lnTo>
                        <a:pt x="242" y="146"/>
                      </a:lnTo>
                      <a:lnTo>
                        <a:pt x="242" y="267"/>
                      </a:lnTo>
                      <a:lnTo>
                        <a:pt x="145" y="291"/>
                      </a:lnTo>
                      <a:lnTo>
                        <a:pt x="24" y="29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141" name="Freeform 1804"/>
                <p:cNvSpPr>
                  <a:spLocks/>
                </p:cNvSpPr>
                <p:nvPr/>
              </p:nvSpPr>
              <p:spPr bwMode="auto">
                <a:xfrm>
                  <a:off x="2672859" y="4669960"/>
                  <a:ext cx="212874" cy="223772"/>
                </a:xfrm>
                <a:custGeom>
                  <a:avLst/>
                  <a:gdLst>
                    <a:gd name="T0" fmla="*/ 2147483647 w 436"/>
                    <a:gd name="T1" fmla="*/ 0 h 605"/>
                    <a:gd name="T2" fmla="*/ 2147483647 w 436"/>
                    <a:gd name="T3" fmla="*/ 0 h 605"/>
                    <a:gd name="T4" fmla="*/ 2147483647 w 436"/>
                    <a:gd name="T5" fmla="*/ 2147483647 h 605"/>
                    <a:gd name="T6" fmla="*/ 2147483647 w 436"/>
                    <a:gd name="T7" fmla="*/ 2147483647 h 605"/>
                    <a:gd name="T8" fmla="*/ 2147483647 w 436"/>
                    <a:gd name="T9" fmla="*/ 2147483647 h 605"/>
                    <a:gd name="T10" fmla="*/ 2147483647 w 436"/>
                    <a:gd name="T11" fmla="*/ 2147483647 h 605"/>
                    <a:gd name="T12" fmla="*/ 2147483647 w 436"/>
                    <a:gd name="T13" fmla="*/ 2147483647 h 605"/>
                    <a:gd name="T14" fmla="*/ 2147483647 w 436"/>
                    <a:gd name="T15" fmla="*/ 2147483647 h 605"/>
                    <a:gd name="T16" fmla="*/ 2147483647 w 436"/>
                    <a:gd name="T17" fmla="*/ 2147483647 h 605"/>
                    <a:gd name="T18" fmla="*/ 2147483647 w 436"/>
                    <a:gd name="T19" fmla="*/ 2147483647 h 605"/>
                    <a:gd name="T20" fmla="*/ 2147483647 w 436"/>
                    <a:gd name="T21" fmla="*/ 2147483647 h 605"/>
                    <a:gd name="T22" fmla="*/ 2147483647 w 436"/>
                    <a:gd name="T23" fmla="*/ 2147483647 h 605"/>
                    <a:gd name="T24" fmla="*/ 2147483647 w 436"/>
                    <a:gd name="T25" fmla="*/ 2147483647 h 605"/>
                    <a:gd name="T26" fmla="*/ 2147483647 w 436"/>
                    <a:gd name="T27" fmla="*/ 2147483647 h 605"/>
                    <a:gd name="T28" fmla="*/ 2147483647 w 436"/>
                    <a:gd name="T29" fmla="*/ 2147483647 h 605"/>
                    <a:gd name="T30" fmla="*/ 2147483647 w 436"/>
                    <a:gd name="T31" fmla="*/ 2147483647 h 605"/>
                    <a:gd name="T32" fmla="*/ 2147483647 w 436"/>
                    <a:gd name="T33" fmla="*/ 2147483647 h 605"/>
                    <a:gd name="T34" fmla="*/ 2147483647 w 436"/>
                    <a:gd name="T35" fmla="*/ 2147483647 h 605"/>
                    <a:gd name="T36" fmla="*/ 2147483647 w 436"/>
                    <a:gd name="T37" fmla="*/ 2147483647 h 605"/>
                    <a:gd name="T38" fmla="*/ 2147483647 w 436"/>
                    <a:gd name="T39" fmla="*/ 2147483647 h 605"/>
                    <a:gd name="T40" fmla="*/ 2147483647 w 436"/>
                    <a:gd name="T41" fmla="*/ 2147483647 h 605"/>
                    <a:gd name="T42" fmla="*/ 2147483647 w 436"/>
                    <a:gd name="T43" fmla="*/ 2147483647 h 605"/>
                    <a:gd name="T44" fmla="*/ 2147483647 w 436"/>
                    <a:gd name="T45" fmla="*/ 2147483647 h 605"/>
                    <a:gd name="T46" fmla="*/ 2147483647 w 436"/>
                    <a:gd name="T47" fmla="*/ 2147483647 h 605"/>
                    <a:gd name="T48" fmla="*/ 2147483647 w 436"/>
                    <a:gd name="T49" fmla="*/ 2147483647 h 605"/>
                    <a:gd name="T50" fmla="*/ 0 w 436"/>
                    <a:gd name="T51" fmla="*/ 2147483647 h 605"/>
                    <a:gd name="T52" fmla="*/ 2147483647 w 436"/>
                    <a:gd name="T53" fmla="*/ 2147483647 h 605"/>
                    <a:gd name="T54" fmla="*/ 0 w 436"/>
                    <a:gd name="T55" fmla="*/ 2147483647 h 605"/>
                    <a:gd name="T56" fmla="*/ 2147483647 w 436"/>
                    <a:gd name="T57" fmla="*/ 2147483647 h 605"/>
                    <a:gd name="T58" fmla="*/ 0 w 436"/>
                    <a:gd name="T59" fmla="*/ 2147483647 h 605"/>
                    <a:gd name="T60" fmla="*/ 2147483647 w 436"/>
                    <a:gd name="T61" fmla="*/ 2147483647 h 605"/>
                    <a:gd name="T62" fmla="*/ 0 w 436"/>
                    <a:gd name="T63" fmla="*/ 2147483647 h 605"/>
                    <a:gd name="T64" fmla="*/ 2147483647 w 436"/>
                    <a:gd name="T65" fmla="*/ 2147483647 h 605"/>
                    <a:gd name="T66" fmla="*/ 0 w 436"/>
                    <a:gd name="T67" fmla="*/ 2147483647 h 605"/>
                    <a:gd name="T68" fmla="*/ 2147483647 w 436"/>
                    <a:gd name="T69" fmla="*/ 2147483647 h 605"/>
                    <a:gd name="T70" fmla="*/ 0 w 436"/>
                    <a:gd name="T71" fmla="*/ 2147483647 h 605"/>
                    <a:gd name="T72" fmla="*/ 2147483647 w 436"/>
                    <a:gd name="T73" fmla="*/ 2147483647 h 605"/>
                    <a:gd name="T74" fmla="*/ 0 w 436"/>
                    <a:gd name="T75" fmla="*/ 2147483647 h 605"/>
                    <a:gd name="T76" fmla="*/ 2147483647 w 436"/>
                    <a:gd name="T77" fmla="*/ 2147483647 h 605"/>
                    <a:gd name="T78" fmla="*/ 0 w 436"/>
                    <a:gd name="T79" fmla="*/ 2147483647 h 605"/>
                    <a:gd name="T80" fmla="*/ 2147483647 w 436"/>
                    <a:gd name="T81" fmla="*/ 2147483647 h 605"/>
                    <a:gd name="T82" fmla="*/ 0 w 436"/>
                    <a:gd name="T83" fmla="*/ 2147483647 h 605"/>
                    <a:gd name="T84" fmla="*/ 2147483647 w 436"/>
                    <a:gd name="T85" fmla="*/ 2147483647 h 605"/>
                    <a:gd name="T86" fmla="*/ 0 w 436"/>
                    <a:gd name="T87" fmla="*/ 2147483647 h 605"/>
                    <a:gd name="T88" fmla="*/ 2147483647 w 436"/>
                    <a:gd name="T89" fmla="*/ 2147483647 h 605"/>
                    <a:gd name="T90" fmla="*/ 0 w 436"/>
                    <a:gd name="T91" fmla="*/ 2147483647 h 605"/>
                    <a:gd name="T92" fmla="*/ 2147483647 w 436"/>
                    <a:gd name="T93" fmla="*/ 2147483647 h 605"/>
                    <a:gd name="T94" fmla="*/ 0 w 436"/>
                    <a:gd name="T95" fmla="*/ 2147483647 h 605"/>
                    <a:gd name="T96" fmla="*/ 0 w 436"/>
                    <a:gd name="T97" fmla="*/ 2147483647 h 605"/>
                    <a:gd name="T98" fmla="*/ 2147483647 w 436"/>
                    <a:gd name="T99" fmla="*/ 0 h 605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436"/>
                    <a:gd name="T151" fmla="*/ 0 h 605"/>
                    <a:gd name="T152" fmla="*/ 436 w 436"/>
                    <a:gd name="T153" fmla="*/ 605 h 605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436" h="605">
                      <a:moveTo>
                        <a:pt x="73" y="0"/>
                      </a:moveTo>
                      <a:lnTo>
                        <a:pt x="363" y="0"/>
                      </a:lnTo>
                      <a:lnTo>
                        <a:pt x="436" y="49"/>
                      </a:lnTo>
                      <a:lnTo>
                        <a:pt x="387" y="73"/>
                      </a:lnTo>
                      <a:lnTo>
                        <a:pt x="436" y="121"/>
                      </a:lnTo>
                      <a:lnTo>
                        <a:pt x="387" y="121"/>
                      </a:lnTo>
                      <a:lnTo>
                        <a:pt x="436" y="170"/>
                      </a:lnTo>
                      <a:lnTo>
                        <a:pt x="387" y="170"/>
                      </a:lnTo>
                      <a:lnTo>
                        <a:pt x="436" y="218"/>
                      </a:lnTo>
                      <a:lnTo>
                        <a:pt x="412" y="242"/>
                      </a:lnTo>
                      <a:lnTo>
                        <a:pt x="436" y="266"/>
                      </a:lnTo>
                      <a:lnTo>
                        <a:pt x="387" y="266"/>
                      </a:lnTo>
                      <a:lnTo>
                        <a:pt x="436" y="315"/>
                      </a:lnTo>
                      <a:lnTo>
                        <a:pt x="412" y="339"/>
                      </a:lnTo>
                      <a:lnTo>
                        <a:pt x="436" y="363"/>
                      </a:lnTo>
                      <a:lnTo>
                        <a:pt x="387" y="363"/>
                      </a:lnTo>
                      <a:lnTo>
                        <a:pt x="436" y="412"/>
                      </a:lnTo>
                      <a:lnTo>
                        <a:pt x="387" y="412"/>
                      </a:lnTo>
                      <a:lnTo>
                        <a:pt x="436" y="460"/>
                      </a:lnTo>
                      <a:lnTo>
                        <a:pt x="387" y="460"/>
                      </a:lnTo>
                      <a:lnTo>
                        <a:pt x="436" y="508"/>
                      </a:lnTo>
                      <a:lnTo>
                        <a:pt x="387" y="533"/>
                      </a:lnTo>
                      <a:lnTo>
                        <a:pt x="436" y="557"/>
                      </a:lnTo>
                      <a:lnTo>
                        <a:pt x="412" y="557"/>
                      </a:lnTo>
                      <a:lnTo>
                        <a:pt x="436" y="605"/>
                      </a:lnTo>
                      <a:lnTo>
                        <a:pt x="0" y="605"/>
                      </a:lnTo>
                      <a:lnTo>
                        <a:pt x="49" y="557"/>
                      </a:lnTo>
                      <a:lnTo>
                        <a:pt x="0" y="557"/>
                      </a:lnTo>
                      <a:lnTo>
                        <a:pt x="49" y="508"/>
                      </a:lnTo>
                      <a:lnTo>
                        <a:pt x="0" y="508"/>
                      </a:lnTo>
                      <a:lnTo>
                        <a:pt x="49" y="460"/>
                      </a:lnTo>
                      <a:lnTo>
                        <a:pt x="0" y="460"/>
                      </a:lnTo>
                      <a:lnTo>
                        <a:pt x="49" y="412"/>
                      </a:lnTo>
                      <a:lnTo>
                        <a:pt x="0" y="412"/>
                      </a:lnTo>
                      <a:lnTo>
                        <a:pt x="49" y="363"/>
                      </a:lnTo>
                      <a:lnTo>
                        <a:pt x="0" y="363"/>
                      </a:lnTo>
                      <a:lnTo>
                        <a:pt x="49" y="315"/>
                      </a:lnTo>
                      <a:lnTo>
                        <a:pt x="0" y="315"/>
                      </a:lnTo>
                      <a:lnTo>
                        <a:pt x="49" y="242"/>
                      </a:lnTo>
                      <a:lnTo>
                        <a:pt x="0" y="266"/>
                      </a:lnTo>
                      <a:lnTo>
                        <a:pt x="49" y="218"/>
                      </a:lnTo>
                      <a:lnTo>
                        <a:pt x="0" y="218"/>
                      </a:lnTo>
                      <a:lnTo>
                        <a:pt x="49" y="170"/>
                      </a:lnTo>
                      <a:lnTo>
                        <a:pt x="0" y="170"/>
                      </a:lnTo>
                      <a:lnTo>
                        <a:pt x="25" y="121"/>
                      </a:lnTo>
                      <a:lnTo>
                        <a:pt x="0" y="121"/>
                      </a:lnTo>
                      <a:lnTo>
                        <a:pt x="49" y="73"/>
                      </a:lnTo>
                      <a:lnTo>
                        <a:pt x="0" y="73"/>
                      </a:lnTo>
                      <a:lnTo>
                        <a:pt x="0" y="49"/>
                      </a:lnTo>
                      <a:lnTo>
                        <a:pt x="73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142" name="Freeform 1805"/>
                <p:cNvSpPr>
                  <a:spLocks/>
                </p:cNvSpPr>
                <p:nvPr/>
              </p:nvSpPr>
              <p:spPr bwMode="auto">
                <a:xfrm>
                  <a:off x="2805661" y="4882637"/>
                  <a:ext cx="23436" cy="44385"/>
                </a:xfrm>
                <a:custGeom>
                  <a:avLst/>
                  <a:gdLst>
                    <a:gd name="T0" fmla="*/ 0 w 48"/>
                    <a:gd name="T1" fmla="*/ 2147483647 h 117"/>
                    <a:gd name="T2" fmla="*/ 2147483647 w 48"/>
                    <a:gd name="T3" fmla="*/ 0 h 117"/>
                    <a:gd name="T4" fmla="*/ 2147483647 w 48"/>
                    <a:gd name="T5" fmla="*/ 0 h 117"/>
                    <a:gd name="T6" fmla="*/ 2147483647 w 48"/>
                    <a:gd name="T7" fmla="*/ 2147483647 h 117"/>
                    <a:gd name="T8" fmla="*/ 2147483647 w 48"/>
                    <a:gd name="T9" fmla="*/ 2147483647 h 117"/>
                    <a:gd name="T10" fmla="*/ 0 w 48"/>
                    <a:gd name="T11" fmla="*/ 2147483647 h 11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8"/>
                    <a:gd name="T19" fmla="*/ 0 h 117"/>
                    <a:gd name="T20" fmla="*/ 48 w 48"/>
                    <a:gd name="T21" fmla="*/ 117 h 11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8" h="117">
                      <a:moveTo>
                        <a:pt x="0" y="105"/>
                      </a:moveTo>
                      <a:lnTo>
                        <a:pt x="6" y="0"/>
                      </a:lnTo>
                      <a:lnTo>
                        <a:pt x="48" y="0"/>
                      </a:lnTo>
                      <a:lnTo>
                        <a:pt x="48" y="105"/>
                      </a:lnTo>
                      <a:lnTo>
                        <a:pt x="33" y="117"/>
                      </a:lnTo>
                      <a:lnTo>
                        <a:pt x="0" y="10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143" name="Freeform 1806"/>
                <p:cNvSpPr>
                  <a:spLocks/>
                </p:cNvSpPr>
                <p:nvPr/>
              </p:nvSpPr>
              <p:spPr bwMode="auto">
                <a:xfrm>
                  <a:off x="2717777" y="4890034"/>
                  <a:ext cx="21483" cy="38837"/>
                </a:xfrm>
                <a:custGeom>
                  <a:avLst/>
                  <a:gdLst>
                    <a:gd name="T0" fmla="*/ 0 w 39"/>
                    <a:gd name="T1" fmla="*/ 0 h 108"/>
                    <a:gd name="T2" fmla="*/ 2147483647 w 39"/>
                    <a:gd name="T3" fmla="*/ 2147483647 h 108"/>
                    <a:gd name="T4" fmla="*/ 2147483647 w 39"/>
                    <a:gd name="T5" fmla="*/ 2147483647 h 108"/>
                    <a:gd name="T6" fmla="*/ 2147483647 w 39"/>
                    <a:gd name="T7" fmla="*/ 2147483647 h 10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08"/>
                    <a:gd name="T14" fmla="*/ 39 w 39"/>
                    <a:gd name="T15" fmla="*/ 108 h 10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08">
                      <a:moveTo>
                        <a:pt x="0" y="0"/>
                      </a:moveTo>
                      <a:lnTo>
                        <a:pt x="3" y="96"/>
                      </a:lnTo>
                      <a:lnTo>
                        <a:pt x="21" y="108"/>
                      </a:lnTo>
                      <a:lnTo>
                        <a:pt x="39" y="9"/>
                      </a:lnTo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  <p:pic>
              <p:nvPicPr>
                <p:cNvPr id="144" name="Picture 1807" descr="4100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 flipH="1">
                  <a:off x="2657475" y="4612957"/>
                  <a:ext cx="271463" cy="5381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33" name="Rectangle 1204"/>
              <p:cNvSpPr>
                <a:spLocks noChangeArrowheads="1"/>
              </p:cNvSpPr>
              <p:nvPr/>
            </p:nvSpPr>
            <p:spPr bwMode="auto">
              <a:xfrm>
                <a:off x="2318653" y="1650554"/>
                <a:ext cx="45719" cy="342880"/>
              </a:xfrm>
              <a:prstGeom prst="rect">
                <a:avLst/>
              </a:prstGeom>
              <a:solidFill>
                <a:srgbClr val="DDDDDD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 baseline="-250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grpSp>
            <p:nvGrpSpPr>
              <p:cNvPr id="206" name="Group 542"/>
              <p:cNvGrpSpPr>
                <a:grpSpLocks/>
              </p:cNvGrpSpPr>
              <p:nvPr/>
            </p:nvGrpSpPr>
            <p:grpSpPr bwMode="auto">
              <a:xfrm flipH="1">
                <a:off x="2289011" y="1206634"/>
                <a:ext cx="271441" cy="650450"/>
                <a:chOff x="2657475" y="4612957"/>
                <a:chExt cx="271463" cy="538163"/>
              </a:xfrm>
            </p:grpSpPr>
            <p:sp>
              <p:nvSpPr>
                <p:cNvPr id="135" name="Freeform 1803"/>
                <p:cNvSpPr>
                  <a:spLocks/>
                </p:cNvSpPr>
                <p:nvPr/>
              </p:nvSpPr>
              <p:spPr bwMode="auto">
                <a:xfrm flipH="1">
                  <a:off x="2698248" y="4908528"/>
                  <a:ext cx="224592" cy="107263"/>
                </a:xfrm>
                <a:custGeom>
                  <a:avLst/>
                  <a:gdLst>
                    <a:gd name="T0" fmla="*/ 2147483647 w 459"/>
                    <a:gd name="T1" fmla="*/ 2147483647 h 291"/>
                    <a:gd name="T2" fmla="*/ 0 w 459"/>
                    <a:gd name="T3" fmla="*/ 2147483647 h 291"/>
                    <a:gd name="T4" fmla="*/ 0 w 459"/>
                    <a:gd name="T5" fmla="*/ 2147483647 h 291"/>
                    <a:gd name="T6" fmla="*/ 0 w 459"/>
                    <a:gd name="T7" fmla="*/ 2147483647 h 291"/>
                    <a:gd name="T8" fmla="*/ 2147483647 w 459"/>
                    <a:gd name="T9" fmla="*/ 0 h 291"/>
                    <a:gd name="T10" fmla="*/ 2147483647 w 459"/>
                    <a:gd name="T11" fmla="*/ 0 h 291"/>
                    <a:gd name="T12" fmla="*/ 2147483647 w 459"/>
                    <a:gd name="T13" fmla="*/ 2147483647 h 291"/>
                    <a:gd name="T14" fmla="*/ 2147483647 w 459"/>
                    <a:gd name="T15" fmla="*/ 2147483647 h 291"/>
                    <a:gd name="T16" fmla="*/ 2147483647 w 459"/>
                    <a:gd name="T17" fmla="*/ 2147483647 h 291"/>
                    <a:gd name="T18" fmla="*/ 2147483647 w 459"/>
                    <a:gd name="T19" fmla="*/ 2147483647 h 291"/>
                    <a:gd name="T20" fmla="*/ 2147483647 w 459"/>
                    <a:gd name="T21" fmla="*/ 2147483647 h 291"/>
                    <a:gd name="T22" fmla="*/ 2147483647 w 459"/>
                    <a:gd name="T23" fmla="*/ 2147483647 h 291"/>
                    <a:gd name="T24" fmla="*/ 2147483647 w 459"/>
                    <a:gd name="T25" fmla="*/ 2147483647 h 291"/>
                    <a:gd name="T26" fmla="*/ 2147483647 w 459"/>
                    <a:gd name="T27" fmla="*/ 2147483647 h 291"/>
                    <a:gd name="T28" fmla="*/ 2147483647 w 459"/>
                    <a:gd name="T29" fmla="*/ 2147483647 h 291"/>
                    <a:gd name="T30" fmla="*/ 2147483647 w 459"/>
                    <a:gd name="T31" fmla="*/ 2147483647 h 291"/>
                    <a:gd name="T32" fmla="*/ 2147483647 w 459"/>
                    <a:gd name="T33" fmla="*/ 2147483647 h 291"/>
                    <a:gd name="T34" fmla="*/ 2147483647 w 459"/>
                    <a:gd name="T35" fmla="*/ 2147483647 h 291"/>
                    <a:gd name="T36" fmla="*/ 2147483647 w 459"/>
                    <a:gd name="T37" fmla="*/ 2147483647 h 291"/>
                    <a:gd name="T38" fmla="*/ 2147483647 w 459"/>
                    <a:gd name="T39" fmla="*/ 2147483647 h 291"/>
                    <a:gd name="T40" fmla="*/ 2147483647 w 459"/>
                    <a:gd name="T41" fmla="*/ 2147483647 h 291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459"/>
                    <a:gd name="T64" fmla="*/ 0 h 291"/>
                    <a:gd name="T65" fmla="*/ 459 w 459"/>
                    <a:gd name="T66" fmla="*/ 291 h 291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459" h="291">
                      <a:moveTo>
                        <a:pt x="24" y="291"/>
                      </a:moveTo>
                      <a:lnTo>
                        <a:pt x="0" y="291"/>
                      </a:lnTo>
                      <a:lnTo>
                        <a:pt x="0" y="267"/>
                      </a:lnTo>
                      <a:lnTo>
                        <a:pt x="0" y="170"/>
                      </a:lnTo>
                      <a:lnTo>
                        <a:pt x="97" y="0"/>
                      </a:lnTo>
                      <a:lnTo>
                        <a:pt x="459" y="0"/>
                      </a:lnTo>
                      <a:lnTo>
                        <a:pt x="435" y="25"/>
                      </a:lnTo>
                      <a:lnTo>
                        <a:pt x="411" y="25"/>
                      </a:lnTo>
                      <a:lnTo>
                        <a:pt x="411" y="73"/>
                      </a:lnTo>
                      <a:lnTo>
                        <a:pt x="387" y="49"/>
                      </a:lnTo>
                      <a:lnTo>
                        <a:pt x="387" y="25"/>
                      </a:lnTo>
                      <a:lnTo>
                        <a:pt x="363" y="25"/>
                      </a:lnTo>
                      <a:lnTo>
                        <a:pt x="363" y="49"/>
                      </a:lnTo>
                      <a:lnTo>
                        <a:pt x="363" y="73"/>
                      </a:lnTo>
                      <a:lnTo>
                        <a:pt x="387" y="73"/>
                      </a:lnTo>
                      <a:lnTo>
                        <a:pt x="387" y="97"/>
                      </a:lnTo>
                      <a:lnTo>
                        <a:pt x="290" y="97"/>
                      </a:lnTo>
                      <a:lnTo>
                        <a:pt x="242" y="146"/>
                      </a:lnTo>
                      <a:lnTo>
                        <a:pt x="242" y="267"/>
                      </a:lnTo>
                      <a:lnTo>
                        <a:pt x="145" y="291"/>
                      </a:lnTo>
                      <a:lnTo>
                        <a:pt x="24" y="29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136" name="Freeform 1804"/>
                <p:cNvSpPr>
                  <a:spLocks/>
                </p:cNvSpPr>
                <p:nvPr/>
              </p:nvSpPr>
              <p:spPr bwMode="auto">
                <a:xfrm>
                  <a:off x="2672859" y="4669960"/>
                  <a:ext cx="212874" cy="223772"/>
                </a:xfrm>
                <a:custGeom>
                  <a:avLst/>
                  <a:gdLst>
                    <a:gd name="T0" fmla="*/ 2147483647 w 436"/>
                    <a:gd name="T1" fmla="*/ 0 h 605"/>
                    <a:gd name="T2" fmla="*/ 2147483647 w 436"/>
                    <a:gd name="T3" fmla="*/ 0 h 605"/>
                    <a:gd name="T4" fmla="*/ 2147483647 w 436"/>
                    <a:gd name="T5" fmla="*/ 2147483647 h 605"/>
                    <a:gd name="T6" fmla="*/ 2147483647 w 436"/>
                    <a:gd name="T7" fmla="*/ 2147483647 h 605"/>
                    <a:gd name="T8" fmla="*/ 2147483647 w 436"/>
                    <a:gd name="T9" fmla="*/ 2147483647 h 605"/>
                    <a:gd name="T10" fmla="*/ 2147483647 w 436"/>
                    <a:gd name="T11" fmla="*/ 2147483647 h 605"/>
                    <a:gd name="T12" fmla="*/ 2147483647 w 436"/>
                    <a:gd name="T13" fmla="*/ 2147483647 h 605"/>
                    <a:gd name="T14" fmla="*/ 2147483647 w 436"/>
                    <a:gd name="T15" fmla="*/ 2147483647 h 605"/>
                    <a:gd name="T16" fmla="*/ 2147483647 w 436"/>
                    <a:gd name="T17" fmla="*/ 2147483647 h 605"/>
                    <a:gd name="T18" fmla="*/ 2147483647 w 436"/>
                    <a:gd name="T19" fmla="*/ 2147483647 h 605"/>
                    <a:gd name="T20" fmla="*/ 2147483647 w 436"/>
                    <a:gd name="T21" fmla="*/ 2147483647 h 605"/>
                    <a:gd name="T22" fmla="*/ 2147483647 w 436"/>
                    <a:gd name="T23" fmla="*/ 2147483647 h 605"/>
                    <a:gd name="T24" fmla="*/ 2147483647 w 436"/>
                    <a:gd name="T25" fmla="*/ 2147483647 h 605"/>
                    <a:gd name="T26" fmla="*/ 2147483647 w 436"/>
                    <a:gd name="T27" fmla="*/ 2147483647 h 605"/>
                    <a:gd name="T28" fmla="*/ 2147483647 w 436"/>
                    <a:gd name="T29" fmla="*/ 2147483647 h 605"/>
                    <a:gd name="T30" fmla="*/ 2147483647 w 436"/>
                    <a:gd name="T31" fmla="*/ 2147483647 h 605"/>
                    <a:gd name="T32" fmla="*/ 2147483647 w 436"/>
                    <a:gd name="T33" fmla="*/ 2147483647 h 605"/>
                    <a:gd name="T34" fmla="*/ 2147483647 w 436"/>
                    <a:gd name="T35" fmla="*/ 2147483647 h 605"/>
                    <a:gd name="T36" fmla="*/ 2147483647 w 436"/>
                    <a:gd name="T37" fmla="*/ 2147483647 h 605"/>
                    <a:gd name="T38" fmla="*/ 2147483647 w 436"/>
                    <a:gd name="T39" fmla="*/ 2147483647 h 605"/>
                    <a:gd name="T40" fmla="*/ 2147483647 w 436"/>
                    <a:gd name="T41" fmla="*/ 2147483647 h 605"/>
                    <a:gd name="T42" fmla="*/ 2147483647 w 436"/>
                    <a:gd name="T43" fmla="*/ 2147483647 h 605"/>
                    <a:gd name="T44" fmla="*/ 2147483647 w 436"/>
                    <a:gd name="T45" fmla="*/ 2147483647 h 605"/>
                    <a:gd name="T46" fmla="*/ 2147483647 w 436"/>
                    <a:gd name="T47" fmla="*/ 2147483647 h 605"/>
                    <a:gd name="T48" fmla="*/ 2147483647 w 436"/>
                    <a:gd name="T49" fmla="*/ 2147483647 h 605"/>
                    <a:gd name="T50" fmla="*/ 0 w 436"/>
                    <a:gd name="T51" fmla="*/ 2147483647 h 605"/>
                    <a:gd name="T52" fmla="*/ 2147483647 w 436"/>
                    <a:gd name="T53" fmla="*/ 2147483647 h 605"/>
                    <a:gd name="T54" fmla="*/ 0 w 436"/>
                    <a:gd name="T55" fmla="*/ 2147483647 h 605"/>
                    <a:gd name="T56" fmla="*/ 2147483647 w 436"/>
                    <a:gd name="T57" fmla="*/ 2147483647 h 605"/>
                    <a:gd name="T58" fmla="*/ 0 w 436"/>
                    <a:gd name="T59" fmla="*/ 2147483647 h 605"/>
                    <a:gd name="T60" fmla="*/ 2147483647 w 436"/>
                    <a:gd name="T61" fmla="*/ 2147483647 h 605"/>
                    <a:gd name="T62" fmla="*/ 0 w 436"/>
                    <a:gd name="T63" fmla="*/ 2147483647 h 605"/>
                    <a:gd name="T64" fmla="*/ 2147483647 w 436"/>
                    <a:gd name="T65" fmla="*/ 2147483647 h 605"/>
                    <a:gd name="T66" fmla="*/ 0 w 436"/>
                    <a:gd name="T67" fmla="*/ 2147483647 h 605"/>
                    <a:gd name="T68" fmla="*/ 2147483647 w 436"/>
                    <a:gd name="T69" fmla="*/ 2147483647 h 605"/>
                    <a:gd name="T70" fmla="*/ 0 w 436"/>
                    <a:gd name="T71" fmla="*/ 2147483647 h 605"/>
                    <a:gd name="T72" fmla="*/ 2147483647 w 436"/>
                    <a:gd name="T73" fmla="*/ 2147483647 h 605"/>
                    <a:gd name="T74" fmla="*/ 0 w 436"/>
                    <a:gd name="T75" fmla="*/ 2147483647 h 605"/>
                    <a:gd name="T76" fmla="*/ 2147483647 w 436"/>
                    <a:gd name="T77" fmla="*/ 2147483647 h 605"/>
                    <a:gd name="T78" fmla="*/ 0 w 436"/>
                    <a:gd name="T79" fmla="*/ 2147483647 h 605"/>
                    <a:gd name="T80" fmla="*/ 2147483647 w 436"/>
                    <a:gd name="T81" fmla="*/ 2147483647 h 605"/>
                    <a:gd name="T82" fmla="*/ 0 w 436"/>
                    <a:gd name="T83" fmla="*/ 2147483647 h 605"/>
                    <a:gd name="T84" fmla="*/ 2147483647 w 436"/>
                    <a:gd name="T85" fmla="*/ 2147483647 h 605"/>
                    <a:gd name="T86" fmla="*/ 0 w 436"/>
                    <a:gd name="T87" fmla="*/ 2147483647 h 605"/>
                    <a:gd name="T88" fmla="*/ 2147483647 w 436"/>
                    <a:gd name="T89" fmla="*/ 2147483647 h 605"/>
                    <a:gd name="T90" fmla="*/ 0 w 436"/>
                    <a:gd name="T91" fmla="*/ 2147483647 h 605"/>
                    <a:gd name="T92" fmla="*/ 2147483647 w 436"/>
                    <a:gd name="T93" fmla="*/ 2147483647 h 605"/>
                    <a:gd name="T94" fmla="*/ 0 w 436"/>
                    <a:gd name="T95" fmla="*/ 2147483647 h 605"/>
                    <a:gd name="T96" fmla="*/ 0 w 436"/>
                    <a:gd name="T97" fmla="*/ 2147483647 h 605"/>
                    <a:gd name="T98" fmla="*/ 2147483647 w 436"/>
                    <a:gd name="T99" fmla="*/ 0 h 605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436"/>
                    <a:gd name="T151" fmla="*/ 0 h 605"/>
                    <a:gd name="T152" fmla="*/ 436 w 436"/>
                    <a:gd name="T153" fmla="*/ 605 h 605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436" h="605">
                      <a:moveTo>
                        <a:pt x="73" y="0"/>
                      </a:moveTo>
                      <a:lnTo>
                        <a:pt x="363" y="0"/>
                      </a:lnTo>
                      <a:lnTo>
                        <a:pt x="436" y="49"/>
                      </a:lnTo>
                      <a:lnTo>
                        <a:pt x="387" y="73"/>
                      </a:lnTo>
                      <a:lnTo>
                        <a:pt x="436" y="121"/>
                      </a:lnTo>
                      <a:lnTo>
                        <a:pt x="387" y="121"/>
                      </a:lnTo>
                      <a:lnTo>
                        <a:pt x="436" y="170"/>
                      </a:lnTo>
                      <a:lnTo>
                        <a:pt x="387" y="170"/>
                      </a:lnTo>
                      <a:lnTo>
                        <a:pt x="436" y="218"/>
                      </a:lnTo>
                      <a:lnTo>
                        <a:pt x="412" y="242"/>
                      </a:lnTo>
                      <a:lnTo>
                        <a:pt x="436" y="266"/>
                      </a:lnTo>
                      <a:lnTo>
                        <a:pt x="387" y="266"/>
                      </a:lnTo>
                      <a:lnTo>
                        <a:pt x="436" y="315"/>
                      </a:lnTo>
                      <a:lnTo>
                        <a:pt x="412" y="339"/>
                      </a:lnTo>
                      <a:lnTo>
                        <a:pt x="436" y="363"/>
                      </a:lnTo>
                      <a:lnTo>
                        <a:pt x="387" y="363"/>
                      </a:lnTo>
                      <a:lnTo>
                        <a:pt x="436" y="412"/>
                      </a:lnTo>
                      <a:lnTo>
                        <a:pt x="387" y="412"/>
                      </a:lnTo>
                      <a:lnTo>
                        <a:pt x="436" y="460"/>
                      </a:lnTo>
                      <a:lnTo>
                        <a:pt x="387" y="460"/>
                      </a:lnTo>
                      <a:lnTo>
                        <a:pt x="436" y="508"/>
                      </a:lnTo>
                      <a:lnTo>
                        <a:pt x="387" y="533"/>
                      </a:lnTo>
                      <a:lnTo>
                        <a:pt x="436" y="557"/>
                      </a:lnTo>
                      <a:lnTo>
                        <a:pt x="412" y="557"/>
                      </a:lnTo>
                      <a:lnTo>
                        <a:pt x="436" y="605"/>
                      </a:lnTo>
                      <a:lnTo>
                        <a:pt x="0" y="605"/>
                      </a:lnTo>
                      <a:lnTo>
                        <a:pt x="49" y="557"/>
                      </a:lnTo>
                      <a:lnTo>
                        <a:pt x="0" y="557"/>
                      </a:lnTo>
                      <a:lnTo>
                        <a:pt x="49" y="508"/>
                      </a:lnTo>
                      <a:lnTo>
                        <a:pt x="0" y="508"/>
                      </a:lnTo>
                      <a:lnTo>
                        <a:pt x="49" y="460"/>
                      </a:lnTo>
                      <a:lnTo>
                        <a:pt x="0" y="460"/>
                      </a:lnTo>
                      <a:lnTo>
                        <a:pt x="49" y="412"/>
                      </a:lnTo>
                      <a:lnTo>
                        <a:pt x="0" y="412"/>
                      </a:lnTo>
                      <a:lnTo>
                        <a:pt x="49" y="363"/>
                      </a:lnTo>
                      <a:lnTo>
                        <a:pt x="0" y="363"/>
                      </a:lnTo>
                      <a:lnTo>
                        <a:pt x="49" y="315"/>
                      </a:lnTo>
                      <a:lnTo>
                        <a:pt x="0" y="315"/>
                      </a:lnTo>
                      <a:lnTo>
                        <a:pt x="49" y="242"/>
                      </a:lnTo>
                      <a:lnTo>
                        <a:pt x="0" y="266"/>
                      </a:lnTo>
                      <a:lnTo>
                        <a:pt x="49" y="218"/>
                      </a:lnTo>
                      <a:lnTo>
                        <a:pt x="0" y="218"/>
                      </a:lnTo>
                      <a:lnTo>
                        <a:pt x="49" y="170"/>
                      </a:lnTo>
                      <a:lnTo>
                        <a:pt x="0" y="170"/>
                      </a:lnTo>
                      <a:lnTo>
                        <a:pt x="25" y="121"/>
                      </a:lnTo>
                      <a:lnTo>
                        <a:pt x="0" y="121"/>
                      </a:lnTo>
                      <a:lnTo>
                        <a:pt x="49" y="73"/>
                      </a:lnTo>
                      <a:lnTo>
                        <a:pt x="0" y="73"/>
                      </a:lnTo>
                      <a:lnTo>
                        <a:pt x="0" y="49"/>
                      </a:lnTo>
                      <a:lnTo>
                        <a:pt x="73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137" name="Freeform 1805"/>
                <p:cNvSpPr>
                  <a:spLocks/>
                </p:cNvSpPr>
                <p:nvPr/>
              </p:nvSpPr>
              <p:spPr bwMode="auto">
                <a:xfrm>
                  <a:off x="2805661" y="4882637"/>
                  <a:ext cx="23436" cy="44385"/>
                </a:xfrm>
                <a:custGeom>
                  <a:avLst/>
                  <a:gdLst>
                    <a:gd name="T0" fmla="*/ 0 w 48"/>
                    <a:gd name="T1" fmla="*/ 2147483647 h 117"/>
                    <a:gd name="T2" fmla="*/ 2147483647 w 48"/>
                    <a:gd name="T3" fmla="*/ 0 h 117"/>
                    <a:gd name="T4" fmla="*/ 2147483647 w 48"/>
                    <a:gd name="T5" fmla="*/ 0 h 117"/>
                    <a:gd name="T6" fmla="*/ 2147483647 w 48"/>
                    <a:gd name="T7" fmla="*/ 2147483647 h 117"/>
                    <a:gd name="T8" fmla="*/ 2147483647 w 48"/>
                    <a:gd name="T9" fmla="*/ 2147483647 h 117"/>
                    <a:gd name="T10" fmla="*/ 0 w 48"/>
                    <a:gd name="T11" fmla="*/ 2147483647 h 11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8"/>
                    <a:gd name="T19" fmla="*/ 0 h 117"/>
                    <a:gd name="T20" fmla="*/ 48 w 48"/>
                    <a:gd name="T21" fmla="*/ 117 h 11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8" h="117">
                      <a:moveTo>
                        <a:pt x="0" y="105"/>
                      </a:moveTo>
                      <a:lnTo>
                        <a:pt x="6" y="0"/>
                      </a:lnTo>
                      <a:lnTo>
                        <a:pt x="48" y="0"/>
                      </a:lnTo>
                      <a:lnTo>
                        <a:pt x="48" y="105"/>
                      </a:lnTo>
                      <a:lnTo>
                        <a:pt x="33" y="117"/>
                      </a:lnTo>
                      <a:lnTo>
                        <a:pt x="0" y="10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138" name="Freeform 1806"/>
                <p:cNvSpPr>
                  <a:spLocks/>
                </p:cNvSpPr>
                <p:nvPr/>
              </p:nvSpPr>
              <p:spPr bwMode="auto">
                <a:xfrm>
                  <a:off x="2717777" y="4890034"/>
                  <a:ext cx="21483" cy="38837"/>
                </a:xfrm>
                <a:custGeom>
                  <a:avLst/>
                  <a:gdLst>
                    <a:gd name="T0" fmla="*/ 0 w 39"/>
                    <a:gd name="T1" fmla="*/ 0 h 108"/>
                    <a:gd name="T2" fmla="*/ 2147483647 w 39"/>
                    <a:gd name="T3" fmla="*/ 2147483647 h 108"/>
                    <a:gd name="T4" fmla="*/ 2147483647 w 39"/>
                    <a:gd name="T5" fmla="*/ 2147483647 h 108"/>
                    <a:gd name="T6" fmla="*/ 2147483647 w 39"/>
                    <a:gd name="T7" fmla="*/ 2147483647 h 10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08"/>
                    <a:gd name="T14" fmla="*/ 39 w 39"/>
                    <a:gd name="T15" fmla="*/ 108 h 10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08">
                      <a:moveTo>
                        <a:pt x="0" y="0"/>
                      </a:moveTo>
                      <a:lnTo>
                        <a:pt x="3" y="96"/>
                      </a:lnTo>
                      <a:lnTo>
                        <a:pt x="21" y="108"/>
                      </a:lnTo>
                      <a:lnTo>
                        <a:pt x="39" y="9"/>
                      </a:lnTo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baseline="-250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  <p:pic>
              <p:nvPicPr>
                <p:cNvPr id="139" name="Picture 1807" descr="4100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 flipH="1">
                  <a:off x="2657475" y="4612957"/>
                  <a:ext cx="271463" cy="5381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5"/>
          <p:cNvSpPr>
            <a:spLocks noGrp="1"/>
          </p:cNvSpPr>
          <p:nvPr>
            <p:ph type="title"/>
          </p:nvPr>
        </p:nvSpPr>
        <p:spPr bwMode="auto">
          <a:xfrm>
            <a:off x="2667000" y="76200"/>
            <a:ext cx="4608513" cy="914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en-US" b="1" dirty="0" smtClean="0"/>
              <a:t>MSA Locations </a:t>
            </a:r>
            <a:br>
              <a:rPr lang="en-US" b="1" dirty="0" smtClean="0"/>
            </a:br>
            <a:r>
              <a:rPr lang="en-US" b="1" dirty="0" smtClean="0"/>
              <a:t>in WSMR Region</a:t>
            </a:r>
            <a:endParaRPr lang="en-US" dirty="0" smtClean="0"/>
          </a:p>
        </p:txBody>
      </p:sp>
      <p:grpSp>
        <p:nvGrpSpPr>
          <p:cNvPr id="2" name="Group 222"/>
          <p:cNvGrpSpPr>
            <a:grpSpLocks/>
          </p:cNvGrpSpPr>
          <p:nvPr/>
        </p:nvGrpSpPr>
        <p:grpSpPr bwMode="auto">
          <a:xfrm>
            <a:off x="1371600" y="1676400"/>
            <a:ext cx="6257924" cy="4724400"/>
            <a:chOff x="3333751" y="1173871"/>
            <a:chExt cx="5495924" cy="4434767"/>
          </a:xfrm>
        </p:grpSpPr>
        <p:pic>
          <p:nvPicPr>
            <p:cNvPr id="1946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20000" t="21274" r="50000" b="3448"/>
            <a:stretch>
              <a:fillRect/>
            </a:stretch>
          </p:blipFill>
          <p:spPr bwMode="auto">
            <a:xfrm>
              <a:off x="3333751" y="1173871"/>
              <a:ext cx="5495924" cy="4434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5649285" y="2757110"/>
              <a:ext cx="252599" cy="17856"/>
              <a:chOff x="457200" y="5715000"/>
              <a:chExt cx="1085860" cy="76200"/>
            </a:xfrm>
            <a:solidFill>
              <a:srgbClr val="FF0000">
                <a:alpha val="14000"/>
              </a:srgbClr>
            </a:solidFill>
          </p:grpSpPr>
          <p:sp>
            <p:nvSpPr>
              <p:cNvPr id="301" name="Oval 3"/>
              <p:cNvSpPr/>
              <p:nvPr/>
            </p:nvSpPr>
            <p:spPr>
              <a:xfrm>
                <a:off x="457185" y="5716669"/>
                <a:ext cx="74248" cy="737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02" name="Oval 4"/>
              <p:cNvSpPr/>
              <p:nvPr/>
            </p:nvSpPr>
            <p:spPr>
              <a:xfrm>
                <a:off x="874829" y="5716669"/>
                <a:ext cx="78890" cy="737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03" name="Oval 5"/>
              <p:cNvSpPr/>
              <p:nvPr/>
            </p:nvSpPr>
            <p:spPr>
              <a:xfrm>
                <a:off x="1069730" y="5716669"/>
                <a:ext cx="78890" cy="737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04" name="Oval 6"/>
              <p:cNvSpPr/>
              <p:nvPr/>
            </p:nvSpPr>
            <p:spPr>
              <a:xfrm>
                <a:off x="1269273" y="5716669"/>
                <a:ext cx="78887" cy="737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05" name="Oval 7"/>
              <p:cNvSpPr/>
              <p:nvPr/>
            </p:nvSpPr>
            <p:spPr>
              <a:xfrm>
                <a:off x="1468812" y="5716669"/>
                <a:ext cx="74248" cy="737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06" name="Oval 8"/>
              <p:cNvSpPr/>
              <p:nvPr/>
            </p:nvSpPr>
            <p:spPr>
              <a:xfrm>
                <a:off x="670648" y="5716669"/>
                <a:ext cx="78890" cy="737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" name="Group 13"/>
            <p:cNvGrpSpPr>
              <a:grpSpLocks/>
            </p:cNvGrpSpPr>
            <p:nvPr/>
          </p:nvGrpSpPr>
          <p:grpSpPr bwMode="auto">
            <a:xfrm>
              <a:off x="5649281" y="2798402"/>
              <a:ext cx="252599" cy="17856"/>
              <a:chOff x="457200" y="5715000"/>
              <a:chExt cx="1085860" cy="76200"/>
            </a:xfrm>
            <a:solidFill>
              <a:srgbClr val="FF0000">
                <a:alpha val="14000"/>
              </a:srgbClr>
            </a:solidFill>
          </p:grpSpPr>
          <p:sp>
            <p:nvSpPr>
              <p:cNvPr id="295" name="Oval 35"/>
              <p:cNvSpPr/>
              <p:nvPr/>
            </p:nvSpPr>
            <p:spPr>
              <a:xfrm>
                <a:off x="457200" y="5715514"/>
                <a:ext cx="74248" cy="737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96" name="Oval 36"/>
              <p:cNvSpPr/>
              <p:nvPr/>
            </p:nvSpPr>
            <p:spPr>
              <a:xfrm>
                <a:off x="874844" y="5715514"/>
                <a:ext cx="78890" cy="737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97" name="Oval 37"/>
              <p:cNvSpPr/>
              <p:nvPr/>
            </p:nvSpPr>
            <p:spPr>
              <a:xfrm>
                <a:off x="1069745" y="5715514"/>
                <a:ext cx="78890" cy="737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98" name="Oval 38"/>
              <p:cNvSpPr/>
              <p:nvPr/>
            </p:nvSpPr>
            <p:spPr>
              <a:xfrm>
                <a:off x="1273926" y="5715514"/>
                <a:ext cx="74248" cy="737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99" name="Oval 39"/>
              <p:cNvSpPr/>
              <p:nvPr/>
            </p:nvSpPr>
            <p:spPr>
              <a:xfrm>
                <a:off x="1468827" y="5715514"/>
                <a:ext cx="74248" cy="737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00" name="Oval 40"/>
              <p:cNvSpPr/>
              <p:nvPr/>
            </p:nvSpPr>
            <p:spPr>
              <a:xfrm>
                <a:off x="670663" y="5715514"/>
                <a:ext cx="78890" cy="737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" name="Group 20"/>
            <p:cNvGrpSpPr>
              <a:grpSpLocks/>
            </p:cNvGrpSpPr>
            <p:nvPr/>
          </p:nvGrpSpPr>
          <p:grpSpPr bwMode="auto">
            <a:xfrm>
              <a:off x="5649285" y="2840810"/>
              <a:ext cx="252599" cy="17856"/>
              <a:chOff x="457200" y="5715000"/>
              <a:chExt cx="1085860" cy="76200"/>
            </a:xfrm>
            <a:solidFill>
              <a:srgbClr val="FF0000">
                <a:alpha val="14000"/>
              </a:srgbClr>
            </a:solidFill>
          </p:grpSpPr>
          <p:sp>
            <p:nvSpPr>
              <p:cNvPr id="289" name="Oval 29"/>
              <p:cNvSpPr/>
              <p:nvPr/>
            </p:nvSpPr>
            <p:spPr>
              <a:xfrm>
                <a:off x="457185" y="5714199"/>
                <a:ext cx="74248" cy="78315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90" name="Oval 30"/>
              <p:cNvSpPr/>
              <p:nvPr/>
            </p:nvSpPr>
            <p:spPr>
              <a:xfrm>
                <a:off x="874829" y="5714199"/>
                <a:ext cx="78890" cy="78315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91" name="Oval 31"/>
              <p:cNvSpPr/>
              <p:nvPr/>
            </p:nvSpPr>
            <p:spPr>
              <a:xfrm>
                <a:off x="1069730" y="5714199"/>
                <a:ext cx="78890" cy="78315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92" name="Oval 32"/>
              <p:cNvSpPr/>
              <p:nvPr/>
            </p:nvSpPr>
            <p:spPr>
              <a:xfrm>
                <a:off x="1269273" y="5714199"/>
                <a:ext cx="78887" cy="78315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93" name="Oval 33"/>
              <p:cNvSpPr/>
              <p:nvPr/>
            </p:nvSpPr>
            <p:spPr>
              <a:xfrm>
                <a:off x="1468812" y="5714199"/>
                <a:ext cx="74248" cy="78315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94" name="Oval 34"/>
              <p:cNvSpPr/>
              <p:nvPr/>
            </p:nvSpPr>
            <p:spPr>
              <a:xfrm>
                <a:off x="670648" y="5714199"/>
                <a:ext cx="78890" cy="78315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" name="Group 27"/>
            <p:cNvGrpSpPr>
              <a:grpSpLocks/>
            </p:cNvGrpSpPr>
            <p:nvPr/>
          </p:nvGrpSpPr>
          <p:grpSpPr bwMode="auto">
            <a:xfrm>
              <a:off x="5649285" y="2883218"/>
              <a:ext cx="252599" cy="17856"/>
              <a:chOff x="457200" y="5715000"/>
              <a:chExt cx="1085860" cy="76200"/>
            </a:xfrm>
            <a:solidFill>
              <a:srgbClr val="FF0000">
                <a:alpha val="14000"/>
              </a:srgbClr>
            </a:solidFill>
          </p:grpSpPr>
          <p:sp>
            <p:nvSpPr>
              <p:cNvPr id="283" name="Oval 23"/>
              <p:cNvSpPr/>
              <p:nvPr/>
            </p:nvSpPr>
            <p:spPr>
              <a:xfrm>
                <a:off x="457185" y="5712887"/>
                <a:ext cx="74248" cy="7831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84" name="Oval 24"/>
              <p:cNvSpPr/>
              <p:nvPr/>
            </p:nvSpPr>
            <p:spPr>
              <a:xfrm>
                <a:off x="874829" y="5712887"/>
                <a:ext cx="78890" cy="7831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85" name="Oval 25"/>
              <p:cNvSpPr/>
              <p:nvPr/>
            </p:nvSpPr>
            <p:spPr>
              <a:xfrm>
                <a:off x="1069730" y="5712887"/>
                <a:ext cx="78890" cy="7831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86" name="Oval 26"/>
              <p:cNvSpPr/>
              <p:nvPr/>
            </p:nvSpPr>
            <p:spPr>
              <a:xfrm>
                <a:off x="1269273" y="5712887"/>
                <a:ext cx="78887" cy="7831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87" name="Oval 27"/>
              <p:cNvSpPr/>
              <p:nvPr/>
            </p:nvSpPr>
            <p:spPr>
              <a:xfrm>
                <a:off x="1468812" y="5712887"/>
                <a:ext cx="74248" cy="7831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88" name="Oval 28"/>
              <p:cNvSpPr/>
              <p:nvPr/>
            </p:nvSpPr>
            <p:spPr>
              <a:xfrm>
                <a:off x="670648" y="5712887"/>
                <a:ext cx="78890" cy="7831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" name="Group 34"/>
            <p:cNvGrpSpPr>
              <a:grpSpLocks/>
            </p:cNvGrpSpPr>
            <p:nvPr/>
          </p:nvGrpSpPr>
          <p:grpSpPr bwMode="auto">
            <a:xfrm>
              <a:off x="5649285" y="2670061"/>
              <a:ext cx="252599" cy="17856"/>
              <a:chOff x="457200" y="5715000"/>
              <a:chExt cx="1085860" cy="76200"/>
            </a:xfrm>
            <a:solidFill>
              <a:srgbClr val="FF0000">
                <a:alpha val="14000"/>
              </a:srgbClr>
            </a:solidFill>
          </p:grpSpPr>
          <p:sp>
            <p:nvSpPr>
              <p:cNvPr id="277" name="Oval 17"/>
              <p:cNvSpPr/>
              <p:nvPr/>
            </p:nvSpPr>
            <p:spPr>
              <a:xfrm>
                <a:off x="457185" y="5715000"/>
                <a:ext cx="74248" cy="78315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78" name="Oval 18"/>
              <p:cNvSpPr/>
              <p:nvPr/>
            </p:nvSpPr>
            <p:spPr>
              <a:xfrm>
                <a:off x="874829" y="5715000"/>
                <a:ext cx="78890" cy="78315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79" name="Oval 19"/>
              <p:cNvSpPr/>
              <p:nvPr/>
            </p:nvSpPr>
            <p:spPr>
              <a:xfrm>
                <a:off x="1069730" y="5715000"/>
                <a:ext cx="78890" cy="78315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80" name="Oval 20"/>
              <p:cNvSpPr/>
              <p:nvPr/>
            </p:nvSpPr>
            <p:spPr>
              <a:xfrm>
                <a:off x="1269273" y="5715000"/>
                <a:ext cx="78887" cy="78315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81" name="Oval 21"/>
              <p:cNvSpPr/>
              <p:nvPr/>
            </p:nvSpPr>
            <p:spPr>
              <a:xfrm>
                <a:off x="1468812" y="5715000"/>
                <a:ext cx="74248" cy="78315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82" name="Oval 22"/>
              <p:cNvSpPr/>
              <p:nvPr/>
            </p:nvSpPr>
            <p:spPr>
              <a:xfrm>
                <a:off x="670648" y="5715000"/>
                <a:ext cx="78890" cy="78315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" name="Group 41"/>
            <p:cNvGrpSpPr>
              <a:grpSpLocks/>
            </p:cNvGrpSpPr>
            <p:nvPr/>
          </p:nvGrpSpPr>
          <p:grpSpPr bwMode="auto">
            <a:xfrm>
              <a:off x="5649285" y="2714701"/>
              <a:ext cx="252599" cy="17856"/>
              <a:chOff x="457200" y="5715000"/>
              <a:chExt cx="1085860" cy="76200"/>
            </a:xfrm>
            <a:solidFill>
              <a:srgbClr val="FF0000">
                <a:alpha val="14000"/>
              </a:srgbClr>
            </a:solidFill>
          </p:grpSpPr>
          <p:sp>
            <p:nvSpPr>
              <p:cNvPr id="271" name="Oval 11"/>
              <p:cNvSpPr/>
              <p:nvPr/>
            </p:nvSpPr>
            <p:spPr>
              <a:xfrm>
                <a:off x="457185" y="5713375"/>
                <a:ext cx="74248" cy="7831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72" name="Oval 12"/>
              <p:cNvSpPr/>
              <p:nvPr/>
            </p:nvSpPr>
            <p:spPr>
              <a:xfrm>
                <a:off x="874829" y="5713375"/>
                <a:ext cx="78890" cy="7831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73" name="Oval 13"/>
              <p:cNvSpPr/>
              <p:nvPr/>
            </p:nvSpPr>
            <p:spPr>
              <a:xfrm>
                <a:off x="1069730" y="5713375"/>
                <a:ext cx="78890" cy="7831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74" name="Oval 14"/>
              <p:cNvSpPr/>
              <p:nvPr/>
            </p:nvSpPr>
            <p:spPr>
              <a:xfrm>
                <a:off x="1269273" y="5713375"/>
                <a:ext cx="78887" cy="7831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75" name="Oval 15"/>
              <p:cNvSpPr/>
              <p:nvPr/>
            </p:nvSpPr>
            <p:spPr>
              <a:xfrm>
                <a:off x="1468812" y="5713375"/>
                <a:ext cx="74248" cy="7831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76" name="Oval 16"/>
              <p:cNvSpPr/>
              <p:nvPr/>
            </p:nvSpPr>
            <p:spPr>
              <a:xfrm>
                <a:off x="670648" y="5713375"/>
                <a:ext cx="78890" cy="7831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9" name="Group 12"/>
            <p:cNvGrpSpPr>
              <a:grpSpLocks/>
            </p:cNvGrpSpPr>
            <p:nvPr/>
          </p:nvGrpSpPr>
          <p:grpSpPr bwMode="auto">
            <a:xfrm>
              <a:off x="7313108" y="2377349"/>
              <a:ext cx="252599" cy="17856"/>
              <a:chOff x="457200" y="5715000"/>
              <a:chExt cx="1085860" cy="76200"/>
            </a:xfrm>
          </p:grpSpPr>
          <p:sp>
            <p:nvSpPr>
              <p:cNvPr id="217" name="Oval 3"/>
              <p:cNvSpPr/>
              <p:nvPr/>
            </p:nvSpPr>
            <p:spPr>
              <a:xfrm>
                <a:off x="459371" y="5713673"/>
                <a:ext cx="75065" cy="745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8" name="Oval 4"/>
              <p:cNvSpPr/>
              <p:nvPr/>
            </p:nvSpPr>
            <p:spPr>
              <a:xfrm>
                <a:off x="875649" y="5713673"/>
                <a:ext cx="81891" cy="745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9" name="Oval 5"/>
              <p:cNvSpPr/>
              <p:nvPr/>
            </p:nvSpPr>
            <p:spPr>
              <a:xfrm>
                <a:off x="1073555" y="5713673"/>
                <a:ext cx="75065" cy="745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0" name="Oval 6"/>
              <p:cNvSpPr/>
              <p:nvPr/>
            </p:nvSpPr>
            <p:spPr>
              <a:xfrm>
                <a:off x="1271456" y="5713673"/>
                <a:ext cx="75069" cy="745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1" name="Oval 7"/>
              <p:cNvSpPr/>
              <p:nvPr/>
            </p:nvSpPr>
            <p:spPr>
              <a:xfrm>
                <a:off x="1469362" y="5713673"/>
                <a:ext cx="75065" cy="745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2" name="Oval 8"/>
              <p:cNvSpPr/>
              <p:nvPr/>
            </p:nvSpPr>
            <p:spPr>
              <a:xfrm>
                <a:off x="670921" y="5713673"/>
                <a:ext cx="81891" cy="745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" name="Group 13"/>
            <p:cNvGrpSpPr>
              <a:grpSpLocks/>
            </p:cNvGrpSpPr>
            <p:nvPr/>
          </p:nvGrpSpPr>
          <p:grpSpPr bwMode="auto">
            <a:xfrm>
              <a:off x="7313104" y="2418641"/>
              <a:ext cx="252599" cy="17856"/>
              <a:chOff x="457200" y="5715000"/>
              <a:chExt cx="1085860" cy="76200"/>
            </a:xfrm>
          </p:grpSpPr>
          <p:sp>
            <p:nvSpPr>
              <p:cNvPr id="211" name="Oval 210"/>
              <p:cNvSpPr/>
              <p:nvPr/>
            </p:nvSpPr>
            <p:spPr>
              <a:xfrm>
                <a:off x="459388" y="5713575"/>
                <a:ext cx="75065" cy="745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2" name="Oval 211"/>
              <p:cNvSpPr/>
              <p:nvPr/>
            </p:nvSpPr>
            <p:spPr>
              <a:xfrm>
                <a:off x="875666" y="5713575"/>
                <a:ext cx="81891" cy="745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3" name="Oval 212"/>
              <p:cNvSpPr/>
              <p:nvPr/>
            </p:nvSpPr>
            <p:spPr>
              <a:xfrm>
                <a:off x="1073572" y="5713575"/>
                <a:ext cx="75065" cy="745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4" name="Oval 213"/>
              <p:cNvSpPr/>
              <p:nvPr/>
            </p:nvSpPr>
            <p:spPr>
              <a:xfrm>
                <a:off x="1278300" y="5713575"/>
                <a:ext cx="68243" cy="745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5" name="Oval 214"/>
              <p:cNvSpPr/>
              <p:nvPr/>
            </p:nvSpPr>
            <p:spPr>
              <a:xfrm>
                <a:off x="1469379" y="5713575"/>
                <a:ext cx="75065" cy="745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6" name="Oval 215"/>
              <p:cNvSpPr/>
              <p:nvPr/>
            </p:nvSpPr>
            <p:spPr>
              <a:xfrm>
                <a:off x="670938" y="5713575"/>
                <a:ext cx="81891" cy="745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Group 20"/>
            <p:cNvGrpSpPr>
              <a:grpSpLocks/>
            </p:cNvGrpSpPr>
            <p:nvPr/>
          </p:nvGrpSpPr>
          <p:grpSpPr bwMode="auto">
            <a:xfrm>
              <a:off x="7313108" y="2461049"/>
              <a:ext cx="252599" cy="17856"/>
              <a:chOff x="457200" y="5715000"/>
              <a:chExt cx="1085860" cy="76200"/>
            </a:xfrm>
          </p:grpSpPr>
          <p:sp>
            <p:nvSpPr>
              <p:cNvPr id="205" name="Oval 204"/>
              <p:cNvSpPr/>
              <p:nvPr/>
            </p:nvSpPr>
            <p:spPr>
              <a:xfrm>
                <a:off x="459371" y="5715491"/>
                <a:ext cx="75065" cy="7451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6" name="Oval 205"/>
              <p:cNvSpPr/>
              <p:nvPr/>
            </p:nvSpPr>
            <p:spPr>
              <a:xfrm>
                <a:off x="875649" y="5715491"/>
                <a:ext cx="81891" cy="7451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7" name="Oval 206"/>
              <p:cNvSpPr/>
              <p:nvPr/>
            </p:nvSpPr>
            <p:spPr>
              <a:xfrm>
                <a:off x="1073555" y="5715491"/>
                <a:ext cx="75065" cy="7451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8" name="Oval 207"/>
              <p:cNvSpPr/>
              <p:nvPr/>
            </p:nvSpPr>
            <p:spPr>
              <a:xfrm>
                <a:off x="1271456" y="5715491"/>
                <a:ext cx="75069" cy="7451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9" name="Oval 208"/>
              <p:cNvSpPr/>
              <p:nvPr/>
            </p:nvSpPr>
            <p:spPr>
              <a:xfrm>
                <a:off x="1469362" y="5715491"/>
                <a:ext cx="75065" cy="7451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0" name="Oval 209"/>
              <p:cNvSpPr/>
              <p:nvPr/>
            </p:nvSpPr>
            <p:spPr>
              <a:xfrm>
                <a:off x="670921" y="5715491"/>
                <a:ext cx="81891" cy="7451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2" name="Group 27"/>
            <p:cNvGrpSpPr>
              <a:grpSpLocks/>
            </p:cNvGrpSpPr>
            <p:nvPr/>
          </p:nvGrpSpPr>
          <p:grpSpPr bwMode="auto">
            <a:xfrm>
              <a:off x="7313108" y="2503457"/>
              <a:ext cx="252599" cy="17856"/>
              <a:chOff x="457200" y="5715000"/>
              <a:chExt cx="1085860" cy="76200"/>
            </a:xfrm>
          </p:grpSpPr>
          <p:sp>
            <p:nvSpPr>
              <p:cNvPr id="199" name="Oval 198"/>
              <p:cNvSpPr/>
              <p:nvPr/>
            </p:nvSpPr>
            <p:spPr>
              <a:xfrm>
                <a:off x="459371" y="5717407"/>
                <a:ext cx="75065" cy="745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0" name="Oval 199"/>
              <p:cNvSpPr/>
              <p:nvPr/>
            </p:nvSpPr>
            <p:spPr>
              <a:xfrm>
                <a:off x="875649" y="5717407"/>
                <a:ext cx="81891" cy="745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1" name="Oval 200"/>
              <p:cNvSpPr/>
              <p:nvPr/>
            </p:nvSpPr>
            <p:spPr>
              <a:xfrm>
                <a:off x="1073555" y="5717407"/>
                <a:ext cx="75065" cy="745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2" name="Oval 201"/>
              <p:cNvSpPr/>
              <p:nvPr/>
            </p:nvSpPr>
            <p:spPr>
              <a:xfrm>
                <a:off x="1271456" y="5717407"/>
                <a:ext cx="75069" cy="745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3" name="Oval 202"/>
              <p:cNvSpPr/>
              <p:nvPr/>
            </p:nvSpPr>
            <p:spPr>
              <a:xfrm>
                <a:off x="1469362" y="5717407"/>
                <a:ext cx="75065" cy="745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4" name="Oval 203"/>
              <p:cNvSpPr/>
              <p:nvPr/>
            </p:nvSpPr>
            <p:spPr>
              <a:xfrm>
                <a:off x="670921" y="5717407"/>
                <a:ext cx="81891" cy="745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3" name="Group 34"/>
            <p:cNvGrpSpPr>
              <a:grpSpLocks/>
            </p:cNvGrpSpPr>
            <p:nvPr/>
          </p:nvGrpSpPr>
          <p:grpSpPr bwMode="auto">
            <a:xfrm>
              <a:off x="7313105" y="2290300"/>
              <a:ext cx="252602" cy="18354"/>
              <a:chOff x="457187" y="5715000"/>
              <a:chExt cx="1085873" cy="78328"/>
            </a:xfrm>
          </p:grpSpPr>
          <p:sp>
            <p:nvSpPr>
              <p:cNvPr id="193" name="Oval 192"/>
              <p:cNvSpPr/>
              <p:nvPr/>
            </p:nvSpPr>
            <p:spPr>
              <a:xfrm>
                <a:off x="459371" y="5712593"/>
                <a:ext cx="75065" cy="812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94" name="Oval 193"/>
              <p:cNvSpPr/>
              <p:nvPr/>
            </p:nvSpPr>
            <p:spPr>
              <a:xfrm>
                <a:off x="875649" y="5712593"/>
                <a:ext cx="81891" cy="812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95" name="Oval 194"/>
              <p:cNvSpPr/>
              <p:nvPr/>
            </p:nvSpPr>
            <p:spPr>
              <a:xfrm>
                <a:off x="1073555" y="5712593"/>
                <a:ext cx="75065" cy="812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96" name="Oval 195"/>
              <p:cNvSpPr/>
              <p:nvPr/>
            </p:nvSpPr>
            <p:spPr>
              <a:xfrm>
                <a:off x="1271456" y="5712593"/>
                <a:ext cx="75069" cy="812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97" name="Oval 196"/>
              <p:cNvSpPr/>
              <p:nvPr/>
            </p:nvSpPr>
            <p:spPr>
              <a:xfrm>
                <a:off x="1469362" y="5712593"/>
                <a:ext cx="75065" cy="812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98" name="Oval 197"/>
              <p:cNvSpPr/>
              <p:nvPr/>
            </p:nvSpPr>
            <p:spPr>
              <a:xfrm>
                <a:off x="670921" y="5712593"/>
                <a:ext cx="81891" cy="812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4" name="Group 41"/>
            <p:cNvGrpSpPr>
              <a:grpSpLocks/>
            </p:cNvGrpSpPr>
            <p:nvPr/>
          </p:nvGrpSpPr>
          <p:grpSpPr bwMode="auto">
            <a:xfrm>
              <a:off x="7313108" y="2334940"/>
              <a:ext cx="252599" cy="17856"/>
              <a:chOff x="457200" y="5715000"/>
              <a:chExt cx="1085860" cy="76200"/>
            </a:xfrm>
          </p:grpSpPr>
          <p:sp>
            <p:nvSpPr>
              <p:cNvPr id="187" name="Oval 186"/>
              <p:cNvSpPr/>
              <p:nvPr/>
            </p:nvSpPr>
            <p:spPr>
              <a:xfrm>
                <a:off x="459371" y="5691438"/>
                <a:ext cx="75065" cy="1016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88" name="Oval 187"/>
              <p:cNvSpPr/>
              <p:nvPr/>
            </p:nvSpPr>
            <p:spPr>
              <a:xfrm>
                <a:off x="875649" y="5691438"/>
                <a:ext cx="81891" cy="1016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89" name="Oval 188"/>
              <p:cNvSpPr/>
              <p:nvPr/>
            </p:nvSpPr>
            <p:spPr>
              <a:xfrm>
                <a:off x="1073555" y="5691438"/>
                <a:ext cx="75065" cy="1016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90" name="Oval 189"/>
              <p:cNvSpPr/>
              <p:nvPr/>
            </p:nvSpPr>
            <p:spPr>
              <a:xfrm>
                <a:off x="1271456" y="5691438"/>
                <a:ext cx="75069" cy="1016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91" name="Oval 190"/>
              <p:cNvSpPr/>
              <p:nvPr/>
            </p:nvSpPr>
            <p:spPr>
              <a:xfrm>
                <a:off x="1469362" y="5691438"/>
                <a:ext cx="75065" cy="1016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92" name="Oval 191"/>
              <p:cNvSpPr/>
              <p:nvPr/>
            </p:nvSpPr>
            <p:spPr>
              <a:xfrm>
                <a:off x="670921" y="5691438"/>
                <a:ext cx="81891" cy="1016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aseline="-25000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9479" name="TextBox 134"/>
            <p:cNvSpPr txBox="1">
              <a:spLocks noChangeArrowheads="1"/>
            </p:cNvSpPr>
            <p:nvPr/>
          </p:nvSpPr>
          <p:spPr bwMode="auto">
            <a:xfrm>
              <a:off x="6819904" y="3550842"/>
              <a:ext cx="72327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rPr>
                <a:t>Phase I</a:t>
              </a:r>
            </a:p>
          </p:txBody>
        </p:sp>
        <p:sp>
          <p:nvSpPr>
            <p:cNvPr id="19480" name="TextBox 135"/>
            <p:cNvSpPr txBox="1">
              <a:spLocks noChangeArrowheads="1"/>
            </p:cNvSpPr>
            <p:nvPr/>
          </p:nvSpPr>
          <p:spPr bwMode="auto">
            <a:xfrm>
              <a:off x="7082043" y="2057400"/>
              <a:ext cx="809837" cy="276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  <a:cs typeface="+mn-cs"/>
                </a:rPr>
                <a:t>Phase III</a:t>
              </a:r>
              <a:endParaRPr lang="en-US" sz="1200" b="1" dirty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9481" name="Rectangle 360"/>
            <p:cNvSpPr>
              <a:spLocks noChangeArrowheads="1"/>
            </p:cNvSpPr>
            <p:nvPr/>
          </p:nvSpPr>
          <p:spPr bwMode="auto">
            <a:xfrm>
              <a:off x="6479060" y="3319726"/>
              <a:ext cx="976566" cy="1023258"/>
            </a:xfrm>
            <a:prstGeom prst="rect">
              <a:avLst/>
            </a:prstGeom>
            <a:noFill/>
            <a:ln w="47625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baseline="-2500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184" name="Rectangle 183"/>
          <p:cNvSpPr/>
          <p:nvPr/>
        </p:nvSpPr>
        <p:spPr bwMode="auto">
          <a:xfrm flipV="1">
            <a:off x="5410200" y="4370902"/>
            <a:ext cx="111165" cy="4869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aseline="-25000" dirty="0" smtClean="0">
              <a:solidFill>
                <a:srgbClr val="FF0000"/>
              </a:solidFill>
              <a:latin typeface="Arial" charset="0"/>
              <a:ea typeface="ＭＳ Ｐゴシック" pitchFamily="28" charset="-128"/>
              <a:cs typeface="+mn-cs"/>
            </a:endParaRPr>
          </a:p>
        </p:txBody>
      </p:sp>
      <p:sp>
        <p:nvSpPr>
          <p:cNvPr id="143" name="TextBox 142"/>
          <p:cNvSpPr txBox="1"/>
          <p:nvPr/>
        </p:nvSpPr>
        <p:spPr bwMode="auto">
          <a:xfrm>
            <a:off x="76200" y="1295400"/>
            <a:ext cx="3352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82880" indent="-182880" eaLnBrk="0" hangingPunct="0">
              <a:spcBef>
                <a:spcPts val="500"/>
              </a:spcBef>
              <a:buFont typeface="Arial" pitchFamily="34" charset="0"/>
              <a:buChar char="•"/>
            </a:pPr>
            <a:r>
              <a:rPr lang="en-US" sz="1600" b="1" kern="0" dirty="0" smtClean="0">
                <a:solidFill>
                  <a:srgbClr val="000000"/>
                </a:solidFill>
                <a:latin typeface="Arial"/>
                <a:ea typeface="ＭＳ Ｐゴシック" pitchFamily="34" charset="-128"/>
                <a:cs typeface="+mn-cs"/>
              </a:rPr>
              <a:t>Phase I: WSMR (5 Towers)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SA_tower_array_zoomed _in.jpg"/>
          <p:cNvPicPr>
            <a:picLocks noChangeAspect="1"/>
          </p:cNvPicPr>
          <p:nvPr/>
        </p:nvPicPr>
        <p:blipFill>
          <a:blip r:embed="rId2" cstate="print"/>
          <a:srcRect b="10517"/>
          <a:stretch>
            <a:fillRect/>
          </a:stretch>
        </p:blipFill>
        <p:spPr bwMode="auto">
          <a:xfrm>
            <a:off x="771525" y="1511300"/>
            <a:ext cx="7600950" cy="4711962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667000" y="152400"/>
            <a:ext cx="4724400" cy="838200"/>
          </a:xfrm>
        </p:spPr>
        <p:txBody>
          <a:bodyPr/>
          <a:lstStyle/>
          <a:p>
            <a:pPr algn="ctr">
              <a:tabLst>
                <a:tab pos="1946275" algn="l"/>
              </a:tabLst>
            </a:pPr>
            <a:r>
              <a:rPr lang="en-US" dirty="0" smtClean="0"/>
              <a:t>Phase I – WRE-N / </a:t>
            </a:r>
            <a:r>
              <a:rPr lang="en-US" dirty="0" err="1" smtClean="0"/>
              <a:t>Microscale</a:t>
            </a:r>
            <a:r>
              <a:rPr lang="en-US" dirty="0" smtClean="0"/>
              <a:t> Model Assessment Methods</a:t>
            </a:r>
          </a:p>
        </p:txBody>
      </p:sp>
      <p:cxnSp>
        <p:nvCxnSpPr>
          <p:cNvPr id="7" name="Straight Arrow Connector 4"/>
          <p:cNvCxnSpPr>
            <a:cxnSpLocks noChangeShapeType="1"/>
          </p:cNvCxnSpPr>
          <p:nvPr/>
        </p:nvCxnSpPr>
        <p:spPr bwMode="auto">
          <a:xfrm>
            <a:off x="2975924" y="5043488"/>
            <a:ext cx="1291276" cy="28133"/>
          </a:xfrm>
          <a:prstGeom prst="straightConnector1">
            <a:avLst/>
          </a:prstGeom>
          <a:noFill/>
          <a:ln w="41275" algn="ctr">
            <a:solidFill>
              <a:srgbClr val="FFC000"/>
            </a:solidFill>
            <a:round/>
            <a:headEnd/>
            <a:tailEnd type="arrow" w="med" len="med"/>
          </a:ln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043505" y="4598988"/>
            <a:ext cx="9541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  <a:latin typeface="Arial" charset="0"/>
                <a:ea typeface="ＭＳ Ｐゴシック" pitchFamily="34" charset="-128"/>
                <a:cs typeface="+mn-cs"/>
              </a:rPr>
              <a:t>Road</a:t>
            </a:r>
            <a:endParaRPr lang="en-US" sz="2400" b="1" dirty="0">
              <a:solidFill>
                <a:srgbClr val="FFC000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3416684" y="1066800"/>
            <a:ext cx="23106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8000"/>
                </a:solidFill>
                <a:latin typeface="Arial" charset="0"/>
                <a:ea typeface="ＭＳ Ｐゴシック" pitchFamily="34" charset="-128"/>
                <a:cs typeface="+mn-cs"/>
              </a:rPr>
              <a:t>Phase I MSA footprint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767"/>
          <p:cNvSpPr txBox="1">
            <a:spLocks noChangeArrowheads="1"/>
          </p:cNvSpPr>
          <p:nvPr/>
        </p:nvSpPr>
        <p:spPr bwMode="auto">
          <a:xfrm>
            <a:off x="2971801" y="186137"/>
            <a:ext cx="36575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ＭＳ Ｐゴシック" pitchFamily="34" charset="-128"/>
                <a:cs typeface="+mn-cs"/>
              </a:rPr>
              <a:t>MSA 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ＭＳ Ｐゴシック" pitchFamily="34" charset="-128"/>
                <a:cs typeface="+mn-cs"/>
              </a:rPr>
              <a:t>Phase I Tower: Measured Parameters </a:t>
            </a:r>
          </a:p>
        </p:txBody>
      </p:sp>
      <p:pic>
        <p:nvPicPr>
          <p:cNvPr id="2052" name="Picture 4" descr="F:\gv_A_130128\Branch_plan\FY14_MSA\Photos\PhaseI_Towers\SE View Tower #5\Instrumentation #5\DSC_0272 Jojol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6059" y="4105705"/>
            <a:ext cx="3457141" cy="22960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53" name="Picture 5" descr="F:\gv_A_130128\Branch_plan\FY14_MSA\Photos\PhaseI_Towers\SE View Tower #5\Instrumentation #5\DSC_0283 Jojol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500685" y="2010497"/>
            <a:ext cx="4195359" cy="27864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4" name="Picture 13" descr="C:\Users\gail.vaucher\AppData\Local\Microsoft\Windows\Temporary Internet Files\Content.Outlook\KS2IWS2W\MSA Logo Final 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2800058"/>
            <a:ext cx="1952705" cy="1009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546"/>
          <p:cNvSpPr txBox="1">
            <a:spLocks noChangeArrowheads="1"/>
          </p:cNvSpPr>
          <p:nvPr/>
        </p:nvSpPr>
        <p:spPr bwMode="auto">
          <a:xfrm>
            <a:off x="0" y="1061859"/>
            <a:ext cx="449580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u="sng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METEOROLOGICAL </a:t>
            </a:r>
            <a:r>
              <a:rPr lang="en-US" sz="1600" b="1" u="sng" dirty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DATA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:</a:t>
            </a:r>
          </a:p>
          <a:p>
            <a:endParaRPr lang="en-US" sz="1600" dirty="0">
              <a:solidFill>
                <a:srgbClr val="000000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defTabSz="1141413"/>
            <a:r>
              <a:rPr lang="en-US" sz="1600" b="1" u="sng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10m </a:t>
            </a:r>
            <a:r>
              <a:rPr lang="en-US" sz="1600" b="1" u="sng" dirty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AGL</a:t>
            </a:r>
            <a:r>
              <a:rPr lang="en-US" sz="1600" b="1" u="sng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: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	</a:t>
            </a:r>
            <a:endParaRPr lang="en-US" sz="1600" b="1" dirty="0" smtClean="0">
              <a:solidFill>
                <a:srgbClr val="000000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lvl="1" indent="-182880" defTabSz="1141413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U-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, V-, </a:t>
            </a:r>
            <a:r>
              <a:rPr lang="en-US" sz="1600" b="1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W-components </a:t>
            </a:r>
            <a:endParaRPr lang="en-US" sz="1600" b="1" dirty="0">
              <a:solidFill>
                <a:srgbClr val="000000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lvl="1" indent="-182880" defTabSz="1141413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Wind Speed/Direction</a:t>
            </a:r>
          </a:p>
          <a:p>
            <a:pPr lvl="1" indent="-182880" defTabSz="1141413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Temperature </a:t>
            </a:r>
            <a:endParaRPr lang="en-US" sz="1600" b="1" dirty="0">
              <a:solidFill>
                <a:srgbClr val="000000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endParaRPr lang="en-US" sz="1600" b="1" dirty="0">
              <a:solidFill>
                <a:srgbClr val="000000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defTabSz="1141413"/>
            <a:r>
              <a:rPr lang="en-US" sz="1600" b="1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 </a:t>
            </a:r>
            <a:r>
              <a:rPr lang="en-US" sz="1600" b="1" u="sng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2m AGL:</a:t>
            </a:r>
            <a:r>
              <a:rPr lang="en-US" sz="1600" b="1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	</a:t>
            </a:r>
          </a:p>
          <a:p>
            <a:pPr lvl="1" indent="-182880" defTabSz="1141413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U-, 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V-, </a:t>
            </a:r>
            <a:r>
              <a:rPr lang="en-US" sz="1600" b="1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W-components</a:t>
            </a:r>
            <a:endParaRPr lang="en-US" sz="1600" b="1" i="1" dirty="0" smtClean="0">
              <a:solidFill>
                <a:srgbClr val="000000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lvl="1" indent="-182880" defTabSz="1141413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Wind Speed/Direction 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	</a:t>
            </a:r>
            <a:r>
              <a:rPr lang="en-US" sz="1600" b="1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  </a:t>
            </a:r>
          </a:p>
          <a:p>
            <a:pPr lvl="1" indent="-182880" defTabSz="1141413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Temperature Relative Humidity</a:t>
            </a:r>
          </a:p>
          <a:p>
            <a:pPr lvl="1" indent="-182880" defTabSz="1141413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Dew-point Temperature</a:t>
            </a:r>
          </a:p>
          <a:p>
            <a:pPr lvl="1" indent="-182880" defTabSz="1141413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Incoming 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Solar </a:t>
            </a:r>
            <a:r>
              <a:rPr lang="en-US" sz="1600" b="1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Radiation</a:t>
            </a:r>
            <a:endParaRPr lang="en-US" sz="1600" b="1" dirty="0">
              <a:solidFill>
                <a:srgbClr val="000000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lvl="1" indent="-182880" defTabSz="1141413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Pressure</a:t>
            </a:r>
            <a:r>
              <a:rPr lang="en-US" sz="1200" b="1" dirty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.</a:t>
            </a:r>
          </a:p>
          <a:p>
            <a:pPr lvl="1" indent="-182880" defTabSz="1141413">
              <a:buFont typeface="Arial" pitchFamily="34" charset="0"/>
              <a:buChar char="•"/>
            </a:pPr>
            <a:endParaRPr lang="en-US" sz="1200" baseline="-25000" dirty="0">
              <a:solidFill>
                <a:srgbClr val="000000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327275" y="152400"/>
            <a:ext cx="5507038" cy="838200"/>
          </a:xfrm>
        </p:spPr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MSA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Model Assessment Domains </a:t>
            </a:r>
          </a:p>
        </p:txBody>
      </p:sp>
      <p:pic>
        <p:nvPicPr>
          <p:cNvPr id="6147" name="Picture 2" descr="WSMR_Domai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1299" y="1385737"/>
            <a:ext cx="5243514" cy="499411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12503" y="1063037"/>
            <a:ext cx="3568897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ARL Weather </a:t>
            </a:r>
            <a:r>
              <a:rPr lang="en-US" sz="1600" b="1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Running Estimate – </a:t>
            </a:r>
            <a:r>
              <a:rPr lang="en-US" sz="1600" b="1" dirty="0" err="1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Nowcast</a:t>
            </a:r>
            <a:r>
              <a:rPr lang="en-US" sz="1600" b="1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 (</a:t>
            </a:r>
            <a:r>
              <a:rPr lang="en-US" sz="1600" b="1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WRE-N) </a:t>
            </a:r>
            <a:r>
              <a:rPr lang="en-US" sz="1600" b="1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Forecast Model.</a:t>
            </a:r>
          </a:p>
          <a:p>
            <a:endParaRPr lang="en-US" sz="1600" b="1" dirty="0" smtClean="0">
              <a:solidFill>
                <a:srgbClr val="FF0000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Triple-nested domains:</a:t>
            </a:r>
          </a:p>
          <a:p>
            <a:pPr lvl="1">
              <a:buFont typeface="Courier New" pitchFamily="49" charset="0"/>
              <a:buChar char="o"/>
            </a:pPr>
            <a:r>
              <a:rPr lang="en-US" sz="1600" b="1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 1566 km x 1566 km.</a:t>
            </a:r>
          </a:p>
          <a:p>
            <a:pPr lvl="2">
              <a:buFont typeface="Wingdings" pitchFamily="2" charset="2"/>
              <a:buChar char="Ø"/>
            </a:pPr>
            <a:r>
              <a:rPr lang="en-US" sz="1600" b="1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 9 km grid spacing</a:t>
            </a:r>
          </a:p>
          <a:p>
            <a:pPr lvl="2"/>
            <a:endParaRPr lang="en-US" sz="1600" b="1" dirty="0" smtClean="0">
              <a:solidFill>
                <a:srgbClr val="FF0000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lvl="1">
              <a:buFont typeface="Courier New" pitchFamily="49" charset="0"/>
              <a:buChar char="o"/>
            </a:pPr>
            <a:r>
              <a:rPr lang="en-US" sz="1600" b="1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 720 km x 720 km.</a:t>
            </a:r>
          </a:p>
          <a:p>
            <a:pPr lvl="2">
              <a:buFont typeface="Wingdings" pitchFamily="2" charset="2"/>
              <a:buChar char="Ø"/>
            </a:pPr>
            <a:r>
              <a:rPr lang="en-US" sz="1600" b="1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 3 km grid spacing</a:t>
            </a:r>
          </a:p>
          <a:p>
            <a:pPr lvl="2"/>
            <a:endParaRPr lang="en-US" sz="1600" b="1" dirty="0" smtClean="0">
              <a:solidFill>
                <a:srgbClr val="FF0000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lvl="1">
              <a:buFont typeface="Courier New" pitchFamily="49" charset="0"/>
              <a:buChar char="o"/>
            </a:pPr>
            <a:r>
              <a:rPr lang="en-US" sz="1600" b="1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 126 km x 126 km.</a:t>
            </a:r>
          </a:p>
          <a:p>
            <a:pPr lvl="2">
              <a:buFont typeface="Wingdings" pitchFamily="2" charset="2"/>
              <a:buChar char="Ø"/>
            </a:pPr>
            <a:r>
              <a:rPr lang="en-US" sz="1600" b="1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 1 km grid spacing</a:t>
            </a:r>
          </a:p>
          <a:p>
            <a:pPr lvl="1">
              <a:buFont typeface="Courier New" pitchFamily="49" charset="0"/>
              <a:buChar char="o"/>
            </a:pPr>
            <a:endParaRPr lang="en-US" sz="1600" b="1" dirty="0">
              <a:solidFill>
                <a:srgbClr val="FF0000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p:cxnSp>
        <p:nvCxnSpPr>
          <p:cNvPr id="6151" name="Straight Arrow Connector 9"/>
          <p:cNvCxnSpPr>
            <a:cxnSpLocks noChangeShapeType="1"/>
          </p:cNvCxnSpPr>
          <p:nvPr/>
        </p:nvCxnSpPr>
        <p:spPr bwMode="auto">
          <a:xfrm>
            <a:off x="2514600" y="3657600"/>
            <a:ext cx="3657600" cy="228600"/>
          </a:xfrm>
          <a:prstGeom prst="straightConnector1">
            <a:avLst/>
          </a:prstGeom>
          <a:noFill/>
          <a:ln w="41275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6154" name="Straight Arrow Connector 13"/>
          <p:cNvCxnSpPr>
            <a:cxnSpLocks noChangeShapeType="1"/>
          </p:cNvCxnSpPr>
          <p:nvPr/>
        </p:nvCxnSpPr>
        <p:spPr bwMode="auto">
          <a:xfrm flipV="1">
            <a:off x="3429000" y="3886200"/>
            <a:ext cx="2895600" cy="1295400"/>
          </a:xfrm>
          <a:prstGeom prst="straightConnector1">
            <a:avLst/>
          </a:prstGeom>
          <a:noFill/>
          <a:ln w="38100" algn="ctr">
            <a:solidFill>
              <a:srgbClr val="0070C0"/>
            </a:solidFill>
            <a:round/>
            <a:headEnd/>
            <a:tailEnd type="arrow" w="med" len="med"/>
          </a:ln>
        </p:spPr>
      </p:cxnSp>
      <p:sp>
        <p:nvSpPr>
          <p:cNvPr id="6155" name="Rectangle 3"/>
          <p:cNvSpPr>
            <a:spLocks noChangeArrowheads="1"/>
          </p:cNvSpPr>
          <p:nvPr/>
        </p:nvSpPr>
        <p:spPr bwMode="auto">
          <a:xfrm>
            <a:off x="1" y="4343400"/>
            <a:ext cx="362008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  <a:latin typeface="Arial" charset="0"/>
                <a:ea typeface="ＭＳ Ｐゴシック" pitchFamily="34" charset="-128"/>
                <a:cs typeface="+mn-cs"/>
              </a:rPr>
              <a:t>ARL Three-Dimensional </a:t>
            </a:r>
            <a:r>
              <a:rPr lang="en-US" sz="1600" b="1" dirty="0">
                <a:solidFill>
                  <a:srgbClr val="0070C0"/>
                </a:solidFill>
                <a:latin typeface="Arial" charset="0"/>
                <a:ea typeface="ＭＳ Ｐゴシック" pitchFamily="34" charset="-128"/>
                <a:cs typeface="+mn-cs"/>
              </a:rPr>
              <a:t>Wind </a:t>
            </a:r>
          </a:p>
          <a:p>
            <a:r>
              <a:rPr lang="en-US" sz="1600" b="1" dirty="0">
                <a:solidFill>
                  <a:srgbClr val="0070C0"/>
                </a:solidFill>
                <a:latin typeface="Arial" charset="0"/>
                <a:ea typeface="ＭＳ Ｐゴシック" pitchFamily="34" charset="-128"/>
                <a:cs typeface="+mn-cs"/>
              </a:rPr>
              <a:t>Field (3DWF) </a:t>
            </a:r>
            <a:r>
              <a:rPr lang="en-US" sz="1600" b="1" dirty="0" smtClean="0">
                <a:solidFill>
                  <a:srgbClr val="0070C0"/>
                </a:solidFill>
                <a:latin typeface="Arial" charset="0"/>
                <a:ea typeface="ＭＳ Ｐゴシック" pitchFamily="34" charset="-128"/>
                <a:cs typeface="+mn-cs"/>
              </a:rPr>
              <a:t>Diagnostic Model.</a:t>
            </a:r>
          </a:p>
          <a:p>
            <a:endParaRPr lang="en-US" sz="1600" b="1" dirty="0" smtClean="0">
              <a:solidFill>
                <a:srgbClr val="0070C0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0070C0"/>
                </a:solidFill>
                <a:latin typeface="Arial" charset="0"/>
                <a:ea typeface="ＭＳ Ｐゴシック" pitchFamily="34" charset="-128"/>
                <a:cs typeface="+mn-cs"/>
              </a:rPr>
              <a:t> 50km x 50km domain. </a:t>
            </a:r>
          </a:p>
          <a:p>
            <a:pPr lvl="1">
              <a:buFont typeface="Courier New" pitchFamily="49" charset="0"/>
              <a:buChar char="o"/>
            </a:pPr>
            <a:r>
              <a:rPr lang="en-US" sz="1600" b="1" dirty="0" smtClean="0">
                <a:solidFill>
                  <a:srgbClr val="0070C0"/>
                </a:solidFill>
                <a:latin typeface="Arial" charset="0"/>
                <a:ea typeface="ＭＳ Ｐゴシック" pitchFamily="34" charset="-128"/>
                <a:cs typeface="+mn-cs"/>
              </a:rPr>
              <a:t> 100 m resolution.</a:t>
            </a:r>
          </a:p>
        </p:txBody>
      </p:sp>
      <p:cxnSp>
        <p:nvCxnSpPr>
          <p:cNvPr id="15" name="Straight Arrow Connector 9"/>
          <p:cNvCxnSpPr>
            <a:cxnSpLocks noChangeShapeType="1"/>
          </p:cNvCxnSpPr>
          <p:nvPr/>
        </p:nvCxnSpPr>
        <p:spPr bwMode="auto">
          <a:xfrm>
            <a:off x="2514600" y="2895600"/>
            <a:ext cx="2667000" cy="228600"/>
          </a:xfrm>
          <a:prstGeom prst="straightConnector1">
            <a:avLst/>
          </a:prstGeom>
          <a:noFill/>
          <a:ln w="41275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6" name="Straight Arrow Connector 9"/>
          <p:cNvCxnSpPr>
            <a:cxnSpLocks noChangeShapeType="1"/>
          </p:cNvCxnSpPr>
          <p:nvPr/>
        </p:nvCxnSpPr>
        <p:spPr bwMode="auto">
          <a:xfrm flipV="1">
            <a:off x="2743200" y="1981200"/>
            <a:ext cx="1143000" cy="228600"/>
          </a:xfrm>
          <a:prstGeom prst="straightConnector1">
            <a:avLst/>
          </a:prstGeom>
          <a:noFill/>
          <a:ln w="41275" algn="ctr">
            <a:solidFill>
              <a:srgbClr val="FF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2216150" y="76200"/>
            <a:ext cx="5507038" cy="457200"/>
          </a:xfrm>
        </p:spPr>
        <p:txBody>
          <a:bodyPr/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Domain </a:t>
            </a:r>
            <a:b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</a:b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Observational Data</a:t>
            </a:r>
          </a:p>
        </p:txBody>
      </p:sp>
      <p:pic>
        <p:nvPicPr>
          <p:cNvPr id="8195" name="Picture 2" descr="WSMR_modeling_domains_plus_ob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990600"/>
            <a:ext cx="7921625" cy="551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5624513" y="5528846"/>
            <a:ext cx="23106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8000"/>
                </a:solidFill>
                <a:latin typeface="Arial" charset="0"/>
                <a:ea typeface="ＭＳ Ｐゴシック" pitchFamily="34" charset="-128"/>
                <a:cs typeface="+mn-cs"/>
              </a:rPr>
              <a:t>Phase I MSA footprint</a:t>
            </a:r>
          </a:p>
        </p:txBody>
      </p:sp>
      <p:cxnSp>
        <p:nvCxnSpPr>
          <p:cNvPr id="8197" name="Straight Arrow Connector 5"/>
          <p:cNvCxnSpPr>
            <a:cxnSpLocks noChangeShapeType="1"/>
            <a:stCxn id="8199" idx="1"/>
          </p:cNvCxnSpPr>
          <p:nvPr/>
        </p:nvCxnSpPr>
        <p:spPr bwMode="auto">
          <a:xfrm flipH="1" flipV="1">
            <a:off x="4700588" y="3565528"/>
            <a:ext cx="2038490" cy="164955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8198" name="Rectangle 10"/>
          <p:cNvSpPr>
            <a:spLocks noChangeAspect="1" noChangeArrowheads="1"/>
          </p:cNvSpPr>
          <p:nvPr/>
        </p:nvSpPr>
        <p:spPr bwMode="auto">
          <a:xfrm>
            <a:off x="6796089" y="5286370"/>
            <a:ext cx="59688" cy="16828"/>
          </a:xfrm>
          <a:prstGeom prst="rect">
            <a:avLst/>
          </a:prstGeom>
          <a:solidFill>
            <a:srgbClr val="008000"/>
          </a:solidFill>
          <a:ln w="9525" algn="ctr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 sz="2400" baseline="-25000">
              <a:solidFill>
                <a:srgbClr val="000000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8199" name="Oval 9"/>
          <p:cNvSpPr>
            <a:spLocks noChangeArrowheads="1"/>
          </p:cNvSpPr>
          <p:nvPr/>
        </p:nvSpPr>
        <p:spPr bwMode="auto">
          <a:xfrm>
            <a:off x="6705600" y="5181600"/>
            <a:ext cx="228600" cy="228600"/>
          </a:xfrm>
          <a:prstGeom prst="ellipse">
            <a:avLst/>
          </a:prstGeom>
          <a:noFill/>
          <a:ln w="25400" algn="ctr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 sz="2400" baseline="-25000">
              <a:solidFill>
                <a:srgbClr val="000000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89"/>
          <p:cNvSpPr txBox="1">
            <a:spLocks noChangeArrowheads="1"/>
          </p:cNvSpPr>
          <p:nvPr/>
        </p:nvSpPr>
        <p:spPr bwMode="auto">
          <a:xfrm>
            <a:off x="1941379" y="2286000"/>
            <a:ext cx="247822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pitchFamily="34" charset="-128"/>
                <a:cs typeface="+mn-cs"/>
              </a:rPr>
              <a:t>Weather Model Output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pitchFamily="34" charset="-128"/>
              <a:cs typeface="+mn-cs"/>
            </a:endParaRPr>
          </a:p>
        </p:txBody>
      </p:sp>
      <p:pic>
        <p:nvPicPr>
          <p:cNvPr id="21" name="Picture 1" descr="raw_wrf_24hr_fc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969" y="2286000"/>
            <a:ext cx="1675561" cy="1398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76200"/>
            <a:ext cx="4608871" cy="914400"/>
          </a:xfrm>
        </p:spPr>
        <p:txBody>
          <a:bodyPr/>
          <a:lstStyle/>
          <a:p>
            <a:r>
              <a:rPr lang="en-US" dirty="0" smtClean="0"/>
              <a:t>MODEL ASSESSMENT PROCESS</a:t>
            </a:r>
            <a:endParaRPr lang="en-US" dirty="0"/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419100" y="1066800"/>
            <a:ext cx="8305800" cy="104644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5425" indent="-225425">
              <a:spcAft>
                <a:spcPts val="600"/>
              </a:spcAft>
            </a:pPr>
            <a:r>
              <a:rPr lang="en-US" sz="2000" b="1" u="sng" dirty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Challenges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 </a:t>
            </a:r>
          </a:p>
          <a:p>
            <a:pPr marL="461963" lvl="1" indent="-236538">
              <a:spcAft>
                <a:spcPts val="60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Need high resolution (1km) gridded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observations.</a:t>
            </a:r>
            <a:endParaRPr lang="en-US" sz="1600" dirty="0">
              <a:solidFill>
                <a:srgbClr val="000000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marL="461963" lvl="1" indent="-236538">
              <a:buFont typeface="Arial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Show skill of high resolution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modeling using traditional and non-traditional methods.</a:t>
            </a:r>
            <a:endParaRPr lang="en-US" sz="1600" dirty="0">
              <a:solidFill>
                <a:srgbClr val="000000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4" name="TextBox 393"/>
          <p:cNvSpPr txBox="1">
            <a:spLocks noChangeArrowheads="1"/>
          </p:cNvSpPr>
          <p:nvPr/>
        </p:nvSpPr>
        <p:spPr bwMode="auto">
          <a:xfrm>
            <a:off x="6848547" y="2286000"/>
            <a:ext cx="15521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+mn-cs"/>
              </a:rPr>
              <a:t>MODE Diagnostics</a:t>
            </a:r>
          </a:p>
        </p:txBody>
      </p:sp>
      <p:pic>
        <p:nvPicPr>
          <p:cNvPr id="10" name="Picture 2" descr="C:\Users\john.raby\Documents\Userdata_28MAR 12\Old PC - B\Evaluation Project\MET\MODE\MODE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2286000"/>
            <a:ext cx="1786359" cy="13586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Picture 5" descr="C:\Users\john.raby\Documents\Userdata_28MAR 12\Old PC - B\Evaluation Project\Obs\WSMR MSA\MODE_outpu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3429000"/>
            <a:ext cx="2331268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3" name="Group 26"/>
          <p:cNvGrpSpPr/>
          <p:nvPr/>
        </p:nvGrpSpPr>
        <p:grpSpPr>
          <a:xfrm>
            <a:off x="533400" y="3073400"/>
            <a:ext cx="4038600" cy="1346200"/>
            <a:chOff x="304800" y="2289107"/>
            <a:chExt cx="4038600" cy="1346200"/>
          </a:xfrm>
        </p:grpSpPr>
        <p:pic>
          <p:nvPicPr>
            <p:cNvPr id="16" name="Picture 3" descr="C:\Users\john.raby\Documents\Userdata_24FEB 11\Old PC - B\Evaluation Project\FY 12 Tech Reports\FY12 TAB Poster\Process graphics\wx_sensor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4800" y="2289107"/>
              <a:ext cx="1670050" cy="1346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8" name="TextBox 390"/>
            <p:cNvSpPr txBox="1">
              <a:spLocks noChangeArrowheads="1"/>
            </p:cNvSpPr>
            <p:nvPr/>
          </p:nvSpPr>
          <p:spPr bwMode="auto">
            <a:xfrm>
              <a:off x="1917700" y="2297100"/>
              <a:ext cx="24257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>
                <a:defRPr/>
              </a:pPr>
              <a:r>
                <a:rPr lang="en-US" sz="1600" b="1" dirty="0" smtClean="0">
                  <a:solidFill>
                    <a:srgbClr val="000000"/>
                  </a:solidFill>
                  <a:latin typeface="Arial"/>
                  <a:ea typeface="ＭＳ Ｐゴシック" pitchFamily="34" charset="-128"/>
                  <a:cs typeface="+mn-cs"/>
                </a:rPr>
                <a:t>Weather  </a:t>
              </a:r>
              <a:r>
                <a:rPr lang="en-US" sz="1600" b="1" dirty="0">
                  <a:solidFill>
                    <a:srgbClr val="000000"/>
                  </a:solidFill>
                  <a:latin typeface="Arial"/>
                  <a:ea typeface="ＭＳ Ｐゴシック" pitchFamily="34" charset="-128"/>
                  <a:cs typeface="+mn-cs"/>
                </a:rPr>
                <a:t>Observations</a:t>
              </a:r>
            </a:p>
          </p:txBody>
        </p:sp>
      </p:grpSp>
      <p:sp>
        <p:nvSpPr>
          <p:cNvPr id="19" name="TextBox 393"/>
          <p:cNvSpPr txBox="1">
            <a:spLocks noChangeArrowheads="1"/>
          </p:cNvSpPr>
          <p:nvPr/>
        </p:nvSpPr>
        <p:spPr bwMode="auto">
          <a:xfrm>
            <a:off x="3003207" y="4083177"/>
            <a:ext cx="233079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+mn-cs"/>
              </a:rPr>
              <a:t>Model </a:t>
            </a: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pitchFamily="34" charset="-128"/>
                <a:cs typeface="+mn-cs"/>
              </a:rPr>
              <a:t>Evaluation</a:t>
            </a:r>
          </a:p>
          <a:p>
            <a:pPr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pitchFamily="34" charset="-128"/>
                <a:cs typeface="+mn-cs"/>
              </a:rPr>
              <a:t>At Observation Points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pitchFamily="34" charset="-128"/>
              <a:cs typeface="+mn-cs"/>
            </a:endParaRPr>
          </a:p>
        </p:txBody>
      </p:sp>
      <p:sp>
        <p:nvSpPr>
          <p:cNvPr id="20" name="TextBox 394"/>
          <p:cNvSpPr txBox="1">
            <a:spLocks noChangeArrowheads="1"/>
          </p:cNvSpPr>
          <p:nvPr/>
        </p:nvSpPr>
        <p:spPr bwMode="auto">
          <a:xfrm>
            <a:off x="3429000" y="5050769"/>
            <a:ext cx="1600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+mn-cs"/>
              </a:rPr>
              <a:t>V&amp;V Statistics</a:t>
            </a:r>
          </a:p>
        </p:txBody>
      </p:sp>
      <p:pic>
        <p:nvPicPr>
          <p:cNvPr id="22" name="Picture 6" descr="MET Process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3882" y="4194107"/>
            <a:ext cx="2238375" cy="1554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" name="Picture 2" descr="C:\Users\john.raby\Documents\Userdata_28MAR 12\Old PC - B\Evaluation Project\FY11 Tech Reports\JPEG Plots\MET Vrbl RMSEvsVar_m1o1_hourly\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66800" y="5035482"/>
            <a:ext cx="2393950" cy="1550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4" name="TextBox 17"/>
          <p:cNvSpPr txBox="1">
            <a:spLocks noChangeArrowheads="1"/>
          </p:cNvSpPr>
          <p:nvPr/>
        </p:nvSpPr>
        <p:spPr bwMode="auto">
          <a:xfrm>
            <a:off x="3531310" y="5486400"/>
            <a:ext cx="274113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8B001D"/>
                </a:solidFill>
                <a:latin typeface="Arial" charset="0"/>
                <a:ea typeface="ＭＳ Ｐゴシック" pitchFamily="34" charset="-128"/>
                <a:cs typeface="+mn-cs"/>
              </a:rPr>
              <a:t>Improve </a:t>
            </a:r>
            <a:r>
              <a:rPr lang="en-US" sz="1600" b="1" dirty="0" smtClean="0">
                <a:solidFill>
                  <a:srgbClr val="8B001D"/>
                </a:solidFill>
                <a:latin typeface="Arial" charset="0"/>
                <a:ea typeface="ＭＳ Ｐゴシック" pitchFamily="34" charset="-128"/>
                <a:cs typeface="+mn-cs"/>
              </a:rPr>
              <a:t>Accuracy </a:t>
            </a:r>
            <a:r>
              <a:rPr lang="en-US" sz="1600" b="1" dirty="0">
                <a:solidFill>
                  <a:srgbClr val="8B001D"/>
                </a:solidFill>
                <a:latin typeface="Arial" charset="0"/>
                <a:ea typeface="ＭＳ Ｐゴシック" pitchFamily="34" charset="-128"/>
                <a:cs typeface="+mn-cs"/>
              </a:rPr>
              <a:t>for:</a:t>
            </a:r>
          </a:p>
          <a:p>
            <a:pPr marL="342900" lvl="1" indent="-114300">
              <a:buFont typeface="Arial" charset="0"/>
              <a:buChar char="•"/>
            </a:pPr>
            <a:r>
              <a:rPr lang="en-US" sz="1600" b="1" dirty="0">
                <a:solidFill>
                  <a:srgbClr val="8B001D"/>
                </a:solidFill>
                <a:latin typeface="Arial" charset="0"/>
                <a:ea typeface="ＭＳ Ｐゴシック" pitchFamily="34" charset="-128"/>
                <a:cs typeface="+mn-cs"/>
              </a:rPr>
              <a:t>Wind </a:t>
            </a:r>
            <a:r>
              <a:rPr lang="en-US" sz="1600" b="1" dirty="0" smtClean="0">
                <a:solidFill>
                  <a:srgbClr val="8B001D"/>
                </a:solidFill>
                <a:latin typeface="Arial" charset="0"/>
                <a:ea typeface="ＭＳ Ｐゴシック" pitchFamily="34" charset="-128"/>
                <a:cs typeface="+mn-cs"/>
              </a:rPr>
              <a:t>Speed/Direction</a:t>
            </a:r>
            <a:endParaRPr lang="en-US" sz="1600" b="1" dirty="0">
              <a:solidFill>
                <a:srgbClr val="8B001D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marL="342900" lvl="1" indent="-114300">
              <a:buFont typeface="Arial" charset="0"/>
              <a:buChar char="•"/>
            </a:pPr>
            <a:r>
              <a:rPr lang="en-US" sz="1600" b="1" dirty="0">
                <a:solidFill>
                  <a:srgbClr val="8B001D"/>
                </a:solidFill>
                <a:latin typeface="Arial" charset="0"/>
                <a:ea typeface="ＭＳ Ｐゴシック" pitchFamily="34" charset="-128"/>
                <a:cs typeface="+mn-cs"/>
              </a:rPr>
              <a:t>Wind </a:t>
            </a:r>
            <a:r>
              <a:rPr lang="en-US" sz="1600" b="1" dirty="0" smtClean="0">
                <a:solidFill>
                  <a:srgbClr val="8B001D"/>
                </a:solidFill>
                <a:latin typeface="Arial" charset="0"/>
                <a:ea typeface="ＭＳ Ｐゴシック" pitchFamily="34" charset="-128"/>
                <a:cs typeface="+mn-cs"/>
              </a:rPr>
              <a:t>Speed Variations</a:t>
            </a:r>
            <a:endParaRPr lang="en-US" sz="1600" b="1" dirty="0">
              <a:solidFill>
                <a:srgbClr val="8B001D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marL="342900" lvl="1" indent="-114300">
              <a:buFont typeface="Arial" charset="0"/>
              <a:buChar char="•"/>
            </a:pPr>
            <a:r>
              <a:rPr lang="en-US" sz="1600" b="1" dirty="0">
                <a:solidFill>
                  <a:srgbClr val="8B001D"/>
                </a:solidFill>
                <a:latin typeface="Arial" charset="0"/>
                <a:ea typeface="ＭＳ Ｐゴシック" pitchFamily="34" charset="-128"/>
                <a:cs typeface="+mn-cs"/>
              </a:rPr>
              <a:t>Temperature…</a:t>
            </a:r>
          </a:p>
        </p:txBody>
      </p:sp>
      <p:sp>
        <p:nvSpPr>
          <p:cNvPr id="15" name="TextBox 394"/>
          <p:cNvSpPr txBox="1">
            <a:spLocks noChangeArrowheads="1"/>
          </p:cNvSpPr>
          <p:nvPr/>
        </p:nvSpPr>
        <p:spPr bwMode="auto">
          <a:xfrm>
            <a:off x="7772400" y="4084393"/>
            <a:ext cx="91269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+mn-cs"/>
              </a:rPr>
              <a:t>MODE Output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9"/>
          <p:cNvSpPr>
            <a:spLocks noGrp="1"/>
          </p:cNvSpPr>
          <p:nvPr>
            <p:ph type="title"/>
          </p:nvPr>
        </p:nvSpPr>
        <p:spPr bwMode="auto">
          <a:xfrm>
            <a:off x="2662238" y="0"/>
            <a:ext cx="4608512" cy="914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en-US" dirty="0" smtClean="0"/>
              <a:t>Summary and Future Efforts</a:t>
            </a:r>
          </a:p>
        </p:txBody>
      </p:sp>
      <p:sp>
        <p:nvSpPr>
          <p:cNvPr id="7" name="TextBox 30"/>
          <p:cNvSpPr txBox="1">
            <a:spLocks noChangeArrowheads="1"/>
          </p:cNvSpPr>
          <p:nvPr/>
        </p:nvSpPr>
        <p:spPr bwMode="auto">
          <a:xfrm>
            <a:off x="0" y="1066800"/>
            <a:ext cx="9144000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Aft>
                <a:spcPts val="1200"/>
              </a:spcAft>
              <a:defRPr/>
            </a:pPr>
            <a:r>
              <a:rPr lang="en-US" sz="2800" b="1" dirty="0" smtClean="0">
                <a:solidFill>
                  <a:srgbClr val="8B001D"/>
                </a:solidFill>
                <a:latin typeface="Arial Black"/>
                <a:ea typeface="ＭＳ Ｐゴシック" pitchFamily="34" charset="-128"/>
                <a:cs typeface="+mn-cs"/>
              </a:rPr>
              <a:t>Future Efforts</a:t>
            </a:r>
          </a:p>
          <a:p>
            <a:pPr marL="231775" indent="-231775" defTabSz="2060575" eaLnBrk="0" hangingPunct="0">
              <a:spcAft>
                <a:spcPts val="1200"/>
              </a:spcAft>
              <a:buFont typeface="Arial" pitchFamily="34" charset="0"/>
              <a:buChar char="•"/>
              <a:tabLst>
                <a:tab pos="2060575" algn="l"/>
              </a:tabLst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MSA Products Applied to Scientific and Engineering Analysis:</a:t>
            </a:r>
          </a:p>
          <a:p>
            <a:pPr marL="688975" lvl="1" indent="-231775" defTabSz="2060575" eaLnBrk="0" hangingPunct="0">
              <a:spcAft>
                <a:spcPts val="1200"/>
              </a:spcAft>
              <a:buFont typeface="Arial" pitchFamily="34" charset="0"/>
              <a:buChar char="•"/>
              <a:tabLst>
                <a:tab pos="2060575" algn="l"/>
              </a:tabLst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Triple </a:t>
            </a:r>
            <a:r>
              <a:rPr lang="en-US" sz="2000" kern="0" dirty="0" err="1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lidar</a:t>
            </a:r>
            <a:r>
              <a:rPr lang="en-US" sz="2000" kern="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 techniques.</a:t>
            </a:r>
          </a:p>
          <a:p>
            <a:pPr marL="688975" lvl="1" indent="-231775" defTabSz="2060575" eaLnBrk="0" hangingPunct="0">
              <a:spcAft>
                <a:spcPts val="1200"/>
              </a:spcAft>
              <a:buFont typeface="Arial" pitchFamily="34" charset="0"/>
              <a:buChar char="•"/>
              <a:tabLst>
                <a:tab pos="2060575" algn="l"/>
              </a:tabLst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Optimum </a:t>
            </a:r>
            <a:r>
              <a:rPr lang="en-US" sz="2000" kern="0" dirty="0" err="1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gound</a:t>
            </a:r>
            <a:r>
              <a:rPr lang="en-US" sz="2000" kern="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/air-based weather sensor placement strategies.</a:t>
            </a:r>
          </a:p>
          <a:p>
            <a:pPr marL="688975" lvl="1" indent="-231775" defTabSz="2060575" eaLnBrk="0" hangingPunct="0">
              <a:spcAft>
                <a:spcPts val="1200"/>
              </a:spcAft>
              <a:buFont typeface="Arial" pitchFamily="34" charset="0"/>
              <a:buChar char="•"/>
              <a:tabLst>
                <a:tab pos="2060575" algn="l"/>
              </a:tabLst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ARL models: 3DWF, ABLE, WRF, WRE-N, etc</a:t>
            </a:r>
          </a:p>
          <a:p>
            <a:pPr marL="688975" lvl="1" indent="-231775" defTabSz="2060575" eaLnBrk="0" hangingPunct="0">
              <a:spcAft>
                <a:spcPts val="1200"/>
              </a:spcAft>
              <a:buFont typeface="Arial" pitchFamily="34" charset="0"/>
              <a:buChar char="•"/>
              <a:tabLst>
                <a:tab pos="2060575" algn="l"/>
              </a:tabLst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Boundary layer turbulence models for complex terrain.</a:t>
            </a:r>
          </a:p>
          <a:p>
            <a:pPr marL="688975" lvl="1" indent="-231775" defTabSz="2060575" eaLnBrk="0" hangingPunct="0">
              <a:spcAft>
                <a:spcPts val="0"/>
              </a:spcAft>
              <a:buFont typeface="Arial" pitchFamily="34" charset="0"/>
              <a:buChar char="•"/>
              <a:tabLst>
                <a:tab pos="2060575" algn="l"/>
              </a:tabLst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Communities of Interest, Collaborators/Partners:</a:t>
            </a:r>
          </a:p>
          <a:p>
            <a:pPr marL="2060575" lvl="4" indent="-231775" defTabSz="2060575" eaLnBrk="0" hangingPunct="0">
              <a:spcAft>
                <a:spcPts val="0"/>
              </a:spcAft>
              <a:tabLst>
                <a:tab pos="2060575" algn="l"/>
              </a:tabLst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	</a:t>
            </a:r>
            <a:r>
              <a:rPr lang="en-US" sz="2000" kern="0" dirty="0" err="1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Meso</a:t>
            </a:r>
            <a:r>
              <a:rPr lang="en-US" sz="2000" kern="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-gamma and </a:t>
            </a:r>
            <a:r>
              <a:rPr lang="en-US" sz="2000" kern="0" dirty="0" err="1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microscale</a:t>
            </a:r>
            <a:r>
              <a:rPr lang="en-US" sz="2000" kern="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 models for complex terrain</a:t>
            </a:r>
          </a:p>
          <a:p>
            <a:pPr marL="2060575" lvl="4" indent="-231775" defTabSz="2060575" eaLnBrk="0" hangingPunct="0">
              <a:spcAft>
                <a:spcPts val="0"/>
              </a:spcAft>
              <a:tabLst>
                <a:tab pos="2060575" algn="l"/>
              </a:tabLst>
              <a:defRPr/>
            </a:pPr>
            <a:endParaRPr lang="en-US" sz="2000" kern="0" dirty="0" smtClean="0">
              <a:solidFill>
                <a:srgbClr val="000000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marL="1603375" lvl="3" indent="-231775" defTabSz="2060575" eaLnBrk="0" hangingPunct="0">
              <a:spcAft>
                <a:spcPts val="1200"/>
              </a:spcAft>
              <a:buFont typeface="Arial" pitchFamily="34" charset="0"/>
              <a:buChar char="•"/>
              <a:tabLst>
                <a:tab pos="2060575" algn="l"/>
              </a:tabLst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Academic (Notre Dame, OU, NPS, AFIT), NCAR, NREL, DOE, AFWA, NOAA</a:t>
            </a:r>
          </a:p>
          <a:p>
            <a:pPr marL="1603375" lvl="3" indent="-231775" defTabSz="2060575" eaLnBrk="0" hangingPunct="0">
              <a:spcAft>
                <a:spcPts val="1200"/>
              </a:spcAft>
              <a:buFont typeface="Arial" pitchFamily="34" charset="0"/>
              <a:buChar char="•"/>
              <a:tabLst>
                <a:tab pos="2060575" algn="l"/>
              </a:tabLst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“If </a:t>
            </a:r>
            <a:r>
              <a:rPr lang="en-US" sz="2000" kern="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we </a:t>
            </a:r>
            <a:r>
              <a:rPr lang="en-US" sz="2000" kern="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build the MSA, they will come!”</a:t>
            </a:r>
          </a:p>
          <a:p>
            <a:pPr marL="688975" lvl="1" indent="-231775" defTabSz="2060575" eaLnBrk="0" hangingPunct="0">
              <a:spcAft>
                <a:spcPts val="1200"/>
              </a:spcAft>
              <a:buFont typeface="Arial" pitchFamily="34" charset="0"/>
              <a:buChar char="•"/>
              <a:tabLst>
                <a:tab pos="2060575" algn="l"/>
              </a:tabLst>
              <a:defRPr/>
            </a:pPr>
            <a:endParaRPr lang="en-US" sz="1600" kern="0" dirty="0" smtClean="0">
              <a:solidFill>
                <a:srgbClr val="000000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-7816" y="851877"/>
            <a:ext cx="9151815" cy="6013938"/>
          </a:xfrm>
          <a:prstGeom prst="rect">
            <a:avLst/>
          </a:prstGeom>
          <a:gradFill>
            <a:gsLst>
              <a:gs pos="7000">
                <a:schemeClr val="tx1">
                  <a:lumMod val="75000"/>
                  <a:lumOff val="25000"/>
                </a:schemeClr>
              </a:gs>
              <a:gs pos="17000">
                <a:schemeClr val="tx1">
                  <a:lumMod val="75000"/>
                  <a:lumOff val="25000"/>
                </a:schemeClr>
              </a:gs>
              <a:gs pos="56000">
                <a:schemeClr val="tx1">
                  <a:lumMod val="85000"/>
                  <a:lumOff val="15000"/>
                </a:schemeClr>
              </a:gs>
            </a:gsLst>
            <a:path path="circl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US" sz="16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27653" name="Title 4"/>
          <p:cNvSpPr>
            <a:spLocks noGrp="1"/>
          </p:cNvSpPr>
          <p:nvPr>
            <p:ph type="title"/>
          </p:nvPr>
        </p:nvSpPr>
        <p:spPr>
          <a:xfrm>
            <a:off x="2473325" y="0"/>
            <a:ext cx="5021263" cy="838200"/>
          </a:xfrm>
        </p:spPr>
        <p:txBody>
          <a:bodyPr/>
          <a:lstStyle/>
          <a:p>
            <a:r>
              <a:rPr lang="en-US" sz="2400" dirty="0" smtClean="0"/>
              <a:t>Questions</a:t>
            </a:r>
            <a:r>
              <a:rPr lang="en-US" sz="2400" dirty="0" smtClean="0"/>
              <a:t>?</a:t>
            </a:r>
            <a:br>
              <a:rPr lang="en-US" sz="2400" dirty="0" smtClean="0"/>
            </a:br>
            <a:r>
              <a:rPr lang="en-US" sz="1200" dirty="0" smtClean="0"/>
              <a:t>(and shameless plug for the ARL Open Campus program)</a:t>
            </a:r>
            <a:endParaRPr lang="en-US" sz="1200" dirty="0" smtClean="0"/>
          </a:p>
        </p:txBody>
      </p:sp>
      <p:sp>
        <p:nvSpPr>
          <p:cNvPr id="5" name="Slide Number Placeholder 12"/>
          <p:cNvSpPr txBox="1">
            <a:spLocks/>
          </p:cNvSpPr>
          <p:nvPr/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anchor="ctr"/>
          <a:lstStyle>
            <a:lvl1pPr algn="r">
              <a:defRPr sz="9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algn="l">
              <a:defRPr/>
            </a:pPr>
            <a:fld id="{1EAA0485-BCDD-46AC-A72F-24F37F2C2C73}" type="slidenum">
              <a:rPr lang="en-US" smtClean="0">
                <a:solidFill>
                  <a:srgbClr val="FFFFFF">
                    <a:alpha val="50000"/>
                  </a:srgbClr>
                </a:solidFill>
                <a:latin typeface="Arial" charset="0"/>
                <a:ea typeface="Arial" charset="0"/>
                <a:cs typeface="Arial" charset="0"/>
              </a:rPr>
              <a:pPr algn="l">
                <a:defRPr/>
              </a:pPr>
              <a:t>29</a:t>
            </a:fld>
            <a:endParaRPr lang="en-US" dirty="0" smtClean="0">
              <a:solidFill>
                <a:srgbClr val="FFFFFF">
                  <a:alpha val="50000"/>
                </a:srgb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44386" name="Picture 2" descr="\\158.12.13.7\hub\Battlefield Weather Pictures\110329-A-KN574-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651" y="948767"/>
            <a:ext cx="4529469" cy="2921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4387" name="Picture 3" descr="\\158.12.13.7\hub\Battlefield Weather Pictures\050426-M-CP942-01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0857" y="944683"/>
            <a:ext cx="4423144" cy="2904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4388" name="Picture 4" descr="\\158.12.13.7\hub\Battlefield Weather Pictures\110329-A-TH742-01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3917" y="3759298"/>
            <a:ext cx="4508204" cy="2907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5410" name="Picture 2" descr="\\158.12.13.7\hub\Battlefield Weather Pictures\080417-M-TK917-02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42121" y="3759591"/>
            <a:ext cx="4401879" cy="2860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-7816" y="851877"/>
            <a:ext cx="9151815" cy="6013938"/>
          </a:xfrm>
          <a:prstGeom prst="rect">
            <a:avLst/>
          </a:prstGeom>
          <a:gradFill>
            <a:gsLst>
              <a:gs pos="7000">
                <a:schemeClr val="tx1">
                  <a:lumMod val="75000"/>
                  <a:lumOff val="25000"/>
                </a:schemeClr>
              </a:gs>
              <a:gs pos="17000">
                <a:schemeClr val="tx1">
                  <a:lumMod val="75000"/>
                  <a:lumOff val="25000"/>
                </a:schemeClr>
              </a:gs>
              <a:gs pos="56000">
                <a:schemeClr val="tx1">
                  <a:lumMod val="85000"/>
                  <a:lumOff val="15000"/>
                </a:schemeClr>
              </a:gs>
            </a:gsLst>
            <a:path path="circl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US" sz="16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7170" name="Rectangle 35"/>
          <p:cNvSpPr>
            <a:spLocks noChangeArrowheads="1"/>
          </p:cNvSpPr>
          <p:nvPr/>
        </p:nvSpPr>
        <p:spPr bwMode="auto">
          <a:xfrm>
            <a:off x="4541838" y="2492375"/>
            <a:ext cx="4525962" cy="3840163"/>
          </a:xfrm>
          <a:prstGeom prst="rect">
            <a:avLst/>
          </a:prstGeom>
          <a:gradFill rotWithShape="0">
            <a:gsLst>
              <a:gs pos="0">
                <a:srgbClr val="8488C4">
                  <a:alpha val="51000"/>
                </a:srgb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/>
          </a:gra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35" name="Snip Single Corner Rectangle 34"/>
          <p:cNvSpPr/>
          <p:nvPr/>
        </p:nvSpPr>
        <p:spPr bwMode="auto">
          <a:xfrm>
            <a:off x="80384" y="1075174"/>
            <a:ext cx="4461468" cy="5257800"/>
          </a:xfrm>
          <a:prstGeom prst="snip1Rect">
            <a:avLst>
              <a:gd name="adj" fmla="val 31983"/>
            </a:avLst>
          </a:prstGeom>
          <a:gradFill flip="none" rotWithShape="1">
            <a:gsLst>
              <a:gs pos="0">
                <a:srgbClr val="FFEFD1">
                  <a:alpha val="51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13500000" scaled="1"/>
            <a:tileRect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endParaRPr lang="en-US">
              <a:ea typeface="ＭＳ Ｐゴシック" pitchFamily="1" charset="-128"/>
              <a:cs typeface="+mn-cs"/>
            </a:endParaRPr>
          </a:p>
        </p:txBody>
      </p:sp>
      <p:sp>
        <p:nvSpPr>
          <p:cNvPr id="1002510" name="Rectangle 14"/>
          <p:cNvSpPr>
            <a:spLocks noChangeArrowheads="1"/>
          </p:cNvSpPr>
          <p:nvPr/>
        </p:nvSpPr>
        <p:spPr bwMode="auto">
          <a:xfrm>
            <a:off x="273050" y="4438650"/>
            <a:ext cx="2657475" cy="169068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173038" indent="-173038" eaLnBrk="0" hangingPunct="0">
              <a:spcBef>
                <a:spcPts val="12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1400" b="1" dirty="0">
                <a:ea typeface="ＭＳ Ｐゴシック" charset="-128"/>
                <a:cs typeface="+mn-cs"/>
              </a:rPr>
              <a:t>Environmental Sensing</a:t>
            </a:r>
          </a:p>
          <a:p>
            <a:pPr marL="173038" indent="-173038" eaLnBrk="0" hangingPunct="0">
              <a:spcBef>
                <a:spcPts val="12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1400" b="1" dirty="0">
                <a:ea typeface="ＭＳ Ｐゴシック" charset="-128"/>
                <a:cs typeface="+mn-cs"/>
              </a:rPr>
              <a:t>EO/Acoustic Propagation</a:t>
            </a:r>
          </a:p>
          <a:p>
            <a:pPr marL="173038" indent="-173038" eaLnBrk="0" hangingPunct="0">
              <a:spcBef>
                <a:spcPts val="12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1400" b="1" dirty="0">
                <a:ea typeface="ＭＳ Ｐゴシック" charset="-128"/>
                <a:cs typeface="+mn-cs"/>
              </a:rPr>
              <a:t>Aerosol Research</a:t>
            </a:r>
          </a:p>
          <a:p>
            <a:pPr marL="173038" indent="-173038" eaLnBrk="0" hangingPunct="0">
              <a:spcBef>
                <a:spcPts val="12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1400" b="1" dirty="0">
                <a:ea typeface="ＭＳ Ｐゴシック" charset="-128"/>
                <a:cs typeface="+mn-cs"/>
              </a:rPr>
              <a:t>Intelligent Optics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245813" y="3173523"/>
            <a:ext cx="2665412" cy="1143000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425" name="TextBox 17"/>
          <p:cNvSpPr txBox="1">
            <a:spLocks noChangeArrowheads="1"/>
          </p:cNvSpPr>
          <p:nvPr/>
        </p:nvSpPr>
        <p:spPr bwMode="auto">
          <a:xfrm>
            <a:off x="1403350" y="3235325"/>
            <a:ext cx="1830388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US" sz="1200" b="1" dirty="0">
              <a:solidFill>
                <a:schemeClr val="bg1"/>
              </a:solidFill>
            </a:endParaRPr>
          </a:p>
          <a:p>
            <a:pPr eaLnBrk="0" hangingPunct="0"/>
            <a:r>
              <a:rPr lang="en-US" b="1" dirty="0" smtClean="0">
                <a:solidFill>
                  <a:schemeClr val="bg1"/>
                </a:solidFill>
              </a:rPr>
              <a:t>CHIEF</a:t>
            </a:r>
            <a:endParaRPr lang="en-US" b="1" dirty="0">
              <a:solidFill>
                <a:schemeClr val="bg1"/>
              </a:solidFill>
            </a:endParaRPr>
          </a:p>
          <a:p>
            <a:pPr eaLnBrk="0" hangingPunct="0"/>
            <a:r>
              <a:rPr lang="en-US" b="1" dirty="0">
                <a:solidFill>
                  <a:schemeClr val="bg1"/>
                </a:solidFill>
              </a:rPr>
              <a:t>Atmospheric Sensing</a:t>
            </a:r>
          </a:p>
          <a:p>
            <a:pPr eaLnBrk="0" hangingPunct="0"/>
            <a:r>
              <a:rPr lang="en-US" b="1" dirty="0">
                <a:solidFill>
                  <a:schemeClr val="bg1"/>
                </a:solidFill>
              </a:rPr>
              <a:t>Branch (ASB)</a:t>
            </a:r>
          </a:p>
          <a:p>
            <a:pPr eaLnBrk="0" hangingPunct="0"/>
            <a:r>
              <a:rPr lang="en-US" dirty="0" smtClean="0">
                <a:solidFill>
                  <a:schemeClr val="bg1"/>
                </a:solidFill>
              </a:rPr>
              <a:t>Chatt Williamson</a:t>
            </a:r>
            <a:endParaRPr lang="en-US" b="1" dirty="0">
              <a:solidFill>
                <a:schemeClr val="bg1"/>
              </a:solidFill>
            </a:endParaRPr>
          </a:p>
          <a:p>
            <a:pPr eaLnBrk="0" hangingPunct="0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148440" y="910688"/>
            <a:ext cx="8780633" cy="1436915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437" name="TextBox 7"/>
          <p:cNvSpPr txBox="1">
            <a:spLocks noChangeArrowheads="1"/>
          </p:cNvSpPr>
          <p:nvPr/>
        </p:nvSpPr>
        <p:spPr bwMode="auto">
          <a:xfrm>
            <a:off x="1221015" y="1130074"/>
            <a:ext cx="1669142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endParaRPr lang="en-US" b="1" dirty="0">
              <a:solidFill>
                <a:schemeClr val="bg1"/>
              </a:solidFill>
            </a:endParaRPr>
          </a:p>
          <a:p>
            <a:pPr eaLnBrk="0" hangingPunct="0"/>
            <a:r>
              <a:rPr lang="en-US" sz="900" b="1" dirty="0" smtClean="0">
                <a:solidFill>
                  <a:schemeClr val="bg1"/>
                </a:solidFill>
              </a:rPr>
              <a:t>Chief</a:t>
            </a:r>
            <a:endParaRPr lang="en-US" sz="900" b="1" dirty="0">
              <a:solidFill>
                <a:schemeClr val="bg1"/>
              </a:solidFill>
            </a:endParaRPr>
          </a:p>
          <a:p>
            <a:pPr eaLnBrk="0" hangingPunct="0"/>
            <a:r>
              <a:rPr lang="en-US" sz="900" b="1" dirty="0">
                <a:solidFill>
                  <a:schemeClr val="bg1"/>
                </a:solidFill>
              </a:rPr>
              <a:t>Battlefield </a:t>
            </a:r>
            <a:r>
              <a:rPr lang="en-US" sz="900" b="1" dirty="0" smtClean="0">
                <a:solidFill>
                  <a:schemeClr val="bg1"/>
                </a:solidFill>
              </a:rPr>
              <a:t>Environment Division</a:t>
            </a:r>
            <a:endParaRPr lang="en-US" sz="900" b="1" dirty="0">
              <a:solidFill>
                <a:schemeClr val="bg1"/>
              </a:solidFill>
            </a:endParaRPr>
          </a:p>
          <a:p>
            <a:pPr eaLnBrk="0" hangingPunct="0"/>
            <a:r>
              <a:rPr lang="en-US" sz="900" dirty="0">
                <a:solidFill>
                  <a:schemeClr val="bg1"/>
                </a:solidFill>
              </a:rPr>
              <a:t>Pamela Clark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420839" y="2673483"/>
            <a:ext cx="185339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ＭＳ Ｐゴシック" charset="-128"/>
                <a:cs typeface="+mn-cs"/>
              </a:rPr>
              <a:t>Adelphi, MD</a:t>
            </a:r>
          </a:p>
        </p:txBody>
      </p:sp>
      <p:sp>
        <p:nvSpPr>
          <p:cNvPr id="53" name="Rectangle 52"/>
          <p:cNvSpPr/>
          <p:nvPr/>
        </p:nvSpPr>
        <p:spPr>
          <a:xfrm>
            <a:off x="4525428" y="2665319"/>
            <a:ext cx="461857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ＭＳ Ｐゴシック" charset="-128"/>
                <a:cs typeface="+mn-cs"/>
              </a:rPr>
              <a:t>White Sands Missile Range, NM</a:t>
            </a:r>
          </a:p>
        </p:txBody>
      </p:sp>
      <p:sp>
        <p:nvSpPr>
          <p:cNvPr id="7195" name="TextBox 26"/>
          <p:cNvSpPr txBox="1">
            <a:spLocks noChangeArrowheads="1"/>
          </p:cNvSpPr>
          <p:nvPr/>
        </p:nvSpPr>
        <p:spPr bwMode="auto">
          <a:xfrm>
            <a:off x="2657290" y="6247294"/>
            <a:ext cx="52991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indent="-171450">
              <a:defRPr/>
            </a:pPr>
            <a:r>
              <a:rPr lang="en-US" sz="3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Total 47 Personnel</a:t>
            </a:r>
            <a:endParaRPr lang="en-US" sz="3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7441" name="Title 21"/>
          <p:cNvSpPr>
            <a:spLocks noGrp="1"/>
          </p:cNvSpPr>
          <p:nvPr>
            <p:ph type="title"/>
          </p:nvPr>
        </p:nvSpPr>
        <p:spPr>
          <a:xfrm>
            <a:off x="2006930" y="0"/>
            <a:ext cx="5795158" cy="838200"/>
          </a:xfrm>
        </p:spPr>
        <p:txBody>
          <a:bodyPr/>
          <a:lstStyle/>
          <a:p>
            <a:r>
              <a:rPr lang="en-US" altLang="en-US" sz="2400" b="1" dirty="0" smtClean="0"/>
              <a:t>Battlefield Environment Division</a:t>
            </a:r>
            <a:endParaRPr lang="en-US" sz="2400" dirty="0" smtClean="0"/>
          </a:p>
        </p:txBody>
      </p:sp>
      <p:grpSp>
        <p:nvGrpSpPr>
          <p:cNvPr id="45" name="Group 44"/>
          <p:cNvGrpSpPr/>
          <p:nvPr/>
        </p:nvGrpSpPr>
        <p:grpSpPr>
          <a:xfrm>
            <a:off x="3252519" y="3148838"/>
            <a:ext cx="2765425" cy="2974975"/>
            <a:chOff x="6197600" y="3160713"/>
            <a:chExt cx="2765425" cy="2974975"/>
          </a:xfrm>
        </p:grpSpPr>
        <p:sp>
          <p:nvSpPr>
            <p:cNvPr id="1002509" name="Rectangle 13"/>
            <p:cNvSpPr>
              <a:spLocks noChangeArrowheads="1"/>
            </p:cNvSpPr>
            <p:nvPr/>
          </p:nvSpPr>
          <p:spPr bwMode="auto">
            <a:xfrm>
              <a:off x="6197600" y="4438650"/>
              <a:ext cx="2657475" cy="1697038"/>
            </a:xfrm>
            <a:prstGeom prst="rect">
              <a:avLst/>
            </a:prstGeom>
            <a:gradFill rotWithShape="1">
              <a:gsLst>
                <a:gs pos="0">
                  <a:srgbClr val="F3E7FF"/>
                </a:gs>
                <a:gs pos="100000">
                  <a:srgbClr val="DBD1FF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173038" indent="-173038" eaLnBrk="0" hangingPunct="0">
                <a:spcBef>
                  <a:spcPts val="1200"/>
                </a:spcBef>
                <a:spcAft>
                  <a:spcPts val="0"/>
                </a:spcAft>
                <a:buFontTx/>
                <a:buChar char="•"/>
                <a:defRPr/>
              </a:pPr>
              <a:r>
                <a:rPr lang="en-US" sz="1400" b="1" dirty="0" err="1" smtClean="0">
                  <a:ea typeface="ＭＳ Ｐゴシック" charset="-128"/>
                  <a:cs typeface="+mn-cs"/>
                </a:rPr>
                <a:t>Nowcasting</a:t>
              </a:r>
              <a:r>
                <a:rPr lang="en-US" sz="1400" b="1" dirty="0" smtClean="0">
                  <a:ea typeface="ＭＳ Ｐゴシック" charset="-128"/>
                  <a:cs typeface="+mn-cs"/>
                </a:rPr>
                <a:t> &amp; Data Fusion</a:t>
              </a:r>
            </a:p>
            <a:p>
              <a:pPr marL="173038" indent="-173038" eaLnBrk="0" hangingPunct="0">
                <a:spcBef>
                  <a:spcPts val="1200"/>
                </a:spcBef>
                <a:spcAft>
                  <a:spcPts val="0"/>
                </a:spcAft>
                <a:buFontTx/>
                <a:buChar char="•"/>
                <a:defRPr/>
              </a:pPr>
              <a:r>
                <a:rPr lang="en-US" sz="1400" b="1" dirty="0" smtClean="0">
                  <a:ea typeface="ＭＳ Ｐゴシック" charset="-128"/>
                </a:rPr>
                <a:t>Microscale Met Models</a:t>
              </a:r>
            </a:p>
            <a:p>
              <a:pPr marL="173038" indent="-173038" eaLnBrk="0" hangingPunct="0">
                <a:spcBef>
                  <a:spcPts val="1200"/>
                </a:spcBef>
                <a:spcAft>
                  <a:spcPts val="0"/>
                </a:spcAft>
                <a:buFontTx/>
                <a:buChar char="•"/>
                <a:defRPr/>
              </a:pPr>
              <a:r>
                <a:rPr lang="en-US" sz="1400" b="1" dirty="0" smtClean="0">
                  <a:ea typeface="ＭＳ Ｐゴシック" charset="-128"/>
                </a:rPr>
                <a:t>Probabilistic Forecasting</a:t>
              </a:r>
            </a:p>
            <a:p>
              <a:pPr marL="173038" indent="-173038" eaLnBrk="0" hangingPunct="0">
                <a:spcBef>
                  <a:spcPts val="1200"/>
                </a:spcBef>
                <a:spcAft>
                  <a:spcPts val="0"/>
                </a:spcAft>
                <a:buFontTx/>
                <a:buChar char="•"/>
                <a:defRPr/>
              </a:pPr>
              <a:r>
                <a:rPr lang="en-US" sz="1400" b="1" dirty="0" smtClean="0">
                  <a:ea typeface="ＭＳ Ｐゴシック" charset="-128"/>
                  <a:cs typeface="+mn-cs"/>
                </a:rPr>
                <a:t>Model  </a:t>
              </a:r>
              <a:r>
                <a:rPr lang="en-US" sz="1400" b="1" dirty="0">
                  <a:ea typeface="ＭＳ Ｐゴシック" charset="-128"/>
                  <a:cs typeface="+mn-cs"/>
                </a:rPr>
                <a:t>&amp; Product Assessment</a:t>
              </a: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6207125" y="3160713"/>
              <a:ext cx="2755900" cy="1155810"/>
              <a:chOff x="6207125" y="3160713"/>
              <a:chExt cx="2755900" cy="1155810"/>
            </a:xfrm>
          </p:grpSpPr>
          <p:sp>
            <p:nvSpPr>
              <p:cNvPr id="38" name="Rectangle 37"/>
              <p:cNvSpPr/>
              <p:nvPr/>
            </p:nvSpPr>
            <p:spPr bwMode="auto">
              <a:xfrm>
                <a:off x="6207125" y="3173523"/>
                <a:ext cx="2665413" cy="1143000"/>
              </a:xfrm>
              <a:prstGeom prst="rect">
                <a:avLst/>
              </a:prstGeom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/>
              </a:p>
            </p:txBody>
          </p:sp>
          <p:sp>
            <p:nvSpPr>
              <p:cNvPr id="17433" name="TextBox 30"/>
              <p:cNvSpPr txBox="1">
                <a:spLocks noChangeArrowheads="1"/>
              </p:cNvSpPr>
              <p:nvPr/>
            </p:nvSpPr>
            <p:spPr bwMode="auto">
              <a:xfrm>
                <a:off x="7315200" y="3160713"/>
                <a:ext cx="1647825" cy="892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endParaRPr lang="en-US" sz="1200" b="1" dirty="0">
                  <a:solidFill>
                    <a:schemeClr val="bg1"/>
                  </a:solidFill>
                </a:endParaRPr>
              </a:p>
              <a:p>
                <a:pPr eaLnBrk="0" hangingPunct="0"/>
                <a:r>
                  <a:rPr lang="en-US" b="1" dirty="0">
                    <a:solidFill>
                      <a:schemeClr val="bg1"/>
                    </a:solidFill>
                  </a:rPr>
                  <a:t>CHIEF </a:t>
                </a:r>
              </a:p>
              <a:p>
                <a:pPr eaLnBrk="0" hangingPunct="0"/>
                <a:r>
                  <a:rPr lang="en-US" b="1" dirty="0">
                    <a:solidFill>
                      <a:schemeClr val="bg1"/>
                    </a:solidFill>
                  </a:rPr>
                  <a:t>Atmospheric </a:t>
                </a:r>
                <a:r>
                  <a:rPr lang="en-US" b="1" dirty="0" smtClean="0">
                    <a:solidFill>
                      <a:schemeClr val="bg1"/>
                    </a:solidFill>
                  </a:rPr>
                  <a:t>Modeling Branch </a:t>
                </a:r>
                <a:r>
                  <a:rPr lang="en-US" b="1" dirty="0">
                    <a:solidFill>
                      <a:schemeClr val="bg1"/>
                    </a:solidFill>
                  </a:rPr>
                  <a:t>(</a:t>
                </a:r>
                <a:r>
                  <a:rPr lang="en-US" b="1" dirty="0" smtClean="0">
                    <a:solidFill>
                      <a:schemeClr val="bg1"/>
                    </a:solidFill>
                  </a:rPr>
                  <a:t>AMB</a:t>
                </a:r>
                <a:r>
                  <a:rPr lang="en-US" b="1" dirty="0">
                    <a:solidFill>
                      <a:schemeClr val="bg1"/>
                    </a:solidFill>
                  </a:rPr>
                  <a:t>)</a:t>
                </a:r>
              </a:p>
              <a:p>
                <a:pPr eaLnBrk="0" hangingPunct="0"/>
                <a:r>
                  <a:rPr lang="en-US" dirty="0">
                    <a:solidFill>
                      <a:schemeClr val="bg1"/>
                    </a:solidFill>
                  </a:rPr>
                  <a:t>David Knapp</a:t>
                </a:r>
              </a:p>
            </p:txBody>
          </p:sp>
          <p:pic>
            <p:nvPicPr>
              <p:cNvPr id="17442" name="Picture 3" descr="C:\Users\margaret.denkins.NAE\Pictures\Logitech Webcam\BED EMPLOYEE PICTURES\KNAPP EMAIL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329363" y="3263900"/>
                <a:ext cx="914400" cy="990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17443" name="Picture 44" descr="Terry_Jameson_Sm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63718" y="1061452"/>
            <a:ext cx="881062" cy="1062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4" name="Group 43"/>
          <p:cNvGrpSpPr/>
          <p:nvPr/>
        </p:nvGrpSpPr>
        <p:grpSpPr>
          <a:xfrm>
            <a:off x="6125862" y="3161648"/>
            <a:ext cx="2780631" cy="2974865"/>
            <a:chOff x="3226469" y="3173523"/>
            <a:chExt cx="2780631" cy="2974865"/>
          </a:xfrm>
        </p:grpSpPr>
        <p:sp>
          <p:nvSpPr>
            <p:cNvPr id="1002508" name="Rectangle 12"/>
            <p:cNvSpPr>
              <a:spLocks noChangeArrowheads="1"/>
            </p:cNvSpPr>
            <p:nvPr/>
          </p:nvSpPr>
          <p:spPr bwMode="auto">
            <a:xfrm>
              <a:off x="3249613" y="4457700"/>
              <a:ext cx="2643187" cy="1690688"/>
            </a:xfrm>
            <a:prstGeom prst="rect">
              <a:avLst/>
            </a:prstGeom>
            <a:gradFill rotWithShape="1">
              <a:gsLst>
                <a:gs pos="0">
                  <a:srgbClr val="EBF7FF"/>
                </a:gs>
                <a:gs pos="100000">
                  <a:srgbClr val="BBDDFF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173038" indent="-173038" eaLnBrk="0" hangingPunct="0">
                <a:spcBef>
                  <a:spcPts val="120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endParaRPr lang="en-US" sz="1400" b="1" dirty="0" smtClean="0">
                <a:ea typeface="ＭＳ Ｐゴシック" charset="-128"/>
                <a:cs typeface="+mn-cs"/>
              </a:endParaRPr>
            </a:p>
            <a:p>
              <a:pPr marL="173038" indent="-173038" eaLnBrk="0" hangingPunct="0">
                <a:spcBef>
                  <a:spcPts val="120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en-US" sz="1400" b="1" dirty="0" smtClean="0">
                  <a:ea typeface="ＭＳ Ｐゴシック" charset="-128"/>
                  <a:cs typeface="+mn-cs"/>
                </a:rPr>
                <a:t>Boundary </a:t>
              </a:r>
              <a:r>
                <a:rPr lang="en-US" sz="1400" b="1" dirty="0">
                  <a:ea typeface="ＭＳ Ｐゴシック" charset="-128"/>
                  <a:cs typeface="+mn-cs"/>
                </a:rPr>
                <a:t>Layer Research</a:t>
              </a:r>
            </a:p>
            <a:p>
              <a:pPr marL="173038" indent="-173038" eaLnBrk="0" hangingPunct="0">
                <a:spcBef>
                  <a:spcPts val="1200"/>
                </a:spcBef>
                <a:spcAft>
                  <a:spcPts val="0"/>
                </a:spcAft>
                <a:buFontTx/>
                <a:buChar char="•"/>
                <a:defRPr/>
              </a:pPr>
              <a:r>
                <a:rPr lang="en-US" sz="1400" b="1" dirty="0" smtClean="0">
                  <a:ea typeface="ＭＳ Ｐゴシック" charset="-128"/>
                </a:rPr>
                <a:t>Decision Support Tools</a:t>
              </a:r>
            </a:p>
            <a:p>
              <a:pPr marL="173038" indent="-173038" eaLnBrk="0" hangingPunct="0">
                <a:spcBef>
                  <a:spcPts val="1200"/>
                </a:spcBef>
                <a:spcAft>
                  <a:spcPts val="0"/>
                </a:spcAft>
                <a:buFontTx/>
                <a:buChar char="•"/>
                <a:defRPr/>
              </a:pPr>
              <a:r>
                <a:rPr lang="en-US" sz="1400" b="1" dirty="0" smtClean="0">
                  <a:ea typeface="ＭＳ Ｐゴシック" charset="-128"/>
                  <a:cs typeface="+mn-cs"/>
                </a:rPr>
                <a:t>Turbulence </a:t>
              </a:r>
              <a:r>
                <a:rPr lang="en-US" sz="1400" b="1" dirty="0">
                  <a:ea typeface="ＭＳ Ｐゴシック" charset="-128"/>
                  <a:cs typeface="+mn-cs"/>
                </a:rPr>
                <a:t>&amp; EO </a:t>
              </a:r>
              <a:r>
                <a:rPr lang="en-US" sz="1400" b="1" dirty="0" smtClean="0">
                  <a:ea typeface="ＭＳ Ｐゴシック" charset="-128"/>
                  <a:cs typeface="+mn-cs"/>
                </a:rPr>
                <a:t>effects</a:t>
              </a:r>
            </a:p>
            <a:p>
              <a:pPr marL="173038" indent="-173038" eaLnBrk="0" hangingPunct="0">
                <a:spcBef>
                  <a:spcPts val="1200"/>
                </a:spcBef>
                <a:spcAft>
                  <a:spcPts val="0"/>
                </a:spcAft>
                <a:buFontTx/>
                <a:buChar char="•"/>
                <a:defRPr/>
              </a:pPr>
              <a:r>
                <a:rPr lang="en-US" sz="1400" b="1" dirty="0" smtClean="0">
                  <a:ea typeface="ＭＳ Ｐゴシック" charset="-128"/>
                </a:rPr>
                <a:t>Web Enabled Applications</a:t>
              </a:r>
            </a:p>
            <a:p>
              <a:pPr marL="173038" indent="-173038" eaLnBrk="0" hangingPunct="0">
                <a:spcBef>
                  <a:spcPts val="1200"/>
                </a:spcBef>
                <a:spcAft>
                  <a:spcPts val="0"/>
                </a:spcAft>
                <a:buFontTx/>
                <a:buChar char="•"/>
                <a:defRPr/>
              </a:pPr>
              <a:endParaRPr lang="en-US" sz="1400" b="1" dirty="0">
                <a:ea typeface="ＭＳ Ｐゴシック" charset="-128"/>
                <a:cs typeface="+mn-cs"/>
              </a:endParaRP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3226469" y="3173523"/>
              <a:ext cx="2780631" cy="1143000"/>
              <a:chOff x="3226469" y="3173523"/>
              <a:chExt cx="2780631" cy="1143000"/>
            </a:xfrm>
          </p:grpSpPr>
          <p:sp>
            <p:nvSpPr>
              <p:cNvPr id="34" name="Rectangle 33"/>
              <p:cNvSpPr/>
              <p:nvPr/>
            </p:nvSpPr>
            <p:spPr bwMode="auto">
              <a:xfrm>
                <a:off x="3226469" y="3173523"/>
                <a:ext cx="2665413" cy="1143000"/>
              </a:xfrm>
              <a:prstGeom prst="rect">
                <a:avLst/>
              </a:prstGeom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7429" name="TextBox 29"/>
              <p:cNvSpPr txBox="1">
                <a:spLocks noChangeArrowheads="1"/>
              </p:cNvSpPr>
              <p:nvPr/>
            </p:nvSpPr>
            <p:spPr bwMode="auto">
              <a:xfrm>
                <a:off x="4346575" y="3246438"/>
                <a:ext cx="1660525" cy="892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endParaRPr lang="en-US" sz="1200" b="1" dirty="0">
                  <a:solidFill>
                    <a:schemeClr val="bg1"/>
                  </a:solidFill>
                </a:endParaRPr>
              </a:p>
              <a:p>
                <a:pPr eaLnBrk="0" hangingPunct="0"/>
                <a:r>
                  <a:rPr lang="en-US" b="1" dirty="0">
                    <a:solidFill>
                      <a:schemeClr val="bg1"/>
                    </a:solidFill>
                  </a:rPr>
                  <a:t>CHIEF </a:t>
                </a:r>
              </a:p>
              <a:p>
                <a:pPr eaLnBrk="0" hangingPunct="0"/>
                <a:r>
                  <a:rPr lang="en-US" b="1" dirty="0">
                    <a:solidFill>
                      <a:schemeClr val="bg1"/>
                    </a:solidFill>
                  </a:rPr>
                  <a:t>Atmospheric Dynamics</a:t>
                </a:r>
              </a:p>
              <a:p>
                <a:pPr eaLnBrk="0" hangingPunct="0"/>
                <a:r>
                  <a:rPr lang="en-US" b="1" dirty="0">
                    <a:solidFill>
                      <a:schemeClr val="bg1"/>
                    </a:solidFill>
                  </a:rPr>
                  <a:t>Branch (ADB)</a:t>
                </a:r>
              </a:p>
              <a:p>
                <a:pPr eaLnBrk="0" hangingPunct="0"/>
                <a:r>
                  <a:rPr lang="en-US" dirty="0">
                    <a:solidFill>
                      <a:schemeClr val="bg1"/>
                    </a:solidFill>
                  </a:rPr>
                  <a:t>Dr. Sean O’Brien </a:t>
                </a:r>
              </a:p>
            </p:txBody>
          </p:sp>
          <p:pic>
            <p:nvPicPr>
              <p:cNvPr id="17445" name="Picture 41" descr="Sean_O'Brien_Sm.JP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321050" y="3225800"/>
                <a:ext cx="914400" cy="10556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24" name="Picture 64" descr="C:\Users\barry.m.fornoff\AppData\Local\Microsoft\Windows\Temporary Internet Files\Content.Outlook\DO9ZKB5F\Pam Clar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614" y="1096615"/>
            <a:ext cx="870209" cy="109361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blurRad="63500" dist="38100" dir="2700000" rotWithShape="0">
              <a:srgbClr val="000000">
                <a:alpha val="64998"/>
              </a:srgbClr>
            </a:outerShdw>
          </a:effectLst>
        </p:spPr>
      </p:pic>
      <p:sp>
        <p:nvSpPr>
          <p:cNvPr id="25" name="TextBox 7"/>
          <p:cNvSpPr txBox="1">
            <a:spLocks noChangeArrowheads="1"/>
          </p:cNvSpPr>
          <p:nvPr/>
        </p:nvSpPr>
        <p:spPr bwMode="auto">
          <a:xfrm>
            <a:off x="6308563" y="1194936"/>
            <a:ext cx="1655536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endParaRPr lang="en-US" b="1" dirty="0">
              <a:solidFill>
                <a:schemeClr val="bg1"/>
              </a:solidFill>
            </a:endParaRPr>
          </a:p>
          <a:p>
            <a:pPr eaLnBrk="0" hangingPunct="0"/>
            <a:r>
              <a:rPr lang="en-US" sz="900" b="1" dirty="0" smtClean="0">
                <a:solidFill>
                  <a:schemeClr val="bg1"/>
                </a:solidFill>
              </a:rPr>
              <a:t>Associate Chief</a:t>
            </a:r>
            <a:endParaRPr lang="en-US" sz="900" b="1" dirty="0">
              <a:solidFill>
                <a:schemeClr val="bg1"/>
              </a:solidFill>
            </a:endParaRPr>
          </a:p>
          <a:p>
            <a:pPr eaLnBrk="0" hangingPunct="0"/>
            <a:r>
              <a:rPr lang="en-US" sz="900" b="1" dirty="0">
                <a:solidFill>
                  <a:schemeClr val="bg1"/>
                </a:solidFill>
              </a:rPr>
              <a:t>Battlefield </a:t>
            </a:r>
            <a:r>
              <a:rPr lang="en-US" sz="900" b="1" dirty="0" smtClean="0">
                <a:solidFill>
                  <a:schemeClr val="bg1"/>
                </a:solidFill>
              </a:rPr>
              <a:t>Environment Division</a:t>
            </a:r>
            <a:endParaRPr lang="en-US" sz="900" b="1" dirty="0">
              <a:solidFill>
                <a:schemeClr val="bg1"/>
              </a:solidFill>
            </a:endParaRPr>
          </a:p>
          <a:p>
            <a:pPr eaLnBrk="0" hangingPunct="0"/>
            <a:r>
              <a:rPr lang="en-US" sz="900" dirty="0" smtClean="0">
                <a:solidFill>
                  <a:schemeClr val="bg1"/>
                </a:solidFill>
              </a:rPr>
              <a:t>Terry Jameson</a:t>
            </a:r>
            <a:endParaRPr lang="en-US" sz="900" dirty="0">
              <a:solidFill>
                <a:schemeClr val="bg1"/>
              </a:solidFill>
            </a:endParaRPr>
          </a:p>
        </p:txBody>
      </p:sp>
      <p:grpSp>
        <p:nvGrpSpPr>
          <p:cNvPr id="2" name="Group 52"/>
          <p:cNvGrpSpPr>
            <a:grpSpLocks/>
          </p:cNvGrpSpPr>
          <p:nvPr/>
        </p:nvGrpSpPr>
        <p:grpSpPr bwMode="auto">
          <a:xfrm>
            <a:off x="3240962" y="1177079"/>
            <a:ext cx="1120461" cy="1113209"/>
            <a:chOff x="4259265" y="1412285"/>
            <a:chExt cx="868640" cy="1113275"/>
          </a:xfrm>
        </p:grpSpPr>
        <p:sp>
          <p:nvSpPr>
            <p:cNvPr id="32" name="TextBox 79"/>
            <p:cNvSpPr txBox="1">
              <a:spLocks noChangeArrowheads="1"/>
            </p:cNvSpPr>
            <p:nvPr/>
          </p:nvSpPr>
          <p:spPr bwMode="auto">
            <a:xfrm>
              <a:off x="4259265" y="2186986"/>
              <a:ext cx="868640" cy="3385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</a:rPr>
                <a:t>COL John </a:t>
              </a:r>
            </a:p>
            <a:p>
              <a:r>
                <a:rPr lang="en-US" sz="800" dirty="0" smtClean="0">
                  <a:solidFill>
                    <a:schemeClr val="bg1"/>
                  </a:solidFill>
                </a:rPr>
                <a:t>Olson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pic>
          <p:nvPicPr>
            <p:cNvPr id="33" name="Picture 41" descr="LTC_John_Olson.jp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312831" y="1412285"/>
              <a:ext cx="510443" cy="7875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0" name="Picture 2" descr="C:\Users\margaret.denkins.NAE\AppData\Local\Microsoft\Windows\Temporary Internet Files\Content.Outlook\MAMZE0YV\SSG Mitchell McKnight_5x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56376" y="1168243"/>
            <a:ext cx="606270" cy="771616"/>
          </a:xfrm>
          <a:prstGeom prst="rect">
            <a:avLst/>
          </a:prstGeom>
          <a:noFill/>
        </p:spPr>
      </p:pic>
      <p:sp>
        <p:nvSpPr>
          <p:cNvPr id="41" name="TextBox 79"/>
          <p:cNvSpPr txBox="1">
            <a:spLocks noChangeArrowheads="1"/>
          </p:cNvSpPr>
          <p:nvPr/>
        </p:nvSpPr>
        <p:spPr bwMode="auto">
          <a:xfrm>
            <a:off x="4159322" y="1921923"/>
            <a:ext cx="144616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SSG Mitchell </a:t>
            </a:r>
          </a:p>
          <a:p>
            <a:r>
              <a:rPr lang="en-US" sz="800" dirty="0" smtClean="0">
                <a:solidFill>
                  <a:schemeClr val="bg1"/>
                </a:solidFill>
              </a:rPr>
              <a:t>McKnight</a:t>
            </a:r>
            <a:endParaRPr lang="en-US" sz="800" dirty="0">
              <a:solidFill>
                <a:schemeClr val="bg1"/>
              </a:solidFill>
            </a:endParaRPr>
          </a:p>
          <a:p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42" name="Picture 51" descr="Picture 26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93730" y="1162957"/>
            <a:ext cx="611121" cy="77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extBox 78"/>
          <p:cNvSpPr txBox="1">
            <a:spLocks noChangeArrowheads="1"/>
          </p:cNvSpPr>
          <p:nvPr/>
        </p:nvSpPr>
        <p:spPr bwMode="auto">
          <a:xfrm>
            <a:off x="5058448" y="1905351"/>
            <a:ext cx="19468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Dr</a:t>
            </a:r>
            <a:r>
              <a:rPr lang="en-US" sz="800" dirty="0">
                <a:solidFill>
                  <a:schemeClr val="bg1"/>
                </a:solidFill>
              </a:rPr>
              <a:t>. Thomas </a:t>
            </a:r>
            <a:endParaRPr lang="en-US" sz="800" dirty="0" smtClean="0">
              <a:solidFill>
                <a:schemeClr val="bg1"/>
              </a:solidFill>
            </a:endParaRPr>
          </a:p>
          <a:p>
            <a:r>
              <a:rPr lang="en-US" sz="800" dirty="0" smtClean="0">
                <a:solidFill>
                  <a:schemeClr val="bg1"/>
                </a:solidFill>
              </a:rPr>
              <a:t>Vonderhaar 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439387" y="3269673"/>
            <a:ext cx="858982" cy="990600"/>
          </a:xfrm>
          <a:prstGeom prst="rect">
            <a:avLst/>
          </a:prstGeom>
          <a:blipFill>
            <a:blip r:embed="rId10" cstate="screen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0968" name="Group 24"/>
          <p:cNvGraphicFramePr>
            <a:graphicFrameLocks noGrp="1"/>
          </p:cNvGraphicFramePr>
          <p:nvPr/>
        </p:nvGraphicFramePr>
        <p:xfrm>
          <a:off x="0" y="781050"/>
          <a:ext cx="9144001" cy="5638800"/>
        </p:xfrm>
        <a:graphic>
          <a:graphicData uri="http://schemas.openxmlformats.org/drawingml/2006/table">
            <a:tbl>
              <a:tblPr/>
              <a:tblGrid>
                <a:gridCol w="1437502"/>
                <a:gridCol w="3106496"/>
                <a:gridCol w="4600003"/>
              </a:tblGrid>
              <a:tr h="250299">
                <a:tc>
                  <a:txBody>
                    <a:bodyPr/>
                    <a:lstStyle/>
                    <a:p>
                      <a:pPr marL="1143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B001D"/>
                          </a:solidFill>
                          <a:effectLst/>
                          <a:latin typeface="+mn-lt"/>
                          <a:ea typeface="ＭＳ Ｐゴシック" charset="-128"/>
                          <a:cs typeface="Arial" charset="0"/>
                        </a:rPr>
                        <a:t>RESEARCH</a:t>
                      </a: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B001D"/>
                          </a:solidFill>
                          <a:effectLst/>
                          <a:latin typeface="+mn-lt"/>
                          <a:ea typeface="ＭＳ Ｐゴシック" charset="-128"/>
                          <a:cs typeface="Arial" charset="0"/>
                        </a:rPr>
                        <a:t>FOCUS</a:t>
                      </a: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4300" marR="0" lvl="0" indent="-1143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B001D"/>
                          </a:solidFill>
                          <a:effectLst/>
                          <a:latin typeface="+mn-lt"/>
                          <a:ea typeface="ＭＳ Ｐゴシック" charset="-128"/>
                          <a:cs typeface="Arial" charset="0"/>
                        </a:rPr>
                        <a:t>TRANSITION</a:t>
                      </a: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90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charset="0"/>
                        </a:rPr>
                        <a:t>Atmospheric Sensing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ＭＳ Ｐゴシック" charset="-128"/>
                        <a:cs typeface="Arial" charset="0"/>
                      </a:endParaRP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BBA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114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  <a:cs typeface="Arial" charset="0"/>
                      </a:endParaRPr>
                    </a:p>
                    <a:p>
                      <a:pPr marL="228600" marR="0" lvl="0" indent="-114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  <a:cs typeface="Arial" charset="0"/>
                      </a:endParaRPr>
                    </a:p>
                    <a:p>
                      <a:pPr marL="228600" marR="0" lvl="0" indent="-114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charset="0"/>
                        </a:rPr>
                        <a:t>Environmental Sensing </a:t>
                      </a:r>
                    </a:p>
                    <a:p>
                      <a:pPr marL="228600" marR="0" lvl="0" indent="-114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charset="0"/>
                        </a:rPr>
                        <a:t>Aerosol Research</a:t>
                      </a:r>
                    </a:p>
                    <a:p>
                      <a:pPr marL="228600" marR="0" lvl="0" indent="-114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charset="0"/>
                        </a:rPr>
                        <a:t>Propagation (Acoustic)</a:t>
                      </a:r>
                    </a:p>
                    <a:p>
                      <a:pPr marL="228600" marR="0" lvl="0" indent="-114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charset="0"/>
                        </a:rPr>
                        <a:t>Intelligent Optics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292100" marR="0" lvl="0" indent="-2317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lang="en-US" sz="15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Research &amp; develop</a:t>
                      </a:r>
                      <a:r>
                        <a:rPr lang="en-US" sz="15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applications of </a:t>
                      </a:r>
                      <a:r>
                        <a:rPr lang="en-US" sz="15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sensing systems and techniques </a:t>
                      </a:r>
                    </a:p>
                    <a:p>
                      <a:pPr marL="292100" marR="0" lvl="0" indent="-2317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500" b="1" dirty="0" smtClean="0">
                          <a:latin typeface="+mn-lt"/>
                        </a:rPr>
                        <a:t>Characterize bio-aerosols &amp; weather processes interactions</a:t>
                      </a:r>
                    </a:p>
                    <a:p>
                      <a:pPr marL="292100" marR="0" lvl="0" indent="-2317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n-US" sz="1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 charset="-128"/>
                          <a:cs typeface="Arial" charset="0"/>
                        </a:rPr>
                        <a:t>Develop acoustic models for improved sensor performance</a:t>
                      </a:r>
                      <a:endParaRPr lang="en-US" sz="1500" b="1" dirty="0" smtClean="0">
                        <a:latin typeface="+mn-lt"/>
                      </a:endParaRPr>
                    </a:p>
                    <a:p>
                      <a:pPr marL="292100" marR="0" lvl="0" indent="-2317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lang="en-US" sz="1500" b="1" dirty="0" smtClean="0">
                          <a:latin typeface="+mn-lt"/>
                        </a:rPr>
                        <a:t>Develop adaptive optics &amp; reduce long-range propagation effects on directed energy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AFA"/>
                    </a:solidFill>
                  </a:tcPr>
                </a:tc>
              </a:tr>
              <a:tr h="12896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charset="0"/>
                        </a:rPr>
                        <a:t>Atmospheric Modeling</a:t>
                      </a: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D1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114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  <a:cs typeface="Arial" charset="0"/>
                      </a:endParaRPr>
                    </a:p>
                    <a:p>
                      <a:pPr marL="228600" marR="0" lvl="0" indent="-114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endParaRPr kumimoji="0" 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  <a:cs typeface="Arial" charset="0"/>
                      </a:endParaRPr>
                    </a:p>
                    <a:p>
                      <a:pPr marL="228600" marR="0" lvl="0" indent="-114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charset="0"/>
                        </a:rPr>
                        <a:t>Nowcast Modeling</a:t>
                      </a:r>
                    </a:p>
                    <a:p>
                      <a:pPr marL="228600" marR="0" lvl="0" indent="-114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charset="0"/>
                        </a:rPr>
                        <a:t>Microscale Modeling</a:t>
                      </a:r>
                    </a:p>
                    <a:p>
                      <a:pPr marL="228600" marR="0" lvl="0" indent="-114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charset="0"/>
                        </a:rPr>
                        <a:t>Model and Product Assessment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92100" marR="0" lvl="0" indent="-2317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charset="0"/>
                        </a:rPr>
                        <a:t>Develop next generation mission execution forecast model (Nowcast)</a:t>
                      </a:r>
                    </a:p>
                    <a:p>
                      <a:pPr marL="292100" marR="0" lvl="0" indent="-2317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charset="0"/>
                        </a:rPr>
                        <a:t>Develop the next generation ABLE 3D hi-res prognostic model &amp; optimize run time</a:t>
                      </a:r>
                    </a:p>
                    <a:p>
                      <a:pPr marL="292100" marR="0" lvl="0" indent="-2317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charset="0"/>
                        </a:rPr>
                        <a:t>Assess Nowcast &amp; weather tool accuracy &amp; value added to Warfighter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816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charset="0"/>
                        </a:rPr>
                        <a:t>Atmospheric Dynamics</a:t>
                      </a: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BBA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114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endParaRPr kumimoji="0" 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  <a:cs typeface="Arial" charset="0"/>
                      </a:endParaRPr>
                    </a:p>
                    <a:p>
                      <a:pPr marL="228600" marR="0" lvl="0" indent="-114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  <a:cs typeface="Arial" charset="0"/>
                      </a:endParaRPr>
                    </a:p>
                    <a:p>
                      <a:pPr marL="228600" marR="0" lvl="0" indent="-114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charset="0"/>
                        </a:rPr>
                        <a:t>Boundary Layer Research</a:t>
                      </a:r>
                    </a:p>
                    <a:p>
                      <a:pPr marL="228600" marR="0" lvl="0" indent="-114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charset="0"/>
                        </a:rPr>
                        <a:t>Decision Support Tools</a:t>
                      </a:r>
                    </a:p>
                    <a:p>
                      <a:pPr marL="228600" marR="0" lvl="0" indent="-114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charset="0"/>
                        </a:rPr>
                        <a:t>Turbulence and EO Effects</a:t>
                      </a:r>
                    </a:p>
                    <a:p>
                      <a:pPr marL="228600" marR="0" lvl="0" indent="-114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charset="0"/>
                        </a:rPr>
                        <a:t>Bio-inspired Applications</a:t>
                      </a:r>
                    </a:p>
                    <a:p>
                      <a:pPr marL="228600" marR="0" lvl="0" indent="-114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charset="0"/>
                        </a:rPr>
                        <a:t>Networked Weather Services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292100" marR="0" lvl="0" indent="-2317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charset="0"/>
                        </a:rPr>
                        <a:t>Establish a Meteorological Sensor Array (MSA)</a:t>
                      </a:r>
                    </a:p>
                    <a:p>
                      <a:pPr marL="292100" marR="0" lvl="0" indent="-2317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charset="0"/>
                        </a:rPr>
                        <a:t>Develop and transition air/ground route optimization and mobile weather tools</a:t>
                      </a:r>
                    </a:p>
                    <a:p>
                      <a:pPr marL="292100" marR="0" lvl="0" indent="-2317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charset="0"/>
                        </a:rPr>
                        <a:t>Develop THz propagation models and passive adaptive optics for turbulence mitigation</a:t>
                      </a:r>
                    </a:p>
                    <a:p>
                      <a:pPr marL="292100" marR="0" lvl="0" indent="-2317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charset="0"/>
                        </a:rPr>
                        <a:t>Wind gust rejection for autonomous vehicles</a:t>
                      </a:r>
                    </a:p>
                    <a:p>
                      <a:pPr marL="292100" marR="0" lvl="0" indent="-2317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charset="0"/>
                        </a:rPr>
                        <a:t>Build web services &amp; new/improved weather decision products for all echelons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AFA"/>
                    </a:solidFill>
                  </a:tcPr>
                </a:tc>
              </a:tr>
            </a:tbl>
          </a:graphicData>
        </a:graphic>
      </p:graphicFrame>
      <p:sp>
        <p:nvSpPr>
          <p:cNvPr id="25619" name="TextBox 35"/>
          <p:cNvSpPr txBox="1">
            <a:spLocks noChangeArrowheads="1"/>
          </p:cNvSpPr>
          <p:nvPr/>
        </p:nvSpPr>
        <p:spPr bwMode="auto">
          <a:xfrm>
            <a:off x="1805051" y="95000"/>
            <a:ext cx="5997037" cy="72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en-US" sz="2400" b="1" dirty="0">
                <a:solidFill>
                  <a:srgbClr val="FFFFFF"/>
                </a:solidFill>
                <a:latin typeface="+mj-lt"/>
                <a:ea typeface="ＭＳ Ｐゴシック" pitchFamily="34" charset="-128"/>
              </a:rPr>
              <a:t>Battlefield Environment Capabilities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1"/>
          <p:cNvSpPr txBox="1">
            <a:spLocks noGrp="1"/>
          </p:cNvSpPr>
          <p:nvPr/>
        </p:nvSpPr>
        <p:spPr bwMode="auto">
          <a:xfrm>
            <a:off x="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baseline="0"/>
          </a:p>
        </p:txBody>
      </p:sp>
      <p:sp>
        <p:nvSpPr>
          <p:cNvPr id="21509" name="Text Box 7"/>
          <p:cNvSpPr txBox="1">
            <a:spLocks noChangeArrowheads="1"/>
          </p:cNvSpPr>
          <p:nvPr/>
        </p:nvSpPr>
        <p:spPr bwMode="auto">
          <a:xfrm>
            <a:off x="1671638" y="2514600"/>
            <a:ext cx="184150" cy="3127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endParaRPr lang="en-US" altLang="en-US" sz="1600" b="1" baseline="0"/>
          </a:p>
        </p:txBody>
      </p:sp>
      <p:sp>
        <p:nvSpPr>
          <p:cNvPr id="36872" name="Rectangle 12"/>
          <p:cNvSpPr>
            <a:spLocks noChangeArrowheads="1"/>
          </p:cNvSpPr>
          <p:nvPr/>
        </p:nvSpPr>
        <p:spPr bwMode="auto">
          <a:xfrm>
            <a:off x="-745177" y="1028206"/>
            <a:ext cx="4038600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25000"/>
              </a:spcBef>
              <a:tabLst>
                <a:tab pos="514350" algn="r"/>
                <a:tab pos="688975" algn="l"/>
              </a:tabLst>
              <a:defRPr/>
            </a:pPr>
            <a:r>
              <a:rPr lang="en-US" altLang="en-US" sz="2000" b="1" i="1" baseline="0" dirty="0">
                <a:latin typeface="+mn-lt"/>
                <a:cs typeface="Arial" charset="0"/>
              </a:rPr>
              <a:t>Education Profile</a:t>
            </a:r>
          </a:p>
        </p:txBody>
      </p:sp>
      <p:sp>
        <p:nvSpPr>
          <p:cNvPr id="36885" name="Text Box 31"/>
          <p:cNvSpPr txBox="1">
            <a:spLocks noChangeArrowheads="1"/>
          </p:cNvSpPr>
          <p:nvPr/>
        </p:nvSpPr>
        <p:spPr bwMode="auto">
          <a:xfrm>
            <a:off x="5391397" y="1253364"/>
            <a:ext cx="2481943" cy="293618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circle">
              <a:fillToRect l="100000" t="100000"/>
            </a:path>
          </a:gra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175" indent="4763">
              <a:spcBef>
                <a:spcPct val="20000"/>
              </a:spcBef>
              <a:tabLst>
                <a:tab pos="347663" algn="l"/>
              </a:tabLst>
              <a:defRPr/>
            </a:pPr>
            <a:endParaRPr lang="en-US" sz="1200" b="1" baseline="0" dirty="0" smtClean="0">
              <a:cs typeface="Arial" charset="0"/>
            </a:endParaRPr>
          </a:p>
          <a:p>
            <a:pPr marL="3175" indent="4763">
              <a:spcBef>
                <a:spcPct val="20000"/>
              </a:spcBef>
              <a:tabLst>
                <a:tab pos="347663" algn="l"/>
              </a:tabLst>
              <a:defRPr/>
            </a:pPr>
            <a:r>
              <a:rPr lang="en-US" sz="1200" b="1" baseline="0" dirty="0" smtClean="0">
                <a:cs typeface="Arial" charset="0"/>
              </a:rPr>
              <a:t>4</a:t>
            </a:r>
            <a:r>
              <a:rPr lang="en-US" sz="1200" b="1" baseline="0" dirty="0">
                <a:cs typeface="Arial" charset="0"/>
              </a:rPr>
              <a:t>	Electronic </a:t>
            </a:r>
            <a:r>
              <a:rPr lang="en-US" sz="1200" b="1" baseline="0" dirty="0" smtClean="0">
                <a:cs typeface="Arial" charset="0"/>
              </a:rPr>
              <a:t>Engineers</a:t>
            </a:r>
            <a:endParaRPr lang="en-US" sz="1200" b="1" baseline="0" dirty="0">
              <a:cs typeface="Arial" charset="0"/>
            </a:endParaRPr>
          </a:p>
          <a:p>
            <a:pPr marL="3175" indent="4763">
              <a:spcBef>
                <a:spcPct val="20000"/>
              </a:spcBef>
              <a:tabLst>
                <a:tab pos="347663" algn="l"/>
              </a:tabLst>
              <a:defRPr/>
            </a:pPr>
            <a:r>
              <a:rPr lang="en-US" sz="1200" b="1" baseline="0" dirty="0" smtClean="0">
                <a:cs typeface="Arial" charset="0"/>
              </a:rPr>
              <a:t>1</a:t>
            </a:r>
            <a:r>
              <a:rPr lang="en-US" sz="1200" b="1" baseline="0" dirty="0">
                <a:cs typeface="Arial" charset="0"/>
              </a:rPr>
              <a:t>	Computer Engineer</a:t>
            </a:r>
          </a:p>
          <a:p>
            <a:pPr marL="3175" indent="4763">
              <a:spcBef>
                <a:spcPct val="20000"/>
              </a:spcBef>
              <a:tabLst>
                <a:tab pos="347663" algn="l"/>
              </a:tabLst>
              <a:defRPr/>
            </a:pPr>
            <a:r>
              <a:rPr lang="en-US" sz="1200" b="1" baseline="0" dirty="0">
                <a:cs typeface="Arial" charset="0"/>
              </a:rPr>
              <a:t>1	Mechanical Engineer</a:t>
            </a:r>
          </a:p>
          <a:p>
            <a:pPr marL="3175" indent="4763">
              <a:spcBef>
                <a:spcPct val="20000"/>
              </a:spcBef>
              <a:tabLst>
                <a:tab pos="347663" algn="l"/>
              </a:tabLst>
              <a:defRPr/>
            </a:pPr>
            <a:r>
              <a:rPr lang="en-US" sz="1200" b="1" baseline="0" dirty="0" smtClean="0">
                <a:cs typeface="Arial" charset="0"/>
              </a:rPr>
              <a:t>1</a:t>
            </a:r>
            <a:r>
              <a:rPr lang="en-US" sz="1200" b="1" baseline="0" dirty="0">
                <a:cs typeface="Arial" charset="0"/>
              </a:rPr>
              <a:t>	General Engineer</a:t>
            </a:r>
          </a:p>
          <a:p>
            <a:pPr marL="3175" indent="4763">
              <a:spcBef>
                <a:spcPct val="20000"/>
              </a:spcBef>
              <a:tabLst>
                <a:tab pos="347663" algn="l"/>
              </a:tabLst>
              <a:defRPr/>
            </a:pPr>
            <a:r>
              <a:rPr lang="en-US" sz="1200" b="1" baseline="0" dirty="0" smtClean="0">
                <a:cs typeface="Arial" charset="0"/>
              </a:rPr>
              <a:t>3</a:t>
            </a:r>
            <a:r>
              <a:rPr lang="en-US" sz="1200" b="1" baseline="0" dirty="0">
                <a:cs typeface="Arial" charset="0"/>
              </a:rPr>
              <a:t>	Computer </a:t>
            </a:r>
            <a:r>
              <a:rPr lang="en-US" sz="1200" b="1" baseline="0" dirty="0" smtClean="0">
                <a:cs typeface="Arial" charset="0"/>
              </a:rPr>
              <a:t>Scientists</a:t>
            </a:r>
            <a:endParaRPr lang="en-US" sz="1200" b="1" baseline="0" dirty="0">
              <a:cs typeface="Arial" charset="0"/>
            </a:endParaRPr>
          </a:p>
          <a:p>
            <a:pPr marL="3175" indent="4763">
              <a:spcBef>
                <a:spcPct val="20000"/>
              </a:spcBef>
              <a:tabLst>
                <a:tab pos="347663" algn="l"/>
              </a:tabLst>
              <a:defRPr/>
            </a:pPr>
            <a:r>
              <a:rPr lang="en-US" sz="1200" b="1" baseline="0" dirty="0" smtClean="0">
                <a:cs typeface="Arial" charset="0"/>
              </a:rPr>
              <a:t>6</a:t>
            </a:r>
            <a:r>
              <a:rPr lang="en-US" sz="1200" b="1" baseline="0" dirty="0">
                <a:cs typeface="Arial" charset="0"/>
              </a:rPr>
              <a:t>	Physical </a:t>
            </a:r>
            <a:r>
              <a:rPr lang="en-US" sz="1200" b="1" baseline="0" dirty="0" smtClean="0">
                <a:cs typeface="Arial" charset="0"/>
              </a:rPr>
              <a:t>Scientists</a:t>
            </a:r>
            <a:endParaRPr lang="en-US" sz="1200" b="1" baseline="0" dirty="0">
              <a:cs typeface="Arial" charset="0"/>
            </a:endParaRPr>
          </a:p>
          <a:p>
            <a:pPr marL="3175" indent="4763">
              <a:spcBef>
                <a:spcPct val="20000"/>
              </a:spcBef>
              <a:tabLst>
                <a:tab pos="347663" algn="l"/>
              </a:tabLst>
              <a:defRPr/>
            </a:pPr>
            <a:r>
              <a:rPr lang="en-US" sz="1200" b="1" baseline="0" dirty="0" smtClean="0">
                <a:cs typeface="Arial" charset="0"/>
              </a:rPr>
              <a:t>13     Meteorologists</a:t>
            </a:r>
          </a:p>
          <a:p>
            <a:pPr marL="3175" indent="4763">
              <a:spcBef>
                <a:spcPct val="20000"/>
              </a:spcBef>
              <a:tabLst>
                <a:tab pos="347663" algn="l"/>
              </a:tabLst>
              <a:defRPr/>
            </a:pPr>
            <a:r>
              <a:rPr lang="en-US" sz="1200" b="1" baseline="0" dirty="0" smtClean="0">
                <a:cs typeface="Arial" charset="0"/>
              </a:rPr>
              <a:t>11	Physicists</a:t>
            </a:r>
          </a:p>
          <a:p>
            <a:pPr marL="3175" indent="4763">
              <a:spcBef>
                <a:spcPct val="20000"/>
              </a:spcBef>
              <a:tabLst>
                <a:tab pos="347663" algn="l"/>
              </a:tabLst>
              <a:defRPr/>
            </a:pPr>
            <a:r>
              <a:rPr lang="en-US" sz="1200" b="1" baseline="0" dirty="0" smtClean="0">
                <a:cs typeface="Arial" charset="0"/>
              </a:rPr>
              <a:t>1</a:t>
            </a:r>
            <a:r>
              <a:rPr lang="en-US" sz="1200" b="1" baseline="0" dirty="0">
                <a:cs typeface="Arial" charset="0"/>
              </a:rPr>
              <a:t>	Mathematician</a:t>
            </a:r>
          </a:p>
          <a:p>
            <a:pPr marL="3175" indent="4763">
              <a:spcBef>
                <a:spcPct val="20000"/>
              </a:spcBef>
              <a:tabLst>
                <a:tab pos="347663" algn="l"/>
              </a:tabLst>
              <a:defRPr/>
            </a:pPr>
            <a:r>
              <a:rPr lang="en-US" sz="1200" b="1" baseline="0" dirty="0" smtClean="0">
                <a:cs typeface="Arial" charset="0"/>
              </a:rPr>
              <a:t>5</a:t>
            </a:r>
            <a:r>
              <a:rPr lang="en-US" sz="1200" b="1" baseline="0" dirty="0">
                <a:cs typeface="Arial" charset="0"/>
              </a:rPr>
              <a:t>	</a:t>
            </a:r>
            <a:r>
              <a:rPr lang="en-US" sz="1200" b="1" baseline="0" dirty="0" smtClean="0">
                <a:cs typeface="Arial" charset="0"/>
              </a:rPr>
              <a:t>Technicians</a:t>
            </a:r>
            <a:endParaRPr lang="en-US" sz="1200" b="1" baseline="0" dirty="0">
              <a:cs typeface="Arial" charset="0"/>
            </a:endParaRPr>
          </a:p>
          <a:p>
            <a:pPr marL="346075" indent="-338138">
              <a:spcBef>
                <a:spcPct val="20000"/>
              </a:spcBef>
              <a:tabLst>
                <a:tab pos="347663" algn="l"/>
              </a:tabLst>
              <a:defRPr/>
            </a:pPr>
            <a:r>
              <a:rPr lang="en-US" sz="1200" b="1" baseline="0" dirty="0">
                <a:cs typeface="Arial" charset="0"/>
              </a:rPr>
              <a:t>1</a:t>
            </a:r>
            <a:r>
              <a:rPr lang="en-US" sz="1200" b="1" baseline="0" dirty="0" smtClean="0">
                <a:cs typeface="Arial" charset="0"/>
              </a:rPr>
              <a:t>      </a:t>
            </a:r>
            <a:r>
              <a:rPr lang="en-US" sz="1200" b="1" baseline="0" dirty="0">
                <a:cs typeface="Arial" charset="0"/>
              </a:rPr>
              <a:t>Admin / Secretary</a:t>
            </a:r>
          </a:p>
          <a:p>
            <a:pPr marL="3175" indent="4763">
              <a:spcBef>
                <a:spcPct val="20000"/>
              </a:spcBef>
              <a:tabLst>
                <a:tab pos="347663" algn="l"/>
              </a:tabLst>
              <a:defRPr/>
            </a:pPr>
            <a:endParaRPr lang="en-US" sz="1200" b="1" baseline="0" dirty="0">
              <a:cs typeface="Arial" charset="0"/>
            </a:endParaRPr>
          </a:p>
        </p:txBody>
      </p:sp>
      <p:sp>
        <p:nvSpPr>
          <p:cNvPr id="35861" name="Text Box 9"/>
          <p:cNvSpPr txBox="1">
            <a:spLocks noChangeArrowheads="1"/>
          </p:cNvSpPr>
          <p:nvPr/>
        </p:nvSpPr>
        <p:spPr bwMode="auto">
          <a:xfrm>
            <a:off x="1073750" y="5574378"/>
            <a:ext cx="2441348" cy="701731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circle">
              <a:fillToRect l="100000" t="100000"/>
            </a:path>
          </a:gra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tabLst>
                <a:tab pos="465138" algn="l"/>
              </a:tabLst>
              <a:defRPr/>
            </a:pPr>
            <a:r>
              <a:rPr lang="en-US" sz="1800" b="1" baseline="0" dirty="0" smtClean="0">
                <a:cs typeface="Arial" charset="0"/>
              </a:rPr>
              <a:t>PhD: 1</a:t>
            </a:r>
            <a:endParaRPr lang="en-US" sz="1800" b="1" baseline="0" dirty="0">
              <a:cs typeface="Arial" charset="0"/>
            </a:endParaRPr>
          </a:p>
          <a:p>
            <a:pPr marL="457200" indent="-457200">
              <a:spcBef>
                <a:spcPct val="20000"/>
              </a:spcBef>
              <a:tabLst>
                <a:tab pos="465138" algn="l"/>
              </a:tabLst>
              <a:defRPr/>
            </a:pPr>
            <a:r>
              <a:rPr lang="en-US" sz="1800" b="1" baseline="0" dirty="0" smtClean="0">
                <a:cs typeface="Arial" charset="0"/>
              </a:rPr>
              <a:t>Masters:  2</a:t>
            </a:r>
            <a:endParaRPr lang="en-US" sz="1800" b="1" baseline="0" dirty="0">
              <a:cs typeface="Arial" charset="0"/>
            </a:endParaRPr>
          </a:p>
        </p:txBody>
      </p:sp>
      <p:sp>
        <p:nvSpPr>
          <p:cNvPr id="21527" name="Text Box 8"/>
          <p:cNvSpPr txBox="1">
            <a:spLocks noChangeArrowheads="1"/>
          </p:cNvSpPr>
          <p:nvPr/>
        </p:nvSpPr>
        <p:spPr bwMode="auto">
          <a:xfrm>
            <a:off x="5938074" y="931808"/>
            <a:ext cx="166584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i="1" baseline="0" dirty="0"/>
              <a:t>Career Field</a:t>
            </a:r>
          </a:p>
        </p:txBody>
      </p:sp>
      <p:sp>
        <p:nvSpPr>
          <p:cNvPr id="30" name="Rectangle 12"/>
          <p:cNvSpPr>
            <a:spLocks noChangeArrowheads="1"/>
          </p:cNvSpPr>
          <p:nvPr/>
        </p:nvSpPr>
        <p:spPr bwMode="auto">
          <a:xfrm>
            <a:off x="308835" y="5195290"/>
            <a:ext cx="4038600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25000"/>
              </a:spcBef>
              <a:tabLst>
                <a:tab pos="514350" algn="r"/>
                <a:tab pos="688975" algn="l"/>
              </a:tabLst>
              <a:defRPr/>
            </a:pPr>
            <a:r>
              <a:rPr lang="en-US" altLang="en-US" sz="2000" b="1" i="1" baseline="0" dirty="0" smtClean="0">
                <a:latin typeface="+mn-lt"/>
                <a:cs typeface="Arial" charset="0"/>
              </a:rPr>
              <a:t>FY13 Degrees Awarded</a:t>
            </a:r>
            <a:endParaRPr lang="en-US" altLang="en-US" sz="2000" b="1" i="1" baseline="0" dirty="0">
              <a:latin typeface="+mn-lt"/>
              <a:cs typeface="Arial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32121" y="4409410"/>
            <a:ext cx="2411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baseline="0" dirty="0" smtClean="0"/>
              <a:t>Personnel  by Office</a:t>
            </a:r>
            <a:endParaRPr lang="en-US" sz="1800" b="1" i="1" dirty="0"/>
          </a:p>
        </p:txBody>
      </p:sp>
      <p:sp>
        <p:nvSpPr>
          <p:cNvPr id="32" name="TextBox 31"/>
          <p:cNvSpPr txBox="1"/>
          <p:nvPr/>
        </p:nvSpPr>
        <p:spPr>
          <a:xfrm>
            <a:off x="7231368" y="5548518"/>
            <a:ext cx="1306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baseline="0" dirty="0" smtClean="0">
                <a:solidFill>
                  <a:schemeClr val="accent1"/>
                </a:solidFill>
              </a:rPr>
              <a:t>Two ARL Fellows!</a:t>
            </a:r>
            <a:endParaRPr lang="en-US" sz="2000" b="1" i="1" baseline="0" dirty="0">
              <a:solidFill>
                <a:schemeClr val="accent1"/>
              </a:solidFill>
            </a:endParaRPr>
          </a:p>
        </p:txBody>
      </p:sp>
      <p:sp>
        <p:nvSpPr>
          <p:cNvPr id="33" name="Title 21"/>
          <p:cNvSpPr txBox="1">
            <a:spLocks/>
          </p:cNvSpPr>
          <p:nvPr/>
        </p:nvSpPr>
        <p:spPr>
          <a:xfrm>
            <a:off x="2006931" y="201881"/>
            <a:ext cx="5795158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S PGothic" pitchFamily="34" charset="-128"/>
                <a:cs typeface="ＭＳ Ｐゴシック" charset="-128"/>
              </a:rPr>
              <a:t>Personnel</a:t>
            </a:r>
            <a:r>
              <a:rPr kumimoji="0" lang="en-US" altLang="en-US" sz="24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S PGothic" pitchFamily="34" charset="-128"/>
                <a:cs typeface="ＭＳ Ｐゴシック" charset="-128"/>
              </a:rPr>
              <a:t> Profile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MS PGothic" pitchFamily="34" charset="-128"/>
              <a:cs typeface="ＭＳ Ｐゴシック" charset="-128"/>
            </a:endParaRPr>
          </a:p>
        </p:txBody>
      </p:sp>
      <p:graphicFrame>
        <p:nvGraphicFramePr>
          <p:cNvPr id="34" name="Chart 33"/>
          <p:cNvGraphicFramePr/>
          <p:nvPr/>
        </p:nvGraphicFramePr>
        <p:xfrm>
          <a:off x="-819398" y="914400"/>
          <a:ext cx="6234545" cy="4571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5" name="Chart 34"/>
          <p:cNvGraphicFramePr/>
          <p:nvPr/>
        </p:nvGraphicFramePr>
        <p:xfrm>
          <a:off x="4393869" y="4132613"/>
          <a:ext cx="3087585" cy="2725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 bwMode="auto">
          <a:xfrm>
            <a:off x="3190875" y="3670300"/>
            <a:ext cx="2953512" cy="2921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alpha val="40000"/>
                </a:schemeClr>
              </a:gs>
              <a:gs pos="43000">
                <a:schemeClr val="tx1">
                  <a:alpha val="8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6200000" scaled="0"/>
            <a:tileRect/>
          </a:gradFill>
          <a:ln w="9525">
            <a:gradFill flip="none" rotWithShape="1">
              <a:gsLst>
                <a:gs pos="0">
                  <a:srgbClr val="1F2720">
                    <a:alpha val="0"/>
                  </a:srgbClr>
                </a:gs>
                <a:gs pos="45000">
                  <a:srgbClr val="CCFFCC"/>
                </a:gs>
                <a:gs pos="100000">
                  <a:srgbClr val="CCFFCC">
                    <a:alpha val="0"/>
                  </a:srgbClr>
                </a:gs>
              </a:gsLst>
              <a:lin ang="16200000" scaled="0"/>
              <a:tileRect/>
            </a:gradFill>
            <a:miter lim="800000"/>
            <a:headEnd/>
            <a:tailEnd/>
          </a:ln>
          <a:effectLst/>
        </p:spPr>
        <p:txBody>
          <a:bodyPr lIns="365760" tIns="182880"/>
          <a:lstStyle/>
          <a:p>
            <a:pPr>
              <a:defRPr/>
            </a:pPr>
            <a:endParaRPr lang="en-US" sz="2200" b="1" baseline="0">
              <a:gradFill flip="none" rotWithShape="1">
                <a:gsLst>
                  <a:gs pos="100000">
                    <a:srgbClr val="FFFFFF">
                      <a:lumMod val="95000"/>
                    </a:srgbClr>
                  </a:gs>
                  <a:gs pos="0">
                    <a:srgbClr val="FFFFFF">
                      <a:lumMod val="65000"/>
                    </a:srgbClr>
                  </a:gs>
                </a:gsLst>
                <a:lin ang="16200000" scaled="0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184976" y="3670300"/>
            <a:ext cx="2953512" cy="2921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alpha val="40000"/>
                </a:schemeClr>
              </a:gs>
              <a:gs pos="43000">
                <a:schemeClr val="tx1">
                  <a:alpha val="8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6200000" scaled="0"/>
            <a:tileRect/>
          </a:gradFill>
          <a:ln w="9525">
            <a:gradFill flip="none" rotWithShape="1">
              <a:gsLst>
                <a:gs pos="0">
                  <a:srgbClr val="1F2720">
                    <a:alpha val="0"/>
                  </a:srgbClr>
                </a:gs>
                <a:gs pos="45000">
                  <a:srgbClr val="CCFFCC"/>
                </a:gs>
                <a:gs pos="100000">
                  <a:srgbClr val="CCFFCC">
                    <a:alpha val="0"/>
                  </a:srgbClr>
                </a:gs>
              </a:gsLst>
              <a:lin ang="16200000" scaled="0"/>
              <a:tileRect/>
            </a:gradFill>
            <a:miter lim="800000"/>
            <a:headEnd/>
            <a:tailEnd/>
          </a:ln>
          <a:effectLst/>
        </p:spPr>
        <p:txBody>
          <a:bodyPr lIns="365760" tIns="182880"/>
          <a:lstStyle/>
          <a:p>
            <a:pPr>
              <a:defRPr/>
            </a:pPr>
            <a:endParaRPr lang="en-US" sz="2200" b="1" baseline="0">
              <a:gradFill flip="none" rotWithShape="1">
                <a:gsLst>
                  <a:gs pos="100000">
                    <a:srgbClr val="FFFFFF">
                      <a:lumMod val="95000"/>
                    </a:srgbClr>
                  </a:gs>
                  <a:gs pos="0">
                    <a:srgbClr val="FFFFFF">
                      <a:lumMod val="65000"/>
                    </a:srgbClr>
                  </a:gs>
                </a:gsLst>
                <a:lin ang="16200000" scaled="0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6190488" y="3670300"/>
            <a:ext cx="2953512" cy="2921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alpha val="40000"/>
                </a:schemeClr>
              </a:gs>
              <a:gs pos="43000">
                <a:schemeClr val="tx1">
                  <a:alpha val="8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6200000" scaled="0"/>
            <a:tileRect/>
          </a:gradFill>
          <a:ln w="9525">
            <a:gradFill flip="none" rotWithShape="1">
              <a:gsLst>
                <a:gs pos="0">
                  <a:srgbClr val="1F2720">
                    <a:alpha val="0"/>
                  </a:srgbClr>
                </a:gs>
                <a:gs pos="45000">
                  <a:srgbClr val="CCFFCC"/>
                </a:gs>
                <a:gs pos="100000">
                  <a:srgbClr val="CCFFCC">
                    <a:alpha val="0"/>
                  </a:srgbClr>
                </a:gs>
              </a:gsLst>
              <a:lin ang="16200000" scaled="0"/>
              <a:tileRect/>
            </a:gradFill>
            <a:miter lim="800000"/>
            <a:headEnd/>
            <a:tailEnd/>
          </a:ln>
          <a:effectLst/>
        </p:spPr>
        <p:txBody>
          <a:bodyPr lIns="365760" tIns="182880"/>
          <a:lstStyle/>
          <a:p>
            <a:pPr>
              <a:defRPr/>
            </a:pPr>
            <a:endParaRPr lang="en-US" sz="2200" b="1" baseline="0">
              <a:gradFill flip="none" rotWithShape="1">
                <a:gsLst>
                  <a:gs pos="100000">
                    <a:srgbClr val="FFFFFF">
                      <a:lumMod val="95000"/>
                    </a:srgbClr>
                  </a:gs>
                  <a:gs pos="0">
                    <a:srgbClr val="FFFFFF">
                      <a:lumMod val="65000"/>
                    </a:srgbClr>
                  </a:gs>
                </a:gsLst>
                <a:lin ang="16200000" scaled="0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ＭＳ Ｐゴシック" pitchFamily="34" charset="-128"/>
              <a:cs typeface="Arial" charset="0"/>
            </a:endParaRPr>
          </a:p>
        </p:txBody>
      </p:sp>
      <p:pic>
        <p:nvPicPr>
          <p:cNvPr id="5" name="Picture 17" descr="special_overlay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7163" y="4041775"/>
            <a:ext cx="123825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br" rotWithShape="0">
              <a:srgbClr val="000000">
                <a:alpha val="42999"/>
              </a:srgbClr>
            </a:outerShdw>
          </a:effectLst>
        </p:spPr>
      </p:pic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7691438" y="3743325"/>
            <a:ext cx="1481137" cy="27622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outerShdw blurRad="63500" dist="38100" dir="2700000" algn="br" rotWithShape="0">
              <a:srgbClr val="000000">
                <a:alpha val="42999"/>
              </a:srgbClr>
            </a:out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200" b="1" baseline="0" dirty="0" smtClean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charset="0"/>
              </a:rPr>
              <a:t>Impacts </a:t>
            </a:r>
            <a:r>
              <a:rPr lang="en-US" sz="1200" b="1" baseline="0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charset="0"/>
              </a:rPr>
              <a:t>Routing</a:t>
            </a: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6588125" y="3971925"/>
            <a:ext cx="801688" cy="2778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outerShdw blurRad="63500" dist="38100" dir="2700000" algn="br" rotWithShape="0">
              <a:srgbClr val="000000">
                <a:alpha val="42999"/>
              </a:srgb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b="1" baseline="0" dirty="0" err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charset="0"/>
              </a:rPr>
              <a:t>MyWIDA</a:t>
            </a:r>
            <a:endParaRPr lang="en-US" sz="1200" b="1" baseline="0" dirty="0">
              <a:solidFill>
                <a:srgbClr val="FFFFFF"/>
              </a:solidFill>
              <a:latin typeface="Arial" pitchFamily="34" charset="0"/>
              <a:ea typeface="ＭＳ Ｐゴシック" pitchFamily="34" charset="-128"/>
              <a:cs typeface="Arial" charset="0"/>
            </a:endParaRPr>
          </a:p>
        </p:txBody>
      </p:sp>
      <p:pic>
        <p:nvPicPr>
          <p:cNvPr id="8" name="Picture 59" descr="ED00215_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2600" y="1573213"/>
            <a:ext cx="1830388" cy="185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br" rotWithShape="0">
              <a:srgbClr val="000000">
                <a:alpha val="42999"/>
              </a:srgbClr>
            </a:outerShdw>
          </a:effectLst>
        </p:spPr>
      </p:pic>
      <p:pic>
        <p:nvPicPr>
          <p:cNvPr id="9" name="Picture 60" descr="ED00215_[1]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7529513" y="2540000"/>
            <a:ext cx="858837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62"/>
          <p:cNvSpPr txBox="1">
            <a:spLocks noChangeArrowheads="1"/>
          </p:cNvSpPr>
          <p:nvPr/>
        </p:nvSpPr>
        <p:spPr bwMode="auto">
          <a:xfrm>
            <a:off x="6959600" y="2114550"/>
            <a:ext cx="1846263" cy="452438"/>
          </a:xfrm>
          <a:prstGeom prst="rect">
            <a:avLst/>
          </a:prstGeom>
          <a:gradFill rotWithShape="1">
            <a:gsLst>
              <a:gs pos="0">
                <a:srgbClr val="75E4FF">
                  <a:alpha val="0"/>
                </a:srgbClr>
              </a:gs>
              <a:gs pos="100000">
                <a:srgbClr val="660066"/>
              </a:gs>
            </a:gsLst>
            <a:lin ang="10800000"/>
          </a:gradFill>
          <a:ln w="28575">
            <a:noFill/>
            <a:miter lim="800000"/>
            <a:headEnd/>
            <a:tailEnd/>
          </a:ln>
          <a:effectLst>
            <a:outerShdw blurRad="63500" dist="38100" dir="5400000" rotWithShape="0">
              <a:srgbClr val="000000">
                <a:alpha val="42999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200" b="1" baseline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charset="0"/>
              </a:rPr>
              <a:t>Theater &amp; nested </a:t>
            </a:r>
            <a:br>
              <a:rPr lang="en-US" sz="1200" b="1" baseline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charset="0"/>
              </a:rPr>
            </a:br>
            <a:r>
              <a:rPr lang="en-US" sz="1200" b="1" baseline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charset="0"/>
              </a:rPr>
              <a:t>grids for decision aids</a:t>
            </a:r>
          </a:p>
        </p:txBody>
      </p:sp>
      <p:sp>
        <p:nvSpPr>
          <p:cNvPr id="11" name="Text Box 63"/>
          <p:cNvSpPr txBox="1">
            <a:spLocks noChangeArrowheads="1"/>
          </p:cNvSpPr>
          <p:nvPr/>
        </p:nvSpPr>
        <p:spPr bwMode="auto">
          <a:xfrm>
            <a:off x="6903806" y="2894014"/>
            <a:ext cx="1253789" cy="4001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6200000" scaled="0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6200000">
              <a:srgbClr val="000000">
                <a:alpha val="50000"/>
              </a:srgbClr>
            </a:inn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000" b="1" baseline="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charset="0"/>
              </a:rPr>
              <a:t>Impacts/effects </a:t>
            </a:r>
            <a:br>
              <a:rPr lang="en-US" sz="1000" b="1" baseline="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charset="0"/>
              </a:rPr>
            </a:br>
            <a:r>
              <a:rPr lang="en-US" sz="1000" b="1" baseline="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charset="0"/>
              </a:rPr>
              <a:t>at each grid point</a:t>
            </a:r>
          </a:p>
        </p:txBody>
      </p:sp>
      <p:sp>
        <p:nvSpPr>
          <p:cNvPr id="12" name="Text Box 61"/>
          <p:cNvSpPr txBox="1">
            <a:spLocks noChangeArrowheads="1"/>
          </p:cNvSpPr>
          <p:nvPr/>
        </p:nvSpPr>
        <p:spPr bwMode="auto">
          <a:xfrm>
            <a:off x="6788150" y="990600"/>
            <a:ext cx="1798638" cy="6445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A6A6A6"/>
              </a:gs>
            </a:gsLst>
            <a:lin ang="5400000"/>
          </a:gradFill>
          <a:ln w="28575">
            <a:noFill/>
            <a:miter lim="800000"/>
            <a:headEnd/>
            <a:tailEnd/>
          </a:ln>
          <a:effectLst>
            <a:outerShdw blurRad="63500" sx="102000" sy="102000" algn="ctr" rotWithShape="0">
              <a:srgbClr val="000000">
                <a:alpha val="42999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300" b="1" baseline="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charset="0"/>
              </a:rPr>
              <a:t>Weather Impacts/</a:t>
            </a:r>
          </a:p>
          <a:p>
            <a:pPr algn="ctr" eaLnBrk="1" hangingPunct="1">
              <a:defRPr/>
            </a:pPr>
            <a:r>
              <a:rPr lang="en-US" sz="1300" b="1" baseline="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charset="0"/>
              </a:rPr>
              <a:t>Small Unit Decision </a:t>
            </a:r>
          </a:p>
          <a:p>
            <a:pPr algn="ctr" eaLnBrk="1" hangingPunct="1">
              <a:defRPr/>
            </a:pPr>
            <a:r>
              <a:rPr lang="en-US" sz="1300" b="1" baseline="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charset="0"/>
              </a:rPr>
              <a:t>Support Tools </a:t>
            </a:r>
          </a:p>
        </p:txBody>
      </p:sp>
      <p:sp>
        <p:nvSpPr>
          <p:cNvPr id="13" name="Line 58"/>
          <p:cNvSpPr>
            <a:spLocks noChangeShapeType="1"/>
          </p:cNvSpPr>
          <p:nvPr/>
        </p:nvSpPr>
        <p:spPr bwMode="auto">
          <a:xfrm rot="7612579" flipH="1" flipV="1">
            <a:off x="5699505" y="1880842"/>
            <a:ext cx="800637" cy="1061747"/>
          </a:xfrm>
          <a:prstGeom prst="line">
            <a:avLst/>
          </a:prstGeom>
          <a:noFill/>
          <a:ln w="152400">
            <a:solidFill>
              <a:srgbClr val="CCFFCC"/>
            </a:solidFill>
            <a:round/>
            <a:headEnd type="none"/>
            <a:tailEnd type="triangle" w="med" len="med"/>
          </a:ln>
          <a:effectLst>
            <a:outerShdw blurRad="152400" dist="139700" dir="2700000" algn="br">
              <a:srgbClr val="000000">
                <a:alpha val="43000"/>
              </a:srgbClr>
            </a:outerShdw>
          </a:effectLst>
          <a:scene3d>
            <a:camera prst="orthographicFront"/>
            <a:lightRig rig="morning" dir="t"/>
          </a:scene3d>
          <a:sp3d contourW="12700">
            <a:bevelT/>
            <a:contourClr>
              <a:srgbClr val="008000"/>
            </a:contourClr>
          </a:sp3d>
        </p:spPr>
        <p:txBody>
          <a:bodyPr/>
          <a:lstStyle/>
          <a:p>
            <a:pPr eaLnBrk="1" hangingPunct="1">
              <a:defRPr/>
            </a:pPr>
            <a:endParaRPr lang="en-US" sz="2000" b="1" baseline="0">
              <a:solidFill>
                <a:srgbClr val="000000"/>
              </a:solidFill>
              <a:latin typeface="Arial" pitchFamily="34" charset="0"/>
              <a:ea typeface="ＭＳ Ｐゴシック" pitchFamily="34" charset="-128"/>
              <a:cs typeface="Arial" charset="0"/>
            </a:endParaRPr>
          </a:p>
        </p:txBody>
      </p:sp>
      <p:grpSp>
        <p:nvGrpSpPr>
          <p:cNvPr id="2" name="Group 71"/>
          <p:cNvGrpSpPr>
            <a:grpSpLocks/>
          </p:cNvGrpSpPr>
          <p:nvPr/>
        </p:nvGrpSpPr>
        <p:grpSpPr bwMode="auto">
          <a:xfrm>
            <a:off x="3471863" y="4014789"/>
            <a:ext cx="2971800" cy="2470149"/>
            <a:chOff x="3472116" y="4236355"/>
            <a:chExt cx="2971547" cy="2469243"/>
          </a:xfrm>
        </p:grpSpPr>
        <p:sp>
          <p:nvSpPr>
            <p:cNvPr id="15" name="Text Box 27"/>
            <p:cNvSpPr txBox="1">
              <a:spLocks noChangeArrowheads="1"/>
            </p:cNvSpPr>
            <p:nvPr/>
          </p:nvSpPr>
          <p:spPr bwMode="auto">
            <a:xfrm>
              <a:off x="3472116" y="5188505"/>
              <a:ext cx="2971547" cy="39355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>
              <a:outerShdw blurRad="63500" dist="38100" dir="2700000" algn="br" rotWithShape="0">
                <a:srgbClr val="000000">
                  <a:alpha val="42999"/>
                </a:srgbClr>
              </a:outerShdw>
            </a:effectLst>
          </p:spPr>
          <p:txBody>
            <a:bodyPr lIns="24241" tIns="12120" rIns="24241" bIns="12120">
              <a:spAutoFit/>
            </a:bodyPr>
            <a:lstStyle/>
            <a:p>
              <a:pPr defTabSz="242888" eaLnBrk="1" hangingPunct="1">
                <a:spcBef>
                  <a:spcPct val="50000"/>
                </a:spcBef>
                <a:defRPr/>
              </a:pPr>
              <a:r>
                <a:rPr lang="en-US" sz="1200" b="1" baseline="0" dirty="0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  <a:cs typeface="Arial" charset="0"/>
                </a:rPr>
                <a:t>Physics Based Micro-MET </a:t>
              </a:r>
              <a:br>
                <a:rPr lang="en-US" sz="1200" b="1" baseline="0" dirty="0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  <a:cs typeface="Arial" charset="0"/>
                </a:rPr>
              </a:br>
              <a:r>
                <a:rPr lang="en-US" sz="1200" b="1" baseline="0" dirty="0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  <a:cs typeface="Arial" charset="0"/>
                </a:rPr>
                <a:t>&amp; Effects Modeling/Simulation</a:t>
              </a:r>
            </a:p>
          </p:txBody>
        </p:sp>
        <p:pic>
          <p:nvPicPr>
            <p:cNvPr id="16" name="Picture 30" descr="Nov29_2_19Z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48088" y="4284662"/>
              <a:ext cx="869950" cy="84296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7" name="Picture 31"/>
            <p:cNvPicPr preferRelativeResize="0"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73703" y="5628080"/>
              <a:ext cx="2208025" cy="1077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100" dir="2700000" algn="br" rotWithShape="0">
                <a:srgbClr val="000000">
                  <a:alpha val="42999"/>
                </a:srgbClr>
              </a:outerShdw>
            </a:effectLst>
          </p:spPr>
        </p:pic>
        <p:sp>
          <p:nvSpPr>
            <p:cNvPr id="18" name="Rectangle 32"/>
            <p:cNvSpPr>
              <a:spLocks noChangeArrowheads="1"/>
            </p:cNvSpPr>
            <p:nvPr/>
          </p:nvSpPr>
          <p:spPr bwMode="auto">
            <a:xfrm>
              <a:off x="4615019" y="4236355"/>
              <a:ext cx="1799852" cy="646094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>
              <a:outerShdw blurRad="63500" dist="38100" dir="2700000" algn="br" rotWithShape="0">
                <a:srgbClr val="000000">
                  <a:alpha val="42999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en-US" sz="1200" b="1" baseline="0" dirty="0" smtClean="0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  <a:cs typeface="Arial" charset="0"/>
                </a:rPr>
                <a:t>Weather Running Estimate-</a:t>
              </a:r>
              <a:r>
                <a:rPr lang="en-US" sz="1200" b="1" baseline="0" dirty="0" err="1" smtClean="0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  <a:cs typeface="Arial" charset="0"/>
                </a:rPr>
                <a:t>Nowcast</a:t>
              </a:r>
              <a:r>
                <a:rPr lang="en-US" sz="1200" b="1" baseline="0" dirty="0" smtClean="0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  <a:cs typeface="Arial" charset="0"/>
                </a:rPr>
                <a:t> Predictions</a:t>
              </a:r>
              <a:endParaRPr lang="en-US" sz="1200" b="1" baseline="0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charset="0"/>
              </a:endParaRPr>
            </a:p>
          </p:txBody>
        </p:sp>
      </p:grpSp>
      <p:pic>
        <p:nvPicPr>
          <p:cNvPr id="19" name="Picture 12" descr="ED00215_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2863" y="1573213"/>
            <a:ext cx="1828800" cy="185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br" rotWithShape="0">
              <a:srgbClr val="000000">
                <a:alpha val="42999"/>
              </a:srgbClr>
            </a:outerShdw>
          </a:effectLst>
        </p:spPr>
      </p:pic>
      <p:pic>
        <p:nvPicPr>
          <p:cNvPr id="20" name="Picture 13" descr="ED00215_[1]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548188" y="2540000"/>
            <a:ext cx="858837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3973513" y="2114550"/>
            <a:ext cx="1647825" cy="457200"/>
          </a:xfrm>
          <a:prstGeom prst="rect">
            <a:avLst/>
          </a:prstGeom>
          <a:gradFill rotWithShape="1">
            <a:gsLst>
              <a:gs pos="0">
                <a:srgbClr val="75E4FF">
                  <a:alpha val="0"/>
                </a:srgbClr>
              </a:gs>
              <a:gs pos="100000">
                <a:srgbClr val="660066"/>
              </a:gs>
            </a:gsLst>
            <a:lin ang="10800000"/>
          </a:gradFill>
          <a:ln w="28575">
            <a:noFill/>
            <a:miter lim="800000"/>
            <a:headEnd/>
            <a:tailEnd/>
          </a:ln>
          <a:effectLst>
            <a:outerShdw blurRad="63500" dist="38100" dir="5400000" rotWithShape="0">
              <a:srgbClr val="000000">
                <a:alpha val="42999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200" b="1" baseline="0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charset="0"/>
              </a:rPr>
              <a:t>0-3 hr local tailoring</a:t>
            </a:r>
          </a:p>
          <a:p>
            <a:pPr algn="ctr" eaLnBrk="1" hangingPunct="1">
              <a:defRPr/>
            </a:pPr>
            <a:r>
              <a:rPr lang="en-US" sz="1200" b="1" baseline="0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charset="0"/>
              </a:rPr>
              <a:t> of Theater grids</a:t>
            </a:r>
          </a:p>
        </p:txBody>
      </p: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3916263" y="2998257"/>
            <a:ext cx="1088760" cy="24622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6200000" scaled="0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6200000">
              <a:srgbClr val="000000">
                <a:alpha val="50000"/>
              </a:srgbClr>
            </a:inn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000" b="1" baseline="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charset="0"/>
              </a:rPr>
              <a:t>&lt;1 km grid res.</a:t>
            </a: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3667125" y="990600"/>
            <a:ext cx="2124075" cy="64293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A6A6A6"/>
              </a:gs>
            </a:gsLst>
            <a:lin ang="5400000"/>
          </a:gradFill>
          <a:ln w="28575">
            <a:noFill/>
            <a:miter lim="800000"/>
            <a:headEnd/>
            <a:tailEnd/>
          </a:ln>
          <a:effectLst>
            <a:outerShdw blurRad="63500" sx="102000" sy="102000" algn="ctr" rotWithShape="0">
              <a:srgbClr val="000000">
                <a:alpha val="42999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300" b="1" baseline="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charset="0"/>
              </a:rPr>
              <a:t>Army </a:t>
            </a:r>
            <a:r>
              <a:rPr lang="en-US" sz="1300" b="1" baseline="0" dirty="0" err="1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charset="0"/>
              </a:rPr>
              <a:t>Nowcasting</a:t>
            </a:r>
            <a:endParaRPr lang="en-US" sz="1300" b="1" baseline="0" dirty="0">
              <a:solidFill>
                <a:srgbClr val="000000"/>
              </a:solidFill>
              <a:latin typeface="Arial" pitchFamily="34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24" name="Line 56"/>
          <p:cNvSpPr>
            <a:spLocks noChangeShapeType="1"/>
          </p:cNvSpPr>
          <p:nvPr/>
        </p:nvSpPr>
        <p:spPr bwMode="auto">
          <a:xfrm rot="7612579" flipH="1" flipV="1">
            <a:off x="2421438" y="1756882"/>
            <a:ext cx="1014758" cy="1361834"/>
          </a:xfrm>
          <a:prstGeom prst="line">
            <a:avLst/>
          </a:prstGeom>
          <a:noFill/>
          <a:ln w="152400">
            <a:solidFill>
              <a:srgbClr val="CCFFCC"/>
            </a:solidFill>
            <a:round/>
            <a:headEnd type="none"/>
            <a:tailEnd type="triangle" w="med" len="med"/>
          </a:ln>
          <a:effectLst>
            <a:outerShdw blurRad="152400" dist="139700" dir="2700000" algn="br">
              <a:srgbClr val="000000">
                <a:alpha val="43000"/>
              </a:srgbClr>
            </a:outerShdw>
          </a:effectLst>
          <a:scene3d>
            <a:camera prst="orthographicFront"/>
            <a:lightRig rig="morning" dir="t"/>
          </a:scene3d>
          <a:sp3d contourW="12700">
            <a:bevelT/>
            <a:contourClr>
              <a:srgbClr val="008000"/>
            </a:contourClr>
          </a:sp3d>
        </p:spPr>
        <p:txBody>
          <a:bodyPr/>
          <a:lstStyle/>
          <a:p>
            <a:pPr eaLnBrk="1" hangingPunct="1">
              <a:defRPr/>
            </a:pPr>
            <a:endParaRPr lang="en-US" sz="2000" b="1" baseline="0">
              <a:solidFill>
                <a:srgbClr val="000000"/>
              </a:solidFill>
              <a:latin typeface="Arial" pitchFamily="34" charset="0"/>
              <a:ea typeface="ＭＳ Ｐゴシック" pitchFamily="34" charset="-128"/>
              <a:cs typeface="Arial" charset="0"/>
            </a:endParaRPr>
          </a:p>
        </p:txBody>
      </p:sp>
      <p:pic>
        <p:nvPicPr>
          <p:cNvPr id="25" name="Picture 5" descr="ED00215_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125" y="1573213"/>
            <a:ext cx="1828800" cy="185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br" rotWithShape="0">
              <a:srgbClr val="000000">
                <a:alpha val="42999"/>
              </a:srgbClr>
            </a:outerShdw>
          </a:effectLst>
        </p:spPr>
      </p:pic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596900" y="2114550"/>
            <a:ext cx="1466850" cy="307975"/>
          </a:xfrm>
          <a:prstGeom prst="rect">
            <a:avLst/>
          </a:prstGeom>
          <a:gradFill rotWithShape="1">
            <a:gsLst>
              <a:gs pos="0">
                <a:srgbClr val="75E4FF">
                  <a:alpha val="0"/>
                </a:srgbClr>
              </a:gs>
              <a:gs pos="100000">
                <a:srgbClr val="660066"/>
              </a:gs>
            </a:gsLst>
            <a:lin ang="10800000"/>
          </a:gradFill>
          <a:ln w="28575">
            <a:noFill/>
            <a:miter lim="800000"/>
            <a:headEnd/>
            <a:tailEnd/>
          </a:ln>
          <a:effectLst>
            <a:outerShdw blurRad="63500" dist="38100" dir="5400000" rotWithShape="0">
              <a:srgbClr val="000000">
                <a:alpha val="42999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200" b="1" baseline="0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charset="0"/>
              </a:rPr>
              <a:t>&gt;3 hr forecasts</a:t>
            </a: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552360" y="3004758"/>
            <a:ext cx="1203946" cy="24622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6200000" scaled="0"/>
            <a:tileRect/>
          </a:gradFill>
          <a:ln w="9525">
            <a:noFill/>
            <a:miter lim="800000"/>
            <a:headEnd/>
            <a:tailEnd/>
          </a:ln>
          <a:effectLst>
            <a:innerShdw blurRad="63500" dist="50800" dir="16200000">
              <a:srgbClr val="000000">
                <a:alpha val="50000"/>
              </a:srgbClr>
            </a:inn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000" b="1" baseline="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charset="0"/>
              </a:rPr>
              <a:t>5-15 km grid res.</a:t>
            </a:r>
          </a:p>
        </p:txBody>
      </p: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431800" y="990600"/>
            <a:ext cx="2139950" cy="64293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A6A6A6"/>
              </a:gs>
            </a:gsLst>
            <a:lin ang="5400000"/>
          </a:gradFill>
          <a:ln w="28575">
            <a:noFill/>
            <a:miter lim="800000"/>
            <a:headEnd/>
            <a:tailEnd/>
          </a:ln>
          <a:effectLst>
            <a:outerShdw blurRad="63500" sx="102000" sy="102000" algn="ctr" rotWithShape="0">
              <a:srgbClr val="000000">
                <a:alpha val="42999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300" b="1" baseline="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charset="0"/>
              </a:rPr>
              <a:t>Theater Scale </a:t>
            </a:r>
            <a:br>
              <a:rPr lang="en-US" sz="1300" b="1" baseline="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charset="0"/>
              </a:rPr>
            </a:br>
            <a:r>
              <a:rPr lang="en-US" sz="1300" b="1" baseline="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charset="0"/>
              </a:rPr>
              <a:t>Forecast</a:t>
            </a:r>
          </a:p>
        </p:txBody>
      </p:sp>
      <p:sp>
        <p:nvSpPr>
          <p:cNvPr id="29" name="Line 56"/>
          <p:cNvSpPr>
            <a:spLocks noChangeShapeType="1"/>
          </p:cNvSpPr>
          <p:nvPr/>
        </p:nvSpPr>
        <p:spPr bwMode="auto">
          <a:xfrm rot="7612579" flipH="1">
            <a:off x="2411696" y="3808330"/>
            <a:ext cx="815393" cy="589212"/>
          </a:xfrm>
          <a:prstGeom prst="line">
            <a:avLst/>
          </a:prstGeom>
          <a:noFill/>
          <a:ln w="152400">
            <a:solidFill>
              <a:srgbClr val="CCFFCC"/>
            </a:solidFill>
            <a:round/>
            <a:headEnd type="none"/>
            <a:tailEnd type="triangle" w="med" len="med"/>
          </a:ln>
          <a:scene3d>
            <a:camera prst="orthographicFront"/>
            <a:lightRig rig="morning" dir="t"/>
          </a:scene3d>
          <a:sp3d contourW="12700">
            <a:bevelT/>
            <a:contourClr>
              <a:srgbClr val="008000"/>
            </a:contourClr>
          </a:sp3d>
        </p:spPr>
        <p:txBody>
          <a:bodyPr/>
          <a:lstStyle/>
          <a:p>
            <a:pPr eaLnBrk="1" hangingPunct="1">
              <a:defRPr/>
            </a:pPr>
            <a:endParaRPr lang="en-US" sz="2000" b="1" baseline="0">
              <a:solidFill>
                <a:srgbClr val="000000"/>
              </a:solidFill>
              <a:latin typeface="Arial" pitchFamily="34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30" name="Text Box 55"/>
          <p:cNvSpPr txBox="1">
            <a:spLocks noChangeArrowheads="1"/>
          </p:cNvSpPr>
          <p:nvPr/>
        </p:nvSpPr>
        <p:spPr bwMode="auto">
          <a:xfrm>
            <a:off x="2030413" y="3028950"/>
            <a:ext cx="1608137" cy="474663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A6A6A6"/>
              </a:gs>
            </a:gsLst>
            <a:lin ang="5400000"/>
          </a:gradFill>
          <a:ln w="28575">
            <a:noFill/>
            <a:miter lim="800000"/>
            <a:headEnd/>
            <a:tailEnd/>
          </a:ln>
          <a:effectLst>
            <a:outerShdw blurRad="63500" dist="38100" dir="5400000" rotWithShape="0">
              <a:srgbClr val="000000">
                <a:alpha val="42999"/>
              </a:srgbClr>
            </a:outerShdw>
          </a:effectLst>
        </p:spPr>
        <p:txBody>
          <a:bodyPr wrap="none"/>
          <a:lstStyle/>
          <a:p>
            <a:pPr algn="ctr" eaLnBrk="1" hangingPunct="1">
              <a:defRPr/>
            </a:pPr>
            <a:r>
              <a:rPr lang="en-US" sz="1200" b="1" baseline="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charset="0"/>
              </a:rPr>
              <a:t>Local Battlefield </a:t>
            </a:r>
            <a:br>
              <a:rPr lang="en-US" sz="1200" b="1" baseline="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charset="0"/>
              </a:rPr>
            </a:br>
            <a:r>
              <a:rPr lang="en-US" sz="1200" b="1" baseline="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charset="0"/>
              </a:rPr>
              <a:t>Observations</a:t>
            </a:r>
          </a:p>
        </p:txBody>
      </p:sp>
      <p:pic>
        <p:nvPicPr>
          <p:cNvPr id="31" name="Picture 35" descr="a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4638" y="3849688"/>
            <a:ext cx="78740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br" rotWithShape="0">
              <a:srgbClr val="000000">
                <a:alpha val="42999"/>
              </a:srgbClr>
            </a:outerShdw>
          </a:effectLst>
        </p:spPr>
      </p:pic>
      <p:pic>
        <p:nvPicPr>
          <p:cNvPr id="32" name="Picture 36" descr="sonic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11350" y="5754688"/>
            <a:ext cx="506413" cy="7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br" rotWithShape="0">
              <a:srgbClr val="000000">
                <a:alpha val="42999"/>
              </a:srgbClr>
            </a:outerShdw>
          </a:effectLst>
        </p:spPr>
      </p:pic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1038225" y="4044950"/>
            <a:ext cx="1285875" cy="4619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outerShdw blurRad="63500" dist="38100" dir="2700000" algn="br" rotWithShape="0">
              <a:srgbClr val="000000">
                <a:alpha val="42999"/>
              </a:srgbClr>
            </a:outerShdw>
          </a:effectLst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en-US" sz="1200" b="1" baseline="0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charset="0"/>
              </a:rPr>
              <a:t>Forward Area Observations</a:t>
            </a:r>
          </a:p>
        </p:txBody>
      </p:sp>
      <p:pic>
        <p:nvPicPr>
          <p:cNvPr id="34" name="Picture 42" descr="meso4_with_overlay_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71613" y="4510088"/>
            <a:ext cx="1457325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srgbClr val="000000">
                <a:alpha val="42999"/>
              </a:srgbClr>
            </a:outerShdw>
          </a:effectLst>
        </p:spPr>
      </p:pic>
      <p:grpSp>
        <p:nvGrpSpPr>
          <p:cNvPr id="3" name="Group 43"/>
          <p:cNvGrpSpPr>
            <a:grpSpLocks/>
          </p:cNvGrpSpPr>
          <p:nvPr/>
        </p:nvGrpSpPr>
        <p:grpSpPr bwMode="auto">
          <a:xfrm>
            <a:off x="1724025" y="4878388"/>
            <a:ext cx="774700" cy="615950"/>
            <a:chOff x="2009" y="7224"/>
            <a:chExt cx="999" cy="817"/>
          </a:xfrm>
        </p:grpSpPr>
        <p:grpSp>
          <p:nvGrpSpPr>
            <p:cNvPr id="14" name="Group 44"/>
            <p:cNvGrpSpPr>
              <a:grpSpLocks/>
            </p:cNvGrpSpPr>
            <p:nvPr/>
          </p:nvGrpSpPr>
          <p:grpSpPr bwMode="auto">
            <a:xfrm>
              <a:off x="2009" y="7486"/>
              <a:ext cx="423" cy="555"/>
              <a:chOff x="2009" y="7486"/>
              <a:chExt cx="423" cy="555"/>
            </a:xfrm>
          </p:grpSpPr>
          <p:sp>
            <p:nvSpPr>
              <p:cNvPr id="38" name="Oval 45"/>
              <p:cNvSpPr>
                <a:spLocks noChangeArrowheads="1"/>
              </p:cNvSpPr>
              <p:nvPr/>
            </p:nvSpPr>
            <p:spPr bwMode="auto">
              <a:xfrm>
                <a:off x="2009" y="7881"/>
                <a:ext cx="384" cy="160"/>
              </a:xfrm>
              <a:prstGeom prst="ellipse">
                <a:avLst/>
              </a:prstGeom>
              <a:gradFill rotWithShape="1">
                <a:gsLst>
                  <a:gs pos="0">
                    <a:srgbClr val="FFFFCC">
                      <a:alpha val="0"/>
                    </a:srgbClr>
                  </a:gs>
                  <a:gs pos="100000">
                    <a:srgbClr val="FBFBC9">
                      <a:alpha val="6700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FF9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sz="2000" b="1" baseline="0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39" name="Oval 46"/>
              <p:cNvSpPr>
                <a:spLocks noChangeArrowheads="1"/>
              </p:cNvSpPr>
              <p:nvPr/>
            </p:nvSpPr>
            <p:spPr bwMode="auto">
              <a:xfrm>
                <a:off x="2314" y="7486"/>
                <a:ext cx="118" cy="28"/>
              </a:xfrm>
              <a:prstGeom prst="ellipse">
                <a:avLst/>
              </a:prstGeom>
              <a:gradFill rotWithShape="1">
                <a:gsLst>
                  <a:gs pos="0">
                    <a:srgbClr val="FFFF99">
                      <a:alpha val="0"/>
                    </a:srgbClr>
                  </a:gs>
                  <a:gs pos="100000">
                    <a:srgbClr val="FBFB97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FF9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sz="2000" b="1" baseline="0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40" name="Line 47"/>
              <p:cNvSpPr>
                <a:spLocks noChangeShapeType="1"/>
              </p:cNvSpPr>
              <p:nvPr/>
            </p:nvSpPr>
            <p:spPr bwMode="auto">
              <a:xfrm flipV="1">
                <a:off x="2056" y="7498"/>
                <a:ext cx="261" cy="411"/>
              </a:xfrm>
              <a:prstGeom prst="line">
                <a:avLst/>
              </a:prstGeom>
              <a:noFill/>
              <a:ln w="6350">
                <a:solidFill>
                  <a:srgbClr val="FFFF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sz="2000" b="1" baseline="0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41" name="Line 48"/>
              <p:cNvSpPr>
                <a:spLocks noChangeShapeType="1"/>
              </p:cNvSpPr>
              <p:nvPr/>
            </p:nvSpPr>
            <p:spPr bwMode="auto">
              <a:xfrm flipV="1">
                <a:off x="2351" y="7508"/>
                <a:ext cx="68" cy="497"/>
              </a:xfrm>
              <a:prstGeom prst="line">
                <a:avLst/>
              </a:prstGeom>
              <a:noFill/>
              <a:ln w="6350">
                <a:solidFill>
                  <a:srgbClr val="FFFF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sz="2000" b="1" baseline="0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</p:grpSp>
        <p:pic>
          <p:nvPicPr>
            <p:cNvPr id="37" name="Picture 49" descr="shadow_top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-280813">
              <a:off x="2099" y="7224"/>
              <a:ext cx="909" cy="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2" name="Picture 1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2425" y="5475288"/>
            <a:ext cx="1406525" cy="103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59" descr="3D Impacts.PN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30950" y="4279900"/>
            <a:ext cx="1365250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11" descr="Picture_b.bmp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30475" y="5716588"/>
            <a:ext cx="608013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19" descr="soldier1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903806" y="5716588"/>
            <a:ext cx="1214154" cy="682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45" descr="RSLTS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216956" y="5572125"/>
            <a:ext cx="588907" cy="8833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7" name="Rectangle 24"/>
          <p:cNvSpPr>
            <a:spLocks noChangeArrowheads="1"/>
          </p:cNvSpPr>
          <p:nvPr/>
        </p:nvSpPr>
        <p:spPr bwMode="auto">
          <a:xfrm>
            <a:off x="7981951" y="5295126"/>
            <a:ext cx="12382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br" rotWithShape="0">
              <a:srgbClr val="000000">
                <a:alpha val="42999"/>
              </a:srgbClr>
            </a:outerShdw>
          </a:effec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200" b="1" baseline="0" dirty="0" smtClean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charset="0"/>
              </a:rPr>
              <a:t>Mobile Apps</a:t>
            </a:r>
            <a:endParaRPr lang="en-US" sz="1200" b="1" baseline="0" dirty="0">
              <a:solidFill>
                <a:srgbClr val="FFFFFF"/>
              </a:solidFill>
              <a:latin typeface="Arial" pitchFamily="34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48" name="Rectangle 3"/>
          <p:cNvSpPr>
            <a:spLocks noChangeArrowheads="1"/>
          </p:cNvSpPr>
          <p:nvPr/>
        </p:nvSpPr>
        <p:spPr bwMode="auto">
          <a:xfrm>
            <a:off x="1710052" y="174465"/>
            <a:ext cx="65314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altLang="en-US" sz="2400" b="1" baseline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/>
                <a:ea typeface="ＭＳ Ｐゴシック" pitchFamily="34" charset="-128"/>
                <a:cs typeface="Arial" charset="0"/>
              </a:rPr>
              <a:t>Tactical Weather Data and Products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266" y="165925"/>
            <a:ext cx="5892800" cy="530225"/>
          </a:xfrm>
        </p:spPr>
        <p:txBody>
          <a:bodyPr/>
          <a:lstStyle/>
          <a:p>
            <a:pPr algn="ctr">
              <a:defRPr/>
            </a:pPr>
            <a:r>
              <a:rPr lang="en-US" sz="2400" b="1" dirty="0" smtClean="0"/>
              <a:t>Atmospheric Modeling Branch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90539" y="2805894"/>
            <a:ext cx="18559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baseline="0" dirty="0" smtClean="0"/>
              <a:t>Tactical-scale weather forecast &amp; mission-tailored “Nowcast” models</a:t>
            </a:r>
            <a:endParaRPr lang="en-US" sz="1400" b="1" baseline="0" dirty="0"/>
          </a:p>
        </p:txBody>
      </p:sp>
      <p:sp>
        <p:nvSpPr>
          <p:cNvPr id="14" name="TextBox 13"/>
          <p:cNvSpPr txBox="1"/>
          <p:nvPr/>
        </p:nvSpPr>
        <p:spPr>
          <a:xfrm>
            <a:off x="7554414" y="2849516"/>
            <a:ext cx="15895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baseline="0" dirty="0" smtClean="0"/>
              <a:t>Microscale (Soldier-scale) models</a:t>
            </a:r>
            <a:endParaRPr lang="en-US" sz="1400" b="1" baseline="0" dirty="0"/>
          </a:p>
        </p:txBody>
      </p:sp>
      <p:sp>
        <p:nvSpPr>
          <p:cNvPr id="15" name="TextBox 14"/>
          <p:cNvSpPr txBox="1"/>
          <p:nvPr/>
        </p:nvSpPr>
        <p:spPr>
          <a:xfrm>
            <a:off x="3714744" y="4520389"/>
            <a:ext cx="1900239" cy="584775"/>
          </a:xfrm>
          <a:prstGeom prst="rect">
            <a:avLst/>
          </a:prstGeom>
          <a:solidFill>
            <a:srgbClr val="0033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baseline="0" dirty="0" smtClean="0">
                <a:solidFill>
                  <a:schemeClr val="bg1"/>
                </a:solidFill>
              </a:rPr>
              <a:t>Warfighter Value Assessment</a:t>
            </a:r>
            <a:endParaRPr lang="en-US" sz="1600" b="1" baseline="0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586747" y="966603"/>
            <a:ext cx="4557253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1800" baseline="0" dirty="0" smtClean="0">
                <a:solidFill>
                  <a:srgbClr val="800000"/>
                </a:solidFill>
                <a:latin typeface="Arial Black" pitchFamily="34" charset="0"/>
              </a:rPr>
              <a:t>MISSION:  </a:t>
            </a:r>
            <a:r>
              <a:rPr lang="en-US" sz="1800" baseline="0" dirty="0" smtClean="0">
                <a:latin typeface="+mn-lt"/>
              </a:rPr>
              <a:t>To provide Warfighters at the tactical echelons </a:t>
            </a:r>
            <a:r>
              <a:rPr lang="en-US" sz="1800" baseline="0" dirty="0" smtClean="0"/>
              <a:t>the most accurate and timely battlefield mission execution weather data and assessment products.</a:t>
            </a:r>
            <a:endParaRPr lang="en-US" baseline="0" dirty="0" smtClean="0">
              <a:solidFill>
                <a:srgbClr val="800000"/>
              </a:solidFill>
              <a:latin typeface="Arial Black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966603"/>
            <a:ext cx="4606117" cy="1200329"/>
          </a:xfrm>
          <a:prstGeom prst="rect">
            <a:avLst/>
          </a:prstGeom>
          <a:solidFill>
            <a:srgbClr val="00FF00"/>
          </a:solidFill>
        </p:spPr>
        <p:txBody>
          <a:bodyPr wrap="square">
            <a:spAutoFit/>
          </a:bodyPr>
          <a:lstStyle/>
          <a:p>
            <a:pPr defTabSz="1093788">
              <a:spcBef>
                <a:spcPct val="5000"/>
              </a:spcBef>
            </a:pPr>
            <a:r>
              <a:rPr lang="en-US" sz="1800" baseline="0" dirty="0" smtClean="0">
                <a:solidFill>
                  <a:srgbClr val="800000"/>
                </a:solidFill>
                <a:latin typeface="Arial Black" pitchFamily="34" charset="0"/>
              </a:rPr>
              <a:t>VISION:  </a:t>
            </a:r>
            <a:r>
              <a:rPr lang="en-US" sz="1800" baseline="0" dirty="0" smtClean="0">
                <a:latin typeface="+mn-lt"/>
              </a:rPr>
              <a:t>To be the acknowledged leader providing </a:t>
            </a:r>
            <a:r>
              <a:rPr lang="en-US" sz="1800" baseline="0" dirty="0" smtClean="0"/>
              <a:t>computationally feasible &amp; accurate Nowcasting and micro-scale modeling capabilities for tactical echelons.</a:t>
            </a:r>
            <a:endParaRPr lang="en-US" baseline="0" dirty="0" smtClean="0">
              <a:solidFill>
                <a:srgbClr val="800000"/>
              </a:solidFill>
              <a:latin typeface="Arial Black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8666" y="5167590"/>
            <a:ext cx="9001125" cy="13388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defTabSz="1093788">
              <a:spcBef>
                <a:spcPct val="5000"/>
              </a:spcBef>
            </a:pPr>
            <a:r>
              <a:rPr lang="en-US" sz="1800" baseline="0" dirty="0" smtClean="0">
                <a:solidFill>
                  <a:srgbClr val="800000"/>
                </a:solidFill>
                <a:latin typeface="Arial Black" pitchFamily="34" charset="0"/>
              </a:rPr>
              <a:t>OBJECTIVES:  </a:t>
            </a:r>
            <a:r>
              <a:rPr lang="en-US" sz="1600" baseline="0" dirty="0" smtClean="0">
                <a:solidFill>
                  <a:srgbClr val="800000"/>
                </a:solidFill>
                <a:latin typeface="Arial Black" pitchFamily="34" charset="0"/>
              </a:rPr>
              <a:t>Real-time short-term weather predictions for soldier ops</a:t>
            </a:r>
          </a:p>
          <a:p>
            <a:pPr marL="287338" lvl="1" indent="-173038" defTabSz="1093788">
              <a:spcBef>
                <a:spcPct val="5000"/>
              </a:spcBef>
              <a:buFontTx/>
              <a:buChar char="•"/>
            </a:pPr>
            <a:r>
              <a:rPr lang="en-US" sz="2000" baseline="0" dirty="0" smtClean="0"/>
              <a:t>Develop next generation mission execution forecast model (Nowcast). </a:t>
            </a:r>
          </a:p>
          <a:p>
            <a:pPr marL="287338" lvl="1" indent="-173038" defTabSz="1093788">
              <a:spcBef>
                <a:spcPct val="5000"/>
              </a:spcBef>
              <a:buFontTx/>
              <a:buChar char="•"/>
            </a:pPr>
            <a:r>
              <a:rPr lang="en-US" sz="2000" baseline="0" dirty="0" smtClean="0"/>
              <a:t>Develop high resolution microscale model for diverse domains. </a:t>
            </a:r>
          </a:p>
          <a:p>
            <a:pPr marL="287338" lvl="1" indent="-173038" defTabSz="1093788">
              <a:spcBef>
                <a:spcPct val="5000"/>
              </a:spcBef>
              <a:buFontTx/>
              <a:buChar char="•"/>
            </a:pPr>
            <a:r>
              <a:rPr lang="en-US" sz="2000" baseline="0" dirty="0" smtClean="0"/>
              <a:t>Assess Nowcast &amp; Microscale model accuracy &amp; value added to Warfighter.</a:t>
            </a:r>
            <a:endParaRPr lang="en-US" baseline="0" dirty="0" smtClean="0">
              <a:solidFill>
                <a:srgbClr val="800000"/>
              </a:solidFill>
              <a:latin typeface="Arial Black" pitchFamily="34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rot="16200000" flipH="1">
            <a:off x="3720551" y="3891753"/>
            <a:ext cx="642938" cy="61436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pic>
        <p:nvPicPr>
          <p:cNvPr id="17" name="Picture 2" descr="C:\Users\david.knapp3\Documents\Models_Modeling\WRE Nowcast\Creech Domain\AFWA_ARL_10mAGL_19Z_Nov2_G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5436" y="2308631"/>
            <a:ext cx="2084581" cy="2055139"/>
          </a:xfrm>
          <a:prstGeom prst="rect">
            <a:avLst/>
          </a:prstGeom>
          <a:noFill/>
        </p:spPr>
      </p:pic>
      <p:pic>
        <p:nvPicPr>
          <p:cNvPr id="21" name="Picture 4" descr="Animated_OKC_windfield_small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8295" y="2266658"/>
            <a:ext cx="2177151" cy="2241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2" name="Straight Arrow Connector 31"/>
          <p:cNvCxnSpPr/>
          <p:nvPr/>
        </p:nvCxnSpPr>
        <p:spPr bwMode="auto">
          <a:xfrm rot="5400000">
            <a:off x="5010167" y="3886990"/>
            <a:ext cx="642938" cy="61436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4" name="Rounded Rectangle 23"/>
          <p:cNvSpPr/>
          <p:nvPr/>
        </p:nvSpPr>
        <p:spPr bwMode="auto">
          <a:xfrm>
            <a:off x="3911096" y="2815617"/>
            <a:ext cx="1520982" cy="96873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1200" b="1" baseline="0" dirty="0" smtClean="0"/>
              <a:t>Bridging the tactical- to soldier-scale forecast capability gap</a:t>
            </a:r>
            <a:endParaRPr lang="en-US" sz="1200" b="1" baseline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41600" y="0"/>
            <a:ext cx="5184775" cy="841375"/>
          </a:xfrm>
        </p:spPr>
        <p:txBody>
          <a:bodyPr/>
          <a:lstStyle/>
          <a:p>
            <a:r>
              <a:rPr lang="en-US" dirty="0" smtClean="0"/>
              <a:t>Mesoscale Nowcast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Goal:</a:t>
            </a:r>
          </a:p>
          <a:p>
            <a:pPr lvl="1">
              <a:buNone/>
            </a:pPr>
            <a:r>
              <a:rPr lang="en-US" sz="1800" dirty="0" smtClean="0"/>
              <a:t>Develop a Weather Running Estimate-Nowcast model (WRE-N) that functions at  </a:t>
            </a:r>
            <a:r>
              <a:rPr lang="en-US" sz="1800" u="sng" dirty="0" smtClean="0"/>
              <a:t>&lt;</a:t>
            </a:r>
            <a:r>
              <a:rPr lang="en-US" sz="1800" dirty="0" smtClean="0"/>
              <a:t>1 km grid spacing by </a:t>
            </a:r>
          </a:p>
          <a:p>
            <a:pPr lvl="1"/>
            <a:r>
              <a:rPr lang="en-US" sz="1800" dirty="0" smtClean="0"/>
              <a:t>extending the Advanced Research version of the Weather Research and Forecast (WRF-ARW) model to sub-km nesting; </a:t>
            </a:r>
          </a:p>
          <a:p>
            <a:pPr lvl="1"/>
            <a:r>
              <a:rPr lang="en-US" sz="1800" dirty="0" smtClean="0"/>
              <a:t>using &amp; improving observation nudging four dimensional data assimilation (FDDA); </a:t>
            </a:r>
          </a:p>
          <a:p>
            <a:pPr lvl="1"/>
            <a:r>
              <a:rPr lang="en-US" sz="1800" dirty="0" smtClean="0"/>
              <a:t>exploring nudging/</a:t>
            </a:r>
            <a:r>
              <a:rPr lang="en-US" sz="1800" dirty="0" err="1" smtClean="0"/>
              <a:t>variational</a:t>
            </a:r>
            <a:r>
              <a:rPr lang="en-US" sz="1800" dirty="0" smtClean="0"/>
              <a:t> DA hybrids, for example FDDA &amp; NOAA V-LAPS.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2000" dirty="0" smtClean="0"/>
              <a:t>Scientific Objective:  </a:t>
            </a:r>
          </a:p>
          <a:p>
            <a:r>
              <a:rPr lang="en-US" sz="1800" b="0" dirty="0" smtClean="0"/>
              <a:t>Full-physics Nowcast capability to address scale gaps between existing operational modeling resolutions and the unique needs of the Army.</a:t>
            </a:r>
          </a:p>
          <a:p>
            <a:pPr lvl="1"/>
            <a:r>
              <a:rPr lang="en-US" sz="1800" dirty="0" smtClean="0"/>
              <a:t>How we are getting there:</a:t>
            </a:r>
          </a:p>
          <a:p>
            <a:pPr lvl="2"/>
            <a:r>
              <a:rPr lang="en-US" sz="1800" dirty="0" smtClean="0"/>
              <a:t> Combined FDDA &amp; nudging-3DVar data assimilation methodology for ingest of radar/lidar &amp; satellite observations (e.g.;  V-LAPS) into WRE-N. </a:t>
            </a:r>
          </a:p>
          <a:p>
            <a:pPr lvl="2"/>
            <a:r>
              <a:rPr lang="en-US" sz="1800" dirty="0" smtClean="0"/>
              <a:t> “WRF on a laptop” for portability; long-term…ensemble WRF on laptop.</a:t>
            </a:r>
          </a:p>
          <a:p>
            <a:pPr lvl="2"/>
            <a:r>
              <a:rPr lang="en-US" sz="1800" dirty="0" smtClean="0"/>
              <a:t> Improve WRF modeling &amp; nudging at sub-km grid spacing. </a:t>
            </a:r>
          </a:p>
          <a:p>
            <a:pPr lvl="2"/>
            <a:r>
              <a:rPr lang="en-US" sz="1800" dirty="0" smtClean="0"/>
              <a:t> New verification tools like NCAR MET &amp; GIS to assess model accuracies and optimal sensor placement.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Research Approach:</a:t>
            </a:r>
          </a:p>
          <a:p>
            <a:endParaRPr lang="en-US" sz="1800" dirty="0" smtClean="0"/>
          </a:p>
          <a:p>
            <a:pPr lvl="1"/>
            <a:r>
              <a:rPr lang="en-US" sz="1800" dirty="0" smtClean="0"/>
              <a:t>Test the WRF model over challenging terrain &amp; meteorological environments at </a:t>
            </a:r>
            <a:r>
              <a:rPr lang="en-US" sz="1800" u="sng" dirty="0" smtClean="0"/>
              <a:t>&lt;</a:t>
            </a:r>
            <a:r>
              <a:rPr lang="en-US" sz="1800" dirty="0" smtClean="0"/>
              <a:t>1 km grid spacing </a:t>
            </a:r>
            <a:r>
              <a:rPr lang="en-US" sz="1800" dirty="0" smtClean="0">
                <a:sym typeface="Wingdings" pitchFamily="2" charset="2"/>
              </a:rPr>
              <a:t> </a:t>
            </a:r>
            <a:r>
              <a:rPr lang="en-US" sz="1800" dirty="0" smtClean="0"/>
              <a:t>develop improved understanding of model strengths/weaknesses at “terra incognita” scales. </a:t>
            </a:r>
          </a:p>
          <a:p>
            <a:pPr lvl="1">
              <a:buNone/>
            </a:pPr>
            <a:endParaRPr lang="en-US" sz="1800" dirty="0" smtClean="0"/>
          </a:p>
          <a:p>
            <a:pPr lvl="1">
              <a:buNone/>
            </a:pPr>
            <a:endParaRPr lang="en-US" sz="1800" dirty="0" smtClean="0"/>
          </a:p>
          <a:p>
            <a:pPr lvl="1"/>
            <a:r>
              <a:rPr lang="en-US" sz="1800" dirty="0" smtClean="0"/>
              <a:t>Strengthen current &amp; develop new collaborations in </a:t>
            </a:r>
            <a:r>
              <a:rPr lang="en-US" sz="1800" dirty="0" err="1" smtClean="0"/>
              <a:t>Gov’t</a:t>
            </a:r>
            <a:r>
              <a:rPr lang="en-US" sz="1800" dirty="0" smtClean="0"/>
              <a:t>, DoD, &amp; academia to accelerate this process.</a:t>
            </a:r>
          </a:p>
          <a:p>
            <a:pPr lvl="1">
              <a:buNone/>
            </a:pPr>
            <a:endParaRPr lang="en-US" sz="1800" dirty="0" smtClean="0"/>
          </a:p>
          <a:p>
            <a:pPr lvl="2"/>
            <a:r>
              <a:rPr lang="en-US" sz="1800" dirty="0" smtClean="0"/>
              <a:t> NCAR, NOAA, NRL, AFRL, Colorado State, Penn State, San Jose State, University of Wisconsin-Milwaukee, Mississippi State University, Oklahoma, UTEP, University of Utah, Notre Dame…</a:t>
            </a:r>
          </a:p>
          <a:p>
            <a:pPr lvl="2">
              <a:buNone/>
            </a:pPr>
            <a:endParaRPr lang="en-US" sz="1800" dirty="0" smtClean="0"/>
          </a:p>
          <a:p>
            <a:pPr lvl="1">
              <a:buNone/>
            </a:pPr>
            <a:endParaRPr lang="en-US" sz="1800" dirty="0" smtClean="0"/>
          </a:p>
          <a:p>
            <a:pPr lvl="1"/>
            <a:r>
              <a:rPr lang="en-US" sz="1800" dirty="0" smtClean="0"/>
              <a:t>Improved data assimilation and spatial analysis methods both for real-time    WRE-N data ingest and for developing WRE-N observation targeting strategies. </a:t>
            </a:r>
          </a:p>
          <a:p>
            <a:pPr lvl="1">
              <a:buNone/>
            </a:pPr>
            <a:endParaRPr lang="en-US" sz="1600" dirty="0" smtClean="0"/>
          </a:p>
        </p:txBody>
      </p:sp>
      <p:sp>
        <p:nvSpPr>
          <p:cNvPr id="4" name="Title 4"/>
          <p:cNvSpPr txBox="1">
            <a:spLocks/>
          </p:cNvSpPr>
          <p:nvPr/>
        </p:nvSpPr>
        <p:spPr bwMode="auto">
          <a:xfrm>
            <a:off x="2451100" y="19050"/>
            <a:ext cx="5184775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Mesoscale Nowcast Modeling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ERDEC_template">
  <a:themeElements>
    <a:clrScheme name="1_CERDEC_template 9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8B001D"/>
      </a:accent1>
      <a:accent2>
        <a:srgbClr val="808080"/>
      </a:accent2>
      <a:accent3>
        <a:srgbClr val="FFFFFF"/>
      </a:accent3>
      <a:accent4>
        <a:srgbClr val="000000"/>
      </a:accent4>
      <a:accent5>
        <a:srgbClr val="C4AAAB"/>
      </a:accent5>
      <a:accent6>
        <a:srgbClr val="737373"/>
      </a:accent6>
      <a:hlink>
        <a:srgbClr val="8B001D"/>
      </a:hlink>
      <a:folHlink>
        <a:srgbClr val="BCAE7A"/>
      </a:folHlink>
    </a:clrScheme>
    <a:fontScheme name="1_CERDEC_templat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400"/>
        </a:defPPr>
      </a:lstStyle>
    </a:txDef>
  </a:objectDefaults>
  <a:extraClrSchemeLst>
    <a:extraClrScheme>
      <a:clrScheme name="1_CERDEC_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RDEC_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RDEC_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RDEC_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RDEC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RDEC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RDEC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RDEC_template 8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B001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C4AAAB"/>
        </a:accent5>
        <a:accent6>
          <a:srgbClr val="737373"/>
        </a:accent6>
        <a:hlink>
          <a:srgbClr val="BCAE7A"/>
        </a:hlink>
        <a:folHlink>
          <a:srgbClr val="BCAE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RDEC_template 9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B001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C4AAAB"/>
        </a:accent5>
        <a:accent6>
          <a:srgbClr val="737373"/>
        </a:accent6>
        <a:hlink>
          <a:srgbClr val="8B001D"/>
        </a:hlink>
        <a:folHlink>
          <a:srgbClr val="BCAE7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CERDEC_template">
  <a:themeElements>
    <a:clrScheme name="1_CERDEC_template 9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8B001D"/>
      </a:accent1>
      <a:accent2>
        <a:srgbClr val="808080"/>
      </a:accent2>
      <a:accent3>
        <a:srgbClr val="FFFFFF"/>
      </a:accent3>
      <a:accent4>
        <a:srgbClr val="000000"/>
      </a:accent4>
      <a:accent5>
        <a:srgbClr val="C4AAAB"/>
      </a:accent5>
      <a:accent6>
        <a:srgbClr val="737373"/>
      </a:accent6>
      <a:hlink>
        <a:srgbClr val="8B001D"/>
      </a:hlink>
      <a:folHlink>
        <a:srgbClr val="BCAE7A"/>
      </a:folHlink>
    </a:clrScheme>
    <a:fontScheme name="1_CERDEC_templat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400"/>
        </a:defPPr>
      </a:lstStyle>
    </a:txDef>
  </a:objectDefaults>
  <a:extraClrSchemeLst>
    <a:extraClrScheme>
      <a:clrScheme name="1_CERDEC_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RDEC_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RDEC_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RDEC_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RDEC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RDEC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RDEC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RDEC_template 8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B001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C4AAAB"/>
        </a:accent5>
        <a:accent6>
          <a:srgbClr val="737373"/>
        </a:accent6>
        <a:hlink>
          <a:srgbClr val="BCAE7A"/>
        </a:hlink>
        <a:folHlink>
          <a:srgbClr val="BCAE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RDEC_template 9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B001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C4AAAB"/>
        </a:accent5>
        <a:accent6>
          <a:srgbClr val="737373"/>
        </a:accent6>
        <a:hlink>
          <a:srgbClr val="8B001D"/>
        </a:hlink>
        <a:folHlink>
          <a:srgbClr val="BCAE7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CERDEC_template">
  <a:themeElements>
    <a:clrScheme name="1_CERDEC_template 9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8B001D"/>
      </a:accent1>
      <a:accent2>
        <a:srgbClr val="808080"/>
      </a:accent2>
      <a:accent3>
        <a:srgbClr val="FFFFFF"/>
      </a:accent3>
      <a:accent4>
        <a:srgbClr val="000000"/>
      </a:accent4>
      <a:accent5>
        <a:srgbClr val="C4AAAB"/>
      </a:accent5>
      <a:accent6>
        <a:srgbClr val="737373"/>
      </a:accent6>
      <a:hlink>
        <a:srgbClr val="8B001D"/>
      </a:hlink>
      <a:folHlink>
        <a:srgbClr val="BCAE7A"/>
      </a:folHlink>
    </a:clrScheme>
    <a:fontScheme name="1_CERDEC_templat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400"/>
        </a:defPPr>
      </a:lstStyle>
    </a:txDef>
  </a:objectDefaults>
  <a:extraClrSchemeLst>
    <a:extraClrScheme>
      <a:clrScheme name="1_CERDEC_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RDEC_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RDEC_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RDEC_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RDEC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RDEC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RDEC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RDEC_template 8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B001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C4AAAB"/>
        </a:accent5>
        <a:accent6>
          <a:srgbClr val="737373"/>
        </a:accent6>
        <a:hlink>
          <a:srgbClr val="BCAE7A"/>
        </a:hlink>
        <a:folHlink>
          <a:srgbClr val="BCAE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RDEC_template 9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B001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C4AAAB"/>
        </a:accent5>
        <a:accent6>
          <a:srgbClr val="737373"/>
        </a:accent6>
        <a:hlink>
          <a:srgbClr val="8B001D"/>
        </a:hlink>
        <a:folHlink>
          <a:srgbClr val="BCAE7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CERDEC_template">
  <a:themeElements>
    <a:clrScheme name="1_CERDEC_template 9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8B001D"/>
      </a:accent1>
      <a:accent2>
        <a:srgbClr val="808080"/>
      </a:accent2>
      <a:accent3>
        <a:srgbClr val="FFFFFF"/>
      </a:accent3>
      <a:accent4>
        <a:srgbClr val="000000"/>
      </a:accent4>
      <a:accent5>
        <a:srgbClr val="C4AAAB"/>
      </a:accent5>
      <a:accent6>
        <a:srgbClr val="737373"/>
      </a:accent6>
      <a:hlink>
        <a:srgbClr val="8B001D"/>
      </a:hlink>
      <a:folHlink>
        <a:srgbClr val="BCAE7A"/>
      </a:folHlink>
    </a:clrScheme>
    <a:fontScheme name="1_CERDEC_templat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ERDEC_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RDEC_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RDEC_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RDEC_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RDEC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RDEC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RDEC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RDEC_template 8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B001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C4AAAB"/>
        </a:accent5>
        <a:accent6>
          <a:srgbClr val="737373"/>
        </a:accent6>
        <a:hlink>
          <a:srgbClr val="BCAE7A"/>
        </a:hlink>
        <a:folHlink>
          <a:srgbClr val="BCAE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RDEC_template 9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B001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C4AAAB"/>
        </a:accent5>
        <a:accent6>
          <a:srgbClr val="737373"/>
        </a:accent6>
        <a:hlink>
          <a:srgbClr val="8B001D"/>
        </a:hlink>
        <a:folHlink>
          <a:srgbClr val="BCAE7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CERDEC_template">
  <a:themeElements>
    <a:clrScheme name="CERDEC_template 9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8B001D"/>
      </a:accent1>
      <a:accent2>
        <a:srgbClr val="808080"/>
      </a:accent2>
      <a:accent3>
        <a:srgbClr val="FFFFFF"/>
      </a:accent3>
      <a:accent4>
        <a:srgbClr val="000000"/>
      </a:accent4>
      <a:accent5>
        <a:srgbClr val="C4AAAB"/>
      </a:accent5>
      <a:accent6>
        <a:srgbClr val="737373"/>
      </a:accent6>
      <a:hlink>
        <a:srgbClr val="8B001D"/>
      </a:hlink>
      <a:folHlink>
        <a:srgbClr val="BCAE7A"/>
      </a:folHlink>
    </a:clrScheme>
    <a:fontScheme name="CERDEC_templat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2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28" charset="-128"/>
          </a:defRPr>
        </a:defPPr>
      </a:lstStyle>
    </a:lnDef>
  </a:objectDefaults>
  <a:extraClrSchemeLst>
    <a:extraClrScheme>
      <a:clrScheme name="CERDEC_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RDEC_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RDEC_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RDEC_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RDEC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RDEC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RDEC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RDEC_template 8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B001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C4AAAB"/>
        </a:accent5>
        <a:accent6>
          <a:srgbClr val="737373"/>
        </a:accent6>
        <a:hlink>
          <a:srgbClr val="BCAE7A"/>
        </a:hlink>
        <a:folHlink>
          <a:srgbClr val="BCAE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RDEC_template 9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B001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C4AAAB"/>
        </a:accent5>
        <a:accent6>
          <a:srgbClr val="737373"/>
        </a:accent6>
        <a:hlink>
          <a:srgbClr val="8B001D"/>
        </a:hlink>
        <a:folHlink>
          <a:srgbClr val="BCAE7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CERDEC_template">
  <a:themeElements>
    <a:clrScheme name="CERDEC_template 9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8B001D"/>
      </a:accent1>
      <a:accent2>
        <a:srgbClr val="808080"/>
      </a:accent2>
      <a:accent3>
        <a:srgbClr val="FFFFFF"/>
      </a:accent3>
      <a:accent4>
        <a:srgbClr val="000000"/>
      </a:accent4>
      <a:accent5>
        <a:srgbClr val="C4AAAB"/>
      </a:accent5>
      <a:accent6>
        <a:srgbClr val="737373"/>
      </a:accent6>
      <a:hlink>
        <a:srgbClr val="8B001D"/>
      </a:hlink>
      <a:folHlink>
        <a:srgbClr val="BCAE7A"/>
      </a:folHlink>
    </a:clrScheme>
    <a:fontScheme name="CERDEC_templat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2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28" charset="-128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+mn-lt"/>
            <a:ea typeface="+mn-ea"/>
            <a:cs typeface="+mn-cs"/>
          </a:defRPr>
        </a:defPPr>
      </a:lstStyle>
    </a:txDef>
  </a:objectDefaults>
  <a:extraClrSchemeLst>
    <a:extraClrScheme>
      <a:clrScheme name="CERDEC_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RDEC_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RDEC_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RDEC_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RDEC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RDEC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RDEC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RDEC_template 8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B001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C4AAAB"/>
        </a:accent5>
        <a:accent6>
          <a:srgbClr val="737373"/>
        </a:accent6>
        <a:hlink>
          <a:srgbClr val="BCAE7A"/>
        </a:hlink>
        <a:folHlink>
          <a:srgbClr val="BCAE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RDEC_template 9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B001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C4AAAB"/>
        </a:accent5>
        <a:accent6>
          <a:srgbClr val="737373"/>
        </a:accent6>
        <a:hlink>
          <a:srgbClr val="8B001D"/>
        </a:hlink>
        <a:folHlink>
          <a:srgbClr val="BCAE7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27672</TotalTime>
  <Words>1853</Words>
  <Application>Microsoft Office PowerPoint</Application>
  <PresentationFormat>On-screen Show (4:3)</PresentationFormat>
  <Paragraphs>436</Paragraphs>
  <Slides>29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1_CERDEC_template</vt:lpstr>
      <vt:lpstr>Custom Design</vt:lpstr>
      <vt:lpstr>1_Office Theme</vt:lpstr>
      <vt:lpstr>2_CERDEC_template</vt:lpstr>
      <vt:lpstr>3_CERDEC_template</vt:lpstr>
      <vt:lpstr>7_CERDEC_template</vt:lpstr>
      <vt:lpstr>CERDEC_template</vt:lpstr>
      <vt:lpstr>Office Theme</vt:lpstr>
      <vt:lpstr>4_CERDEC_template</vt:lpstr>
      <vt:lpstr>Slide 1</vt:lpstr>
      <vt:lpstr>Battlefield Environment Division Strategy</vt:lpstr>
      <vt:lpstr>Battlefield Environment Division</vt:lpstr>
      <vt:lpstr>Slide 4</vt:lpstr>
      <vt:lpstr>Slide 5</vt:lpstr>
      <vt:lpstr>Slide 6</vt:lpstr>
      <vt:lpstr>Atmospheric Modeling Branch</vt:lpstr>
      <vt:lpstr>Mesoscale Nowcast Modeling</vt:lpstr>
      <vt:lpstr>Slide 9</vt:lpstr>
      <vt:lpstr>Slide 10</vt:lpstr>
      <vt:lpstr>Slide 11</vt:lpstr>
      <vt:lpstr>Slide 12</vt:lpstr>
      <vt:lpstr>Slide 13</vt:lpstr>
      <vt:lpstr>Microscale Modeling</vt:lpstr>
      <vt:lpstr>Development of a Meteorological Sensor Array  at White Sands Missile Range</vt:lpstr>
      <vt:lpstr>Objective and Vision</vt:lpstr>
      <vt:lpstr>Technical Barriers  and Approach</vt:lpstr>
      <vt:lpstr>Related Work: Meso/Micro-Nets</vt:lpstr>
      <vt:lpstr>Slide 19</vt:lpstr>
      <vt:lpstr>MSA Locations  in WSMR Region</vt:lpstr>
      <vt:lpstr>Slide 21</vt:lpstr>
      <vt:lpstr>MSA Locations  in WSMR Region</vt:lpstr>
      <vt:lpstr>Phase I – WRE-N / Microscale Model Assessment Methods</vt:lpstr>
      <vt:lpstr>Slide 24</vt:lpstr>
      <vt:lpstr>MSA Model Assessment Domains </vt:lpstr>
      <vt:lpstr>Domain  Observational Data</vt:lpstr>
      <vt:lpstr>MODEL ASSESSMENT PROCESS</vt:lpstr>
      <vt:lpstr>Summary and Future Efforts</vt:lpstr>
      <vt:lpstr>Questions? (and shameless plug for the ARL Open Campus program)</vt:lpstr>
    </vt:vector>
  </TitlesOfParts>
  <Company>John DeMichael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DeMichael</dc:creator>
  <cp:keywords>Removed Division example slides</cp:keywords>
  <cp:lastModifiedBy>david.knapp3</cp:lastModifiedBy>
  <cp:revision>2818</cp:revision>
  <cp:lastPrinted>2013-04-05T17:22:21Z</cp:lastPrinted>
  <dcterms:created xsi:type="dcterms:W3CDTF">2013-04-10T12:14:01Z</dcterms:created>
  <dcterms:modified xsi:type="dcterms:W3CDTF">2014-09-23T21:40:59Z</dcterms:modified>
</cp:coreProperties>
</file>