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charts/chart1.xml" ContentType="application/vnd.openxmlformats-officedocument.drawingml.char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38404800" cy="40078025"/>
  <p:notesSz cx="6858000" cy="9144000"/>
  <p:defaultTextStyle>
    <a:defPPr>
      <a:defRPr lang="en-US"/>
    </a:defPPr>
    <a:lvl1pPr marL="0" algn="l" defTabSz="2242337" rtl="0" eaLnBrk="1" latinLnBrk="0" hangingPunct="1">
      <a:defRPr sz="8800" kern="1200">
        <a:solidFill>
          <a:schemeClr val="tx1"/>
        </a:solidFill>
        <a:latin typeface="+mn-lt"/>
        <a:ea typeface="+mn-ea"/>
        <a:cs typeface="+mn-cs"/>
      </a:defRPr>
    </a:lvl1pPr>
    <a:lvl2pPr marL="2242337" algn="l" defTabSz="2242337" rtl="0" eaLnBrk="1" latinLnBrk="0" hangingPunct="1">
      <a:defRPr sz="8800" kern="1200">
        <a:solidFill>
          <a:schemeClr val="tx1"/>
        </a:solidFill>
        <a:latin typeface="+mn-lt"/>
        <a:ea typeface="+mn-ea"/>
        <a:cs typeface="+mn-cs"/>
      </a:defRPr>
    </a:lvl2pPr>
    <a:lvl3pPr marL="4484675" algn="l" defTabSz="2242337" rtl="0" eaLnBrk="1" latinLnBrk="0" hangingPunct="1">
      <a:defRPr sz="8800" kern="1200">
        <a:solidFill>
          <a:schemeClr val="tx1"/>
        </a:solidFill>
        <a:latin typeface="+mn-lt"/>
        <a:ea typeface="+mn-ea"/>
        <a:cs typeface="+mn-cs"/>
      </a:defRPr>
    </a:lvl3pPr>
    <a:lvl4pPr marL="6727012" algn="l" defTabSz="2242337" rtl="0" eaLnBrk="1" latinLnBrk="0" hangingPunct="1">
      <a:defRPr sz="8800" kern="1200">
        <a:solidFill>
          <a:schemeClr val="tx1"/>
        </a:solidFill>
        <a:latin typeface="+mn-lt"/>
        <a:ea typeface="+mn-ea"/>
        <a:cs typeface="+mn-cs"/>
      </a:defRPr>
    </a:lvl4pPr>
    <a:lvl5pPr marL="8969350" algn="l" defTabSz="2242337" rtl="0" eaLnBrk="1" latinLnBrk="0" hangingPunct="1">
      <a:defRPr sz="8800" kern="1200">
        <a:solidFill>
          <a:schemeClr val="tx1"/>
        </a:solidFill>
        <a:latin typeface="+mn-lt"/>
        <a:ea typeface="+mn-ea"/>
        <a:cs typeface="+mn-cs"/>
      </a:defRPr>
    </a:lvl5pPr>
    <a:lvl6pPr marL="11211687" algn="l" defTabSz="2242337" rtl="0" eaLnBrk="1" latinLnBrk="0" hangingPunct="1">
      <a:defRPr sz="8800" kern="1200">
        <a:solidFill>
          <a:schemeClr val="tx1"/>
        </a:solidFill>
        <a:latin typeface="+mn-lt"/>
        <a:ea typeface="+mn-ea"/>
        <a:cs typeface="+mn-cs"/>
      </a:defRPr>
    </a:lvl6pPr>
    <a:lvl7pPr marL="13454024" algn="l" defTabSz="2242337" rtl="0" eaLnBrk="1" latinLnBrk="0" hangingPunct="1">
      <a:defRPr sz="8800" kern="1200">
        <a:solidFill>
          <a:schemeClr val="tx1"/>
        </a:solidFill>
        <a:latin typeface="+mn-lt"/>
        <a:ea typeface="+mn-ea"/>
        <a:cs typeface="+mn-cs"/>
      </a:defRPr>
    </a:lvl7pPr>
    <a:lvl8pPr marL="15696362" algn="l" defTabSz="2242337" rtl="0" eaLnBrk="1" latinLnBrk="0" hangingPunct="1">
      <a:defRPr sz="8800" kern="1200">
        <a:solidFill>
          <a:schemeClr val="tx1"/>
        </a:solidFill>
        <a:latin typeface="+mn-lt"/>
        <a:ea typeface="+mn-ea"/>
        <a:cs typeface="+mn-cs"/>
      </a:defRPr>
    </a:lvl8pPr>
    <a:lvl9pPr marL="17938699" algn="l" defTabSz="2242337" rtl="0" eaLnBrk="1" latinLnBrk="0" hangingPunct="1">
      <a:defRPr sz="8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vertBarState="minimized">
    <p:restoredLeft sz="15620"/>
    <p:restoredTop sz="99483" autoAdjust="0"/>
  </p:normalViewPr>
  <p:slideViewPr>
    <p:cSldViewPr snapToObjects="1">
      <p:cViewPr>
        <p:scale>
          <a:sx n="100" d="100"/>
          <a:sy n="100" d="100"/>
        </p:scale>
        <p:origin x="8688" y="17088"/>
      </p:cViewPr>
      <p:guideLst>
        <p:guide orient="horz" pos="12623"/>
        <p:guide pos="12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presProps" Target="presProps.xml"/><Relationship Id="rId5" Type="http://schemas.openxmlformats.org/officeDocument/2006/relationships/viewProps" Target="viewProps.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interSettings" Target="printerSettings/printerSettings1.bin"/><Relationship Id="rId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sherida:Documents:Microsoft%20User%20Data:Saved%20Attachments:Katie_AAPA_2009_Figure_1%20jmu%20rev.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115516491967167"/>
          <c:y val="0.0132709950386388"/>
          <c:w val="0.882797324146143"/>
          <c:h val="0.685717391786576"/>
        </c:manualLayout>
      </c:layout>
      <c:barChart>
        <c:barDir val="col"/>
        <c:grouping val="clustered"/>
        <c:ser>
          <c:idx val="0"/>
          <c:order val="0"/>
          <c:tx>
            <c:strRef>
              <c:f>Sheet1!$B$1</c:f>
              <c:strCache>
                <c:ptCount val="1"/>
                <c:pt idx="0">
                  <c:v>% AMTL</c:v>
                </c:pt>
              </c:strCache>
            </c:strRef>
          </c:tx>
          <c:spPr>
            <a:solidFill>
              <a:schemeClr val="bg2">
                <a:lumMod val="50000"/>
              </a:schemeClr>
            </a:solidFill>
            <a:ln w="12700">
              <a:solidFill>
                <a:srgbClr val="000000"/>
              </a:solidFill>
              <a:prstDash val="solid"/>
            </a:ln>
            <a:effectLst>
              <a:outerShdw blurRad="50800" dist="38100" dir="2700000" algn="tl" rotWithShape="0">
                <a:srgbClr val="000000">
                  <a:alpha val="43000"/>
                </a:srgbClr>
              </a:outerShdw>
            </a:effectLst>
          </c:spPr>
          <c:dPt>
            <c:idx val="4"/>
            <c:spPr>
              <a:solidFill>
                <a:schemeClr val="bg2">
                  <a:lumMod val="25000"/>
                </a:schemeClr>
              </a:solidFill>
              <a:ln w="12700">
                <a:solidFill>
                  <a:srgbClr val="000000"/>
                </a:solidFill>
                <a:prstDash val="solid"/>
              </a:ln>
              <a:effectLst>
                <a:outerShdw blurRad="50800" dist="38100" dir="2700000" algn="tl" rotWithShape="0">
                  <a:srgbClr val="000000">
                    <a:alpha val="43000"/>
                  </a:srgbClr>
                </a:outerShdw>
              </a:effectLst>
            </c:spPr>
          </c:dPt>
          <c:cat>
            <c:strRef>
              <c:f>Sheet1!$A$2:$A$14</c:f>
              <c:strCache>
                <c:ptCount val="13"/>
                <c:pt idx="0">
                  <c:v>Failaka</c:v>
                </c:pt>
                <c:pt idx="1">
                  <c:v>Nubian A Group</c:v>
                </c:pt>
                <c:pt idx="2">
                  <c:v>Natufian Hunter Gatheres</c:v>
                </c:pt>
                <c:pt idx="3">
                  <c:v>Neolithic</c:v>
                </c:pt>
                <c:pt idx="4">
                  <c:v>BSS</c:v>
                </c:pt>
                <c:pt idx="5">
                  <c:v>Nubian C Group</c:v>
                </c:pt>
                <c:pt idx="6">
                  <c:v>Umm an-Nar</c:v>
                </c:pt>
                <c:pt idx="7">
                  <c:v>Islamic Age Adults</c:v>
                </c:pt>
                <c:pt idx="8">
                  <c:v>Ras el-Khaimah 5</c:v>
                </c:pt>
                <c:pt idx="9">
                  <c:v>Bronze Age Adults</c:v>
                </c:pt>
                <c:pt idx="10">
                  <c:v>Iron Age Galilah</c:v>
                </c:pt>
                <c:pt idx="11">
                  <c:v>Bronze Age Shimal</c:v>
                </c:pt>
                <c:pt idx="12">
                  <c:v>Iron Age Adults</c:v>
                </c:pt>
              </c:strCache>
            </c:strRef>
          </c:cat>
          <c:val>
            <c:numRef>
              <c:f>Sheet1!$B$2:$B$14</c:f>
              <c:numCache>
                <c:formatCode>General</c:formatCode>
                <c:ptCount val="13"/>
                <c:pt idx="0">
                  <c:v>1.9</c:v>
                </c:pt>
                <c:pt idx="1">
                  <c:v>2.3</c:v>
                </c:pt>
                <c:pt idx="2">
                  <c:v>3.7</c:v>
                </c:pt>
                <c:pt idx="3">
                  <c:v>4.5</c:v>
                </c:pt>
                <c:pt idx="4">
                  <c:v>5.85</c:v>
                </c:pt>
                <c:pt idx="5">
                  <c:v>9.0</c:v>
                </c:pt>
                <c:pt idx="6">
                  <c:v>9.6</c:v>
                </c:pt>
                <c:pt idx="7">
                  <c:v>20.8</c:v>
                </c:pt>
                <c:pt idx="8">
                  <c:v>27.6</c:v>
                </c:pt>
                <c:pt idx="9">
                  <c:v>31.0</c:v>
                </c:pt>
                <c:pt idx="10">
                  <c:v>35.3</c:v>
                </c:pt>
                <c:pt idx="11">
                  <c:v>35.5</c:v>
                </c:pt>
                <c:pt idx="12">
                  <c:v>36.1</c:v>
                </c:pt>
              </c:numCache>
            </c:numRef>
          </c:val>
        </c:ser>
        <c:gapWidth val="30"/>
        <c:axId val="545496232"/>
        <c:axId val="609169048"/>
      </c:barChart>
      <c:catAx>
        <c:axId val="545496232"/>
        <c:scaling>
          <c:orientation val="minMax"/>
        </c:scaling>
        <c:axPos val="b"/>
        <c:numFmt formatCode="General" sourceLinked="1"/>
        <c:tickLblPos val="nextTo"/>
        <c:spPr>
          <a:ln w="3175">
            <a:solidFill>
              <a:srgbClr val="000000"/>
            </a:solidFill>
            <a:prstDash val="solid"/>
          </a:ln>
        </c:spPr>
        <c:txPr>
          <a:bodyPr rot="-2700000" vert="horz"/>
          <a:lstStyle/>
          <a:p>
            <a:pPr>
              <a:defRPr sz="1200" b="1" i="0" u="none" strike="noStrike" baseline="0">
                <a:solidFill>
                  <a:srgbClr val="000000"/>
                </a:solidFill>
                <a:latin typeface="Arial"/>
                <a:ea typeface="Arial"/>
                <a:cs typeface="Arial"/>
              </a:defRPr>
            </a:pPr>
            <a:endParaRPr lang="en-US"/>
          </a:p>
        </c:txPr>
        <c:crossAx val="609169048"/>
        <c:crosses val="autoZero"/>
        <c:auto val="1"/>
        <c:lblAlgn val="ctr"/>
        <c:lblOffset val="100"/>
        <c:tickLblSkip val="1"/>
        <c:tickMarkSkip val="1"/>
      </c:catAx>
      <c:valAx>
        <c:axId val="609169048"/>
        <c:scaling>
          <c:orientation val="minMax"/>
        </c:scaling>
        <c:axPos val="l"/>
        <c:majorGridlines>
          <c:spPr>
            <a:ln w="3175">
              <a:solidFill>
                <a:srgbClr val="000000"/>
              </a:solidFill>
              <a:prstDash val="solid"/>
            </a:ln>
          </c:spPr>
        </c:majorGridlines>
        <c:title>
          <c:tx>
            <c:rich>
              <a:bodyPr/>
              <a:lstStyle/>
              <a:p>
                <a:pPr>
                  <a:defRPr sz="950" b="1" i="0" u="none" strike="noStrike" baseline="0">
                    <a:solidFill>
                      <a:srgbClr val="000000"/>
                    </a:solidFill>
                    <a:latin typeface="Arial"/>
                    <a:ea typeface="Arial"/>
                    <a:cs typeface="Arial"/>
                  </a:defRPr>
                </a:pPr>
                <a:r>
                  <a:rPr lang="en-US"/>
                  <a:t>AMTL Frequency (%)</a:t>
                </a:r>
              </a:p>
            </c:rich>
          </c:tx>
          <c:layout>
            <c:manualLayout>
              <c:xMode val="edge"/>
              <c:yMode val="edge"/>
              <c:x val="0.0160820502532725"/>
              <c:y val="0.116569415665147"/>
            </c:manualLayout>
          </c:layout>
          <c:spPr>
            <a:noFill/>
            <a:ln w="25400">
              <a:noFill/>
            </a:ln>
          </c:spPr>
        </c:title>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545496232"/>
        <c:crosses val="autoZero"/>
        <c:crossBetween val="between"/>
      </c:valAx>
      <c:spPr>
        <a:solidFill>
          <a:schemeClr val="bg2">
            <a:lumMod val="90000"/>
          </a:schemeClr>
        </a:solidFill>
        <a:ln w="12700">
          <a:noFill/>
          <a:prstDash val="solid"/>
        </a:ln>
      </c:spPr>
    </c:plotArea>
    <c:plotVisOnly val="1"/>
    <c:dispBlanksAs val="gap"/>
  </c:chart>
  <c:spPr>
    <a:noFill/>
    <a:ln w="3175">
      <a:no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2450167"/>
            <a:ext cx="32644080" cy="8590799"/>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22710881"/>
            <a:ext cx="26883360" cy="10242162"/>
          </a:xfrm>
        </p:spPr>
        <p:txBody>
          <a:bodyPr/>
          <a:lstStyle>
            <a:lvl1pPr marL="0" indent="0" algn="ctr">
              <a:buNone/>
              <a:defRPr>
                <a:solidFill>
                  <a:schemeClr val="tx1">
                    <a:tint val="75000"/>
                  </a:schemeClr>
                </a:solidFill>
              </a:defRPr>
            </a:lvl1pPr>
            <a:lvl2pPr marL="2242337" indent="0" algn="ctr">
              <a:buNone/>
              <a:defRPr>
                <a:solidFill>
                  <a:schemeClr val="tx1">
                    <a:tint val="75000"/>
                  </a:schemeClr>
                </a:solidFill>
              </a:defRPr>
            </a:lvl2pPr>
            <a:lvl3pPr marL="4484675" indent="0" algn="ctr">
              <a:buNone/>
              <a:defRPr>
                <a:solidFill>
                  <a:schemeClr val="tx1">
                    <a:tint val="75000"/>
                  </a:schemeClr>
                </a:solidFill>
              </a:defRPr>
            </a:lvl3pPr>
            <a:lvl4pPr marL="6727012" indent="0" algn="ctr">
              <a:buNone/>
              <a:defRPr>
                <a:solidFill>
                  <a:schemeClr val="tx1">
                    <a:tint val="75000"/>
                  </a:schemeClr>
                </a:solidFill>
              </a:defRPr>
            </a:lvl4pPr>
            <a:lvl5pPr marL="8969350" indent="0" algn="ctr">
              <a:buNone/>
              <a:defRPr>
                <a:solidFill>
                  <a:schemeClr val="tx1">
                    <a:tint val="75000"/>
                  </a:schemeClr>
                </a:solidFill>
              </a:defRPr>
            </a:lvl5pPr>
            <a:lvl6pPr marL="11211687" indent="0" algn="ctr">
              <a:buNone/>
              <a:defRPr>
                <a:solidFill>
                  <a:schemeClr val="tx1">
                    <a:tint val="75000"/>
                  </a:schemeClr>
                </a:solidFill>
              </a:defRPr>
            </a:lvl6pPr>
            <a:lvl7pPr marL="13454024" indent="0" algn="ctr">
              <a:buNone/>
              <a:defRPr>
                <a:solidFill>
                  <a:schemeClr val="tx1">
                    <a:tint val="75000"/>
                  </a:schemeClr>
                </a:solidFill>
              </a:defRPr>
            </a:lvl7pPr>
            <a:lvl8pPr marL="15696362" indent="0" algn="ctr">
              <a:buNone/>
              <a:defRPr>
                <a:solidFill>
                  <a:schemeClr val="tx1">
                    <a:tint val="75000"/>
                  </a:schemeClr>
                </a:solidFill>
              </a:defRPr>
            </a:lvl8pPr>
            <a:lvl9pPr marL="1793869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D34FDC-CECF-EB46-84FE-82022A4FCB48}" type="datetimeFigureOut">
              <a:rPr lang="en-US" smtClean="0"/>
              <a:pPr/>
              <a:t>3/29/09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234C5-AF20-2C41-93D3-E1EB992FF9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34FDC-CECF-EB46-84FE-82022A4FCB48}" type="datetimeFigureOut">
              <a:rPr lang="en-US" smtClean="0"/>
              <a:pPr/>
              <a:t>3/29/09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234C5-AF20-2C41-93D3-E1EB992FF9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941285" y="9379377"/>
            <a:ext cx="36291200" cy="199842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67675" y="9379377"/>
            <a:ext cx="108233530" cy="19984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34FDC-CECF-EB46-84FE-82022A4FCB48}" type="datetimeFigureOut">
              <a:rPr lang="en-US" smtClean="0"/>
              <a:pPr/>
              <a:t>3/29/09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234C5-AF20-2C41-93D3-E1EB992FF9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34FDC-CECF-EB46-84FE-82022A4FCB48}" type="datetimeFigureOut">
              <a:rPr lang="en-US" smtClean="0"/>
              <a:pPr/>
              <a:t>3/29/09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234C5-AF20-2C41-93D3-E1EB992FF9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25753845"/>
            <a:ext cx="32644080" cy="7959941"/>
          </a:xfrm>
        </p:spPr>
        <p:txBody>
          <a:bodyPr anchor="t"/>
          <a:lstStyle>
            <a:lvl1pPr algn="l">
              <a:defRPr sz="196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6986780"/>
            <a:ext cx="32644080" cy="8767065"/>
          </a:xfrm>
        </p:spPr>
        <p:txBody>
          <a:bodyPr anchor="b"/>
          <a:lstStyle>
            <a:lvl1pPr marL="0" indent="0">
              <a:buNone/>
              <a:defRPr sz="9800">
                <a:solidFill>
                  <a:schemeClr val="tx1">
                    <a:tint val="75000"/>
                  </a:schemeClr>
                </a:solidFill>
              </a:defRPr>
            </a:lvl1pPr>
            <a:lvl2pPr marL="2242337" indent="0">
              <a:buNone/>
              <a:defRPr sz="8800">
                <a:solidFill>
                  <a:schemeClr val="tx1">
                    <a:tint val="75000"/>
                  </a:schemeClr>
                </a:solidFill>
              </a:defRPr>
            </a:lvl2pPr>
            <a:lvl3pPr marL="4484675" indent="0">
              <a:buNone/>
              <a:defRPr sz="7800">
                <a:solidFill>
                  <a:schemeClr val="tx1">
                    <a:tint val="75000"/>
                  </a:schemeClr>
                </a:solidFill>
              </a:defRPr>
            </a:lvl3pPr>
            <a:lvl4pPr marL="6727012" indent="0">
              <a:buNone/>
              <a:defRPr sz="6900">
                <a:solidFill>
                  <a:schemeClr val="tx1">
                    <a:tint val="75000"/>
                  </a:schemeClr>
                </a:solidFill>
              </a:defRPr>
            </a:lvl4pPr>
            <a:lvl5pPr marL="8969350" indent="0">
              <a:buNone/>
              <a:defRPr sz="6900">
                <a:solidFill>
                  <a:schemeClr val="tx1">
                    <a:tint val="75000"/>
                  </a:schemeClr>
                </a:solidFill>
              </a:defRPr>
            </a:lvl5pPr>
            <a:lvl6pPr marL="11211687" indent="0">
              <a:buNone/>
              <a:defRPr sz="6900">
                <a:solidFill>
                  <a:schemeClr val="tx1">
                    <a:tint val="75000"/>
                  </a:schemeClr>
                </a:solidFill>
              </a:defRPr>
            </a:lvl6pPr>
            <a:lvl7pPr marL="13454024" indent="0">
              <a:buNone/>
              <a:defRPr sz="6900">
                <a:solidFill>
                  <a:schemeClr val="tx1">
                    <a:tint val="75000"/>
                  </a:schemeClr>
                </a:solidFill>
              </a:defRPr>
            </a:lvl7pPr>
            <a:lvl8pPr marL="15696362" indent="0">
              <a:buNone/>
              <a:defRPr sz="6900">
                <a:solidFill>
                  <a:schemeClr val="tx1">
                    <a:tint val="75000"/>
                  </a:schemeClr>
                </a:solidFill>
              </a:defRPr>
            </a:lvl8pPr>
            <a:lvl9pPr marL="17938699" indent="0">
              <a:buNone/>
              <a:defRPr sz="6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34FDC-CECF-EB46-84FE-82022A4FCB48}" type="datetimeFigureOut">
              <a:rPr lang="en-US" smtClean="0"/>
              <a:pPr/>
              <a:t>3/29/09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234C5-AF20-2C41-93D3-E1EB992FF9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7677" y="54652701"/>
            <a:ext cx="72262365" cy="154569436"/>
          </a:xfrm>
        </p:spPr>
        <p:txBody>
          <a:bodyPr/>
          <a:lstStyle>
            <a:lvl1pPr>
              <a:defRPr sz="13700"/>
            </a:lvl1pPr>
            <a:lvl2pPr>
              <a:defRPr sz="11800"/>
            </a:lvl2pPr>
            <a:lvl3pPr>
              <a:defRPr sz="98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970122" y="54652701"/>
            <a:ext cx="72262365" cy="154569436"/>
          </a:xfrm>
        </p:spPr>
        <p:txBody>
          <a:bodyPr/>
          <a:lstStyle>
            <a:lvl1pPr>
              <a:defRPr sz="13700"/>
            </a:lvl1pPr>
            <a:lvl2pPr>
              <a:defRPr sz="11800"/>
            </a:lvl2pPr>
            <a:lvl3pPr>
              <a:defRPr sz="98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D34FDC-CECF-EB46-84FE-82022A4FCB48}" type="datetimeFigureOut">
              <a:rPr lang="en-US" smtClean="0"/>
              <a:pPr/>
              <a:t>3/29/09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234C5-AF20-2C41-93D3-E1EB992FF9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604979"/>
            <a:ext cx="34564320" cy="667967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8971172"/>
            <a:ext cx="16968790" cy="3738757"/>
          </a:xfrm>
        </p:spPr>
        <p:txBody>
          <a:bodyPr anchor="b"/>
          <a:lstStyle>
            <a:lvl1pPr marL="0" indent="0">
              <a:buNone/>
              <a:defRPr sz="11800" b="1"/>
            </a:lvl1pPr>
            <a:lvl2pPr marL="2242337" indent="0">
              <a:buNone/>
              <a:defRPr sz="9800" b="1"/>
            </a:lvl2pPr>
            <a:lvl3pPr marL="4484675" indent="0">
              <a:buNone/>
              <a:defRPr sz="8800" b="1"/>
            </a:lvl3pPr>
            <a:lvl4pPr marL="6727012" indent="0">
              <a:buNone/>
              <a:defRPr sz="7800" b="1"/>
            </a:lvl4pPr>
            <a:lvl5pPr marL="8969350" indent="0">
              <a:buNone/>
              <a:defRPr sz="7800" b="1"/>
            </a:lvl5pPr>
            <a:lvl6pPr marL="11211687" indent="0">
              <a:buNone/>
              <a:defRPr sz="7800" b="1"/>
            </a:lvl6pPr>
            <a:lvl7pPr marL="13454024" indent="0">
              <a:buNone/>
              <a:defRPr sz="7800" b="1"/>
            </a:lvl7pPr>
            <a:lvl8pPr marL="15696362" indent="0">
              <a:buNone/>
              <a:defRPr sz="7800" b="1"/>
            </a:lvl8pPr>
            <a:lvl9pPr marL="17938699" indent="0">
              <a:buNone/>
              <a:defRPr sz="7800" b="1"/>
            </a:lvl9pPr>
          </a:lstStyle>
          <a:p>
            <a:pPr lvl="0"/>
            <a:r>
              <a:rPr lang="en-US" smtClean="0"/>
              <a:t>Click to edit Master text styles</a:t>
            </a:r>
          </a:p>
        </p:txBody>
      </p:sp>
      <p:sp>
        <p:nvSpPr>
          <p:cNvPr id="4" name="Content Placeholder 3"/>
          <p:cNvSpPr>
            <a:spLocks noGrp="1"/>
          </p:cNvSpPr>
          <p:nvPr>
            <p:ph sz="half" idx="2"/>
          </p:nvPr>
        </p:nvSpPr>
        <p:spPr>
          <a:xfrm>
            <a:off x="1920240" y="12709929"/>
            <a:ext cx="16968790" cy="23091254"/>
          </a:xfrm>
        </p:spPr>
        <p:txBody>
          <a:bodyPr/>
          <a:lstStyle>
            <a:lvl1pPr>
              <a:defRPr sz="11800"/>
            </a:lvl1pPr>
            <a:lvl2pPr>
              <a:defRPr sz="9800"/>
            </a:lvl2pPr>
            <a:lvl3pPr>
              <a:defRPr sz="88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8971172"/>
            <a:ext cx="16975455" cy="3738757"/>
          </a:xfrm>
        </p:spPr>
        <p:txBody>
          <a:bodyPr anchor="b"/>
          <a:lstStyle>
            <a:lvl1pPr marL="0" indent="0">
              <a:buNone/>
              <a:defRPr sz="11800" b="1"/>
            </a:lvl1pPr>
            <a:lvl2pPr marL="2242337" indent="0">
              <a:buNone/>
              <a:defRPr sz="9800" b="1"/>
            </a:lvl2pPr>
            <a:lvl3pPr marL="4484675" indent="0">
              <a:buNone/>
              <a:defRPr sz="8800" b="1"/>
            </a:lvl3pPr>
            <a:lvl4pPr marL="6727012" indent="0">
              <a:buNone/>
              <a:defRPr sz="7800" b="1"/>
            </a:lvl4pPr>
            <a:lvl5pPr marL="8969350" indent="0">
              <a:buNone/>
              <a:defRPr sz="7800" b="1"/>
            </a:lvl5pPr>
            <a:lvl6pPr marL="11211687" indent="0">
              <a:buNone/>
              <a:defRPr sz="7800" b="1"/>
            </a:lvl6pPr>
            <a:lvl7pPr marL="13454024" indent="0">
              <a:buNone/>
              <a:defRPr sz="7800" b="1"/>
            </a:lvl7pPr>
            <a:lvl8pPr marL="15696362" indent="0">
              <a:buNone/>
              <a:defRPr sz="7800" b="1"/>
            </a:lvl8pPr>
            <a:lvl9pPr marL="17938699" indent="0">
              <a:buNone/>
              <a:defRPr sz="7800" b="1"/>
            </a:lvl9pPr>
          </a:lstStyle>
          <a:p>
            <a:pPr lvl="0"/>
            <a:r>
              <a:rPr lang="en-US" smtClean="0"/>
              <a:t>Click to edit Master text styles</a:t>
            </a:r>
          </a:p>
        </p:txBody>
      </p:sp>
      <p:sp>
        <p:nvSpPr>
          <p:cNvPr id="6" name="Content Placeholder 5"/>
          <p:cNvSpPr>
            <a:spLocks noGrp="1"/>
          </p:cNvSpPr>
          <p:nvPr>
            <p:ph sz="quarter" idx="4"/>
          </p:nvPr>
        </p:nvSpPr>
        <p:spPr>
          <a:xfrm>
            <a:off x="19509107" y="12709929"/>
            <a:ext cx="16975455" cy="23091254"/>
          </a:xfrm>
        </p:spPr>
        <p:txBody>
          <a:bodyPr/>
          <a:lstStyle>
            <a:lvl1pPr>
              <a:defRPr sz="11800"/>
            </a:lvl1pPr>
            <a:lvl2pPr>
              <a:defRPr sz="9800"/>
            </a:lvl2pPr>
            <a:lvl3pPr>
              <a:defRPr sz="88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D34FDC-CECF-EB46-84FE-82022A4FCB48}" type="datetimeFigureOut">
              <a:rPr lang="en-US" smtClean="0"/>
              <a:pPr/>
              <a:t>3/29/09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234C5-AF20-2C41-93D3-E1EB992FF9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D34FDC-CECF-EB46-84FE-82022A4FCB48}" type="datetimeFigureOut">
              <a:rPr lang="en-US" smtClean="0"/>
              <a:pPr/>
              <a:t>3/29/09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234C5-AF20-2C41-93D3-E1EB992FF9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34FDC-CECF-EB46-84FE-82022A4FCB48}" type="datetimeFigureOut">
              <a:rPr lang="en-US" smtClean="0"/>
              <a:pPr/>
              <a:t>3/29/09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234C5-AF20-2C41-93D3-E1EB992FF9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1595699"/>
            <a:ext cx="12634915" cy="6790999"/>
          </a:xfrm>
        </p:spPr>
        <p:txBody>
          <a:bodyPr anchor="b"/>
          <a:lstStyle>
            <a:lvl1pPr algn="l">
              <a:defRPr sz="9800" b="1"/>
            </a:lvl1pPr>
          </a:lstStyle>
          <a:p>
            <a:r>
              <a:rPr lang="en-US" smtClean="0"/>
              <a:t>Click to edit Master title style</a:t>
            </a:r>
            <a:endParaRPr lang="en-US"/>
          </a:p>
        </p:txBody>
      </p:sp>
      <p:sp>
        <p:nvSpPr>
          <p:cNvPr id="3" name="Content Placeholder 2"/>
          <p:cNvSpPr>
            <a:spLocks noGrp="1"/>
          </p:cNvSpPr>
          <p:nvPr>
            <p:ph idx="1"/>
          </p:nvPr>
        </p:nvSpPr>
        <p:spPr>
          <a:xfrm>
            <a:off x="15015210" y="1595702"/>
            <a:ext cx="21469350" cy="34205484"/>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2" y="8386701"/>
            <a:ext cx="12634915" cy="27414485"/>
          </a:xfrm>
        </p:spPr>
        <p:txBody>
          <a:bodyPr/>
          <a:lstStyle>
            <a:lvl1pPr marL="0" indent="0">
              <a:buNone/>
              <a:defRPr sz="6900"/>
            </a:lvl1pPr>
            <a:lvl2pPr marL="2242337" indent="0">
              <a:buNone/>
              <a:defRPr sz="5900"/>
            </a:lvl2pPr>
            <a:lvl3pPr marL="4484675" indent="0">
              <a:buNone/>
              <a:defRPr sz="4900"/>
            </a:lvl3pPr>
            <a:lvl4pPr marL="6727012" indent="0">
              <a:buNone/>
              <a:defRPr sz="4400"/>
            </a:lvl4pPr>
            <a:lvl5pPr marL="8969350" indent="0">
              <a:buNone/>
              <a:defRPr sz="4400"/>
            </a:lvl5pPr>
            <a:lvl6pPr marL="11211687" indent="0">
              <a:buNone/>
              <a:defRPr sz="4400"/>
            </a:lvl6pPr>
            <a:lvl7pPr marL="13454024" indent="0">
              <a:buNone/>
              <a:defRPr sz="4400"/>
            </a:lvl7pPr>
            <a:lvl8pPr marL="15696362" indent="0">
              <a:buNone/>
              <a:defRPr sz="4400"/>
            </a:lvl8pPr>
            <a:lvl9pPr marL="17938699"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34FDC-CECF-EB46-84FE-82022A4FCB48}" type="datetimeFigureOut">
              <a:rPr lang="en-US" smtClean="0"/>
              <a:pPr/>
              <a:t>3/29/09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234C5-AF20-2C41-93D3-E1EB992FF9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8054618"/>
            <a:ext cx="23042880" cy="3312006"/>
          </a:xfrm>
        </p:spPr>
        <p:txBody>
          <a:bodyPr anchor="b"/>
          <a:lstStyle>
            <a:lvl1pPr algn="l">
              <a:defRPr sz="9800" b="1"/>
            </a:lvl1pPr>
          </a:lstStyle>
          <a:p>
            <a:r>
              <a:rPr lang="en-US" smtClean="0"/>
              <a:t>Click to edit Master title style</a:t>
            </a:r>
            <a:endParaRPr lang="en-US"/>
          </a:p>
        </p:txBody>
      </p:sp>
      <p:sp>
        <p:nvSpPr>
          <p:cNvPr id="3" name="Picture Placeholder 2"/>
          <p:cNvSpPr>
            <a:spLocks noGrp="1"/>
          </p:cNvSpPr>
          <p:nvPr>
            <p:ph type="pic" idx="1"/>
          </p:nvPr>
        </p:nvSpPr>
        <p:spPr>
          <a:xfrm>
            <a:off x="7527610" y="3581046"/>
            <a:ext cx="23042880" cy="24046815"/>
          </a:xfrm>
        </p:spPr>
        <p:txBody>
          <a:bodyPr/>
          <a:lstStyle>
            <a:lvl1pPr marL="0" indent="0">
              <a:buNone/>
              <a:defRPr sz="15700"/>
            </a:lvl1pPr>
            <a:lvl2pPr marL="2242337" indent="0">
              <a:buNone/>
              <a:defRPr sz="13700"/>
            </a:lvl2pPr>
            <a:lvl3pPr marL="4484675" indent="0">
              <a:buNone/>
              <a:defRPr sz="11800"/>
            </a:lvl3pPr>
            <a:lvl4pPr marL="6727012" indent="0">
              <a:buNone/>
              <a:defRPr sz="9800"/>
            </a:lvl4pPr>
            <a:lvl5pPr marL="8969350" indent="0">
              <a:buNone/>
              <a:defRPr sz="9800"/>
            </a:lvl5pPr>
            <a:lvl6pPr marL="11211687" indent="0">
              <a:buNone/>
              <a:defRPr sz="9800"/>
            </a:lvl6pPr>
            <a:lvl7pPr marL="13454024" indent="0">
              <a:buNone/>
              <a:defRPr sz="9800"/>
            </a:lvl7pPr>
            <a:lvl8pPr marL="15696362" indent="0">
              <a:buNone/>
              <a:defRPr sz="9800"/>
            </a:lvl8pPr>
            <a:lvl9pPr marL="17938699" indent="0">
              <a:buNone/>
              <a:defRPr sz="9800"/>
            </a:lvl9pPr>
          </a:lstStyle>
          <a:p>
            <a:endParaRPr lang="en-US"/>
          </a:p>
        </p:txBody>
      </p:sp>
      <p:sp>
        <p:nvSpPr>
          <p:cNvPr id="4" name="Text Placeholder 3"/>
          <p:cNvSpPr>
            <a:spLocks noGrp="1"/>
          </p:cNvSpPr>
          <p:nvPr>
            <p:ph type="body" sz="half" idx="2"/>
          </p:nvPr>
        </p:nvSpPr>
        <p:spPr>
          <a:xfrm>
            <a:off x="7527610" y="31366624"/>
            <a:ext cx="23042880" cy="4703599"/>
          </a:xfrm>
        </p:spPr>
        <p:txBody>
          <a:bodyPr/>
          <a:lstStyle>
            <a:lvl1pPr marL="0" indent="0">
              <a:buNone/>
              <a:defRPr sz="6900"/>
            </a:lvl1pPr>
            <a:lvl2pPr marL="2242337" indent="0">
              <a:buNone/>
              <a:defRPr sz="5900"/>
            </a:lvl2pPr>
            <a:lvl3pPr marL="4484675" indent="0">
              <a:buNone/>
              <a:defRPr sz="4900"/>
            </a:lvl3pPr>
            <a:lvl4pPr marL="6727012" indent="0">
              <a:buNone/>
              <a:defRPr sz="4400"/>
            </a:lvl4pPr>
            <a:lvl5pPr marL="8969350" indent="0">
              <a:buNone/>
              <a:defRPr sz="4400"/>
            </a:lvl5pPr>
            <a:lvl6pPr marL="11211687" indent="0">
              <a:buNone/>
              <a:defRPr sz="4400"/>
            </a:lvl6pPr>
            <a:lvl7pPr marL="13454024" indent="0">
              <a:buNone/>
              <a:defRPr sz="4400"/>
            </a:lvl7pPr>
            <a:lvl8pPr marL="15696362" indent="0">
              <a:buNone/>
              <a:defRPr sz="4400"/>
            </a:lvl8pPr>
            <a:lvl9pPr marL="17938699"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34FDC-CECF-EB46-84FE-82022A4FCB48}" type="datetimeFigureOut">
              <a:rPr lang="en-US" smtClean="0"/>
              <a:pPr/>
              <a:t>3/29/09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234C5-AF20-2C41-93D3-E1EB992FF9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604979"/>
            <a:ext cx="34564320" cy="6679671"/>
          </a:xfrm>
          <a:prstGeom prst="rect">
            <a:avLst/>
          </a:prstGeom>
        </p:spPr>
        <p:txBody>
          <a:bodyPr vert="horz" lIns="448467" tIns="224234" rIns="448467" bIns="22423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9351542"/>
            <a:ext cx="34564320" cy="26449644"/>
          </a:xfrm>
          <a:prstGeom prst="rect">
            <a:avLst/>
          </a:prstGeom>
        </p:spPr>
        <p:txBody>
          <a:bodyPr vert="horz" lIns="448467" tIns="224234" rIns="448467" bIns="22423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37146394"/>
            <a:ext cx="8961120" cy="2133784"/>
          </a:xfrm>
          <a:prstGeom prst="rect">
            <a:avLst/>
          </a:prstGeom>
        </p:spPr>
        <p:txBody>
          <a:bodyPr vert="horz" lIns="448467" tIns="224234" rIns="448467" bIns="224234" rtlCol="0" anchor="ctr"/>
          <a:lstStyle>
            <a:lvl1pPr algn="l">
              <a:defRPr sz="5900">
                <a:solidFill>
                  <a:schemeClr val="tx1">
                    <a:tint val="75000"/>
                  </a:schemeClr>
                </a:solidFill>
              </a:defRPr>
            </a:lvl1pPr>
          </a:lstStyle>
          <a:p>
            <a:fld id="{1ED34FDC-CECF-EB46-84FE-82022A4FCB48}" type="datetimeFigureOut">
              <a:rPr lang="en-US" smtClean="0"/>
              <a:pPr/>
              <a:t>3/29/09</a:t>
            </a:fld>
            <a:endParaRPr lang="en-US"/>
          </a:p>
        </p:txBody>
      </p:sp>
      <p:sp>
        <p:nvSpPr>
          <p:cNvPr id="5" name="Footer Placeholder 4"/>
          <p:cNvSpPr>
            <a:spLocks noGrp="1"/>
          </p:cNvSpPr>
          <p:nvPr>
            <p:ph type="ftr" sz="quarter" idx="3"/>
          </p:nvPr>
        </p:nvSpPr>
        <p:spPr>
          <a:xfrm>
            <a:off x="13121640" y="37146394"/>
            <a:ext cx="12161520" cy="2133784"/>
          </a:xfrm>
          <a:prstGeom prst="rect">
            <a:avLst/>
          </a:prstGeom>
        </p:spPr>
        <p:txBody>
          <a:bodyPr vert="horz" lIns="448467" tIns="224234" rIns="448467" bIns="224234"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37146394"/>
            <a:ext cx="8961120" cy="2133784"/>
          </a:xfrm>
          <a:prstGeom prst="rect">
            <a:avLst/>
          </a:prstGeom>
        </p:spPr>
        <p:txBody>
          <a:bodyPr vert="horz" lIns="448467" tIns="224234" rIns="448467" bIns="224234" rtlCol="0" anchor="ctr"/>
          <a:lstStyle>
            <a:lvl1pPr algn="r">
              <a:defRPr sz="5900">
                <a:solidFill>
                  <a:schemeClr val="tx1">
                    <a:tint val="75000"/>
                  </a:schemeClr>
                </a:solidFill>
              </a:defRPr>
            </a:lvl1pPr>
          </a:lstStyle>
          <a:p>
            <a:fld id="{77D234C5-AF20-2C41-93D3-E1EB992FF9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42337" rtl="0" eaLnBrk="1" latinLnBrk="0" hangingPunct="1">
        <a:spcBef>
          <a:spcPct val="0"/>
        </a:spcBef>
        <a:buNone/>
        <a:defRPr sz="21600" kern="1200">
          <a:solidFill>
            <a:schemeClr val="tx1"/>
          </a:solidFill>
          <a:latin typeface="+mj-lt"/>
          <a:ea typeface="+mj-ea"/>
          <a:cs typeface="+mj-cs"/>
        </a:defRPr>
      </a:lvl1pPr>
    </p:titleStyle>
    <p:bodyStyle>
      <a:lvl1pPr marL="1681753" indent="-1681753" algn="l" defTabSz="2242337" rtl="0" eaLnBrk="1" latinLnBrk="0" hangingPunct="1">
        <a:spcBef>
          <a:spcPct val="20000"/>
        </a:spcBef>
        <a:buFont typeface="Arial"/>
        <a:buChar char="•"/>
        <a:defRPr sz="15700" kern="1200">
          <a:solidFill>
            <a:schemeClr val="tx1"/>
          </a:solidFill>
          <a:latin typeface="+mn-lt"/>
          <a:ea typeface="+mn-ea"/>
          <a:cs typeface="+mn-cs"/>
        </a:defRPr>
      </a:lvl1pPr>
      <a:lvl2pPr marL="3643798" indent="-1401461" algn="l" defTabSz="2242337" rtl="0" eaLnBrk="1" latinLnBrk="0" hangingPunct="1">
        <a:spcBef>
          <a:spcPct val="20000"/>
        </a:spcBef>
        <a:buFont typeface="Arial"/>
        <a:buChar char="–"/>
        <a:defRPr sz="13700" kern="1200">
          <a:solidFill>
            <a:schemeClr val="tx1"/>
          </a:solidFill>
          <a:latin typeface="+mn-lt"/>
          <a:ea typeface="+mn-ea"/>
          <a:cs typeface="+mn-cs"/>
        </a:defRPr>
      </a:lvl2pPr>
      <a:lvl3pPr marL="5605844" indent="-1121169" algn="l" defTabSz="2242337" rtl="0" eaLnBrk="1" latinLnBrk="0" hangingPunct="1">
        <a:spcBef>
          <a:spcPct val="20000"/>
        </a:spcBef>
        <a:buFont typeface="Arial"/>
        <a:buChar char="•"/>
        <a:defRPr sz="11800" kern="1200">
          <a:solidFill>
            <a:schemeClr val="tx1"/>
          </a:solidFill>
          <a:latin typeface="+mn-lt"/>
          <a:ea typeface="+mn-ea"/>
          <a:cs typeface="+mn-cs"/>
        </a:defRPr>
      </a:lvl3pPr>
      <a:lvl4pPr marL="7848181" indent="-1121169" algn="l" defTabSz="2242337" rtl="0" eaLnBrk="1" latinLnBrk="0" hangingPunct="1">
        <a:spcBef>
          <a:spcPct val="20000"/>
        </a:spcBef>
        <a:buFont typeface="Arial"/>
        <a:buChar char="–"/>
        <a:defRPr sz="9800" kern="1200">
          <a:solidFill>
            <a:schemeClr val="tx1"/>
          </a:solidFill>
          <a:latin typeface="+mn-lt"/>
          <a:ea typeface="+mn-ea"/>
          <a:cs typeface="+mn-cs"/>
        </a:defRPr>
      </a:lvl4pPr>
      <a:lvl5pPr marL="10090518" indent="-1121169" algn="l" defTabSz="2242337" rtl="0" eaLnBrk="1" latinLnBrk="0" hangingPunct="1">
        <a:spcBef>
          <a:spcPct val="20000"/>
        </a:spcBef>
        <a:buFont typeface="Arial"/>
        <a:buChar char="»"/>
        <a:defRPr sz="9800" kern="1200">
          <a:solidFill>
            <a:schemeClr val="tx1"/>
          </a:solidFill>
          <a:latin typeface="+mn-lt"/>
          <a:ea typeface="+mn-ea"/>
          <a:cs typeface="+mn-cs"/>
        </a:defRPr>
      </a:lvl5pPr>
      <a:lvl6pPr marL="12332856" indent="-1121169" algn="l" defTabSz="2242337" rtl="0" eaLnBrk="1" latinLnBrk="0" hangingPunct="1">
        <a:spcBef>
          <a:spcPct val="20000"/>
        </a:spcBef>
        <a:buFont typeface="Arial"/>
        <a:buChar char="•"/>
        <a:defRPr sz="9800" kern="1200">
          <a:solidFill>
            <a:schemeClr val="tx1"/>
          </a:solidFill>
          <a:latin typeface="+mn-lt"/>
          <a:ea typeface="+mn-ea"/>
          <a:cs typeface="+mn-cs"/>
        </a:defRPr>
      </a:lvl6pPr>
      <a:lvl7pPr marL="14575193" indent="-1121169" algn="l" defTabSz="2242337" rtl="0" eaLnBrk="1" latinLnBrk="0" hangingPunct="1">
        <a:spcBef>
          <a:spcPct val="20000"/>
        </a:spcBef>
        <a:buFont typeface="Arial"/>
        <a:buChar char="•"/>
        <a:defRPr sz="9800" kern="1200">
          <a:solidFill>
            <a:schemeClr val="tx1"/>
          </a:solidFill>
          <a:latin typeface="+mn-lt"/>
          <a:ea typeface="+mn-ea"/>
          <a:cs typeface="+mn-cs"/>
        </a:defRPr>
      </a:lvl7pPr>
      <a:lvl8pPr marL="16817531" indent="-1121169" algn="l" defTabSz="2242337" rtl="0" eaLnBrk="1" latinLnBrk="0" hangingPunct="1">
        <a:spcBef>
          <a:spcPct val="20000"/>
        </a:spcBef>
        <a:buFont typeface="Arial"/>
        <a:buChar char="•"/>
        <a:defRPr sz="9800" kern="1200">
          <a:solidFill>
            <a:schemeClr val="tx1"/>
          </a:solidFill>
          <a:latin typeface="+mn-lt"/>
          <a:ea typeface="+mn-ea"/>
          <a:cs typeface="+mn-cs"/>
        </a:defRPr>
      </a:lvl8pPr>
      <a:lvl9pPr marL="19059868" indent="-1121169" algn="l" defTabSz="2242337" rtl="0" eaLnBrk="1" latinLnBrk="0" hangingPunct="1">
        <a:spcBef>
          <a:spcPct val="20000"/>
        </a:spcBef>
        <a:buFont typeface="Arial"/>
        <a:buChar char="•"/>
        <a:defRPr sz="9800" kern="1200">
          <a:solidFill>
            <a:schemeClr val="tx1"/>
          </a:solidFill>
          <a:latin typeface="+mn-lt"/>
          <a:ea typeface="+mn-ea"/>
          <a:cs typeface="+mn-cs"/>
        </a:defRPr>
      </a:lvl9pPr>
    </p:bodyStyle>
    <p:otherStyle>
      <a:defPPr>
        <a:defRPr lang="en-US"/>
      </a:defPPr>
      <a:lvl1pPr marL="0" algn="l" defTabSz="2242337" rtl="0" eaLnBrk="1" latinLnBrk="0" hangingPunct="1">
        <a:defRPr sz="8800" kern="1200">
          <a:solidFill>
            <a:schemeClr val="tx1"/>
          </a:solidFill>
          <a:latin typeface="+mn-lt"/>
          <a:ea typeface="+mn-ea"/>
          <a:cs typeface="+mn-cs"/>
        </a:defRPr>
      </a:lvl1pPr>
      <a:lvl2pPr marL="2242337" algn="l" defTabSz="2242337" rtl="0" eaLnBrk="1" latinLnBrk="0" hangingPunct="1">
        <a:defRPr sz="8800" kern="1200">
          <a:solidFill>
            <a:schemeClr val="tx1"/>
          </a:solidFill>
          <a:latin typeface="+mn-lt"/>
          <a:ea typeface="+mn-ea"/>
          <a:cs typeface="+mn-cs"/>
        </a:defRPr>
      </a:lvl2pPr>
      <a:lvl3pPr marL="4484675" algn="l" defTabSz="2242337" rtl="0" eaLnBrk="1" latinLnBrk="0" hangingPunct="1">
        <a:defRPr sz="8800" kern="1200">
          <a:solidFill>
            <a:schemeClr val="tx1"/>
          </a:solidFill>
          <a:latin typeface="+mn-lt"/>
          <a:ea typeface="+mn-ea"/>
          <a:cs typeface="+mn-cs"/>
        </a:defRPr>
      </a:lvl3pPr>
      <a:lvl4pPr marL="6727012" algn="l" defTabSz="2242337" rtl="0" eaLnBrk="1" latinLnBrk="0" hangingPunct="1">
        <a:defRPr sz="8800" kern="1200">
          <a:solidFill>
            <a:schemeClr val="tx1"/>
          </a:solidFill>
          <a:latin typeface="+mn-lt"/>
          <a:ea typeface="+mn-ea"/>
          <a:cs typeface="+mn-cs"/>
        </a:defRPr>
      </a:lvl4pPr>
      <a:lvl5pPr marL="8969350" algn="l" defTabSz="2242337" rtl="0" eaLnBrk="1" latinLnBrk="0" hangingPunct="1">
        <a:defRPr sz="8800" kern="1200">
          <a:solidFill>
            <a:schemeClr val="tx1"/>
          </a:solidFill>
          <a:latin typeface="+mn-lt"/>
          <a:ea typeface="+mn-ea"/>
          <a:cs typeface="+mn-cs"/>
        </a:defRPr>
      </a:lvl5pPr>
      <a:lvl6pPr marL="11211687" algn="l" defTabSz="2242337" rtl="0" eaLnBrk="1" latinLnBrk="0" hangingPunct="1">
        <a:defRPr sz="8800" kern="1200">
          <a:solidFill>
            <a:schemeClr val="tx1"/>
          </a:solidFill>
          <a:latin typeface="+mn-lt"/>
          <a:ea typeface="+mn-ea"/>
          <a:cs typeface="+mn-cs"/>
        </a:defRPr>
      </a:lvl6pPr>
      <a:lvl7pPr marL="13454024" algn="l" defTabSz="2242337" rtl="0" eaLnBrk="1" latinLnBrk="0" hangingPunct="1">
        <a:defRPr sz="8800" kern="1200">
          <a:solidFill>
            <a:schemeClr val="tx1"/>
          </a:solidFill>
          <a:latin typeface="+mn-lt"/>
          <a:ea typeface="+mn-ea"/>
          <a:cs typeface="+mn-cs"/>
        </a:defRPr>
      </a:lvl7pPr>
      <a:lvl8pPr marL="15696362" algn="l" defTabSz="2242337" rtl="0" eaLnBrk="1" latinLnBrk="0" hangingPunct="1">
        <a:defRPr sz="8800" kern="1200">
          <a:solidFill>
            <a:schemeClr val="tx1"/>
          </a:solidFill>
          <a:latin typeface="+mn-lt"/>
          <a:ea typeface="+mn-ea"/>
          <a:cs typeface="+mn-cs"/>
        </a:defRPr>
      </a:lvl8pPr>
      <a:lvl9pPr marL="17938699" algn="l" defTabSz="2242337"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4" Type="http://schemas.openxmlformats.org/officeDocument/2006/relationships/image" Target="../media/image2.jpeg"/><Relationship Id="rId5" Type="http://schemas.openxmlformats.org/officeDocument/2006/relationships/image" Target="../media/image3.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jpeg"/><Relationship Id="rId9" Type="http://schemas.openxmlformats.org/officeDocument/2006/relationships/image" Target="../media/image7.jpeg"/><Relationship Id="rId3" Type="http://schemas.openxmlformats.org/officeDocument/2006/relationships/chart" Target="../charts/chart1.xml"/><Relationship Id="rId6"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Stock_000007998940Large.jpg"/>
          <p:cNvPicPr>
            <a:picLocks noChangeAspect="1"/>
          </p:cNvPicPr>
          <p:nvPr/>
        </p:nvPicPr>
        <p:blipFill>
          <a:blip r:embed="rId2">
            <a:clrChange>
              <a:clrFrom>
                <a:srgbClr val="FEFEFE"/>
              </a:clrFrom>
              <a:clrTo>
                <a:srgbClr val="FEFEFE">
                  <a:alpha val="0"/>
                </a:srgbClr>
              </a:clrTo>
            </a:clrChange>
            <a:alphaModFix amt="40000"/>
          </a:blip>
          <a:stretch>
            <a:fillRect/>
          </a:stretch>
        </p:blipFill>
        <p:spPr>
          <a:xfrm>
            <a:off x="-3962400" y="3732212"/>
            <a:ext cx="46405800" cy="38633401"/>
          </a:xfrm>
          <a:prstGeom prst="rect">
            <a:avLst/>
          </a:prstGeom>
        </p:spPr>
      </p:pic>
      <p:sp>
        <p:nvSpPr>
          <p:cNvPr id="5" name="TextBox 4"/>
          <p:cNvSpPr txBox="1"/>
          <p:nvPr/>
        </p:nvSpPr>
        <p:spPr>
          <a:xfrm>
            <a:off x="2015678" y="1446212"/>
            <a:ext cx="34213800" cy="2800767"/>
          </a:xfrm>
          <a:prstGeom prst="rect">
            <a:avLst/>
          </a:prstGeom>
          <a:noFill/>
        </p:spPr>
        <p:txBody>
          <a:bodyPr wrap="square" rtlCol="0">
            <a:spAutoFit/>
          </a:bodyPr>
          <a:lstStyle/>
          <a:p>
            <a:pPr algn="ctr"/>
            <a:r>
              <a:rPr lang="en-US" b="1" dirty="0" smtClean="0">
                <a:solidFill>
                  <a:schemeClr val="bg2">
                    <a:lumMod val="25000"/>
                  </a:schemeClr>
                </a:solidFill>
                <a:effectLst>
                  <a:outerShdw blurRad="50800" dist="38100" dir="2700000">
                    <a:srgbClr val="000000">
                      <a:alpha val="43000"/>
                    </a:srgbClr>
                  </a:outerShdw>
                </a:effectLst>
                <a:latin typeface="Arial"/>
                <a:cs typeface="Arial"/>
              </a:rPr>
              <a:t>Meat, Bread, Scratches &amp; Pits:  Analysis of Dental </a:t>
            </a:r>
            <a:r>
              <a:rPr lang="en-US" b="1" dirty="0" err="1" smtClean="0">
                <a:solidFill>
                  <a:schemeClr val="bg2">
                    <a:lumMod val="25000"/>
                  </a:schemeClr>
                </a:solidFill>
                <a:effectLst>
                  <a:outerShdw blurRad="50800" dist="38100" dir="2700000">
                    <a:srgbClr val="000000">
                      <a:alpha val="43000"/>
                    </a:srgbClr>
                  </a:outerShdw>
                </a:effectLst>
                <a:latin typeface="Arial"/>
                <a:cs typeface="Arial"/>
              </a:rPr>
              <a:t>Microwear</a:t>
            </a:r>
            <a:r>
              <a:rPr lang="en-US" b="1" dirty="0" smtClean="0">
                <a:solidFill>
                  <a:schemeClr val="bg2">
                    <a:lumMod val="25000"/>
                  </a:schemeClr>
                </a:solidFill>
                <a:effectLst>
                  <a:outerShdw blurRad="50800" dist="38100" dir="2700000">
                    <a:srgbClr val="000000">
                      <a:alpha val="43000"/>
                    </a:srgbClr>
                  </a:outerShdw>
                </a:effectLst>
                <a:latin typeface="Arial"/>
                <a:cs typeface="Arial"/>
              </a:rPr>
              <a:t> on Byzantine</a:t>
            </a:r>
            <a:r>
              <a:rPr lang="en-US" b="1" dirty="0" smtClean="0">
                <a:solidFill>
                  <a:schemeClr val="bg2">
                    <a:lumMod val="25000"/>
                  </a:schemeClr>
                </a:solidFill>
                <a:effectLst>
                  <a:outerShdw blurRad="50800" dist="38100" dir="2700000">
                    <a:srgbClr val="000000">
                      <a:alpha val="43000"/>
                    </a:srgbClr>
                  </a:outerShdw>
                </a:effectLst>
                <a:latin typeface="Arial"/>
                <a:cs typeface="Arial"/>
              </a:rPr>
              <a:t> Monastic </a:t>
            </a:r>
            <a:r>
              <a:rPr lang="en-US" b="1" dirty="0" smtClean="0">
                <a:solidFill>
                  <a:schemeClr val="bg2">
                    <a:lumMod val="25000"/>
                  </a:schemeClr>
                </a:solidFill>
                <a:effectLst>
                  <a:outerShdw blurRad="50800" dist="38100" dir="2700000">
                    <a:srgbClr val="000000">
                      <a:alpha val="43000"/>
                    </a:srgbClr>
                  </a:outerShdw>
                </a:effectLst>
                <a:latin typeface="Arial"/>
                <a:cs typeface="Arial"/>
              </a:rPr>
              <a:t>Dentition From Jerusalem </a:t>
            </a:r>
            <a:endParaRPr lang="en-US" b="1" dirty="0">
              <a:solidFill>
                <a:schemeClr val="bg2">
                  <a:lumMod val="25000"/>
                </a:schemeClr>
              </a:solidFill>
              <a:effectLst>
                <a:outerShdw blurRad="50800" dist="38100" dir="2700000">
                  <a:srgbClr val="000000">
                    <a:alpha val="43000"/>
                  </a:srgbClr>
                </a:outerShdw>
              </a:effectLst>
              <a:latin typeface="Arial"/>
              <a:cs typeface="Arial"/>
            </a:endParaRPr>
          </a:p>
        </p:txBody>
      </p:sp>
      <p:sp>
        <p:nvSpPr>
          <p:cNvPr id="6" name="TextBox 5"/>
          <p:cNvSpPr txBox="1"/>
          <p:nvPr/>
        </p:nvSpPr>
        <p:spPr>
          <a:xfrm>
            <a:off x="6590526" y="4497782"/>
            <a:ext cx="25064524" cy="1200329"/>
          </a:xfrm>
          <a:prstGeom prst="rect">
            <a:avLst/>
          </a:prstGeom>
          <a:noFill/>
        </p:spPr>
        <p:txBody>
          <a:bodyPr wrap="none" rtlCol="0">
            <a:spAutoFit/>
          </a:bodyPr>
          <a:lstStyle/>
          <a:p>
            <a:r>
              <a:rPr lang="en-US" sz="7200" b="1" dirty="0" smtClean="0"/>
              <a:t>Katie Keegan</a:t>
            </a:r>
            <a:r>
              <a:rPr lang="en-US" sz="7200" b="1" baseline="30000" dirty="0" smtClean="0"/>
              <a:t>1</a:t>
            </a:r>
            <a:r>
              <a:rPr lang="en-US" sz="7200" b="1" dirty="0" smtClean="0"/>
              <a:t>,</a:t>
            </a:r>
            <a:r>
              <a:rPr lang="en-US" sz="7200" b="1" dirty="0" smtClean="0"/>
              <a:t> Susan Guise </a:t>
            </a:r>
            <a:r>
              <a:rPr lang="en-US" sz="7200" b="1" dirty="0" smtClean="0"/>
              <a:t>Sheridan, Ph.D.</a:t>
            </a:r>
            <a:r>
              <a:rPr lang="en-US" sz="7200" b="1" baseline="30000" dirty="0" smtClean="0"/>
              <a:t>1</a:t>
            </a:r>
            <a:r>
              <a:rPr lang="en-US" sz="7200" b="1" dirty="0" smtClean="0"/>
              <a:t>, </a:t>
            </a:r>
            <a:r>
              <a:rPr lang="en-US" sz="7200" b="1" dirty="0" smtClean="0"/>
              <a:t>Jaime </a:t>
            </a:r>
            <a:r>
              <a:rPr lang="en-US" sz="7200" b="1" dirty="0" err="1" smtClean="0"/>
              <a:t>Ullinger</a:t>
            </a:r>
            <a:r>
              <a:rPr lang="en-US" sz="7200" b="1" dirty="0" smtClean="0"/>
              <a:t>, MA</a:t>
            </a:r>
            <a:r>
              <a:rPr lang="en-US" sz="7200" b="1" baseline="30000" dirty="0" smtClean="0"/>
              <a:t>2</a:t>
            </a:r>
            <a:r>
              <a:rPr lang="en-US" sz="7200" b="1" dirty="0" smtClean="0"/>
              <a:t> </a:t>
            </a:r>
            <a:endParaRPr lang="en-US" sz="7200" b="1" baseline="30000" dirty="0"/>
          </a:p>
        </p:txBody>
      </p:sp>
      <p:sp>
        <p:nvSpPr>
          <p:cNvPr id="9" name="TextBox 8"/>
          <p:cNvSpPr txBox="1"/>
          <p:nvPr/>
        </p:nvSpPr>
        <p:spPr>
          <a:xfrm>
            <a:off x="4728006" y="5713412"/>
            <a:ext cx="28799220" cy="923330"/>
          </a:xfrm>
          <a:prstGeom prst="rect">
            <a:avLst/>
          </a:prstGeom>
          <a:noFill/>
        </p:spPr>
        <p:txBody>
          <a:bodyPr wrap="none" rtlCol="0">
            <a:spAutoFit/>
          </a:bodyPr>
          <a:lstStyle/>
          <a:p>
            <a:r>
              <a:rPr lang="en-US" sz="5400" i="1" baseline="30000" dirty="0" smtClean="0"/>
              <a:t>1</a:t>
            </a:r>
            <a:r>
              <a:rPr lang="en-US" sz="5400" i="1" dirty="0" smtClean="0"/>
              <a:t>Dept. of Anthropology, University of Notre Dame;  </a:t>
            </a:r>
            <a:r>
              <a:rPr lang="en-US" sz="5400" i="1" baseline="30000" dirty="0" smtClean="0"/>
              <a:t>2</a:t>
            </a:r>
            <a:r>
              <a:rPr lang="en-US" sz="5400" i="1" dirty="0" smtClean="0"/>
              <a:t>Dept. Of Anthropology, The Ohio State University</a:t>
            </a:r>
            <a:endParaRPr lang="en-US" sz="5400" i="1" baseline="30000" dirty="0"/>
          </a:p>
        </p:txBody>
      </p:sp>
      <p:sp>
        <p:nvSpPr>
          <p:cNvPr id="12" name="TextBox 11"/>
          <p:cNvSpPr txBox="1"/>
          <p:nvPr/>
        </p:nvSpPr>
        <p:spPr>
          <a:xfrm>
            <a:off x="1460500" y="6856412"/>
            <a:ext cx="4223332" cy="923330"/>
          </a:xfrm>
          <a:prstGeom prst="rect">
            <a:avLst/>
          </a:prstGeom>
          <a:noFill/>
        </p:spPr>
        <p:txBody>
          <a:bodyPr wrap="none" rtlCol="0">
            <a:spAutoFit/>
          </a:bodyPr>
          <a:lstStyle/>
          <a:p>
            <a:r>
              <a:rPr lang="en-US" sz="5400" b="1" dirty="0" smtClean="0">
                <a:solidFill>
                  <a:schemeClr val="bg2">
                    <a:lumMod val="25000"/>
                  </a:schemeClr>
                </a:solidFill>
                <a:effectLst>
                  <a:outerShdw blurRad="50800" dist="38100" dir="2700000">
                    <a:srgbClr val="000000">
                      <a:alpha val="43000"/>
                    </a:srgbClr>
                  </a:outerShdw>
                </a:effectLst>
                <a:latin typeface="Arial"/>
                <a:cs typeface="Arial"/>
              </a:rPr>
              <a:t>Introduction</a:t>
            </a:r>
          </a:p>
        </p:txBody>
      </p:sp>
      <p:sp>
        <p:nvSpPr>
          <p:cNvPr id="13" name="TextBox 12"/>
          <p:cNvSpPr txBox="1"/>
          <p:nvPr/>
        </p:nvSpPr>
        <p:spPr>
          <a:xfrm>
            <a:off x="1447800" y="24367528"/>
            <a:ext cx="6292032" cy="923330"/>
          </a:xfrm>
          <a:prstGeom prst="rect">
            <a:avLst/>
          </a:prstGeom>
          <a:noFill/>
        </p:spPr>
        <p:txBody>
          <a:bodyPr wrap="none" rtlCol="0">
            <a:spAutoFit/>
          </a:bodyPr>
          <a:lstStyle/>
          <a:p>
            <a:r>
              <a:rPr lang="en-US" sz="5400" b="1" dirty="0" smtClean="0">
                <a:solidFill>
                  <a:schemeClr val="bg2">
                    <a:lumMod val="25000"/>
                  </a:schemeClr>
                </a:solidFill>
              </a:rPr>
              <a:t>Materials &amp; Methods</a:t>
            </a:r>
          </a:p>
        </p:txBody>
      </p:sp>
      <p:sp>
        <p:nvSpPr>
          <p:cNvPr id="18" name="TextBox 17"/>
          <p:cNvSpPr txBox="1"/>
          <p:nvPr/>
        </p:nvSpPr>
        <p:spPr>
          <a:xfrm>
            <a:off x="1498600" y="7779742"/>
            <a:ext cx="17246599" cy="2400657"/>
          </a:xfrm>
          <a:prstGeom prst="rect">
            <a:avLst/>
          </a:prstGeom>
          <a:noFill/>
        </p:spPr>
        <p:txBody>
          <a:bodyPr wrap="square" rtlCol="0">
            <a:spAutoFit/>
          </a:bodyPr>
          <a:lstStyle/>
          <a:p>
            <a:pPr indent="342900"/>
            <a:r>
              <a:rPr lang="en-US" sz="2900" dirty="0">
                <a:latin typeface="Arial"/>
                <a:cs typeface="Arial"/>
              </a:rPr>
              <a:t>This project addresses the dietary patterns of a monastic community from the Byzantine Monastery of St. Stephen’s in Jerusalem (AD 438-614). Intensive study of this collection has provided information for the reconstruction of occupational stress, migration patterns, and diet. This project adds to our understanding of diet by analyzing dental </a:t>
            </a:r>
            <a:r>
              <a:rPr lang="en-US" sz="2900" dirty="0" err="1">
                <a:latin typeface="Arial"/>
                <a:cs typeface="Arial"/>
              </a:rPr>
              <a:t>microwear</a:t>
            </a:r>
            <a:r>
              <a:rPr lang="en-US" sz="2900" dirty="0">
                <a:latin typeface="Arial"/>
                <a:cs typeface="Arial"/>
              </a:rPr>
              <a:t> and </a:t>
            </a:r>
            <a:r>
              <a:rPr lang="en-US" sz="2900" dirty="0" err="1">
                <a:latin typeface="Arial"/>
                <a:cs typeface="Arial"/>
              </a:rPr>
              <a:t>antemortem</a:t>
            </a:r>
            <a:r>
              <a:rPr lang="en-US" sz="2900" dirty="0">
                <a:latin typeface="Arial"/>
                <a:cs typeface="Arial"/>
              </a:rPr>
              <a:t> tooth loss, complementing prior examination of dental calculus, dental caries, and </a:t>
            </a:r>
            <a:r>
              <a:rPr lang="en-US" sz="2900" dirty="0" err="1">
                <a:latin typeface="Arial"/>
                <a:cs typeface="Arial"/>
              </a:rPr>
              <a:t>interproximal</a:t>
            </a:r>
            <a:r>
              <a:rPr lang="en-US" sz="2900" dirty="0">
                <a:latin typeface="Arial"/>
                <a:cs typeface="Arial"/>
              </a:rPr>
              <a:t> grooving.</a:t>
            </a:r>
            <a:r>
              <a:rPr lang="en-US" sz="2900" dirty="0" smtClean="0">
                <a:latin typeface="Arial"/>
                <a:cs typeface="Arial"/>
              </a:rPr>
              <a:t> </a:t>
            </a:r>
            <a:endParaRPr lang="en-US" sz="2900" dirty="0">
              <a:latin typeface="Arial"/>
              <a:cs typeface="Arial"/>
            </a:endParaRPr>
          </a:p>
        </p:txBody>
      </p:sp>
      <p:sp>
        <p:nvSpPr>
          <p:cNvPr id="19" name="TextBox 18"/>
          <p:cNvSpPr txBox="1"/>
          <p:nvPr/>
        </p:nvSpPr>
        <p:spPr>
          <a:xfrm>
            <a:off x="1460500" y="10514012"/>
            <a:ext cx="8226493" cy="923330"/>
          </a:xfrm>
          <a:prstGeom prst="rect">
            <a:avLst/>
          </a:prstGeom>
          <a:noFill/>
        </p:spPr>
        <p:txBody>
          <a:bodyPr wrap="none" rtlCol="0">
            <a:spAutoFit/>
          </a:bodyPr>
          <a:lstStyle/>
          <a:p>
            <a:r>
              <a:rPr lang="en-US" sz="5400" b="1" dirty="0" smtClean="0">
                <a:solidFill>
                  <a:schemeClr val="bg2">
                    <a:lumMod val="25000"/>
                  </a:schemeClr>
                </a:solidFill>
                <a:effectLst>
                  <a:outerShdw blurRad="50800" dist="38100" dir="2700000">
                    <a:srgbClr val="000000">
                      <a:alpha val="43000"/>
                    </a:srgbClr>
                  </a:outerShdw>
                </a:effectLst>
                <a:latin typeface="Arial"/>
                <a:cs typeface="Arial"/>
              </a:rPr>
              <a:t>Background &amp; Rationale</a:t>
            </a:r>
          </a:p>
        </p:txBody>
      </p:sp>
      <p:sp>
        <p:nvSpPr>
          <p:cNvPr id="22" name="TextBox 21"/>
          <p:cNvSpPr txBox="1"/>
          <p:nvPr/>
        </p:nvSpPr>
        <p:spPr>
          <a:xfrm>
            <a:off x="1511300" y="11471929"/>
            <a:ext cx="17233899" cy="13034334"/>
          </a:xfrm>
          <a:prstGeom prst="rect">
            <a:avLst/>
          </a:prstGeom>
          <a:noFill/>
        </p:spPr>
        <p:txBody>
          <a:bodyPr wrap="square" rtlCol="0">
            <a:spAutoFit/>
          </a:bodyPr>
          <a:lstStyle/>
          <a:p>
            <a:r>
              <a:rPr lang="en-US" sz="2900" i="1" dirty="0" smtClean="0">
                <a:latin typeface="Arial"/>
                <a:cs typeface="Arial"/>
              </a:rPr>
              <a:t>The Byzantine </a:t>
            </a:r>
            <a:r>
              <a:rPr lang="en-US" sz="2900" i="1" dirty="0">
                <a:latin typeface="Arial"/>
                <a:cs typeface="Arial"/>
              </a:rPr>
              <a:t>St. </a:t>
            </a:r>
            <a:r>
              <a:rPr lang="en-US" sz="2900" i="1" dirty="0" smtClean="0">
                <a:latin typeface="Arial"/>
                <a:cs typeface="Arial"/>
              </a:rPr>
              <a:t>Stephen’s collection </a:t>
            </a:r>
            <a:r>
              <a:rPr lang="en-US" sz="2900" dirty="0" smtClean="0">
                <a:latin typeface="Arial"/>
                <a:cs typeface="Arial"/>
              </a:rPr>
              <a:t>was </a:t>
            </a:r>
            <a:r>
              <a:rPr lang="en-US" sz="2900" dirty="0">
                <a:latin typeface="Arial"/>
                <a:cs typeface="Arial"/>
              </a:rPr>
              <a:t>excavated from the crypt complex on the original site of St. Stephen’s monastery. The minimum number of individuals (MNI) was obtained using the left distal femora, indicating at least 109 adults and 68 children (Sheridan, 1999). Approximately 93% of the collection is male, which is expected based on historical</a:t>
            </a:r>
            <a:r>
              <a:rPr lang="en-US" sz="2900" dirty="0" smtClean="0">
                <a:latin typeface="Arial"/>
                <a:cs typeface="Arial"/>
              </a:rPr>
              <a:t> data </a:t>
            </a:r>
            <a:r>
              <a:rPr lang="en-US" sz="2900" dirty="0">
                <a:latin typeface="Arial"/>
                <a:cs typeface="Arial"/>
              </a:rPr>
              <a:t>that indicate a male monastic community at the site</a:t>
            </a:r>
            <a:r>
              <a:rPr lang="en-US" sz="2900" dirty="0" smtClean="0">
                <a:latin typeface="Arial"/>
                <a:cs typeface="Arial"/>
              </a:rPr>
              <a:t> from the 5</a:t>
            </a:r>
            <a:r>
              <a:rPr lang="en-US" sz="2900" baseline="30000" dirty="0" smtClean="0">
                <a:latin typeface="Arial"/>
                <a:cs typeface="Arial"/>
              </a:rPr>
              <a:t>th</a:t>
            </a:r>
            <a:r>
              <a:rPr lang="en-US" sz="2900" dirty="0" smtClean="0">
                <a:latin typeface="Arial"/>
                <a:cs typeface="Arial"/>
              </a:rPr>
              <a:t>-7</a:t>
            </a:r>
            <a:r>
              <a:rPr lang="en-US" sz="2900" baseline="30000" dirty="0" smtClean="0">
                <a:latin typeface="Arial"/>
                <a:cs typeface="Arial"/>
              </a:rPr>
              <a:t>th</a:t>
            </a:r>
            <a:r>
              <a:rPr lang="en-US" sz="2900" dirty="0" smtClean="0">
                <a:latin typeface="Arial"/>
                <a:cs typeface="Arial"/>
              </a:rPr>
              <a:t> centuries.</a:t>
            </a:r>
            <a:endParaRPr lang="en-US" sz="2900" dirty="0">
              <a:latin typeface="Arial"/>
              <a:cs typeface="Arial"/>
            </a:endParaRPr>
          </a:p>
          <a:p>
            <a:pPr indent="406400"/>
            <a:r>
              <a:rPr lang="en-US" sz="2900" dirty="0">
                <a:latin typeface="Arial"/>
                <a:cs typeface="Arial"/>
              </a:rPr>
              <a:t>The collection is intriguing in that the historical documents and bones tell different stories regarding diet. While texts speak of a restrictive vegetarian diet, the size and health of the bones suggest a calorie-rich diet high in protein. Studies of dental pathology as well as stable isotope and trace element analyses have indicated that the inhabitants of Byzantine St. Stephen’s were consuming considerable animal protein. Results of dental </a:t>
            </a:r>
            <a:r>
              <a:rPr lang="en-US" sz="2900" dirty="0" err="1">
                <a:latin typeface="Arial"/>
                <a:cs typeface="Arial"/>
              </a:rPr>
              <a:t>microwear</a:t>
            </a:r>
            <a:r>
              <a:rPr lang="en-US" sz="2900" dirty="0">
                <a:latin typeface="Arial"/>
                <a:cs typeface="Arial"/>
              </a:rPr>
              <a:t> analysis and </a:t>
            </a:r>
            <a:r>
              <a:rPr lang="en-US" sz="2900" dirty="0" err="1">
                <a:latin typeface="Arial"/>
                <a:cs typeface="Arial"/>
              </a:rPr>
              <a:t>antemortem</a:t>
            </a:r>
            <a:r>
              <a:rPr lang="en-US" sz="2900" dirty="0">
                <a:latin typeface="Arial"/>
                <a:cs typeface="Arial"/>
              </a:rPr>
              <a:t> tooth loss will test the hypothesis that inhabitants of Byzantine St. Stephen’s were consuming a more varied diet than the historical texts indicate</a:t>
            </a:r>
            <a:r>
              <a:rPr lang="en-US" sz="2900" dirty="0" smtClean="0">
                <a:latin typeface="Arial"/>
                <a:cs typeface="Arial"/>
              </a:rPr>
              <a:t>.</a:t>
            </a:r>
          </a:p>
          <a:p>
            <a:endParaRPr lang="en-US" sz="1600" dirty="0" smtClean="0">
              <a:latin typeface="Arial"/>
              <a:cs typeface="Arial"/>
            </a:endParaRPr>
          </a:p>
          <a:p>
            <a:r>
              <a:rPr lang="en-US" sz="2900" i="1" dirty="0">
                <a:latin typeface="Arial"/>
                <a:cs typeface="Arial"/>
              </a:rPr>
              <a:t>Dental</a:t>
            </a:r>
            <a:r>
              <a:rPr lang="en-US" sz="2900" i="1" dirty="0" smtClean="0">
                <a:latin typeface="Arial"/>
                <a:cs typeface="Arial"/>
              </a:rPr>
              <a:t> </a:t>
            </a:r>
            <a:r>
              <a:rPr lang="en-US" sz="2900" i="1" dirty="0" err="1">
                <a:latin typeface="Arial"/>
                <a:cs typeface="Arial"/>
              </a:rPr>
              <a:t>m</a:t>
            </a:r>
            <a:r>
              <a:rPr lang="en-US" sz="2900" i="1" dirty="0" err="1" smtClean="0">
                <a:latin typeface="Arial"/>
                <a:cs typeface="Arial"/>
              </a:rPr>
              <a:t>icrowear</a:t>
            </a:r>
            <a:r>
              <a:rPr lang="en-US" sz="2900" i="1" dirty="0" smtClean="0">
                <a:latin typeface="Arial"/>
                <a:cs typeface="Arial"/>
              </a:rPr>
              <a:t> </a:t>
            </a:r>
            <a:r>
              <a:rPr lang="en-US" sz="2900" dirty="0" smtClean="0">
                <a:latin typeface="Arial"/>
                <a:cs typeface="Arial"/>
              </a:rPr>
              <a:t>is </a:t>
            </a:r>
            <a:r>
              <a:rPr lang="en-US" sz="2900" dirty="0">
                <a:latin typeface="Arial"/>
                <a:cs typeface="Arial"/>
              </a:rPr>
              <a:t>defined as microscopic pits and scratches that form on enamel as a result of mastication. These</a:t>
            </a:r>
            <a:r>
              <a:rPr lang="en-US" sz="2900" dirty="0" smtClean="0">
                <a:latin typeface="Arial"/>
                <a:cs typeface="Arial"/>
              </a:rPr>
              <a:t> features </a:t>
            </a:r>
            <a:r>
              <a:rPr lang="en-US" sz="2900" dirty="0">
                <a:latin typeface="Arial"/>
                <a:cs typeface="Arial"/>
              </a:rPr>
              <a:t>are created as hard particles are driven into or dragged between two opposing enamel surfaces (Mahoney, 2007). </a:t>
            </a:r>
            <a:r>
              <a:rPr lang="en-US" sz="2900" dirty="0" err="1">
                <a:latin typeface="Arial"/>
                <a:cs typeface="Arial"/>
              </a:rPr>
              <a:t>Microwear</a:t>
            </a:r>
            <a:r>
              <a:rPr lang="en-US" sz="2900" dirty="0">
                <a:latin typeface="Arial"/>
                <a:cs typeface="Arial"/>
              </a:rPr>
              <a:t> patterns vary in size, frequency, orientation, and morphology. These differences have been correlated with changes in dietary hardness and abrasiveness (</a:t>
            </a:r>
            <a:r>
              <a:rPr lang="en-US" sz="2900" dirty="0" err="1">
                <a:latin typeface="Arial"/>
                <a:cs typeface="Arial"/>
              </a:rPr>
              <a:t>Teaford</a:t>
            </a:r>
            <a:r>
              <a:rPr lang="en-US" sz="2900" dirty="0">
                <a:latin typeface="Arial"/>
                <a:cs typeface="Arial"/>
              </a:rPr>
              <a:t> and Walker, 1984). </a:t>
            </a:r>
          </a:p>
          <a:p>
            <a:pPr indent="457200"/>
            <a:r>
              <a:rPr lang="en-US" sz="2900" dirty="0">
                <a:latin typeface="Arial"/>
                <a:cs typeface="Arial"/>
              </a:rPr>
              <a:t>Ultimately, inferring dietary practices from dental </a:t>
            </a:r>
            <a:r>
              <a:rPr lang="en-US" sz="2900" dirty="0" err="1">
                <a:latin typeface="Arial"/>
                <a:cs typeface="Arial"/>
              </a:rPr>
              <a:t>microwear</a:t>
            </a:r>
            <a:r>
              <a:rPr lang="en-US" sz="2900" dirty="0">
                <a:latin typeface="Arial"/>
                <a:cs typeface="Arial"/>
              </a:rPr>
              <a:t> is based</a:t>
            </a:r>
            <a:r>
              <a:rPr lang="en-US" sz="2900" dirty="0" smtClean="0">
                <a:latin typeface="Arial"/>
                <a:cs typeface="Arial"/>
              </a:rPr>
              <a:t> on </a:t>
            </a:r>
            <a:r>
              <a:rPr lang="en-US" sz="2900" dirty="0">
                <a:latin typeface="Arial"/>
                <a:cs typeface="Arial"/>
              </a:rPr>
              <a:t>analyzing the sizes and frequencies of</a:t>
            </a:r>
            <a:r>
              <a:rPr lang="en-US" sz="2900" dirty="0" smtClean="0">
                <a:latin typeface="Arial"/>
                <a:cs typeface="Arial"/>
              </a:rPr>
              <a:t> features </a:t>
            </a:r>
            <a:r>
              <a:rPr lang="en-US" sz="2900" dirty="0">
                <a:latin typeface="Arial"/>
                <a:cs typeface="Arial"/>
              </a:rPr>
              <a:t>and then connecting these data to the general types of foods consumed. This is often challenging because pitting and scratching are not mutually exclusive.  However, primate feeding studies have shown that harder objects typically show higher pit percentage while softer, tougher objects show higher striation counts (</a:t>
            </a:r>
            <a:r>
              <a:rPr lang="en-US" sz="2900" dirty="0" err="1">
                <a:latin typeface="Arial"/>
                <a:cs typeface="Arial"/>
              </a:rPr>
              <a:t>Ungar</a:t>
            </a:r>
            <a:r>
              <a:rPr lang="en-US" sz="2900" dirty="0">
                <a:latin typeface="Arial"/>
                <a:cs typeface="Arial"/>
              </a:rPr>
              <a:t> et al., 2006). Ultimately, diet can be reasonably determined by establishing the relative dominance and size of features in a particular population (Schmidt, 2001).</a:t>
            </a:r>
            <a:r>
              <a:rPr lang="en-US" sz="2900" dirty="0" smtClean="0">
                <a:latin typeface="Arial"/>
                <a:cs typeface="Arial"/>
              </a:rPr>
              <a:t> </a:t>
            </a:r>
          </a:p>
          <a:p>
            <a:pPr indent="457200"/>
            <a:endParaRPr lang="en-US" sz="1600" dirty="0" smtClean="0">
              <a:latin typeface="Arial"/>
              <a:cs typeface="Arial"/>
            </a:endParaRPr>
          </a:p>
          <a:p>
            <a:r>
              <a:rPr lang="en-US" sz="2900" i="1" dirty="0" err="1">
                <a:latin typeface="Arial"/>
                <a:cs typeface="Arial"/>
              </a:rPr>
              <a:t>Antemortem</a:t>
            </a:r>
            <a:r>
              <a:rPr lang="en-US" sz="2900" i="1" dirty="0">
                <a:latin typeface="Arial"/>
                <a:cs typeface="Arial"/>
              </a:rPr>
              <a:t> tooth loss</a:t>
            </a:r>
            <a:r>
              <a:rPr lang="en-US" sz="2900" dirty="0">
                <a:latin typeface="Arial"/>
                <a:cs typeface="Arial"/>
              </a:rPr>
              <a:t> (</a:t>
            </a:r>
            <a:r>
              <a:rPr lang="en-US" sz="2900" dirty="0" smtClean="0">
                <a:latin typeface="Arial"/>
                <a:cs typeface="Arial"/>
              </a:rPr>
              <a:t>AMTL</a:t>
            </a:r>
            <a:r>
              <a:rPr lang="en-US" sz="2900" dirty="0">
                <a:latin typeface="Arial"/>
                <a:cs typeface="Arial"/>
              </a:rPr>
              <a:t>) occurs when the tooth is shed prior to death. Causes vary, although loss usually results from severe dental attrition, or when carious lesions expose the pulp cavity allowing infection to occur (</a:t>
            </a:r>
            <a:r>
              <a:rPr lang="en-US" sz="2900" dirty="0" err="1">
                <a:latin typeface="Arial"/>
                <a:cs typeface="Arial"/>
              </a:rPr>
              <a:t>Hillson</a:t>
            </a:r>
            <a:r>
              <a:rPr lang="en-US" sz="2900" dirty="0">
                <a:latin typeface="Arial"/>
                <a:cs typeface="Arial"/>
              </a:rPr>
              <a:t>, 1996). </a:t>
            </a:r>
            <a:r>
              <a:rPr lang="en-US" sz="2900" dirty="0" smtClean="0">
                <a:latin typeface="Arial"/>
                <a:cs typeface="Arial"/>
              </a:rPr>
              <a:t>AMTL </a:t>
            </a:r>
            <a:r>
              <a:rPr lang="en-US" sz="2900" dirty="0">
                <a:latin typeface="Arial"/>
                <a:cs typeface="Arial"/>
              </a:rPr>
              <a:t>can be indicative of a diet high in fermentable carbohydrates that results in dental caries (Featherstone, 1987)</a:t>
            </a:r>
            <a:r>
              <a:rPr lang="en-US" sz="2900" dirty="0" smtClean="0">
                <a:latin typeface="Arial"/>
                <a:cs typeface="Arial"/>
              </a:rPr>
              <a:t>.</a:t>
            </a:r>
          </a:p>
        </p:txBody>
      </p:sp>
      <p:sp>
        <p:nvSpPr>
          <p:cNvPr id="23" name="TextBox 22"/>
          <p:cNvSpPr txBox="1"/>
          <p:nvPr/>
        </p:nvSpPr>
        <p:spPr>
          <a:xfrm>
            <a:off x="1511301" y="25268058"/>
            <a:ext cx="17005300" cy="8940909"/>
          </a:xfrm>
          <a:prstGeom prst="rect">
            <a:avLst/>
          </a:prstGeom>
          <a:noFill/>
        </p:spPr>
        <p:txBody>
          <a:bodyPr wrap="square" rtlCol="0">
            <a:spAutoFit/>
          </a:bodyPr>
          <a:lstStyle/>
          <a:p>
            <a:r>
              <a:rPr lang="en-US" sz="2900" i="1" dirty="0">
                <a:latin typeface="Arial"/>
                <a:cs typeface="Arial"/>
              </a:rPr>
              <a:t>Dental </a:t>
            </a:r>
            <a:r>
              <a:rPr lang="en-US" sz="2900" i="1" dirty="0" err="1">
                <a:latin typeface="Arial"/>
                <a:cs typeface="Arial"/>
              </a:rPr>
              <a:t>microwear</a:t>
            </a:r>
            <a:r>
              <a:rPr lang="en-US" sz="2900" i="1" dirty="0">
                <a:latin typeface="Arial"/>
                <a:cs typeface="Arial"/>
              </a:rPr>
              <a:t>:  </a:t>
            </a:r>
            <a:r>
              <a:rPr lang="en-US" sz="2900" dirty="0">
                <a:latin typeface="Arial"/>
                <a:cs typeface="Arial"/>
              </a:rPr>
              <a:t>Molds of 20 right </a:t>
            </a:r>
            <a:r>
              <a:rPr lang="en-US" sz="2900" dirty="0" err="1">
                <a:latin typeface="Arial"/>
                <a:cs typeface="Arial"/>
              </a:rPr>
              <a:t>mandibular</a:t>
            </a:r>
            <a:r>
              <a:rPr lang="en-US" sz="2900" dirty="0">
                <a:latin typeface="Arial"/>
                <a:cs typeface="Arial"/>
              </a:rPr>
              <a:t> second molars were made using President’s Jet regular body </a:t>
            </a:r>
            <a:r>
              <a:rPr lang="en-US" sz="2900" dirty="0" err="1">
                <a:latin typeface="Arial"/>
                <a:cs typeface="Arial"/>
              </a:rPr>
              <a:t>polyvinylsiloxane</a:t>
            </a:r>
            <a:r>
              <a:rPr lang="en-US" sz="2900" dirty="0">
                <a:latin typeface="Arial"/>
                <a:cs typeface="Arial"/>
              </a:rPr>
              <a:t> dental impression material. Replicas were created using </a:t>
            </a:r>
            <a:r>
              <a:rPr lang="en-US" sz="2900" dirty="0" err="1">
                <a:latin typeface="Arial"/>
                <a:cs typeface="Arial"/>
              </a:rPr>
              <a:t>Epofix</a:t>
            </a:r>
            <a:r>
              <a:rPr lang="en-US" sz="2900" dirty="0">
                <a:latin typeface="Arial"/>
                <a:cs typeface="Arial"/>
              </a:rPr>
              <a:t>, a high resolution epoxy resin and hardener. Resulting replicas were mounted on aluminum scanning electron microscope stubs with carbon tape and sputter coated with approximately 20 nm of gold. Twenty right </a:t>
            </a:r>
            <a:r>
              <a:rPr lang="en-US" sz="2900" dirty="0" err="1">
                <a:latin typeface="Arial"/>
                <a:cs typeface="Arial"/>
              </a:rPr>
              <a:t>mandibular</a:t>
            </a:r>
            <a:r>
              <a:rPr lang="en-US" sz="2900" dirty="0">
                <a:latin typeface="Arial"/>
                <a:cs typeface="Arial"/>
              </a:rPr>
              <a:t> second molar replicas were examined at facet 9 (on the </a:t>
            </a:r>
            <a:r>
              <a:rPr lang="en-US" sz="2900" dirty="0" err="1">
                <a:latin typeface="Arial"/>
                <a:cs typeface="Arial"/>
              </a:rPr>
              <a:t>distobuccal</a:t>
            </a:r>
            <a:r>
              <a:rPr lang="en-US" sz="2900" dirty="0">
                <a:latin typeface="Arial"/>
                <a:cs typeface="Arial"/>
              </a:rPr>
              <a:t> cusp) using a scanning electron microscope with an accelerating voltage of 20-25 </a:t>
            </a:r>
            <a:r>
              <a:rPr lang="en-US" sz="2900" dirty="0" err="1">
                <a:latin typeface="Arial"/>
                <a:cs typeface="Arial"/>
              </a:rPr>
              <a:t>keV</a:t>
            </a:r>
            <a:r>
              <a:rPr lang="en-US" sz="2900" dirty="0">
                <a:latin typeface="Arial"/>
                <a:cs typeface="Arial"/>
              </a:rPr>
              <a:t>, a working distance of 12-20 mm, and a magnification of 200X-500X</a:t>
            </a:r>
            <a:r>
              <a:rPr lang="en-US" sz="2900" dirty="0" smtClean="0">
                <a:latin typeface="Arial"/>
                <a:cs typeface="Arial"/>
              </a:rPr>
              <a:t>.</a:t>
            </a:r>
          </a:p>
          <a:p>
            <a:pPr indent="461963"/>
            <a:r>
              <a:rPr lang="en-US" sz="2900" dirty="0" smtClean="0">
                <a:latin typeface="Arial"/>
                <a:cs typeface="Arial"/>
              </a:rPr>
              <a:t>The surfaces were oriented nearly perpendicular to the electron beam to minimize feature foreshortening. The images were digitized using </a:t>
            </a:r>
            <a:r>
              <a:rPr lang="en-US" sz="2900" dirty="0" err="1" smtClean="0">
                <a:latin typeface="Arial"/>
                <a:cs typeface="Arial"/>
              </a:rPr>
              <a:t>Pixillion</a:t>
            </a:r>
            <a:r>
              <a:rPr lang="en-US" sz="2900" dirty="0" smtClean="0">
                <a:latin typeface="Arial"/>
                <a:cs typeface="Arial"/>
              </a:rPr>
              <a:t> Image Converter. Images were analyzed using a semi-automated image analysis computer program (Microware version 4.02, </a:t>
            </a:r>
            <a:r>
              <a:rPr lang="en-US" sz="2900" dirty="0" err="1" smtClean="0">
                <a:latin typeface="Arial"/>
                <a:cs typeface="Arial"/>
              </a:rPr>
              <a:t>Ungar</a:t>
            </a:r>
            <a:r>
              <a:rPr lang="en-US" sz="2900" dirty="0" smtClean="0">
                <a:latin typeface="Arial"/>
                <a:cs typeface="Arial"/>
              </a:rPr>
              <a:t> 2002). When analyzing the dental </a:t>
            </a:r>
            <a:r>
              <a:rPr lang="en-US" sz="2900" dirty="0" err="1" smtClean="0">
                <a:latin typeface="Arial"/>
                <a:cs typeface="Arial"/>
              </a:rPr>
              <a:t>microwear</a:t>
            </a:r>
            <a:r>
              <a:rPr lang="en-US" sz="2900" dirty="0" smtClean="0">
                <a:latin typeface="Arial"/>
                <a:cs typeface="Arial"/>
              </a:rPr>
              <a:t>, features with a length-to-width ratio lower than 4:1 are defined as scratches, while pits are defined as dental </a:t>
            </a:r>
            <a:r>
              <a:rPr lang="en-US" sz="2900" dirty="0" err="1" smtClean="0">
                <a:latin typeface="Arial"/>
                <a:cs typeface="Arial"/>
              </a:rPr>
              <a:t>microwear</a:t>
            </a:r>
            <a:r>
              <a:rPr lang="en-US" sz="2900" dirty="0" smtClean="0">
                <a:latin typeface="Arial"/>
                <a:cs typeface="Arial"/>
              </a:rPr>
              <a:t> features with a length-to-width ratio higher than 4:1 (</a:t>
            </a:r>
            <a:r>
              <a:rPr lang="en-US" sz="2900" dirty="0" err="1" smtClean="0">
                <a:latin typeface="Arial"/>
                <a:cs typeface="Arial"/>
              </a:rPr>
              <a:t>Teaford</a:t>
            </a:r>
            <a:r>
              <a:rPr lang="en-US" sz="2900" dirty="0" smtClean="0">
                <a:latin typeface="Arial"/>
                <a:cs typeface="Arial"/>
              </a:rPr>
              <a:t>, 1988).</a:t>
            </a:r>
          </a:p>
          <a:p>
            <a:pPr indent="461963"/>
            <a:endParaRPr lang="en-US" sz="1600" i="1" dirty="0" smtClean="0">
              <a:latin typeface="Arial"/>
              <a:cs typeface="Arial"/>
            </a:endParaRPr>
          </a:p>
          <a:p>
            <a:r>
              <a:rPr lang="en-US" sz="2900" i="1" dirty="0" err="1" smtClean="0">
                <a:latin typeface="Arial"/>
                <a:cs typeface="Arial"/>
              </a:rPr>
              <a:t>Antemortem</a:t>
            </a:r>
            <a:r>
              <a:rPr lang="en-US" sz="2900" i="1" dirty="0" smtClean="0">
                <a:latin typeface="Arial"/>
                <a:cs typeface="Arial"/>
              </a:rPr>
              <a:t> Tooth Loss:  </a:t>
            </a:r>
            <a:r>
              <a:rPr lang="en-US" sz="2900" dirty="0" smtClean="0">
                <a:latin typeface="Arial"/>
                <a:cs typeface="Arial"/>
              </a:rPr>
              <a:t>AMTL </a:t>
            </a:r>
            <a:r>
              <a:rPr lang="en-US" sz="2900" dirty="0" smtClean="0">
                <a:latin typeface="Arial"/>
                <a:cs typeface="Arial"/>
              </a:rPr>
              <a:t>was considered to have occurred when a tooth socket showed evidence of alveolar </a:t>
            </a:r>
            <a:r>
              <a:rPr lang="en-US" sz="2900" dirty="0" err="1" smtClean="0">
                <a:latin typeface="Arial"/>
                <a:cs typeface="Arial"/>
              </a:rPr>
              <a:t>resorption</a:t>
            </a:r>
            <a:r>
              <a:rPr lang="en-US" sz="2900" dirty="0" smtClean="0">
                <a:latin typeface="Arial"/>
                <a:cs typeface="Arial"/>
              </a:rPr>
              <a:t> (</a:t>
            </a:r>
            <a:r>
              <a:rPr lang="en-US" sz="2900" dirty="0" err="1" smtClean="0">
                <a:latin typeface="Arial"/>
                <a:cs typeface="Arial"/>
              </a:rPr>
              <a:t>Ortner</a:t>
            </a:r>
            <a:r>
              <a:rPr lang="en-US" sz="2900" dirty="0" smtClean="0">
                <a:latin typeface="Arial"/>
                <a:cs typeface="Arial"/>
              </a:rPr>
              <a:t> and </a:t>
            </a:r>
            <a:r>
              <a:rPr lang="en-US" sz="2900" dirty="0" err="1" smtClean="0">
                <a:latin typeface="Arial"/>
                <a:cs typeface="Arial"/>
              </a:rPr>
              <a:t>Putschar</a:t>
            </a:r>
            <a:r>
              <a:rPr lang="en-US" sz="2900" dirty="0" smtClean="0">
                <a:latin typeface="Arial"/>
                <a:cs typeface="Arial"/>
              </a:rPr>
              <a:t>, 1985; </a:t>
            </a:r>
            <a:r>
              <a:rPr lang="en-US" sz="2900" dirty="0" err="1" smtClean="0">
                <a:latin typeface="Arial"/>
                <a:cs typeface="Arial"/>
              </a:rPr>
              <a:t>Frayer</a:t>
            </a:r>
            <a:r>
              <a:rPr lang="en-US" sz="2900" dirty="0" smtClean="0">
                <a:latin typeface="Arial"/>
                <a:cs typeface="Arial"/>
              </a:rPr>
              <a:t>, 1989; </a:t>
            </a:r>
            <a:r>
              <a:rPr lang="en-US" sz="2900" dirty="0" err="1" smtClean="0">
                <a:latin typeface="Arial"/>
                <a:cs typeface="Arial"/>
              </a:rPr>
              <a:t>Eshed</a:t>
            </a:r>
            <a:r>
              <a:rPr lang="en-US" sz="2900" dirty="0" smtClean="0">
                <a:latin typeface="Arial"/>
                <a:cs typeface="Arial"/>
              </a:rPr>
              <a:t> et al., 2006).  The data were collected from all intact maxillae and mandibles, a total of 1,247 sockets. </a:t>
            </a:r>
          </a:p>
          <a:p>
            <a:pPr indent="461963"/>
            <a:endParaRPr lang="en-US" sz="3000" dirty="0" smtClean="0">
              <a:latin typeface="Arial"/>
              <a:cs typeface="Arial"/>
            </a:endParaRPr>
          </a:p>
          <a:p>
            <a:pPr indent="461963"/>
            <a:r>
              <a:rPr lang="en-US" sz="3000" dirty="0" smtClean="0">
                <a:latin typeface="Arial"/>
                <a:cs typeface="Arial"/>
              </a:rPr>
              <a:t>  </a:t>
            </a:r>
          </a:p>
          <a:p>
            <a:endParaRPr lang="en-US" sz="3200" dirty="0">
              <a:latin typeface="Arial"/>
              <a:cs typeface="Arial"/>
            </a:endParaRPr>
          </a:p>
        </p:txBody>
      </p:sp>
      <p:sp>
        <p:nvSpPr>
          <p:cNvPr id="24" name="TextBox 23"/>
          <p:cNvSpPr txBox="1"/>
          <p:nvPr/>
        </p:nvSpPr>
        <p:spPr>
          <a:xfrm>
            <a:off x="19469100" y="7727503"/>
            <a:ext cx="17221200" cy="17096992"/>
          </a:xfrm>
          <a:prstGeom prst="rect">
            <a:avLst/>
          </a:prstGeom>
          <a:noFill/>
        </p:spPr>
        <p:txBody>
          <a:bodyPr wrap="square" rtlCol="0">
            <a:spAutoFit/>
          </a:bodyPr>
          <a:lstStyle/>
          <a:p>
            <a:r>
              <a:rPr lang="en-US" sz="2900" dirty="0" smtClean="0">
                <a:latin typeface="Arial"/>
                <a:cs typeface="Arial"/>
              </a:rPr>
              <a:t>show only the larger features on the surface of the enamel. Scratches were predominant, with few pits on each tooth. The scratches </a:t>
            </a:r>
            <a:r>
              <a:rPr lang="en-US" sz="2900" dirty="0" smtClean="0">
                <a:latin typeface="Arial"/>
                <a:cs typeface="Arial"/>
              </a:rPr>
              <a:t>did not appear to gouge deeply into the enamel surface and there was no consistent orientation or pattern to the scratching. Two images were viewed at a higher magnification of 500X.  However, the observed surfaces were still dominated by scratches that appear fairly shallow on the surface of the enamel. </a:t>
            </a:r>
          </a:p>
          <a:p>
            <a:pPr marL="9544050" indent="461963"/>
            <a:r>
              <a:rPr lang="en-US" sz="2900" dirty="0" smtClean="0">
                <a:latin typeface="Arial"/>
                <a:cs typeface="Arial"/>
              </a:rPr>
              <a:t>Results </a:t>
            </a:r>
            <a:r>
              <a:rPr lang="en-US" sz="2900" dirty="0" smtClean="0">
                <a:latin typeface="Arial"/>
                <a:cs typeface="Arial"/>
              </a:rPr>
              <a:t>of </a:t>
            </a:r>
            <a:r>
              <a:rPr lang="en-US" sz="2900" dirty="0" err="1" smtClean="0">
                <a:latin typeface="Arial"/>
                <a:cs typeface="Arial"/>
              </a:rPr>
              <a:t>antemortem</a:t>
            </a:r>
            <a:r>
              <a:rPr lang="en-US" sz="2900" dirty="0" smtClean="0">
                <a:latin typeface="Arial"/>
                <a:cs typeface="Arial"/>
              </a:rPr>
              <a:t> tooth loss (AMTL) analysis show that of the 1,247 total tooth sockets or teeth analyzed, there were 73 cases of </a:t>
            </a:r>
            <a:r>
              <a:rPr lang="en-US" sz="2900" dirty="0" err="1" smtClean="0">
                <a:latin typeface="Arial"/>
                <a:cs typeface="Arial"/>
              </a:rPr>
              <a:t>antemortem</a:t>
            </a:r>
            <a:r>
              <a:rPr lang="en-US" sz="2900" dirty="0" smtClean="0">
                <a:latin typeface="Arial"/>
                <a:cs typeface="Arial"/>
              </a:rPr>
              <a:t> tooth loss (5.9%). Canines showed the lowest loss rate (1.2%), followed by incisors (2.1%), premolars (4.1%), and molars (12.6%) (Table 1). </a:t>
            </a:r>
          </a:p>
          <a:p>
            <a:pPr indent="461963"/>
            <a:endParaRPr lang="en-US" sz="3000" dirty="0" smtClean="0">
              <a:latin typeface="Arial"/>
              <a:cs typeface="Arial"/>
            </a:endParaRPr>
          </a:p>
          <a:p>
            <a:pPr indent="461963"/>
            <a:endParaRPr lang="en-US" sz="3000" dirty="0" smtClean="0">
              <a:latin typeface="Arial"/>
              <a:cs typeface="Arial"/>
            </a:endParaRPr>
          </a:p>
          <a:p>
            <a:pPr indent="461963"/>
            <a:endParaRPr lang="en-US" sz="3000" dirty="0">
              <a:latin typeface="Arial"/>
              <a:cs typeface="Arial"/>
            </a:endParaRPr>
          </a:p>
          <a:p>
            <a:pPr indent="461963"/>
            <a:r>
              <a:rPr lang="en-US" sz="2900" dirty="0" smtClean="0">
                <a:latin typeface="Arial"/>
                <a:cs typeface="Arial"/>
              </a:rPr>
              <a:t>The </a:t>
            </a:r>
            <a:r>
              <a:rPr lang="en-US" sz="2900" dirty="0" smtClean="0">
                <a:latin typeface="Arial"/>
                <a:cs typeface="Arial"/>
              </a:rPr>
              <a:t>high frequency of shallow scratches suggests the dentition used in this analysis came from people who were consuming softer foods, rather than hard, brittle food. Previous studies have shown diets dominated by hard, brittle food such as nuts and seeds are connected to a high pit frequency (e.g., </a:t>
            </a:r>
            <a:r>
              <a:rPr lang="en-US" sz="2900" dirty="0" err="1" smtClean="0">
                <a:latin typeface="Arial"/>
                <a:cs typeface="Arial"/>
              </a:rPr>
              <a:t>Teaford</a:t>
            </a:r>
            <a:r>
              <a:rPr lang="en-US" sz="2900" dirty="0" smtClean="0">
                <a:latin typeface="Arial"/>
                <a:cs typeface="Arial"/>
              </a:rPr>
              <a:t> and Walker, 1984; </a:t>
            </a:r>
            <a:r>
              <a:rPr lang="en-US" sz="2900" dirty="0" err="1" smtClean="0">
                <a:latin typeface="Arial"/>
                <a:cs typeface="Arial"/>
              </a:rPr>
              <a:t>Teaford</a:t>
            </a:r>
            <a:r>
              <a:rPr lang="en-US" sz="2900" dirty="0" smtClean="0">
                <a:latin typeface="Arial"/>
                <a:cs typeface="Arial"/>
              </a:rPr>
              <a:t>, 1988; Crompton et al., 1998; </a:t>
            </a:r>
            <a:r>
              <a:rPr lang="en-US" sz="2900" dirty="0" err="1" smtClean="0">
                <a:latin typeface="Arial"/>
                <a:cs typeface="Arial"/>
              </a:rPr>
              <a:t>Carnieri</a:t>
            </a:r>
            <a:r>
              <a:rPr lang="en-US" sz="2900" dirty="0" smtClean="0">
                <a:latin typeface="Arial"/>
                <a:cs typeface="Arial"/>
              </a:rPr>
              <a:t> and </a:t>
            </a:r>
            <a:r>
              <a:rPr lang="en-US" sz="2900" dirty="0" err="1" smtClean="0">
                <a:latin typeface="Arial"/>
                <a:cs typeface="Arial"/>
              </a:rPr>
              <a:t>Mallegni</a:t>
            </a:r>
            <a:r>
              <a:rPr lang="en-US" sz="2900" dirty="0" smtClean="0">
                <a:latin typeface="Arial"/>
                <a:cs typeface="Arial"/>
              </a:rPr>
              <a:t>, 2003). Low pit frequency can also be connected to lack of dietary grit, commonly introduced via food preparation technology, and is thought to be a contributor to increased pit size in </a:t>
            </a:r>
            <a:r>
              <a:rPr lang="en-US" sz="2900" dirty="0" err="1" smtClean="0">
                <a:latin typeface="Arial"/>
                <a:cs typeface="Arial"/>
              </a:rPr>
              <a:t>microwear</a:t>
            </a:r>
            <a:r>
              <a:rPr lang="en-US" sz="2900" dirty="0" smtClean="0">
                <a:latin typeface="Arial"/>
                <a:cs typeface="Arial"/>
              </a:rPr>
              <a:t> (Mahoney, 2006). </a:t>
            </a:r>
          </a:p>
          <a:p>
            <a:pPr indent="461963"/>
            <a:r>
              <a:rPr lang="en-US" sz="2900" dirty="0" smtClean="0">
                <a:latin typeface="Arial"/>
                <a:cs typeface="Arial"/>
              </a:rPr>
              <a:t>Examining possible signs of meat consumption using a qualitative study of dental </a:t>
            </a:r>
            <a:r>
              <a:rPr lang="en-US" sz="2900" dirty="0" err="1" smtClean="0">
                <a:latin typeface="Arial"/>
                <a:cs typeface="Arial"/>
              </a:rPr>
              <a:t>microwear</a:t>
            </a:r>
            <a:r>
              <a:rPr lang="en-US" sz="2900" dirty="0" smtClean="0">
                <a:latin typeface="Arial"/>
                <a:cs typeface="Arial"/>
              </a:rPr>
              <a:t> proves challenging. The effects of meat on enamel are primarily from adherent grit or tooth-on-tooth contact during mastication. Meat itself is too soft to indent the enamel (</a:t>
            </a:r>
            <a:r>
              <a:rPr lang="en-US" sz="2900" dirty="0" err="1" smtClean="0">
                <a:latin typeface="Arial"/>
                <a:cs typeface="Arial"/>
              </a:rPr>
              <a:t>Puech</a:t>
            </a:r>
            <a:r>
              <a:rPr lang="en-US" sz="2900" dirty="0" smtClean="0">
                <a:latin typeface="Arial"/>
                <a:cs typeface="Arial"/>
              </a:rPr>
              <a:t> et al., 1981; </a:t>
            </a:r>
            <a:r>
              <a:rPr lang="en-US" sz="2900" dirty="0" err="1" smtClean="0">
                <a:latin typeface="Arial"/>
                <a:cs typeface="Arial"/>
              </a:rPr>
              <a:t>Lalueza</a:t>
            </a:r>
            <a:r>
              <a:rPr lang="en-US" sz="2900" dirty="0" smtClean="0">
                <a:latin typeface="Arial"/>
                <a:cs typeface="Arial"/>
              </a:rPr>
              <a:t> et al., 1996; </a:t>
            </a:r>
            <a:r>
              <a:rPr lang="en-US" sz="2900" dirty="0" err="1" smtClean="0">
                <a:latin typeface="Arial"/>
                <a:cs typeface="Arial"/>
              </a:rPr>
              <a:t>Ungar</a:t>
            </a:r>
            <a:r>
              <a:rPr lang="en-US" sz="2900" dirty="0" smtClean="0">
                <a:latin typeface="Arial"/>
                <a:cs typeface="Arial"/>
              </a:rPr>
              <a:t> and Spencer, 1999). Therefore, it is difficult to make a connection between meat consumption and the observed </a:t>
            </a:r>
            <a:r>
              <a:rPr lang="en-US" sz="2900" dirty="0" err="1" smtClean="0">
                <a:latin typeface="Arial"/>
                <a:cs typeface="Arial"/>
              </a:rPr>
              <a:t>microwear</a:t>
            </a:r>
            <a:r>
              <a:rPr lang="en-US" sz="2900" dirty="0" smtClean="0">
                <a:latin typeface="Arial"/>
                <a:cs typeface="Arial"/>
              </a:rPr>
              <a:t> pattern. The best conclusion gained from the qualitative </a:t>
            </a:r>
            <a:r>
              <a:rPr lang="en-US" sz="2900" dirty="0" err="1" smtClean="0">
                <a:latin typeface="Arial"/>
                <a:cs typeface="Arial"/>
              </a:rPr>
              <a:t>microwear</a:t>
            </a:r>
            <a:r>
              <a:rPr lang="en-US" sz="2900" dirty="0" smtClean="0">
                <a:latin typeface="Arial"/>
                <a:cs typeface="Arial"/>
              </a:rPr>
              <a:t> study is that the prevalence of shallow scratching in the </a:t>
            </a:r>
            <a:r>
              <a:rPr lang="en-US" sz="2900" dirty="0" err="1" smtClean="0">
                <a:latin typeface="Arial"/>
                <a:cs typeface="Arial"/>
              </a:rPr>
              <a:t>microwear</a:t>
            </a:r>
            <a:r>
              <a:rPr lang="en-US" sz="2900" dirty="0" smtClean="0">
                <a:latin typeface="Arial"/>
                <a:cs typeface="Arial"/>
              </a:rPr>
              <a:t> pattern suggests softer food products and a lack of dietary grit in the food supply (</a:t>
            </a:r>
            <a:r>
              <a:rPr lang="en-US" sz="2900" dirty="0" err="1" smtClean="0">
                <a:latin typeface="Arial"/>
                <a:cs typeface="Arial"/>
              </a:rPr>
              <a:t>Teaford</a:t>
            </a:r>
            <a:r>
              <a:rPr lang="en-US" sz="2900" dirty="0" smtClean="0">
                <a:latin typeface="Arial"/>
                <a:cs typeface="Arial"/>
              </a:rPr>
              <a:t> and Walker, 1984; </a:t>
            </a:r>
            <a:r>
              <a:rPr lang="en-US" sz="2900" dirty="0" err="1" smtClean="0">
                <a:latin typeface="Arial"/>
                <a:cs typeface="Arial"/>
              </a:rPr>
              <a:t>Teaford</a:t>
            </a:r>
            <a:r>
              <a:rPr lang="en-US" sz="2900" dirty="0" smtClean="0">
                <a:latin typeface="Arial"/>
                <a:cs typeface="Arial"/>
              </a:rPr>
              <a:t>, 1988; Van </a:t>
            </a:r>
            <a:r>
              <a:rPr lang="en-US" sz="2900" dirty="0" err="1" smtClean="0">
                <a:latin typeface="Arial"/>
                <a:cs typeface="Arial"/>
              </a:rPr>
              <a:t>Valkenburg</a:t>
            </a:r>
            <a:r>
              <a:rPr lang="en-US" sz="2900" dirty="0" smtClean="0">
                <a:latin typeface="Arial"/>
                <a:cs typeface="Arial"/>
              </a:rPr>
              <a:t> et al., 1990; Strait, 1993; Crompton et al., 1998; </a:t>
            </a:r>
            <a:r>
              <a:rPr lang="en-US" sz="2900" dirty="0" err="1" smtClean="0">
                <a:latin typeface="Arial"/>
                <a:cs typeface="Arial"/>
              </a:rPr>
              <a:t>Carnieri</a:t>
            </a:r>
            <a:r>
              <a:rPr lang="en-US" sz="2900" dirty="0" smtClean="0">
                <a:latin typeface="Arial"/>
                <a:cs typeface="Arial"/>
              </a:rPr>
              <a:t> and </a:t>
            </a:r>
            <a:r>
              <a:rPr lang="en-US" sz="2900" dirty="0" err="1" smtClean="0">
                <a:latin typeface="Arial"/>
                <a:cs typeface="Arial"/>
              </a:rPr>
              <a:t>Mallegni</a:t>
            </a:r>
            <a:r>
              <a:rPr lang="en-US" sz="2900" dirty="0" smtClean="0">
                <a:latin typeface="Arial"/>
                <a:cs typeface="Arial"/>
              </a:rPr>
              <a:t>, 2003; Mahoney, 2006). </a:t>
            </a:r>
          </a:p>
          <a:p>
            <a:pPr indent="461963"/>
            <a:r>
              <a:rPr lang="en-US" sz="2900" dirty="0" smtClean="0">
                <a:latin typeface="Arial"/>
                <a:cs typeface="Arial"/>
              </a:rPr>
              <a:t>Data from dental pathology and bone chemistry have proved intriguing because results contradict historical accounts of a monastic diet with stringent prohibition of meat, except under extreme circumstances (</a:t>
            </a:r>
            <a:r>
              <a:rPr lang="en-US" sz="2900" dirty="0" err="1" smtClean="0">
                <a:latin typeface="Arial"/>
                <a:cs typeface="Arial"/>
              </a:rPr>
              <a:t>Hirschfeld</a:t>
            </a:r>
            <a:r>
              <a:rPr lang="en-US" sz="2900" dirty="0" smtClean="0">
                <a:latin typeface="Arial"/>
                <a:cs typeface="Arial"/>
              </a:rPr>
              <a:t>, 1992). Textual</a:t>
            </a:r>
            <a:r>
              <a:rPr lang="en-US" sz="2900" dirty="0" smtClean="0">
                <a:latin typeface="Arial"/>
                <a:cs typeface="Arial"/>
              </a:rPr>
              <a:t> records document </a:t>
            </a:r>
            <a:r>
              <a:rPr lang="en-US" sz="2900" dirty="0" smtClean="0">
                <a:latin typeface="Arial"/>
                <a:cs typeface="Arial"/>
              </a:rPr>
              <a:t>bread</a:t>
            </a:r>
            <a:r>
              <a:rPr lang="en-US" sz="2900" dirty="0" smtClean="0">
                <a:latin typeface="Arial"/>
                <a:cs typeface="Arial"/>
              </a:rPr>
              <a:t> as </a:t>
            </a:r>
            <a:r>
              <a:rPr lang="en-US" sz="2900" dirty="0" smtClean="0">
                <a:latin typeface="Arial"/>
                <a:cs typeface="Arial"/>
              </a:rPr>
              <a:t>the staple of the monastic diet, supplemented with grapes, figs, carobs, dates, and on occasion peas, lentils, and beans (</a:t>
            </a:r>
            <a:r>
              <a:rPr lang="en-US" sz="2900" dirty="0" err="1" smtClean="0">
                <a:latin typeface="Arial"/>
                <a:cs typeface="Arial"/>
              </a:rPr>
              <a:t>Hirschfeld</a:t>
            </a:r>
            <a:r>
              <a:rPr lang="en-US" sz="2900" dirty="0" smtClean="0">
                <a:latin typeface="Arial"/>
                <a:cs typeface="Arial"/>
              </a:rPr>
              <a:t>, 1996). Stable isotope analyses indicate the consumption of a diet consisting of C3 plants with some meat intake. Analysis of dental pathologies indicate a low prevalence of dental caries (5.0%) and extremely light distribution of dental calculus over a majority of the teeth (78.1%). These results support the bone chemistry studies, suggesting fewer fermentable carbohydrates and higher levels of protein being consumed than indicated by historical texts.</a:t>
            </a:r>
          </a:p>
        </p:txBody>
      </p:sp>
      <p:graphicFrame>
        <p:nvGraphicFramePr>
          <p:cNvPr id="29" name="Chart 28"/>
          <p:cNvGraphicFramePr>
            <a:graphicFrameLocks/>
          </p:cNvGraphicFramePr>
          <p:nvPr/>
        </p:nvGraphicFramePr>
        <p:xfrm>
          <a:off x="28833722" y="24506263"/>
          <a:ext cx="7649143" cy="545475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479359" y="33234530"/>
            <a:ext cx="2247280" cy="923330"/>
          </a:xfrm>
          <a:prstGeom prst="rect">
            <a:avLst/>
          </a:prstGeom>
          <a:noFill/>
        </p:spPr>
        <p:txBody>
          <a:bodyPr wrap="none" rtlCol="0">
            <a:spAutoFit/>
          </a:bodyPr>
          <a:lstStyle/>
          <a:p>
            <a:r>
              <a:rPr lang="en-US" sz="5400" b="1" dirty="0" smtClean="0">
                <a:solidFill>
                  <a:schemeClr val="bg2">
                    <a:lumMod val="25000"/>
                  </a:schemeClr>
                </a:solidFill>
              </a:rPr>
              <a:t>Results</a:t>
            </a:r>
          </a:p>
        </p:txBody>
      </p:sp>
      <p:sp>
        <p:nvSpPr>
          <p:cNvPr id="15" name="TextBox 14"/>
          <p:cNvSpPr txBox="1"/>
          <p:nvPr/>
        </p:nvSpPr>
        <p:spPr>
          <a:xfrm>
            <a:off x="19431000" y="13485812"/>
            <a:ext cx="7404829" cy="923330"/>
          </a:xfrm>
          <a:prstGeom prst="rect">
            <a:avLst/>
          </a:prstGeom>
          <a:noFill/>
        </p:spPr>
        <p:txBody>
          <a:bodyPr wrap="none" rtlCol="0">
            <a:spAutoFit/>
          </a:bodyPr>
          <a:lstStyle/>
          <a:p>
            <a:r>
              <a:rPr lang="en-US" sz="5400" b="1" dirty="0" smtClean="0">
                <a:solidFill>
                  <a:schemeClr val="bg2">
                    <a:lumMod val="25000"/>
                  </a:schemeClr>
                </a:solidFill>
              </a:rPr>
              <a:t>Discussion &amp; Conclusions</a:t>
            </a:r>
          </a:p>
        </p:txBody>
      </p:sp>
      <p:sp>
        <p:nvSpPr>
          <p:cNvPr id="17" name="TextBox 16"/>
          <p:cNvSpPr txBox="1"/>
          <p:nvPr/>
        </p:nvSpPr>
        <p:spPr>
          <a:xfrm>
            <a:off x="29794200" y="33450212"/>
            <a:ext cx="5838257" cy="923330"/>
          </a:xfrm>
          <a:prstGeom prst="rect">
            <a:avLst/>
          </a:prstGeom>
          <a:noFill/>
        </p:spPr>
        <p:txBody>
          <a:bodyPr wrap="none" rtlCol="0">
            <a:spAutoFit/>
          </a:bodyPr>
          <a:lstStyle/>
          <a:p>
            <a:r>
              <a:rPr lang="en-US" sz="5400" b="1" dirty="0" smtClean="0">
                <a:solidFill>
                  <a:schemeClr val="bg2">
                    <a:lumMod val="25000"/>
                  </a:schemeClr>
                </a:solidFill>
              </a:rPr>
              <a:t>Acknowledgements</a:t>
            </a:r>
          </a:p>
        </p:txBody>
      </p:sp>
      <p:sp>
        <p:nvSpPr>
          <p:cNvPr id="30" name="TextBox 29"/>
          <p:cNvSpPr txBox="1"/>
          <p:nvPr/>
        </p:nvSpPr>
        <p:spPr>
          <a:xfrm>
            <a:off x="19476838" y="24619942"/>
            <a:ext cx="9356886" cy="6340196"/>
          </a:xfrm>
          <a:prstGeom prst="rect">
            <a:avLst/>
          </a:prstGeom>
          <a:noFill/>
        </p:spPr>
        <p:txBody>
          <a:bodyPr wrap="square" rtlCol="0">
            <a:spAutoFit/>
          </a:bodyPr>
          <a:lstStyle/>
          <a:p>
            <a:pPr indent="461963"/>
            <a:r>
              <a:rPr lang="en-US" sz="2900" dirty="0" smtClean="0">
                <a:latin typeface="Arial"/>
                <a:cs typeface="Arial"/>
              </a:rPr>
              <a:t>The Byzantine St. Stephen’s jaws had relatively low levels of </a:t>
            </a:r>
            <a:r>
              <a:rPr lang="en-US" sz="2900" dirty="0" smtClean="0">
                <a:latin typeface="Arial"/>
                <a:cs typeface="Arial"/>
              </a:rPr>
              <a:t>AMTL </a:t>
            </a:r>
            <a:r>
              <a:rPr lang="en-US" sz="2900" dirty="0" smtClean="0">
                <a:latin typeface="Arial"/>
                <a:cs typeface="Arial"/>
              </a:rPr>
              <a:t>compared to other sites from the Near East (Figure 2). </a:t>
            </a:r>
            <a:r>
              <a:rPr lang="en-US" sz="2900" dirty="0" smtClean="0">
                <a:latin typeface="Arial"/>
                <a:cs typeface="Arial"/>
              </a:rPr>
              <a:t>AMTL </a:t>
            </a:r>
            <a:r>
              <a:rPr lang="en-US" sz="2900" dirty="0" smtClean="0">
                <a:latin typeface="Arial"/>
                <a:cs typeface="Arial"/>
              </a:rPr>
              <a:t>was significantly different (</a:t>
            </a:r>
            <a:r>
              <a:rPr lang="en-US" sz="2900" dirty="0" err="1" smtClean="0">
                <a:latin typeface="Arial"/>
                <a:cs typeface="Arial"/>
              </a:rPr>
              <a:t>p</a:t>
            </a:r>
            <a:r>
              <a:rPr lang="en-US" sz="2900" dirty="0" smtClean="0">
                <a:latin typeface="Arial"/>
                <a:cs typeface="Arial"/>
              </a:rPr>
              <a:t>&lt;0.05) from all but one published collection: the Neolithic sample form the Southern Levant which dates to 8300-5500 BC (</a:t>
            </a:r>
            <a:r>
              <a:rPr lang="en-US" sz="2900" i="1" dirty="0" smtClean="0">
                <a:latin typeface="Arial"/>
                <a:cs typeface="Arial"/>
              </a:rPr>
              <a:t>x²</a:t>
            </a:r>
            <a:r>
              <a:rPr lang="en-US" sz="2900" dirty="0" smtClean="0">
                <a:latin typeface="Arial"/>
                <a:cs typeface="Arial"/>
              </a:rPr>
              <a:t>=0.931, </a:t>
            </a:r>
            <a:r>
              <a:rPr lang="en-US" sz="2900" i="1" dirty="0" err="1" smtClean="0">
                <a:latin typeface="Arial"/>
                <a:cs typeface="Arial"/>
              </a:rPr>
              <a:t>df</a:t>
            </a:r>
            <a:r>
              <a:rPr lang="en-US" sz="2900" dirty="0" smtClean="0">
                <a:latin typeface="Arial"/>
                <a:cs typeface="Arial"/>
              </a:rPr>
              <a:t>=1, </a:t>
            </a:r>
            <a:r>
              <a:rPr lang="en-US" sz="2900" dirty="0" err="1" smtClean="0">
                <a:latin typeface="Arial"/>
                <a:cs typeface="Arial"/>
              </a:rPr>
              <a:t>p</a:t>
            </a:r>
            <a:r>
              <a:rPr lang="en-US" sz="2900" dirty="0" smtClean="0">
                <a:latin typeface="Arial"/>
                <a:cs typeface="Arial"/>
              </a:rPr>
              <a:t>=0.3345) (</a:t>
            </a:r>
            <a:r>
              <a:rPr lang="en-US" sz="2900" dirty="0" err="1" smtClean="0">
                <a:latin typeface="Arial"/>
                <a:cs typeface="Arial"/>
              </a:rPr>
              <a:t>Eshed</a:t>
            </a:r>
            <a:r>
              <a:rPr lang="en-US" sz="2900" dirty="0" smtClean="0">
                <a:latin typeface="Arial"/>
                <a:cs typeface="Arial"/>
              </a:rPr>
              <a:t> et al., 2006). These </a:t>
            </a:r>
            <a:r>
              <a:rPr lang="en-US" sz="2900" dirty="0" err="1" smtClean="0">
                <a:latin typeface="Arial"/>
                <a:cs typeface="Arial"/>
              </a:rPr>
              <a:t>Natufians</a:t>
            </a:r>
            <a:r>
              <a:rPr lang="en-US" sz="2900" dirty="0" smtClean="0">
                <a:latin typeface="Arial"/>
                <a:cs typeface="Arial"/>
              </a:rPr>
              <a:t> also demonstrated low levels of dental caries, a factor commonly associated with </a:t>
            </a:r>
            <a:r>
              <a:rPr lang="en-US" sz="2900" dirty="0" smtClean="0">
                <a:latin typeface="Arial"/>
                <a:cs typeface="Arial"/>
              </a:rPr>
              <a:t>AMTL </a:t>
            </a:r>
            <a:r>
              <a:rPr lang="en-US" sz="2900" dirty="0" smtClean="0">
                <a:latin typeface="Arial"/>
                <a:cs typeface="Arial"/>
              </a:rPr>
              <a:t>(</a:t>
            </a:r>
            <a:r>
              <a:rPr lang="en-US" sz="2900" dirty="0" err="1" smtClean="0">
                <a:latin typeface="Arial"/>
                <a:cs typeface="Arial"/>
              </a:rPr>
              <a:t>Eshed</a:t>
            </a:r>
            <a:r>
              <a:rPr lang="en-US" sz="2900" dirty="0" smtClean="0">
                <a:latin typeface="Arial"/>
                <a:cs typeface="Arial"/>
              </a:rPr>
              <a:t> et al., 2006). </a:t>
            </a:r>
          </a:p>
          <a:p>
            <a:pPr indent="461963"/>
            <a:r>
              <a:rPr lang="en-US" sz="2900" dirty="0" smtClean="0">
                <a:latin typeface="Arial"/>
                <a:cs typeface="Arial"/>
              </a:rPr>
              <a:t>Although Levantine monasteries during the Byzantine era typically tried to adhere to a more ascetic diet (according to historical texts), Byzantine St. Stephen’s appears to be an exception.  This may be due to </a:t>
            </a:r>
            <a:r>
              <a:rPr lang="en-US" sz="2900" dirty="0" smtClean="0">
                <a:latin typeface="Arial"/>
                <a:cs typeface="Arial"/>
              </a:rPr>
              <a:t>its </a:t>
            </a:r>
            <a:r>
              <a:rPr lang="en-US" sz="2900" dirty="0" smtClean="0">
                <a:latin typeface="Arial"/>
                <a:cs typeface="Arial"/>
              </a:rPr>
              <a:t>urban location and/or it’s recorded affluence.  </a:t>
            </a:r>
            <a:endParaRPr lang="en-US" sz="2900" dirty="0"/>
          </a:p>
        </p:txBody>
      </p:sp>
      <p:sp>
        <p:nvSpPr>
          <p:cNvPr id="31" name="TextBox 30"/>
          <p:cNvSpPr txBox="1"/>
          <p:nvPr/>
        </p:nvSpPr>
        <p:spPr>
          <a:xfrm>
            <a:off x="19469100" y="30859412"/>
            <a:ext cx="17030700" cy="3216265"/>
          </a:xfrm>
          <a:prstGeom prst="rect">
            <a:avLst/>
          </a:prstGeom>
          <a:noFill/>
        </p:spPr>
        <p:txBody>
          <a:bodyPr wrap="square" rtlCol="0">
            <a:spAutoFit/>
          </a:bodyPr>
          <a:lstStyle/>
          <a:p>
            <a:pPr indent="461963"/>
            <a:r>
              <a:rPr lang="en-US" sz="2900" dirty="0" smtClean="0">
                <a:latin typeface="Arial"/>
                <a:cs typeface="Arial"/>
              </a:rPr>
              <a:t>Supplementing the dental </a:t>
            </a:r>
            <a:r>
              <a:rPr lang="en-US" sz="2900" dirty="0" err="1" smtClean="0">
                <a:latin typeface="Arial"/>
                <a:cs typeface="Arial"/>
              </a:rPr>
              <a:t>microwear</a:t>
            </a:r>
            <a:r>
              <a:rPr lang="en-US" sz="2900" dirty="0" smtClean="0">
                <a:latin typeface="Arial"/>
                <a:cs typeface="Arial"/>
              </a:rPr>
              <a:t> studies with data from </a:t>
            </a:r>
            <a:r>
              <a:rPr lang="en-US" sz="2900" dirty="0" err="1" smtClean="0">
                <a:latin typeface="Arial"/>
                <a:cs typeface="Arial"/>
              </a:rPr>
              <a:t>antemortem</a:t>
            </a:r>
            <a:r>
              <a:rPr lang="en-US" sz="2900" dirty="0" smtClean="0">
                <a:latin typeface="Arial"/>
                <a:cs typeface="Arial"/>
              </a:rPr>
              <a:t> tooth loss studies as well as previous studies on dental calculus, dental caries, </a:t>
            </a:r>
            <a:r>
              <a:rPr lang="en-US" sz="2900" dirty="0" err="1" smtClean="0">
                <a:latin typeface="Arial"/>
                <a:cs typeface="Arial"/>
              </a:rPr>
              <a:t>interproximal</a:t>
            </a:r>
            <a:r>
              <a:rPr lang="en-US" sz="2900" dirty="0" smtClean="0">
                <a:latin typeface="Arial"/>
                <a:cs typeface="Arial"/>
              </a:rPr>
              <a:t> grooving, and bone chemistry supports the idea that the monks were in good health and were probably eating a diet higher in protein and lower </a:t>
            </a:r>
            <a:r>
              <a:rPr lang="en-US" sz="2900" dirty="0" smtClean="0">
                <a:latin typeface="Arial"/>
                <a:cs typeface="Arial"/>
              </a:rPr>
              <a:t>in carbohydrates than historical texts indicate.</a:t>
            </a:r>
          </a:p>
          <a:p>
            <a:pPr indent="461963"/>
            <a:r>
              <a:rPr lang="en-US" sz="2900" dirty="0" smtClean="0">
                <a:latin typeface="Arial"/>
                <a:cs typeface="Arial"/>
              </a:rPr>
              <a:t> </a:t>
            </a:r>
          </a:p>
          <a:p>
            <a:endParaRPr lang="en-US" sz="2900" dirty="0" smtClean="0">
              <a:latin typeface="Arial"/>
              <a:cs typeface="Arial"/>
            </a:endParaRPr>
          </a:p>
          <a:p>
            <a:endParaRPr lang="en-US" sz="2900" dirty="0">
              <a:latin typeface="Arial"/>
              <a:cs typeface="Arial"/>
            </a:endParaRPr>
          </a:p>
        </p:txBody>
      </p:sp>
      <p:sp>
        <p:nvSpPr>
          <p:cNvPr id="32" name="TextBox 31"/>
          <p:cNvSpPr txBox="1"/>
          <p:nvPr/>
        </p:nvSpPr>
        <p:spPr>
          <a:xfrm>
            <a:off x="29870400" y="34268827"/>
            <a:ext cx="6477000" cy="4524315"/>
          </a:xfrm>
          <a:prstGeom prst="rect">
            <a:avLst/>
          </a:prstGeom>
          <a:noFill/>
        </p:spPr>
        <p:txBody>
          <a:bodyPr wrap="square" rtlCol="0">
            <a:spAutoFit/>
          </a:bodyPr>
          <a:lstStyle/>
          <a:p>
            <a:r>
              <a:rPr lang="en-US" sz="2200" i="1" dirty="0"/>
              <a:t>We would like to thank the</a:t>
            </a:r>
            <a:r>
              <a:rPr lang="en-US" sz="2200" i="1" dirty="0" smtClean="0"/>
              <a:t> NSF-REU program </a:t>
            </a:r>
            <a:r>
              <a:rPr lang="en-US" sz="2200" i="1" dirty="0"/>
              <a:t>(SES 0649088), the University of Notre Dame’s Undergraduate Research Opportunities Program, and Glynn Family Honor’s Program Grant for funding this research. We would also like to thank Professors Paul </a:t>
            </a:r>
            <a:r>
              <a:rPr lang="en-US" sz="2200" i="1" dirty="0" err="1"/>
              <a:t>Sciulli</a:t>
            </a:r>
            <a:r>
              <a:rPr lang="en-US" sz="2200" i="1" dirty="0"/>
              <a:t> (Ohio State University), Christopher Schmidt (University of Indianapolis), Peter </a:t>
            </a:r>
            <a:r>
              <a:rPr lang="en-US" sz="2200" i="1" dirty="0" err="1"/>
              <a:t>Ungar</a:t>
            </a:r>
            <a:r>
              <a:rPr lang="en-US" sz="2200" i="1" dirty="0"/>
              <a:t> (University of Arkansas). Special thanks to Dennis </a:t>
            </a:r>
            <a:r>
              <a:rPr lang="en-US" sz="2200" i="1" dirty="0" err="1"/>
              <a:t>Birdsell</a:t>
            </a:r>
            <a:r>
              <a:rPr lang="en-US" sz="2200" i="1" dirty="0"/>
              <a:t> for his help with SEM imaging, and the University of Notre Dame Center for Environmental Sciences and Technology for providing the gold sputtering machine and SEM used for this study. </a:t>
            </a:r>
          </a:p>
          <a:p>
            <a:endParaRPr lang="en-US" sz="2400" i="1" dirty="0"/>
          </a:p>
        </p:txBody>
      </p:sp>
      <p:grpSp>
        <p:nvGrpSpPr>
          <p:cNvPr id="36" name="Group 35"/>
          <p:cNvGrpSpPr/>
          <p:nvPr/>
        </p:nvGrpSpPr>
        <p:grpSpPr>
          <a:xfrm>
            <a:off x="8195886" y="33145412"/>
            <a:ext cx="21217314" cy="5643265"/>
            <a:chOff x="2938086" y="33602612"/>
            <a:chExt cx="21217314" cy="5643265"/>
          </a:xfrm>
        </p:grpSpPr>
        <p:pic>
          <p:nvPicPr>
            <p:cNvPr id="25" name="Picture 24" descr="27.150_lettered.jpg"/>
            <p:cNvPicPr>
              <a:picLocks noChangeAspect="1"/>
            </p:cNvPicPr>
            <p:nvPr/>
          </p:nvPicPr>
          <p:blipFill>
            <a:blip r:embed="rId4"/>
            <a:stretch>
              <a:fillRect/>
            </a:stretch>
          </p:blipFill>
          <p:spPr>
            <a:xfrm>
              <a:off x="3032760" y="33602612"/>
              <a:ext cx="5120640" cy="5120640"/>
            </a:xfrm>
            <a:prstGeom prst="rect">
              <a:avLst/>
            </a:prstGeom>
            <a:ln>
              <a:solidFill>
                <a:schemeClr val="tx1"/>
              </a:solidFill>
            </a:ln>
            <a:effectLst>
              <a:outerShdw blurRad="50800" dist="38100" dir="2700000">
                <a:schemeClr val="bg2">
                  <a:lumMod val="25000"/>
                  <a:alpha val="43000"/>
                </a:schemeClr>
              </a:outerShdw>
            </a:effectLst>
          </p:spPr>
        </p:pic>
        <p:pic>
          <p:nvPicPr>
            <p:cNvPr id="26" name="Picture 25" descr="9.412 B.jpg"/>
            <p:cNvPicPr>
              <a:picLocks noChangeAspect="1"/>
            </p:cNvPicPr>
            <p:nvPr/>
          </p:nvPicPr>
          <p:blipFill>
            <a:blip r:embed="rId5"/>
            <a:stretch>
              <a:fillRect/>
            </a:stretch>
          </p:blipFill>
          <p:spPr>
            <a:xfrm>
              <a:off x="8366760" y="33605235"/>
              <a:ext cx="5120640" cy="5120640"/>
            </a:xfrm>
            <a:prstGeom prst="rect">
              <a:avLst/>
            </a:prstGeom>
            <a:ln>
              <a:solidFill>
                <a:srgbClr val="000000"/>
              </a:solidFill>
            </a:ln>
            <a:effectLst>
              <a:outerShdw blurRad="50800" dist="38100" dir="2700000">
                <a:schemeClr val="bg2">
                  <a:lumMod val="25000"/>
                  <a:alpha val="43000"/>
                </a:schemeClr>
              </a:outerShdw>
            </a:effectLst>
          </p:spPr>
        </p:pic>
        <p:pic>
          <p:nvPicPr>
            <p:cNvPr id="27" name="Picture 26" descr="6.98 lettered.jpg"/>
            <p:cNvPicPr>
              <a:picLocks noChangeAspect="1"/>
            </p:cNvPicPr>
            <p:nvPr/>
          </p:nvPicPr>
          <p:blipFill>
            <a:blip r:embed="rId6"/>
            <a:stretch>
              <a:fillRect/>
            </a:stretch>
          </p:blipFill>
          <p:spPr>
            <a:xfrm>
              <a:off x="13700760" y="33605235"/>
              <a:ext cx="5120640" cy="5120640"/>
            </a:xfrm>
            <a:prstGeom prst="rect">
              <a:avLst/>
            </a:prstGeom>
            <a:ln>
              <a:solidFill>
                <a:srgbClr val="000000"/>
              </a:solidFill>
            </a:ln>
            <a:effectLst>
              <a:outerShdw blurRad="50800" dist="38100" dir="2700000">
                <a:schemeClr val="bg2">
                  <a:lumMod val="25000"/>
                  <a:alpha val="43000"/>
                </a:schemeClr>
              </a:outerShdw>
            </a:effectLst>
          </p:spPr>
        </p:pic>
        <p:pic>
          <p:nvPicPr>
            <p:cNvPr id="28" name="Picture 27" descr="9.428 lettered.jpg"/>
            <p:cNvPicPr>
              <a:picLocks noChangeAspect="1"/>
            </p:cNvPicPr>
            <p:nvPr/>
          </p:nvPicPr>
          <p:blipFill>
            <a:blip r:embed="rId7"/>
            <a:stretch>
              <a:fillRect/>
            </a:stretch>
          </p:blipFill>
          <p:spPr>
            <a:xfrm>
              <a:off x="19034760" y="33605235"/>
              <a:ext cx="5120640" cy="5120640"/>
            </a:xfrm>
            <a:prstGeom prst="rect">
              <a:avLst/>
            </a:prstGeom>
            <a:ln>
              <a:solidFill>
                <a:srgbClr val="000000"/>
              </a:solidFill>
            </a:ln>
            <a:effectLst>
              <a:outerShdw blurRad="50800" dist="38100" dir="2700000">
                <a:schemeClr val="bg2">
                  <a:lumMod val="25000"/>
                  <a:alpha val="43000"/>
                </a:schemeClr>
              </a:outerShdw>
            </a:effectLst>
          </p:spPr>
        </p:pic>
        <p:sp>
          <p:nvSpPr>
            <p:cNvPr id="33" name="TextBox 32"/>
            <p:cNvSpPr txBox="1"/>
            <p:nvPr/>
          </p:nvSpPr>
          <p:spPr>
            <a:xfrm>
              <a:off x="2938086" y="38784212"/>
              <a:ext cx="17835983" cy="461665"/>
            </a:xfrm>
            <a:prstGeom prst="rect">
              <a:avLst/>
            </a:prstGeom>
            <a:noFill/>
          </p:spPr>
          <p:txBody>
            <a:bodyPr wrap="none" rtlCol="0">
              <a:spAutoFit/>
            </a:bodyPr>
            <a:lstStyle/>
            <a:p>
              <a:r>
                <a:rPr lang="en-US" sz="2400" b="1" dirty="0" smtClean="0">
                  <a:latin typeface="Arial"/>
                  <a:cs typeface="Arial"/>
                </a:rPr>
                <a:t>Figure 1.  </a:t>
              </a:r>
              <a:r>
                <a:rPr lang="en-US" sz="2400" b="1" dirty="0" err="1" smtClean="0">
                  <a:latin typeface="Arial"/>
                  <a:cs typeface="Arial"/>
                </a:rPr>
                <a:t>SEMs</a:t>
              </a:r>
              <a:r>
                <a:rPr lang="en-US" sz="2400" b="1" dirty="0" smtClean="0">
                  <a:latin typeface="Arial"/>
                  <a:cs typeface="Arial"/>
                </a:rPr>
                <a:t> of pits and scratches on specimens:  a) EBND 27.150,  </a:t>
              </a:r>
              <a:r>
                <a:rPr lang="en-US" sz="2400" b="1" dirty="0" err="1" smtClean="0">
                  <a:latin typeface="Arial"/>
                  <a:cs typeface="Arial"/>
                </a:rPr>
                <a:t>b</a:t>
              </a:r>
              <a:r>
                <a:rPr lang="en-US" sz="2400" b="1" dirty="0" smtClean="0">
                  <a:latin typeface="Arial"/>
                  <a:cs typeface="Arial"/>
                </a:rPr>
                <a:t>) EBND 9.412, </a:t>
              </a:r>
              <a:r>
                <a:rPr lang="en-US" sz="2400" b="1" dirty="0" err="1" smtClean="0">
                  <a:latin typeface="Arial"/>
                  <a:cs typeface="Arial"/>
                </a:rPr>
                <a:t>c</a:t>
              </a:r>
              <a:r>
                <a:rPr lang="en-US" sz="2400" b="1" dirty="0" smtClean="0">
                  <a:latin typeface="Arial"/>
                  <a:cs typeface="Arial"/>
                </a:rPr>
                <a:t>) EBND 6.98, and, </a:t>
              </a:r>
              <a:r>
                <a:rPr lang="en-US" sz="2400" b="1" dirty="0" err="1" smtClean="0">
                  <a:latin typeface="Arial"/>
                  <a:cs typeface="Arial"/>
                </a:rPr>
                <a:t>d</a:t>
              </a:r>
              <a:r>
                <a:rPr lang="en-US" sz="2400" b="1" dirty="0" smtClean="0">
                  <a:latin typeface="Arial"/>
                  <a:cs typeface="Arial"/>
                </a:rPr>
                <a:t>) EBND 9.428. </a:t>
              </a:r>
              <a:endParaRPr lang="en-US" sz="2400" b="1" dirty="0">
                <a:latin typeface="Arial"/>
                <a:cs typeface="Arial"/>
              </a:endParaRPr>
            </a:p>
          </p:txBody>
        </p:sp>
      </p:grpSp>
      <p:sp>
        <p:nvSpPr>
          <p:cNvPr id="34" name="TextBox 33"/>
          <p:cNvSpPr txBox="1"/>
          <p:nvPr/>
        </p:nvSpPr>
        <p:spPr>
          <a:xfrm>
            <a:off x="28956000" y="29876015"/>
            <a:ext cx="7467600" cy="830997"/>
          </a:xfrm>
          <a:prstGeom prst="rect">
            <a:avLst/>
          </a:prstGeom>
          <a:noFill/>
        </p:spPr>
        <p:txBody>
          <a:bodyPr wrap="square" rtlCol="0">
            <a:spAutoFit/>
          </a:bodyPr>
          <a:lstStyle/>
          <a:p>
            <a:r>
              <a:rPr lang="en-US" sz="2400" b="1" dirty="0" smtClean="0">
                <a:latin typeface="Arial"/>
                <a:cs typeface="Arial"/>
              </a:rPr>
              <a:t>Figure 2.</a:t>
            </a:r>
            <a:r>
              <a:rPr lang="en-US" sz="2400" b="1" dirty="0" smtClean="0">
                <a:latin typeface="Arial"/>
                <a:cs typeface="Arial"/>
              </a:rPr>
              <a:t> Comparison </a:t>
            </a:r>
            <a:r>
              <a:rPr lang="en-US" sz="2400" b="1" dirty="0" smtClean="0">
                <a:latin typeface="Arial"/>
                <a:cs typeface="Arial"/>
              </a:rPr>
              <a:t>of </a:t>
            </a:r>
            <a:r>
              <a:rPr lang="en-US" sz="2400" b="1" dirty="0" smtClean="0">
                <a:latin typeface="Arial"/>
                <a:cs typeface="Arial"/>
              </a:rPr>
              <a:t>AMTL </a:t>
            </a:r>
            <a:r>
              <a:rPr lang="en-US" sz="2400" b="1" dirty="0" smtClean="0">
                <a:latin typeface="Arial"/>
                <a:cs typeface="Arial"/>
              </a:rPr>
              <a:t>frequencies for numerous Near Eastern sites   </a:t>
            </a:r>
            <a:endParaRPr lang="en-US" sz="2400" b="1" dirty="0">
              <a:latin typeface="Arial"/>
              <a:cs typeface="Arial"/>
            </a:endParaRPr>
          </a:p>
        </p:txBody>
      </p:sp>
      <p:sp>
        <p:nvSpPr>
          <p:cNvPr id="35" name="TextBox 34"/>
          <p:cNvSpPr txBox="1"/>
          <p:nvPr/>
        </p:nvSpPr>
        <p:spPr>
          <a:xfrm>
            <a:off x="19494500" y="10234612"/>
            <a:ext cx="4419599" cy="461665"/>
          </a:xfrm>
          <a:prstGeom prst="rect">
            <a:avLst/>
          </a:prstGeom>
          <a:noFill/>
        </p:spPr>
        <p:txBody>
          <a:bodyPr wrap="none" rtlCol="0">
            <a:spAutoFit/>
          </a:bodyPr>
          <a:lstStyle/>
          <a:p>
            <a:r>
              <a:rPr lang="en-US" sz="2400" b="1" dirty="0" smtClean="0">
                <a:latin typeface="Arial"/>
                <a:cs typeface="Arial"/>
              </a:rPr>
              <a:t>Table 1.  </a:t>
            </a:r>
            <a:r>
              <a:rPr lang="en-US" sz="2400" b="1" dirty="0" smtClean="0">
                <a:latin typeface="Arial"/>
                <a:cs typeface="Arial"/>
              </a:rPr>
              <a:t>AMTL </a:t>
            </a:r>
            <a:r>
              <a:rPr lang="en-US" sz="2400" b="1" dirty="0" smtClean="0">
                <a:latin typeface="Arial"/>
                <a:cs typeface="Arial"/>
              </a:rPr>
              <a:t>by tooth type.</a:t>
            </a:r>
            <a:endParaRPr lang="en-US" sz="2400" b="1" dirty="0">
              <a:latin typeface="Arial"/>
              <a:cs typeface="Arial"/>
            </a:endParaRPr>
          </a:p>
        </p:txBody>
      </p:sp>
      <p:graphicFrame>
        <p:nvGraphicFramePr>
          <p:cNvPr id="38" name="Table 37"/>
          <p:cNvGraphicFramePr>
            <a:graphicFrameLocks noGrp="1"/>
          </p:cNvGraphicFramePr>
          <p:nvPr/>
        </p:nvGraphicFramePr>
        <p:xfrm>
          <a:off x="19583400" y="10768012"/>
          <a:ext cx="9067799" cy="2346960"/>
        </p:xfrm>
        <a:graphic>
          <a:graphicData uri="http://schemas.openxmlformats.org/drawingml/2006/table">
            <a:tbl>
              <a:tblPr firstRow="1" bandRow="1">
                <a:tableStyleId>{2D5ABB26-0587-4C30-8999-92F81FD0307C}</a:tableStyleId>
              </a:tblPr>
              <a:tblGrid>
                <a:gridCol w="2819399"/>
                <a:gridCol w="1226235"/>
                <a:gridCol w="1185789"/>
                <a:gridCol w="1185789"/>
                <a:gridCol w="1255541"/>
                <a:gridCol w="1395046"/>
              </a:tblGrid>
              <a:tr h="370840">
                <a:tc>
                  <a:txBody>
                    <a:bodyPr/>
                    <a:lstStyle/>
                    <a:p>
                      <a:endParaRPr lang="en-US" sz="2400" dirty="0">
                        <a:solidFill>
                          <a:srgbClr val="632523"/>
                        </a:solidFill>
                        <a:latin typeface="Arial"/>
                        <a:cs typeface="Aria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90000"/>
                      </a:schemeClr>
                    </a:solidFill>
                  </a:tcPr>
                </a:tc>
                <a:tc>
                  <a:txBody>
                    <a:bodyPr/>
                    <a:lstStyle/>
                    <a:p>
                      <a:pPr algn="ctr"/>
                      <a:r>
                        <a:rPr lang="en-US" sz="2400" b="1" dirty="0" smtClean="0">
                          <a:latin typeface="Arial"/>
                          <a:cs typeface="Arial"/>
                        </a:rPr>
                        <a:t>C</a:t>
                      </a:r>
                      <a:endParaRPr lang="en-US" sz="2400" b="1" dirty="0">
                        <a:solidFill>
                          <a:srgbClr val="632523"/>
                        </a:solidFill>
                        <a:latin typeface="Arial"/>
                        <a:cs typeface="Aria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90000"/>
                      </a:schemeClr>
                    </a:solidFill>
                  </a:tcPr>
                </a:tc>
                <a:tc>
                  <a:txBody>
                    <a:bodyPr/>
                    <a:lstStyle/>
                    <a:p>
                      <a:pPr algn="ctr"/>
                      <a:r>
                        <a:rPr lang="en-US" sz="2400" b="1" dirty="0" smtClean="0">
                          <a:latin typeface="Arial"/>
                          <a:cs typeface="Arial"/>
                        </a:rPr>
                        <a:t>I</a:t>
                      </a:r>
                      <a:endParaRPr lang="en-US" sz="2400" b="1" dirty="0">
                        <a:solidFill>
                          <a:srgbClr val="632523"/>
                        </a:solidFill>
                        <a:latin typeface="Arial"/>
                        <a:cs typeface="Aria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90000"/>
                      </a:schemeClr>
                    </a:solidFill>
                  </a:tcPr>
                </a:tc>
                <a:tc>
                  <a:txBody>
                    <a:bodyPr/>
                    <a:lstStyle/>
                    <a:p>
                      <a:pPr algn="ctr"/>
                      <a:r>
                        <a:rPr lang="en-US" sz="2400" b="1" dirty="0" smtClean="0">
                          <a:latin typeface="Arial"/>
                          <a:cs typeface="Arial"/>
                        </a:rPr>
                        <a:t>P</a:t>
                      </a:r>
                      <a:endParaRPr lang="en-US" sz="2400" b="1" dirty="0">
                        <a:solidFill>
                          <a:srgbClr val="632523"/>
                        </a:solidFill>
                        <a:latin typeface="Arial"/>
                        <a:cs typeface="Aria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90000"/>
                      </a:schemeClr>
                    </a:solidFill>
                  </a:tcPr>
                </a:tc>
                <a:tc>
                  <a:txBody>
                    <a:bodyPr/>
                    <a:lstStyle/>
                    <a:p>
                      <a:pPr algn="ctr"/>
                      <a:r>
                        <a:rPr lang="en-US" sz="2400" b="1" dirty="0" smtClean="0">
                          <a:latin typeface="Arial"/>
                          <a:cs typeface="Arial"/>
                        </a:rPr>
                        <a:t>M</a:t>
                      </a:r>
                      <a:endParaRPr lang="en-US" sz="2400" b="1" dirty="0">
                        <a:solidFill>
                          <a:srgbClr val="632523"/>
                        </a:solidFill>
                        <a:latin typeface="Arial"/>
                        <a:cs typeface="Aria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90000"/>
                      </a:schemeClr>
                    </a:solidFill>
                  </a:tcPr>
                </a:tc>
                <a:tc>
                  <a:txBody>
                    <a:bodyPr/>
                    <a:lstStyle/>
                    <a:p>
                      <a:pPr algn="ctr"/>
                      <a:r>
                        <a:rPr lang="en-US" sz="2400" b="1" dirty="0" smtClean="0">
                          <a:latin typeface="Arial"/>
                          <a:cs typeface="Arial"/>
                        </a:rPr>
                        <a:t>Total</a:t>
                      </a:r>
                      <a:endParaRPr lang="en-US" sz="2400" b="1" dirty="0">
                        <a:solidFill>
                          <a:srgbClr val="632523"/>
                        </a:solidFill>
                        <a:latin typeface="Arial"/>
                        <a:cs typeface="Aria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90000"/>
                      </a:schemeClr>
                    </a:solidFill>
                  </a:tcPr>
                </a:tc>
              </a:tr>
              <a:tr h="370840">
                <a:tc>
                  <a:txBody>
                    <a:bodyPr/>
                    <a:lstStyle/>
                    <a:p>
                      <a:r>
                        <a:rPr lang="en-US" sz="2400" b="1" dirty="0" err="1" smtClean="0">
                          <a:latin typeface="Arial"/>
                          <a:cs typeface="Arial"/>
                        </a:rPr>
                        <a:t>Antemortem</a:t>
                      </a:r>
                      <a:r>
                        <a:rPr lang="en-US" sz="2400" b="1" dirty="0" smtClean="0">
                          <a:latin typeface="Arial"/>
                          <a:cs typeface="Arial"/>
                        </a:rPr>
                        <a:t> Loss</a:t>
                      </a:r>
                      <a:endParaRPr lang="en-US" sz="2400" b="1" dirty="0">
                        <a:solidFill>
                          <a:srgbClr val="632523"/>
                        </a:solidFill>
                        <a:latin typeface="Arial"/>
                        <a:cs typeface="Arial"/>
                      </a:endParaRPr>
                    </a:p>
                  </a:txBody>
                  <a:tcPr>
                    <a:lnT w="12700" cap="flat" cmpd="sng" algn="ctr">
                      <a:solidFill>
                        <a:scrgbClr r="0" g="0" b="0"/>
                      </a:solidFill>
                      <a:prstDash val="solid"/>
                      <a:round/>
                      <a:headEnd type="none" w="med" len="med"/>
                      <a:tailEnd type="none" w="med" len="med"/>
                    </a:lnT>
                    <a:solidFill>
                      <a:schemeClr val="bg2">
                        <a:lumMod val="90000"/>
                      </a:schemeClr>
                    </a:solidFill>
                  </a:tcPr>
                </a:tc>
                <a:tc>
                  <a:txBody>
                    <a:bodyPr/>
                    <a:lstStyle/>
                    <a:p>
                      <a:pPr algn="ctr"/>
                      <a:r>
                        <a:rPr lang="en-US" sz="2400" dirty="0" smtClean="0">
                          <a:latin typeface="Arial"/>
                          <a:cs typeface="Arial"/>
                        </a:rPr>
                        <a:t>2</a:t>
                      </a:r>
                      <a:endParaRPr lang="en-US" sz="2400" dirty="0">
                        <a:solidFill>
                          <a:srgbClr val="632523"/>
                        </a:solidFill>
                        <a:latin typeface="Arial"/>
                        <a:cs typeface="Arial"/>
                      </a:endParaRPr>
                    </a:p>
                  </a:txBody>
                  <a:tcPr anchor="ctr">
                    <a:lnT w="12700" cap="flat" cmpd="sng" algn="ctr">
                      <a:solidFill>
                        <a:scrgbClr r="0" g="0" b="0"/>
                      </a:solidFill>
                      <a:prstDash val="solid"/>
                      <a:round/>
                      <a:headEnd type="none" w="med" len="med"/>
                      <a:tailEnd type="none" w="med" len="med"/>
                    </a:lnT>
                    <a:solidFill>
                      <a:schemeClr val="bg2">
                        <a:lumMod val="90000"/>
                      </a:schemeClr>
                    </a:solidFill>
                  </a:tcPr>
                </a:tc>
                <a:tc>
                  <a:txBody>
                    <a:bodyPr/>
                    <a:lstStyle/>
                    <a:p>
                      <a:pPr algn="ctr"/>
                      <a:r>
                        <a:rPr lang="en-US" sz="2400" dirty="0" smtClean="0">
                          <a:latin typeface="Arial"/>
                          <a:cs typeface="Arial"/>
                        </a:rPr>
                        <a:t>7</a:t>
                      </a:r>
                      <a:endParaRPr lang="en-US" sz="2400" dirty="0">
                        <a:solidFill>
                          <a:srgbClr val="632523"/>
                        </a:solidFill>
                        <a:latin typeface="Arial"/>
                        <a:cs typeface="Arial"/>
                      </a:endParaRPr>
                    </a:p>
                  </a:txBody>
                  <a:tcPr anchor="ctr">
                    <a:lnT w="12700" cap="flat" cmpd="sng" algn="ctr">
                      <a:solidFill>
                        <a:scrgbClr r="0" g="0" b="0"/>
                      </a:solidFill>
                      <a:prstDash val="solid"/>
                      <a:round/>
                      <a:headEnd type="none" w="med" len="med"/>
                      <a:tailEnd type="none" w="med" len="med"/>
                    </a:lnT>
                    <a:solidFill>
                      <a:schemeClr val="bg2">
                        <a:lumMod val="90000"/>
                      </a:schemeClr>
                    </a:solidFill>
                  </a:tcPr>
                </a:tc>
                <a:tc>
                  <a:txBody>
                    <a:bodyPr/>
                    <a:lstStyle/>
                    <a:p>
                      <a:pPr algn="ctr"/>
                      <a:r>
                        <a:rPr lang="en-US" sz="2400" dirty="0" smtClean="0">
                          <a:latin typeface="Arial"/>
                          <a:cs typeface="Arial"/>
                        </a:rPr>
                        <a:t>14</a:t>
                      </a:r>
                      <a:endParaRPr lang="en-US" sz="2400" dirty="0">
                        <a:solidFill>
                          <a:srgbClr val="632523"/>
                        </a:solidFill>
                        <a:latin typeface="Arial"/>
                        <a:cs typeface="Arial"/>
                      </a:endParaRPr>
                    </a:p>
                  </a:txBody>
                  <a:tcPr anchor="ctr">
                    <a:lnT w="12700" cap="flat" cmpd="sng" algn="ctr">
                      <a:solidFill>
                        <a:scrgbClr r="0" g="0" b="0"/>
                      </a:solidFill>
                      <a:prstDash val="solid"/>
                      <a:round/>
                      <a:headEnd type="none" w="med" len="med"/>
                      <a:tailEnd type="none" w="med" len="med"/>
                    </a:lnT>
                    <a:solidFill>
                      <a:schemeClr val="bg2">
                        <a:lumMod val="90000"/>
                      </a:schemeClr>
                    </a:solidFill>
                  </a:tcPr>
                </a:tc>
                <a:tc>
                  <a:txBody>
                    <a:bodyPr/>
                    <a:lstStyle/>
                    <a:p>
                      <a:pPr algn="ctr"/>
                      <a:r>
                        <a:rPr lang="en-US" sz="2400" dirty="0" smtClean="0">
                          <a:latin typeface="Arial"/>
                          <a:cs typeface="Arial"/>
                        </a:rPr>
                        <a:t>50</a:t>
                      </a:r>
                      <a:endParaRPr lang="en-US" sz="2400" dirty="0">
                        <a:solidFill>
                          <a:srgbClr val="632523"/>
                        </a:solidFill>
                        <a:latin typeface="Arial"/>
                        <a:cs typeface="Arial"/>
                      </a:endParaRPr>
                    </a:p>
                  </a:txBody>
                  <a:tcPr anchor="ctr">
                    <a:lnT w="12700" cap="flat" cmpd="sng" algn="ctr">
                      <a:solidFill>
                        <a:scrgbClr r="0" g="0" b="0"/>
                      </a:solidFill>
                      <a:prstDash val="solid"/>
                      <a:round/>
                      <a:headEnd type="none" w="med" len="med"/>
                      <a:tailEnd type="none" w="med" len="med"/>
                    </a:lnT>
                    <a:solidFill>
                      <a:schemeClr val="bg2">
                        <a:lumMod val="90000"/>
                      </a:schemeClr>
                    </a:solidFill>
                  </a:tcPr>
                </a:tc>
                <a:tc>
                  <a:txBody>
                    <a:bodyPr/>
                    <a:lstStyle/>
                    <a:p>
                      <a:pPr algn="ctr"/>
                      <a:r>
                        <a:rPr lang="en-US" sz="2400" dirty="0" smtClean="0">
                          <a:latin typeface="Arial"/>
                          <a:cs typeface="Arial"/>
                        </a:rPr>
                        <a:t>73</a:t>
                      </a:r>
                      <a:endParaRPr lang="en-US" sz="2400" dirty="0">
                        <a:solidFill>
                          <a:srgbClr val="632523"/>
                        </a:solidFill>
                        <a:latin typeface="Arial"/>
                        <a:cs typeface="Arial"/>
                      </a:endParaRPr>
                    </a:p>
                  </a:txBody>
                  <a:tcPr anchor="ctr">
                    <a:lnT w="12700" cap="flat" cmpd="sng" algn="ctr">
                      <a:solidFill>
                        <a:scrgbClr r="0" g="0" b="0"/>
                      </a:solidFill>
                      <a:prstDash val="solid"/>
                      <a:round/>
                      <a:headEnd type="none" w="med" len="med"/>
                      <a:tailEnd type="none" w="med" len="med"/>
                    </a:lnT>
                    <a:solidFill>
                      <a:schemeClr val="bg2">
                        <a:lumMod val="90000"/>
                      </a:schemeClr>
                    </a:solidFill>
                  </a:tcPr>
                </a:tc>
              </a:tr>
              <a:tr h="609600">
                <a:tc>
                  <a:txBody>
                    <a:bodyPr/>
                    <a:lstStyle/>
                    <a:p>
                      <a:r>
                        <a:rPr lang="en-US" sz="2400" b="1" dirty="0" smtClean="0">
                          <a:latin typeface="Arial"/>
                          <a:cs typeface="Arial"/>
                        </a:rPr>
                        <a:t>Viable Sockets</a:t>
                      </a:r>
                      <a:endParaRPr lang="en-US" sz="2400" b="1" dirty="0">
                        <a:solidFill>
                          <a:srgbClr val="632523"/>
                        </a:solidFill>
                        <a:latin typeface="Arial"/>
                        <a:cs typeface="Arial"/>
                      </a:endParaRPr>
                    </a:p>
                  </a:txBody>
                  <a:tcPr>
                    <a:lnB w="12700" cap="flat" cmpd="sng" algn="ctr">
                      <a:solidFill>
                        <a:scrgbClr r="0" g="0" b="0"/>
                      </a:solidFill>
                      <a:prstDash val="dot"/>
                      <a:round/>
                      <a:headEnd type="none" w="med" len="med"/>
                      <a:tailEnd type="none" w="med" len="med"/>
                    </a:lnB>
                    <a:solidFill>
                      <a:schemeClr val="bg2">
                        <a:lumMod val="90000"/>
                      </a:schemeClr>
                    </a:solidFill>
                  </a:tcPr>
                </a:tc>
                <a:tc>
                  <a:txBody>
                    <a:bodyPr/>
                    <a:lstStyle/>
                    <a:p>
                      <a:pPr algn="ctr"/>
                      <a:r>
                        <a:rPr lang="en-US" sz="2400" dirty="0" smtClean="0">
                          <a:latin typeface="Arial"/>
                          <a:cs typeface="Arial"/>
                        </a:rPr>
                        <a:t>168</a:t>
                      </a:r>
                      <a:endParaRPr lang="en-US" sz="2400" dirty="0">
                        <a:solidFill>
                          <a:srgbClr val="632523"/>
                        </a:solidFill>
                        <a:latin typeface="Arial"/>
                        <a:cs typeface="Arial"/>
                      </a:endParaRPr>
                    </a:p>
                  </a:txBody>
                  <a:tcPr anchor="ctr">
                    <a:lnB w="12700" cap="flat" cmpd="sng" algn="ctr">
                      <a:solidFill>
                        <a:scrgbClr r="0" g="0" b="0"/>
                      </a:solidFill>
                      <a:prstDash val="dot"/>
                      <a:round/>
                      <a:headEnd type="none" w="med" len="med"/>
                      <a:tailEnd type="none" w="med" len="med"/>
                    </a:lnB>
                    <a:solidFill>
                      <a:schemeClr val="bg2">
                        <a:lumMod val="90000"/>
                      </a:schemeClr>
                    </a:solidFill>
                  </a:tcPr>
                </a:tc>
                <a:tc>
                  <a:txBody>
                    <a:bodyPr/>
                    <a:lstStyle/>
                    <a:p>
                      <a:pPr algn="ctr"/>
                      <a:r>
                        <a:rPr lang="en-US" sz="2400" dirty="0" smtClean="0">
                          <a:latin typeface="Arial"/>
                          <a:cs typeface="Arial"/>
                        </a:rPr>
                        <a:t>332</a:t>
                      </a:r>
                      <a:endParaRPr lang="en-US" sz="2400" dirty="0">
                        <a:solidFill>
                          <a:srgbClr val="632523"/>
                        </a:solidFill>
                        <a:latin typeface="Arial"/>
                        <a:cs typeface="Arial"/>
                      </a:endParaRPr>
                    </a:p>
                  </a:txBody>
                  <a:tcPr anchor="ctr">
                    <a:lnB w="12700" cap="flat" cmpd="sng" algn="ctr">
                      <a:solidFill>
                        <a:scrgbClr r="0" g="0" b="0"/>
                      </a:solidFill>
                      <a:prstDash val="dot"/>
                      <a:round/>
                      <a:headEnd type="none" w="med" len="med"/>
                      <a:tailEnd type="none" w="med" len="med"/>
                    </a:lnB>
                    <a:solidFill>
                      <a:schemeClr val="bg2">
                        <a:lumMod val="90000"/>
                      </a:schemeClr>
                    </a:solidFill>
                  </a:tcPr>
                </a:tc>
                <a:tc>
                  <a:txBody>
                    <a:bodyPr/>
                    <a:lstStyle/>
                    <a:p>
                      <a:pPr algn="ctr"/>
                      <a:r>
                        <a:rPr lang="en-US" sz="2400" dirty="0" smtClean="0">
                          <a:latin typeface="Arial"/>
                          <a:cs typeface="Arial"/>
                        </a:rPr>
                        <a:t>327</a:t>
                      </a:r>
                      <a:endParaRPr lang="en-US" sz="2400" dirty="0">
                        <a:solidFill>
                          <a:srgbClr val="632523"/>
                        </a:solidFill>
                        <a:latin typeface="Arial"/>
                        <a:cs typeface="Arial"/>
                      </a:endParaRPr>
                    </a:p>
                  </a:txBody>
                  <a:tcPr anchor="ctr">
                    <a:lnB w="12700" cap="flat" cmpd="sng" algn="ctr">
                      <a:solidFill>
                        <a:scrgbClr r="0" g="0" b="0"/>
                      </a:solidFill>
                      <a:prstDash val="dot"/>
                      <a:round/>
                      <a:headEnd type="none" w="med" len="med"/>
                      <a:tailEnd type="none" w="med" len="med"/>
                    </a:lnB>
                    <a:solidFill>
                      <a:schemeClr val="bg2">
                        <a:lumMod val="90000"/>
                      </a:schemeClr>
                    </a:solidFill>
                  </a:tcPr>
                </a:tc>
                <a:tc>
                  <a:txBody>
                    <a:bodyPr/>
                    <a:lstStyle/>
                    <a:p>
                      <a:pPr algn="ctr"/>
                      <a:r>
                        <a:rPr lang="en-US" sz="2400" dirty="0" smtClean="0">
                          <a:latin typeface="Arial"/>
                          <a:cs typeface="Arial"/>
                        </a:rPr>
                        <a:t>347</a:t>
                      </a:r>
                      <a:endParaRPr lang="en-US" sz="2400" dirty="0">
                        <a:solidFill>
                          <a:srgbClr val="632523"/>
                        </a:solidFill>
                        <a:latin typeface="Arial"/>
                        <a:cs typeface="Arial"/>
                      </a:endParaRPr>
                    </a:p>
                  </a:txBody>
                  <a:tcPr anchor="ctr">
                    <a:lnB w="12700" cap="flat" cmpd="sng" algn="ctr">
                      <a:solidFill>
                        <a:scrgbClr r="0" g="0" b="0"/>
                      </a:solidFill>
                      <a:prstDash val="dot"/>
                      <a:round/>
                      <a:headEnd type="none" w="med" len="med"/>
                      <a:tailEnd type="none" w="med" len="med"/>
                    </a:lnB>
                    <a:solidFill>
                      <a:schemeClr val="bg2">
                        <a:lumMod val="90000"/>
                      </a:schemeClr>
                    </a:solidFill>
                  </a:tcPr>
                </a:tc>
                <a:tc>
                  <a:txBody>
                    <a:bodyPr/>
                    <a:lstStyle/>
                    <a:p>
                      <a:pPr algn="ctr"/>
                      <a:r>
                        <a:rPr lang="en-US" sz="2400" dirty="0" smtClean="0">
                          <a:latin typeface="Arial"/>
                          <a:cs typeface="Arial"/>
                        </a:rPr>
                        <a:t>1174</a:t>
                      </a:r>
                      <a:endParaRPr lang="en-US" sz="2400" dirty="0">
                        <a:solidFill>
                          <a:srgbClr val="632523"/>
                        </a:solidFill>
                        <a:latin typeface="Arial"/>
                        <a:cs typeface="Arial"/>
                      </a:endParaRPr>
                    </a:p>
                  </a:txBody>
                  <a:tcPr anchor="ctr">
                    <a:lnB w="12700" cap="flat" cmpd="sng" algn="ctr">
                      <a:solidFill>
                        <a:scrgbClr r="0" g="0" b="0"/>
                      </a:solidFill>
                      <a:prstDash val="dot"/>
                      <a:round/>
                      <a:headEnd type="none" w="med" len="med"/>
                      <a:tailEnd type="none" w="med" len="med"/>
                    </a:lnB>
                    <a:solidFill>
                      <a:schemeClr val="bg2">
                        <a:lumMod val="90000"/>
                      </a:schemeClr>
                    </a:solidFill>
                  </a:tcPr>
                </a:tc>
              </a:tr>
              <a:tr h="370840">
                <a:tc>
                  <a:txBody>
                    <a:bodyPr/>
                    <a:lstStyle/>
                    <a:p>
                      <a:r>
                        <a:rPr lang="en-US" sz="2400" b="1" dirty="0" smtClean="0">
                          <a:latin typeface="Arial"/>
                          <a:cs typeface="Arial"/>
                        </a:rPr>
                        <a:t>Total</a:t>
                      </a:r>
                      <a:endParaRPr lang="en-US" sz="2400" b="1" dirty="0">
                        <a:solidFill>
                          <a:srgbClr val="632523"/>
                        </a:solidFill>
                        <a:latin typeface="Arial"/>
                        <a:cs typeface="Arial"/>
                      </a:endParaRPr>
                    </a:p>
                  </a:txBody>
                  <a:tcPr anchor="ctr">
                    <a:lnT w="12700" cap="flat" cmpd="sng" algn="ctr">
                      <a:solidFill>
                        <a:scrgbClr r="0" g="0" b="0"/>
                      </a:solidFill>
                      <a:prstDash val="dot"/>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90000"/>
                      </a:schemeClr>
                    </a:solidFill>
                  </a:tcPr>
                </a:tc>
                <a:tc>
                  <a:txBody>
                    <a:bodyPr/>
                    <a:lstStyle/>
                    <a:p>
                      <a:pPr algn="ctr"/>
                      <a:r>
                        <a:rPr lang="en-US" sz="2400" dirty="0" smtClean="0">
                          <a:latin typeface="Arial"/>
                          <a:cs typeface="Arial"/>
                        </a:rPr>
                        <a:t>170</a:t>
                      </a:r>
                    </a:p>
                    <a:p>
                      <a:pPr algn="ctr"/>
                      <a:r>
                        <a:rPr lang="en-US" sz="2400" dirty="0" smtClean="0">
                          <a:latin typeface="Arial"/>
                          <a:cs typeface="Arial"/>
                        </a:rPr>
                        <a:t>(1.2%)</a:t>
                      </a:r>
                      <a:endParaRPr lang="en-US" sz="2400" dirty="0">
                        <a:solidFill>
                          <a:srgbClr val="632523"/>
                        </a:solidFill>
                        <a:latin typeface="Arial"/>
                        <a:cs typeface="Arial"/>
                      </a:endParaRPr>
                    </a:p>
                  </a:txBody>
                  <a:tcPr anchor="ctr">
                    <a:lnT w="12700" cap="flat" cmpd="sng" algn="ctr">
                      <a:solidFill>
                        <a:scrgbClr r="0" g="0" b="0"/>
                      </a:solidFill>
                      <a:prstDash val="dot"/>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90000"/>
                      </a:schemeClr>
                    </a:solidFill>
                  </a:tcPr>
                </a:tc>
                <a:tc>
                  <a:txBody>
                    <a:bodyPr/>
                    <a:lstStyle/>
                    <a:p>
                      <a:pPr algn="ctr"/>
                      <a:r>
                        <a:rPr lang="en-US" sz="2400" dirty="0" smtClean="0">
                          <a:latin typeface="Arial"/>
                          <a:cs typeface="Arial"/>
                        </a:rPr>
                        <a:t>339</a:t>
                      </a:r>
                    </a:p>
                    <a:p>
                      <a:pPr algn="ctr"/>
                      <a:r>
                        <a:rPr lang="en-US" sz="2400" dirty="0" smtClean="0">
                          <a:latin typeface="Arial"/>
                          <a:cs typeface="Arial"/>
                        </a:rPr>
                        <a:t>(2.1%)</a:t>
                      </a:r>
                      <a:endParaRPr lang="en-US" sz="2400" dirty="0">
                        <a:solidFill>
                          <a:srgbClr val="632523"/>
                        </a:solidFill>
                        <a:latin typeface="Arial"/>
                        <a:cs typeface="Arial"/>
                      </a:endParaRPr>
                    </a:p>
                  </a:txBody>
                  <a:tcPr anchor="ctr">
                    <a:lnT w="12700" cap="flat" cmpd="sng" algn="ctr">
                      <a:solidFill>
                        <a:scrgbClr r="0" g="0" b="0"/>
                      </a:solidFill>
                      <a:prstDash val="dot"/>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90000"/>
                      </a:schemeClr>
                    </a:solidFill>
                  </a:tcPr>
                </a:tc>
                <a:tc>
                  <a:txBody>
                    <a:bodyPr/>
                    <a:lstStyle/>
                    <a:p>
                      <a:pPr algn="ctr"/>
                      <a:r>
                        <a:rPr lang="en-US" sz="2400" dirty="0" smtClean="0">
                          <a:latin typeface="Arial"/>
                          <a:cs typeface="Arial"/>
                        </a:rPr>
                        <a:t>341</a:t>
                      </a:r>
                    </a:p>
                    <a:p>
                      <a:pPr algn="ctr"/>
                      <a:r>
                        <a:rPr lang="en-US" sz="2400" dirty="0" smtClean="0">
                          <a:latin typeface="Arial"/>
                          <a:cs typeface="Arial"/>
                        </a:rPr>
                        <a:t>(4.1%)</a:t>
                      </a:r>
                      <a:endParaRPr lang="en-US" sz="2400" dirty="0">
                        <a:solidFill>
                          <a:srgbClr val="632523"/>
                        </a:solidFill>
                        <a:latin typeface="Arial"/>
                        <a:cs typeface="Arial"/>
                      </a:endParaRPr>
                    </a:p>
                  </a:txBody>
                  <a:tcPr anchor="ctr">
                    <a:lnT w="12700" cap="flat" cmpd="sng" algn="ctr">
                      <a:solidFill>
                        <a:scrgbClr r="0" g="0" b="0"/>
                      </a:solidFill>
                      <a:prstDash val="dot"/>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90000"/>
                      </a:schemeClr>
                    </a:solidFill>
                  </a:tcPr>
                </a:tc>
                <a:tc>
                  <a:txBody>
                    <a:bodyPr/>
                    <a:lstStyle/>
                    <a:p>
                      <a:pPr algn="ctr"/>
                      <a:r>
                        <a:rPr lang="en-US" sz="2400" dirty="0" smtClean="0">
                          <a:latin typeface="Arial"/>
                          <a:cs typeface="Arial"/>
                        </a:rPr>
                        <a:t>397</a:t>
                      </a:r>
                    </a:p>
                    <a:p>
                      <a:pPr algn="ctr"/>
                      <a:r>
                        <a:rPr lang="en-US" sz="2400" dirty="0" smtClean="0">
                          <a:latin typeface="Arial"/>
                          <a:cs typeface="Arial"/>
                        </a:rPr>
                        <a:t>(12.6%)</a:t>
                      </a:r>
                      <a:endParaRPr lang="en-US" sz="2400" dirty="0">
                        <a:solidFill>
                          <a:srgbClr val="632523"/>
                        </a:solidFill>
                        <a:latin typeface="Arial"/>
                        <a:cs typeface="Arial"/>
                      </a:endParaRPr>
                    </a:p>
                  </a:txBody>
                  <a:tcPr anchor="ctr">
                    <a:lnT w="12700" cap="flat" cmpd="sng" algn="ctr">
                      <a:solidFill>
                        <a:scrgbClr r="0" g="0" b="0"/>
                      </a:solidFill>
                      <a:prstDash val="dot"/>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90000"/>
                      </a:schemeClr>
                    </a:solidFill>
                  </a:tcPr>
                </a:tc>
                <a:tc>
                  <a:txBody>
                    <a:bodyPr/>
                    <a:lstStyle/>
                    <a:p>
                      <a:pPr algn="ctr"/>
                      <a:r>
                        <a:rPr lang="en-US" sz="2400" dirty="0" smtClean="0">
                          <a:latin typeface="Arial"/>
                          <a:cs typeface="Arial"/>
                        </a:rPr>
                        <a:t>1247</a:t>
                      </a:r>
                      <a:endParaRPr lang="en-US" sz="2400" dirty="0">
                        <a:solidFill>
                          <a:srgbClr val="632523"/>
                        </a:solidFill>
                        <a:latin typeface="Arial"/>
                        <a:cs typeface="Arial"/>
                      </a:endParaRPr>
                    </a:p>
                  </a:txBody>
                  <a:tcPr anchor="ctr">
                    <a:lnT w="12700" cap="flat" cmpd="sng" algn="ctr">
                      <a:solidFill>
                        <a:scrgbClr r="0" g="0" b="0"/>
                      </a:solidFill>
                      <a:prstDash val="dot"/>
                      <a:round/>
                      <a:headEnd type="none" w="med" len="med"/>
                      <a:tailEnd type="none" w="med" len="med"/>
                    </a:lnT>
                    <a:lnB w="12700" cap="flat" cmpd="sng" algn="ctr">
                      <a:solidFill>
                        <a:scrgbClr r="0" g="0" b="0"/>
                      </a:solidFill>
                      <a:prstDash val="solid"/>
                      <a:round/>
                      <a:headEnd type="none" w="med" len="med"/>
                      <a:tailEnd type="none" w="med" len="med"/>
                    </a:lnB>
                    <a:solidFill>
                      <a:schemeClr val="bg2">
                        <a:lumMod val="90000"/>
                      </a:schemeClr>
                    </a:solidFill>
                  </a:tcPr>
                </a:tc>
              </a:tr>
            </a:tbl>
          </a:graphicData>
        </a:graphic>
      </p:graphicFrame>
      <p:pic>
        <p:nvPicPr>
          <p:cNvPr id="39" name="Picture 29" descr="ND-LOGO_1"/>
          <p:cNvPicPr>
            <a:picLocks noChangeAspect="1" noChangeArrowheads="1"/>
          </p:cNvPicPr>
          <p:nvPr/>
        </p:nvPicPr>
        <p:blipFill>
          <a:blip r:embed="rId8">
            <a:clrChange>
              <a:clrFrom>
                <a:srgbClr val="FFFFFF"/>
              </a:clrFrom>
              <a:clrTo>
                <a:srgbClr val="FFFFFF">
                  <a:alpha val="0"/>
                </a:srgbClr>
              </a:clrTo>
            </a:clrChange>
            <a:lum bright="-6000" contrast="34000"/>
          </a:blip>
          <a:srcRect/>
          <a:stretch>
            <a:fillRect/>
          </a:stretch>
        </p:blipFill>
        <p:spPr bwMode="auto">
          <a:xfrm>
            <a:off x="2057400" y="3046412"/>
            <a:ext cx="2895600" cy="2895600"/>
          </a:xfrm>
          <a:prstGeom prst="rect">
            <a:avLst/>
          </a:prstGeom>
          <a:noFill/>
        </p:spPr>
      </p:pic>
      <p:pic>
        <p:nvPicPr>
          <p:cNvPr id="40" name="Picture 31" descr="OhioState_Logo"/>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2994600" y="2846387"/>
            <a:ext cx="3276600" cy="3171825"/>
          </a:xfrm>
          <a:prstGeom prst="rect">
            <a:avLst/>
          </a:prstGeom>
          <a:noFill/>
        </p:spPr>
      </p:pic>
      <p:sp>
        <p:nvSpPr>
          <p:cNvPr id="41" name="TextBox 40"/>
          <p:cNvSpPr txBox="1"/>
          <p:nvPr/>
        </p:nvSpPr>
        <p:spPr>
          <a:xfrm>
            <a:off x="1485901" y="34163843"/>
            <a:ext cx="6684585" cy="5001369"/>
          </a:xfrm>
          <a:prstGeom prst="rect">
            <a:avLst/>
          </a:prstGeom>
          <a:noFill/>
        </p:spPr>
        <p:txBody>
          <a:bodyPr wrap="square" rtlCol="0">
            <a:spAutoFit/>
          </a:bodyPr>
          <a:lstStyle/>
          <a:p>
            <a:pPr indent="457200"/>
            <a:r>
              <a:rPr lang="en-US" sz="2900" dirty="0" smtClean="0">
                <a:latin typeface="Arial"/>
                <a:cs typeface="Arial"/>
              </a:rPr>
              <a:t>Following SEM analysis, the sample size was reduced from 20 to seven based on quality of images (Figure 1). This pilot study focused on general </a:t>
            </a:r>
            <a:r>
              <a:rPr lang="en-US" sz="2900" dirty="0" err="1" smtClean="0">
                <a:latin typeface="Arial"/>
                <a:cs typeface="Arial"/>
              </a:rPr>
              <a:t>microwear</a:t>
            </a:r>
            <a:r>
              <a:rPr lang="en-US" sz="2900" dirty="0" smtClean="0">
                <a:latin typeface="Arial"/>
                <a:cs typeface="Arial"/>
              </a:rPr>
              <a:t> trends, connecting </a:t>
            </a:r>
            <a:r>
              <a:rPr lang="en-US" sz="2900" dirty="0" err="1" smtClean="0">
                <a:latin typeface="Arial"/>
                <a:cs typeface="Arial"/>
              </a:rPr>
              <a:t>microwear</a:t>
            </a:r>
            <a:r>
              <a:rPr lang="en-US" sz="2900" dirty="0" smtClean="0">
                <a:latin typeface="Arial"/>
                <a:cs typeface="Arial"/>
              </a:rPr>
              <a:t> patterns with results of previous dental pathology and bone chemistry studies</a:t>
            </a:r>
            <a:r>
              <a:rPr lang="en-US" sz="2900" dirty="0" smtClean="0">
                <a:latin typeface="Arial"/>
                <a:cs typeface="Arial"/>
              </a:rPr>
              <a:t>.</a:t>
            </a:r>
          </a:p>
          <a:p>
            <a:pPr indent="457200"/>
            <a:r>
              <a:rPr lang="en-US" sz="2900" dirty="0" smtClean="0">
                <a:latin typeface="Arial"/>
                <a:cs typeface="Arial"/>
              </a:rPr>
              <a:t>The five images taken from samples under a magnification of 200X-</a:t>
            </a:r>
            <a:r>
              <a:rPr lang="en-US" sz="2900" dirty="0" smtClean="0">
                <a:latin typeface="Arial"/>
                <a:cs typeface="Arial"/>
              </a:rPr>
              <a:t>300X</a:t>
            </a:r>
          </a:p>
          <a:p>
            <a:endParaRPr lang="en-US" sz="2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TotalTime>
  <Words>1891</Words>
  <Application>Microsoft Macintosh PowerPoint</Application>
  <PresentationFormat>Custom</PresentationFormat>
  <Paragraphs>69</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University of Notre Dame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Arts &amp; Letters Computing</dc:creator>
  <cp:lastModifiedBy>Arts &amp; Letters Computing</cp:lastModifiedBy>
  <cp:revision>23</cp:revision>
  <dcterms:created xsi:type="dcterms:W3CDTF">2009-03-29T23:50:23Z</dcterms:created>
  <dcterms:modified xsi:type="dcterms:W3CDTF">2009-03-30T00:22:02Z</dcterms:modified>
</cp:coreProperties>
</file>