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9" r:id="rId4"/>
    <p:sldMasterId id="2147483670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</p:sldIdLst>
  <p:sldSz cy="5143500" cx="9144000"/>
  <p:notesSz cx="6858000" cy="9144000"/>
  <p:embeddedFontLst>
    <p:embeddedFont>
      <p:font typeface="Helvetica Neue"/>
      <p:regular r:id="rId52"/>
      <p:bold r:id="rId53"/>
      <p:italic r:id="rId54"/>
      <p:boldItalic r:id="rId5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42" Type="http://schemas.openxmlformats.org/officeDocument/2006/relationships/slide" Target="slides/slide36.xml"/><Relationship Id="rId41" Type="http://schemas.openxmlformats.org/officeDocument/2006/relationships/slide" Target="slides/slide35.xml"/><Relationship Id="rId44" Type="http://schemas.openxmlformats.org/officeDocument/2006/relationships/slide" Target="slides/slide38.xml"/><Relationship Id="rId43" Type="http://schemas.openxmlformats.org/officeDocument/2006/relationships/slide" Target="slides/slide37.xml"/><Relationship Id="rId46" Type="http://schemas.openxmlformats.org/officeDocument/2006/relationships/slide" Target="slides/slide40.xml"/><Relationship Id="rId45" Type="http://schemas.openxmlformats.org/officeDocument/2006/relationships/slide" Target="slides/slide39.xml"/><Relationship Id="rId1" Type="http://schemas.openxmlformats.org/officeDocument/2006/relationships/theme" Target="theme/theme3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48" Type="http://schemas.openxmlformats.org/officeDocument/2006/relationships/slide" Target="slides/slide42.xml"/><Relationship Id="rId47" Type="http://schemas.openxmlformats.org/officeDocument/2006/relationships/slide" Target="slides/slide41.xml"/><Relationship Id="rId49" Type="http://schemas.openxmlformats.org/officeDocument/2006/relationships/slide" Target="slides/slide43.xml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51" Type="http://schemas.openxmlformats.org/officeDocument/2006/relationships/slide" Target="slides/slide45.xml"/><Relationship Id="rId50" Type="http://schemas.openxmlformats.org/officeDocument/2006/relationships/slide" Target="slides/slide44.xml"/><Relationship Id="rId53" Type="http://schemas.openxmlformats.org/officeDocument/2006/relationships/font" Target="fonts/HelveticaNeue-bold.fntdata"/><Relationship Id="rId52" Type="http://schemas.openxmlformats.org/officeDocument/2006/relationships/font" Target="fonts/HelveticaNeue-regular.fntdata"/><Relationship Id="rId11" Type="http://schemas.openxmlformats.org/officeDocument/2006/relationships/slide" Target="slides/slide5.xml"/><Relationship Id="rId55" Type="http://schemas.openxmlformats.org/officeDocument/2006/relationships/font" Target="fonts/HelveticaNeue-boldItalic.fntdata"/><Relationship Id="rId10" Type="http://schemas.openxmlformats.org/officeDocument/2006/relationships/slide" Target="slides/slide4.xml"/><Relationship Id="rId54" Type="http://schemas.openxmlformats.org/officeDocument/2006/relationships/font" Target="fonts/HelveticaNeue-italic.fntdata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13240839d17_0_1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13240839d17_0_1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133be60b3ed_0_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133be60b3ed_0_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133be60b3ed_0_1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133be60b3ed_0_1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13396c00217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13396c00217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1338bed50f1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1338bed50f1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13240839d17_0_2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1" name="Google Shape;261;g13240839d17_0_2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13240839d17_0_2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2" name="Google Shape;282;g13240839d17_0_2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132a35b8e83_1_15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3" name="Google Shape;293;g132a35b8e83_1_1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132a35b8e83_1_16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2" name="Google Shape;302;g132a35b8e83_1_1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132a35b8e83_1_18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7" name="Google Shape;317;g132a35b8e83_1_1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133be60b3ed_0_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5" name="Google Shape;325;g133be60b3ed_0_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133be60b3ed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133be60b3e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130be39c2b4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8" name="Google Shape;348;g130be39c2b4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12fbc3ec96f_0_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8" name="Google Shape;358;g12fbc3ec96f_0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13240839d17_0_1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5" name="Google Shape;365;g13240839d17_0_1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g12fbc3ec96f_0_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6" name="Google Shape;376;g12fbc3ec96f_0_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12fbc3ec96f_0_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4" name="Google Shape;384;g12fbc3ec96f_0_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g12fbc3ec96f_0_10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2" name="Google Shape;392;g12fbc3ec96f_0_1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g12fbc3ec96f_0_1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9" name="Google Shape;399;g12fbc3ec96f_0_1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g13240839d17_0_27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07" name="Google Shape;407;g13240839d17_0_2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g13240839d17_0_2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6" name="Google Shape;416;g13240839d17_0_2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g13240839d17_0_31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48" name="Google Shape;448;g13240839d17_0_3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133be60b3ed_0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133be60b3ed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5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g133be60b3ed_0_1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7" name="Google Shape;457;g133be60b3ed_0_1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8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g13240839d17_0_35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80" name="Google Shape;480;g13240839d17_0_3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8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g132a35b8e83_1_8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90" name="Google Shape;490;g132a35b8e83_1_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8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g13240839d17_0_34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00" name="Google Shape;500;g13240839d17_0_3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7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g13240839d17_0_1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9" name="Google Shape;509;g13240839d17_0_1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2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g12fbc3ec96f_0_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4" name="Google Shape;514;g12fbc3ec96f_0_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g133be60b3ed_0_1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3" name="Google Shape;523;g133be60b3ed_0_1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8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g133be60b3ed_0_1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0" name="Google Shape;530;g133be60b3ed_0_1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6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133be60b3ed_0_2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133be60b3ed_0_2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3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g133be60b3ed_0_20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45" name="Google Shape;545;g133be60b3ed_0_2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133be60b3ed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133be60b3ed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g133be60b3ed_0_21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53" name="Google Shape;553;g133be60b3ed_0_2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8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g133be60b3ed_0_22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60" name="Google Shape;560;g133be60b3ed_0_2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6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g133be60b3ed_0_12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68" name="Google Shape;568;g133be60b3ed_0_1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3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g133be60b3ed_0_13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75" name="Google Shape;575;g133be60b3ed_0_1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2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g133be60b3ed_0_1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4" name="Google Shape;584;g133be60b3ed_0_1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8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g133be60b3ed_0_1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0" name="Google Shape;590;g133be60b3ed_0_1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13240839d17_0_1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13240839d17_0_1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13240839d17_0_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13240839d17_0_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133be60b3ed_0_1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133be60b3ed_0_1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13240839d17_0_11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8" name="Google Shape;188;g13240839d17_0_1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13240839d17_0_12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2" name="Google Shape;202;g13240839d17_0_1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56" name="Google Shape;56;p14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57" name="Google Shape;57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0" name="Google Shape;60;p1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1" name="Google Shape;61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7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66" name="Google Shape;66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9" name="Google Shape;69;p18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70" name="Google Shape;70;p18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71" name="Google Shape;71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9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74" name="Google Shape;74;p19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75" name="Google Shape;75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20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78" name="Google Shape;78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21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" name="Google Shape;81;p21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82" name="Google Shape;82;p21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83" name="Google Shape;83;p21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84" name="Google Shape;84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2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87" name="Google Shape;87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3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0" name="Google Shape;90;p23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91" name="Google Shape;91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2.png"/><Relationship Id="rId4" Type="http://schemas.openxmlformats.org/officeDocument/2006/relationships/image" Target="../media/image10.png"/><Relationship Id="rId5" Type="http://schemas.openxmlformats.org/officeDocument/2006/relationships/image" Target="../media/image13.png"/><Relationship Id="rId6" Type="http://schemas.openxmlformats.org/officeDocument/2006/relationships/image" Target="../media/image21.png"/><Relationship Id="rId7" Type="http://schemas.openxmlformats.org/officeDocument/2006/relationships/image" Target="../media/image1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8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0.png"/></Relationships>
</file>

<file path=ppt/slides/_rels/slide14.xml.rels><?xml version="1.0" encoding="UTF-8" standalone="yes"?><Relationships xmlns="http://schemas.openxmlformats.org/package/2006/relationships"><Relationship Id="rId11" Type="http://schemas.openxmlformats.org/officeDocument/2006/relationships/image" Target="../media/image32.png"/><Relationship Id="rId10" Type="http://schemas.openxmlformats.org/officeDocument/2006/relationships/image" Target="../media/image28.png"/><Relationship Id="rId13" Type="http://schemas.openxmlformats.org/officeDocument/2006/relationships/image" Target="../media/image31.png"/><Relationship Id="rId12" Type="http://schemas.openxmlformats.org/officeDocument/2006/relationships/image" Target="../media/image30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6.png"/><Relationship Id="rId15" Type="http://schemas.openxmlformats.org/officeDocument/2006/relationships/image" Target="../media/image36.png"/><Relationship Id="rId14" Type="http://schemas.openxmlformats.org/officeDocument/2006/relationships/image" Target="../media/image34.png"/><Relationship Id="rId17" Type="http://schemas.openxmlformats.org/officeDocument/2006/relationships/image" Target="../media/image41.png"/><Relationship Id="rId16" Type="http://schemas.openxmlformats.org/officeDocument/2006/relationships/image" Target="../media/image35.png"/><Relationship Id="rId5" Type="http://schemas.openxmlformats.org/officeDocument/2006/relationships/image" Target="../media/image24.png"/><Relationship Id="rId6" Type="http://schemas.openxmlformats.org/officeDocument/2006/relationships/image" Target="../media/image25.png"/><Relationship Id="rId7" Type="http://schemas.openxmlformats.org/officeDocument/2006/relationships/image" Target="../media/image33.png"/><Relationship Id="rId8" Type="http://schemas.openxmlformats.org/officeDocument/2006/relationships/image" Target="../media/image27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9.png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6" Type="http://schemas.openxmlformats.org/officeDocument/2006/relationships/image" Target="../media/image46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4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5.png"/><Relationship Id="rId4" Type="http://schemas.openxmlformats.org/officeDocument/2006/relationships/image" Target="../media/image42.png"/><Relationship Id="rId5" Type="http://schemas.openxmlformats.org/officeDocument/2006/relationships/image" Target="../media/image40.png"/><Relationship Id="rId6" Type="http://schemas.openxmlformats.org/officeDocument/2006/relationships/image" Target="../media/image43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4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2.png"/><Relationship Id="rId4" Type="http://schemas.openxmlformats.org/officeDocument/2006/relationships/image" Target="../media/image10.png"/><Relationship Id="rId5" Type="http://schemas.openxmlformats.org/officeDocument/2006/relationships/image" Target="../media/image13.png"/><Relationship Id="rId6" Type="http://schemas.openxmlformats.org/officeDocument/2006/relationships/image" Target="../media/image21.png"/><Relationship Id="rId7" Type="http://schemas.openxmlformats.org/officeDocument/2006/relationships/image" Target="../media/image1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Relationship Id="rId4" Type="http://schemas.openxmlformats.org/officeDocument/2006/relationships/image" Target="../media/image11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image" Target="../media/image4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7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7.png"/><Relationship Id="rId4" Type="http://schemas.openxmlformats.org/officeDocument/2006/relationships/image" Target="../media/image7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8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9.png"/><Relationship Id="rId4" Type="http://schemas.openxmlformats.org/officeDocument/2006/relationships/image" Target="../media/image47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50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51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58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52.png"/><Relationship Id="rId4" Type="http://schemas.openxmlformats.org/officeDocument/2006/relationships/image" Target="../media/image53.png"/></Relationships>
</file>

<file path=ppt/slides/_rels/slide28.xml.rels><?xml version="1.0" encoding="UTF-8" standalone="yes"?><Relationships xmlns="http://schemas.openxmlformats.org/package/2006/relationships"><Relationship Id="rId11" Type="http://schemas.openxmlformats.org/officeDocument/2006/relationships/image" Target="../media/image65.png"/><Relationship Id="rId10" Type="http://schemas.openxmlformats.org/officeDocument/2006/relationships/image" Target="../media/image61.png"/><Relationship Id="rId13" Type="http://schemas.openxmlformats.org/officeDocument/2006/relationships/image" Target="../media/image59.png"/><Relationship Id="rId12" Type="http://schemas.openxmlformats.org/officeDocument/2006/relationships/image" Target="../media/image57.pn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63.png"/><Relationship Id="rId4" Type="http://schemas.openxmlformats.org/officeDocument/2006/relationships/image" Target="../media/image62.png"/><Relationship Id="rId9" Type="http://schemas.openxmlformats.org/officeDocument/2006/relationships/image" Target="../media/image60.png"/><Relationship Id="rId15" Type="http://schemas.openxmlformats.org/officeDocument/2006/relationships/image" Target="../media/image64.png"/><Relationship Id="rId14" Type="http://schemas.openxmlformats.org/officeDocument/2006/relationships/image" Target="../media/image67.png"/><Relationship Id="rId17" Type="http://schemas.openxmlformats.org/officeDocument/2006/relationships/image" Target="../media/image69.png"/><Relationship Id="rId16" Type="http://schemas.openxmlformats.org/officeDocument/2006/relationships/image" Target="../media/image68.png"/><Relationship Id="rId5" Type="http://schemas.openxmlformats.org/officeDocument/2006/relationships/image" Target="../media/image54.png"/><Relationship Id="rId6" Type="http://schemas.openxmlformats.org/officeDocument/2006/relationships/image" Target="../media/image66.png"/><Relationship Id="rId7" Type="http://schemas.openxmlformats.org/officeDocument/2006/relationships/image" Target="../media/image56.png"/><Relationship Id="rId8" Type="http://schemas.openxmlformats.org/officeDocument/2006/relationships/image" Target="../media/image55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png"/><Relationship Id="rId4" Type="http://schemas.openxmlformats.org/officeDocument/2006/relationships/image" Target="../media/image9.png"/><Relationship Id="rId5" Type="http://schemas.openxmlformats.org/officeDocument/2006/relationships/image" Target="../media/image8.png"/><Relationship Id="rId6" Type="http://schemas.openxmlformats.org/officeDocument/2006/relationships/image" Target="../media/image6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2.png"/><Relationship Id="rId4" Type="http://schemas.openxmlformats.org/officeDocument/2006/relationships/image" Target="../media/image10.png"/><Relationship Id="rId5" Type="http://schemas.openxmlformats.org/officeDocument/2006/relationships/image" Target="../media/image13.png"/><Relationship Id="rId6" Type="http://schemas.openxmlformats.org/officeDocument/2006/relationships/image" Target="../media/image21.png"/><Relationship Id="rId7" Type="http://schemas.openxmlformats.org/officeDocument/2006/relationships/image" Target="../media/image14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74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75.jp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71.png"/><Relationship Id="rId4" Type="http://schemas.openxmlformats.org/officeDocument/2006/relationships/image" Target="../media/image17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77.png"/><Relationship Id="rId4" Type="http://schemas.openxmlformats.org/officeDocument/2006/relationships/image" Target="../media/image9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79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10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72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png"/><Relationship Id="rId4" Type="http://schemas.openxmlformats.org/officeDocument/2006/relationships/image" Target="../media/image17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78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73.png"/><Relationship Id="rId4" Type="http://schemas.openxmlformats.org/officeDocument/2006/relationships/image" Target="../media/image70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80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76.png"/></Relationships>
</file>

<file path=ppt/slides/_rels/slide44.xml.rels><?xml version="1.0" encoding="UTF-8" standalone="yes"?><Relationships xmlns="http://schemas.openxmlformats.org/package/2006/relationships"><Relationship Id="rId11" Type="http://schemas.openxmlformats.org/officeDocument/2006/relationships/hyperlink" Target="https://doi.org/10.1016/j.cels.2020.04.004" TargetMode="External"/><Relationship Id="rId10" Type="http://schemas.openxmlformats.org/officeDocument/2006/relationships/hyperlink" Target="https://doi.org/10.1126/sciadv.abh1303" TargetMode="Externa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4.xml"/><Relationship Id="rId3" Type="http://schemas.openxmlformats.org/officeDocument/2006/relationships/hyperlink" Target="https://doi.org/10.1371/journal.pcbi.1000385" TargetMode="External"/><Relationship Id="rId4" Type="http://schemas.openxmlformats.org/officeDocument/2006/relationships/hyperlink" Target="https://doi.org/10.1016%2Fj.tibtech.2014.04.007" TargetMode="External"/><Relationship Id="rId9" Type="http://schemas.openxmlformats.org/officeDocument/2006/relationships/hyperlink" Target="https://doi.org/10.1093/bioinformatics/btaa768" TargetMode="External"/><Relationship Id="rId5" Type="http://schemas.openxmlformats.org/officeDocument/2006/relationships/hyperlink" Target="https://doi.org/10.1016/j.physrep.2020.05.004" TargetMode="External"/><Relationship Id="rId6" Type="http://schemas.openxmlformats.org/officeDocument/2006/relationships/hyperlink" Target="https://doi.org/10.1016/0166-218X(93)90045-P" TargetMode="External"/><Relationship Id="rId7" Type="http://schemas.openxmlformats.org/officeDocument/2006/relationships/hyperlink" Target="https://doi.org/10.1109/tcbb.2015.2459681" TargetMode="External"/><Relationship Id="rId8" Type="http://schemas.openxmlformats.org/officeDocument/2006/relationships/hyperlink" Target="https://doi.org/10.1371/journal.pcbi.1007384" TargetMode="External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5.xml"/><Relationship Id="rId3" Type="http://schemas.openxmlformats.org/officeDocument/2006/relationships/hyperlink" Target="https://www.pnas.org/doi/epdf/10.1073/pnas.1800683115" TargetMode="External"/><Relationship Id="rId4" Type="http://schemas.openxmlformats.org/officeDocument/2006/relationships/hyperlink" Target="https://link.springer.com/content/pdf/10.1140/epjds/s13688-020-00231-0" TargetMode="External"/><Relationship Id="rId5" Type="http://schemas.openxmlformats.org/officeDocument/2006/relationships/hyperlink" Target="https://arxiv.org/abs/1905.08287" TargetMode="External"/><Relationship Id="rId6" Type="http://schemas.openxmlformats.org/officeDocument/2006/relationships/hyperlink" Target="https://dl.acm.org/doi/abs/10.1145/3308558.3313635" TargetMode="External"/><Relationship Id="rId7" Type="http://schemas.openxmlformats.org/officeDocument/2006/relationships/hyperlink" Target="https://dl.acm.org/doi/abs/10.1145/3437963.3441835" TargetMode="Externa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2.png"/><Relationship Id="rId4" Type="http://schemas.openxmlformats.org/officeDocument/2006/relationships/image" Target="../media/image10.png"/><Relationship Id="rId5" Type="http://schemas.openxmlformats.org/officeDocument/2006/relationships/image" Target="../media/image13.png"/><Relationship Id="rId6" Type="http://schemas.openxmlformats.org/officeDocument/2006/relationships/image" Target="../media/image21.png"/><Relationship Id="rId7" Type="http://schemas.openxmlformats.org/officeDocument/2006/relationships/image" Target="../media/image1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5.png"/><Relationship Id="rId4" Type="http://schemas.openxmlformats.org/officeDocument/2006/relationships/image" Target="../media/image19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1.png"/><Relationship Id="rId4" Type="http://schemas.openxmlformats.org/officeDocument/2006/relationships/image" Target="../media/image1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3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4"/>
          <p:cNvSpPr txBox="1"/>
          <p:nvPr>
            <p:ph type="ctrTitle"/>
          </p:nvPr>
        </p:nvSpPr>
        <p:spPr>
          <a:xfrm>
            <a:off x="311700" y="744575"/>
            <a:ext cx="8520600" cy="693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100"/>
              <a:t>Higher-Order Network Structures</a:t>
            </a:r>
            <a:endParaRPr sz="4100"/>
          </a:p>
        </p:txBody>
      </p:sp>
      <p:sp>
        <p:nvSpPr>
          <p:cNvPr id="97" name="Google Shape;97;p24"/>
          <p:cNvSpPr txBox="1"/>
          <p:nvPr>
            <p:ph idx="1" type="subTitle"/>
          </p:nvPr>
        </p:nvSpPr>
        <p:spPr>
          <a:xfrm>
            <a:off x="351650" y="1404500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Workshop on Future Directions in Network Biology</a:t>
            </a:r>
            <a:endParaRPr/>
          </a:p>
        </p:txBody>
      </p:sp>
      <p:sp>
        <p:nvSpPr>
          <p:cNvPr id="98" name="Google Shape;98;p24"/>
          <p:cNvSpPr txBox="1"/>
          <p:nvPr/>
        </p:nvSpPr>
        <p:spPr>
          <a:xfrm>
            <a:off x="2271750" y="2369225"/>
            <a:ext cx="4600500" cy="240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/>
              <a:t>Working Group Members:</a:t>
            </a:r>
            <a:endParaRPr b="1" sz="18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Mehmet Koyuturk (Case)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Arjun Krishnan (Michigan State)</a:t>
            </a:r>
            <a:endParaRPr sz="18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T. M. Murali (Virginia Tech)</a:t>
            </a:r>
            <a:endParaRPr sz="18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Teresa Przytycka (NIH)</a:t>
            </a:r>
            <a:endParaRPr sz="18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Predrag Radivojac (Northeastern)</a:t>
            </a:r>
            <a:endParaRPr sz="18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Anna Ritz (Reed College)</a:t>
            </a:r>
            <a:endParaRPr sz="18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33"/>
          <p:cNvSpPr txBox="1"/>
          <p:nvPr>
            <p:ph type="title"/>
          </p:nvPr>
        </p:nvSpPr>
        <p:spPr>
          <a:xfrm>
            <a:off x="311700" y="2164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Higher-Order Network Structures</a:t>
            </a:r>
            <a:endParaRPr/>
          </a:p>
        </p:txBody>
      </p:sp>
      <p:sp>
        <p:nvSpPr>
          <p:cNvPr id="217" name="Google Shape;217;p33"/>
          <p:cNvSpPr txBox="1"/>
          <p:nvPr/>
        </p:nvSpPr>
        <p:spPr>
          <a:xfrm>
            <a:off x="87875" y="3969600"/>
            <a:ext cx="46005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200"/>
              <a:t>Discussion Topics</a:t>
            </a:r>
            <a:endParaRPr b="1" i="1" sz="1200"/>
          </a:p>
        </p:txBody>
      </p:sp>
      <p:sp>
        <p:nvSpPr>
          <p:cNvPr id="218" name="Google Shape;218;p33"/>
          <p:cNvSpPr txBox="1"/>
          <p:nvPr/>
        </p:nvSpPr>
        <p:spPr>
          <a:xfrm>
            <a:off x="3201600" y="4289925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Considering Labeled Data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19" name="Google Shape;219;p33"/>
          <p:cNvSpPr txBox="1"/>
          <p:nvPr/>
        </p:nvSpPr>
        <p:spPr>
          <a:xfrm>
            <a:off x="5985125" y="4289925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Establishing Baselines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20" name="Google Shape;220;p33"/>
          <p:cNvSpPr txBox="1"/>
          <p:nvPr/>
        </p:nvSpPr>
        <p:spPr>
          <a:xfrm>
            <a:off x="263575" y="4289925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Representation Learning</a:t>
            </a:r>
            <a:endParaRPr>
              <a:solidFill>
                <a:schemeClr val="dk1"/>
              </a:solidFill>
            </a:endParaRPr>
          </a:p>
        </p:txBody>
      </p:sp>
      <p:grpSp>
        <p:nvGrpSpPr>
          <p:cNvPr id="221" name="Google Shape;221;p33"/>
          <p:cNvGrpSpPr/>
          <p:nvPr/>
        </p:nvGrpSpPr>
        <p:grpSpPr>
          <a:xfrm>
            <a:off x="6811800" y="1062750"/>
            <a:ext cx="2172300" cy="2970600"/>
            <a:chOff x="6583200" y="1062750"/>
            <a:chExt cx="2172300" cy="2970600"/>
          </a:xfrm>
        </p:grpSpPr>
        <p:sp>
          <p:nvSpPr>
            <p:cNvPr id="222" name="Google Shape;222;p33"/>
            <p:cNvSpPr txBox="1"/>
            <p:nvPr/>
          </p:nvSpPr>
          <p:spPr>
            <a:xfrm>
              <a:off x="6583200" y="2934450"/>
              <a:ext cx="2172300" cy="1098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1200"/>
                </a:spcAft>
                <a:buNone/>
              </a:pPr>
              <a:r>
                <a:rPr lang="en" sz="1800">
                  <a:solidFill>
                    <a:schemeClr val="dk1"/>
                  </a:solidFill>
                </a:rPr>
                <a:t>Shortest Paths &amp;</a:t>
              </a:r>
              <a:br>
                <a:rPr lang="en" sz="1800">
                  <a:solidFill>
                    <a:schemeClr val="dk1"/>
                  </a:solidFill>
                </a:rPr>
              </a:br>
              <a:r>
                <a:rPr lang="en" sz="1800">
                  <a:solidFill>
                    <a:schemeClr val="dk1"/>
                  </a:solidFill>
                </a:rPr>
                <a:t>Random Walks on</a:t>
              </a:r>
              <a:br>
                <a:rPr lang="en" sz="1800">
                  <a:solidFill>
                    <a:schemeClr val="dk1"/>
                  </a:solidFill>
                </a:rPr>
              </a:br>
              <a:r>
                <a:rPr lang="en" sz="1800">
                  <a:solidFill>
                    <a:schemeClr val="dk1"/>
                  </a:solidFill>
                </a:rPr>
                <a:t>Hypergraphs</a:t>
              </a:r>
              <a:endParaRPr sz="1800">
                <a:solidFill>
                  <a:schemeClr val="dk1"/>
                </a:solidFill>
              </a:endParaRPr>
            </a:p>
          </p:txBody>
        </p:sp>
        <p:pic>
          <p:nvPicPr>
            <p:cNvPr id="223" name="Google Shape;223;p33"/>
            <p:cNvPicPr preferRelativeResize="0"/>
            <p:nvPr/>
          </p:nvPicPr>
          <p:blipFill rotWithShape="1">
            <a:blip r:embed="rId3">
              <a:alphaModFix/>
            </a:blip>
            <a:srcRect b="23071" l="36385" r="37331" t="51889"/>
            <a:stretch/>
          </p:blipFill>
          <p:spPr>
            <a:xfrm>
              <a:off x="7001361" y="1062750"/>
              <a:ext cx="1335976" cy="180887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24" name="Google Shape;224;p33"/>
          <p:cNvGrpSpPr/>
          <p:nvPr/>
        </p:nvGrpSpPr>
        <p:grpSpPr>
          <a:xfrm>
            <a:off x="145175" y="1218625"/>
            <a:ext cx="3000000" cy="2496125"/>
            <a:chOff x="373775" y="1218625"/>
            <a:chExt cx="3000000" cy="2496125"/>
          </a:xfrm>
        </p:grpSpPr>
        <p:sp>
          <p:nvSpPr>
            <p:cNvPr id="225" name="Google Shape;225;p33"/>
            <p:cNvSpPr txBox="1"/>
            <p:nvPr/>
          </p:nvSpPr>
          <p:spPr>
            <a:xfrm>
              <a:off x="373775" y="2934450"/>
              <a:ext cx="3000000" cy="780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1200"/>
                </a:spcAft>
                <a:buNone/>
              </a:pPr>
              <a:r>
                <a:rPr lang="en" sz="1800">
                  <a:solidFill>
                    <a:schemeClr val="dk1"/>
                  </a:solidFill>
                </a:rPr>
                <a:t>Graphlets and the Reconstruction Conjecture</a:t>
              </a:r>
              <a:endParaRPr>
                <a:solidFill>
                  <a:schemeClr val="dk1"/>
                </a:solidFill>
              </a:endParaRPr>
            </a:p>
          </p:txBody>
        </p:sp>
        <p:pic>
          <p:nvPicPr>
            <p:cNvPr id="226" name="Google Shape;226;p33"/>
            <p:cNvPicPr preferRelativeResize="0"/>
            <p:nvPr/>
          </p:nvPicPr>
          <p:blipFill rotWithShape="1">
            <a:blip r:embed="rId4">
              <a:alphaModFix/>
            </a:blip>
            <a:srcRect b="65291" l="38356" r="1173" t="3957"/>
            <a:stretch/>
          </p:blipFill>
          <p:spPr>
            <a:xfrm>
              <a:off x="492175" y="1218625"/>
              <a:ext cx="2763201" cy="780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 picture containing diagram&#10;&#10;Description automatically generated" id="227" name="Google Shape;227;p33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415975" y="2233224"/>
              <a:ext cx="2007489" cy="5237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hart, radar chart&#10;&#10;Description automatically generated" id="228" name="Google Shape;228;p33"/>
            <p:cNvPicPr preferRelativeResize="0"/>
            <p:nvPr/>
          </p:nvPicPr>
          <p:blipFill rotWithShape="1">
            <a:blip r:embed="rId6">
              <a:alphaModFix/>
            </a:blip>
            <a:srcRect b="23913" l="0" r="82625" t="0"/>
            <a:stretch/>
          </p:blipFill>
          <p:spPr>
            <a:xfrm>
              <a:off x="2726553" y="2088723"/>
              <a:ext cx="528815" cy="76283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9" name="Google Shape;229;p33"/>
            <p:cNvSpPr txBox="1"/>
            <p:nvPr/>
          </p:nvSpPr>
          <p:spPr>
            <a:xfrm>
              <a:off x="2252953" y="2309430"/>
              <a:ext cx="6120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→</a:t>
              </a:r>
              <a:endParaRPr/>
            </a:p>
          </p:txBody>
        </p:sp>
      </p:grpSp>
      <p:grpSp>
        <p:nvGrpSpPr>
          <p:cNvPr id="230" name="Google Shape;230;p33"/>
          <p:cNvGrpSpPr/>
          <p:nvPr/>
        </p:nvGrpSpPr>
        <p:grpSpPr>
          <a:xfrm>
            <a:off x="3617088" y="1131176"/>
            <a:ext cx="2722800" cy="2902174"/>
            <a:chOff x="3746725" y="1131176"/>
            <a:chExt cx="2722800" cy="2902174"/>
          </a:xfrm>
        </p:grpSpPr>
        <p:sp>
          <p:nvSpPr>
            <p:cNvPr id="231" name="Google Shape;231;p33"/>
            <p:cNvSpPr txBox="1"/>
            <p:nvPr/>
          </p:nvSpPr>
          <p:spPr>
            <a:xfrm>
              <a:off x="3746725" y="2934450"/>
              <a:ext cx="2722800" cy="1098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1200"/>
                </a:spcAft>
                <a:buNone/>
              </a:pPr>
              <a:r>
                <a:rPr lang="en" sz="1800">
                  <a:solidFill>
                    <a:schemeClr val="dk1"/>
                  </a:solidFill>
                </a:rPr>
                <a:t>Overlapping Complexes,</a:t>
              </a:r>
              <a:br>
                <a:rPr lang="en" sz="1800">
                  <a:solidFill>
                    <a:schemeClr val="dk1"/>
                  </a:solidFill>
                </a:rPr>
              </a:br>
              <a:r>
                <a:rPr lang="en" sz="1800">
                  <a:solidFill>
                    <a:schemeClr val="dk1"/>
                  </a:solidFill>
                </a:rPr>
                <a:t>Classification Problems, &amp; Hypergraphlets</a:t>
              </a:r>
              <a:endParaRPr sz="1800">
                <a:solidFill>
                  <a:schemeClr val="dk1"/>
                </a:solidFill>
              </a:endParaRPr>
            </a:p>
          </p:txBody>
        </p:sp>
        <p:pic>
          <p:nvPicPr>
            <p:cNvPr id="232" name="Google Shape;232;p33"/>
            <p:cNvPicPr preferRelativeResize="0"/>
            <p:nvPr/>
          </p:nvPicPr>
          <p:blipFill rotWithShape="1">
            <a:blip r:embed="rId3">
              <a:alphaModFix/>
            </a:blip>
            <a:srcRect b="80421" l="27814" r="33026" t="2538"/>
            <a:stretch/>
          </p:blipFill>
          <p:spPr>
            <a:xfrm>
              <a:off x="4359563" y="1131176"/>
              <a:ext cx="1497123" cy="9257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Diagram&#10;&#10;Description automatically generated" id="233" name="Google Shape;233;p33"/>
            <p:cNvPicPr preferRelativeResize="0"/>
            <p:nvPr/>
          </p:nvPicPr>
          <p:blipFill rotWithShape="1">
            <a:blip r:embed="rId7">
              <a:alphaModFix/>
            </a:blip>
            <a:srcRect b="69332" l="0" r="0" t="0"/>
            <a:stretch/>
          </p:blipFill>
          <p:spPr>
            <a:xfrm>
              <a:off x="3911962" y="2170434"/>
              <a:ext cx="2392326" cy="70119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34" name="Google Shape;234;p33"/>
          <p:cNvSpPr/>
          <p:nvPr/>
        </p:nvSpPr>
        <p:spPr>
          <a:xfrm>
            <a:off x="3478500" y="1053526"/>
            <a:ext cx="3000000" cy="2970600"/>
          </a:xfrm>
          <a:prstGeom prst="rect">
            <a:avLst/>
          </a:prstGeom>
          <a:noFill/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34"/>
          <p:cNvSpPr txBox="1"/>
          <p:nvPr/>
        </p:nvSpPr>
        <p:spPr>
          <a:xfrm>
            <a:off x="276825" y="291225"/>
            <a:ext cx="85206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/>
              <a:t>Definitions</a:t>
            </a:r>
            <a:endParaRPr sz="2500"/>
          </a:p>
        </p:txBody>
      </p:sp>
      <p:sp>
        <p:nvSpPr>
          <p:cNvPr id="240" name="Google Shape;240;p34"/>
          <p:cNvSpPr txBox="1"/>
          <p:nvPr/>
        </p:nvSpPr>
        <p:spPr>
          <a:xfrm>
            <a:off x="252875" y="938375"/>
            <a:ext cx="3687300" cy="15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/>
              <a:t>Undirected hypergraph</a:t>
            </a:r>
            <a:endParaRPr b="1"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800"/>
              <a:t>H = (V, E)</a:t>
            </a:r>
            <a:r>
              <a:rPr lang="en" sz="1800"/>
              <a:t> where </a:t>
            </a:r>
            <a:r>
              <a:rPr i="1" lang="en" sz="1800"/>
              <a:t>V</a:t>
            </a:r>
            <a:r>
              <a:rPr lang="en" sz="1800"/>
              <a:t> is the set of vertices and each undirected hyperedge in </a:t>
            </a:r>
            <a:r>
              <a:rPr i="1" lang="en" sz="1800"/>
              <a:t>E</a:t>
            </a:r>
            <a:r>
              <a:rPr lang="en" sz="1800"/>
              <a:t> is a subset of </a:t>
            </a:r>
            <a:r>
              <a:rPr i="1" lang="en" sz="1800"/>
              <a:t>V</a:t>
            </a:r>
            <a:endParaRPr i="1" sz="1800"/>
          </a:p>
        </p:txBody>
      </p:sp>
      <p:sp>
        <p:nvSpPr>
          <p:cNvPr id="241" name="Google Shape;241;p34"/>
          <p:cNvSpPr txBox="1"/>
          <p:nvPr/>
        </p:nvSpPr>
        <p:spPr>
          <a:xfrm>
            <a:off x="252875" y="3022375"/>
            <a:ext cx="3592500" cy="184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/>
              <a:t>Directed hypergraph</a:t>
            </a:r>
            <a:endParaRPr b="1"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800"/>
              <a:t>H = (V, E)</a:t>
            </a:r>
            <a:r>
              <a:rPr lang="en" sz="1800"/>
              <a:t> where </a:t>
            </a:r>
            <a:r>
              <a:rPr i="1" lang="en" sz="1800"/>
              <a:t>V</a:t>
            </a:r>
            <a:r>
              <a:rPr lang="en" sz="1800"/>
              <a:t> is the set of vertices and each directed hyperedge in </a:t>
            </a:r>
            <a:r>
              <a:rPr i="1" lang="en" sz="1800"/>
              <a:t>E</a:t>
            </a:r>
            <a:r>
              <a:rPr lang="en" sz="1800"/>
              <a:t> is an ordered pair of subsets of </a:t>
            </a:r>
            <a:r>
              <a:rPr i="1" lang="en" sz="1800"/>
              <a:t>V</a:t>
            </a:r>
            <a:endParaRPr i="1" sz="1800"/>
          </a:p>
        </p:txBody>
      </p:sp>
      <p:pic>
        <p:nvPicPr>
          <p:cNvPr id="242" name="Google Shape;242;p34"/>
          <p:cNvPicPr preferRelativeResize="0"/>
          <p:nvPr/>
        </p:nvPicPr>
        <p:blipFill rotWithShape="1">
          <a:blip r:embed="rId3">
            <a:alphaModFix/>
          </a:blip>
          <a:srcRect b="80420" l="0" r="0" t="0"/>
          <a:stretch/>
        </p:blipFill>
        <p:spPr>
          <a:xfrm>
            <a:off x="3656600" y="896088"/>
            <a:ext cx="5398000" cy="1502075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34"/>
          <p:cNvSpPr txBox="1"/>
          <p:nvPr/>
        </p:nvSpPr>
        <p:spPr>
          <a:xfrm>
            <a:off x="3845450" y="2521675"/>
            <a:ext cx="4832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44" name="Google Shape;244;p34"/>
          <p:cNvGrpSpPr/>
          <p:nvPr/>
        </p:nvGrpSpPr>
        <p:grpSpPr>
          <a:xfrm>
            <a:off x="3845450" y="2586025"/>
            <a:ext cx="4344900" cy="2100800"/>
            <a:chOff x="3845450" y="2586025"/>
            <a:chExt cx="4344900" cy="2100800"/>
          </a:xfrm>
        </p:grpSpPr>
        <p:pic>
          <p:nvPicPr>
            <p:cNvPr id="245" name="Google Shape;245;p34"/>
            <p:cNvPicPr preferRelativeResize="0"/>
            <p:nvPr/>
          </p:nvPicPr>
          <p:blipFill rotWithShape="1">
            <a:blip r:embed="rId3">
              <a:alphaModFix/>
            </a:blip>
            <a:srcRect b="23072" l="0" r="0" t="42906"/>
            <a:stretch/>
          </p:blipFill>
          <p:spPr>
            <a:xfrm>
              <a:off x="3845450" y="2586025"/>
              <a:ext cx="4344900" cy="210072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6" name="Google Shape;246;p34"/>
            <p:cNvSpPr/>
            <p:nvPr/>
          </p:nvSpPr>
          <p:spPr>
            <a:xfrm>
              <a:off x="6647300" y="4118850"/>
              <a:ext cx="1204800" cy="567900"/>
            </a:xfrm>
            <a:prstGeom prst="rect">
              <a:avLst/>
            </a:pr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7" name="Google Shape;247;p34"/>
            <p:cNvSpPr/>
            <p:nvPr/>
          </p:nvSpPr>
          <p:spPr>
            <a:xfrm>
              <a:off x="7865500" y="4376025"/>
              <a:ext cx="243600" cy="310800"/>
            </a:xfrm>
            <a:prstGeom prst="rect">
              <a:avLst/>
            </a:pr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48" name="Google Shape;248;p34"/>
          <p:cNvSpPr txBox="1"/>
          <p:nvPr/>
        </p:nvSpPr>
        <p:spPr>
          <a:xfrm>
            <a:off x="4831625" y="4807675"/>
            <a:ext cx="4259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i="1" lang="en"/>
              <a:t>Klamt, Haus, &amp; Theis. PLOS Comp Biol 2009.</a:t>
            </a:r>
            <a:endParaRPr i="1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Google Shape;253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029436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Google Shape;258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425859" cy="483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Google Shape;263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56000" y="2340830"/>
            <a:ext cx="1296800" cy="11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3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04344" y="3618752"/>
            <a:ext cx="1403200" cy="11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3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87693" y="2340830"/>
            <a:ext cx="1536800" cy="1152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sitting, computer, necklace, drawing&#10;&#10;Description automatically generated" id="266" name="Google Shape;266;p37"/>
          <p:cNvPicPr preferRelativeResize="0"/>
          <p:nvPr/>
        </p:nvPicPr>
        <p:blipFill rotWithShape="1">
          <a:blip r:embed="rId6">
            <a:alphaModFix/>
          </a:blip>
          <a:srcRect b="15361" l="36484" r="37569" t="13585"/>
          <a:stretch/>
        </p:blipFill>
        <p:spPr>
          <a:xfrm>
            <a:off x="6496435" y="1489655"/>
            <a:ext cx="1048630" cy="7209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3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341244" y="2340830"/>
            <a:ext cx="1284800" cy="1152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sitting, computer, computer&#10;&#10;Description automatically generated" id="268" name="Google Shape;268;p37"/>
          <p:cNvPicPr preferRelativeResize="0"/>
          <p:nvPr/>
        </p:nvPicPr>
        <p:blipFill rotWithShape="1">
          <a:blip r:embed="rId8">
            <a:alphaModFix/>
          </a:blip>
          <a:srcRect b="19375" l="39790" r="39675" t="13088"/>
          <a:stretch/>
        </p:blipFill>
        <p:spPr>
          <a:xfrm>
            <a:off x="1746501" y="1473619"/>
            <a:ext cx="915800" cy="75619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sitting, computer, flying, fireworks&#10;&#10;Description automatically generated" id="269" name="Google Shape;269;p37"/>
          <p:cNvPicPr preferRelativeResize="0"/>
          <p:nvPr/>
        </p:nvPicPr>
        <p:blipFill rotWithShape="1">
          <a:blip r:embed="rId9">
            <a:alphaModFix/>
          </a:blip>
          <a:srcRect b="17550" l="40167" r="40418" t="21993"/>
          <a:stretch/>
        </p:blipFill>
        <p:spPr>
          <a:xfrm>
            <a:off x="4830467" y="2712767"/>
            <a:ext cx="950954" cy="74340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sitting, screen, computer, star&#10;&#10;Description automatically generated" id="270" name="Google Shape;270;p37"/>
          <p:cNvPicPr preferRelativeResize="0"/>
          <p:nvPr/>
        </p:nvPicPr>
        <p:blipFill rotWithShape="1">
          <a:blip r:embed="rId10">
            <a:alphaModFix/>
          </a:blip>
          <a:srcRect b="24050" l="39288" r="40627" t="22301"/>
          <a:stretch/>
        </p:blipFill>
        <p:spPr>
          <a:xfrm>
            <a:off x="4798195" y="1543050"/>
            <a:ext cx="915800" cy="614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37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2032251" y="1187869"/>
            <a:ext cx="263200" cy="9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37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5901816" y="1194563"/>
            <a:ext cx="444000" cy="944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drawing&#10;&#10;Description automatically generated" id="273" name="Google Shape;273;p37"/>
          <p:cNvPicPr preferRelativeResize="0"/>
          <p:nvPr/>
        </p:nvPicPr>
        <p:blipFill rotWithShape="1">
          <a:blip r:embed="rId13">
            <a:alphaModFix/>
          </a:blip>
          <a:srcRect b="28669" l="39959" r="39957" t="33103"/>
          <a:stretch/>
        </p:blipFill>
        <p:spPr>
          <a:xfrm>
            <a:off x="1689351" y="2846983"/>
            <a:ext cx="953189" cy="4554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37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1543050" y="3618752"/>
            <a:ext cx="1241600" cy="1152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sitting, drawing, necklace&#10;&#10;Description automatically generated" id="275" name="Google Shape;275;p37"/>
          <p:cNvPicPr preferRelativeResize="0"/>
          <p:nvPr/>
        </p:nvPicPr>
        <p:blipFill rotWithShape="1">
          <a:blip r:embed="rId15">
            <a:alphaModFix/>
          </a:blip>
          <a:srcRect b="3027" l="33650" r="32206" t="568"/>
          <a:stretch/>
        </p:blipFill>
        <p:spPr>
          <a:xfrm>
            <a:off x="6341245" y="2556002"/>
            <a:ext cx="1284801" cy="9107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37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6211950" y="3618752"/>
            <a:ext cx="1617600" cy="115200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37"/>
          <p:cNvSpPr txBox="1"/>
          <p:nvPr/>
        </p:nvSpPr>
        <p:spPr>
          <a:xfrm>
            <a:off x="0" y="4962023"/>
            <a:ext cx="9144000" cy="2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5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https://pubchem.ncbi.nlm.nih.gov</a:t>
            </a:r>
            <a:endParaRPr/>
          </a:p>
        </p:txBody>
      </p:sp>
      <p:sp>
        <p:nvSpPr>
          <p:cNvPr id="278" name="Google Shape;278;p37"/>
          <p:cNvSpPr txBox="1"/>
          <p:nvPr/>
        </p:nvSpPr>
        <p:spPr>
          <a:xfrm>
            <a:off x="311700" y="179554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33"/>
              <a:buFont typeface="Arial"/>
              <a:buNone/>
            </a:pPr>
            <a:r>
              <a:rPr b="0" i="0" lang="en" sz="2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Graph Classification</a:t>
            </a:r>
            <a:endParaRPr/>
          </a:p>
        </p:txBody>
      </p:sp>
      <p:pic>
        <p:nvPicPr>
          <p:cNvPr id="279" name="Google Shape;279;p37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70500" y="4230900"/>
            <a:ext cx="6862451" cy="672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icture 4" id="284" name="Google Shape;284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14400" y="1654382"/>
            <a:ext cx="2001441" cy="203001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2JHO__" id="285" name="Google Shape;285;p3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857751" y="555026"/>
            <a:ext cx="3193255" cy="3895726"/>
          </a:xfrm>
          <a:prstGeom prst="rect">
            <a:avLst/>
          </a:prstGeom>
          <a:noFill/>
          <a:ln>
            <a:noFill/>
          </a:ln>
        </p:spPr>
      </p:pic>
      <p:sp>
        <p:nvSpPr>
          <p:cNvPr id="286" name="Google Shape;286;p38"/>
          <p:cNvSpPr/>
          <p:nvPr/>
        </p:nvSpPr>
        <p:spPr>
          <a:xfrm>
            <a:off x="6629400" y="4057650"/>
            <a:ext cx="171600" cy="171600"/>
          </a:xfrm>
          <a:prstGeom prst="ellipse">
            <a:avLst/>
          </a:prstGeom>
          <a:noFill/>
          <a:ln cap="flat" cmpd="sng" w="254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87" name="Google Shape;287;p38"/>
          <p:cNvCxnSpPr/>
          <p:nvPr/>
        </p:nvCxnSpPr>
        <p:spPr>
          <a:xfrm>
            <a:off x="3486150" y="2761079"/>
            <a:ext cx="971700" cy="9600"/>
          </a:xfrm>
          <a:prstGeom prst="straightConnector1">
            <a:avLst/>
          </a:prstGeom>
          <a:noFill/>
          <a:ln cap="flat" cmpd="sng" w="31750">
            <a:solidFill>
              <a:schemeClr val="dk1"/>
            </a:solidFill>
            <a:prstDash val="solid"/>
            <a:round/>
            <a:headEnd len="med" w="med" type="none"/>
            <a:tailEnd len="med" w="med" type="stealth"/>
          </a:ln>
        </p:spPr>
      </p:cxnSp>
      <p:pic>
        <p:nvPicPr>
          <p:cNvPr id="288" name="Google Shape;288;p3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553373" y="2476067"/>
            <a:ext cx="837105" cy="139018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38"/>
          <p:cNvSpPr txBox="1"/>
          <p:nvPr/>
        </p:nvSpPr>
        <p:spPr>
          <a:xfrm>
            <a:off x="311700" y="179554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33"/>
              <a:buFont typeface="Arial"/>
              <a:buNone/>
            </a:pPr>
            <a:r>
              <a:rPr b="0" i="0" lang="en" sz="2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Vertex Classification</a:t>
            </a:r>
            <a:endParaRPr/>
          </a:p>
        </p:txBody>
      </p:sp>
      <p:pic>
        <p:nvPicPr>
          <p:cNvPr id="290" name="Google Shape;290;p3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16200" y="4124600"/>
            <a:ext cx="3499000" cy="738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39"/>
          <p:cNvSpPr txBox="1"/>
          <p:nvPr>
            <p:ph idx="1" type="body"/>
          </p:nvPr>
        </p:nvSpPr>
        <p:spPr>
          <a:xfrm>
            <a:off x="246900" y="882068"/>
            <a:ext cx="8520600" cy="50753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1143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b="1" lang="en"/>
              <a:t>Three supervised problems:</a:t>
            </a:r>
            <a:r>
              <a:rPr lang="en"/>
              <a:t> vertex or edge classification &amp; link prediction</a:t>
            </a:r>
            <a:endParaRPr/>
          </a:p>
          <a:p>
            <a:pPr indent="0" lvl="0" marL="1143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  <p:sp>
        <p:nvSpPr>
          <p:cNvPr id="296" name="Google Shape;296;p39"/>
          <p:cNvSpPr txBox="1"/>
          <p:nvPr>
            <p:ph type="title"/>
          </p:nvPr>
        </p:nvSpPr>
        <p:spPr>
          <a:xfrm>
            <a:off x="311700" y="179554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Hypergraphs Unify Classification Problems on Graphs</a:t>
            </a:r>
            <a:endParaRPr/>
          </a:p>
        </p:txBody>
      </p:sp>
      <p:pic>
        <p:nvPicPr>
          <p:cNvPr descr="Diagram&#10;&#10;Description automatically generated" id="297" name="Google Shape;297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5435" y="1402801"/>
            <a:ext cx="3749212" cy="3583318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Google Shape;298;p39"/>
          <p:cNvSpPr txBox="1"/>
          <p:nvPr/>
        </p:nvSpPr>
        <p:spPr>
          <a:xfrm>
            <a:off x="4449544" y="1490400"/>
            <a:ext cx="4469100" cy="358331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0" lvl="0" marL="1143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8108"/>
              <a:buFont typeface="Arial"/>
              <a:buNone/>
            </a:pPr>
            <a:r>
              <a:rPr b="1" i="0" lang="en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Dual hypergraph:</a:t>
            </a:r>
            <a:endParaRPr/>
          </a:p>
          <a:p>
            <a:pPr indent="0" lvl="0" marL="1143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8108"/>
              <a:buFont typeface="Arial"/>
              <a:buNone/>
            </a:pPr>
            <a:r>
              <a:rPr b="0" i="0" lang="en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   - edges become vertices</a:t>
            </a:r>
            <a:endParaRPr/>
          </a:p>
          <a:p>
            <a:pPr indent="0" lvl="0" marL="1143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8108"/>
              <a:buFont typeface="Arial"/>
              <a:buNone/>
            </a:pPr>
            <a:r>
              <a:rPr b="0" i="0" lang="en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   - hyperedges constructed from edges </a:t>
            </a:r>
            <a:endParaRPr/>
          </a:p>
          <a:p>
            <a:pPr indent="0" lvl="0" marL="1143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8108"/>
              <a:buFont typeface="Arial"/>
              <a:buNone/>
            </a:pPr>
            <a:r>
              <a:rPr b="0" i="0" lang="en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     incident </a:t>
            </a:r>
            <a:r>
              <a:rPr lang="en" sz="1800">
                <a:solidFill>
                  <a:schemeClr val="dk2"/>
                </a:solidFill>
              </a:rPr>
              <a:t>to</a:t>
            </a:r>
            <a:r>
              <a:rPr b="0" i="0" lang="en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original vertices</a:t>
            </a:r>
            <a:endParaRPr/>
          </a:p>
          <a:p>
            <a:pPr indent="0" lvl="0" marL="1143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8108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1143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8108"/>
              <a:buFont typeface="Arial"/>
              <a:buNone/>
            </a:pPr>
            <a:r>
              <a:rPr b="1" i="0" lang="en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Dual extended hypergraph:</a:t>
            </a:r>
            <a:endParaRPr/>
          </a:p>
          <a:p>
            <a:pPr indent="0" lvl="0" marL="1143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8108"/>
              <a:buFont typeface="Arial"/>
              <a:buNone/>
            </a:pPr>
            <a:r>
              <a:rPr b="0" i="0" lang="en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   - used in link prediction</a:t>
            </a:r>
            <a:endParaRPr/>
          </a:p>
          <a:p>
            <a:pPr indent="0" lvl="0" marL="1143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8108"/>
              <a:buFont typeface="Arial"/>
              <a:buNone/>
            </a:pPr>
            <a:r>
              <a:rPr b="0" i="0" lang="en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   - missing edges become new nodes</a:t>
            </a:r>
            <a:endParaRPr/>
          </a:p>
          <a:p>
            <a:pPr indent="0" lvl="0" marL="1143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8108"/>
              <a:buFont typeface="Arial"/>
              <a:buNone/>
            </a:pPr>
            <a:r>
              <a:rPr b="0" i="0" lang="en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   - hyperedges must be extended</a:t>
            </a:r>
            <a:endParaRPr/>
          </a:p>
          <a:p>
            <a:pPr indent="0" lvl="0" marL="1143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8108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1143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8108"/>
              <a:buFont typeface="Arial"/>
              <a:buNone/>
            </a:pPr>
            <a:r>
              <a:rPr b="0" i="0" lang="en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Now, everything is vertex classification on hypergraphs.</a:t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1143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8108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1143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8108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9" name="Google Shape;299;p39"/>
          <p:cNvSpPr txBox="1"/>
          <p:nvPr/>
        </p:nvSpPr>
        <p:spPr>
          <a:xfrm>
            <a:off x="3416969" y="4804976"/>
            <a:ext cx="5727032" cy="33852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Lugo-Martinez &amp; Radivojac. arXiv 1703.04823, 2017. Lugo-Martinez et al., Bioinformatics, 2021.</a:t>
            </a:r>
            <a:endParaRPr b="0" i="1" sz="10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40"/>
          <p:cNvSpPr txBox="1"/>
          <p:nvPr>
            <p:ph idx="1" type="body"/>
          </p:nvPr>
        </p:nvSpPr>
        <p:spPr>
          <a:xfrm>
            <a:off x="4672800" y="961267"/>
            <a:ext cx="4240800" cy="189422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1143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b="1" lang="en" sz="1400"/>
              <a:t>← Hypergraphlets: </a:t>
            </a:r>
            <a:r>
              <a:rPr lang="en" sz="1400"/>
              <a:t>small, simple, connected,</a:t>
            </a:r>
            <a:endParaRPr/>
          </a:p>
          <a:p>
            <a:pPr indent="0" lvl="0" marL="1143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 sz="1400"/>
              <a:t>     rooted hypergraphs, without self-loops. </a:t>
            </a:r>
            <a:endParaRPr/>
          </a:p>
          <a:p>
            <a:pPr indent="0" lvl="0" marL="1143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 sz="1400"/>
              <a:t>     Squares are root nodes.</a:t>
            </a:r>
            <a:endParaRPr/>
          </a:p>
          <a:p>
            <a:pPr indent="0" lvl="0" marL="1143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400"/>
          </a:p>
          <a:p>
            <a:pPr indent="0" lvl="0" marL="1143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 sz="1400"/>
              <a:t>     </a:t>
            </a:r>
            <a:r>
              <a:rPr b="1" lang="en" sz="1400"/>
              <a:t>Note 1:</a:t>
            </a:r>
            <a:r>
              <a:rPr lang="en" sz="1400"/>
              <a:t> definitions vary</a:t>
            </a:r>
            <a:endParaRPr/>
          </a:p>
          <a:p>
            <a:pPr indent="0" lvl="0" marL="1143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 sz="1400"/>
              <a:t>     </a:t>
            </a:r>
            <a:r>
              <a:rPr b="1" lang="en" sz="1400"/>
              <a:t>Note 2:</a:t>
            </a:r>
            <a:r>
              <a:rPr lang="en" sz="1400"/>
              <a:t> hypergraphlets can be colored, but so </a:t>
            </a:r>
            <a:endParaRPr/>
          </a:p>
          <a:p>
            <a:pPr indent="0" lvl="0" marL="1143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 sz="1400"/>
              <a:t>                  far colors have been discrete</a:t>
            </a:r>
            <a:endParaRPr sz="1400"/>
          </a:p>
        </p:txBody>
      </p:sp>
      <p:sp>
        <p:nvSpPr>
          <p:cNvPr id="305" name="Google Shape;305;p40"/>
          <p:cNvSpPr txBox="1"/>
          <p:nvPr>
            <p:ph type="title"/>
          </p:nvPr>
        </p:nvSpPr>
        <p:spPr>
          <a:xfrm>
            <a:off x="311700" y="179554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Hypergraphlet Kernels</a:t>
            </a:r>
            <a:endParaRPr/>
          </a:p>
        </p:txBody>
      </p:sp>
      <p:pic>
        <p:nvPicPr>
          <p:cNvPr descr="A picture containing text, clock&#10;&#10;Description automatically generated" id="306" name="Google Shape;306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31300" y="845715"/>
            <a:ext cx="4024700" cy="2298975"/>
          </a:xfrm>
          <a:prstGeom prst="rect">
            <a:avLst/>
          </a:prstGeom>
          <a:noFill/>
          <a:ln>
            <a:noFill/>
          </a:ln>
        </p:spPr>
      </p:pic>
      <p:sp>
        <p:nvSpPr>
          <p:cNvPr id="307" name="Google Shape;307;p40"/>
          <p:cNvSpPr txBox="1"/>
          <p:nvPr/>
        </p:nvSpPr>
        <p:spPr>
          <a:xfrm>
            <a:off x="223250" y="3393906"/>
            <a:ext cx="2123950" cy="40049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1143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b="1" i="0" lang="en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Node representation:</a:t>
            </a:r>
            <a:endParaRPr b="0" i="0" sz="1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8" name="Google Shape;308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307650" y="3379021"/>
            <a:ext cx="3711550" cy="456266"/>
          </a:xfrm>
          <a:prstGeom prst="rect">
            <a:avLst/>
          </a:prstGeom>
          <a:noFill/>
          <a:ln>
            <a:noFill/>
          </a:ln>
        </p:spPr>
      </p:pic>
      <p:sp>
        <p:nvSpPr>
          <p:cNvPr id="309" name="Google Shape;309;p40"/>
          <p:cNvSpPr txBox="1"/>
          <p:nvPr/>
        </p:nvSpPr>
        <p:spPr>
          <a:xfrm>
            <a:off x="223250" y="4002507"/>
            <a:ext cx="2123950" cy="40049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1143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b="1" i="0" lang="en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Kernel function:</a:t>
            </a:r>
            <a:endParaRPr b="0" i="0" sz="1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Text&#10;&#10;Description automatically generated with medium confidence" id="310" name="Google Shape;310;p4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278851" y="4002922"/>
            <a:ext cx="2541200" cy="453786"/>
          </a:xfrm>
          <a:prstGeom prst="rect">
            <a:avLst/>
          </a:prstGeom>
          <a:noFill/>
          <a:ln>
            <a:noFill/>
          </a:ln>
        </p:spPr>
      </p:pic>
      <p:sp>
        <p:nvSpPr>
          <p:cNvPr id="311" name="Google Shape;311;p40"/>
          <p:cNvSpPr txBox="1"/>
          <p:nvPr/>
        </p:nvSpPr>
        <p:spPr>
          <a:xfrm>
            <a:off x="223250" y="4514764"/>
            <a:ext cx="6422350" cy="40049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1143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b="1" i="0" lang="en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Idea:</a:t>
            </a:r>
            <a:r>
              <a:rPr b="0" i="0" lang="en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cast different graph prediction problems as prediction on vertices</a:t>
            </a:r>
            <a:endParaRPr/>
          </a:p>
        </p:txBody>
      </p:sp>
      <p:sp>
        <p:nvSpPr>
          <p:cNvPr id="312" name="Google Shape;312;p40"/>
          <p:cNvSpPr txBox="1"/>
          <p:nvPr/>
        </p:nvSpPr>
        <p:spPr>
          <a:xfrm>
            <a:off x="6093562" y="3393906"/>
            <a:ext cx="2988121" cy="60860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1143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b="1" i="0" lang="en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←</a:t>
            </a:r>
            <a:r>
              <a:rPr b="0" i="0" lang="en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can also count by allowing for</a:t>
            </a:r>
            <a:endParaRPr/>
          </a:p>
          <a:p>
            <a:pPr indent="0" lvl="0" marL="1143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b="0" i="0" lang="en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   mismatches (pseudocounts)</a:t>
            </a:r>
            <a:endParaRPr/>
          </a:p>
        </p:txBody>
      </p:sp>
      <p:sp>
        <p:nvSpPr>
          <p:cNvPr id="313" name="Google Shape;313;p40"/>
          <p:cNvSpPr txBox="1"/>
          <p:nvPr/>
        </p:nvSpPr>
        <p:spPr>
          <a:xfrm>
            <a:off x="6093563" y="4002415"/>
            <a:ext cx="2607306" cy="453787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400" u="none" cap="none" strike="noStrike"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</p:txBody>
      </p:sp>
      <p:sp>
        <p:nvSpPr>
          <p:cNvPr id="314" name="Google Shape;314;p40"/>
          <p:cNvSpPr txBox="1"/>
          <p:nvPr/>
        </p:nvSpPr>
        <p:spPr>
          <a:xfrm>
            <a:off x="3416969" y="4804976"/>
            <a:ext cx="5727032" cy="33852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Lugo-Martinez &amp; Radivojac. arXiv 1703.04823, 2017. Lugo-Martinez et al., Bioinformatics, 2021.</a:t>
            </a:r>
            <a:endParaRPr b="0" i="1" sz="10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hart, scatter chart&#10;&#10;Description automatically generated" id="319" name="Google Shape;319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12098" y="993074"/>
            <a:ext cx="5200902" cy="4073526"/>
          </a:xfrm>
          <a:prstGeom prst="rect">
            <a:avLst/>
          </a:prstGeom>
          <a:noFill/>
          <a:ln>
            <a:noFill/>
          </a:ln>
        </p:spPr>
      </p:pic>
      <p:sp>
        <p:nvSpPr>
          <p:cNvPr id="320" name="Google Shape;320;p41"/>
          <p:cNvSpPr txBox="1"/>
          <p:nvPr>
            <p:ph type="title"/>
          </p:nvPr>
        </p:nvSpPr>
        <p:spPr>
          <a:xfrm>
            <a:off x="311700" y="179554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Classification Results</a:t>
            </a:r>
            <a:endParaRPr/>
          </a:p>
        </p:txBody>
      </p:sp>
      <p:sp>
        <p:nvSpPr>
          <p:cNvPr id="321" name="Google Shape;321;p41"/>
          <p:cNvSpPr txBox="1"/>
          <p:nvPr/>
        </p:nvSpPr>
        <p:spPr>
          <a:xfrm>
            <a:off x="6465600" y="4804976"/>
            <a:ext cx="2678400" cy="33852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1" lang="en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Lugo-Martinez et al., Bioinformatics, 2021.</a:t>
            </a:r>
            <a:endParaRPr b="0" i="1" sz="10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2" name="Google Shape;322;p41"/>
          <p:cNvSpPr txBox="1"/>
          <p:nvPr/>
        </p:nvSpPr>
        <p:spPr>
          <a:xfrm>
            <a:off x="311694" y="654375"/>
            <a:ext cx="8574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Results:</a:t>
            </a:r>
            <a:r>
              <a:rPr b="0" i="0" lang="en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i="0" lang="en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AI</a:t>
            </a:r>
            <a:r>
              <a:rPr b="0" i="0" lang="en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= drug-target edge classification, </a:t>
            </a:r>
            <a:r>
              <a:rPr b="1" i="0" lang="en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BC</a:t>
            </a:r>
            <a:r>
              <a:rPr b="0" i="0" lang="en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= PPI hyperedge classification, </a:t>
            </a:r>
            <a:r>
              <a:rPr b="1" i="0" lang="en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MM</a:t>
            </a:r>
            <a:r>
              <a:rPr b="0" i="0" lang="en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= PPI link prediction, </a:t>
            </a:r>
            <a:r>
              <a:rPr b="1" i="0" lang="en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GR</a:t>
            </a:r>
            <a:r>
              <a:rPr b="0" i="0" lang="en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= drug-target link prediction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42"/>
          <p:cNvSpPr txBox="1"/>
          <p:nvPr>
            <p:ph type="title"/>
          </p:nvPr>
        </p:nvSpPr>
        <p:spPr>
          <a:xfrm>
            <a:off x="311700" y="2164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Higher-Order Network Structures</a:t>
            </a:r>
            <a:endParaRPr/>
          </a:p>
        </p:txBody>
      </p:sp>
      <p:sp>
        <p:nvSpPr>
          <p:cNvPr id="328" name="Google Shape;328;p42"/>
          <p:cNvSpPr txBox="1"/>
          <p:nvPr/>
        </p:nvSpPr>
        <p:spPr>
          <a:xfrm>
            <a:off x="87875" y="3969600"/>
            <a:ext cx="46005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200"/>
              <a:t>Discussion Topics</a:t>
            </a:r>
            <a:endParaRPr b="1" i="1" sz="1200"/>
          </a:p>
        </p:txBody>
      </p:sp>
      <p:sp>
        <p:nvSpPr>
          <p:cNvPr id="329" name="Google Shape;329;p42"/>
          <p:cNvSpPr txBox="1"/>
          <p:nvPr/>
        </p:nvSpPr>
        <p:spPr>
          <a:xfrm>
            <a:off x="3201600" y="4289925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Considering Labeled Data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330" name="Google Shape;330;p42"/>
          <p:cNvSpPr txBox="1"/>
          <p:nvPr/>
        </p:nvSpPr>
        <p:spPr>
          <a:xfrm>
            <a:off x="5985125" y="4289925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Establishing Baselines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331" name="Google Shape;331;p42"/>
          <p:cNvSpPr txBox="1"/>
          <p:nvPr/>
        </p:nvSpPr>
        <p:spPr>
          <a:xfrm>
            <a:off x="263575" y="4289925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Representation Learning</a:t>
            </a:r>
            <a:endParaRPr>
              <a:solidFill>
                <a:schemeClr val="dk1"/>
              </a:solidFill>
            </a:endParaRPr>
          </a:p>
        </p:txBody>
      </p:sp>
      <p:grpSp>
        <p:nvGrpSpPr>
          <p:cNvPr id="332" name="Google Shape;332;p42"/>
          <p:cNvGrpSpPr/>
          <p:nvPr/>
        </p:nvGrpSpPr>
        <p:grpSpPr>
          <a:xfrm>
            <a:off x="6811800" y="1062750"/>
            <a:ext cx="2172300" cy="2970600"/>
            <a:chOff x="6583200" y="1062750"/>
            <a:chExt cx="2172300" cy="2970600"/>
          </a:xfrm>
        </p:grpSpPr>
        <p:sp>
          <p:nvSpPr>
            <p:cNvPr id="333" name="Google Shape;333;p42"/>
            <p:cNvSpPr txBox="1"/>
            <p:nvPr/>
          </p:nvSpPr>
          <p:spPr>
            <a:xfrm>
              <a:off x="6583200" y="2934450"/>
              <a:ext cx="2172300" cy="1098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1200"/>
                </a:spcAft>
                <a:buNone/>
              </a:pPr>
              <a:r>
                <a:rPr lang="en" sz="1800">
                  <a:solidFill>
                    <a:schemeClr val="dk1"/>
                  </a:solidFill>
                </a:rPr>
                <a:t>Shortest Paths &amp;</a:t>
              </a:r>
              <a:br>
                <a:rPr lang="en" sz="1800">
                  <a:solidFill>
                    <a:schemeClr val="dk1"/>
                  </a:solidFill>
                </a:rPr>
              </a:br>
              <a:r>
                <a:rPr lang="en" sz="1800">
                  <a:solidFill>
                    <a:schemeClr val="dk1"/>
                  </a:solidFill>
                </a:rPr>
                <a:t>Random Walks on</a:t>
              </a:r>
              <a:br>
                <a:rPr lang="en" sz="1800">
                  <a:solidFill>
                    <a:schemeClr val="dk1"/>
                  </a:solidFill>
                </a:rPr>
              </a:br>
              <a:r>
                <a:rPr lang="en" sz="1800">
                  <a:solidFill>
                    <a:schemeClr val="dk1"/>
                  </a:solidFill>
                </a:rPr>
                <a:t>Hypergraphs</a:t>
              </a:r>
              <a:endParaRPr sz="1800">
                <a:solidFill>
                  <a:schemeClr val="dk1"/>
                </a:solidFill>
              </a:endParaRPr>
            </a:p>
          </p:txBody>
        </p:sp>
        <p:pic>
          <p:nvPicPr>
            <p:cNvPr id="334" name="Google Shape;334;p42"/>
            <p:cNvPicPr preferRelativeResize="0"/>
            <p:nvPr/>
          </p:nvPicPr>
          <p:blipFill rotWithShape="1">
            <a:blip r:embed="rId3">
              <a:alphaModFix/>
            </a:blip>
            <a:srcRect b="23071" l="36385" r="37331" t="51889"/>
            <a:stretch/>
          </p:blipFill>
          <p:spPr>
            <a:xfrm>
              <a:off x="7001361" y="1062750"/>
              <a:ext cx="1335976" cy="180887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35" name="Google Shape;335;p42"/>
          <p:cNvGrpSpPr/>
          <p:nvPr/>
        </p:nvGrpSpPr>
        <p:grpSpPr>
          <a:xfrm>
            <a:off x="145175" y="1218625"/>
            <a:ext cx="3000000" cy="2496125"/>
            <a:chOff x="373775" y="1218625"/>
            <a:chExt cx="3000000" cy="2496125"/>
          </a:xfrm>
        </p:grpSpPr>
        <p:sp>
          <p:nvSpPr>
            <p:cNvPr id="336" name="Google Shape;336;p42"/>
            <p:cNvSpPr txBox="1"/>
            <p:nvPr/>
          </p:nvSpPr>
          <p:spPr>
            <a:xfrm>
              <a:off x="373775" y="2934450"/>
              <a:ext cx="3000000" cy="780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1200"/>
                </a:spcAft>
                <a:buNone/>
              </a:pPr>
              <a:r>
                <a:rPr lang="en" sz="1800">
                  <a:solidFill>
                    <a:schemeClr val="dk1"/>
                  </a:solidFill>
                </a:rPr>
                <a:t>Graphlets and the Reconstruction Conjecture</a:t>
              </a:r>
              <a:endParaRPr>
                <a:solidFill>
                  <a:schemeClr val="dk1"/>
                </a:solidFill>
              </a:endParaRPr>
            </a:p>
          </p:txBody>
        </p:sp>
        <p:pic>
          <p:nvPicPr>
            <p:cNvPr id="337" name="Google Shape;337;p42"/>
            <p:cNvPicPr preferRelativeResize="0"/>
            <p:nvPr/>
          </p:nvPicPr>
          <p:blipFill rotWithShape="1">
            <a:blip r:embed="rId4">
              <a:alphaModFix/>
            </a:blip>
            <a:srcRect b="65291" l="38356" r="1173" t="3957"/>
            <a:stretch/>
          </p:blipFill>
          <p:spPr>
            <a:xfrm>
              <a:off x="492175" y="1218625"/>
              <a:ext cx="2763201" cy="780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 picture containing diagram&#10;&#10;Description automatically generated" id="338" name="Google Shape;338;p42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415975" y="2233224"/>
              <a:ext cx="2007489" cy="5237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hart, radar chart&#10;&#10;Description automatically generated" id="339" name="Google Shape;339;p42"/>
            <p:cNvPicPr preferRelativeResize="0"/>
            <p:nvPr/>
          </p:nvPicPr>
          <p:blipFill rotWithShape="1">
            <a:blip r:embed="rId6">
              <a:alphaModFix/>
            </a:blip>
            <a:srcRect b="23913" l="0" r="82625" t="0"/>
            <a:stretch/>
          </p:blipFill>
          <p:spPr>
            <a:xfrm>
              <a:off x="2726553" y="2088723"/>
              <a:ext cx="528815" cy="76283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40" name="Google Shape;340;p42"/>
            <p:cNvSpPr txBox="1"/>
            <p:nvPr/>
          </p:nvSpPr>
          <p:spPr>
            <a:xfrm>
              <a:off x="2252953" y="2309430"/>
              <a:ext cx="6120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→</a:t>
              </a:r>
              <a:endParaRPr/>
            </a:p>
          </p:txBody>
        </p:sp>
      </p:grpSp>
      <p:grpSp>
        <p:nvGrpSpPr>
          <p:cNvPr id="341" name="Google Shape;341;p42"/>
          <p:cNvGrpSpPr/>
          <p:nvPr/>
        </p:nvGrpSpPr>
        <p:grpSpPr>
          <a:xfrm>
            <a:off x="3617088" y="1131176"/>
            <a:ext cx="2722800" cy="2902174"/>
            <a:chOff x="3746725" y="1131176"/>
            <a:chExt cx="2722800" cy="2902174"/>
          </a:xfrm>
        </p:grpSpPr>
        <p:sp>
          <p:nvSpPr>
            <p:cNvPr id="342" name="Google Shape;342;p42"/>
            <p:cNvSpPr txBox="1"/>
            <p:nvPr/>
          </p:nvSpPr>
          <p:spPr>
            <a:xfrm>
              <a:off x="3746725" y="2934450"/>
              <a:ext cx="2722800" cy="1098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1200"/>
                </a:spcAft>
                <a:buNone/>
              </a:pPr>
              <a:r>
                <a:rPr lang="en" sz="1800">
                  <a:solidFill>
                    <a:schemeClr val="dk1"/>
                  </a:solidFill>
                </a:rPr>
                <a:t>Overlapping Complexes,</a:t>
              </a:r>
              <a:br>
                <a:rPr lang="en" sz="1800">
                  <a:solidFill>
                    <a:schemeClr val="dk1"/>
                  </a:solidFill>
                </a:rPr>
              </a:br>
              <a:r>
                <a:rPr lang="en" sz="1800">
                  <a:solidFill>
                    <a:schemeClr val="dk1"/>
                  </a:solidFill>
                </a:rPr>
                <a:t>Classification Problems, &amp; Hypergraphlets</a:t>
              </a:r>
              <a:endParaRPr sz="1800">
                <a:solidFill>
                  <a:schemeClr val="dk1"/>
                </a:solidFill>
              </a:endParaRPr>
            </a:p>
          </p:txBody>
        </p:sp>
        <p:pic>
          <p:nvPicPr>
            <p:cNvPr id="343" name="Google Shape;343;p42"/>
            <p:cNvPicPr preferRelativeResize="0"/>
            <p:nvPr/>
          </p:nvPicPr>
          <p:blipFill rotWithShape="1">
            <a:blip r:embed="rId3">
              <a:alphaModFix/>
            </a:blip>
            <a:srcRect b="80421" l="27814" r="33026" t="2538"/>
            <a:stretch/>
          </p:blipFill>
          <p:spPr>
            <a:xfrm>
              <a:off x="4359563" y="1131176"/>
              <a:ext cx="1497123" cy="9257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Diagram&#10;&#10;Description automatically generated" id="344" name="Google Shape;344;p42"/>
            <p:cNvPicPr preferRelativeResize="0"/>
            <p:nvPr/>
          </p:nvPicPr>
          <p:blipFill rotWithShape="1">
            <a:blip r:embed="rId7">
              <a:alphaModFix/>
            </a:blip>
            <a:srcRect b="69332" l="0" r="0" t="0"/>
            <a:stretch/>
          </p:blipFill>
          <p:spPr>
            <a:xfrm>
              <a:off x="3911962" y="2170434"/>
              <a:ext cx="2392326" cy="70119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45" name="Google Shape;345;p42"/>
          <p:cNvSpPr/>
          <p:nvPr/>
        </p:nvSpPr>
        <p:spPr>
          <a:xfrm>
            <a:off x="6811800" y="905950"/>
            <a:ext cx="2173200" cy="3127500"/>
          </a:xfrm>
          <a:prstGeom prst="rect">
            <a:avLst/>
          </a:prstGeom>
          <a:noFill/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Higher-Order Network Structures: Patterns in Graphs</a:t>
            </a:r>
            <a:endParaRPr/>
          </a:p>
        </p:txBody>
      </p:sp>
      <p:grpSp>
        <p:nvGrpSpPr>
          <p:cNvPr id="104" name="Google Shape;104;p25"/>
          <p:cNvGrpSpPr/>
          <p:nvPr/>
        </p:nvGrpSpPr>
        <p:grpSpPr>
          <a:xfrm>
            <a:off x="381375" y="1150025"/>
            <a:ext cx="4675958" cy="2148425"/>
            <a:chOff x="381375" y="1150025"/>
            <a:chExt cx="4675958" cy="2148425"/>
          </a:xfrm>
        </p:grpSpPr>
        <p:pic>
          <p:nvPicPr>
            <p:cNvPr id="105" name="Google Shape;105;p25"/>
            <p:cNvPicPr preferRelativeResize="0"/>
            <p:nvPr/>
          </p:nvPicPr>
          <p:blipFill rotWithShape="1">
            <a:blip r:embed="rId3">
              <a:alphaModFix/>
            </a:blip>
            <a:srcRect b="51828" l="33612" r="0" t="0"/>
            <a:stretch/>
          </p:blipFill>
          <p:spPr>
            <a:xfrm>
              <a:off x="381375" y="1150025"/>
              <a:ext cx="4675958" cy="187703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6" name="Google Shape;106;p25"/>
            <p:cNvSpPr txBox="1"/>
            <p:nvPr/>
          </p:nvSpPr>
          <p:spPr>
            <a:xfrm>
              <a:off x="1642675" y="2929150"/>
              <a:ext cx="33618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en" sz="1200">
                  <a:solidFill>
                    <a:schemeClr val="dk1"/>
                  </a:solidFill>
                </a:rPr>
                <a:t>Battiston et al,, Physics Reports 2020</a:t>
              </a:r>
              <a:endParaRPr i="1" sz="1200">
                <a:solidFill>
                  <a:schemeClr val="dk1"/>
                </a:solidFill>
              </a:endParaRPr>
            </a:p>
          </p:txBody>
        </p:sp>
      </p:grpSp>
      <p:sp>
        <p:nvSpPr>
          <p:cNvPr id="107" name="Google Shape;107;p25"/>
          <p:cNvSpPr txBox="1"/>
          <p:nvPr/>
        </p:nvSpPr>
        <p:spPr>
          <a:xfrm>
            <a:off x="397275" y="2659325"/>
            <a:ext cx="1334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/>
              <a:t>(&amp; </a:t>
            </a:r>
            <a:r>
              <a:rPr i="1" lang="en"/>
              <a:t>Graphlets)</a:t>
            </a:r>
            <a:endParaRPr i="1"/>
          </a:p>
        </p:txBody>
      </p:sp>
      <p:grpSp>
        <p:nvGrpSpPr>
          <p:cNvPr id="108" name="Google Shape;108;p25"/>
          <p:cNvGrpSpPr/>
          <p:nvPr/>
        </p:nvGrpSpPr>
        <p:grpSpPr>
          <a:xfrm>
            <a:off x="268000" y="3246900"/>
            <a:ext cx="5664602" cy="1832550"/>
            <a:chOff x="268000" y="3246900"/>
            <a:chExt cx="5664602" cy="1832550"/>
          </a:xfrm>
        </p:grpSpPr>
        <p:pic>
          <p:nvPicPr>
            <p:cNvPr id="109" name="Google Shape;109;p2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268000" y="3246900"/>
              <a:ext cx="5664602" cy="15930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0" name="Google Shape;110;p25"/>
            <p:cNvSpPr txBox="1"/>
            <p:nvPr/>
          </p:nvSpPr>
          <p:spPr>
            <a:xfrm>
              <a:off x="2485700" y="4710150"/>
              <a:ext cx="33618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en" sz="1200">
                  <a:solidFill>
                    <a:schemeClr val="dk1"/>
                  </a:solidFill>
                </a:rPr>
                <a:t>Choobdar et al, Nature Methods 2019</a:t>
              </a:r>
              <a:endParaRPr i="1" sz="1200">
                <a:solidFill>
                  <a:schemeClr val="dk1"/>
                </a:solidFill>
              </a:endParaRPr>
            </a:p>
          </p:txBody>
        </p:sp>
      </p:grpSp>
      <p:grpSp>
        <p:nvGrpSpPr>
          <p:cNvPr id="111" name="Google Shape;111;p25"/>
          <p:cNvGrpSpPr/>
          <p:nvPr/>
        </p:nvGrpSpPr>
        <p:grpSpPr>
          <a:xfrm>
            <a:off x="5542075" y="1301037"/>
            <a:ext cx="3499050" cy="2507101"/>
            <a:chOff x="5542075" y="1301037"/>
            <a:chExt cx="3499050" cy="2507101"/>
          </a:xfrm>
        </p:grpSpPr>
        <p:pic>
          <p:nvPicPr>
            <p:cNvPr id="112" name="Google Shape;112;p25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5542075" y="1434157"/>
              <a:ext cx="1270702" cy="18745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3" name="Google Shape;113;p25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7461572" y="1301037"/>
              <a:ext cx="1528616" cy="222686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4" name="Google Shape;114;p25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6721106" y="2096491"/>
              <a:ext cx="824069" cy="44034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5" name="Google Shape;115;p25"/>
            <p:cNvSpPr txBox="1"/>
            <p:nvPr/>
          </p:nvSpPr>
          <p:spPr>
            <a:xfrm>
              <a:off x="5679325" y="3438838"/>
              <a:ext cx="33618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en" sz="1200">
                  <a:solidFill>
                    <a:schemeClr val="dk1"/>
                  </a:solidFill>
                </a:rPr>
                <a:t>Zotenko et al., Alg. for Mol. Biol. 2006</a:t>
              </a:r>
              <a:endParaRPr i="1" sz="1200">
                <a:solidFill>
                  <a:schemeClr val="dk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0" name="Google Shape;350;p43"/>
          <p:cNvGrpSpPr/>
          <p:nvPr/>
        </p:nvGrpSpPr>
        <p:grpSpPr>
          <a:xfrm>
            <a:off x="881125" y="568975"/>
            <a:ext cx="7365250" cy="4304750"/>
            <a:chOff x="881125" y="568975"/>
            <a:chExt cx="7365250" cy="4304750"/>
          </a:xfrm>
        </p:grpSpPr>
        <p:pic>
          <p:nvPicPr>
            <p:cNvPr id="351" name="Google Shape;351;p43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881125" y="589100"/>
              <a:ext cx="7157550" cy="42846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52" name="Google Shape;352;p43"/>
            <p:cNvSpPr/>
            <p:nvPr/>
          </p:nvSpPr>
          <p:spPr>
            <a:xfrm>
              <a:off x="5537975" y="568975"/>
              <a:ext cx="2708400" cy="462900"/>
            </a:xfrm>
            <a:prstGeom prst="rect">
              <a:avLst/>
            </a:pr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53" name="Google Shape;353;p43"/>
          <p:cNvSpPr txBox="1"/>
          <p:nvPr/>
        </p:nvSpPr>
        <p:spPr>
          <a:xfrm>
            <a:off x="6144000" y="474330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i="1" lang="en">
                <a:solidFill>
                  <a:schemeClr val="dk1"/>
                </a:solidFill>
              </a:rPr>
              <a:t>Ritz et al., Trends in Biotech 2015.</a:t>
            </a:r>
            <a:endParaRPr i="1">
              <a:solidFill>
                <a:schemeClr val="dk1"/>
              </a:solidFill>
            </a:endParaRPr>
          </a:p>
        </p:txBody>
      </p:sp>
      <p:sp>
        <p:nvSpPr>
          <p:cNvPr id="354" name="Google Shape;354;p43"/>
          <p:cNvSpPr txBox="1"/>
          <p:nvPr>
            <p:ph type="title"/>
          </p:nvPr>
        </p:nvSpPr>
        <p:spPr>
          <a:xfrm>
            <a:off x="311700" y="926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Undirected and Directed Hypergraphs</a:t>
            </a:r>
            <a:endParaRPr/>
          </a:p>
        </p:txBody>
      </p:sp>
      <p:sp>
        <p:nvSpPr>
          <p:cNvPr id="355" name="Google Shape;355;p43"/>
          <p:cNvSpPr txBox="1"/>
          <p:nvPr/>
        </p:nvSpPr>
        <p:spPr>
          <a:xfrm>
            <a:off x="5607550" y="665300"/>
            <a:ext cx="2234400" cy="384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300"/>
              <a:t>Undirected Hyperedge</a:t>
            </a:r>
            <a:endParaRPr i="1" sz="130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0" name="Google Shape;360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86025" y="560100"/>
            <a:ext cx="4619099" cy="4337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Google Shape;361;p44"/>
          <p:cNvPicPr preferRelativeResize="0"/>
          <p:nvPr/>
        </p:nvPicPr>
        <p:blipFill rotWithShape="1">
          <a:blip r:embed="rId4">
            <a:alphaModFix/>
          </a:blip>
          <a:srcRect b="0" l="0" r="66433" t="0"/>
          <a:stretch/>
        </p:blipFill>
        <p:spPr>
          <a:xfrm>
            <a:off x="408886" y="494275"/>
            <a:ext cx="2506092" cy="4469499"/>
          </a:xfrm>
          <a:prstGeom prst="rect">
            <a:avLst/>
          </a:prstGeom>
          <a:noFill/>
          <a:ln>
            <a:noFill/>
          </a:ln>
        </p:spPr>
      </p:pic>
      <p:sp>
        <p:nvSpPr>
          <p:cNvPr id="362" name="Google Shape;362;p44"/>
          <p:cNvSpPr txBox="1"/>
          <p:nvPr/>
        </p:nvSpPr>
        <p:spPr>
          <a:xfrm>
            <a:off x="6144000" y="474330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i="1" lang="en">
                <a:solidFill>
                  <a:schemeClr val="dk1"/>
                </a:solidFill>
              </a:rPr>
              <a:t>Ritz et al., Trends in Biotech 2015.</a:t>
            </a:r>
            <a:endParaRPr i="1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4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Wnt Pathway Reactions</a:t>
            </a:r>
            <a:endParaRPr/>
          </a:p>
        </p:txBody>
      </p:sp>
      <p:pic>
        <p:nvPicPr>
          <p:cNvPr id="368" name="Google Shape;368;p45"/>
          <p:cNvPicPr preferRelativeResize="0"/>
          <p:nvPr/>
        </p:nvPicPr>
        <p:blipFill rotWithShape="1">
          <a:blip r:embed="rId3">
            <a:alphaModFix/>
          </a:blip>
          <a:srcRect b="0" l="0" r="84309" t="57809"/>
          <a:stretch/>
        </p:blipFill>
        <p:spPr>
          <a:xfrm>
            <a:off x="4489200" y="502912"/>
            <a:ext cx="1434752" cy="10963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69" name="Google Shape;369;p45"/>
          <p:cNvGrpSpPr/>
          <p:nvPr/>
        </p:nvGrpSpPr>
        <p:grpSpPr>
          <a:xfrm>
            <a:off x="5876950" y="141375"/>
            <a:ext cx="2858551" cy="2828975"/>
            <a:chOff x="5876950" y="141375"/>
            <a:chExt cx="2858551" cy="2828975"/>
          </a:xfrm>
        </p:grpSpPr>
        <p:pic>
          <p:nvPicPr>
            <p:cNvPr id="370" name="Google Shape;370;p45"/>
            <p:cNvPicPr preferRelativeResize="0"/>
            <p:nvPr/>
          </p:nvPicPr>
          <p:blipFill rotWithShape="1">
            <a:blip r:embed="rId3">
              <a:alphaModFix/>
            </a:blip>
            <a:srcRect b="0" l="0" r="70199" t="0"/>
            <a:stretch/>
          </p:blipFill>
          <p:spPr>
            <a:xfrm>
              <a:off x="6010550" y="141375"/>
              <a:ext cx="2724951" cy="25985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71" name="Google Shape;371;p45"/>
            <p:cNvSpPr/>
            <p:nvPr/>
          </p:nvSpPr>
          <p:spPr>
            <a:xfrm>
              <a:off x="5876950" y="1653950"/>
              <a:ext cx="1551600" cy="13164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372" name="Google Shape;372;p45"/>
          <p:cNvPicPr preferRelativeResize="0"/>
          <p:nvPr/>
        </p:nvPicPr>
        <p:blipFill rotWithShape="1">
          <a:blip r:embed="rId3">
            <a:alphaModFix/>
          </a:blip>
          <a:srcRect b="0" l="30337" r="0" t="0"/>
          <a:stretch/>
        </p:blipFill>
        <p:spPr>
          <a:xfrm>
            <a:off x="197450" y="1812850"/>
            <a:ext cx="7311176" cy="2982450"/>
          </a:xfrm>
          <a:prstGeom prst="rect">
            <a:avLst/>
          </a:prstGeom>
          <a:noFill/>
          <a:ln>
            <a:noFill/>
          </a:ln>
        </p:spPr>
      </p:pic>
      <p:sp>
        <p:nvSpPr>
          <p:cNvPr id="373" name="Google Shape;373;p45"/>
          <p:cNvSpPr txBox="1"/>
          <p:nvPr/>
        </p:nvSpPr>
        <p:spPr>
          <a:xfrm>
            <a:off x="6144000" y="474330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i="1" lang="en">
                <a:solidFill>
                  <a:schemeClr val="dk1"/>
                </a:solidFill>
              </a:rPr>
              <a:t>Ritz et al., Trends in Biotech 2015.</a:t>
            </a:r>
            <a:endParaRPr i="1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4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Directed Hypergraph </a:t>
            </a:r>
            <a:r>
              <a:rPr lang="en"/>
              <a:t>Connectivity</a:t>
            </a:r>
            <a:endParaRPr/>
          </a:p>
        </p:txBody>
      </p:sp>
      <p:sp>
        <p:nvSpPr>
          <p:cNvPr id="379" name="Google Shape;379;p46"/>
          <p:cNvSpPr txBox="1"/>
          <p:nvPr>
            <p:ph idx="1" type="body"/>
          </p:nvPr>
        </p:nvSpPr>
        <p:spPr>
          <a:xfrm>
            <a:off x="311700" y="9238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Rule: Products arise when all reactants are present. (</a:t>
            </a:r>
            <a:r>
              <a:rPr i="1" lang="en"/>
              <a:t>B</a:t>
            </a:r>
            <a:r>
              <a:rPr lang="en"/>
              <a:t>-connectivity)</a:t>
            </a:r>
            <a:br>
              <a:rPr lang="en"/>
            </a:br>
            <a:endParaRPr/>
          </a:p>
        </p:txBody>
      </p:sp>
      <p:pic>
        <p:nvPicPr>
          <p:cNvPr id="380" name="Google Shape;380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2555" y="1422002"/>
            <a:ext cx="5386241" cy="1676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Google Shape;381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96800" y="3299222"/>
            <a:ext cx="5397750" cy="16766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4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Shortest Hyperpaths in Directed Hypergraphs</a:t>
            </a:r>
            <a:endParaRPr/>
          </a:p>
        </p:txBody>
      </p:sp>
      <p:sp>
        <p:nvSpPr>
          <p:cNvPr id="387" name="Google Shape;387;p47"/>
          <p:cNvSpPr txBox="1"/>
          <p:nvPr>
            <p:ph idx="1" type="body"/>
          </p:nvPr>
        </p:nvSpPr>
        <p:spPr>
          <a:xfrm>
            <a:off x="311700" y="1000075"/>
            <a:ext cx="8520600" cy="147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Rule: Products arise when all reactants are present. (</a:t>
            </a:r>
            <a:r>
              <a:rPr i="1" lang="en"/>
              <a:t>B</a:t>
            </a:r>
            <a:r>
              <a:rPr lang="en"/>
              <a:t>-connectivity)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A </a:t>
            </a:r>
            <a:r>
              <a:rPr i="1" lang="en"/>
              <a:t>B-</a:t>
            </a:r>
            <a:r>
              <a:rPr lang="en"/>
              <a:t>hyperpath from </a:t>
            </a:r>
            <a:r>
              <a:rPr i="1" lang="en"/>
              <a:t>s</a:t>
            </a:r>
            <a:r>
              <a:rPr lang="en"/>
              <a:t> to </a:t>
            </a:r>
            <a:r>
              <a:rPr i="1" lang="en"/>
              <a:t>t</a:t>
            </a:r>
            <a:r>
              <a:rPr lang="en"/>
              <a:t> is a sub-hypergraph where (a) </a:t>
            </a:r>
            <a:r>
              <a:rPr i="1" lang="en"/>
              <a:t>t</a:t>
            </a:r>
            <a:r>
              <a:rPr lang="en"/>
              <a:t> is </a:t>
            </a:r>
            <a:r>
              <a:rPr i="1" lang="en"/>
              <a:t>B-</a:t>
            </a:r>
            <a:r>
              <a:rPr lang="en"/>
              <a:t>connected to </a:t>
            </a:r>
            <a:r>
              <a:rPr i="1" lang="en"/>
              <a:t>s</a:t>
            </a:r>
            <a:r>
              <a:rPr lang="en"/>
              <a:t> and (b) the sub-hypergraph is minimal w.r.t. Nodes and hyperedges.</a:t>
            </a:r>
            <a:endParaRPr/>
          </a:p>
        </p:txBody>
      </p:sp>
      <p:pic>
        <p:nvPicPr>
          <p:cNvPr id="388" name="Google Shape;388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10329" y="2331954"/>
            <a:ext cx="5877550" cy="1892325"/>
          </a:xfrm>
          <a:prstGeom prst="rect">
            <a:avLst/>
          </a:prstGeom>
          <a:noFill/>
          <a:ln>
            <a:noFill/>
          </a:ln>
        </p:spPr>
      </p:pic>
      <p:sp>
        <p:nvSpPr>
          <p:cNvPr id="389" name="Google Shape;389;p47"/>
          <p:cNvSpPr txBox="1"/>
          <p:nvPr>
            <p:ph idx="1" type="body"/>
          </p:nvPr>
        </p:nvSpPr>
        <p:spPr>
          <a:xfrm>
            <a:off x="274825" y="4263800"/>
            <a:ext cx="8520600" cy="81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Finding</a:t>
            </a:r>
            <a:r>
              <a:rPr lang="en"/>
              <a:t> the shortest </a:t>
            </a:r>
            <a:r>
              <a:rPr i="1" lang="en"/>
              <a:t>B-</a:t>
            </a:r>
            <a:r>
              <a:rPr lang="en"/>
              <a:t>hyperpath is NP-Hard (Ausiello et al., 1992), even when bounding the number of nodes in each hypergraph (Ritz et al., 2017).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48"/>
          <p:cNvSpPr txBox="1"/>
          <p:nvPr>
            <p:ph type="title"/>
          </p:nvPr>
        </p:nvSpPr>
        <p:spPr>
          <a:xfrm>
            <a:off x="311700" y="2164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Directed Hyperpaths are More Descriptive than Paths</a:t>
            </a:r>
            <a:endParaRPr/>
          </a:p>
        </p:txBody>
      </p:sp>
      <p:sp>
        <p:nvSpPr>
          <p:cNvPr id="395" name="Google Shape;395;p48"/>
          <p:cNvSpPr txBox="1"/>
          <p:nvPr/>
        </p:nvSpPr>
        <p:spPr>
          <a:xfrm>
            <a:off x="6144000" y="474330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i="1" lang="en">
                <a:solidFill>
                  <a:schemeClr val="dk1"/>
                </a:solidFill>
              </a:rPr>
              <a:t>Ritz et al., TCBB 2017</a:t>
            </a:r>
            <a:endParaRPr i="1">
              <a:solidFill>
                <a:schemeClr val="dk1"/>
              </a:solidFill>
            </a:endParaRPr>
          </a:p>
        </p:txBody>
      </p:sp>
      <p:pic>
        <p:nvPicPr>
          <p:cNvPr id="396" name="Google Shape;396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6550" y="895425"/>
            <a:ext cx="6854291" cy="4125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49"/>
          <p:cNvSpPr txBox="1"/>
          <p:nvPr/>
        </p:nvSpPr>
        <p:spPr>
          <a:xfrm>
            <a:off x="0" y="4743300"/>
            <a:ext cx="4259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/>
              <a:t>Franzese et al., PLOS Comp. Biol 2019</a:t>
            </a:r>
            <a:endParaRPr i="1"/>
          </a:p>
        </p:txBody>
      </p:sp>
      <p:pic>
        <p:nvPicPr>
          <p:cNvPr id="402" name="Google Shape;402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23125" y="313400"/>
            <a:ext cx="5201875" cy="4783101"/>
          </a:xfrm>
          <a:prstGeom prst="rect">
            <a:avLst/>
          </a:prstGeom>
          <a:noFill/>
          <a:ln>
            <a:noFill/>
          </a:ln>
        </p:spPr>
      </p:pic>
      <p:sp>
        <p:nvSpPr>
          <p:cNvPr id="403" name="Google Shape;403;p49"/>
          <p:cNvSpPr txBox="1"/>
          <p:nvPr>
            <p:ph idx="1" type="body"/>
          </p:nvPr>
        </p:nvSpPr>
        <p:spPr>
          <a:xfrm>
            <a:off x="311700" y="1378000"/>
            <a:ext cx="4011300" cy="336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i="1" lang="en"/>
              <a:t>B</a:t>
            </a:r>
            <a:r>
              <a:rPr lang="en"/>
              <a:t>-Connectivity overly strict for </a:t>
            </a:r>
            <a:br>
              <a:rPr lang="en"/>
            </a:br>
            <a:r>
              <a:rPr lang="en"/>
              <a:t>some pathway databases (Reactome)</a:t>
            </a:r>
            <a:br>
              <a:rPr lang="en"/>
            </a:br>
            <a:br>
              <a:rPr lang="en"/>
            </a:br>
            <a:r>
              <a:rPr lang="en"/>
              <a:t>Relax the definition to allow one</a:t>
            </a:r>
            <a:br>
              <a:rPr lang="en"/>
            </a:br>
            <a:r>
              <a:rPr lang="en"/>
              <a:t>hyperedge to be traversed without</a:t>
            </a:r>
            <a:br>
              <a:rPr lang="en"/>
            </a:br>
            <a:r>
              <a:rPr lang="en"/>
              <a:t>all reactants</a:t>
            </a:r>
            <a:br>
              <a:rPr lang="en"/>
            </a:br>
            <a:br>
              <a:rPr lang="en"/>
            </a:br>
            <a:r>
              <a:rPr lang="en"/>
              <a:t>BFS-like connectivity structure</a:t>
            </a:r>
            <a:endParaRPr/>
          </a:p>
        </p:txBody>
      </p:sp>
      <p:sp>
        <p:nvSpPr>
          <p:cNvPr id="404" name="Google Shape;404;p4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Connectivity in Practice: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Sparse and Missing Data</a:t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50"/>
          <p:cNvSpPr txBox="1"/>
          <p:nvPr>
            <p:ph type="title"/>
          </p:nvPr>
        </p:nvSpPr>
        <p:spPr>
          <a:xfrm>
            <a:off x="311700" y="179554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Random Walks</a:t>
            </a:r>
            <a:endParaRPr/>
          </a:p>
        </p:txBody>
      </p:sp>
      <p:sp>
        <p:nvSpPr>
          <p:cNvPr id="410" name="Google Shape;410;p50"/>
          <p:cNvSpPr txBox="1"/>
          <p:nvPr/>
        </p:nvSpPr>
        <p:spPr>
          <a:xfrm>
            <a:off x="6465600" y="4804976"/>
            <a:ext cx="26784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1" lang="en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Gartner et al., COLT, 2003.</a:t>
            </a:r>
            <a:endParaRPr b="0" i="1" sz="10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1" name="Google Shape;411;p50"/>
          <p:cNvSpPr txBox="1"/>
          <p:nvPr/>
        </p:nvSpPr>
        <p:spPr>
          <a:xfrm>
            <a:off x="311700" y="953607"/>
            <a:ext cx="8520600" cy="47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1143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… are behind many similarity functions on graphs.</a:t>
            </a:r>
            <a:endParaRPr/>
          </a:p>
        </p:txBody>
      </p:sp>
      <p:pic>
        <p:nvPicPr>
          <p:cNvPr id="412" name="Google Shape;412;p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27032" y="4361560"/>
            <a:ext cx="3289933" cy="2514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3" name="Google Shape;413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3413" y="1660525"/>
            <a:ext cx="8560138" cy="2236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8" name="Google Shape;418;p51"/>
          <p:cNvGrpSpPr/>
          <p:nvPr/>
        </p:nvGrpSpPr>
        <p:grpSpPr>
          <a:xfrm>
            <a:off x="259747" y="1639963"/>
            <a:ext cx="8624507" cy="1027289"/>
            <a:chOff x="346329" y="2186616"/>
            <a:chExt cx="11499343" cy="1369719"/>
          </a:xfrm>
        </p:grpSpPr>
        <p:pic>
          <p:nvPicPr>
            <p:cNvPr id="419" name="Google Shape;419;p51"/>
            <p:cNvPicPr preferRelativeResize="0"/>
            <p:nvPr/>
          </p:nvPicPr>
          <p:blipFill rotWithShape="1">
            <a:blip r:embed="rId3">
              <a:alphaModFix/>
            </a:blip>
            <a:srcRect b="0" l="0" r="0" t="22881"/>
            <a:stretch/>
          </p:blipFill>
          <p:spPr>
            <a:xfrm>
              <a:off x="346329" y="2209800"/>
              <a:ext cx="2854071" cy="12928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0" name="Google Shape;420;p51"/>
            <p:cNvPicPr preferRelativeResize="0"/>
            <p:nvPr/>
          </p:nvPicPr>
          <p:blipFill rotWithShape="1">
            <a:blip r:embed="rId4">
              <a:alphaModFix/>
            </a:blip>
            <a:srcRect b="10703" l="6484" r="5051" t="24192"/>
            <a:stretch/>
          </p:blipFill>
          <p:spPr>
            <a:xfrm>
              <a:off x="4565422" y="2227805"/>
              <a:ext cx="3283177" cy="11012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1" name="Google Shape;421;p51"/>
            <p:cNvPicPr preferRelativeResize="0"/>
            <p:nvPr/>
          </p:nvPicPr>
          <p:blipFill rotWithShape="1">
            <a:blip r:embed="rId5">
              <a:alphaModFix/>
            </a:blip>
            <a:srcRect b="10753" l="4677" r="3436" t="20621"/>
            <a:stretch/>
          </p:blipFill>
          <p:spPr>
            <a:xfrm>
              <a:off x="9102471" y="2186616"/>
              <a:ext cx="2743201" cy="116618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22" name="Google Shape;422;p51"/>
            <p:cNvSpPr/>
            <p:nvPr/>
          </p:nvSpPr>
          <p:spPr>
            <a:xfrm>
              <a:off x="346329" y="3403935"/>
              <a:ext cx="228600" cy="152400"/>
            </a:xfrm>
            <a:prstGeom prst="rect">
              <a:avLst/>
            </a:prstGeom>
            <a:solidFill>
              <a:schemeClr val="lt1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0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" name="Google Shape;423;p51"/>
            <p:cNvSpPr/>
            <p:nvPr/>
          </p:nvSpPr>
          <p:spPr>
            <a:xfrm>
              <a:off x="1447800" y="3233102"/>
              <a:ext cx="228600" cy="152400"/>
            </a:xfrm>
            <a:prstGeom prst="rect">
              <a:avLst/>
            </a:prstGeom>
            <a:solidFill>
              <a:schemeClr val="lt1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0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4" name="Google Shape;424;p51"/>
            <p:cNvSpPr/>
            <p:nvPr/>
          </p:nvSpPr>
          <p:spPr>
            <a:xfrm>
              <a:off x="2941515" y="3219039"/>
              <a:ext cx="228600" cy="152400"/>
            </a:xfrm>
            <a:prstGeom prst="rect">
              <a:avLst/>
            </a:prstGeom>
            <a:solidFill>
              <a:schemeClr val="lt1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0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5" name="Google Shape;425;p51"/>
            <p:cNvSpPr/>
            <p:nvPr/>
          </p:nvSpPr>
          <p:spPr>
            <a:xfrm>
              <a:off x="6019800" y="3177381"/>
              <a:ext cx="228600" cy="152400"/>
            </a:xfrm>
            <a:prstGeom prst="rect">
              <a:avLst/>
            </a:prstGeom>
            <a:solidFill>
              <a:schemeClr val="lt1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0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6" name="Google Shape;426;p51"/>
            <p:cNvSpPr/>
            <p:nvPr/>
          </p:nvSpPr>
          <p:spPr>
            <a:xfrm>
              <a:off x="7658100" y="3210626"/>
              <a:ext cx="228600" cy="152400"/>
            </a:xfrm>
            <a:prstGeom prst="rect">
              <a:avLst/>
            </a:prstGeom>
            <a:solidFill>
              <a:schemeClr val="lt1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0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7" name="Google Shape;427;p51"/>
            <p:cNvSpPr/>
            <p:nvPr/>
          </p:nvSpPr>
          <p:spPr>
            <a:xfrm>
              <a:off x="10210800" y="3200400"/>
              <a:ext cx="228600" cy="152400"/>
            </a:xfrm>
            <a:prstGeom prst="rect">
              <a:avLst/>
            </a:prstGeom>
            <a:solidFill>
              <a:schemeClr val="lt1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0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8" name="Google Shape;428;p51"/>
            <p:cNvSpPr/>
            <p:nvPr/>
          </p:nvSpPr>
          <p:spPr>
            <a:xfrm>
              <a:off x="11617071" y="3200400"/>
              <a:ext cx="228600" cy="152400"/>
            </a:xfrm>
            <a:prstGeom prst="rect">
              <a:avLst/>
            </a:prstGeom>
            <a:solidFill>
              <a:schemeClr val="lt1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0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29" name="Google Shape;429;p51"/>
          <p:cNvSpPr txBox="1"/>
          <p:nvPr/>
        </p:nvSpPr>
        <p:spPr>
          <a:xfrm>
            <a:off x="0" y="4962023"/>
            <a:ext cx="9144000" cy="2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5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Shervashidze et al. </a:t>
            </a:r>
            <a:r>
              <a:rPr b="0" i="1" lang="en" sz="75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J Mach Learn Res</a:t>
            </a:r>
            <a:r>
              <a:rPr b="0" i="0" lang="en" sz="75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 2011</a:t>
            </a:r>
            <a:endParaRPr/>
          </a:p>
        </p:txBody>
      </p:sp>
      <p:pic>
        <p:nvPicPr>
          <p:cNvPr id="430" name="Google Shape;430;p5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95935" y="1409343"/>
            <a:ext cx="142857" cy="190857"/>
          </a:xfrm>
          <a:prstGeom prst="rect">
            <a:avLst/>
          </a:prstGeom>
          <a:noFill/>
          <a:ln>
            <a:noFill/>
          </a:ln>
        </p:spPr>
      </p:pic>
      <p:pic>
        <p:nvPicPr>
          <p:cNvPr id="431" name="Google Shape;431;p5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186122" y="1409343"/>
            <a:ext cx="1456000" cy="138286"/>
          </a:xfrm>
          <a:prstGeom prst="rect">
            <a:avLst/>
          </a:prstGeom>
          <a:noFill/>
          <a:ln>
            <a:noFill/>
          </a:ln>
        </p:spPr>
      </p:pic>
      <p:pic>
        <p:nvPicPr>
          <p:cNvPr id="432" name="Google Shape;432;p5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586147" y="1409343"/>
            <a:ext cx="133715" cy="19085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33" name="Google Shape;433;p51"/>
          <p:cNvGrpSpPr/>
          <p:nvPr/>
        </p:nvGrpSpPr>
        <p:grpSpPr>
          <a:xfrm>
            <a:off x="2914650" y="2914652"/>
            <a:ext cx="2891433" cy="1162169"/>
            <a:chOff x="3886200" y="3886200"/>
            <a:chExt cx="3855244" cy="1549559"/>
          </a:xfrm>
        </p:grpSpPr>
        <p:pic>
          <p:nvPicPr>
            <p:cNvPr id="434" name="Google Shape;434;p51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4034747" y="3886200"/>
              <a:ext cx="3706697" cy="154955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35" name="Google Shape;435;p51"/>
            <p:cNvSpPr/>
            <p:nvPr/>
          </p:nvSpPr>
          <p:spPr>
            <a:xfrm>
              <a:off x="3886200" y="3917398"/>
              <a:ext cx="1219200" cy="341400"/>
            </a:xfrm>
            <a:prstGeom prst="rect">
              <a:avLst/>
            </a:prstGeom>
            <a:solidFill>
              <a:schemeClr val="lt1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0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36" name="Google Shape;436;p51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4356009" y="3986138"/>
              <a:ext cx="720457" cy="2048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37" name="Google Shape;437;p51"/>
            <p:cNvSpPr/>
            <p:nvPr/>
          </p:nvSpPr>
          <p:spPr>
            <a:xfrm>
              <a:off x="3966238" y="4372405"/>
              <a:ext cx="1219200" cy="341400"/>
            </a:xfrm>
            <a:prstGeom prst="rect">
              <a:avLst/>
            </a:prstGeom>
            <a:solidFill>
              <a:schemeClr val="lt1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0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38" name="Google Shape;438;p51"/>
            <p:cNvPicPr preferRelativeResize="0"/>
            <p:nvPr/>
          </p:nvPicPr>
          <p:blipFill rotWithShape="1">
            <a:blip r:embed="rId11">
              <a:alphaModFix/>
            </a:blip>
            <a:srcRect b="0" l="0" r="0" t="0"/>
            <a:stretch/>
          </p:blipFill>
          <p:spPr>
            <a:xfrm>
              <a:off x="4336079" y="4443514"/>
              <a:ext cx="755199" cy="2048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39" name="Google Shape;439;p51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7196337" y="2600931"/>
            <a:ext cx="183086" cy="170743"/>
          </a:xfrm>
          <a:prstGeom prst="rect">
            <a:avLst/>
          </a:prstGeom>
          <a:noFill/>
          <a:ln>
            <a:noFill/>
          </a:ln>
        </p:spPr>
      </p:pic>
      <p:pic>
        <p:nvPicPr>
          <p:cNvPr id="440" name="Google Shape;440;p51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8286750" y="2599137"/>
            <a:ext cx="201600" cy="170743"/>
          </a:xfrm>
          <a:prstGeom prst="rect">
            <a:avLst/>
          </a:prstGeom>
          <a:noFill/>
          <a:ln>
            <a:noFill/>
          </a:ln>
        </p:spPr>
      </p:pic>
      <p:pic>
        <p:nvPicPr>
          <p:cNvPr id="441" name="Google Shape;441;p51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457200" y="2600909"/>
            <a:ext cx="598629" cy="17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2" name="Google Shape;442;p51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1547614" y="2599115"/>
            <a:ext cx="651086" cy="172800"/>
          </a:xfrm>
          <a:prstGeom prst="rect">
            <a:avLst/>
          </a:prstGeom>
          <a:noFill/>
          <a:ln>
            <a:noFill/>
          </a:ln>
        </p:spPr>
      </p:pic>
      <p:sp>
        <p:nvSpPr>
          <p:cNvPr id="443" name="Google Shape;443;p51"/>
          <p:cNvSpPr txBox="1"/>
          <p:nvPr/>
        </p:nvSpPr>
        <p:spPr>
          <a:xfrm>
            <a:off x="311700" y="179554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77500" lnSpcReduction="20000"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Weisfeiler-Lehman Graph Kernels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4" name="Google Shape;444;p51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388050" y="840621"/>
            <a:ext cx="4426576" cy="353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5" name="Google Shape;445;p51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2275633" y="4324225"/>
            <a:ext cx="5103793" cy="572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9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52"/>
          <p:cNvSpPr txBox="1"/>
          <p:nvPr>
            <p:ph type="title"/>
          </p:nvPr>
        </p:nvSpPr>
        <p:spPr>
          <a:xfrm>
            <a:off x="311700" y="179554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Random Walks Kernels on Ordered Hypergraphs</a:t>
            </a:r>
            <a:endParaRPr/>
          </a:p>
        </p:txBody>
      </p:sp>
      <p:sp>
        <p:nvSpPr>
          <p:cNvPr id="451" name="Google Shape;451;p52"/>
          <p:cNvSpPr txBox="1"/>
          <p:nvPr/>
        </p:nvSpPr>
        <p:spPr>
          <a:xfrm>
            <a:off x="6465600" y="4804976"/>
            <a:ext cx="26784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1" lang="en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Wachman &amp; Khardon, ICML, 2007.</a:t>
            </a:r>
            <a:endParaRPr b="0" i="1" sz="10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2" name="Google Shape;452;p52"/>
          <p:cNvSpPr txBox="1"/>
          <p:nvPr/>
        </p:nvSpPr>
        <p:spPr>
          <a:xfrm>
            <a:off x="311700" y="953608"/>
            <a:ext cx="8520600" cy="95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1143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b="1" i="0" lang="en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Example: </a:t>
            </a:r>
            <a:r>
              <a:rPr b="0" i="1" lang="en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H</a:t>
            </a:r>
            <a:r>
              <a:rPr b="0" i="0" lang="en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= (</a:t>
            </a:r>
            <a:r>
              <a:rPr b="0" i="1" lang="en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V</a:t>
            </a:r>
            <a:r>
              <a:rPr b="0" i="0" lang="en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b="0" i="1" lang="en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E</a:t>
            </a:r>
            <a:r>
              <a:rPr b="0" i="0" lang="en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r>
              <a:rPr b="1" i="0" lang="en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  <a:p>
            <a:pPr indent="0" lvl="0" marL="1143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	    	</a:t>
            </a:r>
            <a:r>
              <a:rPr lang="en" sz="1800">
                <a:solidFill>
                  <a:schemeClr val="dk2"/>
                </a:solidFill>
              </a:rPr>
              <a:t>    </a:t>
            </a:r>
            <a:r>
              <a:rPr b="0" i="1" lang="en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V</a:t>
            </a:r>
            <a:r>
              <a:rPr b="0" i="0" lang="en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= {</a:t>
            </a:r>
            <a:r>
              <a:rPr b="0" i="1" lang="en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n</a:t>
            </a:r>
            <a:r>
              <a:rPr b="0" baseline="-25000" i="0" lang="en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r>
              <a:rPr b="0" i="0" lang="en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b="0" i="1" lang="en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n</a:t>
            </a:r>
            <a:r>
              <a:rPr b="0" baseline="-25000" i="0" lang="en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b="0" i="0" lang="en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b="0" i="1" lang="en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n</a:t>
            </a:r>
            <a:r>
              <a:rPr b="0" baseline="-25000" i="0" lang="en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r>
              <a:rPr b="0" i="0" lang="en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b="0" i="1" lang="en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n</a:t>
            </a:r>
            <a:r>
              <a:rPr b="0" baseline="-25000" i="0" lang="en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r>
              <a:rPr b="0" i="0" lang="en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b="0" i="1" lang="en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n</a:t>
            </a:r>
            <a:r>
              <a:rPr b="0" baseline="-25000" i="0" lang="en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r>
              <a:rPr b="0" i="0" lang="en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}, </a:t>
            </a:r>
            <a:r>
              <a:rPr b="0" i="1" lang="en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E</a:t>
            </a:r>
            <a:r>
              <a:rPr b="0" i="0" lang="en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= {</a:t>
            </a:r>
            <a:r>
              <a:rPr b="0" i="1" lang="en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p</a:t>
            </a:r>
            <a:r>
              <a:rPr b="0" i="0" lang="en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b="0" i="1" lang="en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n</a:t>
            </a:r>
            <a:r>
              <a:rPr b="0" baseline="-25000" i="0" lang="en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r>
              <a:rPr b="0" i="0" lang="en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b="0" i="1" lang="en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n</a:t>
            </a:r>
            <a:r>
              <a:rPr b="0" baseline="-25000" i="0" lang="en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b="0" i="0" lang="en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b="0" i="1" lang="en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n</a:t>
            </a:r>
            <a:r>
              <a:rPr b="0" baseline="-25000" i="0" lang="en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r>
              <a:rPr b="0" i="0" lang="en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), </a:t>
            </a:r>
            <a:r>
              <a:rPr b="0" i="1" lang="en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p</a:t>
            </a:r>
            <a:r>
              <a:rPr b="0" i="0" lang="en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b="0" i="1" lang="en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n</a:t>
            </a:r>
            <a:r>
              <a:rPr b="0" baseline="-25000" i="0" lang="en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r>
              <a:rPr b="0" i="0" lang="en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b="0" i="1" lang="en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n</a:t>
            </a:r>
            <a:r>
              <a:rPr b="0" baseline="-25000" i="0" lang="en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r>
              <a:rPr b="0" i="0" lang="en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b="0" i="1" lang="en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n</a:t>
            </a:r>
            <a:r>
              <a:rPr b="0" baseline="-25000" i="0" lang="en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6</a:t>
            </a:r>
            <a:r>
              <a:rPr b="0" i="0" lang="en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), </a:t>
            </a:r>
            <a:r>
              <a:rPr b="0" i="1" lang="en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q</a:t>
            </a:r>
            <a:r>
              <a:rPr b="0" i="0" lang="en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b="0" i="1" lang="en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n</a:t>
            </a:r>
            <a:r>
              <a:rPr b="0" baseline="-25000" i="0" lang="en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r>
              <a:rPr b="0" i="0" lang="en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b="0" i="1" lang="en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n</a:t>
            </a:r>
            <a:r>
              <a:rPr b="0" baseline="-25000" i="0" lang="en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r>
              <a:rPr b="0" i="0" lang="en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b="0" i="1" lang="en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n</a:t>
            </a:r>
            <a:r>
              <a:rPr b="0" baseline="-25000" i="0" lang="en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r>
              <a:rPr b="0" i="0" lang="en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)}</a:t>
            </a:r>
            <a:endParaRPr/>
          </a:p>
          <a:p>
            <a:pPr indent="0" lvl="0" marL="1143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3" name="Google Shape;453;p52"/>
          <p:cNvSpPr txBox="1"/>
          <p:nvPr/>
        </p:nvSpPr>
        <p:spPr>
          <a:xfrm>
            <a:off x="311700" y="2104898"/>
            <a:ext cx="8520600" cy="122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1143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b="1" i="0" lang="en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Walk: </a:t>
            </a:r>
            <a:r>
              <a:rPr b="0" i="1" lang="en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p</a:t>
            </a:r>
            <a:r>
              <a:rPr b="0" i="0" lang="en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b="0" i="1" lang="en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n</a:t>
            </a:r>
            <a:r>
              <a:rPr b="0" baseline="-25000" i="0" lang="en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r>
              <a:rPr b="0" i="0" lang="en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b="0" i="1" lang="en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n</a:t>
            </a:r>
            <a:r>
              <a:rPr b="0" baseline="-25000" i="0" lang="en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b="0" i="0" lang="en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b="0" i="1" lang="en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n</a:t>
            </a:r>
            <a:r>
              <a:rPr b="0" baseline="-25000" i="0" lang="en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r>
              <a:rPr b="0" i="0" lang="en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), 1, 1, </a:t>
            </a:r>
            <a:r>
              <a:rPr b="0" i="1" lang="en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p</a:t>
            </a:r>
            <a:r>
              <a:rPr b="0" i="0" lang="en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b="0" i="1" lang="en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n</a:t>
            </a:r>
            <a:r>
              <a:rPr b="0" baseline="-25000" i="0" lang="en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r>
              <a:rPr b="0" i="0" lang="en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b="0" i="1" lang="en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n</a:t>
            </a:r>
            <a:r>
              <a:rPr b="0" baseline="-25000" i="0" lang="en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r>
              <a:rPr b="0" i="0" lang="en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b="0" i="1" lang="en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n</a:t>
            </a:r>
            <a:r>
              <a:rPr b="0" baseline="-25000" i="0" lang="en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6</a:t>
            </a:r>
            <a:r>
              <a:rPr b="0" i="0" lang="en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), 2, 3, </a:t>
            </a:r>
            <a:r>
              <a:rPr b="0" i="1" lang="en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q</a:t>
            </a:r>
            <a:r>
              <a:rPr b="0" i="0" lang="en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b="0" i="1" lang="en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n</a:t>
            </a:r>
            <a:r>
              <a:rPr b="0" baseline="-25000" i="0" lang="en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r>
              <a:rPr b="0" i="0" lang="en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b="0" i="1" lang="en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n</a:t>
            </a:r>
            <a:r>
              <a:rPr b="0" baseline="-25000" i="0" lang="en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r>
              <a:rPr b="0" i="0" lang="en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b="0" i="1" lang="en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n</a:t>
            </a:r>
            <a:r>
              <a:rPr b="0" baseline="-25000" i="0" lang="en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r>
              <a:rPr b="0" i="0" lang="en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/>
          </a:p>
          <a:p>
            <a:pPr indent="0" lvl="0" marL="1143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1143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b="1" i="0" lang="en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Walk Type: </a:t>
            </a:r>
            <a:r>
              <a:rPr b="0" i="1" lang="en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p</a:t>
            </a:r>
            <a:r>
              <a:rPr b="0" i="0" lang="en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, 1, 1, </a:t>
            </a:r>
            <a:r>
              <a:rPr b="0" i="1" lang="en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p</a:t>
            </a:r>
            <a:r>
              <a:rPr b="0" i="0" lang="en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, 2, 3, </a:t>
            </a:r>
            <a:r>
              <a:rPr b="0" i="1" lang="en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q</a:t>
            </a:r>
            <a:endParaRPr/>
          </a:p>
          <a:p>
            <a:pPr indent="0" lvl="0" marL="1143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4" name="Google Shape;454;p52"/>
          <p:cNvSpPr txBox="1"/>
          <p:nvPr/>
        </p:nvSpPr>
        <p:spPr>
          <a:xfrm>
            <a:off x="311700" y="3509322"/>
            <a:ext cx="8520600" cy="129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1143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b="1" i="0" lang="en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Kernel:	  </a:t>
            </a:r>
            <a:r>
              <a:rPr b="0" i="0" lang="en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a product of counts of all walk types up to certain length</a:t>
            </a:r>
            <a:endParaRPr/>
          </a:p>
          <a:p>
            <a:pPr indent="0" lvl="0" marL="1143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    	  (surprising finding) a dynamic programming solution</a:t>
            </a:r>
            <a:endParaRPr/>
          </a:p>
          <a:p>
            <a:pPr indent="0" lvl="0" marL="1143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	  (remember) kernel is just a similarity function w/ some constraints</a:t>
            </a:r>
            <a:endParaRPr/>
          </a:p>
          <a:p>
            <a:pPr indent="0" lvl="0" marL="1143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6"/>
          <p:cNvSpPr txBox="1"/>
          <p:nvPr>
            <p:ph type="title"/>
          </p:nvPr>
        </p:nvSpPr>
        <p:spPr>
          <a:xfrm>
            <a:off x="311700" y="445025"/>
            <a:ext cx="8686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Higher-Order Network Structures: Beyond Pairwise Graphs</a:t>
            </a:r>
            <a:endParaRPr/>
          </a:p>
        </p:txBody>
      </p:sp>
      <p:grpSp>
        <p:nvGrpSpPr>
          <p:cNvPr id="121" name="Google Shape;121;p26"/>
          <p:cNvGrpSpPr/>
          <p:nvPr/>
        </p:nvGrpSpPr>
        <p:grpSpPr>
          <a:xfrm>
            <a:off x="157107" y="858792"/>
            <a:ext cx="5109569" cy="3160166"/>
            <a:chOff x="350375" y="-85809"/>
            <a:chExt cx="4485226" cy="2081659"/>
          </a:xfrm>
        </p:grpSpPr>
        <p:pic>
          <p:nvPicPr>
            <p:cNvPr id="122" name="Google Shape;122;p2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50375" y="130150"/>
              <a:ext cx="4485226" cy="1865700"/>
            </a:xfrm>
            <a:prstGeom prst="rect">
              <a:avLst/>
            </a:prstGeom>
            <a:noFill/>
            <a:ln cap="flat" cmpd="sng" w="3810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</p:pic>
        <p:sp>
          <p:nvSpPr>
            <p:cNvPr id="123" name="Google Shape;123;p26"/>
            <p:cNvSpPr txBox="1"/>
            <p:nvPr/>
          </p:nvSpPr>
          <p:spPr>
            <a:xfrm>
              <a:off x="551820" y="-85809"/>
              <a:ext cx="3936900" cy="263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en"/>
                <a:t>Metabolic Signaling </a:t>
              </a:r>
              <a:r>
                <a:rPr i="1" lang="en" sz="1000"/>
                <a:t>(Thomas Forth, Wikipedia)</a:t>
              </a:r>
              <a:endParaRPr i="1" sz="1000"/>
            </a:p>
          </p:txBody>
        </p:sp>
      </p:grpSp>
      <p:grpSp>
        <p:nvGrpSpPr>
          <p:cNvPr id="124" name="Google Shape;124;p26"/>
          <p:cNvGrpSpPr/>
          <p:nvPr/>
        </p:nvGrpSpPr>
        <p:grpSpPr>
          <a:xfrm>
            <a:off x="3889530" y="932538"/>
            <a:ext cx="4945825" cy="3103675"/>
            <a:chOff x="3708117" y="76200"/>
            <a:chExt cx="4945825" cy="3103675"/>
          </a:xfrm>
        </p:grpSpPr>
        <p:pic>
          <p:nvPicPr>
            <p:cNvPr id="125" name="Google Shape;125;p2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708117" y="420625"/>
              <a:ext cx="4945825" cy="2759250"/>
            </a:xfrm>
            <a:prstGeom prst="rect">
              <a:avLst/>
            </a:prstGeom>
            <a:noFill/>
            <a:ln cap="flat" cmpd="sng" w="3810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</p:pic>
        <p:sp>
          <p:nvSpPr>
            <p:cNvPr id="126" name="Google Shape;126;p26"/>
            <p:cNvSpPr txBox="1"/>
            <p:nvPr/>
          </p:nvSpPr>
          <p:spPr>
            <a:xfrm>
              <a:off x="5605650" y="76200"/>
              <a:ext cx="27714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en"/>
                <a:t>Reactome Pathway Database</a:t>
              </a:r>
              <a:endParaRPr i="1"/>
            </a:p>
          </p:txBody>
        </p:sp>
      </p:grpSp>
      <p:grpSp>
        <p:nvGrpSpPr>
          <p:cNvPr id="127" name="Google Shape;127;p26"/>
          <p:cNvGrpSpPr/>
          <p:nvPr/>
        </p:nvGrpSpPr>
        <p:grpSpPr>
          <a:xfrm>
            <a:off x="317375" y="2195625"/>
            <a:ext cx="3503301" cy="2823351"/>
            <a:chOff x="1167950" y="2320150"/>
            <a:chExt cx="3503301" cy="2823351"/>
          </a:xfrm>
        </p:grpSpPr>
        <p:pic>
          <p:nvPicPr>
            <p:cNvPr id="128" name="Google Shape;128;p26"/>
            <p:cNvPicPr preferRelativeResize="0"/>
            <p:nvPr/>
          </p:nvPicPr>
          <p:blipFill rotWithShape="1">
            <a:blip r:embed="rId5">
              <a:alphaModFix/>
            </a:blip>
            <a:srcRect b="16789" l="18742" r="17635" t="14876"/>
            <a:stretch/>
          </p:blipFill>
          <p:spPr>
            <a:xfrm>
              <a:off x="1177675" y="2320150"/>
              <a:ext cx="3493576" cy="2823351"/>
            </a:xfrm>
            <a:prstGeom prst="rect">
              <a:avLst/>
            </a:prstGeom>
            <a:noFill/>
            <a:ln cap="flat" cmpd="sng" w="3810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</p:pic>
        <p:sp>
          <p:nvSpPr>
            <p:cNvPr id="129" name="Google Shape;129;p26"/>
            <p:cNvSpPr txBox="1"/>
            <p:nvPr/>
          </p:nvSpPr>
          <p:spPr>
            <a:xfrm>
              <a:off x="1167950" y="2320150"/>
              <a:ext cx="1042800" cy="104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en"/>
                <a:t>Systems</a:t>
              </a:r>
              <a:endParaRPr i="1"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en"/>
                <a:t>Biology</a:t>
              </a:r>
              <a:endParaRPr i="1"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en"/>
                <a:t>Markup</a:t>
              </a:r>
              <a:endParaRPr i="1"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en"/>
                <a:t>Language</a:t>
              </a:r>
              <a:endParaRPr i="1"/>
            </a:p>
          </p:txBody>
        </p:sp>
      </p:grpSp>
      <p:grpSp>
        <p:nvGrpSpPr>
          <p:cNvPr id="130" name="Google Shape;130;p26"/>
          <p:cNvGrpSpPr/>
          <p:nvPr/>
        </p:nvGrpSpPr>
        <p:grpSpPr>
          <a:xfrm>
            <a:off x="3490411" y="2218725"/>
            <a:ext cx="5508095" cy="2823350"/>
            <a:chOff x="6187769" y="2802147"/>
            <a:chExt cx="4151100" cy="2271034"/>
          </a:xfrm>
        </p:grpSpPr>
        <p:pic>
          <p:nvPicPr>
            <p:cNvPr id="131" name="Google Shape;131;p26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6586491" y="2802147"/>
              <a:ext cx="2480822" cy="2271034"/>
            </a:xfrm>
            <a:prstGeom prst="rect">
              <a:avLst/>
            </a:prstGeom>
            <a:noFill/>
            <a:ln cap="flat" cmpd="sng" w="3810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</p:pic>
        <p:sp>
          <p:nvSpPr>
            <p:cNvPr id="132" name="Google Shape;132;p26"/>
            <p:cNvSpPr txBox="1"/>
            <p:nvPr/>
          </p:nvSpPr>
          <p:spPr>
            <a:xfrm>
              <a:off x="6187769" y="4620300"/>
              <a:ext cx="4151100" cy="445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en">
                  <a:solidFill>
                    <a:schemeClr val="dk1"/>
                  </a:solidFill>
                  <a:highlight>
                    <a:srgbClr val="FFFFFF"/>
                  </a:highlight>
                </a:rPr>
                <a:t>Coffee Agroecosystem Web </a:t>
              </a:r>
              <a:endParaRPr i="1">
                <a:solidFill>
                  <a:schemeClr val="dk1"/>
                </a:solidFill>
                <a:highlight>
                  <a:srgbClr val="FFFFFF"/>
                </a:highlight>
              </a:endParaRPr>
            </a:p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en" sz="1000">
                  <a:solidFill>
                    <a:schemeClr val="dk1"/>
                  </a:solidFill>
                  <a:highlight>
                    <a:srgbClr val="FFFFFF"/>
                  </a:highlight>
                </a:rPr>
                <a:t>[Golubski et al., Trends Ecol. Evol 2016]</a:t>
              </a:r>
              <a:endParaRPr i="1" sz="1200">
                <a:solidFill>
                  <a:schemeClr val="dk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458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53"/>
          <p:cNvSpPr txBox="1"/>
          <p:nvPr>
            <p:ph type="title"/>
          </p:nvPr>
        </p:nvSpPr>
        <p:spPr>
          <a:xfrm>
            <a:off x="311700" y="2164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Higher-Order Network Structures</a:t>
            </a:r>
            <a:endParaRPr/>
          </a:p>
        </p:txBody>
      </p:sp>
      <p:sp>
        <p:nvSpPr>
          <p:cNvPr id="460" name="Google Shape;460;p53"/>
          <p:cNvSpPr txBox="1"/>
          <p:nvPr/>
        </p:nvSpPr>
        <p:spPr>
          <a:xfrm>
            <a:off x="87875" y="3969600"/>
            <a:ext cx="46005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200"/>
              <a:t>Discussion Topics</a:t>
            </a:r>
            <a:endParaRPr b="1" i="1" sz="1200"/>
          </a:p>
        </p:txBody>
      </p:sp>
      <p:sp>
        <p:nvSpPr>
          <p:cNvPr id="461" name="Google Shape;461;p53"/>
          <p:cNvSpPr txBox="1"/>
          <p:nvPr/>
        </p:nvSpPr>
        <p:spPr>
          <a:xfrm>
            <a:off x="3201600" y="4289925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Considering Labeled Data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462" name="Google Shape;462;p53"/>
          <p:cNvSpPr txBox="1"/>
          <p:nvPr/>
        </p:nvSpPr>
        <p:spPr>
          <a:xfrm>
            <a:off x="5985125" y="4289925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Establishing Baselines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463" name="Google Shape;463;p53"/>
          <p:cNvSpPr txBox="1"/>
          <p:nvPr/>
        </p:nvSpPr>
        <p:spPr>
          <a:xfrm>
            <a:off x="263575" y="4289925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Representation Learning</a:t>
            </a:r>
            <a:endParaRPr>
              <a:solidFill>
                <a:schemeClr val="dk1"/>
              </a:solidFill>
            </a:endParaRPr>
          </a:p>
        </p:txBody>
      </p:sp>
      <p:grpSp>
        <p:nvGrpSpPr>
          <p:cNvPr id="464" name="Google Shape;464;p53"/>
          <p:cNvGrpSpPr/>
          <p:nvPr/>
        </p:nvGrpSpPr>
        <p:grpSpPr>
          <a:xfrm>
            <a:off x="6811800" y="1062750"/>
            <a:ext cx="2172300" cy="2970600"/>
            <a:chOff x="6583200" y="1062750"/>
            <a:chExt cx="2172300" cy="2970600"/>
          </a:xfrm>
        </p:grpSpPr>
        <p:sp>
          <p:nvSpPr>
            <p:cNvPr id="465" name="Google Shape;465;p53"/>
            <p:cNvSpPr txBox="1"/>
            <p:nvPr/>
          </p:nvSpPr>
          <p:spPr>
            <a:xfrm>
              <a:off x="6583200" y="2934450"/>
              <a:ext cx="2172300" cy="1098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1200"/>
                </a:spcAft>
                <a:buNone/>
              </a:pPr>
              <a:r>
                <a:rPr lang="en" sz="1800">
                  <a:solidFill>
                    <a:schemeClr val="dk1"/>
                  </a:solidFill>
                </a:rPr>
                <a:t>Shortest Paths &amp;</a:t>
              </a:r>
              <a:br>
                <a:rPr lang="en" sz="1800">
                  <a:solidFill>
                    <a:schemeClr val="dk1"/>
                  </a:solidFill>
                </a:rPr>
              </a:br>
              <a:r>
                <a:rPr lang="en" sz="1800">
                  <a:solidFill>
                    <a:schemeClr val="dk1"/>
                  </a:solidFill>
                </a:rPr>
                <a:t>Random Walks on</a:t>
              </a:r>
              <a:br>
                <a:rPr lang="en" sz="1800">
                  <a:solidFill>
                    <a:schemeClr val="dk1"/>
                  </a:solidFill>
                </a:rPr>
              </a:br>
              <a:r>
                <a:rPr lang="en" sz="1800">
                  <a:solidFill>
                    <a:schemeClr val="dk1"/>
                  </a:solidFill>
                </a:rPr>
                <a:t>Hypergraphs</a:t>
              </a:r>
              <a:endParaRPr sz="1800">
                <a:solidFill>
                  <a:schemeClr val="dk1"/>
                </a:solidFill>
              </a:endParaRPr>
            </a:p>
          </p:txBody>
        </p:sp>
        <p:pic>
          <p:nvPicPr>
            <p:cNvPr id="466" name="Google Shape;466;p53"/>
            <p:cNvPicPr preferRelativeResize="0"/>
            <p:nvPr/>
          </p:nvPicPr>
          <p:blipFill rotWithShape="1">
            <a:blip r:embed="rId3">
              <a:alphaModFix/>
            </a:blip>
            <a:srcRect b="23071" l="36385" r="37331" t="51889"/>
            <a:stretch/>
          </p:blipFill>
          <p:spPr>
            <a:xfrm>
              <a:off x="7001361" y="1062750"/>
              <a:ext cx="1335976" cy="180887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67" name="Google Shape;467;p53"/>
          <p:cNvGrpSpPr/>
          <p:nvPr/>
        </p:nvGrpSpPr>
        <p:grpSpPr>
          <a:xfrm>
            <a:off x="145175" y="1218625"/>
            <a:ext cx="3000000" cy="2496125"/>
            <a:chOff x="373775" y="1218625"/>
            <a:chExt cx="3000000" cy="2496125"/>
          </a:xfrm>
        </p:grpSpPr>
        <p:sp>
          <p:nvSpPr>
            <p:cNvPr id="468" name="Google Shape;468;p53"/>
            <p:cNvSpPr txBox="1"/>
            <p:nvPr/>
          </p:nvSpPr>
          <p:spPr>
            <a:xfrm>
              <a:off x="373775" y="2934450"/>
              <a:ext cx="3000000" cy="780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1200"/>
                </a:spcAft>
                <a:buNone/>
              </a:pPr>
              <a:r>
                <a:rPr lang="en" sz="1800">
                  <a:solidFill>
                    <a:schemeClr val="dk1"/>
                  </a:solidFill>
                </a:rPr>
                <a:t>Graphlets and the Reconstruction Conjecture</a:t>
              </a:r>
              <a:endParaRPr>
                <a:solidFill>
                  <a:schemeClr val="dk1"/>
                </a:solidFill>
              </a:endParaRPr>
            </a:p>
          </p:txBody>
        </p:sp>
        <p:pic>
          <p:nvPicPr>
            <p:cNvPr id="469" name="Google Shape;469;p53"/>
            <p:cNvPicPr preferRelativeResize="0"/>
            <p:nvPr/>
          </p:nvPicPr>
          <p:blipFill rotWithShape="1">
            <a:blip r:embed="rId4">
              <a:alphaModFix/>
            </a:blip>
            <a:srcRect b="65291" l="38356" r="1173" t="3957"/>
            <a:stretch/>
          </p:blipFill>
          <p:spPr>
            <a:xfrm>
              <a:off x="492175" y="1218625"/>
              <a:ext cx="2763201" cy="780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 picture containing diagram&#10;&#10;Description automatically generated" id="470" name="Google Shape;470;p53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415975" y="2233224"/>
              <a:ext cx="2007489" cy="5237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hart, radar chart&#10;&#10;Description automatically generated" id="471" name="Google Shape;471;p53"/>
            <p:cNvPicPr preferRelativeResize="0"/>
            <p:nvPr/>
          </p:nvPicPr>
          <p:blipFill rotWithShape="1">
            <a:blip r:embed="rId6">
              <a:alphaModFix/>
            </a:blip>
            <a:srcRect b="23913" l="0" r="82625" t="0"/>
            <a:stretch/>
          </p:blipFill>
          <p:spPr>
            <a:xfrm>
              <a:off x="2726553" y="2088723"/>
              <a:ext cx="528815" cy="76283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72" name="Google Shape;472;p53"/>
            <p:cNvSpPr txBox="1"/>
            <p:nvPr/>
          </p:nvSpPr>
          <p:spPr>
            <a:xfrm>
              <a:off x="2252953" y="2309430"/>
              <a:ext cx="6120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→</a:t>
              </a:r>
              <a:endParaRPr/>
            </a:p>
          </p:txBody>
        </p:sp>
      </p:grpSp>
      <p:grpSp>
        <p:nvGrpSpPr>
          <p:cNvPr id="473" name="Google Shape;473;p53"/>
          <p:cNvGrpSpPr/>
          <p:nvPr/>
        </p:nvGrpSpPr>
        <p:grpSpPr>
          <a:xfrm>
            <a:off x="3617088" y="1131176"/>
            <a:ext cx="2722800" cy="2902174"/>
            <a:chOff x="3746725" y="1131176"/>
            <a:chExt cx="2722800" cy="2902174"/>
          </a:xfrm>
        </p:grpSpPr>
        <p:sp>
          <p:nvSpPr>
            <p:cNvPr id="474" name="Google Shape;474;p53"/>
            <p:cNvSpPr txBox="1"/>
            <p:nvPr/>
          </p:nvSpPr>
          <p:spPr>
            <a:xfrm>
              <a:off x="3746725" y="2934450"/>
              <a:ext cx="2722800" cy="1098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1200"/>
                </a:spcAft>
                <a:buNone/>
              </a:pPr>
              <a:r>
                <a:rPr lang="en" sz="1800">
                  <a:solidFill>
                    <a:schemeClr val="dk1"/>
                  </a:solidFill>
                </a:rPr>
                <a:t>Overlapping Complexes,</a:t>
              </a:r>
              <a:br>
                <a:rPr lang="en" sz="1800">
                  <a:solidFill>
                    <a:schemeClr val="dk1"/>
                  </a:solidFill>
                </a:rPr>
              </a:br>
              <a:r>
                <a:rPr lang="en" sz="1800">
                  <a:solidFill>
                    <a:schemeClr val="dk1"/>
                  </a:solidFill>
                </a:rPr>
                <a:t>Classification Problems, &amp; Hypergraphlets</a:t>
              </a:r>
              <a:endParaRPr sz="1800">
                <a:solidFill>
                  <a:schemeClr val="dk1"/>
                </a:solidFill>
              </a:endParaRPr>
            </a:p>
          </p:txBody>
        </p:sp>
        <p:pic>
          <p:nvPicPr>
            <p:cNvPr id="475" name="Google Shape;475;p53"/>
            <p:cNvPicPr preferRelativeResize="0"/>
            <p:nvPr/>
          </p:nvPicPr>
          <p:blipFill rotWithShape="1">
            <a:blip r:embed="rId3">
              <a:alphaModFix/>
            </a:blip>
            <a:srcRect b="80421" l="27814" r="33026" t="2538"/>
            <a:stretch/>
          </p:blipFill>
          <p:spPr>
            <a:xfrm>
              <a:off x="4359563" y="1131176"/>
              <a:ext cx="1497123" cy="9257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Diagram&#10;&#10;Description automatically generated" id="476" name="Google Shape;476;p53"/>
            <p:cNvPicPr preferRelativeResize="0"/>
            <p:nvPr/>
          </p:nvPicPr>
          <p:blipFill rotWithShape="1">
            <a:blip r:embed="rId7">
              <a:alphaModFix/>
            </a:blip>
            <a:srcRect b="69332" l="0" r="0" t="0"/>
            <a:stretch/>
          </p:blipFill>
          <p:spPr>
            <a:xfrm>
              <a:off x="3911962" y="2170434"/>
              <a:ext cx="2392326" cy="70119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77" name="Google Shape;477;p53"/>
          <p:cNvSpPr/>
          <p:nvPr/>
        </p:nvSpPr>
        <p:spPr>
          <a:xfrm flipH="1" rot="10800000">
            <a:off x="145175" y="4033457"/>
            <a:ext cx="8839800" cy="762000"/>
          </a:xfrm>
          <a:prstGeom prst="rect">
            <a:avLst/>
          </a:prstGeom>
          <a:noFill/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54"/>
          <p:cNvSpPr txBox="1"/>
          <p:nvPr/>
        </p:nvSpPr>
        <p:spPr>
          <a:xfrm>
            <a:off x="207426" y="749967"/>
            <a:ext cx="8625000" cy="124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1143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>
                <a:solidFill>
                  <a:schemeClr val="dk2"/>
                </a:solidFill>
              </a:rPr>
              <a:t>Network embedding: Given a hypergraph H=(V ,E), assign a vector representation h</a:t>
            </a:r>
            <a:r>
              <a:rPr baseline="-25000" lang="en" sz="1500">
                <a:solidFill>
                  <a:schemeClr val="dk2"/>
                </a:solidFill>
              </a:rPr>
              <a:t>u</a:t>
            </a:r>
            <a:r>
              <a:rPr lang="en" sz="1500">
                <a:solidFill>
                  <a:schemeClr val="dk2"/>
                </a:solidFill>
              </a:rPr>
              <a:t> (R</a:t>
            </a:r>
            <a:r>
              <a:rPr baseline="30000" lang="en" sz="1500">
                <a:solidFill>
                  <a:schemeClr val="dk2"/>
                </a:solidFill>
              </a:rPr>
              <a:t>d</a:t>
            </a:r>
            <a:r>
              <a:rPr lang="en" sz="1500">
                <a:solidFill>
                  <a:schemeClr val="dk2"/>
                </a:solidFill>
              </a:rPr>
              <a:t>; d &lt;&lt; n) to each u∈(V ∪E). Structurally similar nodes/edges should be close in the vector space. Should exploit transitivity and any node features.</a:t>
            </a:r>
            <a:endParaRPr sz="1500">
              <a:solidFill>
                <a:schemeClr val="dk2"/>
              </a:solidFill>
            </a:endParaRPr>
          </a:p>
          <a:p>
            <a:pPr indent="0" lvl="0" marL="1143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>
                <a:solidFill>
                  <a:schemeClr val="dk2"/>
                </a:solidFill>
              </a:rPr>
              <a:t>Clique (lossy) or star expansion → Standard graph embedding techniques.</a:t>
            </a:r>
            <a:endParaRPr sz="1500">
              <a:solidFill>
                <a:schemeClr val="dk2"/>
              </a:solidFill>
            </a:endParaRPr>
          </a:p>
        </p:txBody>
      </p:sp>
      <p:sp>
        <p:nvSpPr>
          <p:cNvPr id="483" name="Google Shape;483;p54"/>
          <p:cNvSpPr txBox="1"/>
          <p:nvPr>
            <p:ph type="title"/>
          </p:nvPr>
        </p:nvSpPr>
        <p:spPr>
          <a:xfrm>
            <a:off x="311700" y="179554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Representation Learning</a:t>
            </a:r>
            <a:endParaRPr/>
          </a:p>
        </p:txBody>
      </p:sp>
      <p:sp>
        <p:nvSpPr>
          <p:cNvPr id="484" name="Google Shape;484;p54"/>
          <p:cNvSpPr txBox="1"/>
          <p:nvPr/>
        </p:nvSpPr>
        <p:spPr>
          <a:xfrm>
            <a:off x="7487650" y="121375"/>
            <a:ext cx="1514700" cy="4002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DISCUSSION</a:t>
            </a:r>
            <a:endParaRPr/>
          </a:p>
        </p:txBody>
      </p:sp>
      <p:pic>
        <p:nvPicPr>
          <p:cNvPr id="485" name="Google Shape;485;p54"/>
          <p:cNvPicPr preferRelativeResize="0"/>
          <p:nvPr/>
        </p:nvPicPr>
        <p:blipFill rotWithShape="1">
          <a:blip r:embed="rId3">
            <a:alphaModFix/>
          </a:blip>
          <a:srcRect b="0" l="2687" r="2696" t="0"/>
          <a:stretch/>
        </p:blipFill>
        <p:spPr>
          <a:xfrm>
            <a:off x="4827875" y="2069375"/>
            <a:ext cx="4060252" cy="2568801"/>
          </a:xfrm>
          <a:prstGeom prst="rect">
            <a:avLst/>
          </a:prstGeom>
          <a:noFill/>
          <a:ln>
            <a:noFill/>
          </a:ln>
        </p:spPr>
      </p:pic>
      <p:sp>
        <p:nvSpPr>
          <p:cNvPr id="486" name="Google Shape;486;p54"/>
          <p:cNvSpPr txBox="1"/>
          <p:nvPr/>
        </p:nvSpPr>
        <p:spPr>
          <a:xfrm>
            <a:off x="6465600" y="4804976"/>
            <a:ext cx="26784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i="1" lang="en" sz="1000">
                <a:solidFill>
                  <a:schemeClr val="dk2"/>
                </a:solidFill>
              </a:rPr>
              <a:t>Maleki</a:t>
            </a:r>
            <a:r>
              <a:rPr b="0" i="1" lang="en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et al., </a:t>
            </a:r>
            <a:r>
              <a:rPr i="1" lang="en" sz="1000">
                <a:solidFill>
                  <a:schemeClr val="dk2"/>
                </a:solidFill>
              </a:rPr>
              <a:t>arXiv</a:t>
            </a:r>
            <a:r>
              <a:rPr b="0" i="1" lang="en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, 20</a:t>
            </a:r>
            <a:r>
              <a:rPr i="1" lang="en" sz="1000">
                <a:solidFill>
                  <a:schemeClr val="dk2"/>
                </a:solidFill>
              </a:rPr>
              <a:t>22</a:t>
            </a:r>
            <a:r>
              <a:rPr b="0" i="1" lang="en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b="0" i="1" sz="10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7" name="Google Shape;487;p54"/>
          <p:cNvSpPr txBox="1"/>
          <p:nvPr/>
        </p:nvSpPr>
        <p:spPr>
          <a:xfrm>
            <a:off x="207425" y="2197775"/>
            <a:ext cx="4620300" cy="271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85000" lnSpcReduction="20000"/>
          </a:bodyPr>
          <a:lstStyle/>
          <a:p>
            <a:pPr indent="-211455" lvl="0" marL="3429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AutoNum type="arabicPeriod"/>
            </a:pPr>
            <a:r>
              <a:rPr b="1" lang="en" sz="1800">
                <a:solidFill>
                  <a:schemeClr val="dk2"/>
                </a:solidFill>
              </a:rPr>
              <a:t>Coarsening</a:t>
            </a:r>
            <a:r>
              <a:rPr lang="en" sz="1800">
                <a:solidFill>
                  <a:schemeClr val="dk2"/>
                </a:solidFill>
              </a:rPr>
              <a:t>: iteratively merges nodes of the hypergraph to shrink the size of the hypergraph until it is small enough for any network embedding algorithm.</a:t>
            </a:r>
            <a:endParaRPr sz="1800">
              <a:solidFill>
                <a:schemeClr val="dk2"/>
              </a:solidFill>
            </a:endParaRPr>
          </a:p>
          <a:p>
            <a:pPr indent="-211455" lvl="0" marL="3429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ct val="100000"/>
              <a:buAutoNum type="arabicPeriod"/>
            </a:pPr>
            <a:r>
              <a:rPr b="1" lang="en" sz="1800">
                <a:solidFill>
                  <a:schemeClr val="dk2"/>
                </a:solidFill>
              </a:rPr>
              <a:t>Initial embedding</a:t>
            </a:r>
            <a:r>
              <a:rPr lang="en" sz="1800">
                <a:solidFill>
                  <a:schemeClr val="dk2"/>
                </a:solidFill>
              </a:rPr>
              <a:t>: generate embeddings on the coarsest hypergraph.</a:t>
            </a:r>
            <a:endParaRPr sz="1800">
              <a:solidFill>
                <a:schemeClr val="dk2"/>
              </a:solidFill>
            </a:endParaRPr>
          </a:p>
          <a:p>
            <a:pPr indent="-211455" lvl="0" marL="342900" marR="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chemeClr val="dk2"/>
              </a:buClr>
              <a:buSzPct val="100000"/>
              <a:buAutoNum type="arabicPeriod"/>
            </a:pPr>
            <a:r>
              <a:rPr b="1" lang="en" sz="1800">
                <a:solidFill>
                  <a:schemeClr val="dk2"/>
                </a:solidFill>
              </a:rPr>
              <a:t>Refinement</a:t>
            </a:r>
            <a:r>
              <a:rPr lang="en" sz="1800">
                <a:solidFill>
                  <a:schemeClr val="dk2"/>
                </a:solidFill>
              </a:rPr>
              <a:t>: the embedding vectors of the coarser hypergraph are projected onto a finer hypergraph and a refinement algorithm is used to refine these embedding vectors.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55"/>
          <p:cNvSpPr txBox="1"/>
          <p:nvPr>
            <p:ph type="title"/>
          </p:nvPr>
        </p:nvSpPr>
        <p:spPr>
          <a:xfrm>
            <a:off x="311700" y="179554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Subgraph Counting in Colored Graphs?</a:t>
            </a:r>
            <a:endParaRPr/>
          </a:p>
        </p:txBody>
      </p:sp>
      <p:pic>
        <p:nvPicPr>
          <p:cNvPr descr="Diagram&#10;&#10;Description automatically generated" id="493" name="Google Shape;493;p5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8000" y="1063005"/>
            <a:ext cx="8013600" cy="3237593"/>
          </a:xfrm>
          <a:prstGeom prst="rect">
            <a:avLst/>
          </a:prstGeom>
          <a:noFill/>
          <a:ln>
            <a:noFill/>
          </a:ln>
        </p:spPr>
      </p:pic>
      <p:sp>
        <p:nvSpPr>
          <p:cNvPr id="494" name="Google Shape;494;p55"/>
          <p:cNvSpPr txBox="1"/>
          <p:nvPr/>
        </p:nvSpPr>
        <p:spPr>
          <a:xfrm>
            <a:off x="311700" y="4420735"/>
            <a:ext cx="8611200" cy="50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1143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b="1" i="0" lang="en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Node coloring:</a:t>
            </a:r>
            <a:r>
              <a:rPr b="0" i="0" lang="en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graph counting needs to get more sophisticated</a:t>
            </a:r>
            <a:endParaRPr/>
          </a:p>
        </p:txBody>
      </p:sp>
      <p:sp>
        <p:nvSpPr>
          <p:cNvPr id="495" name="Google Shape;495;p55"/>
          <p:cNvSpPr txBox="1"/>
          <p:nvPr/>
        </p:nvSpPr>
        <p:spPr>
          <a:xfrm>
            <a:off x="4224125" y="4804975"/>
            <a:ext cx="4920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1" lang="en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Vacic et al., J Comput Biol, 2010. Lugo-Martinez, Radivojac. Network Science, 2014</a:t>
            </a:r>
            <a:endParaRPr b="0" i="1" sz="10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6" name="Google Shape;496;p55"/>
          <p:cNvSpPr txBox="1"/>
          <p:nvPr/>
        </p:nvSpPr>
        <p:spPr>
          <a:xfrm>
            <a:off x="3290400" y="3996559"/>
            <a:ext cx="5241600" cy="33852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Depth-3 subgraph rooted at Y394 in a protein from panel A.</a:t>
            </a:r>
            <a:endParaRPr b="0" i="0" sz="10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7" name="Google Shape;497;p55"/>
          <p:cNvSpPr txBox="1"/>
          <p:nvPr/>
        </p:nvSpPr>
        <p:spPr>
          <a:xfrm>
            <a:off x="7487650" y="121375"/>
            <a:ext cx="1514700" cy="4002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DISCUSSION</a:t>
            </a: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56"/>
          <p:cNvSpPr txBox="1"/>
          <p:nvPr>
            <p:ph type="title"/>
          </p:nvPr>
        </p:nvSpPr>
        <p:spPr>
          <a:xfrm>
            <a:off x="311700" y="179554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Establishing Baselines</a:t>
            </a:r>
            <a:endParaRPr/>
          </a:p>
        </p:txBody>
      </p:sp>
      <p:sp>
        <p:nvSpPr>
          <p:cNvPr id="503" name="Google Shape;503;p56"/>
          <p:cNvSpPr txBox="1"/>
          <p:nvPr/>
        </p:nvSpPr>
        <p:spPr>
          <a:xfrm>
            <a:off x="7487650" y="121375"/>
            <a:ext cx="1514700" cy="4002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DISCUSSION</a:t>
            </a:r>
            <a:endParaRPr/>
          </a:p>
        </p:txBody>
      </p:sp>
      <p:pic>
        <p:nvPicPr>
          <p:cNvPr id="504" name="Google Shape;504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16885" y="2243201"/>
            <a:ext cx="5713739" cy="2728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5" name="Google Shape;505;p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1309" y="2243200"/>
            <a:ext cx="2905166" cy="2728276"/>
          </a:xfrm>
          <a:prstGeom prst="rect">
            <a:avLst/>
          </a:prstGeom>
          <a:noFill/>
          <a:ln>
            <a:noFill/>
          </a:ln>
        </p:spPr>
      </p:pic>
      <p:sp>
        <p:nvSpPr>
          <p:cNvPr id="506" name="Google Shape;506;p56"/>
          <p:cNvSpPr txBox="1"/>
          <p:nvPr/>
        </p:nvSpPr>
        <p:spPr>
          <a:xfrm>
            <a:off x="464150" y="851225"/>
            <a:ext cx="80415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How do we know when a higher-order representation is better than a (pairwise) graph representation? 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What kind of data could help show this?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Many problems on hypergraphs are open (or known to be NP-complete)</a:t>
            </a:r>
            <a:endParaRPr sz="180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0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57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End of Slide Deck</a:t>
            </a:r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5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5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Reactome Pathway Database</a:t>
            </a:r>
            <a:endParaRPr/>
          </a:p>
        </p:txBody>
      </p:sp>
      <p:pic>
        <p:nvPicPr>
          <p:cNvPr id="517" name="Google Shape;517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750" y="1580300"/>
            <a:ext cx="7222225" cy="3540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18" name="Google Shape;518;p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19125" y="341400"/>
            <a:ext cx="3866400" cy="2157050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519" name="Google Shape;519;p58"/>
          <p:cNvSpPr/>
          <p:nvPr/>
        </p:nvSpPr>
        <p:spPr>
          <a:xfrm>
            <a:off x="3858200" y="3263250"/>
            <a:ext cx="889800" cy="632400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0" name="Google Shape;520;p58"/>
          <p:cNvSpPr/>
          <p:nvPr/>
        </p:nvSpPr>
        <p:spPr>
          <a:xfrm rot="-2980193">
            <a:off x="4702923" y="2878991"/>
            <a:ext cx="570620" cy="186454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dk2"/>
          </a:solidFill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4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5" name="Google Shape;525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689" y="0"/>
            <a:ext cx="659987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526" name="Google Shape;526;p59"/>
          <p:cNvSpPr txBox="1"/>
          <p:nvPr/>
        </p:nvSpPr>
        <p:spPr>
          <a:xfrm>
            <a:off x="4846775" y="4743300"/>
            <a:ext cx="4259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200"/>
              <a:t>[Franzese et al., PLOS Comp. Biol 2019]</a:t>
            </a:r>
            <a:endParaRPr i="1" sz="1200"/>
          </a:p>
        </p:txBody>
      </p:sp>
      <p:sp>
        <p:nvSpPr>
          <p:cNvPr id="527" name="Google Shape;527;p59"/>
          <p:cNvSpPr txBox="1"/>
          <p:nvPr/>
        </p:nvSpPr>
        <p:spPr>
          <a:xfrm>
            <a:off x="6911550" y="53075"/>
            <a:ext cx="20634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>
                <a:solidFill>
                  <a:schemeClr val="dk1"/>
                </a:solidFill>
              </a:rPr>
              <a:t>Also </a:t>
            </a:r>
            <a:endParaRPr i="1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>
                <a:solidFill>
                  <a:schemeClr val="dk1"/>
                </a:solidFill>
              </a:rPr>
              <a:t>Factor Graphs,</a:t>
            </a:r>
            <a:endParaRPr i="1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>
                <a:solidFill>
                  <a:schemeClr val="dk1"/>
                </a:solidFill>
              </a:rPr>
              <a:t>Petri Nets, </a:t>
            </a:r>
            <a:br>
              <a:rPr i="1" lang="en">
                <a:solidFill>
                  <a:schemeClr val="dk1"/>
                </a:solidFill>
              </a:rPr>
            </a:br>
            <a:r>
              <a:rPr i="1" lang="en">
                <a:solidFill>
                  <a:schemeClr val="dk1"/>
                </a:solidFill>
              </a:rPr>
              <a:t>Logic Nets, </a:t>
            </a:r>
            <a:endParaRPr i="1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>
                <a:solidFill>
                  <a:schemeClr val="dk1"/>
                </a:solidFill>
              </a:rPr>
              <a:t>etc.</a:t>
            </a:r>
            <a:endParaRPr i="1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6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Graphlets</a:t>
            </a:r>
            <a:endParaRPr/>
          </a:p>
        </p:txBody>
      </p:sp>
      <p:sp>
        <p:nvSpPr>
          <p:cNvPr id="533" name="Google Shape;533;p6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Data structures for efficient counting (small </a:t>
            </a:r>
            <a:r>
              <a:rPr i="1" lang="en"/>
              <a:t>k</a:t>
            </a:r>
            <a:r>
              <a:rPr lang="en"/>
              <a:t>)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Extensions to different graph types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Graphlet signatures for nodes</a:t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Identify proteins w/ similar biological processes &amp; roles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Network alignment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Graphlet distributions for networks</a:t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Identify similarities in networks from different domains</a:t>
            </a:r>
            <a:endParaRPr sz="1100"/>
          </a:p>
        </p:txBody>
      </p:sp>
      <p:pic>
        <p:nvPicPr>
          <p:cNvPr id="534" name="Google Shape;534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38600" y="78775"/>
            <a:ext cx="3836224" cy="2130225"/>
          </a:xfrm>
          <a:prstGeom prst="rect">
            <a:avLst/>
          </a:prstGeom>
          <a:noFill/>
          <a:ln>
            <a:noFill/>
          </a:ln>
        </p:spPr>
      </p:pic>
      <p:sp>
        <p:nvSpPr>
          <p:cNvPr id="535" name="Google Shape;535;p60"/>
          <p:cNvSpPr txBox="1"/>
          <p:nvPr/>
        </p:nvSpPr>
        <p:spPr>
          <a:xfrm>
            <a:off x="5328350" y="4255975"/>
            <a:ext cx="3686400" cy="79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i="1" lang="en" sz="1200">
                <a:solidFill>
                  <a:schemeClr val="dk2"/>
                </a:solidFill>
              </a:rPr>
              <a:t>[Milenković &amp; Pržulj, Cancer Informatics 2008]</a:t>
            </a:r>
            <a:br>
              <a:rPr i="1" lang="en" sz="1200">
                <a:solidFill>
                  <a:schemeClr val="dk2"/>
                </a:solidFill>
              </a:rPr>
            </a:br>
            <a:r>
              <a:rPr i="1" lang="en" sz="1200">
                <a:solidFill>
                  <a:schemeClr val="dk2"/>
                </a:solidFill>
              </a:rPr>
              <a:t>[Milenković et al., Cancer Informatics 2010]</a:t>
            </a:r>
            <a:br>
              <a:rPr i="1" lang="en" sz="1200">
                <a:solidFill>
                  <a:schemeClr val="dk2"/>
                </a:solidFill>
              </a:rPr>
            </a:br>
            <a:r>
              <a:rPr i="1" lang="en" sz="1200">
                <a:solidFill>
                  <a:schemeClr val="dk2"/>
                </a:solidFill>
              </a:rPr>
              <a:t>[</a:t>
            </a:r>
            <a:r>
              <a:rPr i="1" lang="en" sz="1200">
                <a:solidFill>
                  <a:schemeClr val="dk2"/>
                </a:solidFill>
                <a:highlight>
                  <a:srgbClr val="FFFFFF"/>
                </a:highlight>
              </a:rPr>
              <a:t>Yaveroğlu</a:t>
            </a:r>
            <a:r>
              <a:rPr i="1" lang="en" sz="1200">
                <a:solidFill>
                  <a:schemeClr val="dk2"/>
                </a:solidFill>
              </a:rPr>
              <a:t> et al., Scientific Reports 2014]</a:t>
            </a:r>
            <a:endParaRPr i="1" sz="12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9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0" name="Google Shape;540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85350" y="-137225"/>
            <a:ext cx="6857982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541" name="Google Shape;541;p61"/>
          <p:cNvSpPr txBox="1"/>
          <p:nvPr/>
        </p:nvSpPr>
        <p:spPr>
          <a:xfrm>
            <a:off x="0" y="4400100"/>
            <a:ext cx="5234400" cy="74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333333"/>
                </a:solidFill>
                <a:latin typeface="Georgia"/>
                <a:ea typeface="Georgia"/>
                <a:cs typeface="Georgia"/>
                <a:sym typeface="Georgia"/>
              </a:rPr>
              <a:t>Zotenko et. al. 2006 </a:t>
            </a:r>
            <a:endParaRPr sz="1100">
              <a:solidFill>
                <a:srgbClr val="333333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333333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b="1" lang="en" sz="1100">
                <a:solidFill>
                  <a:srgbClr val="1B3051"/>
                </a:solidFill>
                <a:latin typeface="Trebuchet MS"/>
                <a:ea typeface="Trebuchet MS"/>
                <a:cs typeface="Trebuchet MS"/>
                <a:sym typeface="Trebuchet MS"/>
              </a:rPr>
              <a:t>Decomposition of overlapping protein complexes: A graph theoretical method for analyzing static and dynamic protein associations.</a:t>
            </a:r>
            <a:endParaRPr b="1" sz="1100">
              <a:solidFill>
                <a:srgbClr val="1B305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542" name="Google Shape;542;p61"/>
          <p:cNvSpPr txBox="1"/>
          <p:nvPr/>
        </p:nvSpPr>
        <p:spPr>
          <a:xfrm>
            <a:off x="0" y="0"/>
            <a:ext cx="91440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</a:rPr>
              <a:t>Algorithm</a:t>
            </a:r>
            <a:endParaRPr sz="20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6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p62"/>
          <p:cNvSpPr txBox="1"/>
          <p:nvPr>
            <p:ph type="title"/>
          </p:nvPr>
        </p:nvSpPr>
        <p:spPr>
          <a:xfrm>
            <a:off x="311700" y="179554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Subhypergraphs</a:t>
            </a:r>
            <a:endParaRPr/>
          </a:p>
        </p:txBody>
      </p:sp>
      <p:sp>
        <p:nvSpPr>
          <p:cNvPr id="548" name="Google Shape;548;p62"/>
          <p:cNvSpPr txBox="1"/>
          <p:nvPr/>
        </p:nvSpPr>
        <p:spPr>
          <a:xfrm>
            <a:off x="6465600" y="4804976"/>
            <a:ext cx="26784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1" lang="en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Lugo-Martinez et al., Bioinformatics, 2021.</a:t>
            </a:r>
            <a:endParaRPr b="0" i="1" sz="10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9" name="Google Shape;549;p62"/>
          <p:cNvSpPr txBox="1"/>
          <p:nvPr/>
        </p:nvSpPr>
        <p:spPr>
          <a:xfrm>
            <a:off x="311700" y="2729652"/>
            <a:ext cx="8520600" cy="171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1143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46"/>
              <a:buFont typeface="Arial"/>
              <a:buNone/>
            </a:pPr>
            <a:r>
              <a:rPr b="1" i="0" lang="en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Section hypergraphs: </a:t>
            </a:r>
            <a:r>
              <a:rPr b="0" i="0" lang="en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if a node is removed from the original hypergraph, all edges that contain that node are removed.</a:t>
            </a:r>
            <a:endParaRPr/>
          </a:p>
          <a:p>
            <a:pPr indent="0" lvl="0" marL="1143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46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1143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46"/>
              <a:buFont typeface="Arial"/>
              <a:buNone/>
            </a:pPr>
            <a:r>
              <a:rPr b="1" i="0" lang="en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Induced hypergraphs: </a:t>
            </a:r>
            <a:r>
              <a:rPr b="0" i="0" lang="en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if a node is removed from the original hypergraph, the edges that contained that node are reduced in arity by 1. Multiplicity of some edges may increase.</a:t>
            </a:r>
            <a:endParaRPr/>
          </a:p>
        </p:txBody>
      </p:sp>
      <p:sp>
        <p:nvSpPr>
          <p:cNvPr id="550" name="Google Shape;550;p62"/>
          <p:cNvSpPr txBox="1"/>
          <p:nvPr/>
        </p:nvSpPr>
        <p:spPr>
          <a:xfrm>
            <a:off x="311700" y="951362"/>
            <a:ext cx="8263200" cy="109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1143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b="1" i="0" lang="en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Idea:	</a:t>
            </a:r>
            <a:r>
              <a:rPr b="0" i="0" lang="en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cast different graph prediction problems as prediction on vertices</a:t>
            </a:r>
            <a:endParaRPr/>
          </a:p>
          <a:p>
            <a:pPr indent="0" lvl="0" marL="1143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	count subhypergraphs rooted at those vertices, </a:t>
            </a:r>
            <a:endParaRPr/>
          </a:p>
          <a:p>
            <a:pPr indent="0" lvl="0" marL="1143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	measure similarity between vertices based on counts</a:t>
            </a:r>
            <a:endParaRPr/>
          </a:p>
          <a:p>
            <a:pPr indent="0" lvl="0" marL="1143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	use for downstrea</a:t>
            </a:r>
            <a:r>
              <a:rPr lang="en" sz="1800">
                <a:solidFill>
                  <a:schemeClr val="dk2"/>
                </a:solidFill>
              </a:rPr>
              <a:t>m</a:t>
            </a:r>
            <a:r>
              <a:rPr b="0" i="0" lang="en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analysis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Google Shape;137;p27"/>
          <p:cNvPicPr preferRelativeResize="0"/>
          <p:nvPr/>
        </p:nvPicPr>
        <p:blipFill rotWithShape="1">
          <a:blip r:embed="rId3">
            <a:alphaModFix/>
          </a:blip>
          <a:srcRect b="0" l="0" r="34755" t="0"/>
          <a:stretch/>
        </p:blipFill>
        <p:spPr>
          <a:xfrm>
            <a:off x="881125" y="665300"/>
            <a:ext cx="4669901" cy="4284625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27"/>
          <p:cNvSpPr txBox="1"/>
          <p:nvPr/>
        </p:nvSpPr>
        <p:spPr>
          <a:xfrm>
            <a:off x="6144000" y="474330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i="1" lang="en">
                <a:solidFill>
                  <a:schemeClr val="dk1"/>
                </a:solidFill>
              </a:rPr>
              <a:t>Ritz et al., Trends in Biotech 2015</a:t>
            </a:r>
            <a:endParaRPr i="1">
              <a:solidFill>
                <a:schemeClr val="dk1"/>
              </a:solidFill>
            </a:endParaRPr>
          </a:p>
        </p:txBody>
      </p:sp>
      <p:pic>
        <p:nvPicPr>
          <p:cNvPr id="139" name="Google Shape;139;p27"/>
          <p:cNvPicPr preferRelativeResize="0"/>
          <p:nvPr/>
        </p:nvPicPr>
        <p:blipFill rotWithShape="1">
          <a:blip r:embed="rId4">
            <a:alphaModFix/>
          </a:blip>
          <a:srcRect b="53627" l="23921" r="24098" t="10192"/>
          <a:stretch/>
        </p:blipFill>
        <p:spPr>
          <a:xfrm>
            <a:off x="5837375" y="1861725"/>
            <a:ext cx="3117176" cy="2037574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27"/>
          <p:cNvSpPr txBox="1"/>
          <p:nvPr>
            <p:ph type="title"/>
          </p:nvPr>
        </p:nvSpPr>
        <p:spPr>
          <a:xfrm>
            <a:off x="311700" y="64025"/>
            <a:ext cx="8686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Higher-Order Network Structures: Beyond Pairwise Graphs</a:t>
            </a:r>
            <a:endParaRPr/>
          </a:p>
        </p:txBody>
      </p:sp>
      <p:sp>
        <p:nvSpPr>
          <p:cNvPr id="141" name="Google Shape;141;p27"/>
          <p:cNvSpPr/>
          <p:nvPr/>
        </p:nvSpPr>
        <p:spPr>
          <a:xfrm>
            <a:off x="3520100" y="928150"/>
            <a:ext cx="1698300" cy="928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" name="Google Shape;142;p27"/>
          <p:cNvSpPr/>
          <p:nvPr/>
        </p:nvSpPr>
        <p:spPr>
          <a:xfrm>
            <a:off x="3315000" y="1967450"/>
            <a:ext cx="2123400" cy="1346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" name="Google Shape;143;p27"/>
          <p:cNvSpPr/>
          <p:nvPr/>
        </p:nvSpPr>
        <p:spPr>
          <a:xfrm>
            <a:off x="3279475" y="3424950"/>
            <a:ext cx="2207100" cy="1346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" name="Google Shape;144;p27"/>
          <p:cNvSpPr/>
          <p:nvPr/>
        </p:nvSpPr>
        <p:spPr>
          <a:xfrm>
            <a:off x="993475" y="3481125"/>
            <a:ext cx="2123400" cy="1346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" name="Google Shape;145;p27"/>
          <p:cNvSpPr/>
          <p:nvPr/>
        </p:nvSpPr>
        <p:spPr>
          <a:xfrm>
            <a:off x="993475" y="1967450"/>
            <a:ext cx="2123400" cy="1346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4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p63"/>
          <p:cNvSpPr txBox="1"/>
          <p:nvPr>
            <p:ph type="title"/>
          </p:nvPr>
        </p:nvSpPr>
        <p:spPr>
          <a:xfrm>
            <a:off x="311700" y="179554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Hypergraphlets w/ self-loops but w/o roots </a:t>
            </a:r>
            <a:endParaRPr/>
          </a:p>
        </p:txBody>
      </p:sp>
      <p:sp>
        <p:nvSpPr>
          <p:cNvPr id="556" name="Google Shape;556;p63"/>
          <p:cNvSpPr txBox="1"/>
          <p:nvPr/>
        </p:nvSpPr>
        <p:spPr>
          <a:xfrm>
            <a:off x="6465600" y="4804976"/>
            <a:ext cx="26784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1" lang="en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Gaudelet et al., Bioinformatics, 2018.</a:t>
            </a:r>
            <a:endParaRPr b="0" i="1" sz="10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picture containing text, electronics&#10;&#10;Description automatically generated" id="557" name="Google Shape;557;p6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1805" y="1251142"/>
            <a:ext cx="8390018" cy="33426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64"/>
          <p:cNvSpPr txBox="1"/>
          <p:nvPr>
            <p:ph type="title"/>
          </p:nvPr>
        </p:nvSpPr>
        <p:spPr>
          <a:xfrm>
            <a:off x="311700" y="179554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Hypergraph Enrichment</a:t>
            </a:r>
            <a:endParaRPr/>
          </a:p>
        </p:txBody>
      </p:sp>
      <p:sp>
        <p:nvSpPr>
          <p:cNvPr id="563" name="Google Shape;563;p64"/>
          <p:cNvSpPr txBox="1"/>
          <p:nvPr/>
        </p:nvSpPr>
        <p:spPr>
          <a:xfrm>
            <a:off x="-1" y="4794684"/>
            <a:ext cx="28395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1" lang="en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Gaudelet et al., Bioinformatics, 2018.</a:t>
            </a:r>
            <a:endParaRPr b="0" i="1" sz="10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Table&#10;&#10;Description automatically generated" id="564" name="Google Shape;564;p6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195035" y="0"/>
            <a:ext cx="395157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hape&#10;&#10;Description automatically generated" id="565" name="Google Shape;565;p6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87285" y="1491011"/>
            <a:ext cx="4172945" cy="28403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9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iagram&#10;&#10;Description automatically generated" id="570" name="Google Shape;570;p65"/>
          <p:cNvPicPr preferRelativeResize="0"/>
          <p:nvPr/>
        </p:nvPicPr>
        <p:blipFill rotWithShape="1">
          <a:blip r:embed="rId3">
            <a:alphaModFix/>
          </a:blip>
          <a:srcRect b="15511" l="0" r="0" t="0"/>
          <a:stretch/>
        </p:blipFill>
        <p:spPr>
          <a:xfrm>
            <a:off x="0" y="497305"/>
            <a:ext cx="9143999" cy="4366968"/>
          </a:xfrm>
          <a:prstGeom prst="rect">
            <a:avLst/>
          </a:prstGeom>
          <a:noFill/>
          <a:ln>
            <a:noFill/>
          </a:ln>
        </p:spPr>
      </p:pic>
      <p:sp>
        <p:nvSpPr>
          <p:cNvPr id="571" name="Google Shape;571;p65"/>
          <p:cNvSpPr txBox="1"/>
          <p:nvPr>
            <p:ph type="title"/>
          </p:nvPr>
        </p:nvSpPr>
        <p:spPr>
          <a:xfrm>
            <a:off x="311700" y="179554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Hypergraph Approximations by Graphs </a:t>
            </a:r>
            <a:endParaRPr/>
          </a:p>
        </p:txBody>
      </p:sp>
      <p:sp>
        <p:nvSpPr>
          <p:cNvPr id="572" name="Google Shape;572;p65"/>
          <p:cNvSpPr txBox="1"/>
          <p:nvPr/>
        </p:nvSpPr>
        <p:spPr>
          <a:xfrm>
            <a:off x="6465600" y="4804976"/>
            <a:ext cx="26784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1" lang="en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Srinivasan et al., SIAM Data Mining, 2021.</a:t>
            </a:r>
            <a:endParaRPr b="0" i="1" sz="10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6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p66"/>
          <p:cNvSpPr txBox="1"/>
          <p:nvPr>
            <p:ph type="title"/>
          </p:nvPr>
        </p:nvSpPr>
        <p:spPr>
          <a:xfrm>
            <a:off x="311700" y="179554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Hypergraph Approximations by Graphs </a:t>
            </a:r>
            <a:endParaRPr/>
          </a:p>
        </p:txBody>
      </p:sp>
      <p:sp>
        <p:nvSpPr>
          <p:cNvPr id="578" name="Google Shape;578;p66"/>
          <p:cNvSpPr txBox="1"/>
          <p:nvPr/>
        </p:nvSpPr>
        <p:spPr>
          <a:xfrm>
            <a:off x="6465600" y="4804976"/>
            <a:ext cx="26784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1" lang="en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Hein et al., NIPS, 2013.</a:t>
            </a:r>
            <a:endParaRPr b="0" i="1" sz="10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9" name="Google Shape;579;p66"/>
          <p:cNvSpPr txBox="1"/>
          <p:nvPr/>
        </p:nvSpPr>
        <p:spPr>
          <a:xfrm>
            <a:off x="207426" y="1130967"/>
            <a:ext cx="8625000" cy="124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1143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b="1" i="0" lang="en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Result: </a:t>
            </a:r>
            <a:r>
              <a:rPr b="0" i="0" lang="en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a graph with the same vertex set </a:t>
            </a:r>
            <a:r>
              <a:rPr b="0" i="1" lang="en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V</a:t>
            </a:r>
            <a:r>
              <a:rPr b="0" i="0" lang="en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which for every partition of nodes (</a:t>
            </a:r>
            <a:r>
              <a:rPr b="0" i="1" lang="en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C</a:t>
            </a:r>
            <a:r>
              <a:rPr b="0" i="0" lang="en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b="0" i="1" lang="en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C</a:t>
            </a:r>
            <a:r>
              <a:rPr b="0" i="0" lang="en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’) has the same cut value as the hypergraph cut does not generally exist (Ihler et al., </a:t>
            </a:r>
            <a:r>
              <a:rPr b="0" i="1" lang="en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Information Processing Letters</a:t>
            </a:r>
            <a:r>
              <a:rPr b="0" i="0" lang="en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, 1993).</a:t>
            </a:r>
            <a:endParaRPr/>
          </a:p>
        </p:txBody>
      </p:sp>
      <p:pic>
        <p:nvPicPr>
          <p:cNvPr descr="Diagram&#10;&#10;Description automatically generated" id="580" name="Google Shape;580;p6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197641" y="2488786"/>
            <a:ext cx="3754974" cy="2122840"/>
          </a:xfrm>
          <a:prstGeom prst="rect">
            <a:avLst/>
          </a:prstGeom>
          <a:noFill/>
          <a:ln>
            <a:noFill/>
          </a:ln>
        </p:spPr>
      </p:pic>
      <p:sp>
        <p:nvSpPr>
          <p:cNvPr id="581" name="Google Shape;581;p66"/>
          <p:cNvSpPr txBox="1"/>
          <p:nvPr/>
        </p:nvSpPr>
        <p:spPr>
          <a:xfrm>
            <a:off x="207425" y="2488786"/>
            <a:ext cx="4765500" cy="247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1143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Dummy nodes with both positive and negative weights are necessary to allow for cut equivalence.</a:t>
            </a:r>
            <a:endParaRPr/>
          </a:p>
          <a:p>
            <a:pPr indent="0" lvl="0" marL="1143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1143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b="1" i="0" lang="en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Ordered hypergraphs:</a:t>
            </a:r>
            <a:r>
              <a:rPr b="0" i="0" lang="en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even harder to use clique and star expansion.</a:t>
            </a:r>
            <a:endParaRPr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5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p67"/>
          <p:cNvSpPr txBox="1"/>
          <p:nvPr>
            <p:ph type="title"/>
          </p:nvPr>
        </p:nvSpPr>
        <p:spPr>
          <a:xfrm>
            <a:off x="311700" y="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Hypergraph Literature</a:t>
            </a:r>
            <a:endParaRPr/>
          </a:p>
        </p:txBody>
      </p:sp>
      <p:sp>
        <p:nvSpPr>
          <p:cNvPr id="587" name="Google Shape;587;p67"/>
          <p:cNvSpPr txBox="1"/>
          <p:nvPr>
            <p:ph idx="1" type="body"/>
          </p:nvPr>
        </p:nvSpPr>
        <p:spPr>
          <a:xfrm>
            <a:off x="245900" y="572700"/>
            <a:ext cx="8520600" cy="457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165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190"/>
              <a:buChar char="●"/>
            </a:pPr>
            <a:r>
              <a:rPr b="1" lang="en" sz="1190"/>
              <a:t>Perspectives</a:t>
            </a:r>
            <a:r>
              <a:rPr lang="en" sz="1190"/>
              <a:t>:</a:t>
            </a:r>
            <a:endParaRPr sz="1290"/>
          </a:p>
          <a:p>
            <a:pPr indent="-304165" lvl="1" marL="9144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190"/>
              <a:buChar char="○"/>
            </a:pPr>
            <a:r>
              <a:rPr lang="en" sz="1190"/>
              <a:t>Klamt et al. Hypergraphs and Cellular Networks. PLOS Comp Biol 2009. [</a:t>
            </a:r>
            <a:r>
              <a:rPr lang="en" sz="1190" u="sng">
                <a:solidFill>
                  <a:schemeClr val="hlink"/>
                </a:solidFill>
                <a:hlinkClick r:id="rId3"/>
              </a:rPr>
              <a:t>DOI</a:t>
            </a:r>
            <a:r>
              <a:rPr lang="en" sz="1190"/>
              <a:t>]</a:t>
            </a:r>
            <a:endParaRPr sz="1190"/>
          </a:p>
          <a:p>
            <a:pPr indent="-304165" lvl="1" marL="9144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190"/>
              <a:buChar char="○"/>
            </a:pPr>
            <a:r>
              <a:rPr lang="en" sz="1190"/>
              <a:t>Ritz et al., Signaling Hypergraphs. Trends in Biotech 2015. [</a:t>
            </a:r>
            <a:r>
              <a:rPr lang="en" sz="1200" u="sng">
                <a:solidFill>
                  <a:schemeClr val="hlink"/>
                </a:solidFill>
                <a:highlight>
                  <a:srgbClr val="FFFFFF"/>
                </a:highlight>
                <a:latin typeface="Helvetica Neue"/>
                <a:ea typeface="Helvetica Neue"/>
                <a:cs typeface="Helvetica Neue"/>
                <a:sym typeface="Helvetica Neue"/>
                <a:hlinkClick r:id="rId4"/>
              </a:rPr>
              <a:t>DOI</a:t>
            </a:r>
            <a:r>
              <a:rPr lang="en" sz="1190"/>
              <a:t>]</a:t>
            </a:r>
            <a:endParaRPr sz="1190"/>
          </a:p>
          <a:p>
            <a:pPr indent="-304165" lvl="1" marL="9144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190"/>
              <a:buChar char="○"/>
            </a:pPr>
            <a:r>
              <a:rPr lang="en" sz="1190"/>
              <a:t>Battiston et al. Networks beyond pairwise interactions: Structure and dynamics. Physics Reports 2020. [</a:t>
            </a:r>
            <a:r>
              <a:rPr lang="en" sz="1190" u="sng">
                <a:solidFill>
                  <a:schemeClr val="hlink"/>
                </a:solidFill>
                <a:hlinkClick r:id="rId5"/>
              </a:rPr>
              <a:t>DOI</a:t>
            </a:r>
            <a:r>
              <a:rPr lang="en" sz="1190"/>
              <a:t>] </a:t>
            </a:r>
            <a:endParaRPr sz="1190"/>
          </a:p>
          <a:p>
            <a:pPr indent="-304165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190"/>
              <a:buChar char="●"/>
            </a:pPr>
            <a:r>
              <a:rPr b="1" lang="en" sz="1190"/>
              <a:t>Shortest Paths &amp; Connectivity:</a:t>
            </a:r>
            <a:endParaRPr b="1" sz="1190"/>
          </a:p>
          <a:p>
            <a:pPr indent="-304165" lvl="1" marL="9144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190"/>
              <a:buChar char="○"/>
            </a:pPr>
            <a:r>
              <a:rPr lang="en" sz="1190"/>
              <a:t>Gallo et al.,  Directed hypergraphs and applications. Disc Appl Math 1993. [</a:t>
            </a:r>
            <a:r>
              <a:rPr lang="en" sz="1190" u="sng">
                <a:solidFill>
                  <a:schemeClr val="hlink"/>
                </a:solidFill>
                <a:hlinkClick r:id="rId6"/>
              </a:rPr>
              <a:t>DOI</a:t>
            </a:r>
            <a:r>
              <a:rPr lang="en" sz="1190"/>
              <a:t>]</a:t>
            </a:r>
            <a:endParaRPr sz="1190"/>
          </a:p>
          <a:p>
            <a:pPr indent="-304165" lvl="1" marL="9144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190"/>
              <a:buChar char="○"/>
            </a:pPr>
            <a:r>
              <a:rPr lang="en" sz="1190"/>
              <a:t>Ritz et al., Pathway Analysis with Signaling Hypergraphs. TCBB 2017. [</a:t>
            </a:r>
            <a:r>
              <a:rPr lang="en" sz="1190" u="sng">
                <a:solidFill>
                  <a:schemeClr val="hlink"/>
                </a:solidFill>
                <a:hlinkClick r:id="rId7"/>
              </a:rPr>
              <a:t>DOI</a:t>
            </a:r>
            <a:r>
              <a:rPr lang="en" sz="1190"/>
              <a:t>]</a:t>
            </a:r>
            <a:endParaRPr sz="1190"/>
          </a:p>
          <a:p>
            <a:pPr indent="-304165" lvl="1" marL="9144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190"/>
              <a:buChar char="○"/>
            </a:pPr>
            <a:r>
              <a:rPr lang="en" sz="1190"/>
              <a:t>Franzese et al., Hypergraph-based connectivity measures for signaling pathway topologies. PLOS Comp Biol 2019. [</a:t>
            </a:r>
            <a:r>
              <a:rPr lang="en" sz="1190" u="sng">
                <a:solidFill>
                  <a:schemeClr val="hlink"/>
                </a:solidFill>
                <a:hlinkClick r:id="rId8"/>
              </a:rPr>
              <a:t>DOI</a:t>
            </a:r>
            <a:r>
              <a:rPr lang="en" sz="1190"/>
              <a:t>]</a:t>
            </a:r>
            <a:endParaRPr sz="1190"/>
          </a:p>
          <a:p>
            <a:pPr indent="-304165" lvl="1" marL="9144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190"/>
              <a:buChar char="○"/>
            </a:pPr>
            <a:r>
              <a:rPr lang="en" sz="1190"/>
              <a:t>Spencer Krieger &amp; John Kececioglu Heuristic shortest hyperpaths in cell signaling hypergraphs, BMC-AMB 2022 (there is also ISMB preliminarily (?) accepted paper  by the same authors)</a:t>
            </a:r>
            <a:endParaRPr sz="1190"/>
          </a:p>
          <a:p>
            <a:pPr indent="-304165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190"/>
              <a:buChar char="●"/>
            </a:pPr>
            <a:r>
              <a:rPr b="1" lang="en" sz="1190"/>
              <a:t>Classification/Link Prediction:</a:t>
            </a:r>
            <a:endParaRPr b="1" sz="1190"/>
          </a:p>
          <a:p>
            <a:pPr indent="-304165" lvl="1" marL="9144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190"/>
              <a:buChar char="○"/>
            </a:pPr>
            <a:r>
              <a:rPr lang="en" sz="1190"/>
              <a:t>Lugo-Martinez et al., Classification in biological networks with hypergraphlet kernels. Bioinformatics 2020 [</a:t>
            </a:r>
            <a:r>
              <a:rPr lang="en" sz="1190" u="sng">
                <a:solidFill>
                  <a:schemeClr val="hlink"/>
                </a:solidFill>
                <a:hlinkClick r:id="rId9"/>
              </a:rPr>
              <a:t>DOI</a:t>
            </a:r>
            <a:r>
              <a:rPr lang="en" sz="1190"/>
              <a:t>]</a:t>
            </a:r>
            <a:endParaRPr sz="1190"/>
          </a:p>
          <a:p>
            <a:pPr indent="-304165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190"/>
              <a:buChar char="●"/>
            </a:pPr>
            <a:r>
              <a:rPr b="1" lang="en" sz="1190"/>
              <a:t>Clustering:</a:t>
            </a:r>
            <a:endParaRPr b="1" sz="1190"/>
          </a:p>
          <a:p>
            <a:pPr indent="-304165" lvl="1" marL="9144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190"/>
              <a:buChar char="○"/>
            </a:pPr>
            <a:r>
              <a:rPr lang="en" sz="1190"/>
              <a:t>Chodrow et al., Generative hypergraph clustering: From blockmodels to modularity. Sci. Advances 2021. [</a:t>
            </a:r>
            <a:r>
              <a:rPr lang="en" sz="1190" u="sng">
                <a:solidFill>
                  <a:schemeClr val="hlink"/>
                </a:solidFill>
                <a:hlinkClick r:id="rId10"/>
              </a:rPr>
              <a:t>DOI</a:t>
            </a:r>
            <a:r>
              <a:rPr lang="en" sz="1190"/>
              <a:t>]</a:t>
            </a:r>
            <a:endParaRPr sz="1190"/>
          </a:p>
          <a:p>
            <a:pPr indent="-304165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190"/>
              <a:buChar char="●"/>
            </a:pPr>
            <a:r>
              <a:rPr b="1" lang="en" sz="1190"/>
              <a:t>Representation Learning:</a:t>
            </a:r>
            <a:endParaRPr b="1" sz="1190"/>
          </a:p>
          <a:p>
            <a:pPr indent="-304165" lvl="1" marL="9144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190"/>
              <a:buChar char="○"/>
            </a:pPr>
            <a:r>
              <a:rPr lang="en" sz="1190"/>
              <a:t>Zhang &amp; Ma. MATCHA: Probing Multi-way Chromatin Interaction with Hypergraph Representation Learning. Cell Systems 2020.[</a:t>
            </a:r>
            <a:r>
              <a:rPr lang="en" sz="1190" u="sng">
                <a:solidFill>
                  <a:schemeClr val="hlink"/>
                </a:solidFill>
                <a:hlinkClick r:id="rId11"/>
              </a:rPr>
              <a:t>DOI</a:t>
            </a:r>
            <a:r>
              <a:rPr lang="en" sz="1190"/>
              <a:t>]</a:t>
            </a:r>
            <a:endParaRPr sz="119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p6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Hypergraph Literature (Outside Biology)</a:t>
            </a:r>
            <a:endParaRPr/>
          </a:p>
        </p:txBody>
      </p:sp>
      <p:sp>
        <p:nvSpPr>
          <p:cNvPr id="593" name="Google Shape;593;p6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Link prediction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Benson et al., </a:t>
            </a:r>
            <a:r>
              <a:rPr lang="en" u="sng">
                <a:solidFill>
                  <a:schemeClr val="hlink"/>
                </a:solidFill>
                <a:hlinkClick r:id="rId3"/>
              </a:rPr>
              <a:t>Simplical closure and higher-order link prediction</a:t>
            </a:r>
            <a:r>
              <a:rPr lang="en"/>
              <a:t>, </a:t>
            </a:r>
            <a:r>
              <a:rPr i="1" lang="en"/>
              <a:t>PNAS, </a:t>
            </a:r>
            <a:r>
              <a:rPr lang="en"/>
              <a:t>2018.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Walks/Proximity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Aksoy et al., </a:t>
            </a:r>
            <a:r>
              <a:rPr lang="en" u="sng">
                <a:solidFill>
                  <a:schemeClr val="hlink"/>
                </a:solidFill>
                <a:hlinkClick r:id="rId4"/>
              </a:rPr>
              <a:t>Hypernetwork science via high-order hypergraph walks</a:t>
            </a:r>
            <a:r>
              <a:rPr lang="en"/>
              <a:t>, </a:t>
            </a:r>
            <a:r>
              <a:rPr i="1" lang="en"/>
              <a:t>EPJ Data Science, </a:t>
            </a:r>
            <a:r>
              <a:rPr lang="en"/>
              <a:t>2020.</a:t>
            </a:r>
            <a:endParaRPr/>
          </a:p>
          <a:p>
            <a:pPr indent="-317500" lvl="1" marL="9144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1190"/>
              <a:t>Chitra &amp; Raphael. Random Walks on Hypergraphs with Edge-Dependent Vertex Weights. ICML 2019. [</a:t>
            </a:r>
            <a:r>
              <a:rPr lang="en" sz="1190" u="sng">
                <a:solidFill>
                  <a:schemeClr val="accent5"/>
                </a:solidFill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DOI</a:t>
            </a:r>
            <a:r>
              <a:rPr lang="en" sz="1190"/>
              <a:t>]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Embedding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Yang et al., </a:t>
            </a:r>
            <a:r>
              <a:rPr lang="en" u="sng">
                <a:solidFill>
                  <a:schemeClr val="hlink"/>
                </a:solidFill>
                <a:hlinkClick r:id="rId6"/>
              </a:rPr>
              <a:t>Revisiting User Mobility and Social Relationships in LBSNs: A Hypergraph Embedding Approach</a:t>
            </a:r>
            <a:r>
              <a:rPr lang="en"/>
              <a:t>, </a:t>
            </a:r>
            <a:r>
              <a:rPr i="1" lang="en"/>
              <a:t>WWW</a:t>
            </a:r>
            <a:r>
              <a:rPr lang="en"/>
              <a:t>, 2019.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Sun et al., </a:t>
            </a:r>
            <a:r>
              <a:rPr lang="en" u="sng">
                <a:solidFill>
                  <a:schemeClr val="hlink"/>
                </a:solidFill>
                <a:hlinkClick r:id="rId7"/>
              </a:rPr>
              <a:t>Heterogeneous Hypergraph Embedding for Graph Classification</a:t>
            </a:r>
            <a:r>
              <a:rPr lang="en"/>
              <a:t>, </a:t>
            </a:r>
            <a:r>
              <a:rPr i="1" lang="en"/>
              <a:t>WSDM</a:t>
            </a:r>
            <a:r>
              <a:rPr lang="en"/>
              <a:t>, 2021.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8"/>
          <p:cNvSpPr txBox="1"/>
          <p:nvPr>
            <p:ph type="title"/>
          </p:nvPr>
        </p:nvSpPr>
        <p:spPr>
          <a:xfrm>
            <a:off x="311700" y="2164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Higher-Order Network Structures</a:t>
            </a:r>
            <a:endParaRPr/>
          </a:p>
        </p:txBody>
      </p:sp>
      <p:sp>
        <p:nvSpPr>
          <p:cNvPr id="151" name="Google Shape;151;p28"/>
          <p:cNvSpPr txBox="1"/>
          <p:nvPr/>
        </p:nvSpPr>
        <p:spPr>
          <a:xfrm>
            <a:off x="87875" y="3969600"/>
            <a:ext cx="46005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200"/>
              <a:t>Discussion Topics</a:t>
            </a:r>
            <a:endParaRPr b="1" i="1" sz="1200"/>
          </a:p>
        </p:txBody>
      </p:sp>
      <p:sp>
        <p:nvSpPr>
          <p:cNvPr id="152" name="Google Shape;152;p28"/>
          <p:cNvSpPr txBox="1"/>
          <p:nvPr/>
        </p:nvSpPr>
        <p:spPr>
          <a:xfrm>
            <a:off x="3201600" y="4289925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Considering Labeled Data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53" name="Google Shape;153;p28"/>
          <p:cNvSpPr txBox="1"/>
          <p:nvPr/>
        </p:nvSpPr>
        <p:spPr>
          <a:xfrm>
            <a:off x="5985125" y="4289925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Establishing Baselines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54" name="Google Shape;154;p28"/>
          <p:cNvSpPr txBox="1"/>
          <p:nvPr/>
        </p:nvSpPr>
        <p:spPr>
          <a:xfrm>
            <a:off x="263575" y="4289925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Representation Learning</a:t>
            </a:r>
            <a:endParaRPr>
              <a:solidFill>
                <a:schemeClr val="dk1"/>
              </a:solidFill>
            </a:endParaRPr>
          </a:p>
        </p:txBody>
      </p:sp>
      <p:grpSp>
        <p:nvGrpSpPr>
          <p:cNvPr id="155" name="Google Shape;155;p28"/>
          <p:cNvGrpSpPr/>
          <p:nvPr/>
        </p:nvGrpSpPr>
        <p:grpSpPr>
          <a:xfrm>
            <a:off x="6811800" y="1062750"/>
            <a:ext cx="2172300" cy="2970600"/>
            <a:chOff x="6583200" y="1062750"/>
            <a:chExt cx="2172300" cy="2970600"/>
          </a:xfrm>
        </p:grpSpPr>
        <p:sp>
          <p:nvSpPr>
            <p:cNvPr id="156" name="Google Shape;156;p28"/>
            <p:cNvSpPr txBox="1"/>
            <p:nvPr/>
          </p:nvSpPr>
          <p:spPr>
            <a:xfrm>
              <a:off x="6583200" y="2934450"/>
              <a:ext cx="2172300" cy="1098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1200"/>
                </a:spcAft>
                <a:buNone/>
              </a:pPr>
              <a:r>
                <a:rPr lang="en" sz="1800">
                  <a:solidFill>
                    <a:schemeClr val="dk1"/>
                  </a:solidFill>
                </a:rPr>
                <a:t>Shortest Paths &amp;</a:t>
              </a:r>
              <a:br>
                <a:rPr lang="en" sz="1800">
                  <a:solidFill>
                    <a:schemeClr val="dk1"/>
                  </a:solidFill>
                </a:rPr>
              </a:br>
              <a:r>
                <a:rPr lang="en" sz="1800">
                  <a:solidFill>
                    <a:schemeClr val="dk1"/>
                  </a:solidFill>
                </a:rPr>
                <a:t>Random Walks on</a:t>
              </a:r>
              <a:br>
                <a:rPr lang="en" sz="1800">
                  <a:solidFill>
                    <a:schemeClr val="dk1"/>
                  </a:solidFill>
                </a:rPr>
              </a:br>
              <a:r>
                <a:rPr lang="en" sz="1800">
                  <a:solidFill>
                    <a:schemeClr val="dk1"/>
                  </a:solidFill>
                </a:rPr>
                <a:t>Hypergraphs</a:t>
              </a:r>
              <a:endParaRPr sz="1800">
                <a:solidFill>
                  <a:schemeClr val="dk1"/>
                </a:solidFill>
              </a:endParaRPr>
            </a:p>
          </p:txBody>
        </p:sp>
        <p:pic>
          <p:nvPicPr>
            <p:cNvPr id="157" name="Google Shape;157;p28"/>
            <p:cNvPicPr preferRelativeResize="0"/>
            <p:nvPr/>
          </p:nvPicPr>
          <p:blipFill rotWithShape="1">
            <a:blip r:embed="rId3">
              <a:alphaModFix/>
            </a:blip>
            <a:srcRect b="23071" l="36385" r="37331" t="51889"/>
            <a:stretch/>
          </p:blipFill>
          <p:spPr>
            <a:xfrm>
              <a:off x="7001361" y="1062750"/>
              <a:ext cx="1335976" cy="180887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58" name="Google Shape;158;p28"/>
          <p:cNvGrpSpPr/>
          <p:nvPr/>
        </p:nvGrpSpPr>
        <p:grpSpPr>
          <a:xfrm>
            <a:off x="145175" y="1218625"/>
            <a:ext cx="3000000" cy="2496125"/>
            <a:chOff x="373775" y="1218625"/>
            <a:chExt cx="3000000" cy="2496125"/>
          </a:xfrm>
        </p:grpSpPr>
        <p:sp>
          <p:nvSpPr>
            <p:cNvPr id="159" name="Google Shape;159;p28"/>
            <p:cNvSpPr txBox="1"/>
            <p:nvPr/>
          </p:nvSpPr>
          <p:spPr>
            <a:xfrm>
              <a:off x="373775" y="2934450"/>
              <a:ext cx="3000000" cy="780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1200"/>
                </a:spcAft>
                <a:buNone/>
              </a:pPr>
              <a:r>
                <a:rPr lang="en" sz="1800">
                  <a:solidFill>
                    <a:schemeClr val="dk1"/>
                  </a:solidFill>
                </a:rPr>
                <a:t>Graphlets and the Reconstruction Conjecture</a:t>
              </a:r>
              <a:endParaRPr>
                <a:solidFill>
                  <a:schemeClr val="dk1"/>
                </a:solidFill>
              </a:endParaRPr>
            </a:p>
          </p:txBody>
        </p:sp>
        <p:pic>
          <p:nvPicPr>
            <p:cNvPr id="160" name="Google Shape;160;p28"/>
            <p:cNvPicPr preferRelativeResize="0"/>
            <p:nvPr/>
          </p:nvPicPr>
          <p:blipFill rotWithShape="1">
            <a:blip r:embed="rId4">
              <a:alphaModFix/>
            </a:blip>
            <a:srcRect b="65291" l="38356" r="1173" t="3957"/>
            <a:stretch/>
          </p:blipFill>
          <p:spPr>
            <a:xfrm>
              <a:off x="492175" y="1218625"/>
              <a:ext cx="2763201" cy="780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 picture containing diagram&#10;&#10;Description automatically generated" id="161" name="Google Shape;161;p28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415975" y="2233224"/>
              <a:ext cx="2007489" cy="5237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hart, radar chart&#10;&#10;Description automatically generated" id="162" name="Google Shape;162;p28"/>
            <p:cNvPicPr preferRelativeResize="0"/>
            <p:nvPr/>
          </p:nvPicPr>
          <p:blipFill rotWithShape="1">
            <a:blip r:embed="rId6">
              <a:alphaModFix/>
            </a:blip>
            <a:srcRect b="23913" l="0" r="82625" t="0"/>
            <a:stretch/>
          </p:blipFill>
          <p:spPr>
            <a:xfrm>
              <a:off x="2726553" y="2088723"/>
              <a:ext cx="528815" cy="76283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3" name="Google Shape;163;p28"/>
            <p:cNvSpPr txBox="1"/>
            <p:nvPr/>
          </p:nvSpPr>
          <p:spPr>
            <a:xfrm>
              <a:off x="2252953" y="2309430"/>
              <a:ext cx="6120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→</a:t>
              </a:r>
              <a:endParaRPr/>
            </a:p>
          </p:txBody>
        </p:sp>
      </p:grpSp>
      <p:grpSp>
        <p:nvGrpSpPr>
          <p:cNvPr id="164" name="Google Shape;164;p28"/>
          <p:cNvGrpSpPr/>
          <p:nvPr/>
        </p:nvGrpSpPr>
        <p:grpSpPr>
          <a:xfrm>
            <a:off x="3617088" y="1131176"/>
            <a:ext cx="2722800" cy="2902174"/>
            <a:chOff x="3746725" y="1131176"/>
            <a:chExt cx="2722800" cy="2902174"/>
          </a:xfrm>
        </p:grpSpPr>
        <p:sp>
          <p:nvSpPr>
            <p:cNvPr id="165" name="Google Shape;165;p28"/>
            <p:cNvSpPr txBox="1"/>
            <p:nvPr/>
          </p:nvSpPr>
          <p:spPr>
            <a:xfrm>
              <a:off x="3746725" y="2934450"/>
              <a:ext cx="2722800" cy="1098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1200"/>
                </a:spcAft>
                <a:buNone/>
              </a:pPr>
              <a:r>
                <a:rPr lang="en" sz="1800">
                  <a:solidFill>
                    <a:schemeClr val="dk1"/>
                  </a:solidFill>
                </a:rPr>
                <a:t>Overlapping Complexes,</a:t>
              </a:r>
              <a:br>
                <a:rPr lang="en" sz="1800">
                  <a:solidFill>
                    <a:schemeClr val="dk1"/>
                  </a:solidFill>
                </a:rPr>
              </a:br>
              <a:r>
                <a:rPr lang="en" sz="1800">
                  <a:solidFill>
                    <a:schemeClr val="dk1"/>
                  </a:solidFill>
                </a:rPr>
                <a:t>Classification Problems, &amp; Hypergraphlets</a:t>
              </a:r>
              <a:endParaRPr sz="1800">
                <a:solidFill>
                  <a:schemeClr val="dk1"/>
                </a:solidFill>
              </a:endParaRPr>
            </a:p>
          </p:txBody>
        </p:sp>
        <p:pic>
          <p:nvPicPr>
            <p:cNvPr id="166" name="Google Shape;166;p28"/>
            <p:cNvPicPr preferRelativeResize="0"/>
            <p:nvPr/>
          </p:nvPicPr>
          <p:blipFill rotWithShape="1">
            <a:blip r:embed="rId3">
              <a:alphaModFix/>
            </a:blip>
            <a:srcRect b="80421" l="27814" r="33026" t="2538"/>
            <a:stretch/>
          </p:blipFill>
          <p:spPr>
            <a:xfrm>
              <a:off x="4359563" y="1131176"/>
              <a:ext cx="1497123" cy="9257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Diagram&#10;&#10;Description automatically generated" id="167" name="Google Shape;167;p28"/>
            <p:cNvPicPr preferRelativeResize="0"/>
            <p:nvPr/>
          </p:nvPicPr>
          <p:blipFill rotWithShape="1">
            <a:blip r:embed="rId7">
              <a:alphaModFix/>
            </a:blip>
            <a:srcRect b="69332" l="0" r="0" t="0"/>
            <a:stretch/>
          </p:blipFill>
          <p:spPr>
            <a:xfrm>
              <a:off x="3911962" y="2170434"/>
              <a:ext cx="2392326" cy="70119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68" name="Google Shape;168;p28"/>
          <p:cNvSpPr/>
          <p:nvPr/>
        </p:nvSpPr>
        <p:spPr>
          <a:xfrm>
            <a:off x="120800" y="1062975"/>
            <a:ext cx="3000000" cy="2651700"/>
          </a:xfrm>
          <a:prstGeom prst="rect">
            <a:avLst/>
          </a:prstGeom>
          <a:noFill/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Graphlets </a:t>
            </a:r>
            <a:r>
              <a:rPr lang="en" sz="2466"/>
              <a:t>are </a:t>
            </a:r>
            <a:r>
              <a:rPr i="1" lang="en" sz="2466"/>
              <a:t>small</a:t>
            </a:r>
            <a:r>
              <a:rPr lang="en" sz="2466"/>
              <a:t>, </a:t>
            </a:r>
            <a:r>
              <a:rPr i="1" lang="en" sz="2466"/>
              <a:t>connected</a:t>
            </a:r>
            <a:r>
              <a:rPr lang="en" sz="2466"/>
              <a:t>, </a:t>
            </a:r>
            <a:r>
              <a:rPr i="1" lang="en" sz="2466"/>
              <a:t>induced</a:t>
            </a:r>
            <a:r>
              <a:rPr lang="en" sz="2466"/>
              <a:t> subgraphs of a graph</a:t>
            </a:r>
            <a:endParaRPr sz="2466"/>
          </a:p>
        </p:txBody>
      </p:sp>
      <p:pic>
        <p:nvPicPr>
          <p:cNvPr id="174" name="Google Shape;174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04325" y="1103774"/>
            <a:ext cx="6399251" cy="355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29"/>
          <p:cNvSpPr txBox="1"/>
          <p:nvPr/>
        </p:nvSpPr>
        <p:spPr>
          <a:xfrm>
            <a:off x="6144000" y="474330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i="1" lang="en"/>
              <a:t>Pržulj. Bioinformatics 2007</a:t>
            </a:r>
            <a:endParaRPr i="1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Graphlets </a:t>
            </a:r>
            <a:r>
              <a:rPr lang="en" sz="2466"/>
              <a:t>are </a:t>
            </a:r>
            <a:r>
              <a:rPr i="1" lang="en" sz="2466"/>
              <a:t>small</a:t>
            </a:r>
            <a:r>
              <a:rPr lang="en" sz="2466"/>
              <a:t>, </a:t>
            </a:r>
            <a:r>
              <a:rPr i="1" lang="en" sz="2466"/>
              <a:t>connected</a:t>
            </a:r>
            <a:r>
              <a:rPr lang="en" sz="2466"/>
              <a:t>, </a:t>
            </a:r>
            <a:r>
              <a:rPr i="1" lang="en" sz="2466"/>
              <a:t>induced</a:t>
            </a:r>
            <a:r>
              <a:rPr lang="en" sz="2466"/>
              <a:t> subgraphs of a graph</a:t>
            </a:r>
            <a:endParaRPr sz="2466"/>
          </a:p>
        </p:txBody>
      </p:sp>
      <p:pic>
        <p:nvPicPr>
          <p:cNvPr id="181" name="Google Shape;181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62700" y="1079175"/>
            <a:ext cx="4273350" cy="2719400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30"/>
          <p:cNvSpPr txBox="1"/>
          <p:nvPr/>
        </p:nvSpPr>
        <p:spPr>
          <a:xfrm>
            <a:off x="5290725" y="4304425"/>
            <a:ext cx="3660000" cy="79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i="1" lang="en" sz="1200">
                <a:solidFill>
                  <a:schemeClr val="dk2"/>
                </a:solidFill>
              </a:rPr>
              <a:t>[Milenković &amp; Pržulj, Cancer Informatics 2008]</a:t>
            </a:r>
            <a:br>
              <a:rPr i="1" lang="en" sz="1200">
                <a:solidFill>
                  <a:schemeClr val="dk2"/>
                </a:solidFill>
              </a:rPr>
            </a:br>
            <a:r>
              <a:rPr i="1" lang="en" sz="1200">
                <a:solidFill>
                  <a:schemeClr val="dk2"/>
                </a:solidFill>
              </a:rPr>
              <a:t>[Milenković et al., Cancer Informatics 2010]</a:t>
            </a:r>
            <a:br>
              <a:rPr i="1" lang="en" sz="1200">
                <a:solidFill>
                  <a:schemeClr val="dk2"/>
                </a:solidFill>
              </a:rPr>
            </a:br>
            <a:r>
              <a:rPr i="1" lang="en" sz="1200">
                <a:solidFill>
                  <a:schemeClr val="dk2"/>
                </a:solidFill>
              </a:rPr>
              <a:t>[Agrawal, Zitnik, &amp; Leskovec, PSB 2018]</a:t>
            </a:r>
            <a:endParaRPr i="1" sz="1200">
              <a:solidFill>
                <a:schemeClr val="dk2"/>
              </a:solidFill>
            </a:endParaRPr>
          </a:p>
        </p:txBody>
      </p:sp>
      <p:sp>
        <p:nvSpPr>
          <p:cNvPr id="183" name="Google Shape;183;p30"/>
          <p:cNvSpPr txBox="1"/>
          <p:nvPr>
            <p:ph idx="1" type="body"/>
          </p:nvPr>
        </p:nvSpPr>
        <p:spPr>
          <a:xfrm>
            <a:off x="311700" y="1152475"/>
            <a:ext cx="37590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Graphlet signatures for nodes</a:t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Network alignment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Identify proteins w/ similar biological processes &amp; roles</a:t>
            </a:r>
            <a:endParaRPr/>
          </a:p>
          <a:p>
            <a:pPr indent="0" lvl="0" marL="4572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100"/>
          </a:p>
        </p:txBody>
      </p:sp>
      <p:pic>
        <p:nvPicPr>
          <p:cNvPr id="184" name="Google Shape;184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5748" y="2819000"/>
            <a:ext cx="2907624" cy="2018825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30"/>
          <p:cNvSpPr txBox="1"/>
          <p:nvPr/>
        </p:nvSpPr>
        <p:spPr>
          <a:xfrm>
            <a:off x="4572000" y="3742675"/>
            <a:ext cx="32469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GDV: Graphlet Degree Vector</a:t>
            </a:r>
            <a:endParaRPr sz="13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31"/>
          <p:cNvSpPr txBox="1"/>
          <p:nvPr>
            <p:ph type="title"/>
          </p:nvPr>
        </p:nvSpPr>
        <p:spPr>
          <a:xfrm>
            <a:off x="311700" y="179554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Why Count Subgraphs? Reconstruction Conjecture.</a:t>
            </a:r>
            <a:endParaRPr/>
          </a:p>
        </p:txBody>
      </p:sp>
      <p:sp>
        <p:nvSpPr>
          <p:cNvPr id="191" name="Google Shape;191;p31"/>
          <p:cNvSpPr txBox="1"/>
          <p:nvPr>
            <p:ph idx="1" type="body"/>
          </p:nvPr>
        </p:nvSpPr>
        <p:spPr>
          <a:xfrm>
            <a:off x="311699" y="938626"/>
            <a:ext cx="8769000" cy="50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1143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b="1" lang="en"/>
              <a:t>Claim: </a:t>
            </a:r>
            <a:r>
              <a:rPr lang="en"/>
              <a:t>All finite simple undirected graphs w/ at least 3 vertices are reconstructible</a:t>
            </a:r>
            <a:endParaRPr/>
          </a:p>
        </p:txBody>
      </p:sp>
      <p:pic>
        <p:nvPicPr>
          <p:cNvPr descr="Chart, radar chart&#10;&#10;Description automatically generated" id="192" name="Google Shape;192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13489" y="1683368"/>
            <a:ext cx="4317022" cy="142195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diagram&#10;&#10;Description automatically generated" id="193" name="Google Shape;193;p3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13489" y="3239239"/>
            <a:ext cx="4317023" cy="1126341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31"/>
          <p:cNvSpPr txBox="1"/>
          <p:nvPr/>
        </p:nvSpPr>
        <p:spPr>
          <a:xfrm>
            <a:off x="430970" y="1434664"/>
            <a:ext cx="1533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Example:</a:t>
            </a:r>
            <a:endParaRPr/>
          </a:p>
        </p:txBody>
      </p:sp>
      <p:sp>
        <p:nvSpPr>
          <p:cNvPr id="195" name="Google Shape;195;p31"/>
          <p:cNvSpPr txBox="1"/>
          <p:nvPr/>
        </p:nvSpPr>
        <p:spPr>
          <a:xfrm>
            <a:off x="652007" y="1803996"/>
            <a:ext cx="16617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Graph G with subgraphs G</a:t>
            </a:r>
            <a:r>
              <a:rPr b="0" baseline="-25000" i="0" lang="en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r>
              <a:rPr b="0" i="0" lang="en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-G</a:t>
            </a:r>
            <a:r>
              <a:rPr b="0" baseline="-25000" i="0" lang="en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r>
              <a:rPr b="0" i="0" lang="en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obtained by removing a vertex.</a:t>
            </a:r>
            <a:endParaRPr/>
          </a:p>
        </p:txBody>
      </p:sp>
      <p:sp>
        <p:nvSpPr>
          <p:cNvPr id="196" name="Google Shape;196;p31"/>
          <p:cNvSpPr txBox="1"/>
          <p:nvPr/>
        </p:nvSpPr>
        <p:spPr>
          <a:xfrm>
            <a:off x="652007" y="3239239"/>
            <a:ext cx="16617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A </a:t>
            </a:r>
            <a:r>
              <a:rPr b="1" i="0" lang="en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deck</a:t>
            </a:r>
            <a:r>
              <a:rPr b="0" i="0" lang="en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for G, a multi-set of subgraphs.</a:t>
            </a:r>
            <a:endParaRPr/>
          </a:p>
        </p:txBody>
      </p:sp>
      <p:sp>
        <p:nvSpPr>
          <p:cNvPr id="197" name="Google Shape;197;p31"/>
          <p:cNvSpPr txBox="1"/>
          <p:nvPr/>
        </p:nvSpPr>
        <p:spPr>
          <a:xfrm>
            <a:off x="311699" y="4434569"/>
            <a:ext cx="8520600" cy="50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2500"/>
          </a:bodyPr>
          <a:lstStyle/>
          <a:p>
            <a:pPr indent="0" lvl="0" marL="1143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8108"/>
              <a:buFont typeface="Arial"/>
              <a:buNone/>
            </a:pPr>
            <a:r>
              <a:rPr b="1" i="0" lang="en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Claim: </a:t>
            </a:r>
            <a:r>
              <a:rPr b="0" i="0" lang="en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Reconstruction holds even if only unique elements kept (set-reconstruction)</a:t>
            </a:r>
            <a:endParaRPr/>
          </a:p>
        </p:txBody>
      </p:sp>
      <p:sp>
        <p:nvSpPr>
          <p:cNvPr id="198" name="Google Shape;198;p31"/>
          <p:cNvSpPr txBox="1"/>
          <p:nvPr/>
        </p:nvSpPr>
        <p:spPr>
          <a:xfrm>
            <a:off x="6281430" y="4804976"/>
            <a:ext cx="28626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1" lang="en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Bondy &amp; Hemminger, J Graph Theory, 1977</a:t>
            </a:r>
            <a:endParaRPr b="0" i="1" sz="10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" name="Google Shape;199;p31"/>
          <p:cNvSpPr txBox="1"/>
          <p:nvPr/>
        </p:nvSpPr>
        <p:spPr>
          <a:xfrm>
            <a:off x="6970403" y="1389813"/>
            <a:ext cx="18807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⇡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up to isomorphism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32"/>
          <p:cNvSpPr txBox="1"/>
          <p:nvPr>
            <p:ph idx="1" type="body"/>
          </p:nvPr>
        </p:nvSpPr>
        <p:spPr>
          <a:xfrm>
            <a:off x="311700" y="982868"/>
            <a:ext cx="8520600" cy="156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1143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b="1" lang="en"/>
              <a:t>General Claim: </a:t>
            </a:r>
            <a:r>
              <a:rPr lang="en"/>
              <a:t>for any positive integer </a:t>
            </a:r>
            <a:r>
              <a:rPr i="1" lang="en"/>
              <a:t>k</a:t>
            </a:r>
            <a:r>
              <a:rPr lang="en"/>
              <a:t>, there exists a positive integer </a:t>
            </a:r>
            <a:r>
              <a:rPr i="1" lang="en"/>
              <a:t>f</a:t>
            </a:r>
            <a:r>
              <a:rPr lang="en"/>
              <a:t>(</a:t>
            </a:r>
            <a:r>
              <a:rPr i="1" lang="en"/>
              <a:t>k</a:t>
            </a:r>
            <a:r>
              <a:rPr lang="en"/>
              <a:t>) such that any graph on at least </a:t>
            </a:r>
            <a:r>
              <a:rPr i="1" lang="en"/>
              <a:t>f</a:t>
            </a:r>
            <a:r>
              <a:rPr lang="en"/>
              <a:t>(</a:t>
            </a:r>
            <a:r>
              <a:rPr i="1" lang="en"/>
              <a:t>k</a:t>
            </a:r>
            <a:r>
              <a:rPr lang="en"/>
              <a:t>) vertices is reconstructible from its collection of subgraphs with </a:t>
            </a:r>
            <a:r>
              <a:rPr i="1" lang="en"/>
              <a:t>k</a:t>
            </a:r>
            <a:r>
              <a:rPr lang="en"/>
              <a:t> vertices removed.</a:t>
            </a:r>
            <a:endParaRPr/>
          </a:p>
          <a:p>
            <a:pPr indent="0" lvl="0" marL="1143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000"/>
          </a:p>
          <a:p>
            <a:pPr indent="0" lvl="0" marL="1143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/>
              <a:t>Additional versions of this claim exist (e.g., w/ reconstruction probability near 1).</a:t>
            </a:r>
            <a:endParaRPr/>
          </a:p>
        </p:txBody>
      </p:sp>
      <p:sp>
        <p:nvSpPr>
          <p:cNvPr id="205" name="Google Shape;205;p32"/>
          <p:cNvSpPr txBox="1"/>
          <p:nvPr/>
        </p:nvSpPr>
        <p:spPr>
          <a:xfrm>
            <a:off x="311700" y="4509829"/>
            <a:ext cx="8611200" cy="50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1143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b="1" i="0" lang="en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Open problem: </a:t>
            </a:r>
            <a:r>
              <a:rPr b="0" i="0" lang="en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are</a:t>
            </a:r>
            <a:r>
              <a:rPr b="1" i="0" lang="en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n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bipartite graphs reconstructuble? Some types are.</a:t>
            </a:r>
            <a:endParaRPr/>
          </a:p>
        </p:txBody>
      </p:sp>
      <p:sp>
        <p:nvSpPr>
          <p:cNvPr id="206" name="Google Shape;206;p32"/>
          <p:cNvSpPr txBox="1"/>
          <p:nvPr/>
        </p:nvSpPr>
        <p:spPr>
          <a:xfrm>
            <a:off x="311700" y="3439198"/>
            <a:ext cx="8520600" cy="131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1143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b="1" i="0" lang="en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“Complete” kernels (similarity measures): </a:t>
            </a:r>
            <a:endParaRPr/>
          </a:p>
          <a:p>
            <a:pPr indent="0" lvl="0" marL="1143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	can distinguish between any two graphs, these are NP-hard</a:t>
            </a:r>
            <a:endParaRPr/>
          </a:p>
          <a:p>
            <a:pPr indent="0" lvl="0" marL="1143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	as shown by Gaertner </a:t>
            </a:r>
            <a:r>
              <a:rPr b="0" i="1" lang="en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et al</a:t>
            </a:r>
            <a:r>
              <a:rPr b="0" i="0" lang="en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, COLT, 2003.</a:t>
            </a:r>
            <a:endParaRPr/>
          </a:p>
        </p:txBody>
      </p:sp>
      <p:sp>
        <p:nvSpPr>
          <p:cNvPr id="207" name="Google Shape;207;p32"/>
          <p:cNvSpPr txBox="1"/>
          <p:nvPr>
            <p:ph type="title"/>
          </p:nvPr>
        </p:nvSpPr>
        <p:spPr>
          <a:xfrm>
            <a:off x="311700" y="179554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Why Count Subgraphs? Reconstruction Conjecture.</a:t>
            </a:r>
            <a:endParaRPr/>
          </a:p>
        </p:txBody>
      </p:sp>
      <p:pic>
        <p:nvPicPr>
          <p:cNvPr descr="A picture containing diagram&#10;&#10;Description automatically generated" id="208" name="Google Shape;208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81650" y="2636022"/>
            <a:ext cx="2158512" cy="56317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hart, radar chart&#10;&#10;Description automatically generated" id="209" name="Google Shape;209;p32"/>
          <p:cNvPicPr preferRelativeResize="0"/>
          <p:nvPr/>
        </p:nvPicPr>
        <p:blipFill rotWithShape="1">
          <a:blip r:embed="rId4">
            <a:alphaModFix/>
          </a:blip>
          <a:srcRect b="23913" l="0" r="82625" t="0"/>
          <a:stretch/>
        </p:blipFill>
        <p:spPr>
          <a:xfrm>
            <a:off x="5714103" y="2497698"/>
            <a:ext cx="528815" cy="762831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32"/>
          <p:cNvSpPr txBox="1"/>
          <p:nvPr/>
        </p:nvSpPr>
        <p:spPr>
          <a:xfrm>
            <a:off x="4671103" y="2735830"/>
            <a:ext cx="6120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→</a:t>
            </a:r>
            <a:endParaRPr/>
          </a:p>
        </p:txBody>
      </p:sp>
      <p:sp>
        <p:nvSpPr>
          <p:cNvPr id="211" name="Google Shape;211;p32"/>
          <p:cNvSpPr txBox="1"/>
          <p:nvPr/>
        </p:nvSpPr>
        <p:spPr>
          <a:xfrm>
            <a:off x="6281430" y="4804976"/>
            <a:ext cx="28626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1" lang="en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Bondy &amp; Hemminger, J Graph Theory, 1977</a:t>
            </a:r>
            <a:endParaRPr b="0" i="1" sz="10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