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2.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notesSlides/notesSlide21.xml" ContentType="application/vnd.openxmlformats-officedocument.presentationml.notesSlide+xml"/>
  <Override PartName="/ppt/ink/ink3.xml" ContentType="application/inkml+xml"/>
  <Override PartName="/ppt/ink/ink4.xml" ContentType="application/inkml+xml"/>
  <Override PartName="/ppt/notesSlides/notesSlide22.xml" ContentType="application/vnd.openxmlformats-officedocument.presentationml.notesSlide+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1059" r:id="rId5"/>
    <p:sldId id="537" r:id="rId6"/>
    <p:sldId id="1358" r:id="rId7"/>
    <p:sldId id="411" r:id="rId8"/>
    <p:sldId id="1356" r:id="rId9"/>
    <p:sldId id="1042" r:id="rId10"/>
    <p:sldId id="529" r:id="rId11"/>
    <p:sldId id="402" r:id="rId12"/>
    <p:sldId id="404" r:id="rId13"/>
    <p:sldId id="340" r:id="rId14"/>
    <p:sldId id="1357" r:id="rId15"/>
    <p:sldId id="341" r:id="rId16"/>
    <p:sldId id="1360" r:id="rId17"/>
    <p:sldId id="1184" r:id="rId18"/>
    <p:sldId id="1185" r:id="rId19"/>
    <p:sldId id="271" r:id="rId20"/>
    <p:sldId id="270" r:id="rId21"/>
    <p:sldId id="925" r:id="rId22"/>
    <p:sldId id="1315" r:id="rId23"/>
    <p:sldId id="1023" r:id="rId24"/>
    <p:sldId id="273" r:id="rId25"/>
    <p:sldId id="274" r:id="rId26"/>
    <p:sldId id="275" r:id="rId27"/>
    <p:sldId id="276" r:id="rId28"/>
    <p:sldId id="581" r:id="rId29"/>
    <p:sldId id="1316" r:id="rId30"/>
    <p:sldId id="1352" r:id="rId31"/>
    <p:sldId id="269" r:id="rId32"/>
    <p:sldId id="440" r:id="rId33"/>
    <p:sldId id="297" r:id="rId34"/>
    <p:sldId id="442" r:id="rId35"/>
    <p:sldId id="409" r:id="rId36"/>
    <p:sldId id="1183" r:id="rId37"/>
    <p:sldId id="521" r:id="rId38"/>
    <p:sldId id="447" r:id="rId39"/>
    <p:sldId id="412" r:id="rId40"/>
    <p:sldId id="413" r:id="rId41"/>
    <p:sldId id="405" r:id="rId42"/>
    <p:sldId id="414" r:id="rId43"/>
    <p:sldId id="446" r:id="rId44"/>
    <p:sldId id="522" r:id="rId45"/>
    <p:sldId id="523" r:id="rId46"/>
    <p:sldId id="524" r:id="rId47"/>
    <p:sldId id="262" r:id="rId48"/>
    <p:sldId id="363" r:id="rId49"/>
    <p:sldId id="1359" r:id="rId50"/>
    <p:sldId id="334" r:id="rId51"/>
    <p:sldId id="266" r:id="rId52"/>
    <p:sldId id="336" r:id="rId53"/>
    <p:sldId id="337" r:id="rId54"/>
    <p:sldId id="1353" r:id="rId55"/>
    <p:sldId id="335" r:id="rId56"/>
    <p:sldId id="1354" r:id="rId57"/>
    <p:sldId id="1355" r:id="rId58"/>
    <p:sldId id="26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69" y="1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9T16:19:57.3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1,'3788'0,"-3768"0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9T16:19:59.0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0,'2426'0,"-2407"0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3T18:10:00.08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0,'3388'0,"-3357"2,0 1,42 10,40 3,-104-16,0 1,0 0,0 0,0 0,0 1,0 1,0 0,-1 0,1 0,14 9,-7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09T18:36:42.89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1,'262'0,"894"11,-299-4,-613-7,-216-1,38-7,-38 4,42-2,137 7,-191-1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9T19:22:55.708"/>
    </inkml:context>
    <inkml:brush xml:id="br0">
      <inkml:brushProperty name="width" value="0.05" units="cm"/>
      <inkml:brushProperty name="height" value="0.05" units="cm"/>
      <inkml:brushProperty name="color" value="#E71224"/>
    </inkml:brush>
  </inkml:definitions>
  <inkml:trace contextRef="#ctx0" brushRef="#br0">1 410 24575,'1'-3'0,"1"0"0,0 0 0,0 0 0,0 0 0,0 0 0,0 0 0,1 1 0,-1-1 0,1 1 0,-1-1 0,1 1 0,0 0 0,6-3 0,0-2 0,39-30 0,2 2 0,88-48 0,-77 55 0,-28 14 0,52-32 0,-47 20 0,62-36 0,-91 57 0,0 0 0,0 1 0,1 0 0,-1 1 0,1 0 0,0 1 0,0-1 0,17 0 0,-19 5 0,0-1 0,0 1 0,0 1 0,0-1 0,0 1 0,-1 1 0,1-1 0,-1 1 0,0 1 0,0-1 0,12 12 0,22 12 0,183 82 134,-45-23-1633,-165-80-5327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D17E4-5984-4A70-9BF8-8214556468E1}" type="datetimeFigureOut">
              <a:rPr lang="en-US" smtClean="0"/>
              <a:t>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5449E-BF05-4B3B-AF12-3F72680634BE}" type="slidenum">
              <a:rPr lang="en-US" smtClean="0"/>
              <a:t>‹#›</a:t>
            </a:fld>
            <a:endParaRPr lang="en-US"/>
          </a:p>
        </p:txBody>
      </p:sp>
    </p:spTree>
    <p:extLst>
      <p:ext uri="{BB962C8B-B14F-4D97-AF65-F5344CB8AC3E}">
        <p14:creationId xmlns:p14="http://schemas.microsoft.com/office/powerpoint/2010/main" val="82177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37.png"/></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46B9E-D14F-4B4D-8A1F-5FBA93F1CB5A}" type="slidenum">
              <a:rPr lang="en-US" smtClean="0"/>
              <a:t>6</a:t>
            </a:fld>
            <a:endParaRPr lang="en-US"/>
          </a:p>
        </p:txBody>
      </p:sp>
    </p:spTree>
    <p:extLst>
      <p:ext uri="{BB962C8B-B14F-4D97-AF65-F5344CB8AC3E}">
        <p14:creationId xmlns:p14="http://schemas.microsoft.com/office/powerpoint/2010/main" val="173414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FA05-78CB-674E-93A6-F73E6FE6E8EF}" type="slidenum">
              <a:rPr lang="en-US" smtClean="0"/>
              <a:t>30</a:t>
            </a:fld>
            <a:endParaRPr lang="en-US"/>
          </a:p>
        </p:txBody>
      </p:sp>
    </p:spTree>
    <p:extLst>
      <p:ext uri="{BB962C8B-B14F-4D97-AF65-F5344CB8AC3E}">
        <p14:creationId xmlns:p14="http://schemas.microsoft.com/office/powerpoint/2010/main" val="3574738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Biological  functions are driven by interactions between proteins. Thus a standard approach for analyzing biological data is to  use a biological interaction network as prior information.</a:t>
            </a:r>
          </a:p>
          <a:p>
            <a:r>
              <a:rPr lang="en-US" dirty="0"/>
              <a:t>This is a graph whose vertices are genes or proteins, and whose edges correspond to interactions b/w the genes/proteins</a:t>
            </a:r>
          </a:p>
        </p:txBody>
      </p:sp>
      <p:sp>
        <p:nvSpPr>
          <p:cNvPr id="4" name="Slide Number Placeholder 3"/>
          <p:cNvSpPr>
            <a:spLocks noGrp="1"/>
          </p:cNvSpPr>
          <p:nvPr>
            <p:ph type="sldNum" sz="quarter" idx="5"/>
          </p:nvPr>
        </p:nvSpPr>
        <p:spPr/>
        <p:txBody>
          <a:bodyPr/>
          <a:lstStyle/>
          <a:p>
            <a:fld id="{CD4B5313-F8F2-9049-B527-3D2FB441B419}" type="slidenum">
              <a:rPr lang="en-US" smtClean="0"/>
              <a:t>32</a:t>
            </a:fld>
            <a:endParaRPr lang="en-US"/>
          </a:p>
        </p:txBody>
      </p:sp>
    </p:spTree>
    <p:extLst>
      <p:ext uri="{BB962C8B-B14F-4D97-AF65-F5344CB8AC3E}">
        <p14:creationId xmlns:p14="http://schemas.microsoft.com/office/powerpoint/2010/main" val="247308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20 years, many algorithms have been developed that use biological interaction networks.</a:t>
            </a:r>
          </a:p>
        </p:txBody>
      </p:sp>
      <p:sp>
        <p:nvSpPr>
          <p:cNvPr id="4" name="Slide Number Placeholder 3"/>
          <p:cNvSpPr>
            <a:spLocks noGrp="1"/>
          </p:cNvSpPr>
          <p:nvPr>
            <p:ph type="sldNum" sz="quarter" idx="5"/>
          </p:nvPr>
        </p:nvSpPr>
        <p:spPr/>
        <p:txBody>
          <a:bodyPr/>
          <a:lstStyle/>
          <a:p>
            <a:fld id="{D53AEDA7-07E1-6A40-866D-E4ECCFE23F77}" type="slidenum">
              <a:rPr lang="en-US" smtClean="0"/>
              <a:t>33</a:t>
            </a:fld>
            <a:endParaRPr lang="en-US"/>
          </a:p>
        </p:txBody>
      </p:sp>
    </p:spTree>
    <p:extLst>
      <p:ext uri="{BB962C8B-B14F-4D97-AF65-F5344CB8AC3E}">
        <p14:creationId xmlns:p14="http://schemas.microsoft.com/office/powerpoint/2010/main" val="3007814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random walks, </a:t>
            </a:r>
            <a:r>
              <a:rPr lang="en-US" dirty="0" err="1"/>
              <a:t>netprop</a:t>
            </a:r>
            <a:r>
              <a:rPr lang="en-US" dirty="0"/>
              <a:t> uses global structure of network</a:t>
            </a:r>
          </a:p>
          <a:p>
            <a:endParaRPr lang="en-US" dirty="0"/>
          </a:p>
          <a:p>
            <a:r>
              <a:rPr lang="en-US" dirty="0" err="1"/>
              <a:t>Netprop</a:t>
            </a:r>
            <a:r>
              <a:rPr lang="en-US" dirty="0"/>
              <a:t> is also computationally efficient as it only requires matrix-vector multiplication, where the matrix is a similarity matrix induced by the random walk. Different </a:t>
            </a:r>
            <a:r>
              <a:rPr lang="en-US" dirty="0" err="1"/>
              <a:t>methodswill</a:t>
            </a:r>
            <a:r>
              <a:rPr lang="en-US" dirty="0"/>
              <a:t> use different similarity matrices, corresponding to different types of random walks.</a:t>
            </a:r>
          </a:p>
        </p:txBody>
      </p:sp>
      <p:sp>
        <p:nvSpPr>
          <p:cNvPr id="4" name="Slide Number Placeholder 3"/>
          <p:cNvSpPr>
            <a:spLocks noGrp="1"/>
          </p:cNvSpPr>
          <p:nvPr>
            <p:ph type="sldNum" sz="quarter" idx="5"/>
          </p:nvPr>
        </p:nvSpPr>
        <p:spPr/>
        <p:txBody>
          <a:bodyPr/>
          <a:lstStyle/>
          <a:p>
            <a:fld id="{CD4B5313-F8F2-9049-B527-3D2FB441B419}" type="slidenum">
              <a:rPr lang="en-US" smtClean="0"/>
              <a:t>35</a:t>
            </a:fld>
            <a:endParaRPr lang="en-US"/>
          </a:p>
        </p:txBody>
      </p:sp>
    </p:spTree>
    <p:extLst>
      <p:ext uri="{BB962C8B-B14F-4D97-AF65-F5344CB8AC3E}">
        <p14:creationId xmlns:p14="http://schemas.microsoft.com/office/powerpoint/2010/main" val="3010860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Before I go into the specifics of the method, let me</a:t>
            </a:r>
            <a:r>
              <a:rPr lang="en-US" baseline="0" dirty="0"/>
              <a:t> first </a:t>
            </a:r>
            <a:r>
              <a:rPr lang="en-US" b="1" baseline="0" dirty="0"/>
              <a:t>illustrate</a:t>
            </a:r>
            <a:r>
              <a:rPr lang="en-US" baseline="0" dirty="0"/>
              <a:t> the idea. We have a biological network (click -&gt;&gt;) and prior knowledge that these two genes are related to the disease of interest. We would like to propagate this knowledge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a:t>
            </a:r>
            <a:r>
              <a:rPr lang="en-US" dirty="0"/>
              <a:t>So that nodes</a:t>
            </a:r>
            <a:r>
              <a:rPr lang="en-US" baseline="0" dirty="0"/>
              <a:t> that are close to the known disease-relevant nodes have a higher prior of being related to the diseases</a:t>
            </a:r>
            <a:endParaRPr lang="en-US" dirty="0"/>
          </a:p>
          <a:p>
            <a:endParaRPr lang="en-US" dirty="0"/>
          </a:p>
        </p:txBody>
      </p:sp>
      <p:sp>
        <p:nvSpPr>
          <p:cNvPr id="4" name="Slide Number Placeholder 3"/>
          <p:cNvSpPr>
            <a:spLocks noGrp="1"/>
          </p:cNvSpPr>
          <p:nvPr>
            <p:ph type="sldNum" sz="quarter" idx="10"/>
          </p:nvPr>
        </p:nvSpPr>
        <p:spPr/>
        <p:txBody>
          <a:bodyPr/>
          <a:lstStyle/>
          <a:p>
            <a:fld id="{B33960DB-1CDE-5942-9625-52F48B0436F6}" type="slidenum">
              <a:rPr lang="en-US" smtClean="0"/>
              <a:t>36</a:t>
            </a:fld>
            <a:endParaRPr lang="en-US"/>
          </a:p>
        </p:txBody>
      </p:sp>
    </p:spTree>
    <p:extLst>
      <p:ext uri="{BB962C8B-B14F-4D97-AF65-F5344CB8AC3E}">
        <p14:creationId xmlns:p14="http://schemas.microsoft.com/office/powerpoint/2010/main" val="1183487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these methods have been successful empirically, these algorithms rely on ad hoc heuristics and thus do not have rigorous statistical guarantees, unlike the first class of methods. </a:t>
            </a:r>
          </a:p>
          <a:p>
            <a:r>
              <a:rPr lang="en-US" dirty="0"/>
              <a:t>For example, PRINCE uses this heuristic iterative approach to find connected and edge dense subnetworks with large propagated scores</a:t>
            </a:r>
          </a:p>
          <a:p>
            <a:endParaRPr lang="en-US" dirty="0"/>
          </a:p>
          <a:p>
            <a:r>
              <a:rPr lang="en-US" dirty="0"/>
              <a:t>Because of these various heuristics, these algorithms lack rigorous statistical guarantees, which makes it hard to understand specific biases of these methods.</a:t>
            </a:r>
          </a:p>
        </p:txBody>
      </p:sp>
      <p:sp>
        <p:nvSpPr>
          <p:cNvPr id="4" name="Slide Number Placeholder 3"/>
          <p:cNvSpPr>
            <a:spLocks noGrp="1"/>
          </p:cNvSpPr>
          <p:nvPr>
            <p:ph type="sldNum" sz="quarter" idx="5"/>
          </p:nvPr>
        </p:nvSpPr>
        <p:spPr/>
        <p:txBody>
          <a:bodyPr/>
          <a:lstStyle/>
          <a:p>
            <a:fld id="{CD4B5313-F8F2-9049-B527-3D2FB441B419}" type="slidenum">
              <a:rPr lang="en-US" smtClean="0"/>
              <a:t>37</a:t>
            </a:fld>
            <a:endParaRPr lang="en-US"/>
          </a:p>
        </p:txBody>
      </p:sp>
    </p:spTree>
    <p:extLst>
      <p:ext uri="{BB962C8B-B14F-4D97-AF65-F5344CB8AC3E}">
        <p14:creationId xmlns:p14="http://schemas.microsoft.com/office/powerpoint/2010/main" val="3070874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2CE95-EF7A-459F-BF45-DB2FFB0B2754}" type="slidenum">
              <a:rPr lang="en-US" smtClean="0"/>
              <a:t>48</a:t>
            </a:fld>
            <a:endParaRPr lang="en-US"/>
          </a:p>
        </p:txBody>
      </p:sp>
    </p:spTree>
    <p:extLst>
      <p:ext uri="{BB962C8B-B14F-4D97-AF65-F5344CB8AC3E}">
        <p14:creationId xmlns:p14="http://schemas.microsoft.com/office/powerpoint/2010/main" val="179921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2CE95-EF7A-459F-BF45-DB2FFB0B2754}" type="slidenum">
              <a:rPr lang="en-US" smtClean="0"/>
              <a:t>50</a:t>
            </a:fld>
            <a:endParaRPr lang="en-US"/>
          </a:p>
        </p:txBody>
      </p:sp>
    </p:spTree>
    <p:extLst>
      <p:ext uri="{BB962C8B-B14F-4D97-AF65-F5344CB8AC3E}">
        <p14:creationId xmlns:p14="http://schemas.microsoft.com/office/powerpoint/2010/main" val="45233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Chen reference</a:t>
            </a:r>
          </a:p>
        </p:txBody>
      </p:sp>
      <p:sp>
        <p:nvSpPr>
          <p:cNvPr id="4" name="Slide Number Placeholder 3"/>
          <p:cNvSpPr>
            <a:spLocks noGrp="1"/>
          </p:cNvSpPr>
          <p:nvPr>
            <p:ph type="sldNum" sz="quarter" idx="10"/>
          </p:nvPr>
        </p:nvSpPr>
        <p:spPr/>
        <p:txBody>
          <a:bodyPr/>
          <a:lstStyle/>
          <a:p>
            <a:fld id="{C80A12D1-1D39-43F3-8C30-678E69B78D17}" type="slidenum">
              <a:rPr lang="en-US" smtClean="0"/>
              <a:t>52</a:t>
            </a:fld>
            <a:endParaRPr lang="en-US"/>
          </a:p>
        </p:txBody>
      </p:sp>
    </p:spTree>
    <p:extLst>
      <p:ext uri="{BB962C8B-B14F-4D97-AF65-F5344CB8AC3E}">
        <p14:creationId xmlns:p14="http://schemas.microsoft.com/office/powerpoint/2010/main" val="2914309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492EA-E4A2-4A3A-B762-079C080E596D}" type="slidenum">
              <a:rPr lang="en-US" smtClean="0"/>
              <a:t>53</a:t>
            </a:fld>
            <a:endParaRPr lang="en-US"/>
          </a:p>
        </p:txBody>
      </p:sp>
    </p:spTree>
    <p:extLst>
      <p:ext uri="{BB962C8B-B14F-4D97-AF65-F5344CB8AC3E}">
        <p14:creationId xmlns:p14="http://schemas.microsoft.com/office/powerpoint/2010/main" val="382095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F2BE37-F507-4F90-95EF-DDE73A027806}"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08FEB-85C8-4505-BD0D-C19A28219046}" type="slidenum">
              <a:rPr lang="en-US" smtClean="0"/>
              <a:t>54</a:t>
            </a:fld>
            <a:endParaRPr lang="en-US"/>
          </a:p>
        </p:txBody>
      </p:sp>
    </p:spTree>
    <p:extLst>
      <p:ext uri="{BB962C8B-B14F-4D97-AF65-F5344CB8AC3E}">
        <p14:creationId xmlns:p14="http://schemas.microsoft.com/office/powerpoint/2010/main" val="1270705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09CF-C5CD-4D29-83CD-6D84B7F82926}" type="slidenum">
              <a:rPr lang="en-US" smtClean="0"/>
              <a:t>55</a:t>
            </a:fld>
            <a:endParaRPr lang="en-US"/>
          </a:p>
        </p:txBody>
      </p:sp>
    </p:spTree>
    <p:extLst>
      <p:ext uri="{BB962C8B-B14F-4D97-AF65-F5344CB8AC3E}">
        <p14:creationId xmlns:p14="http://schemas.microsoft.com/office/powerpoint/2010/main" val="281297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lumMod val="50000"/>
                  </a:schemeClr>
                </a:solidFill>
              </a:rPr>
              <a:t>QuanTC: https://github.com/yutongo/QuanTC</a:t>
            </a:r>
          </a:p>
          <a:p>
            <a:r>
              <a:rPr lang="en-US" sz="1200" dirty="0" err="1">
                <a:solidFill>
                  <a:schemeClr val="bg1">
                    <a:lumMod val="50000"/>
                  </a:schemeClr>
                </a:solidFill>
              </a:rPr>
              <a:t>MuTrans</a:t>
            </a:r>
            <a:r>
              <a:rPr lang="en-US" sz="1200" dirty="0">
                <a:solidFill>
                  <a:schemeClr val="bg1">
                    <a:lumMod val="50000"/>
                  </a:schemeClr>
                </a:solidFill>
              </a:rPr>
              <a:t>: https://github.com/cliffzhou92/MuTrans-release</a:t>
            </a:r>
          </a:p>
          <a:p>
            <a:r>
              <a:rPr lang="en-US" sz="1200" dirty="0">
                <a:solidFill>
                  <a:schemeClr val="bg1">
                    <a:lumMod val="50000"/>
                  </a:schemeClr>
                </a:solidFill>
              </a:rPr>
              <a:t>BioTIP: https://github.com/xyang2uchicago/BioTIP</a:t>
            </a:r>
            <a:endParaRPr lang="en-US" dirty="0"/>
          </a:p>
        </p:txBody>
      </p:sp>
      <p:sp>
        <p:nvSpPr>
          <p:cNvPr id="4" name="Slide Number Placeholder 3"/>
          <p:cNvSpPr>
            <a:spLocks noGrp="1"/>
          </p:cNvSpPr>
          <p:nvPr>
            <p:ph type="sldNum" sz="quarter" idx="5"/>
          </p:nvPr>
        </p:nvSpPr>
        <p:spPr/>
        <p:txBody>
          <a:bodyPr/>
          <a:lstStyle/>
          <a:p>
            <a:fld id="{75A08FEB-85C8-4505-BD0D-C19A28219046}" type="slidenum">
              <a:rPr lang="en-US" smtClean="0"/>
              <a:t>56</a:t>
            </a:fld>
            <a:endParaRPr lang="en-US"/>
          </a:p>
        </p:txBody>
      </p:sp>
    </p:spTree>
    <p:extLst>
      <p:ext uri="{BB962C8B-B14F-4D97-AF65-F5344CB8AC3E}">
        <p14:creationId xmlns:p14="http://schemas.microsoft.com/office/powerpoint/2010/main" val="387706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46B9E-D14F-4B4D-8A1F-5FBA93F1CB5A}" type="slidenum">
              <a:rPr lang="en-US" smtClean="0"/>
              <a:t>10</a:t>
            </a:fld>
            <a:endParaRPr lang="en-US"/>
          </a:p>
        </p:txBody>
      </p:sp>
    </p:spTree>
    <p:extLst>
      <p:ext uri="{BB962C8B-B14F-4D97-AF65-F5344CB8AC3E}">
        <p14:creationId xmlns:p14="http://schemas.microsoft.com/office/powerpoint/2010/main" val="161899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D07B5-F9BD-41FD-A7D7-2E60B49B6D71}" type="slidenum">
              <a:rPr lang="en-US" smtClean="0"/>
              <a:t>13</a:t>
            </a:fld>
            <a:endParaRPr lang="en-US"/>
          </a:p>
        </p:txBody>
      </p:sp>
    </p:spTree>
    <p:extLst>
      <p:ext uri="{BB962C8B-B14F-4D97-AF65-F5344CB8AC3E}">
        <p14:creationId xmlns:p14="http://schemas.microsoft.com/office/powerpoint/2010/main" val="282934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Looking at one popular source of this network data, </a:t>
            </a:r>
            <a:r>
              <a:rPr lang="en-US" dirty="0" err="1"/>
              <a:t>Biogrid</a:t>
            </a:r>
            <a:r>
              <a:rPr lang="en-US" dirty="0"/>
              <a:t>, we see that we have the most data known for humans, but we also have data in some well-studied model organisms, yeast, fly, and mouse. </a:t>
            </a:r>
          </a:p>
        </p:txBody>
      </p:sp>
      <p:sp>
        <p:nvSpPr>
          <p:cNvPr id="4" name="Slide Number Placeholder 3"/>
          <p:cNvSpPr>
            <a:spLocks noGrp="1"/>
          </p:cNvSpPr>
          <p:nvPr>
            <p:ph type="sldNum" sz="quarter" idx="5"/>
          </p:nvPr>
        </p:nvSpPr>
        <p:spPr/>
        <p:txBody>
          <a:bodyPr/>
          <a:lstStyle/>
          <a:p>
            <a:fld id="{3BC26958-A1ED-794F-88BC-8475276990F4}" type="slidenum">
              <a:rPr lang="en-US" smtClean="0"/>
              <a:t>18</a:t>
            </a:fld>
            <a:endParaRPr lang="en-US"/>
          </a:p>
        </p:txBody>
      </p:sp>
    </p:spTree>
    <p:extLst>
      <p:ext uri="{BB962C8B-B14F-4D97-AF65-F5344CB8AC3E}">
        <p14:creationId xmlns:p14="http://schemas.microsoft.com/office/powerpoint/2010/main" val="325402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219E759-41BD-954F-863F-8B95A191A2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54E7D43-AAA5-1A45-B633-3066D6680AD0}"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
        <p:nvSpPr>
          <p:cNvPr id="57346" name="Rectangle 2">
            <a:extLst>
              <a:ext uri="{FF2B5EF4-FFF2-40B4-BE49-F238E27FC236}">
                <a16:creationId xmlns:a16="http://schemas.microsoft.com/office/drawing/2014/main" id="{A571B1E0-72C5-BB4A-9F28-D3C9AD9357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94EDE3B8-CD7F-5F4E-88B7-78EA33B883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t>All this work, with the exception of the network alignmetns, which considered sequences, treats protein interaction networks as abstract mathematical objects, and the proteins just as graph vertices.  However, proteins, of course, are real entities with various properties.  From a computational perspective, these properties can be described and systematized in numerous ways.  For example, one can talk about structural domains that a protein has, such as SH3 domain, or its sequence motifs, some of which also correspond to domains, or its biological function, as described, for example, by the Gene Ontology or MIPS functional catalogue</a:t>
            </a:r>
          </a:p>
          <a:p>
            <a:endParaRPr lang="en-US" altLang="en-US" sz="1400"/>
          </a:p>
          <a:p>
            <a:r>
              <a:rPr lang="en-US" altLang="en-US" sz="1400"/>
              <a:t>So another way to show the interaction network is like this &lt;click&gt;, if one colors the node by the GO biological process</a:t>
            </a:r>
          </a:p>
          <a:p>
            <a:r>
              <a:rPr lang="en-US" altLang="en-US" sz="1400"/>
              <a:t>(Src Tyrosine Kinase)</a:t>
            </a:r>
          </a:p>
          <a:p>
            <a:endParaRPr lang="en-US" altLang="en-US" sz="1400"/>
          </a:p>
        </p:txBody>
      </p:sp>
      <p:graphicFrame>
        <p:nvGraphicFramePr>
          <p:cNvPr id="57348" name="Object 2">
            <a:extLst>
              <a:ext uri="{FF2B5EF4-FFF2-40B4-BE49-F238E27FC236}">
                <a16:creationId xmlns:a16="http://schemas.microsoft.com/office/drawing/2014/main" id="{ED3146E0-11CA-334F-912C-24CD12A0EA7E}"/>
              </a:ext>
            </a:extLst>
          </p:cNvPr>
          <p:cNvGraphicFramePr>
            <a:graphicFrameLocks noChangeAspect="1"/>
          </p:cNvGraphicFramePr>
          <p:nvPr/>
        </p:nvGraphicFramePr>
        <p:xfrm>
          <a:off x="3729038" y="1463675"/>
          <a:ext cx="923925" cy="341313"/>
        </p:xfrm>
        <a:graphic>
          <a:graphicData uri="http://schemas.openxmlformats.org/presentationml/2006/ole">
            <mc:AlternateContent xmlns:mc="http://schemas.openxmlformats.org/markup-compatibility/2006">
              <mc:Choice xmlns:v="urn:schemas-microsoft-com:vml" Requires="v">
                <p:oleObj name="Bitmap Image" r:id="rId3" imgW="1593850" imgH="584200" progId="PBrush">
                  <p:embed/>
                </p:oleObj>
              </mc:Choice>
              <mc:Fallback>
                <p:oleObj name="Bitmap Image" r:id="rId3" imgW="1593850" imgH="584200" progId="PBrush">
                  <p:embed/>
                  <p:pic>
                    <p:nvPicPr>
                      <p:cNvPr id="57348" name="Object 2">
                        <a:extLst>
                          <a:ext uri="{FF2B5EF4-FFF2-40B4-BE49-F238E27FC236}">
                            <a16:creationId xmlns:a16="http://schemas.microsoft.com/office/drawing/2014/main" id="{ED3146E0-11CA-334F-912C-24CD12A0E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038" y="1463675"/>
                        <a:ext cx="923925" cy="341313"/>
                      </a:xfrm>
                      <a:prstGeom prst="rect">
                        <a:avLst/>
                      </a:prstGeom>
                      <a:noFill/>
                      <a:ln>
                        <a:noFill/>
                      </a:ln>
                      <a:effectLst/>
                      <a:extLst>
                        <a:ext uri="{909E8E84-426E-40DD-AFC4-6F175D3DCCD1}">
                          <a14:hiddenFill xmlns:a14="http://schemas.microsoft.com/office/drawing/2010/main">
                            <a:solidFill>
                              <a:srgbClr val="CC99FF">
                                <a:alpha val="2117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a:lstStyle/>
          <a:p>
            <a:fld id="{3199C2AE-1D5C-4876-BCEF-0EBBED4A0325}" type="slidenum">
              <a:rPr lang="en-US" smtClean="0"/>
              <a:pPr/>
              <a:t>23</a:t>
            </a:fld>
            <a:endParaRPr lang="en-US"/>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a:lstStyle/>
          <a:p>
            <a:r>
              <a:rPr lang="en-US"/>
              <a:t>Here are the pairs.</a:t>
            </a:r>
          </a:p>
          <a:p>
            <a:r>
              <a:rPr lang="en-US"/>
              <a:t>You can see there are a lot of pairs of all kinds of processes.</a:t>
            </a:r>
          </a:p>
          <a:p>
            <a:r>
              <a:rPr lang="en-US"/>
              <a:t>Let me highlight those involved in ubiquitination.  They’re in two – remember this.</a:t>
            </a:r>
          </a:p>
          <a:p>
            <a:endParaRPr lang="en-US"/>
          </a:p>
          <a:p>
            <a:r>
              <a:rPr lang="en-US"/>
              <a:t>Some domains are involved in a lot of pairs  such as Ras, kinaase, and also the SH3 domain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Optima"/>
                <a:ea typeface="+mn-ea"/>
                <a:cs typeface="+mn-cs"/>
              </a:rPr>
              <a:t>Of course when we talk about understanding how humans work, we can’t forget that there is a vast diversity across individuals.</a:t>
            </a:r>
          </a:p>
          <a:p>
            <a:endParaRPr lang="en-US" sz="1600" kern="1200" dirty="0">
              <a:solidFill>
                <a:schemeClr val="tx1"/>
              </a:solidFill>
              <a:effectLst/>
              <a:latin typeface="Optima"/>
              <a:ea typeface="+mn-ea"/>
              <a:cs typeface="+mn-cs"/>
            </a:endParaRPr>
          </a:p>
          <a:p>
            <a:r>
              <a:rPr lang="en-US" sz="1600" kern="1200" dirty="0">
                <a:solidFill>
                  <a:schemeClr val="tx1"/>
                </a:solidFill>
                <a:effectLst/>
                <a:latin typeface="Optima"/>
                <a:ea typeface="+mn-ea"/>
                <a:cs typeface="+mn-cs"/>
              </a:rPr>
              <a:t>&lt;click&gt; This is reflected in human genomes, which vary across individuals, and we’d like to understand how the variation we see in DNA is reflected in diverse phenotypes, </a:t>
            </a:r>
          </a:p>
          <a:p>
            <a:r>
              <a:rPr lang="en-US" sz="1600" kern="1200" dirty="0">
                <a:solidFill>
                  <a:schemeClr val="tx1"/>
                </a:solidFill>
                <a:effectLst/>
                <a:latin typeface="Optima"/>
                <a:ea typeface="+mn-ea"/>
                <a:cs typeface="+mn-cs"/>
              </a:rPr>
              <a:t>&lt;click&gt; and especially in disease phenotypes. </a:t>
            </a:r>
          </a:p>
          <a:p>
            <a:r>
              <a:rPr lang="en-US" sz="1600" kern="1200" dirty="0">
                <a:solidFill>
                  <a:schemeClr val="tx1"/>
                </a:solidFill>
                <a:effectLst/>
                <a:latin typeface="Optima"/>
                <a:ea typeface="+mn-ea"/>
                <a:cs typeface="+mn-cs"/>
              </a:rPr>
              <a:t>&lt;click&gt; Again a  key idea underlying our work is that it’s important to think about genomic variation not in terms of just strings of DNA but in the context of networks</a:t>
            </a:r>
          </a:p>
          <a:p>
            <a:endParaRPr lang="en-US" sz="1600" kern="1200" dirty="0">
              <a:solidFill>
                <a:schemeClr val="tx1"/>
              </a:solidFill>
              <a:effectLst/>
              <a:latin typeface="Optima"/>
              <a:ea typeface="+mn-ea"/>
              <a:cs typeface="+mn-cs"/>
            </a:endParaRPr>
          </a:p>
          <a:p>
            <a:r>
              <a:rPr lang="en-US" sz="1600" kern="1200" dirty="0">
                <a:solidFill>
                  <a:schemeClr val="tx1"/>
                </a:solidFill>
                <a:effectLst/>
                <a:latin typeface="Optima"/>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57F0352E-5750-E34B-8C9C-C2B8F955E225}" type="slidenum">
              <a:rPr lang="en-US" smtClean="0"/>
              <a:pPr/>
              <a:t>28</a:t>
            </a:fld>
            <a:endParaRPr lang="en-US"/>
          </a:p>
        </p:txBody>
      </p:sp>
    </p:spTree>
    <p:extLst>
      <p:ext uri="{BB962C8B-B14F-4D97-AF65-F5344CB8AC3E}">
        <p14:creationId xmlns:p14="http://schemas.microsoft.com/office/powerpoint/2010/main" val="1136255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latin typeface="Arial" charset="0"/>
                <a:ea typeface="msgothic" charset="0"/>
                <a:cs typeface="msgothic" charset="0"/>
              </a:rPr>
              <a:t>So  one key idea underlying the work I will talk about today is that mutations can alter interactions and networks. Let's say we have a network, where nodes are biological molecules and edges indicate relationships (for example physical interactions or regulatory interactions Variations or mutations within a genome can have different effects on these networks</a:t>
            </a:r>
          </a:p>
          <a:p>
            <a:endParaRPr lang="en-GB" baseline="0" dirty="0">
              <a:latin typeface="Arial" charset="0"/>
              <a:ea typeface="msgothic" charset="0"/>
              <a:cs typeface="msgothic" charset="0"/>
            </a:endParaRPr>
          </a:p>
          <a:p>
            <a:r>
              <a:rPr lang="en-GB" baseline="0" dirty="0">
                <a:latin typeface="Arial" charset="0"/>
                <a:ea typeface="msgothic" charset="0"/>
                <a:cs typeface="msgothic" charset="0"/>
              </a:rPr>
              <a:t>&lt;click&gt; Suppose we are considering what is happening with this one protein</a:t>
            </a:r>
          </a:p>
          <a:p>
            <a:r>
              <a:rPr lang="en-GB" baseline="0" dirty="0">
                <a:latin typeface="Arial" charset="0"/>
                <a:ea typeface="msgothic" charset="0"/>
                <a:cs typeface="msgothic" charset="0"/>
              </a:rPr>
              <a:t>&lt;click&gt; And we have this mutation &lt;click&gt; which can cause a gain of an interaction</a:t>
            </a:r>
          </a:p>
          <a:p>
            <a:r>
              <a:rPr lang="en-GB" baseline="0" dirty="0">
                <a:latin typeface="Arial" charset="0"/>
                <a:ea typeface="msgothic" charset="0"/>
                <a:cs typeface="msgothic" charset="0"/>
              </a:rPr>
              <a:t>&lt;click&gt; Another mutation  &lt;click&gt; can cause a loss of an interaction</a:t>
            </a:r>
          </a:p>
          <a:p>
            <a:r>
              <a:rPr lang="en-GB" baseline="0" dirty="0">
                <a:latin typeface="Arial" charset="0"/>
                <a:ea typeface="msgothic" charset="0"/>
                <a:cs typeface="msgothic" charset="0"/>
              </a:rPr>
              <a:t>&lt;click&gt; Other mutations &lt;click&gt; may have basically no effect</a:t>
            </a:r>
          </a:p>
          <a:p>
            <a:r>
              <a:rPr lang="en-GB" baseline="0" dirty="0">
                <a:latin typeface="Arial" charset="0"/>
                <a:ea typeface="msgothic" charset="0"/>
                <a:cs typeface="msgothic" charset="0"/>
              </a:rPr>
              <a:t>&lt;click&gt; Or mutations  &lt;click&gt; may kill the whole protein</a:t>
            </a:r>
          </a:p>
          <a:p>
            <a:r>
              <a:rPr lang="en-GB" baseline="0" dirty="0">
                <a:latin typeface="Arial" charset="0"/>
                <a:ea typeface="msgothic" charset="0"/>
                <a:cs typeface="msgothic" charset="0"/>
              </a:rPr>
              <a:t>&lt;click&gt; and all of its interactions</a:t>
            </a:r>
          </a:p>
          <a:p>
            <a:r>
              <a:rPr lang="en-GB" baseline="0" dirty="0">
                <a:latin typeface="Arial" charset="0"/>
                <a:ea typeface="msgothic" charset="0"/>
                <a:cs typeface="msgothic" charset="0"/>
              </a:rPr>
              <a:t>&lt;click&gt; These mutations can also affect noncoding regions</a:t>
            </a:r>
          </a:p>
          <a:p>
            <a:r>
              <a:rPr lang="en-GB" baseline="0" dirty="0">
                <a:latin typeface="Arial" charset="0"/>
                <a:ea typeface="msgothic" charset="0"/>
                <a:cs typeface="msgothic" charset="0"/>
              </a:rPr>
              <a:t>&lt;click&gt; and a mutation &lt;click&gt; may cause a loss or gain of a regulatory interaction </a:t>
            </a:r>
          </a:p>
          <a:p>
            <a:r>
              <a:rPr lang="en-GB" b="1" dirty="0">
                <a:latin typeface="Arial" charset="0"/>
                <a:ea typeface="msgothic" charset="0"/>
                <a:cs typeface="msgothic" charset="0"/>
              </a:rPr>
              <a:t>So certain mutations and even locations are important for networks</a:t>
            </a:r>
          </a:p>
          <a:p>
            <a:r>
              <a:rPr lang="en-GB" baseline="0" dirty="0">
                <a:latin typeface="Arial" charset="0"/>
                <a:ea typeface="msgothic" charset="0"/>
                <a:cs typeface="msgothic" charset="0"/>
              </a:rPr>
              <a:t>&lt;click&gt; And many of these alterations in networks are reflected in interaction interfaces. So here we have a protein interacting w/ a small molecule, and the region of interaction is in red. Mutations within that red region are more likely to affect the interaction with the small mol. </a:t>
            </a:r>
          </a:p>
          <a:p>
            <a:endParaRPr lang="en-GB" baseline="0" dirty="0">
              <a:latin typeface="Arial" charset="0"/>
              <a:ea typeface="msgothic" charset="0"/>
              <a:cs typeface="msgothic" charset="0"/>
            </a:endParaRPr>
          </a:p>
          <a:p>
            <a:endParaRPr lang="en-GB" baseline="0" dirty="0">
              <a:latin typeface="Arial" charset="0"/>
              <a:ea typeface="msgothic" charset="0"/>
              <a:cs typeface="msgothic" charset="0"/>
            </a:endParaRPr>
          </a:p>
        </p:txBody>
      </p:sp>
      <p:sp>
        <p:nvSpPr>
          <p:cNvPr id="4" name="Slide Number Placeholder 3"/>
          <p:cNvSpPr>
            <a:spLocks noGrp="1"/>
          </p:cNvSpPr>
          <p:nvPr>
            <p:ph type="sldNum" sz="quarter" idx="10"/>
          </p:nvPr>
        </p:nvSpPr>
        <p:spPr/>
        <p:txBody>
          <a:bodyPr/>
          <a:lstStyle/>
          <a:p>
            <a:fld id="{63804FD1-A588-EA42-BF58-D8581E984D01}" type="slidenum">
              <a:rPr lang="en-US" smtClean="0"/>
              <a:t>29</a:t>
            </a:fld>
            <a:endParaRPr lang="en-US"/>
          </a:p>
        </p:txBody>
      </p:sp>
    </p:spTree>
    <p:extLst>
      <p:ext uri="{BB962C8B-B14F-4D97-AF65-F5344CB8AC3E}">
        <p14:creationId xmlns:p14="http://schemas.microsoft.com/office/powerpoint/2010/main" val="1831857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E836E-4481-A1EE-EFC4-5AB15D1805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DF1A0E-D464-C796-27CD-DB7D587BC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E6E4D6-2292-1E58-A6F4-028EFC2D3B65}"/>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5" name="Footer Placeholder 4">
            <a:extLst>
              <a:ext uri="{FF2B5EF4-FFF2-40B4-BE49-F238E27FC236}">
                <a16:creationId xmlns:a16="http://schemas.microsoft.com/office/drawing/2014/main" id="{DE945D30-FD7C-FAB4-3C75-EE92B1B5B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7AE7F-2EB3-C0EA-AEB9-3149586836BC}"/>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1346266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5160-EC50-7E74-DAA1-B8DBF347A8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B1170C-BAAD-D7DA-DF89-765297D783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B7818-412B-F8DE-0B59-42E9E6D5BB50}"/>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5" name="Footer Placeholder 4">
            <a:extLst>
              <a:ext uri="{FF2B5EF4-FFF2-40B4-BE49-F238E27FC236}">
                <a16:creationId xmlns:a16="http://schemas.microsoft.com/office/drawing/2014/main" id="{9CC30CB4-4423-5659-ED78-5D4A05389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DE56A-8444-DA83-DDC0-C2A72F499DB7}"/>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314492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EFA0F-A4F7-5F1F-411A-F070A8516C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91E433-F0AD-095B-AD97-6A5930B45C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1FA25-80A5-7C6F-D0C7-4CAFD078DD25}"/>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5" name="Footer Placeholder 4">
            <a:extLst>
              <a:ext uri="{FF2B5EF4-FFF2-40B4-BE49-F238E27FC236}">
                <a16:creationId xmlns:a16="http://schemas.microsoft.com/office/drawing/2014/main" id="{220B51C6-2EA1-C2E2-4FD1-1F6B94BD2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99647-4427-BDCF-D73F-3F58C1D01935}"/>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2257159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CEAD176-4813-9043-B898-8C1118D7503D}"/>
              </a:ext>
            </a:extLst>
          </p:cNvPr>
          <p:cNvSpPr>
            <a:spLocks noGrp="1"/>
          </p:cNvSpPr>
          <p:nvPr>
            <p:ph type="dt" sz="half" idx="10"/>
          </p:nvPr>
        </p:nvSpPr>
        <p:spPr/>
        <p:txBody>
          <a:bodyPr/>
          <a:lstStyle>
            <a:lvl1pPr>
              <a:defRPr>
                <a:latin typeface="Calibri" pitchFamily="34" charset="0"/>
                <a:ea typeface="MS PGothic" pitchFamily="34" charset="-128"/>
                <a:cs typeface="+mn-cs"/>
              </a:defRPr>
            </a:lvl1pPr>
          </a:lstStyle>
          <a:p>
            <a:pPr>
              <a:defRPr/>
            </a:pPr>
            <a:endParaRPr lang="en-US"/>
          </a:p>
        </p:txBody>
      </p:sp>
      <p:sp>
        <p:nvSpPr>
          <p:cNvPr id="8" name="Footer Placeholder 4">
            <a:extLst>
              <a:ext uri="{FF2B5EF4-FFF2-40B4-BE49-F238E27FC236}">
                <a16:creationId xmlns:a16="http://schemas.microsoft.com/office/drawing/2014/main" id="{2AC8C1B7-1B24-F842-BC48-BD569EE1B2A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EBDE618-BBA4-F441-9FE9-B18597EE01F6}"/>
              </a:ext>
            </a:extLst>
          </p:cNvPr>
          <p:cNvSpPr>
            <a:spLocks noGrp="1"/>
          </p:cNvSpPr>
          <p:nvPr>
            <p:ph type="sldNum" sz="quarter" idx="12"/>
          </p:nvPr>
        </p:nvSpPr>
        <p:spPr/>
        <p:txBody>
          <a:bodyPr/>
          <a:lstStyle>
            <a:lvl1pPr>
              <a:defRPr/>
            </a:lvl1pPr>
          </a:lstStyle>
          <a:p>
            <a:fld id="{ECEE02F2-E7A6-324A-A8CB-C06CC61EBFFC}" type="slidenum">
              <a:rPr lang="en-US" altLang="en-US"/>
              <a:pPr/>
              <a:t>‹#›</a:t>
            </a:fld>
            <a:endParaRPr lang="en-US" altLang="en-US"/>
          </a:p>
        </p:txBody>
      </p:sp>
    </p:spTree>
    <p:extLst>
      <p:ext uri="{BB962C8B-B14F-4D97-AF65-F5344CB8AC3E}">
        <p14:creationId xmlns:p14="http://schemas.microsoft.com/office/powerpoint/2010/main" val="307400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E3FF-44B6-132D-BA78-488BD4CE9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CAF8A-34CA-37CE-4F77-19048399E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45863-D7BE-AA5D-C047-075535D555AE}"/>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5" name="Footer Placeholder 4">
            <a:extLst>
              <a:ext uri="{FF2B5EF4-FFF2-40B4-BE49-F238E27FC236}">
                <a16:creationId xmlns:a16="http://schemas.microsoft.com/office/drawing/2014/main" id="{F5E736FF-E59E-EE84-D12E-58C8629FD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7C8CF-60B2-B1BB-96AB-6A7D0D6B08CD}"/>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174110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0BEA-EE26-5069-47AE-B447A6055B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A311E-E2CC-7B21-619A-A4A9FB94C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887484-1BB8-C381-439A-06B2713275EB}"/>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5" name="Footer Placeholder 4">
            <a:extLst>
              <a:ext uri="{FF2B5EF4-FFF2-40B4-BE49-F238E27FC236}">
                <a16:creationId xmlns:a16="http://schemas.microsoft.com/office/drawing/2014/main" id="{DD4F40AC-8CA6-1150-2F37-AE2DF9204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97B1F-9F28-10B0-4DEE-BD8475F45774}"/>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19349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14ECC-CF27-4DD2-1F62-1CB28E936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BE6BC-F446-6599-A1E2-86104D8587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4F326C-714D-3D25-ED51-7DD84E842C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170044-2D2B-CD4D-8E6F-F5F72A7BF848}"/>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6" name="Footer Placeholder 5">
            <a:extLst>
              <a:ext uri="{FF2B5EF4-FFF2-40B4-BE49-F238E27FC236}">
                <a16:creationId xmlns:a16="http://schemas.microsoft.com/office/drawing/2014/main" id="{E679EEED-0D75-AC4F-8CE5-BA124D00A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DA43F-77B6-AF2F-C849-67BF9E050A23}"/>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1694338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DE3B-5096-79D9-F0C5-B2972B5793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54F18-AC32-F49E-F1FA-8B5C0B095A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1C023C-CE08-8071-2E0D-04F8B4A198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C476FE-8075-90CF-920D-B05C7ACB58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4D0D39-1E3F-61C3-7401-9031DC0F09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00024-0B8D-CC3E-2A5E-04AD1FC277F3}"/>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8" name="Footer Placeholder 7">
            <a:extLst>
              <a:ext uri="{FF2B5EF4-FFF2-40B4-BE49-F238E27FC236}">
                <a16:creationId xmlns:a16="http://schemas.microsoft.com/office/drawing/2014/main" id="{429159D8-31A5-9613-0774-BB005D9C24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400B40-9B33-56D3-4652-82601A083925}"/>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1732675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758-2FDE-E377-CD8B-FF8746C826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807B0B-2E88-486B-61BB-57D6B53C4589}"/>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4" name="Footer Placeholder 3">
            <a:extLst>
              <a:ext uri="{FF2B5EF4-FFF2-40B4-BE49-F238E27FC236}">
                <a16:creationId xmlns:a16="http://schemas.microsoft.com/office/drawing/2014/main" id="{E42044DD-66B4-6FCB-41B7-79DCDE0A9F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45F16B-0F94-C37A-045A-CD55BD743EB1}"/>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97722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3DB572-DEAC-EEAA-C59C-2DCAFBB14AB0}"/>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3" name="Footer Placeholder 2">
            <a:extLst>
              <a:ext uri="{FF2B5EF4-FFF2-40B4-BE49-F238E27FC236}">
                <a16:creationId xmlns:a16="http://schemas.microsoft.com/office/drawing/2014/main" id="{940F5141-5639-5A78-3751-AFB5BFF50D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987F7E-A424-1E03-2EBF-7EE0ED618FBF}"/>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196524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F80E-8644-9F0D-25A1-7458461A0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83BC7B-943A-AB1C-2BB0-B3209C4DA2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79188-DB6A-BE78-D984-2CEED5FF3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CC638A-8B58-7307-E6AF-90192965A5EC}"/>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6" name="Footer Placeholder 5">
            <a:extLst>
              <a:ext uri="{FF2B5EF4-FFF2-40B4-BE49-F238E27FC236}">
                <a16:creationId xmlns:a16="http://schemas.microsoft.com/office/drawing/2014/main" id="{992253BD-2917-29C3-6560-8AC7E0E0A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500B00-D8AE-044F-D566-EED5D49DC2CB}"/>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160917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BD54-BC94-FA2B-ACD8-88D2F4F21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B1E985-5000-82D7-258E-691A7D128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5EB405-B692-37A5-9FB4-D01BDE77D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5974B2-CA8D-AFE4-8E98-BC64D5DB877A}"/>
              </a:ext>
            </a:extLst>
          </p:cNvPr>
          <p:cNvSpPr>
            <a:spLocks noGrp="1"/>
          </p:cNvSpPr>
          <p:nvPr>
            <p:ph type="dt" sz="half" idx="10"/>
          </p:nvPr>
        </p:nvSpPr>
        <p:spPr/>
        <p:txBody>
          <a:bodyPr/>
          <a:lstStyle/>
          <a:p>
            <a:fld id="{88C88594-57B5-414A-94D2-2E6BBE9B5542}" type="datetimeFigureOut">
              <a:rPr lang="en-US" smtClean="0"/>
              <a:t>6/12/2022</a:t>
            </a:fld>
            <a:endParaRPr lang="en-US"/>
          </a:p>
        </p:txBody>
      </p:sp>
      <p:sp>
        <p:nvSpPr>
          <p:cNvPr id="6" name="Footer Placeholder 5">
            <a:extLst>
              <a:ext uri="{FF2B5EF4-FFF2-40B4-BE49-F238E27FC236}">
                <a16:creationId xmlns:a16="http://schemas.microsoft.com/office/drawing/2014/main" id="{4C5B1191-5D78-E958-1CD3-614DDAB49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9E241-B509-3F31-8F4A-1673C149265C}"/>
              </a:ext>
            </a:extLst>
          </p:cNvPr>
          <p:cNvSpPr>
            <a:spLocks noGrp="1"/>
          </p:cNvSpPr>
          <p:nvPr>
            <p:ph type="sldNum" sz="quarter" idx="12"/>
          </p:nvPr>
        </p:nvSpPr>
        <p:spPr/>
        <p:txBody>
          <a:bodyPr/>
          <a:lstStyle/>
          <a:p>
            <a:fld id="{A0D2EDCA-4828-4D2E-AE47-F8D34A364E7A}" type="slidenum">
              <a:rPr lang="en-US" smtClean="0"/>
              <a:t>‹#›</a:t>
            </a:fld>
            <a:endParaRPr lang="en-US"/>
          </a:p>
        </p:txBody>
      </p:sp>
    </p:spTree>
    <p:extLst>
      <p:ext uri="{BB962C8B-B14F-4D97-AF65-F5344CB8AC3E}">
        <p14:creationId xmlns:p14="http://schemas.microsoft.com/office/powerpoint/2010/main" val="2912734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018425-809B-6A8C-47A7-42F857D557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0B9C00-83F9-1681-73D2-E8EB9CA55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174EA-C434-3563-A5B7-367214030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88594-57B5-414A-94D2-2E6BBE9B5542}" type="datetimeFigureOut">
              <a:rPr lang="en-US" smtClean="0"/>
              <a:t>6/12/2022</a:t>
            </a:fld>
            <a:endParaRPr lang="en-US"/>
          </a:p>
        </p:txBody>
      </p:sp>
      <p:sp>
        <p:nvSpPr>
          <p:cNvPr id="5" name="Footer Placeholder 4">
            <a:extLst>
              <a:ext uri="{FF2B5EF4-FFF2-40B4-BE49-F238E27FC236}">
                <a16:creationId xmlns:a16="http://schemas.microsoft.com/office/drawing/2014/main" id="{F8570B6E-7F96-EEC9-A56B-1431835D39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E699ED-C245-D324-0022-D00B671C5C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D2EDCA-4828-4D2E-AE47-F8D34A364E7A}" type="slidenum">
              <a:rPr lang="en-US" smtClean="0"/>
              <a:t>‹#›</a:t>
            </a:fld>
            <a:endParaRPr lang="en-US"/>
          </a:p>
        </p:txBody>
      </p:sp>
    </p:spTree>
    <p:extLst>
      <p:ext uri="{BB962C8B-B14F-4D97-AF65-F5344CB8AC3E}">
        <p14:creationId xmlns:p14="http://schemas.microsoft.com/office/powerpoint/2010/main" val="2060948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microsoft.com/office/2007/relationships/hdphoto" Target="../media/hdphoto1.wdp"/><Relationship Id="rId4" Type="http://schemas.openxmlformats.org/officeDocument/2006/relationships/image" Target="../media/image47.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4.emf"/><Relationship Id="rId7" Type="http://schemas.openxmlformats.org/officeDocument/2006/relationships/image" Target="../media/image78.emf"/><Relationship Id="rId2" Type="http://schemas.openxmlformats.org/officeDocument/2006/relationships/image" Target="../media/image73.emf"/><Relationship Id="rId1" Type="http://schemas.openxmlformats.org/officeDocument/2006/relationships/slideLayout" Target="../slideLayouts/slideLayout2.xml"/><Relationship Id="rId6" Type="http://schemas.openxmlformats.org/officeDocument/2006/relationships/image" Target="../media/image77.emf"/><Relationship Id="rId11" Type="http://schemas.openxmlformats.org/officeDocument/2006/relationships/image" Target="../media/image82.emf"/><Relationship Id="rId5" Type="http://schemas.openxmlformats.org/officeDocument/2006/relationships/image" Target="../media/image76.png"/><Relationship Id="rId10" Type="http://schemas.openxmlformats.org/officeDocument/2006/relationships/image" Target="../media/image81.emf"/><Relationship Id="rId4" Type="http://schemas.openxmlformats.org/officeDocument/2006/relationships/image" Target="../media/image75.emf"/><Relationship Id="rId9" Type="http://schemas.openxmlformats.org/officeDocument/2006/relationships/image" Target="../media/image80.emf"/></Relationships>
</file>

<file path=ppt/slides/_rels/slide39.x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image" Target="../media/image86.png"/><Relationship Id="rId3" Type="http://schemas.openxmlformats.org/officeDocument/2006/relationships/image" Target="../media/image74.emf"/><Relationship Id="rId7" Type="http://schemas.openxmlformats.org/officeDocument/2006/relationships/image" Target="../media/image78.emf"/><Relationship Id="rId12" Type="http://schemas.openxmlformats.org/officeDocument/2006/relationships/image" Target="../media/image300.png"/><Relationship Id="rId2" Type="http://schemas.openxmlformats.org/officeDocument/2006/relationships/image" Target="../media/image73.emf"/><Relationship Id="rId1" Type="http://schemas.openxmlformats.org/officeDocument/2006/relationships/slideLayout" Target="../slideLayouts/slideLayout2.xml"/><Relationship Id="rId6" Type="http://schemas.openxmlformats.org/officeDocument/2006/relationships/image" Target="../media/image77.emf"/><Relationship Id="rId11" Type="http://schemas.openxmlformats.org/officeDocument/2006/relationships/image" Target="../media/image85.emf"/><Relationship Id="rId5" Type="http://schemas.openxmlformats.org/officeDocument/2006/relationships/image" Target="../media/image76.png"/><Relationship Id="rId15" Type="http://schemas.openxmlformats.org/officeDocument/2006/relationships/image" Target="../media/image81.emf"/><Relationship Id="rId10" Type="http://schemas.openxmlformats.org/officeDocument/2006/relationships/image" Target="../media/image84.emf"/><Relationship Id="rId4" Type="http://schemas.openxmlformats.org/officeDocument/2006/relationships/image" Target="../media/image75.emf"/><Relationship Id="rId9" Type="http://schemas.openxmlformats.org/officeDocument/2006/relationships/image" Target="../media/image83.emf"/><Relationship Id="rId14" Type="http://schemas.openxmlformats.org/officeDocument/2006/relationships/image" Target="../media/image80.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5.emf"/><Relationship Id="rId7" Type="http://schemas.openxmlformats.org/officeDocument/2006/relationships/image" Target="../media/image80.emf"/><Relationship Id="rId2" Type="http://schemas.openxmlformats.org/officeDocument/2006/relationships/image" Target="../media/image74.emf"/><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79.emf"/><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89.emf"/><Relationship Id="rId7" Type="http://schemas.openxmlformats.org/officeDocument/2006/relationships/image" Target="../media/image79.emf"/><Relationship Id="rId2" Type="http://schemas.openxmlformats.org/officeDocument/2006/relationships/image" Target="../media/image88.emf"/><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image" Target="../media/image90.emf"/><Relationship Id="rId9" Type="http://schemas.openxmlformats.org/officeDocument/2006/relationships/image" Target="../media/image81.emf"/></Relationships>
</file>

<file path=ppt/slides/_rels/slide42.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90.emf"/><Relationship Id="rId2" Type="http://schemas.openxmlformats.org/officeDocument/2006/relationships/image" Target="../media/image91.emf"/><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79.emf"/><Relationship Id="rId4" Type="http://schemas.openxmlformats.org/officeDocument/2006/relationships/image" Target="../media/image76.png"/><Relationship Id="rId9" Type="http://schemas.openxmlformats.org/officeDocument/2006/relationships/image" Target="../media/image81.emf"/></Relationships>
</file>

<file path=ppt/slides/_rels/slide4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6" Type="http://schemas.openxmlformats.org/officeDocument/2006/relationships/image" Target="../media/image90.emf"/><Relationship Id="rId5" Type="http://schemas.openxmlformats.org/officeDocument/2006/relationships/image" Target="../media/image88.emf"/><Relationship Id="rId4" Type="http://schemas.openxmlformats.org/officeDocument/2006/relationships/image" Target="../media/image91.emf"/></Relationships>
</file>

<file path=ppt/slides/_rels/slide44.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103.emf"/><Relationship Id="rId18" Type="http://schemas.openxmlformats.org/officeDocument/2006/relationships/image" Target="../media/image108.emf"/><Relationship Id="rId3" Type="http://schemas.openxmlformats.org/officeDocument/2006/relationships/image" Target="../media/image93.emf"/><Relationship Id="rId21" Type="http://schemas.openxmlformats.org/officeDocument/2006/relationships/image" Target="../media/image111.emf"/><Relationship Id="rId7" Type="http://schemas.openxmlformats.org/officeDocument/2006/relationships/image" Target="../media/image97.emf"/><Relationship Id="rId12" Type="http://schemas.openxmlformats.org/officeDocument/2006/relationships/image" Target="../media/image102.emf"/><Relationship Id="rId17" Type="http://schemas.openxmlformats.org/officeDocument/2006/relationships/image" Target="../media/image107.emf"/><Relationship Id="rId2" Type="http://schemas.openxmlformats.org/officeDocument/2006/relationships/image" Target="../media/image92.emf"/><Relationship Id="rId16" Type="http://schemas.openxmlformats.org/officeDocument/2006/relationships/image" Target="../media/image106.emf"/><Relationship Id="rId20" Type="http://schemas.openxmlformats.org/officeDocument/2006/relationships/image" Target="../media/image110.emf"/><Relationship Id="rId1" Type="http://schemas.openxmlformats.org/officeDocument/2006/relationships/slideLayout" Target="../slideLayouts/slideLayout2.xml"/><Relationship Id="rId6" Type="http://schemas.openxmlformats.org/officeDocument/2006/relationships/image" Target="../media/image96.emf"/><Relationship Id="rId11" Type="http://schemas.openxmlformats.org/officeDocument/2006/relationships/image" Target="../media/image101.emf"/><Relationship Id="rId5" Type="http://schemas.openxmlformats.org/officeDocument/2006/relationships/image" Target="../media/image95.emf"/><Relationship Id="rId15" Type="http://schemas.openxmlformats.org/officeDocument/2006/relationships/image" Target="../media/image105.emf"/><Relationship Id="rId10" Type="http://schemas.openxmlformats.org/officeDocument/2006/relationships/image" Target="../media/image100.emf"/><Relationship Id="rId19" Type="http://schemas.openxmlformats.org/officeDocument/2006/relationships/image" Target="../media/image109.emf"/><Relationship Id="rId4" Type="http://schemas.openxmlformats.org/officeDocument/2006/relationships/image" Target="../media/image94.emf"/><Relationship Id="rId9" Type="http://schemas.openxmlformats.org/officeDocument/2006/relationships/image" Target="../media/image99.emf"/><Relationship Id="rId14" Type="http://schemas.openxmlformats.org/officeDocument/2006/relationships/image" Target="../media/image10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1.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0.png"/><Relationship Id="rId2" Type="http://schemas.openxmlformats.org/officeDocument/2006/relationships/notesSlide" Target="../notesSlides/notesSlide17.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29.png"/><Relationship Id="rId5" Type="http://schemas.openxmlformats.org/officeDocument/2006/relationships/image" Target="../media/image124.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3.png"/><Relationship Id="rId9" Type="http://schemas.openxmlformats.org/officeDocument/2006/relationships/image" Target="../media/image5.gif"/><Relationship Id="rId14" Type="http://schemas.openxmlformats.org/officeDocument/2006/relationships/image" Target="../media/image132.png"/></Relationships>
</file>

<file path=ppt/slides/_rels/slide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36.png"/><Relationship Id="rId4" Type="http://schemas.openxmlformats.org/officeDocument/2006/relationships/image" Target="../media/image138.png"/><Relationship Id="rId9" Type="http://schemas.openxmlformats.org/officeDocument/2006/relationships/image" Target="../media/image143.png"/></Relationships>
</file>

<file path=ppt/slides/_rels/slide54.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44.emf"/><Relationship Id="rId7" Type="http://schemas.openxmlformats.org/officeDocument/2006/relationships/image" Target="../media/image146.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ustomXml" Target="../ink/ink1.xml"/><Relationship Id="rId10" Type="http://schemas.openxmlformats.org/officeDocument/2006/relationships/image" Target="../media/image147.jpeg"/><Relationship Id="rId4" Type="http://schemas.openxmlformats.org/officeDocument/2006/relationships/image" Target="../media/image145.emf"/><Relationship Id="rId9"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48.emf"/><Relationship Id="rId7" Type="http://schemas.openxmlformats.org/officeDocument/2006/relationships/image" Target="../media/image149.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customXml" Target="../ink/ink3.xml"/><Relationship Id="rId4" Type="http://schemas.openxmlformats.org/officeDocument/2006/relationships/image" Target="../media/image147.jpeg"/><Relationship Id="rId9"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hyperlink" Target="https://github.com/yutongo/QuanTC" TargetMode="External"/><Relationship Id="rId7" Type="http://schemas.openxmlformats.org/officeDocument/2006/relationships/image" Target="../media/image15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github.com/xyang2uchicago/BioTIP" TargetMode="External"/><Relationship Id="rId5" Type="http://schemas.openxmlformats.org/officeDocument/2006/relationships/image" Target="../media/image150.emf"/><Relationship Id="rId4" Type="http://schemas.openxmlformats.org/officeDocument/2006/relationships/hyperlink" Target="https://github.com/cliffzhou92/MuTrans-release" TargetMode="External"/></Relationships>
</file>

<file path=ppt/slides/_rels/slide5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52.emf"/><Relationship Id="rId1" Type="http://schemas.openxmlformats.org/officeDocument/2006/relationships/slideLayout" Target="../slideLayouts/slideLayout2.xml"/><Relationship Id="rId5" Type="http://schemas.openxmlformats.org/officeDocument/2006/relationships/image" Target="../media/image153.emf"/><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DA9B08AF-45D4-8D9A-DD61-B9B58D20EB8C}"/>
              </a:ext>
            </a:extLst>
          </p:cNvPr>
          <p:cNvSpPr>
            <a:spLocks noChangeArrowheads="1"/>
          </p:cNvSpPr>
          <p:nvPr/>
        </p:nvSpPr>
        <p:spPr bwMode="auto">
          <a:xfrm>
            <a:off x="-83976" y="1370046"/>
            <a:ext cx="12275976" cy="1470025"/>
          </a:xfrm>
          <a:prstGeom prst="rect">
            <a:avLst/>
          </a:prstGeom>
          <a:noFill/>
          <a:ln w="9525">
            <a:noFill/>
            <a:miter lim="800000"/>
            <a:headEnd/>
            <a:tailEnd/>
          </a:ln>
          <a:effectLst/>
        </p:spPr>
        <p:txBody>
          <a:bodyPr/>
          <a:lstStyle/>
          <a:p>
            <a:pPr algn="ctr"/>
            <a:r>
              <a:rPr lang="en-US" sz="6600" i="0" dirty="0">
                <a:effectLst/>
                <a:latin typeface="Roboto"/>
              </a:rPr>
              <a:t>Inference and Comparison of Biological Networks</a:t>
            </a:r>
            <a:endParaRPr lang="en-US" sz="6500" dirty="0"/>
          </a:p>
        </p:txBody>
      </p:sp>
      <p:sp>
        <p:nvSpPr>
          <p:cNvPr id="6" name="Rectangle 7">
            <a:extLst>
              <a:ext uri="{FF2B5EF4-FFF2-40B4-BE49-F238E27FC236}">
                <a16:creationId xmlns:a16="http://schemas.microsoft.com/office/drawing/2014/main" id="{B01CC7A5-6631-2ED3-1948-29617B5217C1}"/>
              </a:ext>
            </a:extLst>
          </p:cNvPr>
          <p:cNvSpPr>
            <a:spLocks noChangeArrowheads="1"/>
          </p:cNvSpPr>
          <p:nvPr/>
        </p:nvSpPr>
        <p:spPr bwMode="auto">
          <a:xfrm>
            <a:off x="1600200" y="4670785"/>
            <a:ext cx="9067800" cy="1354138"/>
          </a:xfrm>
          <a:prstGeom prst="rect">
            <a:avLst/>
          </a:prstGeom>
          <a:noFill/>
          <a:ln w="9525">
            <a:noFill/>
            <a:miter lim="800000"/>
            <a:headEnd/>
            <a:tailEnd/>
          </a:ln>
          <a:effectLst/>
        </p:spPr>
        <p:txBody>
          <a:bodyPr/>
          <a:lstStyle/>
          <a:p>
            <a:pPr algn="ctr" eaLnBrk="1" hangingPunct="1">
              <a:lnSpc>
                <a:spcPct val="80000"/>
              </a:lnSpc>
              <a:spcBef>
                <a:spcPct val="20000"/>
              </a:spcBef>
              <a:buClr>
                <a:schemeClr val="hlink"/>
              </a:buClr>
              <a:buFont typeface="Wingdings" pitchFamily="2" charset="2"/>
              <a:buNone/>
              <a:defRPr/>
            </a:pPr>
            <a:r>
              <a:rPr lang="en-US" sz="2800" dirty="0"/>
              <a:t>Lenore Cowen, Ben Raphael, Mona Singh, </a:t>
            </a:r>
            <a:r>
              <a:rPr lang="en-US" sz="2800" dirty="0" err="1"/>
              <a:t>Xinan</a:t>
            </a:r>
            <a:r>
              <a:rPr lang="en-US" sz="2800"/>
              <a:t> Holly </a:t>
            </a:r>
            <a:r>
              <a:rPr lang="en-US" sz="2800" dirty="0"/>
              <a:t>Yang, Mehmet </a:t>
            </a:r>
            <a:r>
              <a:rPr lang="en-US" sz="2800" dirty="0" err="1"/>
              <a:t>Koyuturk</a:t>
            </a:r>
            <a:r>
              <a:rPr lang="en-US" sz="2800" dirty="0"/>
              <a:t>, Kimberly Glass</a:t>
            </a:r>
          </a:p>
          <a:p>
            <a:pPr algn="ctr" eaLnBrk="1" hangingPunct="1">
              <a:lnSpc>
                <a:spcPct val="80000"/>
              </a:lnSpc>
              <a:spcBef>
                <a:spcPct val="20000"/>
              </a:spcBef>
              <a:buClr>
                <a:schemeClr val="hlink"/>
              </a:buClr>
              <a:buFont typeface="Wingdings" pitchFamily="2" charset="2"/>
              <a:buNone/>
              <a:defRPr/>
            </a:pPr>
            <a:endParaRPr lang="en-US" sz="2800" dirty="0"/>
          </a:p>
          <a:p>
            <a:pPr algn="ctr" eaLnBrk="1" hangingPunct="1">
              <a:lnSpc>
                <a:spcPct val="80000"/>
              </a:lnSpc>
              <a:spcBef>
                <a:spcPct val="20000"/>
              </a:spcBef>
              <a:buClr>
                <a:schemeClr val="hlink"/>
              </a:buClr>
              <a:buFont typeface="Wingdings" pitchFamily="2" charset="2"/>
              <a:buNone/>
              <a:defRPr/>
            </a:pPr>
            <a:r>
              <a:rPr lang="en-US" sz="2600" dirty="0"/>
              <a:t>June 13, 2022</a:t>
            </a:r>
          </a:p>
        </p:txBody>
      </p:sp>
    </p:spTree>
    <p:extLst>
      <p:ext uri="{BB962C8B-B14F-4D97-AF65-F5344CB8AC3E}">
        <p14:creationId xmlns:p14="http://schemas.microsoft.com/office/powerpoint/2010/main" val="3173174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7755152" y="1310165"/>
            <a:ext cx="2989048" cy="4986635"/>
            <a:chOff x="0" y="1905000"/>
            <a:chExt cx="2989048" cy="4986635"/>
          </a:xfrm>
        </p:grpSpPr>
        <p:grpSp>
          <p:nvGrpSpPr>
            <p:cNvPr id="2" name="Group 1"/>
            <p:cNvGrpSpPr/>
            <p:nvPr/>
          </p:nvGrpSpPr>
          <p:grpSpPr>
            <a:xfrm>
              <a:off x="322048" y="1905000"/>
              <a:ext cx="1885950" cy="457200"/>
              <a:chOff x="245848" y="5562600"/>
              <a:chExt cx="1885950" cy="457200"/>
            </a:xfrm>
          </p:grpSpPr>
          <p:cxnSp>
            <p:nvCxnSpPr>
              <p:cNvPr id="3" name="Straight Arrow Connector 2"/>
              <p:cNvCxnSpPr/>
              <p:nvPr/>
            </p:nvCxnSpPr>
            <p:spPr>
              <a:xfrm>
                <a:off x="683998" y="5791200"/>
                <a:ext cx="990600" cy="0"/>
              </a:xfrm>
              <a:prstGeom prst="straightConnector1">
                <a:avLst/>
              </a:prstGeom>
              <a:ln w="38100">
                <a:tailEnd type="arrow"/>
              </a:ln>
              <a:effectLst/>
            </p:spPr>
            <p:style>
              <a:lnRef idx="2">
                <a:schemeClr val="dk1"/>
              </a:lnRef>
              <a:fillRef idx="0">
                <a:schemeClr val="dk1"/>
              </a:fillRef>
              <a:effectRef idx="1">
                <a:schemeClr val="dk1"/>
              </a:effectRef>
              <a:fontRef idx="minor">
                <a:schemeClr val="tx1"/>
              </a:fontRef>
            </p:style>
          </p:cxnSp>
          <p:sp>
            <p:nvSpPr>
              <p:cNvPr id="4" name="Oval 3"/>
              <p:cNvSpPr/>
              <p:nvPr/>
            </p:nvSpPr>
            <p:spPr>
              <a:xfrm>
                <a:off x="245848" y="5562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4598" y="5562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7248" y="2508051"/>
              <a:ext cx="2538131" cy="430887"/>
            </a:xfrm>
            <a:prstGeom prst="rect">
              <a:avLst/>
            </a:prstGeom>
            <a:noFill/>
          </p:spPr>
          <p:txBody>
            <a:bodyPr wrap="none" rtlCol="0">
              <a:spAutoFit/>
            </a:bodyPr>
            <a:lstStyle/>
            <a:p>
              <a:r>
                <a:rPr lang="en-US" sz="2200" b="1" u="sng" dirty="0"/>
                <a:t>Regulatory Network</a:t>
              </a:r>
            </a:p>
          </p:txBody>
        </p:sp>
        <p:sp>
          <p:nvSpPr>
            <p:cNvPr id="7" name="TextBox 6"/>
            <p:cNvSpPr txBox="1"/>
            <p:nvPr/>
          </p:nvSpPr>
          <p:spPr>
            <a:xfrm>
              <a:off x="0" y="2921317"/>
              <a:ext cx="2989048" cy="3970318"/>
            </a:xfrm>
            <a:prstGeom prst="rect">
              <a:avLst/>
            </a:prstGeom>
            <a:noFill/>
          </p:spPr>
          <p:txBody>
            <a:bodyPr wrap="square" rtlCol="0">
              <a:spAutoFit/>
            </a:bodyPr>
            <a:lstStyle/>
            <a:p>
              <a:pPr marL="285750" indent="-285750">
                <a:buFont typeface="Arial" charset="0"/>
                <a:buChar char="•"/>
              </a:pPr>
              <a:r>
                <a:rPr lang="en-US" dirty="0"/>
                <a:t>Directed Network     (causal relationships)</a:t>
              </a:r>
            </a:p>
            <a:p>
              <a:pPr marL="285750" indent="-285750">
                <a:buFont typeface="Arial" charset="0"/>
                <a:buChar char="•"/>
              </a:pPr>
              <a:r>
                <a:rPr lang="en-US" dirty="0"/>
                <a:t>Can have "types" of nodes</a:t>
              </a:r>
            </a:p>
            <a:p>
              <a:pPr marL="285750" indent="-285750">
                <a:buFont typeface="Arial" charset="0"/>
                <a:buChar char="•"/>
              </a:pPr>
              <a:r>
                <a:rPr lang="en-US" dirty="0"/>
                <a:t>Edges can have "signs"</a:t>
              </a:r>
            </a:p>
            <a:p>
              <a:endParaRPr lang="en-US" dirty="0"/>
            </a:p>
            <a:p>
              <a:endParaRPr lang="en-US" dirty="0"/>
            </a:p>
            <a:p>
              <a:r>
                <a:rPr lang="en-US" u="sng" dirty="0"/>
                <a:t>Example: </a:t>
              </a:r>
              <a:r>
                <a:rPr lang="en-US" dirty="0"/>
                <a:t>TF </a:t>
              </a:r>
              <a:r>
                <a:rPr lang="en-US" b="1" dirty="0"/>
                <a:t>A</a:t>
              </a:r>
              <a:r>
                <a:rPr lang="en-US" dirty="0"/>
                <a:t> regulates</a:t>
              </a:r>
            </a:p>
            <a:p>
              <a:r>
                <a:rPr lang="en-US" dirty="0"/>
                <a:t>Gene </a:t>
              </a:r>
              <a:r>
                <a:rPr lang="en-US" b="1" dirty="0"/>
                <a:t>B</a:t>
              </a:r>
              <a:r>
                <a:rPr lang="en-US" dirty="0"/>
                <a:t>.</a:t>
              </a:r>
            </a:p>
            <a:p>
              <a:endParaRPr lang="en-US" dirty="0"/>
            </a:p>
            <a:p>
              <a:endParaRPr lang="en-US" dirty="0"/>
            </a:p>
            <a:p>
              <a:endParaRPr lang="en-US" dirty="0"/>
            </a:p>
            <a:p>
              <a:r>
                <a:rPr lang="en-US" u="sng" dirty="0"/>
                <a:t>Data:</a:t>
              </a:r>
              <a:endParaRPr lang="en-US" dirty="0"/>
            </a:p>
            <a:p>
              <a:r>
                <a:rPr lang="en-US" dirty="0" err="1"/>
                <a:t>ChIP</a:t>
              </a:r>
              <a:r>
                <a:rPr lang="en-US" dirty="0"/>
                <a:t>-chip/</a:t>
              </a:r>
              <a:r>
                <a:rPr lang="en-US" dirty="0" err="1"/>
                <a:t>seq</a:t>
              </a:r>
              <a:r>
                <a:rPr lang="en-US" dirty="0"/>
                <a:t>,</a:t>
              </a:r>
            </a:p>
            <a:p>
              <a:r>
                <a:rPr lang="en-US" dirty="0"/>
                <a:t>TF-motif scan</a:t>
              </a:r>
            </a:p>
          </p:txBody>
        </p:sp>
        <p:sp>
          <p:nvSpPr>
            <p:cNvPr id="13" name="TextBox 12"/>
            <p:cNvSpPr txBox="1"/>
            <p:nvPr/>
          </p:nvSpPr>
          <p:spPr>
            <a:xfrm>
              <a:off x="374774" y="1905000"/>
              <a:ext cx="356188" cy="430887"/>
            </a:xfrm>
            <a:prstGeom prst="rect">
              <a:avLst/>
            </a:prstGeom>
            <a:noFill/>
          </p:spPr>
          <p:txBody>
            <a:bodyPr wrap="none" rtlCol="0">
              <a:spAutoFit/>
            </a:bodyPr>
            <a:lstStyle/>
            <a:p>
              <a:r>
                <a:rPr lang="en-US" sz="2200" b="1" dirty="0"/>
                <a:t>A</a:t>
              </a:r>
            </a:p>
          </p:txBody>
        </p:sp>
        <p:sp>
          <p:nvSpPr>
            <p:cNvPr id="14" name="TextBox 13"/>
            <p:cNvSpPr txBox="1"/>
            <p:nvPr/>
          </p:nvSpPr>
          <p:spPr>
            <a:xfrm>
              <a:off x="1771186" y="1906012"/>
              <a:ext cx="343364" cy="430887"/>
            </a:xfrm>
            <a:prstGeom prst="rect">
              <a:avLst/>
            </a:prstGeom>
            <a:noFill/>
          </p:spPr>
          <p:txBody>
            <a:bodyPr wrap="none" rtlCol="0">
              <a:spAutoFit/>
            </a:bodyPr>
            <a:lstStyle/>
            <a:p>
              <a:r>
                <a:rPr lang="en-US" sz="2200" b="1" dirty="0"/>
                <a:t>B</a:t>
              </a:r>
            </a:p>
          </p:txBody>
        </p:sp>
      </p:grpSp>
      <p:grpSp>
        <p:nvGrpSpPr>
          <p:cNvPr id="30" name="Group 29"/>
          <p:cNvGrpSpPr/>
          <p:nvPr/>
        </p:nvGrpSpPr>
        <p:grpSpPr>
          <a:xfrm>
            <a:off x="1590676" y="1348503"/>
            <a:ext cx="2905125" cy="4948297"/>
            <a:chOff x="6248400" y="1967151"/>
            <a:chExt cx="2905125" cy="4948297"/>
          </a:xfrm>
        </p:grpSpPr>
        <p:sp>
          <p:nvSpPr>
            <p:cNvPr id="28" name="Oval 27"/>
            <p:cNvSpPr/>
            <p:nvPr/>
          </p:nvSpPr>
          <p:spPr>
            <a:xfrm>
              <a:off x="6630282" y="196715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067675" y="199447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7086600" y="2196763"/>
              <a:ext cx="990600" cy="0"/>
            </a:xfrm>
            <a:prstGeom prst="straightConnector1">
              <a:avLst/>
            </a:prstGeom>
            <a:ln w="38100">
              <a:tailEnd type="none"/>
            </a:ln>
            <a:effectLst/>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6257925" y="2552343"/>
              <a:ext cx="2559740" cy="430887"/>
            </a:xfrm>
            <a:prstGeom prst="rect">
              <a:avLst/>
            </a:prstGeom>
            <a:noFill/>
          </p:spPr>
          <p:txBody>
            <a:bodyPr wrap="none" rtlCol="0">
              <a:spAutoFit/>
            </a:bodyPr>
            <a:lstStyle/>
            <a:p>
              <a:r>
                <a:rPr lang="en-US" sz="2200" b="1" u="sng" dirty="0"/>
                <a:t>Relational Networks</a:t>
              </a:r>
            </a:p>
          </p:txBody>
        </p:sp>
        <p:sp>
          <p:nvSpPr>
            <p:cNvPr id="23" name="TextBox 22"/>
            <p:cNvSpPr txBox="1"/>
            <p:nvPr/>
          </p:nvSpPr>
          <p:spPr>
            <a:xfrm>
              <a:off x="6248400" y="2945130"/>
              <a:ext cx="2905125" cy="3970318"/>
            </a:xfrm>
            <a:prstGeom prst="rect">
              <a:avLst/>
            </a:prstGeom>
            <a:noFill/>
          </p:spPr>
          <p:txBody>
            <a:bodyPr wrap="square" rtlCol="0">
              <a:spAutoFit/>
            </a:bodyPr>
            <a:lstStyle/>
            <a:p>
              <a:pPr marL="285750" indent="-285750">
                <a:buFont typeface="Arial" charset="0"/>
                <a:buChar char="•"/>
              </a:pPr>
              <a:r>
                <a:rPr lang="en-US" dirty="0"/>
                <a:t>Generally Undirected (non-causal relationships)</a:t>
              </a:r>
            </a:p>
            <a:p>
              <a:pPr marL="285750" indent="-285750">
                <a:buFont typeface="Arial" charset="0"/>
                <a:buChar char="•"/>
              </a:pPr>
              <a:r>
                <a:rPr lang="en-US" dirty="0"/>
                <a:t>Nodes all of same "type"</a:t>
              </a:r>
            </a:p>
            <a:p>
              <a:pPr marL="285750" indent="-285750">
                <a:buFont typeface="Arial" charset="0"/>
                <a:buChar char="•"/>
              </a:pPr>
              <a:r>
                <a:rPr lang="en-US" dirty="0"/>
                <a:t>Generally no "signs" on edges</a:t>
              </a:r>
            </a:p>
            <a:p>
              <a:endParaRPr lang="en-US" dirty="0"/>
            </a:p>
            <a:p>
              <a:r>
                <a:rPr lang="en-US" u="sng" dirty="0"/>
                <a:t>Example: </a:t>
              </a:r>
              <a:r>
                <a:rPr lang="en-US" dirty="0"/>
                <a:t>Protein </a:t>
              </a:r>
              <a:r>
                <a:rPr lang="en-US" b="1" dirty="0"/>
                <a:t>A</a:t>
              </a:r>
              <a:r>
                <a:rPr lang="en-US" dirty="0"/>
                <a:t> is a dimerization partner with protein </a:t>
              </a:r>
              <a:r>
                <a:rPr lang="en-US" b="1" dirty="0"/>
                <a:t>B</a:t>
              </a:r>
              <a:r>
                <a:rPr lang="en-US" dirty="0"/>
                <a:t>. </a:t>
              </a:r>
            </a:p>
            <a:p>
              <a:endParaRPr lang="en-US" dirty="0"/>
            </a:p>
            <a:p>
              <a:endParaRPr lang="en-US" dirty="0"/>
            </a:p>
            <a:p>
              <a:r>
                <a:rPr lang="en-US" u="sng" dirty="0"/>
                <a:t>Data:</a:t>
              </a:r>
            </a:p>
            <a:p>
              <a:r>
                <a:rPr lang="en-US" dirty="0"/>
                <a:t>Yeast-two-hybrid</a:t>
              </a:r>
            </a:p>
            <a:p>
              <a:r>
                <a:rPr lang="en-US" dirty="0"/>
                <a:t>Synthetic-lethality</a:t>
              </a:r>
            </a:p>
          </p:txBody>
        </p:sp>
        <p:sp>
          <p:nvSpPr>
            <p:cNvPr id="25" name="TextBox 24"/>
            <p:cNvSpPr txBox="1"/>
            <p:nvPr/>
          </p:nvSpPr>
          <p:spPr>
            <a:xfrm>
              <a:off x="6680788" y="1993464"/>
              <a:ext cx="356188" cy="430887"/>
            </a:xfrm>
            <a:prstGeom prst="rect">
              <a:avLst/>
            </a:prstGeom>
            <a:noFill/>
          </p:spPr>
          <p:txBody>
            <a:bodyPr wrap="none" rtlCol="0">
              <a:spAutoFit/>
            </a:bodyPr>
            <a:lstStyle/>
            <a:p>
              <a:r>
                <a:rPr lang="en-US" sz="2200" b="1" dirty="0"/>
                <a:t>A</a:t>
              </a:r>
            </a:p>
          </p:txBody>
        </p:sp>
        <p:sp>
          <p:nvSpPr>
            <p:cNvPr id="26" name="TextBox 25"/>
            <p:cNvSpPr txBox="1"/>
            <p:nvPr/>
          </p:nvSpPr>
          <p:spPr>
            <a:xfrm>
              <a:off x="8114836" y="1994476"/>
              <a:ext cx="343364" cy="430887"/>
            </a:xfrm>
            <a:prstGeom prst="rect">
              <a:avLst/>
            </a:prstGeom>
            <a:noFill/>
          </p:spPr>
          <p:txBody>
            <a:bodyPr wrap="none" rtlCol="0">
              <a:spAutoFit/>
            </a:bodyPr>
            <a:lstStyle/>
            <a:p>
              <a:r>
                <a:rPr lang="en-US" sz="2200" b="1" dirty="0"/>
                <a:t>B</a:t>
              </a:r>
            </a:p>
          </p:txBody>
        </p:sp>
      </p:grpSp>
      <p:grpSp>
        <p:nvGrpSpPr>
          <p:cNvPr id="31" name="Group 30"/>
          <p:cNvGrpSpPr/>
          <p:nvPr/>
        </p:nvGrpSpPr>
        <p:grpSpPr>
          <a:xfrm>
            <a:off x="4638676" y="1358563"/>
            <a:ext cx="2981325" cy="4938236"/>
            <a:chOff x="2971800" y="1968163"/>
            <a:chExt cx="2981325" cy="4938236"/>
          </a:xfrm>
        </p:grpSpPr>
        <p:grpSp>
          <p:nvGrpSpPr>
            <p:cNvPr id="8" name="Group 7"/>
            <p:cNvGrpSpPr/>
            <p:nvPr/>
          </p:nvGrpSpPr>
          <p:grpSpPr>
            <a:xfrm>
              <a:off x="3895725" y="1968163"/>
              <a:ext cx="1447800" cy="457200"/>
              <a:chOff x="638175" y="5562600"/>
              <a:chExt cx="1447800" cy="457200"/>
            </a:xfrm>
          </p:grpSpPr>
          <p:cxnSp>
            <p:nvCxnSpPr>
              <p:cNvPr id="9" name="Straight Arrow Connector 8"/>
              <p:cNvCxnSpPr/>
              <p:nvPr/>
            </p:nvCxnSpPr>
            <p:spPr>
              <a:xfrm>
                <a:off x="638175" y="5791200"/>
                <a:ext cx="990600" cy="0"/>
              </a:xfrm>
              <a:prstGeom prst="straightConnector1">
                <a:avLst/>
              </a:prstGeom>
              <a:ln w="38100">
                <a:tailEnd type="none"/>
              </a:ln>
              <a:effectLst/>
            </p:spPr>
            <p:style>
              <a:lnRef idx="2">
                <a:schemeClr val="dk1"/>
              </a:lnRef>
              <a:fillRef idx="0">
                <a:schemeClr val="dk1"/>
              </a:fillRef>
              <a:effectRef idx="1">
                <a:schemeClr val="dk1"/>
              </a:effectRef>
              <a:fontRef idx="minor">
                <a:schemeClr val="tx1"/>
              </a:fontRef>
            </p:style>
          </p:cxnSp>
          <p:sp>
            <p:nvSpPr>
              <p:cNvPr id="10" name="Rectangle 9"/>
              <p:cNvSpPr/>
              <p:nvPr/>
            </p:nvSpPr>
            <p:spPr>
              <a:xfrm>
                <a:off x="1628775" y="5562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061207" y="2552343"/>
              <a:ext cx="2587118" cy="430887"/>
            </a:xfrm>
            <a:prstGeom prst="rect">
              <a:avLst/>
            </a:prstGeom>
            <a:noFill/>
          </p:spPr>
          <p:txBody>
            <a:bodyPr wrap="none" rtlCol="0">
              <a:spAutoFit/>
            </a:bodyPr>
            <a:lstStyle/>
            <a:p>
              <a:r>
                <a:rPr lang="en-US" sz="2200" b="1" u="sng" dirty="0"/>
                <a:t>Correlation Network</a:t>
              </a:r>
            </a:p>
          </p:txBody>
        </p:sp>
        <p:sp>
          <p:nvSpPr>
            <p:cNvPr id="12" name="TextBox 11"/>
            <p:cNvSpPr txBox="1"/>
            <p:nvPr/>
          </p:nvSpPr>
          <p:spPr>
            <a:xfrm>
              <a:off x="2971800" y="2936081"/>
              <a:ext cx="2981325" cy="3970318"/>
            </a:xfrm>
            <a:prstGeom prst="rect">
              <a:avLst/>
            </a:prstGeom>
            <a:noFill/>
          </p:spPr>
          <p:txBody>
            <a:bodyPr wrap="square" rtlCol="0">
              <a:spAutoFit/>
            </a:bodyPr>
            <a:lstStyle/>
            <a:p>
              <a:pPr marL="285750" indent="-285750">
                <a:buFont typeface="Arial" charset="0"/>
                <a:buChar char="•"/>
              </a:pPr>
              <a:r>
                <a:rPr lang="en-US" dirty="0"/>
                <a:t>Undirected                   (non-causal relationships)</a:t>
              </a:r>
            </a:p>
            <a:p>
              <a:pPr marL="285750" indent="-285750">
                <a:buFont typeface="Arial" charset="0"/>
                <a:buChar char="•"/>
              </a:pPr>
              <a:r>
                <a:rPr lang="en-US" dirty="0"/>
                <a:t>Nodes all of same "type"</a:t>
              </a:r>
            </a:p>
            <a:p>
              <a:pPr marL="285750" indent="-285750">
                <a:buFont typeface="Arial" charset="0"/>
                <a:buChar char="•"/>
              </a:pPr>
              <a:r>
                <a:rPr lang="en-US" dirty="0"/>
                <a:t>Edges can have "signs"</a:t>
              </a:r>
            </a:p>
            <a:p>
              <a:endParaRPr lang="en-US" dirty="0"/>
            </a:p>
            <a:p>
              <a:endParaRPr lang="en-US" dirty="0"/>
            </a:p>
            <a:p>
              <a:r>
                <a:rPr lang="en-US" u="sng" dirty="0"/>
                <a:t>Example: </a:t>
              </a:r>
              <a:r>
                <a:rPr lang="en-US" dirty="0"/>
                <a:t>When the expression of Gene </a:t>
              </a:r>
              <a:r>
                <a:rPr lang="en-US" b="1" dirty="0"/>
                <a:t>A</a:t>
              </a:r>
              <a:r>
                <a:rPr lang="en-US" dirty="0"/>
                <a:t> changes, so does the expression for Gene </a:t>
              </a:r>
              <a:r>
                <a:rPr lang="en-US" b="1" dirty="0"/>
                <a:t>B</a:t>
              </a:r>
              <a:r>
                <a:rPr lang="en-US" dirty="0"/>
                <a:t>.</a:t>
              </a:r>
            </a:p>
            <a:p>
              <a:endParaRPr lang="en-US" dirty="0"/>
            </a:p>
            <a:p>
              <a:r>
                <a:rPr lang="en-US" u="sng" dirty="0"/>
                <a:t>Data:</a:t>
              </a:r>
            </a:p>
            <a:p>
              <a:r>
                <a:rPr lang="en-US" dirty="0"/>
                <a:t>high-throughput/microarrays</a:t>
              </a:r>
            </a:p>
            <a:p>
              <a:r>
                <a:rPr lang="en-US" dirty="0"/>
                <a:t>(expression, methylation, </a:t>
              </a:r>
              <a:r>
                <a:rPr lang="en-US" dirty="0" err="1"/>
                <a:t>etc</a:t>
              </a:r>
              <a:r>
                <a:rPr lang="en-US" dirty="0"/>
                <a:t>)</a:t>
              </a:r>
            </a:p>
          </p:txBody>
        </p:sp>
        <p:sp>
          <p:nvSpPr>
            <p:cNvPr id="15" name="Rectangle 14"/>
            <p:cNvSpPr/>
            <p:nvPr/>
          </p:nvSpPr>
          <p:spPr>
            <a:xfrm>
              <a:off x="3438525" y="1968163"/>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489913" y="1993464"/>
              <a:ext cx="356188" cy="430887"/>
            </a:xfrm>
            <a:prstGeom prst="rect">
              <a:avLst/>
            </a:prstGeom>
            <a:noFill/>
          </p:spPr>
          <p:txBody>
            <a:bodyPr wrap="none" rtlCol="0">
              <a:spAutoFit/>
            </a:bodyPr>
            <a:lstStyle/>
            <a:p>
              <a:r>
                <a:rPr lang="en-US" sz="2200" b="1" dirty="0"/>
                <a:t>A</a:t>
              </a:r>
            </a:p>
          </p:txBody>
        </p:sp>
        <p:sp>
          <p:nvSpPr>
            <p:cNvPr id="17" name="TextBox 16"/>
            <p:cNvSpPr txBox="1"/>
            <p:nvPr/>
          </p:nvSpPr>
          <p:spPr>
            <a:xfrm>
              <a:off x="4943011" y="1994476"/>
              <a:ext cx="343364" cy="430887"/>
            </a:xfrm>
            <a:prstGeom prst="rect">
              <a:avLst/>
            </a:prstGeom>
            <a:noFill/>
          </p:spPr>
          <p:txBody>
            <a:bodyPr wrap="none" rtlCol="0">
              <a:spAutoFit/>
            </a:bodyPr>
            <a:lstStyle/>
            <a:p>
              <a:r>
                <a:rPr lang="en-US" sz="2200" b="1" dirty="0"/>
                <a:t>B</a:t>
              </a:r>
            </a:p>
          </p:txBody>
        </p:sp>
      </p:grpSp>
      <p:sp>
        <p:nvSpPr>
          <p:cNvPr id="33" name="Rectangle 32"/>
          <p:cNvSpPr/>
          <p:nvPr/>
        </p:nvSpPr>
        <p:spPr>
          <a:xfrm>
            <a:off x="7604760" y="1143000"/>
            <a:ext cx="3048000" cy="518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7FF40E4-5872-43BD-BD55-D15CC8C9C556}"/>
              </a:ext>
            </a:extLst>
          </p:cNvPr>
          <p:cNvSpPr txBox="1"/>
          <p:nvPr/>
        </p:nvSpPr>
        <p:spPr>
          <a:xfrm>
            <a:off x="0" y="-8930"/>
            <a:ext cx="12192000"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Interpreting the “edges” in Biological Networks</a:t>
            </a:r>
          </a:p>
        </p:txBody>
      </p:sp>
      <p:sp>
        <p:nvSpPr>
          <p:cNvPr id="35" name="Rectangle 34">
            <a:extLst>
              <a:ext uri="{FF2B5EF4-FFF2-40B4-BE49-F238E27FC236}">
                <a16:creationId xmlns:a16="http://schemas.microsoft.com/office/drawing/2014/main" id="{2CBF87D9-4283-47FB-9716-D282BDC36C52}"/>
              </a:ext>
            </a:extLst>
          </p:cNvPr>
          <p:cNvSpPr/>
          <p:nvPr/>
        </p:nvSpPr>
        <p:spPr>
          <a:xfrm>
            <a:off x="1524000" y="838200"/>
            <a:ext cx="6032474" cy="6400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0FAD16DF-51EE-49EE-BCF0-576D4C9375E9}"/>
              </a:ext>
            </a:extLst>
          </p:cNvPr>
          <p:cNvGrpSpPr/>
          <p:nvPr/>
        </p:nvGrpSpPr>
        <p:grpSpPr>
          <a:xfrm>
            <a:off x="1538523" y="5912589"/>
            <a:ext cx="6846886" cy="974209"/>
            <a:chOff x="1538523" y="5912589"/>
            <a:chExt cx="6846886" cy="974209"/>
          </a:xfrm>
        </p:grpSpPr>
        <p:sp>
          <p:nvSpPr>
            <p:cNvPr id="91" name="Flowchart: Delay 90">
              <a:extLst>
                <a:ext uri="{FF2B5EF4-FFF2-40B4-BE49-F238E27FC236}">
                  <a16:creationId xmlns:a16="http://schemas.microsoft.com/office/drawing/2014/main" id="{321FE55A-D633-462D-9848-FF7394105CD7}"/>
                </a:ext>
              </a:extLst>
            </p:cNvPr>
            <p:cNvSpPr/>
            <p:nvPr/>
          </p:nvSpPr>
          <p:spPr>
            <a:xfrm rot="5400000">
              <a:off x="3918313" y="3532799"/>
              <a:ext cx="857038" cy="5616617"/>
            </a:xfrm>
            <a:prstGeom prst="flowChartDelay">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5DF67DB0-D5D9-41D0-A6D3-7DE416E34090}"/>
                </a:ext>
              </a:extLst>
            </p:cNvPr>
            <p:cNvSpPr txBox="1"/>
            <p:nvPr/>
          </p:nvSpPr>
          <p:spPr>
            <a:xfrm>
              <a:off x="6725788" y="6517466"/>
              <a:ext cx="1659621" cy="369332"/>
            </a:xfrm>
            <a:prstGeom prst="rect">
              <a:avLst/>
            </a:prstGeom>
            <a:noFill/>
          </p:spPr>
          <p:txBody>
            <a:bodyPr wrap="none" rtlCol="0">
              <a:spAutoFit/>
            </a:bodyPr>
            <a:lstStyle/>
            <a:p>
              <a:r>
                <a:rPr lang="en-US" dirty="0"/>
                <a:t>chromatin state</a:t>
              </a:r>
            </a:p>
          </p:txBody>
        </p:sp>
      </p:grpSp>
      <p:grpSp>
        <p:nvGrpSpPr>
          <p:cNvPr id="150" name="Group 149">
            <a:extLst>
              <a:ext uri="{FF2B5EF4-FFF2-40B4-BE49-F238E27FC236}">
                <a16:creationId xmlns:a16="http://schemas.microsoft.com/office/drawing/2014/main" id="{C272B229-1BDF-450C-B33A-7A7A605C7460}"/>
              </a:ext>
            </a:extLst>
          </p:cNvPr>
          <p:cNvGrpSpPr/>
          <p:nvPr/>
        </p:nvGrpSpPr>
        <p:grpSpPr>
          <a:xfrm>
            <a:off x="4505959" y="4379897"/>
            <a:ext cx="2502587" cy="1706457"/>
            <a:chOff x="4505959" y="4379897"/>
            <a:chExt cx="2502587" cy="1706457"/>
          </a:xfrm>
        </p:grpSpPr>
        <p:sp>
          <p:nvSpPr>
            <p:cNvPr id="93" name="TextBox 92">
              <a:extLst>
                <a:ext uri="{FF2B5EF4-FFF2-40B4-BE49-F238E27FC236}">
                  <a16:creationId xmlns:a16="http://schemas.microsoft.com/office/drawing/2014/main" id="{2CD06A41-F2B1-47C3-83C8-62730706317C}"/>
                </a:ext>
              </a:extLst>
            </p:cNvPr>
            <p:cNvSpPr txBox="1"/>
            <p:nvPr/>
          </p:nvSpPr>
          <p:spPr>
            <a:xfrm>
              <a:off x="4640782" y="4429880"/>
              <a:ext cx="2367764" cy="369332"/>
            </a:xfrm>
            <a:prstGeom prst="rect">
              <a:avLst/>
            </a:prstGeom>
            <a:noFill/>
          </p:spPr>
          <p:txBody>
            <a:bodyPr wrap="none" rtlCol="0">
              <a:spAutoFit/>
            </a:bodyPr>
            <a:lstStyle/>
            <a:p>
              <a:r>
                <a:rPr lang="en-US" dirty="0"/>
                <a:t>3D chromatin structure</a:t>
              </a:r>
            </a:p>
          </p:txBody>
        </p:sp>
        <p:sp>
          <p:nvSpPr>
            <p:cNvPr id="94" name="Oval 93">
              <a:extLst>
                <a:ext uri="{FF2B5EF4-FFF2-40B4-BE49-F238E27FC236}">
                  <a16:creationId xmlns:a16="http://schemas.microsoft.com/office/drawing/2014/main" id="{499449F7-F5C1-499B-AA1A-0F5CE47C0FE7}"/>
                </a:ext>
              </a:extLst>
            </p:cNvPr>
            <p:cNvSpPr/>
            <p:nvPr/>
          </p:nvSpPr>
          <p:spPr>
            <a:xfrm rot="20221125">
              <a:off x="4505959" y="4379897"/>
              <a:ext cx="449028" cy="1706457"/>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C906F8F-B20B-4EEA-8734-6C784F9147C8}"/>
              </a:ext>
            </a:extLst>
          </p:cNvPr>
          <p:cNvGrpSpPr/>
          <p:nvPr/>
        </p:nvGrpSpPr>
        <p:grpSpPr>
          <a:xfrm>
            <a:off x="685055" y="2835990"/>
            <a:ext cx="8942798" cy="3107245"/>
            <a:chOff x="977163" y="1934311"/>
            <a:chExt cx="8942798" cy="3107245"/>
          </a:xfrm>
        </p:grpSpPr>
        <p:cxnSp>
          <p:nvCxnSpPr>
            <p:cNvPr id="3" name="Straight Connector 2">
              <a:extLst>
                <a:ext uri="{FF2B5EF4-FFF2-40B4-BE49-F238E27FC236}">
                  <a16:creationId xmlns:a16="http://schemas.microsoft.com/office/drawing/2014/main" id="{58DE5217-CD6D-4D7B-99AA-2FA550C81890}"/>
                </a:ext>
              </a:extLst>
            </p:cNvPr>
            <p:cNvCxnSpPr/>
            <p:nvPr/>
          </p:nvCxnSpPr>
          <p:spPr>
            <a:xfrm>
              <a:off x="2051224" y="4997620"/>
              <a:ext cx="786873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34DAE9B-6D6C-4872-AB9C-E4AD793D9136}"/>
                </a:ext>
              </a:extLst>
            </p:cNvPr>
            <p:cNvSpPr/>
            <p:nvPr/>
          </p:nvSpPr>
          <p:spPr>
            <a:xfrm>
              <a:off x="977163" y="1934311"/>
              <a:ext cx="5183904" cy="2710249"/>
            </a:xfrm>
            <a:custGeom>
              <a:avLst/>
              <a:gdLst>
                <a:gd name="connsiteX0" fmla="*/ 317780 w 6908051"/>
                <a:gd name="connsiteY0" fmla="*/ 2710249 h 2710249"/>
                <a:gd name="connsiteX1" fmla="*/ 45932 w 6908051"/>
                <a:gd name="connsiteY1" fmla="*/ 1919417 h 2710249"/>
                <a:gd name="connsiteX2" fmla="*/ 1158040 w 6908051"/>
                <a:gd name="connsiteY2" fmla="*/ 1458098 h 2710249"/>
                <a:gd name="connsiteX3" fmla="*/ 2682040 w 6908051"/>
                <a:gd name="connsiteY3" fmla="*/ 1087395 h 2710249"/>
                <a:gd name="connsiteX4" fmla="*/ 4057759 w 6908051"/>
                <a:gd name="connsiteY4" fmla="*/ 1787611 h 2710249"/>
                <a:gd name="connsiteX5" fmla="*/ 5227532 w 6908051"/>
                <a:gd name="connsiteY5" fmla="*/ 1647568 h 2710249"/>
                <a:gd name="connsiteX6" fmla="*/ 5680613 w 6908051"/>
                <a:gd name="connsiteY6" fmla="*/ 420130 h 2710249"/>
                <a:gd name="connsiteX7" fmla="*/ 6908051 w 6908051"/>
                <a:gd name="connsiteY7" fmla="*/ 0 h 2710249"/>
                <a:gd name="connsiteX8" fmla="*/ 6908051 w 6908051"/>
                <a:gd name="connsiteY8" fmla="*/ 0 h 271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051" h="2710249">
                  <a:moveTo>
                    <a:pt x="317780" y="2710249"/>
                  </a:moveTo>
                  <a:cubicBezTo>
                    <a:pt x="111834" y="2419179"/>
                    <a:pt x="-94111" y="2128109"/>
                    <a:pt x="45932" y="1919417"/>
                  </a:cubicBezTo>
                  <a:cubicBezTo>
                    <a:pt x="185975" y="1710725"/>
                    <a:pt x="718689" y="1596768"/>
                    <a:pt x="1158040" y="1458098"/>
                  </a:cubicBezTo>
                  <a:cubicBezTo>
                    <a:pt x="1597391" y="1319428"/>
                    <a:pt x="2198754" y="1032476"/>
                    <a:pt x="2682040" y="1087395"/>
                  </a:cubicBezTo>
                  <a:cubicBezTo>
                    <a:pt x="3165327" y="1142314"/>
                    <a:pt x="3633510" y="1694249"/>
                    <a:pt x="4057759" y="1787611"/>
                  </a:cubicBezTo>
                  <a:cubicBezTo>
                    <a:pt x="4482008" y="1880973"/>
                    <a:pt x="4957056" y="1875481"/>
                    <a:pt x="5227532" y="1647568"/>
                  </a:cubicBezTo>
                  <a:cubicBezTo>
                    <a:pt x="5498008" y="1419654"/>
                    <a:pt x="5400527" y="694725"/>
                    <a:pt x="5680613" y="420130"/>
                  </a:cubicBezTo>
                  <a:cubicBezTo>
                    <a:pt x="5960700" y="145535"/>
                    <a:pt x="6908051" y="0"/>
                    <a:pt x="6908051" y="0"/>
                  </a:cubicBezTo>
                  <a:lnTo>
                    <a:pt x="6908051" y="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61E255D9-D846-43A7-A802-244019069D1A}"/>
                </a:ext>
              </a:extLst>
            </p:cNvPr>
            <p:cNvSpPr/>
            <p:nvPr/>
          </p:nvSpPr>
          <p:spPr>
            <a:xfrm rot="21297453">
              <a:off x="1202725" y="4547285"/>
              <a:ext cx="873211" cy="494271"/>
            </a:xfrm>
            <a:custGeom>
              <a:avLst/>
              <a:gdLst>
                <a:gd name="connsiteX0" fmla="*/ 873211 w 873211"/>
                <a:gd name="connsiteY0" fmla="*/ 494271 h 494271"/>
                <a:gd name="connsiteX1" fmla="*/ 247135 w 873211"/>
                <a:gd name="connsiteY1" fmla="*/ 337752 h 494271"/>
                <a:gd name="connsiteX2" fmla="*/ 0 w 873211"/>
                <a:gd name="connsiteY2" fmla="*/ 0 h 494271"/>
                <a:gd name="connsiteX3" fmla="*/ 0 w 873211"/>
                <a:gd name="connsiteY3" fmla="*/ 0 h 494271"/>
              </a:gdLst>
              <a:ahLst/>
              <a:cxnLst>
                <a:cxn ang="0">
                  <a:pos x="connsiteX0" y="connsiteY0"/>
                </a:cxn>
                <a:cxn ang="0">
                  <a:pos x="connsiteX1" y="connsiteY1"/>
                </a:cxn>
                <a:cxn ang="0">
                  <a:pos x="connsiteX2" y="connsiteY2"/>
                </a:cxn>
                <a:cxn ang="0">
                  <a:pos x="connsiteX3" y="connsiteY3"/>
                </a:cxn>
              </a:cxnLst>
              <a:rect l="l" t="t" r="r" b="b"/>
              <a:pathLst>
                <a:path w="873211" h="494271">
                  <a:moveTo>
                    <a:pt x="873211" y="494271"/>
                  </a:moveTo>
                  <a:cubicBezTo>
                    <a:pt x="632940" y="457200"/>
                    <a:pt x="392670" y="420130"/>
                    <a:pt x="247135" y="337752"/>
                  </a:cubicBezTo>
                  <a:cubicBezTo>
                    <a:pt x="101600" y="255374"/>
                    <a:pt x="0" y="0"/>
                    <a:pt x="0" y="0"/>
                  </a:cubicBezTo>
                  <a:lnTo>
                    <a:pt x="0" y="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9F970C3-4805-4664-987C-3CFC9B5BAEB1}"/>
              </a:ext>
            </a:extLst>
          </p:cNvPr>
          <p:cNvGrpSpPr/>
          <p:nvPr/>
        </p:nvGrpSpPr>
        <p:grpSpPr>
          <a:xfrm>
            <a:off x="3246637" y="2214129"/>
            <a:ext cx="3184632" cy="4156740"/>
            <a:chOff x="3246637" y="2214129"/>
            <a:chExt cx="3184632" cy="4156740"/>
          </a:xfrm>
        </p:grpSpPr>
        <p:grpSp>
          <p:nvGrpSpPr>
            <p:cNvPr id="7" name="Group 6">
              <a:extLst>
                <a:ext uri="{FF2B5EF4-FFF2-40B4-BE49-F238E27FC236}">
                  <a16:creationId xmlns:a16="http://schemas.microsoft.com/office/drawing/2014/main" id="{96208DC3-8269-4AC2-843D-77680E15DFFC}"/>
                </a:ext>
              </a:extLst>
            </p:cNvPr>
            <p:cNvGrpSpPr/>
            <p:nvPr/>
          </p:nvGrpSpPr>
          <p:grpSpPr>
            <a:xfrm>
              <a:off x="3246637" y="2551877"/>
              <a:ext cx="3178088" cy="3818992"/>
              <a:chOff x="3349274" y="2416317"/>
              <a:chExt cx="3178088" cy="3818992"/>
            </a:xfrm>
            <a:solidFill>
              <a:srgbClr val="FF5050"/>
            </a:solidFill>
          </p:grpSpPr>
          <p:sp>
            <p:nvSpPr>
              <p:cNvPr id="9" name="Flowchart: Delay 8">
                <a:extLst>
                  <a:ext uri="{FF2B5EF4-FFF2-40B4-BE49-F238E27FC236}">
                    <a16:creationId xmlns:a16="http://schemas.microsoft.com/office/drawing/2014/main" id="{38B4BEBD-C7D3-4951-9E19-364EC5A96AAC}"/>
                  </a:ext>
                </a:extLst>
              </p:cNvPr>
              <p:cNvSpPr/>
              <p:nvPr/>
            </p:nvSpPr>
            <p:spPr>
              <a:xfrm rot="5400000">
                <a:off x="6111494" y="5819442"/>
                <a:ext cx="437141" cy="394594"/>
              </a:xfrm>
              <a:prstGeom prst="flowChartDelay">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a:extLst>
                  <a:ext uri="{FF2B5EF4-FFF2-40B4-BE49-F238E27FC236}">
                    <a16:creationId xmlns:a16="http://schemas.microsoft.com/office/drawing/2014/main" id="{A7FD614D-52B3-474E-8A8F-7FE3D2E96EAD}"/>
                  </a:ext>
                </a:extLst>
              </p:cNvPr>
              <p:cNvSpPr/>
              <p:nvPr/>
            </p:nvSpPr>
            <p:spPr>
              <a:xfrm rot="5400000">
                <a:off x="3328000" y="5807636"/>
                <a:ext cx="437141" cy="394594"/>
              </a:xfrm>
              <a:prstGeom prst="flowChartDelay">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a:extLst>
                  <a:ext uri="{FF2B5EF4-FFF2-40B4-BE49-F238E27FC236}">
                    <a16:creationId xmlns:a16="http://schemas.microsoft.com/office/drawing/2014/main" id="{420E2426-E875-4592-AF35-0D5DB3032F07}"/>
                  </a:ext>
                </a:extLst>
              </p:cNvPr>
              <p:cNvSpPr/>
              <p:nvPr/>
            </p:nvSpPr>
            <p:spPr>
              <a:xfrm rot="14699603">
                <a:off x="5110544" y="2437591"/>
                <a:ext cx="437141" cy="394594"/>
              </a:xfrm>
              <a:prstGeom prst="flowChartDelay">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41D29BCB-1087-4A71-9BC0-BF837330E7EB}"/>
                </a:ext>
              </a:extLst>
            </p:cNvPr>
            <p:cNvSpPr txBox="1"/>
            <p:nvPr/>
          </p:nvSpPr>
          <p:spPr>
            <a:xfrm>
              <a:off x="5144763" y="2214129"/>
              <a:ext cx="1286506" cy="369332"/>
            </a:xfrm>
            <a:prstGeom prst="rect">
              <a:avLst/>
            </a:prstGeom>
            <a:noFill/>
          </p:spPr>
          <p:txBody>
            <a:bodyPr wrap="none" rtlCol="0">
              <a:spAutoFit/>
            </a:bodyPr>
            <a:lstStyle/>
            <a:p>
              <a:r>
                <a:rPr lang="en-US" i="1" dirty="0"/>
                <a:t>in vivo</a:t>
              </a:r>
              <a:r>
                <a:rPr lang="en-US" dirty="0"/>
                <a:t> TFBS</a:t>
              </a:r>
            </a:p>
          </p:txBody>
        </p:sp>
      </p:grpSp>
      <p:grpSp>
        <p:nvGrpSpPr>
          <p:cNvPr id="12" name="Group 11">
            <a:extLst>
              <a:ext uri="{FF2B5EF4-FFF2-40B4-BE49-F238E27FC236}">
                <a16:creationId xmlns:a16="http://schemas.microsoft.com/office/drawing/2014/main" id="{471F70B6-BD12-4B1D-8E7E-40F719B8D960}"/>
              </a:ext>
            </a:extLst>
          </p:cNvPr>
          <p:cNvGrpSpPr/>
          <p:nvPr/>
        </p:nvGrpSpPr>
        <p:grpSpPr>
          <a:xfrm>
            <a:off x="249945" y="3682943"/>
            <a:ext cx="8591183" cy="2465852"/>
            <a:chOff x="249945" y="3682943"/>
            <a:chExt cx="8591183" cy="2465852"/>
          </a:xfrm>
        </p:grpSpPr>
        <p:sp>
          <p:nvSpPr>
            <p:cNvPr id="13" name="TextBox 12">
              <a:extLst>
                <a:ext uri="{FF2B5EF4-FFF2-40B4-BE49-F238E27FC236}">
                  <a16:creationId xmlns:a16="http://schemas.microsoft.com/office/drawing/2014/main" id="{E0F57BD2-FA0F-4CD3-8582-1B1B2E936A65}"/>
                </a:ext>
              </a:extLst>
            </p:cNvPr>
            <p:cNvSpPr txBox="1"/>
            <p:nvPr/>
          </p:nvSpPr>
          <p:spPr>
            <a:xfrm>
              <a:off x="249945" y="3682943"/>
              <a:ext cx="1532984" cy="369332"/>
            </a:xfrm>
            <a:prstGeom prst="rect">
              <a:avLst/>
            </a:prstGeom>
            <a:noFill/>
          </p:spPr>
          <p:txBody>
            <a:bodyPr wrap="none" rtlCol="0">
              <a:spAutoFit/>
            </a:bodyPr>
            <a:lstStyle/>
            <a:p>
              <a:r>
                <a:rPr lang="en-US" dirty="0"/>
                <a:t>potential TFBS</a:t>
              </a:r>
            </a:p>
          </p:txBody>
        </p:sp>
        <p:grpSp>
          <p:nvGrpSpPr>
            <p:cNvPr id="14" name="Group 13">
              <a:extLst>
                <a:ext uri="{FF2B5EF4-FFF2-40B4-BE49-F238E27FC236}">
                  <a16:creationId xmlns:a16="http://schemas.microsoft.com/office/drawing/2014/main" id="{3AA00FDF-90FA-44CE-A101-178BFDBCAB5F}"/>
                </a:ext>
              </a:extLst>
            </p:cNvPr>
            <p:cNvGrpSpPr/>
            <p:nvPr/>
          </p:nvGrpSpPr>
          <p:grpSpPr>
            <a:xfrm>
              <a:off x="958151" y="4143850"/>
              <a:ext cx="7882977" cy="2004945"/>
              <a:chOff x="1060788" y="4008289"/>
              <a:chExt cx="7882977" cy="2004945"/>
            </a:xfrm>
          </p:grpSpPr>
          <p:sp>
            <p:nvSpPr>
              <p:cNvPr id="15" name="Rectangle 14">
                <a:extLst>
                  <a:ext uri="{FF2B5EF4-FFF2-40B4-BE49-F238E27FC236}">
                    <a16:creationId xmlns:a16="http://schemas.microsoft.com/office/drawing/2014/main" id="{EBB4B140-53BF-44A7-946D-BD4E438010A7}"/>
                  </a:ext>
                </a:extLst>
              </p:cNvPr>
              <p:cNvSpPr/>
              <p:nvPr/>
            </p:nvSpPr>
            <p:spPr>
              <a:xfrm>
                <a:off x="5971596" y="5806450"/>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2467499-7F32-48BB-9C99-0D5E24558BF4}"/>
                  </a:ext>
                </a:extLst>
              </p:cNvPr>
              <p:cNvSpPr/>
              <p:nvPr/>
            </p:nvSpPr>
            <p:spPr>
              <a:xfrm>
                <a:off x="4330425" y="5812091"/>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095917-1231-4D92-8678-3070CF4C3724}"/>
                  </a:ext>
                </a:extLst>
              </p:cNvPr>
              <p:cNvSpPr/>
              <p:nvPr/>
            </p:nvSpPr>
            <p:spPr>
              <a:xfrm>
                <a:off x="2413625" y="5805021"/>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AD419F0-D9F6-4C12-86BA-DFC9A08DBE5B}"/>
                  </a:ext>
                </a:extLst>
              </p:cNvPr>
              <p:cNvSpPr/>
              <p:nvPr/>
            </p:nvSpPr>
            <p:spPr>
              <a:xfrm>
                <a:off x="8238929" y="5806450"/>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14B444-7415-486B-9608-C8203BDFC306}"/>
                  </a:ext>
                </a:extLst>
              </p:cNvPr>
              <p:cNvSpPr/>
              <p:nvPr/>
            </p:nvSpPr>
            <p:spPr>
              <a:xfrm rot="20268342">
                <a:off x="1060788" y="4008289"/>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CD1BAA95-05D4-4824-8E32-05149E2F69F4}"/>
              </a:ext>
            </a:extLst>
          </p:cNvPr>
          <p:cNvGrpSpPr/>
          <p:nvPr/>
        </p:nvGrpSpPr>
        <p:grpSpPr>
          <a:xfrm>
            <a:off x="303146" y="1391591"/>
            <a:ext cx="4735277" cy="3165203"/>
            <a:chOff x="303146" y="1391591"/>
            <a:chExt cx="4735277" cy="3165203"/>
          </a:xfrm>
        </p:grpSpPr>
        <p:sp>
          <p:nvSpPr>
            <p:cNvPr id="21" name="Arc 20">
              <a:extLst>
                <a:ext uri="{FF2B5EF4-FFF2-40B4-BE49-F238E27FC236}">
                  <a16:creationId xmlns:a16="http://schemas.microsoft.com/office/drawing/2014/main" id="{BCEF23F4-CE33-47D3-B6B2-2EBEAB203FE9}"/>
                </a:ext>
              </a:extLst>
            </p:cNvPr>
            <p:cNvSpPr/>
            <p:nvPr/>
          </p:nvSpPr>
          <p:spPr>
            <a:xfrm rot="14123628">
              <a:off x="392819" y="3085341"/>
              <a:ext cx="2201525" cy="741382"/>
            </a:xfrm>
            <a:prstGeom prst="arc">
              <a:avLst>
                <a:gd name="adj1" fmla="val 16616560"/>
                <a:gd name="adj2" fmla="val 21182830"/>
              </a:avLst>
            </a:prstGeom>
            <a:ln w="76200">
              <a:solidFill>
                <a:schemeClr val="bg2">
                  <a:lumMod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712D6175-7345-415A-B27E-D09C444EC5C1}"/>
                </a:ext>
              </a:extLst>
            </p:cNvPr>
            <p:cNvSpPr/>
            <p:nvPr/>
          </p:nvSpPr>
          <p:spPr>
            <a:xfrm>
              <a:off x="2280470" y="1397066"/>
              <a:ext cx="1143000" cy="1143000"/>
            </a:xfrm>
            <a:prstGeom prst="ellipse">
              <a:avLst/>
            </a:prstGeom>
            <a:solidFill>
              <a:srgbClr val="FF5050"/>
            </a:solidFill>
            <a:ln w="38100">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C721A4-42DC-443C-92CD-B12ABAB289A7}"/>
                </a:ext>
              </a:extLst>
            </p:cNvPr>
            <p:cNvSpPr/>
            <p:nvPr/>
          </p:nvSpPr>
          <p:spPr>
            <a:xfrm>
              <a:off x="303146" y="1391591"/>
              <a:ext cx="1143000" cy="1143000"/>
            </a:xfrm>
            <a:prstGeom prst="ellipse">
              <a:avLst/>
            </a:prstGeom>
            <a:solidFill>
              <a:schemeClr val="accent1">
                <a:lumMod val="40000"/>
                <a:lumOff val="60000"/>
              </a:schemeClr>
            </a:solidFill>
            <a:ln w="38100">
              <a:solidFill>
                <a:schemeClr val="tx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EFC28F13-05FC-4D3F-8722-9D1460E88025}"/>
                </a:ext>
              </a:extLst>
            </p:cNvPr>
            <p:cNvSpPr/>
            <p:nvPr/>
          </p:nvSpPr>
          <p:spPr>
            <a:xfrm>
              <a:off x="2064076" y="2075152"/>
              <a:ext cx="2974347" cy="1028700"/>
            </a:xfrm>
            <a:prstGeom prst="arc">
              <a:avLst>
                <a:gd name="adj1" fmla="val 16616560"/>
                <a:gd name="adj2" fmla="val 21369981"/>
              </a:avLst>
            </a:prstGeom>
            <a:ln w="7620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BD21726-56C0-4F30-AD10-1DE5E6111B2E}"/>
              </a:ext>
            </a:extLst>
          </p:cNvPr>
          <p:cNvGrpSpPr/>
          <p:nvPr/>
        </p:nvGrpSpPr>
        <p:grpSpPr>
          <a:xfrm>
            <a:off x="1093369" y="1963091"/>
            <a:ext cx="2786981" cy="993900"/>
            <a:chOff x="1093369" y="1963091"/>
            <a:chExt cx="2786981" cy="993900"/>
          </a:xfrm>
        </p:grpSpPr>
        <p:sp>
          <p:nvSpPr>
            <p:cNvPr id="26" name="Rectangle 25">
              <a:extLst>
                <a:ext uri="{FF2B5EF4-FFF2-40B4-BE49-F238E27FC236}">
                  <a16:creationId xmlns:a16="http://schemas.microsoft.com/office/drawing/2014/main" id="{D93A5FBA-67F7-41FF-A103-41974E169EE5}"/>
                </a:ext>
              </a:extLst>
            </p:cNvPr>
            <p:cNvSpPr/>
            <p:nvPr/>
          </p:nvSpPr>
          <p:spPr>
            <a:xfrm>
              <a:off x="1093369" y="2587659"/>
              <a:ext cx="2786981" cy="369332"/>
            </a:xfrm>
            <a:prstGeom prst="rect">
              <a:avLst/>
            </a:prstGeom>
          </p:spPr>
          <p:txBody>
            <a:bodyPr wrap="none">
              <a:spAutoFit/>
            </a:bodyPr>
            <a:lstStyle/>
            <a:p>
              <a:r>
                <a:rPr lang="en-US" dirty="0"/>
                <a:t>protein-protein interactions</a:t>
              </a:r>
            </a:p>
          </p:txBody>
        </p:sp>
        <p:cxnSp>
          <p:nvCxnSpPr>
            <p:cNvPr id="27" name="Straight Connector 26">
              <a:extLst>
                <a:ext uri="{FF2B5EF4-FFF2-40B4-BE49-F238E27FC236}">
                  <a16:creationId xmlns:a16="http://schemas.microsoft.com/office/drawing/2014/main" id="{CB37D7D1-C1BE-4F41-8C0C-EFEE25776E7A}"/>
                </a:ext>
              </a:extLst>
            </p:cNvPr>
            <p:cNvCxnSpPr/>
            <p:nvPr/>
          </p:nvCxnSpPr>
          <p:spPr>
            <a:xfrm>
              <a:off x="1446146" y="1963091"/>
              <a:ext cx="834324" cy="5475"/>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BA48AC8-F832-479E-90B6-9755786AD292}"/>
              </a:ext>
            </a:extLst>
          </p:cNvPr>
          <p:cNvGrpSpPr/>
          <p:nvPr/>
        </p:nvGrpSpPr>
        <p:grpSpPr>
          <a:xfrm>
            <a:off x="1775555" y="3956128"/>
            <a:ext cx="9082066" cy="1927518"/>
            <a:chOff x="1775555" y="3956128"/>
            <a:chExt cx="9082066" cy="1927518"/>
          </a:xfrm>
        </p:grpSpPr>
        <p:grpSp>
          <p:nvGrpSpPr>
            <p:cNvPr id="29" name="Group 28">
              <a:extLst>
                <a:ext uri="{FF2B5EF4-FFF2-40B4-BE49-F238E27FC236}">
                  <a16:creationId xmlns:a16="http://schemas.microsoft.com/office/drawing/2014/main" id="{1658745E-6AFD-4208-9B19-65712CC3A95F}"/>
                </a:ext>
              </a:extLst>
            </p:cNvPr>
            <p:cNvGrpSpPr/>
            <p:nvPr/>
          </p:nvGrpSpPr>
          <p:grpSpPr>
            <a:xfrm>
              <a:off x="1775555" y="3956128"/>
              <a:ext cx="7395908" cy="1927518"/>
              <a:chOff x="1878192" y="3820568"/>
              <a:chExt cx="7395908" cy="1927518"/>
            </a:xfrm>
          </p:grpSpPr>
          <p:grpSp>
            <p:nvGrpSpPr>
              <p:cNvPr id="31" name="Group 30">
                <a:extLst>
                  <a:ext uri="{FF2B5EF4-FFF2-40B4-BE49-F238E27FC236}">
                    <a16:creationId xmlns:a16="http://schemas.microsoft.com/office/drawing/2014/main" id="{669FDBF1-664B-4EF4-BD4C-84C83C5E70EE}"/>
                  </a:ext>
                </a:extLst>
              </p:cNvPr>
              <p:cNvGrpSpPr/>
              <p:nvPr/>
            </p:nvGrpSpPr>
            <p:grpSpPr>
              <a:xfrm>
                <a:off x="5272136" y="5380670"/>
                <a:ext cx="182880" cy="359741"/>
                <a:chOff x="6945050" y="848573"/>
                <a:chExt cx="182880" cy="359741"/>
              </a:xfrm>
            </p:grpSpPr>
            <p:cxnSp>
              <p:nvCxnSpPr>
                <p:cNvPr id="53" name="Straight Connector 52">
                  <a:extLst>
                    <a:ext uri="{FF2B5EF4-FFF2-40B4-BE49-F238E27FC236}">
                      <a16:creationId xmlns:a16="http://schemas.microsoft.com/office/drawing/2014/main" id="{D160279E-BAD6-4C92-A9AA-3171C92E85D7}"/>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1C6D366-BF49-4229-870E-AE3DE566407F}"/>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20822FF3-D352-44B7-BF37-2E18ED088633}"/>
                  </a:ext>
                </a:extLst>
              </p:cNvPr>
              <p:cNvGrpSpPr/>
              <p:nvPr/>
            </p:nvGrpSpPr>
            <p:grpSpPr>
              <a:xfrm>
                <a:off x="5704681" y="5385336"/>
                <a:ext cx="182880" cy="359741"/>
                <a:chOff x="6945050" y="848573"/>
                <a:chExt cx="182880" cy="359741"/>
              </a:xfrm>
            </p:grpSpPr>
            <p:cxnSp>
              <p:nvCxnSpPr>
                <p:cNvPr id="51" name="Straight Connector 50">
                  <a:extLst>
                    <a:ext uri="{FF2B5EF4-FFF2-40B4-BE49-F238E27FC236}">
                      <a16:creationId xmlns:a16="http://schemas.microsoft.com/office/drawing/2014/main" id="{E5ABF843-B9F4-4E67-8BE8-78438DC5D196}"/>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4E73FAB6-610C-4060-A9B4-65797A98F892}"/>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483E97E0-E7BA-42AC-BEFD-502950F50628}"/>
                  </a:ext>
                </a:extLst>
              </p:cNvPr>
              <p:cNvGrpSpPr/>
              <p:nvPr/>
            </p:nvGrpSpPr>
            <p:grpSpPr>
              <a:xfrm>
                <a:off x="4447603" y="5388345"/>
                <a:ext cx="182880" cy="359741"/>
                <a:chOff x="6945050" y="848573"/>
                <a:chExt cx="182880" cy="359741"/>
              </a:xfrm>
            </p:grpSpPr>
            <p:cxnSp>
              <p:nvCxnSpPr>
                <p:cNvPr id="49" name="Straight Connector 48">
                  <a:extLst>
                    <a:ext uri="{FF2B5EF4-FFF2-40B4-BE49-F238E27FC236}">
                      <a16:creationId xmlns:a16="http://schemas.microsoft.com/office/drawing/2014/main" id="{9214F41A-2217-4B61-BA56-3B5AB5360D26}"/>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F77D6D4A-6F9E-4EE0-A82D-8471BAD8B1D0}"/>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F22DD294-0720-4BE3-95C3-9429BB498AFC}"/>
                  </a:ext>
                </a:extLst>
              </p:cNvPr>
              <p:cNvGrpSpPr/>
              <p:nvPr/>
            </p:nvGrpSpPr>
            <p:grpSpPr>
              <a:xfrm>
                <a:off x="1878192" y="5375120"/>
                <a:ext cx="182880" cy="359741"/>
                <a:chOff x="6945050" y="848573"/>
                <a:chExt cx="182880" cy="359741"/>
              </a:xfrm>
            </p:grpSpPr>
            <p:cxnSp>
              <p:nvCxnSpPr>
                <p:cNvPr id="47" name="Straight Connector 46">
                  <a:extLst>
                    <a:ext uri="{FF2B5EF4-FFF2-40B4-BE49-F238E27FC236}">
                      <a16:creationId xmlns:a16="http://schemas.microsoft.com/office/drawing/2014/main" id="{B12DEEA1-4CA8-4FAA-8C9A-EA751C1AFBA8}"/>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E4C9A28D-9A14-433C-9D2F-3C80C9C7EC85}"/>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76F256CA-BE0C-45FB-809E-3EFE573303BA}"/>
                  </a:ext>
                </a:extLst>
              </p:cNvPr>
              <p:cNvGrpSpPr/>
              <p:nvPr/>
            </p:nvGrpSpPr>
            <p:grpSpPr>
              <a:xfrm rot="9821631">
                <a:off x="2107894" y="3942278"/>
                <a:ext cx="182880" cy="359741"/>
                <a:chOff x="6945050" y="848573"/>
                <a:chExt cx="182880" cy="359741"/>
              </a:xfrm>
            </p:grpSpPr>
            <p:cxnSp>
              <p:nvCxnSpPr>
                <p:cNvPr id="45" name="Straight Connector 44">
                  <a:extLst>
                    <a:ext uri="{FF2B5EF4-FFF2-40B4-BE49-F238E27FC236}">
                      <a16:creationId xmlns:a16="http://schemas.microsoft.com/office/drawing/2014/main" id="{FF8D0CB3-DF58-42D5-8057-40D99640067A}"/>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8477F304-9865-4390-8901-9B77AED997E8}"/>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6F817C0D-8466-4F67-883B-B06524A6DBB0}"/>
                  </a:ext>
                </a:extLst>
              </p:cNvPr>
              <p:cNvGrpSpPr/>
              <p:nvPr/>
            </p:nvGrpSpPr>
            <p:grpSpPr>
              <a:xfrm rot="9821631">
                <a:off x="2472235" y="3820568"/>
                <a:ext cx="182880" cy="359741"/>
                <a:chOff x="6945050" y="848573"/>
                <a:chExt cx="182880" cy="359741"/>
              </a:xfrm>
            </p:grpSpPr>
            <p:cxnSp>
              <p:nvCxnSpPr>
                <p:cNvPr id="43" name="Straight Connector 42">
                  <a:extLst>
                    <a:ext uri="{FF2B5EF4-FFF2-40B4-BE49-F238E27FC236}">
                      <a16:creationId xmlns:a16="http://schemas.microsoft.com/office/drawing/2014/main" id="{27D30E0B-259D-4441-8A03-E606EAB78DEA}"/>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4F5A9B0E-EBE9-41B2-A309-3E1C55EA3655}"/>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DD56D318-583E-434E-A302-943C91CFCD62}"/>
                  </a:ext>
                </a:extLst>
              </p:cNvPr>
              <p:cNvGrpSpPr/>
              <p:nvPr/>
            </p:nvGrpSpPr>
            <p:grpSpPr>
              <a:xfrm rot="8931855">
                <a:off x="4545678" y="4477041"/>
                <a:ext cx="182880" cy="359741"/>
                <a:chOff x="6945050" y="848573"/>
                <a:chExt cx="182880" cy="359741"/>
              </a:xfrm>
            </p:grpSpPr>
            <p:cxnSp>
              <p:nvCxnSpPr>
                <p:cNvPr id="41" name="Straight Connector 40">
                  <a:extLst>
                    <a:ext uri="{FF2B5EF4-FFF2-40B4-BE49-F238E27FC236}">
                      <a16:creationId xmlns:a16="http://schemas.microsoft.com/office/drawing/2014/main" id="{7427A893-8721-49D2-A73A-715F22D39EB6}"/>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569A801F-C84D-471B-9A81-3B629A687AE6}"/>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8F402BB1-4E99-493B-96A7-082FE8453600}"/>
                  </a:ext>
                </a:extLst>
              </p:cNvPr>
              <p:cNvGrpSpPr/>
              <p:nvPr/>
            </p:nvGrpSpPr>
            <p:grpSpPr>
              <a:xfrm>
                <a:off x="9091220" y="5385336"/>
                <a:ext cx="182880" cy="359741"/>
                <a:chOff x="6945050" y="848573"/>
                <a:chExt cx="182880" cy="359741"/>
              </a:xfrm>
            </p:grpSpPr>
            <p:cxnSp>
              <p:nvCxnSpPr>
                <p:cNvPr id="39" name="Straight Connector 38">
                  <a:extLst>
                    <a:ext uri="{FF2B5EF4-FFF2-40B4-BE49-F238E27FC236}">
                      <a16:creationId xmlns:a16="http://schemas.microsoft.com/office/drawing/2014/main" id="{C3E428AF-B5CD-460A-A898-152E10AA1B97}"/>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78FD2500-043B-4379-A992-67B0C2F86A7C}"/>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0" name="TextBox 29">
              <a:extLst>
                <a:ext uri="{FF2B5EF4-FFF2-40B4-BE49-F238E27FC236}">
                  <a16:creationId xmlns:a16="http://schemas.microsoft.com/office/drawing/2014/main" id="{B5C33C4F-5FA0-47C5-BE18-6E03E23BD5A4}"/>
                </a:ext>
              </a:extLst>
            </p:cNvPr>
            <p:cNvSpPr txBox="1"/>
            <p:nvPr/>
          </p:nvSpPr>
          <p:spPr>
            <a:xfrm>
              <a:off x="9096818" y="5275488"/>
              <a:ext cx="1760803" cy="369332"/>
            </a:xfrm>
            <a:prstGeom prst="rect">
              <a:avLst/>
            </a:prstGeom>
            <a:noFill/>
          </p:spPr>
          <p:txBody>
            <a:bodyPr wrap="none" rtlCol="0">
              <a:spAutoFit/>
            </a:bodyPr>
            <a:lstStyle/>
            <a:p>
              <a:r>
                <a:rPr lang="en-US" dirty="0"/>
                <a:t>CpG methylation</a:t>
              </a:r>
            </a:p>
          </p:txBody>
        </p:sp>
      </p:grpSp>
      <p:grpSp>
        <p:nvGrpSpPr>
          <p:cNvPr id="82" name="Group 81">
            <a:extLst>
              <a:ext uri="{FF2B5EF4-FFF2-40B4-BE49-F238E27FC236}">
                <a16:creationId xmlns:a16="http://schemas.microsoft.com/office/drawing/2014/main" id="{DCF45B9A-91BA-4554-91FB-F9F1C221A082}"/>
              </a:ext>
            </a:extLst>
          </p:cNvPr>
          <p:cNvGrpSpPr/>
          <p:nvPr/>
        </p:nvGrpSpPr>
        <p:grpSpPr>
          <a:xfrm>
            <a:off x="1582707" y="3524274"/>
            <a:ext cx="5357685" cy="2332502"/>
            <a:chOff x="1582707" y="3524274"/>
            <a:chExt cx="5357685" cy="2332502"/>
          </a:xfrm>
        </p:grpSpPr>
        <p:grpSp>
          <p:nvGrpSpPr>
            <p:cNvPr id="83" name="Group 82">
              <a:extLst>
                <a:ext uri="{FF2B5EF4-FFF2-40B4-BE49-F238E27FC236}">
                  <a16:creationId xmlns:a16="http://schemas.microsoft.com/office/drawing/2014/main" id="{E8994BFB-43F6-404A-8104-C2541F8069C7}"/>
                </a:ext>
              </a:extLst>
            </p:cNvPr>
            <p:cNvGrpSpPr/>
            <p:nvPr/>
          </p:nvGrpSpPr>
          <p:grpSpPr>
            <a:xfrm>
              <a:off x="1582707" y="3787856"/>
              <a:ext cx="5357685" cy="2068920"/>
              <a:chOff x="1685344" y="3652296"/>
              <a:chExt cx="5357685" cy="2068920"/>
            </a:xfrm>
          </p:grpSpPr>
          <p:sp>
            <p:nvSpPr>
              <p:cNvPr id="85" name="Isosceles Triangle 84">
                <a:extLst>
                  <a:ext uri="{FF2B5EF4-FFF2-40B4-BE49-F238E27FC236}">
                    <a16:creationId xmlns:a16="http://schemas.microsoft.com/office/drawing/2014/main" id="{BE0264A2-B94F-4F9A-893D-F9874B646440}"/>
                  </a:ext>
                </a:extLst>
              </p:cNvPr>
              <p:cNvSpPr/>
              <p:nvPr/>
            </p:nvSpPr>
            <p:spPr>
              <a:xfrm>
                <a:off x="3872204" y="5448003"/>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6" name="Isosceles Triangle 85">
                <a:extLst>
                  <a:ext uri="{FF2B5EF4-FFF2-40B4-BE49-F238E27FC236}">
                    <a16:creationId xmlns:a16="http://schemas.microsoft.com/office/drawing/2014/main" id="{6760814A-541C-4910-95C0-93B3DC21799F}"/>
                  </a:ext>
                </a:extLst>
              </p:cNvPr>
              <p:cNvSpPr/>
              <p:nvPr/>
            </p:nvSpPr>
            <p:spPr>
              <a:xfrm>
                <a:off x="2598547" y="5445420"/>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EDABD325-E1CA-4476-8BC6-3D2996CF656E}"/>
                  </a:ext>
                </a:extLst>
              </p:cNvPr>
              <p:cNvSpPr/>
              <p:nvPr/>
            </p:nvSpPr>
            <p:spPr>
              <a:xfrm>
                <a:off x="6828425" y="5449552"/>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1E313B37-3133-4F5C-96A8-FC1D1614AE1D}"/>
                  </a:ext>
                </a:extLst>
              </p:cNvPr>
              <p:cNvSpPr/>
              <p:nvPr/>
            </p:nvSpPr>
            <p:spPr>
              <a:xfrm rot="5983649">
                <a:off x="4937421" y="3623766"/>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9" name="Isosceles Triangle 88">
                <a:extLst>
                  <a:ext uri="{FF2B5EF4-FFF2-40B4-BE49-F238E27FC236}">
                    <a16:creationId xmlns:a16="http://schemas.microsoft.com/office/drawing/2014/main" id="{FDC9222B-6889-4C7B-9EDC-BCB979DA6D9D}"/>
                  </a:ext>
                </a:extLst>
              </p:cNvPr>
              <p:cNvSpPr/>
              <p:nvPr/>
            </p:nvSpPr>
            <p:spPr>
              <a:xfrm rot="9434905">
                <a:off x="1685344" y="4153078"/>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67B42832-DF8B-4C7E-A060-3E762B3B62C1}"/>
                </a:ext>
              </a:extLst>
            </p:cNvPr>
            <p:cNvSpPr txBox="1"/>
            <p:nvPr/>
          </p:nvSpPr>
          <p:spPr>
            <a:xfrm>
              <a:off x="4872518" y="3524274"/>
              <a:ext cx="1665199" cy="369332"/>
            </a:xfrm>
            <a:prstGeom prst="rect">
              <a:avLst/>
            </a:prstGeom>
            <a:noFill/>
          </p:spPr>
          <p:txBody>
            <a:bodyPr wrap="none" rtlCol="0">
              <a:spAutoFit/>
            </a:bodyPr>
            <a:lstStyle/>
            <a:p>
              <a:r>
                <a:rPr lang="en-US" dirty="0"/>
                <a:t>genetic variants</a:t>
              </a:r>
            </a:p>
          </p:txBody>
        </p:sp>
      </p:grpSp>
      <p:grpSp>
        <p:nvGrpSpPr>
          <p:cNvPr id="95" name="Group 94">
            <a:extLst>
              <a:ext uri="{FF2B5EF4-FFF2-40B4-BE49-F238E27FC236}">
                <a16:creationId xmlns:a16="http://schemas.microsoft.com/office/drawing/2014/main" id="{2E5E708F-E418-47CB-957F-38EED25066AC}"/>
              </a:ext>
            </a:extLst>
          </p:cNvPr>
          <p:cNvGrpSpPr/>
          <p:nvPr/>
        </p:nvGrpSpPr>
        <p:grpSpPr>
          <a:xfrm>
            <a:off x="7399174" y="5430207"/>
            <a:ext cx="737118" cy="441099"/>
            <a:chOff x="7501811" y="5275985"/>
            <a:chExt cx="737118" cy="441099"/>
          </a:xfrm>
        </p:grpSpPr>
        <p:cxnSp>
          <p:nvCxnSpPr>
            <p:cNvPr id="96" name="Straight Connector 95">
              <a:extLst>
                <a:ext uri="{FF2B5EF4-FFF2-40B4-BE49-F238E27FC236}">
                  <a16:creationId xmlns:a16="http://schemas.microsoft.com/office/drawing/2014/main" id="{23CA88FA-7F38-4420-91EA-046A767AA5E5}"/>
                </a:ext>
              </a:extLst>
            </p:cNvPr>
            <p:cNvCxnSpPr/>
            <p:nvPr/>
          </p:nvCxnSpPr>
          <p:spPr>
            <a:xfrm flipV="1">
              <a:off x="7529804" y="5275985"/>
              <a:ext cx="0" cy="441099"/>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1A6A2D5-167F-43BB-B591-B4A418FCE477}"/>
                </a:ext>
              </a:extLst>
            </p:cNvPr>
            <p:cNvCxnSpPr/>
            <p:nvPr/>
          </p:nvCxnSpPr>
          <p:spPr>
            <a:xfrm>
              <a:off x="7501811" y="5275985"/>
              <a:ext cx="737118" cy="0"/>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92F51850-0C27-47E5-B6C0-8CCA0CFAF37B}"/>
              </a:ext>
            </a:extLst>
          </p:cNvPr>
          <p:cNvSpPr txBox="1"/>
          <p:nvPr/>
        </p:nvSpPr>
        <p:spPr>
          <a:xfrm>
            <a:off x="7173508" y="5003942"/>
            <a:ext cx="507318" cy="369332"/>
          </a:xfrm>
          <a:prstGeom prst="rect">
            <a:avLst/>
          </a:prstGeom>
          <a:noFill/>
        </p:spPr>
        <p:txBody>
          <a:bodyPr wrap="none" rtlCol="0">
            <a:spAutoFit/>
          </a:bodyPr>
          <a:lstStyle/>
          <a:p>
            <a:r>
              <a:rPr lang="en-US" dirty="0"/>
              <a:t>TSS</a:t>
            </a:r>
          </a:p>
        </p:txBody>
      </p:sp>
      <p:grpSp>
        <p:nvGrpSpPr>
          <p:cNvPr id="118" name="Group 117">
            <a:extLst>
              <a:ext uri="{FF2B5EF4-FFF2-40B4-BE49-F238E27FC236}">
                <a16:creationId xmlns:a16="http://schemas.microsoft.com/office/drawing/2014/main" id="{0BF6DDC8-B8E2-4BF1-A86D-71B9C3ABB3BA}"/>
              </a:ext>
            </a:extLst>
          </p:cNvPr>
          <p:cNvGrpSpPr/>
          <p:nvPr/>
        </p:nvGrpSpPr>
        <p:grpSpPr>
          <a:xfrm>
            <a:off x="7311862" y="2235770"/>
            <a:ext cx="3127496" cy="2556873"/>
            <a:chOff x="7311862" y="2235770"/>
            <a:chExt cx="3127496" cy="2556873"/>
          </a:xfrm>
        </p:grpSpPr>
        <p:grpSp>
          <p:nvGrpSpPr>
            <p:cNvPr id="119" name="Group 118">
              <a:extLst>
                <a:ext uri="{FF2B5EF4-FFF2-40B4-BE49-F238E27FC236}">
                  <a16:creationId xmlns:a16="http://schemas.microsoft.com/office/drawing/2014/main" id="{D85D3831-DC24-41DD-ACF8-4B9A179A720A}"/>
                </a:ext>
              </a:extLst>
            </p:cNvPr>
            <p:cNvGrpSpPr/>
            <p:nvPr/>
          </p:nvGrpSpPr>
          <p:grpSpPr>
            <a:xfrm>
              <a:off x="7311862" y="2631473"/>
              <a:ext cx="914400" cy="228600"/>
              <a:chOff x="5903224" y="1215982"/>
              <a:chExt cx="5997363" cy="695807"/>
            </a:xfrm>
          </p:grpSpPr>
          <p:grpSp>
            <p:nvGrpSpPr>
              <p:cNvPr id="124" name="Group 123">
                <a:extLst>
                  <a:ext uri="{FF2B5EF4-FFF2-40B4-BE49-F238E27FC236}">
                    <a16:creationId xmlns:a16="http://schemas.microsoft.com/office/drawing/2014/main" id="{E2639CDE-3FC8-40CB-B8AD-EC1FF75A5E84}"/>
                  </a:ext>
                </a:extLst>
              </p:cNvPr>
              <p:cNvGrpSpPr/>
              <p:nvPr/>
            </p:nvGrpSpPr>
            <p:grpSpPr>
              <a:xfrm>
                <a:off x="7623110" y="1223211"/>
                <a:ext cx="2565583" cy="674278"/>
                <a:chOff x="7623110" y="1223211"/>
                <a:chExt cx="2565583" cy="674278"/>
              </a:xfrm>
            </p:grpSpPr>
            <p:grpSp>
              <p:nvGrpSpPr>
                <p:cNvPr id="137" name="Group 136">
                  <a:extLst>
                    <a:ext uri="{FF2B5EF4-FFF2-40B4-BE49-F238E27FC236}">
                      <a16:creationId xmlns:a16="http://schemas.microsoft.com/office/drawing/2014/main" id="{B15318FE-A453-47F4-AFE3-7D7C227E3345}"/>
                    </a:ext>
                  </a:extLst>
                </p:cNvPr>
                <p:cNvGrpSpPr/>
                <p:nvPr/>
              </p:nvGrpSpPr>
              <p:grpSpPr>
                <a:xfrm>
                  <a:off x="7623110" y="1228038"/>
                  <a:ext cx="1702509" cy="669451"/>
                  <a:chOff x="7623110" y="1228038"/>
                  <a:chExt cx="1702509" cy="669451"/>
                </a:xfrm>
              </p:grpSpPr>
              <p:sp>
                <p:nvSpPr>
                  <p:cNvPr id="140" name="Arc 139">
                    <a:extLst>
                      <a:ext uri="{FF2B5EF4-FFF2-40B4-BE49-F238E27FC236}">
                        <a16:creationId xmlns:a16="http://schemas.microsoft.com/office/drawing/2014/main" id="{4C512C77-38DB-43DC-9D0B-CE96B5204C06}"/>
                      </a:ext>
                    </a:extLst>
                  </p:cNvPr>
                  <p:cNvSpPr/>
                  <p:nvPr/>
                </p:nvSpPr>
                <p:spPr>
                  <a:xfrm>
                    <a:off x="7623110" y="1256332"/>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Arc 140">
                    <a:extLst>
                      <a:ext uri="{FF2B5EF4-FFF2-40B4-BE49-F238E27FC236}">
                        <a16:creationId xmlns:a16="http://schemas.microsoft.com/office/drawing/2014/main" id="{CBE8E953-904A-4A1A-BB4B-7DDF7565A3AE}"/>
                      </a:ext>
                    </a:extLst>
                  </p:cNvPr>
                  <p:cNvSpPr/>
                  <p:nvPr/>
                </p:nvSpPr>
                <p:spPr>
                  <a:xfrm rot="10800000">
                    <a:off x="8474364" y="1228038"/>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8" name="Arc 137">
                  <a:extLst>
                    <a:ext uri="{FF2B5EF4-FFF2-40B4-BE49-F238E27FC236}">
                      <a16:creationId xmlns:a16="http://schemas.microsoft.com/office/drawing/2014/main" id="{5A83A38C-FC25-4EB8-B41D-21551FFEF0CA}"/>
                    </a:ext>
                  </a:extLst>
                </p:cNvPr>
                <p:cNvSpPr/>
                <p:nvPr/>
              </p:nvSpPr>
              <p:spPr>
                <a:xfrm rot="10800000">
                  <a:off x="8487915" y="1223211"/>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Arc 138">
                  <a:extLst>
                    <a:ext uri="{FF2B5EF4-FFF2-40B4-BE49-F238E27FC236}">
                      <a16:creationId xmlns:a16="http://schemas.microsoft.com/office/drawing/2014/main" id="{2F580DAC-396D-4948-B80F-BDE199886B4A}"/>
                    </a:ext>
                  </a:extLst>
                </p:cNvPr>
                <p:cNvSpPr/>
                <p:nvPr/>
              </p:nvSpPr>
              <p:spPr>
                <a:xfrm>
                  <a:off x="9337438" y="1247013"/>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7DC892AE-ADF7-4B51-A312-7B39AE35567C}"/>
                  </a:ext>
                </a:extLst>
              </p:cNvPr>
              <p:cNvGrpSpPr/>
              <p:nvPr/>
            </p:nvGrpSpPr>
            <p:grpSpPr>
              <a:xfrm>
                <a:off x="9335004" y="1215982"/>
                <a:ext cx="2565583" cy="674278"/>
                <a:chOff x="7623110" y="1223211"/>
                <a:chExt cx="2565583" cy="674278"/>
              </a:xfrm>
            </p:grpSpPr>
            <p:grpSp>
              <p:nvGrpSpPr>
                <p:cNvPr id="132" name="Group 131">
                  <a:extLst>
                    <a:ext uri="{FF2B5EF4-FFF2-40B4-BE49-F238E27FC236}">
                      <a16:creationId xmlns:a16="http://schemas.microsoft.com/office/drawing/2014/main" id="{418AE29C-14E3-4274-A7B7-5F8688425C69}"/>
                    </a:ext>
                  </a:extLst>
                </p:cNvPr>
                <p:cNvGrpSpPr/>
                <p:nvPr/>
              </p:nvGrpSpPr>
              <p:grpSpPr>
                <a:xfrm>
                  <a:off x="7623110" y="1228038"/>
                  <a:ext cx="1702509" cy="669451"/>
                  <a:chOff x="7623110" y="1228038"/>
                  <a:chExt cx="1702509" cy="669451"/>
                </a:xfrm>
              </p:grpSpPr>
              <p:sp>
                <p:nvSpPr>
                  <p:cNvPr id="135" name="Arc 134">
                    <a:extLst>
                      <a:ext uri="{FF2B5EF4-FFF2-40B4-BE49-F238E27FC236}">
                        <a16:creationId xmlns:a16="http://schemas.microsoft.com/office/drawing/2014/main" id="{50FF901B-A39C-4B10-A38F-4285E3F3CD4B}"/>
                      </a:ext>
                    </a:extLst>
                  </p:cNvPr>
                  <p:cNvSpPr/>
                  <p:nvPr/>
                </p:nvSpPr>
                <p:spPr>
                  <a:xfrm>
                    <a:off x="7623110" y="1256332"/>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Arc 135">
                    <a:extLst>
                      <a:ext uri="{FF2B5EF4-FFF2-40B4-BE49-F238E27FC236}">
                        <a16:creationId xmlns:a16="http://schemas.microsoft.com/office/drawing/2014/main" id="{D98BA6B1-A275-4F85-808F-3BF8C1B9A787}"/>
                      </a:ext>
                    </a:extLst>
                  </p:cNvPr>
                  <p:cNvSpPr/>
                  <p:nvPr/>
                </p:nvSpPr>
                <p:spPr>
                  <a:xfrm rot="10800000">
                    <a:off x="8474364" y="1228038"/>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3" name="Arc 132">
                  <a:extLst>
                    <a:ext uri="{FF2B5EF4-FFF2-40B4-BE49-F238E27FC236}">
                      <a16:creationId xmlns:a16="http://schemas.microsoft.com/office/drawing/2014/main" id="{40F7F34E-3328-4A8E-9261-C98FDF71CB11}"/>
                    </a:ext>
                  </a:extLst>
                </p:cNvPr>
                <p:cNvSpPr/>
                <p:nvPr/>
              </p:nvSpPr>
              <p:spPr>
                <a:xfrm rot="10800000">
                  <a:off x="8487915" y="1223211"/>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Arc 133">
                  <a:extLst>
                    <a:ext uri="{FF2B5EF4-FFF2-40B4-BE49-F238E27FC236}">
                      <a16:creationId xmlns:a16="http://schemas.microsoft.com/office/drawing/2014/main" id="{E8031F67-45AA-4620-ADB8-EFE5252A206D}"/>
                    </a:ext>
                  </a:extLst>
                </p:cNvPr>
                <p:cNvSpPr/>
                <p:nvPr/>
              </p:nvSpPr>
              <p:spPr>
                <a:xfrm>
                  <a:off x="9337438" y="1247013"/>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FABB94D5-426B-4613-AF29-CC4E2BB7639B}"/>
                  </a:ext>
                </a:extLst>
              </p:cNvPr>
              <p:cNvGrpSpPr/>
              <p:nvPr/>
            </p:nvGrpSpPr>
            <p:grpSpPr>
              <a:xfrm>
                <a:off x="5903224" y="1237511"/>
                <a:ext cx="2565583" cy="674278"/>
                <a:chOff x="7623110" y="1223211"/>
                <a:chExt cx="2565583" cy="674278"/>
              </a:xfrm>
            </p:grpSpPr>
            <p:grpSp>
              <p:nvGrpSpPr>
                <p:cNvPr id="127" name="Group 126">
                  <a:extLst>
                    <a:ext uri="{FF2B5EF4-FFF2-40B4-BE49-F238E27FC236}">
                      <a16:creationId xmlns:a16="http://schemas.microsoft.com/office/drawing/2014/main" id="{564CD5D6-1721-43CC-81E0-D01303D75580}"/>
                    </a:ext>
                  </a:extLst>
                </p:cNvPr>
                <p:cNvGrpSpPr/>
                <p:nvPr/>
              </p:nvGrpSpPr>
              <p:grpSpPr>
                <a:xfrm>
                  <a:off x="7623110" y="1228038"/>
                  <a:ext cx="1702509" cy="669451"/>
                  <a:chOff x="7623110" y="1228038"/>
                  <a:chExt cx="1702509" cy="669451"/>
                </a:xfrm>
              </p:grpSpPr>
              <p:sp>
                <p:nvSpPr>
                  <p:cNvPr id="130" name="Arc 129">
                    <a:extLst>
                      <a:ext uri="{FF2B5EF4-FFF2-40B4-BE49-F238E27FC236}">
                        <a16:creationId xmlns:a16="http://schemas.microsoft.com/office/drawing/2014/main" id="{13A2CF5E-FFD4-472E-997F-304FB0C4C987}"/>
                      </a:ext>
                    </a:extLst>
                  </p:cNvPr>
                  <p:cNvSpPr/>
                  <p:nvPr/>
                </p:nvSpPr>
                <p:spPr>
                  <a:xfrm>
                    <a:off x="7623110" y="1256332"/>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Arc 130">
                    <a:extLst>
                      <a:ext uri="{FF2B5EF4-FFF2-40B4-BE49-F238E27FC236}">
                        <a16:creationId xmlns:a16="http://schemas.microsoft.com/office/drawing/2014/main" id="{1B2FC35F-43E7-4980-BCF5-413954967A97}"/>
                      </a:ext>
                    </a:extLst>
                  </p:cNvPr>
                  <p:cNvSpPr/>
                  <p:nvPr/>
                </p:nvSpPr>
                <p:spPr>
                  <a:xfrm rot="10800000">
                    <a:off x="8474364" y="1228038"/>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28" name="Arc 127">
                  <a:extLst>
                    <a:ext uri="{FF2B5EF4-FFF2-40B4-BE49-F238E27FC236}">
                      <a16:creationId xmlns:a16="http://schemas.microsoft.com/office/drawing/2014/main" id="{D3A45DF2-4C36-4A8E-B8DD-6B048DA22224}"/>
                    </a:ext>
                  </a:extLst>
                </p:cNvPr>
                <p:cNvSpPr/>
                <p:nvPr/>
              </p:nvSpPr>
              <p:spPr>
                <a:xfrm rot="10800000">
                  <a:off x="8487915" y="1223211"/>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9" name="Arc 128">
                  <a:extLst>
                    <a:ext uri="{FF2B5EF4-FFF2-40B4-BE49-F238E27FC236}">
                      <a16:creationId xmlns:a16="http://schemas.microsoft.com/office/drawing/2014/main" id="{AFFDB575-4DD7-4ADD-81ED-5BE6FB20B648}"/>
                    </a:ext>
                  </a:extLst>
                </p:cNvPr>
                <p:cNvSpPr/>
                <p:nvPr/>
              </p:nvSpPr>
              <p:spPr>
                <a:xfrm>
                  <a:off x="9337438" y="1247013"/>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20" name="TextBox 119">
              <a:extLst>
                <a:ext uri="{FF2B5EF4-FFF2-40B4-BE49-F238E27FC236}">
                  <a16:creationId xmlns:a16="http://schemas.microsoft.com/office/drawing/2014/main" id="{517CEC3B-78EE-4D41-A0E3-33E202AF36FA}"/>
                </a:ext>
              </a:extLst>
            </p:cNvPr>
            <p:cNvSpPr txBox="1"/>
            <p:nvPr/>
          </p:nvSpPr>
          <p:spPr>
            <a:xfrm>
              <a:off x="7483641" y="2235770"/>
              <a:ext cx="1883785" cy="369332"/>
            </a:xfrm>
            <a:prstGeom prst="rect">
              <a:avLst/>
            </a:prstGeom>
            <a:noFill/>
          </p:spPr>
          <p:txBody>
            <a:bodyPr wrap="none" rtlCol="0">
              <a:spAutoFit/>
            </a:bodyPr>
            <a:lstStyle/>
            <a:p>
              <a:r>
                <a:rPr lang="en-US" dirty="0"/>
                <a:t>miRNA expression</a:t>
              </a:r>
            </a:p>
          </p:txBody>
        </p:sp>
        <p:sp>
          <p:nvSpPr>
            <p:cNvPr id="121" name="Arc 120">
              <a:extLst>
                <a:ext uri="{FF2B5EF4-FFF2-40B4-BE49-F238E27FC236}">
                  <a16:creationId xmlns:a16="http://schemas.microsoft.com/office/drawing/2014/main" id="{42B8A6D8-279F-4344-AB79-4A180038F463}"/>
                </a:ext>
              </a:extLst>
            </p:cNvPr>
            <p:cNvSpPr/>
            <p:nvPr/>
          </p:nvSpPr>
          <p:spPr>
            <a:xfrm rot="14123628">
              <a:off x="7313145" y="3321190"/>
              <a:ext cx="2201525" cy="741382"/>
            </a:xfrm>
            <a:prstGeom prst="arc">
              <a:avLst>
                <a:gd name="adj1" fmla="val 16616560"/>
                <a:gd name="adj2" fmla="val 21182830"/>
              </a:avLst>
            </a:prstGeom>
            <a:ln w="76200">
              <a:solidFill>
                <a:schemeClr val="bg2">
                  <a:lumMod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TextBox 121">
              <a:extLst>
                <a:ext uri="{FF2B5EF4-FFF2-40B4-BE49-F238E27FC236}">
                  <a16:creationId xmlns:a16="http://schemas.microsoft.com/office/drawing/2014/main" id="{2EBCC8DB-9BF4-483A-9893-F0005240864B}"/>
                </a:ext>
              </a:extLst>
            </p:cNvPr>
            <p:cNvSpPr txBox="1"/>
            <p:nvPr/>
          </p:nvSpPr>
          <p:spPr>
            <a:xfrm>
              <a:off x="7903567" y="3267365"/>
              <a:ext cx="2535791" cy="369332"/>
            </a:xfrm>
            <a:prstGeom prst="rect">
              <a:avLst/>
            </a:prstGeom>
            <a:noFill/>
          </p:spPr>
          <p:txBody>
            <a:bodyPr wrap="square" rtlCol="0">
              <a:spAutoFit/>
            </a:bodyPr>
            <a:lstStyle/>
            <a:p>
              <a:r>
                <a:rPr lang="en-US" dirty="0"/>
                <a:t>potential miRNA BS</a:t>
              </a:r>
            </a:p>
          </p:txBody>
        </p:sp>
        <p:sp>
          <p:nvSpPr>
            <p:cNvPr id="123" name="Rectangle 122">
              <a:extLst>
                <a:ext uri="{FF2B5EF4-FFF2-40B4-BE49-F238E27FC236}">
                  <a16:creationId xmlns:a16="http://schemas.microsoft.com/office/drawing/2014/main" id="{5848058F-0088-4654-8690-732273815E03}"/>
                </a:ext>
              </a:extLst>
            </p:cNvPr>
            <p:cNvSpPr/>
            <p:nvPr/>
          </p:nvSpPr>
          <p:spPr>
            <a:xfrm rot="1486317">
              <a:off x="8041546" y="3947445"/>
              <a:ext cx="197624" cy="114425"/>
            </a:xfrm>
            <a:prstGeom prst="rect">
              <a:avLst/>
            </a:prstGeom>
            <a:solidFill>
              <a:schemeClr val="bg2">
                <a:lumMod val="50000"/>
              </a:schemeClr>
            </a:solidFill>
            <a:ln>
              <a:solidFill>
                <a:schemeClr val="tx1">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A71315A5-F456-46BA-B29D-94BEB29ACCEE}"/>
              </a:ext>
            </a:extLst>
          </p:cNvPr>
          <p:cNvGrpSpPr/>
          <p:nvPr/>
        </p:nvGrpSpPr>
        <p:grpSpPr>
          <a:xfrm>
            <a:off x="7695322" y="3643442"/>
            <a:ext cx="4114800" cy="836222"/>
            <a:chOff x="7695322" y="3643442"/>
            <a:chExt cx="4114800" cy="836222"/>
          </a:xfrm>
        </p:grpSpPr>
        <p:grpSp>
          <p:nvGrpSpPr>
            <p:cNvPr id="99" name="Group 98">
              <a:extLst>
                <a:ext uri="{FF2B5EF4-FFF2-40B4-BE49-F238E27FC236}">
                  <a16:creationId xmlns:a16="http://schemas.microsoft.com/office/drawing/2014/main" id="{9479A281-27F8-4A0F-8E20-11B5EBA48147}"/>
                </a:ext>
              </a:extLst>
            </p:cNvPr>
            <p:cNvGrpSpPr/>
            <p:nvPr/>
          </p:nvGrpSpPr>
          <p:grpSpPr>
            <a:xfrm>
              <a:off x="7695322" y="4022464"/>
              <a:ext cx="4114800" cy="457200"/>
              <a:chOff x="5903224" y="1215982"/>
              <a:chExt cx="5997363" cy="695807"/>
            </a:xfrm>
          </p:grpSpPr>
          <p:grpSp>
            <p:nvGrpSpPr>
              <p:cNvPr id="100" name="Group 99">
                <a:extLst>
                  <a:ext uri="{FF2B5EF4-FFF2-40B4-BE49-F238E27FC236}">
                    <a16:creationId xmlns:a16="http://schemas.microsoft.com/office/drawing/2014/main" id="{4C70A517-5FEE-4283-8BE0-FB67268B5C74}"/>
                  </a:ext>
                </a:extLst>
              </p:cNvPr>
              <p:cNvGrpSpPr/>
              <p:nvPr/>
            </p:nvGrpSpPr>
            <p:grpSpPr>
              <a:xfrm>
                <a:off x="7623110" y="1223211"/>
                <a:ext cx="2565583" cy="674278"/>
                <a:chOff x="7623110" y="1223211"/>
                <a:chExt cx="2565583" cy="674278"/>
              </a:xfrm>
            </p:grpSpPr>
            <p:grpSp>
              <p:nvGrpSpPr>
                <p:cNvPr id="113" name="Group 112">
                  <a:extLst>
                    <a:ext uri="{FF2B5EF4-FFF2-40B4-BE49-F238E27FC236}">
                      <a16:creationId xmlns:a16="http://schemas.microsoft.com/office/drawing/2014/main" id="{22E9A4A5-ED48-4802-BD79-4AFB64B987DD}"/>
                    </a:ext>
                  </a:extLst>
                </p:cNvPr>
                <p:cNvGrpSpPr/>
                <p:nvPr/>
              </p:nvGrpSpPr>
              <p:grpSpPr>
                <a:xfrm>
                  <a:off x="7623110" y="1228038"/>
                  <a:ext cx="1702509" cy="669451"/>
                  <a:chOff x="7623110" y="1228038"/>
                  <a:chExt cx="1702509" cy="669451"/>
                </a:xfrm>
              </p:grpSpPr>
              <p:sp>
                <p:nvSpPr>
                  <p:cNvPr id="116" name="Arc 115">
                    <a:extLst>
                      <a:ext uri="{FF2B5EF4-FFF2-40B4-BE49-F238E27FC236}">
                        <a16:creationId xmlns:a16="http://schemas.microsoft.com/office/drawing/2014/main" id="{56B3EDCC-5832-4DB8-9ECC-7FCD9A49F9F3}"/>
                      </a:ext>
                    </a:extLst>
                  </p:cNvPr>
                  <p:cNvSpPr/>
                  <p:nvPr/>
                </p:nvSpPr>
                <p:spPr>
                  <a:xfrm>
                    <a:off x="7623110" y="1256332"/>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Arc 116">
                    <a:extLst>
                      <a:ext uri="{FF2B5EF4-FFF2-40B4-BE49-F238E27FC236}">
                        <a16:creationId xmlns:a16="http://schemas.microsoft.com/office/drawing/2014/main" id="{16FF5680-6988-44BC-A1AC-44B794701400}"/>
                      </a:ext>
                    </a:extLst>
                  </p:cNvPr>
                  <p:cNvSpPr/>
                  <p:nvPr/>
                </p:nvSpPr>
                <p:spPr>
                  <a:xfrm rot="10800000">
                    <a:off x="8474364" y="1228038"/>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4" name="Arc 113">
                  <a:extLst>
                    <a:ext uri="{FF2B5EF4-FFF2-40B4-BE49-F238E27FC236}">
                      <a16:creationId xmlns:a16="http://schemas.microsoft.com/office/drawing/2014/main" id="{A8590F8B-F59D-4DE2-B748-BB81A4F97E4E}"/>
                    </a:ext>
                  </a:extLst>
                </p:cNvPr>
                <p:cNvSpPr/>
                <p:nvPr/>
              </p:nvSpPr>
              <p:spPr>
                <a:xfrm rot="10800000">
                  <a:off x="8487915" y="1223211"/>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a:extLst>
                    <a:ext uri="{FF2B5EF4-FFF2-40B4-BE49-F238E27FC236}">
                      <a16:creationId xmlns:a16="http://schemas.microsoft.com/office/drawing/2014/main" id="{E3AB3FE2-D938-4FB7-AD7B-02E315978551}"/>
                    </a:ext>
                  </a:extLst>
                </p:cNvPr>
                <p:cNvSpPr/>
                <p:nvPr/>
              </p:nvSpPr>
              <p:spPr>
                <a:xfrm>
                  <a:off x="9337438" y="1247013"/>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83EC3F71-D475-4C8A-B9AF-979AB6EDE999}"/>
                  </a:ext>
                </a:extLst>
              </p:cNvPr>
              <p:cNvGrpSpPr/>
              <p:nvPr/>
            </p:nvGrpSpPr>
            <p:grpSpPr>
              <a:xfrm>
                <a:off x="9335004" y="1215982"/>
                <a:ext cx="2565583" cy="674278"/>
                <a:chOff x="7623110" y="1223211"/>
                <a:chExt cx="2565583" cy="674278"/>
              </a:xfrm>
            </p:grpSpPr>
            <p:grpSp>
              <p:nvGrpSpPr>
                <p:cNvPr id="108" name="Group 107">
                  <a:extLst>
                    <a:ext uri="{FF2B5EF4-FFF2-40B4-BE49-F238E27FC236}">
                      <a16:creationId xmlns:a16="http://schemas.microsoft.com/office/drawing/2014/main" id="{FAA66251-966B-4E02-8788-283AECB5E0A2}"/>
                    </a:ext>
                  </a:extLst>
                </p:cNvPr>
                <p:cNvGrpSpPr/>
                <p:nvPr/>
              </p:nvGrpSpPr>
              <p:grpSpPr>
                <a:xfrm>
                  <a:off x="7623110" y="1228038"/>
                  <a:ext cx="1702509" cy="669451"/>
                  <a:chOff x="7623110" y="1228038"/>
                  <a:chExt cx="1702509" cy="669451"/>
                </a:xfrm>
              </p:grpSpPr>
              <p:sp>
                <p:nvSpPr>
                  <p:cNvPr id="111" name="Arc 110">
                    <a:extLst>
                      <a:ext uri="{FF2B5EF4-FFF2-40B4-BE49-F238E27FC236}">
                        <a16:creationId xmlns:a16="http://schemas.microsoft.com/office/drawing/2014/main" id="{B5A4F0CF-37DB-4805-9BA1-17C7EFADC5DF}"/>
                      </a:ext>
                    </a:extLst>
                  </p:cNvPr>
                  <p:cNvSpPr/>
                  <p:nvPr/>
                </p:nvSpPr>
                <p:spPr>
                  <a:xfrm>
                    <a:off x="7623110" y="1256332"/>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a:extLst>
                      <a:ext uri="{FF2B5EF4-FFF2-40B4-BE49-F238E27FC236}">
                        <a16:creationId xmlns:a16="http://schemas.microsoft.com/office/drawing/2014/main" id="{171ACC56-93E8-441E-9481-53B490C5630E}"/>
                      </a:ext>
                    </a:extLst>
                  </p:cNvPr>
                  <p:cNvSpPr/>
                  <p:nvPr/>
                </p:nvSpPr>
                <p:spPr>
                  <a:xfrm rot="10800000">
                    <a:off x="8474364" y="1228038"/>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9" name="Arc 108">
                  <a:extLst>
                    <a:ext uri="{FF2B5EF4-FFF2-40B4-BE49-F238E27FC236}">
                      <a16:creationId xmlns:a16="http://schemas.microsoft.com/office/drawing/2014/main" id="{2FD4888A-086E-408F-B2CA-EA498A85BC6B}"/>
                    </a:ext>
                  </a:extLst>
                </p:cNvPr>
                <p:cNvSpPr/>
                <p:nvPr/>
              </p:nvSpPr>
              <p:spPr>
                <a:xfrm rot="10800000">
                  <a:off x="8487915" y="1223211"/>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a:extLst>
                    <a:ext uri="{FF2B5EF4-FFF2-40B4-BE49-F238E27FC236}">
                      <a16:creationId xmlns:a16="http://schemas.microsoft.com/office/drawing/2014/main" id="{A3611CAC-E900-40AF-A028-D2DE2E064E1E}"/>
                    </a:ext>
                  </a:extLst>
                </p:cNvPr>
                <p:cNvSpPr/>
                <p:nvPr/>
              </p:nvSpPr>
              <p:spPr>
                <a:xfrm>
                  <a:off x="9337438" y="1247013"/>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085B80BF-B625-4661-8C58-783A48342D87}"/>
                  </a:ext>
                </a:extLst>
              </p:cNvPr>
              <p:cNvGrpSpPr/>
              <p:nvPr/>
            </p:nvGrpSpPr>
            <p:grpSpPr>
              <a:xfrm>
                <a:off x="5903224" y="1237511"/>
                <a:ext cx="2565583" cy="674278"/>
                <a:chOff x="7623110" y="1223211"/>
                <a:chExt cx="2565583" cy="674278"/>
              </a:xfrm>
            </p:grpSpPr>
            <p:grpSp>
              <p:nvGrpSpPr>
                <p:cNvPr id="103" name="Group 102">
                  <a:extLst>
                    <a:ext uri="{FF2B5EF4-FFF2-40B4-BE49-F238E27FC236}">
                      <a16:creationId xmlns:a16="http://schemas.microsoft.com/office/drawing/2014/main" id="{9D924D0F-63F6-4A31-8156-37CA30B04EC6}"/>
                    </a:ext>
                  </a:extLst>
                </p:cNvPr>
                <p:cNvGrpSpPr/>
                <p:nvPr/>
              </p:nvGrpSpPr>
              <p:grpSpPr>
                <a:xfrm>
                  <a:off x="7623110" y="1228038"/>
                  <a:ext cx="1702509" cy="669451"/>
                  <a:chOff x="7623110" y="1228038"/>
                  <a:chExt cx="1702509" cy="669451"/>
                </a:xfrm>
              </p:grpSpPr>
              <p:sp>
                <p:nvSpPr>
                  <p:cNvPr id="106" name="Arc 105">
                    <a:extLst>
                      <a:ext uri="{FF2B5EF4-FFF2-40B4-BE49-F238E27FC236}">
                        <a16:creationId xmlns:a16="http://schemas.microsoft.com/office/drawing/2014/main" id="{A3B9BB6F-5D18-4E8C-B62B-4F1660B06C44}"/>
                      </a:ext>
                    </a:extLst>
                  </p:cNvPr>
                  <p:cNvSpPr/>
                  <p:nvPr/>
                </p:nvSpPr>
                <p:spPr>
                  <a:xfrm>
                    <a:off x="7623110" y="1256332"/>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a:extLst>
                      <a:ext uri="{FF2B5EF4-FFF2-40B4-BE49-F238E27FC236}">
                        <a16:creationId xmlns:a16="http://schemas.microsoft.com/office/drawing/2014/main" id="{2F5D2C19-6AED-4C5B-8461-A731E4F0FEF9}"/>
                      </a:ext>
                    </a:extLst>
                  </p:cNvPr>
                  <p:cNvSpPr/>
                  <p:nvPr/>
                </p:nvSpPr>
                <p:spPr>
                  <a:xfrm rot="10800000">
                    <a:off x="8474364" y="1228038"/>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04" name="Arc 103">
                  <a:extLst>
                    <a:ext uri="{FF2B5EF4-FFF2-40B4-BE49-F238E27FC236}">
                      <a16:creationId xmlns:a16="http://schemas.microsoft.com/office/drawing/2014/main" id="{9D0C9C5E-34B1-46DF-8804-4E5299A59CD9}"/>
                    </a:ext>
                  </a:extLst>
                </p:cNvPr>
                <p:cNvSpPr/>
                <p:nvPr/>
              </p:nvSpPr>
              <p:spPr>
                <a:xfrm rot="10800000">
                  <a:off x="8487915" y="1223211"/>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Arc 104">
                  <a:extLst>
                    <a:ext uri="{FF2B5EF4-FFF2-40B4-BE49-F238E27FC236}">
                      <a16:creationId xmlns:a16="http://schemas.microsoft.com/office/drawing/2014/main" id="{0196C319-AF76-4C74-8A1D-FBBF8530ABD8}"/>
                    </a:ext>
                  </a:extLst>
                </p:cNvPr>
                <p:cNvSpPr/>
                <p:nvPr/>
              </p:nvSpPr>
              <p:spPr>
                <a:xfrm>
                  <a:off x="9337438" y="1247013"/>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4F65BDF0-85D6-4C26-94CC-51716FA19AC5}"/>
                </a:ext>
              </a:extLst>
            </p:cNvPr>
            <p:cNvSpPr txBox="1"/>
            <p:nvPr/>
          </p:nvSpPr>
          <p:spPr>
            <a:xfrm>
              <a:off x="9367837" y="3643442"/>
              <a:ext cx="1830886" cy="369332"/>
            </a:xfrm>
            <a:prstGeom prst="rect">
              <a:avLst/>
            </a:prstGeom>
            <a:noFill/>
          </p:spPr>
          <p:txBody>
            <a:bodyPr wrap="none" rtlCol="0">
              <a:spAutoFit/>
            </a:bodyPr>
            <a:lstStyle/>
            <a:p>
              <a:r>
                <a:rPr lang="en-US" dirty="0"/>
                <a:t>mRNA expression</a:t>
              </a:r>
            </a:p>
          </p:txBody>
        </p:sp>
      </p:grpSp>
      <p:grpSp>
        <p:nvGrpSpPr>
          <p:cNvPr id="147" name="Group 146">
            <a:extLst>
              <a:ext uri="{FF2B5EF4-FFF2-40B4-BE49-F238E27FC236}">
                <a16:creationId xmlns:a16="http://schemas.microsoft.com/office/drawing/2014/main" id="{E83134CF-BBE9-4873-A4FB-1C0BA674F57B}"/>
              </a:ext>
            </a:extLst>
          </p:cNvPr>
          <p:cNvGrpSpPr/>
          <p:nvPr/>
        </p:nvGrpSpPr>
        <p:grpSpPr>
          <a:xfrm>
            <a:off x="9172873" y="1423688"/>
            <a:ext cx="2443600" cy="2202614"/>
            <a:chOff x="9172873" y="1423688"/>
            <a:chExt cx="2443600" cy="2202614"/>
          </a:xfrm>
        </p:grpSpPr>
        <p:sp>
          <p:nvSpPr>
            <p:cNvPr id="144" name="TextBox 143">
              <a:extLst>
                <a:ext uri="{FF2B5EF4-FFF2-40B4-BE49-F238E27FC236}">
                  <a16:creationId xmlns:a16="http://schemas.microsoft.com/office/drawing/2014/main" id="{A7B373C8-5B01-4202-BA49-4558F78D2943}"/>
                </a:ext>
              </a:extLst>
            </p:cNvPr>
            <p:cNvSpPr txBox="1"/>
            <p:nvPr/>
          </p:nvSpPr>
          <p:spPr>
            <a:xfrm>
              <a:off x="9172873" y="1423688"/>
              <a:ext cx="1924053" cy="369332"/>
            </a:xfrm>
            <a:prstGeom prst="rect">
              <a:avLst/>
            </a:prstGeom>
            <a:noFill/>
          </p:spPr>
          <p:txBody>
            <a:bodyPr wrap="none" rtlCol="0">
              <a:spAutoFit/>
            </a:bodyPr>
            <a:lstStyle/>
            <a:p>
              <a:r>
                <a:rPr lang="en-US" dirty="0"/>
                <a:t>protein expression</a:t>
              </a:r>
            </a:p>
          </p:txBody>
        </p:sp>
        <p:cxnSp>
          <p:nvCxnSpPr>
            <p:cNvPr id="145" name="Straight Arrow Connector 144">
              <a:extLst>
                <a:ext uri="{FF2B5EF4-FFF2-40B4-BE49-F238E27FC236}">
                  <a16:creationId xmlns:a16="http://schemas.microsoft.com/office/drawing/2014/main" id="{C56A83ED-CEE2-4BAD-B7AE-E62B402E287E}"/>
                </a:ext>
              </a:extLst>
            </p:cNvPr>
            <p:cNvCxnSpPr>
              <a:cxnSpLocks/>
            </p:cNvCxnSpPr>
            <p:nvPr/>
          </p:nvCxnSpPr>
          <p:spPr>
            <a:xfrm flipV="1">
              <a:off x="11159273" y="2795745"/>
              <a:ext cx="0" cy="830557"/>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6" name="Oval 145">
              <a:extLst>
                <a:ext uri="{FF2B5EF4-FFF2-40B4-BE49-F238E27FC236}">
                  <a16:creationId xmlns:a16="http://schemas.microsoft.com/office/drawing/2014/main" id="{2205A51B-9865-44BB-A8B4-F15A5C36A5DE}"/>
                </a:ext>
              </a:extLst>
            </p:cNvPr>
            <p:cNvSpPr/>
            <p:nvPr/>
          </p:nvSpPr>
          <p:spPr>
            <a:xfrm>
              <a:off x="10702073" y="1752405"/>
              <a:ext cx="914400" cy="914400"/>
            </a:xfrm>
            <a:prstGeom prst="ellipse">
              <a:avLst/>
            </a:prstGeom>
            <a:solidFill>
              <a:schemeClr val="accent6">
                <a:lumMod val="40000"/>
                <a:lumOff val="60000"/>
              </a:schemeClr>
            </a:solidFill>
            <a:ln w="38100">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55" name="TextBox 54"/>
          <p:cNvSpPr txBox="1"/>
          <p:nvPr/>
        </p:nvSpPr>
        <p:spPr>
          <a:xfrm>
            <a:off x="9568352" y="5718843"/>
            <a:ext cx="1561646" cy="369332"/>
          </a:xfrm>
          <a:prstGeom prst="rect">
            <a:avLst/>
          </a:prstGeom>
          <a:noFill/>
        </p:spPr>
        <p:txBody>
          <a:bodyPr wrap="none" rtlCol="0">
            <a:spAutoFit/>
          </a:bodyPr>
          <a:lstStyle/>
          <a:p>
            <a:r>
              <a:rPr lang="en-US" dirty="0"/>
              <a:t>DNA sequence</a:t>
            </a:r>
          </a:p>
        </p:txBody>
      </p:sp>
      <p:sp>
        <p:nvSpPr>
          <p:cNvPr id="148" name="TextBox 124">
            <a:extLst>
              <a:ext uri="{FF2B5EF4-FFF2-40B4-BE49-F238E27FC236}">
                <a16:creationId xmlns:a16="http://schemas.microsoft.com/office/drawing/2014/main" id="{CA9B7EAC-F09F-1D29-8294-8F435D591D31}"/>
              </a:ext>
            </a:extLst>
          </p:cNvPr>
          <p:cNvSpPr txBox="1">
            <a:spLocks noChangeArrowheads="1"/>
          </p:cNvSpPr>
          <p:nvPr/>
        </p:nvSpPr>
        <p:spPr bwMode="auto">
          <a:xfrm>
            <a:off x="0" y="130314"/>
            <a:ext cx="12192000" cy="769441"/>
          </a:xfrm>
          <a:prstGeom prst="rect">
            <a:avLst/>
          </a:prstGeom>
          <a:noFill/>
          <a:ln w="9525">
            <a:noFill/>
            <a:miter lim="800000"/>
            <a:headEnd/>
            <a:tailEnd/>
          </a:ln>
        </p:spPr>
        <p:txBody>
          <a:bodyPr wrap="square">
            <a:spAutoFit/>
          </a:bodyPr>
          <a:lstStyle/>
          <a:p>
            <a:pPr algn="ctr"/>
            <a:r>
              <a:rPr lang="en-US" sz="4400" dirty="0">
                <a:latin typeface="Arial" pitchFamily="34" charset="0"/>
                <a:cs typeface="Arial" pitchFamily="34" charset="0"/>
              </a:rPr>
              <a:t>Gene Regulation is Complex</a:t>
            </a:r>
          </a:p>
        </p:txBody>
      </p:sp>
    </p:spTree>
    <p:extLst>
      <p:ext uri="{BB962C8B-B14F-4D97-AF65-F5344CB8AC3E}">
        <p14:creationId xmlns:p14="http://schemas.microsoft.com/office/powerpoint/2010/main" val="874908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A824C702-C0C0-4923-8D34-81520B1D7A1A}"/>
              </a:ext>
            </a:extLst>
          </p:cNvPr>
          <p:cNvGrpSpPr/>
          <p:nvPr/>
        </p:nvGrpSpPr>
        <p:grpSpPr>
          <a:xfrm>
            <a:off x="249945" y="1391591"/>
            <a:ext cx="11560177" cy="5495207"/>
            <a:chOff x="249945" y="1391591"/>
            <a:chExt cx="11560177" cy="5495207"/>
          </a:xfrm>
        </p:grpSpPr>
        <p:grpSp>
          <p:nvGrpSpPr>
            <p:cNvPr id="149" name="Group 148">
              <a:extLst>
                <a:ext uri="{FF2B5EF4-FFF2-40B4-BE49-F238E27FC236}">
                  <a16:creationId xmlns:a16="http://schemas.microsoft.com/office/drawing/2014/main" id="{0FAD16DF-51EE-49EE-BCF0-576D4C9375E9}"/>
                </a:ext>
              </a:extLst>
            </p:cNvPr>
            <p:cNvGrpSpPr/>
            <p:nvPr/>
          </p:nvGrpSpPr>
          <p:grpSpPr>
            <a:xfrm>
              <a:off x="1538523" y="5912589"/>
              <a:ext cx="6846886" cy="974209"/>
              <a:chOff x="1538523" y="5912589"/>
              <a:chExt cx="6846886" cy="974209"/>
            </a:xfrm>
          </p:grpSpPr>
          <p:sp>
            <p:nvSpPr>
              <p:cNvPr id="91" name="Flowchart: Delay 90">
                <a:extLst>
                  <a:ext uri="{FF2B5EF4-FFF2-40B4-BE49-F238E27FC236}">
                    <a16:creationId xmlns:a16="http://schemas.microsoft.com/office/drawing/2014/main" id="{321FE55A-D633-462D-9848-FF7394105CD7}"/>
                  </a:ext>
                </a:extLst>
              </p:cNvPr>
              <p:cNvSpPr/>
              <p:nvPr/>
            </p:nvSpPr>
            <p:spPr>
              <a:xfrm rot="5400000">
                <a:off x="3918313" y="3532799"/>
                <a:ext cx="857038" cy="5616617"/>
              </a:xfrm>
              <a:prstGeom prst="flowChartDelay">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5DF67DB0-D5D9-41D0-A6D3-7DE416E34090}"/>
                  </a:ext>
                </a:extLst>
              </p:cNvPr>
              <p:cNvSpPr txBox="1"/>
              <p:nvPr/>
            </p:nvSpPr>
            <p:spPr>
              <a:xfrm>
                <a:off x="6725788" y="6517466"/>
                <a:ext cx="1659621" cy="369332"/>
              </a:xfrm>
              <a:prstGeom prst="rect">
                <a:avLst/>
              </a:prstGeom>
              <a:noFill/>
            </p:spPr>
            <p:txBody>
              <a:bodyPr wrap="none" rtlCol="0">
                <a:spAutoFit/>
              </a:bodyPr>
              <a:lstStyle/>
              <a:p>
                <a:r>
                  <a:rPr lang="en-US" dirty="0"/>
                  <a:t>chromatin state</a:t>
                </a:r>
              </a:p>
            </p:txBody>
          </p:sp>
        </p:grpSp>
        <p:grpSp>
          <p:nvGrpSpPr>
            <p:cNvPr id="150" name="Group 149">
              <a:extLst>
                <a:ext uri="{FF2B5EF4-FFF2-40B4-BE49-F238E27FC236}">
                  <a16:creationId xmlns:a16="http://schemas.microsoft.com/office/drawing/2014/main" id="{C272B229-1BDF-450C-B33A-7A7A605C7460}"/>
                </a:ext>
              </a:extLst>
            </p:cNvPr>
            <p:cNvGrpSpPr/>
            <p:nvPr/>
          </p:nvGrpSpPr>
          <p:grpSpPr>
            <a:xfrm>
              <a:off x="4505959" y="4379897"/>
              <a:ext cx="2502587" cy="1706457"/>
              <a:chOff x="4505959" y="4379897"/>
              <a:chExt cx="2502587" cy="1706457"/>
            </a:xfrm>
          </p:grpSpPr>
          <p:sp>
            <p:nvSpPr>
              <p:cNvPr id="93" name="TextBox 92">
                <a:extLst>
                  <a:ext uri="{FF2B5EF4-FFF2-40B4-BE49-F238E27FC236}">
                    <a16:creationId xmlns:a16="http://schemas.microsoft.com/office/drawing/2014/main" id="{2CD06A41-F2B1-47C3-83C8-62730706317C}"/>
                  </a:ext>
                </a:extLst>
              </p:cNvPr>
              <p:cNvSpPr txBox="1"/>
              <p:nvPr/>
            </p:nvSpPr>
            <p:spPr>
              <a:xfrm>
                <a:off x="4640782" y="4429880"/>
                <a:ext cx="2367764" cy="369332"/>
              </a:xfrm>
              <a:prstGeom prst="rect">
                <a:avLst/>
              </a:prstGeom>
              <a:noFill/>
            </p:spPr>
            <p:txBody>
              <a:bodyPr wrap="none" rtlCol="0">
                <a:spAutoFit/>
              </a:bodyPr>
              <a:lstStyle/>
              <a:p>
                <a:r>
                  <a:rPr lang="en-US" dirty="0"/>
                  <a:t>3D chromatin structure</a:t>
                </a:r>
              </a:p>
            </p:txBody>
          </p:sp>
          <p:sp>
            <p:nvSpPr>
              <p:cNvPr id="94" name="Oval 93">
                <a:extLst>
                  <a:ext uri="{FF2B5EF4-FFF2-40B4-BE49-F238E27FC236}">
                    <a16:creationId xmlns:a16="http://schemas.microsoft.com/office/drawing/2014/main" id="{499449F7-F5C1-499B-AA1A-0F5CE47C0FE7}"/>
                  </a:ext>
                </a:extLst>
              </p:cNvPr>
              <p:cNvSpPr/>
              <p:nvPr/>
            </p:nvSpPr>
            <p:spPr>
              <a:xfrm rot="20221125">
                <a:off x="4505959" y="4379897"/>
                <a:ext cx="449028" cy="1706457"/>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C906F8F-B20B-4EEA-8734-6C784F9147C8}"/>
                </a:ext>
              </a:extLst>
            </p:cNvPr>
            <p:cNvGrpSpPr/>
            <p:nvPr/>
          </p:nvGrpSpPr>
          <p:grpSpPr>
            <a:xfrm>
              <a:off x="685055" y="2835990"/>
              <a:ext cx="8942798" cy="3107245"/>
              <a:chOff x="977163" y="1934311"/>
              <a:chExt cx="8942798" cy="3107245"/>
            </a:xfrm>
          </p:grpSpPr>
          <p:cxnSp>
            <p:nvCxnSpPr>
              <p:cNvPr id="3" name="Straight Connector 2">
                <a:extLst>
                  <a:ext uri="{FF2B5EF4-FFF2-40B4-BE49-F238E27FC236}">
                    <a16:creationId xmlns:a16="http://schemas.microsoft.com/office/drawing/2014/main" id="{58DE5217-CD6D-4D7B-99AA-2FA550C81890}"/>
                  </a:ext>
                </a:extLst>
              </p:cNvPr>
              <p:cNvCxnSpPr/>
              <p:nvPr/>
            </p:nvCxnSpPr>
            <p:spPr>
              <a:xfrm>
                <a:off x="2051224" y="4997620"/>
                <a:ext cx="786873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34DAE9B-6D6C-4872-AB9C-E4AD793D9136}"/>
                  </a:ext>
                </a:extLst>
              </p:cNvPr>
              <p:cNvSpPr/>
              <p:nvPr/>
            </p:nvSpPr>
            <p:spPr>
              <a:xfrm>
                <a:off x="977163" y="1934311"/>
                <a:ext cx="5183904" cy="2710249"/>
              </a:xfrm>
              <a:custGeom>
                <a:avLst/>
                <a:gdLst>
                  <a:gd name="connsiteX0" fmla="*/ 317780 w 6908051"/>
                  <a:gd name="connsiteY0" fmla="*/ 2710249 h 2710249"/>
                  <a:gd name="connsiteX1" fmla="*/ 45932 w 6908051"/>
                  <a:gd name="connsiteY1" fmla="*/ 1919417 h 2710249"/>
                  <a:gd name="connsiteX2" fmla="*/ 1158040 w 6908051"/>
                  <a:gd name="connsiteY2" fmla="*/ 1458098 h 2710249"/>
                  <a:gd name="connsiteX3" fmla="*/ 2682040 w 6908051"/>
                  <a:gd name="connsiteY3" fmla="*/ 1087395 h 2710249"/>
                  <a:gd name="connsiteX4" fmla="*/ 4057759 w 6908051"/>
                  <a:gd name="connsiteY4" fmla="*/ 1787611 h 2710249"/>
                  <a:gd name="connsiteX5" fmla="*/ 5227532 w 6908051"/>
                  <a:gd name="connsiteY5" fmla="*/ 1647568 h 2710249"/>
                  <a:gd name="connsiteX6" fmla="*/ 5680613 w 6908051"/>
                  <a:gd name="connsiteY6" fmla="*/ 420130 h 2710249"/>
                  <a:gd name="connsiteX7" fmla="*/ 6908051 w 6908051"/>
                  <a:gd name="connsiteY7" fmla="*/ 0 h 2710249"/>
                  <a:gd name="connsiteX8" fmla="*/ 6908051 w 6908051"/>
                  <a:gd name="connsiteY8" fmla="*/ 0 h 271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051" h="2710249">
                    <a:moveTo>
                      <a:pt x="317780" y="2710249"/>
                    </a:moveTo>
                    <a:cubicBezTo>
                      <a:pt x="111834" y="2419179"/>
                      <a:pt x="-94111" y="2128109"/>
                      <a:pt x="45932" y="1919417"/>
                    </a:cubicBezTo>
                    <a:cubicBezTo>
                      <a:pt x="185975" y="1710725"/>
                      <a:pt x="718689" y="1596768"/>
                      <a:pt x="1158040" y="1458098"/>
                    </a:cubicBezTo>
                    <a:cubicBezTo>
                      <a:pt x="1597391" y="1319428"/>
                      <a:pt x="2198754" y="1032476"/>
                      <a:pt x="2682040" y="1087395"/>
                    </a:cubicBezTo>
                    <a:cubicBezTo>
                      <a:pt x="3165327" y="1142314"/>
                      <a:pt x="3633510" y="1694249"/>
                      <a:pt x="4057759" y="1787611"/>
                    </a:cubicBezTo>
                    <a:cubicBezTo>
                      <a:pt x="4482008" y="1880973"/>
                      <a:pt x="4957056" y="1875481"/>
                      <a:pt x="5227532" y="1647568"/>
                    </a:cubicBezTo>
                    <a:cubicBezTo>
                      <a:pt x="5498008" y="1419654"/>
                      <a:pt x="5400527" y="694725"/>
                      <a:pt x="5680613" y="420130"/>
                    </a:cubicBezTo>
                    <a:cubicBezTo>
                      <a:pt x="5960700" y="145535"/>
                      <a:pt x="6908051" y="0"/>
                      <a:pt x="6908051" y="0"/>
                    </a:cubicBezTo>
                    <a:lnTo>
                      <a:pt x="6908051" y="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61E255D9-D846-43A7-A802-244019069D1A}"/>
                  </a:ext>
                </a:extLst>
              </p:cNvPr>
              <p:cNvSpPr/>
              <p:nvPr/>
            </p:nvSpPr>
            <p:spPr>
              <a:xfrm rot="21297453">
                <a:off x="1202725" y="4547285"/>
                <a:ext cx="873211" cy="494271"/>
              </a:xfrm>
              <a:custGeom>
                <a:avLst/>
                <a:gdLst>
                  <a:gd name="connsiteX0" fmla="*/ 873211 w 873211"/>
                  <a:gd name="connsiteY0" fmla="*/ 494271 h 494271"/>
                  <a:gd name="connsiteX1" fmla="*/ 247135 w 873211"/>
                  <a:gd name="connsiteY1" fmla="*/ 337752 h 494271"/>
                  <a:gd name="connsiteX2" fmla="*/ 0 w 873211"/>
                  <a:gd name="connsiteY2" fmla="*/ 0 h 494271"/>
                  <a:gd name="connsiteX3" fmla="*/ 0 w 873211"/>
                  <a:gd name="connsiteY3" fmla="*/ 0 h 494271"/>
                </a:gdLst>
                <a:ahLst/>
                <a:cxnLst>
                  <a:cxn ang="0">
                    <a:pos x="connsiteX0" y="connsiteY0"/>
                  </a:cxn>
                  <a:cxn ang="0">
                    <a:pos x="connsiteX1" y="connsiteY1"/>
                  </a:cxn>
                  <a:cxn ang="0">
                    <a:pos x="connsiteX2" y="connsiteY2"/>
                  </a:cxn>
                  <a:cxn ang="0">
                    <a:pos x="connsiteX3" y="connsiteY3"/>
                  </a:cxn>
                </a:cxnLst>
                <a:rect l="l" t="t" r="r" b="b"/>
                <a:pathLst>
                  <a:path w="873211" h="494271">
                    <a:moveTo>
                      <a:pt x="873211" y="494271"/>
                    </a:moveTo>
                    <a:cubicBezTo>
                      <a:pt x="632940" y="457200"/>
                      <a:pt x="392670" y="420130"/>
                      <a:pt x="247135" y="337752"/>
                    </a:cubicBezTo>
                    <a:cubicBezTo>
                      <a:pt x="101600" y="255374"/>
                      <a:pt x="0" y="0"/>
                      <a:pt x="0" y="0"/>
                    </a:cubicBezTo>
                    <a:lnTo>
                      <a:pt x="0" y="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9F970C3-4805-4664-987C-3CFC9B5BAEB1}"/>
                </a:ext>
              </a:extLst>
            </p:cNvPr>
            <p:cNvGrpSpPr/>
            <p:nvPr/>
          </p:nvGrpSpPr>
          <p:grpSpPr>
            <a:xfrm>
              <a:off x="3246637" y="2214129"/>
              <a:ext cx="3184632" cy="4156740"/>
              <a:chOff x="3246637" y="2214129"/>
              <a:chExt cx="3184632" cy="4156740"/>
            </a:xfrm>
          </p:grpSpPr>
          <p:grpSp>
            <p:nvGrpSpPr>
              <p:cNvPr id="7" name="Group 6">
                <a:extLst>
                  <a:ext uri="{FF2B5EF4-FFF2-40B4-BE49-F238E27FC236}">
                    <a16:creationId xmlns:a16="http://schemas.microsoft.com/office/drawing/2014/main" id="{96208DC3-8269-4AC2-843D-77680E15DFFC}"/>
                  </a:ext>
                </a:extLst>
              </p:cNvPr>
              <p:cNvGrpSpPr/>
              <p:nvPr/>
            </p:nvGrpSpPr>
            <p:grpSpPr>
              <a:xfrm>
                <a:off x="3246637" y="2551877"/>
                <a:ext cx="3178088" cy="3818992"/>
                <a:chOff x="3349274" y="2416317"/>
                <a:chExt cx="3178088" cy="3818992"/>
              </a:xfrm>
              <a:solidFill>
                <a:srgbClr val="FF5050"/>
              </a:solidFill>
            </p:grpSpPr>
            <p:sp>
              <p:nvSpPr>
                <p:cNvPr id="9" name="Flowchart: Delay 8">
                  <a:extLst>
                    <a:ext uri="{FF2B5EF4-FFF2-40B4-BE49-F238E27FC236}">
                      <a16:creationId xmlns:a16="http://schemas.microsoft.com/office/drawing/2014/main" id="{38B4BEBD-C7D3-4951-9E19-364EC5A96AAC}"/>
                    </a:ext>
                  </a:extLst>
                </p:cNvPr>
                <p:cNvSpPr/>
                <p:nvPr/>
              </p:nvSpPr>
              <p:spPr>
                <a:xfrm rot="5400000">
                  <a:off x="6111494" y="5819442"/>
                  <a:ext cx="437141" cy="394594"/>
                </a:xfrm>
                <a:prstGeom prst="flowChartDelay">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a:extLst>
                    <a:ext uri="{FF2B5EF4-FFF2-40B4-BE49-F238E27FC236}">
                      <a16:creationId xmlns:a16="http://schemas.microsoft.com/office/drawing/2014/main" id="{A7FD614D-52B3-474E-8A8F-7FE3D2E96EAD}"/>
                    </a:ext>
                  </a:extLst>
                </p:cNvPr>
                <p:cNvSpPr/>
                <p:nvPr/>
              </p:nvSpPr>
              <p:spPr>
                <a:xfrm rot="5400000">
                  <a:off x="3328000" y="5807636"/>
                  <a:ext cx="437141" cy="394594"/>
                </a:xfrm>
                <a:prstGeom prst="flowChartDelay">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a:extLst>
                    <a:ext uri="{FF2B5EF4-FFF2-40B4-BE49-F238E27FC236}">
                      <a16:creationId xmlns:a16="http://schemas.microsoft.com/office/drawing/2014/main" id="{420E2426-E875-4592-AF35-0D5DB3032F07}"/>
                    </a:ext>
                  </a:extLst>
                </p:cNvPr>
                <p:cNvSpPr/>
                <p:nvPr/>
              </p:nvSpPr>
              <p:spPr>
                <a:xfrm rot="14699603">
                  <a:off x="5110544" y="2437591"/>
                  <a:ext cx="437141" cy="394594"/>
                </a:xfrm>
                <a:prstGeom prst="flowChartDelay">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41D29BCB-1087-4A71-9BC0-BF837330E7EB}"/>
                  </a:ext>
                </a:extLst>
              </p:cNvPr>
              <p:cNvSpPr txBox="1"/>
              <p:nvPr/>
            </p:nvSpPr>
            <p:spPr>
              <a:xfrm>
                <a:off x="5144763" y="2214129"/>
                <a:ext cx="1286506" cy="369332"/>
              </a:xfrm>
              <a:prstGeom prst="rect">
                <a:avLst/>
              </a:prstGeom>
              <a:noFill/>
            </p:spPr>
            <p:txBody>
              <a:bodyPr wrap="none" rtlCol="0">
                <a:spAutoFit/>
              </a:bodyPr>
              <a:lstStyle/>
              <a:p>
                <a:r>
                  <a:rPr lang="en-US" i="1" dirty="0"/>
                  <a:t>in vivo</a:t>
                </a:r>
                <a:r>
                  <a:rPr lang="en-US" dirty="0"/>
                  <a:t> TFBS</a:t>
                </a:r>
              </a:p>
            </p:txBody>
          </p:sp>
        </p:grpSp>
        <p:grpSp>
          <p:nvGrpSpPr>
            <p:cNvPr id="12" name="Group 11">
              <a:extLst>
                <a:ext uri="{FF2B5EF4-FFF2-40B4-BE49-F238E27FC236}">
                  <a16:creationId xmlns:a16="http://schemas.microsoft.com/office/drawing/2014/main" id="{471F70B6-BD12-4B1D-8E7E-40F719B8D960}"/>
                </a:ext>
              </a:extLst>
            </p:cNvPr>
            <p:cNvGrpSpPr/>
            <p:nvPr/>
          </p:nvGrpSpPr>
          <p:grpSpPr>
            <a:xfrm>
              <a:off x="249945" y="3682943"/>
              <a:ext cx="8591183" cy="2469355"/>
              <a:chOff x="249945" y="3682943"/>
              <a:chExt cx="8591183" cy="2469355"/>
            </a:xfrm>
          </p:grpSpPr>
          <p:sp>
            <p:nvSpPr>
              <p:cNvPr id="13" name="TextBox 12">
                <a:extLst>
                  <a:ext uri="{FF2B5EF4-FFF2-40B4-BE49-F238E27FC236}">
                    <a16:creationId xmlns:a16="http://schemas.microsoft.com/office/drawing/2014/main" id="{E0F57BD2-FA0F-4CD3-8582-1B1B2E936A65}"/>
                  </a:ext>
                </a:extLst>
              </p:cNvPr>
              <p:cNvSpPr txBox="1"/>
              <p:nvPr/>
            </p:nvSpPr>
            <p:spPr>
              <a:xfrm>
                <a:off x="249945" y="3682943"/>
                <a:ext cx="1532984" cy="369332"/>
              </a:xfrm>
              <a:prstGeom prst="rect">
                <a:avLst/>
              </a:prstGeom>
              <a:noFill/>
            </p:spPr>
            <p:txBody>
              <a:bodyPr wrap="none" rtlCol="0">
                <a:spAutoFit/>
              </a:bodyPr>
              <a:lstStyle/>
              <a:p>
                <a:r>
                  <a:rPr lang="en-US" dirty="0"/>
                  <a:t>potential TFBS</a:t>
                </a:r>
              </a:p>
            </p:txBody>
          </p:sp>
          <p:grpSp>
            <p:nvGrpSpPr>
              <p:cNvPr id="14" name="Group 13">
                <a:extLst>
                  <a:ext uri="{FF2B5EF4-FFF2-40B4-BE49-F238E27FC236}">
                    <a16:creationId xmlns:a16="http://schemas.microsoft.com/office/drawing/2014/main" id="{3AA00FDF-90FA-44CE-A101-178BFDBCAB5F}"/>
                  </a:ext>
                </a:extLst>
              </p:cNvPr>
              <p:cNvGrpSpPr/>
              <p:nvPr/>
            </p:nvGrpSpPr>
            <p:grpSpPr>
              <a:xfrm>
                <a:off x="958151" y="4143850"/>
                <a:ext cx="7882977" cy="2008448"/>
                <a:chOff x="1060788" y="4008289"/>
                <a:chExt cx="7882977" cy="2008448"/>
              </a:xfrm>
            </p:grpSpPr>
            <p:sp>
              <p:nvSpPr>
                <p:cNvPr id="15" name="Rectangle 14">
                  <a:extLst>
                    <a:ext uri="{FF2B5EF4-FFF2-40B4-BE49-F238E27FC236}">
                      <a16:creationId xmlns:a16="http://schemas.microsoft.com/office/drawing/2014/main" id="{EBB4B140-53BF-44A7-946D-BD4E438010A7}"/>
                    </a:ext>
                  </a:extLst>
                </p:cNvPr>
                <p:cNvSpPr/>
                <p:nvPr/>
              </p:nvSpPr>
              <p:spPr>
                <a:xfrm>
                  <a:off x="5971596" y="5815594"/>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467499-7F32-48BB-9C99-0D5E24558BF4}"/>
                    </a:ext>
                  </a:extLst>
                </p:cNvPr>
                <p:cNvSpPr/>
                <p:nvPr/>
              </p:nvSpPr>
              <p:spPr>
                <a:xfrm>
                  <a:off x="4330425" y="5812091"/>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095917-1231-4D92-8678-3070CF4C3724}"/>
                    </a:ext>
                  </a:extLst>
                </p:cNvPr>
                <p:cNvSpPr/>
                <p:nvPr/>
              </p:nvSpPr>
              <p:spPr>
                <a:xfrm>
                  <a:off x="2413625" y="5805021"/>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AD419F0-D9F6-4C12-86BA-DFC9A08DBE5B}"/>
                    </a:ext>
                  </a:extLst>
                </p:cNvPr>
                <p:cNvSpPr/>
                <p:nvPr/>
              </p:nvSpPr>
              <p:spPr>
                <a:xfrm>
                  <a:off x="8238929" y="5815594"/>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14B444-7415-486B-9608-C8203BDFC306}"/>
                    </a:ext>
                  </a:extLst>
                </p:cNvPr>
                <p:cNvSpPr/>
                <p:nvPr/>
              </p:nvSpPr>
              <p:spPr>
                <a:xfrm rot="20268342">
                  <a:off x="1060788" y="4008289"/>
                  <a:ext cx="704836" cy="201143"/>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CD1BAA95-05D4-4824-8E32-05149E2F69F4}"/>
                </a:ext>
              </a:extLst>
            </p:cNvPr>
            <p:cNvGrpSpPr/>
            <p:nvPr/>
          </p:nvGrpSpPr>
          <p:grpSpPr>
            <a:xfrm>
              <a:off x="303146" y="1391591"/>
              <a:ext cx="4735277" cy="3165203"/>
              <a:chOff x="303146" y="1391591"/>
              <a:chExt cx="4735277" cy="3165203"/>
            </a:xfrm>
          </p:grpSpPr>
          <p:sp>
            <p:nvSpPr>
              <p:cNvPr id="21" name="Arc 20">
                <a:extLst>
                  <a:ext uri="{FF2B5EF4-FFF2-40B4-BE49-F238E27FC236}">
                    <a16:creationId xmlns:a16="http://schemas.microsoft.com/office/drawing/2014/main" id="{BCEF23F4-CE33-47D3-B6B2-2EBEAB203FE9}"/>
                  </a:ext>
                </a:extLst>
              </p:cNvPr>
              <p:cNvSpPr/>
              <p:nvPr/>
            </p:nvSpPr>
            <p:spPr>
              <a:xfrm rot="14123628">
                <a:off x="392819" y="3085341"/>
                <a:ext cx="2201525" cy="741382"/>
              </a:xfrm>
              <a:prstGeom prst="arc">
                <a:avLst>
                  <a:gd name="adj1" fmla="val 16616560"/>
                  <a:gd name="adj2" fmla="val 21182830"/>
                </a:avLst>
              </a:prstGeom>
              <a:ln w="76200">
                <a:solidFill>
                  <a:schemeClr val="bg2">
                    <a:lumMod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712D6175-7345-415A-B27E-D09C444EC5C1}"/>
                  </a:ext>
                </a:extLst>
              </p:cNvPr>
              <p:cNvSpPr/>
              <p:nvPr/>
            </p:nvSpPr>
            <p:spPr>
              <a:xfrm>
                <a:off x="2280470" y="1397066"/>
                <a:ext cx="1143000" cy="1143000"/>
              </a:xfrm>
              <a:prstGeom prst="ellipse">
                <a:avLst/>
              </a:prstGeom>
              <a:solidFill>
                <a:srgbClr val="FF5050"/>
              </a:solidFill>
              <a:ln w="38100">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C721A4-42DC-443C-92CD-B12ABAB289A7}"/>
                  </a:ext>
                </a:extLst>
              </p:cNvPr>
              <p:cNvSpPr/>
              <p:nvPr/>
            </p:nvSpPr>
            <p:spPr>
              <a:xfrm>
                <a:off x="303146" y="1391591"/>
                <a:ext cx="1143000" cy="1143000"/>
              </a:xfrm>
              <a:prstGeom prst="ellipse">
                <a:avLst/>
              </a:prstGeom>
              <a:solidFill>
                <a:schemeClr val="accent1">
                  <a:lumMod val="40000"/>
                  <a:lumOff val="60000"/>
                </a:schemeClr>
              </a:solidFill>
              <a:ln w="38100">
                <a:solidFill>
                  <a:schemeClr val="tx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EFC28F13-05FC-4D3F-8722-9D1460E88025}"/>
                  </a:ext>
                </a:extLst>
              </p:cNvPr>
              <p:cNvSpPr/>
              <p:nvPr/>
            </p:nvSpPr>
            <p:spPr>
              <a:xfrm>
                <a:off x="2064076" y="2075152"/>
                <a:ext cx="2974347" cy="1028700"/>
              </a:xfrm>
              <a:prstGeom prst="arc">
                <a:avLst>
                  <a:gd name="adj1" fmla="val 16616560"/>
                  <a:gd name="adj2" fmla="val 21369981"/>
                </a:avLst>
              </a:prstGeom>
              <a:ln w="7620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BD21726-56C0-4F30-AD10-1DE5E6111B2E}"/>
                </a:ext>
              </a:extLst>
            </p:cNvPr>
            <p:cNvGrpSpPr/>
            <p:nvPr/>
          </p:nvGrpSpPr>
          <p:grpSpPr>
            <a:xfrm>
              <a:off x="1093369" y="1963091"/>
              <a:ext cx="2786981" cy="993900"/>
              <a:chOff x="1093369" y="1963091"/>
              <a:chExt cx="2786981" cy="993900"/>
            </a:xfrm>
          </p:grpSpPr>
          <p:sp>
            <p:nvSpPr>
              <p:cNvPr id="26" name="Rectangle 25">
                <a:extLst>
                  <a:ext uri="{FF2B5EF4-FFF2-40B4-BE49-F238E27FC236}">
                    <a16:creationId xmlns:a16="http://schemas.microsoft.com/office/drawing/2014/main" id="{D93A5FBA-67F7-41FF-A103-41974E169EE5}"/>
                  </a:ext>
                </a:extLst>
              </p:cNvPr>
              <p:cNvSpPr/>
              <p:nvPr/>
            </p:nvSpPr>
            <p:spPr>
              <a:xfrm>
                <a:off x="1093369" y="2587659"/>
                <a:ext cx="2786981" cy="369332"/>
              </a:xfrm>
              <a:prstGeom prst="rect">
                <a:avLst/>
              </a:prstGeom>
            </p:spPr>
            <p:txBody>
              <a:bodyPr wrap="none">
                <a:spAutoFit/>
              </a:bodyPr>
              <a:lstStyle/>
              <a:p>
                <a:r>
                  <a:rPr lang="en-US" dirty="0"/>
                  <a:t>protein-protein interactions</a:t>
                </a:r>
              </a:p>
            </p:txBody>
          </p:sp>
          <p:cxnSp>
            <p:nvCxnSpPr>
              <p:cNvPr id="27" name="Straight Connector 26">
                <a:extLst>
                  <a:ext uri="{FF2B5EF4-FFF2-40B4-BE49-F238E27FC236}">
                    <a16:creationId xmlns:a16="http://schemas.microsoft.com/office/drawing/2014/main" id="{CB37D7D1-C1BE-4F41-8C0C-EFEE25776E7A}"/>
                  </a:ext>
                </a:extLst>
              </p:cNvPr>
              <p:cNvCxnSpPr/>
              <p:nvPr/>
            </p:nvCxnSpPr>
            <p:spPr>
              <a:xfrm>
                <a:off x="1446146" y="1963091"/>
                <a:ext cx="834324" cy="5475"/>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BA48AC8-F832-479E-90B6-9755786AD292}"/>
                </a:ext>
              </a:extLst>
            </p:cNvPr>
            <p:cNvGrpSpPr/>
            <p:nvPr/>
          </p:nvGrpSpPr>
          <p:grpSpPr>
            <a:xfrm>
              <a:off x="1775555" y="3956128"/>
              <a:ext cx="9082066" cy="1927518"/>
              <a:chOff x="1775555" y="3956128"/>
              <a:chExt cx="9082066" cy="1927518"/>
            </a:xfrm>
          </p:grpSpPr>
          <p:grpSp>
            <p:nvGrpSpPr>
              <p:cNvPr id="29" name="Group 28">
                <a:extLst>
                  <a:ext uri="{FF2B5EF4-FFF2-40B4-BE49-F238E27FC236}">
                    <a16:creationId xmlns:a16="http://schemas.microsoft.com/office/drawing/2014/main" id="{1658745E-6AFD-4208-9B19-65712CC3A95F}"/>
                  </a:ext>
                </a:extLst>
              </p:cNvPr>
              <p:cNvGrpSpPr/>
              <p:nvPr/>
            </p:nvGrpSpPr>
            <p:grpSpPr>
              <a:xfrm>
                <a:off x="1775555" y="3956128"/>
                <a:ext cx="7395908" cy="1927518"/>
                <a:chOff x="1878192" y="3820568"/>
                <a:chExt cx="7395908" cy="1927518"/>
              </a:xfrm>
            </p:grpSpPr>
            <p:grpSp>
              <p:nvGrpSpPr>
                <p:cNvPr id="31" name="Group 30">
                  <a:extLst>
                    <a:ext uri="{FF2B5EF4-FFF2-40B4-BE49-F238E27FC236}">
                      <a16:creationId xmlns:a16="http://schemas.microsoft.com/office/drawing/2014/main" id="{669FDBF1-664B-4EF4-BD4C-84C83C5E70EE}"/>
                    </a:ext>
                  </a:extLst>
                </p:cNvPr>
                <p:cNvGrpSpPr/>
                <p:nvPr/>
              </p:nvGrpSpPr>
              <p:grpSpPr>
                <a:xfrm>
                  <a:off x="5272136" y="5380670"/>
                  <a:ext cx="182880" cy="359741"/>
                  <a:chOff x="6945050" y="848573"/>
                  <a:chExt cx="182880" cy="359741"/>
                </a:xfrm>
              </p:grpSpPr>
              <p:cxnSp>
                <p:nvCxnSpPr>
                  <p:cNvPr id="53" name="Straight Connector 52">
                    <a:extLst>
                      <a:ext uri="{FF2B5EF4-FFF2-40B4-BE49-F238E27FC236}">
                        <a16:creationId xmlns:a16="http://schemas.microsoft.com/office/drawing/2014/main" id="{D160279E-BAD6-4C92-A9AA-3171C92E85D7}"/>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1C6D366-BF49-4229-870E-AE3DE566407F}"/>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20822FF3-D352-44B7-BF37-2E18ED088633}"/>
                    </a:ext>
                  </a:extLst>
                </p:cNvPr>
                <p:cNvGrpSpPr/>
                <p:nvPr/>
              </p:nvGrpSpPr>
              <p:grpSpPr>
                <a:xfrm>
                  <a:off x="5704681" y="5385336"/>
                  <a:ext cx="182880" cy="359741"/>
                  <a:chOff x="6945050" y="848573"/>
                  <a:chExt cx="182880" cy="359741"/>
                </a:xfrm>
              </p:grpSpPr>
              <p:cxnSp>
                <p:nvCxnSpPr>
                  <p:cNvPr id="51" name="Straight Connector 50">
                    <a:extLst>
                      <a:ext uri="{FF2B5EF4-FFF2-40B4-BE49-F238E27FC236}">
                        <a16:creationId xmlns:a16="http://schemas.microsoft.com/office/drawing/2014/main" id="{E5ABF843-B9F4-4E67-8BE8-78438DC5D196}"/>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4E73FAB6-610C-4060-A9B4-65797A98F892}"/>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483E97E0-E7BA-42AC-BEFD-502950F50628}"/>
                    </a:ext>
                  </a:extLst>
                </p:cNvPr>
                <p:cNvGrpSpPr/>
                <p:nvPr/>
              </p:nvGrpSpPr>
              <p:grpSpPr>
                <a:xfrm>
                  <a:off x="4447603" y="5388345"/>
                  <a:ext cx="182880" cy="359741"/>
                  <a:chOff x="6945050" y="848573"/>
                  <a:chExt cx="182880" cy="359741"/>
                </a:xfrm>
              </p:grpSpPr>
              <p:cxnSp>
                <p:nvCxnSpPr>
                  <p:cNvPr id="49" name="Straight Connector 48">
                    <a:extLst>
                      <a:ext uri="{FF2B5EF4-FFF2-40B4-BE49-F238E27FC236}">
                        <a16:creationId xmlns:a16="http://schemas.microsoft.com/office/drawing/2014/main" id="{9214F41A-2217-4B61-BA56-3B5AB5360D26}"/>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F77D6D4A-6F9E-4EE0-A82D-8471BAD8B1D0}"/>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F22DD294-0720-4BE3-95C3-9429BB498AFC}"/>
                    </a:ext>
                  </a:extLst>
                </p:cNvPr>
                <p:cNvGrpSpPr/>
                <p:nvPr/>
              </p:nvGrpSpPr>
              <p:grpSpPr>
                <a:xfrm>
                  <a:off x="1878192" y="5375120"/>
                  <a:ext cx="182880" cy="359741"/>
                  <a:chOff x="6945050" y="848573"/>
                  <a:chExt cx="182880" cy="359741"/>
                </a:xfrm>
              </p:grpSpPr>
              <p:cxnSp>
                <p:nvCxnSpPr>
                  <p:cNvPr id="47" name="Straight Connector 46">
                    <a:extLst>
                      <a:ext uri="{FF2B5EF4-FFF2-40B4-BE49-F238E27FC236}">
                        <a16:creationId xmlns:a16="http://schemas.microsoft.com/office/drawing/2014/main" id="{B12DEEA1-4CA8-4FAA-8C9A-EA751C1AFBA8}"/>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E4C9A28D-9A14-433C-9D2F-3C80C9C7EC85}"/>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76F256CA-BE0C-45FB-809E-3EFE573303BA}"/>
                    </a:ext>
                  </a:extLst>
                </p:cNvPr>
                <p:cNvGrpSpPr/>
                <p:nvPr/>
              </p:nvGrpSpPr>
              <p:grpSpPr>
                <a:xfrm rot="9821631">
                  <a:off x="2107894" y="3942278"/>
                  <a:ext cx="182880" cy="359741"/>
                  <a:chOff x="6945050" y="848573"/>
                  <a:chExt cx="182880" cy="359741"/>
                </a:xfrm>
              </p:grpSpPr>
              <p:cxnSp>
                <p:nvCxnSpPr>
                  <p:cNvPr id="45" name="Straight Connector 44">
                    <a:extLst>
                      <a:ext uri="{FF2B5EF4-FFF2-40B4-BE49-F238E27FC236}">
                        <a16:creationId xmlns:a16="http://schemas.microsoft.com/office/drawing/2014/main" id="{FF8D0CB3-DF58-42D5-8057-40D99640067A}"/>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8477F304-9865-4390-8901-9B77AED997E8}"/>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6F817C0D-8466-4F67-883B-B06524A6DBB0}"/>
                    </a:ext>
                  </a:extLst>
                </p:cNvPr>
                <p:cNvGrpSpPr/>
                <p:nvPr/>
              </p:nvGrpSpPr>
              <p:grpSpPr>
                <a:xfrm rot="9821631">
                  <a:off x="2472235" y="3820568"/>
                  <a:ext cx="182880" cy="359741"/>
                  <a:chOff x="6945050" y="848573"/>
                  <a:chExt cx="182880" cy="359741"/>
                </a:xfrm>
              </p:grpSpPr>
              <p:cxnSp>
                <p:nvCxnSpPr>
                  <p:cNvPr id="43" name="Straight Connector 42">
                    <a:extLst>
                      <a:ext uri="{FF2B5EF4-FFF2-40B4-BE49-F238E27FC236}">
                        <a16:creationId xmlns:a16="http://schemas.microsoft.com/office/drawing/2014/main" id="{27D30E0B-259D-4441-8A03-E606EAB78DEA}"/>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4F5A9B0E-EBE9-41B2-A309-3E1C55EA3655}"/>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DD56D318-583E-434E-A302-943C91CFCD62}"/>
                    </a:ext>
                  </a:extLst>
                </p:cNvPr>
                <p:cNvGrpSpPr/>
                <p:nvPr/>
              </p:nvGrpSpPr>
              <p:grpSpPr>
                <a:xfrm rot="8931855">
                  <a:off x="4545678" y="4477041"/>
                  <a:ext cx="182880" cy="359741"/>
                  <a:chOff x="6945050" y="848573"/>
                  <a:chExt cx="182880" cy="359741"/>
                </a:xfrm>
              </p:grpSpPr>
              <p:cxnSp>
                <p:nvCxnSpPr>
                  <p:cNvPr id="41" name="Straight Connector 40">
                    <a:extLst>
                      <a:ext uri="{FF2B5EF4-FFF2-40B4-BE49-F238E27FC236}">
                        <a16:creationId xmlns:a16="http://schemas.microsoft.com/office/drawing/2014/main" id="{7427A893-8721-49D2-A73A-715F22D39EB6}"/>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569A801F-C84D-471B-9A81-3B629A687AE6}"/>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8F402BB1-4E99-493B-96A7-082FE8453600}"/>
                    </a:ext>
                  </a:extLst>
                </p:cNvPr>
                <p:cNvGrpSpPr/>
                <p:nvPr/>
              </p:nvGrpSpPr>
              <p:grpSpPr>
                <a:xfrm>
                  <a:off x="9091220" y="5385336"/>
                  <a:ext cx="182880" cy="359741"/>
                  <a:chOff x="6945050" y="848573"/>
                  <a:chExt cx="182880" cy="359741"/>
                </a:xfrm>
              </p:grpSpPr>
              <p:cxnSp>
                <p:nvCxnSpPr>
                  <p:cNvPr id="39" name="Straight Connector 38">
                    <a:extLst>
                      <a:ext uri="{FF2B5EF4-FFF2-40B4-BE49-F238E27FC236}">
                        <a16:creationId xmlns:a16="http://schemas.microsoft.com/office/drawing/2014/main" id="{C3E428AF-B5CD-460A-A898-152E10AA1B97}"/>
                      </a:ext>
                    </a:extLst>
                  </p:cNvPr>
                  <p:cNvCxnSpPr>
                    <a:cxnSpLocks/>
                  </p:cNvCxnSpPr>
                  <p:nvPr/>
                </p:nvCxnSpPr>
                <p:spPr>
                  <a:xfrm>
                    <a:off x="7043029" y="979714"/>
                    <a:ext cx="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78FD2500-043B-4379-A992-67B0C2F86A7C}"/>
                      </a:ext>
                    </a:extLst>
                  </p:cNvPr>
                  <p:cNvSpPr/>
                  <p:nvPr/>
                </p:nvSpPr>
                <p:spPr>
                  <a:xfrm>
                    <a:off x="6945050" y="848573"/>
                    <a:ext cx="182880" cy="182880"/>
                  </a:xfrm>
                  <a:prstGeom prst="ellipse">
                    <a:avLst/>
                  </a:prstGeom>
                  <a:solidFill>
                    <a:srgbClr val="9966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0" name="TextBox 29">
                <a:extLst>
                  <a:ext uri="{FF2B5EF4-FFF2-40B4-BE49-F238E27FC236}">
                    <a16:creationId xmlns:a16="http://schemas.microsoft.com/office/drawing/2014/main" id="{B5C33C4F-5FA0-47C5-BE18-6E03E23BD5A4}"/>
                  </a:ext>
                </a:extLst>
              </p:cNvPr>
              <p:cNvSpPr txBox="1"/>
              <p:nvPr/>
            </p:nvSpPr>
            <p:spPr>
              <a:xfrm>
                <a:off x="9096818" y="5275488"/>
                <a:ext cx="1760803" cy="369332"/>
              </a:xfrm>
              <a:prstGeom prst="rect">
                <a:avLst/>
              </a:prstGeom>
              <a:noFill/>
            </p:spPr>
            <p:txBody>
              <a:bodyPr wrap="none" rtlCol="0">
                <a:spAutoFit/>
              </a:bodyPr>
              <a:lstStyle/>
              <a:p>
                <a:r>
                  <a:rPr lang="en-US" dirty="0"/>
                  <a:t>CpG methylation</a:t>
                </a:r>
              </a:p>
            </p:txBody>
          </p:sp>
        </p:grpSp>
        <p:grpSp>
          <p:nvGrpSpPr>
            <p:cNvPr id="82" name="Group 81">
              <a:extLst>
                <a:ext uri="{FF2B5EF4-FFF2-40B4-BE49-F238E27FC236}">
                  <a16:creationId xmlns:a16="http://schemas.microsoft.com/office/drawing/2014/main" id="{DCF45B9A-91BA-4554-91FB-F9F1C221A082}"/>
                </a:ext>
              </a:extLst>
            </p:cNvPr>
            <p:cNvGrpSpPr/>
            <p:nvPr/>
          </p:nvGrpSpPr>
          <p:grpSpPr>
            <a:xfrm>
              <a:off x="1582707" y="3524274"/>
              <a:ext cx="5357685" cy="2332502"/>
              <a:chOff x="1582707" y="3524274"/>
              <a:chExt cx="5357685" cy="2332502"/>
            </a:xfrm>
          </p:grpSpPr>
          <p:grpSp>
            <p:nvGrpSpPr>
              <p:cNvPr id="83" name="Group 82">
                <a:extLst>
                  <a:ext uri="{FF2B5EF4-FFF2-40B4-BE49-F238E27FC236}">
                    <a16:creationId xmlns:a16="http://schemas.microsoft.com/office/drawing/2014/main" id="{E8994BFB-43F6-404A-8104-C2541F8069C7}"/>
                  </a:ext>
                </a:extLst>
              </p:cNvPr>
              <p:cNvGrpSpPr/>
              <p:nvPr/>
            </p:nvGrpSpPr>
            <p:grpSpPr>
              <a:xfrm>
                <a:off x="1582707" y="3787856"/>
                <a:ext cx="5357685" cy="2068920"/>
                <a:chOff x="1685344" y="3652296"/>
                <a:chExt cx="5357685" cy="2068920"/>
              </a:xfrm>
            </p:grpSpPr>
            <p:sp>
              <p:nvSpPr>
                <p:cNvPr id="85" name="Isosceles Triangle 84">
                  <a:extLst>
                    <a:ext uri="{FF2B5EF4-FFF2-40B4-BE49-F238E27FC236}">
                      <a16:creationId xmlns:a16="http://schemas.microsoft.com/office/drawing/2014/main" id="{BE0264A2-B94F-4F9A-893D-F9874B646440}"/>
                    </a:ext>
                  </a:extLst>
                </p:cNvPr>
                <p:cNvSpPr/>
                <p:nvPr/>
              </p:nvSpPr>
              <p:spPr>
                <a:xfrm>
                  <a:off x="3872204" y="5448003"/>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6" name="Isosceles Triangle 85">
                  <a:extLst>
                    <a:ext uri="{FF2B5EF4-FFF2-40B4-BE49-F238E27FC236}">
                      <a16:creationId xmlns:a16="http://schemas.microsoft.com/office/drawing/2014/main" id="{6760814A-541C-4910-95C0-93B3DC21799F}"/>
                    </a:ext>
                  </a:extLst>
                </p:cNvPr>
                <p:cNvSpPr/>
                <p:nvPr/>
              </p:nvSpPr>
              <p:spPr>
                <a:xfrm>
                  <a:off x="2598547" y="5445420"/>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EDABD325-E1CA-4476-8BC6-3D2996CF656E}"/>
                    </a:ext>
                  </a:extLst>
                </p:cNvPr>
                <p:cNvSpPr/>
                <p:nvPr/>
              </p:nvSpPr>
              <p:spPr>
                <a:xfrm>
                  <a:off x="6828425" y="5449552"/>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1E313B37-3133-4F5C-96A8-FC1D1614AE1D}"/>
                    </a:ext>
                  </a:extLst>
                </p:cNvPr>
                <p:cNvSpPr/>
                <p:nvPr/>
              </p:nvSpPr>
              <p:spPr>
                <a:xfrm rot="5983649">
                  <a:off x="4937421" y="3623766"/>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9" name="Isosceles Triangle 88">
                  <a:extLst>
                    <a:ext uri="{FF2B5EF4-FFF2-40B4-BE49-F238E27FC236}">
                      <a16:creationId xmlns:a16="http://schemas.microsoft.com/office/drawing/2014/main" id="{FDC9222B-6889-4C7B-9EDC-BCB979DA6D9D}"/>
                    </a:ext>
                  </a:extLst>
                </p:cNvPr>
                <p:cNvSpPr/>
                <p:nvPr/>
              </p:nvSpPr>
              <p:spPr>
                <a:xfrm rot="9434905">
                  <a:off x="1685344" y="4153078"/>
                  <a:ext cx="214604" cy="2716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67B42832-DF8B-4C7E-A060-3E762B3B62C1}"/>
                  </a:ext>
                </a:extLst>
              </p:cNvPr>
              <p:cNvSpPr txBox="1"/>
              <p:nvPr/>
            </p:nvSpPr>
            <p:spPr>
              <a:xfrm>
                <a:off x="4872518" y="3524274"/>
                <a:ext cx="1665199" cy="369332"/>
              </a:xfrm>
              <a:prstGeom prst="rect">
                <a:avLst/>
              </a:prstGeom>
              <a:noFill/>
            </p:spPr>
            <p:txBody>
              <a:bodyPr wrap="none" rtlCol="0">
                <a:spAutoFit/>
              </a:bodyPr>
              <a:lstStyle/>
              <a:p>
                <a:r>
                  <a:rPr lang="en-US" dirty="0"/>
                  <a:t>genetic variants</a:t>
                </a:r>
              </a:p>
            </p:txBody>
          </p:sp>
        </p:grpSp>
        <p:grpSp>
          <p:nvGrpSpPr>
            <p:cNvPr id="95" name="Group 94">
              <a:extLst>
                <a:ext uri="{FF2B5EF4-FFF2-40B4-BE49-F238E27FC236}">
                  <a16:creationId xmlns:a16="http://schemas.microsoft.com/office/drawing/2014/main" id="{2E5E708F-E418-47CB-957F-38EED25066AC}"/>
                </a:ext>
              </a:extLst>
            </p:cNvPr>
            <p:cNvGrpSpPr/>
            <p:nvPr/>
          </p:nvGrpSpPr>
          <p:grpSpPr>
            <a:xfrm>
              <a:off x="7399174" y="5430207"/>
              <a:ext cx="737118" cy="441099"/>
              <a:chOff x="7501811" y="5275985"/>
              <a:chExt cx="737118" cy="441099"/>
            </a:xfrm>
          </p:grpSpPr>
          <p:cxnSp>
            <p:nvCxnSpPr>
              <p:cNvPr id="96" name="Straight Connector 95">
                <a:extLst>
                  <a:ext uri="{FF2B5EF4-FFF2-40B4-BE49-F238E27FC236}">
                    <a16:creationId xmlns:a16="http://schemas.microsoft.com/office/drawing/2014/main" id="{23CA88FA-7F38-4420-91EA-046A767AA5E5}"/>
                  </a:ext>
                </a:extLst>
              </p:cNvPr>
              <p:cNvCxnSpPr/>
              <p:nvPr/>
            </p:nvCxnSpPr>
            <p:spPr>
              <a:xfrm flipV="1">
                <a:off x="7529804" y="5275985"/>
                <a:ext cx="0" cy="441099"/>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1A6A2D5-167F-43BB-B591-B4A418FCE477}"/>
                  </a:ext>
                </a:extLst>
              </p:cNvPr>
              <p:cNvCxnSpPr/>
              <p:nvPr/>
            </p:nvCxnSpPr>
            <p:spPr>
              <a:xfrm>
                <a:off x="7501811" y="5275985"/>
                <a:ext cx="737118" cy="0"/>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92F51850-0C27-47E5-B6C0-8CCA0CFAF37B}"/>
                </a:ext>
              </a:extLst>
            </p:cNvPr>
            <p:cNvSpPr txBox="1"/>
            <p:nvPr/>
          </p:nvSpPr>
          <p:spPr>
            <a:xfrm>
              <a:off x="7173508" y="5003942"/>
              <a:ext cx="507318" cy="369332"/>
            </a:xfrm>
            <a:prstGeom prst="rect">
              <a:avLst/>
            </a:prstGeom>
            <a:noFill/>
          </p:spPr>
          <p:txBody>
            <a:bodyPr wrap="none" rtlCol="0">
              <a:spAutoFit/>
            </a:bodyPr>
            <a:lstStyle/>
            <a:p>
              <a:r>
                <a:rPr lang="en-US" dirty="0"/>
                <a:t>TSS</a:t>
              </a:r>
            </a:p>
          </p:txBody>
        </p:sp>
        <p:grpSp>
          <p:nvGrpSpPr>
            <p:cNvPr id="118" name="Group 117">
              <a:extLst>
                <a:ext uri="{FF2B5EF4-FFF2-40B4-BE49-F238E27FC236}">
                  <a16:creationId xmlns:a16="http://schemas.microsoft.com/office/drawing/2014/main" id="{0BF6DDC8-B8E2-4BF1-A86D-71B9C3ABB3BA}"/>
                </a:ext>
              </a:extLst>
            </p:cNvPr>
            <p:cNvGrpSpPr/>
            <p:nvPr/>
          </p:nvGrpSpPr>
          <p:grpSpPr>
            <a:xfrm>
              <a:off x="7311862" y="2235770"/>
              <a:ext cx="3127496" cy="2556873"/>
              <a:chOff x="7311862" y="2235770"/>
              <a:chExt cx="3127496" cy="2556873"/>
            </a:xfrm>
          </p:grpSpPr>
          <p:grpSp>
            <p:nvGrpSpPr>
              <p:cNvPr id="119" name="Group 118">
                <a:extLst>
                  <a:ext uri="{FF2B5EF4-FFF2-40B4-BE49-F238E27FC236}">
                    <a16:creationId xmlns:a16="http://schemas.microsoft.com/office/drawing/2014/main" id="{D85D3831-DC24-41DD-ACF8-4B9A179A720A}"/>
                  </a:ext>
                </a:extLst>
              </p:cNvPr>
              <p:cNvGrpSpPr/>
              <p:nvPr/>
            </p:nvGrpSpPr>
            <p:grpSpPr>
              <a:xfrm>
                <a:off x="7311862" y="2631473"/>
                <a:ext cx="914400" cy="228600"/>
                <a:chOff x="5903224" y="1215982"/>
                <a:chExt cx="5997363" cy="695807"/>
              </a:xfrm>
            </p:grpSpPr>
            <p:grpSp>
              <p:nvGrpSpPr>
                <p:cNvPr id="124" name="Group 123">
                  <a:extLst>
                    <a:ext uri="{FF2B5EF4-FFF2-40B4-BE49-F238E27FC236}">
                      <a16:creationId xmlns:a16="http://schemas.microsoft.com/office/drawing/2014/main" id="{E2639CDE-3FC8-40CB-B8AD-EC1FF75A5E84}"/>
                    </a:ext>
                  </a:extLst>
                </p:cNvPr>
                <p:cNvGrpSpPr/>
                <p:nvPr/>
              </p:nvGrpSpPr>
              <p:grpSpPr>
                <a:xfrm>
                  <a:off x="7623110" y="1223211"/>
                  <a:ext cx="2565583" cy="674278"/>
                  <a:chOff x="7623110" y="1223211"/>
                  <a:chExt cx="2565583" cy="674278"/>
                </a:xfrm>
              </p:grpSpPr>
              <p:grpSp>
                <p:nvGrpSpPr>
                  <p:cNvPr id="137" name="Group 136">
                    <a:extLst>
                      <a:ext uri="{FF2B5EF4-FFF2-40B4-BE49-F238E27FC236}">
                        <a16:creationId xmlns:a16="http://schemas.microsoft.com/office/drawing/2014/main" id="{B15318FE-A453-47F4-AFE3-7D7C227E3345}"/>
                      </a:ext>
                    </a:extLst>
                  </p:cNvPr>
                  <p:cNvGrpSpPr/>
                  <p:nvPr/>
                </p:nvGrpSpPr>
                <p:grpSpPr>
                  <a:xfrm>
                    <a:off x="7623110" y="1228038"/>
                    <a:ext cx="1702509" cy="669451"/>
                    <a:chOff x="7623110" y="1228038"/>
                    <a:chExt cx="1702509" cy="669451"/>
                  </a:xfrm>
                </p:grpSpPr>
                <p:sp>
                  <p:nvSpPr>
                    <p:cNvPr id="140" name="Arc 139">
                      <a:extLst>
                        <a:ext uri="{FF2B5EF4-FFF2-40B4-BE49-F238E27FC236}">
                          <a16:creationId xmlns:a16="http://schemas.microsoft.com/office/drawing/2014/main" id="{4C512C77-38DB-43DC-9D0B-CE96B5204C06}"/>
                        </a:ext>
                      </a:extLst>
                    </p:cNvPr>
                    <p:cNvSpPr/>
                    <p:nvPr/>
                  </p:nvSpPr>
                  <p:spPr>
                    <a:xfrm>
                      <a:off x="7623110" y="1256332"/>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Arc 140">
                      <a:extLst>
                        <a:ext uri="{FF2B5EF4-FFF2-40B4-BE49-F238E27FC236}">
                          <a16:creationId xmlns:a16="http://schemas.microsoft.com/office/drawing/2014/main" id="{CBE8E953-904A-4A1A-BB4B-7DDF7565A3AE}"/>
                        </a:ext>
                      </a:extLst>
                    </p:cNvPr>
                    <p:cNvSpPr/>
                    <p:nvPr/>
                  </p:nvSpPr>
                  <p:spPr>
                    <a:xfrm rot="10800000">
                      <a:off x="8474364" y="1228038"/>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8" name="Arc 137">
                    <a:extLst>
                      <a:ext uri="{FF2B5EF4-FFF2-40B4-BE49-F238E27FC236}">
                        <a16:creationId xmlns:a16="http://schemas.microsoft.com/office/drawing/2014/main" id="{5A83A38C-FC25-4EB8-B41D-21551FFEF0CA}"/>
                      </a:ext>
                    </a:extLst>
                  </p:cNvPr>
                  <p:cNvSpPr/>
                  <p:nvPr/>
                </p:nvSpPr>
                <p:spPr>
                  <a:xfrm rot="10800000">
                    <a:off x="8487915" y="1223211"/>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Arc 138">
                    <a:extLst>
                      <a:ext uri="{FF2B5EF4-FFF2-40B4-BE49-F238E27FC236}">
                        <a16:creationId xmlns:a16="http://schemas.microsoft.com/office/drawing/2014/main" id="{2F580DAC-396D-4948-B80F-BDE199886B4A}"/>
                      </a:ext>
                    </a:extLst>
                  </p:cNvPr>
                  <p:cNvSpPr/>
                  <p:nvPr/>
                </p:nvSpPr>
                <p:spPr>
                  <a:xfrm>
                    <a:off x="9337438" y="1247013"/>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7DC892AE-ADF7-4B51-A312-7B39AE35567C}"/>
                    </a:ext>
                  </a:extLst>
                </p:cNvPr>
                <p:cNvGrpSpPr/>
                <p:nvPr/>
              </p:nvGrpSpPr>
              <p:grpSpPr>
                <a:xfrm>
                  <a:off x="9335004" y="1215982"/>
                  <a:ext cx="2565583" cy="674278"/>
                  <a:chOff x="7623110" y="1223211"/>
                  <a:chExt cx="2565583" cy="674278"/>
                </a:xfrm>
              </p:grpSpPr>
              <p:grpSp>
                <p:nvGrpSpPr>
                  <p:cNvPr id="132" name="Group 131">
                    <a:extLst>
                      <a:ext uri="{FF2B5EF4-FFF2-40B4-BE49-F238E27FC236}">
                        <a16:creationId xmlns:a16="http://schemas.microsoft.com/office/drawing/2014/main" id="{418AE29C-14E3-4274-A7B7-5F8688425C69}"/>
                      </a:ext>
                    </a:extLst>
                  </p:cNvPr>
                  <p:cNvGrpSpPr/>
                  <p:nvPr/>
                </p:nvGrpSpPr>
                <p:grpSpPr>
                  <a:xfrm>
                    <a:off x="7623110" y="1228038"/>
                    <a:ext cx="1702509" cy="669451"/>
                    <a:chOff x="7623110" y="1228038"/>
                    <a:chExt cx="1702509" cy="669451"/>
                  </a:xfrm>
                </p:grpSpPr>
                <p:sp>
                  <p:nvSpPr>
                    <p:cNvPr id="135" name="Arc 134">
                      <a:extLst>
                        <a:ext uri="{FF2B5EF4-FFF2-40B4-BE49-F238E27FC236}">
                          <a16:creationId xmlns:a16="http://schemas.microsoft.com/office/drawing/2014/main" id="{50FF901B-A39C-4B10-A38F-4285E3F3CD4B}"/>
                        </a:ext>
                      </a:extLst>
                    </p:cNvPr>
                    <p:cNvSpPr/>
                    <p:nvPr/>
                  </p:nvSpPr>
                  <p:spPr>
                    <a:xfrm>
                      <a:off x="7623110" y="1256332"/>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Arc 135">
                      <a:extLst>
                        <a:ext uri="{FF2B5EF4-FFF2-40B4-BE49-F238E27FC236}">
                          <a16:creationId xmlns:a16="http://schemas.microsoft.com/office/drawing/2014/main" id="{D98BA6B1-A275-4F85-808F-3BF8C1B9A787}"/>
                        </a:ext>
                      </a:extLst>
                    </p:cNvPr>
                    <p:cNvSpPr/>
                    <p:nvPr/>
                  </p:nvSpPr>
                  <p:spPr>
                    <a:xfrm rot="10800000">
                      <a:off x="8474364" y="1228038"/>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3" name="Arc 132">
                    <a:extLst>
                      <a:ext uri="{FF2B5EF4-FFF2-40B4-BE49-F238E27FC236}">
                        <a16:creationId xmlns:a16="http://schemas.microsoft.com/office/drawing/2014/main" id="{40F7F34E-3328-4A8E-9261-C98FDF71CB11}"/>
                      </a:ext>
                    </a:extLst>
                  </p:cNvPr>
                  <p:cNvSpPr/>
                  <p:nvPr/>
                </p:nvSpPr>
                <p:spPr>
                  <a:xfrm rot="10800000">
                    <a:off x="8487915" y="1223211"/>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Arc 133">
                    <a:extLst>
                      <a:ext uri="{FF2B5EF4-FFF2-40B4-BE49-F238E27FC236}">
                        <a16:creationId xmlns:a16="http://schemas.microsoft.com/office/drawing/2014/main" id="{E8031F67-45AA-4620-ADB8-EFE5252A206D}"/>
                      </a:ext>
                    </a:extLst>
                  </p:cNvPr>
                  <p:cNvSpPr/>
                  <p:nvPr/>
                </p:nvSpPr>
                <p:spPr>
                  <a:xfrm>
                    <a:off x="9337438" y="1247013"/>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FABB94D5-426B-4613-AF29-CC4E2BB7639B}"/>
                    </a:ext>
                  </a:extLst>
                </p:cNvPr>
                <p:cNvGrpSpPr/>
                <p:nvPr/>
              </p:nvGrpSpPr>
              <p:grpSpPr>
                <a:xfrm>
                  <a:off x="5903224" y="1237511"/>
                  <a:ext cx="2565583" cy="674278"/>
                  <a:chOff x="7623110" y="1223211"/>
                  <a:chExt cx="2565583" cy="674278"/>
                </a:xfrm>
              </p:grpSpPr>
              <p:grpSp>
                <p:nvGrpSpPr>
                  <p:cNvPr id="127" name="Group 126">
                    <a:extLst>
                      <a:ext uri="{FF2B5EF4-FFF2-40B4-BE49-F238E27FC236}">
                        <a16:creationId xmlns:a16="http://schemas.microsoft.com/office/drawing/2014/main" id="{564CD5D6-1721-43CC-81E0-D01303D75580}"/>
                      </a:ext>
                    </a:extLst>
                  </p:cNvPr>
                  <p:cNvGrpSpPr/>
                  <p:nvPr/>
                </p:nvGrpSpPr>
                <p:grpSpPr>
                  <a:xfrm>
                    <a:off x="7623110" y="1228038"/>
                    <a:ext cx="1702509" cy="669451"/>
                    <a:chOff x="7623110" y="1228038"/>
                    <a:chExt cx="1702509" cy="669451"/>
                  </a:xfrm>
                </p:grpSpPr>
                <p:sp>
                  <p:nvSpPr>
                    <p:cNvPr id="130" name="Arc 129">
                      <a:extLst>
                        <a:ext uri="{FF2B5EF4-FFF2-40B4-BE49-F238E27FC236}">
                          <a16:creationId xmlns:a16="http://schemas.microsoft.com/office/drawing/2014/main" id="{13A2CF5E-FFD4-472E-997F-304FB0C4C987}"/>
                        </a:ext>
                      </a:extLst>
                    </p:cNvPr>
                    <p:cNvSpPr/>
                    <p:nvPr/>
                  </p:nvSpPr>
                  <p:spPr>
                    <a:xfrm>
                      <a:off x="7623110" y="1256332"/>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Arc 130">
                      <a:extLst>
                        <a:ext uri="{FF2B5EF4-FFF2-40B4-BE49-F238E27FC236}">
                          <a16:creationId xmlns:a16="http://schemas.microsoft.com/office/drawing/2014/main" id="{1B2FC35F-43E7-4980-BCF5-413954967A97}"/>
                        </a:ext>
                      </a:extLst>
                    </p:cNvPr>
                    <p:cNvSpPr/>
                    <p:nvPr/>
                  </p:nvSpPr>
                  <p:spPr>
                    <a:xfrm rot="10800000">
                      <a:off x="8474364" y="1228038"/>
                      <a:ext cx="851255" cy="641157"/>
                    </a:xfrm>
                    <a:prstGeom prst="arc">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28" name="Arc 127">
                    <a:extLst>
                      <a:ext uri="{FF2B5EF4-FFF2-40B4-BE49-F238E27FC236}">
                        <a16:creationId xmlns:a16="http://schemas.microsoft.com/office/drawing/2014/main" id="{D3A45DF2-4C36-4A8E-B8DD-6B048DA22224}"/>
                      </a:ext>
                    </a:extLst>
                  </p:cNvPr>
                  <p:cNvSpPr/>
                  <p:nvPr/>
                </p:nvSpPr>
                <p:spPr>
                  <a:xfrm rot="10800000">
                    <a:off x="8487915" y="1223211"/>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9" name="Arc 128">
                    <a:extLst>
                      <a:ext uri="{FF2B5EF4-FFF2-40B4-BE49-F238E27FC236}">
                        <a16:creationId xmlns:a16="http://schemas.microsoft.com/office/drawing/2014/main" id="{AFFDB575-4DD7-4ADD-81ED-5BE6FB20B648}"/>
                      </a:ext>
                    </a:extLst>
                  </p:cNvPr>
                  <p:cNvSpPr/>
                  <p:nvPr/>
                </p:nvSpPr>
                <p:spPr>
                  <a:xfrm>
                    <a:off x="9337438" y="1247013"/>
                    <a:ext cx="851255" cy="641157"/>
                  </a:xfrm>
                  <a:prstGeom prst="arc">
                    <a:avLst>
                      <a:gd name="adj1" fmla="val 10925995"/>
                      <a:gd name="adj2" fmla="val 16346128"/>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20" name="TextBox 119">
                <a:extLst>
                  <a:ext uri="{FF2B5EF4-FFF2-40B4-BE49-F238E27FC236}">
                    <a16:creationId xmlns:a16="http://schemas.microsoft.com/office/drawing/2014/main" id="{517CEC3B-78EE-4D41-A0E3-33E202AF36FA}"/>
                  </a:ext>
                </a:extLst>
              </p:cNvPr>
              <p:cNvSpPr txBox="1"/>
              <p:nvPr/>
            </p:nvSpPr>
            <p:spPr>
              <a:xfrm>
                <a:off x="7483641" y="2235770"/>
                <a:ext cx="1883785" cy="369332"/>
              </a:xfrm>
              <a:prstGeom prst="rect">
                <a:avLst/>
              </a:prstGeom>
              <a:noFill/>
            </p:spPr>
            <p:txBody>
              <a:bodyPr wrap="none" rtlCol="0">
                <a:spAutoFit/>
              </a:bodyPr>
              <a:lstStyle/>
              <a:p>
                <a:r>
                  <a:rPr lang="en-US" dirty="0"/>
                  <a:t>miRNA expression</a:t>
                </a:r>
              </a:p>
            </p:txBody>
          </p:sp>
          <p:sp>
            <p:nvSpPr>
              <p:cNvPr id="121" name="Arc 120">
                <a:extLst>
                  <a:ext uri="{FF2B5EF4-FFF2-40B4-BE49-F238E27FC236}">
                    <a16:creationId xmlns:a16="http://schemas.microsoft.com/office/drawing/2014/main" id="{42B8A6D8-279F-4344-AB79-4A180038F463}"/>
                  </a:ext>
                </a:extLst>
              </p:cNvPr>
              <p:cNvSpPr/>
              <p:nvPr/>
            </p:nvSpPr>
            <p:spPr>
              <a:xfrm rot="14123628">
                <a:off x="7313145" y="3321190"/>
                <a:ext cx="2201525" cy="741382"/>
              </a:xfrm>
              <a:prstGeom prst="arc">
                <a:avLst>
                  <a:gd name="adj1" fmla="val 16616560"/>
                  <a:gd name="adj2" fmla="val 21182830"/>
                </a:avLst>
              </a:prstGeom>
              <a:ln w="76200">
                <a:solidFill>
                  <a:schemeClr val="bg2">
                    <a:lumMod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TextBox 121">
                <a:extLst>
                  <a:ext uri="{FF2B5EF4-FFF2-40B4-BE49-F238E27FC236}">
                    <a16:creationId xmlns:a16="http://schemas.microsoft.com/office/drawing/2014/main" id="{2EBCC8DB-9BF4-483A-9893-F0005240864B}"/>
                  </a:ext>
                </a:extLst>
              </p:cNvPr>
              <p:cNvSpPr txBox="1"/>
              <p:nvPr/>
            </p:nvSpPr>
            <p:spPr>
              <a:xfrm>
                <a:off x="7903567" y="3267365"/>
                <a:ext cx="2535791" cy="369332"/>
              </a:xfrm>
              <a:prstGeom prst="rect">
                <a:avLst/>
              </a:prstGeom>
              <a:noFill/>
            </p:spPr>
            <p:txBody>
              <a:bodyPr wrap="square" rtlCol="0">
                <a:spAutoFit/>
              </a:bodyPr>
              <a:lstStyle/>
              <a:p>
                <a:r>
                  <a:rPr lang="en-US" dirty="0"/>
                  <a:t>potential miRNA BS</a:t>
                </a:r>
              </a:p>
            </p:txBody>
          </p:sp>
          <p:sp>
            <p:nvSpPr>
              <p:cNvPr id="123" name="Rectangle 122">
                <a:extLst>
                  <a:ext uri="{FF2B5EF4-FFF2-40B4-BE49-F238E27FC236}">
                    <a16:creationId xmlns:a16="http://schemas.microsoft.com/office/drawing/2014/main" id="{5848058F-0088-4654-8690-732273815E03}"/>
                  </a:ext>
                </a:extLst>
              </p:cNvPr>
              <p:cNvSpPr/>
              <p:nvPr/>
            </p:nvSpPr>
            <p:spPr>
              <a:xfrm rot="1486317">
                <a:off x="8041546" y="3947445"/>
                <a:ext cx="197624" cy="114425"/>
              </a:xfrm>
              <a:prstGeom prst="rect">
                <a:avLst/>
              </a:prstGeom>
              <a:solidFill>
                <a:schemeClr val="bg2">
                  <a:lumMod val="50000"/>
                </a:schemeClr>
              </a:solidFill>
              <a:ln>
                <a:solidFill>
                  <a:schemeClr val="tx1">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A71315A5-F456-46BA-B29D-94BEB29ACCEE}"/>
                </a:ext>
              </a:extLst>
            </p:cNvPr>
            <p:cNvGrpSpPr/>
            <p:nvPr/>
          </p:nvGrpSpPr>
          <p:grpSpPr>
            <a:xfrm>
              <a:off x="7695322" y="3643442"/>
              <a:ext cx="4114800" cy="836222"/>
              <a:chOff x="7695322" y="3643442"/>
              <a:chExt cx="4114800" cy="836222"/>
            </a:xfrm>
          </p:grpSpPr>
          <p:grpSp>
            <p:nvGrpSpPr>
              <p:cNvPr id="99" name="Group 98">
                <a:extLst>
                  <a:ext uri="{FF2B5EF4-FFF2-40B4-BE49-F238E27FC236}">
                    <a16:creationId xmlns:a16="http://schemas.microsoft.com/office/drawing/2014/main" id="{9479A281-27F8-4A0F-8E20-11B5EBA48147}"/>
                  </a:ext>
                </a:extLst>
              </p:cNvPr>
              <p:cNvGrpSpPr/>
              <p:nvPr/>
            </p:nvGrpSpPr>
            <p:grpSpPr>
              <a:xfrm>
                <a:off x="7695322" y="4022464"/>
                <a:ext cx="4114800" cy="457200"/>
                <a:chOff x="5903224" y="1215982"/>
                <a:chExt cx="5997363" cy="695807"/>
              </a:xfrm>
            </p:grpSpPr>
            <p:grpSp>
              <p:nvGrpSpPr>
                <p:cNvPr id="100" name="Group 99">
                  <a:extLst>
                    <a:ext uri="{FF2B5EF4-FFF2-40B4-BE49-F238E27FC236}">
                      <a16:creationId xmlns:a16="http://schemas.microsoft.com/office/drawing/2014/main" id="{4C70A517-5FEE-4283-8BE0-FB67268B5C74}"/>
                    </a:ext>
                  </a:extLst>
                </p:cNvPr>
                <p:cNvGrpSpPr/>
                <p:nvPr/>
              </p:nvGrpSpPr>
              <p:grpSpPr>
                <a:xfrm>
                  <a:off x="7623110" y="1223211"/>
                  <a:ext cx="2565583" cy="674278"/>
                  <a:chOff x="7623110" y="1223211"/>
                  <a:chExt cx="2565583" cy="674278"/>
                </a:xfrm>
              </p:grpSpPr>
              <p:grpSp>
                <p:nvGrpSpPr>
                  <p:cNvPr id="113" name="Group 112">
                    <a:extLst>
                      <a:ext uri="{FF2B5EF4-FFF2-40B4-BE49-F238E27FC236}">
                        <a16:creationId xmlns:a16="http://schemas.microsoft.com/office/drawing/2014/main" id="{22E9A4A5-ED48-4802-BD79-4AFB64B987DD}"/>
                      </a:ext>
                    </a:extLst>
                  </p:cNvPr>
                  <p:cNvGrpSpPr/>
                  <p:nvPr/>
                </p:nvGrpSpPr>
                <p:grpSpPr>
                  <a:xfrm>
                    <a:off x="7623110" y="1228038"/>
                    <a:ext cx="1702509" cy="669451"/>
                    <a:chOff x="7623110" y="1228038"/>
                    <a:chExt cx="1702509" cy="669451"/>
                  </a:xfrm>
                </p:grpSpPr>
                <p:sp>
                  <p:nvSpPr>
                    <p:cNvPr id="116" name="Arc 115">
                      <a:extLst>
                        <a:ext uri="{FF2B5EF4-FFF2-40B4-BE49-F238E27FC236}">
                          <a16:creationId xmlns:a16="http://schemas.microsoft.com/office/drawing/2014/main" id="{56B3EDCC-5832-4DB8-9ECC-7FCD9A49F9F3}"/>
                        </a:ext>
                      </a:extLst>
                    </p:cNvPr>
                    <p:cNvSpPr/>
                    <p:nvPr/>
                  </p:nvSpPr>
                  <p:spPr>
                    <a:xfrm>
                      <a:off x="7623110" y="1256332"/>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Arc 116">
                      <a:extLst>
                        <a:ext uri="{FF2B5EF4-FFF2-40B4-BE49-F238E27FC236}">
                          <a16:creationId xmlns:a16="http://schemas.microsoft.com/office/drawing/2014/main" id="{16FF5680-6988-44BC-A1AC-44B794701400}"/>
                        </a:ext>
                      </a:extLst>
                    </p:cNvPr>
                    <p:cNvSpPr/>
                    <p:nvPr/>
                  </p:nvSpPr>
                  <p:spPr>
                    <a:xfrm rot="10800000">
                      <a:off x="8474364" y="1228038"/>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4" name="Arc 113">
                    <a:extLst>
                      <a:ext uri="{FF2B5EF4-FFF2-40B4-BE49-F238E27FC236}">
                        <a16:creationId xmlns:a16="http://schemas.microsoft.com/office/drawing/2014/main" id="{A8590F8B-F59D-4DE2-B748-BB81A4F97E4E}"/>
                      </a:ext>
                    </a:extLst>
                  </p:cNvPr>
                  <p:cNvSpPr/>
                  <p:nvPr/>
                </p:nvSpPr>
                <p:spPr>
                  <a:xfrm rot="10800000">
                    <a:off x="8487915" y="1223211"/>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a:extLst>
                      <a:ext uri="{FF2B5EF4-FFF2-40B4-BE49-F238E27FC236}">
                        <a16:creationId xmlns:a16="http://schemas.microsoft.com/office/drawing/2014/main" id="{E3AB3FE2-D938-4FB7-AD7B-02E315978551}"/>
                      </a:ext>
                    </a:extLst>
                  </p:cNvPr>
                  <p:cNvSpPr/>
                  <p:nvPr/>
                </p:nvSpPr>
                <p:spPr>
                  <a:xfrm>
                    <a:off x="9337438" y="1247013"/>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83EC3F71-D475-4C8A-B9AF-979AB6EDE999}"/>
                    </a:ext>
                  </a:extLst>
                </p:cNvPr>
                <p:cNvGrpSpPr/>
                <p:nvPr/>
              </p:nvGrpSpPr>
              <p:grpSpPr>
                <a:xfrm>
                  <a:off x="9335004" y="1215982"/>
                  <a:ext cx="2565583" cy="674278"/>
                  <a:chOff x="7623110" y="1223211"/>
                  <a:chExt cx="2565583" cy="674278"/>
                </a:xfrm>
              </p:grpSpPr>
              <p:grpSp>
                <p:nvGrpSpPr>
                  <p:cNvPr id="108" name="Group 107">
                    <a:extLst>
                      <a:ext uri="{FF2B5EF4-FFF2-40B4-BE49-F238E27FC236}">
                        <a16:creationId xmlns:a16="http://schemas.microsoft.com/office/drawing/2014/main" id="{FAA66251-966B-4E02-8788-283AECB5E0A2}"/>
                      </a:ext>
                    </a:extLst>
                  </p:cNvPr>
                  <p:cNvGrpSpPr/>
                  <p:nvPr/>
                </p:nvGrpSpPr>
                <p:grpSpPr>
                  <a:xfrm>
                    <a:off x="7623110" y="1228038"/>
                    <a:ext cx="1702509" cy="669451"/>
                    <a:chOff x="7623110" y="1228038"/>
                    <a:chExt cx="1702509" cy="669451"/>
                  </a:xfrm>
                </p:grpSpPr>
                <p:sp>
                  <p:nvSpPr>
                    <p:cNvPr id="111" name="Arc 110">
                      <a:extLst>
                        <a:ext uri="{FF2B5EF4-FFF2-40B4-BE49-F238E27FC236}">
                          <a16:creationId xmlns:a16="http://schemas.microsoft.com/office/drawing/2014/main" id="{B5A4F0CF-37DB-4805-9BA1-17C7EFADC5DF}"/>
                        </a:ext>
                      </a:extLst>
                    </p:cNvPr>
                    <p:cNvSpPr/>
                    <p:nvPr/>
                  </p:nvSpPr>
                  <p:spPr>
                    <a:xfrm>
                      <a:off x="7623110" y="1256332"/>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a:extLst>
                        <a:ext uri="{FF2B5EF4-FFF2-40B4-BE49-F238E27FC236}">
                          <a16:creationId xmlns:a16="http://schemas.microsoft.com/office/drawing/2014/main" id="{171ACC56-93E8-441E-9481-53B490C5630E}"/>
                        </a:ext>
                      </a:extLst>
                    </p:cNvPr>
                    <p:cNvSpPr/>
                    <p:nvPr/>
                  </p:nvSpPr>
                  <p:spPr>
                    <a:xfrm rot="10800000">
                      <a:off x="8474364" y="1228038"/>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9" name="Arc 108">
                    <a:extLst>
                      <a:ext uri="{FF2B5EF4-FFF2-40B4-BE49-F238E27FC236}">
                        <a16:creationId xmlns:a16="http://schemas.microsoft.com/office/drawing/2014/main" id="{2FD4888A-086E-408F-B2CA-EA498A85BC6B}"/>
                      </a:ext>
                    </a:extLst>
                  </p:cNvPr>
                  <p:cNvSpPr/>
                  <p:nvPr/>
                </p:nvSpPr>
                <p:spPr>
                  <a:xfrm rot="10800000">
                    <a:off x="8487915" y="1223211"/>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a:extLst>
                      <a:ext uri="{FF2B5EF4-FFF2-40B4-BE49-F238E27FC236}">
                        <a16:creationId xmlns:a16="http://schemas.microsoft.com/office/drawing/2014/main" id="{A3611CAC-E900-40AF-A028-D2DE2E064E1E}"/>
                      </a:ext>
                    </a:extLst>
                  </p:cNvPr>
                  <p:cNvSpPr/>
                  <p:nvPr/>
                </p:nvSpPr>
                <p:spPr>
                  <a:xfrm>
                    <a:off x="9337438" y="1247013"/>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085B80BF-B625-4661-8C58-783A48342D87}"/>
                    </a:ext>
                  </a:extLst>
                </p:cNvPr>
                <p:cNvGrpSpPr/>
                <p:nvPr/>
              </p:nvGrpSpPr>
              <p:grpSpPr>
                <a:xfrm>
                  <a:off x="5903224" y="1237511"/>
                  <a:ext cx="2565583" cy="674278"/>
                  <a:chOff x="7623110" y="1223211"/>
                  <a:chExt cx="2565583" cy="674278"/>
                </a:xfrm>
              </p:grpSpPr>
              <p:grpSp>
                <p:nvGrpSpPr>
                  <p:cNvPr id="103" name="Group 102">
                    <a:extLst>
                      <a:ext uri="{FF2B5EF4-FFF2-40B4-BE49-F238E27FC236}">
                        <a16:creationId xmlns:a16="http://schemas.microsoft.com/office/drawing/2014/main" id="{9D924D0F-63F6-4A31-8156-37CA30B04EC6}"/>
                      </a:ext>
                    </a:extLst>
                  </p:cNvPr>
                  <p:cNvGrpSpPr/>
                  <p:nvPr/>
                </p:nvGrpSpPr>
                <p:grpSpPr>
                  <a:xfrm>
                    <a:off x="7623110" y="1228038"/>
                    <a:ext cx="1702509" cy="669451"/>
                    <a:chOff x="7623110" y="1228038"/>
                    <a:chExt cx="1702509" cy="669451"/>
                  </a:xfrm>
                </p:grpSpPr>
                <p:sp>
                  <p:nvSpPr>
                    <p:cNvPr id="106" name="Arc 105">
                      <a:extLst>
                        <a:ext uri="{FF2B5EF4-FFF2-40B4-BE49-F238E27FC236}">
                          <a16:creationId xmlns:a16="http://schemas.microsoft.com/office/drawing/2014/main" id="{A3B9BB6F-5D18-4E8C-B62B-4F1660B06C44}"/>
                        </a:ext>
                      </a:extLst>
                    </p:cNvPr>
                    <p:cNvSpPr/>
                    <p:nvPr/>
                  </p:nvSpPr>
                  <p:spPr>
                    <a:xfrm>
                      <a:off x="7623110" y="1256332"/>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a:extLst>
                        <a:ext uri="{FF2B5EF4-FFF2-40B4-BE49-F238E27FC236}">
                          <a16:creationId xmlns:a16="http://schemas.microsoft.com/office/drawing/2014/main" id="{2F5D2C19-6AED-4C5B-8461-A731E4F0FEF9}"/>
                        </a:ext>
                      </a:extLst>
                    </p:cNvPr>
                    <p:cNvSpPr/>
                    <p:nvPr/>
                  </p:nvSpPr>
                  <p:spPr>
                    <a:xfrm rot="10800000">
                      <a:off x="8474364" y="1228038"/>
                      <a:ext cx="851255" cy="641157"/>
                    </a:xfrm>
                    <a:prstGeom prst="arc">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04" name="Arc 103">
                    <a:extLst>
                      <a:ext uri="{FF2B5EF4-FFF2-40B4-BE49-F238E27FC236}">
                        <a16:creationId xmlns:a16="http://schemas.microsoft.com/office/drawing/2014/main" id="{9D0C9C5E-34B1-46DF-8804-4E5299A59CD9}"/>
                      </a:ext>
                    </a:extLst>
                  </p:cNvPr>
                  <p:cNvSpPr/>
                  <p:nvPr/>
                </p:nvSpPr>
                <p:spPr>
                  <a:xfrm rot="10800000">
                    <a:off x="8487915" y="1223211"/>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Arc 104">
                    <a:extLst>
                      <a:ext uri="{FF2B5EF4-FFF2-40B4-BE49-F238E27FC236}">
                        <a16:creationId xmlns:a16="http://schemas.microsoft.com/office/drawing/2014/main" id="{0196C319-AF76-4C74-8A1D-FBBF8530ABD8}"/>
                      </a:ext>
                    </a:extLst>
                  </p:cNvPr>
                  <p:cNvSpPr/>
                  <p:nvPr/>
                </p:nvSpPr>
                <p:spPr>
                  <a:xfrm>
                    <a:off x="9337438" y="1247013"/>
                    <a:ext cx="851255" cy="641157"/>
                  </a:xfrm>
                  <a:prstGeom prst="arc">
                    <a:avLst>
                      <a:gd name="adj1" fmla="val 10925995"/>
                      <a:gd name="adj2" fmla="val 16346128"/>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4F65BDF0-85D6-4C26-94CC-51716FA19AC5}"/>
                  </a:ext>
                </a:extLst>
              </p:cNvPr>
              <p:cNvSpPr txBox="1"/>
              <p:nvPr/>
            </p:nvSpPr>
            <p:spPr>
              <a:xfrm>
                <a:off x="9367837" y="3643442"/>
                <a:ext cx="1830886" cy="369332"/>
              </a:xfrm>
              <a:prstGeom prst="rect">
                <a:avLst/>
              </a:prstGeom>
              <a:noFill/>
            </p:spPr>
            <p:txBody>
              <a:bodyPr wrap="none" rtlCol="0">
                <a:spAutoFit/>
              </a:bodyPr>
              <a:lstStyle/>
              <a:p>
                <a:r>
                  <a:rPr lang="en-US" dirty="0"/>
                  <a:t>mRNA expression</a:t>
                </a:r>
              </a:p>
            </p:txBody>
          </p:sp>
        </p:grpSp>
        <p:grpSp>
          <p:nvGrpSpPr>
            <p:cNvPr id="147" name="Group 146">
              <a:extLst>
                <a:ext uri="{FF2B5EF4-FFF2-40B4-BE49-F238E27FC236}">
                  <a16:creationId xmlns:a16="http://schemas.microsoft.com/office/drawing/2014/main" id="{E83134CF-BBE9-4873-A4FB-1C0BA674F57B}"/>
                </a:ext>
              </a:extLst>
            </p:cNvPr>
            <p:cNvGrpSpPr/>
            <p:nvPr/>
          </p:nvGrpSpPr>
          <p:grpSpPr>
            <a:xfrm>
              <a:off x="9172873" y="1423688"/>
              <a:ext cx="2443600" cy="2202614"/>
              <a:chOff x="9172873" y="1423688"/>
              <a:chExt cx="2443600" cy="2202614"/>
            </a:xfrm>
          </p:grpSpPr>
          <p:sp>
            <p:nvSpPr>
              <p:cNvPr id="144" name="TextBox 143">
                <a:extLst>
                  <a:ext uri="{FF2B5EF4-FFF2-40B4-BE49-F238E27FC236}">
                    <a16:creationId xmlns:a16="http://schemas.microsoft.com/office/drawing/2014/main" id="{A7B373C8-5B01-4202-BA49-4558F78D2943}"/>
                  </a:ext>
                </a:extLst>
              </p:cNvPr>
              <p:cNvSpPr txBox="1"/>
              <p:nvPr/>
            </p:nvSpPr>
            <p:spPr>
              <a:xfrm>
                <a:off x="9172873" y="1423688"/>
                <a:ext cx="1924053" cy="369332"/>
              </a:xfrm>
              <a:prstGeom prst="rect">
                <a:avLst/>
              </a:prstGeom>
              <a:noFill/>
            </p:spPr>
            <p:txBody>
              <a:bodyPr wrap="none" rtlCol="0">
                <a:spAutoFit/>
              </a:bodyPr>
              <a:lstStyle/>
              <a:p>
                <a:r>
                  <a:rPr lang="en-US" dirty="0"/>
                  <a:t>protein expression</a:t>
                </a:r>
              </a:p>
            </p:txBody>
          </p:sp>
          <p:cxnSp>
            <p:nvCxnSpPr>
              <p:cNvPr id="145" name="Straight Arrow Connector 144">
                <a:extLst>
                  <a:ext uri="{FF2B5EF4-FFF2-40B4-BE49-F238E27FC236}">
                    <a16:creationId xmlns:a16="http://schemas.microsoft.com/office/drawing/2014/main" id="{C56A83ED-CEE2-4BAD-B7AE-E62B402E287E}"/>
                  </a:ext>
                </a:extLst>
              </p:cNvPr>
              <p:cNvCxnSpPr>
                <a:cxnSpLocks/>
              </p:cNvCxnSpPr>
              <p:nvPr/>
            </p:nvCxnSpPr>
            <p:spPr>
              <a:xfrm flipV="1">
                <a:off x="11159273" y="2795745"/>
                <a:ext cx="0" cy="830557"/>
              </a:xfrm>
              <a:prstGeom prst="straightConnector1">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6" name="Oval 145">
                <a:extLst>
                  <a:ext uri="{FF2B5EF4-FFF2-40B4-BE49-F238E27FC236}">
                    <a16:creationId xmlns:a16="http://schemas.microsoft.com/office/drawing/2014/main" id="{2205A51B-9865-44BB-A8B4-F15A5C36A5DE}"/>
                  </a:ext>
                </a:extLst>
              </p:cNvPr>
              <p:cNvSpPr/>
              <p:nvPr/>
            </p:nvSpPr>
            <p:spPr>
              <a:xfrm>
                <a:off x="10702073" y="1752405"/>
                <a:ext cx="914400" cy="914400"/>
              </a:xfrm>
              <a:prstGeom prst="ellipse">
                <a:avLst/>
              </a:prstGeom>
              <a:solidFill>
                <a:schemeClr val="accent6">
                  <a:lumMod val="40000"/>
                  <a:lumOff val="60000"/>
                </a:schemeClr>
              </a:solidFill>
              <a:ln w="38100">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grpSp>
        <p:nvGrpSpPr>
          <p:cNvPr id="151" name="Group 150">
            <a:extLst>
              <a:ext uri="{FF2B5EF4-FFF2-40B4-BE49-F238E27FC236}">
                <a16:creationId xmlns:a16="http://schemas.microsoft.com/office/drawing/2014/main" id="{969C24AB-5369-4B3F-B247-31AECA643D73}"/>
              </a:ext>
            </a:extLst>
          </p:cNvPr>
          <p:cNvGrpSpPr/>
          <p:nvPr/>
        </p:nvGrpSpPr>
        <p:grpSpPr>
          <a:xfrm>
            <a:off x="3680062" y="1957678"/>
            <a:ext cx="4338044" cy="3402391"/>
            <a:chOff x="3680062" y="1957678"/>
            <a:chExt cx="4338044" cy="3402391"/>
          </a:xfrm>
        </p:grpSpPr>
        <p:sp>
          <p:nvSpPr>
            <p:cNvPr id="152" name="Oval 151">
              <a:extLst>
                <a:ext uri="{FF2B5EF4-FFF2-40B4-BE49-F238E27FC236}">
                  <a16:creationId xmlns:a16="http://schemas.microsoft.com/office/drawing/2014/main" id="{970B2C8E-C7B7-4151-9C85-DDA714DBDDCE}"/>
                </a:ext>
              </a:extLst>
            </p:cNvPr>
            <p:cNvSpPr/>
            <p:nvPr/>
          </p:nvSpPr>
          <p:spPr>
            <a:xfrm>
              <a:off x="7103706" y="3100678"/>
              <a:ext cx="914400" cy="914400"/>
            </a:xfrm>
            <a:prstGeom prst="ellipse">
              <a:avLst/>
            </a:prstGeom>
            <a:solidFill>
              <a:schemeClr val="accent6">
                <a:lumMod val="40000"/>
                <a:lumOff val="60000"/>
              </a:schemeClr>
            </a:solidFill>
            <a:ln w="38100">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0C90887A-4407-480B-A373-A19DFF5EFFBD}"/>
                </a:ext>
              </a:extLst>
            </p:cNvPr>
            <p:cNvSpPr/>
            <p:nvPr/>
          </p:nvSpPr>
          <p:spPr>
            <a:xfrm>
              <a:off x="3680062" y="4217069"/>
              <a:ext cx="1143000" cy="1143000"/>
            </a:xfrm>
            <a:prstGeom prst="ellipse">
              <a:avLst/>
            </a:prstGeom>
            <a:solidFill>
              <a:srgbClr val="FF5050"/>
            </a:solidFill>
            <a:ln w="38100">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1CCF1070-7C55-45BB-9804-9E1A9F1557E7}"/>
                </a:ext>
              </a:extLst>
            </p:cNvPr>
            <p:cNvSpPr/>
            <p:nvPr/>
          </p:nvSpPr>
          <p:spPr>
            <a:xfrm>
              <a:off x="3680062" y="1957678"/>
              <a:ext cx="1143000" cy="1143000"/>
            </a:xfrm>
            <a:prstGeom prst="ellipse">
              <a:avLst/>
            </a:prstGeom>
            <a:solidFill>
              <a:schemeClr val="accent1">
                <a:lumMod val="40000"/>
                <a:lumOff val="60000"/>
              </a:schemeClr>
            </a:solidFill>
            <a:ln w="38100">
              <a:solidFill>
                <a:schemeClr val="tx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55" name="Straight Arrow Connector 154">
              <a:extLst>
                <a:ext uri="{FF2B5EF4-FFF2-40B4-BE49-F238E27FC236}">
                  <a16:creationId xmlns:a16="http://schemas.microsoft.com/office/drawing/2014/main" id="{33178A5D-5822-4B83-8F56-C4F92CE56927}"/>
                </a:ext>
              </a:extLst>
            </p:cNvPr>
            <p:cNvCxnSpPr>
              <a:stCxn id="154" idx="6"/>
              <a:endCxn id="152" idx="1"/>
            </p:cNvCxnSpPr>
            <p:nvPr/>
          </p:nvCxnSpPr>
          <p:spPr>
            <a:xfrm>
              <a:off x="4823062" y="2529178"/>
              <a:ext cx="2414555" cy="705411"/>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58A199C0-4D62-44DE-BC5E-4D677B4E276A}"/>
                </a:ext>
              </a:extLst>
            </p:cNvPr>
            <p:cNvCxnSpPr>
              <a:cxnSpLocks/>
              <a:stCxn id="153" idx="6"/>
              <a:endCxn id="152" idx="3"/>
            </p:cNvCxnSpPr>
            <p:nvPr/>
          </p:nvCxnSpPr>
          <p:spPr>
            <a:xfrm flipV="1">
              <a:off x="4823062" y="3881167"/>
              <a:ext cx="2414555" cy="907402"/>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7" name="TextBox 156"/>
          <p:cNvSpPr txBox="1"/>
          <p:nvPr/>
        </p:nvSpPr>
        <p:spPr>
          <a:xfrm>
            <a:off x="9568352" y="5718843"/>
            <a:ext cx="1561646" cy="369332"/>
          </a:xfrm>
          <a:prstGeom prst="rect">
            <a:avLst/>
          </a:prstGeom>
          <a:noFill/>
        </p:spPr>
        <p:txBody>
          <a:bodyPr wrap="none" rtlCol="0">
            <a:spAutoFit/>
          </a:bodyPr>
          <a:lstStyle/>
          <a:p>
            <a:r>
              <a:rPr lang="en-US" dirty="0"/>
              <a:t>DNA sequence</a:t>
            </a:r>
          </a:p>
        </p:txBody>
      </p:sp>
      <p:grpSp>
        <p:nvGrpSpPr>
          <p:cNvPr id="57" name="Group 56">
            <a:extLst>
              <a:ext uri="{FF2B5EF4-FFF2-40B4-BE49-F238E27FC236}">
                <a16:creationId xmlns:a16="http://schemas.microsoft.com/office/drawing/2014/main" id="{FD3DB75E-27D8-8B08-30B5-894BADF0B40F}"/>
              </a:ext>
            </a:extLst>
          </p:cNvPr>
          <p:cNvGrpSpPr/>
          <p:nvPr/>
        </p:nvGrpSpPr>
        <p:grpSpPr>
          <a:xfrm>
            <a:off x="3535757" y="4084352"/>
            <a:ext cx="5047150" cy="2011930"/>
            <a:chOff x="3535757" y="4084352"/>
            <a:chExt cx="5047150" cy="2011930"/>
          </a:xfrm>
        </p:grpSpPr>
        <p:sp>
          <p:nvSpPr>
            <p:cNvPr id="56" name="TextBox 55">
              <a:extLst>
                <a:ext uri="{FF2B5EF4-FFF2-40B4-BE49-F238E27FC236}">
                  <a16:creationId xmlns:a16="http://schemas.microsoft.com/office/drawing/2014/main" id="{9432F741-0B2F-BE5D-9711-8C03D5BBFC53}"/>
                </a:ext>
              </a:extLst>
            </p:cNvPr>
            <p:cNvSpPr txBox="1"/>
            <p:nvPr/>
          </p:nvSpPr>
          <p:spPr>
            <a:xfrm>
              <a:off x="3535757" y="5449951"/>
              <a:ext cx="1431610" cy="646331"/>
            </a:xfrm>
            <a:prstGeom prst="rect">
              <a:avLst/>
            </a:prstGeom>
            <a:noFill/>
          </p:spPr>
          <p:txBody>
            <a:bodyPr wrap="none" rtlCol="0">
              <a:spAutoFit/>
            </a:bodyPr>
            <a:lstStyle/>
            <a:p>
              <a:pPr algn="ctr"/>
              <a:r>
                <a:rPr lang="en-US" b="1" dirty="0"/>
                <a:t>Transcription</a:t>
              </a:r>
            </a:p>
            <a:p>
              <a:pPr algn="ctr"/>
              <a:r>
                <a:rPr lang="en-US" b="1" dirty="0"/>
                <a:t>Factors (TFs)</a:t>
              </a:r>
            </a:p>
          </p:txBody>
        </p:sp>
        <p:sp>
          <p:nvSpPr>
            <p:cNvPr id="160" name="TextBox 159">
              <a:extLst>
                <a:ext uri="{FF2B5EF4-FFF2-40B4-BE49-F238E27FC236}">
                  <a16:creationId xmlns:a16="http://schemas.microsoft.com/office/drawing/2014/main" id="{A5430FD8-864B-69CE-3EFB-7E2BB61F260E}"/>
                </a:ext>
              </a:extLst>
            </p:cNvPr>
            <p:cNvSpPr txBox="1"/>
            <p:nvPr/>
          </p:nvSpPr>
          <p:spPr>
            <a:xfrm>
              <a:off x="6679181" y="4084352"/>
              <a:ext cx="1903726" cy="646331"/>
            </a:xfrm>
            <a:prstGeom prst="rect">
              <a:avLst/>
            </a:prstGeom>
            <a:noFill/>
          </p:spPr>
          <p:txBody>
            <a:bodyPr wrap="none" rtlCol="0">
              <a:spAutoFit/>
            </a:bodyPr>
            <a:lstStyle/>
            <a:p>
              <a:pPr algn="ctr"/>
              <a:r>
                <a:rPr lang="en-US" b="1" dirty="0"/>
                <a:t>Target Gene</a:t>
              </a:r>
            </a:p>
            <a:p>
              <a:pPr algn="ctr"/>
              <a:r>
                <a:rPr lang="en-US" b="1" dirty="0"/>
                <a:t>(may also be a TF)</a:t>
              </a:r>
            </a:p>
          </p:txBody>
        </p:sp>
      </p:grpSp>
      <p:sp>
        <p:nvSpPr>
          <p:cNvPr id="163" name="TextBox 124">
            <a:extLst>
              <a:ext uri="{FF2B5EF4-FFF2-40B4-BE49-F238E27FC236}">
                <a16:creationId xmlns:a16="http://schemas.microsoft.com/office/drawing/2014/main" id="{289C987C-9167-F575-6B93-B05723A81177}"/>
              </a:ext>
            </a:extLst>
          </p:cNvPr>
          <p:cNvSpPr txBox="1">
            <a:spLocks noChangeArrowheads="1"/>
          </p:cNvSpPr>
          <p:nvPr/>
        </p:nvSpPr>
        <p:spPr bwMode="auto">
          <a:xfrm>
            <a:off x="0" y="130314"/>
            <a:ext cx="12192000" cy="769441"/>
          </a:xfrm>
          <a:prstGeom prst="rect">
            <a:avLst/>
          </a:prstGeom>
          <a:noFill/>
          <a:ln w="9525">
            <a:noFill/>
            <a:miter lim="800000"/>
            <a:headEnd/>
            <a:tailEnd/>
          </a:ln>
        </p:spPr>
        <p:txBody>
          <a:bodyPr wrap="square">
            <a:spAutoFit/>
          </a:bodyPr>
          <a:lstStyle/>
          <a:p>
            <a:pPr algn="ctr"/>
            <a:r>
              <a:rPr lang="en-US" sz="4400" dirty="0">
                <a:latin typeface="Arial" pitchFamily="34" charset="0"/>
                <a:cs typeface="Arial" pitchFamily="34" charset="0"/>
              </a:rPr>
              <a:t>Gene Regulation is Complex</a:t>
            </a:r>
          </a:p>
        </p:txBody>
      </p:sp>
    </p:spTree>
    <p:extLst>
      <p:ext uri="{BB962C8B-B14F-4D97-AF65-F5344CB8AC3E}">
        <p14:creationId xmlns:p14="http://schemas.microsoft.com/office/powerpoint/2010/main" val="332532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5"/>
                                        </p:tgtEl>
                                      </p:cBhvr>
                                    </p:animEffect>
                                    <p:set>
                                      <p:cBhvr>
                                        <p:cTn id="7" dur="1" fill="hold">
                                          <p:stCondLst>
                                            <p:cond delay="999"/>
                                          </p:stCondLst>
                                        </p:cTn>
                                        <p:tgtEl>
                                          <p:spTgt spid="5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57"/>
                                        </p:tgtEl>
                                      </p:cBhvr>
                                    </p:animEffect>
                                    <p:set>
                                      <p:cBhvr>
                                        <p:cTn id="10" dur="1" fill="hold">
                                          <p:stCondLst>
                                            <p:cond delay="999"/>
                                          </p:stCondLst>
                                        </p:cTn>
                                        <p:tgtEl>
                                          <p:spTgt spid="15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fade">
                                      <p:cBhvr>
                                        <p:cTn id="13" dur="1000"/>
                                        <p:tgtEl>
                                          <p:spTgt spid="151"/>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5288" y="2179320"/>
            <a:ext cx="914400" cy="533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6" name="Rectangle 5"/>
          <p:cNvSpPr/>
          <p:nvPr/>
        </p:nvSpPr>
        <p:spPr>
          <a:xfrm>
            <a:off x="2685288" y="2865120"/>
            <a:ext cx="914400" cy="533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7" name="Rectangle 6"/>
          <p:cNvSpPr/>
          <p:nvPr/>
        </p:nvSpPr>
        <p:spPr>
          <a:xfrm>
            <a:off x="2685288" y="3627120"/>
            <a:ext cx="914400" cy="533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8" name="Rectangle 7"/>
          <p:cNvSpPr/>
          <p:nvPr/>
        </p:nvSpPr>
        <p:spPr>
          <a:xfrm>
            <a:off x="2685288" y="4389120"/>
            <a:ext cx="914400" cy="533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9" name="Rectangle 8"/>
          <p:cNvSpPr/>
          <p:nvPr/>
        </p:nvSpPr>
        <p:spPr>
          <a:xfrm>
            <a:off x="2685288" y="5151120"/>
            <a:ext cx="914400" cy="533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4121" name="TextBox 24"/>
          <p:cNvSpPr txBox="1">
            <a:spLocks noChangeArrowheads="1"/>
          </p:cNvSpPr>
          <p:nvPr/>
        </p:nvSpPr>
        <p:spPr bwMode="auto">
          <a:xfrm>
            <a:off x="2837688" y="2782570"/>
            <a:ext cx="60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400" b="1">
                <a:latin typeface="Calibri" pitchFamily="34" charset="0"/>
              </a:rPr>
              <a:t>G</a:t>
            </a:r>
            <a:r>
              <a:rPr lang="en-US" altLang="en-US" sz="3400" b="1" baseline="-25000">
                <a:latin typeface="Calibri" pitchFamily="34" charset="0"/>
              </a:rPr>
              <a:t>2</a:t>
            </a:r>
          </a:p>
        </p:txBody>
      </p:sp>
      <p:sp>
        <p:nvSpPr>
          <p:cNvPr id="4122" name="TextBox 25"/>
          <p:cNvSpPr txBox="1">
            <a:spLocks noChangeArrowheads="1"/>
          </p:cNvSpPr>
          <p:nvPr/>
        </p:nvSpPr>
        <p:spPr bwMode="auto">
          <a:xfrm>
            <a:off x="2837688" y="3544570"/>
            <a:ext cx="60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400" b="1">
                <a:latin typeface="Calibri" pitchFamily="34" charset="0"/>
              </a:rPr>
              <a:t>G</a:t>
            </a:r>
            <a:r>
              <a:rPr lang="en-US" altLang="en-US" sz="3400" b="1" baseline="-25000">
                <a:latin typeface="Calibri" pitchFamily="34" charset="0"/>
              </a:rPr>
              <a:t>3</a:t>
            </a:r>
          </a:p>
        </p:txBody>
      </p:sp>
      <p:sp>
        <p:nvSpPr>
          <p:cNvPr id="4123" name="TextBox 26"/>
          <p:cNvSpPr txBox="1">
            <a:spLocks noChangeArrowheads="1"/>
          </p:cNvSpPr>
          <p:nvPr/>
        </p:nvSpPr>
        <p:spPr bwMode="auto">
          <a:xfrm>
            <a:off x="2837688" y="4306570"/>
            <a:ext cx="60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400" b="1">
                <a:latin typeface="Calibri" pitchFamily="34" charset="0"/>
              </a:rPr>
              <a:t>G</a:t>
            </a:r>
            <a:r>
              <a:rPr lang="en-US" altLang="en-US" sz="3400" b="1" baseline="-25000">
                <a:latin typeface="Calibri" pitchFamily="34" charset="0"/>
              </a:rPr>
              <a:t>4</a:t>
            </a:r>
          </a:p>
        </p:txBody>
      </p:sp>
      <p:sp>
        <p:nvSpPr>
          <p:cNvPr id="4124" name="TextBox 27"/>
          <p:cNvSpPr txBox="1">
            <a:spLocks noChangeArrowheads="1"/>
          </p:cNvSpPr>
          <p:nvPr/>
        </p:nvSpPr>
        <p:spPr bwMode="auto">
          <a:xfrm>
            <a:off x="2837688" y="5068570"/>
            <a:ext cx="60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400" b="1">
                <a:latin typeface="Calibri" pitchFamily="34" charset="0"/>
              </a:rPr>
              <a:t>G</a:t>
            </a:r>
            <a:r>
              <a:rPr lang="en-US" altLang="en-US" sz="3400" b="1" baseline="-25000">
                <a:latin typeface="Calibri" pitchFamily="34" charset="0"/>
              </a:rPr>
              <a:t>5</a:t>
            </a:r>
          </a:p>
        </p:txBody>
      </p:sp>
      <p:cxnSp>
        <p:nvCxnSpPr>
          <p:cNvPr id="11" name="Straight Arrow Connector 10"/>
          <p:cNvCxnSpPr>
            <a:stCxn id="2" idx="6"/>
            <a:endCxn id="5" idx="1"/>
          </p:cNvCxnSpPr>
          <p:nvPr/>
        </p:nvCxnSpPr>
        <p:spPr>
          <a:xfrm flipV="1">
            <a:off x="1694688" y="2446020"/>
            <a:ext cx="990600" cy="266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2" idx="6"/>
            <a:endCxn id="7" idx="1"/>
          </p:cNvCxnSpPr>
          <p:nvPr/>
        </p:nvCxnSpPr>
        <p:spPr>
          <a:xfrm>
            <a:off x="1694688" y="2712720"/>
            <a:ext cx="990600" cy="11811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2" idx="6"/>
            <a:endCxn id="8" idx="1"/>
          </p:cNvCxnSpPr>
          <p:nvPr/>
        </p:nvCxnSpPr>
        <p:spPr>
          <a:xfrm>
            <a:off x="1694688" y="2712720"/>
            <a:ext cx="990600" cy="19431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2" idx="6"/>
            <a:endCxn id="9" idx="1"/>
          </p:cNvCxnSpPr>
          <p:nvPr/>
        </p:nvCxnSpPr>
        <p:spPr>
          <a:xfrm>
            <a:off x="1694688" y="2712720"/>
            <a:ext cx="990600" cy="27051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3" idx="6"/>
            <a:endCxn id="6" idx="1"/>
          </p:cNvCxnSpPr>
          <p:nvPr/>
        </p:nvCxnSpPr>
        <p:spPr>
          <a:xfrm flipV="1">
            <a:off x="1694688" y="3131820"/>
            <a:ext cx="990600" cy="1104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3" idx="6"/>
            <a:endCxn id="7" idx="1"/>
          </p:cNvCxnSpPr>
          <p:nvPr/>
        </p:nvCxnSpPr>
        <p:spPr>
          <a:xfrm flipV="1">
            <a:off x="1694688" y="3893820"/>
            <a:ext cx="990600" cy="342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3" idx="6"/>
            <a:endCxn id="8" idx="1"/>
          </p:cNvCxnSpPr>
          <p:nvPr/>
        </p:nvCxnSpPr>
        <p:spPr>
          <a:xfrm>
            <a:off x="1694688" y="4236720"/>
            <a:ext cx="990600" cy="4191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4" idx="6"/>
            <a:endCxn id="10" idx="1"/>
          </p:cNvCxnSpPr>
          <p:nvPr/>
        </p:nvCxnSpPr>
        <p:spPr>
          <a:xfrm>
            <a:off x="1694688" y="5836920"/>
            <a:ext cx="990600" cy="342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4" idx="6"/>
            <a:endCxn id="9" idx="1"/>
          </p:cNvCxnSpPr>
          <p:nvPr/>
        </p:nvCxnSpPr>
        <p:spPr>
          <a:xfrm flipV="1">
            <a:off x="1694688" y="5417820"/>
            <a:ext cx="990600" cy="4191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4" idx="6"/>
            <a:endCxn id="8" idx="1"/>
          </p:cNvCxnSpPr>
          <p:nvPr/>
        </p:nvCxnSpPr>
        <p:spPr>
          <a:xfrm flipV="1">
            <a:off x="1694688" y="4655820"/>
            <a:ext cx="990600" cy="11811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 name="Oval 1"/>
          <p:cNvSpPr/>
          <p:nvPr/>
        </p:nvSpPr>
        <p:spPr>
          <a:xfrm>
            <a:off x="780288" y="225552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Oval 2"/>
          <p:cNvSpPr/>
          <p:nvPr/>
        </p:nvSpPr>
        <p:spPr>
          <a:xfrm>
            <a:off x="780288" y="377952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780288" y="537972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1" name="TextBox 20"/>
          <p:cNvSpPr txBox="1">
            <a:spLocks noChangeArrowheads="1"/>
          </p:cNvSpPr>
          <p:nvPr/>
        </p:nvSpPr>
        <p:spPr bwMode="auto">
          <a:xfrm>
            <a:off x="856488" y="2407921"/>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a:latin typeface="Calibri" pitchFamily="34" charset="0"/>
              </a:rPr>
              <a:t>TF</a:t>
            </a:r>
            <a:r>
              <a:rPr lang="en-US" altLang="en-US" sz="3600" b="1" baseline="-25000">
                <a:latin typeface="Calibri" pitchFamily="34" charset="0"/>
              </a:rPr>
              <a:t>1</a:t>
            </a:r>
          </a:p>
        </p:txBody>
      </p:sp>
      <p:sp>
        <p:nvSpPr>
          <p:cNvPr id="4112" name="TextBox 21"/>
          <p:cNvSpPr txBox="1">
            <a:spLocks noChangeArrowheads="1"/>
          </p:cNvSpPr>
          <p:nvPr/>
        </p:nvSpPr>
        <p:spPr bwMode="auto">
          <a:xfrm>
            <a:off x="856488" y="3895408"/>
            <a:ext cx="83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a:latin typeface="Calibri" pitchFamily="34" charset="0"/>
              </a:rPr>
              <a:t>TF</a:t>
            </a:r>
            <a:r>
              <a:rPr lang="en-US" altLang="en-US" sz="3600" b="1" baseline="-25000">
                <a:latin typeface="Calibri" pitchFamily="34" charset="0"/>
              </a:rPr>
              <a:t>2</a:t>
            </a:r>
          </a:p>
        </p:txBody>
      </p:sp>
      <p:sp>
        <p:nvSpPr>
          <p:cNvPr id="4113" name="TextBox 22"/>
          <p:cNvSpPr txBox="1">
            <a:spLocks noChangeArrowheads="1"/>
          </p:cNvSpPr>
          <p:nvPr/>
        </p:nvSpPr>
        <p:spPr bwMode="auto">
          <a:xfrm>
            <a:off x="856488" y="5495608"/>
            <a:ext cx="83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a:latin typeface="Calibri" pitchFamily="34" charset="0"/>
              </a:rPr>
              <a:t>TF</a:t>
            </a:r>
            <a:r>
              <a:rPr lang="en-US" altLang="en-US" sz="3600" b="1" baseline="-25000">
                <a:latin typeface="Calibri" pitchFamily="34" charset="0"/>
              </a:rPr>
              <a:t>3</a:t>
            </a:r>
          </a:p>
        </p:txBody>
      </p:sp>
      <p:sp>
        <p:nvSpPr>
          <p:cNvPr id="10" name="Rectangle 9"/>
          <p:cNvSpPr/>
          <p:nvPr/>
        </p:nvSpPr>
        <p:spPr>
          <a:xfrm>
            <a:off x="2685288" y="5913120"/>
            <a:ext cx="914400" cy="533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4120" name="TextBox 23"/>
          <p:cNvSpPr txBox="1">
            <a:spLocks noChangeArrowheads="1"/>
          </p:cNvSpPr>
          <p:nvPr/>
        </p:nvSpPr>
        <p:spPr bwMode="auto">
          <a:xfrm>
            <a:off x="2837688" y="2096770"/>
            <a:ext cx="60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400" b="1">
                <a:latin typeface="Calibri" pitchFamily="34" charset="0"/>
              </a:rPr>
              <a:t>G</a:t>
            </a:r>
            <a:r>
              <a:rPr lang="en-US" altLang="en-US" sz="3400" b="1" baseline="-25000">
                <a:latin typeface="Calibri" pitchFamily="34" charset="0"/>
              </a:rPr>
              <a:t>1</a:t>
            </a:r>
          </a:p>
        </p:txBody>
      </p:sp>
      <p:sp>
        <p:nvSpPr>
          <p:cNvPr id="4125" name="TextBox 28"/>
          <p:cNvSpPr txBox="1">
            <a:spLocks noChangeArrowheads="1"/>
          </p:cNvSpPr>
          <p:nvPr/>
        </p:nvSpPr>
        <p:spPr bwMode="auto">
          <a:xfrm>
            <a:off x="2837688" y="5830570"/>
            <a:ext cx="60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400" b="1">
                <a:latin typeface="Calibri" pitchFamily="34" charset="0"/>
              </a:rPr>
              <a:t>G</a:t>
            </a:r>
            <a:r>
              <a:rPr lang="en-US" altLang="en-US" sz="3400" b="1" baseline="-25000">
                <a:latin typeface="Calibri" pitchFamily="34" charset="0"/>
              </a:rPr>
              <a:t>6</a:t>
            </a:r>
          </a:p>
        </p:txBody>
      </p:sp>
      <p:sp>
        <p:nvSpPr>
          <p:cNvPr id="4128" name="TextBox 41"/>
          <p:cNvSpPr txBox="1">
            <a:spLocks noChangeArrowheads="1"/>
          </p:cNvSpPr>
          <p:nvPr/>
        </p:nvSpPr>
        <p:spPr bwMode="auto">
          <a:xfrm>
            <a:off x="4821936" y="1764189"/>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a:latin typeface="Calibri" pitchFamily="34" charset="0"/>
              </a:rPr>
              <a:t>Two main ways to produce this type of network:</a:t>
            </a:r>
          </a:p>
        </p:txBody>
      </p:sp>
      <p:graphicFrame>
        <p:nvGraphicFramePr>
          <p:cNvPr id="43" name="Table 42"/>
          <p:cNvGraphicFramePr>
            <a:graphicFrameLocks noGrp="1"/>
          </p:cNvGraphicFramePr>
          <p:nvPr>
            <p:extLst>
              <p:ext uri="{D42A27DB-BD31-4B8C-83A1-F6EECF244321}">
                <p14:modId xmlns:p14="http://schemas.microsoft.com/office/powerpoint/2010/main" val="3837293780"/>
              </p:ext>
            </p:extLst>
          </p:nvPr>
        </p:nvGraphicFramePr>
        <p:xfrm>
          <a:off x="4136136" y="2636520"/>
          <a:ext cx="4876800" cy="3383280"/>
        </p:xfrm>
        <a:graphic>
          <a:graphicData uri="http://schemas.openxmlformats.org/drawingml/2006/table">
            <a:tbl>
              <a:tblPr firstRow="1" bandRow="1">
                <a:tableStyleId>{21E4AEA4-8DFA-4A89-87EB-49C32662AFE0}</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338593">
                <a:tc>
                  <a:txBody>
                    <a:bodyPr/>
                    <a:lstStyle/>
                    <a:p>
                      <a:pPr algn="ctr"/>
                      <a:r>
                        <a:rPr lang="en-US" dirty="0"/>
                        <a:t>Experimentally</a:t>
                      </a:r>
                    </a:p>
                  </a:txBody>
                  <a:tcPr/>
                </a:tc>
                <a:tc>
                  <a:txBody>
                    <a:bodyPr/>
                    <a:lstStyle/>
                    <a:p>
                      <a:pPr algn="ctr"/>
                      <a:r>
                        <a:rPr lang="en-US" dirty="0"/>
                        <a:t>Computationally</a:t>
                      </a:r>
                    </a:p>
                  </a:txBody>
                  <a:tcPr/>
                </a:tc>
                <a:extLst>
                  <a:ext uri="{0D108BD9-81ED-4DB2-BD59-A6C34878D82A}">
                    <a16:rowId xmlns:a16="http://schemas.microsoft.com/office/drawing/2014/main" val="10000"/>
                  </a:ext>
                </a:extLst>
              </a:tr>
              <a:tr h="338593">
                <a:tc>
                  <a:txBody>
                    <a:bodyPr/>
                    <a:lstStyle/>
                    <a:p>
                      <a:r>
                        <a:rPr lang="en-US" dirty="0"/>
                        <a:t>Technique: </a:t>
                      </a:r>
                      <a:r>
                        <a:rPr lang="en-US" dirty="0" err="1"/>
                        <a:t>ChIP-seq</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Technique: DNA sequence scan for TF</a:t>
                      </a:r>
                      <a:r>
                        <a:rPr lang="en-US" baseline="0" dirty="0"/>
                        <a:t> binding sites (“motifs”)</a:t>
                      </a:r>
                      <a:endParaRPr lang="en-US" dirty="0"/>
                    </a:p>
                  </a:txBody>
                  <a:tcPr/>
                </a:tc>
                <a:extLst>
                  <a:ext uri="{0D108BD9-81ED-4DB2-BD59-A6C34878D82A}">
                    <a16:rowId xmlns:a16="http://schemas.microsoft.com/office/drawing/2014/main" val="10001"/>
                  </a:ext>
                </a:extLst>
              </a:tr>
              <a:tr h="338593">
                <a:tc>
                  <a:txBody>
                    <a:bodyPr/>
                    <a:lstStyle/>
                    <a:p>
                      <a:r>
                        <a:rPr lang="en-US" dirty="0"/>
                        <a:t>Limitations: very expensive, limited</a:t>
                      </a:r>
                      <a:r>
                        <a:rPr lang="en-US" baseline="0" dirty="0"/>
                        <a:t> number of </a:t>
                      </a:r>
                      <a:r>
                        <a:rPr lang="en-US" dirty="0"/>
                        <a:t>antibodies</a:t>
                      </a:r>
                    </a:p>
                  </a:txBody>
                  <a:tcPr/>
                </a:tc>
                <a:tc>
                  <a:txBody>
                    <a:bodyPr/>
                    <a:lstStyle/>
                    <a:p>
                      <a:r>
                        <a:rPr lang="en-US" dirty="0"/>
                        <a:t>Limitations: only</a:t>
                      </a:r>
                      <a:r>
                        <a:rPr lang="en-US" baseline="0" dirty="0"/>
                        <a:t> know recognitions sequences for ~50%</a:t>
                      </a:r>
                      <a:r>
                        <a:rPr lang="en-US" dirty="0"/>
                        <a:t> of TFs, prone to false positives, not context-specific</a:t>
                      </a:r>
                    </a:p>
                  </a:txBody>
                  <a:tcPr/>
                </a:tc>
                <a:extLst>
                  <a:ext uri="{0D108BD9-81ED-4DB2-BD59-A6C34878D82A}">
                    <a16:rowId xmlns:a16="http://schemas.microsoft.com/office/drawing/2014/main" val="10002"/>
                  </a:ext>
                </a:extLst>
              </a:tr>
              <a:tr h="584421">
                <a:tc>
                  <a:txBody>
                    <a:bodyPr/>
                    <a:lstStyle/>
                    <a:p>
                      <a:r>
                        <a:rPr lang="en-US" dirty="0"/>
                        <a:t>Strength: High quality, context-specific</a:t>
                      </a:r>
                    </a:p>
                  </a:txBody>
                  <a:tcPr/>
                </a:tc>
                <a:tc>
                  <a:txBody>
                    <a:bodyPr/>
                    <a:lstStyle/>
                    <a:p>
                      <a:r>
                        <a:rPr lang="en-US" dirty="0"/>
                        <a:t>Strengths: cheap</a:t>
                      </a:r>
                    </a:p>
                  </a:txBody>
                  <a:tcPr/>
                </a:tc>
                <a:extLst>
                  <a:ext uri="{0D108BD9-81ED-4DB2-BD59-A6C34878D82A}">
                    <a16:rowId xmlns:a16="http://schemas.microsoft.com/office/drawing/2014/main" val="10003"/>
                  </a:ext>
                </a:extLst>
              </a:tr>
            </a:tbl>
          </a:graphicData>
        </a:graphic>
      </p:graphicFrame>
      <p:sp>
        <p:nvSpPr>
          <p:cNvPr id="4147" name="TextBox 44"/>
          <p:cNvSpPr txBox="1">
            <a:spLocks noChangeArrowheads="1"/>
          </p:cNvSpPr>
          <p:nvPr/>
        </p:nvSpPr>
        <p:spPr bwMode="auto">
          <a:xfrm>
            <a:off x="323088" y="1493521"/>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u="sng" dirty="0">
                <a:latin typeface="Calibri" pitchFamily="34" charset="0"/>
              </a:rPr>
              <a:t>TF-Gene Regulatory Network</a:t>
            </a:r>
          </a:p>
        </p:txBody>
      </p:sp>
      <p:sp>
        <p:nvSpPr>
          <p:cNvPr id="38" name="TextBox 37"/>
          <p:cNvSpPr txBox="1">
            <a:spLocks noChangeArrowheads="1"/>
          </p:cNvSpPr>
          <p:nvPr/>
        </p:nvSpPr>
        <p:spPr bwMode="auto">
          <a:xfrm>
            <a:off x="0" y="268288"/>
            <a:ext cx="1219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latin typeface="Arial" panose="020B0604020202020204" pitchFamily="34" charset="0"/>
                <a:cs typeface="Arial" panose="020B0604020202020204" pitchFamily="34" charset="0"/>
              </a:rPr>
              <a:t>Gene Regulatory Networks</a:t>
            </a:r>
          </a:p>
        </p:txBody>
      </p:sp>
      <p:graphicFrame>
        <p:nvGraphicFramePr>
          <p:cNvPr id="21" name="Table 20">
            <a:extLst>
              <a:ext uri="{FF2B5EF4-FFF2-40B4-BE49-F238E27FC236}">
                <a16:creationId xmlns:a16="http://schemas.microsoft.com/office/drawing/2014/main" id="{BD9BE4C4-FD58-77E2-3E66-CABEAC8F0ACF}"/>
              </a:ext>
            </a:extLst>
          </p:cNvPr>
          <p:cNvGraphicFramePr>
            <a:graphicFrameLocks noGrp="1"/>
          </p:cNvGraphicFramePr>
          <p:nvPr>
            <p:extLst>
              <p:ext uri="{D42A27DB-BD31-4B8C-83A1-F6EECF244321}">
                <p14:modId xmlns:p14="http://schemas.microsoft.com/office/powerpoint/2010/main" val="3339867571"/>
              </p:ext>
            </p:extLst>
          </p:nvPr>
        </p:nvGraphicFramePr>
        <p:xfrm>
          <a:off x="9253728" y="2636520"/>
          <a:ext cx="2819400" cy="3383280"/>
        </p:xfrm>
        <a:graphic>
          <a:graphicData uri="http://schemas.openxmlformats.org/drawingml/2006/table">
            <a:tbl>
              <a:tblPr firstRow="1" bandRow="1">
                <a:tableStyleId>{21E4AEA4-8DFA-4A89-87EB-49C32662AFE0}</a:tableStyleId>
              </a:tblPr>
              <a:tblGrid>
                <a:gridCol w="2819400">
                  <a:extLst>
                    <a:ext uri="{9D8B030D-6E8A-4147-A177-3AD203B41FA5}">
                      <a16:colId xmlns:a16="http://schemas.microsoft.com/office/drawing/2014/main" val="36491215"/>
                    </a:ext>
                  </a:extLst>
                </a:gridCol>
              </a:tblGrid>
              <a:tr h="338593">
                <a:tc>
                  <a:txBody>
                    <a:bodyPr/>
                    <a:lstStyle/>
                    <a:p>
                      <a:pPr algn="ctr"/>
                      <a:r>
                        <a:rPr lang="en-US" dirty="0"/>
                        <a:t>A Combination</a:t>
                      </a:r>
                    </a:p>
                  </a:txBody>
                  <a:tcPr/>
                </a:tc>
                <a:extLst>
                  <a:ext uri="{0D108BD9-81ED-4DB2-BD59-A6C34878D82A}">
                    <a16:rowId xmlns:a16="http://schemas.microsoft.com/office/drawing/2014/main" val="163396177"/>
                  </a:ext>
                </a:extLst>
              </a:tr>
              <a:tr h="3385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Technique: combine computational predictions with other omics data</a:t>
                      </a:r>
                    </a:p>
                  </a:txBody>
                  <a:tcPr/>
                </a:tc>
                <a:extLst>
                  <a:ext uri="{0D108BD9-81ED-4DB2-BD59-A6C34878D82A}">
                    <a16:rowId xmlns:a16="http://schemas.microsoft.com/office/drawing/2014/main" val="749761136"/>
                  </a:ext>
                </a:extLst>
              </a:tr>
              <a:tr h="338593">
                <a:tc>
                  <a:txBody>
                    <a:bodyPr/>
                    <a:lstStyle/>
                    <a:p>
                      <a:r>
                        <a:rPr lang="en-US" dirty="0"/>
                        <a:t>Limitations: difficult to do, requires understanding regulatory mechanism </a:t>
                      </a:r>
                      <a:r>
                        <a:rPr lang="en-US" u="none" dirty="0"/>
                        <a:t>and</a:t>
                      </a:r>
                      <a:r>
                        <a:rPr lang="en-US" u="sng" dirty="0"/>
                        <a:t> </a:t>
                      </a:r>
                      <a:r>
                        <a:rPr lang="en-US" dirty="0"/>
                        <a:t>the caveats of each omics data type being used</a:t>
                      </a:r>
                    </a:p>
                  </a:txBody>
                  <a:tcPr/>
                </a:tc>
                <a:extLst>
                  <a:ext uri="{0D108BD9-81ED-4DB2-BD59-A6C34878D82A}">
                    <a16:rowId xmlns:a16="http://schemas.microsoft.com/office/drawing/2014/main" val="851862382"/>
                  </a:ext>
                </a:extLst>
              </a:tr>
              <a:tr h="584421">
                <a:tc>
                  <a:txBody>
                    <a:bodyPr/>
                    <a:lstStyle/>
                    <a:p>
                      <a:r>
                        <a:rPr lang="en-US" dirty="0"/>
                        <a:t>Strengths: gives fairly cheap context-specific predictions</a:t>
                      </a:r>
                    </a:p>
                  </a:txBody>
                  <a:tcPr/>
                </a:tc>
                <a:extLst>
                  <a:ext uri="{0D108BD9-81ED-4DB2-BD59-A6C34878D82A}">
                    <a16:rowId xmlns:a16="http://schemas.microsoft.com/office/drawing/2014/main" val="457988631"/>
                  </a:ext>
                </a:extLst>
              </a:tr>
            </a:tbl>
          </a:graphicData>
        </a:graphic>
      </p:graphicFrame>
    </p:spTree>
    <p:extLst>
      <p:ext uri="{BB962C8B-B14F-4D97-AF65-F5344CB8AC3E}">
        <p14:creationId xmlns:p14="http://schemas.microsoft.com/office/powerpoint/2010/main" val="27667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E4AB87-EEF8-D303-011F-DDD22CC0C5A4}"/>
              </a:ext>
            </a:extLst>
          </p:cNvPr>
          <p:cNvSpPr txBox="1">
            <a:spLocks noChangeArrowheads="1"/>
          </p:cNvSpPr>
          <p:nvPr/>
        </p:nvSpPr>
        <p:spPr bwMode="auto">
          <a:xfrm>
            <a:off x="0" y="268288"/>
            <a:ext cx="1219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latin typeface="Arial" panose="020B0604020202020204" pitchFamily="34" charset="0"/>
                <a:cs typeface="Arial" panose="020B0604020202020204" pitchFamily="34" charset="0"/>
              </a:rPr>
              <a:t>Methods Using Gene Expression Data</a:t>
            </a:r>
          </a:p>
        </p:txBody>
      </p:sp>
      <p:grpSp>
        <p:nvGrpSpPr>
          <p:cNvPr id="13" name="Group 12">
            <a:extLst>
              <a:ext uri="{FF2B5EF4-FFF2-40B4-BE49-F238E27FC236}">
                <a16:creationId xmlns:a16="http://schemas.microsoft.com/office/drawing/2014/main" id="{ABF0869D-BB71-2AD5-5CE6-C62220524D61}"/>
              </a:ext>
            </a:extLst>
          </p:cNvPr>
          <p:cNvGrpSpPr/>
          <p:nvPr/>
        </p:nvGrpSpPr>
        <p:grpSpPr>
          <a:xfrm>
            <a:off x="739903" y="2932111"/>
            <a:ext cx="3406850" cy="3779201"/>
            <a:chOff x="628650" y="2491986"/>
            <a:chExt cx="3406850" cy="3779201"/>
          </a:xfrm>
        </p:grpSpPr>
        <p:pic>
          <p:nvPicPr>
            <p:cNvPr id="11" name="Picture 10">
              <a:extLst>
                <a:ext uri="{FF2B5EF4-FFF2-40B4-BE49-F238E27FC236}">
                  <a16:creationId xmlns:a16="http://schemas.microsoft.com/office/drawing/2014/main" id="{409F8EA1-B7A0-20E3-20A2-521CC5F85A30}"/>
                </a:ext>
              </a:extLst>
            </p:cNvPr>
            <p:cNvPicPr>
              <a:picLocks noChangeAspect="1"/>
            </p:cNvPicPr>
            <p:nvPr/>
          </p:nvPicPr>
          <p:blipFill rotWithShape="1">
            <a:blip r:embed="rId2"/>
            <a:srcRect l="35938" t="15132" r="23672" b="7778"/>
            <a:stretch/>
          </p:blipFill>
          <p:spPr>
            <a:xfrm>
              <a:off x="628650" y="2613587"/>
              <a:ext cx="3406850" cy="3657600"/>
            </a:xfrm>
            <a:prstGeom prst="rect">
              <a:avLst/>
            </a:prstGeom>
          </p:spPr>
        </p:pic>
        <p:sp>
          <p:nvSpPr>
            <p:cNvPr id="12" name="Rectangle 11">
              <a:extLst>
                <a:ext uri="{FF2B5EF4-FFF2-40B4-BE49-F238E27FC236}">
                  <a16:creationId xmlns:a16="http://schemas.microsoft.com/office/drawing/2014/main" id="{E1E62BCD-6181-EEDA-1A9E-21210474BCFD}"/>
                </a:ext>
              </a:extLst>
            </p:cNvPr>
            <p:cNvSpPr/>
            <p:nvPr/>
          </p:nvSpPr>
          <p:spPr>
            <a:xfrm>
              <a:off x="628650" y="2491986"/>
              <a:ext cx="30480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0E1DB9A4-833D-FAD8-D201-2EE7AA210D5D}"/>
              </a:ext>
            </a:extLst>
          </p:cNvPr>
          <p:cNvSpPr txBox="1"/>
          <p:nvPr/>
        </p:nvSpPr>
        <p:spPr>
          <a:xfrm>
            <a:off x="228779" y="6543091"/>
            <a:ext cx="2614755" cy="276999"/>
          </a:xfrm>
          <a:prstGeom prst="rect">
            <a:avLst/>
          </a:prstGeom>
          <a:noFill/>
        </p:spPr>
        <p:txBody>
          <a:bodyPr wrap="none" rtlCol="0">
            <a:spAutoFit/>
          </a:bodyPr>
          <a:lstStyle/>
          <a:p>
            <a:r>
              <a:rPr lang="en-US" sz="1200" i="1" dirty="0" err="1"/>
              <a:t>Marbach</a:t>
            </a:r>
            <a:r>
              <a:rPr lang="en-US" sz="1200" i="1" dirty="0"/>
              <a:t> et. al. Nature Methods. 2012.</a:t>
            </a:r>
          </a:p>
        </p:txBody>
      </p:sp>
      <p:sp>
        <p:nvSpPr>
          <p:cNvPr id="15" name="TextBox 14">
            <a:extLst>
              <a:ext uri="{FF2B5EF4-FFF2-40B4-BE49-F238E27FC236}">
                <a16:creationId xmlns:a16="http://schemas.microsoft.com/office/drawing/2014/main" id="{64E6E570-A7E4-67A7-8168-275C3067BABC}"/>
              </a:ext>
            </a:extLst>
          </p:cNvPr>
          <p:cNvSpPr txBox="1"/>
          <p:nvPr/>
        </p:nvSpPr>
        <p:spPr>
          <a:xfrm>
            <a:off x="564251" y="1117286"/>
            <a:ext cx="4191000"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t>There are lots of methods to infer gene regulatory networks using expression data</a:t>
            </a:r>
          </a:p>
          <a:p>
            <a:pPr marL="285750" indent="-285750">
              <a:buFont typeface="Arial" panose="020B0604020202020204" pitchFamily="34" charset="0"/>
              <a:buChar char="•"/>
            </a:pPr>
            <a:r>
              <a:rPr lang="en-US" sz="2200" dirty="0"/>
              <a:t>Most perform poorly in higher order organisms</a:t>
            </a:r>
          </a:p>
        </p:txBody>
      </p:sp>
      <p:cxnSp>
        <p:nvCxnSpPr>
          <p:cNvPr id="16" name="Straight Connector 15">
            <a:extLst>
              <a:ext uri="{FF2B5EF4-FFF2-40B4-BE49-F238E27FC236}">
                <a16:creationId xmlns:a16="http://schemas.microsoft.com/office/drawing/2014/main" id="{8D39FBAD-B059-5E4B-6137-11438B2AEE15}"/>
              </a:ext>
            </a:extLst>
          </p:cNvPr>
          <p:cNvCxnSpPr/>
          <p:nvPr/>
        </p:nvCxnSpPr>
        <p:spPr>
          <a:xfrm>
            <a:off x="4901142" y="1244482"/>
            <a:ext cx="0" cy="5605330"/>
          </a:xfrm>
          <a:prstGeom prst="line">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83A4E4C-4502-E0C7-E760-43E14F697CFD}"/>
              </a:ext>
            </a:extLst>
          </p:cNvPr>
          <p:cNvSpPr txBox="1"/>
          <p:nvPr/>
        </p:nvSpPr>
        <p:spPr>
          <a:xfrm>
            <a:off x="7235241" y="1190129"/>
            <a:ext cx="3045769" cy="430887"/>
          </a:xfrm>
          <a:prstGeom prst="rect">
            <a:avLst/>
          </a:prstGeom>
          <a:noFill/>
        </p:spPr>
        <p:txBody>
          <a:bodyPr wrap="none" rtlCol="0">
            <a:spAutoFit/>
          </a:bodyPr>
          <a:lstStyle/>
          <a:p>
            <a:pPr algn="ctr"/>
            <a:r>
              <a:rPr lang="en-US" sz="2200" b="1" u="sng" dirty="0"/>
              <a:t>A handful of approaches</a:t>
            </a:r>
          </a:p>
        </p:txBody>
      </p:sp>
      <p:grpSp>
        <p:nvGrpSpPr>
          <p:cNvPr id="26" name="Group 25">
            <a:extLst>
              <a:ext uri="{FF2B5EF4-FFF2-40B4-BE49-F238E27FC236}">
                <a16:creationId xmlns:a16="http://schemas.microsoft.com/office/drawing/2014/main" id="{57FB7882-8892-3420-BDA2-489974F166A7}"/>
              </a:ext>
            </a:extLst>
          </p:cNvPr>
          <p:cNvGrpSpPr/>
          <p:nvPr/>
        </p:nvGrpSpPr>
        <p:grpSpPr>
          <a:xfrm>
            <a:off x="5174934" y="1797225"/>
            <a:ext cx="6883979" cy="4865172"/>
            <a:chOff x="5174934" y="1797225"/>
            <a:chExt cx="6883979" cy="4865172"/>
          </a:xfrm>
        </p:grpSpPr>
        <p:grpSp>
          <p:nvGrpSpPr>
            <p:cNvPr id="7" name="Group 6">
              <a:extLst>
                <a:ext uri="{FF2B5EF4-FFF2-40B4-BE49-F238E27FC236}">
                  <a16:creationId xmlns:a16="http://schemas.microsoft.com/office/drawing/2014/main" id="{3078FA94-6898-59B3-0B34-06F77CABFAF0}"/>
                </a:ext>
              </a:extLst>
            </p:cNvPr>
            <p:cNvGrpSpPr>
              <a:grpSpLocks noChangeAspect="1"/>
            </p:cNvGrpSpPr>
            <p:nvPr/>
          </p:nvGrpSpPr>
          <p:grpSpPr>
            <a:xfrm>
              <a:off x="8888943" y="4079110"/>
              <a:ext cx="2815004" cy="2286001"/>
              <a:chOff x="1084731" y="3756212"/>
              <a:chExt cx="3090985" cy="2510119"/>
            </a:xfrm>
          </p:grpSpPr>
          <p:pic>
            <p:nvPicPr>
              <p:cNvPr id="3" name="Picture 2">
                <a:extLst>
                  <a:ext uri="{FF2B5EF4-FFF2-40B4-BE49-F238E27FC236}">
                    <a16:creationId xmlns:a16="http://schemas.microsoft.com/office/drawing/2014/main" id="{43E73E4A-6328-4249-BBE6-069265565D96}"/>
                  </a:ext>
                </a:extLst>
              </p:cNvPr>
              <p:cNvPicPr>
                <a:picLocks noChangeAspect="1"/>
              </p:cNvPicPr>
              <p:nvPr/>
            </p:nvPicPr>
            <p:blipFill rotWithShape="1">
              <a:blip r:embed="rId3"/>
              <a:srcRect l="18530" t="16033" r="23309" b="5097"/>
              <a:stretch/>
            </p:blipFill>
            <p:spPr>
              <a:xfrm>
                <a:off x="1084731" y="3908613"/>
                <a:ext cx="3090985" cy="2357718"/>
              </a:xfrm>
              <a:prstGeom prst="rect">
                <a:avLst/>
              </a:prstGeom>
            </p:spPr>
          </p:pic>
          <p:sp>
            <p:nvSpPr>
              <p:cNvPr id="6" name="Rectangle 5">
                <a:extLst>
                  <a:ext uri="{FF2B5EF4-FFF2-40B4-BE49-F238E27FC236}">
                    <a16:creationId xmlns:a16="http://schemas.microsoft.com/office/drawing/2014/main" id="{6C13123A-288D-1FC5-2034-12FC609A3CEC}"/>
                  </a:ext>
                </a:extLst>
              </p:cNvPr>
              <p:cNvSpPr/>
              <p:nvPr/>
            </p:nvSpPr>
            <p:spPr>
              <a:xfrm>
                <a:off x="1084731" y="3756212"/>
                <a:ext cx="331693"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4FD49D7-93BC-7F88-1937-350BEFA8B2BA}"/>
                </a:ext>
              </a:extLst>
            </p:cNvPr>
            <p:cNvPicPr>
              <a:picLocks noChangeAspect="1"/>
            </p:cNvPicPr>
            <p:nvPr/>
          </p:nvPicPr>
          <p:blipFill rotWithShape="1">
            <a:blip r:embed="rId4"/>
            <a:srcRect l="17132" t="21046" r="7721" b="13856"/>
            <a:stretch/>
          </p:blipFill>
          <p:spPr>
            <a:xfrm>
              <a:off x="5174934" y="4152173"/>
              <a:ext cx="3283945" cy="1600200"/>
            </a:xfrm>
            <a:prstGeom prst="rect">
              <a:avLst/>
            </a:prstGeom>
          </p:spPr>
        </p:pic>
        <p:sp>
          <p:nvSpPr>
            <p:cNvPr id="18" name="TextBox 17">
              <a:extLst>
                <a:ext uri="{FF2B5EF4-FFF2-40B4-BE49-F238E27FC236}">
                  <a16:creationId xmlns:a16="http://schemas.microsoft.com/office/drawing/2014/main" id="{46640CF4-C7C9-A297-426E-2E938B30D18F}"/>
                </a:ext>
              </a:extLst>
            </p:cNvPr>
            <p:cNvSpPr txBox="1"/>
            <p:nvPr/>
          </p:nvSpPr>
          <p:spPr>
            <a:xfrm>
              <a:off x="5196085" y="3120594"/>
              <a:ext cx="2709666" cy="1015663"/>
            </a:xfrm>
            <a:prstGeom prst="rect">
              <a:avLst/>
            </a:prstGeom>
            <a:noFill/>
          </p:spPr>
          <p:txBody>
            <a:bodyPr wrap="square" rtlCol="0">
              <a:spAutoFit/>
            </a:bodyPr>
            <a:lstStyle/>
            <a:p>
              <a:r>
                <a:rPr lang="en-US" sz="2400" dirty="0"/>
                <a:t>GENIE3</a:t>
              </a:r>
            </a:p>
            <a:p>
              <a:r>
                <a:rPr lang="en-US" dirty="0">
                  <a:sym typeface="Wingdings" panose="05000000000000000000" pitchFamily="2" charset="2"/>
                </a:rPr>
                <a:t> uses t</a:t>
              </a:r>
              <a:r>
                <a:rPr lang="en-US" dirty="0"/>
                <a:t>ree-based ensemble methods</a:t>
              </a:r>
            </a:p>
          </p:txBody>
        </p:sp>
        <p:sp>
          <p:nvSpPr>
            <p:cNvPr id="19" name="TextBox 18">
              <a:extLst>
                <a:ext uri="{FF2B5EF4-FFF2-40B4-BE49-F238E27FC236}">
                  <a16:creationId xmlns:a16="http://schemas.microsoft.com/office/drawing/2014/main" id="{17359103-55A5-7A5E-364F-7535261919DF}"/>
                </a:ext>
              </a:extLst>
            </p:cNvPr>
            <p:cNvSpPr txBox="1"/>
            <p:nvPr/>
          </p:nvSpPr>
          <p:spPr>
            <a:xfrm>
              <a:off x="8774969" y="3063447"/>
              <a:ext cx="3283944" cy="1015663"/>
            </a:xfrm>
            <a:prstGeom prst="rect">
              <a:avLst/>
            </a:prstGeom>
            <a:noFill/>
          </p:spPr>
          <p:txBody>
            <a:bodyPr wrap="square" rtlCol="0">
              <a:spAutoFit/>
            </a:bodyPr>
            <a:lstStyle/>
            <a:p>
              <a:r>
                <a:rPr lang="en-US" sz="2400" dirty="0"/>
                <a:t>PANDA</a:t>
              </a:r>
            </a:p>
            <a:p>
              <a:r>
                <a:rPr lang="en-US" dirty="0">
                  <a:sym typeface="Wingdings" panose="05000000000000000000" pitchFamily="2" charset="2"/>
                </a:rPr>
                <a:t> integrates multiple networks using message-passing</a:t>
              </a:r>
              <a:endParaRPr lang="en-US" dirty="0"/>
            </a:p>
          </p:txBody>
        </p:sp>
        <p:sp>
          <p:nvSpPr>
            <p:cNvPr id="20" name="TextBox 19">
              <a:extLst>
                <a:ext uri="{FF2B5EF4-FFF2-40B4-BE49-F238E27FC236}">
                  <a16:creationId xmlns:a16="http://schemas.microsoft.com/office/drawing/2014/main" id="{A622F70B-8B93-5BA9-79A8-F5F9C1CABBDA}"/>
                </a:ext>
              </a:extLst>
            </p:cNvPr>
            <p:cNvSpPr txBox="1"/>
            <p:nvPr/>
          </p:nvSpPr>
          <p:spPr>
            <a:xfrm>
              <a:off x="5196084" y="1797225"/>
              <a:ext cx="6129930" cy="738664"/>
            </a:xfrm>
            <a:prstGeom prst="rect">
              <a:avLst/>
            </a:prstGeom>
            <a:noFill/>
          </p:spPr>
          <p:txBody>
            <a:bodyPr wrap="square" rtlCol="0">
              <a:spAutoFit/>
            </a:bodyPr>
            <a:lstStyle/>
            <a:p>
              <a:r>
                <a:rPr lang="en-US" sz="2400" dirty="0" err="1"/>
                <a:t>Inferelator</a:t>
              </a:r>
              <a:endParaRPr lang="en-US" sz="2400" dirty="0"/>
            </a:p>
            <a:p>
              <a:r>
                <a:rPr lang="en-US" dirty="0">
                  <a:sym typeface="Wingdings" panose="05000000000000000000" pitchFamily="2" charset="2"/>
                </a:rPr>
                <a:t> uses linear regression, L1 shrinkage and LASSO</a:t>
              </a:r>
              <a:endParaRPr lang="en-US" dirty="0"/>
            </a:p>
          </p:txBody>
        </p:sp>
        <p:sp>
          <p:nvSpPr>
            <p:cNvPr id="22" name="TextBox 21">
              <a:extLst>
                <a:ext uri="{FF2B5EF4-FFF2-40B4-BE49-F238E27FC236}">
                  <a16:creationId xmlns:a16="http://schemas.microsoft.com/office/drawing/2014/main" id="{441FE116-6B31-D83B-1902-FD2F2D185337}"/>
                </a:ext>
              </a:extLst>
            </p:cNvPr>
            <p:cNvSpPr txBox="1"/>
            <p:nvPr/>
          </p:nvSpPr>
          <p:spPr>
            <a:xfrm>
              <a:off x="6183212" y="5587999"/>
              <a:ext cx="2343149" cy="276999"/>
            </a:xfrm>
            <a:prstGeom prst="rect">
              <a:avLst/>
            </a:prstGeom>
            <a:noFill/>
          </p:spPr>
          <p:txBody>
            <a:bodyPr wrap="square">
              <a:spAutoFit/>
            </a:bodyPr>
            <a:lstStyle/>
            <a:p>
              <a:pPr algn="ctr"/>
              <a:r>
                <a:rPr lang="en-US" sz="1200" i="1" dirty="0"/>
                <a:t>Huynh-Thu et. al. </a:t>
              </a:r>
              <a:r>
                <a:rPr lang="en-US" sz="1200" i="1" dirty="0" err="1"/>
                <a:t>PLoS</a:t>
              </a:r>
              <a:r>
                <a:rPr lang="en-US" sz="1200" i="1" dirty="0"/>
                <a:t> One. 2010.</a:t>
              </a:r>
            </a:p>
          </p:txBody>
        </p:sp>
        <p:sp>
          <p:nvSpPr>
            <p:cNvPr id="23" name="TextBox 22">
              <a:extLst>
                <a:ext uri="{FF2B5EF4-FFF2-40B4-BE49-F238E27FC236}">
                  <a16:creationId xmlns:a16="http://schemas.microsoft.com/office/drawing/2014/main" id="{5F121CBA-7D32-1032-D1C5-9F6EB4A2CB07}"/>
                </a:ext>
              </a:extLst>
            </p:cNvPr>
            <p:cNvSpPr txBox="1"/>
            <p:nvPr/>
          </p:nvSpPr>
          <p:spPr>
            <a:xfrm>
              <a:off x="9191021" y="6385398"/>
              <a:ext cx="2343149" cy="276999"/>
            </a:xfrm>
            <a:prstGeom prst="rect">
              <a:avLst/>
            </a:prstGeom>
            <a:noFill/>
          </p:spPr>
          <p:txBody>
            <a:bodyPr wrap="square">
              <a:spAutoFit/>
            </a:bodyPr>
            <a:lstStyle/>
            <a:p>
              <a:pPr algn="ctr"/>
              <a:r>
                <a:rPr lang="en-US" sz="1200" i="1" dirty="0"/>
                <a:t>Glass et. al. </a:t>
              </a:r>
              <a:r>
                <a:rPr lang="en-US" sz="1200" i="1" dirty="0" err="1"/>
                <a:t>PLoS</a:t>
              </a:r>
              <a:r>
                <a:rPr lang="en-US" sz="1200" i="1" dirty="0"/>
                <a:t> One. 2013.</a:t>
              </a:r>
            </a:p>
          </p:txBody>
        </p:sp>
        <p:sp>
          <p:nvSpPr>
            <p:cNvPr id="25" name="TextBox 24">
              <a:extLst>
                <a:ext uri="{FF2B5EF4-FFF2-40B4-BE49-F238E27FC236}">
                  <a16:creationId xmlns:a16="http://schemas.microsoft.com/office/drawing/2014/main" id="{7F303D42-7A2A-23E5-28E9-CC0F5693A935}"/>
                </a:ext>
              </a:extLst>
            </p:cNvPr>
            <p:cNvSpPr txBox="1"/>
            <p:nvPr/>
          </p:nvSpPr>
          <p:spPr>
            <a:xfrm>
              <a:off x="5438170" y="2436549"/>
              <a:ext cx="6096000" cy="276999"/>
            </a:xfrm>
            <a:prstGeom prst="rect">
              <a:avLst/>
            </a:prstGeom>
            <a:noFill/>
          </p:spPr>
          <p:txBody>
            <a:bodyPr wrap="square">
              <a:spAutoFit/>
            </a:bodyPr>
            <a:lstStyle/>
            <a:p>
              <a:r>
                <a:rPr lang="en-US" sz="1200" i="1" dirty="0"/>
                <a:t>Bonneau et. al. Genome Biology. 2006.</a:t>
              </a:r>
            </a:p>
          </p:txBody>
        </p:sp>
      </p:grpSp>
    </p:spTree>
    <p:extLst>
      <p:ext uri="{BB962C8B-B14F-4D97-AF65-F5344CB8AC3E}">
        <p14:creationId xmlns:p14="http://schemas.microsoft.com/office/powerpoint/2010/main" val="228936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noChangeAspect="1"/>
          </p:cNvCxnSpPr>
          <p:nvPr/>
        </p:nvCxnSpPr>
        <p:spPr>
          <a:xfrm>
            <a:off x="114300" y="6131933"/>
            <a:ext cx="49244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p:cNvGrpSpPr>
            <a:grpSpLocks noChangeAspect="1"/>
          </p:cNvGrpSpPr>
          <p:nvPr/>
        </p:nvGrpSpPr>
        <p:grpSpPr>
          <a:xfrm>
            <a:off x="1469234" y="6336705"/>
            <a:ext cx="4310731" cy="441484"/>
            <a:chOff x="1949158" y="6048673"/>
            <a:chExt cx="6066678" cy="441484"/>
          </a:xfrm>
        </p:grpSpPr>
        <p:sp>
          <p:nvSpPr>
            <p:cNvPr id="12" name="Oval 11"/>
            <p:cNvSpPr/>
            <p:nvPr/>
          </p:nvSpPr>
          <p:spPr>
            <a:xfrm>
              <a:off x="4639408" y="6048673"/>
              <a:ext cx="441588" cy="16899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Oval 13"/>
            <p:cNvSpPr/>
            <p:nvPr/>
          </p:nvSpPr>
          <p:spPr>
            <a:xfrm>
              <a:off x="1949158" y="6069927"/>
              <a:ext cx="441588" cy="16899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p:cNvSpPr txBox="1"/>
            <p:nvPr/>
          </p:nvSpPr>
          <p:spPr>
            <a:xfrm>
              <a:off x="5272637" y="6182380"/>
              <a:ext cx="2743199" cy="307777"/>
            </a:xfrm>
            <a:prstGeom prst="rect">
              <a:avLst/>
            </a:prstGeom>
            <a:noFill/>
          </p:spPr>
          <p:txBody>
            <a:bodyPr wrap="square" rtlCol="0">
              <a:spAutoFit/>
            </a:bodyPr>
            <a:lstStyle/>
            <a:p>
              <a:r>
                <a:rPr lang="en-US" sz="1400" dirty="0"/>
                <a:t>Open Chromatin</a:t>
              </a:r>
            </a:p>
          </p:txBody>
        </p:sp>
        <p:cxnSp>
          <p:nvCxnSpPr>
            <p:cNvPr id="16" name="Straight Arrow Connector 15"/>
            <p:cNvCxnSpPr/>
            <p:nvPr/>
          </p:nvCxnSpPr>
          <p:spPr>
            <a:xfrm flipH="1" flipV="1">
              <a:off x="5100885" y="6172200"/>
              <a:ext cx="245415" cy="1077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7" name="Group 6"/>
          <p:cNvGrpSpPr>
            <a:grpSpLocks noChangeAspect="1"/>
          </p:cNvGrpSpPr>
          <p:nvPr/>
        </p:nvGrpSpPr>
        <p:grpSpPr>
          <a:xfrm>
            <a:off x="144543" y="5566009"/>
            <a:ext cx="1322798" cy="1069958"/>
            <a:chOff x="606850" y="5277978"/>
            <a:chExt cx="1861633" cy="1069958"/>
          </a:xfrm>
        </p:grpSpPr>
        <p:sp>
          <p:nvSpPr>
            <p:cNvPr id="60" name="Rectangle 59"/>
            <p:cNvSpPr/>
            <p:nvPr/>
          </p:nvSpPr>
          <p:spPr>
            <a:xfrm>
              <a:off x="731005" y="5585936"/>
              <a:ext cx="1503171"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606850" y="5277978"/>
              <a:ext cx="1861633" cy="338554"/>
            </a:xfrm>
            <a:prstGeom prst="rect">
              <a:avLst/>
            </a:prstGeom>
            <a:noFill/>
          </p:spPr>
          <p:txBody>
            <a:bodyPr wrap="none" rtlCol="0">
              <a:spAutoFit/>
            </a:bodyPr>
            <a:lstStyle/>
            <a:p>
              <a:pPr algn="ctr"/>
              <a:r>
                <a:rPr lang="en-US" sz="1600" dirty="0"/>
                <a:t>TF1 </a:t>
              </a:r>
              <a:r>
                <a:rPr lang="en-US" sz="1600" dirty="0">
                  <a:sym typeface="Wingdings" panose="05000000000000000000" pitchFamily="2" charset="2"/>
                </a:rPr>
                <a:t> Gene1</a:t>
              </a:r>
              <a:endParaRPr lang="en-US" sz="1600" dirty="0"/>
            </a:p>
          </p:txBody>
        </p:sp>
      </p:grpSp>
      <p:grpSp>
        <p:nvGrpSpPr>
          <p:cNvPr id="6" name="Group 5"/>
          <p:cNvGrpSpPr>
            <a:grpSpLocks noChangeAspect="1"/>
          </p:cNvGrpSpPr>
          <p:nvPr/>
        </p:nvGrpSpPr>
        <p:grpSpPr>
          <a:xfrm>
            <a:off x="951284" y="5317087"/>
            <a:ext cx="3436130" cy="814846"/>
            <a:chOff x="1271046" y="5029056"/>
            <a:chExt cx="4835816" cy="814846"/>
          </a:xfrm>
        </p:grpSpPr>
        <p:sp>
          <p:nvSpPr>
            <p:cNvPr id="21" name="Rectangle 20"/>
            <p:cNvSpPr/>
            <p:nvPr/>
          </p:nvSpPr>
          <p:spPr>
            <a:xfrm>
              <a:off x="1271046" y="5691502"/>
              <a:ext cx="304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044710" y="5691502"/>
              <a:ext cx="304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779452" y="5691502"/>
              <a:ext cx="304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397568" y="5029056"/>
              <a:ext cx="1110393" cy="307777"/>
            </a:xfrm>
            <a:prstGeom prst="rect">
              <a:avLst/>
            </a:prstGeom>
            <a:noFill/>
          </p:spPr>
          <p:txBody>
            <a:bodyPr wrap="none" rtlCol="0">
              <a:spAutoFit/>
            </a:bodyPr>
            <a:lstStyle/>
            <a:p>
              <a:pPr algn="ctr"/>
              <a:r>
                <a:rPr lang="en-US" sz="1400" dirty="0"/>
                <a:t>TF motif</a:t>
              </a:r>
            </a:p>
          </p:txBody>
        </p:sp>
        <p:cxnSp>
          <p:nvCxnSpPr>
            <p:cNvPr id="9" name="Straight Arrow Connector 8"/>
            <p:cNvCxnSpPr/>
            <p:nvPr/>
          </p:nvCxnSpPr>
          <p:spPr>
            <a:xfrm>
              <a:off x="4952761" y="5269471"/>
              <a:ext cx="0" cy="3751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5802062" y="5679834"/>
              <a:ext cx="304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72849" y="2017319"/>
            <a:ext cx="1452722" cy="3015734"/>
            <a:chOff x="5786278" y="1676400"/>
            <a:chExt cx="1452722" cy="3015734"/>
          </a:xfrm>
        </p:grpSpPr>
        <p:grpSp>
          <p:nvGrpSpPr>
            <p:cNvPr id="75" name="Group 74"/>
            <p:cNvGrpSpPr/>
            <p:nvPr/>
          </p:nvGrpSpPr>
          <p:grpSpPr>
            <a:xfrm>
              <a:off x="6140862" y="2158213"/>
              <a:ext cx="807067" cy="1775547"/>
              <a:chOff x="533400" y="1371600"/>
              <a:chExt cx="1143000" cy="2514600"/>
            </a:xfrm>
          </p:grpSpPr>
          <p:sp>
            <p:nvSpPr>
              <p:cNvPr id="76" name="Oval 75"/>
              <p:cNvSpPr/>
              <p:nvPr/>
            </p:nvSpPr>
            <p:spPr>
              <a:xfrm>
                <a:off x="533400" y="13716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33400" y="18288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33400" y="22860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33400" y="27432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33400" y="32004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33400" y="36576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219200" y="13716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219200" y="18288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219200" y="22860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219200" y="2737526"/>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1214336" y="32004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212715" y="36576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a:stCxn id="76" idx="6"/>
                <a:endCxn id="82" idx="1"/>
              </p:cNvCxnSpPr>
              <p:nvPr/>
            </p:nvCxnSpPr>
            <p:spPr>
              <a:xfrm>
                <a:off x="762000" y="14859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76" idx="6"/>
                <a:endCxn id="84" idx="1"/>
              </p:cNvCxnSpPr>
              <p:nvPr/>
            </p:nvCxnSpPr>
            <p:spPr>
              <a:xfrm>
                <a:off x="762000" y="1485900"/>
                <a:ext cx="45720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7" idx="6"/>
                <a:endCxn id="82" idx="1"/>
              </p:cNvCxnSpPr>
              <p:nvPr/>
            </p:nvCxnSpPr>
            <p:spPr>
              <a:xfrm flipV="1">
                <a:off x="762000" y="1485900"/>
                <a:ext cx="45720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77" idx="6"/>
                <a:endCxn id="83" idx="1"/>
              </p:cNvCxnSpPr>
              <p:nvPr/>
            </p:nvCxnSpPr>
            <p:spPr>
              <a:xfrm>
                <a:off x="762000" y="19431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77" idx="6"/>
                <a:endCxn id="86" idx="1"/>
              </p:cNvCxnSpPr>
              <p:nvPr/>
            </p:nvCxnSpPr>
            <p:spPr>
              <a:xfrm>
                <a:off x="762000" y="1943100"/>
                <a:ext cx="452336" cy="1371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8" idx="6"/>
                <a:endCxn id="84" idx="1"/>
              </p:cNvCxnSpPr>
              <p:nvPr/>
            </p:nvCxnSpPr>
            <p:spPr>
              <a:xfrm>
                <a:off x="762000" y="24003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78" idx="6"/>
                <a:endCxn id="85" idx="1"/>
              </p:cNvCxnSpPr>
              <p:nvPr/>
            </p:nvCxnSpPr>
            <p:spPr>
              <a:xfrm>
                <a:off x="762000" y="2400300"/>
                <a:ext cx="457200" cy="4515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79" idx="6"/>
                <a:endCxn id="84" idx="1"/>
              </p:cNvCxnSpPr>
              <p:nvPr/>
            </p:nvCxnSpPr>
            <p:spPr>
              <a:xfrm flipV="1">
                <a:off x="762000" y="2400300"/>
                <a:ext cx="45720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79" idx="6"/>
                <a:endCxn id="86" idx="1"/>
              </p:cNvCxnSpPr>
              <p:nvPr/>
            </p:nvCxnSpPr>
            <p:spPr>
              <a:xfrm>
                <a:off x="762000" y="2857500"/>
                <a:ext cx="452336"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80" idx="6"/>
                <a:endCxn id="86" idx="1"/>
              </p:cNvCxnSpPr>
              <p:nvPr/>
            </p:nvCxnSpPr>
            <p:spPr>
              <a:xfrm>
                <a:off x="762000" y="3314700"/>
                <a:ext cx="45233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1" idx="6"/>
                <a:endCxn id="85" idx="1"/>
              </p:cNvCxnSpPr>
              <p:nvPr/>
            </p:nvCxnSpPr>
            <p:spPr>
              <a:xfrm flipV="1">
                <a:off x="762000" y="2851826"/>
                <a:ext cx="457200" cy="9200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1" idx="6"/>
                <a:endCxn id="87" idx="1"/>
              </p:cNvCxnSpPr>
              <p:nvPr/>
            </p:nvCxnSpPr>
            <p:spPr>
              <a:xfrm>
                <a:off x="762000" y="3771900"/>
                <a:ext cx="45071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Box 99"/>
            <p:cNvSpPr txBox="1"/>
            <p:nvPr/>
          </p:nvSpPr>
          <p:spPr>
            <a:xfrm>
              <a:off x="5786278" y="1676400"/>
              <a:ext cx="1452722" cy="461665"/>
            </a:xfrm>
            <a:prstGeom prst="rect">
              <a:avLst/>
            </a:prstGeom>
            <a:noFill/>
          </p:spPr>
          <p:txBody>
            <a:bodyPr wrap="square" rtlCol="0">
              <a:spAutoFit/>
            </a:bodyPr>
            <a:lstStyle/>
            <a:p>
              <a:pPr algn="ctr"/>
              <a:r>
                <a:rPr lang="en-US" sz="1200" dirty="0"/>
                <a:t>All potential interactions</a:t>
              </a:r>
            </a:p>
          </p:txBody>
        </p:sp>
        <p:sp>
          <p:nvSpPr>
            <p:cNvPr id="101" name="TextBox 100"/>
            <p:cNvSpPr txBox="1"/>
            <p:nvPr/>
          </p:nvSpPr>
          <p:spPr>
            <a:xfrm>
              <a:off x="5794826" y="4230469"/>
              <a:ext cx="1397457" cy="461665"/>
            </a:xfrm>
            <a:prstGeom prst="rect">
              <a:avLst/>
            </a:prstGeom>
            <a:noFill/>
          </p:spPr>
          <p:txBody>
            <a:bodyPr wrap="square" rtlCol="0">
              <a:spAutoFit/>
            </a:bodyPr>
            <a:lstStyle/>
            <a:p>
              <a:pPr algn="ctr"/>
              <a:r>
                <a:rPr lang="en-US" sz="1200" dirty="0"/>
                <a:t>Motif found within gene’s promoter</a:t>
              </a:r>
            </a:p>
          </p:txBody>
        </p:sp>
        <p:cxnSp>
          <p:nvCxnSpPr>
            <p:cNvPr id="102" name="Straight Arrow Connector 101"/>
            <p:cNvCxnSpPr/>
            <p:nvPr/>
          </p:nvCxnSpPr>
          <p:spPr>
            <a:xfrm flipV="1">
              <a:off x="6461399" y="3879955"/>
              <a:ext cx="2291" cy="282473"/>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pSp>
      <p:grpSp>
        <p:nvGrpSpPr>
          <p:cNvPr id="39" name="Group 38"/>
          <p:cNvGrpSpPr/>
          <p:nvPr/>
        </p:nvGrpSpPr>
        <p:grpSpPr>
          <a:xfrm>
            <a:off x="2890576" y="1880012"/>
            <a:ext cx="1896963" cy="3200400"/>
            <a:chOff x="7094637" y="1676400"/>
            <a:chExt cx="1896963" cy="3200400"/>
          </a:xfrm>
        </p:grpSpPr>
        <p:sp>
          <p:nvSpPr>
            <p:cNvPr id="103" name="TextBox 102"/>
            <p:cNvSpPr txBox="1"/>
            <p:nvPr/>
          </p:nvSpPr>
          <p:spPr>
            <a:xfrm>
              <a:off x="7403754" y="1676400"/>
              <a:ext cx="1587846" cy="461665"/>
            </a:xfrm>
            <a:prstGeom prst="rect">
              <a:avLst/>
            </a:prstGeom>
            <a:noFill/>
          </p:spPr>
          <p:txBody>
            <a:bodyPr wrap="square" rtlCol="0">
              <a:spAutoFit/>
            </a:bodyPr>
            <a:lstStyle/>
            <a:p>
              <a:pPr algn="ctr"/>
              <a:r>
                <a:rPr lang="en-US" sz="1200" dirty="0"/>
                <a:t>Interactions with Epigenetic Evidence</a:t>
              </a:r>
            </a:p>
          </p:txBody>
        </p:sp>
        <p:cxnSp>
          <p:nvCxnSpPr>
            <p:cNvPr id="104" name="Straight Arrow Connector 103"/>
            <p:cNvCxnSpPr/>
            <p:nvPr/>
          </p:nvCxnSpPr>
          <p:spPr>
            <a:xfrm flipV="1">
              <a:off x="8063788" y="3799406"/>
              <a:ext cx="0" cy="431063"/>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105" name="TextBox 104"/>
            <p:cNvSpPr txBox="1"/>
            <p:nvPr/>
          </p:nvSpPr>
          <p:spPr>
            <a:xfrm>
              <a:off x="7094637" y="4230469"/>
              <a:ext cx="1896963" cy="646331"/>
            </a:xfrm>
            <a:prstGeom prst="rect">
              <a:avLst/>
            </a:prstGeom>
            <a:noFill/>
          </p:spPr>
          <p:txBody>
            <a:bodyPr wrap="square" rtlCol="0">
              <a:spAutoFit/>
            </a:bodyPr>
            <a:lstStyle/>
            <a:p>
              <a:pPr algn="ctr"/>
              <a:r>
                <a:rPr lang="en-US" sz="1200" dirty="0"/>
                <a:t>Motif found in gene’s promoter and located in region of open chromatin</a:t>
              </a:r>
            </a:p>
          </p:txBody>
        </p:sp>
        <p:grpSp>
          <p:nvGrpSpPr>
            <p:cNvPr id="106" name="Group 105"/>
            <p:cNvGrpSpPr/>
            <p:nvPr/>
          </p:nvGrpSpPr>
          <p:grpSpPr>
            <a:xfrm>
              <a:off x="7783890" y="2178289"/>
              <a:ext cx="807067" cy="1775547"/>
              <a:chOff x="2286000" y="1409700"/>
              <a:chExt cx="1143000" cy="2514600"/>
            </a:xfrm>
          </p:grpSpPr>
          <p:sp>
            <p:nvSpPr>
              <p:cNvPr id="107" name="Oval 106"/>
              <p:cNvSpPr/>
              <p:nvPr/>
            </p:nvSpPr>
            <p:spPr>
              <a:xfrm>
                <a:off x="2286000" y="14097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286000" y="18669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2286000" y="23241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2286000" y="27813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286000" y="32385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286000" y="3695700"/>
                <a:ext cx="228600" cy="228600"/>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971800" y="14097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971800" y="18669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2971800" y="23241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971800" y="2775626"/>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966936" y="32385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965315" y="3695700"/>
                <a:ext cx="457200" cy="228600"/>
              </a:xfrm>
              <a:prstGeom prst="rect">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p:cNvCxnSpPr>
                <a:stCxn id="107" idx="6"/>
                <a:endCxn id="113" idx="1"/>
              </p:cNvCxnSpPr>
              <p:nvPr/>
            </p:nvCxnSpPr>
            <p:spPr>
              <a:xfrm>
                <a:off x="2514600" y="15240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07" idx="6"/>
                <a:endCxn id="115" idx="1"/>
              </p:cNvCxnSpPr>
              <p:nvPr/>
            </p:nvCxnSpPr>
            <p:spPr>
              <a:xfrm>
                <a:off x="2514600" y="1524000"/>
                <a:ext cx="45720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108" idx="6"/>
                <a:endCxn id="113" idx="1"/>
              </p:cNvCxnSpPr>
              <p:nvPr/>
            </p:nvCxnSpPr>
            <p:spPr>
              <a:xfrm flipV="1">
                <a:off x="2514600" y="1524000"/>
                <a:ext cx="45720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09" idx="6"/>
                <a:endCxn id="115" idx="1"/>
              </p:cNvCxnSpPr>
              <p:nvPr/>
            </p:nvCxnSpPr>
            <p:spPr>
              <a:xfrm>
                <a:off x="2514600" y="24384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09" idx="6"/>
                <a:endCxn id="116" idx="1"/>
              </p:cNvCxnSpPr>
              <p:nvPr/>
            </p:nvCxnSpPr>
            <p:spPr>
              <a:xfrm>
                <a:off x="2514600" y="2438400"/>
                <a:ext cx="457200" cy="4515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10" idx="6"/>
                <a:endCxn id="115" idx="1"/>
              </p:cNvCxnSpPr>
              <p:nvPr/>
            </p:nvCxnSpPr>
            <p:spPr>
              <a:xfrm flipV="1">
                <a:off x="2514600" y="2438400"/>
                <a:ext cx="45720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12" idx="6"/>
                <a:endCxn id="116" idx="1"/>
              </p:cNvCxnSpPr>
              <p:nvPr/>
            </p:nvCxnSpPr>
            <p:spPr>
              <a:xfrm flipV="1">
                <a:off x="2514600" y="2889926"/>
                <a:ext cx="457200" cy="9200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 name="Straight Connector 2"/>
            <p:cNvCxnSpPr>
              <a:stCxn id="111" idx="6"/>
              <a:endCxn id="117" idx="1"/>
            </p:cNvCxnSpPr>
            <p:nvPr/>
          </p:nvCxnSpPr>
          <p:spPr>
            <a:xfrm>
              <a:off x="7945303" y="3550303"/>
              <a:ext cx="31939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a:grpSpLocks noChangeAspect="1"/>
          </p:cNvGrpSpPr>
          <p:nvPr/>
        </p:nvGrpSpPr>
        <p:grpSpPr>
          <a:xfrm>
            <a:off x="278610" y="5721567"/>
            <a:ext cx="4625248" cy="814279"/>
            <a:chOff x="617773" y="5433535"/>
            <a:chExt cx="6509315" cy="814279"/>
          </a:xfrm>
        </p:grpSpPr>
        <p:cxnSp>
          <p:nvCxnSpPr>
            <p:cNvPr id="28" name="Straight Connector 27"/>
            <p:cNvCxnSpPr/>
            <p:nvPr/>
          </p:nvCxnSpPr>
          <p:spPr>
            <a:xfrm flipV="1">
              <a:off x="2743200" y="5462902"/>
              <a:ext cx="0" cy="381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43200" y="5462902"/>
              <a:ext cx="381000" cy="0"/>
            </a:xfrm>
            <a:prstGeom prst="line">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529937" y="5454110"/>
              <a:ext cx="0" cy="381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529937" y="5454110"/>
              <a:ext cx="381000" cy="0"/>
            </a:xfrm>
            <a:prstGeom prst="line">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rot="10800000">
              <a:off x="990600" y="5843902"/>
              <a:ext cx="381000" cy="381000"/>
              <a:chOff x="7886700" y="1591408"/>
              <a:chExt cx="381000" cy="381000"/>
            </a:xfrm>
          </p:grpSpPr>
          <p:cxnSp>
            <p:nvCxnSpPr>
              <p:cNvPr id="33" name="Straight Connector 32"/>
              <p:cNvCxnSpPr/>
              <p:nvPr/>
            </p:nvCxnSpPr>
            <p:spPr>
              <a:xfrm flipV="1">
                <a:off x="7886700" y="1591408"/>
                <a:ext cx="0" cy="381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886700" y="1591408"/>
                <a:ext cx="381000" cy="0"/>
              </a:xfrm>
              <a:prstGeom prst="line">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rot="10800000" flipV="1">
              <a:off x="4893690" y="5842341"/>
              <a:ext cx="0" cy="381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4512690" y="6223341"/>
              <a:ext cx="381000" cy="0"/>
            </a:xfrm>
            <a:prstGeom prst="line">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17773" y="5966936"/>
              <a:ext cx="595035" cy="276999"/>
            </a:xfrm>
            <a:prstGeom prst="rect">
              <a:avLst/>
            </a:prstGeom>
            <a:noFill/>
          </p:spPr>
          <p:txBody>
            <a:bodyPr wrap="none" rtlCol="0">
              <a:spAutoFit/>
            </a:bodyPr>
            <a:lstStyle/>
            <a:p>
              <a:r>
                <a:rPr lang="en-US" sz="1200" dirty="0"/>
                <a:t>Gene1</a:t>
              </a:r>
            </a:p>
          </p:txBody>
        </p:sp>
        <p:sp>
          <p:nvSpPr>
            <p:cNvPr id="66" name="TextBox 65"/>
            <p:cNvSpPr txBox="1"/>
            <p:nvPr/>
          </p:nvSpPr>
          <p:spPr>
            <a:xfrm>
              <a:off x="2723848" y="5433536"/>
              <a:ext cx="595035" cy="276999"/>
            </a:xfrm>
            <a:prstGeom prst="rect">
              <a:avLst/>
            </a:prstGeom>
            <a:noFill/>
          </p:spPr>
          <p:txBody>
            <a:bodyPr wrap="none" rtlCol="0">
              <a:spAutoFit/>
            </a:bodyPr>
            <a:lstStyle/>
            <a:p>
              <a:r>
                <a:rPr lang="en-US" sz="1200" dirty="0"/>
                <a:t>Gene2</a:t>
              </a:r>
            </a:p>
          </p:txBody>
        </p:sp>
        <p:sp>
          <p:nvSpPr>
            <p:cNvPr id="67" name="TextBox 66"/>
            <p:cNvSpPr txBox="1"/>
            <p:nvPr/>
          </p:nvSpPr>
          <p:spPr>
            <a:xfrm>
              <a:off x="4139621" y="5970815"/>
              <a:ext cx="595035" cy="276999"/>
            </a:xfrm>
            <a:prstGeom prst="rect">
              <a:avLst/>
            </a:prstGeom>
            <a:noFill/>
          </p:spPr>
          <p:txBody>
            <a:bodyPr wrap="none" rtlCol="0">
              <a:spAutoFit/>
            </a:bodyPr>
            <a:lstStyle/>
            <a:p>
              <a:r>
                <a:rPr lang="en-US" sz="1200" dirty="0"/>
                <a:t>Gene3</a:t>
              </a:r>
            </a:p>
          </p:txBody>
        </p:sp>
        <p:sp>
          <p:nvSpPr>
            <p:cNvPr id="126" name="TextBox 125"/>
            <p:cNvSpPr txBox="1"/>
            <p:nvPr/>
          </p:nvSpPr>
          <p:spPr>
            <a:xfrm>
              <a:off x="6532053" y="5433535"/>
              <a:ext cx="595035" cy="276999"/>
            </a:xfrm>
            <a:prstGeom prst="rect">
              <a:avLst/>
            </a:prstGeom>
            <a:noFill/>
          </p:spPr>
          <p:txBody>
            <a:bodyPr wrap="none" rtlCol="0">
              <a:spAutoFit/>
            </a:bodyPr>
            <a:lstStyle/>
            <a:p>
              <a:r>
                <a:rPr lang="en-US" sz="1200" dirty="0"/>
                <a:t>Gene4</a:t>
              </a:r>
            </a:p>
          </p:txBody>
        </p:sp>
      </p:grpSp>
      <p:grpSp>
        <p:nvGrpSpPr>
          <p:cNvPr id="127" name="Group 126"/>
          <p:cNvGrpSpPr>
            <a:grpSpLocks noChangeAspect="1"/>
          </p:cNvGrpSpPr>
          <p:nvPr/>
        </p:nvGrpSpPr>
        <p:grpSpPr>
          <a:xfrm>
            <a:off x="953556" y="5968010"/>
            <a:ext cx="3436130" cy="164068"/>
            <a:chOff x="1271046" y="5679834"/>
            <a:chExt cx="4835814" cy="164068"/>
          </a:xfrm>
        </p:grpSpPr>
        <p:sp>
          <p:nvSpPr>
            <p:cNvPr id="129" name="Rectangle 128"/>
            <p:cNvSpPr/>
            <p:nvPr/>
          </p:nvSpPr>
          <p:spPr>
            <a:xfrm>
              <a:off x="1271046" y="5691502"/>
              <a:ext cx="304800" cy="152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0" name="Rectangle 129"/>
            <p:cNvSpPr/>
            <p:nvPr/>
          </p:nvSpPr>
          <p:spPr>
            <a:xfrm>
              <a:off x="2044710" y="5691502"/>
              <a:ext cx="304800" cy="152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1" name="Rectangle 130"/>
            <p:cNvSpPr/>
            <p:nvPr/>
          </p:nvSpPr>
          <p:spPr>
            <a:xfrm>
              <a:off x="4779451" y="5691502"/>
              <a:ext cx="304800" cy="152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4" name="Rectangle 133"/>
            <p:cNvSpPr/>
            <p:nvPr/>
          </p:nvSpPr>
          <p:spPr>
            <a:xfrm>
              <a:off x="5802060" y="5679834"/>
              <a:ext cx="304800" cy="152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138" name="Group 137"/>
          <p:cNvGrpSpPr/>
          <p:nvPr/>
        </p:nvGrpSpPr>
        <p:grpSpPr>
          <a:xfrm>
            <a:off x="1854130" y="2856399"/>
            <a:ext cx="1388952" cy="502108"/>
            <a:chOff x="3868848" y="3312654"/>
            <a:chExt cx="1388952" cy="502108"/>
          </a:xfrm>
        </p:grpSpPr>
        <p:sp>
          <p:nvSpPr>
            <p:cNvPr id="139" name="Right Arrow 138"/>
            <p:cNvSpPr/>
            <p:nvPr/>
          </p:nvSpPr>
          <p:spPr>
            <a:xfrm>
              <a:off x="3868848" y="3581400"/>
              <a:ext cx="1388952" cy="23336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0" name="TextBox 139"/>
            <p:cNvSpPr txBox="1"/>
            <p:nvPr/>
          </p:nvSpPr>
          <p:spPr>
            <a:xfrm>
              <a:off x="3868848" y="3312654"/>
              <a:ext cx="1325876" cy="307777"/>
            </a:xfrm>
            <a:prstGeom prst="rect">
              <a:avLst/>
            </a:prstGeom>
            <a:noFill/>
          </p:spPr>
          <p:txBody>
            <a:bodyPr wrap="none" rtlCol="0">
              <a:spAutoFit/>
            </a:bodyPr>
            <a:lstStyle/>
            <a:p>
              <a:r>
                <a:rPr lang="en-US" sz="1400" b="1" dirty="0">
                  <a:solidFill>
                    <a:srgbClr val="FF0000"/>
                  </a:solidFill>
                </a:rPr>
                <a:t>Epigenetic data</a:t>
              </a:r>
            </a:p>
          </p:txBody>
        </p:sp>
      </p:grpSp>
      <p:sp>
        <p:nvSpPr>
          <p:cNvPr id="128" name="TextBox 127">
            <a:extLst>
              <a:ext uri="{FF2B5EF4-FFF2-40B4-BE49-F238E27FC236}">
                <a16:creationId xmlns:a16="http://schemas.microsoft.com/office/drawing/2014/main" id="{0B780FDC-D3CF-9873-2AA1-172DD8A8B3D1}"/>
              </a:ext>
            </a:extLst>
          </p:cNvPr>
          <p:cNvSpPr txBox="1">
            <a:spLocks noChangeArrowheads="1"/>
          </p:cNvSpPr>
          <p:nvPr/>
        </p:nvSpPr>
        <p:spPr bwMode="auto">
          <a:xfrm>
            <a:off x="0" y="268288"/>
            <a:ext cx="1219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latin typeface="Arial" panose="020B0604020202020204" pitchFamily="34" charset="0"/>
                <a:cs typeface="Arial" panose="020B0604020202020204" pitchFamily="34" charset="0"/>
              </a:rPr>
              <a:t>Methods Using Epigenetic Data</a:t>
            </a:r>
          </a:p>
        </p:txBody>
      </p:sp>
      <p:sp>
        <p:nvSpPr>
          <p:cNvPr id="20" name="TextBox 19">
            <a:extLst>
              <a:ext uri="{FF2B5EF4-FFF2-40B4-BE49-F238E27FC236}">
                <a16:creationId xmlns:a16="http://schemas.microsoft.com/office/drawing/2014/main" id="{1D0B6C55-1BAE-93C3-6617-E1342636A052}"/>
              </a:ext>
            </a:extLst>
          </p:cNvPr>
          <p:cNvSpPr txBox="1"/>
          <p:nvPr/>
        </p:nvSpPr>
        <p:spPr>
          <a:xfrm>
            <a:off x="1396505" y="1311454"/>
            <a:ext cx="2241126" cy="430887"/>
          </a:xfrm>
          <a:prstGeom prst="rect">
            <a:avLst/>
          </a:prstGeom>
          <a:noFill/>
        </p:spPr>
        <p:txBody>
          <a:bodyPr wrap="none" rtlCol="0">
            <a:spAutoFit/>
          </a:bodyPr>
          <a:lstStyle/>
          <a:p>
            <a:r>
              <a:rPr lang="en-US" sz="2200" b="1" u="sng" dirty="0"/>
              <a:t>Most Approaches</a:t>
            </a:r>
          </a:p>
        </p:txBody>
      </p:sp>
      <p:cxnSp>
        <p:nvCxnSpPr>
          <p:cNvPr id="141" name="Straight Connector 140">
            <a:extLst>
              <a:ext uri="{FF2B5EF4-FFF2-40B4-BE49-F238E27FC236}">
                <a16:creationId xmlns:a16="http://schemas.microsoft.com/office/drawing/2014/main" id="{5515905D-C81F-FBCF-0631-F008C4FE0F51}"/>
              </a:ext>
            </a:extLst>
          </p:cNvPr>
          <p:cNvCxnSpPr/>
          <p:nvPr/>
        </p:nvCxnSpPr>
        <p:spPr>
          <a:xfrm>
            <a:off x="5358342" y="1172859"/>
            <a:ext cx="0" cy="5605330"/>
          </a:xfrm>
          <a:prstGeom prst="line">
            <a:avLst/>
          </a:prstGeom>
        </p:spPr>
        <p:style>
          <a:lnRef idx="1">
            <a:schemeClr val="dk1"/>
          </a:lnRef>
          <a:fillRef idx="0">
            <a:schemeClr val="dk1"/>
          </a:fillRef>
          <a:effectRef idx="0">
            <a:schemeClr val="dk1"/>
          </a:effectRef>
          <a:fontRef idx="minor">
            <a:schemeClr val="tx1"/>
          </a:fontRef>
        </p:style>
      </p:cxnSp>
      <p:grpSp>
        <p:nvGrpSpPr>
          <p:cNvPr id="27" name="Group 26">
            <a:extLst>
              <a:ext uri="{FF2B5EF4-FFF2-40B4-BE49-F238E27FC236}">
                <a16:creationId xmlns:a16="http://schemas.microsoft.com/office/drawing/2014/main" id="{F75E80D9-7E00-5741-42F2-D8F9D6B3A6AB}"/>
              </a:ext>
            </a:extLst>
          </p:cNvPr>
          <p:cNvGrpSpPr/>
          <p:nvPr/>
        </p:nvGrpSpPr>
        <p:grpSpPr>
          <a:xfrm>
            <a:off x="5652272" y="1056889"/>
            <a:ext cx="6396853" cy="5790212"/>
            <a:chOff x="5652272" y="1056889"/>
            <a:chExt cx="6396853" cy="5790212"/>
          </a:xfrm>
        </p:grpSpPr>
        <p:pic>
          <p:nvPicPr>
            <p:cNvPr id="26" name="Picture 25">
              <a:extLst>
                <a:ext uri="{FF2B5EF4-FFF2-40B4-BE49-F238E27FC236}">
                  <a16:creationId xmlns:a16="http://schemas.microsoft.com/office/drawing/2014/main" id="{CFCA61DC-3E81-B4EE-5279-835C78D81BEE}"/>
                </a:ext>
              </a:extLst>
            </p:cNvPr>
            <p:cNvPicPr>
              <a:picLocks noChangeAspect="1"/>
            </p:cNvPicPr>
            <p:nvPr/>
          </p:nvPicPr>
          <p:blipFill rotWithShape="1">
            <a:blip r:embed="rId2"/>
            <a:srcRect l="60998" t="20913" r="12406" b="41951"/>
            <a:stretch/>
          </p:blipFill>
          <p:spPr>
            <a:xfrm>
              <a:off x="9173691" y="2018789"/>
              <a:ext cx="2328358" cy="1828800"/>
            </a:xfrm>
            <a:prstGeom prst="rect">
              <a:avLst/>
            </a:prstGeom>
          </p:spPr>
        </p:pic>
        <p:pic>
          <p:nvPicPr>
            <p:cNvPr id="132" name="Picture 131">
              <a:extLst>
                <a:ext uri="{FF2B5EF4-FFF2-40B4-BE49-F238E27FC236}">
                  <a16:creationId xmlns:a16="http://schemas.microsoft.com/office/drawing/2014/main" id="{78D6558E-D5A9-71B8-8D99-2A97AF4DED81}"/>
                </a:ext>
              </a:extLst>
            </p:cNvPr>
            <p:cNvPicPr>
              <a:picLocks noChangeAspect="1"/>
            </p:cNvPicPr>
            <p:nvPr/>
          </p:nvPicPr>
          <p:blipFill rotWithShape="1">
            <a:blip r:embed="rId3"/>
            <a:srcRect l="18382" t="24575" r="20000" b="34641"/>
            <a:stretch/>
          </p:blipFill>
          <p:spPr>
            <a:xfrm>
              <a:off x="7053623" y="5254799"/>
              <a:ext cx="3683976" cy="1371600"/>
            </a:xfrm>
            <a:prstGeom prst="rect">
              <a:avLst/>
            </a:prstGeom>
          </p:spPr>
        </p:pic>
        <p:pic>
          <p:nvPicPr>
            <p:cNvPr id="136" name="Picture 135">
              <a:extLst>
                <a:ext uri="{FF2B5EF4-FFF2-40B4-BE49-F238E27FC236}">
                  <a16:creationId xmlns:a16="http://schemas.microsoft.com/office/drawing/2014/main" id="{56F22324-EBA1-21AA-5876-65ACF1F5B5D0}"/>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5000"/>
            <a:stretch/>
          </p:blipFill>
          <p:spPr>
            <a:xfrm>
              <a:off x="5652272" y="1480454"/>
              <a:ext cx="2541836" cy="2286000"/>
            </a:xfrm>
            <a:prstGeom prst="rect">
              <a:avLst/>
            </a:prstGeom>
          </p:spPr>
        </p:pic>
        <p:sp>
          <p:nvSpPr>
            <p:cNvPr id="137" name="Rectangle 136">
              <a:extLst>
                <a:ext uri="{FF2B5EF4-FFF2-40B4-BE49-F238E27FC236}">
                  <a16:creationId xmlns:a16="http://schemas.microsoft.com/office/drawing/2014/main" id="{E9C0D448-AAE8-F110-A341-EA0E6FC2761D}"/>
                </a:ext>
              </a:extLst>
            </p:cNvPr>
            <p:cNvSpPr/>
            <p:nvPr/>
          </p:nvSpPr>
          <p:spPr>
            <a:xfrm>
              <a:off x="5838597" y="3766454"/>
              <a:ext cx="2214282" cy="276999"/>
            </a:xfrm>
            <a:prstGeom prst="rect">
              <a:avLst/>
            </a:prstGeom>
          </p:spPr>
          <p:txBody>
            <a:bodyPr wrap="square">
              <a:spAutoFit/>
            </a:bodyPr>
            <a:lstStyle/>
            <a:p>
              <a:pPr algn="ctr"/>
              <a:r>
                <a:rPr lang="en-US" sz="1200" i="1" dirty="0" err="1"/>
                <a:t>Neph</a:t>
              </a:r>
              <a:r>
                <a:rPr lang="en-US" sz="1200" i="1" dirty="0"/>
                <a:t> et. al. Cell. 2012.</a:t>
              </a:r>
            </a:p>
          </p:txBody>
        </p:sp>
        <p:sp>
          <p:nvSpPr>
            <p:cNvPr id="142" name="Rectangle 141">
              <a:extLst>
                <a:ext uri="{FF2B5EF4-FFF2-40B4-BE49-F238E27FC236}">
                  <a16:creationId xmlns:a16="http://schemas.microsoft.com/office/drawing/2014/main" id="{0D597D3E-D685-F5F5-8D24-24FBD0BD1695}"/>
                </a:ext>
              </a:extLst>
            </p:cNvPr>
            <p:cNvSpPr/>
            <p:nvPr/>
          </p:nvSpPr>
          <p:spPr>
            <a:xfrm>
              <a:off x="7315874" y="6570102"/>
              <a:ext cx="3069887" cy="276999"/>
            </a:xfrm>
            <a:prstGeom prst="rect">
              <a:avLst/>
            </a:prstGeom>
          </p:spPr>
          <p:txBody>
            <a:bodyPr wrap="square">
              <a:spAutoFit/>
            </a:bodyPr>
            <a:lstStyle/>
            <a:p>
              <a:pPr algn="ctr"/>
              <a:r>
                <a:rPr lang="en-US" sz="1200" i="1" dirty="0" err="1"/>
                <a:t>Sonawane</a:t>
              </a:r>
              <a:r>
                <a:rPr lang="en-US" sz="1200" i="1" dirty="0"/>
                <a:t> et. al. NPJ Systems Biology. 2021.</a:t>
              </a:r>
            </a:p>
          </p:txBody>
        </p:sp>
        <p:sp>
          <p:nvSpPr>
            <p:cNvPr id="24" name="TextBox 23">
              <a:extLst>
                <a:ext uri="{FF2B5EF4-FFF2-40B4-BE49-F238E27FC236}">
                  <a16:creationId xmlns:a16="http://schemas.microsoft.com/office/drawing/2014/main" id="{72370DC9-4B2B-F0C1-6189-5A562637686D}"/>
                </a:ext>
              </a:extLst>
            </p:cNvPr>
            <p:cNvSpPr txBox="1"/>
            <p:nvPr/>
          </p:nvSpPr>
          <p:spPr>
            <a:xfrm>
              <a:off x="8360033" y="4308899"/>
              <a:ext cx="1067921" cy="461665"/>
            </a:xfrm>
            <a:prstGeom prst="rect">
              <a:avLst/>
            </a:prstGeom>
            <a:noFill/>
          </p:spPr>
          <p:txBody>
            <a:bodyPr wrap="none" rtlCol="0">
              <a:spAutoFit/>
            </a:bodyPr>
            <a:lstStyle/>
            <a:p>
              <a:pPr algn="ctr"/>
              <a:r>
                <a:rPr lang="en-US" sz="2400" dirty="0"/>
                <a:t>SPIDER</a:t>
              </a:r>
            </a:p>
          </p:txBody>
        </p:sp>
        <p:sp>
          <p:nvSpPr>
            <p:cNvPr id="143" name="TextBox 142">
              <a:extLst>
                <a:ext uri="{FF2B5EF4-FFF2-40B4-BE49-F238E27FC236}">
                  <a16:creationId xmlns:a16="http://schemas.microsoft.com/office/drawing/2014/main" id="{9AAD7A8E-C635-62BF-4D78-E273942BADA9}"/>
                </a:ext>
              </a:extLst>
            </p:cNvPr>
            <p:cNvSpPr txBox="1"/>
            <p:nvPr/>
          </p:nvSpPr>
          <p:spPr>
            <a:xfrm>
              <a:off x="6457514" y="4676163"/>
              <a:ext cx="4872960" cy="646331"/>
            </a:xfrm>
            <a:prstGeom prst="rect">
              <a:avLst/>
            </a:prstGeom>
            <a:noFill/>
          </p:spPr>
          <p:txBody>
            <a:bodyPr wrap="square" rtlCol="0">
              <a:spAutoFit/>
            </a:bodyPr>
            <a:lstStyle/>
            <a:p>
              <a:pPr algn="ctr"/>
              <a:r>
                <a:rPr lang="en-US" b="1" u="sng" dirty="0">
                  <a:solidFill>
                    <a:schemeClr val="accent2">
                      <a:lumMod val="50000"/>
                    </a:schemeClr>
                  </a:solidFill>
                </a:rPr>
                <a:t>Key Idea:</a:t>
              </a:r>
              <a:r>
                <a:rPr lang="en-US" b="1" dirty="0">
                  <a:solidFill>
                    <a:schemeClr val="accent2">
                      <a:lumMod val="50000"/>
                    </a:schemeClr>
                  </a:solidFill>
                </a:rPr>
                <a:t> Identified consistent structures in pruned network using message-passing.</a:t>
              </a:r>
            </a:p>
          </p:txBody>
        </p:sp>
        <p:sp>
          <p:nvSpPr>
            <p:cNvPr id="144" name="TextBox 143">
              <a:extLst>
                <a:ext uri="{FF2B5EF4-FFF2-40B4-BE49-F238E27FC236}">
                  <a16:creationId xmlns:a16="http://schemas.microsoft.com/office/drawing/2014/main" id="{2FD685FE-9264-A5F6-4915-1106E1584AA0}"/>
                </a:ext>
              </a:extLst>
            </p:cNvPr>
            <p:cNvSpPr txBox="1"/>
            <p:nvPr/>
          </p:nvSpPr>
          <p:spPr>
            <a:xfrm>
              <a:off x="9857267" y="1056889"/>
              <a:ext cx="885178" cy="461665"/>
            </a:xfrm>
            <a:prstGeom prst="rect">
              <a:avLst/>
            </a:prstGeom>
            <a:noFill/>
          </p:spPr>
          <p:txBody>
            <a:bodyPr wrap="none" rtlCol="0">
              <a:spAutoFit/>
            </a:bodyPr>
            <a:lstStyle/>
            <a:p>
              <a:pPr algn="ctr"/>
              <a:r>
                <a:rPr lang="en-US" sz="2400" dirty="0"/>
                <a:t>TEPIC</a:t>
              </a:r>
            </a:p>
          </p:txBody>
        </p:sp>
        <p:sp>
          <p:nvSpPr>
            <p:cNvPr id="145" name="TextBox 144">
              <a:extLst>
                <a:ext uri="{FF2B5EF4-FFF2-40B4-BE49-F238E27FC236}">
                  <a16:creationId xmlns:a16="http://schemas.microsoft.com/office/drawing/2014/main" id="{2B94BACE-499D-73B8-2CD7-4A1F92C2F5A6}"/>
                </a:ext>
              </a:extLst>
            </p:cNvPr>
            <p:cNvSpPr txBox="1"/>
            <p:nvPr/>
          </p:nvSpPr>
          <p:spPr>
            <a:xfrm>
              <a:off x="8377042" y="1398190"/>
              <a:ext cx="3672083" cy="646331"/>
            </a:xfrm>
            <a:prstGeom prst="rect">
              <a:avLst/>
            </a:prstGeom>
            <a:noFill/>
          </p:spPr>
          <p:txBody>
            <a:bodyPr wrap="square" rtlCol="0">
              <a:spAutoFit/>
            </a:bodyPr>
            <a:lstStyle/>
            <a:p>
              <a:pPr algn="ctr"/>
              <a:r>
                <a:rPr lang="en-US" b="1" u="sng" dirty="0">
                  <a:solidFill>
                    <a:schemeClr val="accent2">
                      <a:lumMod val="50000"/>
                    </a:schemeClr>
                  </a:solidFill>
                </a:rPr>
                <a:t>Key Idea:</a:t>
              </a:r>
              <a:r>
                <a:rPr lang="en-US" b="1" dirty="0">
                  <a:solidFill>
                    <a:schemeClr val="accent2">
                      <a:lumMod val="50000"/>
                    </a:schemeClr>
                  </a:solidFill>
                </a:rPr>
                <a:t> Combine TF binding affinities with annotation data.</a:t>
              </a:r>
            </a:p>
          </p:txBody>
        </p:sp>
        <p:sp>
          <p:nvSpPr>
            <p:cNvPr id="146" name="Rectangle 145">
              <a:extLst>
                <a:ext uri="{FF2B5EF4-FFF2-40B4-BE49-F238E27FC236}">
                  <a16:creationId xmlns:a16="http://schemas.microsoft.com/office/drawing/2014/main" id="{B52BF0A3-D71B-FFDC-F92A-F77B4F84A57E}"/>
                </a:ext>
              </a:extLst>
            </p:cNvPr>
            <p:cNvSpPr/>
            <p:nvPr/>
          </p:nvSpPr>
          <p:spPr>
            <a:xfrm>
              <a:off x="8764912" y="3762291"/>
              <a:ext cx="3069887" cy="276999"/>
            </a:xfrm>
            <a:prstGeom prst="rect">
              <a:avLst/>
            </a:prstGeom>
          </p:spPr>
          <p:txBody>
            <a:bodyPr wrap="square">
              <a:spAutoFit/>
            </a:bodyPr>
            <a:lstStyle/>
            <a:p>
              <a:pPr algn="ctr"/>
              <a:r>
                <a:rPr lang="en-US" sz="1200" i="1" dirty="0"/>
                <a:t>Schmidt et. al. Nucleic Acids Research. 2017.</a:t>
              </a:r>
            </a:p>
          </p:txBody>
        </p:sp>
      </p:grpSp>
    </p:spTree>
    <p:extLst>
      <p:ext uri="{BB962C8B-B14F-4D97-AF65-F5344CB8AC3E}">
        <p14:creationId xmlns:p14="http://schemas.microsoft.com/office/powerpoint/2010/main" val="264821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500"/>
                                        <p:tgtEl>
                                          <p:spTgt spid="127"/>
                                        </p:tgtEl>
                                      </p:cBhvr>
                                    </p:animEffect>
                                  </p:childTnLst>
                                </p:cTn>
                              </p:par>
                              <p:par>
                                <p:cTn id="12" presetID="22" presetClass="entr" presetSubtype="4" fill="hold" nodeType="withEffect">
                                  <p:stCondLst>
                                    <p:cond delay="0"/>
                                  </p:stCondLst>
                                  <p:childTnLst>
                                    <p:set>
                                      <p:cBhvr>
                                        <p:cTn id="13" dur="1" fill="hold">
                                          <p:stCondLst>
                                            <p:cond delay="0"/>
                                          </p:stCondLst>
                                        </p:cTn>
                                        <p:tgtEl>
                                          <p:spTgt spid="127"/>
                                        </p:tgtEl>
                                        <p:attrNameLst>
                                          <p:attrName>style.visibility</p:attrName>
                                        </p:attrNameLst>
                                      </p:cBhvr>
                                      <p:to>
                                        <p:strVal val="visible"/>
                                      </p:to>
                                    </p:set>
                                    <p:animEffect transition="in" filter="wipe(down)">
                                      <p:cBhvr>
                                        <p:cTn id="14" dur="500"/>
                                        <p:tgtEl>
                                          <p:spTgt spid="12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wipe(left)">
                                      <p:cBhvr>
                                        <p:cTn id="18" dur="500"/>
                                        <p:tgtEl>
                                          <p:spTgt spid="13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par>
                          <p:cTn id="23" fill="hold">
                            <p:stCondLst>
                              <p:cond delay="2000"/>
                            </p:stCondLst>
                            <p:childTnLst>
                              <p:par>
                                <p:cTn id="24" presetID="10" presetClass="exit" presetSubtype="0" fill="hold" nodeType="afterEffect">
                                  <p:stCondLst>
                                    <p:cond delay="50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612B1B-45EC-899E-B17E-97044CA5AA39}"/>
              </a:ext>
            </a:extLst>
          </p:cNvPr>
          <p:cNvSpPr txBox="1">
            <a:spLocks noChangeArrowheads="1"/>
          </p:cNvSpPr>
          <p:nvPr/>
        </p:nvSpPr>
        <p:spPr bwMode="auto">
          <a:xfrm>
            <a:off x="0" y="268288"/>
            <a:ext cx="1219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latin typeface="Arial" panose="020B0604020202020204" pitchFamily="34" charset="0"/>
                <a:cs typeface="Arial" panose="020B0604020202020204" pitchFamily="34" charset="0"/>
              </a:rPr>
              <a:t>Summary / Discussion Points</a:t>
            </a:r>
          </a:p>
        </p:txBody>
      </p:sp>
      <p:sp>
        <p:nvSpPr>
          <p:cNvPr id="3" name="TextBox 2">
            <a:extLst>
              <a:ext uri="{FF2B5EF4-FFF2-40B4-BE49-F238E27FC236}">
                <a16:creationId xmlns:a16="http://schemas.microsoft.com/office/drawing/2014/main" id="{2C30D25E-C95F-790A-A00E-288D9E9478A7}"/>
              </a:ext>
            </a:extLst>
          </p:cNvPr>
          <p:cNvSpPr txBox="1"/>
          <p:nvPr/>
        </p:nvSpPr>
        <p:spPr>
          <a:xfrm>
            <a:off x="466106" y="1187821"/>
            <a:ext cx="11259787" cy="4801314"/>
          </a:xfrm>
          <a:prstGeom prst="rect">
            <a:avLst/>
          </a:prstGeom>
          <a:noFill/>
        </p:spPr>
        <p:txBody>
          <a:bodyPr wrap="square" rtlCol="0">
            <a:spAutoFit/>
          </a:bodyPr>
          <a:lstStyle/>
          <a:p>
            <a:pPr marL="285750" indent="-285750">
              <a:buFont typeface="Arial" panose="020B0604020202020204" pitchFamily="34" charset="0"/>
              <a:buChar char="•"/>
            </a:pPr>
            <a:r>
              <a:rPr lang="en-US" sz="3400" dirty="0" err="1"/>
              <a:t>Coexpression</a:t>
            </a:r>
            <a:r>
              <a:rPr lang="en-US" sz="3400" dirty="0"/>
              <a:t>/Correlation networks are “easy” to use and are widely applied in biology. However, they have multiple limitations, including difficulty translating the edges to biological mechanism.</a:t>
            </a:r>
          </a:p>
          <a:p>
            <a:endParaRPr lang="en-US" sz="3400" dirty="0"/>
          </a:p>
          <a:p>
            <a:pPr marL="285750" indent="-285750">
              <a:buFont typeface="Arial" panose="020B0604020202020204" pitchFamily="34" charset="0"/>
              <a:buChar char="•"/>
            </a:pPr>
            <a:r>
              <a:rPr lang="en-US" sz="3400" dirty="0"/>
              <a:t>Gene regulatory networks are difficult to infer. Despite many methods, accuracy remains low and it is challenging to effectively integrate multiple types of omics data into the models.</a:t>
            </a:r>
          </a:p>
        </p:txBody>
      </p:sp>
    </p:spTree>
    <p:extLst>
      <p:ext uri="{BB962C8B-B14F-4D97-AF65-F5344CB8AC3E}">
        <p14:creationId xmlns:p14="http://schemas.microsoft.com/office/powerpoint/2010/main" val="1411806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AE9D974-8B41-5412-970C-6139E267F3A2}"/>
              </a:ext>
            </a:extLst>
          </p:cNvPr>
          <p:cNvSpPr>
            <a:spLocks noChangeArrowheads="1"/>
          </p:cNvSpPr>
          <p:nvPr/>
        </p:nvSpPr>
        <p:spPr bwMode="auto">
          <a:xfrm>
            <a:off x="-83976" y="1370046"/>
            <a:ext cx="12275976" cy="1470025"/>
          </a:xfrm>
          <a:prstGeom prst="rect">
            <a:avLst/>
          </a:prstGeom>
          <a:noFill/>
          <a:ln w="9525">
            <a:noFill/>
            <a:miter lim="800000"/>
            <a:headEnd/>
            <a:tailEnd/>
          </a:ln>
          <a:effectLst/>
        </p:spPr>
        <p:txBody>
          <a:bodyPr/>
          <a:lstStyle/>
          <a:p>
            <a:pPr algn="ctr"/>
            <a:r>
              <a:rPr lang="en-US" sz="6600" i="0" dirty="0">
                <a:effectLst/>
                <a:latin typeface="Roboto"/>
              </a:rPr>
              <a:t>Subtopic 2:</a:t>
            </a:r>
          </a:p>
          <a:p>
            <a:pPr algn="ctr"/>
            <a:r>
              <a:rPr lang="en-US" sz="5500" dirty="0">
                <a:latin typeface="Roboto"/>
              </a:rPr>
              <a:t>Link Predictions and their applications</a:t>
            </a:r>
            <a:endParaRPr lang="en-US" sz="5500" dirty="0"/>
          </a:p>
        </p:txBody>
      </p:sp>
      <p:sp>
        <p:nvSpPr>
          <p:cNvPr id="3" name="Rectangle 7">
            <a:extLst>
              <a:ext uri="{FF2B5EF4-FFF2-40B4-BE49-F238E27FC236}">
                <a16:creationId xmlns:a16="http://schemas.microsoft.com/office/drawing/2014/main" id="{EB7D7165-8E3F-71A9-65EC-E04D6A2A7BF8}"/>
              </a:ext>
            </a:extLst>
          </p:cNvPr>
          <p:cNvSpPr>
            <a:spLocks noChangeArrowheads="1"/>
          </p:cNvSpPr>
          <p:nvPr/>
        </p:nvSpPr>
        <p:spPr bwMode="auto">
          <a:xfrm>
            <a:off x="0" y="6266828"/>
            <a:ext cx="12192000" cy="433230"/>
          </a:xfrm>
          <a:prstGeom prst="rect">
            <a:avLst/>
          </a:prstGeom>
          <a:noFill/>
          <a:ln w="9525">
            <a:noFill/>
            <a:miter lim="800000"/>
            <a:headEnd/>
            <a:tailEnd/>
          </a:ln>
          <a:effectLst/>
        </p:spPr>
        <p:txBody>
          <a:bodyPr/>
          <a:lstStyle/>
          <a:p>
            <a:pPr algn="ctr" eaLnBrk="1" hangingPunct="1">
              <a:lnSpc>
                <a:spcPct val="80000"/>
              </a:lnSpc>
              <a:spcBef>
                <a:spcPct val="20000"/>
              </a:spcBef>
              <a:buClr>
                <a:schemeClr val="hlink"/>
              </a:buClr>
              <a:buFont typeface="Wingdings" pitchFamily="2" charset="2"/>
              <a:buNone/>
              <a:defRPr/>
            </a:pPr>
            <a:r>
              <a:rPr lang="en-US" sz="2800" dirty="0"/>
              <a:t>Mona Singh; Lenore Cowen</a:t>
            </a:r>
          </a:p>
        </p:txBody>
      </p:sp>
    </p:spTree>
    <p:extLst>
      <p:ext uri="{BB962C8B-B14F-4D97-AF65-F5344CB8AC3E}">
        <p14:creationId xmlns:p14="http://schemas.microsoft.com/office/powerpoint/2010/main" val="69061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6730C457-E052-2124-48BD-8184C7C20404}"/>
              </a:ext>
            </a:extLst>
          </p:cNvPr>
          <p:cNvPicPr/>
          <p:nvPr/>
        </p:nvPicPr>
        <p:blipFill>
          <a:blip r:embed="rId3" cstate="print"/>
          <a:stretch>
            <a:fillRect/>
          </a:stretch>
        </p:blipFill>
        <p:spPr>
          <a:xfrm>
            <a:off x="2810460" y="1091234"/>
            <a:ext cx="6099202" cy="5157849"/>
          </a:xfrm>
          <a:prstGeom prst="rect">
            <a:avLst/>
          </a:prstGeom>
        </p:spPr>
      </p:pic>
      <p:sp>
        <p:nvSpPr>
          <p:cNvPr id="20" name="Rectangle 19">
            <a:extLst>
              <a:ext uri="{FF2B5EF4-FFF2-40B4-BE49-F238E27FC236}">
                <a16:creationId xmlns:a16="http://schemas.microsoft.com/office/drawing/2014/main" id="{C538B7F2-4901-4D07-9051-EC3BC13A8837}"/>
              </a:ext>
            </a:extLst>
          </p:cNvPr>
          <p:cNvSpPr/>
          <p:nvPr/>
        </p:nvSpPr>
        <p:spPr>
          <a:xfrm>
            <a:off x="8004216" y="3550452"/>
            <a:ext cx="3760208" cy="3067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S</a:t>
            </a:r>
          </a:p>
        </p:txBody>
      </p:sp>
      <p:pic>
        <p:nvPicPr>
          <p:cNvPr id="3" name="Picture 2" descr="Chart, bar chart&#10;&#10;Description automatically generated">
            <a:extLst>
              <a:ext uri="{FF2B5EF4-FFF2-40B4-BE49-F238E27FC236}">
                <a16:creationId xmlns:a16="http://schemas.microsoft.com/office/drawing/2014/main" id="{FB3020FD-8F6D-4EF7-9F4C-79E139A7EA92}"/>
              </a:ext>
            </a:extLst>
          </p:cNvPr>
          <p:cNvPicPr>
            <a:picLocks noChangeAspect="1"/>
          </p:cNvPicPr>
          <p:nvPr/>
        </p:nvPicPr>
        <p:blipFill rotWithShape="1">
          <a:blip r:embed="rId4"/>
          <a:srcRect r="47217" b="7957"/>
          <a:stretch/>
        </p:blipFill>
        <p:spPr>
          <a:xfrm>
            <a:off x="8158934" y="3750801"/>
            <a:ext cx="3450771" cy="2445875"/>
          </a:xfrm>
          <a:prstGeom prst="rect">
            <a:avLst/>
          </a:prstGeom>
        </p:spPr>
      </p:pic>
      <p:sp>
        <p:nvSpPr>
          <p:cNvPr id="4" name="TextBox 3">
            <a:extLst>
              <a:ext uri="{FF2B5EF4-FFF2-40B4-BE49-F238E27FC236}">
                <a16:creationId xmlns:a16="http://schemas.microsoft.com/office/drawing/2014/main" id="{5A72FCAD-15D8-495E-8B4B-1D204122A3A4}"/>
              </a:ext>
            </a:extLst>
          </p:cNvPr>
          <p:cNvSpPr txBox="1"/>
          <p:nvPr/>
        </p:nvSpPr>
        <p:spPr>
          <a:xfrm>
            <a:off x="8263337" y="6249083"/>
            <a:ext cx="3760208" cy="369332"/>
          </a:xfrm>
          <a:prstGeom prst="rect">
            <a:avLst/>
          </a:prstGeom>
          <a:noFill/>
        </p:spPr>
        <p:txBody>
          <a:bodyPr wrap="square" rtlCol="0">
            <a:spAutoFit/>
          </a:bodyPr>
          <a:lstStyle/>
          <a:p>
            <a:pPr algn="ctr"/>
            <a:r>
              <a:rPr lang="en-US" sz="1800" dirty="0">
                <a:solidFill>
                  <a:schemeClr val="bg1"/>
                </a:solidFill>
                <a:latin typeface="Arial" panose="020B0604020202020204" pitchFamily="34" charset="0"/>
                <a:cs typeface="Arial" panose="020B0604020202020204" pitchFamily="34" charset="0"/>
              </a:rPr>
              <a:t>Source: </a:t>
            </a:r>
            <a:r>
              <a:rPr lang="en-US" sz="1800" dirty="0" err="1">
                <a:solidFill>
                  <a:schemeClr val="bg1"/>
                </a:solidFill>
                <a:latin typeface="Arial" panose="020B0604020202020204" pitchFamily="34" charset="0"/>
                <a:cs typeface="Arial" panose="020B0604020202020204" pitchFamily="34" charset="0"/>
              </a:rPr>
              <a:t>Biogrid</a:t>
            </a:r>
            <a:endParaRPr lang="en-US" sz="1800" dirty="0">
              <a:solidFill>
                <a:schemeClr val="bg1"/>
              </a:solidFill>
              <a:latin typeface="Arial" panose="020B0604020202020204" pitchFamily="34" charset="0"/>
              <a:cs typeface="Arial" panose="020B0604020202020204" pitchFamily="34" charset="0"/>
            </a:endParaRPr>
          </a:p>
        </p:txBody>
      </p:sp>
      <p:sp>
        <p:nvSpPr>
          <p:cNvPr id="10" name="Title 34">
            <a:extLst>
              <a:ext uri="{FF2B5EF4-FFF2-40B4-BE49-F238E27FC236}">
                <a16:creationId xmlns:a16="http://schemas.microsoft.com/office/drawing/2014/main" id="{0EE5C631-9E32-3979-BE09-A85CE68AEBAE}"/>
              </a:ext>
            </a:extLst>
          </p:cNvPr>
          <p:cNvSpPr>
            <a:spLocks noGrp="1"/>
          </p:cNvSpPr>
          <p:nvPr>
            <p:ph type="title"/>
          </p:nvPr>
        </p:nvSpPr>
        <p:spPr>
          <a:xfrm>
            <a:off x="1524000" y="-1"/>
            <a:ext cx="9144000" cy="1194513"/>
          </a:xfrm>
        </p:spPr>
        <p:txBody>
          <a:bodyPr>
            <a:normAutofit/>
          </a:bodyPr>
          <a:lstStyle/>
          <a:p>
            <a:r>
              <a:rPr lang="en-US" sz="3200" dirty="0">
                <a:latin typeface="Arial" panose="020B0604020202020204" pitchFamily="34" charset="0"/>
                <a:cs typeface="Arial" panose="020B0604020202020204" pitchFamily="34" charset="0"/>
              </a:rPr>
              <a:t>Physical Protein-Protein Interaction Networks</a:t>
            </a:r>
          </a:p>
        </p:txBody>
      </p:sp>
      <p:pic>
        <p:nvPicPr>
          <p:cNvPr id="8" name="Picture 5" descr="1gg2-composite">
            <a:extLst>
              <a:ext uri="{FF2B5EF4-FFF2-40B4-BE49-F238E27FC236}">
                <a16:creationId xmlns:a16="http://schemas.microsoft.com/office/drawing/2014/main" id="{454CEB5C-AA39-15A1-E4B0-0D8B521DA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72" y="1355682"/>
            <a:ext cx="2387391" cy="262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4">
            <a:extLst>
              <a:ext uri="{FF2B5EF4-FFF2-40B4-BE49-F238E27FC236}">
                <a16:creationId xmlns:a16="http://schemas.microsoft.com/office/drawing/2014/main" id="{2DB46571-6686-5629-79F9-4275A5CFD9BC}"/>
              </a:ext>
            </a:extLst>
          </p:cNvPr>
          <p:cNvGrpSpPr>
            <a:grpSpLocks/>
          </p:cNvGrpSpPr>
          <p:nvPr/>
        </p:nvGrpSpPr>
        <p:grpSpPr bwMode="auto">
          <a:xfrm>
            <a:off x="168455" y="3990198"/>
            <a:ext cx="1997793" cy="2628217"/>
            <a:chOff x="5537354" y="3016250"/>
            <a:chExt cx="2533122" cy="3010737"/>
          </a:xfrm>
        </p:grpSpPr>
        <p:sp>
          <p:nvSpPr>
            <p:cNvPr id="11" name="Text Box 15">
              <a:extLst>
                <a:ext uri="{FF2B5EF4-FFF2-40B4-BE49-F238E27FC236}">
                  <a16:creationId xmlns:a16="http://schemas.microsoft.com/office/drawing/2014/main" id="{98778766-1C7C-B19A-F8DB-6827B243A9C8}"/>
                </a:ext>
              </a:extLst>
            </p:cNvPr>
            <p:cNvSpPr txBox="1">
              <a:spLocks noChangeArrowheads="1"/>
            </p:cNvSpPr>
            <p:nvPr/>
          </p:nvSpPr>
          <p:spPr bwMode="auto">
            <a:xfrm>
              <a:off x="5759558" y="5598887"/>
              <a:ext cx="184693" cy="428100"/>
            </a:xfrm>
            <a:prstGeom prst="rect">
              <a:avLst/>
            </a:prstGeom>
            <a:noFill/>
            <a:ln>
              <a:noFill/>
            </a:ln>
            <a:effectLst>
              <a:outerShdw dist="28398" dir="1593903" algn="ctr" rotWithShape="0">
                <a:schemeClr val="bg2"/>
              </a:outerShdw>
            </a:effectLst>
          </p:spPr>
          <p:txBody>
            <a:bodyPr wrap="none">
              <a:spAutoFit/>
            </a:bodyPr>
            <a:lstStyle>
              <a:lvl1pPr>
                <a:defRPr sz="2400">
                  <a:solidFill>
                    <a:schemeClr val="tx1"/>
                  </a:solidFill>
                  <a:latin typeface="Times" pitchFamily="-108" charset="0"/>
                  <a:ea typeface="ＭＳ Ｐゴシック" pitchFamily="-108" charset="-128"/>
                </a:defRPr>
              </a:lvl1pPr>
              <a:lvl2pPr marL="37931725" indent="-37474525">
                <a:defRPr sz="2400">
                  <a:solidFill>
                    <a:schemeClr val="tx1"/>
                  </a:solidFill>
                  <a:latin typeface="Times" pitchFamily="-108" charset="0"/>
                  <a:ea typeface="ＭＳ Ｐゴシック" pitchFamily="-108" charset="-128"/>
                </a:defRPr>
              </a:lvl2pPr>
              <a:lvl3pPr>
                <a:defRPr sz="2400">
                  <a:solidFill>
                    <a:schemeClr val="tx1"/>
                  </a:solidFill>
                  <a:latin typeface="Times" pitchFamily="-108" charset="0"/>
                  <a:ea typeface="ＭＳ Ｐゴシック" pitchFamily="-108" charset="-128"/>
                </a:defRPr>
              </a:lvl3pPr>
              <a:lvl4pPr>
                <a:defRPr sz="2400">
                  <a:solidFill>
                    <a:schemeClr val="tx1"/>
                  </a:solidFill>
                  <a:latin typeface="Times" pitchFamily="-108" charset="0"/>
                  <a:ea typeface="ＭＳ Ｐゴシック" pitchFamily="-108" charset="-128"/>
                </a:defRPr>
              </a:lvl4pPr>
              <a:lvl5pPr>
                <a:defRPr sz="2400">
                  <a:solidFill>
                    <a:schemeClr val="tx1"/>
                  </a:solidFill>
                  <a:latin typeface="Times" pitchFamily="-108" charset="0"/>
                  <a:ea typeface="ＭＳ Ｐゴシック" pitchFamily="-108" charset="-128"/>
                </a:defRPr>
              </a:lvl5pPr>
              <a:lvl6pPr marL="4572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9144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1371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18288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defRPr/>
              </a:pP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2" name="Oval 16">
              <a:extLst>
                <a:ext uri="{FF2B5EF4-FFF2-40B4-BE49-F238E27FC236}">
                  <a16:creationId xmlns:a16="http://schemas.microsoft.com/office/drawing/2014/main" id="{5E51560B-2660-7CA9-8B8B-86CD1698EC92}"/>
                </a:ext>
              </a:extLst>
            </p:cNvPr>
            <p:cNvSpPr>
              <a:spLocks noChangeArrowheads="1"/>
            </p:cNvSpPr>
            <p:nvPr/>
          </p:nvSpPr>
          <p:spPr bwMode="auto">
            <a:xfrm>
              <a:off x="6676942" y="3311499"/>
              <a:ext cx="638042" cy="680978"/>
            </a:xfrm>
            <a:prstGeom prst="ellipse">
              <a:avLst/>
            </a:prstGeom>
            <a:gradFill rotWithShape="0">
              <a:gsLst>
                <a:gs pos="0">
                  <a:srgbClr val="FFE3D5"/>
                </a:gs>
                <a:gs pos="100000">
                  <a:srgbClr val="FF9966"/>
                </a:gs>
              </a:gsLst>
              <a:path path="shape">
                <a:fillToRect l="50000" t="50000" r="50000" b="50000"/>
              </a:path>
            </a:gradFill>
            <a:ln w="12700">
              <a:solidFill>
                <a:srgbClr val="CC66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Times" pitchFamily="-108" charset="0"/>
                <a:ea typeface="+mn-ea"/>
              </a:endParaRPr>
            </a:p>
          </p:txBody>
        </p:sp>
        <p:sp>
          <p:nvSpPr>
            <p:cNvPr id="13" name="Oval 17">
              <a:extLst>
                <a:ext uri="{FF2B5EF4-FFF2-40B4-BE49-F238E27FC236}">
                  <a16:creationId xmlns:a16="http://schemas.microsoft.com/office/drawing/2014/main" id="{ACFA919E-1014-771B-FD94-892AC65E07E6}"/>
                </a:ext>
              </a:extLst>
            </p:cNvPr>
            <p:cNvSpPr>
              <a:spLocks noChangeArrowheads="1"/>
            </p:cNvSpPr>
            <p:nvPr/>
          </p:nvSpPr>
          <p:spPr bwMode="auto">
            <a:xfrm>
              <a:off x="5930972" y="4654407"/>
              <a:ext cx="638042" cy="680978"/>
            </a:xfrm>
            <a:prstGeom prst="ellipse">
              <a:avLst/>
            </a:prstGeom>
            <a:gradFill rotWithShape="0">
              <a:gsLst>
                <a:gs pos="0">
                  <a:srgbClr val="B9C7F1"/>
                </a:gs>
                <a:gs pos="100000">
                  <a:srgbClr val="0033CC"/>
                </a:gs>
              </a:gsLst>
              <a:path path="shape">
                <a:fillToRect l="50000" t="50000" r="50000" b="50000"/>
              </a:path>
            </a:gradFill>
            <a:ln w="12700">
              <a:solidFill>
                <a:srgbClr val="000099"/>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Times" pitchFamily="-108" charset="0"/>
                <a:ea typeface="+mn-ea"/>
              </a:endParaRPr>
            </a:p>
          </p:txBody>
        </p:sp>
        <p:sp>
          <p:nvSpPr>
            <p:cNvPr id="14" name="Oval 18">
              <a:extLst>
                <a:ext uri="{FF2B5EF4-FFF2-40B4-BE49-F238E27FC236}">
                  <a16:creationId xmlns:a16="http://schemas.microsoft.com/office/drawing/2014/main" id="{5978CD4F-D1E9-43D5-3563-055CA49791AC}"/>
                </a:ext>
              </a:extLst>
            </p:cNvPr>
            <p:cNvSpPr>
              <a:spLocks noChangeArrowheads="1"/>
            </p:cNvSpPr>
            <p:nvPr/>
          </p:nvSpPr>
          <p:spPr bwMode="auto">
            <a:xfrm>
              <a:off x="7432434" y="4690916"/>
              <a:ext cx="638042" cy="680977"/>
            </a:xfrm>
            <a:prstGeom prst="ellipse">
              <a:avLst/>
            </a:prstGeom>
            <a:gradFill rotWithShape="0">
              <a:gsLst>
                <a:gs pos="0">
                  <a:srgbClr val="C7F1C7"/>
                </a:gs>
                <a:gs pos="100000">
                  <a:srgbClr val="33CC33"/>
                </a:gs>
              </a:gsLst>
              <a:path path="shape">
                <a:fillToRect l="50000" t="50000" r="50000" b="50000"/>
              </a:path>
            </a:gradFill>
            <a:ln w="12700">
              <a:solidFill>
                <a:srgbClr val="00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Times" pitchFamily="-108" charset="0"/>
                <a:ea typeface="+mn-ea"/>
              </a:endParaRPr>
            </a:p>
          </p:txBody>
        </p:sp>
        <p:sp>
          <p:nvSpPr>
            <p:cNvPr id="15" name="Oval 19">
              <a:extLst>
                <a:ext uri="{FF2B5EF4-FFF2-40B4-BE49-F238E27FC236}">
                  <a16:creationId xmlns:a16="http://schemas.microsoft.com/office/drawing/2014/main" id="{22FEEA86-3ADD-4DEA-0E22-6E6EDBE12457}"/>
                </a:ext>
              </a:extLst>
            </p:cNvPr>
            <p:cNvSpPr>
              <a:spLocks noChangeArrowheads="1"/>
            </p:cNvSpPr>
            <p:nvPr/>
          </p:nvSpPr>
          <p:spPr bwMode="auto">
            <a:xfrm>
              <a:off x="6123020" y="3016250"/>
              <a:ext cx="317434" cy="360331"/>
            </a:xfrm>
            <a:prstGeom prst="ellipse">
              <a:avLst/>
            </a:prstGeom>
            <a:gradFill rotWithShape="0">
              <a:gsLst>
                <a:gs pos="0">
                  <a:srgbClr val="E3C7FF"/>
                </a:gs>
                <a:gs pos="100000">
                  <a:srgbClr val="9933FF"/>
                </a:gs>
              </a:gsLst>
              <a:path path="shape">
                <a:fillToRect l="50000" t="50000" r="50000" b="50000"/>
              </a:path>
            </a:gradFill>
            <a:ln w="12700">
              <a:solidFill>
                <a:srgbClr val="08080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Times" pitchFamily="-108" charset="0"/>
                <a:ea typeface="+mn-ea"/>
              </a:endParaRPr>
            </a:p>
          </p:txBody>
        </p:sp>
        <p:sp>
          <p:nvSpPr>
            <p:cNvPr id="16" name="Line 20">
              <a:extLst>
                <a:ext uri="{FF2B5EF4-FFF2-40B4-BE49-F238E27FC236}">
                  <a16:creationId xmlns:a16="http://schemas.microsoft.com/office/drawing/2014/main" id="{8541F67E-8584-3019-B254-B8CC6829EC2B}"/>
                </a:ext>
              </a:extLst>
            </p:cNvPr>
            <p:cNvSpPr>
              <a:spLocks noChangeShapeType="1"/>
            </p:cNvSpPr>
            <p:nvPr/>
          </p:nvSpPr>
          <p:spPr bwMode="auto">
            <a:xfrm flipH="1">
              <a:off x="6386490" y="3905172"/>
              <a:ext cx="406315" cy="798443"/>
            </a:xfrm>
            <a:prstGeom prst="line">
              <a:avLst/>
            </a:prstGeom>
            <a:noFill/>
            <a:ln w="38100">
              <a:solidFill>
                <a:srgbClr val="080808"/>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pitchFamily="-108" charset="0"/>
                <a:ea typeface="+mn-ea"/>
              </a:endParaRPr>
            </a:p>
          </p:txBody>
        </p:sp>
        <p:sp>
          <p:nvSpPr>
            <p:cNvPr id="17" name="Line 21">
              <a:extLst>
                <a:ext uri="{FF2B5EF4-FFF2-40B4-BE49-F238E27FC236}">
                  <a16:creationId xmlns:a16="http://schemas.microsoft.com/office/drawing/2014/main" id="{C198BB93-AACF-8F8A-5F8D-F889198D7C68}"/>
                </a:ext>
              </a:extLst>
            </p:cNvPr>
            <p:cNvSpPr>
              <a:spLocks noChangeShapeType="1"/>
            </p:cNvSpPr>
            <p:nvPr/>
          </p:nvSpPr>
          <p:spPr bwMode="auto">
            <a:xfrm>
              <a:off x="6561079" y="5051247"/>
              <a:ext cx="885640" cy="0"/>
            </a:xfrm>
            <a:prstGeom prst="line">
              <a:avLst/>
            </a:prstGeom>
            <a:noFill/>
            <a:ln w="38100">
              <a:solidFill>
                <a:srgbClr val="080808"/>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pitchFamily="-108" charset="0"/>
                <a:ea typeface="+mn-ea"/>
              </a:endParaRPr>
            </a:p>
          </p:txBody>
        </p:sp>
        <p:sp>
          <p:nvSpPr>
            <p:cNvPr id="18" name="Line 22">
              <a:extLst>
                <a:ext uri="{FF2B5EF4-FFF2-40B4-BE49-F238E27FC236}">
                  <a16:creationId xmlns:a16="http://schemas.microsoft.com/office/drawing/2014/main" id="{413B7414-FFB7-9E7D-D7B9-0BD64B248C87}"/>
                </a:ext>
              </a:extLst>
            </p:cNvPr>
            <p:cNvSpPr>
              <a:spLocks noChangeShapeType="1"/>
            </p:cNvSpPr>
            <p:nvPr/>
          </p:nvSpPr>
          <p:spPr bwMode="auto">
            <a:xfrm>
              <a:off x="7243562" y="3890886"/>
              <a:ext cx="406315" cy="841301"/>
            </a:xfrm>
            <a:prstGeom prst="line">
              <a:avLst/>
            </a:prstGeom>
            <a:noFill/>
            <a:ln w="38100">
              <a:solidFill>
                <a:srgbClr val="080808"/>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pitchFamily="-108" charset="0"/>
                <a:ea typeface="+mn-ea"/>
              </a:endParaRPr>
            </a:p>
          </p:txBody>
        </p:sp>
        <p:sp>
          <p:nvSpPr>
            <p:cNvPr id="19" name="Line 23">
              <a:extLst>
                <a:ext uri="{FF2B5EF4-FFF2-40B4-BE49-F238E27FC236}">
                  <a16:creationId xmlns:a16="http://schemas.microsoft.com/office/drawing/2014/main" id="{4F7EAA9B-7E12-7AA9-88FA-610C6521494C}"/>
                </a:ext>
              </a:extLst>
            </p:cNvPr>
            <p:cNvSpPr>
              <a:spLocks noChangeShapeType="1"/>
            </p:cNvSpPr>
            <p:nvPr/>
          </p:nvSpPr>
          <p:spPr bwMode="auto">
            <a:xfrm>
              <a:off x="6430931" y="3252767"/>
              <a:ext cx="290451" cy="231755"/>
            </a:xfrm>
            <a:prstGeom prst="line">
              <a:avLst/>
            </a:prstGeom>
            <a:noFill/>
            <a:ln w="38100">
              <a:solidFill>
                <a:srgbClr val="080808"/>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Times" pitchFamily="-108" charset="0"/>
                <a:ea typeface="+mn-ea"/>
              </a:endParaRPr>
            </a:p>
          </p:txBody>
        </p:sp>
        <p:sp>
          <p:nvSpPr>
            <p:cNvPr id="21" name="Text Box 24">
              <a:extLst>
                <a:ext uri="{FF2B5EF4-FFF2-40B4-BE49-F238E27FC236}">
                  <a16:creationId xmlns:a16="http://schemas.microsoft.com/office/drawing/2014/main" id="{5EB5B3C7-1F24-D65F-599E-DDDD2643A274}"/>
                </a:ext>
              </a:extLst>
            </p:cNvPr>
            <p:cNvSpPr txBox="1">
              <a:spLocks noChangeArrowheads="1"/>
            </p:cNvSpPr>
            <p:nvPr/>
          </p:nvSpPr>
          <p:spPr bwMode="auto">
            <a:xfrm>
              <a:off x="6778520" y="3428964"/>
              <a:ext cx="526940" cy="400015"/>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spAutoFit/>
            </a:bodyPr>
            <a:lstStyle/>
            <a:p>
              <a:pPr>
                <a:defRPr/>
              </a:pPr>
              <a:r>
                <a:rPr lang="en-US" sz="2000" dirty="0" err="1">
                  <a:solidFill>
                    <a:schemeClr val="tx1">
                      <a:lumMod val="65000"/>
                      <a:lumOff val="35000"/>
                    </a:schemeClr>
                  </a:solidFill>
                  <a:latin typeface="+mj-lt"/>
                  <a:ea typeface="+mn-ea"/>
                </a:rPr>
                <a:t>Ga</a:t>
              </a:r>
              <a:r>
                <a:rPr lang="en-US" sz="2000" dirty="0">
                  <a:solidFill>
                    <a:schemeClr val="tx1">
                      <a:lumMod val="65000"/>
                      <a:lumOff val="35000"/>
                    </a:schemeClr>
                  </a:solidFill>
                  <a:latin typeface="+mj-lt"/>
                  <a:ea typeface="+mn-ea"/>
                </a:rPr>
                <a:t> </a:t>
              </a:r>
            </a:p>
          </p:txBody>
        </p:sp>
        <p:sp>
          <p:nvSpPr>
            <p:cNvPr id="22" name="Text Box 25">
              <a:extLst>
                <a:ext uri="{FF2B5EF4-FFF2-40B4-BE49-F238E27FC236}">
                  <a16:creationId xmlns:a16="http://schemas.microsoft.com/office/drawing/2014/main" id="{3029BF43-A88A-EF5F-0121-EB52840153EB}"/>
                </a:ext>
              </a:extLst>
            </p:cNvPr>
            <p:cNvSpPr txBox="1">
              <a:spLocks noChangeArrowheads="1"/>
            </p:cNvSpPr>
            <p:nvPr/>
          </p:nvSpPr>
          <p:spPr bwMode="auto">
            <a:xfrm>
              <a:off x="6000807" y="4798857"/>
              <a:ext cx="496785" cy="39684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spAutoFit/>
            </a:bodyPr>
            <a:lstStyle/>
            <a:p>
              <a:pPr>
                <a:defRPr/>
              </a:pPr>
              <a:r>
                <a:rPr lang="en-US" sz="2000" dirty="0">
                  <a:solidFill>
                    <a:schemeClr val="tx1">
                      <a:lumMod val="65000"/>
                      <a:lumOff val="35000"/>
                    </a:schemeClr>
                  </a:solidFill>
                  <a:latin typeface="+mj-lt"/>
                  <a:ea typeface="+mn-ea"/>
                </a:rPr>
                <a:t>Gb</a:t>
              </a:r>
            </a:p>
          </p:txBody>
        </p:sp>
        <p:sp>
          <p:nvSpPr>
            <p:cNvPr id="23" name="Text Box 26">
              <a:extLst>
                <a:ext uri="{FF2B5EF4-FFF2-40B4-BE49-F238E27FC236}">
                  <a16:creationId xmlns:a16="http://schemas.microsoft.com/office/drawing/2014/main" id="{E65DB9D0-B5FE-A601-80EF-B7D417A1119D}"/>
                </a:ext>
              </a:extLst>
            </p:cNvPr>
            <p:cNvSpPr txBox="1">
              <a:spLocks noChangeArrowheads="1"/>
            </p:cNvSpPr>
            <p:nvPr/>
          </p:nvSpPr>
          <p:spPr bwMode="auto">
            <a:xfrm>
              <a:off x="7534013" y="4849652"/>
              <a:ext cx="466628" cy="400015"/>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spAutoFit/>
            </a:bodyPr>
            <a:lstStyle/>
            <a:p>
              <a:pPr>
                <a:defRPr/>
              </a:pPr>
              <a:r>
                <a:rPr lang="en-US" sz="2000" dirty="0" err="1">
                  <a:solidFill>
                    <a:schemeClr val="tx1">
                      <a:lumMod val="65000"/>
                      <a:lumOff val="35000"/>
                    </a:schemeClr>
                  </a:solidFill>
                  <a:latin typeface="+mj-lt"/>
                  <a:ea typeface="+mn-ea"/>
                </a:rPr>
                <a:t>Gg</a:t>
              </a:r>
              <a:endParaRPr lang="en-US" sz="2000" dirty="0">
                <a:solidFill>
                  <a:schemeClr val="tx1">
                    <a:lumMod val="65000"/>
                    <a:lumOff val="35000"/>
                  </a:schemeClr>
                </a:solidFill>
                <a:latin typeface="+mj-lt"/>
                <a:ea typeface="+mn-ea"/>
              </a:endParaRPr>
            </a:p>
          </p:txBody>
        </p:sp>
        <p:sp>
          <p:nvSpPr>
            <p:cNvPr id="24" name="Text Box 27">
              <a:extLst>
                <a:ext uri="{FF2B5EF4-FFF2-40B4-BE49-F238E27FC236}">
                  <a16:creationId xmlns:a16="http://schemas.microsoft.com/office/drawing/2014/main" id="{341423FC-11E7-4FAC-080A-15351A5AC703}"/>
                </a:ext>
              </a:extLst>
            </p:cNvPr>
            <p:cNvSpPr txBox="1">
              <a:spLocks noChangeArrowheads="1"/>
            </p:cNvSpPr>
            <p:nvPr/>
          </p:nvSpPr>
          <p:spPr bwMode="auto">
            <a:xfrm>
              <a:off x="5537354" y="3046410"/>
              <a:ext cx="592015" cy="369855"/>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spAutoFit/>
            </a:bodyPr>
            <a:lstStyle/>
            <a:p>
              <a:pPr>
                <a:defRPr/>
              </a:pPr>
              <a:r>
                <a:rPr lang="en-US" sz="1800" dirty="0">
                  <a:solidFill>
                    <a:schemeClr val="tx1">
                      <a:lumMod val="65000"/>
                      <a:lumOff val="35000"/>
                    </a:schemeClr>
                  </a:solidFill>
                  <a:latin typeface="+mj-lt"/>
                  <a:ea typeface="+mn-ea"/>
                </a:rPr>
                <a:t>GDP</a:t>
              </a:r>
            </a:p>
          </p:txBody>
        </p:sp>
      </p:grpSp>
    </p:spTree>
    <p:extLst>
      <p:ext uri="{BB962C8B-B14F-4D97-AF65-F5344CB8AC3E}">
        <p14:creationId xmlns:p14="http://schemas.microsoft.com/office/powerpoint/2010/main" val="291560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2BE0-F81E-91B5-27E3-DA0C63222519}"/>
              </a:ext>
            </a:extLst>
          </p:cNvPr>
          <p:cNvSpPr>
            <a:spLocks noGrp="1"/>
          </p:cNvSpPr>
          <p:nvPr>
            <p:ph type="title"/>
          </p:nvPr>
        </p:nvSpPr>
        <p:spPr/>
        <p:txBody>
          <a:bodyPr/>
          <a:lstStyle/>
          <a:p>
            <a:r>
              <a:rPr lang="en-US" dirty="0"/>
              <a:t>Global methods predict links based on Overall Topological Interconnection Structure</a:t>
            </a:r>
          </a:p>
        </p:txBody>
      </p:sp>
      <p:sp>
        <p:nvSpPr>
          <p:cNvPr id="3" name="Content Placeholder 2">
            <a:extLst>
              <a:ext uri="{FF2B5EF4-FFF2-40B4-BE49-F238E27FC236}">
                <a16:creationId xmlns:a16="http://schemas.microsoft.com/office/drawing/2014/main" id="{81FF5091-8A76-3CF7-7E66-DBACA348B108}"/>
              </a:ext>
            </a:extLst>
          </p:cNvPr>
          <p:cNvSpPr>
            <a:spLocks noGrp="1"/>
          </p:cNvSpPr>
          <p:nvPr>
            <p:ph sz="half" idx="1"/>
          </p:nvPr>
        </p:nvSpPr>
        <p:spPr>
          <a:xfrm>
            <a:off x="514350" y="1825625"/>
            <a:ext cx="5181600" cy="4351338"/>
          </a:xfrm>
        </p:spPr>
        <p:txBody>
          <a:bodyPr>
            <a:normAutofit/>
          </a:bodyPr>
          <a:lstStyle/>
          <a:p>
            <a:r>
              <a:rPr lang="en-US" dirty="0"/>
              <a:t>Popular methods</a:t>
            </a:r>
          </a:p>
          <a:p>
            <a:pPr lvl="2">
              <a:lnSpc>
                <a:spcPct val="150000"/>
              </a:lnSpc>
            </a:pPr>
            <a:r>
              <a:rPr lang="en-US" dirty="0"/>
              <a:t>Common Neighbors, etc. </a:t>
            </a:r>
          </a:p>
          <a:p>
            <a:pPr lvl="2">
              <a:lnSpc>
                <a:spcPct val="150000"/>
              </a:lnSpc>
            </a:pPr>
            <a:r>
              <a:rPr lang="en-US" dirty="0"/>
              <a:t>L3 Measure (Kovacs et al) </a:t>
            </a:r>
          </a:p>
          <a:p>
            <a:pPr lvl="2">
              <a:lnSpc>
                <a:spcPct val="150000"/>
              </a:lnSpc>
            </a:pPr>
            <a:r>
              <a:rPr lang="en-US" dirty="0"/>
              <a:t>Network Propagation Scores</a:t>
            </a:r>
          </a:p>
          <a:p>
            <a:pPr lvl="2">
              <a:lnSpc>
                <a:spcPct val="150000"/>
              </a:lnSpc>
            </a:pPr>
            <a:r>
              <a:rPr lang="en-US" dirty="0"/>
              <a:t>Diffusion Methods </a:t>
            </a:r>
          </a:p>
          <a:p>
            <a:pPr lvl="2">
              <a:lnSpc>
                <a:spcPct val="150000"/>
              </a:lnSpc>
            </a:pPr>
            <a:r>
              <a:rPr lang="en-US" dirty="0"/>
              <a:t>Embedding Methods (Nelson et al) </a:t>
            </a:r>
          </a:p>
          <a:p>
            <a:pPr lvl="2">
              <a:lnSpc>
                <a:spcPct val="150000"/>
              </a:lnSpc>
            </a:pPr>
            <a:r>
              <a:rPr lang="en-US" dirty="0"/>
              <a:t>GLIDE (</a:t>
            </a:r>
            <a:r>
              <a:rPr lang="en-US" dirty="0" err="1"/>
              <a:t>Devkota</a:t>
            </a:r>
            <a:r>
              <a:rPr lang="en-US" dirty="0"/>
              <a:t> et al)</a:t>
            </a:r>
          </a:p>
        </p:txBody>
      </p:sp>
      <p:pic>
        <p:nvPicPr>
          <p:cNvPr id="9" name="Picture 2" descr="nrg.2017.38-f1.jpg">
            <a:extLst>
              <a:ext uri="{FF2B5EF4-FFF2-40B4-BE49-F238E27FC236}">
                <a16:creationId xmlns:a16="http://schemas.microsoft.com/office/drawing/2014/main" id="{BB2A4C8D-4F4D-F89D-159E-EDBC16B8700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78980" y="1720850"/>
            <a:ext cx="47784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535412E-9612-9FB0-E22D-A6DDD584B4BB}"/>
              </a:ext>
            </a:extLst>
          </p:cNvPr>
          <p:cNvSpPr txBox="1"/>
          <p:nvPr/>
        </p:nvSpPr>
        <p:spPr>
          <a:xfrm>
            <a:off x="270164" y="5612726"/>
            <a:ext cx="4634345" cy="369332"/>
          </a:xfrm>
          <a:prstGeom prst="rect">
            <a:avLst/>
          </a:prstGeom>
          <a:noFill/>
        </p:spPr>
        <p:txBody>
          <a:bodyPr wrap="square" rtlCol="0">
            <a:spAutoFit/>
          </a:bodyPr>
          <a:lstStyle/>
          <a:p>
            <a:r>
              <a:rPr lang="en-US" sz="900" b="0" i="0" dirty="0" err="1">
                <a:solidFill>
                  <a:srgbClr val="222222"/>
                </a:solidFill>
                <a:effectLst/>
                <a:latin typeface="Arial" panose="020B0604020202020204" pitchFamily="34" charset="0"/>
              </a:rPr>
              <a:t>Kovács</a:t>
            </a:r>
            <a:r>
              <a:rPr lang="en-US" sz="900" b="0" i="0" dirty="0">
                <a:solidFill>
                  <a:srgbClr val="222222"/>
                </a:solidFill>
                <a:effectLst/>
                <a:latin typeface="Arial" panose="020B0604020202020204" pitchFamily="34" charset="0"/>
              </a:rPr>
              <a:t>, </a:t>
            </a:r>
            <a:r>
              <a:rPr lang="en-US" sz="900" b="0" i="0" dirty="0" err="1">
                <a:solidFill>
                  <a:srgbClr val="222222"/>
                </a:solidFill>
                <a:effectLst/>
                <a:latin typeface="Arial" panose="020B0604020202020204" pitchFamily="34" charset="0"/>
              </a:rPr>
              <a:t>István</a:t>
            </a:r>
            <a:r>
              <a:rPr lang="en-US" sz="900" b="0" i="0" dirty="0">
                <a:solidFill>
                  <a:srgbClr val="222222"/>
                </a:solidFill>
                <a:effectLst/>
                <a:latin typeface="Arial" panose="020B0604020202020204" pitchFamily="34" charset="0"/>
              </a:rPr>
              <a:t> A., et al. "Network-based prediction of protein interactions." </a:t>
            </a:r>
            <a:r>
              <a:rPr lang="en-US" sz="900" b="0" i="1" dirty="0">
                <a:solidFill>
                  <a:srgbClr val="222222"/>
                </a:solidFill>
                <a:effectLst/>
                <a:latin typeface="Arial" panose="020B0604020202020204" pitchFamily="34" charset="0"/>
              </a:rPr>
              <a:t>Nature communications</a:t>
            </a:r>
            <a:r>
              <a:rPr lang="en-US" sz="900" b="0" i="0" dirty="0">
                <a:solidFill>
                  <a:srgbClr val="222222"/>
                </a:solidFill>
                <a:effectLst/>
                <a:latin typeface="Arial" panose="020B0604020202020204" pitchFamily="34" charset="0"/>
              </a:rPr>
              <a:t> 10.1 (2019): 1-8.</a:t>
            </a:r>
            <a:endParaRPr lang="en-US" sz="900" dirty="0"/>
          </a:p>
        </p:txBody>
      </p:sp>
      <p:sp>
        <p:nvSpPr>
          <p:cNvPr id="11" name="TextBox 10">
            <a:extLst>
              <a:ext uri="{FF2B5EF4-FFF2-40B4-BE49-F238E27FC236}">
                <a16:creationId xmlns:a16="http://schemas.microsoft.com/office/drawing/2014/main" id="{97DFC39C-478E-9C6A-1D5D-36DDCA58E3DC}"/>
              </a:ext>
            </a:extLst>
          </p:cNvPr>
          <p:cNvSpPr txBox="1"/>
          <p:nvPr/>
        </p:nvSpPr>
        <p:spPr>
          <a:xfrm>
            <a:off x="270164" y="6062037"/>
            <a:ext cx="4094018" cy="369332"/>
          </a:xfrm>
          <a:prstGeom prst="rect">
            <a:avLst/>
          </a:prstGeom>
          <a:noFill/>
        </p:spPr>
        <p:txBody>
          <a:bodyPr wrap="square" rtlCol="0">
            <a:spAutoFit/>
          </a:bodyPr>
          <a:lstStyle/>
          <a:p>
            <a:r>
              <a:rPr lang="en-US" sz="900" b="0" i="0" dirty="0">
                <a:solidFill>
                  <a:srgbClr val="222222"/>
                </a:solidFill>
                <a:effectLst/>
                <a:latin typeface="Arial" panose="020B0604020202020204" pitchFamily="34" charset="0"/>
              </a:rPr>
              <a:t>Nelson, Walter, et al. "To embed or not: network embedding as a paradigm in computational biology." </a:t>
            </a:r>
            <a:r>
              <a:rPr lang="en-US" sz="900" b="0" i="1" dirty="0">
                <a:solidFill>
                  <a:srgbClr val="222222"/>
                </a:solidFill>
                <a:effectLst/>
                <a:latin typeface="Arial" panose="020B0604020202020204" pitchFamily="34" charset="0"/>
              </a:rPr>
              <a:t>Frontiers in genetics</a:t>
            </a:r>
            <a:r>
              <a:rPr lang="en-US" sz="900" b="0" i="0" dirty="0">
                <a:solidFill>
                  <a:srgbClr val="222222"/>
                </a:solidFill>
                <a:effectLst/>
                <a:latin typeface="Arial" panose="020B0604020202020204" pitchFamily="34" charset="0"/>
              </a:rPr>
              <a:t> 10 (2019): 381.</a:t>
            </a:r>
            <a:endParaRPr lang="en-US" sz="900" dirty="0"/>
          </a:p>
        </p:txBody>
      </p:sp>
      <p:sp>
        <p:nvSpPr>
          <p:cNvPr id="12" name="TextBox 11">
            <a:extLst>
              <a:ext uri="{FF2B5EF4-FFF2-40B4-BE49-F238E27FC236}">
                <a16:creationId xmlns:a16="http://schemas.microsoft.com/office/drawing/2014/main" id="{D2591424-8B95-EBC3-E1FF-BB8E3AC8D4A9}"/>
              </a:ext>
            </a:extLst>
          </p:cNvPr>
          <p:cNvSpPr txBox="1"/>
          <p:nvPr/>
        </p:nvSpPr>
        <p:spPr>
          <a:xfrm>
            <a:off x="5581107" y="6380152"/>
            <a:ext cx="3798420" cy="369332"/>
          </a:xfrm>
          <a:prstGeom prst="rect">
            <a:avLst/>
          </a:prstGeom>
          <a:noFill/>
        </p:spPr>
        <p:txBody>
          <a:bodyPr wrap="square" rtlCol="0">
            <a:spAutoFit/>
          </a:bodyPr>
          <a:lstStyle/>
          <a:p>
            <a:r>
              <a:rPr lang="en-US" sz="900" b="0" i="0" dirty="0">
                <a:solidFill>
                  <a:srgbClr val="222222"/>
                </a:solidFill>
                <a:effectLst/>
                <a:latin typeface="Arial" panose="020B0604020202020204" pitchFamily="34" charset="0"/>
              </a:rPr>
              <a:t>Cowen, Lenore, et al. "Network propagation: a universal amplifier of genetic associations." </a:t>
            </a:r>
            <a:r>
              <a:rPr lang="en-US" sz="900" b="0" i="1" dirty="0">
                <a:solidFill>
                  <a:srgbClr val="222222"/>
                </a:solidFill>
                <a:effectLst/>
                <a:latin typeface="Arial" panose="020B0604020202020204" pitchFamily="34" charset="0"/>
              </a:rPr>
              <a:t>Nature Reviews Genetics</a:t>
            </a:r>
            <a:r>
              <a:rPr lang="en-US" sz="900" b="0" i="0" dirty="0">
                <a:solidFill>
                  <a:srgbClr val="222222"/>
                </a:solidFill>
                <a:effectLst/>
                <a:latin typeface="Arial" panose="020B0604020202020204" pitchFamily="34" charset="0"/>
              </a:rPr>
              <a:t> 18.9 (2017): 551-562.</a:t>
            </a:r>
            <a:endParaRPr lang="en-US" sz="900" dirty="0"/>
          </a:p>
        </p:txBody>
      </p:sp>
      <p:sp>
        <p:nvSpPr>
          <p:cNvPr id="8" name="TextBox 7">
            <a:extLst>
              <a:ext uri="{FF2B5EF4-FFF2-40B4-BE49-F238E27FC236}">
                <a16:creationId xmlns:a16="http://schemas.microsoft.com/office/drawing/2014/main" id="{861505A1-E6AA-E14A-81FE-AE16A0CFCD00}"/>
              </a:ext>
            </a:extLst>
          </p:cNvPr>
          <p:cNvSpPr txBox="1"/>
          <p:nvPr/>
        </p:nvSpPr>
        <p:spPr>
          <a:xfrm>
            <a:off x="270164" y="6511348"/>
            <a:ext cx="4094018" cy="369332"/>
          </a:xfrm>
          <a:prstGeom prst="rect">
            <a:avLst/>
          </a:prstGeom>
          <a:noFill/>
        </p:spPr>
        <p:txBody>
          <a:bodyPr wrap="square" rtlCol="0">
            <a:spAutoFit/>
          </a:bodyPr>
          <a:lstStyle/>
          <a:p>
            <a:r>
              <a:rPr lang="en-US" sz="900" dirty="0" err="1">
                <a:solidFill>
                  <a:srgbClr val="222222"/>
                </a:solidFill>
                <a:latin typeface="Arial" panose="020B0604020202020204" pitchFamily="34" charset="0"/>
              </a:rPr>
              <a:t>Devkota</a:t>
            </a:r>
            <a:r>
              <a:rPr lang="en-US" sz="900" dirty="0">
                <a:solidFill>
                  <a:srgbClr val="222222"/>
                </a:solidFill>
                <a:latin typeface="Arial" panose="020B0604020202020204" pitchFamily="34" charset="0"/>
              </a:rPr>
              <a:t>, Kapil et al. “GLIDER: Function Prediction from GLIDE-based Neighborhoods.”</a:t>
            </a:r>
            <a:r>
              <a:rPr lang="en-US" sz="900" i="1" dirty="0">
                <a:solidFill>
                  <a:srgbClr val="222222"/>
                </a:solidFill>
                <a:latin typeface="Arial" panose="020B0604020202020204" pitchFamily="34" charset="0"/>
              </a:rPr>
              <a:t> Bioinformatics </a:t>
            </a:r>
            <a:r>
              <a:rPr lang="en-US" sz="900" dirty="0">
                <a:solidFill>
                  <a:srgbClr val="222222"/>
                </a:solidFill>
                <a:latin typeface="Arial" panose="020B0604020202020204" pitchFamily="34" charset="0"/>
              </a:rPr>
              <a:t>(2022)</a:t>
            </a:r>
            <a:r>
              <a:rPr lang="en-US" sz="900" b="0" i="0" dirty="0">
                <a:solidFill>
                  <a:srgbClr val="222222"/>
                </a:solidFill>
                <a:effectLst/>
                <a:latin typeface="Arial" panose="020B0604020202020204" pitchFamily="34" charset="0"/>
              </a:rPr>
              <a:t>.</a:t>
            </a:r>
            <a:endParaRPr lang="en-US" sz="900" dirty="0"/>
          </a:p>
        </p:txBody>
      </p:sp>
    </p:spTree>
    <p:extLst>
      <p:ext uri="{BB962C8B-B14F-4D97-AF65-F5344CB8AC3E}">
        <p14:creationId xmlns:p14="http://schemas.microsoft.com/office/powerpoint/2010/main" val="135264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4">
            <a:extLst>
              <a:ext uri="{FF2B5EF4-FFF2-40B4-BE49-F238E27FC236}">
                <a16:creationId xmlns:a16="http://schemas.microsoft.com/office/drawing/2014/main" id="{E49C30DC-5DF7-5355-6962-AE4391C6E78A}"/>
              </a:ext>
            </a:extLst>
          </p:cNvPr>
          <p:cNvSpPr txBox="1">
            <a:spLocks noChangeArrowheads="1"/>
          </p:cNvSpPr>
          <p:nvPr/>
        </p:nvSpPr>
        <p:spPr bwMode="auto">
          <a:xfrm>
            <a:off x="0" y="130314"/>
            <a:ext cx="12192000" cy="769441"/>
          </a:xfrm>
          <a:prstGeom prst="rect">
            <a:avLst/>
          </a:prstGeom>
          <a:noFill/>
          <a:ln w="9525">
            <a:noFill/>
            <a:miter lim="800000"/>
            <a:headEnd/>
            <a:tailEnd/>
          </a:ln>
        </p:spPr>
        <p:txBody>
          <a:bodyPr wrap="square">
            <a:spAutoFit/>
          </a:bodyPr>
          <a:lstStyle/>
          <a:p>
            <a:pPr algn="ctr"/>
            <a:r>
              <a:rPr lang="en-US" sz="4400" dirty="0">
                <a:latin typeface="Arial" pitchFamily="34" charset="0"/>
                <a:cs typeface="Arial" pitchFamily="34" charset="0"/>
              </a:rPr>
              <a:t>Four Main Subtopics</a:t>
            </a:r>
          </a:p>
        </p:txBody>
      </p:sp>
      <p:sp>
        <p:nvSpPr>
          <p:cNvPr id="3" name="TextBox 2">
            <a:extLst>
              <a:ext uri="{FF2B5EF4-FFF2-40B4-BE49-F238E27FC236}">
                <a16:creationId xmlns:a16="http://schemas.microsoft.com/office/drawing/2014/main" id="{4794E16F-C02D-E96D-3FFA-8729C785EE71}"/>
              </a:ext>
            </a:extLst>
          </p:cNvPr>
          <p:cNvSpPr txBox="1"/>
          <p:nvPr/>
        </p:nvSpPr>
        <p:spPr>
          <a:xfrm>
            <a:off x="2226895" y="1662545"/>
            <a:ext cx="7738209" cy="3970318"/>
          </a:xfrm>
          <a:prstGeom prst="rect">
            <a:avLst/>
          </a:prstGeom>
          <a:noFill/>
        </p:spPr>
        <p:txBody>
          <a:bodyPr wrap="none" rtlCol="0">
            <a:spAutoFit/>
          </a:bodyPr>
          <a:lstStyle/>
          <a:p>
            <a:pPr algn="ctr"/>
            <a:r>
              <a:rPr lang="en-US" sz="3600" dirty="0"/>
              <a:t>Inference of networks</a:t>
            </a:r>
          </a:p>
          <a:p>
            <a:pPr algn="ctr"/>
            <a:endParaRPr lang="en-US" sz="3600" dirty="0"/>
          </a:p>
          <a:p>
            <a:pPr algn="ctr"/>
            <a:r>
              <a:rPr lang="en-US" sz="3600" dirty="0"/>
              <a:t>Link predictions and their applications</a:t>
            </a:r>
          </a:p>
          <a:p>
            <a:pPr algn="ctr"/>
            <a:endParaRPr lang="en-US" sz="3600" dirty="0"/>
          </a:p>
          <a:p>
            <a:pPr algn="ctr"/>
            <a:r>
              <a:rPr lang="en-US" sz="3600" dirty="0"/>
              <a:t>Condition-specific subnetwork inference</a:t>
            </a:r>
          </a:p>
          <a:p>
            <a:pPr algn="ctr"/>
            <a:endParaRPr lang="en-US" sz="3600" dirty="0"/>
          </a:p>
          <a:p>
            <a:pPr algn="ctr"/>
            <a:r>
              <a:rPr lang="en-US" sz="3600" dirty="0"/>
              <a:t>Differential network analysis </a:t>
            </a:r>
          </a:p>
        </p:txBody>
      </p:sp>
    </p:spTree>
    <p:extLst>
      <p:ext uri="{BB962C8B-B14F-4D97-AF65-F5344CB8AC3E}">
        <p14:creationId xmlns:p14="http://schemas.microsoft.com/office/powerpoint/2010/main" val="4101291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E43E-76FE-4172-D904-1B9F4F7CA8D5}"/>
              </a:ext>
            </a:extLst>
          </p:cNvPr>
          <p:cNvSpPr>
            <a:spLocks noGrp="1"/>
          </p:cNvSpPr>
          <p:nvPr>
            <p:ph type="title"/>
          </p:nvPr>
        </p:nvSpPr>
        <p:spPr/>
        <p:txBody>
          <a:bodyPr/>
          <a:lstStyle/>
          <a:p>
            <a:r>
              <a:rPr lang="en-US" dirty="0"/>
              <a:t>Global Methods Predict Links from Overall Topological Interconnection Structure</a:t>
            </a:r>
          </a:p>
        </p:txBody>
      </p:sp>
      <p:pic>
        <p:nvPicPr>
          <p:cNvPr id="3" name="Picture 2" descr="Diagram&#10;&#10;Description automatically generated">
            <a:extLst>
              <a:ext uri="{FF2B5EF4-FFF2-40B4-BE49-F238E27FC236}">
                <a16:creationId xmlns:a16="http://schemas.microsoft.com/office/drawing/2014/main" id="{D9D25DA7-3991-4B54-A03A-95761EC87247}"/>
              </a:ext>
            </a:extLst>
          </p:cNvPr>
          <p:cNvPicPr>
            <a:picLocks noChangeAspect="1"/>
          </p:cNvPicPr>
          <p:nvPr/>
        </p:nvPicPr>
        <p:blipFill rotWithShape="1">
          <a:blip r:embed="rId2"/>
          <a:srcRect l="3166" t="10940"/>
          <a:stretch/>
        </p:blipFill>
        <p:spPr>
          <a:xfrm>
            <a:off x="1097280" y="2461494"/>
            <a:ext cx="4322663" cy="3014450"/>
          </a:xfrm>
          <a:prstGeom prst="rect">
            <a:avLst/>
          </a:prstGeom>
        </p:spPr>
      </p:pic>
      <p:pic>
        <p:nvPicPr>
          <p:cNvPr id="4" name="Picture 3" descr="Diagram&#10;&#10;Description automatically generated">
            <a:extLst>
              <a:ext uri="{FF2B5EF4-FFF2-40B4-BE49-F238E27FC236}">
                <a16:creationId xmlns:a16="http://schemas.microsoft.com/office/drawing/2014/main" id="{2669665F-0C9F-0D36-C3B7-ED68587282EE}"/>
              </a:ext>
            </a:extLst>
          </p:cNvPr>
          <p:cNvPicPr>
            <a:picLocks noChangeAspect="1"/>
          </p:cNvPicPr>
          <p:nvPr/>
        </p:nvPicPr>
        <p:blipFill rotWithShape="1">
          <a:blip r:embed="rId3"/>
          <a:srcRect l="4550" t="3463" b="7445"/>
          <a:stretch/>
        </p:blipFill>
        <p:spPr>
          <a:xfrm>
            <a:off x="7241958" y="1935963"/>
            <a:ext cx="3804920" cy="4170672"/>
          </a:xfrm>
          <a:prstGeom prst="rect">
            <a:avLst/>
          </a:prstGeom>
        </p:spPr>
      </p:pic>
      <p:cxnSp>
        <p:nvCxnSpPr>
          <p:cNvPr id="6" name="Straight Connector 5">
            <a:extLst>
              <a:ext uri="{FF2B5EF4-FFF2-40B4-BE49-F238E27FC236}">
                <a16:creationId xmlns:a16="http://schemas.microsoft.com/office/drawing/2014/main" id="{616FFA58-6D40-3383-00B8-C5672535C66C}"/>
              </a:ext>
            </a:extLst>
          </p:cNvPr>
          <p:cNvCxnSpPr/>
          <p:nvPr/>
        </p:nvCxnSpPr>
        <p:spPr>
          <a:xfrm>
            <a:off x="6330950" y="2228850"/>
            <a:ext cx="0" cy="3247094"/>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9EDDF2C-458D-AD51-90F4-266DA8F29739}"/>
              </a:ext>
            </a:extLst>
          </p:cNvPr>
          <p:cNvSpPr txBox="1"/>
          <p:nvPr/>
        </p:nvSpPr>
        <p:spPr>
          <a:xfrm>
            <a:off x="838200" y="6267483"/>
            <a:ext cx="7670946" cy="369332"/>
          </a:xfrm>
          <a:prstGeom prst="rect">
            <a:avLst/>
          </a:prstGeom>
          <a:noFill/>
        </p:spPr>
        <p:txBody>
          <a:bodyPr wrap="none" rtlCol="0">
            <a:spAutoFit/>
          </a:bodyPr>
          <a:lstStyle/>
          <a:p>
            <a:r>
              <a:rPr lang="en-US" dirty="0"/>
              <a:t>Physical protein interaction links may have specific patterns of interconnection-- </a:t>
            </a:r>
          </a:p>
        </p:txBody>
      </p:sp>
      <p:sp>
        <p:nvSpPr>
          <p:cNvPr id="8" name="TextBox 7">
            <a:extLst>
              <a:ext uri="{FF2B5EF4-FFF2-40B4-BE49-F238E27FC236}">
                <a16:creationId xmlns:a16="http://schemas.microsoft.com/office/drawing/2014/main" id="{660CDD99-B40D-E2D0-8DD2-2BF494FE23F9}"/>
              </a:ext>
            </a:extLst>
          </p:cNvPr>
          <p:cNvSpPr txBox="1"/>
          <p:nvPr/>
        </p:nvSpPr>
        <p:spPr>
          <a:xfrm>
            <a:off x="727364" y="5576455"/>
            <a:ext cx="2052998" cy="369332"/>
          </a:xfrm>
          <a:prstGeom prst="rect">
            <a:avLst/>
          </a:prstGeom>
          <a:noFill/>
        </p:spPr>
        <p:txBody>
          <a:bodyPr wrap="none" rtlCol="0">
            <a:spAutoFit/>
          </a:bodyPr>
          <a:lstStyle/>
          <a:p>
            <a:r>
              <a:rPr lang="en-US" dirty="0"/>
              <a:t>Common Neighbors</a:t>
            </a:r>
          </a:p>
        </p:txBody>
      </p:sp>
      <p:sp>
        <p:nvSpPr>
          <p:cNvPr id="10" name="TextBox 9">
            <a:extLst>
              <a:ext uri="{FF2B5EF4-FFF2-40B4-BE49-F238E27FC236}">
                <a16:creationId xmlns:a16="http://schemas.microsoft.com/office/drawing/2014/main" id="{BDC9614B-07F7-CA1C-1377-6E8C75BFCB24}"/>
              </a:ext>
            </a:extLst>
          </p:cNvPr>
          <p:cNvSpPr txBox="1"/>
          <p:nvPr/>
        </p:nvSpPr>
        <p:spPr>
          <a:xfrm>
            <a:off x="7176655" y="5652655"/>
            <a:ext cx="399468" cy="369332"/>
          </a:xfrm>
          <a:prstGeom prst="rect">
            <a:avLst/>
          </a:prstGeom>
          <a:noFill/>
        </p:spPr>
        <p:txBody>
          <a:bodyPr wrap="none" rtlCol="0">
            <a:spAutoFit/>
          </a:bodyPr>
          <a:lstStyle/>
          <a:p>
            <a:r>
              <a:rPr lang="en-US" dirty="0"/>
              <a:t>L3</a:t>
            </a:r>
          </a:p>
        </p:txBody>
      </p:sp>
    </p:spTree>
    <p:extLst>
      <p:ext uri="{BB962C8B-B14F-4D97-AF65-F5344CB8AC3E}">
        <p14:creationId xmlns:p14="http://schemas.microsoft.com/office/powerpoint/2010/main" val="83938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5">
            <a:extLst>
              <a:ext uri="{FF2B5EF4-FFF2-40B4-BE49-F238E27FC236}">
                <a16:creationId xmlns:a16="http://schemas.microsoft.com/office/drawing/2014/main" id="{29F198C2-B6B9-2C42-AD20-D938BDECB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544" y="990461"/>
            <a:ext cx="1819656" cy="183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a:extLst>
              <a:ext uri="{FF2B5EF4-FFF2-40B4-BE49-F238E27FC236}">
                <a16:creationId xmlns:a16="http://schemas.microsoft.com/office/drawing/2014/main" id="{A1432910-AE37-294C-99B3-0BF6D2826620}"/>
              </a:ext>
            </a:extLst>
          </p:cNvPr>
          <p:cNvSpPr>
            <a:spLocks noGrp="1" noChangeArrowheads="1"/>
          </p:cNvSpPr>
          <p:nvPr>
            <p:ph type="title" sz="quarter"/>
          </p:nvPr>
        </p:nvSpPr>
        <p:spPr>
          <a:xfrm>
            <a:off x="206503" y="140112"/>
            <a:ext cx="8333588" cy="1219200"/>
          </a:xfrm>
        </p:spPr>
        <p:txBody>
          <a:bodyPr>
            <a:normAutofit/>
          </a:bodyPr>
          <a:lstStyle/>
          <a:p>
            <a:r>
              <a:rPr lang="en-US" altLang="en-US" dirty="0"/>
              <a:t> Link prediction &amp; protein features</a:t>
            </a:r>
          </a:p>
        </p:txBody>
      </p:sp>
      <p:pic>
        <p:nvPicPr>
          <p:cNvPr id="1226826" name="Picture 74">
            <a:extLst>
              <a:ext uri="{FF2B5EF4-FFF2-40B4-BE49-F238E27FC236}">
                <a16:creationId xmlns:a16="http://schemas.microsoft.com/office/drawing/2014/main" id="{FC09D3D4-3937-E042-BCD3-B18B892BCB90}"/>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3329982" y="3584575"/>
            <a:ext cx="2009775" cy="2400300"/>
          </a:xfrm>
        </p:spPr>
      </p:pic>
      <p:sp>
        <p:nvSpPr>
          <p:cNvPr id="1226821" name="Line 69">
            <a:extLst>
              <a:ext uri="{FF2B5EF4-FFF2-40B4-BE49-F238E27FC236}">
                <a16:creationId xmlns:a16="http://schemas.microsoft.com/office/drawing/2014/main" id="{1BBB8696-3944-0645-807C-62CE08A552F2}"/>
              </a:ext>
            </a:extLst>
          </p:cNvPr>
          <p:cNvSpPr>
            <a:spLocks noChangeShapeType="1"/>
          </p:cNvSpPr>
          <p:nvPr/>
        </p:nvSpPr>
        <p:spPr bwMode="auto">
          <a:xfrm flipV="1">
            <a:off x="5157195" y="4818063"/>
            <a:ext cx="1089025" cy="863600"/>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6326" name="Group 39">
            <a:extLst>
              <a:ext uri="{FF2B5EF4-FFF2-40B4-BE49-F238E27FC236}">
                <a16:creationId xmlns:a16="http://schemas.microsoft.com/office/drawing/2014/main" id="{0A7FE949-B896-104F-A280-FDAF08C3ED75}"/>
              </a:ext>
            </a:extLst>
          </p:cNvPr>
          <p:cNvGrpSpPr>
            <a:grpSpLocks/>
          </p:cNvGrpSpPr>
          <p:nvPr/>
        </p:nvGrpSpPr>
        <p:grpSpPr bwMode="auto">
          <a:xfrm>
            <a:off x="6065244" y="3343276"/>
            <a:ext cx="2106612" cy="1897063"/>
            <a:chOff x="1543" y="1311"/>
            <a:chExt cx="2502" cy="2085"/>
          </a:xfrm>
        </p:grpSpPr>
        <p:sp>
          <p:nvSpPr>
            <p:cNvPr id="56353" name="Oval 15">
              <a:extLst>
                <a:ext uri="{FF2B5EF4-FFF2-40B4-BE49-F238E27FC236}">
                  <a16:creationId xmlns:a16="http://schemas.microsoft.com/office/drawing/2014/main" id="{1D343D62-C8E7-034C-BC70-77F99545C134}"/>
                </a:ext>
              </a:extLst>
            </p:cNvPr>
            <p:cNvSpPr>
              <a:spLocks noChangeArrowheads="1"/>
            </p:cNvSpPr>
            <p:nvPr/>
          </p:nvSpPr>
          <p:spPr bwMode="auto">
            <a:xfrm rot="1200000">
              <a:off x="3543" y="1455"/>
              <a:ext cx="502" cy="501"/>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grpSp>
          <p:nvGrpSpPr>
            <p:cNvPr id="56354" name="Group 38">
              <a:extLst>
                <a:ext uri="{FF2B5EF4-FFF2-40B4-BE49-F238E27FC236}">
                  <a16:creationId xmlns:a16="http://schemas.microsoft.com/office/drawing/2014/main" id="{1C305153-22DD-CA4C-9E60-C01131973CAC}"/>
                </a:ext>
              </a:extLst>
            </p:cNvPr>
            <p:cNvGrpSpPr>
              <a:grpSpLocks/>
            </p:cNvGrpSpPr>
            <p:nvPr/>
          </p:nvGrpSpPr>
          <p:grpSpPr bwMode="auto">
            <a:xfrm>
              <a:off x="1543" y="1311"/>
              <a:ext cx="2358" cy="2085"/>
              <a:chOff x="1543" y="1311"/>
              <a:chExt cx="2358" cy="2085"/>
            </a:xfrm>
          </p:grpSpPr>
          <p:sp>
            <p:nvSpPr>
              <p:cNvPr id="56355" name="Oval 2">
                <a:extLst>
                  <a:ext uri="{FF2B5EF4-FFF2-40B4-BE49-F238E27FC236}">
                    <a16:creationId xmlns:a16="http://schemas.microsoft.com/office/drawing/2014/main" id="{EA1F4368-4466-AF4C-952A-292588046DF8}"/>
                  </a:ext>
                </a:extLst>
              </p:cNvPr>
              <p:cNvSpPr>
                <a:spLocks noChangeArrowheads="1"/>
              </p:cNvSpPr>
              <p:nvPr/>
            </p:nvSpPr>
            <p:spPr bwMode="auto">
              <a:xfrm rot="1200000">
                <a:off x="1871" y="1311"/>
                <a:ext cx="502" cy="501"/>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6356" name="Line 5">
                <a:extLst>
                  <a:ext uri="{FF2B5EF4-FFF2-40B4-BE49-F238E27FC236}">
                    <a16:creationId xmlns:a16="http://schemas.microsoft.com/office/drawing/2014/main" id="{3AE350D1-0BCE-F643-B8F3-3D0798671CCF}"/>
                  </a:ext>
                </a:extLst>
              </p:cNvPr>
              <p:cNvSpPr>
                <a:spLocks noChangeShapeType="1"/>
              </p:cNvSpPr>
              <p:nvPr/>
            </p:nvSpPr>
            <p:spPr bwMode="auto">
              <a:xfrm rot="1200000">
                <a:off x="2260" y="1802"/>
                <a:ext cx="534" cy="18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7" name="Line 6">
                <a:extLst>
                  <a:ext uri="{FF2B5EF4-FFF2-40B4-BE49-F238E27FC236}">
                    <a16:creationId xmlns:a16="http://schemas.microsoft.com/office/drawing/2014/main" id="{82AF31CC-20DD-FC4D-AA12-C1EBD6E42466}"/>
                  </a:ext>
                </a:extLst>
              </p:cNvPr>
              <p:cNvSpPr>
                <a:spLocks noChangeShapeType="1"/>
              </p:cNvSpPr>
              <p:nvPr/>
            </p:nvSpPr>
            <p:spPr bwMode="auto">
              <a:xfrm rot="1200000" flipV="1">
                <a:off x="1967" y="2091"/>
                <a:ext cx="675" cy="56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8" name="Line 7">
                <a:extLst>
                  <a:ext uri="{FF2B5EF4-FFF2-40B4-BE49-F238E27FC236}">
                    <a16:creationId xmlns:a16="http://schemas.microsoft.com/office/drawing/2014/main" id="{DC8503DD-517F-FE43-B011-B1C97FD15810}"/>
                  </a:ext>
                </a:extLst>
              </p:cNvPr>
              <p:cNvSpPr>
                <a:spLocks noChangeShapeType="1"/>
              </p:cNvSpPr>
              <p:nvPr/>
            </p:nvSpPr>
            <p:spPr bwMode="auto">
              <a:xfrm rot="1200000" flipH="1" flipV="1">
                <a:off x="2717" y="2278"/>
                <a:ext cx="7" cy="68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9" name="Line 8">
                <a:extLst>
                  <a:ext uri="{FF2B5EF4-FFF2-40B4-BE49-F238E27FC236}">
                    <a16:creationId xmlns:a16="http://schemas.microsoft.com/office/drawing/2014/main" id="{3663D7D2-07E0-F44A-9037-A0EB6CD4E93B}"/>
                  </a:ext>
                </a:extLst>
              </p:cNvPr>
              <p:cNvSpPr>
                <a:spLocks noChangeShapeType="1"/>
              </p:cNvSpPr>
              <p:nvPr/>
            </p:nvSpPr>
            <p:spPr bwMode="auto">
              <a:xfrm rot="1200000" flipV="1">
                <a:off x="2794" y="2931"/>
                <a:ext cx="568" cy="3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60" name="Line 9">
                <a:extLst>
                  <a:ext uri="{FF2B5EF4-FFF2-40B4-BE49-F238E27FC236}">
                    <a16:creationId xmlns:a16="http://schemas.microsoft.com/office/drawing/2014/main" id="{9A64A3CB-F902-FF4F-9EA4-C28D14996DC4}"/>
                  </a:ext>
                </a:extLst>
              </p:cNvPr>
              <p:cNvSpPr>
                <a:spLocks noChangeShapeType="1"/>
              </p:cNvSpPr>
              <p:nvPr/>
            </p:nvSpPr>
            <p:spPr bwMode="auto">
              <a:xfrm rot="1200000">
                <a:off x="2974" y="2388"/>
                <a:ext cx="565" cy="3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61" name="Line 10">
                <a:extLst>
                  <a:ext uri="{FF2B5EF4-FFF2-40B4-BE49-F238E27FC236}">
                    <a16:creationId xmlns:a16="http://schemas.microsoft.com/office/drawing/2014/main" id="{ABD98C90-90AA-E142-9B70-3941AB66D8A8}"/>
                  </a:ext>
                </a:extLst>
              </p:cNvPr>
              <p:cNvSpPr>
                <a:spLocks noChangeShapeType="1"/>
              </p:cNvSpPr>
              <p:nvPr/>
            </p:nvSpPr>
            <p:spPr bwMode="auto">
              <a:xfrm rot="1200000">
                <a:off x="1883" y="2771"/>
                <a:ext cx="511" cy="1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62" name="Line 11">
                <a:extLst>
                  <a:ext uri="{FF2B5EF4-FFF2-40B4-BE49-F238E27FC236}">
                    <a16:creationId xmlns:a16="http://schemas.microsoft.com/office/drawing/2014/main" id="{3080811F-409D-E84D-AE32-E1132E245F7D}"/>
                  </a:ext>
                </a:extLst>
              </p:cNvPr>
              <p:cNvSpPr>
                <a:spLocks noChangeShapeType="1"/>
              </p:cNvSpPr>
              <p:nvPr/>
            </p:nvSpPr>
            <p:spPr bwMode="auto">
              <a:xfrm rot="1200000" flipV="1">
                <a:off x="3149" y="1760"/>
                <a:ext cx="376" cy="3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63" name="Oval 12">
                <a:extLst>
                  <a:ext uri="{FF2B5EF4-FFF2-40B4-BE49-F238E27FC236}">
                    <a16:creationId xmlns:a16="http://schemas.microsoft.com/office/drawing/2014/main" id="{52CCF774-9457-834C-B802-FD49BE55AB47}"/>
                  </a:ext>
                </a:extLst>
              </p:cNvPr>
              <p:cNvSpPr>
                <a:spLocks noChangeArrowheads="1"/>
              </p:cNvSpPr>
              <p:nvPr/>
            </p:nvSpPr>
            <p:spPr bwMode="auto">
              <a:xfrm rot="1200000">
                <a:off x="1543" y="2327"/>
                <a:ext cx="502" cy="501"/>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6364" name="Oval 13">
                <a:extLst>
                  <a:ext uri="{FF2B5EF4-FFF2-40B4-BE49-F238E27FC236}">
                    <a16:creationId xmlns:a16="http://schemas.microsoft.com/office/drawing/2014/main" id="{D18E37A3-B15E-C744-A2CF-4A1EA328E516}"/>
                  </a:ext>
                </a:extLst>
              </p:cNvPr>
              <p:cNvSpPr>
                <a:spLocks noChangeArrowheads="1"/>
              </p:cNvSpPr>
              <p:nvPr/>
            </p:nvSpPr>
            <p:spPr bwMode="auto">
              <a:xfrm rot="1200000">
                <a:off x="2287" y="2895"/>
                <a:ext cx="502" cy="501"/>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6365" name="Oval 14">
                <a:extLst>
                  <a:ext uri="{FF2B5EF4-FFF2-40B4-BE49-F238E27FC236}">
                    <a16:creationId xmlns:a16="http://schemas.microsoft.com/office/drawing/2014/main" id="{43A24090-7878-C440-B319-87E1D6A41889}"/>
                  </a:ext>
                </a:extLst>
              </p:cNvPr>
              <p:cNvSpPr>
                <a:spLocks noChangeArrowheads="1"/>
              </p:cNvSpPr>
              <p:nvPr/>
            </p:nvSpPr>
            <p:spPr bwMode="auto">
              <a:xfrm rot="1200000">
                <a:off x="3399" y="2711"/>
                <a:ext cx="502" cy="501"/>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6366" name="Oval 16">
                <a:extLst>
                  <a:ext uri="{FF2B5EF4-FFF2-40B4-BE49-F238E27FC236}">
                    <a16:creationId xmlns:a16="http://schemas.microsoft.com/office/drawing/2014/main" id="{A6B209DD-CDF0-B44B-90A2-0FFD9921BFB3}"/>
                  </a:ext>
                </a:extLst>
              </p:cNvPr>
              <p:cNvSpPr>
                <a:spLocks noChangeArrowheads="1"/>
              </p:cNvSpPr>
              <p:nvPr/>
            </p:nvSpPr>
            <p:spPr bwMode="auto">
              <a:xfrm rot="1200000">
                <a:off x="2633" y="1893"/>
                <a:ext cx="502" cy="501"/>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grpSp>
      </p:grpSp>
      <p:pic>
        <p:nvPicPr>
          <p:cNvPr id="1226769" name="Picture 17" descr="smart">
            <a:extLst>
              <a:ext uri="{FF2B5EF4-FFF2-40B4-BE49-F238E27FC236}">
                <a16:creationId xmlns:a16="http://schemas.microsoft.com/office/drawing/2014/main" id="{02CE0D4D-FC18-FB48-BB0D-E8DC3F536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06" y="5122863"/>
            <a:ext cx="14033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6770" name="Picture 18" descr="prosite">
            <a:extLst>
              <a:ext uri="{FF2B5EF4-FFF2-40B4-BE49-F238E27FC236}">
                <a16:creationId xmlns:a16="http://schemas.microsoft.com/office/drawing/2014/main" id="{09402567-A311-6942-A8A3-4DA9DBA2FC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307" y="5567364"/>
            <a:ext cx="936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6771" name="Picture 19" descr="pfam">
            <a:extLst>
              <a:ext uri="{FF2B5EF4-FFF2-40B4-BE49-F238E27FC236}">
                <a16:creationId xmlns:a16="http://schemas.microsoft.com/office/drawing/2014/main" id="{548E9ED4-E28E-A142-A413-6C3D5C492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244" y="6091238"/>
            <a:ext cx="11303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6774" name="Text Box 22">
            <a:extLst>
              <a:ext uri="{FF2B5EF4-FFF2-40B4-BE49-F238E27FC236}">
                <a16:creationId xmlns:a16="http://schemas.microsoft.com/office/drawing/2014/main" id="{7F772577-90A0-8B4B-AD84-7D385FDAE192}"/>
              </a:ext>
            </a:extLst>
          </p:cNvPr>
          <p:cNvSpPr txBox="1">
            <a:spLocks noChangeArrowheads="1"/>
          </p:cNvSpPr>
          <p:nvPr/>
        </p:nvSpPr>
        <p:spPr bwMode="auto">
          <a:xfrm>
            <a:off x="969370" y="6583364"/>
            <a:ext cx="1754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b="1"/>
              <a:t>Functional Motifs</a:t>
            </a:r>
          </a:p>
        </p:txBody>
      </p:sp>
      <p:pic>
        <p:nvPicPr>
          <p:cNvPr id="1226776" name="Picture 24" descr="SH3">
            <a:extLst>
              <a:ext uri="{FF2B5EF4-FFF2-40B4-BE49-F238E27FC236}">
                <a16:creationId xmlns:a16="http://schemas.microsoft.com/office/drawing/2014/main" id="{8FAA0CFD-FBF3-0B44-BF29-D91F97A5E5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7845" y="3062288"/>
            <a:ext cx="116998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6777" name="Text Box 25">
            <a:extLst>
              <a:ext uri="{FF2B5EF4-FFF2-40B4-BE49-F238E27FC236}">
                <a16:creationId xmlns:a16="http://schemas.microsoft.com/office/drawing/2014/main" id="{296FA0F3-5BD2-C448-80AE-22085731AB29}"/>
              </a:ext>
            </a:extLst>
          </p:cNvPr>
          <p:cNvSpPr txBox="1">
            <a:spLocks noChangeArrowheads="1"/>
          </p:cNvSpPr>
          <p:nvPr/>
        </p:nvSpPr>
        <p:spPr bwMode="auto">
          <a:xfrm>
            <a:off x="1605956" y="4191000"/>
            <a:ext cx="477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Georgia" panose="02040502050405020303" pitchFamily="18" charset="0"/>
              </a:rPr>
              <a:t>SH3</a:t>
            </a:r>
          </a:p>
        </p:txBody>
      </p:sp>
      <p:sp>
        <p:nvSpPr>
          <p:cNvPr id="1226778" name="Rectangle 26">
            <a:extLst>
              <a:ext uri="{FF2B5EF4-FFF2-40B4-BE49-F238E27FC236}">
                <a16:creationId xmlns:a16="http://schemas.microsoft.com/office/drawing/2014/main" id="{6999923D-BD19-F24D-AA75-85CA60D2BA66}"/>
              </a:ext>
            </a:extLst>
          </p:cNvPr>
          <p:cNvSpPr>
            <a:spLocks noChangeArrowheads="1"/>
          </p:cNvSpPr>
          <p:nvPr/>
        </p:nvSpPr>
        <p:spPr bwMode="auto">
          <a:xfrm>
            <a:off x="429620" y="3063875"/>
            <a:ext cx="111918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b="1"/>
              <a:t>Structural domains</a:t>
            </a:r>
          </a:p>
          <a:p>
            <a:pPr eaLnBrk="1" hangingPunct="1"/>
            <a:r>
              <a:rPr lang="en-US" altLang="en-US" sz="1000"/>
              <a:t>(supfam.org)</a:t>
            </a:r>
          </a:p>
        </p:txBody>
      </p:sp>
      <p:grpSp>
        <p:nvGrpSpPr>
          <p:cNvPr id="5" name="Group 27">
            <a:extLst>
              <a:ext uri="{FF2B5EF4-FFF2-40B4-BE49-F238E27FC236}">
                <a16:creationId xmlns:a16="http://schemas.microsoft.com/office/drawing/2014/main" id="{CAC6E0AA-A728-894E-9399-FF61AB767D23}"/>
              </a:ext>
            </a:extLst>
          </p:cNvPr>
          <p:cNvGrpSpPr>
            <a:grpSpLocks/>
          </p:cNvGrpSpPr>
          <p:nvPr/>
        </p:nvGrpSpPr>
        <p:grpSpPr bwMode="auto">
          <a:xfrm>
            <a:off x="3637957" y="1676400"/>
            <a:ext cx="2487613" cy="1639888"/>
            <a:chOff x="7984" y="17232"/>
            <a:chExt cx="2188" cy="1429"/>
          </a:xfrm>
        </p:grpSpPr>
        <p:pic>
          <p:nvPicPr>
            <p:cNvPr id="56346" name="Picture 28" descr="GO">
              <a:extLst>
                <a:ext uri="{FF2B5EF4-FFF2-40B4-BE49-F238E27FC236}">
                  <a16:creationId xmlns:a16="http://schemas.microsoft.com/office/drawing/2014/main" id="{4B626CF9-B8F8-4143-9F0E-9903D02884BE}"/>
                </a:ext>
              </a:extLst>
            </p:cNvPr>
            <p:cNvPicPr>
              <a:picLocks noChangeAspect="1" noChangeArrowheads="1"/>
            </p:cNvPicPr>
            <p:nvPr/>
          </p:nvPicPr>
          <p:blipFill>
            <a:blip r:embed="rId9">
              <a:lum contrast="44000"/>
              <a:extLst>
                <a:ext uri="{28A0092B-C50C-407E-A947-70E740481C1C}">
                  <a14:useLocalDpi xmlns:a14="http://schemas.microsoft.com/office/drawing/2010/main" val="0"/>
                </a:ext>
              </a:extLst>
            </a:blip>
            <a:srcRect/>
            <a:stretch>
              <a:fillRect/>
            </a:stretch>
          </p:blipFill>
          <p:spPr bwMode="auto">
            <a:xfrm>
              <a:off x="7997" y="17232"/>
              <a:ext cx="1916"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Rectangle 29">
              <a:extLst>
                <a:ext uri="{FF2B5EF4-FFF2-40B4-BE49-F238E27FC236}">
                  <a16:creationId xmlns:a16="http://schemas.microsoft.com/office/drawing/2014/main" id="{E08DA249-2D26-DB4C-A94E-B8F66818D483}"/>
                </a:ext>
              </a:extLst>
            </p:cNvPr>
            <p:cNvSpPr>
              <a:spLocks noChangeArrowheads="1"/>
            </p:cNvSpPr>
            <p:nvPr/>
          </p:nvSpPr>
          <p:spPr bwMode="auto">
            <a:xfrm>
              <a:off x="8145" y="17919"/>
              <a:ext cx="477" cy="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6348" name="Text Box 30">
              <a:extLst>
                <a:ext uri="{FF2B5EF4-FFF2-40B4-BE49-F238E27FC236}">
                  <a16:creationId xmlns:a16="http://schemas.microsoft.com/office/drawing/2014/main" id="{8605196E-E6F7-0E48-B27E-17B0384133BD}"/>
                </a:ext>
              </a:extLst>
            </p:cNvPr>
            <p:cNvSpPr txBox="1">
              <a:spLocks noChangeArrowheads="1"/>
            </p:cNvSpPr>
            <p:nvPr/>
          </p:nvSpPr>
          <p:spPr bwMode="auto">
            <a:xfrm>
              <a:off x="7984" y="17902"/>
              <a:ext cx="876"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0751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40751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40751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40751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40751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olidFill>
                    <a:schemeClr val="bg1"/>
                  </a:solidFill>
                </a:rPr>
                <a:t>5,003 proteins</a:t>
              </a:r>
            </a:p>
          </p:txBody>
        </p:sp>
        <p:sp>
          <p:nvSpPr>
            <p:cNvPr id="56349" name="Rectangle 31">
              <a:extLst>
                <a:ext uri="{FF2B5EF4-FFF2-40B4-BE49-F238E27FC236}">
                  <a16:creationId xmlns:a16="http://schemas.microsoft.com/office/drawing/2014/main" id="{9BEEA09F-8790-DC46-8D01-FFEA6FBC979A}"/>
                </a:ext>
              </a:extLst>
            </p:cNvPr>
            <p:cNvSpPr>
              <a:spLocks noChangeArrowheads="1"/>
            </p:cNvSpPr>
            <p:nvPr/>
          </p:nvSpPr>
          <p:spPr bwMode="auto">
            <a:xfrm>
              <a:off x="8670" y="18276"/>
              <a:ext cx="582"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6350" name="Text Box 32">
              <a:extLst>
                <a:ext uri="{FF2B5EF4-FFF2-40B4-BE49-F238E27FC236}">
                  <a16:creationId xmlns:a16="http://schemas.microsoft.com/office/drawing/2014/main" id="{EAA06E71-C61B-5E4C-A26C-26AF09EDDD72}"/>
                </a:ext>
              </a:extLst>
            </p:cNvPr>
            <p:cNvSpPr txBox="1">
              <a:spLocks noChangeArrowheads="1"/>
            </p:cNvSpPr>
            <p:nvPr/>
          </p:nvSpPr>
          <p:spPr bwMode="auto">
            <a:xfrm>
              <a:off x="8638" y="18262"/>
              <a:ext cx="870"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0751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40751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40751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40751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40751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olidFill>
                    <a:schemeClr val="bg1"/>
                  </a:solidFill>
                </a:rPr>
                <a:t>4,337 proteins</a:t>
              </a:r>
            </a:p>
          </p:txBody>
        </p:sp>
        <p:sp>
          <p:nvSpPr>
            <p:cNvPr id="56351" name="Rectangle 33">
              <a:extLst>
                <a:ext uri="{FF2B5EF4-FFF2-40B4-BE49-F238E27FC236}">
                  <a16:creationId xmlns:a16="http://schemas.microsoft.com/office/drawing/2014/main" id="{382C69A1-8222-0F4B-8CCC-6B23B5B71D43}"/>
                </a:ext>
              </a:extLst>
            </p:cNvPr>
            <p:cNvSpPr>
              <a:spLocks noChangeArrowheads="1"/>
            </p:cNvSpPr>
            <p:nvPr/>
          </p:nvSpPr>
          <p:spPr bwMode="auto">
            <a:xfrm>
              <a:off x="9264" y="17925"/>
              <a:ext cx="582" cy="1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56352" name="Text Box 34">
              <a:extLst>
                <a:ext uri="{FF2B5EF4-FFF2-40B4-BE49-F238E27FC236}">
                  <a16:creationId xmlns:a16="http://schemas.microsoft.com/office/drawing/2014/main" id="{08BBAE57-DFF5-5C44-90A3-FACF923E466D}"/>
                </a:ext>
              </a:extLst>
            </p:cNvPr>
            <p:cNvSpPr txBox="1">
              <a:spLocks noChangeArrowheads="1"/>
            </p:cNvSpPr>
            <p:nvPr/>
          </p:nvSpPr>
          <p:spPr bwMode="auto">
            <a:xfrm>
              <a:off x="9268" y="17913"/>
              <a:ext cx="90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0751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40751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40751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40751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40751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75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solidFill>
                    <a:schemeClr val="bg1"/>
                  </a:solidFill>
                </a:rPr>
                <a:t>3,726 proteins</a:t>
              </a:r>
            </a:p>
          </p:txBody>
        </p:sp>
      </p:grpSp>
      <p:pic>
        <p:nvPicPr>
          <p:cNvPr id="1226772" name="Picture 20" descr="GO">
            <a:extLst>
              <a:ext uri="{FF2B5EF4-FFF2-40B4-BE49-F238E27FC236}">
                <a16:creationId xmlns:a16="http://schemas.microsoft.com/office/drawing/2014/main" id="{383F41F6-92A1-514F-8FEF-C763B9B6F3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3556" y="1762126"/>
            <a:ext cx="889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6823" name="Line 71">
            <a:extLst>
              <a:ext uri="{FF2B5EF4-FFF2-40B4-BE49-F238E27FC236}">
                <a16:creationId xmlns:a16="http://schemas.microsoft.com/office/drawing/2014/main" id="{A4A6C125-991D-C845-A804-FF13E12F2EC2}"/>
              </a:ext>
            </a:extLst>
          </p:cNvPr>
          <p:cNvSpPr>
            <a:spLocks noChangeShapeType="1"/>
          </p:cNvSpPr>
          <p:nvPr/>
        </p:nvSpPr>
        <p:spPr bwMode="auto">
          <a:xfrm>
            <a:off x="6177957" y="4137025"/>
            <a:ext cx="150813" cy="147638"/>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26824" name="Line 72">
            <a:extLst>
              <a:ext uri="{FF2B5EF4-FFF2-40B4-BE49-F238E27FC236}">
                <a16:creationId xmlns:a16="http://schemas.microsoft.com/office/drawing/2014/main" id="{2FF07C08-DA88-7D4E-9E52-ACDC39F12B61}"/>
              </a:ext>
            </a:extLst>
          </p:cNvPr>
          <p:cNvSpPr>
            <a:spLocks noChangeShapeType="1"/>
          </p:cNvSpPr>
          <p:nvPr/>
        </p:nvSpPr>
        <p:spPr bwMode="auto">
          <a:xfrm flipV="1">
            <a:off x="6265269" y="4681538"/>
            <a:ext cx="146050" cy="107950"/>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26819" name="Oval 67">
            <a:extLst>
              <a:ext uri="{FF2B5EF4-FFF2-40B4-BE49-F238E27FC236}">
                <a16:creationId xmlns:a16="http://schemas.microsoft.com/office/drawing/2014/main" id="{6488B7D3-E4B8-C34F-9C28-CBD50D45A2C4}"/>
              </a:ext>
            </a:extLst>
          </p:cNvPr>
          <p:cNvSpPr>
            <a:spLocks noChangeArrowheads="1"/>
          </p:cNvSpPr>
          <p:nvPr/>
        </p:nvSpPr>
        <p:spPr bwMode="auto">
          <a:xfrm>
            <a:off x="3023595" y="3440113"/>
            <a:ext cx="2554287" cy="25701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226822" name="Line 70">
            <a:extLst>
              <a:ext uri="{FF2B5EF4-FFF2-40B4-BE49-F238E27FC236}">
                <a16:creationId xmlns:a16="http://schemas.microsoft.com/office/drawing/2014/main" id="{4051EE1A-42B5-504A-82C3-CA1DDAD25283}"/>
              </a:ext>
            </a:extLst>
          </p:cNvPr>
          <p:cNvSpPr>
            <a:spLocks noChangeShapeType="1"/>
          </p:cNvSpPr>
          <p:nvPr/>
        </p:nvSpPr>
        <p:spPr bwMode="auto">
          <a:xfrm>
            <a:off x="4709520" y="3500438"/>
            <a:ext cx="1487487" cy="646112"/>
          </a:xfrm>
          <a:prstGeom prst="line">
            <a:avLst/>
          </a:prstGeom>
          <a:noFill/>
          <a:ln w="9525">
            <a:solidFill>
              <a:schemeClr val="tx1">
                <a:lumMod val="50000"/>
                <a:lumOff val="50000"/>
              </a:schemeClr>
            </a:solidFill>
            <a:prstDash val="dash"/>
            <a:round/>
            <a:headEnd/>
            <a:tailEnd/>
          </a:ln>
        </p:spPr>
        <p:txBody>
          <a:bodyPr/>
          <a:lstStyle/>
          <a:p>
            <a:pPr>
              <a:defRPr/>
            </a:pPr>
            <a:endParaRPr lang="en-US"/>
          </a:p>
        </p:txBody>
      </p:sp>
      <p:sp>
        <p:nvSpPr>
          <p:cNvPr id="3096" name="Line 84">
            <a:extLst>
              <a:ext uri="{FF2B5EF4-FFF2-40B4-BE49-F238E27FC236}">
                <a16:creationId xmlns:a16="http://schemas.microsoft.com/office/drawing/2014/main" id="{E6DDCF63-F107-D842-A3E1-1CBA75AB7BC1}"/>
              </a:ext>
            </a:extLst>
          </p:cNvPr>
          <p:cNvSpPr>
            <a:spLocks noChangeShapeType="1"/>
          </p:cNvSpPr>
          <p:nvPr/>
        </p:nvSpPr>
        <p:spPr bwMode="auto">
          <a:xfrm flipH="1">
            <a:off x="6400207" y="2446338"/>
            <a:ext cx="1128713" cy="920750"/>
          </a:xfrm>
          <a:prstGeom prst="line">
            <a:avLst/>
          </a:prstGeom>
          <a:noFill/>
          <a:ln w="9525">
            <a:solidFill>
              <a:schemeClr val="bg1">
                <a:lumMod val="65000"/>
              </a:schemeClr>
            </a:solidFill>
            <a:prstDash val="dash"/>
            <a:round/>
            <a:headEnd/>
            <a:tailEnd/>
          </a:ln>
        </p:spPr>
        <p:txBody>
          <a:bodyPr/>
          <a:lstStyle/>
          <a:p>
            <a:pPr>
              <a:defRPr/>
            </a:pPr>
            <a:endParaRPr lang="en-US"/>
          </a:p>
        </p:txBody>
      </p:sp>
      <p:sp>
        <p:nvSpPr>
          <p:cNvPr id="3097" name="Line 85">
            <a:extLst>
              <a:ext uri="{FF2B5EF4-FFF2-40B4-BE49-F238E27FC236}">
                <a16:creationId xmlns:a16="http://schemas.microsoft.com/office/drawing/2014/main" id="{E5BF0298-39D5-F14C-B724-56FF48DE515A}"/>
              </a:ext>
            </a:extLst>
          </p:cNvPr>
          <p:cNvSpPr>
            <a:spLocks noChangeShapeType="1"/>
          </p:cNvSpPr>
          <p:nvPr/>
        </p:nvSpPr>
        <p:spPr bwMode="auto">
          <a:xfrm>
            <a:off x="7713070" y="2465388"/>
            <a:ext cx="485775" cy="1117600"/>
          </a:xfrm>
          <a:prstGeom prst="line">
            <a:avLst/>
          </a:prstGeom>
          <a:noFill/>
          <a:ln w="9525">
            <a:solidFill>
              <a:schemeClr val="bg1">
                <a:lumMod val="65000"/>
              </a:schemeClr>
            </a:solidFill>
            <a:prstDash val="dash"/>
            <a:round/>
            <a:headEnd/>
            <a:tailEnd/>
          </a:ln>
        </p:spPr>
        <p:txBody>
          <a:bodyPr/>
          <a:lstStyle/>
          <a:p>
            <a:pPr>
              <a:defRPr/>
            </a:pPr>
            <a:endParaRPr lang="en-US"/>
          </a:p>
        </p:txBody>
      </p:sp>
      <p:sp>
        <p:nvSpPr>
          <p:cNvPr id="56342" name="Oval 86">
            <a:extLst>
              <a:ext uri="{FF2B5EF4-FFF2-40B4-BE49-F238E27FC236}">
                <a16:creationId xmlns:a16="http://schemas.microsoft.com/office/drawing/2014/main" id="{F332FC42-CB5A-3A49-B2FE-05204264AC6B}"/>
              </a:ext>
            </a:extLst>
          </p:cNvPr>
          <p:cNvSpPr>
            <a:spLocks noChangeArrowheads="1"/>
          </p:cNvSpPr>
          <p:nvPr/>
        </p:nvSpPr>
        <p:spPr bwMode="auto">
          <a:xfrm>
            <a:off x="7547970" y="2397126"/>
            <a:ext cx="155575" cy="157163"/>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pic>
        <p:nvPicPr>
          <p:cNvPr id="1226802" name="Picture 50" descr="MCj04316290000[1]">
            <a:extLst>
              <a:ext uri="{FF2B5EF4-FFF2-40B4-BE49-F238E27FC236}">
                <a16:creationId xmlns:a16="http://schemas.microsoft.com/office/drawing/2014/main" id="{02542A5D-337A-5F43-BE20-088765002DB3}"/>
              </a:ext>
            </a:extLst>
          </p:cNvPr>
          <p:cNvPicPr>
            <a:picLocks noGrp="1" noChangeAspect="1" noChangeArrowheads="1"/>
          </p:cNvPicPr>
          <p:nvPr>
            <p:ph sz="quarter" idx="2"/>
          </p:nvPr>
        </p:nvPicPr>
        <p:blipFill>
          <a:blip r:embed="rId11">
            <a:extLst>
              <a:ext uri="{28A0092B-C50C-407E-A947-70E740481C1C}">
                <a14:useLocalDpi xmlns:a14="http://schemas.microsoft.com/office/drawing/2010/main" val="0"/>
              </a:ext>
            </a:extLst>
          </a:blip>
          <a:srcRect/>
          <a:stretch>
            <a:fillRect/>
          </a:stretch>
        </p:blipFill>
        <p:spPr>
          <a:xfrm rot="1700010">
            <a:off x="5425481" y="3929063"/>
            <a:ext cx="1714500" cy="1714500"/>
          </a:xfrm>
        </p:spPr>
      </p:pic>
      <p:sp>
        <p:nvSpPr>
          <p:cNvPr id="47" name="TextBox 46">
            <a:extLst>
              <a:ext uri="{FF2B5EF4-FFF2-40B4-BE49-F238E27FC236}">
                <a16:creationId xmlns:a16="http://schemas.microsoft.com/office/drawing/2014/main" id="{AFA1182D-AC33-174C-835D-6B57C3F81E52}"/>
              </a:ext>
            </a:extLst>
          </p:cNvPr>
          <p:cNvSpPr txBox="1">
            <a:spLocks noChangeArrowheads="1"/>
          </p:cNvSpPr>
          <p:nvPr/>
        </p:nvSpPr>
        <p:spPr bwMode="auto">
          <a:xfrm>
            <a:off x="3637956" y="4419600"/>
            <a:ext cx="259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a:latin typeface="Calibri" panose="020F0502020204030204" pitchFamily="34" charset="0"/>
              </a:rPr>
              <a:t>MSNGHRCKS…</a:t>
            </a:r>
          </a:p>
        </p:txBody>
      </p:sp>
      <p:sp>
        <p:nvSpPr>
          <p:cNvPr id="2" name="TextBox 1">
            <a:extLst>
              <a:ext uri="{FF2B5EF4-FFF2-40B4-BE49-F238E27FC236}">
                <a16:creationId xmlns:a16="http://schemas.microsoft.com/office/drawing/2014/main" id="{DC87CE93-6CBB-6E48-B44F-0689E2D29DA5}"/>
              </a:ext>
            </a:extLst>
          </p:cNvPr>
          <p:cNvSpPr txBox="1"/>
          <p:nvPr/>
        </p:nvSpPr>
        <p:spPr>
          <a:xfrm>
            <a:off x="8717959" y="1543050"/>
            <a:ext cx="3290963" cy="3046988"/>
          </a:xfrm>
          <a:prstGeom prst="rect">
            <a:avLst/>
          </a:prstGeom>
          <a:noFill/>
        </p:spPr>
        <p:txBody>
          <a:bodyPr wrap="square" rtlCol="0">
            <a:spAutoFit/>
          </a:bodyPr>
          <a:lstStyle/>
          <a:p>
            <a:r>
              <a:rPr lang="en-US" sz="2400" dirty="0"/>
              <a:t>Topology reflects:</a:t>
            </a:r>
          </a:p>
          <a:p>
            <a:endParaRPr lang="en-US" sz="2400" dirty="0"/>
          </a:p>
          <a:p>
            <a:pPr marL="342900" indent="-342900">
              <a:buFont typeface="Arial" panose="020B0604020202020204" pitchFamily="34" charset="0"/>
              <a:buChar char="•"/>
            </a:pPr>
            <a:r>
              <a:rPr lang="en-US" sz="2400" dirty="0"/>
              <a:t>Essentiality</a:t>
            </a:r>
          </a:p>
          <a:p>
            <a:pPr marL="342900" indent="-342900">
              <a:buFont typeface="Arial" panose="020B0604020202020204" pitchFamily="34" charset="0"/>
              <a:buChar char="•"/>
            </a:pPr>
            <a:r>
              <a:rPr lang="en-US" sz="2400" dirty="0"/>
              <a:t>Modularity/Function</a:t>
            </a:r>
          </a:p>
          <a:p>
            <a:pPr marL="342900" indent="-342900">
              <a:buFont typeface="Arial" panose="020B0604020202020204" pitchFamily="34" charset="0"/>
              <a:buChar char="•"/>
            </a:pPr>
            <a:r>
              <a:rPr lang="en-US" sz="2400" dirty="0"/>
              <a:t>Dynamics</a:t>
            </a:r>
          </a:p>
          <a:p>
            <a:pPr marL="342900" indent="-342900">
              <a:buFont typeface="Arial" panose="020B0604020202020204" pitchFamily="34" charset="0"/>
              <a:buChar char="•"/>
            </a:pPr>
            <a:r>
              <a:rPr lang="en-US" sz="2400" dirty="0"/>
              <a:t>Disease Genes</a:t>
            </a:r>
          </a:p>
          <a:p>
            <a:pPr marL="342900" indent="-342900">
              <a:buFont typeface="Arial" panose="020B0604020202020204" pitchFamily="34" charset="0"/>
              <a:buChar char="•"/>
            </a:pPr>
            <a:endParaRPr lang="en-US" sz="2400" dirty="0"/>
          </a:p>
          <a:p>
            <a:endParaRPr lang="en-US" sz="2400" dirty="0"/>
          </a:p>
        </p:txBody>
      </p:sp>
      <p:sp>
        <p:nvSpPr>
          <p:cNvPr id="48" name="TextBox 8">
            <a:extLst>
              <a:ext uri="{FF2B5EF4-FFF2-40B4-BE49-F238E27FC236}">
                <a16:creationId xmlns:a16="http://schemas.microsoft.com/office/drawing/2014/main" id="{EA7DF523-8296-FC48-8853-281C78BC03CE}"/>
              </a:ext>
            </a:extLst>
          </p:cNvPr>
          <p:cNvSpPr txBox="1">
            <a:spLocks noChangeArrowheads="1"/>
          </p:cNvSpPr>
          <p:nvPr/>
        </p:nvSpPr>
        <p:spPr bwMode="auto">
          <a:xfrm>
            <a:off x="9534525" y="3960813"/>
            <a:ext cx="161454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200" dirty="0">
                <a:latin typeface="Calibri" panose="020F0502020204030204" pitchFamily="34" charset="0"/>
              </a:rPr>
              <a:t>Jong et al. (2001)</a:t>
            </a:r>
          </a:p>
          <a:p>
            <a:r>
              <a:rPr lang="en-US" altLang="en-US" sz="1200" dirty="0">
                <a:latin typeface="Calibri" panose="020F0502020204030204" pitchFamily="34" charset="0"/>
              </a:rPr>
              <a:t>Song &amp; Singh (2013)</a:t>
            </a:r>
          </a:p>
          <a:p>
            <a:r>
              <a:rPr lang="en-US" altLang="en-US" sz="1200" dirty="0" err="1">
                <a:latin typeface="Calibri" panose="020F0502020204030204" pitchFamily="34" charset="0"/>
              </a:rPr>
              <a:t>Zotenko</a:t>
            </a:r>
            <a:r>
              <a:rPr lang="en-US" altLang="en-US" sz="1200" dirty="0">
                <a:latin typeface="Calibri" panose="020F0502020204030204" pitchFamily="34" charset="0"/>
              </a:rPr>
              <a:t> et al. (2008) </a:t>
            </a:r>
          </a:p>
          <a:p>
            <a:r>
              <a:rPr lang="en-US" altLang="en-US" sz="1200" dirty="0" err="1">
                <a:latin typeface="Calibri" panose="020F0502020204030204" pitchFamily="34" charset="0"/>
              </a:rPr>
              <a:t>Nabieva</a:t>
            </a:r>
            <a:r>
              <a:rPr lang="en-US" altLang="en-US" sz="1200" dirty="0">
                <a:latin typeface="Calibri" panose="020F0502020204030204" pitchFamily="34" charset="0"/>
              </a:rPr>
              <a:t> et al (2005)</a:t>
            </a:r>
          </a:p>
          <a:p>
            <a:r>
              <a:rPr lang="en-US" altLang="en-US" sz="1200" dirty="0">
                <a:latin typeface="Calibri" panose="020F0502020204030204" pitchFamily="34" charset="0"/>
              </a:rPr>
              <a:t>Song &amp; Singh (2009)</a:t>
            </a:r>
          </a:p>
          <a:p>
            <a:r>
              <a:rPr lang="en-US" altLang="en-US" sz="1200" dirty="0">
                <a:latin typeface="Calibri" panose="020F0502020204030204" pitchFamily="34" charset="0"/>
              </a:rPr>
              <a:t>Han et al., (2004)</a:t>
            </a:r>
          </a:p>
          <a:p>
            <a:r>
              <a:rPr lang="en-US" altLang="en-US" sz="1200" dirty="0" err="1">
                <a:latin typeface="Calibri" panose="020F0502020204030204" pitchFamily="34" charset="0"/>
              </a:rPr>
              <a:t>Pritykin</a:t>
            </a:r>
            <a:r>
              <a:rPr lang="en-US" altLang="en-US" sz="1200" dirty="0">
                <a:latin typeface="Calibri" panose="020F0502020204030204" pitchFamily="34" charset="0"/>
              </a:rPr>
              <a:t> &amp; Singh (2017)</a:t>
            </a:r>
          </a:p>
          <a:p>
            <a:r>
              <a:rPr lang="en-US" altLang="en-US" sz="1200" dirty="0">
                <a:latin typeface="Calibri" panose="020F0502020204030204" pitchFamily="34" charset="0"/>
              </a:rPr>
              <a:t>Goh et al. (2007)</a:t>
            </a:r>
          </a:p>
          <a:p>
            <a:r>
              <a:rPr lang="en-US" altLang="en-US" sz="1200" dirty="0" err="1">
                <a:latin typeface="Calibri" panose="020F0502020204030204" pitchFamily="34" charset="0"/>
              </a:rPr>
              <a:t>Ghersi</a:t>
            </a:r>
            <a:r>
              <a:rPr lang="en-US" altLang="en-US" sz="1200" dirty="0">
                <a:latin typeface="Calibri" panose="020F0502020204030204" pitchFamily="34" charset="0"/>
              </a:rPr>
              <a:t> &amp; Singh (2013)</a:t>
            </a:r>
          </a:p>
          <a:p>
            <a:r>
              <a:rPr lang="en-US" altLang="en-US" sz="1200" b="1" dirty="0">
                <a:latin typeface="Calibri" panose="020F0502020204030204" pitchFamily="34" charset="0"/>
              </a:rPr>
              <a:t>        . </a:t>
            </a:r>
          </a:p>
          <a:p>
            <a:r>
              <a:rPr lang="en-US" altLang="en-US" sz="1200" b="1" dirty="0">
                <a:latin typeface="Calibri" panose="020F0502020204030204" pitchFamily="34" charset="0"/>
              </a:rPr>
              <a:t>        .</a:t>
            </a:r>
          </a:p>
          <a:p>
            <a:r>
              <a:rPr lang="en-US" altLang="en-US" sz="1200" b="1" dirty="0">
                <a:latin typeface="Calibri" panose="020F0502020204030204" pitchFamily="34"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68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68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68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68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68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68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68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68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267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267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267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267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267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267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26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774" grpId="0"/>
      <p:bldP spid="1226777" grpId="0"/>
      <p:bldP spid="1226778" grpId="0"/>
      <p:bldP spid="1226819" grpId="0" animBg="1"/>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7FD02DA-93E4-8049-9135-9687CE616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794" y="1322294"/>
            <a:ext cx="8404412" cy="3709147"/>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86CF7058-E5EB-F243-8151-718E3A302C7A}"/>
              </a:ext>
            </a:extLst>
          </p:cNvPr>
          <p:cNvSpPr>
            <a:spLocks noGrp="1" noChangeArrowheads="1"/>
          </p:cNvSpPr>
          <p:nvPr>
            <p:ph type="body" idx="4294967295"/>
          </p:nvPr>
        </p:nvSpPr>
        <p:spPr>
          <a:xfrm>
            <a:off x="1972235" y="246530"/>
            <a:ext cx="8258735" cy="424732"/>
          </a:xfrm>
          <a:noFill/>
          <a:ln/>
        </p:spPr>
        <p:txBody>
          <a:bodyPr>
            <a:spAutoFit/>
          </a:bodyPr>
          <a:lstStyle/>
          <a:p>
            <a:pPr marL="0" indent="0" algn="ctr">
              <a:spcBef>
                <a:spcPct val="0"/>
              </a:spcBef>
              <a:buNone/>
            </a:pPr>
            <a:r>
              <a:rPr lang="en-US" altLang="en-US" sz="2400" b="1" dirty="0">
                <a:solidFill>
                  <a:schemeClr val="tx2"/>
                </a:solidFill>
              </a:rPr>
              <a:t>Network schemas: enriched topology &amp; annotations patterns</a:t>
            </a:r>
          </a:p>
        </p:txBody>
      </p:sp>
      <p:sp>
        <p:nvSpPr>
          <p:cNvPr id="4100" name="Text Box 4">
            <a:extLst>
              <a:ext uri="{FF2B5EF4-FFF2-40B4-BE49-F238E27FC236}">
                <a16:creationId xmlns:a16="http://schemas.microsoft.com/office/drawing/2014/main" id="{1746EA4C-1E6F-2D49-B912-122EB82A77C2}"/>
              </a:ext>
            </a:extLst>
          </p:cNvPr>
          <p:cNvSpPr txBox="1">
            <a:spLocks noChangeArrowheads="1"/>
          </p:cNvSpPr>
          <p:nvPr/>
        </p:nvSpPr>
        <p:spPr bwMode="auto">
          <a:xfrm>
            <a:off x="2050676" y="5748618"/>
            <a:ext cx="8101853" cy="41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dirty="0"/>
              <a:t>Banks, </a:t>
            </a:r>
            <a:r>
              <a:rPr lang="en-US" altLang="en-US" sz="1059" dirty="0" err="1"/>
              <a:t>Nabieva</a:t>
            </a:r>
            <a:r>
              <a:rPr lang="en-US" altLang="en-US" sz="1059" dirty="0"/>
              <a:t>, Chazelle, Singh  (2008)  PLOS Computational Biology</a:t>
            </a:r>
          </a:p>
          <a:p>
            <a:pPr eaLnBrk="1" hangingPunct="1"/>
            <a:r>
              <a:rPr lang="en-US" altLang="en-US" sz="1059" dirty="0"/>
              <a:t>Banks, </a:t>
            </a:r>
            <a:r>
              <a:rPr lang="en-US" altLang="en-US" sz="1059" dirty="0" err="1"/>
              <a:t>Nabieva</a:t>
            </a:r>
            <a:r>
              <a:rPr lang="en-US" altLang="en-US" sz="1059" dirty="0"/>
              <a:t>, Peterson &amp; Singh  (2008) Genome Biology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Grp="1" noChangeAspect="1" noChangeArrowheads="1"/>
          </p:cNvPicPr>
          <p:nvPr>
            <p:ph idx="1"/>
          </p:nvPr>
        </p:nvPicPr>
        <p:blipFill>
          <a:blip r:embed="rId3"/>
          <a:srcRect/>
          <a:stretch>
            <a:fillRect/>
          </a:stretch>
        </p:blipFill>
        <p:spPr>
          <a:xfrm>
            <a:off x="106538" y="2428876"/>
            <a:ext cx="6696075" cy="2868613"/>
          </a:xfrm>
        </p:spPr>
      </p:pic>
      <p:sp>
        <p:nvSpPr>
          <p:cNvPr id="1653770" name="Text Box 10"/>
          <p:cNvSpPr txBox="1">
            <a:spLocks noChangeArrowheads="1"/>
          </p:cNvSpPr>
          <p:nvPr/>
        </p:nvSpPr>
        <p:spPr bwMode="auto">
          <a:xfrm>
            <a:off x="4747116" y="1871980"/>
            <a:ext cx="1299354" cy="369332"/>
          </a:xfrm>
          <a:prstGeom prst="rect">
            <a:avLst/>
          </a:prstGeom>
          <a:solidFill>
            <a:schemeClr val="bg1"/>
          </a:solidFill>
          <a:ln w="25400" algn="ctr">
            <a:solidFill>
              <a:srgbClr val="C00000"/>
            </a:solidFill>
            <a:miter lim="800000"/>
            <a:headEnd/>
            <a:tailEnd/>
          </a:ln>
        </p:spPr>
        <p:txBody>
          <a:bodyPr wrap="square">
            <a:spAutoFit/>
          </a:bodyPr>
          <a:lstStyle/>
          <a:p>
            <a:pPr>
              <a:defRPr/>
            </a:pPr>
            <a:r>
              <a:rPr lang="en-US" dirty="0">
                <a:solidFill>
                  <a:srgbClr val="C00000"/>
                </a:solidFill>
              </a:rPr>
              <a:t>Signaling</a:t>
            </a:r>
            <a:endParaRPr lang="ru-RU" dirty="0">
              <a:solidFill>
                <a:srgbClr val="C00000"/>
              </a:solidFill>
            </a:endParaRPr>
          </a:p>
        </p:txBody>
      </p:sp>
      <p:sp>
        <p:nvSpPr>
          <p:cNvPr id="45061" name="Freeform 14"/>
          <p:cNvSpPr>
            <a:spLocks/>
          </p:cNvSpPr>
          <p:nvPr/>
        </p:nvSpPr>
        <p:spPr bwMode="auto">
          <a:xfrm>
            <a:off x="3821288" y="2373314"/>
            <a:ext cx="2846387" cy="962025"/>
          </a:xfrm>
          <a:custGeom>
            <a:avLst/>
            <a:gdLst>
              <a:gd name="T0" fmla="*/ 2147483647 w 1793"/>
              <a:gd name="T1" fmla="*/ 2147483647 h 606"/>
              <a:gd name="T2" fmla="*/ 2147483647 w 1793"/>
              <a:gd name="T3" fmla="*/ 2147483647 h 606"/>
              <a:gd name="T4" fmla="*/ 2147483647 w 1793"/>
              <a:gd name="T5" fmla="*/ 2147483647 h 606"/>
              <a:gd name="T6" fmla="*/ 2147483647 w 1793"/>
              <a:gd name="T7" fmla="*/ 2147483647 h 606"/>
              <a:gd name="T8" fmla="*/ 2147483647 w 1793"/>
              <a:gd name="T9" fmla="*/ 2147483647 h 606"/>
              <a:gd name="T10" fmla="*/ 2147483647 w 1793"/>
              <a:gd name="T11" fmla="*/ 2147483647 h 606"/>
              <a:gd name="T12" fmla="*/ 2147483647 w 1793"/>
              <a:gd name="T13" fmla="*/ 2147483647 h 606"/>
              <a:gd name="T14" fmla="*/ 2147483647 w 1793"/>
              <a:gd name="T15" fmla="*/ 2147483647 h 606"/>
              <a:gd name="T16" fmla="*/ 2147483647 w 1793"/>
              <a:gd name="T17" fmla="*/ 2147483647 h 606"/>
              <a:gd name="T18" fmla="*/ 2147483647 w 1793"/>
              <a:gd name="T19" fmla="*/ 2147483647 h 606"/>
              <a:gd name="T20" fmla="*/ 2147483647 w 1793"/>
              <a:gd name="T21" fmla="*/ 2147483647 h 606"/>
              <a:gd name="T22" fmla="*/ 2147483647 w 1793"/>
              <a:gd name="T23" fmla="*/ 2147483647 h 606"/>
              <a:gd name="T24" fmla="*/ 2147483647 w 1793"/>
              <a:gd name="T25" fmla="*/ 2147483647 h 606"/>
              <a:gd name="T26" fmla="*/ 2147483647 w 1793"/>
              <a:gd name="T27" fmla="*/ 2147483647 h 606"/>
              <a:gd name="T28" fmla="*/ 2147483647 w 1793"/>
              <a:gd name="T29" fmla="*/ 2147483647 h 606"/>
              <a:gd name="T30" fmla="*/ 2147483647 w 1793"/>
              <a:gd name="T31" fmla="*/ 2147483647 h 606"/>
              <a:gd name="T32" fmla="*/ 2147483647 w 1793"/>
              <a:gd name="T33" fmla="*/ 2147483647 h 606"/>
              <a:gd name="T34" fmla="*/ 2147483647 w 1793"/>
              <a:gd name="T35" fmla="*/ 2147483647 h 606"/>
              <a:gd name="T36" fmla="*/ 2147483647 w 1793"/>
              <a:gd name="T37" fmla="*/ 2147483647 h 606"/>
              <a:gd name="T38" fmla="*/ 2147483647 w 1793"/>
              <a:gd name="T39" fmla="*/ 2147483647 h 606"/>
              <a:gd name="T40" fmla="*/ 2147483647 w 1793"/>
              <a:gd name="T41" fmla="*/ 2147483647 h 606"/>
              <a:gd name="T42" fmla="*/ 2147483647 w 1793"/>
              <a:gd name="T43" fmla="*/ 2147483647 h 606"/>
              <a:gd name="T44" fmla="*/ 2147483647 w 1793"/>
              <a:gd name="T45" fmla="*/ 2147483647 h 606"/>
              <a:gd name="T46" fmla="*/ 2147483647 w 1793"/>
              <a:gd name="T47" fmla="*/ 2147483647 h 606"/>
              <a:gd name="T48" fmla="*/ 2147483647 w 1793"/>
              <a:gd name="T49" fmla="*/ 2147483647 h 606"/>
              <a:gd name="T50" fmla="*/ 2147483647 w 1793"/>
              <a:gd name="T51" fmla="*/ 2147483647 h 606"/>
              <a:gd name="T52" fmla="*/ 2147483647 w 1793"/>
              <a:gd name="T53" fmla="*/ 0 h 606"/>
              <a:gd name="T54" fmla="*/ 2147483647 w 1793"/>
              <a:gd name="T55" fmla="*/ 2147483647 h 606"/>
              <a:gd name="T56" fmla="*/ 2147483647 w 1793"/>
              <a:gd name="T57" fmla="*/ 2147483647 h 606"/>
              <a:gd name="T58" fmla="*/ 2147483647 w 1793"/>
              <a:gd name="T59" fmla="*/ 2147483647 h 606"/>
              <a:gd name="T60" fmla="*/ 2147483647 w 1793"/>
              <a:gd name="T61" fmla="*/ 2147483647 h 606"/>
              <a:gd name="T62" fmla="*/ 2147483647 w 1793"/>
              <a:gd name="T63" fmla="*/ 2147483647 h 606"/>
              <a:gd name="T64" fmla="*/ 2147483647 w 1793"/>
              <a:gd name="T65" fmla="*/ 2147483647 h 606"/>
              <a:gd name="T66" fmla="*/ 2147483647 w 1793"/>
              <a:gd name="T67" fmla="*/ 2147483647 h 606"/>
              <a:gd name="T68" fmla="*/ 2147483647 w 1793"/>
              <a:gd name="T69" fmla="*/ 2147483647 h 60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3"/>
              <a:gd name="T106" fmla="*/ 0 h 606"/>
              <a:gd name="T107" fmla="*/ 1793 w 1793"/>
              <a:gd name="T108" fmla="*/ 606 h 60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3" h="606">
                <a:moveTo>
                  <a:pt x="1771" y="367"/>
                </a:moveTo>
                <a:cubicBezTo>
                  <a:pt x="1731" y="407"/>
                  <a:pt x="1760" y="385"/>
                  <a:pt x="1648" y="389"/>
                </a:cubicBezTo>
                <a:cubicBezTo>
                  <a:pt x="1554" y="392"/>
                  <a:pt x="1461" y="394"/>
                  <a:pt x="1367" y="396"/>
                </a:cubicBezTo>
                <a:cubicBezTo>
                  <a:pt x="1311" y="407"/>
                  <a:pt x="1257" y="419"/>
                  <a:pt x="1202" y="432"/>
                </a:cubicBezTo>
                <a:cubicBezTo>
                  <a:pt x="1174" y="460"/>
                  <a:pt x="1172" y="490"/>
                  <a:pt x="1130" y="504"/>
                </a:cubicBezTo>
                <a:cubicBezTo>
                  <a:pt x="1109" y="525"/>
                  <a:pt x="1085" y="524"/>
                  <a:pt x="1058" y="533"/>
                </a:cubicBezTo>
                <a:cubicBezTo>
                  <a:pt x="1040" y="550"/>
                  <a:pt x="1024" y="554"/>
                  <a:pt x="1000" y="562"/>
                </a:cubicBezTo>
                <a:cubicBezTo>
                  <a:pt x="977" y="578"/>
                  <a:pt x="955" y="578"/>
                  <a:pt x="935" y="598"/>
                </a:cubicBezTo>
                <a:cubicBezTo>
                  <a:pt x="894" y="595"/>
                  <a:pt x="847" y="606"/>
                  <a:pt x="813" y="583"/>
                </a:cubicBezTo>
                <a:cubicBezTo>
                  <a:pt x="742" y="536"/>
                  <a:pt x="704" y="453"/>
                  <a:pt x="619" y="425"/>
                </a:cubicBezTo>
                <a:cubicBezTo>
                  <a:pt x="599" y="406"/>
                  <a:pt x="596" y="389"/>
                  <a:pt x="583" y="367"/>
                </a:cubicBezTo>
                <a:cubicBezTo>
                  <a:pt x="570" y="346"/>
                  <a:pt x="574" y="333"/>
                  <a:pt x="552" y="326"/>
                </a:cubicBezTo>
                <a:cubicBezTo>
                  <a:pt x="514" y="290"/>
                  <a:pt x="554" y="313"/>
                  <a:pt x="507" y="284"/>
                </a:cubicBezTo>
                <a:cubicBezTo>
                  <a:pt x="484" y="270"/>
                  <a:pt x="459" y="275"/>
                  <a:pt x="432" y="263"/>
                </a:cubicBezTo>
                <a:cubicBezTo>
                  <a:pt x="418" y="257"/>
                  <a:pt x="381" y="251"/>
                  <a:pt x="381" y="251"/>
                </a:cubicBezTo>
                <a:cubicBezTo>
                  <a:pt x="331" y="253"/>
                  <a:pt x="332" y="251"/>
                  <a:pt x="282" y="257"/>
                </a:cubicBezTo>
                <a:cubicBezTo>
                  <a:pt x="275" y="258"/>
                  <a:pt x="225" y="260"/>
                  <a:pt x="219" y="263"/>
                </a:cubicBezTo>
                <a:cubicBezTo>
                  <a:pt x="205" y="270"/>
                  <a:pt x="174" y="269"/>
                  <a:pt x="165" y="290"/>
                </a:cubicBezTo>
                <a:cubicBezTo>
                  <a:pt x="139" y="292"/>
                  <a:pt x="122" y="309"/>
                  <a:pt x="96" y="311"/>
                </a:cubicBezTo>
                <a:cubicBezTo>
                  <a:pt x="61" y="322"/>
                  <a:pt x="35" y="284"/>
                  <a:pt x="14" y="252"/>
                </a:cubicBezTo>
                <a:cubicBezTo>
                  <a:pt x="16" y="230"/>
                  <a:pt x="0" y="194"/>
                  <a:pt x="21" y="187"/>
                </a:cubicBezTo>
                <a:cubicBezTo>
                  <a:pt x="82" y="165"/>
                  <a:pt x="150" y="183"/>
                  <a:pt x="215" y="180"/>
                </a:cubicBezTo>
                <a:cubicBezTo>
                  <a:pt x="270" y="178"/>
                  <a:pt x="326" y="175"/>
                  <a:pt x="381" y="173"/>
                </a:cubicBezTo>
                <a:cubicBezTo>
                  <a:pt x="388" y="168"/>
                  <a:pt x="395" y="163"/>
                  <a:pt x="403" y="159"/>
                </a:cubicBezTo>
                <a:cubicBezTo>
                  <a:pt x="410" y="156"/>
                  <a:pt x="418" y="155"/>
                  <a:pt x="424" y="151"/>
                </a:cubicBezTo>
                <a:cubicBezTo>
                  <a:pt x="456" y="131"/>
                  <a:pt x="477" y="89"/>
                  <a:pt x="511" y="72"/>
                </a:cubicBezTo>
                <a:cubicBezTo>
                  <a:pt x="588" y="33"/>
                  <a:pt x="708" y="12"/>
                  <a:pt x="791" y="0"/>
                </a:cubicBezTo>
                <a:cubicBezTo>
                  <a:pt x="1017" y="2"/>
                  <a:pt x="1242" y="3"/>
                  <a:pt x="1468" y="7"/>
                </a:cubicBezTo>
                <a:cubicBezTo>
                  <a:pt x="1570" y="9"/>
                  <a:pt x="1551" y="5"/>
                  <a:pt x="1605" y="22"/>
                </a:cubicBezTo>
                <a:cubicBezTo>
                  <a:pt x="1621" y="47"/>
                  <a:pt x="1642" y="58"/>
                  <a:pt x="1663" y="79"/>
                </a:cubicBezTo>
                <a:cubicBezTo>
                  <a:pt x="1679" y="95"/>
                  <a:pt x="1690" y="114"/>
                  <a:pt x="1706" y="130"/>
                </a:cubicBezTo>
                <a:cubicBezTo>
                  <a:pt x="1708" y="137"/>
                  <a:pt x="1730" y="136"/>
                  <a:pt x="1731" y="143"/>
                </a:cubicBezTo>
                <a:cubicBezTo>
                  <a:pt x="1735" y="179"/>
                  <a:pt x="1770" y="197"/>
                  <a:pt x="1776" y="233"/>
                </a:cubicBezTo>
                <a:cubicBezTo>
                  <a:pt x="1780" y="254"/>
                  <a:pt x="1778" y="288"/>
                  <a:pt x="1778" y="288"/>
                </a:cubicBezTo>
                <a:cubicBezTo>
                  <a:pt x="1787" y="306"/>
                  <a:pt x="1793" y="350"/>
                  <a:pt x="1771" y="367"/>
                </a:cubicBezTo>
                <a:close/>
              </a:path>
            </a:pathLst>
          </a:custGeom>
          <a:noFill/>
          <a:ln w="25400">
            <a:noFill/>
            <a:round/>
            <a:headEnd/>
            <a:tailEnd/>
          </a:ln>
        </p:spPr>
        <p:txBody>
          <a:bodyPr/>
          <a:lstStyle/>
          <a:p>
            <a:endParaRPr lang="en-US"/>
          </a:p>
        </p:txBody>
      </p:sp>
      <p:sp>
        <p:nvSpPr>
          <p:cNvPr id="1653775" name="Oval 15"/>
          <p:cNvSpPr>
            <a:spLocks noChangeArrowheads="1"/>
          </p:cNvSpPr>
          <p:nvPr/>
        </p:nvSpPr>
        <p:spPr bwMode="auto">
          <a:xfrm>
            <a:off x="2997374" y="3095625"/>
            <a:ext cx="1981200" cy="1862138"/>
          </a:xfrm>
          <a:prstGeom prst="ellipse">
            <a:avLst/>
          </a:prstGeom>
          <a:noFill/>
          <a:ln w="25400" algn="ctr">
            <a:solidFill>
              <a:srgbClr val="C00000"/>
            </a:solidFill>
            <a:round/>
            <a:headEnd/>
            <a:tailEnd/>
          </a:ln>
        </p:spPr>
        <p:txBody>
          <a:bodyPr wrap="none" anchor="ctr"/>
          <a:lstStyle/>
          <a:p>
            <a:endParaRPr lang="en-US"/>
          </a:p>
        </p:txBody>
      </p:sp>
      <p:sp>
        <p:nvSpPr>
          <p:cNvPr id="1653778" name="Oval 18"/>
          <p:cNvSpPr>
            <a:spLocks noChangeArrowheads="1"/>
          </p:cNvSpPr>
          <p:nvPr/>
        </p:nvSpPr>
        <p:spPr bwMode="auto">
          <a:xfrm>
            <a:off x="3768900" y="2328864"/>
            <a:ext cx="3033713" cy="852487"/>
          </a:xfrm>
          <a:prstGeom prst="ellipse">
            <a:avLst/>
          </a:prstGeom>
          <a:noFill/>
          <a:ln w="25400" algn="ctr">
            <a:solidFill>
              <a:srgbClr val="C00000"/>
            </a:solidFill>
            <a:round/>
            <a:headEnd/>
            <a:tailEnd/>
          </a:ln>
        </p:spPr>
        <p:txBody>
          <a:bodyPr wrap="none" anchor="ctr"/>
          <a:lstStyle/>
          <a:p>
            <a:endParaRPr lang="en-US"/>
          </a:p>
        </p:txBody>
      </p:sp>
      <p:sp>
        <p:nvSpPr>
          <p:cNvPr id="14" name="Oval 13"/>
          <p:cNvSpPr/>
          <p:nvPr/>
        </p:nvSpPr>
        <p:spPr>
          <a:xfrm>
            <a:off x="5283374" y="3581400"/>
            <a:ext cx="1524000" cy="1066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2"/>
          <p:cNvSpPr>
            <a:spLocks noGrp="1" noChangeArrowheads="1"/>
          </p:cNvSpPr>
          <p:nvPr>
            <p:ph type="title"/>
          </p:nvPr>
        </p:nvSpPr>
        <p:spPr>
          <a:xfrm>
            <a:off x="132509" y="134070"/>
            <a:ext cx="6091310" cy="1255617"/>
          </a:xfrm>
        </p:spPr>
        <p:txBody>
          <a:bodyPr>
            <a:normAutofit/>
          </a:bodyPr>
          <a:lstStyle/>
          <a:p>
            <a:pPr eaLnBrk="1" hangingPunct="1">
              <a:defRPr/>
            </a:pPr>
            <a:r>
              <a:rPr lang="en-US" sz="3200" dirty="0">
                <a:ea typeface="+mj-ea"/>
              </a:rPr>
              <a:t>Pairwise schemas enriched  in physical PPI networks</a:t>
            </a:r>
          </a:p>
        </p:txBody>
      </p:sp>
      <p:sp>
        <p:nvSpPr>
          <p:cNvPr id="49166" name="TextBox 15"/>
          <p:cNvSpPr txBox="1">
            <a:spLocks noChangeArrowheads="1"/>
          </p:cNvSpPr>
          <p:nvPr/>
        </p:nvSpPr>
        <p:spPr bwMode="auto">
          <a:xfrm>
            <a:off x="63992" y="5840414"/>
            <a:ext cx="2043112" cy="708025"/>
          </a:xfrm>
          <a:prstGeom prst="rect">
            <a:avLst/>
          </a:prstGeom>
          <a:noFill/>
          <a:ln w="9525">
            <a:noFill/>
            <a:miter lim="800000"/>
            <a:headEnd/>
            <a:tailEnd/>
          </a:ln>
        </p:spPr>
        <p:txBody>
          <a:bodyPr wrap="none">
            <a:spAutoFit/>
          </a:bodyPr>
          <a:lstStyle/>
          <a:p>
            <a:pPr>
              <a:defRPr/>
            </a:pPr>
            <a:r>
              <a:rPr lang="en-US" sz="2000" dirty="0"/>
              <a:t>Yeast PPI network</a:t>
            </a:r>
          </a:p>
          <a:p>
            <a:pPr>
              <a:defRPr/>
            </a:pPr>
            <a:r>
              <a:rPr lang="en-US" sz="2000" dirty="0" err="1"/>
              <a:t>Pfam</a:t>
            </a:r>
            <a:r>
              <a:rPr lang="en-US" sz="2000" dirty="0"/>
              <a:t> motifs</a:t>
            </a:r>
          </a:p>
        </p:txBody>
      </p:sp>
      <p:sp>
        <p:nvSpPr>
          <p:cNvPr id="17" name="Text Box 10"/>
          <p:cNvSpPr txBox="1">
            <a:spLocks noChangeArrowheads="1"/>
          </p:cNvSpPr>
          <p:nvPr/>
        </p:nvSpPr>
        <p:spPr bwMode="auto">
          <a:xfrm>
            <a:off x="6069188" y="4786313"/>
            <a:ext cx="1080937" cy="369332"/>
          </a:xfrm>
          <a:prstGeom prst="rect">
            <a:avLst/>
          </a:prstGeom>
          <a:solidFill>
            <a:schemeClr val="bg1"/>
          </a:solidFill>
          <a:ln w="25400" algn="ctr">
            <a:solidFill>
              <a:srgbClr val="C00000"/>
            </a:solidFill>
            <a:miter lim="800000"/>
            <a:headEnd/>
            <a:tailEnd/>
          </a:ln>
        </p:spPr>
        <p:txBody>
          <a:bodyPr wrap="none">
            <a:spAutoFit/>
          </a:bodyPr>
          <a:lstStyle/>
          <a:p>
            <a:pPr>
              <a:defRPr/>
            </a:pPr>
            <a:r>
              <a:rPr lang="en-US" dirty="0">
                <a:solidFill>
                  <a:srgbClr val="C00000"/>
                </a:solidFill>
              </a:rPr>
              <a:t>Transport</a:t>
            </a:r>
            <a:endParaRPr lang="ru-RU" dirty="0">
              <a:solidFill>
                <a:srgbClr val="C00000"/>
              </a:solidFill>
            </a:endParaRPr>
          </a:p>
        </p:txBody>
      </p:sp>
      <p:sp>
        <p:nvSpPr>
          <p:cNvPr id="16" name="TextBox 15"/>
          <p:cNvSpPr txBox="1"/>
          <p:nvPr/>
        </p:nvSpPr>
        <p:spPr>
          <a:xfrm>
            <a:off x="3478027" y="6419598"/>
            <a:ext cx="4591050" cy="276999"/>
          </a:xfrm>
          <a:prstGeom prst="rect">
            <a:avLst/>
          </a:prstGeom>
          <a:noFill/>
        </p:spPr>
        <p:txBody>
          <a:bodyPr>
            <a:spAutoFit/>
          </a:bodyPr>
          <a:lstStyle/>
          <a:p>
            <a:pPr>
              <a:defRPr/>
            </a:pPr>
            <a:r>
              <a:rPr lang="en-US" sz="1200" dirty="0"/>
              <a:t>Banks, Nabieva, Chazelle, and Singh, PLOS Comp Bio (2008)</a:t>
            </a:r>
          </a:p>
        </p:txBody>
      </p:sp>
      <p:sp>
        <p:nvSpPr>
          <p:cNvPr id="40" name="Rectangle 2">
            <a:extLst>
              <a:ext uri="{FF2B5EF4-FFF2-40B4-BE49-F238E27FC236}">
                <a16:creationId xmlns:a16="http://schemas.microsoft.com/office/drawing/2014/main" id="{44EEA3D4-4BAF-C243-A90D-BBF54ACFFFFF}"/>
              </a:ext>
            </a:extLst>
          </p:cNvPr>
          <p:cNvSpPr txBox="1">
            <a:spLocks noChangeArrowheads="1"/>
          </p:cNvSpPr>
          <p:nvPr/>
        </p:nvSpPr>
        <p:spPr>
          <a:xfrm>
            <a:off x="7467377" y="134070"/>
            <a:ext cx="4591050" cy="12407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a:t>Higher-order schemas</a:t>
            </a:r>
          </a:p>
        </p:txBody>
      </p:sp>
      <p:grpSp>
        <p:nvGrpSpPr>
          <p:cNvPr id="2" name="Group 1">
            <a:extLst>
              <a:ext uri="{FF2B5EF4-FFF2-40B4-BE49-F238E27FC236}">
                <a16:creationId xmlns:a16="http://schemas.microsoft.com/office/drawing/2014/main" id="{267DD0F3-17A6-0343-A810-455F4A9D0C72}"/>
              </a:ext>
            </a:extLst>
          </p:cNvPr>
          <p:cNvGrpSpPr/>
          <p:nvPr/>
        </p:nvGrpSpPr>
        <p:grpSpPr>
          <a:xfrm>
            <a:off x="7521085" y="1548585"/>
            <a:ext cx="4196356" cy="2011063"/>
            <a:chOff x="7521085" y="2286005"/>
            <a:chExt cx="4196356" cy="2011063"/>
          </a:xfrm>
        </p:grpSpPr>
        <p:graphicFrame>
          <p:nvGraphicFramePr>
            <p:cNvPr id="18" name="Group 124">
              <a:extLst>
                <a:ext uri="{FF2B5EF4-FFF2-40B4-BE49-F238E27FC236}">
                  <a16:creationId xmlns:a16="http://schemas.microsoft.com/office/drawing/2014/main" id="{907FFC25-5E89-E74E-800D-4C23F294315A}"/>
                </a:ext>
              </a:extLst>
            </p:cNvPr>
            <p:cNvGraphicFramePr>
              <a:graphicFrameLocks/>
            </p:cNvGraphicFramePr>
            <p:nvPr/>
          </p:nvGraphicFramePr>
          <p:xfrm>
            <a:off x="7521085" y="2286005"/>
            <a:ext cx="4196356" cy="2011063"/>
          </p:xfrm>
          <a:graphic>
            <a:graphicData uri="http://schemas.openxmlformats.org/drawingml/2006/table">
              <a:tbl>
                <a:tblPr/>
                <a:tblGrid>
                  <a:gridCol w="1345033">
                    <a:extLst>
                      <a:ext uri="{9D8B030D-6E8A-4147-A177-3AD203B41FA5}">
                        <a16:colId xmlns:a16="http://schemas.microsoft.com/office/drawing/2014/main" val="20000"/>
                      </a:ext>
                    </a:extLst>
                  </a:gridCol>
                  <a:gridCol w="1345033">
                    <a:extLst>
                      <a:ext uri="{9D8B030D-6E8A-4147-A177-3AD203B41FA5}">
                        <a16:colId xmlns:a16="http://schemas.microsoft.com/office/drawing/2014/main" val="20002"/>
                      </a:ext>
                    </a:extLst>
                  </a:gridCol>
                  <a:gridCol w="1506290">
                    <a:extLst>
                      <a:ext uri="{9D8B030D-6E8A-4147-A177-3AD203B41FA5}">
                        <a16:colId xmlns:a16="http://schemas.microsoft.com/office/drawing/2014/main" val="20003"/>
                      </a:ext>
                    </a:extLst>
                  </a:gridCol>
                </a:tblGrid>
                <a:tr h="6065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Helvetica" pitchFamily="34" charset="0"/>
                          </a:rPr>
                          <a:t>Topology</a:t>
                        </a:r>
                        <a:endParaRPr kumimoji="0" lang="ru-RU" sz="1600" b="1" i="0" u="none" strike="noStrike" cap="none" normalizeH="0" baseline="0" dirty="0">
                          <a:ln>
                            <a:noFill/>
                          </a:ln>
                          <a:solidFill>
                            <a:schemeClr val="tx1"/>
                          </a:solidFill>
                          <a:effectLst/>
                          <a:latin typeface="Helvetica"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Helvetica" pitchFamily="34" charset="0"/>
                          </a:rPr>
                          <a:t>Recurrent schemas</a:t>
                        </a:r>
                        <a:endParaRPr kumimoji="0" lang="ru-RU" sz="1600" b="1" i="0" u="none" strike="noStrike" cap="none" normalizeH="0" baseline="0" dirty="0">
                          <a:ln>
                            <a:noFill/>
                          </a:ln>
                          <a:solidFill>
                            <a:schemeClr val="tx1"/>
                          </a:solidFill>
                          <a:effectLst/>
                          <a:latin typeface="Helvetica"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Helvetica" pitchFamily="34" charset="0"/>
                          </a:rPr>
                          <a:t>Emergent schemas</a:t>
                        </a:r>
                        <a:endParaRPr kumimoji="0" lang="ru-RU" sz="1600" b="1" i="0" u="none" strike="noStrike" cap="none" normalizeH="0" baseline="0" dirty="0">
                          <a:ln>
                            <a:noFill/>
                          </a:ln>
                          <a:solidFill>
                            <a:schemeClr val="tx1"/>
                          </a:solidFill>
                          <a:effectLst/>
                          <a:latin typeface="Helvetic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1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1600" b="0" i="0" u="none" strike="noStrike" cap="none" normalizeH="0" baseline="0" dirty="0">
                          <a:ln>
                            <a:noFill/>
                          </a:ln>
                          <a:solidFill>
                            <a:schemeClr val="tx1"/>
                          </a:solidFill>
                          <a:effectLst/>
                          <a:latin typeface="Helvetic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34" charset="0"/>
                          </a:rPr>
                          <a:t>419</a:t>
                        </a:r>
                        <a:endParaRPr kumimoji="0" lang="ru-RU" sz="1600" b="0" i="0" u="none" strike="noStrike" cap="none" normalizeH="0" baseline="0" dirty="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34" charset="0"/>
                          </a:rPr>
                          <a:t>151</a:t>
                        </a:r>
                        <a:endParaRPr kumimoji="0" lang="ru-RU" sz="1600" b="0" i="0" u="none" strike="noStrike" cap="none" normalizeH="0" baseline="0" dirty="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1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1600" b="0" i="0" u="none" strike="noStrike" cap="none" normalizeH="0" baseline="0" dirty="0">
                          <a:ln>
                            <a:noFill/>
                          </a:ln>
                          <a:solidFill>
                            <a:schemeClr val="tx1"/>
                          </a:solidFill>
                          <a:effectLst/>
                          <a:latin typeface="Helvetic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34" charset="0"/>
                          </a:rPr>
                          <a:t>842</a:t>
                        </a:r>
                        <a:endParaRPr kumimoji="0" lang="ru-RU" sz="1600" b="0" i="0" u="none" strike="noStrike" cap="none" normalizeH="0" baseline="0" dirty="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34" charset="0"/>
                          </a:rPr>
                          <a:t>55</a:t>
                        </a:r>
                        <a:endParaRPr kumimoji="0" lang="ru-RU" sz="1600" b="0" i="0" u="none" strike="noStrike" cap="none" normalizeH="0" baseline="0" dirty="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1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1600" b="0" i="0" u="none" strike="noStrike" cap="none" normalizeH="0" baseline="0">
                          <a:ln>
                            <a:noFill/>
                          </a:ln>
                          <a:solidFill>
                            <a:schemeClr val="tx1"/>
                          </a:solidFill>
                          <a:effectLst/>
                          <a:latin typeface="Helvetic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Helvetica" pitchFamily="34" charset="0"/>
                          </a:rPr>
                          <a:t>31</a:t>
                        </a:r>
                        <a:endParaRPr kumimoji="0" lang="ru-RU" sz="1600" b="0" i="0" u="none" strike="noStrike" cap="none" normalizeH="0" baseline="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Helvetica" pitchFamily="34" charset="0"/>
                          </a:rPr>
                          <a:t>26</a:t>
                        </a:r>
                        <a:endParaRPr kumimoji="0" lang="ru-RU" sz="1600" b="0" i="0" u="none" strike="noStrike" cap="none" normalizeH="0" baseline="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1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1600" b="0" i="0" u="none" strike="noStrike" cap="none" normalizeH="0" baseline="0" dirty="0">
                          <a:ln>
                            <a:noFill/>
                          </a:ln>
                          <a:solidFill>
                            <a:schemeClr val="tx1"/>
                          </a:solidFill>
                          <a:effectLst/>
                          <a:latin typeface="Helvetic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34" charset="0"/>
                          </a:rPr>
                          <a:t>999</a:t>
                        </a:r>
                        <a:endParaRPr kumimoji="0" lang="ru-RU" sz="1600" b="0" i="0" u="none" strike="noStrike" cap="none" normalizeH="0" baseline="0" dirty="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34" charset="0"/>
                          </a:rPr>
                          <a:t>32</a:t>
                        </a:r>
                        <a:endParaRPr kumimoji="0" lang="ru-RU" sz="1600" b="0" i="0" u="none" strike="noStrike" cap="none" normalizeH="0" baseline="0" dirty="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pSp>
          <p:nvGrpSpPr>
            <p:cNvPr id="23" name="Group 109">
              <a:extLst>
                <a:ext uri="{FF2B5EF4-FFF2-40B4-BE49-F238E27FC236}">
                  <a16:creationId xmlns:a16="http://schemas.microsoft.com/office/drawing/2014/main" id="{E194A0DB-46F7-C449-90B2-81B8838D1EBA}"/>
                </a:ext>
              </a:extLst>
            </p:cNvPr>
            <p:cNvGrpSpPr>
              <a:grpSpLocks/>
            </p:cNvGrpSpPr>
            <p:nvPr/>
          </p:nvGrpSpPr>
          <p:grpSpPr bwMode="auto">
            <a:xfrm>
              <a:off x="7930949" y="2969545"/>
              <a:ext cx="300038" cy="106363"/>
              <a:chOff x="735" y="572"/>
              <a:chExt cx="642" cy="227"/>
            </a:xfrm>
          </p:grpSpPr>
          <p:sp>
            <p:nvSpPr>
              <p:cNvPr id="24" name="Line 110">
                <a:extLst>
                  <a:ext uri="{FF2B5EF4-FFF2-40B4-BE49-F238E27FC236}">
                    <a16:creationId xmlns:a16="http://schemas.microsoft.com/office/drawing/2014/main" id="{BF0D228B-CD9E-AA40-A43C-EA3777F70CDD}"/>
                  </a:ext>
                </a:extLst>
              </p:cNvPr>
              <p:cNvSpPr>
                <a:spLocks noChangeShapeType="1"/>
              </p:cNvSpPr>
              <p:nvPr/>
            </p:nvSpPr>
            <p:spPr bwMode="auto">
              <a:xfrm>
                <a:off x="926" y="675"/>
                <a:ext cx="272" cy="0"/>
              </a:xfrm>
              <a:prstGeom prst="line">
                <a:avLst/>
              </a:prstGeom>
              <a:noFill/>
              <a:ln w="9525">
                <a:solidFill>
                  <a:schemeClr val="tx1"/>
                </a:solidFill>
                <a:round/>
                <a:headEnd/>
                <a:tailEnd/>
              </a:ln>
            </p:spPr>
            <p:txBody>
              <a:bodyPr/>
              <a:lstStyle/>
              <a:p>
                <a:endParaRPr lang="en-US"/>
              </a:p>
            </p:txBody>
          </p:sp>
          <p:sp>
            <p:nvSpPr>
              <p:cNvPr id="25" name="Oval 111">
                <a:extLst>
                  <a:ext uri="{FF2B5EF4-FFF2-40B4-BE49-F238E27FC236}">
                    <a16:creationId xmlns:a16="http://schemas.microsoft.com/office/drawing/2014/main" id="{692EEC28-9A34-864E-A457-2C34DD4D1995}"/>
                  </a:ext>
                </a:extLst>
              </p:cNvPr>
              <p:cNvSpPr>
                <a:spLocks noChangeArrowheads="1"/>
              </p:cNvSpPr>
              <p:nvPr/>
            </p:nvSpPr>
            <p:spPr bwMode="auto">
              <a:xfrm>
                <a:off x="1150" y="572"/>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 name="Oval 112">
                <a:extLst>
                  <a:ext uri="{FF2B5EF4-FFF2-40B4-BE49-F238E27FC236}">
                    <a16:creationId xmlns:a16="http://schemas.microsoft.com/office/drawing/2014/main" id="{2DB1DA23-4B0C-AE4B-8251-16FFCDCE31D4}"/>
                  </a:ext>
                </a:extLst>
              </p:cNvPr>
              <p:cNvSpPr>
                <a:spLocks noChangeArrowheads="1"/>
              </p:cNvSpPr>
              <p:nvPr/>
            </p:nvSpPr>
            <p:spPr bwMode="auto">
              <a:xfrm>
                <a:off x="735" y="572"/>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grpSp>
        <p:grpSp>
          <p:nvGrpSpPr>
            <p:cNvPr id="27" name="Group 24">
              <a:extLst>
                <a:ext uri="{FF2B5EF4-FFF2-40B4-BE49-F238E27FC236}">
                  <a16:creationId xmlns:a16="http://schemas.microsoft.com/office/drawing/2014/main" id="{59C8A94B-B620-264B-9212-B8271B2BDE8B}"/>
                </a:ext>
              </a:extLst>
            </p:cNvPr>
            <p:cNvGrpSpPr>
              <a:grpSpLocks/>
            </p:cNvGrpSpPr>
            <p:nvPr/>
          </p:nvGrpSpPr>
          <p:grpSpPr bwMode="auto">
            <a:xfrm>
              <a:off x="7855002" y="3307738"/>
              <a:ext cx="488950" cy="112713"/>
              <a:chOff x="588" y="1320"/>
              <a:chExt cx="973" cy="228"/>
            </a:xfrm>
          </p:grpSpPr>
          <p:sp>
            <p:nvSpPr>
              <p:cNvPr id="28" name="Line 25">
                <a:extLst>
                  <a:ext uri="{FF2B5EF4-FFF2-40B4-BE49-F238E27FC236}">
                    <a16:creationId xmlns:a16="http://schemas.microsoft.com/office/drawing/2014/main" id="{851E7914-8551-A047-8D89-5EF62664A741}"/>
                  </a:ext>
                </a:extLst>
              </p:cNvPr>
              <p:cNvSpPr>
                <a:spLocks noChangeShapeType="1"/>
              </p:cNvSpPr>
              <p:nvPr/>
            </p:nvSpPr>
            <p:spPr bwMode="auto">
              <a:xfrm>
                <a:off x="1170" y="1423"/>
                <a:ext cx="272" cy="0"/>
              </a:xfrm>
              <a:prstGeom prst="line">
                <a:avLst/>
              </a:prstGeom>
              <a:noFill/>
              <a:ln w="9525">
                <a:solidFill>
                  <a:schemeClr val="tx1"/>
                </a:solidFill>
                <a:round/>
                <a:headEnd/>
                <a:tailEnd/>
              </a:ln>
            </p:spPr>
            <p:txBody>
              <a:bodyPr/>
              <a:lstStyle/>
              <a:p>
                <a:endParaRPr lang="en-US"/>
              </a:p>
            </p:txBody>
          </p:sp>
          <p:sp>
            <p:nvSpPr>
              <p:cNvPr id="29" name="Line 26">
                <a:extLst>
                  <a:ext uri="{FF2B5EF4-FFF2-40B4-BE49-F238E27FC236}">
                    <a16:creationId xmlns:a16="http://schemas.microsoft.com/office/drawing/2014/main" id="{21C61C97-A2B1-0F43-A1E0-DB37DF0397AA}"/>
                  </a:ext>
                </a:extLst>
              </p:cNvPr>
              <p:cNvSpPr>
                <a:spLocks noChangeShapeType="1"/>
              </p:cNvSpPr>
              <p:nvPr/>
            </p:nvSpPr>
            <p:spPr bwMode="auto">
              <a:xfrm>
                <a:off x="672" y="1423"/>
                <a:ext cx="272" cy="0"/>
              </a:xfrm>
              <a:prstGeom prst="line">
                <a:avLst/>
              </a:prstGeom>
              <a:noFill/>
              <a:ln w="9525">
                <a:solidFill>
                  <a:schemeClr val="tx1"/>
                </a:solidFill>
                <a:round/>
                <a:headEnd/>
                <a:tailEnd/>
              </a:ln>
            </p:spPr>
            <p:txBody>
              <a:bodyPr/>
              <a:lstStyle/>
              <a:p>
                <a:endParaRPr lang="en-US"/>
              </a:p>
            </p:txBody>
          </p:sp>
          <p:sp>
            <p:nvSpPr>
              <p:cNvPr id="30" name="Oval 27">
                <a:extLst>
                  <a:ext uri="{FF2B5EF4-FFF2-40B4-BE49-F238E27FC236}">
                    <a16:creationId xmlns:a16="http://schemas.microsoft.com/office/drawing/2014/main" id="{4CE1EADF-292E-C34B-951D-01AFCCCE22E8}"/>
                  </a:ext>
                </a:extLst>
              </p:cNvPr>
              <p:cNvSpPr>
                <a:spLocks noChangeArrowheads="1"/>
              </p:cNvSpPr>
              <p:nvPr/>
            </p:nvSpPr>
            <p:spPr bwMode="auto">
              <a:xfrm>
                <a:off x="943" y="1321"/>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1" name="Oval 28">
                <a:extLst>
                  <a:ext uri="{FF2B5EF4-FFF2-40B4-BE49-F238E27FC236}">
                    <a16:creationId xmlns:a16="http://schemas.microsoft.com/office/drawing/2014/main" id="{3D45FA43-3548-E641-951F-3F7C802B1C15}"/>
                  </a:ext>
                </a:extLst>
              </p:cNvPr>
              <p:cNvSpPr>
                <a:spLocks noChangeArrowheads="1"/>
              </p:cNvSpPr>
              <p:nvPr/>
            </p:nvSpPr>
            <p:spPr bwMode="auto">
              <a:xfrm>
                <a:off x="1334" y="1320"/>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2" name="Oval 29">
                <a:extLst>
                  <a:ext uri="{FF2B5EF4-FFF2-40B4-BE49-F238E27FC236}">
                    <a16:creationId xmlns:a16="http://schemas.microsoft.com/office/drawing/2014/main" id="{EAC9C8CA-47C8-C54A-A98E-A4A9AA1190A7}"/>
                  </a:ext>
                </a:extLst>
              </p:cNvPr>
              <p:cNvSpPr>
                <a:spLocks noChangeArrowheads="1"/>
              </p:cNvSpPr>
              <p:nvPr/>
            </p:nvSpPr>
            <p:spPr bwMode="auto">
              <a:xfrm>
                <a:off x="588" y="1321"/>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grpSp>
        <p:grpSp>
          <p:nvGrpSpPr>
            <p:cNvPr id="33" name="Group 5">
              <a:extLst>
                <a:ext uri="{FF2B5EF4-FFF2-40B4-BE49-F238E27FC236}">
                  <a16:creationId xmlns:a16="http://schemas.microsoft.com/office/drawing/2014/main" id="{E081FA1D-89F5-C94B-A7A0-9A3CA59E2278}"/>
                </a:ext>
              </a:extLst>
            </p:cNvPr>
            <p:cNvGrpSpPr>
              <a:grpSpLocks/>
            </p:cNvGrpSpPr>
            <p:nvPr/>
          </p:nvGrpSpPr>
          <p:grpSpPr bwMode="auto">
            <a:xfrm>
              <a:off x="8016264" y="3640241"/>
              <a:ext cx="284163" cy="242887"/>
              <a:chOff x="733" y="1827"/>
              <a:chExt cx="660" cy="565"/>
            </a:xfrm>
          </p:grpSpPr>
          <p:sp>
            <p:nvSpPr>
              <p:cNvPr id="34" name="Line 6">
                <a:extLst>
                  <a:ext uri="{FF2B5EF4-FFF2-40B4-BE49-F238E27FC236}">
                    <a16:creationId xmlns:a16="http://schemas.microsoft.com/office/drawing/2014/main" id="{8B7E84FA-60B8-7E4E-A73E-DBB43209F068}"/>
                  </a:ext>
                </a:extLst>
              </p:cNvPr>
              <p:cNvSpPr>
                <a:spLocks noChangeShapeType="1"/>
              </p:cNvSpPr>
              <p:nvPr/>
            </p:nvSpPr>
            <p:spPr bwMode="auto">
              <a:xfrm flipV="1">
                <a:off x="896" y="2024"/>
                <a:ext cx="118" cy="147"/>
              </a:xfrm>
              <a:prstGeom prst="line">
                <a:avLst/>
              </a:prstGeom>
              <a:noFill/>
              <a:ln w="9525">
                <a:solidFill>
                  <a:schemeClr val="tx1"/>
                </a:solidFill>
                <a:round/>
                <a:headEnd/>
                <a:tailEnd/>
              </a:ln>
            </p:spPr>
            <p:txBody>
              <a:bodyPr/>
              <a:lstStyle/>
              <a:p>
                <a:endParaRPr lang="en-US"/>
              </a:p>
            </p:txBody>
          </p:sp>
          <p:sp>
            <p:nvSpPr>
              <p:cNvPr id="35" name="Oval 7">
                <a:extLst>
                  <a:ext uri="{FF2B5EF4-FFF2-40B4-BE49-F238E27FC236}">
                    <a16:creationId xmlns:a16="http://schemas.microsoft.com/office/drawing/2014/main" id="{7901071E-5E3B-8D4F-8AE6-F0D289ECFDB2}"/>
                  </a:ext>
                </a:extLst>
              </p:cNvPr>
              <p:cNvSpPr>
                <a:spLocks noChangeArrowheads="1"/>
              </p:cNvSpPr>
              <p:nvPr/>
            </p:nvSpPr>
            <p:spPr bwMode="auto">
              <a:xfrm>
                <a:off x="733" y="2165"/>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6" name="Oval 8">
                <a:extLst>
                  <a:ext uri="{FF2B5EF4-FFF2-40B4-BE49-F238E27FC236}">
                    <a16:creationId xmlns:a16="http://schemas.microsoft.com/office/drawing/2014/main" id="{08A5B545-1698-D94A-9F90-F9F48B6B9F8C}"/>
                  </a:ext>
                </a:extLst>
              </p:cNvPr>
              <p:cNvSpPr>
                <a:spLocks noChangeArrowheads="1"/>
              </p:cNvSpPr>
              <p:nvPr/>
            </p:nvSpPr>
            <p:spPr bwMode="auto">
              <a:xfrm>
                <a:off x="1166" y="2165"/>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7" name="Line 9">
                <a:extLst>
                  <a:ext uri="{FF2B5EF4-FFF2-40B4-BE49-F238E27FC236}">
                    <a16:creationId xmlns:a16="http://schemas.microsoft.com/office/drawing/2014/main" id="{D2C48AD5-E219-B344-8525-CC9CA333320A}"/>
                  </a:ext>
                </a:extLst>
              </p:cNvPr>
              <p:cNvSpPr>
                <a:spLocks noChangeShapeType="1"/>
              </p:cNvSpPr>
              <p:nvPr/>
            </p:nvSpPr>
            <p:spPr bwMode="auto">
              <a:xfrm>
                <a:off x="968" y="2274"/>
                <a:ext cx="192" cy="0"/>
              </a:xfrm>
              <a:prstGeom prst="line">
                <a:avLst/>
              </a:prstGeom>
              <a:noFill/>
              <a:ln w="9525">
                <a:solidFill>
                  <a:schemeClr val="tx1"/>
                </a:solidFill>
                <a:round/>
                <a:headEnd/>
                <a:tailEnd/>
              </a:ln>
            </p:spPr>
            <p:txBody>
              <a:bodyPr/>
              <a:lstStyle/>
              <a:p>
                <a:endParaRPr lang="en-US"/>
              </a:p>
            </p:txBody>
          </p:sp>
          <p:sp>
            <p:nvSpPr>
              <p:cNvPr id="38" name="Oval 10">
                <a:extLst>
                  <a:ext uri="{FF2B5EF4-FFF2-40B4-BE49-F238E27FC236}">
                    <a16:creationId xmlns:a16="http://schemas.microsoft.com/office/drawing/2014/main" id="{3B35C29B-A19E-0741-BBE9-C656F26C8397}"/>
                  </a:ext>
                </a:extLst>
              </p:cNvPr>
              <p:cNvSpPr>
                <a:spLocks noChangeArrowheads="1"/>
              </p:cNvSpPr>
              <p:nvPr/>
            </p:nvSpPr>
            <p:spPr bwMode="auto">
              <a:xfrm>
                <a:off x="941" y="1827"/>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9" name="Line 11">
                <a:extLst>
                  <a:ext uri="{FF2B5EF4-FFF2-40B4-BE49-F238E27FC236}">
                    <a16:creationId xmlns:a16="http://schemas.microsoft.com/office/drawing/2014/main" id="{D07230FE-3A46-9B4A-B64B-4D6CF26AB914}"/>
                  </a:ext>
                </a:extLst>
              </p:cNvPr>
              <p:cNvSpPr>
                <a:spLocks noChangeShapeType="1"/>
              </p:cNvSpPr>
              <p:nvPr/>
            </p:nvSpPr>
            <p:spPr bwMode="auto">
              <a:xfrm flipH="1" flipV="1">
                <a:off x="1106" y="2039"/>
                <a:ext cx="109" cy="151"/>
              </a:xfrm>
              <a:prstGeom prst="line">
                <a:avLst/>
              </a:prstGeom>
              <a:noFill/>
              <a:ln w="9525">
                <a:solidFill>
                  <a:schemeClr val="tx1"/>
                </a:solidFill>
                <a:round/>
                <a:headEnd/>
                <a:tailEnd/>
              </a:ln>
            </p:spPr>
            <p:txBody>
              <a:bodyPr/>
              <a:lstStyle/>
              <a:p>
                <a:endParaRPr lang="en-US"/>
              </a:p>
            </p:txBody>
          </p:sp>
        </p:grpSp>
        <p:grpSp>
          <p:nvGrpSpPr>
            <p:cNvPr id="41" name="Group 16">
              <a:extLst>
                <a:ext uri="{FF2B5EF4-FFF2-40B4-BE49-F238E27FC236}">
                  <a16:creationId xmlns:a16="http://schemas.microsoft.com/office/drawing/2014/main" id="{50F1CE92-7C2D-4A44-AE4A-CE42432ED14F}"/>
                </a:ext>
              </a:extLst>
            </p:cNvPr>
            <p:cNvGrpSpPr>
              <a:grpSpLocks/>
            </p:cNvGrpSpPr>
            <p:nvPr/>
          </p:nvGrpSpPr>
          <p:grpSpPr bwMode="auto">
            <a:xfrm>
              <a:off x="7950046" y="4018324"/>
              <a:ext cx="393700" cy="263525"/>
              <a:chOff x="584" y="3221"/>
              <a:chExt cx="951" cy="635"/>
            </a:xfrm>
          </p:grpSpPr>
          <p:sp>
            <p:nvSpPr>
              <p:cNvPr id="42" name="Oval 17">
                <a:extLst>
                  <a:ext uri="{FF2B5EF4-FFF2-40B4-BE49-F238E27FC236}">
                    <a16:creationId xmlns:a16="http://schemas.microsoft.com/office/drawing/2014/main" id="{032A8D39-FC21-424C-8252-A37C9D9A5A7C}"/>
                  </a:ext>
                </a:extLst>
              </p:cNvPr>
              <p:cNvSpPr>
                <a:spLocks noChangeArrowheads="1"/>
              </p:cNvSpPr>
              <p:nvPr/>
            </p:nvSpPr>
            <p:spPr bwMode="auto">
              <a:xfrm>
                <a:off x="584" y="3417"/>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43" name="Oval 18">
                <a:extLst>
                  <a:ext uri="{FF2B5EF4-FFF2-40B4-BE49-F238E27FC236}">
                    <a16:creationId xmlns:a16="http://schemas.microsoft.com/office/drawing/2014/main" id="{FF2AD2CD-972B-DB4E-9182-0961C20BBA15}"/>
                  </a:ext>
                </a:extLst>
              </p:cNvPr>
              <p:cNvSpPr>
                <a:spLocks noChangeArrowheads="1"/>
              </p:cNvSpPr>
              <p:nvPr/>
            </p:nvSpPr>
            <p:spPr bwMode="auto">
              <a:xfrm>
                <a:off x="957" y="3417"/>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44" name="Oval 19">
                <a:extLst>
                  <a:ext uri="{FF2B5EF4-FFF2-40B4-BE49-F238E27FC236}">
                    <a16:creationId xmlns:a16="http://schemas.microsoft.com/office/drawing/2014/main" id="{C111A8F1-DF4B-2B44-B0FD-F88827961C28}"/>
                  </a:ext>
                </a:extLst>
              </p:cNvPr>
              <p:cNvSpPr>
                <a:spLocks noChangeArrowheads="1"/>
              </p:cNvSpPr>
              <p:nvPr/>
            </p:nvSpPr>
            <p:spPr bwMode="auto">
              <a:xfrm>
                <a:off x="1300" y="3629"/>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45" name="Oval 20">
                <a:extLst>
                  <a:ext uri="{FF2B5EF4-FFF2-40B4-BE49-F238E27FC236}">
                    <a16:creationId xmlns:a16="http://schemas.microsoft.com/office/drawing/2014/main" id="{A39A4DBD-C592-F94C-B1D2-8C30321D8438}"/>
                  </a:ext>
                </a:extLst>
              </p:cNvPr>
              <p:cNvSpPr>
                <a:spLocks noChangeArrowheads="1"/>
              </p:cNvSpPr>
              <p:nvPr/>
            </p:nvSpPr>
            <p:spPr bwMode="auto">
              <a:xfrm>
                <a:off x="1308" y="3221"/>
                <a:ext cx="227" cy="227"/>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46" name="Line 21">
                <a:extLst>
                  <a:ext uri="{FF2B5EF4-FFF2-40B4-BE49-F238E27FC236}">
                    <a16:creationId xmlns:a16="http://schemas.microsoft.com/office/drawing/2014/main" id="{B0CD04F7-D7D9-A245-AA64-0ACF6BE3C452}"/>
                  </a:ext>
                </a:extLst>
              </p:cNvPr>
              <p:cNvSpPr>
                <a:spLocks noChangeShapeType="1"/>
              </p:cNvSpPr>
              <p:nvPr/>
            </p:nvSpPr>
            <p:spPr bwMode="auto">
              <a:xfrm>
                <a:off x="818" y="3524"/>
                <a:ext cx="135" cy="0"/>
              </a:xfrm>
              <a:prstGeom prst="line">
                <a:avLst/>
              </a:prstGeom>
              <a:noFill/>
              <a:ln w="9525">
                <a:solidFill>
                  <a:schemeClr val="tx1"/>
                </a:solidFill>
                <a:round/>
                <a:headEnd/>
                <a:tailEnd/>
              </a:ln>
            </p:spPr>
            <p:txBody>
              <a:bodyPr/>
              <a:lstStyle/>
              <a:p>
                <a:endParaRPr lang="en-US"/>
              </a:p>
            </p:txBody>
          </p:sp>
          <p:sp>
            <p:nvSpPr>
              <p:cNvPr id="47" name="Line 22">
                <a:extLst>
                  <a:ext uri="{FF2B5EF4-FFF2-40B4-BE49-F238E27FC236}">
                    <a16:creationId xmlns:a16="http://schemas.microsoft.com/office/drawing/2014/main" id="{CA8DDF9F-F92F-BD4D-82C5-9576D8C4ADBF}"/>
                  </a:ext>
                </a:extLst>
              </p:cNvPr>
              <p:cNvSpPr>
                <a:spLocks noChangeShapeType="1"/>
              </p:cNvSpPr>
              <p:nvPr/>
            </p:nvSpPr>
            <p:spPr bwMode="auto">
              <a:xfrm flipV="1">
                <a:off x="1174" y="3397"/>
                <a:ext cx="143" cy="91"/>
              </a:xfrm>
              <a:prstGeom prst="line">
                <a:avLst/>
              </a:prstGeom>
              <a:noFill/>
              <a:ln w="9525">
                <a:solidFill>
                  <a:schemeClr val="tx1"/>
                </a:solidFill>
                <a:round/>
                <a:headEnd/>
                <a:tailEnd/>
              </a:ln>
            </p:spPr>
            <p:txBody>
              <a:bodyPr/>
              <a:lstStyle/>
              <a:p>
                <a:endParaRPr lang="en-US"/>
              </a:p>
            </p:txBody>
          </p:sp>
          <p:sp>
            <p:nvSpPr>
              <p:cNvPr id="48" name="Line 23">
                <a:extLst>
                  <a:ext uri="{FF2B5EF4-FFF2-40B4-BE49-F238E27FC236}">
                    <a16:creationId xmlns:a16="http://schemas.microsoft.com/office/drawing/2014/main" id="{85AC72E3-3E68-D14B-9F14-A37F597F2DF0}"/>
                  </a:ext>
                </a:extLst>
              </p:cNvPr>
              <p:cNvSpPr>
                <a:spLocks noChangeShapeType="1"/>
              </p:cNvSpPr>
              <p:nvPr/>
            </p:nvSpPr>
            <p:spPr bwMode="auto">
              <a:xfrm>
                <a:off x="1176" y="3588"/>
                <a:ext cx="135" cy="90"/>
              </a:xfrm>
              <a:prstGeom prst="line">
                <a:avLst/>
              </a:prstGeom>
              <a:noFill/>
              <a:ln w="9525">
                <a:solidFill>
                  <a:schemeClr val="tx1"/>
                </a:solidFill>
                <a:round/>
                <a:headEnd/>
                <a:tailEnd/>
              </a:ln>
            </p:spPr>
            <p:txBody>
              <a:bodyPr/>
              <a:lstStyle/>
              <a:p>
                <a:endParaRPr lang="en-US"/>
              </a:p>
            </p:txBody>
          </p:sp>
        </p:grpSp>
      </p:grpSp>
      <p:sp>
        <p:nvSpPr>
          <p:cNvPr id="3" name="TextBox 2">
            <a:extLst>
              <a:ext uri="{FF2B5EF4-FFF2-40B4-BE49-F238E27FC236}">
                <a16:creationId xmlns:a16="http://schemas.microsoft.com/office/drawing/2014/main" id="{C2368252-4144-5842-88E4-57057A8B57F8}"/>
              </a:ext>
            </a:extLst>
          </p:cNvPr>
          <p:cNvSpPr txBox="1"/>
          <p:nvPr/>
        </p:nvSpPr>
        <p:spPr>
          <a:xfrm>
            <a:off x="7930950" y="4370815"/>
            <a:ext cx="3786492" cy="1569660"/>
          </a:xfrm>
          <a:prstGeom prst="rect">
            <a:avLst/>
          </a:prstGeom>
          <a:noFill/>
        </p:spPr>
        <p:txBody>
          <a:bodyPr wrap="square" rtlCol="0">
            <a:spAutoFit/>
          </a:bodyPr>
          <a:lstStyle/>
          <a:p>
            <a:r>
              <a:rPr lang="en-US" sz="2400" dirty="0"/>
              <a:t>Link prediction should use topology AND annotations</a:t>
            </a:r>
          </a:p>
          <a:p>
            <a:endParaRPr lang="en-US" sz="2400" dirty="0"/>
          </a:p>
          <a:p>
            <a:r>
              <a:rPr lang="en-US" sz="2400" dirty="0"/>
              <a:t>Distinction: PPI vs functional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37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537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537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770" grpId="0" animBg="1"/>
      <p:bldP spid="1653775" grpId="0" animBg="1"/>
      <p:bldP spid="1653778" grpId="0" animBg="1"/>
      <p:bldP spid="14" grpId="0" animBg="1"/>
      <p:bldP spid="17" grpId="0" animBg="1"/>
      <p:bldP spid="4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CB26-DCAF-4989-4537-A74CFDAE9DE7}"/>
              </a:ext>
            </a:extLst>
          </p:cNvPr>
          <p:cNvSpPr>
            <a:spLocks noGrp="1"/>
          </p:cNvSpPr>
          <p:nvPr>
            <p:ph type="title"/>
          </p:nvPr>
        </p:nvSpPr>
        <p:spPr>
          <a:xfrm>
            <a:off x="0" y="222504"/>
            <a:ext cx="10515600" cy="1325563"/>
          </a:xfrm>
        </p:spPr>
        <p:txBody>
          <a:bodyPr/>
          <a:lstStyle/>
          <a:p>
            <a:pPr algn="ctr"/>
            <a:r>
              <a:rPr lang="en-US" sz="3600" b="0" i="0" dirty="0">
                <a:solidFill>
                  <a:srgbClr val="222222"/>
                </a:solidFill>
                <a:effectLst/>
                <a:latin typeface="Arial" panose="020B0604020202020204" pitchFamily="34" charset="0"/>
              </a:rPr>
              <a:t>                    Predicting links from sequence </a:t>
            </a:r>
            <a:br>
              <a:rPr lang="en-US" sz="3600" b="0" i="0" dirty="0">
                <a:solidFill>
                  <a:srgbClr val="222222"/>
                </a:solidFill>
                <a:effectLst/>
                <a:latin typeface="Arial" panose="020B0604020202020204" pitchFamily="34" charset="0"/>
              </a:rPr>
            </a:br>
            <a:r>
              <a:rPr lang="en-US" sz="3600" b="0" i="0" dirty="0">
                <a:solidFill>
                  <a:srgbClr val="222222"/>
                </a:solidFill>
                <a:effectLst/>
                <a:latin typeface="Arial" panose="020B0604020202020204" pitchFamily="34" charset="0"/>
              </a:rPr>
              <a:t>               </a:t>
            </a:r>
            <a:r>
              <a:rPr lang="en-US" sz="2000" b="0" i="0" dirty="0">
                <a:solidFill>
                  <a:srgbClr val="222222"/>
                </a:solidFill>
                <a:effectLst/>
                <a:latin typeface="Arial" panose="020B0604020202020204" pitchFamily="34" charset="0"/>
              </a:rPr>
              <a:t>(and/or other features de novo)</a:t>
            </a:r>
            <a:endParaRPr lang="en-US" dirty="0"/>
          </a:p>
        </p:txBody>
      </p:sp>
      <p:pic>
        <p:nvPicPr>
          <p:cNvPr id="6" name="Picture 5" descr="A picture containing text&#10;&#10;Description automatically generated">
            <a:extLst>
              <a:ext uri="{FF2B5EF4-FFF2-40B4-BE49-F238E27FC236}">
                <a16:creationId xmlns:a16="http://schemas.microsoft.com/office/drawing/2014/main" id="{609301CF-1FE5-45FC-419C-E7D43D7DF26C}"/>
              </a:ext>
            </a:extLst>
          </p:cNvPr>
          <p:cNvPicPr>
            <a:picLocks noChangeAspect="1"/>
          </p:cNvPicPr>
          <p:nvPr/>
        </p:nvPicPr>
        <p:blipFill rotWithShape="1">
          <a:blip r:embed="rId2"/>
          <a:srcRect l="4001"/>
          <a:stretch/>
        </p:blipFill>
        <p:spPr>
          <a:xfrm>
            <a:off x="1780878" y="2558045"/>
            <a:ext cx="2474544" cy="2839226"/>
          </a:xfrm>
          <a:prstGeom prst="rect">
            <a:avLst/>
          </a:prstGeom>
        </p:spPr>
      </p:pic>
      <p:sp>
        <p:nvSpPr>
          <p:cNvPr id="82" name="Title 1">
            <a:extLst>
              <a:ext uri="{FF2B5EF4-FFF2-40B4-BE49-F238E27FC236}">
                <a16:creationId xmlns:a16="http://schemas.microsoft.com/office/drawing/2014/main" id="{7D4D21CA-4248-7137-55A0-894C78461473}"/>
              </a:ext>
            </a:extLst>
          </p:cNvPr>
          <p:cNvSpPr txBox="1">
            <a:spLocks/>
          </p:cNvSpPr>
          <p:nvPr/>
        </p:nvSpPr>
        <p:spPr>
          <a:xfrm>
            <a:off x="1524000" y="443234"/>
            <a:ext cx="9144000" cy="1179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9pPr>
          </a:lstStyle>
          <a:p>
            <a:endParaRPr lang="en-US" sz="3600" kern="0" dirty="0">
              <a:latin typeface="Arial" panose="020B0604020202020204" pitchFamily="34" charset="0"/>
              <a:cs typeface="Arial" panose="020B0604020202020204" pitchFamily="34" charset="0"/>
            </a:endParaRPr>
          </a:p>
          <a:p>
            <a:endParaRPr lang="en-US" sz="2400" kern="0" dirty="0">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67B0A59D-4810-3DA2-30E2-21954BA2E683}"/>
              </a:ext>
            </a:extLst>
          </p:cNvPr>
          <p:cNvGrpSpPr/>
          <p:nvPr/>
        </p:nvGrpSpPr>
        <p:grpSpPr>
          <a:xfrm>
            <a:off x="4423866" y="2821470"/>
            <a:ext cx="6803450" cy="2312376"/>
            <a:chOff x="2719163" y="2828829"/>
            <a:chExt cx="6803450" cy="2312376"/>
          </a:xfrm>
        </p:grpSpPr>
        <p:grpSp>
          <p:nvGrpSpPr>
            <p:cNvPr id="8" name="Group 7">
              <a:extLst>
                <a:ext uri="{FF2B5EF4-FFF2-40B4-BE49-F238E27FC236}">
                  <a16:creationId xmlns:a16="http://schemas.microsoft.com/office/drawing/2014/main" id="{0D258E0F-0237-C5C4-069C-616E0D98CBB7}"/>
                </a:ext>
              </a:extLst>
            </p:cNvPr>
            <p:cNvGrpSpPr/>
            <p:nvPr/>
          </p:nvGrpSpPr>
          <p:grpSpPr>
            <a:xfrm rot="10800000" flipH="1">
              <a:off x="2719163" y="2828829"/>
              <a:ext cx="176287" cy="2312376"/>
              <a:chOff x="6619874" y="1479887"/>
              <a:chExt cx="144945" cy="4459616"/>
            </a:xfrm>
            <a:solidFill>
              <a:srgbClr val="4F3878"/>
            </a:solidFill>
          </p:grpSpPr>
          <p:sp>
            <p:nvSpPr>
              <p:cNvPr id="9" name="Rectangle 8">
                <a:extLst>
                  <a:ext uri="{FF2B5EF4-FFF2-40B4-BE49-F238E27FC236}">
                    <a16:creationId xmlns:a16="http://schemas.microsoft.com/office/drawing/2014/main" id="{26ECDE20-C4E4-3D6B-3F9A-AD4EBC5DF48D}"/>
                  </a:ext>
                </a:extLst>
              </p:cNvPr>
              <p:cNvSpPr/>
              <p:nvPr/>
            </p:nvSpPr>
            <p:spPr>
              <a:xfrm>
                <a:off x="6619874" y="1479887"/>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3523EB1B-6106-13C1-9955-99FBB1FDDC72}"/>
                  </a:ext>
                </a:extLst>
              </p:cNvPr>
              <p:cNvSpPr/>
              <p:nvPr/>
            </p:nvSpPr>
            <p:spPr>
              <a:xfrm>
                <a:off x="6619874" y="1619250"/>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BDC2B13D-0198-1E10-1E9A-61851B346064}"/>
                  </a:ext>
                </a:extLst>
              </p:cNvPr>
              <p:cNvSpPr/>
              <p:nvPr/>
            </p:nvSpPr>
            <p:spPr>
              <a:xfrm>
                <a:off x="6619874" y="1758613"/>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A55D3E0C-8A0D-5ED0-A014-8A41278FBD3C}"/>
                  </a:ext>
                </a:extLst>
              </p:cNvPr>
              <p:cNvSpPr/>
              <p:nvPr/>
            </p:nvSpPr>
            <p:spPr>
              <a:xfrm>
                <a:off x="6619874" y="1897976"/>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599D1636-F6F4-CAC1-E474-87AD647673E8}"/>
                  </a:ext>
                </a:extLst>
              </p:cNvPr>
              <p:cNvSpPr/>
              <p:nvPr/>
            </p:nvSpPr>
            <p:spPr>
              <a:xfrm>
                <a:off x="6619874" y="2037339"/>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EBC33291-5C9D-6982-2DCD-9C232656CEFD}"/>
                  </a:ext>
                </a:extLst>
              </p:cNvPr>
              <p:cNvSpPr/>
              <p:nvPr/>
            </p:nvSpPr>
            <p:spPr>
              <a:xfrm>
                <a:off x="6619874" y="2176702"/>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1A7339A4-9334-0774-893D-FBB6EB2AE615}"/>
                  </a:ext>
                </a:extLst>
              </p:cNvPr>
              <p:cNvSpPr/>
              <p:nvPr/>
            </p:nvSpPr>
            <p:spPr>
              <a:xfrm>
                <a:off x="6619874" y="2316065"/>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AE9BBA20-CC44-49E0-4054-6713C1DBB940}"/>
                  </a:ext>
                </a:extLst>
              </p:cNvPr>
              <p:cNvSpPr/>
              <p:nvPr/>
            </p:nvSpPr>
            <p:spPr>
              <a:xfrm>
                <a:off x="6619874" y="2455428"/>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5EF0024-5C11-1AE8-2B71-4DCD8C2F0329}"/>
                  </a:ext>
                </a:extLst>
              </p:cNvPr>
              <p:cNvSpPr/>
              <p:nvPr/>
            </p:nvSpPr>
            <p:spPr>
              <a:xfrm>
                <a:off x="6619874" y="2594791"/>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182D3A4-948F-7A58-30A7-5F41985DA00E}"/>
                  </a:ext>
                </a:extLst>
              </p:cNvPr>
              <p:cNvSpPr/>
              <p:nvPr/>
            </p:nvSpPr>
            <p:spPr>
              <a:xfrm>
                <a:off x="6619874" y="273415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31AFD4C5-D721-E223-0BBA-96CDE8300A61}"/>
                  </a:ext>
                </a:extLst>
              </p:cNvPr>
              <p:cNvSpPr/>
              <p:nvPr/>
            </p:nvSpPr>
            <p:spPr>
              <a:xfrm>
                <a:off x="6619874" y="2873517"/>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AC378D92-8C63-2F75-B2F8-1B87FD0FF179}"/>
                  </a:ext>
                </a:extLst>
              </p:cNvPr>
              <p:cNvSpPr/>
              <p:nvPr/>
            </p:nvSpPr>
            <p:spPr>
              <a:xfrm>
                <a:off x="6619874" y="3012880"/>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B78F3E45-0042-A854-086E-91DBC7383EEF}"/>
                  </a:ext>
                </a:extLst>
              </p:cNvPr>
              <p:cNvSpPr/>
              <p:nvPr/>
            </p:nvSpPr>
            <p:spPr>
              <a:xfrm>
                <a:off x="6619874" y="3152243"/>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6D40727-5FD3-BE08-9E23-1B28D3F181E4}"/>
                  </a:ext>
                </a:extLst>
              </p:cNvPr>
              <p:cNvSpPr/>
              <p:nvPr/>
            </p:nvSpPr>
            <p:spPr>
              <a:xfrm>
                <a:off x="6619874" y="3291606"/>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97412BAA-7D33-051F-2F7F-67DD7B4CE2DC}"/>
                  </a:ext>
                </a:extLst>
              </p:cNvPr>
              <p:cNvSpPr/>
              <p:nvPr/>
            </p:nvSpPr>
            <p:spPr>
              <a:xfrm>
                <a:off x="6619874" y="3430969"/>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94F7A7AF-A864-8585-4219-586DF878DD07}"/>
                  </a:ext>
                </a:extLst>
              </p:cNvPr>
              <p:cNvSpPr/>
              <p:nvPr/>
            </p:nvSpPr>
            <p:spPr>
              <a:xfrm>
                <a:off x="6619874" y="3570332"/>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4A6D1FCB-26F7-29F1-9FED-9AB9CD780E9C}"/>
                  </a:ext>
                </a:extLst>
              </p:cNvPr>
              <p:cNvSpPr/>
              <p:nvPr/>
            </p:nvSpPr>
            <p:spPr>
              <a:xfrm>
                <a:off x="6619874" y="3709695"/>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138259C1-FE98-FA6E-B12D-D1E97041384B}"/>
                  </a:ext>
                </a:extLst>
              </p:cNvPr>
              <p:cNvSpPr/>
              <p:nvPr/>
            </p:nvSpPr>
            <p:spPr>
              <a:xfrm>
                <a:off x="6619874" y="3849058"/>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94B5F883-6A50-2EF9-3F15-1935FD3C4A71}"/>
                  </a:ext>
                </a:extLst>
              </p:cNvPr>
              <p:cNvSpPr/>
              <p:nvPr/>
            </p:nvSpPr>
            <p:spPr>
              <a:xfrm>
                <a:off x="6619874" y="3988421"/>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11E1BCFA-ABE5-ABD8-92CD-59D1BE4EED96}"/>
                  </a:ext>
                </a:extLst>
              </p:cNvPr>
              <p:cNvSpPr/>
              <p:nvPr/>
            </p:nvSpPr>
            <p:spPr>
              <a:xfrm>
                <a:off x="6619874" y="412778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24BFC129-1849-AC97-7A10-9329448BB80A}"/>
                  </a:ext>
                </a:extLst>
              </p:cNvPr>
              <p:cNvSpPr/>
              <p:nvPr/>
            </p:nvSpPr>
            <p:spPr>
              <a:xfrm>
                <a:off x="6619874" y="4267147"/>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8C7D1A3A-8AF2-54A9-9AC5-DBB474CBAEE7}"/>
                  </a:ext>
                </a:extLst>
              </p:cNvPr>
              <p:cNvSpPr/>
              <p:nvPr/>
            </p:nvSpPr>
            <p:spPr>
              <a:xfrm>
                <a:off x="6619874" y="4406510"/>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CF610495-9C7B-62DA-A162-3134F9081F36}"/>
                  </a:ext>
                </a:extLst>
              </p:cNvPr>
              <p:cNvSpPr/>
              <p:nvPr/>
            </p:nvSpPr>
            <p:spPr>
              <a:xfrm>
                <a:off x="6619874" y="4545873"/>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DC130DD0-32E4-7B0A-CB65-FD54192E6CF8}"/>
                  </a:ext>
                </a:extLst>
              </p:cNvPr>
              <p:cNvSpPr/>
              <p:nvPr/>
            </p:nvSpPr>
            <p:spPr>
              <a:xfrm>
                <a:off x="6619874" y="4685236"/>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7F824900-2C73-9651-ACA9-2430BD1A7CDF}"/>
                  </a:ext>
                </a:extLst>
              </p:cNvPr>
              <p:cNvSpPr/>
              <p:nvPr/>
            </p:nvSpPr>
            <p:spPr>
              <a:xfrm>
                <a:off x="6619874" y="4824599"/>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3D2624B-4F8E-97A5-6C7A-6490F6AB11FE}"/>
                  </a:ext>
                </a:extLst>
              </p:cNvPr>
              <p:cNvSpPr/>
              <p:nvPr/>
            </p:nvSpPr>
            <p:spPr>
              <a:xfrm>
                <a:off x="6619874" y="4963962"/>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7E980304-C94D-A99E-54DF-AF49DC03F6DD}"/>
                  </a:ext>
                </a:extLst>
              </p:cNvPr>
              <p:cNvSpPr/>
              <p:nvPr/>
            </p:nvSpPr>
            <p:spPr>
              <a:xfrm>
                <a:off x="6619874" y="5103325"/>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20DA2594-71DC-61AB-2DA5-D926ECDBCDB1}"/>
                  </a:ext>
                </a:extLst>
              </p:cNvPr>
              <p:cNvSpPr/>
              <p:nvPr/>
            </p:nvSpPr>
            <p:spPr>
              <a:xfrm>
                <a:off x="6619874" y="5242688"/>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56A7E0B6-6265-A9A4-4AEB-9EE71CAEA736}"/>
                  </a:ext>
                </a:extLst>
              </p:cNvPr>
              <p:cNvSpPr/>
              <p:nvPr/>
            </p:nvSpPr>
            <p:spPr>
              <a:xfrm>
                <a:off x="6619874" y="5382051"/>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339001C5-BE16-4FB5-E66A-83C57C05439B}"/>
                  </a:ext>
                </a:extLst>
              </p:cNvPr>
              <p:cNvSpPr/>
              <p:nvPr/>
            </p:nvSpPr>
            <p:spPr>
              <a:xfrm>
                <a:off x="6619874" y="552141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27180A6C-002E-339C-F233-055915C49847}"/>
                  </a:ext>
                </a:extLst>
              </p:cNvPr>
              <p:cNvSpPr/>
              <p:nvPr/>
            </p:nvSpPr>
            <p:spPr>
              <a:xfrm>
                <a:off x="6619874" y="5660777"/>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39">
                <a:extLst>
                  <a:ext uri="{FF2B5EF4-FFF2-40B4-BE49-F238E27FC236}">
                    <a16:creationId xmlns:a16="http://schemas.microsoft.com/office/drawing/2014/main" id="{639E6B7E-3835-6937-C22E-3F8E0C955749}"/>
                  </a:ext>
                </a:extLst>
              </p:cNvPr>
              <p:cNvSpPr/>
              <p:nvPr/>
            </p:nvSpPr>
            <p:spPr>
              <a:xfrm>
                <a:off x="6619874" y="5800140"/>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41" name="Group 40">
              <a:extLst>
                <a:ext uri="{FF2B5EF4-FFF2-40B4-BE49-F238E27FC236}">
                  <a16:creationId xmlns:a16="http://schemas.microsoft.com/office/drawing/2014/main" id="{780405F6-0D81-4ADC-DBD3-3FC2671DEDDE}"/>
                </a:ext>
              </a:extLst>
            </p:cNvPr>
            <p:cNvGrpSpPr/>
            <p:nvPr/>
          </p:nvGrpSpPr>
          <p:grpSpPr>
            <a:xfrm rot="10800000" flipV="1">
              <a:off x="2918379" y="2828829"/>
              <a:ext cx="2555307" cy="176287"/>
              <a:chOff x="6764819" y="1340524"/>
              <a:chExt cx="4928130" cy="139363"/>
            </a:xfrm>
            <a:solidFill>
              <a:srgbClr val="00B050"/>
            </a:solidFill>
          </p:grpSpPr>
          <p:sp>
            <p:nvSpPr>
              <p:cNvPr id="42" name="Rectangle 41">
                <a:extLst>
                  <a:ext uri="{FF2B5EF4-FFF2-40B4-BE49-F238E27FC236}">
                    <a16:creationId xmlns:a16="http://schemas.microsoft.com/office/drawing/2014/main" id="{49928617-FBE1-22F6-0156-86B824D42B86}"/>
                  </a:ext>
                </a:extLst>
              </p:cNvPr>
              <p:cNvSpPr/>
              <p:nvPr/>
            </p:nvSpPr>
            <p:spPr>
              <a:xfrm>
                <a:off x="676481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a:extLst>
                  <a:ext uri="{FF2B5EF4-FFF2-40B4-BE49-F238E27FC236}">
                    <a16:creationId xmlns:a16="http://schemas.microsoft.com/office/drawing/2014/main" id="{8AAF5341-D666-B132-4586-41E71BADBE64}"/>
                  </a:ext>
                </a:extLst>
              </p:cNvPr>
              <p:cNvSpPr/>
              <p:nvPr/>
            </p:nvSpPr>
            <p:spPr>
              <a:xfrm>
                <a:off x="690976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Rectangle 43">
                <a:extLst>
                  <a:ext uri="{FF2B5EF4-FFF2-40B4-BE49-F238E27FC236}">
                    <a16:creationId xmlns:a16="http://schemas.microsoft.com/office/drawing/2014/main" id="{E3B224F4-BB47-48C8-6885-EDF881B6185E}"/>
                  </a:ext>
                </a:extLst>
              </p:cNvPr>
              <p:cNvSpPr/>
              <p:nvPr/>
            </p:nvSpPr>
            <p:spPr>
              <a:xfrm>
                <a:off x="705470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FC153773-230F-4687-AA5F-B69B11F2971E}"/>
                  </a:ext>
                </a:extLst>
              </p:cNvPr>
              <p:cNvSpPr/>
              <p:nvPr/>
            </p:nvSpPr>
            <p:spPr>
              <a:xfrm>
                <a:off x="719965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Rectangle 45">
                <a:extLst>
                  <a:ext uri="{FF2B5EF4-FFF2-40B4-BE49-F238E27FC236}">
                    <a16:creationId xmlns:a16="http://schemas.microsoft.com/office/drawing/2014/main" id="{52DC9DAB-84AD-939D-F9ED-1D2C9826742A}"/>
                  </a:ext>
                </a:extLst>
              </p:cNvPr>
              <p:cNvSpPr/>
              <p:nvPr/>
            </p:nvSpPr>
            <p:spPr>
              <a:xfrm>
                <a:off x="734459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3049ED0A-945C-0355-262E-D730A064F810}"/>
                  </a:ext>
                </a:extLst>
              </p:cNvPr>
              <p:cNvSpPr/>
              <p:nvPr/>
            </p:nvSpPr>
            <p:spPr>
              <a:xfrm>
                <a:off x="748954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Rectangle 47">
                <a:extLst>
                  <a:ext uri="{FF2B5EF4-FFF2-40B4-BE49-F238E27FC236}">
                    <a16:creationId xmlns:a16="http://schemas.microsoft.com/office/drawing/2014/main" id="{8DF54FE2-44FB-8CEF-D45C-8DEB0A5D06E9}"/>
                  </a:ext>
                </a:extLst>
              </p:cNvPr>
              <p:cNvSpPr/>
              <p:nvPr/>
            </p:nvSpPr>
            <p:spPr>
              <a:xfrm>
                <a:off x="763448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Rectangle 48">
                <a:extLst>
                  <a:ext uri="{FF2B5EF4-FFF2-40B4-BE49-F238E27FC236}">
                    <a16:creationId xmlns:a16="http://schemas.microsoft.com/office/drawing/2014/main" id="{5709BE08-7F08-4AF7-FAF8-E52D93CADF7F}"/>
                  </a:ext>
                </a:extLst>
              </p:cNvPr>
              <p:cNvSpPr/>
              <p:nvPr/>
            </p:nvSpPr>
            <p:spPr>
              <a:xfrm>
                <a:off x="777943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ectangle 49">
                <a:extLst>
                  <a:ext uri="{FF2B5EF4-FFF2-40B4-BE49-F238E27FC236}">
                    <a16:creationId xmlns:a16="http://schemas.microsoft.com/office/drawing/2014/main" id="{0F65B07C-1E81-64D9-FB26-BB81F8F9E2EA}"/>
                  </a:ext>
                </a:extLst>
              </p:cNvPr>
              <p:cNvSpPr/>
              <p:nvPr/>
            </p:nvSpPr>
            <p:spPr>
              <a:xfrm>
                <a:off x="792437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Rectangle 50">
                <a:extLst>
                  <a:ext uri="{FF2B5EF4-FFF2-40B4-BE49-F238E27FC236}">
                    <a16:creationId xmlns:a16="http://schemas.microsoft.com/office/drawing/2014/main" id="{A7CF7190-E6F7-1540-5A67-90E425D6CC4A}"/>
                  </a:ext>
                </a:extLst>
              </p:cNvPr>
              <p:cNvSpPr/>
              <p:nvPr/>
            </p:nvSpPr>
            <p:spPr>
              <a:xfrm>
                <a:off x="806932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ectangle 51">
                <a:extLst>
                  <a:ext uri="{FF2B5EF4-FFF2-40B4-BE49-F238E27FC236}">
                    <a16:creationId xmlns:a16="http://schemas.microsoft.com/office/drawing/2014/main" id="{C5886A6E-85D2-7468-9AF3-3AD0E2D8E6AC}"/>
                  </a:ext>
                </a:extLst>
              </p:cNvPr>
              <p:cNvSpPr/>
              <p:nvPr/>
            </p:nvSpPr>
            <p:spPr>
              <a:xfrm>
                <a:off x="821426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Rectangle 52">
                <a:extLst>
                  <a:ext uri="{FF2B5EF4-FFF2-40B4-BE49-F238E27FC236}">
                    <a16:creationId xmlns:a16="http://schemas.microsoft.com/office/drawing/2014/main" id="{02F773FF-97BE-6724-867F-FDD26300B291}"/>
                  </a:ext>
                </a:extLst>
              </p:cNvPr>
              <p:cNvSpPr/>
              <p:nvPr/>
            </p:nvSpPr>
            <p:spPr>
              <a:xfrm>
                <a:off x="835921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Rectangle 53">
                <a:extLst>
                  <a:ext uri="{FF2B5EF4-FFF2-40B4-BE49-F238E27FC236}">
                    <a16:creationId xmlns:a16="http://schemas.microsoft.com/office/drawing/2014/main" id="{E536261B-FAD6-72C2-1D0C-8C1B1E840876}"/>
                  </a:ext>
                </a:extLst>
              </p:cNvPr>
              <p:cNvSpPr/>
              <p:nvPr/>
            </p:nvSpPr>
            <p:spPr>
              <a:xfrm>
                <a:off x="850415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Rectangle 54">
                <a:extLst>
                  <a:ext uri="{FF2B5EF4-FFF2-40B4-BE49-F238E27FC236}">
                    <a16:creationId xmlns:a16="http://schemas.microsoft.com/office/drawing/2014/main" id="{CBA85946-5051-3B18-2192-7B369614900D}"/>
                  </a:ext>
                </a:extLst>
              </p:cNvPr>
              <p:cNvSpPr/>
              <p:nvPr/>
            </p:nvSpPr>
            <p:spPr>
              <a:xfrm>
                <a:off x="864910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Rectangle 55">
                <a:extLst>
                  <a:ext uri="{FF2B5EF4-FFF2-40B4-BE49-F238E27FC236}">
                    <a16:creationId xmlns:a16="http://schemas.microsoft.com/office/drawing/2014/main" id="{40433E15-BAF7-A325-40D1-05B3D63BE0A4}"/>
                  </a:ext>
                </a:extLst>
              </p:cNvPr>
              <p:cNvSpPr/>
              <p:nvPr/>
            </p:nvSpPr>
            <p:spPr>
              <a:xfrm>
                <a:off x="879404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Rectangle 56">
                <a:extLst>
                  <a:ext uri="{FF2B5EF4-FFF2-40B4-BE49-F238E27FC236}">
                    <a16:creationId xmlns:a16="http://schemas.microsoft.com/office/drawing/2014/main" id="{82F83755-7AB5-C2BB-01B1-AF53691A3A3F}"/>
                  </a:ext>
                </a:extLst>
              </p:cNvPr>
              <p:cNvSpPr/>
              <p:nvPr/>
            </p:nvSpPr>
            <p:spPr>
              <a:xfrm>
                <a:off x="893899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Rectangle 57">
                <a:extLst>
                  <a:ext uri="{FF2B5EF4-FFF2-40B4-BE49-F238E27FC236}">
                    <a16:creationId xmlns:a16="http://schemas.microsoft.com/office/drawing/2014/main" id="{A7A4FA14-EF0B-196E-5D4F-EE4ABDF5FF61}"/>
                  </a:ext>
                </a:extLst>
              </p:cNvPr>
              <p:cNvSpPr/>
              <p:nvPr/>
            </p:nvSpPr>
            <p:spPr>
              <a:xfrm>
                <a:off x="908393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Rectangle 58">
                <a:extLst>
                  <a:ext uri="{FF2B5EF4-FFF2-40B4-BE49-F238E27FC236}">
                    <a16:creationId xmlns:a16="http://schemas.microsoft.com/office/drawing/2014/main" id="{CA700E3A-0603-A878-A646-A3DE8064B4D2}"/>
                  </a:ext>
                </a:extLst>
              </p:cNvPr>
              <p:cNvSpPr/>
              <p:nvPr/>
            </p:nvSpPr>
            <p:spPr>
              <a:xfrm>
                <a:off x="922888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Rectangle 59">
                <a:extLst>
                  <a:ext uri="{FF2B5EF4-FFF2-40B4-BE49-F238E27FC236}">
                    <a16:creationId xmlns:a16="http://schemas.microsoft.com/office/drawing/2014/main" id="{9FD97707-7334-D25C-8E1C-56906372203A}"/>
                  </a:ext>
                </a:extLst>
              </p:cNvPr>
              <p:cNvSpPr/>
              <p:nvPr/>
            </p:nvSpPr>
            <p:spPr>
              <a:xfrm>
                <a:off x="937382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Rectangle 60">
                <a:extLst>
                  <a:ext uri="{FF2B5EF4-FFF2-40B4-BE49-F238E27FC236}">
                    <a16:creationId xmlns:a16="http://schemas.microsoft.com/office/drawing/2014/main" id="{D44DACDC-5BC8-52F8-B958-B60C3A7D0953}"/>
                  </a:ext>
                </a:extLst>
              </p:cNvPr>
              <p:cNvSpPr/>
              <p:nvPr/>
            </p:nvSpPr>
            <p:spPr>
              <a:xfrm>
                <a:off x="951877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Rectangle 61">
                <a:extLst>
                  <a:ext uri="{FF2B5EF4-FFF2-40B4-BE49-F238E27FC236}">
                    <a16:creationId xmlns:a16="http://schemas.microsoft.com/office/drawing/2014/main" id="{DD5F6A32-C0D4-2A4E-C2FB-B1A8F8FD1038}"/>
                  </a:ext>
                </a:extLst>
              </p:cNvPr>
              <p:cNvSpPr/>
              <p:nvPr/>
            </p:nvSpPr>
            <p:spPr>
              <a:xfrm>
                <a:off x="966371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Rectangle 62">
                <a:extLst>
                  <a:ext uri="{FF2B5EF4-FFF2-40B4-BE49-F238E27FC236}">
                    <a16:creationId xmlns:a16="http://schemas.microsoft.com/office/drawing/2014/main" id="{9D6D0A54-7B94-0D8D-7402-118C7EFE48B5}"/>
                  </a:ext>
                </a:extLst>
              </p:cNvPr>
              <p:cNvSpPr/>
              <p:nvPr/>
            </p:nvSpPr>
            <p:spPr>
              <a:xfrm>
                <a:off x="980866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Rectangle 63">
                <a:extLst>
                  <a:ext uri="{FF2B5EF4-FFF2-40B4-BE49-F238E27FC236}">
                    <a16:creationId xmlns:a16="http://schemas.microsoft.com/office/drawing/2014/main" id="{27F08570-6302-8555-218A-DF74042E8DC2}"/>
                  </a:ext>
                </a:extLst>
              </p:cNvPr>
              <p:cNvSpPr/>
              <p:nvPr/>
            </p:nvSpPr>
            <p:spPr>
              <a:xfrm>
                <a:off x="995360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Rectangle 64">
                <a:extLst>
                  <a:ext uri="{FF2B5EF4-FFF2-40B4-BE49-F238E27FC236}">
                    <a16:creationId xmlns:a16="http://schemas.microsoft.com/office/drawing/2014/main" id="{B90E0AA7-F5B6-626A-AD60-6959C28F258D}"/>
                  </a:ext>
                </a:extLst>
              </p:cNvPr>
              <p:cNvSpPr/>
              <p:nvPr/>
            </p:nvSpPr>
            <p:spPr>
              <a:xfrm>
                <a:off x="1009855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Rectangle 65">
                <a:extLst>
                  <a:ext uri="{FF2B5EF4-FFF2-40B4-BE49-F238E27FC236}">
                    <a16:creationId xmlns:a16="http://schemas.microsoft.com/office/drawing/2014/main" id="{0FB3978A-9066-0176-1FA2-DCA519FBD8AC}"/>
                  </a:ext>
                </a:extLst>
              </p:cNvPr>
              <p:cNvSpPr/>
              <p:nvPr/>
            </p:nvSpPr>
            <p:spPr>
              <a:xfrm>
                <a:off x="1024349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Rectangle 66">
                <a:extLst>
                  <a:ext uri="{FF2B5EF4-FFF2-40B4-BE49-F238E27FC236}">
                    <a16:creationId xmlns:a16="http://schemas.microsoft.com/office/drawing/2014/main" id="{198CC746-AB7A-E8D4-7394-127DEC888759}"/>
                  </a:ext>
                </a:extLst>
              </p:cNvPr>
              <p:cNvSpPr/>
              <p:nvPr/>
            </p:nvSpPr>
            <p:spPr>
              <a:xfrm>
                <a:off x="1038844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Rectangle 67">
                <a:extLst>
                  <a:ext uri="{FF2B5EF4-FFF2-40B4-BE49-F238E27FC236}">
                    <a16:creationId xmlns:a16="http://schemas.microsoft.com/office/drawing/2014/main" id="{BC605DDC-09EC-EEC6-D97D-5622F6D40F17}"/>
                  </a:ext>
                </a:extLst>
              </p:cNvPr>
              <p:cNvSpPr/>
              <p:nvPr/>
            </p:nvSpPr>
            <p:spPr>
              <a:xfrm>
                <a:off x="1053338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Rectangle 68">
                <a:extLst>
                  <a:ext uri="{FF2B5EF4-FFF2-40B4-BE49-F238E27FC236}">
                    <a16:creationId xmlns:a16="http://schemas.microsoft.com/office/drawing/2014/main" id="{A9049175-83AB-3B9F-6202-57D36631C92A}"/>
                  </a:ext>
                </a:extLst>
              </p:cNvPr>
              <p:cNvSpPr/>
              <p:nvPr/>
            </p:nvSpPr>
            <p:spPr>
              <a:xfrm>
                <a:off x="1067833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69">
                <a:extLst>
                  <a:ext uri="{FF2B5EF4-FFF2-40B4-BE49-F238E27FC236}">
                    <a16:creationId xmlns:a16="http://schemas.microsoft.com/office/drawing/2014/main" id="{0E6043E1-BBF4-50A1-E72A-56B4480D2B21}"/>
                  </a:ext>
                </a:extLst>
              </p:cNvPr>
              <p:cNvSpPr/>
              <p:nvPr/>
            </p:nvSpPr>
            <p:spPr>
              <a:xfrm>
                <a:off x="1082327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Rectangle 70">
                <a:extLst>
                  <a:ext uri="{FF2B5EF4-FFF2-40B4-BE49-F238E27FC236}">
                    <a16:creationId xmlns:a16="http://schemas.microsoft.com/office/drawing/2014/main" id="{0C7C26A0-7980-8538-B457-FDE91B09A966}"/>
                  </a:ext>
                </a:extLst>
              </p:cNvPr>
              <p:cNvSpPr/>
              <p:nvPr/>
            </p:nvSpPr>
            <p:spPr>
              <a:xfrm>
                <a:off x="1096822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Rectangle 71">
                <a:extLst>
                  <a:ext uri="{FF2B5EF4-FFF2-40B4-BE49-F238E27FC236}">
                    <a16:creationId xmlns:a16="http://schemas.microsoft.com/office/drawing/2014/main" id="{DD1CA4F6-9E30-E147-AB5B-6068861749BD}"/>
                  </a:ext>
                </a:extLst>
              </p:cNvPr>
              <p:cNvSpPr/>
              <p:nvPr/>
            </p:nvSpPr>
            <p:spPr>
              <a:xfrm>
                <a:off x="1111316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Rectangle 72">
                <a:extLst>
                  <a:ext uri="{FF2B5EF4-FFF2-40B4-BE49-F238E27FC236}">
                    <a16:creationId xmlns:a16="http://schemas.microsoft.com/office/drawing/2014/main" id="{5566F004-4FA3-F29C-685E-08F1AB206471}"/>
                  </a:ext>
                </a:extLst>
              </p:cNvPr>
              <p:cNvSpPr/>
              <p:nvPr/>
            </p:nvSpPr>
            <p:spPr>
              <a:xfrm>
                <a:off x="1125811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Rectangle 73">
                <a:extLst>
                  <a:ext uri="{FF2B5EF4-FFF2-40B4-BE49-F238E27FC236}">
                    <a16:creationId xmlns:a16="http://schemas.microsoft.com/office/drawing/2014/main" id="{64883860-9087-581B-B6CD-5C5FEEF76D4C}"/>
                  </a:ext>
                </a:extLst>
              </p:cNvPr>
              <p:cNvSpPr/>
              <p:nvPr/>
            </p:nvSpPr>
            <p:spPr>
              <a:xfrm>
                <a:off x="11403059"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5" name="Rectangle 74">
                <a:extLst>
                  <a:ext uri="{FF2B5EF4-FFF2-40B4-BE49-F238E27FC236}">
                    <a16:creationId xmlns:a16="http://schemas.microsoft.com/office/drawing/2014/main" id="{5A56B558-A948-F256-7634-6FB9CD135EA2}"/>
                  </a:ext>
                </a:extLst>
              </p:cNvPr>
              <p:cNvSpPr/>
              <p:nvPr/>
            </p:nvSpPr>
            <p:spPr>
              <a:xfrm>
                <a:off x="11548004" y="1340524"/>
                <a:ext cx="144945" cy="13936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77" name="Straight Arrow Connector 76">
              <a:extLst>
                <a:ext uri="{FF2B5EF4-FFF2-40B4-BE49-F238E27FC236}">
                  <a16:creationId xmlns:a16="http://schemas.microsoft.com/office/drawing/2014/main" id="{EAFB9B7A-DC82-F882-7EDB-7B7DA8D5A373}"/>
                </a:ext>
              </a:extLst>
            </p:cNvPr>
            <p:cNvCxnSpPr>
              <a:cxnSpLocks/>
            </p:cNvCxnSpPr>
            <p:nvPr/>
          </p:nvCxnSpPr>
          <p:spPr>
            <a:xfrm>
              <a:off x="2819895" y="4428822"/>
              <a:ext cx="498095" cy="198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8" name="Flowchart: Process 77">
              <a:extLst>
                <a:ext uri="{FF2B5EF4-FFF2-40B4-BE49-F238E27FC236}">
                  <a16:creationId xmlns:a16="http://schemas.microsoft.com/office/drawing/2014/main" id="{D17C6B03-4AAF-53BB-41CC-10BF16815E25}"/>
                </a:ext>
              </a:extLst>
            </p:cNvPr>
            <p:cNvSpPr/>
            <p:nvPr/>
          </p:nvSpPr>
          <p:spPr>
            <a:xfrm>
              <a:off x="3481341" y="3899241"/>
              <a:ext cx="1571121" cy="1068445"/>
            </a:xfrm>
            <a:prstGeom prst="flowChartProcess">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latin typeface="Arial" panose="020B0604020202020204" pitchFamily="34" charset="0"/>
                  <a:cs typeface="Arial" panose="020B0604020202020204" pitchFamily="34" charset="0"/>
                </a:rPr>
                <a:t>D-SCRIPT</a:t>
              </a:r>
            </a:p>
          </p:txBody>
        </p:sp>
        <p:cxnSp>
          <p:nvCxnSpPr>
            <p:cNvPr id="79" name="Straight Arrow Connector 78">
              <a:extLst>
                <a:ext uri="{FF2B5EF4-FFF2-40B4-BE49-F238E27FC236}">
                  <a16:creationId xmlns:a16="http://schemas.microsoft.com/office/drawing/2014/main" id="{536EFF74-DBED-3620-D593-B23E56D07811}"/>
                </a:ext>
              </a:extLst>
            </p:cNvPr>
            <p:cNvCxnSpPr/>
            <p:nvPr/>
          </p:nvCxnSpPr>
          <p:spPr>
            <a:xfrm>
              <a:off x="5545491" y="4420876"/>
              <a:ext cx="69890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13074C81-672C-9F1D-C78F-C7035045CC81}"/>
                </a:ext>
              </a:extLst>
            </p:cNvPr>
            <p:cNvSpPr txBox="1"/>
            <p:nvPr/>
          </p:nvSpPr>
          <p:spPr>
            <a:xfrm>
              <a:off x="8158373" y="3548104"/>
              <a:ext cx="1364240" cy="923330"/>
            </a:xfrm>
            <a:prstGeom prst="rect">
              <a:avLst/>
            </a:prstGeom>
            <a:noFill/>
            <a:ln w="28575">
              <a:solidFill>
                <a:schemeClr val="tx1"/>
              </a:solidFill>
            </a:ln>
          </p:spPr>
          <p:txBody>
            <a:bodyPr wrap="square" rtlCol="0">
              <a:spAutoFit/>
            </a:bodyPr>
            <a:lstStyle/>
            <a:p>
              <a:pPr algn="ctr"/>
              <a:r>
                <a:rPr lang="en-US" sz="1800" b="1" dirty="0">
                  <a:latin typeface="Arial" panose="020B0604020202020204" pitchFamily="34" charset="0"/>
                  <a:cs typeface="Arial" panose="020B0604020202020204" pitchFamily="34" charset="0"/>
                </a:rPr>
                <a:t>Predicted Interaction [0,1]</a:t>
              </a:r>
            </a:p>
          </p:txBody>
        </p:sp>
        <p:cxnSp>
          <p:nvCxnSpPr>
            <p:cNvPr id="85" name="Straight Arrow Connector 84">
              <a:extLst>
                <a:ext uri="{FF2B5EF4-FFF2-40B4-BE49-F238E27FC236}">
                  <a16:creationId xmlns:a16="http://schemas.microsoft.com/office/drawing/2014/main" id="{8CB7B587-5E7F-01D1-3817-00B70AF717D1}"/>
                </a:ext>
              </a:extLst>
            </p:cNvPr>
            <p:cNvCxnSpPr>
              <a:cxnSpLocks/>
            </p:cNvCxnSpPr>
            <p:nvPr/>
          </p:nvCxnSpPr>
          <p:spPr>
            <a:xfrm>
              <a:off x="4271188" y="3005117"/>
              <a:ext cx="0" cy="71534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76" name="Content Placeholder 75">
            <a:extLst>
              <a:ext uri="{FF2B5EF4-FFF2-40B4-BE49-F238E27FC236}">
                <a16:creationId xmlns:a16="http://schemas.microsoft.com/office/drawing/2014/main" id="{A19575AB-AEDC-68B2-F165-7C81F073224A}"/>
              </a:ext>
            </a:extLst>
          </p:cNvPr>
          <p:cNvSpPr>
            <a:spLocks noGrp="1"/>
          </p:cNvSpPr>
          <p:nvPr>
            <p:ph idx="1"/>
          </p:nvPr>
        </p:nvSpPr>
        <p:spPr/>
        <p:txBody>
          <a:bodyPr/>
          <a:lstStyle/>
          <a:p>
            <a:r>
              <a:rPr lang="en-US" dirty="0"/>
              <a:t>A Language Model can be used to represent the sequences</a:t>
            </a:r>
          </a:p>
        </p:txBody>
      </p:sp>
      <p:sp>
        <p:nvSpPr>
          <p:cNvPr id="81" name="Rectangle 80">
            <a:extLst>
              <a:ext uri="{FF2B5EF4-FFF2-40B4-BE49-F238E27FC236}">
                <a16:creationId xmlns:a16="http://schemas.microsoft.com/office/drawing/2014/main" id="{25ADDDDD-679D-792D-8717-EF8BA083EBAC}"/>
              </a:ext>
            </a:extLst>
          </p:cNvPr>
          <p:cNvSpPr/>
          <p:nvPr/>
        </p:nvSpPr>
        <p:spPr>
          <a:xfrm>
            <a:off x="5374643" y="4086051"/>
            <a:ext cx="1202497" cy="595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NN</a:t>
            </a:r>
          </a:p>
        </p:txBody>
      </p:sp>
    </p:spTree>
    <p:extLst>
      <p:ext uri="{BB962C8B-B14F-4D97-AF65-F5344CB8AC3E}">
        <p14:creationId xmlns:p14="http://schemas.microsoft.com/office/powerpoint/2010/main" val="2770705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86CEA44F-04B1-22A2-E613-F5B6F93E5893}"/>
              </a:ext>
            </a:extLst>
          </p:cNvPr>
          <p:cNvPicPr>
            <a:picLocks noGrp="1" noChangeAspect="1"/>
          </p:cNvPicPr>
          <p:nvPr>
            <p:ph idx="4294967295"/>
          </p:nvPr>
        </p:nvPicPr>
        <p:blipFill>
          <a:blip r:embed="rId2"/>
          <a:stretch>
            <a:fillRect/>
          </a:stretch>
        </p:blipFill>
        <p:spPr>
          <a:xfrm>
            <a:off x="0" y="1593850"/>
            <a:ext cx="7005638" cy="3300413"/>
          </a:xfrm>
        </p:spPr>
      </p:pic>
      <p:sp>
        <p:nvSpPr>
          <p:cNvPr id="8" name="TextBox 7">
            <a:extLst>
              <a:ext uri="{FF2B5EF4-FFF2-40B4-BE49-F238E27FC236}">
                <a16:creationId xmlns:a16="http://schemas.microsoft.com/office/drawing/2014/main" id="{B6964D4F-305D-D75C-65EE-E171746699B0}"/>
              </a:ext>
            </a:extLst>
          </p:cNvPr>
          <p:cNvSpPr txBox="1"/>
          <p:nvPr/>
        </p:nvSpPr>
        <p:spPr>
          <a:xfrm>
            <a:off x="1615441" y="5292923"/>
            <a:ext cx="2693324" cy="1446550"/>
          </a:xfrm>
          <a:prstGeom prst="rect">
            <a:avLst/>
          </a:prstGeom>
          <a:noFill/>
        </p:spPr>
        <p:txBody>
          <a:bodyPr wrap="square" rtlCol="0">
            <a:spAutoFit/>
          </a:bodyPr>
          <a:lstStyle/>
          <a:p>
            <a:r>
              <a:rPr lang="en-US" sz="1100" b="0" i="1" dirty="0" err="1">
                <a:effectLst/>
                <a:latin typeface="Arial" panose="020B0604020202020204" pitchFamily="34" charset="0"/>
              </a:rPr>
              <a:t>Sledzieski</a:t>
            </a:r>
            <a:r>
              <a:rPr lang="en-US" sz="1100" b="0" i="1" dirty="0">
                <a:effectLst/>
                <a:latin typeface="Arial" panose="020B0604020202020204" pitchFamily="34" charset="0"/>
              </a:rPr>
              <a:t> S, Singh R, Cowen L and Berger B. 2021.</a:t>
            </a:r>
          </a:p>
          <a:p>
            <a:r>
              <a:rPr lang="en-US" sz="1100" b="0" i="1" dirty="0">
                <a:effectLst/>
                <a:latin typeface="Arial" panose="020B0604020202020204" pitchFamily="34" charset="0"/>
              </a:rPr>
              <a:t>D-SCRIPT translates genome to phenome with sequence-based, structure-aware, genome-scale predictions of protein-protein interactions.</a:t>
            </a:r>
          </a:p>
          <a:p>
            <a:r>
              <a:rPr lang="en-US" sz="1100" b="0" i="1" dirty="0">
                <a:effectLst/>
                <a:latin typeface="Arial" panose="020B0604020202020204" pitchFamily="34" charset="0"/>
              </a:rPr>
              <a:t>Cell Systems 12(10): 969-982.</a:t>
            </a:r>
            <a:endParaRPr lang="en-US" sz="1100" i="1" dirty="0"/>
          </a:p>
        </p:txBody>
      </p:sp>
      <p:sp>
        <p:nvSpPr>
          <p:cNvPr id="9" name="Title 1">
            <a:extLst>
              <a:ext uri="{FF2B5EF4-FFF2-40B4-BE49-F238E27FC236}">
                <a16:creationId xmlns:a16="http://schemas.microsoft.com/office/drawing/2014/main" id="{BBBF7C6D-C7AF-C77A-2F70-3C08ED5409A8}"/>
              </a:ext>
            </a:extLst>
          </p:cNvPr>
          <p:cNvSpPr txBox="1">
            <a:spLocks/>
          </p:cNvSpPr>
          <p:nvPr/>
        </p:nvSpPr>
        <p:spPr>
          <a:xfrm>
            <a:off x="1524000" y="202167"/>
            <a:ext cx="9144000" cy="1179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9pPr>
          </a:lstStyle>
          <a:p>
            <a:r>
              <a:rPr lang="en-US" sz="3600" kern="0" dirty="0">
                <a:latin typeface="Arial" panose="020B0604020202020204" pitchFamily="34" charset="0"/>
                <a:cs typeface="Arial" panose="020B0604020202020204" pitchFamily="34" charset="0"/>
              </a:rPr>
              <a:t>D-Script Can Predict PPIs Across Species:</a:t>
            </a:r>
          </a:p>
          <a:p>
            <a:r>
              <a:rPr lang="en-US" sz="2400" kern="0" dirty="0">
                <a:latin typeface="Arial" panose="020B0604020202020204" pitchFamily="34" charset="0"/>
                <a:cs typeface="Arial" panose="020B0604020202020204" pitchFamily="34" charset="0"/>
              </a:rPr>
              <a:t>Intermediate Contact Map Level Produces Interpretability</a:t>
            </a:r>
          </a:p>
        </p:txBody>
      </p:sp>
      <p:grpSp>
        <p:nvGrpSpPr>
          <p:cNvPr id="3" name="Group 2">
            <a:extLst>
              <a:ext uri="{FF2B5EF4-FFF2-40B4-BE49-F238E27FC236}">
                <a16:creationId xmlns:a16="http://schemas.microsoft.com/office/drawing/2014/main" id="{0D81DEF8-094E-5099-58BF-DD04D09F5C58}"/>
              </a:ext>
            </a:extLst>
          </p:cNvPr>
          <p:cNvGrpSpPr/>
          <p:nvPr/>
        </p:nvGrpSpPr>
        <p:grpSpPr>
          <a:xfrm>
            <a:off x="1830900" y="1623044"/>
            <a:ext cx="8530200" cy="4991594"/>
            <a:chOff x="403905" y="1473410"/>
            <a:chExt cx="8530200" cy="4991594"/>
          </a:xfrm>
        </p:grpSpPr>
        <p:pic>
          <p:nvPicPr>
            <p:cNvPr id="11" name="Picture 10" descr="Chart, bar chart&#10;&#10;Description automatically generated">
              <a:extLst>
                <a:ext uri="{FF2B5EF4-FFF2-40B4-BE49-F238E27FC236}">
                  <a16:creationId xmlns:a16="http://schemas.microsoft.com/office/drawing/2014/main" id="{C8B9C8BC-8697-E94A-733B-D23E6E862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05" y="1473410"/>
              <a:ext cx="7016684" cy="3108960"/>
            </a:xfrm>
            <a:prstGeom prst="rect">
              <a:avLst/>
            </a:prstGeom>
          </p:spPr>
        </p:pic>
        <p:pic>
          <p:nvPicPr>
            <p:cNvPr id="7" name="Picture 6" descr="Chart&#10;&#10;Description automatically generated with medium confidence">
              <a:extLst>
                <a:ext uri="{FF2B5EF4-FFF2-40B4-BE49-F238E27FC236}">
                  <a16:creationId xmlns:a16="http://schemas.microsoft.com/office/drawing/2014/main" id="{54D3D866-F475-676C-D2CF-41DC62C94219}"/>
                </a:ext>
              </a:extLst>
            </p:cNvPr>
            <p:cNvPicPr>
              <a:picLocks noChangeAspect="1"/>
            </p:cNvPicPr>
            <p:nvPr/>
          </p:nvPicPr>
          <p:blipFill>
            <a:blip r:embed="rId4"/>
            <a:stretch>
              <a:fillRect/>
            </a:stretch>
          </p:blipFill>
          <p:spPr>
            <a:xfrm>
              <a:off x="3225189" y="4590480"/>
              <a:ext cx="5708916" cy="1874524"/>
            </a:xfrm>
            <a:prstGeom prst="rect">
              <a:avLst/>
            </a:prstGeom>
          </p:spPr>
        </p:pic>
      </p:grpSp>
    </p:spTree>
    <p:extLst>
      <p:ext uri="{BB962C8B-B14F-4D97-AF65-F5344CB8AC3E}">
        <p14:creationId xmlns:p14="http://schemas.microsoft.com/office/powerpoint/2010/main" val="2056422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diagram&#10;&#10;Description automatically generated">
            <a:extLst>
              <a:ext uri="{FF2B5EF4-FFF2-40B4-BE49-F238E27FC236}">
                <a16:creationId xmlns:a16="http://schemas.microsoft.com/office/drawing/2014/main" id="{1C5EB53B-6414-3E7F-008D-89DEA1B86EA0}"/>
              </a:ext>
            </a:extLst>
          </p:cNvPr>
          <p:cNvPicPr>
            <a:picLocks noGrp="1" noChangeAspect="1"/>
          </p:cNvPicPr>
          <p:nvPr>
            <p:ph idx="4294967295"/>
          </p:nvPr>
        </p:nvPicPr>
        <p:blipFill>
          <a:blip r:embed="rId2"/>
          <a:stretch>
            <a:fillRect/>
          </a:stretch>
        </p:blipFill>
        <p:spPr>
          <a:xfrm>
            <a:off x="1581150" y="1680289"/>
            <a:ext cx="8655050" cy="4649788"/>
          </a:xfrm>
        </p:spPr>
      </p:pic>
      <p:sp>
        <p:nvSpPr>
          <p:cNvPr id="6" name="Title 1">
            <a:extLst>
              <a:ext uri="{FF2B5EF4-FFF2-40B4-BE49-F238E27FC236}">
                <a16:creationId xmlns:a16="http://schemas.microsoft.com/office/drawing/2014/main" id="{A7EECA5D-6A8B-8F6F-29E8-5BD5C0ABBEDF}"/>
              </a:ext>
            </a:extLst>
          </p:cNvPr>
          <p:cNvSpPr txBox="1">
            <a:spLocks/>
          </p:cNvSpPr>
          <p:nvPr/>
        </p:nvSpPr>
        <p:spPr>
          <a:xfrm>
            <a:off x="1524000" y="293610"/>
            <a:ext cx="9144000" cy="1179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9pPr>
          </a:lstStyle>
          <a:p>
            <a:r>
              <a:rPr lang="en-US" sz="3600" kern="0" dirty="0">
                <a:latin typeface="Arial" panose="020B0604020202020204" pitchFamily="34" charset="0"/>
                <a:cs typeface="Arial" panose="020B0604020202020204" pitchFamily="34" charset="0"/>
              </a:rPr>
              <a:t>Topsy-Turvy: Supervising Bottom-up PPI Prediction with the Network</a:t>
            </a:r>
          </a:p>
        </p:txBody>
      </p:sp>
      <p:sp>
        <p:nvSpPr>
          <p:cNvPr id="10" name="TextBox 9">
            <a:extLst>
              <a:ext uri="{FF2B5EF4-FFF2-40B4-BE49-F238E27FC236}">
                <a16:creationId xmlns:a16="http://schemas.microsoft.com/office/drawing/2014/main" id="{2E2C9929-DBCC-EFAB-4694-D99F5CAF4B2B}"/>
              </a:ext>
            </a:extLst>
          </p:cNvPr>
          <p:cNvSpPr txBox="1"/>
          <p:nvPr/>
        </p:nvSpPr>
        <p:spPr>
          <a:xfrm>
            <a:off x="3978503" y="6330077"/>
            <a:ext cx="6563033" cy="430887"/>
          </a:xfrm>
          <a:prstGeom prst="rect">
            <a:avLst/>
          </a:prstGeom>
          <a:noFill/>
        </p:spPr>
        <p:txBody>
          <a:bodyPr wrap="square" rtlCol="0">
            <a:spAutoFit/>
          </a:bodyPr>
          <a:lstStyle/>
          <a:p>
            <a:pPr algn="r"/>
            <a:r>
              <a:rPr lang="en-US" sz="1100" b="0" i="1" dirty="0">
                <a:effectLst/>
                <a:latin typeface="Arial" panose="020B0604020202020204" pitchFamily="34" charset="0"/>
              </a:rPr>
              <a:t>Singh R, </a:t>
            </a:r>
            <a:r>
              <a:rPr lang="en-US" sz="1100" b="0" i="1" dirty="0" err="1">
                <a:effectLst/>
                <a:latin typeface="Arial" panose="020B0604020202020204" pitchFamily="34" charset="0"/>
              </a:rPr>
              <a:t>Devkota</a:t>
            </a:r>
            <a:r>
              <a:rPr lang="en-US" sz="1100" b="0" i="1" dirty="0">
                <a:effectLst/>
                <a:latin typeface="Arial" panose="020B0604020202020204" pitchFamily="34" charset="0"/>
              </a:rPr>
              <a:t> K, </a:t>
            </a:r>
            <a:r>
              <a:rPr lang="en-US" sz="1100" b="0" i="1" dirty="0" err="1">
                <a:effectLst/>
                <a:latin typeface="Arial" panose="020B0604020202020204" pitchFamily="34" charset="0"/>
              </a:rPr>
              <a:t>Sledzieski</a:t>
            </a:r>
            <a:r>
              <a:rPr lang="en-US" sz="1100" b="0" i="1" dirty="0">
                <a:effectLst/>
                <a:latin typeface="Arial" panose="020B0604020202020204" pitchFamily="34" charset="0"/>
              </a:rPr>
              <a:t> S, Berger B and Cowen L.</a:t>
            </a:r>
            <a:r>
              <a:rPr lang="en-US" sz="1100" i="1" dirty="0">
                <a:latin typeface="Arial" panose="020B0604020202020204" pitchFamily="34" charset="0"/>
              </a:rPr>
              <a:t> </a:t>
            </a:r>
            <a:r>
              <a:rPr lang="en-US" sz="1100" b="0" i="1" dirty="0">
                <a:effectLst/>
                <a:latin typeface="Arial" panose="020B0604020202020204" pitchFamily="34" charset="0"/>
              </a:rPr>
              <a:t>2022.</a:t>
            </a:r>
          </a:p>
          <a:p>
            <a:pPr algn="r"/>
            <a:r>
              <a:rPr lang="en-US" sz="1100" b="0" i="1" dirty="0">
                <a:effectLst/>
                <a:latin typeface="Arial" panose="020B0604020202020204" pitchFamily="34" charset="0"/>
              </a:rPr>
              <a:t> Topsy-Turvy: Integrating a Global View Into Sequence-Based PPI Prediction</a:t>
            </a:r>
            <a:endParaRPr lang="en-US" sz="1100" i="1" dirty="0"/>
          </a:p>
        </p:txBody>
      </p:sp>
    </p:spTree>
    <p:extLst>
      <p:ext uri="{BB962C8B-B14F-4D97-AF65-F5344CB8AC3E}">
        <p14:creationId xmlns:p14="http://schemas.microsoft.com/office/powerpoint/2010/main" val="2822530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5F616D-869C-B4CC-895E-940A75116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018" y="901700"/>
            <a:ext cx="5346054" cy="5193792"/>
          </a:xfrm>
          <a:prstGeom prst="rect">
            <a:avLst/>
          </a:prstGeom>
        </p:spPr>
      </p:pic>
      <p:sp>
        <p:nvSpPr>
          <p:cNvPr id="7" name="TextBox 6">
            <a:extLst>
              <a:ext uri="{FF2B5EF4-FFF2-40B4-BE49-F238E27FC236}">
                <a16:creationId xmlns:a16="http://schemas.microsoft.com/office/drawing/2014/main" id="{E3C25674-44B1-6A06-F153-50962A4896B8}"/>
              </a:ext>
            </a:extLst>
          </p:cNvPr>
          <p:cNvSpPr txBox="1"/>
          <p:nvPr/>
        </p:nvSpPr>
        <p:spPr>
          <a:xfrm>
            <a:off x="3978503" y="6330077"/>
            <a:ext cx="6563033" cy="430887"/>
          </a:xfrm>
          <a:prstGeom prst="rect">
            <a:avLst/>
          </a:prstGeom>
          <a:noFill/>
        </p:spPr>
        <p:txBody>
          <a:bodyPr wrap="square" rtlCol="0">
            <a:spAutoFit/>
          </a:bodyPr>
          <a:lstStyle/>
          <a:p>
            <a:pPr algn="r"/>
            <a:r>
              <a:rPr lang="en-US" sz="1100" b="0" i="1" dirty="0">
                <a:effectLst/>
                <a:latin typeface="Arial" panose="020B0604020202020204" pitchFamily="34" charset="0"/>
              </a:rPr>
              <a:t>Singh R, </a:t>
            </a:r>
            <a:r>
              <a:rPr lang="en-US" sz="1100" b="0" i="1" dirty="0" err="1">
                <a:effectLst/>
                <a:latin typeface="Arial" panose="020B0604020202020204" pitchFamily="34" charset="0"/>
              </a:rPr>
              <a:t>Devkota</a:t>
            </a:r>
            <a:r>
              <a:rPr lang="en-US" sz="1100" b="0" i="1" dirty="0">
                <a:effectLst/>
                <a:latin typeface="Arial" panose="020B0604020202020204" pitchFamily="34" charset="0"/>
              </a:rPr>
              <a:t> K, </a:t>
            </a:r>
            <a:r>
              <a:rPr lang="en-US" sz="1100" b="0" i="1" dirty="0" err="1">
                <a:effectLst/>
                <a:latin typeface="Arial" panose="020B0604020202020204" pitchFamily="34" charset="0"/>
              </a:rPr>
              <a:t>Sledzieski</a:t>
            </a:r>
            <a:r>
              <a:rPr lang="en-US" sz="1100" b="0" i="1" dirty="0">
                <a:effectLst/>
                <a:latin typeface="Arial" panose="020B0604020202020204" pitchFamily="34" charset="0"/>
              </a:rPr>
              <a:t> S, Berger B and Cowen L.</a:t>
            </a:r>
            <a:r>
              <a:rPr lang="en-US" sz="1100" i="1" dirty="0">
                <a:latin typeface="Arial" panose="020B0604020202020204" pitchFamily="34" charset="0"/>
              </a:rPr>
              <a:t> </a:t>
            </a:r>
            <a:r>
              <a:rPr lang="en-US" sz="1100" b="0" i="1" dirty="0">
                <a:effectLst/>
                <a:latin typeface="Arial" panose="020B0604020202020204" pitchFamily="34" charset="0"/>
              </a:rPr>
              <a:t>2022.</a:t>
            </a:r>
          </a:p>
          <a:p>
            <a:pPr algn="r"/>
            <a:r>
              <a:rPr lang="en-US" sz="1100" b="0" i="1" dirty="0">
                <a:effectLst/>
                <a:latin typeface="Arial" panose="020B0604020202020204" pitchFamily="34" charset="0"/>
              </a:rPr>
              <a:t> Topsy-Turvy: Integrating a Global View Into Sequence-Based PPI Prediction</a:t>
            </a:r>
            <a:endParaRPr lang="en-US" sz="1100" i="1" dirty="0"/>
          </a:p>
        </p:txBody>
      </p:sp>
      <p:sp>
        <p:nvSpPr>
          <p:cNvPr id="2" name="Rectangle 1">
            <a:extLst>
              <a:ext uri="{FF2B5EF4-FFF2-40B4-BE49-F238E27FC236}">
                <a16:creationId xmlns:a16="http://schemas.microsoft.com/office/drawing/2014/main" id="{E1FD8779-B8E1-7300-0D54-A7030F4E690E}"/>
              </a:ext>
            </a:extLst>
          </p:cNvPr>
          <p:cNvSpPr/>
          <p:nvPr/>
        </p:nvSpPr>
        <p:spPr>
          <a:xfrm>
            <a:off x="2981191" y="901700"/>
            <a:ext cx="1423384" cy="2025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best  to combine both approaches?</a:t>
            </a:r>
          </a:p>
        </p:txBody>
      </p:sp>
      <p:sp>
        <p:nvSpPr>
          <p:cNvPr id="5" name="TextBox 4">
            <a:extLst>
              <a:ext uri="{FF2B5EF4-FFF2-40B4-BE49-F238E27FC236}">
                <a16:creationId xmlns:a16="http://schemas.microsoft.com/office/drawing/2014/main" id="{1DB9DECA-98FA-773C-2D15-386DD6BE0D77}"/>
              </a:ext>
            </a:extLst>
          </p:cNvPr>
          <p:cNvSpPr txBox="1"/>
          <p:nvPr/>
        </p:nvSpPr>
        <p:spPr>
          <a:xfrm>
            <a:off x="7495505" y="1210614"/>
            <a:ext cx="3380704" cy="3693319"/>
          </a:xfrm>
          <a:prstGeom prst="rect">
            <a:avLst/>
          </a:prstGeom>
          <a:noFill/>
        </p:spPr>
        <p:txBody>
          <a:bodyPr wrap="square" rtlCol="0">
            <a:spAutoFit/>
          </a:bodyPr>
          <a:lstStyle/>
          <a:p>
            <a:r>
              <a:rPr lang="en-US" dirty="0"/>
              <a:t>This is an important open problem:</a:t>
            </a:r>
          </a:p>
          <a:p>
            <a:endParaRPr lang="en-US" dirty="0"/>
          </a:p>
          <a:p>
            <a:r>
              <a:rPr lang="en-US" dirty="0"/>
              <a:t> - Our TT-Hybrid method attempts this</a:t>
            </a:r>
          </a:p>
          <a:p>
            <a:endParaRPr lang="en-US" dirty="0"/>
          </a:p>
          <a:p>
            <a:pPr marL="285750" indent="-285750">
              <a:buFontTx/>
              <a:buChar char="-"/>
            </a:pPr>
            <a:r>
              <a:rPr lang="en-US" dirty="0"/>
              <a:t>Need to be careful about ascertainment bias when evaluating results:  (i.e. existing training data overestimates network-based edges and under-estimates sequence-based edges). </a:t>
            </a:r>
          </a:p>
        </p:txBody>
      </p:sp>
      <p:sp>
        <p:nvSpPr>
          <p:cNvPr id="6" name="TextBox 5">
            <a:extLst>
              <a:ext uri="{FF2B5EF4-FFF2-40B4-BE49-F238E27FC236}">
                <a16:creationId xmlns:a16="http://schemas.microsoft.com/office/drawing/2014/main" id="{F5179725-0546-A44C-A1F2-DE65AFDD64BE}"/>
              </a:ext>
            </a:extLst>
          </p:cNvPr>
          <p:cNvSpPr txBox="1"/>
          <p:nvPr/>
        </p:nvSpPr>
        <p:spPr>
          <a:xfrm>
            <a:off x="76200" y="6425326"/>
            <a:ext cx="2388136" cy="307777"/>
          </a:xfrm>
          <a:prstGeom prst="rect">
            <a:avLst/>
          </a:prstGeom>
          <a:noFill/>
        </p:spPr>
        <p:txBody>
          <a:bodyPr wrap="square" rtlCol="0">
            <a:spAutoFit/>
          </a:bodyPr>
          <a:lstStyle/>
          <a:p>
            <a:pPr algn="r"/>
            <a:r>
              <a:rPr lang="en-US" sz="1400" dirty="0"/>
              <a:t>Created with </a:t>
            </a:r>
            <a:r>
              <a:rPr lang="en-US" sz="1400" dirty="0" err="1"/>
              <a:t>BioRender</a:t>
            </a:r>
            <a:endParaRPr lang="en-US" sz="1400" dirty="0"/>
          </a:p>
        </p:txBody>
      </p:sp>
    </p:spTree>
    <p:extLst>
      <p:ext uri="{BB962C8B-B14F-4D97-AF65-F5344CB8AC3E}">
        <p14:creationId xmlns:p14="http://schemas.microsoft.com/office/powerpoint/2010/main" val="2691175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9557" y="772035"/>
            <a:ext cx="8072889" cy="4541001"/>
          </a:xfrm>
          <a:prstGeom prst="rect">
            <a:avLst/>
          </a:prstGeom>
        </p:spPr>
      </p:pic>
      <p:sp>
        <p:nvSpPr>
          <p:cNvPr id="2" name="Title 1"/>
          <p:cNvSpPr>
            <a:spLocks noGrp="1"/>
          </p:cNvSpPr>
          <p:nvPr>
            <p:ph type="title"/>
          </p:nvPr>
        </p:nvSpPr>
        <p:spPr>
          <a:xfrm>
            <a:off x="1981200" y="-21700"/>
            <a:ext cx="8229600" cy="673629"/>
          </a:xfrm>
        </p:spPr>
        <p:txBody>
          <a:bodyPr>
            <a:normAutofit fontScale="90000"/>
          </a:bodyPr>
          <a:lstStyle/>
          <a:p>
            <a:r>
              <a:rPr lang="en-US" dirty="0"/>
              <a:t>Variation in the Human Population</a:t>
            </a:r>
          </a:p>
        </p:txBody>
      </p:sp>
      <p:pic>
        <p:nvPicPr>
          <p:cNvPr id="7" name="Picture 6"/>
          <p:cNvPicPr>
            <a:picLocks noChangeAspect="1"/>
          </p:cNvPicPr>
          <p:nvPr/>
        </p:nvPicPr>
        <p:blipFill>
          <a:blip r:embed="rId4" cstate="print">
            <a:biLevel thresh="75000"/>
            <a:alphaModFix amt="84000"/>
            <a:extLst>
              <a:ext uri="{28A0092B-C50C-407E-A947-70E740481C1C}">
                <a14:useLocalDpi xmlns:a14="http://schemas.microsoft.com/office/drawing/2010/main"/>
              </a:ext>
            </a:extLst>
          </a:blip>
          <a:stretch>
            <a:fillRect/>
          </a:stretch>
        </p:blipFill>
        <p:spPr>
          <a:xfrm>
            <a:off x="1962486" y="3009848"/>
            <a:ext cx="352044" cy="640080"/>
          </a:xfrm>
          <a:prstGeom prst="rect">
            <a:avLst/>
          </a:prstGeom>
        </p:spPr>
      </p:pic>
      <p:pic>
        <p:nvPicPr>
          <p:cNvPr id="8" name="Picture 7"/>
          <p:cNvPicPr>
            <a:picLocks noChangeAspect="1"/>
          </p:cNvPicPr>
          <p:nvPr/>
        </p:nvPicPr>
        <p:blipFill>
          <a:blip r:embed="rId5" cstate="print">
            <a:biLevel thresh="75000"/>
            <a:extLst>
              <a:ext uri="{28A0092B-C50C-407E-A947-70E740481C1C}">
                <a14:useLocalDpi xmlns:a14="http://schemas.microsoft.com/office/drawing/2010/main"/>
              </a:ext>
            </a:extLst>
          </a:blip>
          <a:stretch>
            <a:fillRect/>
          </a:stretch>
        </p:blipFill>
        <p:spPr>
          <a:xfrm>
            <a:off x="1996752" y="4526789"/>
            <a:ext cx="310142" cy="640080"/>
          </a:xfrm>
          <a:prstGeom prst="rect">
            <a:avLst/>
          </a:prstGeom>
        </p:spPr>
      </p:pic>
      <p:pic>
        <p:nvPicPr>
          <p:cNvPr id="9" name="Picture 8"/>
          <p:cNvPicPr>
            <a:picLocks noChangeAspect="1"/>
          </p:cNvPicPr>
          <p:nvPr/>
        </p:nvPicPr>
        <p:blipFill>
          <a:blip r:embed="rId6" cstate="print">
            <a:duotone>
              <a:prstClr val="black"/>
              <a:srgbClr val="000000">
                <a:tint val="45000"/>
                <a:satMod val="400000"/>
              </a:srgbClr>
            </a:duotone>
            <a:extLst>
              <a:ext uri="{28A0092B-C50C-407E-A947-70E740481C1C}">
                <a14:useLocalDpi xmlns:a14="http://schemas.microsoft.com/office/drawing/2010/main"/>
              </a:ext>
            </a:extLst>
          </a:blip>
          <a:stretch>
            <a:fillRect/>
          </a:stretch>
        </p:blipFill>
        <p:spPr>
          <a:xfrm>
            <a:off x="1973657" y="815288"/>
            <a:ext cx="441655" cy="640080"/>
          </a:xfrm>
          <a:prstGeom prst="rect">
            <a:avLst/>
          </a:prstGeom>
        </p:spPr>
      </p:pic>
      <p:pic>
        <p:nvPicPr>
          <p:cNvPr id="10" name="Picture 9"/>
          <p:cNvPicPr>
            <a:picLocks noChangeAspect="1"/>
          </p:cNvPicPr>
          <p:nvPr/>
        </p:nvPicPr>
        <p:blipFill>
          <a:blip r:embed="rId7" cstate="print">
            <a:biLevel thresh="75000"/>
            <a:alphaModFix amt="70000"/>
            <a:extLst>
              <a:ext uri="{28A0092B-C50C-407E-A947-70E740481C1C}">
                <a14:useLocalDpi xmlns:a14="http://schemas.microsoft.com/office/drawing/2010/main"/>
              </a:ext>
            </a:extLst>
          </a:blip>
          <a:stretch>
            <a:fillRect/>
          </a:stretch>
        </p:blipFill>
        <p:spPr>
          <a:xfrm>
            <a:off x="1940001" y="3741369"/>
            <a:ext cx="415734" cy="693981"/>
          </a:xfrm>
          <a:prstGeom prst="rect">
            <a:avLst/>
          </a:prstGeom>
        </p:spPr>
      </p:pic>
      <p:pic>
        <p:nvPicPr>
          <p:cNvPr id="11" name="Picture 10"/>
          <p:cNvPicPr>
            <a:picLocks noChangeAspect="1"/>
          </p:cNvPicPr>
          <p:nvPr/>
        </p:nvPicPr>
        <p:blipFill>
          <a:blip r:embed="rId8" cstate="print">
            <a:biLevel thresh="75000"/>
            <a:alphaModFix amt="54000"/>
            <a:extLst>
              <a:ext uri="{28A0092B-C50C-407E-A947-70E740481C1C}">
                <a14:useLocalDpi xmlns:a14="http://schemas.microsoft.com/office/drawing/2010/main"/>
              </a:ext>
            </a:extLst>
          </a:blip>
          <a:stretch>
            <a:fillRect/>
          </a:stretch>
        </p:blipFill>
        <p:spPr>
          <a:xfrm>
            <a:off x="1973656" y="1546808"/>
            <a:ext cx="333238" cy="640080"/>
          </a:xfrm>
          <a:prstGeom prst="rect">
            <a:avLst/>
          </a:prstGeom>
        </p:spPr>
      </p:pic>
      <p:pic>
        <p:nvPicPr>
          <p:cNvPr id="12" name="Picture 11"/>
          <p:cNvPicPr>
            <a:picLocks noChangeAspect="1"/>
          </p:cNvPicPr>
          <p:nvPr/>
        </p:nvPicPr>
        <p:blipFill>
          <a:blip r:embed="rId9" cstate="print">
            <a:duotone>
              <a:prstClr val="black"/>
              <a:srgbClr val="565656">
                <a:tint val="45000"/>
                <a:satMod val="400000"/>
              </a:srgbClr>
            </a:duotone>
            <a:alphaModFix amt="33000"/>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a:ext>
            </a:extLst>
          </a:blip>
          <a:stretch>
            <a:fillRect/>
          </a:stretch>
        </p:blipFill>
        <p:spPr>
          <a:xfrm>
            <a:off x="1962486" y="2278328"/>
            <a:ext cx="344408" cy="640080"/>
          </a:xfrm>
          <a:prstGeom prst="rect">
            <a:avLst/>
          </a:prstGeom>
        </p:spPr>
      </p:pic>
      <p:grpSp>
        <p:nvGrpSpPr>
          <p:cNvPr id="13" name="Group 12"/>
          <p:cNvGrpSpPr/>
          <p:nvPr/>
        </p:nvGrpSpPr>
        <p:grpSpPr>
          <a:xfrm>
            <a:off x="2549723" y="934834"/>
            <a:ext cx="7862292" cy="4096696"/>
            <a:chOff x="1025723" y="934834"/>
            <a:chExt cx="7862292" cy="4096696"/>
          </a:xfrm>
        </p:grpSpPr>
        <p:sp>
          <p:nvSpPr>
            <p:cNvPr id="15" name="TextBox 14"/>
            <p:cNvSpPr txBox="1"/>
            <p:nvPr/>
          </p:nvSpPr>
          <p:spPr>
            <a:xfrm>
              <a:off x="1025723" y="1680307"/>
              <a:ext cx="7862292" cy="369332"/>
            </a:xfrm>
            <a:prstGeom prst="rect">
              <a:avLst/>
            </a:prstGeom>
            <a:noFill/>
          </p:spPr>
          <p:txBody>
            <a:bodyPr wrap="square" rtlCol="0">
              <a:spAutoFit/>
            </a:bodyPr>
            <a:lstStyle/>
            <a:p>
              <a:r>
                <a:rPr lang="en-US" dirty="0">
                  <a:latin typeface="Andale Mono"/>
                  <a:cs typeface="Andale Mono"/>
                </a:rPr>
                <a:t>...ATTCGTCGTGCGTGA</a:t>
              </a:r>
              <a:r>
                <a:rPr lang="en-US" dirty="0">
                  <a:solidFill>
                    <a:srgbClr val="FF0000"/>
                  </a:solidFill>
                  <a:latin typeface="Andale Mono"/>
                  <a:cs typeface="Andale Mono"/>
                </a:rPr>
                <a:t>GC</a:t>
              </a:r>
              <a:r>
                <a:rPr lang="en-US" dirty="0">
                  <a:latin typeface="Andale Mono"/>
                  <a:cs typeface="Andale Mono"/>
                </a:rPr>
                <a:t>AGATCGAGCTAGCGCGATATCGAGGAG</a:t>
              </a:r>
              <a:r>
                <a:rPr lang="en-US" dirty="0">
                  <a:solidFill>
                    <a:srgbClr val="FF0000"/>
                  </a:solidFill>
                  <a:latin typeface="Andale Mono"/>
                  <a:cs typeface="Andale Mono"/>
                </a:rPr>
                <a:t>T</a:t>
              </a:r>
              <a:r>
                <a:rPr lang="en-US" dirty="0">
                  <a:latin typeface="Andale Mono"/>
                  <a:cs typeface="Andale Mono"/>
                </a:rPr>
                <a:t>CGATC...</a:t>
              </a:r>
            </a:p>
          </p:txBody>
        </p:sp>
        <p:sp>
          <p:nvSpPr>
            <p:cNvPr id="14" name="TextBox 13"/>
            <p:cNvSpPr txBox="1"/>
            <p:nvPr/>
          </p:nvSpPr>
          <p:spPr>
            <a:xfrm>
              <a:off x="1025723" y="934834"/>
              <a:ext cx="7862292" cy="369332"/>
            </a:xfrm>
            <a:prstGeom prst="rect">
              <a:avLst/>
            </a:prstGeom>
            <a:noFill/>
          </p:spPr>
          <p:txBody>
            <a:bodyPr wrap="square" rtlCol="0">
              <a:spAutoFit/>
            </a:bodyPr>
            <a:lstStyle/>
            <a:p>
              <a:r>
                <a:rPr lang="en-US" dirty="0">
                  <a:latin typeface="Andale Mono"/>
                  <a:cs typeface="Andale Mono"/>
                </a:rPr>
                <a:t>...ATTCGTC</a:t>
              </a:r>
              <a:r>
                <a:rPr lang="en-US" dirty="0">
                  <a:solidFill>
                    <a:srgbClr val="FF0000"/>
                  </a:solidFill>
                  <a:latin typeface="Andale Mono"/>
                  <a:cs typeface="Andale Mono"/>
                </a:rPr>
                <a:t>A</a:t>
              </a:r>
              <a:r>
                <a:rPr lang="en-US" dirty="0">
                  <a:latin typeface="Andale Mono"/>
                  <a:cs typeface="Andale Mono"/>
                </a:rPr>
                <a:t>TGCGTGACGAGATCGAGCTAGCGCGA</a:t>
              </a:r>
              <a:r>
                <a:rPr lang="en-US" dirty="0">
                  <a:solidFill>
                    <a:srgbClr val="FF0000"/>
                  </a:solidFill>
                  <a:latin typeface="Andale Mono"/>
                  <a:cs typeface="Andale Mono"/>
                </a:rPr>
                <a:t>A</a:t>
              </a:r>
              <a:r>
                <a:rPr lang="en-US" dirty="0">
                  <a:latin typeface="Andale Mono"/>
                  <a:cs typeface="Andale Mono"/>
                </a:rPr>
                <a:t>ATCGAGGAGGCGATC...</a:t>
              </a:r>
            </a:p>
          </p:txBody>
        </p:sp>
        <p:sp>
          <p:nvSpPr>
            <p:cNvPr id="16" name="TextBox 15"/>
            <p:cNvSpPr txBox="1"/>
            <p:nvPr/>
          </p:nvSpPr>
          <p:spPr>
            <a:xfrm>
              <a:off x="1025723" y="2425780"/>
              <a:ext cx="7862292" cy="369332"/>
            </a:xfrm>
            <a:prstGeom prst="rect">
              <a:avLst/>
            </a:prstGeom>
            <a:noFill/>
          </p:spPr>
          <p:txBody>
            <a:bodyPr wrap="square" rtlCol="0">
              <a:spAutoFit/>
            </a:bodyPr>
            <a:lstStyle/>
            <a:p>
              <a:r>
                <a:rPr lang="en-US" dirty="0">
                  <a:latin typeface="Andale Mono"/>
                  <a:cs typeface="Andale Mono"/>
                </a:rPr>
                <a:t>...ATTCGTCGTGCGTGACGAGATCGAGCTAGCGCGATATCGAGGAG</a:t>
              </a:r>
              <a:r>
                <a:rPr lang="en-US" dirty="0">
                  <a:solidFill>
                    <a:srgbClr val="FF0000"/>
                  </a:solidFill>
                  <a:latin typeface="Andale Mono"/>
                  <a:cs typeface="Andale Mono"/>
                </a:rPr>
                <a:t>T</a:t>
              </a:r>
              <a:r>
                <a:rPr lang="en-US" dirty="0">
                  <a:latin typeface="Andale Mono"/>
                  <a:cs typeface="Andale Mono"/>
                </a:rPr>
                <a:t>CGATC...</a:t>
              </a:r>
            </a:p>
          </p:txBody>
        </p:sp>
        <p:sp>
          <p:nvSpPr>
            <p:cNvPr id="17" name="TextBox 16"/>
            <p:cNvSpPr txBox="1"/>
            <p:nvPr/>
          </p:nvSpPr>
          <p:spPr>
            <a:xfrm>
              <a:off x="1025723" y="3171253"/>
              <a:ext cx="7862292" cy="369332"/>
            </a:xfrm>
            <a:prstGeom prst="rect">
              <a:avLst/>
            </a:prstGeom>
            <a:noFill/>
          </p:spPr>
          <p:txBody>
            <a:bodyPr wrap="square" rtlCol="0">
              <a:spAutoFit/>
            </a:bodyPr>
            <a:lstStyle/>
            <a:p>
              <a:r>
                <a:rPr lang="en-US" dirty="0">
                  <a:latin typeface="Andale Mono"/>
                  <a:cs typeface="Andale Mono"/>
                </a:rPr>
                <a:t>...ATTCGTCGTGCGTGACGAGATCGAGCTAGCGCG</a:t>
              </a:r>
              <a:r>
                <a:rPr lang="en-US" dirty="0">
                  <a:solidFill>
                    <a:srgbClr val="FF0000"/>
                  </a:solidFill>
                  <a:latin typeface="Andale Mono"/>
                  <a:cs typeface="Andale Mono"/>
                </a:rPr>
                <a:t>CA</a:t>
              </a:r>
              <a:r>
                <a:rPr lang="en-US" dirty="0">
                  <a:latin typeface="Andale Mono"/>
                  <a:cs typeface="Andale Mono"/>
                </a:rPr>
                <a:t>ATCGAGGAGGCGATC...</a:t>
              </a:r>
            </a:p>
          </p:txBody>
        </p:sp>
        <p:sp>
          <p:nvSpPr>
            <p:cNvPr id="18" name="TextBox 17"/>
            <p:cNvSpPr txBox="1"/>
            <p:nvPr/>
          </p:nvSpPr>
          <p:spPr>
            <a:xfrm>
              <a:off x="1025723" y="3916726"/>
              <a:ext cx="7862292" cy="369332"/>
            </a:xfrm>
            <a:prstGeom prst="rect">
              <a:avLst/>
            </a:prstGeom>
            <a:noFill/>
          </p:spPr>
          <p:txBody>
            <a:bodyPr wrap="square" rtlCol="0">
              <a:spAutoFit/>
            </a:bodyPr>
            <a:lstStyle/>
            <a:p>
              <a:r>
                <a:rPr lang="en-US" dirty="0">
                  <a:latin typeface="Andale Mono"/>
                  <a:cs typeface="Andale Mono"/>
                </a:rPr>
                <a:t>...</a:t>
              </a:r>
              <a:r>
                <a:rPr lang="en-US" dirty="0">
                  <a:solidFill>
                    <a:srgbClr val="FF0000"/>
                  </a:solidFill>
                  <a:latin typeface="Andale Mono"/>
                  <a:cs typeface="Andale Mono"/>
                </a:rPr>
                <a:t>T</a:t>
              </a:r>
              <a:r>
                <a:rPr lang="en-US" dirty="0">
                  <a:latin typeface="Andale Mono"/>
                  <a:cs typeface="Andale Mono"/>
                </a:rPr>
                <a:t>TTCGTCGTGCGTGACGAGATCGAGCTAGCGCGATATCGGAGAGGCG</a:t>
              </a:r>
              <a:r>
                <a:rPr lang="en-US" dirty="0">
                  <a:solidFill>
                    <a:srgbClr val="FF0000"/>
                  </a:solidFill>
                  <a:latin typeface="Andale Mono"/>
                  <a:cs typeface="Andale Mono"/>
                </a:rPr>
                <a:t>G</a:t>
              </a:r>
              <a:r>
                <a:rPr lang="en-US" dirty="0">
                  <a:latin typeface="Andale Mono"/>
                  <a:cs typeface="Andale Mono"/>
                </a:rPr>
                <a:t>TC...</a:t>
              </a:r>
            </a:p>
          </p:txBody>
        </p:sp>
        <p:sp>
          <p:nvSpPr>
            <p:cNvPr id="19" name="TextBox 18"/>
            <p:cNvSpPr txBox="1"/>
            <p:nvPr/>
          </p:nvSpPr>
          <p:spPr>
            <a:xfrm>
              <a:off x="1025723" y="4662198"/>
              <a:ext cx="7862292" cy="369332"/>
            </a:xfrm>
            <a:prstGeom prst="rect">
              <a:avLst/>
            </a:prstGeom>
            <a:noFill/>
          </p:spPr>
          <p:txBody>
            <a:bodyPr wrap="square" rtlCol="0">
              <a:spAutoFit/>
            </a:bodyPr>
            <a:lstStyle/>
            <a:p>
              <a:r>
                <a:rPr lang="en-US" dirty="0">
                  <a:latin typeface="Andale Mono"/>
                  <a:cs typeface="Andale Mono"/>
                </a:rPr>
                <a:t>...</a:t>
              </a:r>
              <a:r>
                <a:rPr lang="en-US" dirty="0">
                  <a:solidFill>
                    <a:srgbClr val="FF0000"/>
                  </a:solidFill>
                  <a:latin typeface="Andale Mono"/>
                  <a:cs typeface="Andale Mono"/>
                </a:rPr>
                <a:t>T</a:t>
              </a:r>
              <a:r>
                <a:rPr lang="en-US" dirty="0">
                  <a:latin typeface="Andale Mono"/>
                  <a:cs typeface="Andale Mono"/>
                </a:rPr>
                <a:t>TTCGTC</a:t>
              </a:r>
              <a:r>
                <a:rPr lang="en-US" dirty="0">
                  <a:solidFill>
                    <a:srgbClr val="FF0000"/>
                  </a:solidFill>
                  <a:latin typeface="Andale Mono"/>
                  <a:cs typeface="Andale Mono"/>
                </a:rPr>
                <a:t>TCC</a:t>
              </a:r>
              <a:r>
                <a:rPr lang="en-US" dirty="0">
                  <a:latin typeface="Andale Mono"/>
                  <a:cs typeface="Andale Mono"/>
                </a:rPr>
                <a:t>CGTG</a:t>
              </a:r>
              <a:r>
                <a:rPr lang="en-US" dirty="0">
                  <a:solidFill>
                    <a:srgbClr val="FF0000"/>
                  </a:solidFill>
                  <a:latin typeface="Andale Mono"/>
                  <a:cs typeface="Andale Mono"/>
                </a:rPr>
                <a:t>T</a:t>
              </a:r>
              <a:r>
                <a:rPr lang="en-US" dirty="0">
                  <a:latin typeface="Andale Mono"/>
                  <a:cs typeface="Andale Mono"/>
                </a:rPr>
                <a:t>C</a:t>
              </a:r>
              <a:r>
                <a:rPr lang="en-US" dirty="0">
                  <a:solidFill>
                    <a:srgbClr val="FF0000"/>
                  </a:solidFill>
                  <a:latin typeface="Andale Mono"/>
                  <a:cs typeface="Andale Mono"/>
                </a:rPr>
                <a:t>C</a:t>
              </a:r>
              <a:r>
                <a:rPr lang="en-US" dirty="0">
                  <a:latin typeface="Andale Mono"/>
                  <a:cs typeface="Andale Mono"/>
                </a:rPr>
                <a:t>AGAT</a:t>
              </a:r>
              <a:r>
                <a:rPr lang="en-US" dirty="0">
                  <a:solidFill>
                    <a:srgbClr val="FF0000"/>
                  </a:solidFill>
                  <a:latin typeface="Andale Mono"/>
                  <a:cs typeface="Andale Mono"/>
                </a:rPr>
                <a:t>AA</a:t>
              </a:r>
              <a:r>
                <a:rPr lang="en-US" dirty="0">
                  <a:latin typeface="Andale Mono"/>
                  <a:cs typeface="Andale Mono"/>
                </a:rPr>
                <a:t>AGCTAGCGCG</a:t>
              </a:r>
              <a:r>
                <a:rPr lang="en-US" dirty="0">
                  <a:solidFill>
                    <a:srgbClr val="FF0000"/>
                  </a:solidFill>
                  <a:latin typeface="Andale Mono"/>
                  <a:cs typeface="Andale Mono"/>
                </a:rPr>
                <a:t>T</a:t>
              </a:r>
              <a:r>
                <a:rPr lang="en-US" dirty="0">
                  <a:latin typeface="Andale Mono"/>
                  <a:cs typeface="Andale Mono"/>
                </a:rPr>
                <a:t>TATCGGAGAGG</a:t>
              </a:r>
              <a:r>
                <a:rPr lang="en-US" dirty="0">
                  <a:solidFill>
                    <a:srgbClr val="FF0000"/>
                  </a:solidFill>
                  <a:latin typeface="Andale Mono"/>
                  <a:cs typeface="Andale Mono"/>
                </a:rPr>
                <a:t>A</a:t>
              </a:r>
              <a:r>
                <a:rPr lang="en-US" dirty="0">
                  <a:latin typeface="Andale Mono"/>
                  <a:cs typeface="Andale Mono"/>
                </a:rPr>
                <a:t>GATC...</a:t>
              </a:r>
            </a:p>
          </p:txBody>
        </p:sp>
      </p:grpSp>
      <p:pic>
        <p:nvPicPr>
          <p:cNvPr id="20" name="Picture 19"/>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996752" y="4526789"/>
            <a:ext cx="310142" cy="640080"/>
          </a:xfrm>
          <a:prstGeom prst="rect">
            <a:avLst/>
          </a:prstGeom>
        </p:spPr>
      </p:pic>
      <p:sp>
        <p:nvSpPr>
          <p:cNvPr id="22" name="TextBox 21"/>
          <p:cNvSpPr txBox="1"/>
          <p:nvPr/>
        </p:nvSpPr>
        <p:spPr>
          <a:xfrm>
            <a:off x="1617173" y="5080370"/>
            <a:ext cx="1042005" cy="338554"/>
          </a:xfrm>
          <a:prstGeom prst="rect">
            <a:avLst/>
          </a:prstGeom>
          <a:noFill/>
        </p:spPr>
        <p:txBody>
          <a:bodyPr wrap="square" rtlCol="0">
            <a:spAutoFit/>
          </a:bodyPr>
          <a:lstStyle/>
          <a:p>
            <a:pPr algn="ctr"/>
            <a:r>
              <a:rPr lang="en-US" sz="1600" dirty="0">
                <a:solidFill>
                  <a:schemeClr val="accent2"/>
                </a:solidFill>
                <a:latin typeface="Optima"/>
                <a:cs typeface="Optima"/>
              </a:rPr>
              <a:t>disease</a:t>
            </a:r>
          </a:p>
        </p:txBody>
      </p:sp>
      <p:sp>
        <p:nvSpPr>
          <p:cNvPr id="23" name="TextBox 22">
            <a:extLst>
              <a:ext uri="{FF2B5EF4-FFF2-40B4-BE49-F238E27FC236}">
                <a16:creationId xmlns:a16="http://schemas.microsoft.com/office/drawing/2014/main" id="{33BAD0A8-FA66-B445-B406-0608E65BDEF3}"/>
              </a:ext>
            </a:extLst>
          </p:cNvPr>
          <p:cNvSpPr txBox="1"/>
          <p:nvPr/>
        </p:nvSpPr>
        <p:spPr>
          <a:xfrm>
            <a:off x="2355137" y="5707723"/>
            <a:ext cx="7855589" cy="430887"/>
          </a:xfrm>
          <a:prstGeom prst="rect">
            <a:avLst/>
          </a:prstGeom>
          <a:noFill/>
        </p:spPr>
        <p:txBody>
          <a:bodyPr wrap="square" rtlCol="0">
            <a:spAutoFit/>
          </a:bodyPr>
          <a:lstStyle/>
          <a:p>
            <a:pPr algn="ctr"/>
            <a:r>
              <a:rPr lang="en-US" sz="2200" b="1" dirty="0">
                <a:solidFill>
                  <a:srgbClr val="AF0019"/>
                </a:solidFill>
                <a:latin typeface="Optima"/>
                <a:cs typeface="Optima"/>
              </a:rPr>
              <a:t>Understanding affects of variation/mutations on network</a:t>
            </a:r>
          </a:p>
        </p:txBody>
      </p:sp>
    </p:spTree>
    <p:extLst>
      <p:ext uri="{BB962C8B-B14F-4D97-AF65-F5344CB8AC3E}">
        <p14:creationId xmlns:p14="http://schemas.microsoft.com/office/powerpoint/2010/main" val="79343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106113" y="152400"/>
            <a:ext cx="8892532"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cap="small">
                <a:solidFill>
                  <a:schemeClr val="tx1">
                    <a:lumMod val="65000"/>
                    <a:lumOff val="35000"/>
                  </a:schemeClr>
                </a:solidFill>
                <a:latin typeface="Optima"/>
                <a:ea typeface="+mj-ea"/>
                <a:cs typeface="Optima"/>
              </a:defRPr>
            </a:lvl1pPr>
          </a:lstStyle>
          <a:p>
            <a:r>
              <a:rPr lang="en-US" sz="3200" dirty="0">
                <a:solidFill>
                  <a:schemeClr val="tx1"/>
                </a:solidFill>
              </a:rPr>
              <a:t>Mutations Can Alter Networks</a:t>
            </a:r>
            <a:endParaRPr lang="en-US" dirty="0">
              <a:solidFill>
                <a:schemeClr val="tx1"/>
              </a:solidFill>
            </a:endParaRPr>
          </a:p>
        </p:txBody>
      </p:sp>
      <p:grpSp>
        <p:nvGrpSpPr>
          <p:cNvPr id="13" name="Group 12"/>
          <p:cNvGrpSpPr/>
          <p:nvPr/>
        </p:nvGrpSpPr>
        <p:grpSpPr>
          <a:xfrm>
            <a:off x="1094690" y="2381396"/>
            <a:ext cx="3439455" cy="2532445"/>
            <a:chOff x="2602030" y="3324351"/>
            <a:chExt cx="3439455" cy="2532445"/>
          </a:xfrm>
        </p:grpSpPr>
        <p:grpSp>
          <p:nvGrpSpPr>
            <p:cNvPr id="7" name="Group 6"/>
            <p:cNvGrpSpPr/>
            <p:nvPr/>
          </p:nvGrpSpPr>
          <p:grpSpPr>
            <a:xfrm>
              <a:off x="2644580" y="3324351"/>
              <a:ext cx="3098995" cy="2532445"/>
              <a:chOff x="2644580" y="3324351"/>
              <a:chExt cx="3098995" cy="2532445"/>
            </a:xfrm>
          </p:grpSpPr>
          <p:sp>
            <p:nvSpPr>
              <p:cNvPr id="61" name="Oval 70"/>
              <p:cNvSpPr>
                <a:spLocks noChangeArrowheads="1"/>
              </p:cNvSpPr>
              <p:nvPr/>
            </p:nvSpPr>
            <p:spPr bwMode="auto">
              <a:xfrm>
                <a:off x="4400550" y="4010151"/>
                <a:ext cx="374650" cy="387350"/>
              </a:xfrm>
              <a:prstGeom prst="ellipse">
                <a:avLst/>
              </a:prstGeom>
              <a:solidFill>
                <a:schemeClr val="tx2">
                  <a:lumMod val="20000"/>
                  <a:lumOff val="80000"/>
                </a:schemeClr>
              </a:solidFill>
              <a:ln w="9525">
                <a:solidFill>
                  <a:schemeClr val="tx1"/>
                </a:solidFill>
                <a:round/>
                <a:headEnd/>
                <a:tailEnd/>
              </a:ln>
            </p:spPr>
            <p:txBody>
              <a:bodyPr wrap="none" anchor="ctr"/>
              <a:lstStyle/>
              <a:p>
                <a:pPr eaLnBrk="0" hangingPunct="0"/>
                <a:r>
                  <a:rPr lang="en-US" sz="1600" dirty="0"/>
                  <a:t>p3</a:t>
                </a:r>
              </a:p>
            </p:txBody>
          </p:sp>
          <p:sp>
            <p:nvSpPr>
              <p:cNvPr id="62" name="Oval 71"/>
              <p:cNvSpPr>
                <a:spLocks noChangeArrowheads="1"/>
              </p:cNvSpPr>
              <p:nvPr/>
            </p:nvSpPr>
            <p:spPr bwMode="auto">
              <a:xfrm>
                <a:off x="3914775" y="3324351"/>
                <a:ext cx="373063" cy="385762"/>
              </a:xfrm>
              <a:prstGeom prst="ellipse">
                <a:avLst/>
              </a:prstGeom>
              <a:solidFill>
                <a:schemeClr val="tx2">
                  <a:lumMod val="20000"/>
                  <a:lumOff val="80000"/>
                </a:schemeClr>
              </a:solidFill>
              <a:ln w="9525">
                <a:solidFill>
                  <a:schemeClr val="tx1"/>
                </a:solidFill>
                <a:round/>
                <a:headEnd/>
                <a:tailEnd/>
              </a:ln>
            </p:spPr>
            <p:txBody>
              <a:bodyPr wrap="none" anchor="ctr"/>
              <a:lstStyle/>
              <a:p>
                <a:pPr eaLnBrk="0" hangingPunct="0"/>
                <a:r>
                  <a:rPr lang="en-US" sz="1600" dirty="0"/>
                  <a:t>p1</a:t>
                </a:r>
              </a:p>
            </p:txBody>
          </p:sp>
          <p:sp>
            <p:nvSpPr>
              <p:cNvPr id="63" name="Oval 72"/>
              <p:cNvSpPr>
                <a:spLocks noChangeArrowheads="1"/>
              </p:cNvSpPr>
              <p:nvPr/>
            </p:nvSpPr>
            <p:spPr bwMode="auto">
              <a:xfrm>
                <a:off x="4891088" y="4802313"/>
                <a:ext cx="374650" cy="385763"/>
              </a:xfrm>
              <a:prstGeom prst="ellipse">
                <a:avLst/>
              </a:prstGeom>
              <a:solidFill>
                <a:schemeClr val="tx2">
                  <a:lumMod val="20000"/>
                  <a:lumOff val="80000"/>
                </a:schemeClr>
              </a:solidFill>
              <a:ln w="9525">
                <a:solidFill>
                  <a:schemeClr val="tx1"/>
                </a:solidFill>
                <a:round/>
                <a:headEnd/>
                <a:tailEnd/>
              </a:ln>
            </p:spPr>
            <p:txBody>
              <a:bodyPr wrap="none" anchor="ctr"/>
              <a:lstStyle/>
              <a:p>
                <a:pPr eaLnBrk="0" hangingPunct="0"/>
                <a:r>
                  <a:rPr lang="en-US" sz="1600" dirty="0"/>
                  <a:t>p4</a:t>
                </a:r>
              </a:p>
            </p:txBody>
          </p:sp>
          <p:sp>
            <p:nvSpPr>
              <p:cNvPr id="64" name="Oval 73"/>
              <p:cNvSpPr>
                <a:spLocks noChangeArrowheads="1"/>
              </p:cNvSpPr>
              <p:nvPr/>
            </p:nvSpPr>
            <p:spPr bwMode="auto">
              <a:xfrm>
                <a:off x="4002088" y="4802313"/>
                <a:ext cx="373062" cy="385763"/>
              </a:xfrm>
              <a:prstGeom prst="ellipse">
                <a:avLst/>
              </a:prstGeom>
              <a:solidFill>
                <a:schemeClr val="tx2">
                  <a:lumMod val="20000"/>
                  <a:lumOff val="80000"/>
                </a:schemeClr>
              </a:solidFill>
              <a:ln w="9525">
                <a:solidFill>
                  <a:schemeClr val="tx1"/>
                </a:solidFill>
                <a:round/>
                <a:headEnd/>
                <a:tailEnd/>
              </a:ln>
            </p:spPr>
            <p:txBody>
              <a:bodyPr wrap="none" anchor="ctr"/>
              <a:lstStyle/>
              <a:p>
                <a:pPr eaLnBrk="0" hangingPunct="0"/>
                <a:r>
                  <a:rPr lang="en-US" sz="1600" dirty="0"/>
                  <a:t>p2</a:t>
                </a:r>
              </a:p>
            </p:txBody>
          </p:sp>
          <p:cxnSp>
            <p:nvCxnSpPr>
              <p:cNvPr id="65" name="Straight Connector 74"/>
              <p:cNvCxnSpPr>
                <a:cxnSpLocks noChangeShapeType="1"/>
                <a:stCxn id="64" idx="6"/>
                <a:endCxn id="63" idx="2"/>
              </p:cNvCxnSpPr>
              <p:nvPr/>
            </p:nvCxnSpPr>
            <p:spPr bwMode="auto">
              <a:xfrm>
                <a:off x="4375150" y="4995195"/>
                <a:ext cx="515938" cy="0"/>
              </a:xfrm>
              <a:prstGeom prst="line">
                <a:avLst/>
              </a:prstGeom>
              <a:noFill/>
              <a:ln w="38100">
                <a:solidFill>
                  <a:schemeClr val="tx2">
                    <a:lumMod val="75000"/>
                  </a:schemeClr>
                </a:solidFill>
                <a:round/>
                <a:headEnd/>
                <a:tailEnd/>
              </a:ln>
            </p:spPr>
          </p:cxnSp>
          <p:sp>
            <p:nvSpPr>
              <p:cNvPr id="66" name="Oval 75"/>
              <p:cNvSpPr>
                <a:spLocks noChangeArrowheads="1"/>
              </p:cNvSpPr>
              <p:nvPr/>
            </p:nvSpPr>
            <p:spPr bwMode="auto">
              <a:xfrm>
                <a:off x="3503613" y="4002213"/>
                <a:ext cx="373062" cy="385763"/>
              </a:xfrm>
              <a:prstGeom prst="ellipse">
                <a:avLst/>
              </a:prstGeom>
              <a:solidFill>
                <a:schemeClr val="tx2">
                  <a:lumMod val="20000"/>
                  <a:lumOff val="80000"/>
                </a:schemeClr>
              </a:solidFill>
              <a:ln w="9525">
                <a:solidFill>
                  <a:schemeClr val="tx1"/>
                </a:solidFill>
                <a:round/>
                <a:headEnd/>
                <a:tailEnd/>
              </a:ln>
            </p:spPr>
            <p:txBody>
              <a:bodyPr wrap="none" anchor="ctr"/>
              <a:lstStyle/>
              <a:p>
                <a:pPr eaLnBrk="0" hangingPunct="0"/>
                <a:r>
                  <a:rPr lang="en-US" sz="1600" dirty="0"/>
                  <a:t>p5</a:t>
                </a:r>
              </a:p>
            </p:txBody>
          </p:sp>
          <p:cxnSp>
            <p:nvCxnSpPr>
              <p:cNvPr id="67" name="Straight Connector 76"/>
              <p:cNvCxnSpPr>
                <a:cxnSpLocks noChangeShapeType="1"/>
                <a:stCxn id="62" idx="3"/>
                <a:endCxn id="66" idx="0"/>
              </p:cNvCxnSpPr>
              <p:nvPr/>
            </p:nvCxnSpPr>
            <p:spPr bwMode="auto">
              <a:xfrm rot="5400000">
                <a:off x="3654425" y="3687888"/>
                <a:ext cx="349250" cy="279400"/>
              </a:xfrm>
              <a:prstGeom prst="line">
                <a:avLst/>
              </a:prstGeom>
              <a:noFill/>
              <a:ln w="38100">
                <a:solidFill>
                  <a:schemeClr val="tx2">
                    <a:lumMod val="75000"/>
                  </a:schemeClr>
                </a:solidFill>
                <a:round/>
                <a:headEnd/>
                <a:tailEnd/>
              </a:ln>
            </p:spPr>
          </p:cxnSp>
          <p:cxnSp>
            <p:nvCxnSpPr>
              <p:cNvPr id="68" name="Straight Connector 77"/>
              <p:cNvCxnSpPr>
                <a:cxnSpLocks noChangeShapeType="1"/>
                <a:stCxn id="66" idx="6"/>
                <a:endCxn id="61" idx="2"/>
              </p:cNvCxnSpPr>
              <p:nvPr/>
            </p:nvCxnSpPr>
            <p:spPr bwMode="auto">
              <a:xfrm>
                <a:off x="3876675" y="4195888"/>
                <a:ext cx="523875" cy="7938"/>
              </a:xfrm>
              <a:prstGeom prst="line">
                <a:avLst/>
              </a:prstGeom>
              <a:noFill/>
              <a:ln w="38100">
                <a:solidFill>
                  <a:schemeClr val="tx2">
                    <a:lumMod val="75000"/>
                  </a:schemeClr>
                </a:solidFill>
                <a:round/>
                <a:headEnd/>
                <a:tailEnd/>
              </a:ln>
            </p:spPr>
          </p:cxnSp>
          <p:sp>
            <p:nvSpPr>
              <p:cNvPr id="69" name="Oval 78"/>
              <p:cNvSpPr>
                <a:spLocks noChangeArrowheads="1"/>
              </p:cNvSpPr>
              <p:nvPr/>
            </p:nvSpPr>
            <p:spPr bwMode="auto">
              <a:xfrm>
                <a:off x="5368925" y="4102226"/>
                <a:ext cx="374650" cy="385762"/>
              </a:xfrm>
              <a:prstGeom prst="ellipse">
                <a:avLst/>
              </a:prstGeom>
              <a:solidFill>
                <a:schemeClr val="tx2">
                  <a:lumMod val="20000"/>
                  <a:lumOff val="80000"/>
                </a:schemeClr>
              </a:solidFill>
              <a:ln w="9525">
                <a:solidFill>
                  <a:schemeClr val="tx1"/>
                </a:solidFill>
                <a:round/>
                <a:headEnd/>
                <a:tailEnd/>
              </a:ln>
            </p:spPr>
            <p:txBody>
              <a:bodyPr wrap="none" anchor="ctr"/>
              <a:lstStyle/>
              <a:p>
                <a:pPr eaLnBrk="0" hangingPunct="0"/>
                <a:r>
                  <a:rPr lang="en-US" sz="1600" dirty="0"/>
                  <a:t>p6</a:t>
                </a:r>
              </a:p>
            </p:txBody>
          </p:sp>
          <p:cxnSp>
            <p:nvCxnSpPr>
              <p:cNvPr id="70" name="Straight Connector 79"/>
              <p:cNvCxnSpPr>
                <a:cxnSpLocks noChangeShapeType="1"/>
                <a:stCxn id="63" idx="7"/>
                <a:endCxn id="69" idx="3"/>
              </p:cNvCxnSpPr>
              <p:nvPr/>
            </p:nvCxnSpPr>
            <p:spPr bwMode="auto">
              <a:xfrm rot="5400000" flipH="1" flipV="1">
                <a:off x="5104607" y="4537994"/>
                <a:ext cx="425450" cy="214313"/>
              </a:xfrm>
              <a:prstGeom prst="line">
                <a:avLst/>
              </a:prstGeom>
              <a:noFill/>
              <a:ln w="38100">
                <a:solidFill>
                  <a:schemeClr val="tx2">
                    <a:lumMod val="75000"/>
                  </a:schemeClr>
                </a:solidFill>
                <a:round/>
                <a:headEnd/>
                <a:tailEnd/>
              </a:ln>
            </p:spPr>
          </p:cxnSp>
          <p:cxnSp>
            <p:nvCxnSpPr>
              <p:cNvPr id="71" name="Straight Connector 101"/>
              <p:cNvCxnSpPr>
                <a:cxnSpLocks noChangeShapeType="1"/>
                <a:stCxn id="61" idx="3"/>
                <a:endCxn id="64" idx="0"/>
              </p:cNvCxnSpPr>
              <p:nvPr/>
            </p:nvCxnSpPr>
            <p:spPr bwMode="auto">
              <a:xfrm flipH="1">
                <a:off x="4188619" y="4340775"/>
                <a:ext cx="266797" cy="461538"/>
              </a:xfrm>
              <a:prstGeom prst="line">
                <a:avLst/>
              </a:prstGeom>
              <a:noFill/>
              <a:ln w="38100">
                <a:solidFill>
                  <a:schemeClr val="tx2">
                    <a:lumMod val="75000"/>
                  </a:schemeClr>
                </a:solidFill>
                <a:round/>
                <a:headEnd/>
                <a:tailEnd/>
              </a:ln>
            </p:spPr>
          </p:cxnSp>
          <p:cxnSp>
            <p:nvCxnSpPr>
              <p:cNvPr id="72" name="Straight Connector 104"/>
              <p:cNvCxnSpPr>
                <a:cxnSpLocks noChangeShapeType="1"/>
                <a:stCxn id="63" idx="1"/>
                <a:endCxn id="61" idx="5"/>
              </p:cNvCxnSpPr>
              <p:nvPr/>
            </p:nvCxnSpPr>
            <p:spPr bwMode="auto">
              <a:xfrm rot="16200000" flipV="1">
                <a:off x="4574381" y="4485608"/>
                <a:ext cx="517525" cy="227012"/>
              </a:xfrm>
              <a:prstGeom prst="line">
                <a:avLst/>
              </a:prstGeom>
              <a:noFill/>
              <a:ln w="38100">
                <a:solidFill>
                  <a:schemeClr val="tx2">
                    <a:lumMod val="75000"/>
                  </a:schemeClr>
                </a:solidFill>
                <a:round/>
                <a:headEnd/>
                <a:tailEnd/>
              </a:ln>
            </p:spPr>
          </p:cxnSp>
          <p:sp>
            <p:nvSpPr>
              <p:cNvPr id="73" name="Oval 26"/>
              <p:cNvSpPr>
                <a:spLocks noChangeArrowheads="1"/>
              </p:cNvSpPr>
              <p:nvPr/>
            </p:nvSpPr>
            <p:spPr bwMode="auto">
              <a:xfrm>
                <a:off x="2644580" y="5471034"/>
                <a:ext cx="373063" cy="385762"/>
              </a:xfrm>
              <a:prstGeom prst="ellipse">
                <a:avLst/>
              </a:prstGeom>
              <a:solidFill>
                <a:schemeClr val="tx2">
                  <a:lumMod val="20000"/>
                  <a:lumOff val="80000"/>
                </a:schemeClr>
              </a:solidFill>
              <a:ln w="9525">
                <a:solidFill>
                  <a:schemeClr val="tx1"/>
                </a:solidFill>
                <a:round/>
                <a:headEnd/>
                <a:tailEnd/>
              </a:ln>
            </p:spPr>
            <p:txBody>
              <a:bodyPr wrap="none" anchor="ctr"/>
              <a:lstStyle/>
              <a:p>
                <a:pPr eaLnBrk="0" hangingPunct="0"/>
                <a:r>
                  <a:rPr lang="en-US" sz="1600" dirty="0"/>
                  <a:t>p7</a:t>
                </a:r>
              </a:p>
            </p:txBody>
          </p:sp>
          <p:sp>
            <p:nvSpPr>
              <p:cNvPr id="74" name="Oval 48"/>
              <p:cNvSpPr>
                <a:spLocks noChangeArrowheads="1"/>
              </p:cNvSpPr>
              <p:nvPr/>
            </p:nvSpPr>
            <p:spPr bwMode="auto">
              <a:xfrm>
                <a:off x="3122418" y="4802314"/>
                <a:ext cx="373062" cy="385762"/>
              </a:xfrm>
              <a:prstGeom prst="ellipse">
                <a:avLst/>
              </a:prstGeom>
              <a:solidFill>
                <a:schemeClr val="tx2">
                  <a:lumMod val="20000"/>
                  <a:lumOff val="80000"/>
                </a:schemeClr>
              </a:solidFill>
              <a:ln w="9525">
                <a:solidFill>
                  <a:schemeClr val="tx1"/>
                </a:solidFill>
                <a:round/>
                <a:headEnd/>
                <a:tailEnd/>
              </a:ln>
            </p:spPr>
            <p:txBody>
              <a:bodyPr wrap="none" anchor="ctr"/>
              <a:lstStyle/>
              <a:p>
                <a:pPr eaLnBrk="0" hangingPunct="0"/>
                <a:r>
                  <a:rPr lang="en-US" sz="1600" dirty="0"/>
                  <a:t>p8</a:t>
                </a:r>
              </a:p>
            </p:txBody>
          </p:sp>
          <p:cxnSp>
            <p:nvCxnSpPr>
              <p:cNvPr id="76" name="Straight Connector 74"/>
              <p:cNvCxnSpPr>
                <a:cxnSpLocks noChangeShapeType="1"/>
              </p:cNvCxnSpPr>
              <p:nvPr/>
            </p:nvCxnSpPr>
            <p:spPr bwMode="auto">
              <a:xfrm>
                <a:off x="3488590" y="4993643"/>
                <a:ext cx="515938" cy="0"/>
              </a:xfrm>
              <a:prstGeom prst="line">
                <a:avLst/>
              </a:prstGeom>
              <a:noFill/>
              <a:ln w="38100">
                <a:solidFill>
                  <a:schemeClr val="tx2">
                    <a:lumMod val="75000"/>
                  </a:schemeClr>
                </a:solidFill>
                <a:round/>
                <a:headEnd/>
                <a:tailEnd type="triangle"/>
              </a:ln>
            </p:spPr>
          </p:cxnSp>
          <p:cxnSp>
            <p:nvCxnSpPr>
              <p:cNvPr id="77" name="Straight Connector 76"/>
              <p:cNvCxnSpPr>
                <a:cxnSpLocks noChangeShapeType="1"/>
              </p:cNvCxnSpPr>
              <p:nvPr/>
            </p:nvCxnSpPr>
            <p:spPr bwMode="auto">
              <a:xfrm rot="5400000">
                <a:off x="2902545" y="5187368"/>
                <a:ext cx="349250" cy="279400"/>
              </a:xfrm>
              <a:prstGeom prst="line">
                <a:avLst/>
              </a:prstGeom>
              <a:noFill/>
              <a:ln w="38100">
                <a:solidFill>
                  <a:schemeClr val="tx2">
                    <a:lumMod val="75000"/>
                  </a:schemeClr>
                </a:solidFill>
                <a:round/>
                <a:headEnd/>
                <a:tailEnd/>
              </a:ln>
            </p:spPr>
          </p:cxnSp>
          <p:cxnSp>
            <p:nvCxnSpPr>
              <p:cNvPr id="78" name="Straight Connector 104"/>
              <p:cNvCxnSpPr>
                <a:cxnSpLocks noChangeShapeType="1"/>
              </p:cNvCxnSpPr>
              <p:nvPr/>
            </p:nvCxnSpPr>
            <p:spPr bwMode="auto">
              <a:xfrm rot="16200000" flipV="1">
                <a:off x="3649341" y="4522544"/>
                <a:ext cx="517525" cy="227012"/>
              </a:xfrm>
              <a:prstGeom prst="line">
                <a:avLst/>
              </a:prstGeom>
              <a:noFill/>
              <a:ln w="38100">
                <a:solidFill>
                  <a:schemeClr val="tx2">
                    <a:lumMod val="75000"/>
                  </a:schemeClr>
                </a:solidFill>
                <a:round/>
                <a:headEnd/>
                <a:tailEnd/>
              </a:ln>
            </p:spPr>
          </p:cxnSp>
        </p:grpSp>
        <p:cxnSp>
          <p:nvCxnSpPr>
            <p:cNvPr id="79" name="Straight Connector 101"/>
            <p:cNvCxnSpPr>
              <a:cxnSpLocks noChangeShapeType="1"/>
            </p:cNvCxnSpPr>
            <p:nvPr/>
          </p:nvCxnSpPr>
          <p:spPr bwMode="auto">
            <a:xfrm flipH="1">
              <a:off x="5650229" y="3690869"/>
              <a:ext cx="333537" cy="448607"/>
            </a:xfrm>
            <a:prstGeom prst="line">
              <a:avLst/>
            </a:prstGeom>
            <a:noFill/>
            <a:ln w="38100">
              <a:solidFill>
                <a:schemeClr val="tx2">
                  <a:lumMod val="75000"/>
                </a:schemeClr>
              </a:solidFill>
              <a:round/>
              <a:headEnd/>
              <a:tailEnd type="triangle"/>
            </a:ln>
          </p:spPr>
        </p:cxnSp>
        <p:cxnSp>
          <p:nvCxnSpPr>
            <p:cNvPr id="80" name="Straight Connector 104"/>
            <p:cNvCxnSpPr>
              <a:cxnSpLocks noChangeShapeType="1"/>
            </p:cNvCxnSpPr>
            <p:nvPr/>
          </p:nvCxnSpPr>
          <p:spPr bwMode="auto">
            <a:xfrm flipH="1" flipV="1">
              <a:off x="5641638" y="4473508"/>
              <a:ext cx="399847" cy="440549"/>
            </a:xfrm>
            <a:prstGeom prst="line">
              <a:avLst/>
            </a:prstGeom>
            <a:noFill/>
            <a:ln w="38100">
              <a:solidFill>
                <a:schemeClr val="tx2">
                  <a:lumMod val="75000"/>
                </a:schemeClr>
              </a:solidFill>
              <a:round/>
              <a:headEnd type="triangle"/>
              <a:tailEnd/>
            </a:ln>
          </p:spPr>
        </p:cxnSp>
        <p:cxnSp>
          <p:nvCxnSpPr>
            <p:cNvPr id="82" name="Straight Connector 74"/>
            <p:cNvCxnSpPr>
              <a:cxnSpLocks noChangeShapeType="1"/>
            </p:cNvCxnSpPr>
            <p:nvPr/>
          </p:nvCxnSpPr>
          <p:spPr bwMode="auto">
            <a:xfrm>
              <a:off x="2602030" y="4992091"/>
              <a:ext cx="515938" cy="0"/>
            </a:xfrm>
            <a:prstGeom prst="line">
              <a:avLst/>
            </a:prstGeom>
            <a:noFill/>
            <a:ln w="38100">
              <a:solidFill>
                <a:schemeClr val="tx2">
                  <a:lumMod val="75000"/>
                </a:schemeClr>
              </a:solidFill>
              <a:round/>
              <a:headEnd/>
              <a:tailEnd/>
            </a:ln>
          </p:spPr>
        </p:cxnSp>
        <p:cxnSp>
          <p:nvCxnSpPr>
            <p:cNvPr id="83" name="Straight Connector 104"/>
            <p:cNvCxnSpPr>
              <a:cxnSpLocks noChangeShapeType="1"/>
            </p:cNvCxnSpPr>
            <p:nvPr/>
          </p:nvCxnSpPr>
          <p:spPr bwMode="auto">
            <a:xfrm flipH="1" flipV="1">
              <a:off x="3137210" y="3646439"/>
              <a:ext cx="403400" cy="420882"/>
            </a:xfrm>
            <a:prstGeom prst="line">
              <a:avLst/>
            </a:prstGeom>
            <a:noFill/>
            <a:ln w="38100">
              <a:solidFill>
                <a:schemeClr val="tx2">
                  <a:lumMod val="75000"/>
                </a:schemeClr>
              </a:solidFill>
              <a:round/>
              <a:headEnd/>
              <a:tailEnd/>
            </a:ln>
          </p:spPr>
        </p:cxnSp>
      </p:grpSp>
      <p:cxnSp>
        <p:nvCxnSpPr>
          <p:cNvPr id="4" name="Straight Connector 3"/>
          <p:cNvCxnSpPr/>
          <p:nvPr/>
        </p:nvCxnSpPr>
        <p:spPr>
          <a:xfrm flipH="1" flipV="1">
            <a:off x="2645817" y="1770427"/>
            <a:ext cx="432496" cy="1295762"/>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61" idx="0"/>
          </p:cNvCxnSpPr>
          <p:nvPr/>
        </p:nvCxnSpPr>
        <p:spPr>
          <a:xfrm flipV="1">
            <a:off x="3080535" y="1770427"/>
            <a:ext cx="358775" cy="1296768"/>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01929" y="1385549"/>
            <a:ext cx="2646878" cy="400110"/>
          </a:xfrm>
          <a:prstGeom prst="rect">
            <a:avLst/>
          </a:prstGeom>
          <a:noFill/>
        </p:spPr>
        <p:txBody>
          <a:bodyPr wrap="none" rtlCol="0">
            <a:spAutoFit/>
          </a:bodyPr>
          <a:lstStyle/>
          <a:p>
            <a:r>
              <a:rPr lang="en-US" sz="2000" dirty="0">
                <a:latin typeface="Courier"/>
                <a:cs typeface="Courier"/>
              </a:rPr>
              <a:t>RALNKMFCELAKTQI</a:t>
            </a:r>
            <a:r>
              <a:rPr lang="mr-IN" sz="2000" dirty="0">
                <a:latin typeface="Courier"/>
                <a:cs typeface="Courier"/>
              </a:rPr>
              <a:t>…</a:t>
            </a:r>
            <a:endParaRPr lang="en-US" sz="2000" dirty="0" err="1">
              <a:latin typeface="Courier"/>
              <a:cs typeface="Courier"/>
            </a:endParaRPr>
          </a:p>
        </p:txBody>
      </p:sp>
      <p:sp>
        <p:nvSpPr>
          <p:cNvPr id="45" name="Multiply 44"/>
          <p:cNvSpPr/>
          <p:nvPr/>
        </p:nvSpPr>
        <p:spPr>
          <a:xfrm>
            <a:off x="3071935" y="3493722"/>
            <a:ext cx="481010" cy="38576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840668" y="2039840"/>
            <a:ext cx="1402948" cy="461665"/>
          </a:xfrm>
          <a:prstGeom prst="rect">
            <a:avLst/>
          </a:prstGeom>
          <a:noFill/>
        </p:spPr>
        <p:txBody>
          <a:bodyPr wrap="none" rtlCol="0">
            <a:spAutoFit/>
          </a:bodyPr>
          <a:lstStyle/>
          <a:p>
            <a:r>
              <a:rPr lang="en-US" sz="2400" dirty="0">
                <a:latin typeface="Optima"/>
                <a:cs typeface="Optima"/>
              </a:rPr>
              <a:t>No effect</a:t>
            </a:r>
          </a:p>
        </p:txBody>
      </p:sp>
      <p:cxnSp>
        <p:nvCxnSpPr>
          <p:cNvPr id="51" name="Straight Connector 104"/>
          <p:cNvCxnSpPr>
            <a:cxnSpLocks noChangeShapeType="1"/>
            <a:stCxn id="62" idx="5"/>
            <a:endCxn id="61" idx="1"/>
          </p:cNvCxnSpPr>
          <p:nvPr/>
        </p:nvCxnSpPr>
        <p:spPr bwMode="auto">
          <a:xfrm>
            <a:off x="2725863" y="2710663"/>
            <a:ext cx="222212" cy="413258"/>
          </a:xfrm>
          <a:prstGeom prst="line">
            <a:avLst/>
          </a:prstGeom>
          <a:noFill/>
          <a:ln w="38100">
            <a:solidFill>
              <a:srgbClr val="FF0000"/>
            </a:solidFill>
            <a:round/>
            <a:headEnd/>
            <a:tailEnd/>
          </a:ln>
        </p:spPr>
      </p:cxnSp>
      <p:sp>
        <p:nvSpPr>
          <p:cNvPr id="44" name="Isosceles Triangle 43"/>
          <p:cNvSpPr>
            <a:spLocks noChangeAspect="1"/>
          </p:cNvSpPr>
          <p:nvPr/>
        </p:nvSpPr>
        <p:spPr>
          <a:xfrm rot="10800000">
            <a:off x="2993420" y="1212099"/>
            <a:ext cx="320572" cy="276048"/>
          </a:xfrm>
          <a:prstGeom prst="triangle">
            <a:avLst/>
          </a:prstGeom>
          <a:solidFill>
            <a:srgbClr val="F9A15A"/>
          </a:solidFill>
          <a:ln w="190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a:spLocks noChangeAspect="1"/>
          </p:cNvSpPr>
          <p:nvPr/>
        </p:nvSpPr>
        <p:spPr>
          <a:xfrm rot="10800000">
            <a:off x="3588340" y="1212099"/>
            <a:ext cx="320572" cy="276048"/>
          </a:xfrm>
          <a:prstGeom prst="triangle">
            <a:avLst/>
          </a:prstGeom>
          <a:solidFill>
            <a:srgbClr val="F9A15A"/>
          </a:solidFill>
          <a:ln w="190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p:cNvSpPr>
            <a:spLocks noChangeAspect="1"/>
          </p:cNvSpPr>
          <p:nvPr/>
        </p:nvSpPr>
        <p:spPr>
          <a:xfrm rot="10800000">
            <a:off x="2047620" y="1212098"/>
            <a:ext cx="320572" cy="276048"/>
          </a:xfrm>
          <a:prstGeom prst="triangle">
            <a:avLst/>
          </a:prstGeom>
          <a:solidFill>
            <a:srgbClr val="F9A15A"/>
          </a:solidFill>
          <a:ln w="190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Isosceles Triangle 45">
            <a:extLst>
              <a:ext uri="{FF2B5EF4-FFF2-40B4-BE49-F238E27FC236}">
                <a16:creationId xmlns:a16="http://schemas.microsoft.com/office/drawing/2014/main" id="{6817E16D-BDDF-3B40-88DA-4029D66D93C3}"/>
              </a:ext>
            </a:extLst>
          </p:cNvPr>
          <p:cNvSpPr>
            <a:spLocks noChangeAspect="1"/>
          </p:cNvSpPr>
          <p:nvPr/>
        </p:nvSpPr>
        <p:spPr>
          <a:xfrm rot="10800000">
            <a:off x="4040542" y="1214599"/>
            <a:ext cx="320572" cy="276048"/>
          </a:xfrm>
          <a:prstGeom prst="triangle">
            <a:avLst/>
          </a:prstGeom>
          <a:solidFill>
            <a:srgbClr val="F9A15A"/>
          </a:solidFill>
          <a:ln w="190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a:extLst>
              <a:ext uri="{FF2B5EF4-FFF2-40B4-BE49-F238E27FC236}">
                <a16:creationId xmlns:a16="http://schemas.microsoft.com/office/drawing/2014/main" id="{6C1C4B78-D371-814F-8636-69F663C338A8}"/>
              </a:ext>
            </a:extLst>
          </p:cNvPr>
          <p:cNvSpPr/>
          <p:nvPr/>
        </p:nvSpPr>
        <p:spPr>
          <a:xfrm>
            <a:off x="2834594" y="3076500"/>
            <a:ext cx="481010" cy="38576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Multiply 41">
            <a:extLst>
              <a:ext uri="{FF2B5EF4-FFF2-40B4-BE49-F238E27FC236}">
                <a16:creationId xmlns:a16="http://schemas.microsoft.com/office/drawing/2014/main" id="{A13CE3D2-3630-B544-AF87-2BE4D0AC2E53}"/>
              </a:ext>
            </a:extLst>
          </p:cNvPr>
          <p:cNvSpPr/>
          <p:nvPr/>
        </p:nvSpPr>
        <p:spPr>
          <a:xfrm>
            <a:off x="2432364" y="3093990"/>
            <a:ext cx="481010" cy="38576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Multiply 42">
            <a:extLst>
              <a:ext uri="{FF2B5EF4-FFF2-40B4-BE49-F238E27FC236}">
                <a16:creationId xmlns:a16="http://schemas.microsoft.com/office/drawing/2014/main" id="{8919FE0E-D0B3-CB4C-AA2E-FEC2895A95D5}"/>
              </a:ext>
            </a:extLst>
          </p:cNvPr>
          <p:cNvSpPr/>
          <p:nvPr/>
        </p:nvSpPr>
        <p:spPr>
          <a:xfrm>
            <a:off x="2584764" y="3411280"/>
            <a:ext cx="481010" cy="38576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Multiply 47">
            <a:extLst>
              <a:ext uri="{FF2B5EF4-FFF2-40B4-BE49-F238E27FC236}">
                <a16:creationId xmlns:a16="http://schemas.microsoft.com/office/drawing/2014/main" id="{CFD5D924-8F93-394A-B14C-B74DB8B1CD86}"/>
              </a:ext>
            </a:extLst>
          </p:cNvPr>
          <p:cNvSpPr/>
          <p:nvPr/>
        </p:nvSpPr>
        <p:spPr>
          <a:xfrm>
            <a:off x="3079437" y="3516211"/>
            <a:ext cx="481010" cy="38576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1C7295C-D072-9148-B6FE-FD949431D942}"/>
              </a:ext>
            </a:extLst>
          </p:cNvPr>
          <p:cNvSpPr txBox="1"/>
          <p:nvPr/>
        </p:nvSpPr>
        <p:spPr>
          <a:xfrm>
            <a:off x="2039340" y="4940715"/>
            <a:ext cx="5073825" cy="400110"/>
          </a:xfrm>
          <a:prstGeom prst="rect">
            <a:avLst/>
          </a:prstGeom>
          <a:noFill/>
        </p:spPr>
        <p:txBody>
          <a:bodyPr wrap="none" rtlCol="0">
            <a:spAutoFit/>
          </a:bodyPr>
          <a:lstStyle/>
          <a:p>
            <a:r>
              <a:rPr lang="en-US" sz="2000" dirty="0">
                <a:latin typeface="Courier"/>
                <a:cs typeface="Courier"/>
              </a:rPr>
              <a:t>GACACTAATGCAGG…  </a:t>
            </a:r>
            <a:r>
              <a:rPr lang="en-US" sz="2000" dirty="0">
                <a:latin typeface="Optima" panose="02000503060000020004" pitchFamily="2" charset="0"/>
                <a:cs typeface="Courier"/>
              </a:rPr>
              <a:t>Regulatory regions </a:t>
            </a:r>
          </a:p>
        </p:txBody>
      </p:sp>
      <p:sp>
        <p:nvSpPr>
          <p:cNvPr id="50" name="Isosceles Triangle 45">
            <a:extLst>
              <a:ext uri="{FF2B5EF4-FFF2-40B4-BE49-F238E27FC236}">
                <a16:creationId xmlns:a16="http://schemas.microsoft.com/office/drawing/2014/main" id="{1257E2EC-8764-8C42-8ECA-35A8E9F4C28F}"/>
              </a:ext>
            </a:extLst>
          </p:cNvPr>
          <p:cNvSpPr>
            <a:spLocks noChangeAspect="1"/>
          </p:cNvSpPr>
          <p:nvPr/>
        </p:nvSpPr>
        <p:spPr>
          <a:xfrm rot="10800000">
            <a:off x="2663947" y="4739773"/>
            <a:ext cx="320572" cy="276048"/>
          </a:xfrm>
          <a:prstGeom prst="triangle">
            <a:avLst/>
          </a:prstGeom>
          <a:solidFill>
            <a:srgbClr val="F9A15A"/>
          </a:solidFill>
          <a:ln w="190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Multiply 51">
            <a:extLst>
              <a:ext uri="{FF2B5EF4-FFF2-40B4-BE49-F238E27FC236}">
                <a16:creationId xmlns:a16="http://schemas.microsoft.com/office/drawing/2014/main" id="{F65EA8EC-8ABA-794A-A105-043FCAC8277A}"/>
              </a:ext>
            </a:extLst>
          </p:cNvPr>
          <p:cNvSpPr/>
          <p:nvPr/>
        </p:nvSpPr>
        <p:spPr>
          <a:xfrm>
            <a:off x="1957675" y="3863481"/>
            <a:ext cx="481010" cy="38576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0B14B554-180B-5C43-AB04-9DBA9894BB5D}"/>
              </a:ext>
            </a:extLst>
          </p:cNvPr>
          <p:cNvCxnSpPr>
            <a:cxnSpLocks/>
          </p:cNvCxnSpPr>
          <p:nvPr/>
        </p:nvCxnSpPr>
        <p:spPr>
          <a:xfrm flipV="1">
            <a:off x="2276162" y="4286665"/>
            <a:ext cx="308602" cy="681334"/>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A47BF51-957B-5D46-AB17-35D25CCE9D46}"/>
              </a:ext>
            </a:extLst>
          </p:cNvPr>
          <p:cNvCxnSpPr>
            <a:cxnSpLocks/>
          </p:cNvCxnSpPr>
          <p:nvPr/>
        </p:nvCxnSpPr>
        <p:spPr>
          <a:xfrm flipH="1" flipV="1">
            <a:off x="2798218" y="4171339"/>
            <a:ext cx="1242325" cy="796660"/>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F09930A-4A7A-FC40-A69E-3CCE4D73A1AA}"/>
              </a:ext>
            </a:extLst>
          </p:cNvPr>
          <p:cNvSpPr txBox="1"/>
          <p:nvPr/>
        </p:nvSpPr>
        <p:spPr>
          <a:xfrm>
            <a:off x="6333711" y="6086008"/>
            <a:ext cx="184731" cy="461665"/>
          </a:xfrm>
          <a:prstGeom prst="rect">
            <a:avLst/>
          </a:prstGeom>
          <a:noFill/>
        </p:spPr>
        <p:txBody>
          <a:bodyPr wrap="none" rtlCol="0">
            <a:spAutoFit/>
          </a:bodyPr>
          <a:lstStyle/>
          <a:p>
            <a:endParaRPr lang="en-US" sz="2400" dirty="0" err="1">
              <a:latin typeface="Optima"/>
              <a:cs typeface="Optima"/>
            </a:endParaRPr>
          </a:p>
        </p:txBody>
      </p:sp>
      <p:sp>
        <p:nvSpPr>
          <p:cNvPr id="57" name="TextBox 56">
            <a:extLst>
              <a:ext uri="{FF2B5EF4-FFF2-40B4-BE49-F238E27FC236}">
                <a16:creationId xmlns:a16="http://schemas.microsoft.com/office/drawing/2014/main" id="{23068AF0-56F9-7542-B304-613BB09BB105}"/>
              </a:ext>
            </a:extLst>
          </p:cNvPr>
          <p:cNvSpPr txBox="1"/>
          <p:nvPr/>
        </p:nvSpPr>
        <p:spPr>
          <a:xfrm>
            <a:off x="514593" y="5499874"/>
            <a:ext cx="3382144" cy="1200329"/>
          </a:xfrm>
          <a:prstGeom prst="rect">
            <a:avLst/>
          </a:prstGeom>
          <a:noFill/>
        </p:spPr>
        <p:txBody>
          <a:bodyPr wrap="none" rtlCol="0">
            <a:spAutoFit/>
          </a:bodyPr>
          <a:lstStyle/>
          <a:p>
            <a:r>
              <a:rPr lang="en-US" dirty="0">
                <a:latin typeface="Optima"/>
                <a:cs typeface="Optima"/>
              </a:rPr>
              <a:t>Nodes = cellular molecules</a:t>
            </a:r>
          </a:p>
          <a:p>
            <a:r>
              <a:rPr lang="en-US" dirty="0">
                <a:latin typeface="Optima"/>
                <a:cs typeface="Optima"/>
              </a:rPr>
              <a:t>          (e.g., proteins)</a:t>
            </a:r>
          </a:p>
          <a:p>
            <a:r>
              <a:rPr lang="en-US" dirty="0">
                <a:latin typeface="Optima"/>
                <a:cs typeface="Optima"/>
              </a:rPr>
              <a:t>Edges = interactions</a:t>
            </a:r>
          </a:p>
          <a:p>
            <a:r>
              <a:rPr lang="en-US" dirty="0">
                <a:latin typeface="Optima"/>
                <a:cs typeface="Optima"/>
              </a:rPr>
              <a:t>          (e.g., physical, regulatory)</a:t>
            </a:r>
          </a:p>
        </p:txBody>
      </p:sp>
      <p:sp>
        <p:nvSpPr>
          <p:cNvPr id="59" name="TextBox 58">
            <a:extLst>
              <a:ext uri="{FF2B5EF4-FFF2-40B4-BE49-F238E27FC236}">
                <a16:creationId xmlns:a16="http://schemas.microsoft.com/office/drawing/2014/main" id="{10024D2B-3217-7D4E-8E0F-FB3DE888C4B4}"/>
              </a:ext>
            </a:extLst>
          </p:cNvPr>
          <p:cNvSpPr txBox="1"/>
          <p:nvPr/>
        </p:nvSpPr>
        <p:spPr>
          <a:xfrm>
            <a:off x="5593780" y="1116132"/>
            <a:ext cx="4689104" cy="707886"/>
          </a:xfrm>
          <a:prstGeom prst="rect">
            <a:avLst/>
          </a:prstGeom>
          <a:noFill/>
        </p:spPr>
        <p:txBody>
          <a:bodyPr wrap="none" rtlCol="0">
            <a:spAutoFit/>
          </a:bodyPr>
          <a:lstStyle/>
          <a:p>
            <a:r>
              <a:rPr lang="en-US" sz="2000" dirty="0">
                <a:latin typeface="Optima"/>
                <a:cs typeface="Optima"/>
              </a:rPr>
              <a:t>Certain positions mutations important for</a:t>
            </a:r>
          </a:p>
          <a:p>
            <a:r>
              <a:rPr lang="en-US" sz="2000" dirty="0">
                <a:latin typeface="Optima"/>
                <a:cs typeface="Optima"/>
              </a:rPr>
              <a:t>interactions/networks</a:t>
            </a:r>
          </a:p>
        </p:txBody>
      </p:sp>
      <p:sp>
        <p:nvSpPr>
          <p:cNvPr id="56" name="TextBox 55">
            <a:extLst>
              <a:ext uri="{FF2B5EF4-FFF2-40B4-BE49-F238E27FC236}">
                <a16:creationId xmlns:a16="http://schemas.microsoft.com/office/drawing/2014/main" id="{D210C201-3C1E-5D48-98FE-3D9C4A44503B}"/>
              </a:ext>
            </a:extLst>
          </p:cNvPr>
          <p:cNvSpPr txBox="1"/>
          <p:nvPr/>
        </p:nvSpPr>
        <p:spPr>
          <a:xfrm>
            <a:off x="8023752" y="4612730"/>
            <a:ext cx="3801297" cy="1631216"/>
          </a:xfrm>
          <a:prstGeom prst="rect">
            <a:avLst/>
          </a:prstGeom>
          <a:noFill/>
        </p:spPr>
        <p:txBody>
          <a:bodyPr wrap="none" rtlCol="0">
            <a:spAutoFit/>
          </a:bodyPr>
          <a:lstStyle/>
          <a:p>
            <a:r>
              <a:rPr lang="en-US" sz="2000" b="1" dirty="0">
                <a:latin typeface="Optima"/>
                <a:cs typeface="Optima"/>
              </a:rPr>
              <a:t>Predict personalized networks</a:t>
            </a:r>
          </a:p>
          <a:p>
            <a:r>
              <a:rPr lang="en-US" sz="2000">
                <a:latin typeface="Optima"/>
                <a:cs typeface="Optima"/>
              </a:rPr>
              <a:t>1. Predict </a:t>
            </a:r>
            <a:r>
              <a:rPr lang="en-US" sz="2000" i="1" dirty="0">
                <a:latin typeface="Optima"/>
                <a:cs typeface="Optima"/>
              </a:rPr>
              <a:t>de novo </a:t>
            </a:r>
            <a:r>
              <a:rPr lang="en-US" sz="2000" dirty="0">
                <a:latin typeface="Optima"/>
                <a:cs typeface="Optima"/>
              </a:rPr>
              <a:t>interactions</a:t>
            </a:r>
          </a:p>
          <a:p>
            <a:r>
              <a:rPr lang="en-US" sz="2000" dirty="0">
                <a:latin typeface="Optima"/>
                <a:cs typeface="Optima"/>
              </a:rPr>
              <a:t>2. Predict impact of variation on </a:t>
            </a:r>
          </a:p>
          <a:p>
            <a:r>
              <a:rPr lang="en-US" sz="2000" dirty="0">
                <a:latin typeface="Optima"/>
                <a:cs typeface="Optima"/>
              </a:rPr>
              <a:t>    existing networks </a:t>
            </a:r>
          </a:p>
          <a:p>
            <a:endParaRPr lang="en-US" sz="2000" dirty="0">
              <a:latin typeface="Optima"/>
              <a:cs typeface="Optima"/>
            </a:endParaRPr>
          </a:p>
        </p:txBody>
      </p:sp>
      <p:pic>
        <p:nvPicPr>
          <p:cNvPr id="55" name="Picture 54" descr="5uwb_homology.png">
            <a:extLst>
              <a:ext uri="{FF2B5EF4-FFF2-40B4-BE49-F238E27FC236}">
                <a16:creationId xmlns:a16="http://schemas.microsoft.com/office/drawing/2014/main" id="{619DBE4D-9E3F-6148-BD76-7969970861B1}"/>
              </a:ext>
            </a:extLst>
          </p:cNvPr>
          <p:cNvPicPr>
            <a:picLocks noChangeAspect="1"/>
          </p:cNvPicPr>
          <p:nvPr/>
        </p:nvPicPr>
        <p:blipFill rotWithShape="1">
          <a:blip r:embed="rId3">
            <a:extLst>
              <a:ext uri="{28A0092B-C50C-407E-A947-70E740481C1C}">
                <a14:useLocalDpi xmlns:a14="http://schemas.microsoft.com/office/drawing/2010/main" val="0"/>
              </a:ext>
            </a:extLst>
          </a:blip>
          <a:srcRect l="13170" r="23854"/>
          <a:stretch/>
        </p:blipFill>
        <p:spPr>
          <a:xfrm rot="20922560">
            <a:off x="6122776" y="2502788"/>
            <a:ext cx="1907405" cy="1645920"/>
          </a:xfrm>
          <a:prstGeom prst="rect">
            <a:avLst/>
          </a:prstGeom>
        </p:spPr>
      </p:pic>
      <p:sp>
        <p:nvSpPr>
          <p:cNvPr id="58" name="TextBox 57">
            <a:extLst>
              <a:ext uri="{FF2B5EF4-FFF2-40B4-BE49-F238E27FC236}">
                <a16:creationId xmlns:a16="http://schemas.microsoft.com/office/drawing/2014/main" id="{E36E1336-AF72-8242-A420-2EFA38175962}"/>
              </a:ext>
            </a:extLst>
          </p:cNvPr>
          <p:cNvSpPr txBox="1"/>
          <p:nvPr/>
        </p:nvSpPr>
        <p:spPr>
          <a:xfrm>
            <a:off x="6436215" y="4038348"/>
            <a:ext cx="4591050" cy="461665"/>
          </a:xfrm>
          <a:prstGeom prst="rect">
            <a:avLst/>
          </a:prstGeom>
          <a:noFill/>
        </p:spPr>
        <p:txBody>
          <a:bodyPr>
            <a:spAutoFit/>
          </a:bodyPr>
          <a:lstStyle/>
          <a:p>
            <a:pPr>
              <a:defRPr/>
            </a:pPr>
            <a:r>
              <a:rPr lang="en-US" sz="1200" dirty="0" err="1"/>
              <a:t>Kobren</a:t>
            </a:r>
            <a:r>
              <a:rPr lang="en-US" sz="1200" dirty="0"/>
              <a:t>  and Singh  (2019)</a:t>
            </a:r>
          </a:p>
          <a:p>
            <a:pPr>
              <a:defRPr/>
            </a:pPr>
            <a:r>
              <a:rPr lang="en-US" sz="1200" dirty="0" err="1"/>
              <a:t>Kobren</a:t>
            </a:r>
            <a:r>
              <a:rPr lang="en-US" sz="1200" dirty="0"/>
              <a:t>, Chazelle &amp; Singh (2020)</a:t>
            </a:r>
          </a:p>
        </p:txBody>
      </p:sp>
    </p:spTree>
    <p:extLst>
      <p:ext uri="{BB962C8B-B14F-4D97-AF65-F5344CB8AC3E}">
        <p14:creationId xmlns:p14="http://schemas.microsoft.com/office/powerpoint/2010/main" val="26083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4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40"/>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9"/>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5" grpId="0" animBg="1"/>
      <p:bldP spid="45" grpId="1" animBg="1"/>
      <p:bldP spid="2" grpId="0"/>
      <p:bldP spid="2" grpId="1"/>
      <p:bldP spid="44" grpId="0" animBg="1"/>
      <p:bldP spid="44" grpId="1" animBg="1"/>
      <p:bldP spid="46" grpId="0" animBg="1"/>
      <p:bldP spid="46" grpId="1" animBg="1"/>
      <p:bldP spid="47" grpId="0" animBg="1"/>
      <p:bldP spid="47" grpId="1" animBg="1"/>
      <p:bldP spid="40" grpId="0" animBg="1"/>
      <p:bldP spid="40" grpId="1" animBg="1"/>
      <p:bldP spid="41" grpId="0" animBg="1"/>
      <p:bldP spid="41" grpId="1" animBg="1"/>
      <p:bldP spid="42" grpId="0" animBg="1"/>
      <p:bldP spid="42" grpId="1" animBg="1"/>
      <p:bldP spid="43" grpId="0" animBg="1"/>
      <p:bldP spid="43" grpId="1" animBg="1"/>
      <p:bldP spid="48" grpId="0" animBg="1"/>
      <p:bldP spid="48" grpId="1" animBg="1"/>
      <p:bldP spid="49" grpId="0"/>
      <p:bldP spid="50" grpId="0" animBg="1"/>
      <p:bldP spid="52" grpId="0" animBg="1"/>
      <p:bldP spid="59" grpId="0"/>
      <p:bldP spid="56"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AE9D974-8B41-5412-970C-6139E267F3A2}"/>
              </a:ext>
            </a:extLst>
          </p:cNvPr>
          <p:cNvSpPr>
            <a:spLocks noChangeArrowheads="1"/>
          </p:cNvSpPr>
          <p:nvPr/>
        </p:nvSpPr>
        <p:spPr bwMode="auto">
          <a:xfrm>
            <a:off x="-83976" y="1370046"/>
            <a:ext cx="12275976" cy="1470025"/>
          </a:xfrm>
          <a:prstGeom prst="rect">
            <a:avLst/>
          </a:prstGeom>
          <a:noFill/>
          <a:ln w="9525">
            <a:noFill/>
            <a:miter lim="800000"/>
            <a:headEnd/>
            <a:tailEnd/>
          </a:ln>
          <a:effectLst/>
        </p:spPr>
        <p:txBody>
          <a:bodyPr/>
          <a:lstStyle/>
          <a:p>
            <a:pPr algn="ctr"/>
            <a:r>
              <a:rPr lang="en-US" sz="6600" i="0" dirty="0">
                <a:effectLst/>
                <a:latin typeface="Roboto"/>
              </a:rPr>
              <a:t>Subtopic 1:</a:t>
            </a:r>
          </a:p>
          <a:p>
            <a:pPr algn="ctr"/>
            <a:r>
              <a:rPr lang="en-US" sz="5500" dirty="0">
                <a:latin typeface="Roboto"/>
              </a:rPr>
              <a:t>Inference of networks</a:t>
            </a:r>
            <a:endParaRPr lang="en-US" sz="5500" dirty="0"/>
          </a:p>
        </p:txBody>
      </p:sp>
      <p:sp>
        <p:nvSpPr>
          <p:cNvPr id="3" name="Rectangle 7">
            <a:extLst>
              <a:ext uri="{FF2B5EF4-FFF2-40B4-BE49-F238E27FC236}">
                <a16:creationId xmlns:a16="http://schemas.microsoft.com/office/drawing/2014/main" id="{52EF3A63-B75D-5EA7-C96F-B14A886C500F}"/>
              </a:ext>
            </a:extLst>
          </p:cNvPr>
          <p:cNvSpPr>
            <a:spLocks noChangeArrowheads="1"/>
          </p:cNvSpPr>
          <p:nvPr/>
        </p:nvSpPr>
        <p:spPr bwMode="auto">
          <a:xfrm>
            <a:off x="0" y="6266828"/>
            <a:ext cx="12192000" cy="433230"/>
          </a:xfrm>
          <a:prstGeom prst="rect">
            <a:avLst/>
          </a:prstGeom>
          <a:noFill/>
          <a:ln w="9525">
            <a:noFill/>
            <a:miter lim="800000"/>
            <a:headEnd/>
            <a:tailEnd/>
          </a:ln>
          <a:effectLst/>
        </p:spPr>
        <p:txBody>
          <a:bodyPr/>
          <a:lstStyle/>
          <a:p>
            <a:pPr algn="ctr" eaLnBrk="1" hangingPunct="1">
              <a:lnSpc>
                <a:spcPct val="80000"/>
              </a:lnSpc>
              <a:spcBef>
                <a:spcPct val="20000"/>
              </a:spcBef>
              <a:buClr>
                <a:schemeClr val="hlink"/>
              </a:buClr>
              <a:buFont typeface="Wingdings" pitchFamily="2" charset="2"/>
              <a:buNone/>
              <a:defRPr/>
            </a:pPr>
            <a:r>
              <a:rPr lang="en-US" sz="2800" dirty="0"/>
              <a:t>Kimberly Glass</a:t>
            </a:r>
          </a:p>
        </p:txBody>
      </p:sp>
    </p:spTree>
    <p:extLst>
      <p:ext uri="{BB962C8B-B14F-4D97-AF65-F5344CB8AC3E}">
        <p14:creationId xmlns:p14="http://schemas.microsoft.com/office/powerpoint/2010/main" val="3110952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BCACC-14D9-674C-8806-9163A3725BB5}"/>
              </a:ext>
            </a:extLst>
          </p:cNvPr>
          <p:cNvPicPr>
            <a:picLocks noChangeAspect="1"/>
          </p:cNvPicPr>
          <p:nvPr/>
        </p:nvPicPr>
        <p:blipFill>
          <a:blip r:embed="rId3"/>
          <a:stretch>
            <a:fillRect/>
          </a:stretch>
        </p:blipFill>
        <p:spPr>
          <a:xfrm>
            <a:off x="23443" y="1043712"/>
            <a:ext cx="10528814" cy="5486400"/>
          </a:xfrm>
          <a:prstGeom prst="rect">
            <a:avLst/>
          </a:prstGeom>
          <a:noFill/>
        </p:spPr>
      </p:pic>
      <p:sp>
        <p:nvSpPr>
          <p:cNvPr id="5" name="Rectangle 4">
            <a:extLst>
              <a:ext uri="{FF2B5EF4-FFF2-40B4-BE49-F238E27FC236}">
                <a16:creationId xmlns:a16="http://schemas.microsoft.com/office/drawing/2014/main" id="{044508E6-F9F0-BF4F-ABEF-257E64F7793D}"/>
              </a:ext>
            </a:extLst>
          </p:cNvPr>
          <p:cNvSpPr/>
          <p:nvPr/>
        </p:nvSpPr>
        <p:spPr>
          <a:xfrm>
            <a:off x="3147648" y="3235568"/>
            <a:ext cx="756138" cy="3294543"/>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14EDF4E9-A76A-A340-8F97-059857BDB150}"/>
              </a:ext>
            </a:extLst>
          </p:cNvPr>
          <p:cNvSpPr/>
          <p:nvPr/>
        </p:nvSpPr>
        <p:spPr>
          <a:xfrm>
            <a:off x="173669" y="1066383"/>
            <a:ext cx="3009146" cy="551403"/>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C1D31C70-B1D9-C34B-9C2E-032DCB0F8FF0}"/>
              </a:ext>
            </a:extLst>
          </p:cNvPr>
          <p:cNvSpPr/>
          <p:nvPr/>
        </p:nvSpPr>
        <p:spPr>
          <a:xfrm>
            <a:off x="326069" y="6335904"/>
            <a:ext cx="3009146" cy="551403"/>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6194217B-EE1A-9C40-AA25-02BFD2DEB932}"/>
              </a:ext>
            </a:extLst>
          </p:cNvPr>
          <p:cNvSpPr/>
          <p:nvPr/>
        </p:nvSpPr>
        <p:spPr>
          <a:xfrm>
            <a:off x="7877909" y="1037491"/>
            <a:ext cx="451338" cy="3470032"/>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58CFFC16-75D5-2940-9B1A-9A756B8DB1C2}"/>
              </a:ext>
            </a:extLst>
          </p:cNvPr>
          <p:cNvSpPr/>
          <p:nvPr/>
        </p:nvSpPr>
        <p:spPr>
          <a:xfrm>
            <a:off x="3089035" y="1471238"/>
            <a:ext cx="548806" cy="3564174"/>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47E5DBA5-1558-D74A-9D2A-AC0BDD6DEDE2}"/>
              </a:ext>
            </a:extLst>
          </p:cNvPr>
          <p:cNvSpPr/>
          <p:nvPr/>
        </p:nvSpPr>
        <p:spPr>
          <a:xfrm>
            <a:off x="7573109" y="3387968"/>
            <a:ext cx="756138" cy="3470032"/>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56E16FFB-2F29-A945-ADD4-76C916045334}"/>
              </a:ext>
            </a:extLst>
          </p:cNvPr>
          <p:cNvSpPr/>
          <p:nvPr/>
        </p:nvSpPr>
        <p:spPr>
          <a:xfrm>
            <a:off x="8168807" y="1060518"/>
            <a:ext cx="3009146" cy="551403"/>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43B71501-6D3F-BB46-B4FB-F51667A6EF95}"/>
              </a:ext>
            </a:extLst>
          </p:cNvPr>
          <p:cNvSpPr/>
          <p:nvPr/>
        </p:nvSpPr>
        <p:spPr>
          <a:xfrm>
            <a:off x="7895493" y="6224532"/>
            <a:ext cx="533401" cy="551403"/>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18905078-B4A0-5641-854B-739511BCCE06}"/>
              </a:ext>
            </a:extLst>
          </p:cNvPr>
          <p:cNvSpPr/>
          <p:nvPr/>
        </p:nvSpPr>
        <p:spPr>
          <a:xfrm>
            <a:off x="3130062" y="3235568"/>
            <a:ext cx="5038745" cy="3294543"/>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a:latin typeface="Optima" panose="02000503060000020004" pitchFamily="2" charset="0"/>
              </a:rPr>
              <a:t>Learn energy terms by simultaneously </a:t>
            </a:r>
          </a:p>
          <a:p>
            <a:pPr algn="ctr"/>
            <a:r>
              <a:rPr lang="en-US" sz="2400" dirty="0">
                <a:latin typeface="Optima" panose="02000503060000020004" pitchFamily="2" charset="0"/>
              </a:rPr>
              <a:t>learning structural interfaces</a:t>
            </a:r>
          </a:p>
        </p:txBody>
      </p:sp>
      <p:sp>
        <p:nvSpPr>
          <p:cNvPr id="15" name="Rectangle 14">
            <a:extLst>
              <a:ext uri="{FF2B5EF4-FFF2-40B4-BE49-F238E27FC236}">
                <a16:creationId xmlns:a16="http://schemas.microsoft.com/office/drawing/2014/main" id="{337962E3-6CC7-9E4D-AE47-9B8332564574}"/>
              </a:ext>
            </a:extLst>
          </p:cNvPr>
          <p:cNvSpPr/>
          <p:nvPr/>
        </p:nvSpPr>
        <p:spPr>
          <a:xfrm>
            <a:off x="7449020" y="1404332"/>
            <a:ext cx="883914" cy="978892"/>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495DE6BE-D525-6D41-AB16-BC2615CD04A9}"/>
              </a:ext>
            </a:extLst>
          </p:cNvPr>
          <p:cNvSpPr/>
          <p:nvPr/>
        </p:nvSpPr>
        <p:spPr>
          <a:xfrm>
            <a:off x="3163238" y="1556732"/>
            <a:ext cx="883914" cy="978892"/>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2B973EBF-AFFC-4D44-9D48-43E494D18D3B}"/>
              </a:ext>
            </a:extLst>
          </p:cNvPr>
          <p:cNvSpPr txBox="1"/>
          <p:nvPr/>
        </p:nvSpPr>
        <p:spPr>
          <a:xfrm>
            <a:off x="4973449" y="3161374"/>
            <a:ext cx="914400" cy="914400"/>
          </a:xfrm>
          <a:prstGeom prst="rect">
            <a:avLst/>
          </a:prstGeom>
          <a:noFill/>
        </p:spPr>
        <p:txBody>
          <a:bodyPr wrap="none" rtlCol="0">
            <a:noAutofit/>
          </a:bodyPr>
          <a:lstStyle/>
          <a:p>
            <a:r>
              <a:rPr lang="en-US" dirty="0">
                <a:latin typeface="Optima"/>
                <a:cs typeface="Optima"/>
              </a:rPr>
              <a:t>Contact map C</a:t>
            </a:r>
          </a:p>
        </p:txBody>
      </p:sp>
      <p:sp>
        <p:nvSpPr>
          <p:cNvPr id="2" name="TextBox 1">
            <a:extLst>
              <a:ext uri="{FF2B5EF4-FFF2-40B4-BE49-F238E27FC236}">
                <a16:creationId xmlns:a16="http://schemas.microsoft.com/office/drawing/2014/main" id="{9B3747F0-4A9E-0D4F-B18F-4E4B0AD9BB34}"/>
              </a:ext>
            </a:extLst>
          </p:cNvPr>
          <p:cNvSpPr txBox="1"/>
          <p:nvPr/>
        </p:nvSpPr>
        <p:spPr>
          <a:xfrm>
            <a:off x="10379727" y="1639019"/>
            <a:ext cx="914400" cy="914400"/>
          </a:xfrm>
          <a:prstGeom prst="rect">
            <a:avLst/>
          </a:prstGeom>
          <a:noFill/>
        </p:spPr>
        <p:txBody>
          <a:bodyPr wrap="none" rtlCol="0">
            <a:noAutofit/>
          </a:bodyPr>
          <a:lstStyle/>
          <a:p>
            <a:r>
              <a:rPr lang="en-US" dirty="0">
                <a:latin typeface="Optima"/>
                <a:cs typeface="Optima"/>
              </a:rPr>
              <a:t>Structural </a:t>
            </a:r>
          </a:p>
          <a:p>
            <a:r>
              <a:rPr lang="en-US" dirty="0">
                <a:latin typeface="Optima"/>
                <a:cs typeface="Optima"/>
              </a:rPr>
              <a:t>Interface:</a:t>
            </a:r>
          </a:p>
          <a:p>
            <a:r>
              <a:rPr lang="en-US" dirty="0">
                <a:latin typeface="Optima"/>
                <a:cs typeface="Optima"/>
              </a:rPr>
              <a:t>Mapping from </a:t>
            </a:r>
          </a:p>
          <a:p>
            <a:r>
              <a:rPr lang="en-US" dirty="0">
                <a:latin typeface="Optima"/>
                <a:cs typeface="Optima"/>
              </a:rPr>
              <a:t>PWM to DNA</a:t>
            </a:r>
          </a:p>
          <a:p>
            <a:r>
              <a:rPr lang="en-US" dirty="0">
                <a:latin typeface="Optima"/>
                <a:cs typeface="Optima"/>
              </a:rPr>
              <a:t>positions in</a:t>
            </a:r>
          </a:p>
          <a:p>
            <a:r>
              <a:rPr lang="en-US" dirty="0">
                <a:latin typeface="Optima"/>
                <a:cs typeface="Optima"/>
              </a:rPr>
              <a:t>model</a:t>
            </a:r>
          </a:p>
        </p:txBody>
      </p:sp>
      <p:cxnSp>
        <p:nvCxnSpPr>
          <p:cNvPr id="18" name="Straight Arrow Connector 17">
            <a:extLst>
              <a:ext uri="{FF2B5EF4-FFF2-40B4-BE49-F238E27FC236}">
                <a16:creationId xmlns:a16="http://schemas.microsoft.com/office/drawing/2014/main" id="{F1115369-BE49-6440-9626-19CAA0962A57}"/>
              </a:ext>
            </a:extLst>
          </p:cNvPr>
          <p:cNvCxnSpPr/>
          <p:nvPr/>
        </p:nvCxnSpPr>
        <p:spPr>
          <a:xfrm flipH="1">
            <a:off x="9782355" y="2605177"/>
            <a:ext cx="586596" cy="4699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8B83A9A5-9185-F444-A9A1-D9EA34E6A05F}"/>
              </a:ext>
            </a:extLst>
          </p:cNvPr>
          <p:cNvSpPr txBox="1"/>
          <p:nvPr/>
        </p:nvSpPr>
        <p:spPr>
          <a:xfrm>
            <a:off x="3102465" y="6419598"/>
            <a:ext cx="4591050" cy="276999"/>
          </a:xfrm>
          <a:prstGeom prst="rect">
            <a:avLst/>
          </a:prstGeom>
          <a:noFill/>
        </p:spPr>
        <p:txBody>
          <a:bodyPr>
            <a:spAutoFit/>
          </a:bodyPr>
          <a:lstStyle/>
          <a:p>
            <a:pPr>
              <a:defRPr/>
            </a:pPr>
            <a:r>
              <a:rPr lang="en-US" sz="1200" dirty="0"/>
              <a:t>Wetzel, Zhang and Singh, RECOMB (2022)</a:t>
            </a:r>
          </a:p>
        </p:txBody>
      </p:sp>
      <p:sp>
        <p:nvSpPr>
          <p:cNvPr id="21" name="Title 1">
            <a:extLst>
              <a:ext uri="{FF2B5EF4-FFF2-40B4-BE49-F238E27FC236}">
                <a16:creationId xmlns:a16="http://schemas.microsoft.com/office/drawing/2014/main" id="{2D69F190-D2BC-5D4E-971B-DC0F65DA8375}"/>
              </a:ext>
            </a:extLst>
          </p:cNvPr>
          <p:cNvSpPr txBox="1">
            <a:spLocks/>
          </p:cNvSpPr>
          <p:nvPr/>
        </p:nvSpPr>
        <p:spPr>
          <a:xfrm>
            <a:off x="106113" y="152400"/>
            <a:ext cx="11071840" cy="685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cap="small">
                <a:solidFill>
                  <a:schemeClr val="tx1">
                    <a:lumMod val="65000"/>
                    <a:lumOff val="35000"/>
                  </a:schemeClr>
                </a:solidFill>
                <a:latin typeface="Optima"/>
                <a:ea typeface="+mj-ea"/>
                <a:cs typeface="Optima"/>
              </a:defRPr>
            </a:lvl1pPr>
          </a:lstStyle>
          <a:p>
            <a:r>
              <a:rPr lang="en-US" sz="3200" dirty="0">
                <a:solidFill>
                  <a:schemeClr val="tx1"/>
                </a:solidFill>
              </a:rPr>
              <a:t>Predicting Impact of Mutations on Interactions: Learning Interfaces From Protein-DNA Interactions</a:t>
            </a:r>
            <a:endParaRPr lang="en-US" dirty="0">
              <a:solidFill>
                <a:schemeClr val="tx1"/>
              </a:solidFill>
            </a:endParaRPr>
          </a:p>
        </p:txBody>
      </p:sp>
      <p:sp>
        <p:nvSpPr>
          <p:cNvPr id="22" name="Lightning Bolt 21">
            <a:extLst>
              <a:ext uri="{FF2B5EF4-FFF2-40B4-BE49-F238E27FC236}">
                <a16:creationId xmlns:a16="http://schemas.microsoft.com/office/drawing/2014/main" id="{93B4D087-25B3-C84E-8D2A-DCDCB5089DD5}"/>
              </a:ext>
            </a:extLst>
          </p:cNvPr>
          <p:cNvSpPr/>
          <p:nvPr/>
        </p:nvSpPr>
        <p:spPr>
          <a:xfrm flipH="1">
            <a:off x="8591062" y="4847955"/>
            <a:ext cx="327224" cy="426558"/>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Lightning Bolt 22">
            <a:extLst>
              <a:ext uri="{FF2B5EF4-FFF2-40B4-BE49-F238E27FC236}">
                <a16:creationId xmlns:a16="http://schemas.microsoft.com/office/drawing/2014/main" id="{F63C39C6-3A5F-D340-91FE-84D2CF144586}"/>
              </a:ext>
            </a:extLst>
          </p:cNvPr>
          <p:cNvSpPr/>
          <p:nvPr/>
        </p:nvSpPr>
        <p:spPr>
          <a:xfrm flipH="1">
            <a:off x="8982949" y="5778689"/>
            <a:ext cx="327224" cy="426558"/>
          </a:xfrm>
          <a:prstGeom prst="lightningBol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AE9D974-8B41-5412-970C-6139E267F3A2}"/>
              </a:ext>
            </a:extLst>
          </p:cNvPr>
          <p:cNvSpPr>
            <a:spLocks noChangeArrowheads="1"/>
          </p:cNvSpPr>
          <p:nvPr/>
        </p:nvSpPr>
        <p:spPr bwMode="auto">
          <a:xfrm>
            <a:off x="-83976" y="1370046"/>
            <a:ext cx="12275976" cy="1470025"/>
          </a:xfrm>
          <a:prstGeom prst="rect">
            <a:avLst/>
          </a:prstGeom>
          <a:noFill/>
          <a:ln w="9525">
            <a:noFill/>
            <a:miter lim="800000"/>
            <a:headEnd/>
            <a:tailEnd/>
          </a:ln>
          <a:effectLst/>
        </p:spPr>
        <p:txBody>
          <a:bodyPr/>
          <a:lstStyle/>
          <a:p>
            <a:pPr algn="ctr"/>
            <a:r>
              <a:rPr lang="en-US" sz="6600" i="0" dirty="0">
                <a:effectLst/>
                <a:latin typeface="Roboto"/>
              </a:rPr>
              <a:t>Subtopic 3:</a:t>
            </a:r>
          </a:p>
          <a:p>
            <a:pPr algn="ctr"/>
            <a:r>
              <a:rPr lang="en-US" sz="5500" dirty="0">
                <a:latin typeface="Roboto"/>
              </a:rPr>
              <a:t>Condition-specific network inference</a:t>
            </a:r>
            <a:endParaRPr lang="en-US" sz="5500" dirty="0"/>
          </a:p>
        </p:txBody>
      </p:sp>
      <p:sp>
        <p:nvSpPr>
          <p:cNvPr id="3" name="Rectangle 7">
            <a:extLst>
              <a:ext uri="{FF2B5EF4-FFF2-40B4-BE49-F238E27FC236}">
                <a16:creationId xmlns:a16="http://schemas.microsoft.com/office/drawing/2014/main" id="{B0FDB0CA-1000-572F-E58A-DF9A2F87CF7A}"/>
              </a:ext>
            </a:extLst>
          </p:cNvPr>
          <p:cNvSpPr>
            <a:spLocks noChangeArrowheads="1"/>
          </p:cNvSpPr>
          <p:nvPr/>
        </p:nvSpPr>
        <p:spPr bwMode="auto">
          <a:xfrm>
            <a:off x="0" y="5610846"/>
            <a:ext cx="12192000" cy="433230"/>
          </a:xfrm>
          <a:prstGeom prst="rect">
            <a:avLst/>
          </a:prstGeom>
          <a:noFill/>
          <a:ln w="9525">
            <a:noFill/>
            <a:miter lim="800000"/>
            <a:headEnd/>
            <a:tailEnd/>
          </a:ln>
          <a:effectLst/>
        </p:spPr>
        <p:txBody>
          <a:bodyPr/>
          <a:lstStyle/>
          <a:p>
            <a:pPr algn="ctr" eaLnBrk="1" hangingPunct="1">
              <a:lnSpc>
                <a:spcPct val="80000"/>
              </a:lnSpc>
              <a:spcBef>
                <a:spcPct val="20000"/>
              </a:spcBef>
              <a:buClr>
                <a:schemeClr val="hlink"/>
              </a:buClr>
              <a:buFont typeface="Wingdings" pitchFamily="2" charset="2"/>
              <a:buNone/>
              <a:defRPr/>
            </a:pPr>
            <a:r>
              <a:rPr lang="en-US" sz="2800" dirty="0"/>
              <a:t>Ben Raphael</a:t>
            </a:r>
          </a:p>
          <a:p>
            <a:pPr algn="ctr" eaLnBrk="1" hangingPunct="1">
              <a:lnSpc>
                <a:spcPct val="80000"/>
              </a:lnSpc>
              <a:spcBef>
                <a:spcPct val="20000"/>
              </a:spcBef>
              <a:buClr>
                <a:schemeClr val="hlink"/>
              </a:buClr>
              <a:buFont typeface="Wingdings" pitchFamily="2" charset="2"/>
              <a:buNone/>
              <a:defRPr/>
            </a:pPr>
            <a:r>
              <a:rPr lang="en-US" sz="2800" dirty="0"/>
              <a:t>Princeton University</a:t>
            </a:r>
          </a:p>
        </p:txBody>
      </p:sp>
    </p:spTree>
    <p:extLst>
      <p:ext uri="{BB962C8B-B14F-4D97-AF65-F5344CB8AC3E}">
        <p14:creationId xmlns:p14="http://schemas.microsoft.com/office/powerpoint/2010/main" val="4225995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C4C6-C53D-D648-BAA3-56B301E968C6}"/>
              </a:ext>
            </a:extLst>
          </p:cNvPr>
          <p:cNvSpPr>
            <a:spLocks noGrp="1"/>
          </p:cNvSpPr>
          <p:nvPr>
            <p:ph type="title"/>
          </p:nvPr>
        </p:nvSpPr>
        <p:spPr>
          <a:xfrm>
            <a:off x="185911" y="733"/>
            <a:ext cx="12125831" cy="1325563"/>
          </a:xfrm>
        </p:spPr>
        <p:txBody>
          <a:bodyPr/>
          <a:lstStyle/>
          <a:p>
            <a:r>
              <a:rPr lang="en-US" dirty="0"/>
              <a:t>Biological Interaction Networks as Prior Knowledge</a:t>
            </a:r>
          </a:p>
        </p:txBody>
      </p:sp>
      <p:grpSp>
        <p:nvGrpSpPr>
          <p:cNvPr id="70" name="Google Shape;139;p13">
            <a:extLst>
              <a:ext uri="{FF2B5EF4-FFF2-40B4-BE49-F238E27FC236}">
                <a16:creationId xmlns:a16="http://schemas.microsoft.com/office/drawing/2014/main" id="{74CDABC7-7628-D946-8154-5B087F605356}"/>
              </a:ext>
            </a:extLst>
          </p:cNvPr>
          <p:cNvGrpSpPr/>
          <p:nvPr/>
        </p:nvGrpSpPr>
        <p:grpSpPr>
          <a:xfrm>
            <a:off x="6131218" y="-3305008"/>
            <a:ext cx="3709102" cy="2764039"/>
            <a:chOff x="4593376" y="1599099"/>
            <a:chExt cx="2200589" cy="1667718"/>
          </a:xfrm>
        </p:grpSpPr>
        <p:cxnSp>
          <p:nvCxnSpPr>
            <p:cNvPr id="71" name="Google Shape;140;p13">
              <a:extLst>
                <a:ext uri="{FF2B5EF4-FFF2-40B4-BE49-F238E27FC236}">
                  <a16:creationId xmlns:a16="http://schemas.microsoft.com/office/drawing/2014/main" id="{1BC73873-28FA-7740-B1FC-FB3DB4C46087}"/>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72" name="Google Shape;141;p13">
              <a:extLst>
                <a:ext uri="{FF2B5EF4-FFF2-40B4-BE49-F238E27FC236}">
                  <a16:creationId xmlns:a16="http://schemas.microsoft.com/office/drawing/2014/main" id="{B9672615-0DBD-174A-8C1D-7F6E560207B6}"/>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73" name="Google Shape;142;p13">
              <a:extLst>
                <a:ext uri="{FF2B5EF4-FFF2-40B4-BE49-F238E27FC236}">
                  <a16:creationId xmlns:a16="http://schemas.microsoft.com/office/drawing/2014/main" id="{26762E9F-AD7E-A343-BE22-9FEE4B42F373}"/>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74" name="Google Shape;143;p13">
              <a:extLst>
                <a:ext uri="{FF2B5EF4-FFF2-40B4-BE49-F238E27FC236}">
                  <a16:creationId xmlns:a16="http://schemas.microsoft.com/office/drawing/2014/main" id="{3FDBEEBF-5458-BF4B-A599-BD9776F317C2}"/>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75" name="Google Shape;144;p13">
              <a:extLst>
                <a:ext uri="{FF2B5EF4-FFF2-40B4-BE49-F238E27FC236}">
                  <a16:creationId xmlns:a16="http://schemas.microsoft.com/office/drawing/2014/main" id="{C13099FB-3D89-EC4E-BBA2-AE3BE16B64DB}"/>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76" name="Google Shape;145;p13">
              <a:extLst>
                <a:ext uri="{FF2B5EF4-FFF2-40B4-BE49-F238E27FC236}">
                  <a16:creationId xmlns:a16="http://schemas.microsoft.com/office/drawing/2014/main" id="{DEAE1DC0-84DE-8442-B9A0-AD829E632F7C}"/>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77" name="Google Shape;146;p13">
              <a:extLst>
                <a:ext uri="{FF2B5EF4-FFF2-40B4-BE49-F238E27FC236}">
                  <a16:creationId xmlns:a16="http://schemas.microsoft.com/office/drawing/2014/main" id="{A851B84B-3CB6-B14E-ABAD-0C22B5697300}"/>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sp>
          <p:nvSpPr>
            <p:cNvPr id="78" name="Google Shape;148;p13">
              <a:extLst>
                <a:ext uri="{FF2B5EF4-FFF2-40B4-BE49-F238E27FC236}">
                  <a16:creationId xmlns:a16="http://schemas.microsoft.com/office/drawing/2014/main" id="{81D9AE8D-5CD9-5A46-9BC1-3FA5CE45BD84}"/>
                </a:ext>
              </a:extLst>
            </p:cNvPr>
            <p:cNvSpPr/>
            <p:nvPr/>
          </p:nvSpPr>
          <p:spPr>
            <a:xfrm>
              <a:off x="5385040" y="2290342"/>
              <a:ext cx="800800" cy="976475"/>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solidFill>
              <a:srgbClr val="F4CCCC">
                <a:alpha val="40000"/>
              </a:srgbClr>
            </a:solidFill>
            <a:ln w="19050" cap="flat" cmpd="sng">
              <a:solidFill>
                <a:srgbClr val="595959"/>
              </a:solidFill>
              <a:prstDash val="dash"/>
              <a:round/>
              <a:headEnd type="none" w="med" len="med"/>
              <a:tailEnd type="none" w="med" len="med"/>
            </a:ln>
          </p:spPr>
        </p:sp>
        <p:cxnSp>
          <p:nvCxnSpPr>
            <p:cNvPr id="79" name="Google Shape;149;p13">
              <a:extLst>
                <a:ext uri="{FF2B5EF4-FFF2-40B4-BE49-F238E27FC236}">
                  <a16:creationId xmlns:a16="http://schemas.microsoft.com/office/drawing/2014/main" id="{1F0F6A1B-52CA-6B48-99D8-9DD90A6B8C5C}"/>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80" name="Google Shape;150;p13">
              <a:extLst>
                <a:ext uri="{FF2B5EF4-FFF2-40B4-BE49-F238E27FC236}">
                  <a16:creationId xmlns:a16="http://schemas.microsoft.com/office/drawing/2014/main" id="{B60BE4EA-1455-1D47-BC5D-0C8541573395}"/>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81" name="Google Shape;151;p13">
              <a:extLst>
                <a:ext uri="{FF2B5EF4-FFF2-40B4-BE49-F238E27FC236}">
                  <a16:creationId xmlns:a16="http://schemas.microsoft.com/office/drawing/2014/main" id="{859F8CA5-B0D7-8745-A5B7-9D57B06F288F}"/>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82" name="Google Shape;152;p13">
              <a:extLst>
                <a:ext uri="{FF2B5EF4-FFF2-40B4-BE49-F238E27FC236}">
                  <a16:creationId xmlns:a16="http://schemas.microsoft.com/office/drawing/2014/main" id="{902F39E1-6A1E-AA48-B75B-8C2A01110A75}"/>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83" name="Google Shape;154;p13">
              <a:extLst>
                <a:ext uri="{FF2B5EF4-FFF2-40B4-BE49-F238E27FC236}">
                  <a16:creationId xmlns:a16="http://schemas.microsoft.com/office/drawing/2014/main" id="{946927B1-E56D-534F-99E5-C634DF065CAF}"/>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84" name="Google Shape;155;p13">
              <a:extLst>
                <a:ext uri="{FF2B5EF4-FFF2-40B4-BE49-F238E27FC236}">
                  <a16:creationId xmlns:a16="http://schemas.microsoft.com/office/drawing/2014/main" id="{DE6C4F54-0E1A-6A43-B630-14464AC5684A}"/>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85" name="Google Shape;156;p13">
              <a:extLst>
                <a:ext uri="{FF2B5EF4-FFF2-40B4-BE49-F238E27FC236}">
                  <a16:creationId xmlns:a16="http://schemas.microsoft.com/office/drawing/2014/main" id="{CC8FB407-5B4B-3645-A876-703816B4C511}"/>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86" name="Google Shape;157;p13">
              <a:extLst>
                <a:ext uri="{FF2B5EF4-FFF2-40B4-BE49-F238E27FC236}">
                  <a16:creationId xmlns:a16="http://schemas.microsoft.com/office/drawing/2014/main" id="{67789396-667D-5644-B853-A092F45F41F9}"/>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87" name="Google Shape;158;p13">
              <a:extLst>
                <a:ext uri="{FF2B5EF4-FFF2-40B4-BE49-F238E27FC236}">
                  <a16:creationId xmlns:a16="http://schemas.microsoft.com/office/drawing/2014/main" id="{41E78269-CE48-EC4A-A53D-C7502F3A43AB}"/>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88" name="Google Shape;159;p13">
              <a:extLst>
                <a:ext uri="{FF2B5EF4-FFF2-40B4-BE49-F238E27FC236}">
                  <a16:creationId xmlns:a16="http://schemas.microsoft.com/office/drawing/2014/main" id="{1480A140-4162-5D41-9C0D-30F3CEE870DD}"/>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89" name="Google Shape;160;p13">
              <a:extLst>
                <a:ext uri="{FF2B5EF4-FFF2-40B4-BE49-F238E27FC236}">
                  <a16:creationId xmlns:a16="http://schemas.microsoft.com/office/drawing/2014/main" id="{6BC71EC5-065F-3849-A540-B5D56DC4EDA5}"/>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90" name="Google Shape;161;p13">
              <a:extLst>
                <a:ext uri="{FF2B5EF4-FFF2-40B4-BE49-F238E27FC236}">
                  <a16:creationId xmlns:a16="http://schemas.microsoft.com/office/drawing/2014/main" id="{4870BCCC-5A5E-D345-ABE8-FB3D40A035BD}"/>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91" name="Google Shape;162;p13">
              <a:extLst>
                <a:ext uri="{FF2B5EF4-FFF2-40B4-BE49-F238E27FC236}">
                  <a16:creationId xmlns:a16="http://schemas.microsoft.com/office/drawing/2014/main" id="{00EDB084-A178-2B4B-A139-B659C71B0A1D}"/>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92" name="Google Shape;163;p13">
              <a:extLst>
                <a:ext uri="{FF2B5EF4-FFF2-40B4-BE49-F238E27FC236}">
                  <a16:creationId xmlns:a16="http://schemas.microsoft.com/office/drawing/2014/main" id="{AB2FAB45-E809-1742-8A01-7A50F410D8D8}"/>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93" name="Google Shape;164;p13">
              <a:extLst>
                <a:ext uri="{FF2B5EF4-FFF2-40B4-BE49-F238E27FC236}">
                  <a16:creationId xmlns:a16="http://schemas.microsoft.com/office/drawing/2014/main" id="{1652304B-F66E-9745-BC37-689274EE61EF}"/>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94" name="Google Shape;165;p13">
              <a:extLst>
                <a:ext uri="{FF2B5EF4-FFF2-40B4-BE49-F238E27FC236}">
                  <a16:creationId xmlns:a16="http://schemas.microsoft.com/office/drawing/2014/main" id="{22A675C6-8E45-4542-925C-B3633C9C6416}"/>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95" name="Google Shape;166;p13">
              <a:extLst>
                <a:ext uri="{FF2B5EF4-FFF2-40B4-BE49-F238E27FC236}">
                  <a16:creationId xmlns:a16="http://schemas.microsoft.com/office/drawing/2014/main" id="{77A5EF08-4F2C-484C-BD75-0497B72AB019}"/>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96" name="Google Shape;167;p13">
              <a:extLst>
                <a:ext uri="{FF2B5EF4-FFF2-40B4-BE49-F238E27FC236}">
                  <a16:creationId xmlns:a16="http://schemas.microsoft.com/office/drawing/2014/main" id="{0A0CE91C-EBB0-9442-AD3A-1889AA22CF84}"/>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97" name="Google Shape;168;p13">
              <a:extLst>
                <a:ext uri="{FF2B5EF4-FFF2-40B4-BE49-F238E27FC236}">
                  <a16:creationId xmlns:a16="http://schemas.microsoft.com/office/drawing/2014/main" id="{EB94F07F-83EC-0D48-AF93-969FEA1E3A30}"/>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98" name="Google Shape;169;p13">
              <a:extLst>
                <a:ext uri="{FF2B5EF4-FFF2-40B4-BE49-F238E27FC236}">
                  <a16:creationId xmlns:a16="http://schemas.microsoft.com/office/drawing/2014/main" id="{19C2E3AB-B236-6B4F-BA21-2E8A96E7EA0F}"/>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9" name="Google Shape;170;p13">
              <a:extLst>
                <a:ext uri="{FF2B5EF4-FFF2-40B4-BE49-F238E27FC236}">
                  <a16:creationId xmlns:a16="http://schemas.microsoft.com/office/drawing/2014/main" id="{70A6E990-3735-074A-A220-07C85A1600BF}"/>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0" name="Google Shape;171;p13">
              <a:extLst>
                <a:ext uri="{FF2B5EF4-FFF2-40B4-BE49-F238E27FC236}">
                  <a16:creationId xmlns:a16="http://schemas.microsoft.com/office/drawing/2014/main" id="{FD38CCE9-CEC8-C04B-8A01-FEEA42DE204D}"/>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1" name="Google Shape;172;p13">
              <a:extLst>
                <a:ext uri="{FF2B5EF4-FFF2-40B4-BE49-F238E27FC236}">
                  <a16:creationId xmlns:a16="http://schemas.microsoft.com/office/drawing/2014/main" id="{EAB2B848-3768-E241-9B24-1451766AE075}"/>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02" name="Google Shape;173;p13">
              <a:extLst>
                <a:ext uri="{FF2B5EF4-FFF2-40B4-BE49-F238E27FC236}">
                  <a16:creationId xmlns:a16="http://schemas.microsoft.com/office/drawing/2014/main" id="{97106E99-DE75-3C4D-87ED-CB746AAD6B78}"/>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3" name="Google Shape;174;p13">
              <a:extLst>
                <a:ext uri="{FF2B5EF4-FFF2-40B4-BE49-F238E27FC236}">
                  <a16:creationId xmlns:a16="http://schemas.microsoft.com/office/drawing/2014/main" id="{6C24AFBF-CEFD-644F-8A61-2664F32986BB}"/>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104" name="Google Shape;175;p13">
              <a:extLst>
                <a:ext uri="{FF2B5EF4-FFF2-40B4-BE49-F238E27FC236}">
                  <a16:creationId xmlns:a16="http://schemas.microsoft.com/office/drawing/2014/main" id="{5DEEA6F0-3440-AE4C-BE75-BF227524EC29}"/>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105" name="Google Shape;176;p13">
              <a:extLst>
                <a:ext uri="{FF2B5EF4-FFF2-40B4-BE49-F238E27FC236}">
                  <a16:creationId xmlns:a16="http://schemas.microsoft.com/office/drawing/2014/main" id="{1477532D-C7AF-F14F-BC73-4A263DC2AAC4}"/>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106" name="Google Shape;177;p13">
              <a:extLst>
                <a:ext uri="{FF2B5EF4-FFF2-40B4-BE49-F238E27FC236}">
                  <a16:creationId xmlns:a16="http://schemas.microsoft.com/office/drawing/2014/main" id="{9CE6C0F6-24E9-D148-AD1F-C6F5087E4EEA}"/>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107" name="Google Shape;178;p13">
              <a:extLst>
                <a:ext uri="{FF2B5EF4-FFF2-40B4-BE49-F238E27FC236}">
                  <a16:creationId xmlns:a16="http://schemas.microsoft.com/office/drawing/2014/main" id="{BFB4C947-736D-DD42-865E-69B17CC23622}"/>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108" name="Google Shape;179;p13">
              <a:extLst>
                <a:ext uri="{FF2B5EF4-FFF2-40B4-BE49-F238E27FC236}">
                  <a16:creationId xmlns:a16="http://schemas.microsoft.com/office/drawing/2014/main" id="{F73D83CB-6F1A-2F42-8AAE-0C778B7125AD}"/>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09" name="Google Shape;180;p13">
              <a:extLst>
                <a:ext uri="{FF2B5EF4-FFF2-40B4-BE49-F238E27FC236}">
                  <a16:creationId xmlns:a16="http://schemas.microsoft.com/office/drawing/2014/main" id="{152AF6DD-8989-214F-A725-8D2E62A9554F}"/>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110" name="Google Shape;181;p13">
              <a:extLst>
                <a:ext uri="{FF2B5EF4-FFF2-40B4-BE49-F238E27FC236}">
                  <a16:creationId xmlns:a16="http://schemas.microsoft.com/office/drawing/2014/main" id="{BBB32814-0BCE-9F44-AC5C-D23D9EB51B4D}"/>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1" name="Google Shape;182;p13">
              <a:extLst>
                <a:ext uri="{FF2B5EF4-FFF2-40B4-BE49-F238E27FC236}">
                  <a16:creationId xmlns:a16="http://schemas.microsoft.com/office/drawing/2014/main" id="{D44904C7-FA2D-7C4C-A101-799C6D198734}"/>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2" name="Google Shape;183;p13">
              <a:extLst>
                <a:ext uri="{FF2B5EF4-FFF2-40B4-BE49-F238E27FC236}">
                  <a16:creationId xmlns:a16="http://schemas.microsoft.com/office/drawing/2014/main" id="{6E6FC37C-7F70-6744-9C52-26FC1695B415}"/>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3" name="Google Shape;184;p13">
              <a:extLst>
                <a:ext uri="{FF2B5EF4-FFF2-40B4-BE49-F238E27FC236}">
                  <a16:creationId xmlns:a16="http://schemas.microsoft.com/office/drawing/2014/main" id="{4B9A2C72-D9C1-5A4D-8FDC-0456B76BDF68}"/>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4" name="Google Shape;185;p13">
              <a:extLst>
                <a:ext uri="{FF2B5EF4-FFF2-40B4-BE49-F238E27FC236}">
                  <a16:creationId xmlns:a16="http://schemas.microsoft.com/office/drawing/2014/main" id="{534C3E00-20C3-1246-A8FE-231307B8600D}"/>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5" name="Google Shape;186;p13">
              <a:extLst>
                <a:ext uri="{FF2B5EF4-FFF2-40B4-BE49-F238E27FC236}">
                  <a16:creationId xmlns:a16="http://schemas.microsoft.com/office/drawing/2014/main" id="{3AD37B81-DA06-8A43-AFDA-1CA2C79F1E12}"/>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6" name="Google Shape;187;p13">
              <a:extLst>
                <a:ext uri="{FF2B5EF4-FFF2-40B4-BE49-F238E27FC236}">
                  <a16:creationId xmlns:a16="http://schemas.microsoft.com/office/drawing/2014/main" id="{F1B45FDB-3958-3C46-BE05-E417831E9676}"/>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7" name="Google Shape;188;p13">
              <a:extLst>
                <a:ext uri="{FF2B5EF4-FFF2-40B4-BE49-F238E27FC236}">
                  <a16:creationId xmlns:a16="http://schemas.microsoft.com/office/drawing/2014/main" id="{7408FFBD-406A-9147-BD3F-6322E1C22C84}"/>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8" name="Google Shape;189;p13">
              <a:extLst>
                <a:ext uri="{FF2B5EF4-FFF2-40B4-BE49-F238E27FC236}">
                  <a16:creationId xmlns:a16="http://schemas.microsoft.com/office/drawing/2014/main" id="{5EC13DB4-F9AB-0642-A562-6715060B1B18}"/>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9" name="Google Shape;191;p13">
              <a:extLst>
                <a:ext uri="{FF2B5EF4-FFF2-40B4-BE49-F238E27FC236}">
                  <a16:creationId xmlns:a16="http://schemas.microsoft.com/office/drawing/2014/main" id="{69F2C566-9E6E-214A-9279-618C762DBA3C}"/>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0" name="Google Shape;192;p13">
              <a:extLst>
                <a:ext uri="{FF2B5EF4-FFF2-40B4-BE49-F238E27FC236}">
                  <a16:creationId xmlns:a16="http://schemas.microsoft.com/office/drawing/2014/main" id="{EAFA779A-14B8-E047-9F79-55E170D2B4C7}"/>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1" name="Google Shape;193;p13">
              <a:extLst>
                <a:ext uri="{FF2B5EF4-FFF2-40B4-BE49-F238E27FC236}">
                  <a16:creationId xmlns:a16="http://schemas.microsoft.com/office/drawing/2014/main" id="{F80840A2-2CC9-D447-8421-2EC15150C22C}"/>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2" name="Google Shape;194;p13">
              <a:extLst>
                <a:ext uri="{FF2B5EF4-FFF2-40B4-BE49-F238E27FC236}">
                  <a16:creationId xmlns:a16="http://schemas.microsoft.com/office/drawing/2014/main" id="{D5F91B9D-DF2E-5E4A-92D6-7B83D74C5CA4}"/>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3" name="Google Shape;195;p13">
              <a:extLst>
                <a:ext uri="{FF2B5EF4-FFF2-40B4-BE49-F238E27FC236}">
                  <a16:creationId xmlns:a16="http://schemas.microsoft.com/office/drawing/2014/main" id="{75B3C331-C2E8-A047-8332-3924D9AA166A}"/>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4" name="Google Shape;196;p13">
              <a:extLst>
                <a:ext uri="{FF2B5EF4-FFF2-40B4-BE49-F238E27FC236}">
                  <a16:creationId xmlns:a16="http://schemas.microsoft.com/office/drawing/2014/main" id="{DB8C21B8-FA39-5348-9A93-9546E14FB55C}"/>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5" name="Google Shape;197;p13">
              <a:extLst>
                <a:ext uri="{FF2B5EF4-FFF2-40B4-BE49-F238E27FC236}">
                  <a16:creationId xmlns:a16="http://schemas.microsoft.com/office/drawing/2014/main" id="{7A2E5429-9BC0-2147-B6E7-0BB1DDA6D6AC}"/>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6" name="Google Shape;199;p13">
              <a:extLst>
                <a:ext uri="{FF2B5EF4-FFF2-40B4-BE49-F238E27FC236}">
                  <a16:creationId xmlns:a16="http://schemas.microsoft.com/office/drawing/2014/main" id="{471DFAAF-4E0A-4B4E-AFBE-0FF98A9FA337}"/>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5" name="TextBox 4">
            <a:extLst>
              <a:ext uri="{FF2B5EF4-FFF2-40B4-BE49-F238E27FC236}">
                <a16:creationId xmlns:a16="http://schemas.microsoft.com/office/drawing/2014/main" id="{EA4CC59D-0D9C-E2F7-EDAF-6857FA8FF228}"/>
              </a:ext>
            </a:extLst>
          </p:cNvPr>
          <p:cNvSpPr txBox="1"/>
          <p:nvPr/>
        </p:nvSpPr>
        <p:spPr>
          <a:xfrm>
            <a:off x="12543260" y="998174"/>
            <a:ext cx="6289862" cy="1938992"/>
          </a:xfrm>
          <a:prstGeom prst="rect">
            <a:avLst/>
          </a:prstGeom>
          <a:noFill/>
        </p:spPr>
        <p:txBody>
          <a:bodyPr wrap="square" rtlCol="0">
            <a:spAutoFit/>
          </a:bodyPr>
          <a:lstStyle/>
          <a:p>
            <a:r>
              <a:rPr lang="en-US" sz="2400" b="1" dirty="0"/>
              <a:t>Many applications</a:t>
            </a:r>
            <a:r>
              <a:rPr lang="en-US" sz="2400" dirty="0"/>
              <a:t>: </a:t>
            </a:r>
          </a:p>
          <a:p>
            <a:pPr marL="342900" indent="-342900">
              <a:buFont typeface="Arial" panose="020B0604020202020204" pitchFamily="34" charset="0"/>
              <a:buChar char="•"/>
            </a:pPr>
            <a:r>
              <a:rPr lang="en-US" sz="2400" dirty="0"/>
              <a:t>Differential gene expression</a:t>
            </a:r>
          </a:p>
          <a:p>
            <a:pPr marL="342900" indent="-342900">
              <a:buFont typeface="Arial" panose="020B0604020202020204" pitchFamily="34" charset="0"/>
              <a:buChar char="•"/>
            </a:pPr>
            <a:r>
              <a:rPr lang="en-US" sz="2400" dirty="0"/>
              <a:t>Somatic mutations in cancer</a:t>
            </a:r>
          </a:p>
          <a:p>
            <a:pPr marL="342900" indent="-342900">
              <a:buFont typeface="Arial" panose="020B0604020202020204" pitchFamily="34" charset="0"/>
              <a:buChar char="•"/>
            </a:pPr>
            <a:r>
              <a:rPr lang="en-US" sz="2400" dirty="0"/>
              <a:t>Protein function prediction</a:t>
            </a:r>
          </a:p>
          <a:p>
            <a:pPr marL="342900" indent="-342900">
              <a:buFont typeface="Arial" panose="020B0604020202020204" pitchFamily="34" charset="0"/>
              <a:buChar char="•"/>
            </a:pPr>
            <a:r>
              <a:rPr lang="en-US" sz="2400" dirty="0"/>
              <a:t>…</a:t>
            </a:r>
          </a:p>
        </p:txBody>
      </p:sp>
      <p:pic>
        <p:nvPicPr>
          <p:cNvPr id="128" name="Picture 127">
            <a:extLst>
              <a:ext uri="{FF2B5EF4-FFF2-40B4-BE49-F238E27FC236}">
                <a16:creationId xmlns:a16="http://schemas.microsoft.com/office/drawing/2014/main" id="{ADF5B6F5-8A8B-873D-61A8-07DFAAD05D71}"/>
              </a:ext>
            </a:extLst>
          </p:cNvPr>
          <p:cNvPicPr>
            <a:picLocks noChangeAspect="1"/>
          </p:cNvPicPr>
          <p:nvPr/>
        </p:nvPicPr>
        <p:blipFill>
          <a:blip r:embed="rId3"/>
          <a:stretch>
            <a:fillRect/>
          </a:stretch>
        </p:blipFill>
        <p:spPr>
          <a:xfrm>
            <a:off x="185912" y="1791102"/>
            <a:ext cx="4165117" cy="3702327"/>
          </a:xfrm>
          <a:prstGeom prst="rect">
            <a:avLst/>
          </a:prstGeom>
        </p:spPr>
      </p:pic>
      <p:sp>
        <p:nvSpPr>
          <p:cNvPr id="7" name="TextBox 6">
            <a:extLst>
              <a:ext uri="{FF2B5EF4-FFF2-40B4-BE49-F238E27FC236}">
                <a16:creationId xmlns:a16="http://schemas.microsoft.com/office/drawing/2014/main" id="{B78227A2-35E9-5BD4-3FE5-F898BA2F41F7}"/>
              </a:ext>
            </a:extLst>
          </p:cNvPr>
          <p:cNvSpPr txBox="1"/>
          <p:nvPr/>
        </p:nvSpPr>
        <p:spPr>
          <a:xfrm>
            <a:off x="185912" y="6033184"/>
            <a:ext cx="4747424" cy="646331"/>
          </a:xfrm>
          <a:prstGeom prst="rect">
            <a:avLst/>
          </a:prstGeom>
          <a:noFill/>
        </p:spPr>
        <p:txBody>
          <a:bodyPr wrap="square" rtlCol="0">
            <a:spAutoFit/>
          </a:bodyPr>
          <a:lstStyle/>
          <a:p>
            <a:r>
              <a:rPr lang="en-US" dirty="0"/>
              <a:t>Proteins with similar functions are connected in an interaction network</a:t>
            </a:r>
          </a:p>
        </p:txBody>
      </p:sp>
      <p:sp>
        <p:nvSpPr>
          <p:cNvPr id="129" name="TextBox 128">
            <a:extLst>
              <a:ext uri="{FF2B5EF4-FFF2-40B4-BE49-F238E27FC236}">
                <a16:creationId xmlns:a16="http://schemas.microsoft.com/office/drawing/2014/main" id="{F02A0B5E-E1ED-37F9-467A-9B5FFB375683}"/>
              </a:ext>
            </a:extLst>
          </p:cNvPr>
          <p:cNvSpPr txBox="1"/>
          <p:nvPr/>
        </p:nvSpPr>
        <p:spPr>
          <a:xfrm>
            <a:off x="4657871" y="1122366"/>
            <a:ext cx="6497349" cy="523220"/>
          </a:xfrm>
          <a:prstGeom prst="rect">
            <a:avLst/>
          </a:prstGeom>
          <a:noFill/>
        </p:spPr>
        <p:txBody>
          <a:bodyPr wrap="square" rtlCol="0">
            <a:spAutoFit/>
          </a:bodyPr>
          <a:lstStyle/>
          <a:p>
            <a:pPr algn="ctr"/>
            <a:r>
              <a:rPr lang="en-US" sz="2800" u="sng" dirty="0"/>
              <a:t>Genome-wide association studies (GWAS)</a:t>
            </a:r>
          </a:p>
        </p:txBody>
      </p:sp>
      <p:pic>
        <p:nvPicPr>
          <p:cNvPr id="130" name="Picture 8" descr="Fig. 5">
            <a:extLst>
              <a:ext uri="{FF2B5EF4-FFF2-40B4-BE49-F238E27FC236}">
                <a16:creationId xmlns:a16="http://schemas.microsoft.com/office/drawing/2014/main" id="{E2A9A900-A799-F98D-9175-CB39206029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697" b="45025"/>
          <a:stretch/>
        </p:blipFill>
        <p:spPr bwMode="auto">
          <a:xfrm>
            <a:off x="6705604" y="1657261"/>
            <a:ext cx="4113133" cy="2587866"/>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B2875547-F461-0AE2-BEEA-FDC2597F13E6}"/>
              </a:ext>
            </a:extLst>
          </p:cNvPr>
          <p:cNvSpPr txBox="1"/>
          <p:nvPr/>
        </p:nvSpPr>
        <p:spPr>
          <a:xfrm>
            <a:off x="6136313" y="3626527"/>
            <a:ext cx="3217547" cy="246221"/>
          </a:xfrm>
          <a:prstGeom prst="rect">
            <a:avLst/>
          </a:prstGeom>
          <a:noFill/>
        </p:spPr>
        <p:txBody>
          <a:bodyPr wrap="none" rtlCol="0">
            <a:spAutoFit/>
          </a:bodyPr>
          <a:lstStyle/>
          <a:p>
            <a:r>
              <a:rPr lang="en-US" sz="1000" dirty="0">
                <a:solidFill>
                  <a:schemeClr val="bg1">
                    <a:lumMod val="50000"/>
                  </a:schemeClr>
                </a:solidFill>
              </a:rPr>
              <a:t>[</a:t>
            </a:r>
            <a:r>
              <a:rPr lang="en-US" sz="1000" dirty="0" err="1">
                <a:solidFill>
                  <a:schemeClr val="bg1">
                    <a:lumMod val="50000"/>
                  </a:schemeClr>
                </a:solidFill>
              </a:rPr>
              <a:t>Choobdar</a:t>
            </a:r>
            <a:r>
              <a:rPr lang="en-US" sz="1000" dirty="0">
                <a:solidFill>
                  <a:schemeClr val="bg1">
                    <a:lumMod val="50000"/>
                  </a:schemeClr>
                </a:solidFill>
              </a:rPr>
              <a:t>, </a:t>
            </a:r>
            <a:r>
              <a:rPr lang="en-US" sz="1000" dirty="0" err="1">
                <a:solidFill>
                  <a:schemeClr val="bg1">
                    <a:lumMod val="50000"/>
                  </a:schemeClr>
                </a:solidFill>
              </a:rPr>
              <a:t>Ahsen</a:t>
            </a:r>
            <a:r>
              <a:rPr lang="en-US" sz="1000" dirty="0">
                <a:solidFill>
                  <a:schemeClr val="bg1">
                    <a:lumMod val="50000"/>
                  </a:schemeClr>
                </a:solidFill>
              </a:rPr>
              <a:t>, Crawford et al. </a:t>
            </a:r>
            <a:r>
              <a:rPr lang="en-US" sz="1000" i="1" dirty="0">
                <a:solidFill>
                  <a:schemeClr val="bg1">
                    <a:lumMod val="50000"/>
                  </a:schemeClr>
                </a:solidFill>
              </a:rPr>
              <a:t>Nature Methods</a:t>
            </a:r>
            <a:r>
              <a:rPr lang="en-US" sz="1000" dirty="0">
                <a:solidFill>
                  <a:schemeClr val="bg1">
                    <a:lumMod val="50000"/>
                  </a:schemeClr>
                </a:solidFill>
              </a:rPr>
              <a:t> 2019]</a:t>
            </a:r>
          </a:p>
        </p:txBody>
      </p:sp>
      <p:sp>
        <p:nvSpPr>
          <p:cNvPr id="132" name="TextBox 131">
            <a:extLst>
              <a:ext uri="{FF2B5EF4-FFF2-40B4-BE49-F238E27FC236}">
                <a16:creationId xmlns:a16="http://schemas.microsoft.com/office/drawing/2014/main" id="{9CDBF5DB-2C2B-A2A4-0B97-7141B3E73620}"/>
              </a:ext>
            </a:extLst>
          </p:cNvPr>
          <p:cNvSpPr txBox="1"/>
          <p:nvPr/>
        </p:nvSpPr>
        <p:spPr>
          <a:xfrm>
            <a:off x="5230372" y="1891067"/>
            <a:ext cx="884409" cy="400110"/>
          </a:xfrm>
          <a:prstGeom prst="rect">
            <a:avLst/>
          </a:prstGeom>
          <a:noFill/>
        </p:spPr>
        <p:txBody>
          <a:bodyPr wrap="none" rtlCol="0">
            <a:spAutoFit/>
          </a:bodyPr>
          <a:lstStyle/>
          <a:p>
            <a:r>
              <a:rPr lang="en-US" sz="2000" b="1" dirty="0"/>
              <a:t>Height</a:t>
            </a:r>
          </a:p>
        </p:txBody>
      </p:sp>
      <p:sp>
        <p:nvSpPr>
          <p:cNvPr id="133" name="TextBox 132">
            <a:extLst>
              <a:ext uri="{FF2B5EF4-FFF2-40B4-BE49-F238E27FC236}">
                <a16:creationId xmlns:a16="http://schemas.microsoft.com/office/drawing/2014/main" id="{09C98D19-F55A-3616-D9F1-5A187684CCAC}"/>
              </a:ext>
            </a:extLst>
          </p:cNvPr>
          <p:cNvSpPr txBox="1"/>
          <p:nvPr/>
        </p:nvSpPr>
        <p:spPr>
          <a:xfrm>
            <a:off x="4841135" y="3965512"/>
            <a:ext cx="4311245" cy="954107"/>
          </a:xfrm>
          <a:prstGeom prst="rect">
            <a:avLst/>
          </a:prstGeom>
          <a:noFill/>
        </p:spPr>
        <p:txBody>
          <a:bodyPr wrap="none" rtlCol="0">
            <a:spAutoFit/>
          </a:bodyPr>
          <a:lstStyle/>
          <a:p>
            <a:r>
              <a:rPr lang="en-US" sz="2800" u="sng" dirty="0"/>
              <a:t>Somatic mutations in cancer</a:t>
            </a:r>
          </a:p>
          <a:p>
            <a:endParaRPr lang="en-US" sz="2800" u="sng" dirty="0"/>
          </a:p>
        </p:txBody>
      </p:sp>
      <p:sp>
        <p:nvSpPr>
          <p:cNvPr id="134" name="TextBox 133">
            <a:extLst>
              <a:ext uri="{FF2B5EF4-FFF2-40B4-BE49-F238E27FC236}">
                <a16:creationId xmlns:a16="http://schemas.microsoft.com/office/drawing/2014/main" id="{5E65FB73-D1BA-5D1F-7A1C-5155DB88FB01}"/>
              </a:ext>
            </a:extLst>
          </p:cNvPr>
          <p:cNvSpPr txBox="1"/>
          <p:nvPr/>
        </p:nvSpPr>
        <p:spPr>
          <a:xfrm>
            <a:off x="239772" y="1122366"/>
            <a:ext cx="3030060" cy="954107"/>
          </a:xfrm>
          <a:prstGeom prst="rect">
            <a:avLst/>
          </a:prstGeom>
          <a:noFill/>
        </p:spPr>
        <p:txBody>
          <a:bodyPr wrap="none" rtlCol="0">
            <a:spAutoFit/>
          </a:bodyPr>
          <a:lstStyle/>
          <a:p>
            <a:r>
              <a:rPr lang="en-US" sz="2800" u="sng" dirty="0"/>
              <a:t>Function Prediction</a:t>
            </a:r>
          </a:p>
          <a:p>
            <a:endParaRPr lang="en-US" sz="2800" u="sng" dirty="0"/>
          </a:p>
        </p:txBody>
      </p:sp>
      <p:sp>
        <p:nvSpPr>
          <p:cNvPr id="136" name="TextBox 135">
            <a:extLst>
              <a:ext uri="{FF2B5EF4-FFF2-40B4-BE49-F238E27FC236}">
                <a16:creationId xmlns:a16="http://schemas.microsoft.com/office/drawing/2014/main" id="{47977D20-9E56-04E1-8836-2314109DF097}"/>
              </a:ext>
            </a:extLst>
          </p:cNvPr>
          <p:cNvSpPr txBox="1"/>
          <p:nvPr/>
        </p:nvSpPr>
        <p:spPr>
          <a:xfrm>
            <a:off x="5925854" y="6457849"/>
            <a:ext cx="3114635" cy="276999"/>
          </a:xfrm>
          <a:prstGeom prst="rect">
            <a:avLst/>
          </a:prstGeom>
          <a:noFill/>
        </p:spPr>
        <p:txBody>
          <a:bodyPr wrap="none" rtlCol="0">
            <a:spAutoFit/>
          </a:bodyPr>
          <a:lstStyle/>
          <a:p>
            <a:r>
              <a:rPr lang="en-US" sz="1200" dirty="0">
                <a:solidFill>
                  <a:schemeClr val="bg1">
                    <a:lumMod val="50000"/>
                  </a:schemeClr>
                </a:solidFill>
              </a:rPr>
              <a:t>[</a:t>
            </a:r>
            <a:r>
              <a:rPr lang="en-US" sz="1200" dirty="0" err="1">
                <a:solidFill>
                  <a:schemeClr val="bg1">
                    <a:lumMod val="50000"/>
                  </a:schemeClr>
                </a:solidFill>
              </a:rPr>
              <a:t>Leiserson</a:t>
            </a:r>
            <a:r>
              <a:rPr lang="en-US" sz="1200" dirty="0">
                <a:solidFill>
                  <a:schemeClr val="bg1">
                    <a:lumMod val="50000"/>
                  </a:schemeClr>
                </a:solidFill>
              </a:rPr>
              <a:t>, </a:t>
            </a:r>
            <a:r>
              <a:rPr lang="en-US" sz="1200" dirty="0" err="1">
                <a:solidFill>
                  <a:schemeClr val="bg1">
                    <a:lumMod val="50000"/>
                  </a:schemeClr>
                </a:solidFill>
              </a:rPr>
              <a:t>Vandin</a:t>
            </a:r>
            <a:r>
              <a:rPr lang="en-US" sz="1200" dirty="0">
                <a:solidFill>
                  <a:schemeClr val="bg1">
                    <a:lumMod val="50000"/>
                  </a:schemeClr>
                </a:solidFill>
              </a:rPr>
              <a:t> et al, </a:t>
            </a:r>
            <a:r>
              <a:rPr lang="en-US" sz="1200" i="1" dirty="0">
                <a:solidFill>
                  <a:schemeClr val="bg1">
                    <a:lumMod val="50000"/>
                  </a:schemeClr>
                </a:solidFill>
              </a:rPr>
              <a:t>Nature Genetics</a:t>
            </a:r>
            <a:r>
              <a:rPr lang="en-US" sz="1200" dirty="0">
                <a:solidFill>
                  <a:schemeClr val="bg1">
                    <a:lumMod val="50000"/>
                  </a:schemeClr>
                </a:solidFill>
              </a:rPr>
              <a:t> 2015]</a:t>
            </a:r>
          </a:p>
        </p:txBody>
      </p:sp>
      <p:grpSp>
        <p:nvGrpSpPr>
          <p:cNvPr id="11" name="Group 10">
            <a:extLst>
              <a:ext uri="{FF2B5EF4-FFF2-40B4-BE49-F238E27FC236}">
                <a16:creationId xmlns:a16="http://schemas.microsoft.com/office/drawing/2014/main" id="{B2C1A4D6-0F83-C3D4-8C3B-82C4CABA8B55}"/>
              </a:ext>
            </a:extLst>
          </p:cNvPr>
          <p:cNvGrpSpPr>
            <a:grpSpLocks noChangeAspect="1"/>
          </p:cNvGrpSpPr>
          <p:nvPr/>
        </p:nvGrpSpPr>
        <p:grpSpPr>
          <a:xfrm>
            <a:off x="6042412" y="4146982"/>
            <a:ext cx="5446918" cy="2687860"/>
            <a:chOff x="-1347384" y="1283069"/>
            <a:chExt cx="10954639" cy="5405724"/>
          </a:xfrm>
        </p:grpSpPr>
        <p:pic>
          <p:nvPicPr>
            <p:cNvPr id="140" name="fig2.pdf">
              <a:extLst>
                <a:ext uri="{FF2B5EF4-FFF2-40B4-BE49-F238E27FC236}">
                  <a16:creationId xmlns:a16="http://schemas.microsoft.com/office/drawing/2014/main" id="{DCEEACB4-028C-EF78-C2B2-A7B8A99006B3}"/>
                </a:ext>
              </a:extLst>
            </p:cNvPr>
            <p:cNvPicPr/>
            <p:nvPr/>
          </p:nvPicPr>
          <p:blipFill>
            <a:blip r:embed="rId5"/>
            <a:srcRect l="13475" t="2748" r="9738" b="42721"/>
            <a:stretch>
              <a:fillRect/>
            </a:stretch>
          </p:blipFill>
          <p:spPr>
            <a:xfrm>
              <a:off x="4168389" y="1283069"/>
              <a:ext cx="5438866" cy="5405724"/>
            </a:xfrm>
            <a:prstGeom prst="rect">
              <a:avLst/>
            </a:prstGeom>
            <a:ln w="12700">
              <a:miter lim="400000"/>
            </a:ln>
          </p:spPr>
        </p:pic>
        <p:cxnSp>
          <p:nvCxnSpPr>
            <p:cNvPr id="141" name="Straight Connector 140">
              <a:extLst>
                <a:ext uri="{FF2B5EF4-FFF2-40B4-BE49-F238E27FC236}">
                  <a16:creationId xmlns:a16="http://schemas.microsoft.com/office/drawing/2014/main" id="{74FFC17D-9A4B-1247-F6F3-98DDAB8BA204}"/>
                </a:ext>
              </a:extLst>
            </p:cNvPr>
            <p:cNvCxnSpPr>
              <a:cxnSpLocks/>
            </p:cNvCxnSpPr>
            <p:nvPr/>
          </p:nvCxnSpPr>
          <p:spPr>
            <a:xfrm flipH="1">
              <a:off x="3025493" y="3581679"/>
              <a:ext cx="2846982" cy="2098578"/>
            </a:xfrm>
            <a:prstGeom prst="line">
              <a:avLst/>
            </a:prstGeom>
          </p:spPr>
          <p:style>
            <a:lnRef idx="2">
              <a:schemeClr val="dk1"/>
            </a:lnRef>
            <a:fillRef idx="0">
              <a:schemeClr val="dk1"/>
            </a:fillRef>
            <a:effectRef idx="1">
              <a:schemeClr val="dk1"/>
            </a:effectRef>
            <a:fontRef idx="minor">
              <a:schemeClr val="tx1"/>
            </a:fontRef>
          </p:style>
        </p:cxnSp>
        <p:cxnSp>
          <p:nvCxnSpPr>
            <p:cNvPr id="142" name="Straight Connector 141">
              <a:extLst>
                <a:ext uri="{FF2B5EF4-FFF2-40B4-BE49-F238E27FC236}">
                  <a16:creationId xmlns:a16="http://schemas.microsoft.com/office/drawing/2014/main" id="{764A2536-A2C0-B2EF-5ACD-7DBDB0DE7635}"/>
                </a:ext>
              </a:extLst>
            </p:cNvPr>
            <p:cNvCxnSpPr>
              <a:cxnSpLocks/>
            </p:cNvCxnSpPr>
            <p:nvPr/>
          </p:nvCxnSpPr>
          <p:spPr>
            <a:xfrm flipH="1" flipV="1">
              <a:off x="3025493" y="2176836"/>
              <a:ext cx="2846982" cy="368727"/>
            </a:xfrm>
            <a:prstGeom prst="line">
              <a:avLst/>
            </a:prstGeom>
          </p:spPr>
          <p:style>
            <a:lnRef idx="2">
              <a:schemeClr val="dk1"/>
            </a:lnRef>
            <a:fillRef idx="0">
              <a:schemeClr val="dk1"/>
            </a:fillRef>
            <a:effectRef idx="1">
              <a:schemeClr val="dk1"/>
            </a:effectRef>
            <a:fontRef idx="minor">
              <a:schemeClr val="tx1"/>
            </a:fontRef>
          </p:style>
        </p:cxnSp>
        <p:grpSp>
          <p:nvGrpSpPr>
            <p:cNvPr id="143" name="Group 142">
              <a:extLst>
                <a:ext uri="{FF2B5EF4-FFF2-40B4-BE49-F238E27FC236}">
                  <a16:creationId xmlns:a16="http://schemas.microsoft.com/office/drawing/2014/main" id="{BDFA0537-66A3-1F8D-B919-3DFB034A25B9}"/>
                </a:ext>
              </a:extLst>
            </p:cNvPr>
            <p:cNvGrpSpPr/>
            <p:nvPr/>
          </p:nvGrpSpPr>
          <p:grpSpPr>
            <a:xfrm>
              <a:off x="-1347384" y="2036181"/>
              <a:ext cx="5109864" cy="3729318"/>
              <a:chOff x="-14773396" y="2899446"/>
              <a:chExt cx="5109864" cy="3729318"/>
            </a:xfrm>
          </p:grpSpPr>
          <p:sp>
            <p:nvSpPr>
              <p:cNvPr id="144" name="Rectangle 143">
                <a:extLst>
                  <a:ext uri="{FF2B5EF4-FFF2-40B4-BE49-F238E27FC236}">
                    <a16:creationId xmlns:a16="http://schemas.microsoft.com/office/drawing/2014/main" id="{9C497F76-E276-267C-9D3F-84044C9D3ADA}"/>
                  </a:ext>
                </a:extLst>
              </p:cNvPr>
              <p:cNvSpPr/>
              <p:nvPr/>
            </p:nvSpPr>
            <p:spPr>
              <a:xfrm>
                <a:off x="-14594794" y="3018352"/>
                <a:ext cx="4194276" cy="34959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45" name="TextBox 144">
                <a:extLst>
                  <a:ext uri="{FF2B5EF4-FFF2-40B4-BE49-F238E27FC236}">
                    <a16:creationId xmlns:a16="http://schemas.microsoft.com/office/drawing/2014/main" id="{4CC7723A-E52A-2916-071C-057194363CDD}"/>
                  </a:ext>
                </a:extLst>
              </p:cNvPr>
              <p:cNvSpPr txBox="1"/>
              <p:nvPr/>
            </p:nvSpPr>
            <p:spPr>
              <a:xfrm>
                <a:off x="-14672128" y="2899446"/>
                <a:ext cx="2944065" cy="742787"/>
              </a:xfrm>
              <a:prstGeom prst="rect">
                <a:avLst/>
              </a:prstGeom>
              <a:noFill/>
            </p:spPr>
            <p:txBody>
              <a:bodyPr wrap="none" rtlCol="0">
                <a:spAutoFit/>
              </a:bodyPr>
              <a:lstStyle/>
              <a:p>
                <a:r>
                  <a:rPr lang="en-US" dirty="0"/>
                  <a:t>P53 signaling </a:t>
                </a:r>
              </a:p>
            </p:txBody>
          </p:sp>
          <p:pic>
            <p:nvPicPr>
              <p:cNvPr id="146" name="Picture 145">
                <a:extLst>
                  <a:ext uri="{FF2B5EF4-FFF2-40B4-BE49-F238E27FC236}">
                    <a16:creationId xmlns:a16="http://schemas.microsoft.com/office/drawing/2014/main" id="{ABC338A0-B02E-13DD-D217-F677624CC9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4773396" y="3438074"/>
                <a:ext cx="4344659" cy="2920181"/>
              </a:xfrm>
              <a:prstGeom prst="rect">
                <a:avLst/>
              </a:prstGeom>
            </p:spPr>
          </p:pic>
          <p:sp>
            <p:nvSpPr>
              <p:cNvPr id="147" name="TextBox 146">
                <a:extLst>
                  <a:ext uri="{FF2B5EF4-FFF2-40B4-BE49-F238E27FC236}">
                    <a16:creationId xmlns:a16="http://schemas.microsoft.com/office/drawing/2014/main" id="{AACCE657-73E7-E11A-938B-3B0340CF47FF}"/>
                  </a:ext>
                </a:extLst>
              </p:cNvPr>
              <p:cNvSpPr txBox="1"/>
              <p:nvPr/>
            </p:nvSpPr>
            <p:spPr>
              <a:xfrm>
                <a:off x="-12943276" y="6071674"/>
                <a:ext cx="3279744" cy="557090"/>
              </a:xfrm>
              <a:prstGeom prst="rect">
                <a:avLst/>
              </a:prstGeom>
              <a:noFill/>
            </p:spPr>
            <p:txBody>
              <a:bodyPr wrap="square" rtlCol="0">
                <a:spAutoFit/>
              </a:bodyPr>
              <a:lstStyle/>
              <a:p>
                <a:r>
                  <a:rPr lang="en-US" sz="1200" dirty="0"/>
                  <a:t>+ &gt; 30 other genes</a:t>
                </a:r>
              </a:p>
            </p:txBody>
          </p:sp>
        </p:grpSp>
      </p:grpSp>
    </p:spTree>
    <p:extLst>
      <p:ext uri="{BB962C8B-B14F-4D97-AF65-F5344CB8AC3E}">
        <p14:creationId xmlns:p14="http://schemas.microsoft.com/office/powerpoint/2010/main" val="404087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3144-B270-704E-81BC-A81644F1D7A9}"/>
              </a:ext>
            </a:extLst>
          </p:cNvPr>
          <p:cNvSpPr>
            <a:spLocks noGrp="1"/>
          </p:cNvSpPr>
          <p:nvPr>
            <p:ph type="title"/>
          </p:nvPr>
        </p:nvSpPr>
        <p:spPr>
          <a:xfrm>
            <a:off x="0" y="-157138"/>
            <a:ext cx="12319686" cy="1325563"/>
          </a:xfrm>
        </p:spPr>
        <p:txBody>
          <a:bodyPr>
            <a:normAutofit/>
          </a:bodyPr>
          <a:lstStyle/>
          <a:p>
            <a:r>
              <a:rPr lang="en-US" sz="3600" dirty="0"/>
              <a:t>Many biological network algorithms developed in past 20 years</a:t>
            </a:r>
          </a:p>
        </p:txBody>
      </p:sp>
      <p:sp>
        <p:nvSpPr>
          <p:cNvPr id="14" name="TextBox 13">
            <a:extLst>
              <a:ext uri="{FF2B5EF4-FFF2-40B4-BE49-F238E27FC236}">
                <a16:creationId xmlns:a16="http://schemas.microsoft.com/office/drawing/2014/main" id="{D79A8D7B-9F56-4044-B79F-A29270A83AD1}"/>
              </a:ext>
            </a:extLst>
          </p:cNvPr>
          <p:cNvSpPr txBox="1"/>
          <p:nvPr/>
        </p:nvSpPr>
        <p:spPr>
          <a:xfrm>
            <a:off x="180814" y="6156281"/>
            <a:ext cx="4973770" cy="307777"/>
          </a:xfrm>
          <a:prstGeom prst="rect">
            <a:avLst/>
          </a:prstGeom>
          <a:noFill/>
        </p:spPr>
        <p:txBody>
          <a:bodyPr wrap="square" rtlCol="0">
            <a:spAutoFit/>
          </a:bodyPr>
          <a:lstStyle/>
          <a:p>
            <a:r>
              <a:rPr lang="en-US" sz="1400" dirty="0"/>
              <a:t>Mitra </a:t>
            </a:r>
            <a:r>
              <a:rPr lang="en-US" sz="1400" i="1" dirty="0"/>
              <a:t>et al</a:t>
            </a:r>
            <a:r>
              <a:rPr lang="en-US" sz="1400" dirty="0"/>
              <a:t>, Nature Reviews Genetics (2013)</a:t>
            </a:r>
            <a:endParaRPr lang="en-US" sz="1400" i="1" dirty="0"/>
          </a:p>
        </p:txBody>
      </p:sp>
      <p:pic>
        <p:nvPicPr>
          <p:cNvPr id="18" name="Picture 17" descr="Table&#10;&#10;Description automatically generated">
            <a:extLst>
              <a:ext uri="{FF2B5EF4-FFF2-40B4-BE49-F238E27FC236}">
                <a16:creationId xmlns:a16="http://schemas.microsoft.com/office/drawing/2014/main" id="{94A12129-143A-7040-8B45-D30D33E4B652}"/>
              </a:ext>
            </a:extLst>
          </p:cNvPr>
          <p:cNvPicPr>
            <a:picLocks noChangeAspect="1"/>
          </p:cNvPicPr>
          <p:nvPr/>
        </p:nvPicPr>
        <p:blipFill>
          <a:blip r:embed="rId3"/>
          <a:stretch>
            <a:fillRect/>
          </a:stretch>
        </p:blipFill>
        <p:spPr>
          <a:xfrm>
            <a:off x="180814" y="920708"/>
            <a:ext cx="4412712" cy="5235574"/>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620ABA2B-A559-1B4F-A3E2-BAC3C66AD901}"/>
              </a:ext>
            </a:extLst>
          </p:cNvPr>
          <p:cNvPicPr>
            <a:picLocks noChangeAspect="1"/>
          </p:cNvPicPr>
          <p:nvPr/>
        </p:nvPicPr>
        <p:blipFill>
          <a:blip r:embed="rId4"/>
          <a:stretch>
            <a:fillRect/>
          </a:stretch>
        </p:blipFill>
        <p:spPr>
          <a:xfrm>
            <a:off x="5154584" y="920707"/>
            <a:ext cx="7037415" cy="5235574"/>
          </a:xfrm>
          <a:prstGeom prst="rect">
            <a:avLst/>
          </a:prstGeom>
        </p:spPr>
      </p:pic>
      <p:sp>
        <p:nvSpPr>
          <p:cNvPr id="20" name="TextBox 19">
            <a:extLst>
              <a:ext uri="{FF2B5EF4-FFF2-40B4-BE49-F238E27FC236}">
                <a16:creationId xmlns:a16="http://schemas.microsoft.com/office/drawing/2014/main" id="{D630BE71-DDF5-D74E-8333-D62F4AE93B01}"/>
              </a:ext>
            </a:extLst>
          </p:cNvPr>
          <p:cNvSpPr txBox="1"/>
          <p:nvPr/>
        </p:nvSpPr>
        <p:spPr>
          <a:xfrm>
            <a:off x="8416610" y="6185082"/>
            <a:ext cx="3775389" cy="307777"/>
          </a:xfrm>
          <a:prstGeom prst="rect">
            <a:avLst/>
          </a:prstGeom>
          <a:noFill/>
        </p:spPr>
        <p:txBody>
          <a:bodyPr wrap="square" rtlCol="0">
            <a:spAutoFit/>
          </a:bodyPr>
          <a:lstStyle/>
          <a:p>
            <a:r>
              <a:rPr lang="en-US" sz="1400" dirty="0">
                <a:solidFill>
                  <a:schemeClr val="bg1">
                    <a:lumMod val="50000"/>
                  </a:schemeClr>
                </a:solidFill>
              </a:rPr>
              <a:t>Cowen </a:t>
            </a:r>
            <a:r>
              <a:rPr lang="en-US" sz="1400" i="1" dirty="0">
                <a:solidFill>
                  <a:schemeClr val="bg1">
                    <a:lumMod val="50000"/>
                  </a:schemeClr>
                </a:solidFill>
              </a:rPr>
              <a:t>et al</a:t>
            </a:r>
            <a:r>
              <a:rPr lang="en-US" sz="1400" dirty="0">
                <a:solidFill>
                  <a:schemeClr val="bg1">
                    <a:lumMod val="50000"/>
                  </a:schemeClr>
                </a:solidFill>
              </a:rPr>
              <a:t>, Nature Reviews Genetics (2017)</a:t>
            </a:r>
            <a:endParaRPr lang="en-US" sz="1400" i="1" dirty="0">
              <a:solidFill>
                <a:schemeClr val="bg1">
                  <a:lumMod val="50000"/>
                </a:schemeClr>
              </a:solidFill>
            </a:endParaRPr>
          </a:p>
        </p:txBody>
      </p:sp>
    </p:spTree>
    <p:extLst>
      <p:ext uri="{BB962C8B-B14F-4D97-AF65-F5344CB8AC3E}">
        <p14:creationId xmlns:p14="http://schemas.microsoft.com/office/powerpoint/2010/main" val="2617017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07AD-01BC-759F-8BA7-96C9A29BA0EA}"/>
              </a:ext>
            </a:extLst>
          </p:cNvPr>
          <p:cNvSpPr>
            <a:spLocks noGrp="1"/>
          </p:cNvSpPr>
          <p:nvPr>
            <p:ph type="title"/>
          </p:nvPr>
        </p:nvSpPr>
        <p:spPr>
          <a:xfrm>
            <a:off x="838199" y="154969"/>
            <a:ext cx="10515600" cy="1325563"/>
          </a:xfrm>
        </p:spPr>
        <p:txBody>
          <a:bodyPr/>
          <a:lstStyle/>
          <a:p>
            <a:r>
              <a:rPr lang="en-US" dirty="0"/>
              <a:t>Two major approaches</a:t>
            </a:r>
          </a:p>
        </p:txBody>
      </p:sp>
      <p:sp>
        <p:nvSpPr>
          <p:cNvPr id="3" name="Content Placeholder 2">
            <a:extLst>
              <a:ext uri="{FF2B5EF4-FFF2-40B4-BE49-F238E27FC236}">
                <a16:creationId xmlns:a16="http://schemas.microsoft.com/office/drawing/2014/main" id="{CD2AF722-BB80-A435-C4CB-135B38D4B24A}"/>
              </a:ext>
            </a:extLst>
          </p:cNvPr>
          <p:cNvSpPr>
            <a:spLocks noGrp="1"/>
          </p:cNvSpPr>
          <p:nvPr>
            <p:ph idx="1"/>
          </p:nvPr>
        </p:nvSpPr>
        <p:spPr>
          <a:xfrm>
            <a:off x="4387793" y="1564371"/>
            <a:ext cx="3885273" cy="5138660"/>
          </a:xfrm>
          <a:ln w="31750">
            <a:solidFill>
              <a:schemeClr val="accent2"/>
            </a:solidFill>
          </a:ln>
        </p:spPr>
        <p:txBody>
          <a:bodyPr>
            <a:normAutofit/>
          </a:bodyPr>
          <a:lstStyle/>
          <a:p>
            <a:pPr marL="0" indent="0" algn="ctr">
              <a:buNone/>
            </a:pPr>
            <a:r>
              <a:rPr lang="en-US" sz="3000" b="1" dirty="0"/>
              <a:t>Algorithm</a:t>
            </a:r>
          </a:p>
        </p:txBody>
      </p:sp>
      <p:grpSp>
        <p:nvGrpSpPr>
          <p:cNvPr id="4" name="Google Shape;139;p13">
            <a:extLst>
              <a:ext uri="{FF2B5EF4-FFF2-40B4-BE49-F238E27FC236}">
                <a16:creationId xmlns:a16="http://schemas.microsoft.com/office/drawing/2014/main" id="{6DE1FF02-4ED8-A58B-1105-11086EB4312D}"/>
              </a:ext>
            </a:extLst>
          </p:cNvPr>
          <p:cNvGrpSpPr>
            <a:grpSpLocks noChangeAspect="1"/>
          </p:cNvGrpSpPr>
          <p:nvPr/>
        </p:nvGrpSpPr>
        <p:grpSpPr>
          <a:xfrm>
            <a:off x="1018895" y="1845925"/>
            <a:ext cx="2567611" cy="2048256"/>
            <a:chOff x="4593376" y="1599099"/>
            <a:chExt cx="2200589" cy="1640067"/>
          </a:xfrm>
        </p:grpSpPr>
        <p:cxnSp>
          <p:nvCxnSpPr>
            <p:cNvPr id="5" name="Google Shape;140;p13">
              <a:extLst>
                <a:ext uri="{FF2B5EF4-FFF2-40B4-BE49-F238E27FC236}">
                  <a16:creationId xmlns:a16="http://schemas.microsoft.com/office/drawing/2014/main" id="{7A133FDC-B9BE-FDFC-5F92-EE7EC2F67468}"/>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6" name="Google Shape;141;p13">
              <a:extLst>
                <a:ext uri="{FF2B5EF4-FFF2-40B4-BE49-F238E27FC236}">
                  <a16:creationId xmlns:a16="http://schemas.microsoft.com/office/drawing/2014/main" id="{F72588B0-2D52-6651-69B9-842E77E8E8CD}"/>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7" name="Google Shape;142;p13">
              <a:extLst>
                <a:ext uri="{FF2B5EF4-FFF2-40B4-BE49-F238E27FC236}">
                  <a16:creationId xmlns:a16="http://schemas.microsoft.com/office/drawing/2014/main" id="{51CC2339-96DF-5FAE-9239-77A92F2D6350}"/>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8" name="Google Shape;143;p13">
              <a:extLst>
                <a:ext uri="{FF2B5EF4-FFF2-40B4-BE49-F238E27FC236}">
                  <a16:creationId xmlns:a16="http://schemas.microsoft.com/office/drawing/2014/main" id="{72478FF9-A6E5-5059-9E09-B4E1CB6E6B51}"/>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9" name="Google Shape;144;p13">
              <a:extLst>
                <a:ext uri="{FF2B5EF4-FFF2-40B4-BE49-F238E27FC236}">
                  <a16:creationId xmlns:a16="http://schemas.microsoft.com/office/drawing/2014/main" id="{D9C658D8-8A6A-3333-0EF3-3F47D2B99ECE}"/>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10" name="Google Shape;145;p13">
              <a:extLst>
                <a:ext uri="{FF2B5EF4-FFF2-40B4-BE49-F238E27FC236}">
                  <a16:creationId xmlns:a16="http://schemas.microsoft.com/office/drawing/2014/main" id="{C1C71F29-9007-A6B6-04E3-5F278801D54A}"/>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11" name="Google Shape;146;p13">
              <a:extLst>
                <a:ext uri="{FF2B5EF4-FFF2-40B4-BE49-F238E27FC236}">
                  <a16:creationId xmlns:a16="http://schemas.microsoft.com/office/drawing/2014/main" id="{EE1542BF-2FDC-9C72-9EAD-5B57C6B12D39}"/>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12" name="Google Shape;149;p13">
              <a:extLst>
                <a:ext uri="{FF2B5EF4-FFF2-40B4-BE49-F238E27FC236}">
                  <a16:creationId xmlns:a16="http://schemas.microsoft.com/office/drawing/2014/main" id="{80774993-CA31-908E-55BF-6D112BFC03A7}"/>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13" name="Google Shape;150;p13">
              <a:extLst>
                <a:ext uri="{FF2B5EF4-FFF2-40B4-BE49-F238E27FC236}">
                  <a16:creationId xmlns:a16="http://schemas.microsoft.com/office/drawing/2014/main" id="{A7B5F435-D22D-3E15-461F-21F625BFB0E3}"/>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14" name="Google Shape;151;p13">
              <a:extLst>
                <a:ext uri="{FF2B5EF4-FFF2-40B4-BE49-F238E27FC236}">
                  <a16:creationId xmlns:a16="http://schemas.microsoft.com/office/drawing/2014/main" id="{63DD466B-5D62-8E0B-FA3E-2EAA0E9E550F}"/>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15" name="Google Shape;152;p13">
              <a:extLst>
                <a:ext uri="{FF2B5EF4-FFF2-40B4-BE49-F238E27FC236}">
                  <a16:creationId xmlns:a16="http://schemas.microsoft.com/office/drawing/2014/main" id="{7E7FFDDA-EF7B-329E-12EE-F9C0AD6B467A}"/>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16" name="Google Shape;154;p13">
              <a:extLst>
                <a:ext uri="{FF2B5EF4-FFF2-40B4-BE49-F238E27FC236}">
                  <a16:creationId xmlns:a16="http://schemas.microsoft.com/office/drawing/2014/main" id="{AEFB3D23-CCD2-CB47-0A46-F8CAD5A43402}"/>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17" name="Google Shape;155;p13">
              <a:extLst>
                <a:ext uri="{FF2B5EF4-FFF2-40B4-BE49-F238E27FC236}">
                  <a16:creationId xmlns:a16="http://schemas.microsoft.com/office/drawing/2014/main" id="{A6745800-5E3F-2A5A-9BDB-1495CDEB565B}"/>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18" name="Google Shape;156;p13">
              <a:extLst>
                <a:ext uri="{FF2B5EF4-FFF2-40B4-BE49-F238E27FC236}">
                  <a16:creationId xmlns:a16="http://schemas.microsoft.com/office/drawing/2014/main" id="{F67CB997-1ADE-C99C-DBEE-8A1A0273D9EC}"/>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19" name="Google Shape;157;p13">
              <a:extLst>
                <a:ext uri="{FF2B5EF4-FFF2-40B4-BE49-F238E27FC236}">
                  <a16:creationId xmlns:a16="http://schemas.microsoft.com/office/drawing/2014/main" id="{33FA1135-FBEF-F656-852E-54D0D6E9479A}"/>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20" name="Google Shape;158;p13">
              <a:extLst>
                <a:ext uri="{FF2B5EF4-FFF2-40B4-BE49-F238E27FC236}">
                  <a16:creationId xmlns:a16="http://schemas.microsoft.com/office/drawing/2014/main" id="{77AA9C5E-87FD-25DD-32F3-1B488514F3C1}"/>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21" name="Google Shape;159;p13">
              <a:extLst>
                <a:ext uri="{FF2B5EF4-FFF2-40B4-BE49-F238E27FC236}">
                  <a16:creationId xmlns:a16="http://schemas.microsoft.com/office/drawing/2014/main" id="{9D53F639-DA31-9B5A-2BD4-1440F8471F91}"/>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22" name="Google Shape;160;p13">
              <a:extLst>
                <a:ext uri="{FF2B5EF4-FFF2-40B4-BE49-F238E27FC236}">
                  <a16:creationId xmlns:a16="http://schemas.microsoft.com/office/drawing/2014/main" id="{A244ACC1-F761-38F0-5F5B-50985704A450}"/>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23" name="Google Shape;161;p13">
              <a:extLst>
                <a:ext uri="{FF2B5EF4-FFF2-40B4-BE49-F238E27FC236}">
                  <a16:creationId xmlns:a16="http://schemas.microsoft.com/office/drawing/2014/main" id="{BFAC0ACA-74BB-9D01-418F-64947F2AC7D8}"/>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24" name="Google Shape;162;p13">
              <a:extLst>
                <a:ext uri="{FF2B5EF4-FFF2-40B4-BE49-F238E27FC236}">
                  <a16:creationId xmlns:a16="http://schemas.microsoft.com/office/drawing/2014/main" id="{A40DBBB7-A8FA-3C74-947C-D35E8558CFAB}"/>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25" name="Google Shape;163;p13">
              <a:extLst>
                <a:ext uri="{FF2B5EF4-FFF2-40B4-BE49-F238E27FC236}">
                  <a16:creationId xmlns:a16="http://schemas.microsoft.com/office/drawing/2014/main" id="{8A7296A7-1A43-FDA3-9D71-63CC9A37C586}"/>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26" name="Google Shape;164;p13">
              <a:extLst>
                <a:ext uri="{FF2B5EF4-FFF2-40B4-BE49-F238E27FC236}">
                  <a16:creationId xmlns:a16="http://schemas.microsoft.com/office/drawing/2014/main" id="{974E0219-3A97-4D44-2F25-5C4F338FCC87}"/>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27" name="Google Shape;165;p13">
              <a:extLst>
                <a:ext uri="{FF2B5EF4-FFF2-40B4-BE49-F238E27FC236}">
                  <a16:creationId xmlns:a16="http://schemas.microsoft.com/office/drawing/2014/main" id="{47329FDA-58E0-D56A-1619-BC7FCE39E31C}"/>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28" name="Google Shape;166;p13">
              <a:extLst>
                <a:ext uri="{FF2B5EF4-FFF2-40B4-BE49-F238E27FC236}">
                  <a16:creationId xmlns:a16="http://schemas.microsoft.com/office/drawing/2014/main" id="{2F51A4D4-E42D-D063-24B1-110230D84872}"/>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29" name="Google Shape;167;p13">
              <a:extLst>
                <a:ext uri="{FF2B5EF4-FFF2-40B4-BE49-F238E27FC236}">
                  <a16:creationId xmlns:a16="http://schemas.microsoft.com/office/drawing/2014/main" id="{6917ED42-16BC-D4BD-FBB0-7A8C1688D09E}"/>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30" name="Google Shape;168;p13">
              <a:extLst>
                <a:ext uri="{FF2B5EF4-FFF2-40B4-BE49-F238E27FC236}">
                  <a16:creationId xmlns:a16="http://schemas.microsoft.com/office/drawing/2014/main" id="{63D2416F-9EA4-5BD9-7FEB-2942D7D11553}"/>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cxnSp>
          <p:nvCxnSpPr>
            <p:cNvPr id="37" name="Google Shape;175;p13">
              <a:extLst>
                <a:ext uri="{FF2B5EF4-FFF2-40B4-BE49-F238E27FC236}">
                  <a16:creationId xmlns:a16="http://schemas.microsoft.com/office/drawing/2014/main" id="{CF9BD419-49D3-E1A7-07CC-9A128313D5FD}"/>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38" name="Google Shape;176;p13">
              <a:extLst>
                <a:ext uri="{FF2B5EF4-FFF2-40B4-BE49-F238E27FC236}">
                  <a16:creationId xmlns:a16="http://schemas.microsoft.com/office/drawing/2014/main" id="{EE215C00-C57A-6F1B-369C-A11E1DB773F6}"/>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39" name="Google Shape;177;p13">
              <a:extLst>
                <a:ext uri="{FF2B5EF4-FFF2-40B4-BE49-F238E27FC236}">
                  <a16:creationId xmlns:a16="http://schemas.microsoft.com/office/drawing/2014/main" id="{1629E723-3FF4-EFC1-2FBB-DEF18DAE75AD}"/>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40" name="Google Shape;178;p13">
              <a:extLst>
                <a:ext uri="{FF2B5EF4-FFF2-40B4-BE49-F238E27FC236}">
                  <a16:creationId xmlns:a16="http://schemas.microsoft.com/office/drawing/2014/main" id="{7E40049F-CCB1-6262-C00A-50BE90946CA1}"/>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41" name="Google Shape;179;p13">
              <a:extLst>
                <a:ext uri="{FF2B5EF4-FFF2-40B4-BE49-F238E27FC236}">
                  <a16:creationId xmlns:a16="http://schemas.microsoft.com/office/drawing/2014/main" id="{C8D78E76-FF19-1393-45E0-79180D8F4E69}"/>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42" name="Google Shape;180;p13">
              <a:extLst>
                <a:ext uri="{FF2B5EF4-FFF2-40B4-BE49-F238E27FC236}">
                  <a16:creationId xmlns:a16="http://schemas.microsoft.com/office/drawing/2014/main" id="{F4A93AC3-4717-822E-53DE-330C9EC16C9C}"/>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44" name="Google Shape;182;p13">
              <a:extLst>
                <a:ext uri="{FF2B5EF4-FFF2-40B4-BE49-F238E27FC236}">
                  <a16:creationId xmlns:a16="http://schemas.microsoft.com/office/drawing/2014/main" id="{7313553B-686E-0DBB-E912-E2FFAAA19258}"/>
                </a:ext>
              </a:extLst>
            </p:cNvPr>
            <p:cNvSpPr/>
            <p:nvPr/>
          </p:nvSpPr>
          <p:spPr>
            <a:xfrm>
              <a:off x="5938621" y="2782860"/>
              <a:ext cx="197400" cy="197400"/>
            </a:xfrm>
            <a:prstGeom prst="ellipse">
              <a:avLst/>
            </a:prstGeom>
            <a:solidFill>
              <a:schemeClr val="tx1">
                <a:lumMod val="75000"/>
                <a:lumOff val="25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6" name="Google Shape;184;p13">
              <a:extLst>
                <a:ext uri="{FF2B5EF4-FFF2-40B4-BE49-F238E27FC236}">
                  <a16:creationId xmlns:a16="http://schemas.microsoft.com/office/drawing/2014/main" id="{79EEFDCF-D2BF-166C-C932-6D35DA81E92B}"/>
                </a:ext>
              </a:extLst>
            </p:cNvPr>
            <p:cNvSpPr/>
            <p:nvPr/>
          </p:nvSpPr>
          <p:spPr>
            <a:xfrm>
              <a:off x="6324136" y="2920106"/>
              <a:ext cx="197400" cy="197400"/>
            </a:xfrm>
            <a:prstGeom prst="ellipse">
              <a:avLst/>
            </a:prstGeom>
            <a:solidFill>
              <a:schemeClr val="tx1">
                <a:lumMod val="75000"/>
                <a:lumOff val="25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8" name="Google Shape;186;p13">
              <a:extLst>
                <a:ext uri="{FF2B5EF4-FFF2-40B4-BE49-F238E27FC236}">
                  <a16:creationId xmlns:a16="http://schemas.microsoft.com/office/drawing/2014/main" id="{394E5547-4CE0-58A4-5540-4162A1ECF716}"/>
                </a:ext>
              </a:extLst>
            </p:cNvPr>
            <p:cNvSpPr/>
            <p:nvPr/>
          </p:nvSpPr>
          <p:spPr>
            <a:xfrm>
              <a:off x="6596565" y="2679512"/>
              <a:ext cx="197400" cy="197400"/>
            </a:xfrm>
            <a:prstGeom prst="ellipse">
              <a:avLst/>
            </a:prstGeom>
            <a:solidFill>
              <a:schemeClr val="tx1">
                <a:lumMod val="75000"/>
                <a:lumOff val="25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8" name="Google Shape;197;p13">
              <a:extLst>
                <a:ext uri="{FF2B5EF4-FFF2-40B4-BE49-F238E27FC236}">
                  <a16:creationId xmlns:a16="http://schemas.microsoft.com/office/drawing/2014/main" id="{6A1887A8-4EEA-DDD0-7C79-AC6B2AC8E03E}"/>
                </a:ext>
              </a:extLst>
            </p:cNvPr>
            <p:cNvSpPr/>
            <p:nvPr/>
          </p:nvSpPr>
          <p:spPr>
            <a:xfrm>
              <a:off x="6527355" y="2364858"/>
              <a:ext cx="197400" cy="197400"/>
            </a:xfrm>
            <a:prstGeom prst="ellipse">
              <a:avLst/>
            </a:prstGeom>
            <a:solidFill>
              <a:schemeClr val="tx1">
                <a:lumMod val="75000"/>
                <a:lumOff val="25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31" name="Google Shape;169;p13">
              <a:extLst>
                <a:ext uri="{FF2B5EF4-FFF2-40B4-BE49-F238E27FC236}">
                  <a16:creationId xmlns:a16="http://schemas.microsoft.com/office/drawing/2014/main" id="{0BB97475-38F6-6EEA-A001-5E0A328B61EB}"/>
                </a:ext>
              </a:extLst>
            </p:cNvPr>
            <p:cNvSpPr/>
            <p:nvPr/>
          </p:nvSpPr>
          <p:spPr>
            <a:xfrm>
              <a:off x="4745813" y="2721782"/>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32" name="Google Shape;170;p13">
              <a:extLst>
                <a:ext uri="{FF2B5EF4-FFF2-40B4-BE49-F238E27FC236}">
                  <a16:creationId xmlns:a16="http://schemas.microsoft.com/office/drawing/2014/main" id="{4A49ACB1-AF77-853E-6145-C43A09939987}"/>
                </a:ext>
              </a:extLst>
            </p:cNvPr>
            <p:cNvSpPr/>
            <p:nvPr/>
          </p:nvSpPr>
          <p:spPr>
            <a:xfrm>
              <a:off x="5109583" y="2584536"/>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33" name="Google Shape;171;p13">
              <a:extLst>
                <a:ext uri="{FF2B5EF4-FFF2-40B4-BE49-F238E27FC236}">
                  <a16:creationId xmlns:a16="http://schemas.microsoft.com/office/drawing/2014/main" id="{F2BBFF01-53EC-F1AC-E337-8A6FEE08EE41}"/>
                </a:ext>
              </a:extLst>
            </p:cNvPr>
            <p:cNvSpPr/>
            <p:nvPr/>
          </p:nvSpPr>
          <p:spPr>
            <a:xfrm>
              <a:off x="5428910" y="2325143"/>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34" name="Google Shape;172;p13">
              <a:extLst>
                <a:ext uri="{FF2B5EF4-FFF2-40B4-BE49-F238E27FC236}">
                  <a16:creationId xmlns:a16="http://schemas.microsoft.com/office/drawing/2014/main" id="{EEB0C8DE-BAFC-8937-680C-6424F5239D76}"/>
                </a:ext>
              </a:extLst>
            </p:cNvPr>
            <p:cNvSpPr/>
            <p:nvPr/>
          </p:nvSpPr>
          <p:spPr>
            <a:xfrm>
              <a:off x="4980226" y="3041766"/>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35" name="Google Shape;173;p13">
              <a:extLst>
                <a:ext uri="{FF2B5EF4-FFF2-40B4-BE49-F238E27FC236}">
                  <a16:creationId xmlns:a16="http://schemas.microsoft.com/office/drawing/2014/main" id="{8D6318D8-7429-FE30-8A89-1343E2826BFE}"/>
                </a:ext>
              </a:extLst>
            </p:cNvPr>
            <p:cNvSpPr/>
            <p:nvPr/>
          </p:nvSpPr>
          <p:spPr>
            <a:xfrm>
              <a:off x="4593376" y="2428518"/>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36" name="Google Shape;174;p13">
              <a:extLst>
                <a:ext uri="{FF2B5EF4-FFF2-40B4-BE49-F238E27FC236}">
                  <a16:creationId xmlns:a16="http://schemas.microsoft.com/office/drawing/2014/main" id="{E9B535CD-5A3C-70A0-571E-729436CB1699}"/>
                </a:ext>
              </a:extLst>
            </p:cNvPr>
            <p:cNvSpPr/>
            <p:nvPr/>
          </p:nvSpPr>
          <p:spPr>
            <a:xfrm>
              <a:off x="5767526" y="2481188"/>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3" name="Google Shape;181;p13">
              <a:extLst>
                <a:ext uri="{FF2B5EF4-FFF2-40B4-BE49-F238E27FC236}">
                  <a16:creationId xmlns:a16="http://schemas.microsoft.com/office/drawing/2014/main" id="{9136EC68-FAE3-0AE2-5D27-AFF297D66A5C}"/>
                </a:ext>
              </a:extLst>
            </p:cNvPr>
            <p:cNvSpPr/>
            <p:nvPr/>
          </p:nvSpPr>
          <p:spPr>
            <a:xfrm>
              <a:off x="5675443" y="3022445"/>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5" name="Google Shape;183;p13">
              <a:extLst>
                <a:ext uri="{FF2B5EF4-FFF2-40B4-BE49-F238E27FC236}">
                  <a16:creationId xmlns:a16="http://schemas.microsoft.com/office/drawing/2014/main" id="{8BB87BED-69BD-7C0A-0049-37126424A053}"/>
                </a:ext>
              </a:extLst>
            </p:cNvPr>
            <p:cNvSpPr/>
            <p:nvPr/>
          </p:nvSpPr>
          <p:spPr>
            <a:xfrm>
              <a:off x="6257948" y="2523467"/>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7" name="Google Shape;185;p13">
              <a:extLst>
                <a:ext uri="{FF2B5EF4-FFF2-40B4-BE49-F238E27FC236}">
                  <a16:creationId xmlns:a16="http://schemas.microsoft.com/office/drawing/2014/main" id="{809E8835-4486-5A77-0609-AE33463901DC}"/>
                </a:ext>
              </a:extLst>
            </p:cNvPr>
            <p:cNvSpPr/>
            <p:nvPr/>
          </p:nvSpPr>
          <p:spPr>
            <a:xfrm>
              <a:off x="5523006" y="2729181"/>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9" name="Google Shape;187;p13">
              <a:extLst>
                <a:ext uri="{FF2B5EF4-FFF2-40B4-BE49-F238E27FC236}">
                  <a16:creationId xmlns:a16="http://schemas.microsoft.com/office/drawing/2014/main" id="{33C4BC20-7045-21BD-EDEB-AFE8B8B74011}"/>
                </a:ext>
              </a:extLst>
            </p:cNvPr>
            <p:cNvSpPr/>
            <p:nvPr/>
          </p:nvSpPr>
          <p:spPr>
            <a:xfrm>
              <a:off x="5374725" y="1895607"/>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0" name="Google Shape;188;p13">
              <a:extLst>
                <a:ext uri="{FF2B5EF4-FFF2-40B4-BE49-F238E27FC236}">
                  <a16:creationId xmlns:a16="http://schemas.microsoft.com/office/drawing/2014/main" id="{FEBC58D9-444D-8BD6-4436-F43A1F9E65DE}"/>
                </a:ext>
              </a:extLst>
            </p:cNvPr>
            <p:cNvSpPr/>
            <p:nvPr/>
          </p:nvSpPr>
          <p:spPr>
            <a:xfrm>
              <a:off x="5511946" y="1599099"/>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1" name="Google Shape;189;p13">
              <a:extLst>
                <a:ext uri="{FF2B5EF4-FFF2-40B4-BE49-F238E27FC236}">
                  <a16:creationId xmlns:a16="http://schemas.microsoft.com/office/drawing/2014/main" id="{7061CE1C-E6AA-F6AE-4148-61E4452D8191}"/>
                </a:ext>
              </a:extLst>
            </p:cNvPr>
            <p:cNvSpPr/>
            <p:nvPr/>
          </p:nvSpPr>
          <p:spPr>
            <a:xfrm>
              <a:off x="5101326" y="2145016"/>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2" name="Google Shape;191;p13">
              <a:extLst>
                <a:ext uri="{FF2B5EF4-FFF2-40B4-BE49-F238E27FC236}">
                  <a16:creationId xmlns:a16="http://schemas.microsoft.com/office/drawing/2014/main" id="{4431C2B2-9BFF-8F05-C977-EDE5ABF990F4}"/>
                </a:ext>
              </a:extLst>
            </p:cNvPr>
            <p:cNvSpPr/>
            <p:nvPr/>
          </p:nvSpPr>
          <p:spPr>
            <a:xfrm>
              <a:off x="4937818" y="1862745"/>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3" name="Google Shape;192;p13">
              <a:extLst>
                <a:ext uri="{FF2B5EF4-FFF2-40B4-BE49-F238E27FC236}">
                  <a16:creationId xmlns:a16="http://schemas.microsoft.com/office/drawing/2014/main" id="{C61C1B81-0F4D-0EC9-367C-1F0277EA60F2}"/>
                </a:ext>
              </a:extLst>
            </p:cNvPr>
            <p:cNvSpPr/>
            <p:nvPr/>
          </p:nvSpPr>
          <p:spPr>
            <a:xfrm>
              <a:off x="5767484" y="1796510"/>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4" name="Google Shape;193;p13">
              <a:extLst>
                <a:ext uri="{FF2B5EF4-FFF2-40B4-BE49-F238E27FC236}">
                  <a16:creationId xmlns:a16="http://schemas.microsoft.com/office/drawing/2014/main" id="{79C3CCAF-6325-D908-D76C-54F8152888CF}"/>
                </a:ext>
              </a:extLst>
            </p:cNvPr>
            <p:cNvSpPr/>
            <p:nvPr/>
          </p:nvSpPr>
          <p:spPr>
            <a:xfrm>
              <a:off x="5626198" y="2069531"/>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5" name="Google Shape;194;p13">
              <a:extLst>
                <a:ext uri="{FF2B5EF4-FFF2-40B4-BE49-F238E27FC236}">
                  <a16:creationId xmlns:a16="http://schemas.microsoft.com/office/drawing/2014/main" id="{14809ED2-1AAA-A9F1-78F0-3BD883E2C486}"/>
                </a:ext>
              </a:extLst>
            </p:cNvPr>
            <p:cNvSpPr/>
            <p:nvPr/>
          </p:nvSpPr>
          <p:spPr>
            <a:xfrm>
              <a:off x="6126731" y="1821131"/>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6" name="Google Shape;195;p13">
              <a:extLst>
                <a:ext uri="{FF2B5EF4-FFF2-40B4-BE49-F238E27FC236}">
                  <a16:creationId xmlns:a16="http://schemas.microsoft.com/office/drawing/2014/main" id="{6528E67B-E235-A43D-006B-BA68E7789273}"/>
                </a:ext>
              </a:extLst>
            </p:cNvPr>
            <p:cNvSpPr/>
            <p:nvPr/>
          </p:nvSpPr>
          <p:spPr>
            <a:xfrm>
              <a:off x="4789405" y="2127745"/>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7" name="Google Shape;196;p13">
              <a:extLst>
                <a:ext uri="{FF2B5EF4-FFF2-40B4-BE49-F238E27FC236}">
                  <a16:creationId xmlns:a16="http://schemas.microsoft.com/office/drawing/2014/main" id="{C341CBE6-C4C3-9747-5292-555ACC019A4A}"/>
                </a:ext>
              </a:extLst>
            </p:cNvPr>
            <p:cNvSpPr/>
            <p:nvPr/>
          </p:nvSpPr>
          <p:spPr>
            <a:xfrm>
              <a:off x="5956905" y="2079070"/>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9" name="Google Shape;199;p13">
              <a:extLst>
                <a:ext uri="{FF2B5EF4-FFF2-40B4-BE49-F238E27FC236}">
                  <a16:creationId xmlns:a16="http://schemas.microsoft.com/office/drawing/2014/main" id="{6807638E-89B7-105A-531C-F26F47EC259B}"/>
                </a:ext>
              </a:extLst>
            </p:cNvPr>
            <p:cNvSpPr/>
            <p:nvPr/>
          </p:nvSpPr>
          <p:spPr>
            <a:xfrm>
              <a:off x="6220730" y="2235608"/>
              <a:ext cx="197400" cy="197400"/>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grpSp>
        <p:nvGrpSpPr>
          <p:cNvPr id="61" name="Google Shape;139;p13">
            <a:extLst>
              <a:ext uri="{FF2B5EF4-FFF2-40B4-BE49-F238E27FC236}">
                <a16:creationId xmlns:a16="http://schemas.microsoft.com/office/drawing/2014/main" id="{E4081A7D-C84C-6A6E-55AC-B12D03FE967F}"/>
              </a:ext>
            </a:extLst>
          </p:cNvPr>
          <p:cNvGrpSpPr/>
          <p:nvPr/>
        </p:nvGrpSpPr>
        <p:grpSpPr>
          <a:xfrm>
            <a:off x="946708" y="4545558"/>
            <a:ext cx="2718120" cy="2051844"/>
            <a:chOff x="4593376" y="1599099"/>
            <a:chExt cx="2200589" cy="1640067"/>
          </a:xfrm>
        </p:grpSpPr>
        <p:cxnSp>
          <p:nvCxnSpPr>
            <p:cNvPr id="63" name="Google Shape;140;p13">
              <a:extLst>
                <a:ext uri="{FF2B5EF4-FFF2-40B4-BE49-F238E27FC236}">
                  <a16:creationId xmlns:a16="http://schemas.microsoft.com/office/drawing/2014/main" id="{4794EF95-E3F6-984C-EEEE-8617F23BBBE7}"/>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64" name="Google Shape;141;p13">
              <a:extLst>
                <a:ext uri="{FF2B5EF4-FFF2-40B4-BE49-F238E27FC236}">
                  <a16:creationId xmlns:a16="http://schemas.microsoft.com/office/drawing/2014/main" id="{CAF928E3-3CB9-71F2-C6E4-E18B349AD0AC}"/>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65" name="Google Shape;142;p13">
              <a:extLst>
                <a:ext uri="{FF2B5EF4-FFF2-40B4-BE49-F238E27FC236}">
                  <a16:creationId xmlns:a16="http://schemas.microsoft.com/office/drawing/2014/main" id="{AC380386-2FCF-B23C-5B87-7882FBA0CA78}"/>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66" name="Google Shape;143;p13">
              <a:extLst>
                <a:ext uri="{FF2B5EF4-FFF2-40B4-BE49-F238E27FC236}">
                  <a16:creationId xmlns:a16="http://schemas.microsoft.com/office/drawing/2014/main" id="{F23A561C-A1E1-8309-5869-011B50F72234}"/>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67" name="Google Shape;144;p13">
              <a:extLst>
                <a:ext uri="{FF2B5EF4-FFF2-40B4-BE49-F238E27FC236}">
                  <a16:creationId xmlns:a16="http://schemas.microsoft.com/office/drawing/2014/main" id="{1B312C43-2C60-CAA1-857E-CF3819C553E2}"/>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68" name="Google Shape;145;p13">
              <a:extLst>
                <a:ext uri="{FF2B5EF4-FFF2-40B4-BE49-F238E27FC236}">
                  <a16:creationId xmlns:a16="http://schemas.microsoft.com/office/drawing/2014/main" id="{AF15C368-C9F9-3FD5-F1A8-492553E848F5}"/>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69" name="Google Shape;146;p13">
              <a:extLst>
                <a:ext uri="{FF2B5EF4-FFF2-40B4-BE49-F238E27FC236}">
                  <a16:creationId xmlns:a16="http://schemas.microsoft.com/office/drawing/2014/main" id="{A2B7AE4F-1506-EDDF-0D06-9C4A58F2852F}"/>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70" name="Google Shape;149;p13">
              <a:extLst>
                <a:ext uri="{FF2B5EF4-FFF2-40B4-BE49-F238E27FC236}">
                  <a16:creationId xmlns:a16="http://schemas.microsoft.com/office/drawing/2014/main" id="{EE882D70-F38F-D114-DEB9-BC0A210E3B16}"/>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71" name="Google Shape;150;p13">
              <a:extLst>
                <a:ext uri="{FF2B5EF4-FFF2-40B4-BE49-F238E27FC236}">
                  <a16:creationId xmlns:a16="http://schemas.microsoft.com/office/drawing/2014/main" id="{6A8870C9-7AA8-2EE7-8B7A-02EA124C12B4}"/>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72" name="Google Shape;151;p13">
              <a:extLst>
                <a:ext uri="{FF2B5EF4-FFF2-40B4-BE49-F238E27FC236}">
                  <a16:creationId xmlns:a16="http://schemas.microsoft.com/office/drawing/2014/main" id="{101A9677-BA60-551D-1707-3EEEAFA54DE6}"/>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73" name="Google Shape;152;p13">
              <a:extLst>
                <a:ext uri="{FF2B5EF4-FFF2-40B4-BE49-F238E27FC236}">
                  <a16:creationId xmlns:a16="http://schemas.microsoft.com/office/drawing/2014/main" id="{54995A06-98D1-75FD-3BCF-2E01B15E9997}"/>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74" name="Google Shape;154;p13">
              <a:extLst>
                <a:ext uri="{FF2B5EF4-FFF2-40B4-BE49-F238E27FC236}">
                  <a16:creationId xmlns:a16="http://schemas.microsoft.com/office/drawing/2014/main" id="{04C0BAEA-7E1B-83C0-B66F-B17CAB0C67DB}"/>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75" name="Google Shape;155;p13">
              <a:extLst>
                <a:ext uri="{FF2B5EF4-FFF2-40B4-BE49-F238E27FC236}">
                  <a16:creationId xmlns:a16="http://schemas.microsoft.com/office/drawing/2014/main" id="{E5CF68B8-C747-584B-9054-A69E48E28315}"/>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76" name="Google Shape;156;p13">
              <a:extLst>
                <a:ext uri="{FF2B5EF4-FFF2-40B4-BE49-F238E27FC236}">
                  <a16:creationId xmlns:a16="http://schemas.microsoft.com/office/drawing/2014/main" id="{56432415-B9A7-D182-81F4-30EE6067B73B}"/>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77" name="Google Shape;157;p13">
              <a:extLst>
                <a:ext uri="{FF2B5EF4-FFF2-40B4-BE49-F238E27FC236}">
                  <a16:creationId xmlns:a16="http://schemas.microsoft.com/office/drawing/2014/main" id="{F0AB1FCE-30B2-50E2-1031-DE22704FFC5B}"/>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78" name="Google Shape;158;p13">
              <a:extLst>
                <a:ext uri="{FF2B5EF4-FFF2-40B4-BE49-F238E27FC236}">
                  <a16:creationId xmlns:a16="http://schemas.microsoft.com/office/drawing/2014/main" id="{EFAE4BCC-0108-893D-8CA8-258529EB6AAC}"/>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79" name="Google Shape;159;p13">
              <a:extLst>
                <a:ext uri="{FF2B5EF4-FFF2-40B4-BE49-F238E27FC236}">
                  <a16:creationId xmlns:a16="http://schemas.microsoft.com/office/drawing/2014/main" id="{CD380FAF-D88F-61EE-7755-8050F67B9871}"/>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80" name="Google Shape;160;p13">
              <a:extLst>
                <a:ext uri="{FF2B5EF4-FFF2-40B4-BE49-F238E27FC236}">
                  <a16:creationId xmlns:a16="http://schemas.microsoft.com/office/drawing/2014/main" id="{366EACEE-8F09-DE9D-7B96-38422D615574}"/>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81" name="Google Shape;161;p13">
              <a:extLst>
                <a:ext uri="{FF2B5EF4-FFF2-40B4-BE49-F238E27FC236}">
                  <a16:creationId xmlns:a16="http://schemas.microsoft.com/office/drawing/2014/main" id="{56EAC7BE-F8C2-AA18-66CC-EAD3EF45BA06}"/>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82" name="Google Shape;162;p13">
              <a:extLst>
                <a:ext uri="{FF2B5EF4-FFF2-40B4-BE49-F238E27FC236}">
                  <a16:creationId xmlns:a16="http://schemas.microsoft.com/office/drawing/2014/main" id="{31E1ADB4-08FA-8487-3DD7-EE4034ED6B38}"/>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83" name="Google Shape;163;p13">
              <a:extLst>
                <a:ext uri="{FF2B5EF4-FFF2-40B4-BE49-F238E27FC236}">
                  <a16:creationId xmlns:a16="http://schemas.microsoft.com/office/drawing/2014/main" id="{E2DF24AE-FA1F-294E-5AF6-33BE22FCCA69}"/>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84" name="Google Shape;164;p13">
              <a:extLst>
                <a:ext uri="{FF2B5EF4-FFF2-40B4-BE49-F238E27FC236}">
                  <a16:creationId xmlns:a16="http://schemas.microsoft.com/office/drawing/2014/main" id="{EEFE8C69-A1B7-A39B-49E0-1976BBF6383D}"/>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85" name="Google Shape;165;p13">
              <a:extLst>
                <a:ext uri="{FF2B5EF4-FFF2-40B4-BE49-F238E27FC236}">
                  <a16:creationId xmlns:a16="http://schemas.microsoft.com/office/drawing/2014/main" id="{0646D8DB-1D3B-3FB9-63F1-C3DFE3AA44B6}"/>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86" name="Google Shape;166;p13">
              <a:extLst>
                <a:ext uri="{FF2B5EF4-FFF2-40B4-BE49-F238E27FC236}">
                  <a16:creationId xmlns:a16="http://schemas.microsoft.com/office/drawing/2014/main" id="{FD0818D6-35BF-C33D-7D01-9ED6C6629549}"/>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87" name="Google Shape;167;p13">
              <a:extLst>
                <a:ext uri="{FF2B5EF4-FFF2-40B4-BE49-F238E27FC236}">
                  <a16:creationId xmlns:a16="http://schemas.microsoft.com/office/drawing/2014/main" id="{4D8C61E6-7E0F-4A93-5ED5-D1DC267042D2}"/>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88" name="Google Shape;168;p13">
              <a:extLst>
                <a:ext uri="{FF2B5EF4-FFF2-40B4-BE49-F238E27FC236}">
                  <a16:creationId xmlns:a16="http://schemas.microsoft.com/office/drawing/2014/main" id="{787E4CC6-7C3F-7417-AD27-6904AC911180}"/>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89" name="Google Shape;169;p13">
              <a:extLst>
                <a:ext uri="{FF2B5EF4-FFF2-40B4-BE49-F238E27FC236}">
                  <a16:creationId xmlns:a16="http://schemas.microsoft.com/office/drawing/2014/main" id="{039E5CC3-8E77-61C2-5547-5E423AED9F73}"/>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0" name="Google Shape;170;p13">
              <a:extLst>
                <a:ext uri="{FF2B5EF4-FFF2-40B4-BE49-F238E27FC236}">
                  <a16:creationId xmlns:a16="http://schemas.microsoft.com/office/drawing/2014/main" id="{206542CB-59D3-957D-35A5-7048B3BDB1BE}"/>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1" name="Google Shape;171;p13">
              <a:extLst>
                <a:ext uri="{FF2B5EF4-FFF2-40B4-BE49-F238E27FC236}">
                  <a16:creationId xmlns:a16="http://schemas.microsoft.com/office/drawing/2014/main" id="{A834E640-D7B2-759A-808C-0F010116F54E}"/>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2" name="Google Shape;172;p13">
              <a:extLst>
                <a:ext uri="{FF2B5EF4-FFF2-40B4-BE49-F238E27FC236}">
                  <a16:creationId xmlns:a16="http://schemas.microsoft.com/office/drawing/2014/main" id="{98775121-8B8F-F160-0F19-FCBDF47B8557}"/>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93" name="Google Shape;173;p13">
              <a:extLst>
                <a:ext uri="{FF2B5EF4-FFF2-40B4-BE49-F238E27FC236}">
                  <a16:creationId xmlns:a16="http://schemas.microsoft.com/office/drawing/2014/main" id="{B663396F-5438-5301-BCBE-A5BED53E2215}"/>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4" name="Google Shape;174;p13">
              <a:extLst>
                <a:ext uri="{FF2B5EF4-FFF2-40B4-BE49-F238E27FC236}">
                  <a16:creationId xmlns:a16="http://schemas.microsoft.com/office/drawing/2014/main" id="{7F191050-0F6E-48D8-D8E9-EAD7358DF76B}"/>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95" name="Google Shape;175;p13">
              <a:extLst>
                <a:ext uri="{FF2B5EF4-FFF2-40B4-BE49-F238E27FC236}">
                  <a16:creationId xmlns:a16="http://schemas.microsoft.com/office/drawing/2014/main" id="{0C5DA3C4-9CA3-A4FC-01DB-C28DE32C4F68}"/>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96" name="Google Shape;176;p13">
              <a:extLst>
                <a:ext uri="{FF2B5EF4-FFF2-40B4-BE49-F238E27FC236}">
                  <a16:creationId xmlns:a16="http://schemas.microsoft.com/office/drawing/2014/main" id="{62728CE8-22ED-AF1B-F0D0-112B969AEA79}"/>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97" name="Google Shape;177;p13">
              <a:extLst>
                <a:ext uri="{FF2B5EF4-FFF2-40B4-BE49-F238E27FC236}">
                  <a16:creationId xmlns:a16="http://schemas.microsoft.com/office/drawing/2014/main" id="{E4464358-CE5C-2186-786F-4D958A84B862}"/>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98" name="Google Shape;178;p13">
              <a:extLst>
                <a:ext uri="{FF2B5EF4-FFF2-40B4-BE49-F238E27FC236}">
                  <a16:creationId xmlns:a16="http://schemas.microsoft.com/office/drawing/2014/main" id="{F1B3B9B8-A6A8-0BC9-3829-F56F59400392}"/>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99" name="Google Shape;179;p13">
              <a:extLst>
                <a:ext uri="{FF2B5EF4-FFF2-40B4-BE49-F238E27FC236}">
                  <a16:creationId xmlns:a16="http://schemas.microsoft.com/office/drawing/2014/main" id="{95294DA7-941D-FD58-E14F-6880446C31ED}"/>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00" name="Google Shape;180;p13">
              <a:extLst>
                <a:ext uri="{FF2B5EF4-FFF2-40B4-BE49-F238E27FC236}">
                  <a16:creationId xmlns:a16="http://schemas.microsoft.com/office/drawing/2014/main" id="{B26B9066-9470-4FD3-A41B-566FED5DC2D6}"/>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101" name="Google Shape;181;p13">
              <a:extLst>
                <a:ext uri="{FF2B5EF4-FFF2-40B4-BE49-F238E27FC236}">
                  <a16:creationId xmlns:a16="http://schemas.microsoft.com/office/drawing/2014/main" id="{28802720-265C-9656-C68C-68C1865FE33C}"/>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2" name="Google Shape;182;p13">
              <a:extLst>
                <a:ext uri="{FF2B5EF4-FFF2-40B4-BE49-F238E27FC236}">
                  <a16:creationId xmlns:a16="http://schemas.microsoft.com/office/drawing/2014/main" id="{8DEC3344-3407-BA22-26AA-DEF73B011D7C}"/>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3" name="Google Shape;183;p13">
              <a:extLst>
                <a:ext uri="{FF2B5EF4-FFF2-40B4-BE49-F238E27FC236}">
                  <a16:creationId xmlns:a16="http://schemas.microsoft.com/office/drawing/2014/main" id="{39DBA617-D2EC-D069-E8A5-485E0688E2D4}"/>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4" name="Google Shape;184;p13">
              <a:extLst>
                <a:ext uri="{FF2B5EF4-FFF2-40B4-BE49-F238E27FC236}">
                  <a16:creationId xmlns:a16="http://schemas.microsoft.com/office/drawing/2014/main" id="{DB75BF65-B20D-A11F-7A4A-60E014A641DE}"/>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5" name="Google Shape;185;p13">
              <a:extLst>
                <a:ext uri="{FF2B5EF4-FFF2-40B4-BE49-F238E27FC236}">
                  <a16:creationId xmlns:a16="http://schemas.microsoft.com/office/drawing/2014/main" id="{80527BA3-E966-9E34-4FA0-2DBE90D26447}"/>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6" name="Google Shape;186;p13">
              <a:extLst>
                <a:ext uri="{FF2B5EF4-FFF2-40B4-BE49-F238E27FC236}">
                  <a16:creationId xmlns:a16="http://schemas.microsoft.com/office/drawing/2014/main" id="{2F3068DF-7B65-70B5-BCE9-0E635A95822A}"/>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7" name="Google Shape;187;p13">
              <a:extLst>
                <a:ext uri="{FF2B5EF4-FFF2-40B4-BE49-F238E27FC236}">
                  <a16:creationId xmlns:a16="http://schemas.microsoft.com/office/drawing/2014/main" id="{5E80149F-4CF8-E44E-CA9E-6FDE7825E546}"/>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8" name="Google Shape;188;p13">
              <a:extLst>
                <a:ext uri="{FF2B5EF4-FFF2-40B4-BE49-F238E27FC236}">
                  <a16:creationId xmlns:a16="http://schemas.microsoft.com/office/drawing/2014/main" id="{3EF5BE09-8FA1-E6E9-A55D-897492C53DA3}"/>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9" name="Google Shape;189;p13">
              <a:extLst>
                <a:ext uri="{FF2B5EF4-FFF2-40B4-BE49-F238E27FC236}">
                  <a16:creationId xmlns:a16="http://schemas.microsoft.com/office/drawing/2014/main" id="{3D9E8A23-96D4-BBDA-5008-9FC8AF711B9E}"/>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0" name="Google Shape;191;p13">
              <a:extLst>
                <a:ext uri="{FF2B5EF4-FFF2-40B4-BE49-F238E27FC236}">
                  <a16:creationId xmlns:a16="http://schemas.microsoft.com/office/drawing/2014/main" id="{897F1E4A-AF9E-BF25-A81C-4059FFE40259}"/>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1" name="Google Shape;192;p13">
              <a:extLst>
                <a:ext uri="{FF2B5EF4-FFF2-40B4-BE49-F238E27FC236}">
                  <a16:creationId xmlns:a16="http://schemas.microsoft.com/office/drawing/2014/main" id="{97B6141D-7E9E-AA61-8114-C48F8F2B85F2}"/>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2" name="Google Shape;193;p13">
              <a:extLst>
                <a:ext uri="{FF2B5EF4-FFF2-40B4-BE49-F238E27FC236}">
                  <a16:creationId xmlns:a16="http://schemas.microsoft.com/office/drawing/2014/main" id="{E55CD3F0-8F48-F7DF-08F0-CE6F2A331DCF}"/>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13" name="Google Shape;194;p13">
              <a:extLst>
                <a:ext uri="{FF2B5EF4-FFF2-40B4-BE49-F238E27FC236}">
                  <a16:creationId xmlns:a16="http://schemas.microsoft.com/office/drawing/2014/main" id="{ED545E8C-3F91-5454-3C77-DF6CF54DDFD8}"/>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4" name="Google Shape;195;p13">
              <a:extLst>
                <a:ext uri="{FF2B5EF4-FFF2-40B4-BE49-F238E27FC236}">
                  <a16:creationId xmlns:a16="http://schemas.microsoft.com/office/drawing/2014/main" id="{96F01097-B424-807C-4584-3622BF01D951}"/>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5" name="Google Shape;196;p13">
              <a:extLst>
                <a:ext uri="{FF2B5EF4-FFF2-40B4-BE49-F238E27FC236}">
                  <a16:creationId xmlns:a16="http://schemas.microsoft.com/office/drawing/2014/main" id="{4CC762CE-5A23-E767-E541-9536AA6B80AD}"/>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6" name="Google Shape;197;p13">
              <a:extLst>
                <a:ext uri="{FF2B5EF4-FFF2-40B4-BE49-F238E27FC236}">
                  <a16:creationId xmlns:a16="http://schemas.microsoft.com/office/drawing/2014/main" id="{3A325B7C-020F-4B03-23CE-6A2C5FD19A5C}"/>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7" name="Google Shape;199;p13">
              <a:extLst>
                <a:ext uri="{FF2B5EF4-FFF2-40B4-BE49-F238E27FC236}">
                  <a16:creationId xmlns:a16="http://schemas.microsoft.com/office/drawing/2014/main" id="{2B40F08E-9AED-1153-E674-B1261026FFBA}"/>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118" name="TextBox 117">
            <a:extLst>
              <a:ext uri="{FF2B5EF4-FFF2-40B4-BE49-F238E27FC236}">
                <a16:creationId xmlns:a16="http://schemas.microsoft.com/office/drawing/2014/main" id="{A783B6EE-D4CA-6FD5-8C94-5D7780BFEBAE}"/>
              </a:ext>
            </a:extLst>
          </p:cNvPr>
          <p:cNvSpPr txBox="1"/>
          <p:nvPr/>
        </p:nvSpPr>
        <p:spPr>
          <a:xfrm>
            <a:off x="262662" y="1158309"/>
            <a:ext cx="4833295" cy="523220"/>
          </a:xfrm>
          <a:prstGeom prst="rect">
            <a:avLst/>
          </a:prstGeom>
          <a:noFill/>
        </p:spPr>
        <p:txBody>
          <a:bodyPr wrap="square" rtlCol="0">
            <a:spAutoFit/>
          </a:bodyPr>
          <a:lstStyle/>
          <a:p>
            <a:r>
              <a:rPr lang="en-US" sz="2800" b="1" u="sng" dirty="0"/>
              <a:t>Network Ranking</a:t>
            </a:r>
            <a:r>
              <a:rPr lang="en-US" sz="2800" dirty="0"/>
              <a:t> </a:t>
            </a:r>
          </a:p>
        </p:txBody>
      </p:sp>
      <p:grpSp>
        <p:nvGrpSpPr>
          <p:cNvPr id="119" name="Group 118">
            <a:extLst>
              <a:ext uri="{FF2B5EF4-FFF2-40B4-BE49-F238E27FC236}">
                <a16:creationId xmlns:a16="http://schemas.microsoft.com/office/drawing/2014/main" id="{E52C43B7-6FEA-61D4-7FAF-021F9A68B134}"/>
              </a:ext>
            </a:extLst>
          </p:cNvPr>
          <p:cNvGrpSpPr/>
          <p:nvPr/>
        </p:nvGrpSpPr>
        <p:grpSpPr>
          <a:xfrm>
            <a:off x="91426" y="1700323"/>
            <a:ext cx="1493546" cy="754391"/>
            <a:chOff x="-101499" y="2680473"/>
            <a:chExt cx="1493546" cy="754391"/>
          </a:xfrm>
        </p:grpSpPr>
        <p:sp>
          <p:nvSpPr>
            <p:cNvPr id="120" name="Google Shape;197;p13">
              <a:extLst>
                <a:ext uri="{FF2B5EF4-FFF2-40B4-BE49-F238E27FC236}">
                  <a16:creationId xmlns:a16="http://schemas.microsoft.com/office/drawing/2014/main" id="{16450406-79E2-1873-A7F8-CFB7EBB0CA10}"/>
                </a:ext>
              </a:extLst>
            </p:cNvPr>
            <p:cNvSpPr/>
            <p:nvPr/>
          </p:nvSpPr>
          <p:spPr>
            <a:xfrm>
              <a:off x="-101499" y="2732167"/>
              <a:ext cx="246888" cy="246888"/>
            </a:xfrm>
            <a:prstGeom prst="ellipse">
              <a:avLst/>
            </a:prstGeom>
            <a:solidFill>
              <a:schemeClr val="tx1">
                <a:lumMod val="75000"/>
                <a:lumOff val="25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21" name="TextBox 120">
              <a:extLst>
                <a:ext uri="{FF2B5EF4-FFF2-40B4-BE49-F238E27FC236}">
                  <a16:creationId xmlns:a16="http://schemas.microsoft.com/office/drawing/2014/main" id="{E8174601-FDCD-407C-1E99-E772E51BF6C8}"/>
                </a:ext>
              </a:extLst>
            </p:cNvPr>
            <p:cNvSpPr txBox="1"/>
            <p:nvPr/>
          </p:nvSpPr>
          <p:spPr>
            <a:xfrm>
              <a:off x="195894" y="2680473"/>
              <a:ext cx="1059344" cy="369332"/>
            </a:xfrm>
            <a:prstGeom prst="rect">
              <a:avLst/>
            </a:prstGeom>
            <a:noFill/>
          </p:spPr>
          <p:txBody>
            <a:bodyPr wrap="square" rtlCol="0">
              <a:spAutoFit/>
            </a:bodyPr>
            <a:lstStyle/>
            <a:p>
              <a:r>
                <a:rPr lang="en-US" dirty="0"/>
                <a:t>Known</a:t>
              </a:r>
            </a:p>
          </p:txBody>
        </p:sp>
        <p:sp>
          <p:nvSpPr>
            <p:cNvPr id="122" name="Google Shape;197;p13">
              <a:extLst>
                <a:ext uri="{FF2B5EF4-FFF2-40B4-BE49-F238E27FC236}">
                  <a16:creationId xmlns:a16="http://schemas.microsoft.com/office/drawing/2014/main" id="{DA9E10DB-CC64-2B97-A38B-C1D2B015BDA7}"/>
                </a:ext>
              </a:extLst>
            </p:cNvPr>
            <p:cNvSpPr/>
            <p:nvPr/>
          </p:nvSpPr>
          <p:spPr>
            <a:xfrm>
              <a:off x="-86804" y="3087654"/>
              <a:ext cx="246888" cy="246888"/>
            </a:xfrm>
            <a:prstGeom prst="ellipse">
              <a:avLst/>
            </a:prstGeom>
            <a:no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23" name="TextBox 122">
              <a:extLst>
                <a:ext uri="{FF2B5EF4-FFF2-40B4-BE49-F238E27FC236}">
                  <a16:creationId xmlns:a16="http://schemas.microsoft.com/office/drawing/2014/main" id="{5D59BC58-CA1D-753D-CC8F-8D090D008D28}"/>
                </a:ext>
              </a:extLst>
            </p:cNvPr>
            <p:cNvSpPr txBox="1"/>
            <p:nvPr/>
          </p:nvSpPr>
          <p:spPr>
            <a:xfrm>
              <a:off x="195894" y="3065532"/>
              <a:ext cx="1196153" cy="369332"/>
            </a:xfrm>
            <a:prstGeom prst="rect">
              <a:avLst/>
            </a:prstGeom>
            <a:noFill/>
          </p:spPr>
          <p:txBody>
            <a:bodyPr wrap="square" rtlCol="0">
              <a:spAutoFit/>
            </a:bodyPr>
            <a:lstStyle/>
            <a:p>
              <a:r>
                <a:rPr lang="en-US" dirty="0"/>
                <a:t>Unknown</a:t>
              </a:r>
            </a:p>
          </p:txBody>
        </p:sp>
      </p:grpSp>
      <p:grpSp>
        <p:nvGrpSpPr>
          <p:cNvPr id="124" name="Group 123">
            <a:extLst>
              <a:ext uri="{FF2B5EF4-FFF2-40B4-BE49-F238E27FC236}">
                <a16:creationId xmlns:a16="http://schemas.microsoft.com/office/drawing/2014/main" id="{B14F32AE-542F-B836-BC42-3B840B2CEFBF}"/>
              </a:ext>
            </a:extLst>
          </p:cNvPr>
          <p:cNvGrpSpPr>
            <a:grpSpLocks noChangeAspect="1"/>
          </p:cNvGrpSpPr>
          <p:nvPr/>
        </p:nvGrpSpPr>
        <p:grpSpPr>
          <a:xfrm>
            <a:off x="9211216" y="4586792"/>
            <a:ext cx="2718120" cy="2105238"/>
            <a:chOff x="6544083" y="3637570"/>
            <a:chExt cx="3709102" cy="2788945"/>
          </a:xfrm>
        </p:grpSpPr>
        <p:grpSp>
          <p:nvGrpSpPr>
            <p:cNvPr id="125" name="Google Shape;139;p13">
              <a:extLst>
                <a:ext uri="{FF2B5EF4-FFF2-40B4-BE49-F238E27FC236}">
                  <a16:creationId xmlns:a16="http://schemas.microsoft.com/office/drawing/2014/main" id="{D4AC4212-80EE-DC41-60EE-92462D992EC4}"/>
                </a:ext>
              </a:extLst>
            </p:cNvPr>
            <p:cNvGrpSpPr/>
            <p:nvPr/>
          </p:nvGrpSpPr>
          <p:grpSpPr>
            <a:xfrm>
              <a:off x="6544083" y="3637570"/>
              <a:ext cx="3709102" cy="2718211"/>
              <a:chOff x="4593376" y="1599099"/>
              <a:chExt cx="2200589" cy="1640067"/>
            </a:xfrm>
          </p:grpSpPr>
          <p:cxnSp>
            <p:nvCxnSpPr>
              <p:cNvPr id="127" name="Google Shape;140;p13">
                <a:extLst>
                  <a:ext uri="{FF2B5EF4-FFF2-40B4-BE49-F238E27FC236}">
                    <a16:creationId xmlns:a16="http://schemas.microsoft.com/office/drawing/2014/main" id="{847B526D-812F-237C-7D2C-4BDE1DF1A4D7}"/>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128" name="Google Shape;141;p13">
                <a:extLst>
                  <a:ext uri="{FF2B5EF4-FFF2-40B4-BE49-F238E27FC236}">
                    <a16:creationId xmlns:a16="http://schemas.microsoft.com/office/drawing/2014/main" id="{10C671F3-FD36-9FE3-EBAF-E3EEA077835B}"/>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129" name="Google Shape;142;p13">
                <a:extLst>
                  <a:ext uri="{FF2B5EF4-FFF2-40B4-BE49-F238E27FC236}">
                    <a16:creationId xmlns:a16="http://schemas.microsoft.com/office/drawing/2014/main" id="{4DCB5AF6-C96E-AF0B-5743-DB4E03CAD939}"/>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130" name="Google Shape;143;p13">
                <a:extLst>
                  <a:ext uri="{FF2B5EF4-FFF2-40B4-BE49-F238E27FC236}">
                    <a16:creationId xmlns:a16="http://schemas.microsoft.com/office/drawing/2014/main" id="{6DE32D20-AEA2-4B8F-40E1-C74EDE6C0F02}"/>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131" name="Google Shape;144;p13">
                <a:extLst>
                  <a:ext uri="{FF2B5EF4-FFF2-40B4-BE49-F238E27FC236}">
                    <a16:creationId xmlns:a16="http://schemas.microsoft.com/office/drawing/2014/main" id="{42B7CFE5-D09B-4C0F-803C-EE6755E84382}"/>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132" name="Google Shape;145;p13">
                <a:extLst>
                  <a:ext uri="{FF2B5EF4-FFF2-40B4-BE49-F238E27FC236}">
                    <a16:creationId xmlns:a16="http://schemas.microsoft.com/office/drawing/2014/main" id="{050C4B56-3280-BB3E-D5B5-5DE1871C8BD8}"/>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133" name="Google Shape;146;p13">
                <a:extLst>
                  <a:ext uri="{FF2B5EF4-FFF2-40B4-BE49-F238E27FC236}">
                    <a16:creationId xmlns:a16="http://schemas.microsoft.com/office/drawing/2014/main" id="{6257F0A3-89E5-CB36-5C89-6C52F776C1BE}"/>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134" name="Google Shape;149;p13">
                <a:extLst>
                  <a:ext uri="{FF2B5EF4-FFF2-40B4-BE49-F238E27FC236}">
                    <a16:creationId xmlns:a16="http://schemas.microsoft.com/office/drawing/2014/main" id="{D1BDC25F-29E9-9CF8-09E7-5B42AB133F5F}"/>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135" name="Google Shape;150;p13">
                <a:extLst>
                  <a:ext uri="{FF2B5EF4-FFF2-40B4-BE49-F238E27FC236}">
                    <a16:creationId xmlns:a16="http://schemas.microsoft.com/office/drawing/2014/main" id="{E10FB0FD-F468-2DF1-D7C4-38C90741441D}"/>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136" name="Google Shape;151;p13">
                <a:extLst>
                  <a:ext uri="{FF2B5EF4-FFF2-40B4-BE49-F238E27FC236}">
                    <a16:creationId xmlns:a16="http://schemas.microsoft.com/office/drawing/2014/main" id="{D0A0852C-3573-50E3-7120-222930FF3821}"/>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137" name="Google Shape;152;p13">
                <a:extLst>
                  <a:ext uri="{FF2B5EF4-FFF2-40B4-BE49-F238E27FC236}">
                    <a16:creationId xmlns:a16="http://schemas.microsoft.com/office/drawing/2014/main" id="{8302D3BF-D4BF-EE26-6BA4-278E70BB4C70}"/>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138" name="Google Shape;154;p13">
                <a:extLst>
                  <a:ext uri="{FF2B5EF4-FFF2-40B4-BE49-F238E27FC236}">
                    <a16:creationId xmlns:a16="http://schemas.microsoft.com/office/drawing/2014/main" id="{591868A9-6EFC-67FD-8031-201DE99B8229}"/>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139" name="Google Shape;155;p13">
                <a:extLst>
                  <a:ext uri="{FF2B5EF4-FFF2-40B4-BE49-F238E27FC236}">
                    <a16:creationId xmlns:a16="http://schemas.microsoft.com/office/drawing/2014/main" id="{5AB57D62-72F7-9F12-364B-247BCCF9761D}"/>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140" name="Google Shape;156;p13">
                <a:extLst>
                  <a:ext uri="{FF2B5EF4-FFF2-40B4-BE49-F238E27FC236}">
                    <a16:creationId xmlns:a16="http://schemas.microsoft.com/office/drawing/2014/main" id="{995E54C4-37BB-C729-7EE1-1053201234D8}"/>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141" name="Google Shape;157;p13">
                <a:extLst>
                  <a:ext uri="{FF2B5EF4-FFF2-40B4-BE49-F238E27FC236}">
                    <a16:creationId xmlns:a16="http://schemas.microsoft.com/office/drawing/2014/main" id="{AC5AFC54-61D6-F9D4-545E-4A6382F316DB}"/>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142" name="Google Shape;158;p13">
                <a:extLst>
                  <a:ext uri="{FF2B5EF4-FFF2-40B4-BE49-F238E27FC236}">
                    <a16:creationId xmlns:a16="http://schemas.microsoft.com/office/drawing/2014/main" id="{13D2EAF6-21B1-8915-AA58-11C755134B92}"/>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143" name="Google Shape;159;p13">
                <a:extLst>
                  <a:ext uri="{FF2B5EF4-FFF2-40B4-BE49-F238E27FC236}">
                    <a16:creationId xmlns:a16="http://schemas.microsoft.com/office/drawing/2014/main" id="{300CC035-313A-9BB7-6692-B697E9EDDA6B}"/>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144" name="Google Shape;160;p13">
                <a:extLst>
                  <a:ext uri="{FF2B5EF4-FFF2-40B4-BE49-F238E27FC236}">
                    <a16:creationId xmlns:a16="http://schemas.microsoft.com/office/drawing/2014/main" id="{C4D3C4E1-1314-9F15-AC75-D13043A47379}"/>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145" name="Google Shape;161;p13">
                <a:extLst>
                  <a:ext uri="{FF2B5EF4-FFF2-40B4-BE49-F238E27FC236}">
                    <a16:creationId xmlns:a16="http://schemas.microsoft.com/office/drawing/2014/main" id="{9A18093A-E820-112B-336E-7019CCC501A5}"/>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146" name="Google Shape;162;p13">
                <a:extLst>
                  <a:ext uri="{FF2B5EF4-FFF2-40B4-BE49-F238E27FC236}">
                    <a16:creationId xmlns:a16="http://schemas.microsoft.com/office/drawing/2014/main" id="{E97297D9-6FFE-D211-6AD5-AD303C276998}"/>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147" name="Google Shape;163;p13">
                <a:extLst>
                  <a:ext uri="{FF2B5EF4-FFF2-40B4-BE49-F238E27FC236}">
                    <a16:creationId xmlns:a16="http://schemas.microsoft.com/office/drawing/2014/main" id="{3336C2A9-8B90-FE6E-3936-BFA30C8BBE10}"/>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148" name="Google Shape;164;p13">
                <a:extLst>
                  <a:ext uri="{FF2B5EF4-FFF2-40B4-BE49-F238E27FC236}">
                    <a16:creationId xmlns:a16="http://schemas.microsoft.com/office/drawing/2014/main" id="{B42DB654-FE28-F932-05B8-901BB58BF770}"/>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149" name="Google Shape;165;p13">
                <a:extLst>
                  <a:ext uri="{FF2B5EF4-FFF2-40B4-BE49-F238E27FC236}">
                    <a16:creationId xmlns:a16="http://schemas.microsoft.com/office/drawing/2014/main" id="{153FCCF8-C45E-3584-BC9E-250B615995D7}"/>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150" name="Google Shape;166;p13">
                <a:extLst>
                  <a:ext uri="{FF2B5EF4-FFF2-40B4-BE49-F238E27FC236}">
                    <a16:creationId xmlns:a16="http://schemas.microsoft.com/office/drawing/2014/main" id="{8AE045B3-AF4C-59AA-D2A8-27E581986E84}"/>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51" name="Google Shape;167;p13">
                <a:extLst>
                  <a:ext uri="{FF2B5EF4-FFF2-40B4-BE49-F238E27FC236}">
                    <a16:creationId xmlns:a16="http://schemas.microsoft.com/office/drawing/2014/main" id="{E55E8539-DC27-01FA-0865-589C0271F9A3}"/>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152" name="Google Shape;168;p13">
                <a:extLst>
                  <a:ext uri="{FF2B5EF4-FFF2-40B4-BE49-F238E27FC236}">
                    <a16:creationId xmlns:a16="http://schemas.microsoft.com/office/drawing/2014/main" id="{BDB72AB3-59D8-28BD-3A02-A604D311D643}"/>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153" name="Google Shape;169;p13">
                <a:extLst>
                  <a:ext uri="{FF2B5EF4-FFF2-40B4-BE49-F238E27FC236}">
                    <a16:creationId xmlns:a16="http://schemas.microsoft.com/office/drawing/2014/main" id="{185AD44C-0188-6FF4-790D-4E52514FB647}"/>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4" name="Google Shape;170;p13">
                <a:extLst>
                  <a:ext uri="{FF2B5EF4-FFF2-40B4-BE49-F238E27FC236}">
                    <a16:creationId xmlns:a16="http://schemas.microsoft.com/office/drawing/2014/main" id="{4F59EB87-E8E9-FBC8-0E4E-AA3CD5835A8D}"/>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5" name="Google Shape;171;p13">
                <a:extLst>
                  <a:ext uri="{FF2B5EF4-FFF2-40B4-BE49-F238E27FC236}">
                    <a16:creationId xmlns:a16="http://schemas.microsoft.com/office/drawing/2014/main" id="{351599D9-EF60-3751-449B-70853A08B43A}"/>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6" name="Google Shape;172;p13">
                <a:extLst>
                  <a:ext uri="{FF2B5EF4-FFF2-40B4-BE49-F238E27FC236}">
                    <a16:creationId xmlns:a16="http://schemas.microsoft.com/office/drawing/2014/main" id="{807900FC-E3AF-651D-303D-2E592A22967B}"/>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57" name="Google Shape;173;p13">
                <a:extLst>
                  <a:ext uri="{FF2B5EF4-FFF2-40B4-BE49-F238E27FC236}">
                    <a16:creationId xmlns:a16="http://schemas.microsoft.com/office/drawing/2014/main" id="{3FAC04C3-0AF9-9A2C-F6EE-ECFD92A2430E}"/>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8" name="Google Shape;174;p13">
                <a:extLst>
                  <a:ext uri="{FF2B5EF4-FFF2-40B4-BE49-F238E27FC236}">
                    <a16:creationId xmlns:a16="http://schemas.microsoft.com/office/drawing/2014/main" id="{8EBAC8F5-B802-1377-832E-5B854EB7D707}"/>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159" name="Google Shape;175;p13">
                <a:extLst>
                  <a:ext uri="{FF2B5EF4-FFF2-40B4-BE49-F238E27FC236}">
                    <a16:creationId xmlns:a16="http://schemas.microsoft.com/office/drawing/2014/main" id="{2A390E46-44CC-C2E8-99FA-7890FA30054E}"/>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160" name="Google Shape;176;p13">
                <a:extLst>
                  <a:ext uri="{FF2B5EF4-FFF2-40B4-BE49-F238E27FC236}">
                    <a16:creationId xmlns:a16="http://schemas.microsoft.com/office/drawing/2014/main" id="{F72994D0-56F0-F84F-3925-5055BF042840}"/>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161" name="Google Shape;177;p13">
                <a:extLst>
                  <a:ext uri="{FF2B5EF4-FFF2-40B4-BE49-F238E27FC236}">
                    <a16:creationId xmlns:a16="http://schemas.microsoft.com/office/drawing/2014/main" id="{C5E96A0F-6B87-E18C-7D22-CEDC90834A34}"/>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162" name="Google Shape;178;p13">
                <a:extLst>
                  <a:ext uri="{FF2B5EF4-FFF2-40B4-BE49-F238E27FC236}">
                    <a16:creationId xmlns:a16="http://schemas.microsoft.com/office/drawing/2014/main" id="{5E152535-493F-4AE9-CEE2-ADB4517049BF}"/>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163" name="Google Shape;179;p13">
                <a:extLst>
                  <a:ext uri="{FF2B5EF4-FFF2-40B4-BE49-F238E27FC236}">
                    <a16:creationId xmlns:a16="http://schemas.microsoft.com/office/drawing/2014/main" id="{49023A8F-6325-602B-2F63-D935862B5B23}"/>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64" name="Google Shape;180;p13">
                <a:extLst>
                  <a:ext uri="{FF2B5EF4-FFF2-40B4-BE49-F238E27FC236}">
                    <a16:creationId xmlns:a16="http://schemas.microsoft.com/office/drawing/2014/main" id="{72EBA76A-FE52-4B7A-E2AC-5675194CB525}"/>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165" name="Google Shape;181;p13">
                <a:extLst>
                  <a:ext uri="{FF2B5EF4-FFF2-40B4-BE49-F238E27FC236}">
                    <a16:creationId xmlns:a16="http://schemas.microsoft.com/office/drawing/2014/main" id="{52B2353A-3397-DF66-912F-89EC902D4D61}"/>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6" name="Google Shape;182;p13">
                <a:extLst>
                  <a:ext uri="{FF2B5EF4-FFF2-40B4-BE49-F238E27FC236}">
                    <a16:creationId xmlns:a16="http://schemas.microsoft.com/office/drawing/2014/main" id="{2DDB043C-A32F-C8C7-DE29-74D5FD79692B}"/>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7" name="Google Shape;183;p13">
                <a:extLst>
                  <a:ext uri="{FF2B5EF4-FFF2-40B4-BE49-F238E27FC236}">
                    <a16:creationId xmlns:a16="http://schemas.microsoft.com/office/drawing/2014/main" id="{3DAE6907-A4F2-FAF5-FC7E-36EF13052A5D}"/>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8" name="Google Shape;184;p13">
                <a:extLst>
                  <a:ext uri="{FF2B5EF4-FFF2-40B4-BE49-F238E27FC236}">
                    <a16:creationId xmlns:a16="http://schemas.microsoft.com/office/drawing/2014/main" id="{7E124D73-3B02-1293-AB86-15F23EB19AB8}"/>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9" name="Google Shape;185;p13">
                <a:extLst>
                  <a:ext uri="{FF2B5EF4-FFF2-40B4-BE49-F238E27FC236}">
                    <a16:creationId xmlns:a16="http://schemas.microsoft.com/office/drawing/2014/main" id="{EC171E7C-C788-785C-C3B2-434D437DC172}"/>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0" name="Google Shape;186;p13">
                <a:extLst>
                  <a:ext uri="{FF2B5EF4-FFF2-40B4-BE49-F238E27FC236}">
                    <a16:creationId xmlns:a16="http://schemas.microsoft.com/office/drawing/2014/main" id="{B768D6B9-B08F-FD19-FCF1-CE2EC7A7AEDB}"/>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1" name="Google Shape;187;p13">
                <a:extLst>
                  <a:ext uri="{FF2B5EF4-FFF2-40B4-BE49-F238E27FC236}">
                    <a16:creationId xmlns:a16="http://schemas.microsoft.com/office/drawing/2014/main" id="{428EFBF2-01F4-0814-8B25-A85936DC27DB}"/>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2" name="Google Shape;188;p13">
                <a:extLst>
                  <a:ext uri="{FF2B5EF4-FFF2-40B4-BE49-F238E27FC236}">
                    <a16:creationId xmlns:a16="http://schemas.microsoft.com/office/drawing/2014/main" id="{FA1434E3-0301-B5B2-F3B7-010A9EC72311}"/>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3" name="Google Shape;189;p13">
                <a:extLst>
                  <a:ext uri="{FF2B5EF4-FFF2-40B4-BE49-F238E27FC236}">
                    <a16:creationId xmlns:a16="http://schemas.microsoft.com/office/drawing/2014/main" id="{A91D82F0-6725-07F5-A422-F6109488A674}"/>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4" name="Google Shape;191;p13">
                <a:extLst>
                  <a:ext uri="{FF2B5EF4-FFF2-40B4-BE49-F238E27FC236}">
                    <a16:creationId xmlns:a16="http://schemas.microsoft.com/office/drawing/2014/main" id="{9DC1E0AC-527B-F94A-0AA3-B1640FB5732F}"/>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5" name="Google Shape;192;p13">
                <a:extLst>
                  <a:ext uri="{FF2B5EF4-FFF2-40B4-BE49-F238E27FC236}">
                    <a16:creationId xmlns:a16="http://schemas.microsoft.com/office/drawing/2014/main" id="{E0D3D867-DAA3-ABEB-F1E5-D6AD12A25E92}"/>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6" name="Google Shape;193;p13">
                <a:extLst>
                  <a:ext uri="{FF2B5EF4-FFF2-40B4-BE49-F238E27FC236}">
                    <a16:creationId xmlns:a16="http://schemas.microsoft.com/office/drawing/2014/main" id="{4C48F64E-15B3-8A7D-2FC5-30F6589263F2}"/>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7" name="Google Shape;194;p13">
                <a:extLst>
                  <a:ext uri="{FF2B5EF4-FFF2-40B4-BE49-F238E27FC236}">
                    <a16:creationId xmlns:a16="http://schemas.microsoft.com/office/drawing/2014/main" id="{E28EFE11-A1F6-887E-BC8B-A58C04002CA6}"/>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8" name="Google Shape;195;p13">
                <a:extLst>
                  <a:ext uri="{FF2B5EF4-FFF2-40B4-BE49-F238E27FC236}">
                    <a16:creationId xmlns:a16="http://schemas.microsoft.com/office/drawing/2014/main" id="{5F32DB56-5029-DA32-8C6A-157280EFB0B1}"/>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9" name="Google Shape;196;p13">
                <a:extLst>
                  <a:ext uri="{FF2B5EF4-FFF2-40B4-BE49-F238E27FC236}">
                    <a16:creationId xmlns:a16="http://schemas.microsoft.com/office/drawing/2014/main" id="{794BA9CF-ED37-457F-1814-4C1DA7F948A7}"/>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80" name="Google Shape;197;p13">
                <a:extLst>
                  <a:ext uri="{FF2B5EF4-FFF2-40B4-BE49-F238E27FC236}">
                    <a16:creationId xmlns:a16="http://schemas.microsoft.com/office/drawing/2014/main" id="{75CED7AA-C2F8-D313-F367-83DF107562A8}"/>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81" name="Google Shape;199;p13">
                <a:extLst>
                  <a:ext uri="{FF2B5EF4-FFF2-40B4-BE49-F238E27FC236}">
                    <a16:creationId xmlns:a16="http://schemas.microsoft.com/office/drawing/2014/main" id="{E7A4EE94-C7BA-9A0A-84EF-8FADFEBB8A09}"/>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126" name="Google Shape;148;p13">
              <a:extLst>
                <a:ext uri="{FF2B5EF4-FFF2-40B4-BE49-F238E27FC236}">
                  <a16:creationId xmlns:a16="http://schemas.microsoft.com/office/drawing/2014/main" id="{429732DA-544B-D9CB-7D41-77C37C0F3BF1}"/>
                </a:ext>
              </a:extLst>
            </p:cNvPr>
            <p:cNvSpPr/>
            <p:nvPr/>
          </p:nvSpPr>
          <p:spPr>
            <a:xfrm>
              <a:off x="7873450" y="4808127"/>
              <a:ext cx="1349752" cy="1618388"/>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solidFill>
              <a:srgbClr val="F4CCCC">
                <a:alpha val="40000"/>
              </a:srgbClr>
            </a:solidFill>
            <a:ln w="19050" cap="flat" cmpd="sng">
              <a:solidFill>
                <a:srgbClr val="595959"/>
              </a:solidFill>
              <a:prstDash val="dash"/>
              <a:round/>
              <a:headEnd type="none" w="med" len="med"/>
              <a:tailEnd type="none" w="med" len="med"/>
            </a:ln>
          </p:spPr>
        </p:sp>
      </p:grpSp>
      <p:grpSp>
        <p:nvGrpSpPr>
          <p:cNvPr id="182" name="Group 181">
            <a:extLst>
              <a:ext uri="{FF2B5EF4-FFF2-40B4-BE49-F238E27FC236}">
                <a16:creationId xmlns:a16="http://schemas.microsoft.com/office/drawing/2014/main" id="{4541DC24-7F3D-D203-8D49-221A1B140E51}"/>
              </a:ext>
            </a:extLst>
          </p:cNvPr>
          <p:cNvGrpSpPr/>
          <p:nvPr/>
        </p:nvGrpSpPr>
        <p:grpSpPr>
          <a:xfrm>
            <a:off x="-449861" y="4693805"/>
            <a:ext cx="1899508" cy="2469205"/>
            <a:chOff x="6060332" y="-1678741"/>
            <a:chExt cx="927331" cy="864865"/>
          </a:xfrm>
        </p:grpSpPr>
        <p:sp>
          <p:nvSpPr>
            <p:cNvPr id="183" name="Google Shape;56;p13">
              <a:extLst>
                <a:ext uri="{FF2B5EF4-FFF2-40B4-BE49-F238E27FC236}">
                  <a16:creationId xmlns:a16="http://schemas.microsoft.com/office/drawing/2014/main" id="{E1CEA2C8-8057-E291-B63F-906DDD55C5FC}"/>
                </a:ext>
              </a:extLst>
            </p:cNvPr>
            <p:cNvSpPr/>
            <p:nvPr/>
          </p:nvSpPr>
          <p:spPr>
            <a:xfrm rot="5400000">
              <a:off x="6467126" y="-1476085"/>
              <a:ext cx="86582" cy="93133"/>
            </a:xfrm>
            <a:prstGeom prst="rect">
              <a:avLst/>
            </a:prstGeom>
            <a:solidFill>
              <a:srgbClr val="EC9A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 name="Google Shape;57;p13">
              <a:extLst>
                <a:ext uri="{FF2B5EF4-FFF2-40B4-BE49-F238E27FC236}">
                  <a16:creationId xmlns:a16="http://schemas.microsoft.com/office/drawing/2014/main" id="{7EB9C709-8B08-FDB9-54AD-5D9C38EB537D}"/>
                </a:ext>
              </a:extLst>
            </p:cNvPr>
            <p:cNvSpPr/>
            <p:nvPr/>
          </p:nvSpPr>
          <p:spPr>
            <a:xfrm rot="5400000">
              <a:off x="6466708" y="-1385893"/>
              <a:ext cx="86582" cy="93133"/>
            </a:xfrm>
            <a:prstGeom prst="rect">
              <a:avLst/>
            </a:prstGeom>
            <a:solidFill>
              <a:srgbClr val="F5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 name="Google Shape;58;p13">
              <a:extLst>
                <a:ext uri="{FF2B5EF4-FFF2-40B4-BE49-F238E27FC236}">
                  <a16:creationId xmlns:a16="http://schemas.microsoft.com/office/drawing/2014/main" id="{570B8A28-117A-5FEC-9FBF-C181F07D749C}"/>
                </a:ext>
              </a:extLst>
            </p:cNvPr>
            <p:cNvSpPr/>
            <p:nvPr/>
          </p:nvSpPr>
          <p:spPr>
            <a:xfrm rot="5400000">
              <a:off x="6463555" y="-1296337"/>
              <a:ext cx="86582" cy="93133"/>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 name="Google Shape;59;p13">
              <a:extLst>
                <a:ext uri="{FF2B5EF4-FFF2-40B4-BE49-F238E27FC236}">
                  <a16:creationId xmlns:a16="http://schemas.microsoft.com/office/drawing/2014/main" id="{50700E71-ECB4-705F-A542-74D6F4C62FA2}"/>
                </a:ext>
              </a:extLst>
            </p:cNvPr>
            <p:cNvSpPr/>
            <p:nvPr/>
          </p:nvSpPr>
          <p:spPr>
            <a:xfrm rot="5400000">
              <a:off x="6465404" y="-1203457"/>
              <a:ext cx="86582" cy="93133"/>
            </a:xfrm>
            <a:prstGeom prst="rect">
              <a:avLst/>
            </a:prstGeom>
            <a:solidFill>
              <a:srgbClr val="C9DAF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7" name="Google Shape;60;p13">
              <a:extLst>
                <a:ext uri="{FF2B5EF4-FFF2-40B4-BE49-F238E27FC236}">
                  <a16:creationId xmlns:a16="http://schemas.microsoft.com/office/drawing/2014/main" id="{D0F33DC8-F787-FF17-E49B-A8C37F475466}"/>
                </a:ext>
              </a:extLst>
            </p:cNvPr>
            <p:cNvSpPr/>
            <p:nvPr/>
          </p:nvSpPr>
          <p:spPr>
            <a:xfrm rot="5400000">
              <a:off x="6463555" y="-1113894"/>
              <a:ext cx="86582" cy="93133"/>
            </a:xfrm>
            <a:prstGeom prst="rect">
              <a:avLst/>
            </a:prstGeom>
            <a:solidFill>
              <a:srgbClr val="99B7E5"/>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88" name="Google Shape;61;p13">
              <a:extLst>
                <a:ext uri="{FF2B5EF4-FFF2-40B4-BE49-F238E27FC236}">
                  <a16:creationId xmlns:a16="http://schemas.microsoft.com/office/drawing/2014/main" id="{1700DC7A-4C48-AE64-3B07-12E528DE4F08}"/>
                </a:ext>
              </a:extLst>
            </p:cNvPr>
            <p:cNvSpPr txBox="1"/>
            <p:nvPr/>
          </p:nvSpPr>
          <p:spPr>
            <a:xfrm>
              <a:off x="6070773" y="-1678741"/>
              <a:ext cx="906451" cy="304915"/>
            </a:xfrm>
            <a:prstGeom prst="rect">
              <a:avLst/>
            </a:prstGeom>
            <a:noFill/>
            <a:ln>
              <a:noFill/>
            </a:ln>
          </p:spPr>
          <p:txBody>
            <a:bodyPr spcFirstLastPara="1" wrap="square" lIns="91425" tIns="91425" rIns="91425" bIns="91425" anchor="ctr" anchorCtr="0">
              <a:noAutofit/>
            </a:bodyPr>
            <a:lstStyle/>
            <a:p>
              <a:pPr algn="ctr"/>
              <a:r>
                <a:rPr lang="en" sz="1600" dirty="0">
                  <a:latin typeface="Arial" panose="020B0604020202020204" pitchFamily="34" charset="0"/>
                  <a:ea typeface="Spectral"/>
                  <a:cs typeface="Arial" panose="020B0604020202020204" pitchFamily="34" charset="0"/>
                  <a:sym typeface="Spectral"/>
                </a:rPr>
                <a:t>High</a:t>
              </a:r>
              <a:endParaRPr sz="1600" dirty="0">
                <a:latin typeface="Arial" panose="020B0604020202020204" pitchFamily="34" charset="0"/>
                <a:ea typeface="Spectral"/>
                <a:cs typeface="Arial" panose="020B0604020202020204" pitchFamily="34" charset="0"/>
                <a:sym typeface="Spectral"/>
              </a:endParaRPr>
            </a:p>
          </p:txBody>
        </p:sp>
        <p:sp>
          <p:nvSpPr>
            <p:cNvPr id="189" name="Google Shape;62;p13">
              <a:extLst>
                <a:ext uri="{FF2B5EF4-FFF2-40B4-BE49-F238E27FC236}">
                  <a16:creationId xmlns:a16="http://schemas.microsoft.com/office/drawing/2014/main" id="{292A40D0-9DFD-E6D8-672C-A9EEE7674996}"/>
                </a:ext>
              </a:extLst>
            </p:cNvPr>
            <p:cNvSpPr txBox="1"/>
            <p:nvPr/>
          </p:nvSpPr>
          <p:spPr>
            <a:xfrm>
              <a:off x="6060332" y="-1118790"/>
              <a:ext cx="927331" cy="304914"/>
            </a:xfrm>
            <a:prstGeom prst="rect">
              <a:avLst/>
            </a:prstGeom>
            <a:noFill/>
            <a:ln>
              <a:noFill/>
            </a:ln>
          </p:spPr>
          <p:txBody>
            <a:bodyPr spcFirstLastPara="1" wrap="square" lIns="91425" tIns="91425" rIns="91425" bIns="91425" anchor="ctr" anchorCtr="0">
              <a:noAutofit/>
            </a:bodyPr>
            <a:lstStyle/>
            <a:p>
              <a:pPr algn="ctr"/>
              <a:r>
                <a:rPr lang="en" sz="1600" dirty="0">
                  <a:latin typeface="Arial" panose="020B0604020202020204" pitchFamily="34" charset="0"/>
                  <a:ea typeface="Spectral"/>
                  <a:cs typeface="Arial" panose="020B0604020202020204" pitchFamily="34" charset="0"/>
                  <a:sym typeface="Spectral"/>
                </a:rPr>
                <a:t>Low</a:t>
              </a:r>
              <a:endParaRPr sz="1600" dirty="0">
                <a:latin typeface="Arial" panose="020B0604020202020204" pitchFamily="34" charset="0"/>
                <a:ea typeface="Spectral"/>
                <a:cs typeface="Arial" panose="020B0604020202020204" pitchFamily="34" charset="0"/>
                <a:sym typeface="Spectral"/>
              </a:endParaRPr>
            </a:p>
          </p:txBody>
        </p:sp>
      </p:grpSp>
      <p:sp>
        <p:nvSpPr>
          <p:cNvPr id="191" name="TextBox 190">
            <a:extLst>
              <a:ext uri="{FF2B5EF4-FFF2-40B4-BE49-F238E27FC236}">
                <a16:creationId xmlns:a16="http://schemas.microsoft.com/office/drawing/2014/main" id="{AA563DE5-7585-84E2-3244-EF80EEF2DC6D}"/>
              </a:ext>
            </a:extLst>
          </p:cNvPr>
          <p:cNvSpPr txBox="1"/>
          <p:nvPr/>
        </p:nvSpPr>
        <p:spPr>
          <a:xfrm>
            <a:off x="8767893" y="1153689"/>
            <a:ext cx="3161443" cy="523220"/>
          </a:xfrm>
          <a:prstGeom prst="rect">
            <a:avLst/>
          </a:prstGeom>
          <a:noFill/>
        </p:spPr>
        <p:txBody>
          <a:bodyPr wrap="none" rtlCol="0">
            <a:spAutoFit/>
          </a:bodyPr>
          <a:lstStyle/>
          <a:p>
            <a:r>
              <a:rPr lang="en-US" sz="2800" b="1" i="1" u="sng" dirty="0"/>
              <a:t>Ranked list</a:t>
            </a:r>
            <a:r>
              <a:rPr lang="en-US" sz="2800" u="sng" dirty="0"/>
              <a:t> of nodes</a:t>
            </a:r>
            <a:endParaRPr lang="en-US" sz="2800" b="1" i="1" u="sng" dirty="0"/>
          </a:p>
        </p:txBody>
      </p:sp>
      <p:sp>
        <p:nvSpPr>
          <p:cNvPr id="192" name="Google Shape;192;p13">
            <a:extLst>
              <a:ext uri="{FF2B5EF4-FFF2-40B4-BE49-F238E27FC236}">
                <a16:creationId xmlns:a16="http://schemas.microsoft.com/office/drawing/2014/main" id="{A19DDB0C-5DEB-CFBB-FBAD-4B085C71FA1E}"/>
              </a:ext>
            </a:extLst>
          </p:cNvPr>
          <p:cNvSpPr/>
          <p:nvPr/>
        </p:nvSpPr>
        <p:spPr>
          <a:xfrm>
            <a:off x="10212844" y="1792045"/>
            <a:ext cx="237744" cy="237744"/>
          </a:xfrm>
          <a:prstGeom prst="ellipse">
            <a:avLst/>
          </a:prstGeom>
          <a:solidFill>
            <a:schemeClr val="tx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93" name="Google Shape;192;p13">
            <a:extLst>
              <a:ext uri="{FF2B5EF4-FFF2-40B4-BE49-F238E27FC236}">
                <a16:creationId xmlns:a16="http://schemas.microsoft.com/office/drawing/2014/main" id="{F5A9EE21-1B06-A37B-9E5F-8DEF1D85DD1F}"/>
              </a:ext>
            </a:extLst>
          </p:cNvPr>
          <p:cNvSpPr/>
          <p:nvPr/>
        </p:nvSpPr>
        <p:spPr>
          <a:xfrm>
            <a:off x="10212843" y="2147533"/>
            <a:ext cx="237744" cy="237744"/>
          </a:xfrm>
          <a:prstGeom prst="ellipse">
            <a:avLst/>
          </a:prstGeom>
          <a:solidFill>
            <a:schemeClr val="tx1">
              <a:lumMod val="50000"/>
              <a:lumOff val="50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94" name="Google Shape;192;p13">
            <a:extLst>
              <a:ext uri="{FF2B5EF4-FFF2-40B4-BE49-F238E27FC236}">
                <a16:creationId xmlns:a16="http://schemas.microsoft.com/office/drawing/2014/main" id="{7CEE5EF3-1D57-EBE0-F1E0-405FC2C44E54}"/>
              </a:ext>
            </a:extLst>
          </p:cNvPr>
          <p:cNvSpPr/>
          <p:nvPr/>
        </p:nvSpPr>
        <p:spPr>
          <a:xfrm>
            <a:off x="10212843" y="2503021"/>
            <a:ext cx="237744" cy="237744"/>
          </a:xfrm>
          <a:prstGeom prst="ellipse">
            <a:avLst/>
          </a:prstGeom>
          <a:solidFill>
            <a:schemeClr val="bg1">
              <a:lumMod val="65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95" name="Google Shape;192;p13">
            <a:extLst>
              <a:ext uri="{FF2B5EF4-FFF2-40B4-BE49-F238E27FC236}">
                <a16:creationId xmlns:a16="http://schemas.microsoft.com/office/drawing/2014/main" id="{5DEB438F-DF05-259A-7618-C4C28BDED7E9}"/>
              </a:ext>
            </a:extLst>
          </p:cNvPr>
          <p:cNvSpPr/>
          <p:nvPr/>
        </p:nvSpPr>
        <p:spPr>
          <a:xfrm>
            <a:off x="10212842" y="2858509"/>
            <a:ext cx="237744" cy="237744"/>
          </a:xfrm>
          <a:prstGeom prst="ellipse">
            <a:avLst/>
          </a:prstGeom>
          <a:solidFill>
            <a:schemeClr val="bg1">
              <a:lumMod val="85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96" name="Google Shape;192;p13">
            <a:extLst>
              <a:ext uri="{FF2B5EF4-FFF2-40B4-BE49-F238E27FC236}">
                <a16:creationId xmlns:a16="http://schemas.microsoft.com/office/drawing/2014/main" id="{B265B0FA-9562-20D9-664E-97A49F484DE5}"/>
              </a:ext>
            </a:extLst>
          </p:cNvPr>
          <p:cNvSpPr/>
          <p:nvPr/>
        </p:nvSpPr>
        <p:spPr>
          <a:xfrm>
            <a:off x="10212842" y="3213997"/>
            <a:ext cx="237744" cy="237744"/>
          </a:xfrm>
          <a:prstGeom prst="ellipse">
            <a:avLst/>
          </a:prstGeom>
          <a:solidFill>
            <a:schemeClr val="bg1">
              <a:lumMod val="95000"/>
            </a:schemeClr>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97" name="Google Shape;192;p13">
            <a:extLst>
              <a:ext uri="{FF2B5EF4-FFF2-40B4-BE49-F238E27FC236}">
                <a16:creationId xmlns:a16="http://schemas.microsoft.com/office/drawing/2014/main" id="{7BF0A29C-F251-DE16-4F9A-C4C0A5A2D494}"/>
              </a:ext>
            </a:extLst>
          </p:cNvPr>
          <p:cNvSpPr/>
          <p:nvPr/>
        </p:nvSpPr>
        <p:spPr>
          <a:xfrm>
            <a:off x="10212842" y="3569483"/>
            <a:ext cx="237744" cy="237744"/>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pic>
        <p:nvPicPr>
          <p:cNvPr id="198" name="Picture 4" descr="Figure 2">
            <a:extLst>
              <a:ext uri="{FF2B5EF4-FFF2-40B4-BE49-F238E27FC236}">
                <a16:creationId xmlns:a16="http://schemas.microsoft.com/office/drawing/2014/main" id="{F47A9D24-5098-BDEB-D371-0B4C7FCB2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0" t="1617" r="55040" b="69124"/>
          <a:stretch/>
        </p:blipFill>
        <p:spPr bwMode="auto">
          <a:xfrm>
            <a:off x="4445591" y="2684869"/>
            <a:ext cx="3775389" cy="2338269"/>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98">
            <a:extLst>
              <a:ext uri="{FF2B5EF4-FFF2-40B4-BE49-F238E27FC236}">
                <a16:creationId xmlns:a16="http://schemas.microsoft.com/office/drawing/2014/main" id="{64A7E2BC-44C2-4DB4-4DBA-591BDB9AE248}"/>
              </a:ext>
            </a:extLst>
          </p:cNvPr>
          <p:cNvSpPr txBox="1"/>
          <p:nvPr/>
        </p:nvSpPr>
        <p:spPr>
          <a:xfrm>
            <a:off x="5373838" y="4907572"/>
            <a:ext cx="3775389" cy="276999"/>
          </a:xfrm>
          <a:prstGeom prst="rect">
            <a:avLst/>
          </a:prstGeom>
          <a:noFill/>
        </p:spPr>
        <p:txBody>
          <a:bodyPr wrap="square" rtlCol="0">
            <a:spAutoFit/>
          </a:bodyPr>
          <a:lstStyle/>
          <a:p>
            <a:r>
              <a:rPr lang="en-US" sz="1200" dirty="0">
                <a:solidFill>
                  <a:schemeClr val="bg1">
                    <a:lumMod val="50000"/>
                  </a:schemeClr>
                </a:solidFill>
              </a:rPr>
              <a:t>Cowen </a:t>
            </a:r>
            <a:r>
              <a:rPr lang="en-US" sz="1200" i="1" dirty="0">
                <a:solidFill>
                  <a:schemeClr val="bg1">
                    <a:lumMod val="50000"/>
                  </a:schemeClr>
                </a:solidFill>
              </a:rPr>
              <a:t>et al</a:t>
            </a:r>
            <a:r>
              <a:rPr lang="en-US" sz="1200" dirty="0">
                <a:solidFill>
                  <a:schemeClr val="bg1">
                    <a:lumMod val="50000"/>
                  </a:schemeClr>
                </a:solidFill>
              </a:rPr>
              <a:t>, </a:t>
            </a:r>
            <a:r>
              <a:rPr lang="en-US" sz="1200" i="1" dirty="0">
                <a:solidFill>
                  <a:schemeClr val="bg1">
                    <a:lumMod val="50000"/>
                  </a:schemeClr>
                </a:solidFill>
              </a:rPr>
              <a:t>Nature Reviews Genetics </a:t>
            </a:r>
            <a:r>
              <a:rPr lang="en-US" sz="1200" dirty="0">
                <a:solidFill>
                  <a:schemeClr val="bg1">
                    <a:lumMod val="50000"/>
                  </a:schemeClr>
                </a:solidFill>
              </a:rPr>
              <a:t>(2017)</a:t>
            </a:r>
            <a:endParaRPr lang="en-US" sz="1200" i="1" dirty="0">
              <a:solidFill>
                <a:schemeClr val="bg1">
                  <a:lumMod val="50000"/>
                </a:schemeClr>
              </a:solidFill>
            </a:endParaRPr>
          </a:p>
        </p:txBody>
      </p:sp>
      <p:sp>
        <p:nvSpPr>
          <p:cNvPr id="190" name="TextBox 189">
            <a:extLst>
              <a:ext uri="{FF2B5EF4-FFF2-40B4-BE49-F238E27FC236}">
                <a16:creationId xmlns:a16="http://schemas.microsoft.com/office/drawing/2014/main" id="{DA74BD61-7F74-CAA9-43D4-C5166AC689D8}"/>
              </a:ext>
            </a:extLst>
          </p:cNvPr>
          <p:cNvSpPr txBox="1"/>
          <p:nvPr/>
        </p:nvSpPr>
        <p:spPr>
          <a:xfrm>
            <a:off x="8273064" y="4034901"/>
            <a:ext cx="3986669" cy="523220"/>
          </a:xfrm>
          <a:prstGeom prst="rect">
            <a:avLst/>
          </a:prstGeom>
          <a:noFill/>
        </p:spPr>
        <p:txBody>
          <a:bodyPr wrap="none" rtlCol="0">
            <a:spAutoFit/>
          </a:bodyPr>
          <a:lstStyle/>
          <a:p>
            <a:r>
              <a:rPr lang="en-US" sz="2800" u="sng" dirty="0"/>
              <a:t>High-scoring </a:t>
            </a:r>
            <a:r>
              <a:rPr lang="en-US" sz="2800" b="1" i="1" u="sng" dirty="0"/>
              <a:t>subnetworks</a:t>
            </a:r>
          </a:p>
        </p:txBody>
      </p:sp>
      <p:sp>
        <p:nvSpPr>
          <p:cNvPr id="200" name="TextBox 199">
            <a:extLst>
              <a:ext uri="{FF2B5EF4-FFF2-40B4-BE49-F238E27FC236}">
                <a16:creationId xmlns:a16="http://schemas.microsoft.com/office/drawing/2014/main" id="{DD684425-4334-C82A-F663-CADBDCE9B7C4}"/>
              </a:ext>
            </a:extLst>
          </p:cNvPr>
          <p:cNvSpPr txBox="1"/>
          <p:nvPr/>
        </p:nvSpPr>
        <p:spPr>
          <a:xfrm>
            <a:off x="58562" y="3960633"/>
            <a:ext cx="3661682" cy="523220"/>
          </a:xfrm>
          <a:prstGeom prst="rect">
            <a:avLst/>
          </a:prstGeom>
          <a:noFill/>
        </p:spPr>
        <p:txBody>
          <a:bodyPr wrap="square" rtlCol="0">
            <a:spAutoFit/>
          </a:bodyPr>
          <a:lstStyle/>
          <a:p>
            <a:pPr algn="ctr"/>
            <a:r>
              <a:rPr lang="en-US" sz="2800" b="1" u="sng" dirty="0"/>
              <a:t>Altered Subnetworks</a:t>
            </a:r>
            <a:endParaRPr lang="en-US" sz="2800" dirty="0"/>
          </a:p>
        </p:txBody>
      </p:sp>
      <p:sp>
        <p:nvSpPr>
          <p:cNvPr id="201" name="TextBox 200">
            <a:extLst>
              <a:ext uri="{FF2B5EF4-FFF2-40B4-BE49-F238E27FC236}">
                <a16:creationId xmlns:a16="http://schemas.microsoft.com/office/drawing/2014/main" id="{9B115020-5E38-D51C-5426-1C9E4B582A86}"/>
              </a:ext>
            </a:extLst>
          </p:cNvPr>
          <p:cNvSpPr txBox="1"/>
          <p:nvPr/>
        </p:nvSpPr>
        <p:spPr>
          <a:xfrm>
            <a:off x="4469486" y="2155542"/>
            <a:ext cx="3626249" cy="738664"/>
          </a:xfrm>
          <a:prstGeom prst="rect">
            <a:avLst/>
          </a:prstGeom>
          <a:noFill/>
        </p:spPr>
        <p:txBody>
          <a:bodyPr wrap="none" rtlCol="0">
            <a:spAutoFit/>
          </a:bodyPr>
          <a:lstStyle/>
          <a:p>
            <a:r>
              <a:rPr lang="en-US" sz="2400" i="1" dirty="0"/>
              <a:t>Network similarity measure</a:t>
            </a:r>
          </a:p>
          <a:p>
            <a:endParaRPr lang="en-US" dirty="0"/>
          </a:p>
        </p:txBody>
      </p:sp>
      <p:sp>
        <p:nvSpPr>
          <p:cNvPr id="203" name="Right Arrow 202">
            <a:extLst>
              <a:ext uri="{FF2B5EF4-FFF2-40B4-BE49-F238E27FC236}">
                <a16:creationId xmlns:a16="http://schemas.microsoft.com/office/drawing/2014/main" id="{199E7098-FC1C-F382-2A9E-D6F6635CB6E2}"/>
              </a:ext>
            </a:extLst>
          </p:cNvPr>
          <p:cNvSpPr/>
          <p:nvPr/>
        </p:nvSpPr>
        <p:spPr>
          <a:xfrm>
            <a:off x="3604632" y="2728688"/>
            <a:ext cx="712320" cy="3554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4" name="Right Arrow 203">
            <a:extLst>
              <a:ext uri="{FF2B5EF4-FFF2-40B4-BE49-F238E27FC236}">
                <a16:creationId xmlns:a16="http://schemas.microsoft.com/office/drawing/2014/main" id="{6FC3863A-DE61-AFBC-A594-774F62BFFBB8}"/>
              </a:ext>
            </a:extLst>
          </p:cNvPr>
          <p:cNvSpPr/>
          <p:nvPr/>
        </p:nvSpPr>
        <p:spPr>
          <a:xfrm>
            <a:off x="3536806" y="5195744"/>
            <a:ext cx="712320" cy="3554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5" name="Right Arrow 204">
            <a:extLst>
              <a:ext uri="{FF2B5EF4-FFF2-40B4-BE49-F238E27FC236}">
                <a16:creationId xmlns:a16="http://schemas.microsoft.com/office/drawing/2014/main" id="{1E563DE4-05CD-93FD-AC1E-1EBB209D3F45}"/>
              </a:ext>
            </a:extLst>
          </p:cNvPr>
          <p:cNvSpPr/>
          <p:nvPr/>
        </p:nvSpPr>
        <p:spPr>
          <a:xfrm>
            <a:off x="8436907" y="5195744"/>
            <a:ext cx="712320" cy="3554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6" name="Right Arrow 205">
            <a:extLst>
              <a:ext uri="{FF2B5EF4-FFF2-40B4-BE49-F238E27FC236}">
                <a16:creationId xmlns:a16="http://schemas.microsoft.com/office/drawing/2014/main" id="{5BDC3537-A27C-85D2-EE26-440191CFD07A}"/>
              </a:ext>
            </a:extLst>
          </p:cNvPr>
          <p:cNvSpPr/>
          <p:nvPr/>
        </p:nvSpPr>
        <p:spPr>
          <a:xfrm>
            <a:off x="8436907" y="2728688"/>
            <a:ext cx="712320" cy="3554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207" name="Picture 206">
            <a:extLst>
              <a:ext uri="{FF2B5EF4-FFF2-40B4-BE49-F238E27FC236}">
                <a16:creationId xmlns:a16="http://schemas.microsoft.com/office/drawing/2014/main" id="{39CB344B-DF71-07BA-818E-8849AED84E1F}"/>
              </a:ext>
            </a:extLst>
          </p:cNvPr>
          <p:cNvPicPr>
            <a:picLocks noChangeAspect="1"/>
          </p:cNvPicPr>
          <p:nvPr/>
        </p:nvPicPr>
        <p:blipFill rotWithShape="1">
          <a:blip r:embed="rId3"/>
          <a:srcRect l="52015" t="33026" r="8838" b="37453"/>
          <a:stretch/>
        </p:blipFill>
        <p:spPr>
          <a:xfrm>
            <a:off x="5653226" y="5219539"/>
            <a:ext cx="2460025" cy="1361497"/>
          </a:xfrm>
          <a:prstGeom prst="rect">
            <a:avLst/>
          </a:prstGeom>
        </p:spPr>
      </p:pic>
      <p:sp>
        <p:nvSpPr>
          <p:cNvPr id="208" name="TextBox 207">
            <a:extLst>
              <a:ext uri="{FF2B5EF4-FFF2-40B4-BE49-F238E27FC236}">
                <a16:creationId xmlns:a16="http://schemas.microsoft.com/office/drawing/2014/main" id="{811EBC4A-8A12-AE4B-8872-6D4107D34A26}"/>
              </a:ext>
            </a:extLst>
          </p:cNvPr>
          <p:cNvSpPr txBox="1"/>
          <p:nvPr/>
        </p:nvSpPr>
        <p:spPr>
          <a:xfrm>
            <a:off x="4379050" y="6252565"/>
            <a:ext cx="3775389" cy="276999"/>
          </a:xfrm>
          <a:prstGeom prst="rect">
            <a:avLst/>
          </a:prstGeom>
          <a:noFill/>
        </p:spPr>
        <p:txBody>
          <a:bodyPr wrap="square" rtlCol="0">
            <a:spAutoFit/>
          </a:bodyPr>
          <a:lstStyle/>
          <a:p>
            <a:r>
              <a:rPr lang="en-US" sz="1200" dirty="0">
                <a:solidFill>
                  <a:schemeClr val="bg1">
                    <a:lumMod val="50000"/>
                  </a:schemeClr>
                </a:solidFill>
              </a:rPr>
              <a:t>Berger </a:t>
            </a:r>
            <a:r>
              <a:rPr lang="en-US" sz="1200" i="1" dirty="0">
                <a:solidFill>
                  <a:schemeClr val="bg1">
                    <a:lumMod val="50000"/>
                  </a:schemeClr>
                </a:solidFill>
              </a:rPr>
              <a:t>et al</a:t>
            </a:r>
            <a:r>
              <a:rPr lang="en-US" sz="1200" dirty="0">
                <a:solidFill>
                  <a:schemeClr val="bg1">
                    <a:lumMod val="50000"/>
                  </a:schemeClr>
                </a:solidFill>
              </a:rPr>
              <a:t>, </a:t>
            </a:r>
            <a:r>
              <a:rPr lang="en-US" sz="1200" i="1" dirty="0">
                <a:solidFill>
                  <a:schemeClr val="bg1">
                    <a:lumMod val="50000"/>
                  </a:schemeClr>
                </a:solidFill>
              </a:rPr>
              <a:t>Nature Reviews Genetics </a:t>
            </a:r>
            <a:r>
              <a:rPr lang="en-US" sz="1200" dirty="0">
                <a:solidFill>
                  <a:schemeClr val="bg1">
                    <a:lumMod val="50000"/>
                  </a:schemeClr>
                </a:solidFill>
              </a:rPr>
              <a:t>(2013)</a:t>
            </a:r>
            <a:endParaRPr lang="en-US" sz="1200" i="1" dirty="0">
              <a:solidFill>
                <a:schemeClr val="bg1">
                  <a:lumMod val="50000"/>
                </a:schemeClr>
              </a:solidFill>
            </a:endParaRPr>
          </a:p>
        </p:txBody>
      </p:sp>
      <p:sp>
        <p:nvSpPr>
          <p:cNvPr id="209" name="TextBox 208">
            <a:extLst>
              <a:ext uri="{FF2B5EF4-FFF2-40B4-BE49-F238E27FC236}">
                <a16:creationId xmlns:a16="http://schemas.microsoft.com/office/drawing/2014/main" id="{6A798EC3-9B36-F72B-42C1-0DBA4F2F54D7}"/>
              </a:ext>
            </a:extLst>
          </p:cNvPr>
          <p:cNvSpPr txBox="1"/>
          <p:nvPr/>
        </p:nvSpPr>
        <p:spPr>
          <a:xfrm>
            <a:off x="5242696" y="5291603"/>
            <a:ext cx="821059" cy="230832"/>
          </a:xfrm>
          <a:prstGeom prst="rect">
            <a:avLst/>
          </a:prstGeom>
          <a:noFill/>
        </p:spPr>
        <p:txBody>
          <a:bodyPr wrap="none" rtlCol="0">
            <a:spAutoFit/>
          </a:bodyPr>
          <a:lstStyle/>
          <a:p>
            <a:r>
              <a:rPr lang="en-US" sz="900" dirty="0"/>
              <a:t>Network flow</a:t>
            </a:r>
          </a:p>
        </p:txBody>
      </p:sp>
    </p:spTree>
    <p:extLst>
      <p:ext uri="{BB962C8B-B14F-4D97-AF65-F5344CB8AC3E}">
        <p14:creationId xmlns:p14="http://schemas.microsoft.com/office/powerpoint/2010/main" val="1313456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E2D0-2287-7343-8077-D13225C3864D}"/>
              </a:ext>
            </a:extLst>
          </p:cNvPr>
          <p:cNvSpPr>
            <a:spLocks noGrp="1"/>
          </p:cNvSpPr>
          <p:nvPr>
            <p:ph type="title"/>
          </p:nvPr>
        </p:nvSpPr>
        <p:spPr>
          <a:xfrm>
            <a:off x="54963" y="-187728"/>
            <a:ext cx="12082073" cy="1325563"/>
          </a:xfrm>
        </p:spPr>
        <p:txBody>
          <a:bodyPr>
            <a:normAutofit/>
          </a:bodyPr>
          <a:lstStyle/>
          <a:p>
            <a:r>
              <a:rPr lang="en-US" sz="4200" dirty="0"/>
              <a:t>Network propagation models </a:t>
            </a:r>
            <a:r>
              <a:rPr lang="en-US" sz="4200" u="sng" dirty="0"/>
              <a:t>global</a:t>
            </a:r>
            <a:r>
              <a:rPr lang="en-US" sz="4200" dirty="0"/>
              <a:t> network structure</a:t>
            </a:r>
          </a:p>
        </p:txBody>
      </p:sp>
      <p:pic>
        <p:nvPicPr>
          <p:cNvPr id="208" name="Picture 207" descr="Table&#10;&#10;Description automatically generated">
            <a:extLst>
              <a:ext uri="{FF2B5EF4-FFF2-40B4-BE49-F238E27FC236}">
                <a16:creationId xmlns:a16="http://schemas.microsoft.com/office/drawing/2014/main" id="{A3094704-5853-B6DC-668C-6171614F70D2}"/>
              </a:ext>
            </a:extLst>
          </p:cNvPr>
          <p:cNvPicPr>
            <a:picLocks noChangeAspect="1"/>
          </p:cNvPicPr>
          <p:nvPr/>
        </p:nvPicPr>
        <p:blipFill>
          <a:blip r:embed="rId3"/>
          <a:stretch>
            <a:fillRect/>
          </a:stretch>
        </p:blipFill>
        <p:spPr>
          <a:xfrm>
            <a:off x="6954901" y="4484788"/>
            <a:ext cx="4987797" cy="1861642"/>
          </a:xfrm>
          <a:prstGeom prst="rect">
            <a:avLst/>
          </a:prstGeom>
        </p:spPr>
      </p:pic>
      <p:sp>
        <p:nvSpPr>
          <p:cNvPr id="218" name="TextBox 217">
            <a:extLst>
              <a:ext uri="{FF2B5EF4-FFF2-40B4-BE49-F238E27FC236}">
                <a16:creationId xmlns:a16="http://schemas.microsoft.com/office/drawing/2014/main" id="{B5F8D681-C626-4717-85F3-6BBB6C81315F}"/>
              </a:ext>
            </a:extLst>
          </p:cNvPr>
          <p:cNvSpPr txBox="1"/>
          <p:nvPr/>
        </p:nvSpPr>
        <p:spPr>
          <a:xfrm>
            <a:off x="654660" y="6141822"/>
            <a:ext cx="1770145" cy="646331"/>
          </a:xfrm>
          <a:prstGeom prst="rect">
            <a:avLst/>
          </a:prstGeom>
          <a:noFill/>
        </p:spPr>
        <p:txBody>
          <a:bodyPr wrap="square" rtlCol="0">
            <a:spAutoFit/>
          </a:bodyPr>
          <a:lstStyle/>
          <a:p>
            <a:r>
              <a:rPr lang="en-US" dirty="0"/>
              <a:t>Random walk similarity matrix</a:t>
            </a:r>
          </a:p>
        </p:txBody>
      </p:sp>
      <p:grpSp>
        <p:nvGrpSpPr>
          <p:cNvPr id="219" name="Group 218">
            <a:extLst>
              <a:ext uri="{FF2B5EF4-FFF2-40B4-BE49-F238E27FC236}">
                <a16:creationId xmlns:a16="http://schemas.microsoft.com/office/drawing/2014/main" id="{1A49322E-E2FE-15C8-1BC1-19EAB6AA125E}"/>
              </a:ext>
            </a:extLst>
          </p:cNvPr>
          <p:cNvGrpSpPr/>
          <p:nvPr/>
        </p:nvGrpSpPr>
        <p:grpSpPr>
          <a:xfrm>
            <a:off x="678484" y="4483226"/>
            <a:ext cx="2231504" cy="1759329"/>
            <a:chOff x="4353923" y="4715611"/>
            <a:chExt cx="2231504" cy="1759329"/>
          </a:xfrm>
        </p:grpSpPr>
        <p:pic>
          <p:nvPicPr>
            <p:cNvPr id="220" name="Picture 219" descr="A picture containing timeline&#10;&#10;Description automatically generated">
              <a:extLst>
                <a:ext uri="{FF2B5EF4-FFF2-40B4-BE49-F238E27FC236}">
                  <a16:creationId xmlns:a16="http://schemas.microsoft.com/office/drawing/2014/main" id="{D905F29B-5198-B736-A39E-7E3D2B2E2099}"/>
                </a:ext>
              </a:extLst>
            </p:cNvPr>
            <p:cNvPicPr>
              <a:picLocks noChangeAspect="1"/>
            </p:cNvPicPr>
            <p:nvPr/>
          </p:nvPicPr>
          <p:blipFill>
            <a:blip r:embed="rId4"/>
            <a:stretch>
              <a:fillRect/>
            </a:stretch>
          </p:blipFill>
          <p:spPr>
            <a:xfrm>
              <a:off x="4353923" y="4715611"/>
              <a:ext cx="1798688" cy="1759329"/>
            </a:xfrm>
            <a:prstGeom prst="rect">
              <a:avLst/>
            </a:prstGeom>
          </p:spPr>
        </p:pic>
        <p:sp>
          <p:nvSpPr>
            <p:cNvPr id="221" name="Rectangle 220">
              <a:extLst>
                <a:ext uri="{FF2B5EF4-FFF2-40B4-BE49-F238E27FC236}">
                  <a16:creationId xmlns:a16="http://schemas.microsoft.com/office/drawing/2014/main" id="{80362462-49EC-8F12-E58B-BC8550AB3A0F}"/>
                </a:ext>
              </a:extLst>
            </p:cNvPr>
            <p:cNvSpPr/>
            <p:nvPr/>
          </p:nvSpPr>
          <p:spPr>
            <a:xfrm>
              <a:off x="6239326" y="4779791"/>
              <a:ext cx="346101" cy="1613195"/>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Box 221">
              <a:extLst>
                <a:ext uri="{FF2B5EF4-FFF2-40B4-BE49-F238E27FC236}">
                  <a16:creationId xmlns:a16="http://schemas.microsoft.com/office/drawing/2014/main" id="{CEA5A11F-505B-D74D-0992-DCC5DAA7CE8B}"/>
                </a:ext>
              </a:extLst>
            </p:cNvPr>
            <p:cNvSpPr txBox="1"/>
            <p:nvPr/>
          </p:nvSpPr>
          <p:spPr>
            <a:xfrm>
              <a:off x="6304950" y="4857766"/>
              <a:ext cx="184731" cy="307777"/>
            </a:xfrm>
            <a:prstGeom prst="rect">
              <a:avLst/>
            </a:prstGeom>
            <a:noFill/>
          </p:spPr>
          <p:txBody>
            <a:bodyPr wrap="none" rtlCol="0">
              <a:spAutoFit/>
            </a:bodyPr>
            <a:lstStyle/>
            <a:p>
              <a:endParaRPr lang="en-US" sz="1400" dirty="0"/>
            </a:p>
          </p:txBody>
        </p:sp>
        <p:sp>
          <p:nvSpPr>
            <p:cNvPr id="223" name="TextBox 222">
              <a:extLst>
                <a:ext uri="{FF2B5EF4-FFF2-40B4-BE49-F238E27FC236}">
                  <a16:creationId xmlns:a16="http://schemas.microsoft.com/office/drawing/2014/main" id="{F3E3D609-E3B0-27E5-6C55-E572539CDC43}"/>
                </a:ext>
              </a:extLst>
            </p:cNvPr>
            <p:cNvSpPr txBox="1"/>
            <p:nvPr/>
          </p:nvSpPr>
          <p:spPr>
            <a:xfrm>
              <a:off x="6321823" y="6014343"/>
              <a:ext cx="184731" cy="307777"/>
            </a:xfrm>
            <a:prstGeom prst="rect">
              <a:avLst/>
            </a:prstGeom>
            <a:noFill/>
          </p:spPr>
          <p:txBody>
            <a:bodyPr wrap="none" rtlCol="0">
              <a:spAutoFit/>
            </a:bodyPr>
            <a:lstStyle/>
            <a:p>
              <a:endParaRPr lang="en-US" sz="1400" dirty="0"/>
            </a:p>
          </p:txBody>
        </p:sp>
      </p:grpSp>
      <p:sp>
        <p:nvSpPr>
          <p:cNvPr id="10" name="TextBox 9">
            <a:extLst>
              <a:ext uri="{FF2B5EF4-FFF2-40B4-BE49-F238E27FC236}">
                <a16:creationId xmlns:a16="http://schemas.microsoft.com/office/drawing/2014/main" id="{73DB96DB-6EE3-7976-8444-BC494CFCF550}"/>
              </a:ext>
            </a:extLst>
          </p:cNvPr>
          <p:cNvSpPr txBox="1"/>
          <p:nvPr/>
        </p:nvSpPr>
        <p:spPr>
          <a:xfrm>
            <a:off x="104211" y="3985090"/>
            <a:ext cx="6624378" cy="461665"/>
          </a:xfrm>
          <a:prstGeom prst="rect">
            <a:avLst/>
          </a:prstGeom>
          <a:noFill/>
        </p:spPr>
        <p:txBody>
          <a:bodyPr wrap="none" rtlCol="0">
            <a:spAutoFit/>
          </a:bodyPr>
          <a:lstStyle/>
          <a:p>
            <a:r>
              <a:rPr lang="en-US" sz="2400" dirty="0"/>
              <a:t>Network propagation = Matrix-vector multiplication</a:t>
            </a:r>
          </a:p>
        </p:txBody>
      </p:sp>
      <p:pic>
        <p:nvPicPr>
          <p:cNvPr id="2050" name="Picture 2" descr="Figure 1">
            <a:extLst>
              <a:ext uri="{FF2B5EF4-FFF2-40B4-BE49-F238E27FC236}">
                <a16:creationId xmlns:a16="http://schemas.microsoft.com/office/drawing/2014/main" id="{47219D7C-E6DB-A907-5833-69E3AEAD81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3096"/>
          <a:stretch/>
        </p:blipFill>
        <p:spPr bwMode="auto">
          <a:xfrm>
            <a:off x="654660" y="1038755"/>
            <a:ext cx="9975594" cy="2936762"/>
          </a:xfrm>
          <a:prstGeom prst="rect">
            <a:avLst/>
          </a:prstGeom>
          <a:noFill/>
          <a:extLst>
            <a:ext uri="{909E8E84-426E-40DD-AFC4-6F175D3DCCD1}">
              <a14:hiddenFill xmlns:a14="http://schemas.microsoft.com/office/drawing/2010/main">
                <a:solidFill>
                  <a:srgbClr val="FFFFFF"/>
                </a:solidFill>
              </a14:hiddenFill>
            </a:ext>
          </a:extLst>
        </p:spPr>
      </p:pic>
      <p:sp>
        <p:nvSpPr>
          <p:cNvPr id="201" name="TextBox 200">
            <a:extLst>
              <a:ext uri="{FF2B5EF4-FFF2-40B4-BE49-F238E27FC236}">
                <a16:creationId xmlns:a16="http://schemas.microsoft.com/office/drawing/2014/main" id="{ABD98A59-8B7E-AA2A-8D7B-760954B75910}"/>
              </a:ext>
            </a:extLst>
          </p:cNvPr>
          <p:cNvSpPr txBox="1"/>
          <p:nvPr/>
        </p:nvSpPr>
        <p:spPr>
          <a:xfrm>
            <a:off x="7129489" y="3683129"/>
            <a:ext cx="2990114" cy="276999"/>
          </a:xfrm>
          <a:prstGeom prst="rect">
            <a:avLst/>
          </a:prstGeom>
          <a:noFill/>
        </p:spPr>
        <p:txBody>
          <a:bodyPr wrap="none" rtlCol="0">
            <a:spAutoFit/>
          </a:bodyPr>
          <a:lstStyle/>
          <a:p>
            <a:r>
              <a:rPr lang="en-US" sz="1200" dirty="0">
                <a:solidFill>
                  <a:schemeClr val="bg1">
                    <a:lumMod val="50000"/>
                  </a:schemeClr>
                </a:solidFill>
              </a:rPr>
              <a:t>Cowen et al. (Nature Reviews Genetics 2017)</a:t>
            </a:r>
          </a:p>
        </p:txBody>
      </p:sp>
      <p:sp>
        <p:nvSpPr>
          <p:cNvPr id="202" name="TextBox 201">
            <a:extLst>
              <a:ext uri="{FF2B5EF4-FFF2-40B4-BE49-F238E27FC236}">
                <a16:creationId xmlns:a16="http://schemas.microsoft.com/office/drawing/2014/main" id="{CED17E58-1487-E037-641A-CAD22C0F59F1}"/>
              </a:ext>
            </a:extLst>
          </p:cNvPr>
          <p:cNvSpPr txBox="1"/>
          <p:nvPr/>
        </p:nvSpPr>
        <p:spPr>
          <a:xfrm>
            <a:off x="6954901" y="6320530"/>
            <a:ext cx="2990114" cy="276999"/>
          </a:xfrm>
          <a:prstGeom prst="rect">
            <a:avLst/>
          </a:prstGeom>
          <a:noFill/>
        </p:spPr>
        <p:txBody>
          <a:bodyPr wrap="none" rtlCol="0">
            <a:spAutoFit/>
          </a:bodyPr>
          <a:lstStyle/>
          <a:p>
            <a:r>
              <a:rPr lang="en-US" sz="1200" dirty="0">
                <a:solidFill>
                  <a:schemeClr val="bg1">
                    <a:lumMod val="50000"/>
                  </a:schemeClr>
                </a:solidFill>
              </a:rPr>
              <a:t>Cowen et al. (Nature Reviews Genetics 2017)</a:t>
            </a:r>
          </a:p>
        </p:txBody>
      </p:sp>
      <p:sp>
        <p:nvSpPr>
          <p:cNvPr id="6" name="TextBox 5">
            <a:extLst>
              <a:ext uri="{FF2B5EF4-FFF2-40B4-BE49-F238E27FC236}">
                <a16:creationId xmlns:a16="http://schemas.microsoft.com/office/drawing/2014/main" id="{88363640-B374-676F-AAA5-C1369A8560D5}"/>
              </a:ext>
            </a:extLst>
          </p:cNvPr>
          <p:cNvSpPr txBox="1"/>
          <p:nvPr/>
        </p:nvSpPr>
        <p:spPr>
          <a:xfrm>
            <a:off x="2424805" y="6320530"/>
            <a:ext cx="1428661" cy="369332"/>
          </a:xfrm>
          <a:prstGeom prst="rect">
            <a:avLst/>
          </a:prstGeom>
          <a:noFill/>
        </p:spPr>
        <p:txBody>
          <a:bodyPr wrap="none" rtlCol="0">
            <a:spAutoFit/>
          </a:bodyPr>
          <a:lstStyle/>
          <a:p>
            <a:r>
              <a:rPr lang="en-US" dirty="0"/>
              <a:t>Vertex scores</a:t>
            </a:r>
          </a:p>
        </p:txBody>
      </p:sp>
      <p:cxnSp>
        <p:nvCxnSpPr>
          <p:cNvPr id="8" name="Straight Arrow Connector 7">
            <a:extLst>
              <a:ext uri="{FF2B5EF4-FFF2-40B4-BE49-F238E27FC236}">
                <a16:creationId xmlns:a16="http://schemas.microsoft.com/office/drawing/2014/main" id="{3A37233D-ECEA-BF28-8F31-0A69958A1255}"/>
              </a:ext>
            </a:extLst>
          </p:cNvPr>
          <p:cNvCxnSpPr/>
          <p:nvPr/>
        </p:nvCxnSpPr>
        <p:spPr>
          <a:xfrm>
            <a:off x="3309257" y="5355771"/>
            <a:ext cx="8708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3" name="Rectangle 202">
            <a:extLst>
              <a:ext uri="{FF2B5EF4-FFF2-40B4-BE49-F238E27FC236}">
                <a16:creationId xmlns:a16="http://schemas.microsoft.com/office/drawing/2014/main" id="{E9D47294-DCBF-3DFE-D119-35FC60AA35D0}"/>
              </a:ext>
            </a:extLst>
          </p:cNvPr>
          <p:cNvSpPr/>
          <p:nvPr/>
        </p:nvSpPr>
        <p:spPr>
          <a:xfrm>
            <a:off x="4490619" y="4556292"/>
            <a:ext cx="346101" cy="1613195"/>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676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41"/>
          <p:cNvSpPr txBox="1">
            <a:spLocks/>
          </p:cNvSpPr>
          <p:nvPr/>
        </p:nvSpPr>
        <p:spPr>
          <a:xfrm>
            <a:off x="825958" y="157051"/>
            <a:ext cx="8558112" cy="541500"/>
          </a:xfrm>
          <a:prstGeom prst="rect">
            <a:avLst/>
          </a:prstGeom>
          <a:noFill/>
          <a:ln>
            <a:noFill/>
          </a:ln>
        </p:spPr>
        <p:txBody>
          <a:bodyPr vert="horz" lIns="91407" tIns="45691" rIns="91407" bIns="45691" rtlCol="0" anchor="b" anchorCtr="0">
            <a:noAutofit/>
          </a:bodyPr>
          <a:lstStyle>
            <a:lvl1pPr algn="l" defTabSz="457200" rtl="0" eaLnBrk="1" latinLnBrk="0" hangingPunct="1">
              <a:spcBef>
                <a:spcPct val="0"/>
              </a:spcBef>
              <a:buNone/>
              <a:defRPr sz="2800" kern="1200" cap="small">
                <a:solidFill>
                  <a:schemeClr val="tx1">
                    <a:lumMod val="65000"/>
                    <a:lumOff val="35000"/>
                  </a:schemeClr>
                </a:solidFill>
                <a:latin typeface="Optima"/>
                <a:ea typeface="+mj-ea"/>
                <a:cs typeface="Optima"/>
              </a:defRPr>
            </a:lvl1pPr>
          </a:lstStyle>
          <a:p>
            <a:pPr>
              <a:buSzPct val="25000"/>
            </a:pPr>
            <a:r>
              <a:rPr lang="en-US" sz="3600" dirty="0">
                <a:solidFill>
                  <a:schemeClr val="tx1"/>
                </a:solidFill>
              </a:rPr>
              <a:t>Combining Prior &amp; New Information</a:t>
            </a:r>
            <a:endParaRPr lang="en-US" sz="3600" dirty="0">
              <a:solidFill>
                <a:srgbClr val="000000"/>
              </a:solidFill>
            </a:endParaRPr>
          </a:p>
        </p:txBody>
      </p:sp>
      <p:grpSp>
        <p:nvGrpSpPr>
          <p:cNvPr id="53" name="Group 52"/>
          <p:cNvGrpSpPr/>
          <p:nvPr/>
        </p:nvGrpSpPr>
        <p:grpSpPr>
          <a:xfrm rot="10800000">
            <a:off x="2029868" y="847251"/>
            <a:ext cx="2984256" cy="1954667"/>
            <a:chOff x="-131267" y="336546"/>
            <a:chExt cx="5988117" cy="3895627"/>
          </a:xfrm>
        </p:grpSpPr>
        <p:sp>
          <p:nvSpPr>
            <p:cNvPr id="54" name="Oval 53"/>
            <p:cNvSpPr/>
            <p:nvPr/>
          </p:nvSpPr>
          <p:spPr>
            <a:xfrm>
              <a:off x="1929534" y="889040"/>
              <a:ext cx="714356" cy="664717"/>
            </a:xfrm>
            <a:prstGeom prst="ellipse">
              <a:avLst/>
            </a:prstGeom>
            <a:solidFill>
              <a:srgbClr val="DF0405"/>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55" name="Oval 54"/>
            <p:cNvSpPr/>
            <p:nvPr/>
          </p:nvSpPr>
          <p:spPr>
            <a:xfrm>
              <a:off x="3356076" y="421400"/>
              <a:ext cx="714356" cy="664717"/>
            </a:xfrm>
            <a:prstGeom prst="ellipse">
              <a:avLst/>
            </a:prstGeom>
            <a:solidFill>
              <a:srgbClr val="DF0405"/>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56" name="Oval 55"/>
            <p:cNvSpPr/>
            <p:nvPr/>
          </p:nvSpPr>
          <p:spPr>
            <a:xfrm>
              <a:off x="1286091" y="2647285"/>
              <a:ext cx="714357" cy="66471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57" name="Oval 56"/>
            <p:cNvSpPr/>
            <p:nvPr/>
          </p:nvSpPr>
          <p:spPr>
            <a:xfrm>
              <a:off x="4785313" y="1276256"/>
              <a:ext cx="714357" cy="66471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58" name="Oval 57"/>
            <p:cNvSpPr/>
            <p:nvPr/>
          </p:nvSpPr>
          <p:spPr>
            <a:xfrm>
              <a:off x="359080" y="336546"/>
              <a:ext cx="714357" cy="66471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59" name="Oval 58"/>
            <p:cNvSpPr/>
            <p:nvPr/>
          </p:nvSpPr>
          <p:spPr>
            <a:xfrm>
              <a:off x="75879" y="1701214"/>
              <a:ext cx="714357" cy="66471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60" name="Oval 59"/>
            <p:cNvSpPr/>
            <p:nvPr/>
          </p:nvSpPr>
          <p:spPr>
            <a:xfrm>
              <a:off x="-131267" y="3175917"/>
              <a:ext cx="714357" cy="66471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61" name="Oval 60"/>
            <p:cNvSpPr/>
            <p:nvPr/>
          </p:nvSpPr>
          <p:spPr>
            <a:xfrm>
              <a:off x="2944580" y="2106715"/>
              <a:ext cx="714356" cy="66471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62" name="Oval 61"/>
            <p:cNvSpPr/>
            <p:nvPr/>
          </p:nvSpPr>
          <p:spPr>
            <a:xfrm>
              <a:off x="2432113" y="3487642"/>
              <a:ext cx="714357" cy="66471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63" name="Oval 62"/>
            <p:cNvSpPr/>
            <p:nvPr/>
          </p:nvSpPr>
          <p:spPr>
            <a:xfrm>
              <a:off x="5142493" y="2624522"/>
              <a:ext cx="714357" cy="66471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64" name="Oval 63"/>
            <p:cNvSpPr/>
            <p:nvPr/>
          </p:nvSpPr>
          <p:spPr>
            <a:xfrm>
              <a:off x="4111688" y="3567456"/>
              <a:ext cx="714357" cy="664717"/>
            </a:xfrm>
            <a:prstGeom prst="ellipse">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cxnSp>
          <p:nvCxnSpPr>
            <p:cNvPr id="65" name="Straight Connector 64"/>
            <p:cNvCxnSpPr>
              <a:stCxn id="54" idx="6"/>
            </p:cNvCxnSpPr>
            <p:nvPr/>
          </p:nvCxnSpPr>
          <p:spPr>
            <a:xfrm flipV="1">
              <a:off x="2643890" y="745571"/>
              <a:ext cx="678166" cy="47582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54" idx="5"/>
              <a:endCxn id="61" idx="0"/>
            </p:cNvCxnSpPr>
            <p:nvPr/>
          </p:nvCxnSpPr>
          <p:spPr>
            <a:xfrm>
              <a:off x="2539275" y="1456411"/>
              <a:ext cx="762483" cy="65030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1" idx="0"/>
              <a:endCxn id="55" idx="4"/>
            </p:cNvCxnSpPr>
            <p:nvPr/>
          </p:nvCxnSpPr>
          <p:spPr>
            <a:xfrm flipV="1">
              <a:off x="3301758" y="1086117"/>
              <a:ext cx="411496" cy="102059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55" idx="5"/>
              <a:endCxn id="57" idx="1"/>
            </p:cNvCxnSpPr>
            <p:nvPr/>
          </p:nvCxnSpPr>
          <p:spPr>
            <a:xfrm rot="10800000" flipH="1" flipV="1">
              <a:off x="3965818" y="988771"/>
              <a:ext cx="924109" cy="38483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63" idx="0"/>
              <a:endCxn id="57" idx="5"/>
            </p:cNvCxnSpPr>
            <p:nvPr/>
          </p:nvCxnSpPr>
          <p:spPr>
            <a:xfrm rot="10800000">
              <a:off x="5395056" y="1843627"/>
              <a:ext cx="104617" cy="78089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3" idx="4"/>
              <a:endCxn id="64" idx="6"/>
            </p:cNvCxnSpPr>
            <p:nvPr/>
          </p:nvCxnSpPr>
          <p:spPr>
            <a:xfrm rot="10800000" flipV="1">
              <a:off x="4826045" y="3289239"/>
              <a:ext cx="673627" cy="61057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2" idx="6"/>
              <a:endCxn id="64" idx="2"/>
            </p:cNvCxnSpPr>
            <p:nvPr/>
          </p:nvCxnSpPr>
          <p:spPr>
            <a:xfrm rot="10800000" flipH="1" flipV="1">
              <a:off x="3146470" y="3820001"/>
              <a:ext cx="965218" cy="79813"/>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58" idx="6"/>
              <a:endCxn id="54" idx="1"/>
            </p:cNvCxnSpPr>
            <p:nvPr/>
          </p:nvCxnSpPr>
          <p:spPr>
            <a:xfrm rot="10800000" flipH="1" flipV="1">
              <a:off x="1073437" y="668905"/>
              <a:ext cx="960711" cy="31748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54" idx="4"/>
              <a:endCxn id="56" idx="7"/>
            </p:cNvCxnSpPr>
            <p:nvPr/>
          </p:nvCxnSpPr>
          <p:spPr>
            <a:xfrm rot="10800000" flipV="1">
              <a:off x="1895833" y="1553757"/>
              <a:ext cx="390880" cy="119087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59" idx="7"/>
              <a:endCxn id="54" idx="3"/>
            </p:cNvCxnSpPr>
            <p:nvPr/>
          </p:nvCxnSpPr>
          <p:spPr>
            <a:xfrm rot="10800000" flipH="1">
              <a:off x="685621" y="1456412"/>
              <a:ext cx="1348527" cy="34214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59" idx="4"/>
              <a:endCxn id="60" idx="0"/>
            </p:cNvCxnSpPr>
            <p:nvPr/>
          </p:nvCxnSpPr>
          <p:spPr>
            <a:xfrm rot="10800000" flipV="1">
              <a:off x="225912" y="2365931"/>
              <a:ext cx="207146" cy="80998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1" idx="4"/>
              <a:endCxn id="62" idx="0"/>
            </p:cNvCxnSpPr>
            <p:nvPr/>
          </p:nvCxnSpPr>
          <p:spPr>
            <a:xfrm rot="10800000" flipV="1">
              <a:off x="2789293" y="2771433"/>
              <a:ext cx="512466" cy="71621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56" idx="3"/>
              <a:endCxn id="60" idx="6"/>
            </p:cNvCxnSpPr>
            <p:nvPr/>
          </p:nvCxnSpPr>
          <p:spPr>
            <a:xfrm rot="10800000" flipV="1">
              <a:off x="583090" y="3214657"/>
              <a:ext cx="807616" cy="29361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2301240" y="4581145"/>
            <a:ext cx="2984256" cy="1973445"/>
            <a:chOff x="1819991" y="4487712"/>
            <a:chExt cx="2984256" cy="1973445"/>
          </a:xfrm>
        </p:grpSpPr>
        <p:grpSp>
          <p:nvGrpSpPr>
            <p:cNvPr id="88" name="Group 87"/>
            <p:cNvGrpSpPr/>
            <p:nvPr/>
          </p:nvGrpSpPr>
          <p:grpSpPr>
            <a:xfrm rot="10800000">
              <a:off x="1819991" y="4546537"/>
              <a:ext cx="2984256" cy="1914620"/>
              <a:chOff x="-131267" y="336546"/>
              <a:chExt cx="5988117" cy="3815813"/>
            </a:xfrm>
          </p:grpSpPr>
          <p:sp>
            <p:nvSpPr>
              <p:cNvPr id="90" name="Oval 89"/>
              <p:cNvSpPr/>
              <p:nvPr/>
            </p:nvSpPr>
            <p:spPr>
              <a:xfrm>
                <a:off x="1929534" y="889040"/>
                <a:ext cx="714356" cy="664717"/>
              </a:xfrm>
              <a:prstGeom prst="ellipse">
                <a:avLst/>
              </a:prstGeom>
              <a:solidFill>
                <a:srgbClr val="DF0405"/>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1" name="Oval 90"/>
              <p:cNvSpPr/>
              <p:nvPr/>
            </p:nvSpPr>
            <p:spPr>
              <a:xfrm>
                <a:off x="3356076" y="421400"/>
                <a:ext cx="714356" cy="664717"/>
              </a:xfrm>
              <a:prstGeom prst="ellipse">
                <a:avLst/>
              </a:prstGeom>
              <a:solidFill>
                <a:srgbClr val="DF0405"/>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2" name="Oval 91"/>
              <p:cNvSpPr/>
              <p:nvPr/>
            </p:nvSpPr>
            <p:spPr>
              <a:xfrm>
                <a:off x="1286091" y="2647285"/>
                <a:ext cx="714357" cy="664717"/>
              </a:xfrm>
              <a:prstGeom prst="ellipse">
                <a:avLst/>
              </a:prstGeom>
              <a:solidFill>
                <a:srgbClr val="FB6316"/>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3" name="Oval 92"/>
              <p:cNvSpPr/>
              <p:nvPr/>
            </p:nvSpPr>
            <p:spPr>
              <a:xfrm>
                <a:off x="4785313" y="1276256"/>
                <a:ext cx="714357" cy="664717"/>
              </a:xfrm>
              <a:prstGeom prst="ellipse">
                <a:avLst/>
              </a:prstGeom>
              <a:solidFill>
                <a:srgbClr val="FB6316"/>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4" name="Oval 93"/>
              <p:cNvSpPr/>
              <p:nvPr/>
            </p:nvSpPr>
            <p:spPr>
              <a:xfrm>
                <a:off x="359080" y="336546"/>
                <a:ext cx="714357" cy="664717"/>
              </a:xfrm>
              <a:prstGeom prst="ellipse">
                <a:avLst/>
              </a:prstGeom>
              <a:solidFill>
                <a:srgbClr val="FB6316"/>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5" name="Oval 94"/>
              <p:cNvSpPr/>
              <p:nvPr/>
            </p:nvSpPr>
            <p:spPr>
              <a:xfrm>
                <a:off x="75879" y="1701214"/>
                <a:ext cx="714357" cy="664717"/>
              </a:xfrm>
              <a:prstGeom prst="ellipse">
                <a:avLst/>
              </a:prstGeom>
              <a:solidFill>
                <a:srgbClr val="FB6316"/>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6" name="Oval 95"/>
              <p:cNvSpPr/>
              <p:nvPr/>
            </p:nvSpPr>
            <p:spPr>
              <a:xfrm>
                <a:off x="-131267" y="3175917"/>
                <a:ext cx="714357" cy="664717"/>
              </a:xfrm>
              <a:prstGeom prst="ellipse">
                <a:avLst/>
              </a:prstGeom>
              <a:solidFill>
                <a:srgbClr val="F9BF9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7" name="Oval 96"/>
              <p:cNvSpPr/>
              <p:nvPr/>
            </p:nvSpPr>
            <p:spPr>
              <a:xfrm>
                <a:off x="2944580" y="2106715"/>
                <a:ext cx="714356" cy="664717"/>
              </a:xfrm>
              <a:prstGeom prst="ellipse">
                <a:avLst/>
              </a:prstGeom>
              <a:solidFill>
                <a:srgbClr val="F73826"/>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8" name="Oval 97"/>
              <p:cNvSpPr/>
              <p:nvPr/>
            </p:nvSpPr>
            <p:spPr>
              <a:xfrm>
                <a:off x="2432113" y="3487642"/>
                <a:ext cx="714357" cy="664717"/>
              </a:xfrm>
              <a:prstGeom prst="ellipse">
                <a:avLst/>
              </a:prstGeom>
              <a:solidFill>
                <a:srgbClr val="E28365"/>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99" name="Oval 98"/>
              <p:cNvSpPr/>
              <p:nvPr/>
            </p:nvSpPr>
            <p:spPr>
              <a:xfrm>
                <a:off x="5142493" y="2624522"/>
                <a:ext cx="714357" cy="664717"/>
              </a:xfrm>
              <a:prstGeom prst="ellipse">
                <a:avLst/>
              </a:prstGeom>
              <a:solidFill>
                <a:srgbClr val="F9BF9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cxnSp>
            <p:nvCxnSpPr>
              <p:cNvPr id="100" name="Straight Connector 99"/>
              <p:cNvCxnSpPr>
                <a:stCxn id="90" idx="6"/>
              </p:cNvCxnSpPr>
              <p:nvPr/>
            </p:nvCxnSpPr>
            <p:spPr>
              <a:xfrm flipV="1">
                <a:off x="2643890" y="745571"/>
                <a:ext cx="678166" cy="47582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90" idx="5"/>
                <a:endCxn id="97" idx="0"/>
              </p:cNvCxnSpPr>
              <p:nvPr/>
            </p:nvCxnSpPr>
            <p:spPr>
              <a:xfrm>
                <a:off x="2539275" y="1456411"/>
                <a:ext cx="762483" cy="65030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7" idx="0"/>
                <a:endCxn id="91" idx="4"/>
              </p:cNvCxnSpPr>
              <p:nvPr/>
            </p:nvCxnSpPr>
            <p:spPr>
              <a:xfrm flipV="1">
                <a:off x="3301758" y="1086117"/>
                <a:ext cx="411496" cy="102059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91" idx="5"/>
                <a:endCxn id="93" idx="1"/>
              </p:cNvCxnSpPr>
              <p:nvPr/>
            </p:nvCxnSpPr>
            <p:spPr>
              <a:xfrm rot="10800000" flipH="1" flipV="1">
                <a:off x="3965818" y="988771"/>
                <a:ext cx="924109" cy="38483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0"/>
                <a:endCxn id="93" idx="5"/>
              </p:cNvCxnSpPr>
              <p:nvPr/>
            </p:nvCxnSpPr>
            <p:spPr>
              <a:xfrm rot="10800000">
                <a:off x="5395056" y="1843627"/>
                <a:ext cx="104617" cy="78089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4"/>
                <a:endCxn id="89" idx="6"/>
              </p:cNvCxnSpPr>
              <p:nvPr/>
            </p:nvCxnSpPr>
            <p:spPr>
              <a:xfrm rot="10800000" flipV="1">
                <a:off x="4844606" y="3289238"/>
                <a:ext cx="655067" cy="65200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8" idx="6"/>
                <a:endCxn id="89" idx="2"/>
              </p:cNvCxnSpPr>
              <p:nvPr/>
            </p:nvCxnSpPr>
            <p:spPr>
              <a:xfrm rot="10800000" flipH="1" flipV="1">
                <a:off x="3146470" y="3820000"/>
                <a:ext cx="988532" cy="12124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4" idx="6"/>
                <a:endCxn id="90" idx="1"/>
              </p:cNvCxnSpPr>
              <p:nvPr/>
            </p:nvCxnSpPr>
            <p:spPr>
              <a:xfrm rot="10800000" flipH="1" flipV="1">
                <a:off x="1073437" y="668905"/>
                <a:ext cx="960711" cy="31748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90" idx="4"/>
                <a:endCxn id="92" idx="7"/>
              </p:cNvCxnSpPr>
              <p:nvPr/>
            </p:nvCxnSpPr>
            <p:spPr>
              <a:xfrm rot="10800000" flipV="1">
                <a:off x="1895833" y="1553757"/>
                <a:ext cx="390880" cy="119087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95" idx="7"/>
                <a:endCxn id="90" idx="3"/>
              </p:cNvCxnSpPr>
              <p:nvPr/>
            </p:nvCxnSpPr>
            <p:spPr>
              <a:xfrm rot="10800000" flipH="1">
                <a:off x="685621" y="1456412"/>
                <a:ext cx="1348527" cy="34214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95" idx="4"/>
                <a:endCxn id="96" idx="0"/>
              </p:cNvCxnSpPr>
              <p:nvPr/>
            </p:nvCxnSpPr>
            <p:spPr>
              <a:xfrm rot="10800000" flipV="1">
                <a:off x="225912" y="2365931"/>
                <a:ext cx="207146" cy="80998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97" idx="4"/>
                <a:endCxn id="98" idx="0"/>
              </p:cNvCxnSpPr>
              <p:nvPr/>
            </p:nvCxnSpPr>
            <p:spPr>
              <a:xfrm rot="10800000" flipV="1">
                <a:off x="2789293" y="2771433"/>
                <a:ext cx="512466" cy="71621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92" idx="3"/>
                <a:endCxn id="96" idx="6"/>
              </p:cNvCxnSpPr>
              <p:nvPr/>
            </p:nvCxnSpPr>
            <p:spPr>
              <a:xfrm rot="10800000" flipV="1">
                <a:off x="583090" y="3214657"/>
                <a:ext cx="807616" cy="29361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9" name="Oval 88"/>
            <p:cNvSpPr/>
            <p:nvPr/>
          </p:nvSpPr>
          <p:spPr>
            <a:xfrm rot="10800000">
              <a:off x="2324456" y="4487712"/>
              <a:ext cx="353640" cy="329511"/>
            </a:xfrm>
            <a:prstGeom prst="ellipse">
              <a:avLst/>
            </a:prstGeom>
            <a:solidFill>
              <a:srgbClr val="FDD99C"/>
            </a:solid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2110230" y="3051074"/>
            <a:ext cx="2212059" cy="1258885"/>
            <a:chOff x="586229" y="3051073"/>
            <a:chExt cx="2212059" cy="1258885"/>
          </a:xfrm>
        </p:grpSpPr>
        <p:cxnSp>
          <p:nvCxnSpPr>
            <p:cNvPr id="114" name="Straight Arrow Connector 113"/>
            <p:cNvCxnSpPr/>
            <p:nvPr/>
          </p:nvCxnSpPr>
          <p:spPr>
            <a:xfrm>
              <a:off x="2299770" y="3051073"/>
              <a:ext cx="498518" cy="1258885"/>
            </a:xfrm>
            <a:prstGeom prst="straightConnector1">
              <a:avLst/>
            </a:prstGeom>
            <a:ln w="38100" cap="rnd">
              <a:solidFill>
                <a:srgbClr val="000000"/>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586229" y="3605689"/>
              <a:ext cx="2124537" cy="678219"/>
            </a:xfrm>
            <a:prstGeom prst="rect">
              <a:avLst/>
            </a:prstGeom>
            <a:noFill/>
          </p:spPr>
          <p:txBody>
            <a:bodyPr wrap="square" rtlCol="0">
              <a:noAutofit/>
            </a:bodyPr>
            <a:lstStyle/>
            <a:p>
              <a:pPr algn="ctr"/>
              <a:r>
                <a:rPr lang="en-US" sz="1700" b="1" dirty="0">
                  <a:latin typeface="Optima"/>
                  <a:cs typeface="Optima"/>
                </a:rPr>
                <a:t>Propagate prior information</a:t>
              </a:r>
            </a:p>
          </p:txBody>
        </p:sp>
      </p:grpSp>
      <p:grpSp>
        <p:nvGrpSpPr>
          <p:cNvPr id="162" name="Group 161"/>
          <p:cNvGrpSpPr/>
          <p:nvPr/>
        </p:nvGrpSpPr>
        <p:grpSpPr>
          <a:xfrm rot="10800000">
            <a:off x="6543842" y="804675"/>
            <a:ext cx="2984256" cy="1954667"/>
            <a:chOff x="-131267" y="336546"/>
            <a:chExt cx="5988117" cy="3895627"/>
          </a:xfrm>
        </p:grpSpPr>
        <p:cxnSp>
          <p:nvCxnSpPr>
            <p:cNvPr id="163" name="Straight Connector 162"/>
            <p:cNvCxnSpPr>
              <a:stCxn id="166" idx="0"/>
              <a:endCxn id="165" idx="5"/>
            </p:cNvCxnSpPr>
            <p:nvPr/>
          </p:nvCxnSpPr>
          <p:spPr>
            <a:xfrm rot="10800000">
              <a:off x="5395056" y="1843627"/>
              <a:ext cx="104617" cy="78089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66" idx="4"/>
              <a:endCxn id="167" idx="6"/>
            </p:cNvCxnSpPr>
            <p:nvPr/>
          </p:nvCxnSpPr>
          <p:spPr>
            <a:xfrm rot="10800000" flipV="1">
              <a:off x="4826045" y="3289239"/>
              <a:ext cx="673627" cy="61057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Oval 164"/>
            <p:cNvSpPr/>
            <p:nvPr/>
          </p:nvSpPr>
          <p:spPr>
            <a:xfrm>
              <a:off x="4785313" y="1276256"/>
              <a:ext cx="714357" cy="664717"/>
            </a:xfrm>
            <a:prstGeom prst="ellipse">
              <a:avLst/>
            </a:prstGeom>
            <a:noFill/>
            <a:ln w="38100" cmpd="sng">
              <a:solidFill>
                <a:srgbClr val="F660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66" name="Oval 165"/>
            <p:cNvSpPr/>
            <p:nvPr/>
          </p:nvSpPr>
          <p:spPr>
            <a:xfrm>
              <a:off x="5142493" y="2624522"/>
              <a:ext cx="714357" cy="664717"/>
            </a:xfrm>
            <a:prstGeom prst="ellipse">
              <a:avLst/>
            </a:prstGeom>
            <a:noFill/>
            <a:ln w="38100" cmpd="sng">
              <a:solidFill>
                <a:srgbClr val="F8BD9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67" name="Oval 166"/>
            <p:cNvSpPr/>
            <p:nvPr/>
          </p:nvSpPr>
          <p:spPr>
            <a:xfrm>
              <a:off x="4111688" y="3567456"/>
              <a:ext cx="714357" cy="664717"/>
            </a:xfrm>
            <a:prstGeom prst="ellipse">
              <a:avLst/>
            </a:prstGeom>
            <a:solidFill>
              <a:srgbClr val="1D681E"/>
            </a:solidFill>
            <a:ln w="38100" cmpd="sng">
              <a:solidFill>
                <a:srgbClr val="FDD7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cxnSp>
          <p:nvCxnSpPr>
            <p:cNvPr id="168" name="Straight Connector 167"/>
            <p:cNvCxnSpPr>
              <a:stCxn id="179" idx="6"/>
            </p:cNvCxnSpPr>
            <p:nvPr/>
          </p:nvCxnSpPr>
          <p:spPr>
            <a:xfrm flipV="1">
              <a:off x="2643890" y="745571"/>
              <a:ext cx="678166" cy="47582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a:stCxn id="179" idx="5"/>
              <a:endCxn id="185" idx="0"/>
            </p:cNvCxnSpPr>
            <p:nvPr/>
          </p:nvCxnSpPr>
          <p:spPr>
            <a:xfrm>
              <a:off x="2539275" y="1456411"/>
              <a:ext cx="762483" cy="65030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a:stCxn id="185" idx="0"/>
              <a:endCxn id="180" idx="4"/>
            </p:cNvCxnSpPr>
            <p:nvPr/>
          </p:nvCxnSpPr>
          <p:spPr>
            <a:xfrm flipV="1">
              <a:off x="3301758" y="1086117"/>
              <a:ext cx="411496" cy="102059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0" idx="5"/>
              <a:endCxn id="165" idx="1"/>
            </p:cNvCxnSpPr>
            <p:nvPr/>
          </p:nvCxnSpPr>
          <p:spPr>
            <a:xfrm rot="10800000" flipH="1" flipV="1">
              <a:off x="3965818" y="988771"/>
              <a:ext cx="924109" cy="38483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6" idx="6"/>
              <a:endCxn id="167" idx="2"/>
            </p:cNvCxnSpPr>
            <p:nvPr/>
          </p:nvCxnSpPr>
          <p:spPr>
            <a:xfrm rot="10800000" flipH="1" flipV="1">
              <a:off x="3146470" y="3820001"/>
              <a:ext cx="965218" cy="79813"/>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2" idx="6"/>
              <a:endCxn id="179" idx="1"/>
            </p:cNvCxnSpPr>
            <p:nvPr/>
          </p:nvCxnSpPr>
          <p:spPr>
            <a:xfrm rot="10800000" flipH="1" flipV="1">
              <a:off x="1073437" y="668905"/>
              <a:ext cx="960711" cy="31748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79" idx="4"/>
              <a:endCxn id="181" idx="7"/>
            </p:cNvCxnSpPr>
            <p:nvPr/>
          </p:nvCxnSpPr>
          <p:spPr>
            <a:xfrm rot="10800000" flipV="1">
              <a:off x="1895833" y="1553757"/>
              <a:ext cx="390880" cy="119087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a:stCxn id="183" idx="7"/>
              <a:endCxn id="179" idx="3"/>
            </p:cNvCxnSpPr>
            <p:nvPr/>
          </p:nvCxnSpPr>
          <p:spPr>
            <a:xfrm rot="10800000" flipH="1">
              <a:off x="685621" y="1456412"/>
              <a:ext cx="1348527" cy="34214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a:stCxn id="183" idx="4"/>
              <a:endCxn id="184" idx="0"/>
            </p:cNvCxnSpPr>
            <p:nvPr/>
          </p:nvCxnSpPr>
          <p:spPr>
            <a:xfrm rot="10800000" flipV="1">
              <a:off x="225912" y="2365931"/>
              <a:ext cx="207146" cy="80998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a:stCxn id="185" idx="4"/>
              <a:endCxn id="186" idx="0"/>
            </p:cNvCxnSpPr>
            <p:nvPr/>
          </p:nvCxnSpPr>
          <p:spPr>
            <a:xfrm rot="10800000" flipV="1">
              <a:off x="2789293" y="2771433"/>
              <a:ext cx="512466" cy="71621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a:stCxn id="181" idx="3"/>
              <a:endCxn id="184" idx="6"/>
            </p:cNvCxnSpPr>
            <p:nvPr/>
          </p:nvCxnSpPr>
          <p:spPr>
            <a:xfrm rot="10800000" flipV="1">
              <a:off x="583090" y="3214657"/>
              <a:ext cx="807616" cy="29361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9" name="Oval 178"/>
            <p:cNvSpPr/>
            <p:nvPr/>
          </p:nvSpPr>
          <p:spPr>
            <a:xfrm>
              <a:off x="1929534" y="889040"/>
              <a:ext cx="714356" cy="664717"/>
            </a:xfrm>
            <a:prstGeom prst="ellipse">
              <a:avLst/>
            </a:prstGeom>
            <a:noFill/>
            <a:ln w="38100" cmpd="sng">
              <a:solidFill>
                <a:srgbClr val="DA00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80" name="Oval 179"/>
            <p:cNvSpPr/>
            <p:nvPr/>
          </p:nvSpPr>
          <p:spPr>
            <a:xfrm>
              <a:off x="3356076" y="421400"/>
              <a:ext cx="714356" cy="664717"/>
            </a:xfrm>
            <a:prstGeom prst="ellipse">
              <a:avLst/>
            </a:prstGeom>
            <a:solidFill>
              <a:srgbClr val="FFFFFF"/>
            </a:solidFill>
            <a:ln w="38100" cmpd="sng">
              <a:solidFill>
                <a:srgbClr val="DA00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81" name="Oval 180"/>
            <p:cNvSpPr/>
            <p:nvPr/>
          </p:nvSpPr>
          <p:spPr>
            <a:xfrm>
              <a:off x="1286091" y="2647285"/>
              <a:ext cx="714357" cy="664717"/>
            </a:xfrm>
            <a:prstGeom prst="ellipse">
              <a:avLst/>
            </a:prstGeom>
            <a:noFill/>
            <a:ln w="38100" cmpd="sng">
              <a:solidFill>
                <a:srgbClr val="F660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82" name="Oval 181"/>
            <p:cNvSpPr/>
            <p:nvPr/>
          </p:nvSpPr>
          <p:spPr>
            <a:xfrm>
              <a:off x="359080" y="336546"/>
              <a:ext cx="714357" cy="664717"/>
            </a:xfrm>
            <a:prstGeom prst="ellipse">
              <a:avLst/>
            </a:prstGeom>
            <a:noFill/>
            <a:ln w="38100" cmpd="sng">
              <a:solidFill>
                <a:srgbClr val="F660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83" name="Oval 182"/>
            <p:cNvSpPr/>
            <p:nvPr/>
          </p:nvSpPr>
          <p:spPr>
            <a:xfrm>
              <a:off x="75879" y="1701214"/>
              <a:ext cx="714357" cy="664717"/>
            </a:xfrm>
            <a:prstGeom prst="ellipse">
              <a:avLst/>
            </a:prstGeom>
            <a:solidFill>
              <a:srgbClr val="1D681E"/>
            </a:solidFill>
            <a:ln w="38100" cmpd="sng">
              <a:solidFill>
                <a:srgbClr val="F660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84" name="Oval 183"/>
            <p:cNvSpPr/>
            <p:nvPr/>
          </p:nvSpPr>
          <p:spPr>
            <a:xfrm>
              <a:off x="-131267" y="3175917"/>
              <a:ext cx="714357" cy="664717"/>
            </a:xfrm>
            <a:prstGeom prst="ellipse">
              <a:avLst/>
            </a:prstGeom>
            <a:noFill/>
            <a:ln w="38100" cmpd="sng">
              <a:solidFill>
                <a:srgbClr val="F8BD9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85" name="Oval 184"/>
            <p:cNvSpPr/>
            <p:nvPr/>
          </p:nvSpPr>
          <p:spPr>
            <a:xfrm>
              <a:off x="2944580" y="2106715"/>
              <a:ext cx="714356" cy="664717"/>
            </a:xfrm>
            <a:prstGeom prst="ellipse">
              <a:avLst/>
            </a:prstGeom>
            <a:noFill/>
            <a:ln w="38100" cmpd="sng">
              <a:solidFill>
                <a:srgbClr val="F234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86" name="Oval 185"/>
            <p:cNvSpPr/>
            <p:nvPr/>
          </p:nvSpPr>
          <p:spPr>
            <a:xfrm>
              <a:off x="2432113" y="3487642"/>
              <a:ext cx="714357" cy="664717"/>
            </a:xfrm>
            <a:prstGeom prst="ellipse">
              <a:avLst/>
            </a:prstGeom>
            <a:noFill/>
            <a:ln w="38100" cmpd="sng">
              <a:solidFill>
                <a:srgbClr val="E081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grpSp>
      <p:cxnSp>
        <p:nvCxnSpPr>
          <p:cNvPr id="116" name="Straight Arrow Connector 115"/>
          <p:cNvCxnSpPr/>
          <p:nvPr/>
        </p:nvCxnSpPr>
        <p:spPr>
          <a:xfrm flipV="1">
            <a:off x="5237018" y="3144516"/>
            <a:ext cx="1946306" cy="1165442"/>
          </a:xfrm>
          <a:prstGeom prst="straightConnector1">
            <a:avLst/>
          </a:prstGeom>
          <a:ln w="38100" cap="rnd">
            <a:solidFill>
              <a:srgbClr val="000000"/>
            </a:solidFill>
            <a:prstDash val="solid"/>
            <a:tailEnd type="triangle" w="lg" len="med"/>
          </a:ln>
          <a:effectLst/>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rot="19794995">
            <a:off x="4599929" y="2996243"/>
            <a:ext cx="3183019" cy="387624"/>
          </a:xfrm>
          <a:prstGeom prst="rect">
            <a:avLst/>
          </a:prstGeom>
          <a:noFill/>
        </p:spPr>
        <p:txBody>
          <a:bodyPr wrap="square" rtlCol="0">
            <a:noAutofit/>
          </a:bodyPr>
          <a:lstStyle/>
          <a:p>
            <a:r>
              <a:rPr lang="en-US" sz="1700" b="1" dirty="0">
                <a:latin typeface="Optima"/>
                <a:cs typeface="Optima"/>
              </a:rPr>
              <a:t>Use Q to set transition probabilities</a:t>
            </a:r>
          </a:p>
        </p:txBody>
      </p:sp>
      <p:grpSp>
        <p:nvGrpSpPr>
          <p:cNvPr id="84" name="Group 83"/>
          <p:cNvGrpSpPr/>
          <p:nvPr/>
        </p:nvGrpSpPr>
        <p:grpSpPr>
          <a:xfrm>
            <a:off x="8387637" y="3048564"/>
            <a:ext cx="2459974" cy="1258885"/>
            <a:chOff x="2299770" y="3051073"/>
            <a:chExt cx="2459974" cy="1258885"/>
          </a:xfrm>
        </p:grpSpPr>
        <p:cxnSp>
          <p:nvCxnSpPr>
            <p:cNvPr id="85" name="Straight Arrow Connector 84"/>
            <p:cNvCxnSpPr/>
            <p:nvPr/>
          </p:nvCxnSpPr>
          <p:spPr>
            <a:xfrm>
              <a:off x="2299770" y="3051073"/>
              <a:ext cx="498518" cy="1258885"/>
            </a:xfrm>
            <a:prstGeom prst="straightConnector1">
              <a:avLst/>
            </a:prstGeom>
            <a:ln w="38100" cap="rnd">
              <a:solidFill>
                <a:srgbClr val="000000"/>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2635207" y="3289294"/>
              <a:ext cx="2124537" cy="678219"/>
            </a:xfrm>
            <a:prstGeom prst="rect">
              <a:avLst/>
            </a:prstGeom>
            <a:noFill/>
          </p:spPr>
          <p:txBody>
            <a:bodyPr wrap="square" rtlCol="0">
              <a:noAutofit/>
            </a:bodyPr>
            <a:lstStyle/>
            <a:p>
              <a:pPr algn="ctr"/>
              <a:r>
                <a:rPr lang="en-US" sz="1700" b="1" dirty="0">
                  <a:latin typeface="Optima"/>
                  <a:cs typeface="Optima"/>
                </a:rPr>
                <a:t>Perform </a:t>
              </a:r>
              <a:r>
                <a:rPr lang="en-US" sz="1700" b="1" i="1" dirty="0">
                  <a:latin typeface="Optima"/>
                  <a:cs typeface="Optima"/>
                </a:rPr>
                <a:t>guided </a:t>
              </a:r>
              <a:r>
                <a:rPr lang="en-US" sz="1700" b="1" dirty="0">
                  <a:latin typeface="Optima"/>
                  <a:cs typeface="Optima"/>
                </a:rPr>
                <a:t>random walks with restarts</a:t>
              </a:r>
            </a:p>
            <a:p>
              <a:pPr algn="ctr"/>
              <a:endParaRPr lang="en-US" sz="1700" b="1" dirty="0">
                <a:latin typeface="Optima"/>
                <a:cs typeface="Optima"/>
              </a:endParaRPr>
            </a:p>
          </p:txBody>
        </p:sp>
      </p:grpSp>
      <p:grpSp>
        <p:nvGrpSpPr>
          <p:cNvPr id="117" name="Group 116"/>
          <p:cNvGrpSpPr/>
          <p:nvPr/>
        </p:nvGrpSpPr>
        <p:grpSpPr>
          <a:xfrm rot="10800000">
            <a:off x="7507446" y="4520660"/>
            <a:ext cx="2984256" cy="1954667"/>
            <a:chOff x="-131267" y="336546"/>
            <a:chExt cx="5988117" cy="3895627"/>
          </a:xfrm>
          <a:solidFill>
            <a:srgbClr val="FFFFFF"/>
          </a:solidFill>
        </p:grpSpPr>
        <p:sp>
          <p:nvSpPr>
            <p:cNvPr id="118" name="Oval 117"/>
            <p:cNvSpPr/>
            <p:nvPr/>
          </p:nvSpPr>
          <p:spPr>
            <a:xfrm>
              <a:off x="1929534" y="889040"/>
              <a:ext cx="714356" cy="664717"/>
            </a:xfrm>
            <a:prstGeom prst="ellipse">
              <a:avLst/>
            </a:prstGeom>
            <a:solidFill>
              <a:srgbClr val="4E7648"/>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0" name="Oval 119"/>
            <p:cNvSpPr/>
            <p:nvPr/>
          </p:nvSpPr>
          <p:spPr>
            <a:xfrm>
              <a:off x="3356076" y="421400"/>
              <a:ext cx="714356" cy="664717"/>
            </a:xfrm>
            <a:prstGeom prst="ellipse">
              <a:avLst/>
            </a:prstGeom>
            <a:solidFill>
              <a:srgbClr val="7ABA38"/>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1" name="Oval 120"/>
            <p:cNvSpPr/>
            <p:nvPr/>
          </p:nvSpPr>
          <p:spPr>
            <a:xfrm>
              <a:off x="1286091" y="2647285"/>
              <a:ext cx="714357" cy="664717"/>
            </a:xfrm>
            <a:prstGeom prst="ellipse">
              <a:avLst/>
            </a:prstGeom>
            <a:solidFill>
              <a:srgbClr val="96FC97"/>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2" name="Oval 121"/>
            <p:cNvSpPr/>
            <p:nvPr/>
          </p:nvSpPr>
          <p:spPr>
            <a:xfrm>
              <a:off x="4785313" y="1276256"/>
              <a:ext cx="714357" cy="664717"/>
            </a:xfrm>
            <a:prstGeom prst="ellipse">
              <a:avLst/>
            </a:prstGeom>
            <a:solidFill>
              <a:srgbClr val="8AFB8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3" name="Oval 122"/>
            <p:cNvSpPr/>
            <p:nvPr/>
          </p:nvSpPr>
          <p:spPr>
            <a:xfrm>
              <a:off x="359080" y="336546"/>
              <a:ext cx="714357" cy="664717"/>
            </a:xfrm>
            <a:prstGeom prst="ellipse">
              <a:avLst/>
            </a:prstGeom>
            <a:solidFill>
              <a:srgbClr val="D6FED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4" name="Oval 123"/>
            <p:cNvSpPr/>
            <p:nvPr/>
          </p:nvSpPr>
          <p:spPr>
            <a:xfrm>
              <a:off x="75879" y="1701214"/>
              <a:ext cx="714357" cy="664717"/>
            </a:xfrm>
            <a:prstGeom prst="ellipse">
              <a:avLst/>
            </a:prstGeom>
            <a:solidFill>
              <a:srgbClr val="26662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5" name="Oval 124"/>
            <p:cNvSpPr/>
            <p:nvPr/>
          </p:nvSpPr>
          <p:spPr>
            <a:xfrm>
              <a:off x="-131267" y="3175917"/>
              <a:ext cx="714357" cy="664717"/>
            </a:xfrm>
            <a:prstGeom prst="ellipse">
              <a:avLst/>
            </a:prstGeom>
            <a:solidFill>
              <a:srgbClr val="D2FFC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6" name="Oval 125"/>
            <p:cNvSpPr/>
            <p:nvPr/>
          </p:nvSpPr>
          <p:spPr>
            <a:xfrm>
              <a:off x="2944580" y="2106715"/>
              <a:ext cx="714356" cy="664717"/>
            </a:xfrm>
            <a:prstGeom prst="ellipse">
              <a:avLst/>
            </a:prstGeom>
            <a:solidFill>
              <a:srgbClr val="5A8B2B"/>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7" name="Oval 126"/>
            <p:cNvSpPr/>
            <p:nvPr/>
          </p:nvSpPr>
          <p:spPr>
            <a:xfrm>
              <a:off x="2432113" y="3487642"/>
              <a:ext cx="714357" cy="664717"/>
            </a:xfrm>
            <a:prstGeom prst="ellipse">
              <a:avLst/>
            </a:prstGeom>
            <a:solidFill>
              <a:srgbClr val="4D7E4A"/>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8" name="Oval 127"/>
            <p:cNvSpPr/>
            <p:nvPr/>
          </p:nvSpPr>
          <p:spPr>
            <a:xfrm>
              <a:off x="5142493" y="2624522"/>
              <a:ext cx="714357" cy="664717"/>
            </a:xfrm>
            <a:prstGeom prst="ellipse">
              <a:avLst/>
            </a:prstGeom>
            <a:solidFill>
              <a:srgbClr val="6DC66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sp>
          <p:nvSpPr>
            <p:cNvPr id="129" name="Oval 128"/>
            <p:cNvSpPr/>
            <p:nvPr/>
          </p:nvSpPr>
          <p:spPr>
            <a:xfrm>
              <a:off x="4111688" y="3567456"/>
              <a:ext cx="714357" cy="664717"/>
            </a:xfrm>
            <a:prstGeom prst="ellipse">
              <a:avLst/>
            </a:prstGeom>
            <a:solidFill>
              <a:srgbClr val="26662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cxnSp>
          <p:nvCxnSpPr>
            <p:cNvPr id="130" name="Straight Connector 129"/>
            <p:cNvCxnSpPr>
              <a:stCxn id="118" idx="6"/>
            </p:cNvCxnSpPr>
            <p:nvPr/>
          </p:nvCxnSpPr>
          <p:spPr>
            <a:xfrm flipV="1">
              <a:off x="2643890" y="745571"/>
              <a:ext cx="678166" cy="475828"/>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18" idx="5"/>
              <a:endCxn id="126" idx="0"/>
            </p:cNvCxnSpPr>
            <p:nvPr/>
          </p:nvCxnSpPr>
          <p:spPr>
            <a:xfrm>
              <a:off x="2539275" y="1456411"/>
              <a:ext cx="762483" cy="650304"/>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26" idx="0"/>
              <a:endCxn id="120" idx="4"/>
            </p:cNvCxnSpPr>
            <p:nvPr/>
          </p:nvCxnSpPr>
          <p:spPr>
            <a:xfrm flipV="1">
              <a:off x="3301758" y="1086117"/>
              <a:ext cx="411496" cy="1020598"/>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stCxn id="120" idx="5"/>
              <a:endCxn id="122" idx="1"/>
            </p:cNvCxnSpPr>
            <p:nvPr/>
          </p:nvCxnSpPr>
          <p:spPr>
            <a:xfrm rot="10800000" flipH="1" flipV="1">
              <a:off x="3965818" y="988771"/>
              <a:ext cx="924109" cy="384830"/>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28" idx="0"/>
              <a:endCxn id="122" idx="5"/>
            </p:cNvCxnSpPr>
            <p:nvPr/>
          </p:nvCxnSpPr>
          <p:spPr>
            <a:xfrm rot="10800000">
              <a:off x="5395056" y="1843627"/>
              <a:ext cx="104617" cy="780894"/>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stCxn id="128" idx="4"/>
              <a:endCxn id="129" idx="6"/>
            </p:cNvCxnSpPr>
            <p:nvPr/>
          </p:nvCxnSpPr>
          <p:spPr>
            <a:xfrm rot="10800000" flipV="1">
              <a:off x="4826045" y="3289239"/>
              <a:ext cx="673627" cy="610576"/>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stCxn id="127" idx="6"/>
              <a:endCxn id="129" idx="2"/>
            </p:cNvCxnSpPr>
            <p:nvPr/>
          </p:nvCxnSpPr>
          <p:spPr>
            <a:xfrm rot="10800000" flipH="1" flipV="1">
              <a:off x="3146470" y="3820001"/>
              <a:ext cx="965218" cy="79813"/>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a:stCxn id="123" idx="6"/>
              <a:endCxn id="118" idx="1"/>
            </p:cNvCxnSpPr>
            <p:nvPr/>
          </p:nvCxnSpPr>
          <p:spPr>
            <a:xfrm rot="10800000" flipH="1" flipV="1">
              <a:off x="1073437" y="668905"/>
              <a:ext cx="960711" cy="317481"/>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18" idx="4"/>
              <a:endCxn id="121" idx="7"/>
            </p:cNvCxnSpPr>
            <p:nvPr/>
          </p:nvCxnSpPr>
          <p:spPr>
            <a:xfrm rot="10800000" flipV="1">
              <a:off x="1895833" y="1553757"/>
              <a:ext cx="390880" cy="1190874"/>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a:stCxn id="124" idx="7"/>
              <a:endCxn id="118" idx="3"/>
            </p:cNvCxnSpPr>
            <p:nvPr/>
          </p:nvCxnSpPr>
          <p:spPr>
            <a:xfrm rot="10800000" flipH="1">
              <a:off x="685621" y="1456412"/>
              <a:ext cx="1348527" cy="342148"/>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a:stCxn id="124" idx="4"/>
              <a:endCxn id="125" idx="0"/>
            </p:cNvCxnSpPr>
            <p:nvPr/>
          </p:nvCxnSpPr>
          <p:spPr>
            <a:xfrm rot="10800000" flipV="1">
              <a:off x="225912" y="2365931"/>
              <a:ext cx="207146" cy="809986"/>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a:stCxn id="126" idx="4"/>
              <a:endCxn id="127" idx="0"/>
            </p:cNvCxnSpPr>
            <p:nvPr/>
          </p:nvCxnSpPr>
          <p:spPr>
            <a:xfrm rot="10800000" flipV="1">
              <a:off x="2789293" y="2771433"/>
              <a:ext cx="512466" cy="716210"/>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a:stCxn id="121" idx="3"/>
              <a:endCxn id="125" idx="6"/>
            </p:cNvCxnSpPr>
            <p:nvPr/>
          </p:nvCxnSpPr>
          <p:spPr>
            <a:xfrm rot="10800000" flipV="1">
              <a:off x="583090" y="3214657"/>
              <a:ext cx="807616" cy="293619"/>
            </a:xfrm>
            <a:prstGeom prst="line">
              <a:avLst/>
            </a:prstGeom>
            <a:grpFill/>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5" name="TextBox 144">
            <a:extLst>
              <a:ext uri="{FF2B5EF4-FFF2-40B4-BE49-F238E27FC236}">
                <a16:creationId xmlns:a16="http://schemas.microsoft.com/office/drawing/2014/main" id="{4B09C389-A4E8-9246-B372-56153AD41F1B}"/>
              </a:ext>
            </a:extLst>
          </p:cNvPr>
          <p:cNvSpPr txBox="1"/>
          <p:nvPr/>
        </p:nvSpPr>
        <p:spPr>
          <a:xfrm>
            <a:off x="9337369" y="6450504"/>
            <a:ext cx="2686889" cy="338554"/>
          </a:xfrm>
          <a:prstGeom prst="rect">
            <a:avLst/>
          </a:prstGeom>
          <a:noFill/>
        </p:spPr>
        <p:txBody>
          <a:bodyPr wrap="none" rtlCol="0">
            <a:spAutoFit/>
          </a:bodyPr>
          <a:lstStyle/>
          <a:p>
            <a:r>
              <a:rPr lang="en-US" sz="1600" dirty="0"/>
              <a:t>Hristov, Chazelle, Singh (2020)</a:t>
            </a:r>
          </a:p>
        </p:txBody>
      </p:sp>
      <p:cxnSp>
        <p:nvCxnSpPr>
          <p:cNvPr id="143" name="Straight Arrow Connector 142">
            <a:extLst>
              <a:ext uri="{FF2B5EF4-FFF2-40B4-BE49-F238E27FC236}">
                <a16:creationId xmlns:a16="http://schemas.microsoft.com/office/drawing/2014/main" id="{F456F4C7-1074-59F4-5AB7-258B771E5A30}"/>
              </a:ext>
            </a:extLst>
          </p:cNvPr>
          <p:cNvCxnSpPr>
            <a:cxnSpLocks/>
          </p:cNvCxnSpPr>
          <p:nvPr/>
        </p:nvCxnSpPr>
        <p:spPr>
          <a:xfrm flipV="1">
            <a:off x="2224722" y="2684206"/>
            <a:ext cx="630266" cy="19193"/>
          </a:xfrm>
          <a:prstGeom prst="straightConnector1">
            <a:avLst/>
          </a:prstGeom>
          <a:ln w="25400" cap="rnd">
            <a:solidFill>
              <a:srgbClr val="000000"/>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a:extLst>
              <a:ext uri="{FF2B5EF4-FFF2-40B4-BE49-F238E27FC236}">
                <a16:creationId xmlns:a16="http://schemas.microsoft.com/office/drawing/2014/main" id="{23ABEC81-581F-DD74-D9B8-F15C4D76AB11}"/>
              </a:ext>
            </a:extLst>
          </p:cNvPr>
          <p:cNvCxnSpPr>
            <a:cxnSpLocks/>
          </p:cNvCxnSpPr>
          <p:nvPr/>
        </p:nvCxnSpPr>
        <p:spPr>
          <a:xfrm flipV="1">
            <a:off x="2279389" y="2633734"/>
            <a:ext cx="1475556" cy="536812"/>
          </a:xfrm>
          <a:prstGeom prst="straightConnector1">
            <a:avLst/>
          </a:prstGeom>
          <a:ln w="25400" cap="rnd">
            <a:solidFill>
              <a:srgbClr val="000000"/>
            </a:solidFill>
            <a:prstDash val="sysDot"/>
            <a:tailEnd type="arrow"/>
          </a:ln>
          <a:effectLst/>
        </p:spPr>
        <p:style>
          <a:lnRef idx="2">
            <a:schemeClr val="accent1"/>
          </a:lnRef>
          <a:fillRef idx="0">
            <a:schemeClr val="accent1"/>
          </a:fillRef>
          <a:effectRef idx="1">
            <a:schemeClr val="accent1"/>
          </a:effectRef>
          <a:fontRef idx="minor">
            <a:schemeClr val="tx1"/>
          </a:fontRef>
        </p:style>
      </p:cxnSp>
      <p:grpSp>
        <p:nvGrpSpPr>
          <p:cNvPr id="146" name="Group 145">
            <a:extLst>
              <a:ext uri="{FF2B5EF4-FFF2-40B4-BE49-F238E27FC236}">
                <a16:creationId xmlns:a16="http://schemas.microsoft.com/office/drawing/2014/main" id="{3C54B116-439E-2AF3-B7A7-E2BDD7C7D1F4}"/>
              </a:ext>
            </a:extLst>
          </p:cNvPr>
          <p:cNvGrpSpPr/>
          <p:nvPr/>
        </p:nvGrpSpPr>
        <p:grpSpPr>
          <a:xfrm>
            <a:off x="69581" y="2507462"/>
            <a:ext cx="2261680" cy="934653"/>
            <a:chOff x="-102456" y="3343817"/>
            <a:chExt cx="2261680" cy="934653"/>
          </a:xfrm>
        </p:grpSpPr>
        <p:pic>
          <p:nvPicPr>
            <p:cNvPr id="147" name="Picture 146" descr="open-book_318-62025.jpg">
              <a:extLst>
                <a:ext uri="{FF2B5EF4-FFF2-40B4-BE49-F238E27FC236}">
                  <a16:creationId xmlns:a16="http://schemas.microsoft.com/office/drawing/2014/main" id="{B24981D1-8E3E-2C4E-39CE-C68C3EFC6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307" y="3343817"/>
              <a:ext cx="455315" cy="455315"/>
            </a:xfrm>
            <a:prstGeom prst="rect">
              <a:avLst/>
            </a:prstGeom>
          </p:spPr>
        </p:pic>
        <p:sp>
          <p:nvSpPr>
            <p:cNvPr id="148" name="TextBox 147">
              <a:extLst>
                <a:ext uri="{FF2B5EF4-FFF2-40B4-BE49-F238E27FC236}">
                  <a16:creationId xmlns:a16="http://schemas.microsoft.com/office/drawing/2014/main" id="{D61A6FEC-21A0-F9C6-5DBC-AE5D573ED932}"/>
                </a:ext>
              </a:extLst>
            </p:cNvPr>
            <p:cNvSpPr txBox="1"/>
            <p:nvPr/>
          </p:nvSpPr>
          <p:spPr>
            <a:xfrm>
              <a:off x="-102456" y="3735692"/>
              <a:ext cx="2261680" cy="542778"/>
            </a:xfrm>
            <a:prstGeom prst="rect">
              <a:avLst/>
            </a:prstGeom>
            <a:noFill/>
          </p:spPr>
          <p:txBody>
            <a:bodyPr wrap="square" rtlCol="0">
              <a:noAutofit/>
            </a:bodyPr>
            <a:lstStyle/>
            <a:p>
              <a:r>
                <a:rPr lang="en-US" sz="2100" b="1" dirty="0">
                  <a:latin typeface="Optima"/>
                  <a:cs typeface="Optima"/>
                </a:rPr>
                <a:t> Prior Knowledge</a:t>
              </a:r>
            </a:p>
          </p:txBody>
        </p:sp>
      </p:grpSp>
      <p:sp>
        <p:nvSpPr>
          <p:cNvPr id="149" name="TextBox 148">
            <a:extLst>
              <a:ext uri="{FF2B5EF4-FFF2-40B4-BE49-F238E27FC236}">
                <a16:creationId xmlns:a16="http://schemas.microsoft.com/office/drawing/2014/main" id="{BF7161B3-1480-A022-A0B0-262B22C356D4}"/>
              </a:ext>
            </a:extLst>
          </p:cNvPr>
          <p:cNvSpPr txBox="1"/>
          <p:nvPr/>
        </p:nvSpPr>
        <p:spPr>
          <a:xfrm>
            <a:off x="10153857" y="1408414"/>
            <a:ext cx="2261680" cy="542778"/>
          </a:xfrm>
          <a:prstGeom prst="rect">
            <a:avLst/>
          </a:prstGeom>
          <a:noFill/>
        </p:spPr>
        <p:txBody>
          <a:bodyPr wrap="square" rtlCol="0">
            <a:noAutofit/>
          </a:bodyPr>
          <a:lstStyle/>
          <a:p>
            <a:r>
              <a:rPr lang="en-US" sz="2100" b="1" dirty="0">
                <a:latin typeface="Optima"/>
                <a:cs typeface="Optima"/>
              </a:rPr>
              <a:t>      New </a:t>
            </a:r>
          </a:p>
          <a:p>
            <a:r>
              <a:rPr lang="en-US" sz="2100" b="1" dirty="0">
                <a:latin typeface="Optima"/>
                <a:cs typeface="Optima"/>
              </a:rPr>
              <a:t>Information</a:t>
            </a:r>
          </a:p>
        </p:txBody>
      </p:sp>
      <p:pic>
        <p:nvPicPr>
          <p:cNvPr id="150" name="Shape 68">
            <a:extLst>
              <a:ext uri="{FF2B5EF4-FFF2-40B4-BE49-F238E27FC236}">
                <a16:creationId xmlns:a16="http://schemas.microsoft.com/office/drawing/2014/main" id="{8CD67851-DF4E-DE74-7235-6B2D28B37640}"/>
              </a:ext>
            </a:extLst>
          </p:cNvPr>
          <p:cNvPicPr preferRelativeResize="0"/>
          <p:nvPr/>
        </p:nvPicPr>
        <p:blipFill>
          <a:blip r:embed="rId4">
            <a:alphaModFix/>
          </a:blip>
          <a:stretch>
            <a:fillRect/>
          </a:stretch>
        </p:blipFill>
        <p:spPr>
          <a:xfrm>
            <a:off x="9785949" y="2471599"/>
            <a:ext cx="4358675" cy="324630"/>
          </a:xfrm>
          <a:prstGeom prst="rect">
            <a:avLst/>
          </a:prstGeom>
          <a:noFill/>
          <a:ln>
            <a:noFill/>
          </a:ln>
        </p:spPr>
      </p:pic>
      <p:sp>
        <p:nvSpPr>
          <p:cNvPr id="151" name="Freeform 150">
            <a:extLst>
              <a:ext uri="{FF2B5EF4-FFF2-40B4-BE49-F238E27FC236}">
                <a16:creationId xmlns:a16="http://schemas.microsoft.com/office/drawing/2014/main" id="{8E154096-D282-142C-15E2-A7222CCCF974}"/>
              </a:ext>
            </a:extLst>
          </p:cNvPr>
          <p:cNvSpPr/>
          <p:nvPr/>
        </p:nvSpPr>
        <p:spPr>
          <a:xfrm rot="20724315">
            <a:off x="7792915" y="556321"/>
            <a:ext cx="2088183" cy="1930694"/>
          </a:xfrm>
          <a:custGeom>
            <a:avLst/>
            <a:gdLst>
              <a:gd name="connsiteX0" fmla="*/ 2378048 w 2378048"/>
              <a:gd name="connsiteY0" fmla="*/ 351259 h 351259"/>
              <a:gd name="connsiteX1" fmla="*/ 1905140 w 2378048"/>
              <a:gd name="connsiteY1" fmla="*/ 40530 h 351259"/>
              <a:gd name="connsiteX2" fmla="*/ 0 w 2378048"/>
              <a:gd name="connsiteY2" fmla="*/ 0 h 351259"/>
            </a:gdLst>
            <a:ahLst/>
            <a:cxnLst>
              <a:cxn ang="0">
                <a:pos x="connsiteX0" y="connsiteY0"/>
              </a:cxn>
              <a:cxn ang="0">
                <a:pos x="connsiteX1" y="connsiteY1"/>
              </a:cxn>
              <a:cxn ang="0">
                <a:pos x="connsiteX2" y="connsiteY2"/>
              </a:cxn>
            </a:cxnLst>
            <a:rect l="l" t="t" r="r" b="b"/>
            <a:pathLst>
              <a:path w="2378048" h="351259">
                <a:moveTo>
                  <a:pt x="2378048" y="351259"/>
                </a:moveTo>
                <a:cubicBezTo>
                  <a:pt x="2339764" y="225166"/>
                  <a:pt x="2301481" y="99073"/>
                  <a:pt x="1905140" y="40530"/>
                </a:cubicBezTo>
                <a:cubicBezTo>
                  <a:pt x="1508799" y="-18013"/>
                  <a:pt x="317523" y="9007"/>
                  <a:pt x="0" y="0"/>
                </a:cubicBezTo>
              </a:path>
            </a:pathLst>
          </a:custGeom>
          <a:ln>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2" name="Straight Arrow Connector 151">
            <a:extLst>
              <a:ext uri="{FF2B5EF4-FFF2-40B4-BE49-F238E27FC236}">
                <a16:creationId xmlns:a16="http://schemas.microsoft.com/office/drawing/2014/main" id="{D38F1D1C-284D-246A-0BA0-DA8C98D33AAC}"/>
              </a:ext>
            </a:extLst>
          </p:cNvPr>
          <p:cNvCxnSpPr>
            <a:cxnSpLocks/>
          </p:cNvCxnSpPr>
          <p:nvPr/>
        </p:nvCxnSpPr>
        <p:spPr>
          <a:xfrm flipH="1" flipV="1">
            <a:off x="9547638" y="2093100"/>
            <a:ext cx="386812" cy="381700"/>
          </a:xfrm>
          <a:prstGeom prst="straightConnector1">
            <a:avLst/>
          </a:prstGeom>
          <a:ln w="25400" cap="rnd">
            <a:solidFill>
              <a:srgbClr val="000000"/>
            </a:solidFill>
            <a:prstDash val="sysDot"/>
            <a:tailEnd type="arrow"/>
          </a:ln>
          <a:effectLst/>
        </p:spPr>
        <p:style>
          <a:lnRef idx="2">
            <a:schemeClr val="accent1"/>
          </a:lnRef>
          <a:fillRef idx="0">
            <a:schemeClr val="accent1"/>
          </a:fillRef>
          <a:effectRef idx="1">
            <a:schemeClr val="accent1"/>
          </a:effectRef>
          <a:fontRef idx="minor">
            <a:schemeClr val="tx1"/>
          </a:fontRef>
        </p:style>
      </p:cxnSp>
      <p:pic>
        <p:nvPicPr>
          <p:cNvPr id="153" name="Picture 152" descr="Screen Shot 2019-06-26 at 2.23.25 PM.png">
            <a:extLst>
              <a:ext uri="{FF2B5EF4-FFF2-40B4-BE49-F238E27FC236}">
                <a16:creationId xmlns:a16="http://schemas.microsoft.com/office/drawing/2014/main" id="{B7955CA2-AF06-07D0-F169-64F47F884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1239" y="2306207"/>
            <a:ext cx="3262339" cy="717151"/>
          </a:xfrm>
          <a:prstGeom prst="rect">
            <a:avLst/>
          </a:prstGeom>
        </p:spPr>
      </p:pic>
    </p:spTree>
    <p:extLst>
      <p:ext uri="{BB962C8B-B14F-4D97-AF65-F5344CB8AC3E}">
        <p14:creationId xmlns:p14="http://schemas.microsoft.com/office/powerpoint/2010/main" val="2789754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A0541-3BEC-45BE-17E3-4BE690FAE86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75606" y="5397097"/>
            <a:ext cx="6334099" cy="1268523"/>
          </a:xfrm>
          <a:prstGeom prst="rect">
            <a:avLst/>
          </a:prstGeom>
        </p:spPr>
      </p:pic>
      <p:sp>
        <p:nvSpPr>
          <p:cNvPr id="2" name="Title 1">
            <a:extLst>
              <a:ext uri="{FF2B5EF4-FFF2-40B4-BE49-F238E27FC236}">
                <a16:creationId xmlns:a16="http://schemas.microsoft.com/office/drawing/2014/main" id="{ABFCC524-BA52-C81F-FE1C-2D521E75B844}"/>
              </a:ext>
            </a:extLst>
          </p:cNvPr>
          <p:cNvSpPr>
            <a:spLocks noGrp="1"/>
          </p:cNvSpPr>
          <p:nvPr>
            <p:ph type="title"/>
          </p:nvPr>
        </p:nvSpPr>
        <p:spPr>
          <a:xfrm>
            <a:off x="21329" y="-160090"/>
            <a:ext cx="12181997" cy="1325563"/>
          </a:xfrm>
        </p:spPr>
        <p:txBody>
          <a:bodyPr>
            <a:normAutofit/>
          </a:bodyPr>
          <a:lstStyle/>
          <a:p>
            <a:r>
              <a:rPr lang="en-US" sz="3600" dirty="0"/>
              <a:t>Network propagation yields </a:t>
            </a:r>
            <a:r>
              <a:rPr lang="en-US" sz="3600" b="1" dirty="0"/>
              <a:t>vertex scores </a:t>
            </a:r>
            <a:r>
              <a:rPr lang="en-US" sz="3600" dirty="0"/>
              <a:t>(</a:t>
            </a:r>
            <a:r>
              <a:rPr lang="en-US" sz="3600" b="1" i="1" dirty="0"/>
              <a:t>ranking</a:t>
            </a:r>
            <a:r>
              <a:rPr lang="en-US" sz="3600" dirty="0"/>
              <a:t>)…</a:t>
            </a:r>
            <a:endParaRPr lang="en-US" sz="3600" dirty="0">
              <a:solidFill>
                <a:schemeClr val="accent2">
                  <a:lumMod val="75000"/>
                </a:schemeClr>
              </a:solidFill>
            </a:endParaRPr>
          </a:p>
        </p:txBody>
      </p:sp>
      <p:pic>
        <p:nvPicPr>
          <p:cNvPr id="6146" name="Picture 2" descr="figure 1">
            <a:extLst>
              <a:ext uri="{FF2B5EF4-FFF2-40B4-BE49-F238E27FC236}">
                <a16:creationId xmlns:a16="http://schemas.microsoft.com/office/drawing/2014/main" id="{302A64F4-9B9C-397F-6318-927FDE68ED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55897" r="66255"/>
          <a:stretch/>
        </p:blipFill>
        <p:spPr bwMode="auto">
          <a:xfrm>
            <a:off x="-6306829" y="5345723"/>
            <a:ext cx="2738025" cy="302455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BABF777-D066-2C40-7379-65ED7BD08745}"/>
              </a:ext>
            </a:extLst>
          </p:cNvPr>
          <p:cNvGrpSpPr/>
          <p:nvPr/>
        </p:nvGrpSpPr>
        <p:grpSpPr>
          <a:xfrm>
            <a:off x="2742530" y="1033520"/>
            <a:ext cx="2493974" cy="1855932"/>
            <a:chOff x="1416532" y="3429000"/>
            <a:chExt cx="3630276" cy="3216010"/>
          </a:xfrm>
        </p:grpSpPr>
        <p:cxnSp>
          <p:nvCxnSpPr>
            <p:cNvPr id="12" name="Google Shape;140;p13">
              <a:extLst>
                <a:ext uri="{FF2B5EF4-FFF2-40B4-BE49-F238E27FC236}">
                  <a16:creationId xmlns:a16="http://schemas.microsoft.com/office/drawing/2014/main" id="{68B428DD-331A-B655-363F-71D65ABC5B97}"/>
                </a:ext>
              </a:extLst>
            </p:cNvPr>
            <p:cNvCxnSpPr/>
            <p:nvPr/>
          </p:nvCxnSpPr>
          <p:spPr>
            <a:xfrm>
              <a:off x="1908837" y="4677116"/>
              <a:ext cx="525094" cy="14118"/>
            </a:xfrm>
            <a:prstGeom prst="straightConnector1">
              <a:avLst/>
            </a:prstGeom>
            <a:noFill/>
            <a:ln w="19050" cap="flat" cmpd="sng">
              <a:solidFill>
                <a:srgbClr val="595959"/>
              </a:solidFill>
              <a:prstDash val="solid"/>
              <a:round/>
              <a:headEnd type="none" w="med" len="med"/>
              <a:tailEnd type="none" w="med" len="med"/>
            </a:ln>
          </p:spPr>
        </p:cxnSp>
        <p:cxnSp>
          <p:nvCxnSpPr>
            <p:cNvPr id="13" name="Google Shape;141;p13">
              <a:extLst>
                <a:ext uri="{FF2B5EF4-FFF2-40B4-BE49-F238E27FC236}">
                  <a16:creationId xmlns:a16="http://schemas.microsoft.com/office/drawing/2014/main" id="{C3C86191-C14E-4A0B-B424-09006364DEB0}"/>
                </a:ext>
              </a:extLst>
            </p:cNvPr>
            <p:cNvCxnSpPr/>
            <p:nvPr/>
          </p:nvCxnSpPr>
          <p:spPr>
            <a:xfrm>
              <a:off x="3843050" y="4563580"/>
              <a:ext cx="426113" cy="312372"/>
            </a:xfrm>
            <a:prstGeom prst="straightConnector1">
              <a:avLst/>
            </a:prstGeom>
            <a:noFill/>
            <a:ln w="19050" cap="flat" cmpd="sng">
              <a:solidFill>
                <a:srgbClr val="595959"/>
              </a:solidFill>
              <a:prstDash val="solid"/>
              <a:round/>
              <a:headEnd type="none" w="med" len="med"/>
              <a:tailEnd type="none" w="med" len="med"/>
            </a:ln>
          </p:spPr>
        </p:cxnSp>
        <p:cxnSp>
          <p:nvCxnSpPr>
            <p:cNvPr id="14" name="Google Shape;142;p13">
              <a:extLst>
                <a:ext uri="{FF2B5EF4-FFF2-40B4-BE49-F238E27FC236}">
                  <a16:creationId xmlns:a16="http://schemas.microsoft.com/office/drawing/2014/main" id="{F3468C91-9F82-C880-98EB-3A274F385A41}"/>
                </a:ext>
              </a:extLst>
            </p:cNvPr>
            <p:cNvCxnSpPr/>
            <p:nvPr/>
          </p:nvCxnSpPr>
          <p:spPr>
            <a:xfrm rot="10800000" flipH="1">
              <a:off x="3293829" y="4554314"/>
              <a:ext cx="549345" cy="32943"/>
            </a:xfrm>
            <a:prstGeom prst="straightConnector1">
              <a:avLst/>
            </a:prstGeom>
            <a:noFill/>
            <a:ln w="19050" cap="flat" cmpd="sng">
              <a:solidFill>
                <a:srgbClr val="595959"/>
              </a:solidFill>
              <a:prstDash val="solid"/>
              <a:round/>
              <a:headEnd type="none" w="med" len="med"/>
              <a:tailEnd type="none" w="med" len="med"/>
            </a:ln>
          </p:spPr>
        </p:cxnSp>
        <p:cxnSp>
          <p:nvCxnSpPr>
            <p:cNvPr id="15" name="Google Shape;143;p13">
              <a:extLst>
                <a:ext uri="{FF2B5EF4-FFF2-40B4-BE49-F238E27FC236}">
                  <a16:creationId xmlns:a16="http://schemas.microsoft.com/office/drawing/2014/main" id="{85FCA336-90AC-C4DE-F6EE-9CB6C0E75F87}"/>
                </a:ext>
              </a:extLst>
            </p:cNvPr>
            <p:cNvCxnSpPr/>
            <p:nvPr/>
          </p:nvCxnSpPr>
          <p:spPr>
            <a:xfrm>
              <a:off x="3524661" y="4019576"/>
              <a:ext cx="310306" cy="544150"/>
            </a:xfrm>
            <a:prstGeom prst="straightConnector1">
              <a:avLst/>
            </a:prstGeom>
            <a:noFill/>
            <a:ln w="19050" cap="flat" cmpd="sng">
              <a:solidFill>
                <a:srgbClr val="595959"/>
              </a:solidFill>
              <a:prstDash val="solid"/>
              <a:round/>
              <a:headEnd type="none" w="med" len="med"/>
              <a:tailEnd type="none" w="med" len="med"/>
            </a:ln>
          </p:spPr>
        </p:cxnSp>
        <p:cxnSp>
          <p:nvCxnSpPr>
            <p:cNvPr id="16" name="Google Shape;144;p13">
              <a:extLst>
                <a:ext uri="{FF2B5EF4-FFF2-40B4-BE49-F238E27FC236}">
                  <a16:creationId xmlns:a16="http://schemas.microsoft.com/office/drawing/2014/main" id="{D6671252-F1E3-E1BB-E622-BA06E906E554}"/>
                </a:ext>
              </a:extLst>
            </p:cNvPr>
            <p:cNvCxnSpPr/>
            <p:nvPr/>
          </p:nvCxnSpPr>
          <p:spPr>
            <a:xfrm rot="10800000" flipH="1">
              <a:off x="4336553" y="5126849"/>
              <a:ext cx="445910" cy="288253"/>
            </a:xfrm>
            <a:prstGeom prst="straightConnector1">
              <a:avLst/>
            </a:prstGeom>
            <a:noFill/>
            <a:ln w="19050" cap="flat" cmpd="sng">
              <a:solidFill>
                <a:srgbClr val="595959"/>
              </a:solidFill>
              <a:prstDash val="solid"/>
              <a:round/>
              <a:headEnd type="none" w="med" len="med"/>
              <a:tailEnd type="none" w="med" len="med"/>
            </a:ln>
          </p:spPr>
        </p:cxnSp>
        <p:cxnSp>
          <p:nvCxnSpPr>
            <p:cNvPr id="17" name="Google Shape;145;p13">
              <a:extLst>
                <a:ext uri="{FF2B5EF4-FFF2-40B4-BE49-F238E27FC236}">
                  <a16:creationId xmlns:a16="http://schemas.microsoft.com/office/drawing/2014/main" id="{4380691D-C1DE-7A5C-6898-8D85D1E48743}"/>
                </a:ext>
              </a:extLst>
            </p:cNvPr>
            <p:cNvCxnSpPr/>
            <p:nvPr/>
          </p:nvCxnSpPr>
          <p:spPr>
            <a:xfrm rot="10800000">
              <a:off x="4277000" y="4871196"/>
              <a:ext cx="505298" cy="245897"/>
            </a:xfrm>
            <a:prstGeom prst="straightConnector1">
              <a:avLst/>
            </a:prstGeom>
            <a:noFill/>
            <a:ln w="19050" cap="flat" cmpd="sng">
              <a:solidFill>
                <a:srgbClr val="595959"/>
              </a:solidFill>
              <a:prstDash val="solid"/>
              <a:round/>
              <a:headEnd type="none" w="med" len="med"/>
              <a:tailEnd type="none" w="med" len="med"/>
            </a:ln>
          </p:spPr>
        </p:cxnSp>
        <p:cxnSp>
          <p:nvCxnSpPr>
            <p:cNvPr id="18" name="Google Shape;146;p13">
              <a:extLst>
                <a:ext uri="{FF2B5EF4-FFF2-40B4-BE49-F238E27FC236}">
                  <a16:creationId xmlns:a16="http://schemas.microsoft.com/office/drawing/2014/main" id="{ACE54D83-A85B-A734-51FB-13C6C6EA8860}"/>
                </a:ext>
              </a:extLst>
            </p:cNvPr>
            <p:cNvCxnSpPr/>
            <p:nvPr/>
          </p:nvCxnSpPr>
          <p:spPr>
            <a:xfrm rot="10800000">
              <a:off x="4272669" y="4871000"/>
              <a:ext cx="55924" cy="553563"/>
            </a:xfrm>
            <a:prstGeom prst="straightConnector1">
              <a:avLst/>
            </a:prstGeom>
            <a:noFill/>
            <a:ln w="19050" cap="flat" cmpd="sng">
              <a:solidFill>
                <a:srgbClr val="595959"/>
              </a:solidFill>
              <a:prstDash val="solid"/>
              <a:round/>
              <a:headEnd type="none" w="med" len="med"/>
              <a:tailEnd type="none" w="med" len="med"/>
            </a:ln>
          </p:spPr>
        </p:cxnSp>
        <p:cxnSp>
          <p:nvCxnSpPr>
            <p:cNvPr id="19" name="Google Shape;149;p13">
              <a:extLst>
                <a:ext uri="{FF2B5EF4-FFF2-40B4-BE49-F238E27FC236}">
                  <a16:creationId xmlns:a16="http://schemas.microsoft.com/office/drawing/2014/main" id="{2184E6EE-5308-F6B7-A9C4-072E06DFAB96}"/>
                </a:ext>
              </a:extLst>
            </p:cNvPr>
            <p:cNvCxnSpPr/>
            <p:nvPr/>
          </p:nvCxnSpPr>
          <p:spPr>
            <a:xfrm rot="10800000" flipH="1">
              <a:off x="3289829" y="4019478"/>
              <a:ext cx="238544" cy="548856"/>
            </a:xfrm>
            <a:prstGeom prst="straightConnector1">
              <a:avLst/>
            </a:prstGeom>
            <a:noFill/>
            <a:ln w="19050" cap="flat" cmpd="sng">
              <a:solidFill>
                <a:srgbClr val="595959"/>
              </a:solidFill>
              <a:prstDash val="solid"/>
              <a:round/>
              <a:headEnd type="none" w="med" len="med"/>
              <a:tailEnd type="none" w="med" len="med"/>
            </a:ln>
          </p:spPr>
        </p:cxnSp>
        <p:cxnSp>
          <p:nvCxnSpPr>
            <p:cNvPr id="20" name="Google Shape;150;p13">
              <a:extLst>
                <a:ext uri="{FF2B5EF4-FFF2-40B4-BE49-F238E27FC236}">
                  <a16:creationId xmlns:a16="http://schemas.microsoft.com/office/drawing/2014/main" id="{46848547-DCE7-C846-EC95-7E3D6AEFDA56}"/>
                </a:ext>
              </a:extLst>
            </p:cNvPr>
            <p:cNvCxnSpPr/>
            <p:nvPr/>
          </p:nvCxnSpPr>
          <p:spPr>
            <a:xfrm rot="10800000" flipH="1">
              <a:off x="2975440" y="4559070"/>
              <a:ext cx="326142" cy="496500"/>
            </a:xfrm>
            <a:prstGeom prst="straightConnector1">
              <a:avLst/>
            </a:prstGeom>
            <a:noFill/>
            <a:ln w="19050" cap="flat" cmpd="sng">
              <a:solidFill>
                <a:srgbClr val="595959"/>
              </a:solidFill>
              <a:prstDash val="solid"/>
              <a:round/>
              <a:headEnd type="none" w="med" len="med"/>
              <a:tailEnd type="none" w="med" len="med"/>
            </a:ln>
          </p:spPr>
        </p:cxnSp>
        <p:cxnSp>
          <p:nvCxnSpPr>
            <p:cNvPr id="21" name="Google Shape;151;p13">
              <a:extLst>
                <a:ext uri="{FF2B5EF4-FFF2-40B4-BE49-F238E27FC236}">
                  <a16:creationId xmlns:a16="http://schemas.microsoft.com/office/drawing/2014/main" id="{63970F3D-FAD7-A889-A4E0-F6B8CE49E54A}"/>
                </a:ext>
              </a:extLst>
            </p:cNvPr>
            <p:cNvCxnSpPr/>
            <p:nvPr/>
          </p:nvCxnSpPr>
          <p:spPr>
            <a:xfrm rot="10800000">
              <a:off x="2875717" y="4213559"/>
              <a:ext cx="437991" cy="350021"/>
            </a:xfrm>
            <a:prstGeom prst="straightConnector1">
              <a:avLst/>
            </a:prstGeom>
            <a:noFill/>
            <a:ln w="19050" cap="flat" cmpd="sng">
              <a:solidFill>
                <a:srgbClr val="595959"/>
              </a:solidFill>
              <a:prstDash val="solid"/>
              <a:round/>
              <a:headEnd type="none" w="med" len="med"/>
              <a:tailEnd type="none" w="med" len="med"/>
            </a:ln>
          </p:spPr>
        </p:cxnSp>
        <p:cxnSp>
          <p:nvCxnSpPr>
            <p:cNvPr id="22" name="Google Shape;152;p13">
              <a:extLst>
                <a:ext uri="{FF2B5EF4-FFF2-40B4-BE49-F238E27FC236}">
                  <a16:creationId xmlns:a16="http://schemas.microsoft.com/office/drawing/2014/main" id="{2FCD9A19-E634-7E7E-8718-0235F56A5BE9}"/>
                </a:ext>
              </a:extLst>
            </p:cNvPr>
            <p:cNvCxnSpPr/>
            <p:nvPr/>
          </p:nvCxnSpPr>
          <p:spPr>
            <a:xfrm rot="10800000">
              <a:off x="3540622" y="4005115"/>
              <a:ext cx="581019" cy="71181"/>
            </a:xfrm>
            <a:prstGeom prst="straightConnector1">
              <a:avLst/>
            </a:prstGeom>
            <a:noFill/>
            <a:ln w="19050" cap="flat" cmpd="sng">
              <a:solidFill>
                <a:srgbClr val="595959"/>
              </a:solidFill>
              <a:prstDash val="solid"/>
              <a:round/>
              <a:headEnd type="none" w="med" len="med"/>
              <a:tailEnd type="none" w="med" len="med"/>
            </a:ln>
          </p:spPr>
        </p:cxnSp>
        <p:cxnSp>
          <p:nvCxnSpPr>
            <p:cNvPr id="23" name="Google Shape;154;p13">
              <a:extLst>
                <a:ext uri="{FF2B5EF4-FFF2-40B4-BE49-F238E27FC236}">
                  <a16:creationId xmlns:a16="http://schemas.microsoft.com/office/drawing/2014/main" id="{79E12CD2-FA4F-1A35-9FD5-C28B444ECAE9}"/>
                </a:ext>
              </a:extLst>
            </p:cNvPr>
            <p:cNvCxnSpPr/>
            <p:nvPr/>
          </p:nvCxnSpPr>
          <p:spPr>
            <a:xfrm>
              <a:off x="3102796" y="3631612"/>
              <a:ext cx="413741" cy="378258"/>
            </a:xfrm>
            <a:prstGeom prst="straightConnector1">
              <a:avLst/>
            </a:prstGeom>
            <a:noFill/>
            <a:ln w="19050" cap="flat" cmpd="sng">
              <a:solidFill>
                <a:srgbClr val="595959"/>
              </a:solidFill>
              <a:prstDash val="solid"/>
              <a:round/>
              <a:headEnd type="none" w="med" len="med"/>
              <a:tailEnd type="none" w="med" len="med"/>
            </a:ln>
          </p:spPr>
        </p:cxnSp>
        <p:cxnSp>
          <p:nvCxnSpPr>
            <p:cNvPr id="24" name="Google Shape;155;p13">
              <a:extLst>
                <a:ext uri="{FF2B5EF4-FFF2-40B4-BE49-F238E27FC236}">
                  <a16:creationId xmlns:a16="http://schemas.microsoft.com/office/drawing/2014/main" id="{2FFA680C-B544-36F8-6583-256B4EB9A102}"/>
                </a:ext>
              </a:extLst>
            </p:cNvPr>
            <p:cNvCxnSpPr/>
            <p:nvPr/>
          </p:nvCxnSpPr>
          <p:spPr>
            <a:xfrm rot="10800000" flipH="1">
              <a:off x="2875923" y="3593522"/>
              <a:ext cx="230626" cy="629449"/>
            </a:xfrm>
            <a:prstGeom prst="straightConnector1">
              <a:avLst/>
            </a:prstGeom>
            <a:noFill/>
            <a:ln w="19050" cap="flat" cmpd="sng">
              <a:solidFill>
                <a:srgbClr val="595959"/>
              </a:solidFill>
              <a:prstDash val="solid"/>
              <a:round/>
              <a:headEnd type="none" w="med" len="med"/>
              <a:tailEnd type="none" w="med" len="med"/>
            </a:ln>
          </p:spPr>
        </p:cxnSp>
        <p:cxnSp>
          <p:nvCxnSpPr>
            <p:cNvPr id="25" name="Google Shape;156;p13">
              <a:extLst>
                <a:ext uri="{FF2B5EF4-FFF2-40B4-BE49-F238E27FC236}">
                  <a16:creationId xmlns:a16="http://schemas.microsoft.com/office/drawing/2014/main" id="{6A95447E-24AC-668F-23DC-6D94F1E5EB50}"/>
                </a:ext>
              </a:extLst>
            </p:cNvPr>
            <p:cNvCxnSpPr/>
            <p:nvPr/>
          </p:nvCxnSpPr>
          <p:spPr>
            <a:xfrm rot="10800000" flipH="1">
              <a:off x="2426219" y="4213117"/>
              <a:ext cx="453828" cy="492382"/>
            </a:xfrm>
            <a:prstGeom prst="straightConnector1">
              <a:avLst/>
            </a:prstGeom>
            <a:noFill/>
            <a:ln w="19050" cap="flat" cmpd="sng">
              <a:solidFill>
                <a:srgbClr val="595959"/>
              </a:solidFill>
              <a:prstDash val="solid"/>
              <a:round/>
              <a:headEnd type="none" w="med" len="med"/>
              <a:tailEnd type="none" w="med" len="med"/>
            </a:ln>
          </p:spPr>
        </p:cxnSp>
        <p:cxnSp>
          <p:nvCxnSpPr>
            <p:cNvPr id="26" name="Google Shape;157;p13">
              <a:extLst>
                <a:ext uri="{FF2B5EF4-FFF2-40B4-BE49-F238E27FC236}">
                  <a16:creationId xmlns:a16="http://schemas.microsoft.com/office/drawing/2014/main" id="{DE7F50DC-9609-77B3-7674-2D7831D246E9}"/>
                </a:ext>
              </a:extLst>
            </p:cNvPr>
            <p:cNvCxnSpPr/>
            <p:nvPr/>
          </p:nvCxnSpPr>
          <p:spPr>
            <a:xfrm rot="10800000">
              <a:off x="2151506" y="4142476"/>
              <a:ext cx="270713" cy="548856"/>
            </a:xfrm>
            <a:prstGeom prst="straightConnector1">
              <a:avLst/>
            </a:prstGeom>
            <a:noFill/>
            <a:ln w="19050" cap="flat" cmpd="sng">
              <a:solidFill>
                <a:srgbClr val="595959"/>
              </a:solidFill>
              <a:prstDash val="solid"/>
              <a:round/>
              <a:headEnd type="none" w="med" len="med"/>
              <a:tailEnd type="none" w="med" len="med"/>
            </a:ln>
          </p:spPr>
        </p:cxnSp>
        <p:cxnSp>
          <p:nvCxnSpPr>
            <p:cNvPr id="27" name="Google Shape;158;p13">
              <a:extLst>
                <a:ext uri="{FF2B5EF4-FFF2-40B4-BE49-F238E27FC236}">
                  <a16:creationId xmlns:a16="http://schemas.microsoft.com/office/drawing/2014/main" id="{A4B91146-1D4A-0F69-78D2-5DCF93EBA8AC}"/>
                </a:ext>
              </a:extLst>
            </p:cNvPr>
            <p:cNvCxnSpPr/>
            <p:nvPr/>
          </p:nvCxnSpPr>
          <p:spPr>
            <a:xfrm rot="10800000">
              <a:off x="2426219" y="4686430"/>
              <a:ext cx="3959" cy="875346"/>
            </a:xfrm>
            <a:prstGeom prst="straightConnector1">
              <a:avLst/>
            </a:prstGeom>
            <a:noFill/>
            <a:ln w="19050" cap="flat" cmpd="sng">
              <a:solidFill>
                <a:srgbClr val="595959"/>
              </a:solidFill>
              <a:prstDash val="solid"/>
              <a:round/>
              <a:headEnd type="none" w="med" len="med"/>
              <a:tailEnd type="none" w="med" len="med"/>
            </a:ln>
          </p:spPr>
        </p:cxnSp>
        <p:cxnSp>
          <p:nvCxnSpPr>
            <p:cNvPr id="28" name="Google Shape;159;p13">
              <a:extLst>
                <a:ext uri="{FF2B5EF4-FFF2-40B4-BE49-F238E27FC236}">
                  <a16:creationId xmlns:a16="http://schemas.microsoft.com/office/drawing/2014/main" id="{557B36D1-7DC9-E568-5EBD-4A58C34CDEC1}"/>
                </a:ext>
              </a:extLst>
            </p:cNvPr>
            <p:cNvCxnSpPr/>
            <p:nvPr/>
          </p:nvCxnSpPr>
          <p:spPr>
            <a:xfrm rot="10800000">
              <a:off x="3518805" y="5359531"/>
              <a:ext cx="289520" cy="609448"/>
            </a:xfrm>
            <a:prstGeom prst="straightConnector1">
              <a:avLst/>
            </a:prstGeom>
            <a:noFill/>
            <a:ln w="19050" cap="flat" cmpd="sng">
              <a:solidFill>
                <a:srgbClr val="595959"/>
              </a:solidFill>
              <a:prstDash val="solid"/>
              <a:round/>
              <a:headEnd type="none" w="med" len="med"/>
              <a:tailEnd type="none" w="med" len="med"/>
            </a:ln>
          </p:spPr>
        </p:cxnSp>
        <p:cxnSp>
          <p:nvCxnSpPr>
            <p:cNvPr id="29" name="Google Shape;160;p13">
              <a:extLst>
                <a:ext uri="{FF2B5EF4-FFF2-40B4-BE49-F238E27FC236}">
                  <a16:creationId xmlns:a16="http://schemas.microsoft.com/office/drawing/2014/main" id="{317CECE3-E599-1297-F2C9-FB7763D27E18}"/>
                </a:ext>
              </a:extLst>
            </p:cNvPr>
            <p:cNvCxnSpPr/>
            <p:nvPr/>
          </p:nvCxnSpPr>
          <p:spPr>
            <a:xfrm>
              <a:off x="2956880" y="5041630"/>
              <a:ext cx="558253" cy="312960"/>
            </a:xfrm>
            <a:prstGeom prst="straightConnector1">
              <a:avLst/>
            </a:prstGeom>
            <a:noFill/>
            <a:ln w="19050" cap="flat" cmpd="sng">
              <a:solidFill>
                <a:srgbClr val="595959"/>
              </a:solidFill>
              <a:prstDash val="solid"/>
              <a:round/>
              <a:headEnd type="none" w="med" len="med"/>
              <a:tailEnd type="none" w="med" len="med"/>
            </a:ln>
          </p:spPr>
        </p:cxnSp>
        <p:cxnSp>
          <p:nvCxnSpPr>
            <p:cNvPr id="30" name="Google Shape;161;p13">
              <a:extLst>
                <a:ext uri="{FF2B5EF4-FFF2-40B4-BE49-F238E27FC236}">
                  <a16:creationId xmlns:a16="http://schemas.microsoft.com/office/drawing/2014/main" id="{61867E1C-FA6E-FBCE-8379-C10648CC59F5}"/>
                </a:ext>
              </a:extLst>
            </p:cNvPr>
            <p:cNvCxnSpPr/>
            <p:nvPr/>
          </p:nvCxnSpPr>
          <p:spPr>
            <a:xfrm flipH="1">
              <a:off x="3107959" y="5345262"/>
              <a:ext cx="411761" cy="494147"/>
            </a:xfrm>
            <a:prstGeom prst="straightConnector1">
              <a:avLst/>
            </a:prstGeom>
            <a:noFill/>
            <a:ln w="19050" cap="flat" cmpd="sng">
              <a:solidFill>
                <a:srgbClr val="595959"/>
              </a:solidFill>
              <a:prstDash val="solid"/>
              <a:round/>
              <a:headEnd type="none" w="med" len="med"/>
              <a:tailEnd type="none" w="med" len="med"/>
            </a:ln>
          </p:spPr>
        </p:cxnSp>
        <p:cxnSp>
          <p:nvCxnSpPr>
            <p:cNvPr id="31" name="Google Shape;162;p13">
              <a:extLst>
                <a:ext uri="{FF2B5EF4-FFF2-40B4-BE49-F238E27FC236}">
                  <a16:creationId xmlns:a16="http://schemas.microsoft.com/office/drawing/2014/main" id="{B9C7D92D-D16F-A381-F106-AD09575E9FAE}"/>
                </a:ext>
              </a:extLst>
            </p:cNvPr>
            <p:cNvCxnSpPr/>
            <p:nvPr/>
          </p:nvCxnSpPr>
          <p:spPr>
            <a:xfrm>
              <a:off x="1571794" y="5240230"/>
              <a:ext cx="258835" cy="597095"/>
            </a:xfrm>
            <a:prstGeom prst="straightConnector1">
              <a:avLst/>
            </a:prstGeom>
            <a:noFill/>
            <a:ln w="19050" cap="flat" cmpd="sng">
              <a:solidFill>
                <a:srgbClr val="595959"/>
              </a:solidFill>
              <a:prstDash val="solid"/>
              <a:round/>
              <a:headEnd type="none" w="med" len="med"/>
              <a:tailEnd type="none" w="med" len="med"/>
            </a:ln>
          </p:spPr>
        </p:cxnSp>
        <p:cxnSp>
          <p:nvCxnSpPr>
            <p:cNvPr id="32" name="Google Shape;163;p13">
              <a:extLst>
                <a:ext uri="{FF2B5EF4-FFF2-40B4-BE49-F238E27FC236}">
                  <a16:creationId xmlns:a16="http://schemas.microsoft.com/office/drawing/2014/main" id="{8105BA4B-7298-0642-5492-B80A4E2DC8D2}"/>
                </a:ext>
              </a:extLst>
            </p:cNvPr>
            <p:cNvCxnSpPr/>
            <p:nvPr/>
          </p:nvCxnSpPr>
          <p:spPr>
            <a:xfrm rot="10800000">
              <a:off x="2957808" y="5059552"/>
              <a:ext cx="153915" cy="784753"/>
            </a:xfrm>
            <a:prstGeom prst="straightConnector1">
              <a:avLst/>
            </a:prstGeom>
            <a:noFill/>
            <a:ln w="19050" cap="flat" cmpd="sng">
              <a:solidFill>
                <a:srgbClr val="595959"/>
              </a:solidFill>
              <a:prstDash val="solid"/>
              <a:round/>
              <a:headEnd type="none" w="med" len="med"/>
              <a:tailEnd type="none" w="med" len="med"/>
            </a:ln>
          </p:spPr>
        </p:cxnSp>
        <p:cxnSp>
          <p:nvCxnSpPr>
            <p:cNvPr id="33" name="Google Shape;164;p13">
              <a:extLst>
                <a:ext uri="{FF2B5EF4-FFF2-40B4-BE49-F238E27FC236}">
                  <a16:creationId xmlns:a16="http://schemas.microsoft.com/office/drawing/2014/main" id="{E95D4570-7E9B-23BF-FC26-DE9258341C21}"/>
                </a:ext>
              </a:extLst>
            </p:cNvPr>
            <p:cNvCxnSpPr/>
            <p:nvPr/>
          </p:nvCxnSpPr>
          <p:spPr>
            <a:xfrm rot="10800000" flipH="1">
              <a:off x="1830814" y="5554837"/>
              <a:ext cx="605269" cy="282370"/>
            </a:xfrm>
            <a:prstGeom prst="straightConnector1">
              <a:avLst/>
            </a:prstGeom>
            <a:noFill/>
            <a:ln w="19050" cap="flat" cmpd="sng">
              <a:solidFill>
                <a:srgbClr val="595959"/>
              </a:solidFill>
              <a:prstDash val="solid"/>
              <a:round/>
              <a:headEnd type="none" w="med" len="med"/>
              <a:tailEnd type="none" w="med" len="med"/>
            </a:ln>
          </p:spPr>
        </p:cxnSp>
        <p:cxnSp>
          <p:nvCxnSpPr>
            <p:cNvPr id="34" name="Google Shape;165;p13">
              <a:extLst>
                <a:ext uri="{FF2B5EF4-FFF2-40B4-BE49-F238E27FC236}">
                  <a16:creationId xmlns:a16="http://schemas.microsoft.com/office/drawing/2014/main" id="{AAAFFA11-7F0A-5486-8857-C26B5C7937C1}"/>
                </a:ext>
              </a:extLst>
            </p:cNvPr>
            <p:cNvCxnSpPr/>
            <p:nvPr/>
          </p:nvCxnSpPr>
          <p:spPr>
            <a:xfrm flipH="1">
              <a:off x="2213445" y="5555010"/>
              <a:ext cx="222707" cy="907113"/>
            </a:xfrm>
            <a:prstGeom prst="straightConnector1">
              <a:avLst/>
            </a:prstGeom>
            <a:noFill/>
            <a:ln w="19050" cap="flat" cmpd="sng">
              <a:solidFill>
                <a:srgbClr val="595959"/>
              </a:solidFill>
              <a:prstDash val="solid"/>
              <a:round/>
              <a:headEnd type="none" w="med" len="med"/>
              <a:tailEnd type="none" w="med" len="med"/>
            </a:ln>
          </p:spPr>
        </p:cxnSp>
        <p:cxnSp>
          <p:nvCxnSpPr>
            <p:cNvPr id="35" name="Google Shape;166;p13">
              <a:extLst>
                <a:ext uri="{FF2B5EF4-FFF2-40B4-BE49-F238E27FC236}">
                  <a16:creationId xmlns:a16="http://schemas.microsoft.com/office/drawing/2014/main" id="{A9436E02-1BDE-5764-205D-D238C6791911}"/>
                </a:ext>
              </a:extLst>
            </p:cNvPr>
            <p:cNvCxnSpPr/>
            <p:nvPr/>
          </p:nvCxnSpPr>
          <p:spPr>
            <a:xfrm rot="10800000" flipH="1">
              <a:off x="2438338" y="5055921"/>
              <a:ext cx="511732" cy="489441"/>
            </a:xfrm>
            <a:prstGeom prst="straightConnector1">
              <a:avLst/>
            </a:prstGeom>
            <a:noFill/>
            <a:ln w="19050" cap="flat" cmpd="sng">
              <a:solidFill>
                <a:srgbClr val="595959"/>
              </a:solidFill>
              <a:prstDash val="solid"/>
              <a:round/>
              <a:headEnd type="none" w="med" len="med"/>
              <a:tailEnd type="none" w="med" len="med"/>
            </a:ln>
          </p:spPr>
        </p:cxnSp>
        <p:cxnSp>
          <p:nvCxnSpPr>
            <p:cNvPr id="36" name="Google Shape;167;p13">
              <a:extLst>
                <a:ext uri="{FF2B5EF4-FFF2-40B4-BE49-F238E27FC236}">
                  <a16:creationId xmlns:a16="http://schemas.microsoft.com/office/drawing/2014/main" id="{9A019A1A-84B0-01FE-C294-E41E92AD1F60}"/>
                </a:ext>
              </a:extLst>
            </p:cNvPr>
            <p:cNvCxnSpPr/>
            <p:nvPr/>
          </p:nvCxnSpPr>
          <p:spPr>
            <a:xfrm>
              <a:off x="2438546" y="5564332"/>
              <a:ext cx="669112" cy="284723"/>
            </a:xfrm>
            <a:prstGeom prst="straightConnector1">
              <a:avLst/>
            </a:prstGeom>
            <a:noFill/>
            <a:ln w="19050" cap="flat" cmpd="sng">
              <a:solidFill>
                <a:srgbClr val="595959"/>
              </a:solidFill>
              <a:prstDash val="solid"/>
              <a:round/>
              <a:headEnd type="none" w="med" len="med"/>
              <a:tailEnd type="none" w="med" len="med"/>
            </a:ln>
          </p:spPr>
        </p:cxnSp>
        <p:cxnSp>
          <p:nvCxnSpPr>
            <p:cNvPr id="37" name="Google Shape;168;p13">
              <a:extLst>
                <a:ext uri="{FF2B5EF4-FFF2-40B4-BE49-F238E27FC236}">
                  <a16:creationId xmlns:a16="http://schemas.microsoft.com/office/drawing/2014/main" id="{293338ED-0577-CCCA-3DAA-F8D92FD541D4}"/>
                </a:ext>
              </a:extLst>
            </p:cNvPr>
            <p:cNvCxnSpPr/>
            <p:nvPr/>
          </p:nvCxnSpPr>
          <p:spPr>
            <a:xfrm>
              <a:off x="1831860" y="5844305"/>
              <a:ext cx="386026" cy="608272"/>
            </a:xfrm>
            <a:prstGeom prst="straightConnector1">
              <a:avLst/>
            </a:prstGeom>
            <a:noFill/>
            <a:ln w="19050" cap="flat" cmpd="sng">
              <a:solidFill>
                <a:srgbClr val="595959"/>
              </a:solidFill>
              <a:prstDash val="solid"/>
              <a:round/>
              <a:headEnd type="none" w="med" len="med"/>
              <a:tailEnd type="none" w="med" len="med"/>
            </a:ln>
          </p:spPr>
        </p:cxnSp>
        <p:sp>
          <p:nvSpPr>
            <p:cNvPr id="38" name="Google Shape;169;p13">
              <a:extLst>
                <a:ext uri="{FF2B5EF4-FFF2-40B4-BE49-F238E27FC236}">
                  <a16:creationId xmlns:a16="http://schemas.microsoft.com/office/drawing/2014/main" id="{15FF5D3D-B7D6-CEEF-EF51-980F3267F76D}"/>
                </a:ext>
              </a:extLst>
            </p:cNvPr>
            <p:cNvSpPr/>
            <p:nvPr/>
          </p:nvSpPr>
          <p:spPr>
            <a:xfrm>
              <a:off x="1668005" y="5630471"/>
              <a:ext cx="325648" cy="387082"/>
            </a:xfrm>
            <a:prstGeom prst="ellipse">
              <a:avLst/>
            </a:prstGeom>
            <a:solidFill>
              <a:srgbClr val="F5CCCD"/>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39" name="Google Shape;170;p13">
              <a:extLst>
                <a:ext uri="{FF2B5EF4-FFF2-40B4-BE49-F238E27FC236}">
                  <a16:creationId xmlns:a16="http://schemas.microsoft.com/office/drawing/2014/main" id="{0A0E099B-A48A-61E9-4E27-928D489BB345}"/>
                </a:ext>
              </a:extLst>
            </p:cNvPr>
            <p:cNvSpPr/>
            <p:nvPr/>
          </p:nvSpPr>
          <p:spPr>
            <a:xfrm>
              <a:off x="2268110" y="5361345"/>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0" name="Google Shape;171;p13">
              <a:extLst>
                <a:ext uri="{FF2B5EF4-FFF2-40B4-BE49-F238E27FC236}">
                  <a16:creationId xmlns:a16="http://schemas.microsoft.com/office/drawing/2014/main" id="{4EEE4CEE-F5E8-3F37-F063-CE416A496CE1}"/>
                </a:ext>
              </a:extLst>
            </p:cNvPr>
            <p:cNvSpPr/>
            <p:nvPr/>
          </p:nvSpPr>
          <p:spPr>
            <a:xfrm>
              <a:off x="2794899" y="4852701"/>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1" name="Google Shape;172;p13">
              <a:extLst>
                <a:ext uri="{FF2B5EF4-FFF2-40B4-BE49-F238E27FC236}">
                  <a16:creationId xmlns:a16="http://schemas.microsoft.com/office/drawing/2014/main" id="{03FB8F51-6F6F-FF0D-C20D-97E83BE1C202}"/>
                </a:ext>
              </a:extLst>
            </p:cNvPr>
            <p:cNvSpPr/>
            <p:nvPr/>
          </p:nvSpPr>
          <p:spPr>
            <a:xfrm>
              <a:off x="2054712" y="6257928"/>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42" name="Google Shape;173;p13">
              <a:extLst>
                <a:ext uri="{FF2B5EF4-FFF2-40B4-BE49-F238E27FC236}">
                  <a16:creationId xmlns:a16="http://schemas.microsoft.com/office/drawing/2014/main" id="{ED8E4B51-34B9-261B-6180-9AE06CCF2FC1}"/>
                </a:ext>
              </a:extLst>
            </p:cNvPr>
            <p:cNvSpPr/>
            <p:nvPr/>
          </p:nvSpPr>
          <p:spPr>
            <a:xfrm>
              <a:off x="1416532" y="5055409"/>
              <a:ext cx="325648" cy="387082"/>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3" name="Google Shape;174;p13">
              <a:extLst>
                <a:ext uri="{FF2B5EF4-FFF2-40B4-BE49-F238E27FC236}">
                  <a16:creationId xmlns:a16="http://schemas.microsoft.com/office/drawing/2014/main" id="{490D3248-3340-66F1-B96A-128935F7653A}"/>
                </a:ext>
              </a:extLst>
            </p:cNvPr>
            <p:cNvSpPr/>
            <p:nvPr/>
          </p:nvSpPr>
          <p:spPr>
            <a:xfrm>
              <a:off x="3353508" y="5158690"/>
              <a:ext cx="325648" cy="387082"/>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44" name="Google Shape;175;p13">
              <a:extLst>
                <a:ext uri="{FF2B5EF4-FFF2-40B4-BE49-F238E27FC236}">
                  <a16:creationId xmlns:a16="http://schemas.microsoft.com/office/drawing/2014/main" id="{CCE785A7-DC3C-C75D-0609-984FE184972A}"/>
                </a:ext>
              </a:extLst>
            </p:cNvPr>
            <p:cNvCxnSpPr/>
            <p:nvPr/>
          </p:nvCxnSpPr>
          <p:spPr>
            <a:xfrm>
              <a:off x="4324530" y="5430524"/>
              <a:ext cx="558253" cy="312960"/>
            </a:xfrm>
            <a:prstGeom prst="straightConnector1">
              <a:avLst/>
            </a:prstGeom>
            <a:noFill/>
            <a:ln w="19050" cap="flat" cmpd="sng">
              <a:solidFill>
                <a:srgbClr val="595959"/>
              </a:solidFill>
              <a:prstDash val="solid"/>
              <a:round/>
              <a:headEnd type="none" w="med" len="med"/>
              <a:tailEnd type="none" w="med" len="med"/>
            </a:ln>
          </p:spPr>
        </p:cxnSp>
        <p:cxnSp>
          <p:nvCxnSpPr>
            <p:cNvPr id="45" name="Google Shape;176;p13">
              <a:extLst>
                <a:ext uri="{FF2B5EF4-FFF2-40B4-BE49-F238E27FC236}">
                  <a16:creationId xmlns:a16="http://schemas.microsoft.com/office/drawing/2014/main" id="{FDD10E81-4B52-8529-8D0C-6D5F0B1694D8}"/>
                </a:ext>
              </a:extLst>
            </p:cNvPr>
            <p:cNvCxnSpPr/>
            <p:nvPr/>
          </p:nvCxnSpPr>
          <p:spPr>
            <a:xfrm flipH="1">
              <a:off x="4437007" y="5734156"/>
              <a:ext cx="450364" cy="484147"/>
            </a:xfrm>
            <a:prstGeom prst="straightConnector1">
              <a:avLst/>
            </a:prstGeom>
            <a:noFill/>
            <a:ln w="19050" cap="flat" cmpd="sng">
              <a:solidFill>
                <a:srgbClr val="595959"/>
              </a:solidFill>
              <a:prstDash val="solid"/>
              <a:round/>
              <a:headEnd type="none" w="med" len="med"/>
              <a:tailEnd type="none" w="med" len="med"/>
            </a:ln>
          </p:spPr>
        </p:cxnSp>
        <p:cxnSp>
          <p:nvCxnSpPr>
            <p:cNvPr id="46" name="Google Shape;177;p13">
              <a:extLst>
                <a:ext uri="{FF2B5EF4-FFF2-40B4-BE49-F238E27FC236}">
                  <a16:creationId xmlns:a16="http://schemas.microsoft.com/office/drawing/2014/main" id="{CCA4E40F-DF2A-5712-AED6-60E08B4A1762}"/>
                </a:ext>
              </a:extLst>
            </p:cNvPr>
            <p:cNvCxnSpPr/>
            <p:nvPr/>
          </p:nvCxnSpPr>
          <p:spPr>
            <a:xfrm rot="10800000">
              <a:off x="4325329" y="5448482"/>
              <a:ext cx="101456" cy="773576"/>
            </a:xfrm>
            <a:prstGeom prst="straightConnector1">
              <a:avLst/>
            </a:prstGeom>
            <a:noFill/>
            <a:ln w="19050" cap="flat" cmpd="sng">
              <a:solidFill>
                <a:srgbClr val="595959"/>
              </a:solidFill>
              <a:prstDash val="solid"/>
              <a:round/>
              <a:headEnd type="none" w="med" len="med"/>
              <a:tailEnd type="none" w="med" len="med"/>
            </a:ln>
          </p:spPr>
        </p:cxnSp>
        <p:cxnSp>
          <p:nvCxnSpPr>
            <p:cNvPr id="47" name="Google Shape;178;p13">
              <a:extLst>
                <a:ext uri="{FF2B5EF4-FFF2-40B4-BE49-F238E27FC236}">
                  <a16:creationId xmlns:a16="http://schemas.microsoft.com/office/drawing/2014/main" id="{2BEA3A42-FB51-968E-CA71-441F1AC888BB}"/>
                </a:ext>
              </a:extLst>
            </p:cNvPr>
            <p:cNvCxnSpPr/>
            <p:nvPr/>
          </p:nvCxnSpPr>
          <p:spPr>
            <a:xfrm rot="10800000" flipH="1">
              <a:off x="3364409" y="5969103"/>
              <a:ext cx="447889" cy="457674"/>
            </a:xfrm>
            <a:prstGeom prst="straightConnector1">
              <a:avLst/>
            </a:prstGeom>
            <a:noFill/>
            <a:ln w="19050" cap="flat" cmpd="sng">
              <a:solidFill>
                <a:srgbClr val="595959"/>
              </a:solidFill>
              <a:prstDash val="solid"/>
              <a:round/>
              <a:headEnd type="none" w="med" len="med"/>
              <a:tailEnd type="none" w="med" len="med"/>
            </a:ln>
          </p:spPr>
        </p:cxnSp>
        <p:cxnSp>
          <p:nvCxnSpPr>
            <p:cNvPr id="48" name="Google Shape;179;p13">
              <a:extLst>
                <a:ext uri="{FF2B5EF4-FFF2-40B4-BE49-F238E27FC236}">
                  <a16:creationId xmlns:a16="http://schemas.microsoft.com/office/drawing/2014/main" id="{FE345174-F0D4-40D7-9510-2A5D77E7880C}"/>
                </a:ext>
              </a:extLst>
            </p:cNvPr>
            <p:cNvCxnSpPr/>
            <p:nvPr/>
          </p:nvCxnSpPr>
          <p:spPr>
            <a:xfrm rot="10800000" flipH="1">
              <a:off x="3805988" y="5444815"/>
              <a:ext cx="511732" cy="489441"/>
            </a:xfrm>
            <a:prstGeom prst="straightConnector1">
              <a:avLst/>
            </a:prstGeom>
            <a:noFill/>
            <a:ln w="19050" cap="flat" cmpd="sng">
              <a:solidFill>
                <a:srgbClr val="595959"/>
              </a:solidFill>
              <a:prstDash val="solid"/>
              <a:round/>
              <a:headEnd type="none" w="med" len="med"/>
              <a:tailEnd type="none" w="med" len="med"/>
            </a:ln>
          </p:spPr>
        </p:cxnSp>
        <p:cxnSp>
          <p:nvCxnSpPr>
            <p:cNvPr id="49" name="Google Shape;180;p13">
              <a:extLst>
                <a:ext uri="{FF2B5EF4-FFF2-40B4-BE49-F238E27FC236}">
                  <a16:creationId xmlns:a16="http://schemas.microsoft.com/office/drawing/2014/main" id="{B2224A71-70E4-7CB1-32FD-0A64C6B1601E}"/>
                </a:ext>
              </a:extLst>
            </p:cNvPr>
            <p:cNvCxnSpPr/>
            <p:nvPr/>
          </p:nvCxnSpPr>
          <p:spPr>
            <a:xfrm>
              <a:off x="3806196" y="5953225"/>
              <a:ext cx="620116" cy="268840"/>
            </a:xfrm>
            <a:prstGeom prst="straightConnector1">
              <a:avLst/>
            </a:prstGeom>
            <a:noFill/>
            <a:ln w="19050" cap="flat" cmpd="sng">
              <a:solidFill>
                <a:srgbClr val="595959"/>
              </a:solidFill>
              <a:prstDash val="solid"/>
              <a:round/>
              <a:headEnd type="none" w="med" len="med"/>
              <a:tailEnd type="none" w="med" len="med"/>
            </a:ln>
          </p:spPr>
        </p:cxnSp>
        <p:sp>
          <p:nvSpPr>
            <p:cNvPr id="50" name="Google Shape;181;p13">
              <a:extLst>
                <a:ext uri="{FF2B5EF4-FFF2-40B4-BE49-F238E27FC236}">
                  <a16:creationId xmlns:a16="http://schemas.microsoft.com/office/drawing/2014/main" id="{0AD356BB-9F6B-4326-4FA8-E34DED1ED5CD}"/>
                </a:ext>
              </a:extLst>
            </p:cNvPr>
            <p:cNvSpPr/>
            <p:nvPr/>
          </p:nvSpPr>
          <p:spPr>
            <a:xfrm>
              <a:off x="3201600" y="6220041"/>
              <a:ext cx="325648" cy="387082"/>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1" name="Google Shape;182;p13">
              <a:extLst>
                <a:ext uri="{FF2B5EF4-FFF2-40B4-BE49-F238E27FC236}">
                  <a16:creationId xmlns:a16="http://schemas.microsoft.com/office/drawing/2014/main" id="{B7C95CCA-BC46-B49C-C021-B34BA40AB24E}"/>
                </a:ext>
              </a:extLst>
            </p:cNvPr>
            <p:cNvSpPr/>
            <p:nvPr/>
          </p:nvSpPr>
          <p:spPr>
            <a:xfrm>
              <a:off x="3635761" y="5750239"/>
              <a:ext cx="325648" cy="387082"/>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2" name="Google Shape;183;p13">
              <a:extLst>
                <a:ext uri="{FF2B5EF4-FFF2-40B4-BE49-F238E27FC236}">
                  <a16:creationId xmlns:a16="http://schemas.microsoft.com/office/drawing/2014/main" id="{5215D8BE-44EA-AD44-8244-5D7FEE11F2C7}"/>
                </a:ext>
              </a:extLst>
            </p:cNvPr>
            <p:cNvSpPr/>
            <p:nvPr/>
          </p:nvSpPr>
          <p:spPr>
            <a:xfrm>
              <a:off x="4162549" y="5241595"/>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3" name="Google Shape;184;p13">
              <a:extLst>
                <a:ext uri="{FF2B5EF4-FFF2-40B4-BE49-F238E27FC236}">
                  <a16:creationId xmlns:a16="http://schemas.microsoft.com/office/drawing/2014/main" id="{2D8EF9B8-B5A3-D9D5-EB87-00CD91DB09CD}"/>
                </a:ext>
              </a:extLst>
            </p:cNvPr>
            <p:cNvSpPr/>
            <p:nvPr/>
          </p:nvSpPr>
          <p:spPr>
            <a:xfrm>
              <a:off x="4271739" y="6019365"/>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4" name="Google Shape;185;p13">
              <a:extLst>
                <a:ext uri="{FF2B5EF4-FFF2-40B4-BE49-F238E27FC236}">
                  <a16:creationId xmlns:a16="http://schemas.microsoft.com/office/drawing/2014/main" id="{10329481-49FC-FC8B-9ECF-0923629EF03D}"/>
                </a:ext>
              </a:extLst>
            </p:cNvPr>
            <p:cNvSpPr/>
            <p:nvPr/>
          </p:nvSpPr>
          <p:spPr>
            <a:xfrm>
              <a:off x="2950128" y="5644980"/>
              <a:ext cx="325648" cy="387082"/>
            </a:xfrm>
            <a:prstGeom prst="ellipse">
              <a:avLst/>
            </a:prstGeom>
            <a:solidFill>
              <a:srgbClr val="EB9A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5" name="Google Shape;186;p13">
              <a:extLst>
                <a:ext uri="{FF2B5EF4-FFF2-40B4-BE49-F238E27FC236}">
                  <a16:creationId xmlns:a16="http://schemas.microsoft.com/office/drawing/2014/main" id="{F1DBFBD1-99C8-E335-B048-1C46C897F921}"/>
                </a:ext>
              </a:extLst>
            </p:cNvPr>
            <p:cNvSpPr/>
            <p:nvPr/>
          </p:nvSpPr>
          <p:spPr>
            <a:xfrm>
              <a:off x="4721160" y="5547584"/>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6" name="Google Shape;187;p13">
              <a:extLst>
                <a:ext uri="{FF2B5EF4-FFF2-40B4-BE49-F238E27FC236}">
                  <a16:creationId xmlns:a16="http://schemas.microsoft.com/office/drawing/2014/main" id="{8A6E4B4D-821C-4602-9F8E-57D0D084A506}"/>
                </a:ext>
              </a:extLst>
            </p:cNvPr>
            <p:cNvSpPr/>
            <p:nvPr/>
          </p:nvSpPr>
          <p:spPr>
            <a:xfrm>
              <a:off x="2705511" y="4010423"/>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7" name="Google Shape;188;p13">
              <a:extLst>
                <a:ext uri="{FF2B5EF4-FFF2-40B4-BE49-F238E27FC236}">
                  <a16:creationId xmlns:a16="http://schemas.microsoft.com/office/drawing/2014/main" id="{DB4B67F6-572D-4A03-C8C4-530DDA543B05}"/>
                </a:ext>
              </a:extLst>
            </p:cNvPr>
            <p:cNvSpPr/>
            <p:nvPr/>
          </p:nvSpPr>
          <p:spPr>
            <a:xfrm>
              <a:off x="2931882" y="3429000"/>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8" name="Google Shape;189;p13">
              <a:extLst>
                <a:ext uri="{FF2B5EF4-FFF2-40B4-BE49-F238E27FC236}">
                  <a16:creationId xmlns:a16="http://schemas.microsoft.com/office/drawing/2014/main" id="{A460134C-7F87-FEB2-5E21-80C70C5FE7E5}"/>
                </a:ext>
              </a:extLst>
            </p:cNvPr>
            <p:cNvSpPr/>
            <p:nvPr/>
          </p:nvSpPr>
          <p:spPr>
            <a:xfrm>
              <a:off x="2254489" y="4499490"/>
              <a:ext cx="325648" cy="387082"/>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9" name="Google Shape;191;p13">
              <a:extLst>
                <a:ext uri="{FF2B5EF4-FFF2-40B4-BE49-F238E27FC236}">
                  <a16:creationId xmlns:a16="http://schemas.microsoft.com/office/drawing/2014/main" id="{0C997A9A-150B-AD36-9599-E6D7E481C989}"/>
                </a:ext>
              </a:extLst>
            </p:cNvPr>
            <p:cNvSpPr/>
            <p:nvPr/>
          </p:nvSpPr>
          <p:spPr>
            <a:xfrm>
              <a:off x="1984752" y="3945984"/>
              <a:ext cx="325648" cy="387082"/>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0" name="Google Shape;192;p13">
              <a:extLst>
                <a:ext uri="{FF2B5EF4-FFF2-40B4-BE49-F238E27FC236}">
                  <a16:creationId xmlns:a16="http://schemas.microsoft.com/office/drawing/2014/main" id="{050F70AA-B000-B8A6-14C6-72231ED9D8CE}"/>
                </a:ext>
              </a:extLst>
            </p:cNvPr>
            <p:cNvSpPr/>
            <p:nvPr/>
          </p:nvSpPr>
          <p:spPr>
            <a:xfrm>
              <a:off x="3353439" y="3816104"/>
              <a:ext cx="325648" cy="387082"/>
            </a:xfrm>
            <a:prstGeom prst="ellipse">
              <a:avLst/>
            </a:prstGeom>
            <a:solidFill>
              <a:srgbClr val="EB9A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1" name="Google Shape;193;p13">
              <a:extLst>
                <a:ext uri="{FF2B5EF4-FFF2-40B4-BE49-F238E27FC236}">
                  <a16:creationId xmlns:a16="http://schemas.microsoft.com/office/drawing/2014/main" id="{2FF420E7-122B-2202-3A15-86BC3D0046E0}"/>
                </a:ext>
              </a:extLst>
            </p:cNvPr>
            <p:cNvSpPr/>
            <p:nvPr/>
          </p:nvSpPr>
          <p:spPr>
            <a:xfrm>
              <a:off x="3120362" y="4351471"/>
              <a:ext cx="325648" cy="387082"/>
            </a:xfrm>
            <a:prstGeom prst="ellipse">
              <a:avLst/>
            </a:prstGeom>
            <a:solidFill>
              <a:srgbClr val="F5CCCD"/>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2" name="Google Shape;194;p13">
              <a:extLst>
                <a:ext uri="{FF2B5EF4-FFF2-40B4-BE49-F238E27FC236}">
                  <a16:creationId xmlns:a16="http://schemas.microsoft.com/office/drawing/2014/main" id="{EA95869F-6047-CCF0-226D-007782467526}"/>
                </a:ext>
              </a:extLst>
            </p:cNvPr>
            <p:cNvSpPr/>
            <p:nvPr/>
          </p:nvSpPr>
          <p:spPr>
            <a:xfrm>
              <a:off x="3946083" y="3864383"/>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3" name="Google Shape;195;p13">
              <a:extLst>
                <a:ext uri="{FF2B5EF4-FFF2-40B4-BE49-F238E27FC236}">
                  <a16:creationId xmlns:a16="http://schemas.microsoft.com/office/drawing/2014/main" id="{D4527F64-BE54-A343-4E81-E502283FFAC8}"/>
                </a:ext>
              </a:extLst>
            </p:cNvPr>
            <p:cNvSpPr/>
            <p:nvPr/>
          </p:nvSpPr>
          <p:spPr>
            <a:xfrm>
              <a:off x="1739918" y="4465623"/>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4" name="Google Shape;196;p13">
              <a:extLst>
                <a:ext uri="{FF2B5EF4-FFF2-40B4-BE49-F238E27FC236}">
                  <a16:creationId xmlns:a16="http://schemas.microsoft.com/office/drawing/2014/main" id="{F66D8281-02A7-95AA-3CAD-1FC23A1B280B}"/>
                </a:ext>
              </a:extLst>
            </p:cNvPr>
            <p:cNvSpPr/>
            <p:nvPr/>
          </p:nvSpPr>
          <p:spPr>
            <a:xfrm>
              <a:off x="3665924" y="4370176"/>
              <a:ext cx="325648" cy="387082"/>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5" name="Google Shape;197;p13">
              <a:extLst>
                <a:ext uri="{FF2B5EF4-FFF2-40B4-BE49-F238E27FC236}">
                  <a16:creationId xmlns:a16="http://schemas.microsoft.com/office/drawing/2014/main" id="{87B69AA0-011B-A8E2-2468-DB419239CD09}"/>
                </a:ext>
              </a:extLst>
            </p:cNvPr>
            <p:cNvSpPr/>
            <p:nvPr/>
          </p:nvSpPr>
          <p:spPr>
            <a:xfrm>
              <a:off x="4606986" y="4930578"/>
              <a:ext cx="325648" cy="387082"/>
            </a:xfrm>
            <a:prstGeom prst="ellipse">
              <a:avLst/>
            </a:prstGeom>
            <a:solidFill>
              <a:srgbClr val="EB9A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6" name="Google Shape;199;p13">
              <a:extLst>
                <a:ext uri="{FF2B5EF4-FFF2-40B4-BE49-F238E27FC236}">
                  <a16:creationId xmlns:a16="http://schemas.microsoft.com/office/drawing/2014/main" id="{F20C7C93-F808-1E31-3E8C-9EFC4D9D310D}"/>
                </a:ext>
              </a:extLst>
            </p:cNvPr>
            <p:cNvSpPr/>
            <p:nvPr/>
          </p:nvSpPr>
          <p:spPr>
            <a:xfrm>
              <a:off x="4101152" y="4677132"/>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grpSp>
        <p:nvGrpSpPr>
          <p:cNvPr id="68" name="Group 67">
            <a:extLst>
              <a:ext uri="{FF2B5EF4-FFF2-40B4-BE49-F238E27FC236}">
                <a16:creationId xmlns:a16="http://schemas.microsoft.com/office/drawing/2014/main" id="{C7407E95-3A90-44A4-0676-9DB5967EF4B5}"/>
              </a:ext>
            </a:extLst>
          </p:cNvPr>
          <p:cNvGrpSpPr/>
          <p:nvPr/>
        </p:nvGrpSpPr>
        <p:grpSpPr>
          <a:xfrm>
            <a:off x="6808134" y="1064437"/>
            <a:ext cx="2568960" cy="1880463"/>
            <a:chOff x="7444980" y="3220824"/>
            <a:chExt cx="3630276" cy="3216010"/>
          </a:xfrm>
        </p:grpSpPr>
        <p:cxnSp>
          <p:nvCxnSpPr>
            <p:cNvPr id="69" name="Google Shape;140;p13">
              <a:extLst>
                <a:ext uri="{FF2B5EF4-FFF2-40B4-BE49-F238E27FC236}">
                  <a16:creationId xmlns:a16="http://schemas.microsoft.com/office/drawing/2014/main" id="{4706B1AE-869E-B702-EEA7-36379C62144D}"/>
                </a:ext>
              </a:extLst>
            </p:cNvPr>
            <p:cNvCxnSpPr/>
            <p:nvPr/>
          </p:nvCxnSpPr>
          <p:spPr>
            <a:xfrm>
              <a:off x="7937285" y="4468940"/>
              <a:ext cx="525094" cy="14118"/>
            </a:xfrm>
            <a:prstGeom prst="straightConnector1">
              <a:avLst/>
            </a:prstGeom>
            <a:noFill/>
            <a:ln w="19050" cap="flat" cmpd="sng">
              <a:solidFill>
                <a:srgbClr val="595959"/>
              </a:solidFill>
              <a:prstDash val="solid"/>
              <a:round/>
              <a:headEnd type="none" w="med" len="med"/>
              <a:tailEnd type="none" w="med" len="med"/>
            </a:ln>
          </p:spPr>
        </p:cxnSp>
        <p:cxnSp>
          <p:nvCxnSpPr>
            <p:cNvPr id="70" name="Google Shape;141;p13">
              <a:extLst>
                <a:ext uri="{FF2B5EF4-FFF2-40B4-BE49-F238E27FC236}">
                  <a16:creationId xmlns:a16="http://schemas.microsoft.com/office/drawing/2014/main" id="{4BEC0489-C745-8D5A-711E-51DA00D5B457}"/>
                </a:ext>
              </a:extLst>
            </p:cNvPr>
            <p:cNvCxnSpPr/>
            <p:nvPr/>
          </p:nvCxnSpPr>
          <p:spPr>
            <a:xfrm>
              <a:off x="9871498" y="4355404"/>
              <a:ext cx="426113" cy="312372"/>
            </a:xfrm>
            <a:prstGeom prst="straightConnector1">
              <a:avLst/>
            </a:prstGeom>
            <a:noFill/>
            <a:ln w="19050" cap="flat" cmpd="sng">
              <a:solidFill>
                <a:srgbClr val="595959"/>
              </a:solidFill>
              <a:prstDash val="solid"/>
              <a:round/>
              <a:headEnd type="none" w="med" len="med"/>
              <a:tailEnd type="none" w="med" len="med"/>
            </a:ln>
          </p:spPr>
        </p:cxnSp>
        <p:cxnSp>
          <p:nvCxnSpPr>
            <p:cNvPr id="71" name="Google Shape;142;p13">
              <a:extLst>
                <a:ext uri="{FF2B5EF4-FFF2-40B4-BE49-F238E27FC236}">
                  <a16:creationId xmlns:a16="http://schemas.microsoft.com/office/drawing/2014/main" id="{2E66ABE2-C55D-93AE-899E-2786BD3C934E}"/>
                </a:ext>
              </a:extLst>
            </p:cNvPr>
            <p:cNvCxnSpPr/>
            <p:nvPr/>
          </p:nvCxnSpPr>
          <p:spPr>
            <a:xfrm rot="10800000" flipH="1">
              <a:off x="9322277" y="4346138"/>
              <a:ext cx="549345" cy="32943"/>
            </a:xfrm>
            <a:prstGeom prst="straightConnector1">
              <a:avLst/>
            </a:prstGeom>
            <a:noFill/>
            <a:ln w="19050" cap="flat" cmpd="sng">
              <a:solidFill>
                <a:srgbClr val="595959"/>
              </a:solidFill>
              <a:prstDash val="solid"/>
              <a:round/>
              <a:headEnd type="none" w="med" len="med"/>
              <a:tailEnd type="none" w="med" len="med"/>
            </a:ln>
          </p:spPr>
        </p:cxnSp>
        <p:cxnSp>
          <p:nvCxnSpPr>
            <p:cNvPr id="72" name="Google Shape;143;p13">
              <a:extLst>
                <a:ext uri="{FF2B5EF4-FFF2-40B4-BE49-F238E27FC236}">
                  <a16:creationId xmlns:a16="http://schemas.microsoft.com/office/drawing/2014/main" id="{ABECF3D3-CAB8-A712-758A-DA473C5E09B7}"/>
                </a:ext>
              </a:extLst>
            </p:cNvPr>
            <p:cNvCxnSpPr/>
            <p:nvPr/>
          </p:nvCxnSpPr>
          <p:spPr>
            <a:xfrm>
              <a:off x="9553109" y="3811400"/>
              <a:ext cx="310306" cy="544150"/>
            </a:xfrm>
            <a:prstGeom prst="straightConnector1">
              <a:avLst/>
            </a:prstGeom>
            <a:noFill/>
            <a:ln w="19050" cap="flat" cmpd="sng">
              <a:solidFill>
                <a:srgbClr val="595959"/>
              </a:solidFill>
              <a:prstDash val="solid"/>
              <a:round/>
              <a:headEnd type="none" w="med" len="med"/>
              <a:tailEnd type="none" w="med" len="med"/>
            </a:ln>
          </p:spPr>
        </p:cxnSp>
        <p:cxnSp>
          <p:nvCxnSpPr>
            <p:cNvPr id="73" name="Google Shape;144;p13">
              <a:extLst>
                <a:ext uri="{FF2B5EF4-FFF2-40B4-BE49-F238E27FC236}">
                  <a16:creationId xmlns:a16="http://schemas.microsoft.com/office/drawing/2014/main" id="{2235DA01-7F31-F901-93D8-7C68BC592D42}"/>
                </a:ext>
              </a:extLst>
            </p:cNvPr>
            <p:cNvCxnSpPr/>
            <p:nvPr/>
          </p:nvCxnSpPr>
          <p:spPr>
            <a:xfrm rot="10800000" flipH="1">
              <a:off x="10365001" y="4918673"/>
              <a:ext cx="445910" cy="288253"/>
            </a:xfrm>
            <a:prstGeom prst="straightConnector1">
              <a:avLst/>
            </a:prstGeom>
            <a:noFill/>
            <a:ln w="19050" cap="flat" cmpd="sng">
              <a:solidFill>
                <a:srgbClr val="595959"/>
              </a:solidFill>
              <a:prstDash val="solid"/>
              <a:round/>
              <a:headEnd type="none" w="med" len="med"/>
              <a:tailEnd type="none" w="med" len="med"/>
            </a:ln>
          </p:spPr>
        </p:cxnSp>
        <p:cxnSp>
          <p:nvCxnSpPr>
            <p:cNvPr id="74" name="Google Shape;145;p13">
              <a:extLst>
                <a:ext uri="{FF2B5EF4-FFF2-40B4-BE49-F238E27FC236}">
                  <a16:creationId xmlns:a16="http://schemas.microsoft.com/office/drawing/2014/main" id="{6EF30D04-B254-972B-56D0-3E3A9F09FB8D}"/>
                </a:ext>
              </a:extLst>
            </p:cNvPr>
            <p:cNvCxnSpPr/>
            <p:nvPr/>
          </p:nvCxnSpPr>
          <p:spPr>
            <a:xfrm rot="10800000">
              <a:off x="10305448" y="4663020"/>
              <a:ext cx="505298" cy="245897"/>
            </a:xfrm>
            <a:prstGeom prst="straightConnector1">
              <a:avLst/>
            </a:prstGeom>
            <a:noFill/>
            <a:ln w="19050" cap="flat" cmpd="sng">
              <a:solidFill>
                <a:srgbClr val="595959"/>
              </a:solidFill>
              <a:prstDash val="solid"/>
              <a:round/>
              <a:headEnd type="none" w="med" len="med"/>
              <a:tailEnd type="none" w="med" len="med"/>
            </a:ln>
          </p:spPr>
        </p:cxnSp>
        <p:cxnSp>
          <p:nvCxnSpPr>
            <p:cNvPr id="75" name="Google Shape;146;p13">
              <a:extLst>
                <a:ext uri="{FF2B5EF4-FFF2-40B4-BE49-F238E27FC236}">
                  <a16:creationId xmlns:a16="http://schemas.microsoft.com/office/drawing/2014/main" id="{F3AB5AFE-5237-44FD-183F-88E6574F919B}"/>
                </a:ext>
              </a:extLst>
            </p:cNvPr>
            <p:cNvCxnSpPr/>
            <p:nvPr/>
          </p:nvCxnSpPr>
          <p:spPr>
            <a:xfrm rot="10800000">
              <a:off x="10301117" y="4662824"/>
              <a:ext cx="55924" cy="553563"/>
            </a:xfrm>
            <a:prstGeom prst="straightConnector1">
              <a:avLst/>
            </a:prstGeom>
            <a:noFill/>
            <a:ln w="19050" cap="flat" cmpd="sng">
              <a:solidFill>
                <a:srgbClr val="595959"/>
              </a:solidFill>
              <a:prstDash val="solid"/>
              <a:round/>
              <a:headEnd type="none" w="med" len="med"/>
              <a:tailEnd type="none" w="med" len="med"/>
            </a:ln>
          </p:spPr>
        </p:cxnSp>
        <p:cxnSp>
          <p:nvCxnSpPr>
            <p:cNvPr id="76" name="Google Shape;149;p13">
              <a:extLst>
                <a:ext uri="{FF2B5EF4-FFF2-40B4-BE49-F238E27FC236}">
                  <a16:creationId xmlns:a16="http://schemas.microsoft.com/office/drawing/2014/main" id="{82BA94B4-C004-5987-FBF7-2E5E2C7269E4}"/>
                </a:ext>
              </a:extLst>
            </p:cNvPr>
            <p:cNvCxnSpPr/>
            <p:nvPr/>
          </p:nvCxnSpPr>
          <p:spPr>
            <a:xfrm rot="10800000" flipH="1">
              <a:off x="9318277" y="3811302"/>
              <a:ext cx="238544" cy="548856"/>
            </a:xfrm>
            <a:prstGeom prst="straightConnector1">
              <a:avLst/>
            </a:prstGeom>
            <a:noFill/>
            <a:ln w="19050" cap="flat" cmpd="sng">
              <a:solidFill>
                <a:srgbClr val="595959"/>
              </a:solidFill>
              <a:prstDash val="solid"/>
              <a:round/>
              <a:headEnd type="none" w="med" len="med"/>
              <a:tailEnd type="none" w="med" len="med"/>
            </a:ln>
          </p:spPr>
        </p:cxnSp>
        <p:cxnSp>
          <p:nvCxnSpPr>
            <p:cNvPr id="77" name="Google Shape;150;p13">
              <a:extLst>
                <a:ext uri="{FF2B5EF4-FFF2-40B4-BE49-F238E27FC236}">
                  <a16:creationId xmlns:a16="http://schemas.microsoft.com/office/drawing/2014/main" id="{354B328F-E211-977B-5BEA-3E2C05337CA0}"/>
                </a:ext>
              </a:extLst>
            </p:cNvPr>
            <p:cNvCxnSpPr/>
            <p:nvPr/>
          </p:nvCxnSpPr>
          <p:spPr>
            <a:xfrm rot="10800000" flipH="1">
              <a:off x="9003888" y="4350894"/>
              <a:ext cx="326142" cy="496500"/>
            </a:xfrm>
            <a:prstGeom prst="straightConnector1">
              <a:avLst/>
            </a:prstGeom>
            <a:noFill/>
            <a:ln w="19050" cap="flat" cmpd="sng">
              <a:solidFill>
                <a:srgbClr val="595959"/>
              </a:solidFill>
              <a:prstDash val="solid"/>
              <a:round/>
              <a:headEnd type="none" w="med" len="med"/>
              <a:tailEnd type="none" w="med" len="med"/>
            </a:ln>
          </p:spPr>
        </p:cxnSp>
        <p:cxnSp>
          <p:nvCxnSpPr>
            <p:cNvPr id="78" name="Google Shape;151;p13">
              <a:extLst>
                <a:ext uri="{FF2B5EF4-FFF2-40B4-BE49-F238E27FC236}">
                  <a16:creationId xmlns:a16="http://schemas.microsoft.com/office/drawing/2014/main" id="{8114C633-D0EA-3178-B056-27237BF39D15}"/>
                </a:ext>
              </a:extLst>
            </p:cNvPr>
            <p:cNvCxnSpPr/>
            <p:nvPr/>
          </p:nvCxnSpPr>
          <p:spPr>
            <a:xfrm rot="10800000">
              <a:off x="8904165" y="4005383"/>
              <a:ext cx="437991" cy="350021"/>
            </a:xfrm>
            <a:prstGeom prst="straightConnector1">
              <a:avLst/>
            </a:prstGeom>
            <a:noFill/>
            <a:ln w="19050" cap="flat" cmpd="sng">
              <a:solidFill>
                <a:srgbClr val="595959"/>
              </a:solidFill>
              <a:prstDash val="solid"/>
              <a:round/>
              <a:headEnd type="none" w="med" len="med"/>
              <a:tailEnd type="none" w="med" len="med"/>
            </a:ln>
          </p:spPr>
        </p:cxnSp>
        <p:cxnSp>
          <p:nvCxnSpPr>
            <p:cNvPr id="79" name="Google Shape;152;p13">
              <a:extLst>
                <a:ext uri="{FF2B5EF4-FFF2-40B4-BE49-F238E27FC236}">
                  <a16:creationId xmlns:a16="http://schemas.microsoft.com/office/drawing/2014/main" id="{95C5EDC7-4C55-9A73-A953-9824DAC28FA0}"/>
                </a:ext>
              </a:extLst>
            </p:cNvPr>
            <p:cNvCxnSpPr/>
            <p:nvPr/>
          </p:nvCxnSpPr>
          <p:spPr>
            <a:xfrm rot="10800000">
              <a:off x="9569070" y="3796939"/>
              <a:ext cx="581019" cy="71181"/>
            </a:xfrm>
            <a:prstGeom prst="straightConnector1">
              <a:avLst/>
            </a:prstGeom>
            <a:noFill/>
            <a:ln w="19050" cap="flat" cmpd="sng">
              <a:solidFill>
                <a:srgbClr val="595959"/>
              </a:solidFill>
              <a:prstDash val="solid"/>
              <a:round/>
              <a:headEnd type="none" w="med" len="med"/>
              <a:tailEnd type="none" w="med" len="med"/>
            </a:ln>
          </p:spPr>
        </p:cxnSp>
        <p:cxnSp>
          <p:nvCxnSpPr>
            <p:cNvPr id="80" name="Google Shape;154;p13">
              <a:extLst>
                <a:ext uri="{FF2B5EF4-FFF2-40B4-BE49-F238E27FC236}">
                  <a16:creationId xmlns:a16="http://schemas.microsoft.com/office/drawing/2014/main" id="{A4C32BD3-8348-BAD5-E75B-D052FC46B75B}"/>
                </a:ext>
              </a:extLst>
            </p:cNvPr>
            <p:cNvCxnSpPr/>
            <p:nvPr/>
          </p:nvCxnSpPr>
          <p:spPr>
            <a:xfrm>
              <a:off x="9131244" y="3423436"/>
              <a:ext cx="413741" cy="378258"/>
            </a:xfrm>
            <a:prstGeom prst="straightConnector1">
              <a:avLst/>
            </a:prstGeom>
            <a:noFill/>
            <a:ln w="19050" cap="flat" cmpd="sng">
              <a:solidFill>
                <a:srgbClr val="595959"/>
              </a:solidFill>
              <a:prstDash val="solid"/>
              <a:round/>
              <a:headEnd type="none" w="med" len="med"/>
              <a:tailEnd type="none" w="med" len="med"/>
            </a:ln>
          </p:spPr>
        </p:cxnSp>
        <p:cxnSp>
          <p:nvCxnSpPr>
            <p:cNvPr id="81" name="Google Shape;155;p13">
              <a:extLst>
                <a:ext uri="{FF2B5EF4-FFF2-40B4-BE49-F238E27FC236}">
                  <a16:creationId xmlns:a16="http://schemas.microsoft.com/office/drawing/2014/main" id="{75205044-51B8-1E25-7B52-BF794628E953}"/>
                </a:ext>
              </a:extLst>
            </p:cNvPr>
            <p:cNvCxnSpPr/>
            <p:nvPr/>
          </p:nvCxnSpPr>
          <p:spPr>
            <a:xfrm rot="10800000" flipH="1">
              <a:off x="8904371" y="3385346"/>
              <a:ext cx="230626" cy="629449"/>
            </a:xfrm>
            <a:prstGeom prst="straightConnector1">
              <a:avLst/>
            </a:prstGeom>
            <a:noFill/>
            <a:ln w="19050" cap="flat" cmpd="sng">
              <a:solidFill>
                <a:srgbClr val="595959"/>
              </a:solidFill>
              <a:prstDash val="solid"/>
              <a:round/>
              <a:headEnd type="none" w="med" len="med"/>
              <a:tailEnd type="none" w="med" len="med"/>
            </a:ln>
          </p:spPr>
        </p:cxnSp>
        <p:cxnSp>
          <p:nvCxnSpPr>
            <p:cNvPr id="82" name="Google Shape;156;p13">
              <a:extLst>
                <a:ext uri="{FF2B5EF4-FFF2-40B4-BE49-F238E27FC236}">
                  <a16:creationId xmlns:a16="http://schemas.microsoft.com/office/drawing/2014/main" id="{9E5E9D08-C892-2590-3C51-429B10AC1F0E}"/>
                </a:ext>
              </a:extLst>
            </p:cNvPr>
            <p:cNvCxnSpPr/>
            <p:nvPr/>
          </p:nvCxnSpPr>
          <p:spPr>
            <a:xfrm rot="10800000" flipH="1">
              <a:off x="8454667" y="4004941"/>
              <a:ext cx="453828" cy="492382"/>
            </a:xfrm>
            <a:prstGeom prst="straightConnector1">
              <a:avLst/>
            </a:prstGeom>
            <a:noFill/>
            <a:ln w="19050" cap="flat" cmpd="sng">
              <a:solidFill>
                <a:srgbClr val="595959"/>
              </a:solidFill>
              <a:prstDash val="solid"/>
              <a:round/>
              <a:headEnd type="none" w="med" len="med"/>
              <a:tailEnd type="none" w="med" len="med"/>
            </a:ln>
          </p:spPr>
        </p:cxnSp>
        <p:cxnSp>
          <p:nvCxnSpPr>
            <p:cNvPr id="83" name="Google Shape;157;p13">
              <a:extLst>
                <a:ext uri="{FF2B5EF4-FFF2-40B4-BE49-F238E27FC236}">
                  <a16:creationId xmlns:a16="http://schemas.microsoft.com/office/drawing/2014/main" id="{981FEC50-D0C8-C9A4-C01B-167E8EFB2263}"/>
                </a:ext>
              </a:extLst>
            </p:cNvPr>
            <p:cNvCxnSpPr/>
            <p:nvPr/>
          </p:nvCxnSpPr>
          <p:spPr>
            <a:xfrm rot="10800000">
              <a:off x="8179954" y="3934300"/>
              <a:ext cx="270713" cy="548856"/>
            </a:xfrm>
            <a:prstGeom prst="straightConnector1">
              <a:avLst/>
            </a:prstGeom>
            <a:noFill/>
            <a:ln w="19050" cap="flat" cmpd="sng">
              <a:solidFill>
                <a:srgbClr val="595959"/>
              </a:solidFill>
              <a:prstDash val="solid"/>
              <a:round/>
              <a:headEnd type="none" w="med" len="med"/>
              <a:tailEnd type="none" w="med" len="med"/>
            </a:ln>
          </p:spPr>
        </p:cxnSp>
        <p:cxnSp>
          <p:nvCxnSpPr>
            <p:cNvPr id="84" name="Google Shape;158;p13">
              <a:extLst>
                <a:ext uri="{FF2B5EF4-FFF2-40B4-BE49-F238E27FC236}">
                  <a16:creationId xmlns:a16="http://schemas.microsoft.com/office/drawing/2014/main" id="{2DCAFFD2-EEFD-B4F3-116D-2248782DE3BD}"/>
                </a:ext>
              </a:extLst>
            </p:cNvPr>
            <p:cNvCxnSpPr/>
            <p:nvPr/>
          </p:nvCxnSpPr>
          <p:spPr>
            <a:xfrm rot="10800000">
              <a:off x="8454667" y="4478254"/>
              <a:ext cx="3959" cy="875346"/>
            </a:xfrm>
            <a:prstGeom prst="straightConnector1">
              <a:avLst/>
            </a:prstGeom>
            <a:noFill/>
            <a:ln w="19050" cap="flat" cmpd="sng">
              <a:solidFill>
                <a:srgbClr val="595959"/>
              </a:solidFill>
              <a:prstDash val="solid"/>
              <a:round/>
              <a:headEnd type="none" w="med" len="med"/>
              <a:tailEnd type="none" w="med" len="med"/>
            </a:ln>
          </p:spPr>
        </p:cxnSp>
        <p:cxnSp>
          <p:nvCxnSpPr>
            <p:cNvPr id="85" name="Google Shape;159;p13">
              <a:extLst>
                <a:ext uri="{FF2B5EF4-FFF2-40B4-BE49-F238E27FC236}">
                  <a16:creationId xmlns:a16="http://schemas.microsoft.com/office/drawing/2014/main" id="{2D9F943A-EA7F-3311-DC8E-885D783A6614}"/>
                </a:ext>
              </a:extLst>
            </p:cNvPr>
            <p:cNvCxnSpPr/>
            <p:nvPr/>
          </p:nvCxnSpPr>
          <p:spPr>
            <a:xfrm rot="10800000">
              <a:off x="9547253" y="5151355"/>
              <a:ext cx="289520" cy="609448"/>
            </a:xfrm>
            <a:prstGeom prst="straightConnector1">
              <a:avLst/>
            </a:prstGeom>
            <a:noFill/>
            <a:ln w="19050" cap="flat" cmpd="sng">
              <a:solidFill>
                <a:srgbClr val="595959"/>
              </a:solidFill>
              <a:prstDash val="solid"/>
              <a:round/>
              <a:headEnd type="none" w="med" len="med"/>
              <a:tailEnd type="none" w="med" len="med"/>
            </a:ln>
          </p:spPr>
        </p:cxnSp>
        <p:cxnSp>
          <p:nvCxnSpPr>
            <p:cNvPr id="86" name="Google Shape;160;p13">
              <a:extLst>
                <a:ext uri="{FF2B5EF4-FFF2-40B4-BE49-F238E27FC236}">
                  <a16:creationId xmlns:a16="http://schemas.microsoft.com/office/drawing/2014/main" id="{ACD6C172-5CC5-EE3B-6385-DB0F7FF59406}"/>
                </a:ext>
              </a:extLst>
            </p:cNvPr>
            <p:cNvCxnSpPr/>
            <p:nvPr/>
          </p:nvCxnSpPr>
          <p:spPr>
            <a:xfrm>
              <a:off x="8985328" y="4833454"/>
              <a:ext cx="558253" cy="312960"/>
            </a:xfrm>
            <a:prstGeom prst="straightConnector1">
              <a:avLst/>
            </a:prstGeom>
            <a:noFill/>
            <a:ln w="19050" cap="flat" cmpd="sng">
              <a:solidFill>
                <a:srgbClr val="595959"/>
              </a:solidFill>
              <a:prstDash val="solid"/>
              <a:round/>
              <a:headEnd type="none" w="med" len="med"/>
              <a:tailEnd type="none" w="med" len="med"/>
            </a:ln>
          </p:spPr>
        </p:cxnSp>
        <p:cxnSp>
          <p:nvCxnSpPr>
            <p:cNvPr id="87" name="Google Shape;161;p13">
              <a:extLst>
                <a:ext uri="{FF2B5EF4-FFF2-40B4-BE49-F238E27FC236}">
                  <a16:creationId xmlns:a16="http://schemas.microsoft.com/office/drawing/2014/main" id="{2CE98782-32FC-F3A4-B984-0CF2C4BF2DD6}"/>
                </a:ext>
              </a:extLst>
            </p:cNvPr>
            <p:cNvCxnSpPr/>
            <p:nvPr/>
          </p:nvCxnSpPr>
          <p:spPr>
            <a:xfrm flipH="1">
              <a:off x="9136407" y="5137086"/>
              <a:ext cx="411761" cy="494147"/>
            </a:xfrm>
            <a:prstGeom prst="straightConnector1">
              <a:avLst/>
            </a:prstGeom>
            <a:noFill/>
            <a:ln w="19050" cap="flat" cmpd="sng">
              <a:solidFill>
                <a:srgbClr val="595959"/>
              </a:solidFill>
              <a:prstDash val="solid"/>
              <a:round/>
              <a:headEnd type="none" w="med" len="med"/>
              <a:tailEnd type="none" w="med" len="med"/>
            </a:ln>
          </p:spPr>
        </p:cxnSp>
        <p:cxnSp>
          <p:nvCxnSpPr>
            <p:cNvPr id="88" name="Google Shape;162;p13">
              <a:extLst>
                <a:ext uri="{FF2B5EF4-FFF2-40B4-BE49-F238E27FC236}">
                  <a16:creationId xmlns:a16="http://schemas.microsoft.com/office/drawing/2014/main" id="{6B943077-B4FF-CE11-74EB-49666D6AF013}"/>
                </a:ext>
              </a:extLst>
            </p:cNvPr>
            <p:cNvCxnSpPr/>
            <p:nvPr/>
          </p:nvCxnSpPr>
          <p:spPr>
            <a:xfrm>
              <a:off x="7600242" y="5032054"/>
              <a:ext cx="258835" cy="597095"/>
            </a:xfrm>
            <a:prstGeom prst="straightConnector1">
              <a:avLst/>
            </a:prstGeom>
            <a:noFill/>
            <a:ln w="19050" cap="flat" cmpd="sng">
              <a:solidFill>
                <a:srgbClr val="595959"/>
              </a:solidFill>
              <a:prstDash val="solid"/>
              <a:round/>
              <a:headEnd type="none" w="med" len="med"/>
              <a:tailEnd type="none" w="med" len="med"/>
            </a:ln>
          </p:spPr>
        </p:cxnSp>
        <p:cxnSp>
          <p:nvCxnSpPr>
            <p:cNvPr id="89" name="Google Shape;163;p13">
              <a:extLst>
                <a:ext uri="{FF2B5EF4-FFF2-40B4-BE49-F238E27FC236}">
                  <a16:creationId xmlns:a16="http://schemas.microsoft.com/office/drawing/2014/main" id="{8AA84255-6D29-62E0-36AF-C717D4AA6714}"/>
                </a:ext>
              </a:extLst>
            </p:cNvPr>
            <p:cNvCxnSpPr/>
            <p:nvPr/>
          </p:nvCxnSpPr>
          <p:spPr>
            <a:xfrm rot="10800000">
              <a:off x="8986256" y="4851376"/>
              <a:ext cx="153915" cy="784753"/>
            </a:xfrm>
            <a:prstGeom prst="straightConnector1">
              <a:avLst/>
            </a:prstGeom>
            <a:noFill/>
            <a:ln w="19050" cap="flat" cmpd="sng">
              <a:solidFill>
                <a:srgbClr val="595959"/>
              </a:solidFill>
              <a:prstDash val="solid"/>
              <a:round/>
              <a:headEnd type="none" w="med" len="med"/>
              <a:tailEnd type="none" w="med" len="med"/>
            </a:ln>
          </p:spPr>
        </p:cxnSp>
        <p:cxnSp>
          <p:nvCxnSpPr>
            <p:cNvPr id="90" name="Google Shape;164;p13">
              <a:extLst>
                <a:ext uri="{FF2B5EF4-FFF2-40B4-BE49-F238E27FC236}">
                  <a16:creationId xmlns:a16="http://schemas.microsoft.com/office/drawing/2014/main" id="{01969DE1-4E6F-7C8F-2A95-B60B00B38D48}"/>
                </a:ext>
              </a:extLst>
            </p:cNvPr>
            <p:cNvCxnSpPr/>
            <p:nvPr/>
          </p:nvCxnSpPr>
          <p:spPr>
            <a:xfrm rot="10800000" flipH="1">
              <a:off x="7859262" y="5346661"/>
              <a:ext cx="605269" cy="282370"/>
            </a:xfrm>
            <a:prstGeom prst="straightConnector1">
              <a:avLst/>
            </a:prstGeom>
            <a:noFill/>
            <a:ln w="19050" cap="flat" cmpd="sng">
              <a:solidFill>
                <a:srgbClr val="595959"/>
              </a:solidFill>
              <a:prstDash val="solid"/>
              <a:round/>
              <a:headEnd type="none" w="med" len="med"/>
              <a:tailEnd type="none" w="med" len="med"/>
            </a:ln>
          </p:spPr>
        </p:cxnSp>
        <p:cxnSp>
          <p:nvCxnSpPr>
            <p:cNvPr id="91" name="Google Shape;165;p13">
              <a:extLst>
                <a:ext uri="{FF2B5EF4-FFF2-40B4-BE49-F238E27FC236}">
                  <a16:creationId xmlns:a16="http://schemas.microsoft.com/office/drawing/2014/main" id="{D000C3D1-539B-FB54-D5FC-78E10415F811}"/>
                </a:ext>
              </a:extLst>
            </p:cNvPr>
            <p:cNvCxnSpPr/>
            <p:nvPr/>
          </p:nvCxnSpPr>
          <p:spPr>
            <a:xfrm flipH="1">
              <a:off x="8241893" y="5346834"/>
              <a:ext cx="222707" cy="907113"/>
            </a:xfrm>
            <a:prstGeom prst="straightConnector1">
              <a:avLst/>
            </a:prstGeom>
            <a:noFill/>
            <a:ln w="19050" cap="flat" cmpd="sng">
              <a:solidFill>
                <a:srgbClr val="595959"/>
              </a:solidFill>
              <a:prstDash val="solid"/>
              <a:round/>
              <a:headEnd type="none" w="med" len="med"/>
              <a:tailEnd type="none" w="med" len="med"/>
            </a:ln>
          </p:spPr>
        </p:cxnSp>
        <p:cxnSp>
          <p:nvCxnSpPr>
            <p:cNvPr id="92" name="Google Shape;166;p13">
              <a:extLst>
                <a:ext uri="{FF2B5EF4-FFF2-40B4-BE49-F238E27FC236}">
                  <a16:creationId xmlns:a16="http://schemas.microsoft.com/office/drawing/2014/main" id="{12CD0B14-2EDF-EE36-006F-8049CE408ECF}"/>
                </a:ext>
              </a:extLst>
            </p:cNvPr>
            <p:cNvCxnSpPr/>
            <p:nvPr/>
          </p:nvCxnSpPr>
          <p:spPr>
            <a:xfrm rot="10800000" flipH="1">
              <a:off x="8466786" y="4847745"/>
              <a:ext cx="511732" cy="489441"/>
            </a:xfrm>
            <a:prstGeom prst="straightConnector1">
              <a:avLst/>
            </a:prstGeom>
            <a:noFill/>
            <a:ln w="19050" cap="flat" cmpd="sng">
              <a:solidFill>
                <a:srgbClr val="595959"/>
              </a:solidFill>
              <a:prstDash val="solid"/>
              <a:round/>
              <a:headEnd type="none" w="med" len="med"/>
              <a:tailEnd type="none" w="med" len="med"/>
            </a:ln>
          </p:spPr>
        </p:cxnSp>
        <p:cxnSp>
          <p:nvCxnSpPr>
            <p:cNvPr id="93" name="Google Shape;167;p13">
              <a:extLst>
                <a:ext uri="{FF2B5EF4-FFF2-40B4-BE49-F238E27FC236}">
                  <a16:creationId xmlns:a16="http://schemas.microsoft.com/office/drawing/2014/main" id="{4B8260D5-75E8-16AC-0B0E-A572A53A8877}"/>
                </a:ext>
              </a:extLst>
            </p:cNvPr>
            <p:cNvCxnSpPr/>
            <p:nvPr/>
          </p:nvCxnSpPr>
          <p:spPr>
            <a:xfrm>
              <a:off x="8466994" y="5356156"/>
              <a:ext cx="669112" cy="284723"/>
            </a:xfrm>
            <a:prstGeom prst="straightConnector1">
              <a:avLst/>
            </a:prstGeom>
            <a:noFill/>
            <a:ln w="19050" cap="flat" cmpd="sng">
              <a:solidFill>
                <a:srgbClr val="595959"/>
              </a:solidFill>
              <a:prstDash val="solid"/>
              <a:round/>
              <a:headEnd type="none" w="med" len="med"/>
              <a:tailEnd type="none" w="med" len="med"/>
            </a:ln>
          </p:spPr>
        </p:cxnSp>
        <p:cxnSp>
          <p:nvCxnSpPr>
            <p:cNvPr id="94" name="Google Shape;168;p13">
              <a:extLst>
                <a:ext uri="{FF2B5EF4-FFF2-40B4-BE49-F238E27FC236}">
                  <a16:creationId xmlns:a16="http://schemas.microsoft.com/office/drawing/2014/main" id="{B5D588BE-8B16-57FF-999A-2E3A82E0547D}"/>
                </a:ext>
              </a:extLst>
            </p:cNvPr>
            <p:cNvCxnSpPr/>
            <p:nvPr/>
          </p:nvCxnSpPr>
          <p:spPr>
            <a:xfrm>
              <a:off x="7860308" y="5636129"/>
              <a:ext cx="386026" cy="608272"/>
            </a:xfrm>
            <a:prstGeom prst="straightConnector1">
              <a:avLst/>
            </a:prstGeom>
            <a:noFill/>
            <a:ln w="19050" cap="flat" cmpd="sng">
              <a:solidFill>
                <a:srgbClr val="595959"/>
              </a:solidFill>
              <a:prstDash val="solid"/>
              <a:round/>
              <a:headEnd type="none" w="med" len="med"/>
              <a:tailEnd type="none" w="med" len="med"/>
            </a:ln>
          </p:spPr>
        </p:cxnSp>
        <p:sp>
          <p:nvSpPr>
            <p:cNvPr id="95" name="Google Shape;169;p13">
              <a:extLst>
                <a:ext uri="{FF2B5EF4-FFF2-40B4-BE49-F238E27FC236}">
                  <a16:creationId xmlns:a16="http://schemas.microsoft.com/office/drawing/2014/main" id="{38C1A0BF-703B-51D4-BFAB-61F6CA920B8D}"/>
                </a:ext>
              </a:extLst>
            </p:cNvPr>
            <p:cNvSpPr/>
            <p:nvPr/>
          </p:nvSpPr>
          <p:spPr>
            <a:xfrm>
              <a:off x="7696453" y="5422295"/>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6" name="Google Shape;170;p13">
              <a:extLst>
                <a:ext uri="{FF2B5EF4-FFF2-40B4-BE49-F238E27FC236}">
                  <a16:creationId xmlns:a16="http://schemas.microsoft.com/office/drawing/2014/main" id="{7F3005BA-1B98-8CC0-96EE-DBE3DCDCF06D}"/>
                </a:ext>
              </a:extLst>
            </p:cNvPr>
            <p:cNvSpPr/>
            <p:nvPr/>
          </p:nvSpPr>
          <p:spPr>
            <a:xfrm>
              <a:off x="8296558" y="5153169"/>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7" name="Google Shape;171;p13">
              <a:extLst>
                <a:ext uri="{FF2B5EF4-FFF2-40B4-BE49-F238E27FC236}">
                  <a16:creationId xmlns:a16="http://schemas.microsoft.com/office/drawing/2014/main" id="{521989AD-9EBE-A370-AC32-D34FBC99AAB2}"/>
                </a:ext>
              </a:extLst>
            </p:cNvPr>
            <p:cNvSpPr/>
            <p:nvPr/>
          </p:nvSpPr>
          <p:spPr>
            <a:xfrm>
              <a:off x="8823347" y="4644525"/>
              <a:ext cx="325648" cy="387082"/>
            </a:xfrm>
            <a:prstGeom prst="ellipse">
              <a:avLst/>
            </a:prstGeom>
            <a:solidFill>
              <a:srgbClr val="F5CCCD"/>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8" name="Google Shape;172;p13">
              <a:extLst>
                <a:ext uri="{FF2B5EF4-FFF2-40B4-BE49-F238E27FC236}">
                  <a16:creationId xmlns:a16="http://schemas.microsoft.com/office/drawing/2014/main" id="{12C1908F-74FE-6F6D-7DEB-F58597242225}"/>
                </a:ext>
              </a:extLst>
            </p:cNvPr>
            <p:cNvSpPr/>
            <p:nvPr/>
          </p:nvSpPr>
          <p:spPr>
            <a:xfrm>
              <a:off x="8083160" y="6049752"/>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99" name="Google Shape;173;p13">
              <a:extLst>
                <a:ext uri="{FF2B5EF4-FFF2-40B4-BE49-F238E27FC236}">
                  <a16:creationId xmlns:a16="http://schemas.microsoft.com/office/drawing/2014/main" id="{275447E2-7B94-0143-E23A-0453A5E9F597}"/>
                </a:ext>
              </a:extLst>
            </p:cNvPr>
            <p:cNvSpPr/>
            <p:nvPr/>
          </p:nvSpPr>
          <p:spPr>
            <a:xfrm>
              <a:off x="7444980" y="4847233"/>
              <a:ext cx="325648" cy="387082"/>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0" name="Google Shape;174;p13">
              <a:extLst>
                <a:ext uri="{FF2B5EF4-FFF2-40B4-BE49-F238E27FC236}">
                  <a16:creationId xmlns:a16="http://schemas.microsoft.com/office/drawing/2014/main" id="{A509D085-48EE-91F5-7E81-D1E4CB126F51}"/>
                </a:ext>
              </a:extLst>
            </p:cNvPr>
            <p:cNvSpPr/>
            <p:nvPr/>
          </p:nvSpPr>
          <p:spPr>
            <a:xfrm>
              <a:off x="9381956" y="4950514"/>
              <a:ext cx="325648" cy="387082"/>
            </a:xfrm>
            <a:prstGeom prst="ellipse">
              <a:avLst/>
            </a:prstGeom>
            <a:solidFill>
              <a:srgbClr val="F5CCCD"/>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101" name="Google Shape;175;p13">
              <a:extLst>
                <a:ext uri="{FF2B5EF4-FFF2-40B4-BE49-F238E27FC236}">
                  <a16:creationId xmlns:a16="http://schemas.microsoft.com/office/drawing/2014/main" id="{7A684913-0703-DC12-3188-2CA2D46AEF28}"/>
                </a:ext>
              </a:extLst>
            </p:cNvPr>
            <p:cNvCxnSpPr/>
            <p:nvPr/>
          </p:nvCxnSpPr>
          <p:spPr>
            <a:xfrm>
              <a:off x="10352978" y="5222348"/>
              <a:ext cx="558253" cy="312960"/>
            </a:xfrm>
            <a:prstGeom prst="straightConnector1">
              <a:avLst/>
            </a:prstGeom>
            <a:noFill/>
            <a:ln w="19050" cap="flat" cmpd="sng">
              <a:solidFill>
                <a:srgbClr val="595959"/>
              </a:solidFill>
              <a:prstDash val="solid"/>
              <a:round/>
              <a:headEnd type="none" w="med" len="med"/>
              <a:tailEnd type="none" w="med" len="med"/>
            </a:ln>
          </p:spPr>
        </p:cxnSp>
        <p:cxnSp>
          <p:nvCxnSpPr>
            <p:cNvPr id="102" name="Google Shape;176;p13">
              <a:extLst>
                <a:ext uri="{FF2B5EF4-FFF2-40B4-BE49-F238E27FC236}">
                  <a16:creationId xmlns:a16="http://schemas.microsoft.com/office/drawing/2014/main" id="{3A42F449-E758-E81E-E744-C3ECE6C4B629}"/>
                </a:ext>
              </a:extLst>
            </p:cNvPr>
            <p:cNvCxnSpPr/>
            <p:nvPr/>
          </p:nvCxnSpPr>
          <p:spPr>
            <a:xfrm flipH="1">
              <a:off x="10465455" y="5525980"/>
              <a:ext cx="450364" cy="484147"/>
            </a:xfrm>
            <a:prstGeom prst="straightConnector1">
              <a:avLst/>
            </a:prstGeom>
            <a:noFill/>
            <a:ln w="19050" cap="flat" cmpd="sng">
              <a:solidFill>
                <a:srgbClr val="595959"/>
              </a:solidFill>
              <a:prstDash val="solid"/>
              <a:round/>
              <a:headEnd type="none" w="med" len="med"/>
              <a:tailEnd type="none" w="med" len="med"/>
            </a:ln>
          </p:spPr>
        </p:cxnSp>
        <p:cxnSp>
          <p:nvCxnSpPr>
            <p:cNvPr id="103" name="Google Shape;177;p13">
              <a:extLst>
                <a:ext uri="{FF2B5EF4-FFF2-40B4-BE49-F238E27FC236}">
                  <a16:creationId xmlns:a16="http://schemas.microsoft.com/office/drawing/2014/main" id="{B663B752-EF7B-C342-807B-A4D1EB739AAC}"/>
                </a:ext>
              </a:extLst>
            </p:cNvPr>
            <p:cNvCxnSpPr/>
            <p:nvPr/>
          </p:nvCxnSpPr>
          <p:spPr>
            <a:xfrm rot="10800000">
              <a:off x="10353777" y="5240306"/>
              <a:ext cx="101456" cy="773576"/>
            </a:xfrm>
            <a:prstGeom prst="straightConnector1">
              <a:avLst/>
            </a:prstGeom>
            <a:noFill/>
            <a:ln w="19050" cap="flat" cmpd="sng">
              <a:solidFill>
                <a:srgbClr val="595959"/>
              </a:solidFill>
              <a:prstDash val="solid"/>
              <a:round/>
              <a:headEnd type="none" w="med" len="med"/>
              <a:tailEnd type="none" w="med" len="med"/>
            </a:ln>
          </p:spPr>
        </p:cxnSp>
        <p:cxnSp>
          <p:nvCxnSpPr>
            <p:cNvPr id="104" name="Google Shape;178;p13">
              <a:extLst>
                <a:ext uri="{FF2B5EF4-FFF2-40B4-BE49-F238E27FC236}">
                  <a16:creationId xmlns:a16="http://schemas.microsoft.com/office/drawing/2014/main" id="{474E117E-FB30-5273-DA5E-76875849A773}"/>
                </a:ext>
              </a:extLst>
            </p:cNvPr>
            <p:cNvCxnSpPr/>
            <p:nvPr/>
          </p:nvCxnSpPr>
          <p:spPr>
            <a:xfrm rot="10800000" flipH="1">
              <a:off x="9392857" y="5760927"/>
              <a:ext cx="447889" cy="457674"/>
            </a:xfrm>
            <a:prstGeom prst="straightConnector1">
              <a:avLst/>
            </a:prstGeom>
            <a:noFill/>
            <a:ln w="19050" cap="flat" cmpd="sng">
              <a:solidFill>
                <a:srgbClr val="595959"/>
              </a:solidFill>
              <a:prstDash val="solid"/>
              <a:round/>
              <a:headEnd type="none" w="med" len="med"/>
              <a:tailEnd type="none" w="med" len="med"/>
            </a:ln>
          </p:spPr>
        </p:cxnSp>
        <p:cxnSp>
          <p:nvCxnSpPr>
            <p:cNvPr id="105" name="Google Shape;179;p13">
              <a:extLst>
                <a:ext uri="{FF2B5EF4-FFF2-40B4-BE49-F238E27FC236}">
                  <a16:creationId xmlns:a16="http://schemas.microsoft.com/office/drawing/2014/main" id="{AF6B7266-3109-9CD3-8106-A4EF511F1A74}"/>
                </a:ext>
              </a:extLst>
            </p:cNvPr>
            <p:cNvCxnSpPr/>
            <p:nvPr/>
          </p:nvCxnSpPr>
          <p:spPr>
            <a:xfrm rot="10800000" flipH="1">
              <a:off x="9834436" y="5236639"/>
              <a:ext cx="511732" cy="489441"/>
            </a:xfrm>
            <a:prstGeom prst="straightConnector1">
              <a:avLst/>
            </a:prstGeom>
            <a:noFill/>
            <a:ln w="19050" cap="flat" cmpd="sng">
              <a:solidFill>
                <a:srgbClr val="595959"/>
              </a:solidFill>
              <a:prstDash val="solid"/>
              <a:round/>
              <a:headEnd type="none" w="med" len="med"/>
              <a:tailEnd type="none" w="med" len="med"/>
            </a:ln>
          </p:spPr>
        </p:cxnSp>
        <p:cxnSp>
          <p:nvCxnSpPr>
            <p:cNvPr id="106" name="Google Shape;180;p13">
              <a:extLst>
                <a:ext uri="{FF2B5EF4-FFF2-40B4-BE49-F238E27FC236}">
                  <a16:creationId xmlns:a16="http://schemas.microsoft.com/office/drawing/2014/main" id="{64E6EC18-4799-BBAF-63DB-E444E800EC50}"/>
                </a:ext>
              </a:extLst>
            </p:cNvPr>
            <p:cNvCxnSpPr/>
            <p:nvPr/>
          </p:nvCxnSpPr>
          <p:spPr>
            <a:xfrm>
              <a:off x="9834644" y="5745049"/>
              <a:ext cx="620116" cy="268840"/>
            </a:xfrm>
            <a:prstGeom prst="straightConnector1">
              <a:avLst/>
            </a:prstGeom>
            <a:noFill/>
            <a:ln w="19050" cap="flat" cmpd="sng">
              <a:solidFill>
                <a:srgbClr val="595959"/>
              </a:solidFill>
              <a:prstDash val="solid"/>
              <a:round/>
              <a:headEnd type="none" w="med" len="med"/>
              <a:tailEnd type="none" w="med" len="med"/>
            </a:ln>
          </p:spPr>
        </p:cxnSp>
        <p:sp>
          <p:nvSpPr>
            <p:cNvPr id="107" name="Google Shape;181;p13">
              <a:extLst>
                <a:ext uri="{FF2B5EF4-FFF2-40B4-BE49-F238E27FC236}">
                  <a16:creationId xmlns:a16="http://schemas.microsoft.com/office/drawing/2014/main" id="{A7D9FBCA-AA62-C4C3-A6EB-4E0C3A667F96}"/>
                </a:ext>
              </a:extLst>
            </p:cNvPr>
            <p:cNvSpPr/>
            <p:nvPr/>
          </p:nvSpPr>
          <p:spPr>
            <a:xfrm>
              <a:off x="9230048" y="6011865"/>
              <a:ext cx="325648" cy="387082"/>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8" name="Google Shape;182;p13">
              <a:extLst>
                <a:ext uri="{FF2B5EF4-FFF2-40B4-BE49-F238E27FC236}">
                  <a16:creationId xmlns:a16="http://schemas.microsoft.com/office/drawing/2014/main" id="{3A09DABB-0E2B-7E24-1C79-52B3C6C2FC59}"/>
                </a:ext>
              </a:extLst>
            </p:cNvPr>
            <p:cNvSpPr/>
            <p:nvPr/>
          </p:nvSpPr>
          <p:spPr>
            <a:xfrm>
              <a:off x="9664209" y="5542063"/>
              <a:ext cx="325648" cy="387082"/>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9" name="Google Shape;183;p13">
              <a:extLst>
                <a:ext uri="{FF2B5EF4-FFF2-40B4-BE49-F238E27FC236}">
                  <a16:creationId xmlns:a16="http://schemas.microsoft.com/office/drawing/2014/main" id="{94BBC4CA-4042-CD6A-E4EF-D3B3319352F3}"/>
                </a:ext>
              </a:extLst>
            </p:cNvPr>
            <p:cNvSpPr/>
            <p:nvPr/>
          </p:nvSpPr>
          <p:spPr>
            <a:xfrm>
              <a:off x="10190997" y="5033419"/>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0" name="Google Shape;184;p13">
              <a:extLst>
                <a:ext uri="{FF2B5EF4-FFF2-40B4-BE49-F238E27FC236}">
                  <a16:creationId xmlns:a16="http://schemas.microsoft.com/office/drawing/2014/main" id="{118ECFB0-DFDA-F7CB-DC23-D858C414C4A8}"/>
                </a:ext>
              </a:extLst>
            </p:cNvPr>
            <p:cNvSpPr/>
            <p:nvPr/>
          </p:nvSpPr>
          <p:spPr>
            <a:xfrm>
              <a:off x="10300187" y="5811189"/>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1" name="Google Shape;185;p13">
              <a:extLst>
                <a:ext uri="{FF2B5EF4-FFF2-40B4-BE49-F238E27FC236}">
                  <a16:creationId xmlns:a16="http://schemas.microsoft.com/office/drawing/2014/main" id="{2432540A-6CB7-08E0-28D6-5AE26CC36F00}"/>
                </a:ext>
              </a:extLst>
            </p:cNvPr>
            <p:cNvSpPr/>
            <p:nvPr/>
          </p:nvSpPr>
          <p:spPr>
            <a:xfrm>
              <a:off x="8978576" y="5436804"/>
              <a:ext cx="325648" cy="387082"/>
            </a:xfrm>
            <a:prstGeom prst="ellipse">
              <a:avLst/>
            </a:prstGeom>
            <a:solidFill>
              <a:srgbClr val="EB9A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2" name="Google Shape;186;p13">
              <a:extLst>
                <a:ext uri="{FF2B5EF4-FFF2-40B4-BE49-F238E27FC236}">
                  <a16:creationId xmlns:a16="http://schemas.microsoft.com/office/drawing/2014/main" id="{C19C16D6-412F-DF24-4A5A-2B88557502A6}"/>
                </a:ext>
              </a:extLst>
            </p:cNvPr>
            <p:cNvSpPr/>
            <p:nvPr/>
          </p:nvSpPr>
          <p:spPr>
            <a:xfrm>
              <a:off x="10749608" y="5339408"/>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3" name="Google Shape;187;p13">
              <a:extLst>
                <a:ext uri="{FF2B5EF4-FFF2-40B4-BE49-F238E27FC236}">
                  <a16:creationId xmlns:a16="http://schemas.microsoft.com/office/drawing/2014/main" id="{667D89AF-87FE-A72E-6605-D4A6CB3C6362}"/>
                </a:ext>
              </a:extLst>
            </p:cNvPr>
            <p:cNvSpPr/>
            <p:nvPr/>
          </p:nvSpPr>
          <p:spPr>
            <a:xfrm>
              <a:off x="8733959" y="3802247"/>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4" name="Google Shape;188;p13">
              <a:extLst>
                <a:ext uri="{FF2B5EF4-FFF2-40B4-BE49-F238E27FC236}">
                  <a16:creationId xmlns:a16="http://schemas.microsoft.com/office/drawing/2014/main" id="{C2EDD11D-0B86-58D6-5EFC-B4C8EE9E55FF}"/>
                </a:ext>
              </a:extLst>
            </p:cNvPr>
            <p:cNvSpPr/>
            <p:nvPr/>
          </p:nvSpPr>
          <p:spPr>
            <a:xfrm>
              <a:off x="8960330" y="3220824"/>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5" name="Google Shape;189;p13">
              <a:extLst>
                <a:ext uri="{FF2B5EF4-FFF2-40B4-BE49-F238E27FC236}">
                  <a16:creationId xmlns:a16="http://schemas.microsoft.com/office/drawing/2014/main" id="{B49AC988-AFD0-0066-9C0F-36B39186BF87}"/>
                </a:ext>
              </a:extLst>
            </p:cNvPr>
            <p:cNvSpPr/>
            <p:nvPr/>
          </p:nvSpPr>
          <p:spPr>
            <a:xfrm>
              <a:off x="8282937" y="4291314"/>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6" name="Google Shape;191;p13">
              <a:extLst>
                <a:ext uri="{FF2B5EF4-FFF2-40B4-BE49-F238E27FC236}">
                  <a16:creationId xmlns:a16="http://schemas.microsoft.com/office/drawing/2014/main" id="{1886C26E-2536-69C7-955F-FB85089EEF74}"/>
                </a:ext>
              </a:extLst>
            </p:cNvPr>
            <p:cNvSpPr/>
            <p:nvPr/>
          </p:nvSpPr>
          <p:spPr>
            <a:xfrm>
              <a:off x="8013200" y="3737808"/>
              <a:ext cx="325648" cy="387082"/>
            </a:xfrm>
            <a:prstGeom prst="ellipse">
              <a:avLst/>
            </a:prstGeom>
            <a:solidFill>
              <a:srgbClr val="F5CCCD"/>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7" name="Google Shape;192;p13">
              <a:extLst>
                <a:ext uri="{FF2B5EF4-FFF2-40B4-BE49-F238E27FC236}">
                  <a16:creationId xmlns:a16="http://schemas.microsoft.com/office/drawing/2014/main" id="{F1426878-FF1E-44E6-958E-D6B3DDA3DB23}"/>
                </a:ext>
              </a:extLst>
            </p:cNvPr>
            <p:cNvSpPr/>
            <p:nvPr/>
          </p:nvSpPr>
          <p:spPr>
            <a:xfrm>
              <a:off x="9381887" y="3607928"/>
              <a:ext cx="325648" cy="387082"/>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8" name="Google Shape;193;p13">
              <a:extLst>
                <a:ext uri="{FF2B5EF4-FFF2-40B4-BE49-F238E27FC236}">
                  <a16:creationId xmlns:a16="http://schemas.microsoft.com/office/drawing/2014/main" id="{6CDC40A1-3430-9EB4-4F00-066D1FAFD9FA}"/>
                </a:ext>
              </a:extLst>
            </p:cNvPr>
            <p:cNvSpPr/>
            <p:nvPr/>
          </p:nvSpPr>
          <p:spPr>
            <a:xfrm>
              <a:off x="9148810" y="4143295"/>
              <a:ext cx="325648" cy="387082"/>
            </a:xfrm>
            <a:prstGeom prst="ellipse">
              <a:avLst/>
            </a:prstGeom>
            <a:solidFill>
              <a:schemeClr val="bg1"/>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9" name="Google Shape;194;p13">
              <a:extLst>
                <a:ext uri="{FF2B5EF4-FFF2-40B4-BE49-F238E27FC236}">
                  <a16:creationId xmlns:a16="http://schemas.microsoft.com/office/drawing/2014/main" id="{742E6CF8-48DB-9265-EA9D-DA2CA6DCCA87}"/>
                </a:ext>
              </a:extLst>
            </p:cNvPr>
            <p:cNvSpPr/>
            <p:nvPr/>
          </p:nvSpPr>
          <p:spPr>
            <a:xfrm>
              <a:off x="9974531" y="3656207"/>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0" name="Google Shape;195;p13">
              <a:extLst>
                <a:ext uri="{FF2B5EF4-FFF2-40B4-BE49-F238E27FC236}">
                  <a16:creationId xmlns:a16="http://schemas.microsoft.com/office/drawing/2014/main" id="{31921875-6011-495C-6683-04F03A05C20C}"/>
                </a:ext>
              </a:extLst>
            </p:cNvPr>
            <p:cNvSpPr/>
            <p:nvPr/>
          </p:nvSpPr>
          <p:spPr>
            <a:xfrm>
              <a:off x="7768366" y="4257447"/>
              <a:ext cx="325648" cy="387082"/>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1" name="Google Shape;196;p13">
              <a:extLst>
                <a:ext uri="{FF2B5EF4-FFF2-40B4-BE49-F238E27FC236}">
                  <a16:creationId xmlns:a16="http://schemas.microsoft.com/office/drawing/2014/main" id="{29F9AB6B-C8D3-91E4-2731-5261D88BB07E}"/>
                </a:ext>
              </a:extLst>
            </p:cNvPr>
            <p:cNvSpPr/>
            <p:nvPr/>
          </p:nvSpPr>
          <p:spPr>
            <a:xfrm>
              <a:off x="9694372" y="4162000"/>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2" name="Google Shape;197;p13">
              <a:extLst>
                <a:ext uri="{FF2B5EF4-FFF2-40B4-BE49-F238E27FC236}">
                  <a16:creationId xmlns:a16="http://schemas.microsoft.com/office/drawing/2014/main" id="{A60A0D58-E78D-1750-E3D1-983A4786BEFA}"/>
                </a:ext>
              </a:extLst>
            </p:cNvPr>
            <p:cNvSpPr/>
            <p:nvPr/>
          </p:nvSpPr>
          <p:spPr>
            <a:xfrm>
              <a:off x="10635434" y="4722402"/>
              <a:ext cx="325648" cy="387082"/>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23" name="Google Shape;199;p13">
              <a:extLst>
                <a:ext uri="{FF2B5EF4-FFF2-40B4-BE49-F238E27FC236}">
                  <a16:creationId xmlns:a16="http://schemas.microsoft.com/office/drawing/2014/main" id="{1F68D5A0-743F-5E59-D6A0-DE637161823B}"/>
                </a:ext>
              </a:extLst>
            </p:cNvPr>
            <p:cNvSpPr/>
            <p:nvPr/>
          </p:nvSpPr>
          <p:spPr>
            <a:xfrm>
              <a:off x="10129600" y="4468956"/>
              <a:ext cx="325648" cy="387082"/>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125" name="Right Arrow 124">
            <a:extLst>
              <a:ext uri="{FF2B5EF4-FFF2-40B4-BE49-F238E27FC236}">
                <a16:creationId xmlns:a16="http://schemas.microsoft.com/office/drawing/2014/main" id="{8BD1197A-ADE3-A162-D0F3-8A1C610F9277}"/>
              </a:ext>
            </a:extLst>
          </p:cNvPr>
          <p:cNvSpPr/>
          <p:nvPr/>
        </p:nvSpPr>
        <p:spPr>
          <a:xfrm>
            <a:off x="5519614" y="1772154"/>
            <a:ext cx="1056646" cy="5584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50D0C862-5E07-5E4F-8153-E748E49F346E}"/>
              </a:ext>
            </a:extLst>
          </p:cNvPr>
          <p:cNvGrpSpPr/>
          <p:nvPr/>
        </p:nvGrpSpPr>
        <p:grpSpPr>
          <a:xfrm>
            <a:off x="9223918" y="550057"/>
            <a:ext cx="1310763" cy="2786829"/>
            <a:chOff x="6016817" y="-1787751"/>
            <a:chExt cx="951779" cy="1114758"/>
          </a:xfrm>
        </p:grpSpPr>
        <p:sp>
          <p:nvSpPr>
            <p:cNvPr id="127" name="Google Shape;56;p13">
              <a:extLst>
                <a:ext uri="{FF2B5EF4-FFF2-40B4-BE49-F238E27FC236}">
                  <a16:creationId xmlns:a16="http://schemas.microsoft.com/office/drawing/2014/main" id="{C673DF4D-9825-EF63-907B-EBD73F2C618D}"/>
                </a:ext>
              </a:extLst>
            </p:cNvPr>
            <p:cNvSpPr/>
            <p:nvPr/>
          </p:nvSpPr>
          <p:spPr>
            <a:xfrm rot="5400000">
              <a:off x="6467126" y="-1476085"/>
              <a:ext cx="86582" cy="93133"/>
            </a:xfrm>
            <a:prstGeom prst="rect">
              <a:avLst/>
            </a:prstGeom>
            <a:solidFill>
              <a:srgbClr val="EC9A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 name="Google Shape;57;p13">
              <a:extLst>
                <a:ext uri="{FF2B5EF4-FFF2-40B4-BE49-F238E27FC236}">
                  <a16:creationId xmlns:a16="http://schemas.microsoft.com/office/drawing/2014/main" id="{AFBC636E-292C-8E12-71BD-A1D9DCE69CE8}"/>
                </a:ext>
              </a:extLst>
            </p:cNvPr>
            <p:cNvSpPr/>
            <p:nvPr/>
          </p:nvSpPr>
          <p:spPr>
            <a:xfrm rot="5400000">
              <a:off x="6466708" y="-1385893"/>
              <a:ext cx="86582" cy="93133"/>
            </a:xfrm>
            <a:prstGeom prst="rect">
              <a:avLst/>
            </a:prstGeom>
            <a:solidFill>
              <a:srgbClr val="F5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 name="Google Shape;58;p13">
              <a:extLst>
                <a:ext uri="{FF2B5EF4-FFF2-40B4-BE49-F238E27FC236}">
                  <a16:creationId xmlns:a16="http://schemas.microsoft.com/office/drawing/2014/main" id="{2015E437-37DF-76A4-ABD8-10FCA1D39B74}"/>
                </a:ext>
              </a:extLst>
            </p:cNvPr>
            <p:cNvSpPr/>
            <p:nvPr/>
          </p:nvSpPr>
          <p:spPr>
            <a:xfrm rot="5400000">
              <a:off x="6463555" y="-1296337"/>
              <a:ext cx="86582" cy="93133"/>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 name="Google Shape;59;p13">
              <a:extLst>
                <a:ext uri="{FF2B5EF4-FFF2-40B4-BE49-F238E27FC236}">
                  <a16:creationId xmlns:a16="http://schemas.microsoft.com/office/drawing/2014/main" id="{38BBB649-0B16-6456-9DBF-F361F47D701F}"/>
                </a:ext>
              </a:extLst>
            </p:cNvPr>
            <p:cNvSpPr/>
            <p:nvPr/>
          </p:nvSpPr>
          <p:spPr>
            <a:xfrm rot="5400000">
              <a:off x="6465404" y="-1203457"/>
              <a:ext cx="86582" cy="93133"/>
            </a:xfrm>
            <a:prstGeom prst="rect">
              <a:avLst/>
            </a:prstGeom>
            <a:solidFill>
              <a:srgbClr val="C9DAF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 name="Google Shape;60;p13">
              <a:extLst>
                <a:ext uri="{FF2B5EF4-FFF2-40B4-BE49-F238E27FC236}">
                  <a16:creationId xmlns:a16="http://schemas.microsoft.com/office/drawing/2014/main" id="{DE6CB797-F0B7-4217-533E-BFA30002FB14}"/>
                </a:ext>
              </a:extLst>
            </p:cNvPr>
            <p:cNvSpPr/>
            <p:nvPr/>
          </p:nvSpPr>
          <p:spPr>
            <a:xfrm rot="5400000">
              <a:off x="6463555" y="-1113894"/>
              <a:ext cx="86582" cy="93133"/>
            </a:xfrm>
            <a:prstGeom prst="rect">
              <a:avLst/>
            </a:prstGeom>
            <a:solidFill>
              <a:srgbClr val="99B7E5"/>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32" name="Google Shape;61;p13">
              <a:extLst>
                <a:ext uri="{FF2B5EF4-FFF2-40B4-BE49-F238E27FC236}">
                  <a16:creationId xmlns:a16="http://schemas.microsoft.com/office/drawing/2014/main" id="{3BD75118-1415-FCDF-AEC7-8D9CEEAB9220}"/>
                </a:ext>
              </a:extLst>
            </p:cNvPr>
            <p:cNvSpPr txBox="1"/>
            <p:nvPr/>
          </p:nvSpPr>
          <p:spPr>
            <a:xfrm>
              <a:off x="6062145" y="-1787751"/>
              <a:ext cx="906451" cy="304915"/>
            </a:xfrm>
            <a:prstGeom prst="rect">
              <a:avLst/>
            </a:prstGeom>
            <a:noFill/>
            <a:ln>
              <a:noFill/>
            </a:ln>
          </p:spPr>
          <p:txBody>
            <a:bodyPr spcFirstLastPara="1" wrap="square" lIns="91425" tIns="91425" rIns="91425" bIns="91425" anchor="ctr" anchorCtr="0">
              <a:noAutofit/>
            </a:bodyPr>
            <a:lstStyle/>
            <a:p>
              <a:pPr algn="ctr"/>
              <a:r>
                <a:rPr lang="en" sz="1600" dirty="0">
                  <a:latin typeface="Arial" panose="020B0604020202020204" pitchFamily="34" charset="0"/>
                  <a:ea typeface="Spectral"/>
                  <a:cs typeface="Arial" panose="020B0604020202020204" pitchFamily="34" charset="0"/>
                  <a:sym typeface="Spectral"/>
                </a:rPr>
                <a:t>High</a:t>
              </a:r>
              <a:endParaRPr sz="1600" dirty="0">
                <a:latin typeface="Arial" panose="020B0604020202020204" pitchFamily="34" charset="0"/>
                <a:ea typeface="Spectral"/>
                <a:cs typeface="Arial" panose="020B0604020202020204" pitchFamily="34" charset="0"/>
                <a:sym typeface="Spectral"/>
              </a:endParaRPr>
            </a:p>
          </p:txBody>
        </p:sp>
        <p:sp>
          <p:nvSpPr>
            <p:cNvPr id="133" name="Google Shape;62;p13">
              <a:extLst>
                <a:ext uri="{FF2B5EF4-FFF2-40B4-BE49-F238E27FC236}">
                  <a16:creationId xmlns:a16="http://schemas.microsoft.com/office/drawing/2014/main" id="{1AAC9765-D06D-13AA-3234-037C7D9B68A7}"/>
                </a:ext>
              </a:extLst>
            </p:cNvPr>
            <p:cNvSpPr txBox="1"/>
            <p:nvPr/>
          </p:nvSpPr>
          <p:spPr>
            <a:xfrm>
              <a:off x="6016817" y="-977907"/>
              <a:ext cx="927331" cy="304914"/>
            </a:xfrm>
            <a:prstGeom prst="rect">
              <a:avLst/>
            </a:prstGeom>
            <a:noFill/>
            <a:ln>
              <a:noFill/>
            </a:ln>
          </p:spPr>
          <p:txBody>
            <a:bodyPr spcFirstLastPara="1" wrap="square" lIns="91425" tIns="91425" rIns="91425" bIns="91425" anchor="ctr" anchorCtr="0">
              <a:noAutofit/>
            </a:bodyPr>
            <a:lstStyle/>
            <a:p>
              <a:pPr algn="ctr"/>
              <a:r>
                <a:rPr lang="en" sz="1600" dirty="0">
                  <a:latin typeface="Arial" panose="020B0604020202020204" pitchFamily="34" charset="0"/>
                  <a:ea typeface="Spectral"/>
                  <a:cs typeface="Arial" panose="020B0604020202020204" pitchFamily="34" charset="0"/>
                  <a:sym typeface="Spectral"/>
                </a:rPr>
                <a:t>Low</a:t>
              </a:r>
              <a:endParaRPr sz="1600" dirty="0">
                <a:latin typeface="Arial" panose="020B0604020202020204" pitchFamily="34" charset="0"/>
                <a:ea typeface="Spectral"/>
                <a:cs typeface="Arial" panose="020B0604020202020204" pitchFamily="34" charset="0"/>
                <a:sym typeface="Spectral"/>
              </a:endParaRPr>
            </a:p>
          </p:txBody>
        </p:sp>
      </p:grpSp>
      <p:sp>
        <p:nvSpPr>
          <p:cNvPr id="134" name="TextBox 133">
            <a:extLst>
              <a:ext uri="{FF2B5EF4-FFF2-40B4-BE49-F238E27FC236}">
                <a16:creationId xmlns:a16="http://schemas.microsoft.com/office/drawing/2014/main" id="{A6746142-BCAB-DA6E-0B74-642D9CC2FBB7}"/>
              </a:ext>
            </a:extLst>
          </p:cNvPr>
          <p:cNvSpPr txBox="1"/>
          <p:nvPr/>
        </p:nvSpPr>
        <p:spPr>
          <a:xfrm>
            <a:off x="5406952" y="1165473"/>
            <a:ext cx="1281970" cy="553998"/>
          </a:xfrm>
          <a:prstGeom prst="rect">
            <a:avLst/>
          </a:prstGeom>
          <a:noFill/>
        </p:spPr>
        <p:txBody>
          <a:bodyPr wrap="square" rtlCol="0">
            <a:spAutoFit/>
          </a:bodyPr>
          <a:lstStyle/>
          <a:p>
            <a:pPr algn="ctr"/>
            <a:r>
              <a:rPr lang="en-US" sz="1500" dirty="0"/>
              <a:t>Network propagation</a:t>
            </a:r>
          </a:p>
        </p:txBody>
      </p:sp>
      <p:sp>
        <p:nvSpPr>
          <p:cNvPr id="4" name="TextBox 3">
            <a:extLst>
              <a:ext uri="{FF2B5EF4-FFF2-40B4-BE49-F238E27FC236}">
                <a16:creationId xmlns:a16="http://schemas.microsoft.com/office/drawing/2014/main" id="{4CB065D7-FE5A-9BE4-82B0-86776E86D7FA}"/>
              </a:ext>
            </a:extLst>
          </p:cNvPr>
          <p:cNvSpPr txBox="1"/>
          <p:nvPr/>
        </p:nvSpPr>
        <p:spPr>
          <a:xfrm>
            <a:off x="5675607" y="3730663"/>
            <a:ext cx="6334099" cy="1384995"/>
          </a:xfrm>
          <a:prstGeom prst="rect">
            <a:avLst/>
          </a:prstGeom>
          <a:noFill/>
        </p:spPr>
        <p:txBody>
          <a:bodyPr wrap="square" rtlCol="0">
            <a:spAutoFit/>
          </a:bodyPr>
          <a:lstStyle/>
          <a:p>
            <a:r>
              <a:rPr lang="en-US" sz="1400" dirty="0"/>
              <a:t>“We aim at inferring </a:t>
            </a:r>
            <a:r>
              <a:rPr lang="en-US" sz="1400" u="sng" dirty="0"/>
              <a:t>densely connected protein complexes that contain high scoring proteins </a:t>
            </a:r>
            <a:r>
              <a:rPr lang="en-US" sz="1400" dirty="0"/>
              <a:t>… we start with the top 100 [propagated] scoring proteins as seeds … </a:t>
            </a:r>
            <a:r>
              <a:rPr lang="en-US" sz="1400" u="sng" dirty="0"/>
              <a:t>To each seed we iteratively add a neighboring protein</a:t>
            </a:r>
            <a:r>
              <a:rPr lang="en-US" sz="1400" dirty="0"/>
              <a:t> with the highest score … A </a:t>
            </a:r>
            <a:r>
              <a:rPr lang="en-US" sz="1400" u="sng" dirty="0"/>
              <a:t>refinement phase </a:t>
            </a:r>
            <a:r>
              <a:rPr lang="en-US" sz="1400" dirty="0"/>
              <a:t>takes place where </a:t>
            </a:r>
            <a:r>
              <a:rPr lang="en-US" sz="1400" u="sng" dirty="0"/>
              <a:t>proteins are removed</a:t>
            </a:r>
            <a:r>
              <a:rPr lang="en-US" sz="1400" dirty="0"/>
              <a:t> from a putative complex to ensure that … its member proteins are densely interacting.”</a:t>
            </a:r>
          </a:p>
          <a:p>
            <a:endParaRPr lang="en-US" sz="1400" dirty="0"/>
          </a:p>
        </p:txBody>
      </p:sp>
      <p:pic>
        <p:nvPicPr>
          <p:cNvPr id="135" name="Picture 134" descr="Graphical user interface, text&#10;&#10;Description automatically generated">
            <a:extLst>
              <a:ext uri="{FF2B5EF4-FFF2-40B4-BE49-F238E27FC236}">
                <a16:creationId xmlns:a16="http://schemas.microsoft.com/office/drawing/2014/main" id="{8B0161A7-ED0A-EB1A-6F4F-447D29A055DC}"/>
              </a:ext>
            </a:extLst>
          </p:cNvPr>
          <p:cNvPicPr>
            <a:picLocks noChangeAspect="1"/>
          </p:cNvPicPr>
          <p:nvPr/>
        </p:nvPicPr>
        <p:blipFill>
          <a:blip r:embed="rId5"/>
          <a:stretch>
            <a:fillRect/>
          </a:stretch>
        </p:blipFill>
        <p:spPr>
          <a:xfrm>
            <a:off x="426425" y="4060217"/>
            <a:ext cx="4844086" cy="797850"/>
          </a:xfrm>
          <a:prstGeom prst="rect">
            <a:avLst/>
          </a:prstGeom>
          <a:ln w="28575">
            <a:solidFill>
              <a:srgbClr val="002060"/>
            </a:solidFill>
          </a:ln>
        </p:spPr>
      </p:pic>
      <p:pic>
        <p:nvPicPr>
          <p:cNvPr id="136" name="Picture 135" descr="Graphical user interface, text&#10;&#10;Description automatically generated">
            <a:extLst>
              <a:ext uri="{FF2B5EF4-FFF2-40B4-BE49-F238E27FC236}">
                <a16:creationId xmlns:a16="http://schemas.microsoft.com/office/drawing/2014/main" id="{93E694E4-B187-17DD-6CA1-A0C811EBF2DB}"/>
              </a:ext>
            </a:extLst>
          </p:cNvPr>
          <p:cNvPicPr>
            <a:picLocks noChangeAspect="1"/>
          </p:cNvPicPr>
          <p:nvPr/>
        </p:nvPicPr>
        <p:blipFill rotWithShape="1">
          <a:blip r:embed="rId6"/>
          <a:srcRect b="11393"/>
          <a:stretch/>
        </p:blipFill>
        <p:spPr>
          <a:xfrm>
            <a:off x="1687848" y="5399405"/>
            <a:ext cx="3331853" cy="1268481"/>
          </a:xfrm>
          <a:prstGeom prst="rect">
            <a:avLst/>
          </a:prstGeom>
          <a:ln w="28575">
            <a:solidFill>
              <a:srgbClr val="002060"/>
            </a:solidFill>
          </a:ln>
        </p:spPr>
      </p:pic>
      <p:sp>
        <p:nvSpPr>
          <p:cNvPr id="5" name="TextBox 4">
            <a:extLst>
              <a:ext uri="{FF2B5EF4-FFF2-40B4-BE49-F238E27FC236}">
                <a16:creationId xmlns:a16="http://schemas.microsoft.com/office/drawing/2014/main" id="{55ED3EFF-F294-656C-2829-80ACE5522246}"/>
              </a:ext>
            </a:extLst>
          </p:cNvPr>
          <p:cNvSpPr txBox="1"/>
          <p:nvPr/>
        </p:nvSpPr>
        <p:spPr>
          <a:xfrm>
            <a:off x="233452" y="3643925"/>
            <a:ext cx="885179" cy="369332"/>
          </a:xfrm>
          <a:prstGeom prst="rect">
            <a:avLst/>
          </a:prstGeom>
          <a:noFill/>
        </p:spPr>
        <p:txBody>
          <a:bodyPr wrap="none" rtlCol="0">
            <a:spAutoFit/>
          </a:bodyPr>
          <a:lstStyle/>
          <a:p>
            <a:r>
              <a:rPr lang="en-US" b="1" u="sng" dirty="0"/>
              <a:t>PRINCE</a:t>
            </a:r>
          </a:p>
        </p:txBody>
      </p:sp>
      <p:sp>
        <p:nvSpPr>
          <p:cNvPr id="137" name="Google Shape;148;p13">
            <a:extLst>
              <a:ext uri="{FF2B5EF4-FFF2-40B4-BE49-F238E27FC236}">
                <a16:creationId xmlns:a16="http://schemas.microsoft.com/office/drawing/2014/main" id="{3918CF0B-EB68-F06D-EAF6-35CA00D09F6A}"/>
              </a:ext>
            </a:extLst>
          </p:cNvPr>
          <p:cNvSpPr/>
          <p:nvPr/>
        </p:nvSpPr>
        <p:spPr>
          <a:xfrm>
            <a:off x="7748182" y="1888281"/>
            <a:ext cx="934851" cy="1119604"/>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noFill/>
          <a:ln w="19050" cap="flat" cmpd="sng">
            <a:solidFill>
              <a:srgbClr val="595959"/>
            </a:solidFill>
            <a:prstDash val="dash"/>
            <a:round/>
            <a:headEnd type="none" w="med" len="med"/>
            <a:tailEnd type="none" w="med" len="med"/>
          </a:ln>
        </p:spPr>
      </p:sp>
      <p:sp>
        <p:nvSpPr>
          <p:cNvPr id="6" name="TextBox 5">
            <a:extLst>
              <a:ext uri="{FF2B5EF4-FFF2-40B4-BE49-F238E27FC236}">
                <a16:creationId xmlns:a16="http://schemas.microsoft.com/office/drawing/2014/main" id="{874A6146-9648-15EC-967C-A242A018A7DF}"/>
              </a:ext>
            </a:extLst>
          </p:cNvPr>
          <p:cNvSpPr txBox="1"/>
          <p:nvPr/>
        </p:nvSpPr>
        <p:spPr>
          <a:xfrm>
            <a:off x="8398893" y="2826583"/>
            <a:ext cx="506870" cy="369332"/>
          </a:xfrm>
          <a:prstGeom prst="rect">
            <a:avLst/>
          </a:prstGeom>
          <a:noFill/>
        </p:spPr>
        <p:txBody>
          <a:bodyPr wrap="none" rtlCol="0">
            <a:spAutoFit/>
          </a:bodyPr>
          <a:lstStyle/>
          <a:p>
            <a:r>
              <a:rPr lang="en-US" b="1" dirty="0"/>
              <a:t>???</a:t>
            </a:r>
          </a:p>
        </p:txBody>
      </p:sp>
      <p:sp>
        <p:nvSpPr>
          <p:cNvPr id="140" name="TextBox 139">
            <a:extLst>
              <a:ext uri="{FF2B5EF4-FFF2-40B4-BE49-F238E27FC236}">
                <a16:creationId xmlns:a16="http://schemas.microsoft.com/office/drawing/2014/main" id="{938A4C66-FD0A-B955-355D-DE316FD4B721}"/>
              </a:ext>
            </a:extLst>
          </p:cNvPr>
          <p:cNvSpPr txBox="1"/>
          <p:nvPr/>
        </p:nvSpPr>
        <p:spPr>
          <a:xfrm>
            <a:off x="426425" y="5293299"/>
            <a:ext cx="997389" cy="369332"/>
          </a:xfrm>
          <a:prstGeom prst="rect">
            <a:avLst/>
          </a:prstGeom>
          <a:noFill/>
        </p:spPr>
        <p:txBody>
          <a:bodyPr wrap="none" rtlCol="0">
            <a:spAutoFit/>
          </a:bodyPr>
          <a:lstStyle/>
          <a:p>
            <a:r>
              <a:rPr lang="en-US" b="1" u="sng" dirty="0"/>
              <a:t>HotNet2</a:t>
            </a:r>
          </a:p>
        </p:txBody>
      </p:sp>
      <p:sp>
        <p:nvSpPr>
          <p:cNvPr id="142" name="Title 1">
            <a:extLst>
              <a:ext uri="{FF2B5EF4-FFF2-40B4-BE49-F238E27FC236}">
                <a16:creationId xmlns:a16="http://schemas.microsoft.com/office/drawing/2014/main" id="{F6E9935C-E298-2325-07C6-4E16176249B0}"/>
              </a:ext>
            </a:extLst>
          </p:cNvPr>
          <p:cNvSpPr txBox="1">
            <a:spLocks/>
          </p:cNvSpPr>
          <p:nvPr/>
        </p:nvSpPr>
        <p:spPr>
          <a:xfrm>
            <a:off x="233452" y="2282724"/>
            <a:ext cx="121819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chemeClr val="accent2">
                  <a:lumMod val="75000"/>
                </a:schemeClr>
              </a:solidFill>
            </a:endParaRPr>
          </a:p>
        </p:txBody>
      </p:sp>
      <p:sp>
        <p:nvSpPr>
          <p:cNvPr id="143" name="Title 1">
            <a:extLst>
              <a:ext uri="{FF2B5EF4-FFF2-40B4-BE49-F238E27FC236}">
                <a16:creationId xmlns:a16="http://schemas.microsoft.com/office/drawing/2014/main" id="{D29136B5-06D8-D622-EB68-FF12D7D7D640}"/>
              </a:ext>
            </a:extLst>
          </p:cNvPr>
          <p:cNvSpPr txBox="1">
            <a:spLocks/>
          </p:cNvSpPr>
          <p:nvPr/>
        </p:nvSpPr>
        <p:spPr>
          <a:xfrm>
            <a:off x="21329" y="2734654"/>
            <a:ext cx="121819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Subnetwork identification</a:t>
            </a:r>
            <a:r>
              <a:rPr lang="en-US" sz="3600" dirty="0"/>
              <a:t> requires additional heuristics </a:t>
            </a:r>
            <a:endParaRPr lang="en-US" sz="3600" dirty="0">
              <a:solidFill>
                <a:schemeClr val="accent2">
                  <a:lumMod val="75000"/>
                </a:schemeClr>
              </a:solidFill>
            </a:endParaRPr>
          </a:p>
        </p:txBody>
      </p:sp>
      <p:cxnSp>
        <p:nvCxnSpPr>
          <p:cNvPr id="67" name="Straight Connector 66">
            <a:extLst>
              <a:ext uri="{FF2B5EF4-FFF2-40B4-BE49-F238E27FC236}">
                <a16:creationId xmlns:a16="http://schemas.microsoft.com/office/drawing/2014/main" id="{4E6C379F-DC87-7A72-D3DC-A27948D479F7}"/>
              </a:ext>
            </a:extLst>
          </p:cNvPr>
          <p:cNvCxnSpPr>
            <a:cxnSpLocks/>
          </p:cNvCxnSpPr>
          <p:nvPr/>
        </p:nvCxnSpPr>
        <p:spPr>
          <a:xfrm>
            <a:off x="8987408" y="5593932"/>
            <a:ext cx="17567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8C43875-78E3-33CC-3CBD-57A9F3C535CD}"/>
              </a:ext>
            </a:extLst>
          </p:cNvPr>
          <p:cNvCxnSpPr>
            <a:cxnSpLocks/>
          </p:cNvCxnSpPr>
          <p:nvPr/>
        </p:nvCxnSpPr>
        <p:spPr>
          <a:xfrm>
            <a:off x="7402526" y="6105559"/>
            <a:ext cx="257967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688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F47BD4CC-4AEB-A754-C845-FCEE0B1830D5}"/>
              </a:ext>
            </a:extLst>
          </p:cNvPr>
          <p:cNvPicPr>
            <a:picLocks noChangeAspect="1"/>
          </p:cNvPicPr>
          <p:nvPr/>
        </p:nvPicPr>
        <p:blipFill>
          <a:blip r:embed="rId2"/>
          <a:stretch>
            <a:fillRect/>
          </a:stretch>
        </p:blipFill>
        <p:spPr>
          <a:xfrm>
            <a:off x="2675271" y="5031098"/>
            <a:ext cx="2096754" cy="1819771"/>
          </a:xfrm>
          <a:prstGeom prst="rect">
            <a:avLst/>
          </a:prstGeom>
        </p:spPr>
      </p:pic>
      <p:sp>
        <p:nvSpPr>
          <p:cNvPr id="2" name="Title 1">
            <a:extLst>
              <a:ext uri="{FF2B5EF4-FFF2-40B4-BE49-F238E27FC236}">
                <a16:creationId xmlns:a16="http://schemas.microsoft.com/office/drawing/2014/main" id="{2218CD8D-CEC8-4642-9220-83000CFC6E56}"/>
              </a:ext>
            </a:extLst>
          </p:cNvPr>
          <p:cNvSpPr>
            <a:spLocks noGrp="1"/>
          </p:cNvSpPr>
          <p:nvPr>
            <p:ph type="title"/>
          </p:nvPr>
        </p:nvSpPr>
        <p:spPr>
          <a:xfrm>
            <a:off x="136742" y="18255"/>
            <a:ext cx="11825613" cy="1325563"/>
          </a:xfrm>
        </p:spPr>
        <p:txBody>
          <a:bodyPr/>
          <a:lstStyle/>
          <a:p>
            <a:r>
              <a:rPr lang="en-US" dirty="0"/>
              <a:t>Generative model: </a:t>
            </a:r>
            <a:r>
              <a:rPr lang="en-US" dirty="0">
                <a:solidFill>
                  <a:schemeClr val="accent2">
                    <a:lumMod val="75000"/>
                  </a:schemeClr>
                </a:solidFill>
              </a:rPr>
              <a:t>Altered Subnetwork Distribution</a:t>
            </a:r>
          </a:p>
        </p:txBody>
      </p:sp>
      <p:sp>
        <p:nvSpPr>
          <p:cNvPr id="3" name="Content Placeholder 2">
            <a:extLst>
              <a:ext uri="{FF2B5EF4-FFF2-40B4-BE49-F238E27FC236}">
                <a16:creationId xmlns:a16="http://schemas.microsoft.com/office/drawing/2014/main" id="{66EDC339-8D46-BD42-A902-F95EECB96DC0}"/>
              </a:ext>
            </a:extLst>
          </p:cNvPr>
          <p:cNvSpPr>
            <a:spLocks noGrp="1"/>
          </p:cNvSpPr>
          <p:nvPr>
            <p:ph idx="1"/>
          </p:nvPr>
        </p:nvSpPr>
        <p:spPr>
          <a:xfrm>
            <a:off x="512524" y="1253331"/>
            <a:ext cx="10515600" cy="2431131"/>
          </a:xfrm>
        </p:spPr>
        <p:txBody>
          <a:bodyPr/>
          <a:lstStyle/>
          <a:p>
            <a:r>
              <a:rPr lang="en-US" i="1" dirty="0"/>
              <a:t>G</a:t>
            </a:r>
            <a:r>
              <a:rPr lang="en-US" dirty="0"/>
              <a:t>=(</a:t>
            </a:r>
            <a:r>
              <a:rPr lang="en-US" i="1" dirty="0"/>
              <a:t>V</a:t>
            </a:r>
            <a:r>
              <a:rPr lang="en-US" dirty="0"/>
              <a:t>, </a:t>
            </a:r>
            <a:r>
              <a:rPr lang="en-US" i="1" dirty="0"/>
              <a:t>E</a:t>
            </a:r>
            <a:r>
              <a:rPr lang="en-US" dirty="0"/>
              <a:t>) is interaction network</a:t>
            </a:r>
          </a:p>
          <a:p>
            <a:r>
              <a:rPr lang="en-US" dirty="0"/>
              <a:t>      is </a:t>
            </a:r>
            <a:r>
              <a:rPr lang="en-US" b="1" dirty="0"/>
              <a:t>subnetwork family</a:t>
            </a:r>
            <a:r>
              <a:rPr lang="en-US" dirty="0"/>
              <a:t> (set of subsets of </a:t>
            </a:r>
            <a:r>
              <a:rPr lang="en-US" i="1" dirty="0"/>
              <a:t>V</a:t>
            </a:r>
            <a:r>
              <a:rPr lang="en-US" dirty="0"/>
              <a:t>)</a:t>
            </a:r>
          </a:p>
          <a:p>
            <a:r>
              <a:rPr lang="en-US" dirty="0"/>
              <a:t>                is the </a:t>
            </a:r>
            <a:r>
              <a:rPr lang="en-US" dirty="0">
                <a:solidFill>
                  <a:schemeClr val="accent2">
                    <a:lumMod val="75000"/>
                  </a:schemeClr>
                </a:solidFill>
              </a:rPr>
              <a:t>altered subnetwork</a:t>
            </a:r>
          </a:p>
          <a:p>
            <a:pPr marL="0" indent="0">
              <a:buNone/>
            </a:pPr>
            <a:endParaRPr lang="en-US" sz="800" dirty="0"/>
          </a:p>
          <a:p>
            <a:pPr marL="0" indent="0">
              <a:buNone/>
            </a:pPr>
            <a:r>
              <a:rPr lang="en-US" dirty="0"/>
              <a:t>Vertex scores                   are distributed as</a:t>
            </a:r>
          </a:p>
        </p:txBody>
      </p:sp>
      <p:pic>
        <p:nvPicPr>
          <p:cNvPr id="4" name="Picture 3">
            <a:extLst>
              <a:ext uri="{FF2B5EF4-FFF2-40B4-BE49-F238E27FC236}">
                <a16:creationId xmlns:a16="http://schemas.microsoft.com/office/drawing/2014/main" id="{C4856AAC-D703-2141-A80B-3D629779E1EE}"/>
              </a:ext>
            </a:extLst>
          </p:cNvPr>
          <p:cNvPicPr>
            <a:picLocks noChangeAspect="1"/>
          </p:cNvPicPr>
          <p:nvPr/>
        </p:nvPicPr>
        <p:blipFill>
          <a:blip r:embed="rId3"/>
          <a:stretch>
            <a:fillRect/>
          </a:stretch>
        </p:blipFill>
        <p:spPr>
          <a:xfrm>
            <a:off x="2675271" y="3078890"/>
            <a:ext cx="1191966" cy="344553"/>
          </a:xfrm>
          <a:prstGeom prst="rect">
            <a:avLst/>
          </a:prstGeom>
        </p:spPr>
      </p:pic>
      <p:pic>
        <p:nvPicPr>
          <p:cNvPr id="5" name="Picture 4">
            <a:extLst>
              <a:ext uri="{FF2B5EF4-FFF2-40B4-BE49-F238E27FC236}">
                <a16:creationId xmlns:a16="http://schemas.microsoft.com/office/drawing/2014/main" id="{6037D230-B15E-467A-E454-4D11FEDA8B1C}"/>
              </a:ext>
            </a:extLst>
          </p:cNvPr>
          <p:cNvPicPr>
            <a:picLocks noChangeAspect="1"/>
          </p:cNvPicPr>
          <p:nvPr/>
        </p:nvPicPr>
        <p:blipFill>
          <a:blip r:embed="rId4"/>
          <a:stretch>
            <a:fillRect/>
          </a:stretch>
        </p:blipFill>
        <p:spPr>
          <a:xfrm>
            <a:off x="932362" y="1773012"/>
            <a:ext cx="292100" cy="3556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114DBE81-D647-A13F-05CB-D1F91B1E781E}"/>
              </a:ext>
            </a:extLst>
          </p:cNvPr>
          <p:cNvPicPr>
            <a:picLocks noChangeAspect="1"/>
          </p:cNvPicPr>
          <p:nvPr/>
        </p:nvPicPr>
        <p:blipFill>
          <a:blip r:embed="rId5"/>
          <a:stretch>
            <a:fillRect/>
          </a:stretch>
        </p:blipFill>
        <p:spPr>
          <a:xfrm>
            <a:off x="1163876" y="3457576"/>
            <a:ext cx="3207838" cy="1084935"/>
          </a:xfrm>
          <a:prstGeom prst="rect">
            <a:avLst/>
          </a:prstGeom>
        </p:spPr>
      </p:pic>
      <p:sp>
        <p:nvSpPr>
          <p:cNvPr id="82" name="TextBox 81">
            <a:extLst>
              <a:ext uri="{FF2B5EF4-FFF2-40B4-BE49-F238E27FC236}">
                <a16:creationId xmlns:a16="http://schemas.microsoft.com/office/drawing/2014/main" id="{80F57129-840A-1951-90A2-B9C30CD9FA35}"/>
              </a:ext>
            </a:extLst>
          </p:cNvPr>
          <p:cNvSpPr txBox="1"/>
          <p:nvPr/>
        </p:nvSpPr>
        <p:spPr>
          <a:xfrm>
            <a:off x="57152" y="4849700"/>
            <a:ext cx="4088748" cy="430887"/>
          </a:xfrm>
          <a:prstGeom prst="rect">
            <a:avLst/>
          </a:prstGeom>
          <a:noFill/>
        </p:spPr>
        <p:txBody>
          <a:bodyPr wrap="none" rtlCol="0">
            <a:spAutoFit/>
          </a:bodyPr>
          <a:lstStyle/>
          <a:p>
            <a:r>
              <a:rPr lang="en-US" sz="2200" b="1" dirty="0"/>
              <a:t>Example of distributions</a:t>
            </a:r>
            <a:r>
              <a:rPr lang="en-US" sz="2200" dirty="0"/>
              <a:t>: z-scores</a:t>
            </a:r>
          </a:p>
        </p:txBody>
      </p:sp>
      <p:pic>
        <p:nvPicPr>
          <p:cNvPr id="83" name="Picture 82">
            <a:extLst>
              <a:ext uri="{FF2B5EF4-FFF2-40B4-BE49-F238E27FC236}">
                <a16:creationId xmlns:a16="http://schemas.microsoft.com/office/drawing/2014/main" id="{25D5DBBF-BBA3-C33A-3CEB-8F0451D04A39}"/>
              </a:ext>
            </a:extLst>
          </p:cNvPr>
          <p:cNvPicPr>
            <a:picLocks noChangeAspect="1"/>
          </p:cNvPicPr>
          <p:nvPr/>
        </p:nvPicPr>
        <p:blipFill>
          <a:blip r:embed="rId6"/>
          <a:stretch>
            <a:fillRect/>
          </a:stretch>
        </p:blipFill>
        <p:spPr>
          <a:xfrm>
            <a:off x="573734" y="5376100"/>
            <a:ext cx="1951639" cy="353974"/>
          </a:xfrm>
          <a:prstGeom prst="rect">
            <a:avLst/>
          </a:prstGeom>
        </p:spPr>
      </p:pic>
      <p:pic>
        <p:nvPicPr>
          <p:cNvPr id="84" name="Picture 83">
            <a:extLst>
              <a:ext uri="{FF2B5EF4-FFF2-40B4-BE49-F238E27FC236}">
                <a16:creationId xmlns:a16="http://schemas.microsoft.com/office/drawing/2014/main" id="{1065347F-3DAA-0B52-3E05-48E1B9110F40}"/>
              </a:ext>
            </a:extLst>
          </p:cNvPr>
          <p:cNvPicPr>
            <a:picLocks noChangeAspect="1"/>
          </p:cNvPicPr>
          <p:nvPr/>
        </p:nvPicPr>
        <p:blipFill>
          <a:blip r:embed="rId7"/>
          <a:stretch>
            <a:fillRect/>
          </a:stretch>
        </p:blipFill>
        <p:spPr>
          <a:xfrm>
            <a:off x="573733" y="5839722"/>
            <a:ext cx="1951639" cy="355717"/>
          </a:xfrm>
          <a:prstGeom prst="rect">
            <a:avLst/>
          </a:prstGeom>
        </p:spPr>
      </p:pic>
      <p:pic>
        <p:nvPicPr>
          <p:cNvPr id="6" name="Picture 5">
            <a:extLst>
              <a:ext uri="{FF2B5EF4-FFF2-40B4-BE49-F238E27FC236}">
                <a16:creationId xmlns:a16="http://schemas.microsoft.com/office/drawing/2014/main" id="{32291CE3-4285-08E4-2A1D-C97D8DD74899}"/>
              </a:ext>
            </a:extLst>
          </p:cNvPr>
          <p:cNvPicPr>
            <a:picLocks noChangeAspect="1"/>
          </p:cNvPicPr>
          <p:nvPr/>
        </p:nvPicPr>
        <p:blipFill>
          <a:blip r:embed="rId8"/>
          <a:stretch>
            <a:fillRect/>
          </a:stretch>
        </p:blipFill>
        <p:spPr>
          <a:xfrm>
            <a:off x="855760" y="2301733"/>
            <a:ext cx="1193800" cy="368300"/>
          </a:xfrm>
          <a:prstGeom prst="rect">
            <a:avLst/>
          </a:prstGeom>
        </p:spPr>
      </p:pic>
      <p:sp>
        <p:nvSpPr>
          <p:cNvPr id="93" name="Rectangle 92">
            <a:extLst>
              <a:ext uri="{FF2B5EF4-FFF2-40B4-BE49-F238E27FC236}">
                <a16:creationId xmlns:a16="http://schemas.microsoft.com/office/drawing/2014/main" id="{614AB6CD-0C74-1A13-9CB8-4C9F43B60662}"/>
              </a:ext>
            </a:extLst>
          </p:cNvPr>
          <p:cNvSpPr/>
          <p:nvPr/>
        </p:nvSpPr>
        <p:spPr>
          <a:xfrm>
            <a:off x="35545" y="4767166"/>
            <a:ext cx="5107955" cy="20397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a:extLst>
              <a:ext uri="{FF2B5EF4-FFF2-40B4-BE49-F238E27FC236}">
                <a16:creationId xmlns:a16="http://schemas.microsoft.com/office/drawing/2014/main" id="{AB92B07E-1BF7-FD50-5568-39D51ADC1591}"/>
              </a:ext>
            </a:extLst>
          </p:cNvPr>
          <p:cNvPicPr>
            <a:picLocks noChangeAspect="1"/>
          </p:cNvPicPr>
          <p:nvPr/>
        </p:nvPicPr>
        <p:blipFill>
          <a:blip r:embed="rId9"/>
          <a:stretch>
            <a:fillRect/>
          </a:stretch>
        </p:blipFill>
        <p:spPr>
          <a:xfrm>
            <a:off x="4730043" y="3603585"/>
            <a:ext cx="295198" cy="217884"/>
          </a:xfrm>
          <a:prstGeom prst="rect">
            <a:avLst/>
          </a:prstGeom>
        </p:spPr>
      </p:pic>
      <p:pic>
        <p:nvPicPr>
          <p:cNvPr id="99" name="Picture 98">
            <a:extLst>
              <a:ext uri="{FF2B5EF4-FFF2-40B4-BE49-F238E27FC236}">
                <a16:creationId xmlns:a16="http://schemas.microsoft.com/office/drawing/2014/main" id="{13CB0B17-67B3-8BB8-60EB-D98F7435E444}"/>
              </a:ext>
            </a:extLst>
          </p:cNvPr>
          <p:cNvPicPr>
            <a:picLocks noChangeAspect="1"/>
          </p:cNvPicPr>
          <p:nvPr/>
        </p:nvPicPr>
        <p:blipFill>
          <a:blip r:embed="rId10"/>
          <a:stretch>
            <a:fillRect/>
          </a:stretch>
        </p:blipFill>
        <p:spPr>
          <a:xfrm>
            <a:off x="4699407" y="4182369"/>
            <a:ext cx="304725" cy="219685"/>
          </a:xfrm>
          <a:prstGeom prst="rect">
            <a:avLst/>
          </a:prstGeom>
        </p:spPr>
      </p:pic>
      <p:sp>
        <p:nvSpPr>
          <p:cNvPr id="100" name="TextBox 99">
            <a:extLst>
              <a:ext uri="{FF2B5EF4-FFF2-40B4-BE49-F238E27FC236}">
                <a16:creationId xmlns:a16="http://schemas.microsoft.com/office/drawing/2014/main" id="{1010BAC4-CF4F-E270-27C3-F1C9E70667A5}"/>
              </a:ext>
            </a:extLst>
          </p:cNvPr>
          <p:cNvSpPr txBox="1"/>
          <p:nvPr/>
        </p:nvSpPr>
        <p:spPr>
          <a:xfrm>
            <a:off x="4963898" y="3529082"/>
            <a:ext cx="3492459" cy="369332"/>
          </a:xfrm>
          <a:prstGeom prst="rect">
            <a:avLst/>
          </a:prstGeom>
          <a:noFill/>
        </p:spPr>
        <p:txBody>
          <a:bodyPr wrap="square" rtlCol="0">
            <a:spAutoFit/>
          </a:bodyPr>
          <a:lstStyle/>
          <a:p>
            <a:r>
              <a:rPr lang="en-US" dirty="0"/>
              <a:t>= altered distribution (unknown)</a:t>
            </a:r>
          </a:p>
        </p:txBody>
      </p:sp>
      <p:sp>
        <p:nvSpPr>
          <p:cNvPr id="101" name="TextBox 100">
            <a:extLst>
              <a:ext uri="{FF2B5EF4-FFF2-40B4-BE49-F238E27FC236}">
                <a16:creationId xmlns:a16="http://schemas.microsoft.com/office/drawing/2014/main" id="{9598F9CA-1BEE-B278-34DD-6E747E4CE576}"/>
              </a:ext>
            </a:extLst>
          </p:cNvPr>
          <p:cNvSpPr txBox="1"/>
          <p:nvPr/>
        </p:nvSpPr>
        <p:spPr>
          <a:xfrm>
            <a:off x="4972410" y="4114528"/>
            <a:ext cx="4709089" cy="369332"/>
          </a:xfrm>
          <a:prstGeom prst="rect">
            <a:avLst/>
          </a:prstGeom>
          <a:noFill/>
        </p:spPr>
        <p:txBody>
          <a:bodyPr wrap="square" rtlCol="0">
            <a:spAutoFit/>
          </a:bodyPr>
          <a:lstStyle/>
          <a:p>
            <a:r>
              <a:rPr lang="en-US" dirty="0"/>
              <a:t>= background distribution (typically known)</a:t>
            </a:r>
          </a:p>
        </p:txBody>
      </p:sp>
      <p:grpSp>
        <p:nvGrpSpPr>
          <p:cNvPr id="30" name="Group 29">
            <a:extLst>
              <a:ext uri="{FF2B5EF4-FFF2-40B4-BE49-F238E27FC236}">
                <a16:creationId xmlns:a16="http://schemas.microsoft.com/office/drawing/2014/main" id="{EF8EF2E9-2FBC-4E7F-DF57-83310794AA17}"/>
              </a:ext>
            </a:extLst>
          </p:cNvPr>
          <p:cNvGrpSpPr/>
          <p:nvPr/>
        </p:nvGrpSpPr>
        <p:grpSpPr>
          <a:xfrm>
            <a:off x="11178954" y="1080663"/>
            <a:ext cx="1172467" cy="1196679"/>
            <a:chOff x="6067223" y="-1746859"/>
            <a:chExt cx="927331" cy="983069"/>
          </a:xfrm>
        </p:grpSpPr>
        <p:sp>
          <p:nvSpPr>
            <p:cNvPr id="31" name="Google Shape;56;p13">
              <a:extLst>
                <a:ext uri="{FF2B5EF4-FFF2-40B4-BE49-F238E27FC236}">
                  <a16:creationId xmlns:a16="http://schemas.microsoft.com/office/drawing/2014/main" id="{B2B76547-113A-E94F-BB96-A5A953B29A81}"/>
                </a:ext>
              </a:extLst>
            </p:cNvPr>
            <p:cNvSpPr/>
            <p:nvPr/>
          </p:nvSpPr>
          <p:spPr>
            <a:xfrm rot="5400000">
              <a:off x="6467126" y="-1476085"/>
              <a:ext cx="86582" cy="93133"/>
            </a:xfrm>
            <a:prstGeom prst="rect">
              <a:avLst/>
            </a:prstGeom>
            <a:solidFill>
              <a:srgbClr val="EC9A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 name="Google Shape;57;p13">
              <a:extLst>
                <a:ext uri="{FF2B5EF4-FFF2-40B4-BE49-F238E27FC236}">
                  <a16:creationId xmlns:a16="http://schemas.microsoft.com/office/drawing/2014/main" id="{4508C120-E56F-6987-CCE3-929137686C9B}"/>
                </a:ext>
              </a:extLst>
            </p:cNvPr>
            <p:cNvSpPr/>
            <p:nvPr/>
          </p:nvSpPr>
          <p:spPr>
            <a:xfrm rot="5400000">
              <a:off x="6466708" y="-1385893"/>
              <a:ext cx="86582" cy="93133"/>
            </a:xfrm>
            <a:prstGeom prst="rect">
              <a:avLst/>
            </a:prstGeom>
            <a:solidFill>
              <a:srgbClr val="F5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58;p13">
              <a:extLst>
                <a:ext uri="{FF2B5EF4-FFF2-40B4-BE49-F238E27FC236}">
                  <a16:creationId xmlns:a16="http://schemas.microsoft.com/office/drawing/2014/main" id="{47FC5D70-1B32-9B43-8F1D-B585FF9DD0CB}"/>
                </a:ext>
              </a:extLst>
            </p:cNvPr>
            <p:cNvSpPr/>
            <p:nvPr/>
          </p:nvSpPr>
          <p:spPr>
            <a:xfrm rot="5400000">
              <a:off x="6463555" y="-1296337"/>
              <a:ext cx="86582" cy="93133"/>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 name="Google Shape;59;p13">
              <a:extLst>
                <a:ext uri="{FF2B5EF4-FFF2-40B4-BE49-F238E27FC236}">
                  <a16:creationId xmlns:a16="http://schemas.microsoft.com/office/drawing/2014/main" id="{284B97B8-B21C-D0EF-5CC0-855758744B02}"/>
                </a:ext>
              </a:extLst>
            </p:cNvPr>
            <p:cNvSpPr/>
            <p:nvPr/>
          </p:nvSpPr>
          <p:spPr>
            <a:xfrm rot="5400000">
              <a:off x="6465404" y="-1203457"/>
              <a:ext cx="86582" cy="93133"/>
            </a:xfrm>
            <a:prstGeom prst="rect">
              <a:avLst/>
            </a:prstGeom>
            <a:solidFill>
              <a:srgbClr val="C9DAF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 name="Google Shape;60;p13">
              <a:extLst>
                <a:ext uri="{FF2B5EF4-FFF2-40B4-BE49-F238E27FC236}">
                  <a16:creationId xmlns:a16="http://schemas.microsoft.com/office/drawing/2014/main" id="{EFECD409-2C47-4F85-5FE2-1C6435FD0994}"/>
                </a:ext>
              </a:extLst>
            </p:cNvPr>
            <p:cNvSpPr/>
            <p:nvPr/>
          </p:nvSpPr>
          <p:spPr>
            <a:xfrm rot="5400000">
              <a:off x="6463555" y="-1113894"/>
              <a:ext cx="86582" cy="93133"/>
            </a:xfrm>
            <a:prstGeom prst="rect">
              <a:avLst/>
            </a:prstGeom>
            <a:solidFill>
              <a:srgbClr val="99B7E5"/>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36" name="Google Shape;61;p13">
              <a:extLst>
                <a:ext uri="{FF2B5EF4-FFF2-40B4-BE49-F238E27FC236}">
                  <a16:creationId xmlns:a16="http://schemas.microsoft.com/office/drawing/2014/main" id="{DF304A9E-3623-96AB-DECB-EF146B2F7A74}"/>
                </a:ext>
              </a:extLst>
            </p:cNvPr>
            <p:cNvSpPr txBox="1"/>
            <p:nvPr/>
          </p:nvSpPr>
          <p:spPr>
            <a:xfrm>
              <a:off x="6083513" y="-1746859"/>
              <a:ext cx="906451" cy="304915"/>
            </a:xfrm>
            <a:prstGeom prst="rect">
              <a:avLst/>
            </a:prstGeom>
            <a:noFill/>
            <a:ln>
              <a:noFill/>
            </a:ln>
          </p:spPr>
          <p:txBody>
            <a:bodyPr spcFirstLastPara="1" wrap="square" lIns="91425" tIns="91425" rIns="91425" bIns="91425" anchor="ctr" anchorCtr="0">
              <a:noAutofit/>
            </a:bodyPr>
            <a:lstStyle/>
            <a:p>
              <a:pPr algn="ctr"/>
              <a:r>
                <a:rPr lang="en" sz="1200" dirty="0">
                  <a:latin typeface="Arial" panose="020B0604020202020204" pitchFamily="34" charset="0"/>
                  <a:ea typeface="Spectral"/>
                  <a:cs typeface="Arial" panose="020B0604020202020204" pitchFamily="34" charset="0"/>
                  <a:sym typeface="Spectral"/>
                </a:rPr>
                <a:t>High</a:t>
              </a:r>
            </a:p>
          </p:txBody>
        </p:sp>
        <p:sp>
          <p:nvSpPr>
            <p:cNvPr id="37" name="Google Shape;62;p13">
              <a:extLst>
                <a:ext uri="{FF2B5EF4-FFF2-40B4-BE49-F238E27FC236}">
                  <a16:creationId xmlns:a16="http://schemas.microsoft.com/office/drawing/2014/main" id="{0D276422-A42E-5467-B62D-5DFB4F047CE3}"/>
                </a:ext>
              </a:extLst>
            </p:cNvPr>
            <p:cNvSpPr txBox="1"/>
            <p:nvPr/>
          </p:nvSpPr>
          <p:spPr>
            <a:xfrm>
              <a:off x="6067223" y="-1068704"/>
              <a:ext cx="927331" cy="304914"/>
            </a:xfrm>
            <a:prstGeom prst="rect">
              <a:avLst/>
            </a:prstGeom>
            <a:noFill/>
            <a:ln>
              <a:noFill/>
            </a:ln>
          </p:spPr>
          <p:txBody>
            <a:bodyPr spcFirstLastPara="1" wrap="square" lIns="91425" tIns="91425" rIns="91425" bIns="91425" anchor="ctr" anchorCtr="0">
              <a:noAutofit/>
            </a:bodyPr>
            <a:lstStyle/>
            <a:p>
              <a:pPr algn="ctr"/>
              <a:r>
                <a:rPr lang="en" sz="1200" dirty="0">
                  <a:latin typeface="Arial" panose="020B0604020202020204" pitchFamily="34" charset="0"/>
                  <a:ea typeface="Spectral"/>
                  <a:cs typeface="Arial" panose="020B0604020202020204" pitchFamily="34" charset="0"/>
                  <a:sym typeface="Spectral"/>
                </a:rPr>
                <a:t>Low</a:t>
              </a:r>
              <a:endParaRPr sz="1200" dirty="0">
                <a:latin typeface="Arial" panose="020B0604020202020204" pitchFamily="34" charset="0"/>
                <a:ea typeface="Spectral"/>
                <a:cs typeface="Arial" panose="020B0604020202020204" pitchFamily="34" charset="0"/>
                <a:sym typeface="Spectral"/>
              </a:endParaRPr>
            </a:p>
          </p:txBody>
        </p:sp>
      </p:grpSp>
      <p:grpSp>
        <p:nvGrpSpPr>
          <p:cNvPr id="38" name="Group 37">
            <a:extLst>
              <a:ext uri="{FF2B5EF4-FFF2-40B4-BE49-F238E27FC236}">
                <a16:creationId xmlns:a16="http://schemas.microsoft.com/office/drawing/2014/main" id="{8E5C3B18-49C9-F156-E5B4-C6B5328130C9}"/>
              </a:ext>
            </a:extLst>
          </p:cNvPr>
          <p:cNvGrpSpPr/>
          <p:nvPr/>
        </p:nvGrpSpPr>
        <p:grpSpPr>
          <a:xfrm>
            <a:off x="8435532" y="1192716"/>
            <a:ext cx="2824106" cy="2431131"/>
            <a:chOff x="6544083" y="3637570"/>
            <a:chExt cx="3709102" cy="2788945"/>
          </a:xfrm>
        </p:grpSpPr>
        <p:grpSp>
          <p:nvGrpSpPr>
            <p:cNvPr id="39" name="Google Shape;139;p13">
              <a:extLst>
                <a:ext uri="{FF2B5EF4-FFF2-40B4-BE49-F238E27FC236}">
                  <a16:creationId xmlns:a16="http://schemas.microsoft.com/office/drawing/2014/main" id="{93658A26-5771-276D-2510-4EB188D562ED}"/>
                </a:ext>
              </a:extLst>
            </p:cNvPr>
            <p:cNvGrpSpPr/>
            <p:nvPr/>
          </p:nvGrpSpPr>
          <p:grpSpPr>
            <a:xfrm>
              <a:off x="6544083" y="3637570"/>
              <a:ext cx="3709102" cy="2718211"/>
              <a:chOff x="4593376" y="1599099"/>
              <a:chExt cx="2200589" cy="1640067"/>
            </a:xfrm>
          </p:grpSpPr>
          <p:cxnSp>
            <p:nvCxnSpPr>
              <p:cNvPr id="41" name="Google Shape;140;p13">
                <a:extLst>
                  <a:ext uri="{FF2B5EF4-FFF2-40B4-BE49-F238E27FC236}">
                    <a16:creationId xmlns:a16="http://schemas.microsoft.com/office/drawing/2014/main" id="{15009768-338A-BF92-2913-6F6EB4D0389B}"/>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42" name="Google Shape;141;p13">
                <a:extLst>
                  <a:ext uri="{FF2B5EF4-FFF2-40B4-BE49-F238E27FC236}">
                    <a16:creationId xmlns:a16="http://schemas.microsoft.com/office/drawing/2014/main" id="{6F2315EE-2C87-983F-252D-53D650997E25}"/>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43" name="Google Shape;142;p13">
                <a:extLst>
                  <a:ext uri="{FF2B5EF4-FFF2-40B4-BE49-F238E27FC236}">
                    <a16:creationId xmlns:a16="http://schemas.microsoft.com/office/drawing/2014/main" id="{0855865C-E8DF-21E4-A113-5055AF222BB8}"/>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44" name="Google Shape;143;p13">
                <a:extLst>
                  <a:ext uri="{FF2B5EF4-FFF2-40B4-BE49-F238E27FC236}">
                    <a16:creationId xmlns:a16="http://schemas.microsoft.com/office/drawing/2014/main" id="{4D66C831-D4BF-1BCC-B165-F8F34C2078FD}"/>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45" name="Google Shape;144;p13">
                <a:extLst>
                  <a:ext uri="{FF2B5EF4-FFF2-40B4-BE49-F238E27FC236}">
                    <a16:creationId xmlns:a16="http://schemas.microsoft.com/office/drawing/2014/main" id="{173C714A-CC1B-3725-7BEB-12F1BA09DE0B}"/>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46" name="Google Shape;145;p13">
                <a:extLst>
                  <a:ext uri="{FF2B5EF4-FFF2-40B4-BE49-F238E27FC236}">
                    <a16:creationId xmlns:a16="http://schemas.microsoft.com/office/drawing/2014/main" id="{8A2623A2-818E-A317-33D8-C223F634DEE2}"/>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47" name="Google Shape;146;p13">
                <a:extLst>
                  <a:ext uri="{FF2B5EF4-FFF2-40B4-BE49-F238E27FC236}">
                    <a16:creationId xmlns:a16="http://schemas.microsoft.com/office/drawing/2014/main" id="{0A860AEC-880A-86D2-2064-512CCE206415}"/>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48" name="Google Shape;149;p13">
                <a:extLst>
                  <a:ext uri="{FF2B5EF4-FFF2-40B4-BE49-F238E27FC236}">
                    <a16:creationId xmlns:a16="http://schemas.microsoft.com/office/drawing/2014/main" id="{9BED6FF6-F6FE-0205-D439-6FCFB7D30354}"/>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49" name="Google Shape;150;p13">
                <a:extLst>
                  <a:ext uri="{FF2B5EF4-FFF2-40B4-BE49-F238E27FC236}">
                    <a16:creationId xmlns:a16="http://schemas.microsoft.com/office/drawing/2014/main" id="{CCA46D11-E740-CF44-39F8-02D522019C00}"/>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50" name="Google Shape;151;p13">
                <a:extLst>
                  <a:ext uri="{FF2B5EF4-FFF2-40B4-BE49-F238E27FC236}">
                    <a16:creationId xmlns:a16="http://schemas.microsoft.com/office/drawing/2014/main" id="{AC5CD024-711F-F760-C0CE-CA7563CEEB7C}"/>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51" name="Google Shape;152;p13">
                <a:extLst>
                  <a:ext uri="{FF2B5EF4-FFF2-40B4-BE49-F238E27FC236}">
                    <a16:creationId xmlns:a16="http://schemas.microsoft.com/office/drawing/2014/main" id="{91AB6B9C-ED87-C105-6DA8-32ED1BF94DF6}"/>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52" name="Google Shape;154;p13">
                <a:extLst>
                  <a:ext uri="{FF2B5EF4-FFF2-40B4-BE49-F238E27FC236}">
                    <a16:creationId xmlns:a16="http://schemas.microsoft.com/office/drawing/2014/main" id="{960C3D0D-5B72-FACB-35F3-C11D0DE82D5E}"/>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53" name="Google Shape;155;p13">
                <a:extLst>
                  <a:ext uri="{FF2B5EF4-FFF2-40B4-BE49-F238E27FC236}">
                    <a16:creationId xmlns:a16="http://schemas.microsoft.com/office/drawing/2014/main" id="{6CA89219-6BD8-9D25-71B4-5D95D9043279}"/>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54" name="Google Shape;156;p13">
                <a:extLst>
                  <a:ext uri="{FF2B5EF4-FFF2-40B4-BE49-F238E27FC236}">
                    <a16:creationId xmlns:a16="http://schemas.microsoft.com/office/drawing/2014/main" id="{8DDB9F7B-9949-5D8A-37DD-067E41FD0C13}"/>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55" name="Google Shape;157;p13">
                <a:extLst>
                  <a:ext uri="{FF2B5EF4-FFF2-40B4-BE49-F238E27FC236}">
                    <a16:creationId xmlns:a16="http://schemas.microsoft.com/office/drawing/2014/main" id="{E5B9C8E7-47EB-1739-7233-89F7E2EE100C}"/>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56" name="Google Shape;158;p13">
                <a:extLst>
                  <a:ext uri="{FF2B5EF4-FFF2-40B4-BE49-F238E27FC236}">
                    <a16:creationId xmlns:a16="http://schemas.microsoft.com/office/drawing/2014/main" id="{1B63B4D7-6FE6-69E1-7055-236F9BBEE57D}"/>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57" name="Google Shape;159;p13">
                <a:extLst>
                  <a:ext uri="{FF2B5EF4-FFF2-40B4-BE49-F238E27FC236}">
                    <a16:creationId xmlns:a16="http://schemas.microsoft.com/office/drawing/2014/main" id="{4F0531F0-5414-BF4E-7D22-2DD76042F966}"/>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58" name="Google Shape;160;p13">
                <a:extLst>
                  <a:ext uri="{FF2B5EF4-FFF2-40B4-BE49-F238E27FC236}">
                    <a16:creationId xmlns:a16="http://schemas.microsoft.com/office/drawing/2014/main" id="{9347A52F-4850-ED9C-8C50-8EE17718C539}"/>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59" name="Google Shape;161;p13">
                <a:extLst>
                  <a:ext uri="{FF2B5EF4-FFF2-40B4-BE49-F238E27FC236}">
                    <a16:creationId xmlns:a16="http://schemas.microsoft.com/office/drawing/2014/main" id="{EF4BD3BF-78F2-5EBC-EB0C-EE4384221448}"/>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60" name="Google Shape;162;p13">
                <a:extLst>
                  <a:ext uri="{FF2B5EF4-FFF2-40B4-BE49-F238E27FC236}">
                    <a16:creationId xmlns:a16="http://schemas.microsoft.com/office/drawing/2014/main" id="{51F9BE74-B7BE-819A-0D6A-55189DCEA2AC}"/>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61" name="Google Shape;163;p13">
                <a:extLst>
                  <a:ext uri="{FF2B5EF4-FFF2-40B4-BE49-F238E27FC236}">
                    <a16:creationId xmlns:a16="http://schemas.microsoft.com/office/drawing/2014/main" id="{98A43F6F-9039-12EC-E15B-36FB5AC9BBB7}"/>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62" name="Google Shape;164;p13">
                <a:extLst>
                  <a:ext uri="{FF2B5EF4-FFF2-40B4-BE49-F238E27FC236}">
                    <a16:creationId xmlns:a16="http://schemas.microsoft.com/office/drawing/2014/main" id="{405BE435-FD80-E71F-4752-B20A32E5E5A6}"/>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63" name="Google Shape;165;p13">
                <a:extLst>
                  <a:ext uri="{FF2B5EF4-FFF2-40B4-BE49-F238E27FC236}">
                    <a16:creationId xmlns:a16="http://schemas.microsoft.com/office/drawing/2014/main" id="{649E08D9-4C24-0AC2-C518-8817BF477D3E}"/>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64" name="Google Shape;166;p13">
                <a:extLst>
                  <a:ext uri="{FF2B5EF4-FFF2-40B4-BE49-F238E27FC236}">
                    <a16:creationId xmlns:a16="http://schemas.microsoft.com/office/drawing/2014/main" id="{762040FF-A89B-20EF-425B-0322513A7810}"/>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65" name="Google Shape;167;p13">
                <a:extLst>
                  <a:ext uri="{FF2B5EF4-FFF2-40B4-BE49-F238E27FC236}">
                    <a16:creationId xmlns:a16="http://schemas.microsoft.com/office/drawing/2014/main" id="{D64B048D-D806-EBA8-E919-7A00FBA4F10D}"/>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66" name="Google Shape;168;p13">
                <a:extLst>
                  <a:ext uri="{FF2B5EF4-FFF2-40B4-BE49-F238E27FC236}">
                    <a16:creationId xmlns:a16="http://schemas.microsoft.com/office/drawing/2014/main" id="{6C5B91B2-8D9C-AC22-B3EA-AB55C42AD213}"/>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67" name="Google Shape;169;p13">
                <a:extLst>
                  <a:ext uri="{FF2B5EF4-FFF2-40B4-BE49-F238E27FC236}">
                    <a16:creationId xmlns:a16="http://schemas.microsoft.com/office/drawing/2014/main" id="{120B8D28-3A60-0FD2-557E-9CE83C5F6F6A}"/>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8" name="Google Shape;170;p13">
                <a:extLst>
                  <a:ext uri="{FF2B5EF4-FFF2-40B4-BE49-F238E27FC236}">
                    <a16:creationId xmlns:a16="http://schemas.microsoft.com/office/drawing/2014/main" id="{6D0E28B4-DCA0-F06F-681C-EC3CF420B9A3}"/>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9" name="Google Shape;171;p13">
                <a:extLst>
                  <a:ext uri="{FF2B5EF4-FFF2-40B4-BE49-F238E27FC236}">
                    <a16:creationId xmlns:a16="http://schemas.microsoft.com/office/drawing/2014/main" id="{054D3F80-490B-0524-78A5-55F4D452C88E}"/>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0" name="Google Shape;172;p13">
                <a:extLst>
                  <a:ext uri="{FF2B5EF4-FFF2-40B4-BE49-F238E27FC236}">
                    <a16:creationId xmlns:a16="http://schemas.microsoft.com/office/drawing/2014/main" id="{9F50594D-3122-10B0-C02A-98BD94087255}"/>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71" name="Google Shape;173;p13">
                <a:extLst>
                  <a:ext uri="{FF2B5EF4-FFF2-40B4-BE49-F238E27FC236}">
                    <a16:creationId xmlns:a16="http://schemas.microsoft.com/office/drawing/2014/main" id="{0054F239-80E3-42BD-DDBD-1D4791814DE2}"/>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2" name="Google Shape;174;p13">
                <a:extLst>
                  <a:ext uri="{FF2B5EF4-FFF2-40B4-BE49-F238E27FC236}">
                    <a16:creationId xmlns:a16="http://schemas.microsoft.com/office/drawing/2014/main" id="{D360FFA8-04C4-2DC8-364D-4B9235DC9E58}"/>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73" name="Google Shape;175;p13">
                <a:extLst>
                  <a:ext uri="{FF2B5EF4-FFF2-40B4-BE49-F238E27FC236}">
                    <a16:creationId xmlns:a16="http://schemas.microsoft.com/office/drawing/2014/main" id="{65644BA0-73F2-B291-592E-68FA79154525}"/>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74" name="Google Shape;176;p13">
                <a:extLst>
                  <a:ext uri="{FF2B5EF4-FFF2-40B4-BE49-F238E27FC236}">
                    <a16:creationId xmlns:a16="http://schemas.microsoft.com/office/drawing/2014/main" id="{D7CBB639-5826-3DD0-7D0F-B35EBB29A319}"/>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75" name="Google Shape;177;p13">
                <a:extLst>
                  <a:ext uri="{FF2B5EF4-FFF2-40B4-BE49-F238E27FC236}">
                    <a16:creationId xmlns:a16="http://schemas.microsoft.com/office/drawing/2014/main" id="{7094E99F-C2AA-5159-916F-B7B32F3CE4E6}"/>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76" name="Google Shape;178;p13">
                <a:extLst>
                  <a:ext uri="{FF2B5EF4-FFF2-40B4-BE49-F238E27FC236}">
                    <a16:creationId xmlns:a16="http://schemas.microsoft.com/office/drawing/2014/main" id="{DB5491C4-DD7D-AEB2-A494-5D688D0AF11B}"/>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77" name="Google Shape;179;p13">
                <a:extLst>
                  <a:ext uri="{FF2B5EF4-FFF2-40B4-BE49-F238E27FC236}">
                    <a16:creationId xmlns:a16="http://schemas.microsoft.com/office/drawing/2014/main" id="{708D5BC4-12BC-C7CA-69CC-8D1DC7D6F74A}"/>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78" name="Google Shape;180;p13">
                <a:extLst>
                  <a:ext uri="{FF2B5EF4-FFF2-40B4-BE49-F238E27FC236}">
                    <a16:creationId xmlns:a16="http://schemas.microsoft.com/office/drawing/2014/main" id="{2B9F374C-BC0A-9F18-2875-1EAC4B8DCCAC}"/>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79" name="Google Shape;181;p13">
                <a:extLst>
                  <a:ext uri="{FF2B5EF4-FFF2-40B4-BE49-F238E27FC236}">
                    <a16:creationId xmlns:a16="http://schemas.microsoft.com/office/drawing/2014/main" id="{36EEEC5A-5D83-3E49-4E2D-E5537974875B}"/>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0" name="Google Shape;182;p13">
                <a:extLst>
                  <a:ext uri="{FF2B5EF4-FFF2-40B4-BE49-F238E27FC236}">
                    <a16:creationId xmlns:a16="http://schemas.microsoft.com/office/drawing/2014/main" id="{3D66C26E-FCD3-3D55-DD4C-28BB8205550A}"/>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1" name="Google Shape;183;p13">
                <a:extLst>
                  <a:ext uri="{FF2B5EF4-FFF2-40B4-BE49-F238E27FC236}">
                    <a16:creationId xmlns:a16="http://schemas.microsoft.com/office/drawing/2014/main" id="{2B53E6A7-22A4-4EC7-315A-836B30F5B233}"/>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6" name="Google Shape;184;p13">
                <a:extLst>
                  <a:ext uri="{FF2B5EF4-FFF2-40B4-BE49-F238E27FC236}">
                    <a16:creationId xmlns:a16="http://schemas.microsoft.com/office/drawing/2014/main" id="{05A898E9-BF02-A1DE-4180-1D82D9300E28}"/>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2" name="Google Shape;185;p13">
                <a:extLst>
                  <a:ext uri="{FF2B5EF4-FFF2-40B4-BE49-F238E27FC236}">
                    <a16:creationId xmlns:a16="http://schemas.microsoft.com/office/drawing/2014/main" id="{BE005F18-504A-9E5C-87B2-A61849E461AD}"/>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3" name="Google Shape;186;p13">
                <a:extLst>
                  <a:ext uri="{FF2B5EF4-FFF2-40B4-BE49-F238E27FC236}">
                    <a16:creationId xmlns:a16="http://schemas.microsoft.com/office/drawing/2014/main" id="{6BB35FAC-B0C5-1350-E410-C948C14D26E6}"/>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4" name="Google Shape;187;p13">
                <a:extLst>
                  <a:ext uri="{FF2B5EF4-FFF2-40B4-BE49-F238E27FC236}">
                    <a16:creationId xmlns:a16="http://schemas.microsoft.com/office/drawing/2014/main" id="{AF8D5ECF-A4D3-5294-71A0-5E893481A970}"/>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5" name="Google Shape;188;p13">
                <a:extLst>
                  <a:ext uri="{FF2B5EF4-FFF2-40B4-BE49-F238E27FC236}">
                    <a16:creationId xmlns:a16="http://schemas.microsoft.com/office/drawing/2014/main" id="{615A3714-323C-A7AE-EC6C-4CC3D22AA3A1}"/>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6" name="Google Shape;189;p13">
                <a:extLst>
                  <a:ext uri="{FF2B5EF4-FFF2-40B4-BE49-F238E27FC236}">
                    <a16:creationId xmlns:a16="http://schemas.microsoft.com/office/drawing/2014/main" id="{6126F531-36E6-4A90-404A-6B4B8BE0CD82}"/>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7" name="Google Shape;191;p13">
                <a:extLst>
                  <a:ext uri="{FF2B5EF4-FFF2-40B4-BE49-F238E27FC236}">
                    <a16:creationId xmlns:a16="http://schemas.microsoft.com/office/drawing/2014/main" id="{85D33EFC-028D-A68C-13BA-A7DB4556E757}"/>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8" name="Google Shape;192;p13">
                <a:extLst>
                  <a:ext uri="{FF2B5EF4-FFF2-40B4-BE49-F238E27FC236}">
                    <a16:creationId xmlns:a16="http://schemas.microsoft.com/office/drawing/2014/main" id="{1BE4374F-BE10-20D8-EBDA-41BD17CB26C7}"/>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9" name="Google Shape;193;p13">
                <a:extLst>
                  <a:ext uri="{FF2B5EF4-FFF2-40B4-BE49-F238E27FC236}">
                    <a16:creationId xmlns:a16="http://schemas.microsoft.com/office/drawing/2014/main" id="{A341E1FA-37BD-FF9F-B180-CF802D34B5B0}"/>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0" name="Google Shape;194;p13">
                <a:extLst>
                  <a:ext uri="{FF2B5EF4-FFF2-40B4-BE49-F238E27FC236}">
                    <a16:creationId xmlns:a16="http://schemas.microsoft.com/office/drawing/2014/main" id="{FB7F326D-9D63-0D61-6638-4DF2B04FCEB5}"/>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1" name="Google Shape;195;p13">
                <a:extLst>
                  <a:ext uri="{FF2B5EF4-FFF2-40B4-BE49-F238E27FC236}">
                    <a16:creationId xmlns:a16="http://schemas.microsoft.com/office/drawing/2014/main" id="{B533C7E7-C471-DE69-297C-6FCA0A082B41}"/>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2" name="Google Shape;196;p13">
                <a:extLst>
                  <a:ext uri="{FF2B5EF4-FFF2-40B4-BE49-F238E27FC236}">
                    <a16:creationId xmlns:a16="http://schemas.microsoft.com/office/drawing/2014/main" id="{013F89A2-BBFC-5AAB-5D8C-8A592421ECD7}"/>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3" name="Google Shape;197;p13">
                <a:extLst>
                  <a:ext uri="{FF2B5EF4-FFF2-40B4-BE49-F238E27FC236}">
                    <a16:creationId xmlns:a16="http://schemas.microsoft.com/office/drawing/2014/main" id="{E82328DF-E4EB-05C8-162B-01B4DA5D2A16}"/>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4" name="Google Shape;199;p13">
                <a:extLst>
                  <a:ext uri="{FF2B5EF4-FFF2-40B4-BE49-F238E27FC236}">
                    <a16:creationId xmlns:a16="http://schemas.microsoft.com/office/drawing/2014/main" id="{474C5D62-BB8C-684E-7800-2C3656881332}"/>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40" name="Google Shape;148;p13">
              <a:extLst>
                <a:ext uri="{FF2B5EF4-FFF2-40B4-BE49-F238E27FC236}">
                  <a16:creationId xmlns:a16="http://schemas.microsoft.com/office/drawing/2014/main" id="{5303FFE6-4C98-8AAE-86F5-315BA52A2FA5}"/>
                </a:ext>
              </a:extLst>
            </p:cNvPr>
            <p:cNvSpPr/>
            <p:nvPr/>
          </p:nvSpPr>
          <p:spPr>
            <a:xfrm>
              <a:off x="7873450" y="4808127"/>
              <a:ext cx="1349752" cy="1618388"/>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solidFill>
              <a:srgbClr val="F4CCCC">
                <a:alpha val="40000"/>
              </a:srgbClr>
            </a:solidFill>
            <a:ln w="19050" cap="flat" cmpd="sng">
              <a:solidFill>
                <a:srgbClr val="595959"/>
              </a:solidFill>
              <a:prstDash val="dash"/>
              <a:round/>
              <a:headEnd type="none" w="med" len="med"/>
              <a:tailEnd type="none" w="med" len="med"/>
            </a:ln>
          </p:spPr>
        </p:sp>
      </p:grpSp>
      <p:pic>
        <p:nvPicPr>
          <p:cNvPr id="115" name="Picture 114">
            <a:extLst>
              <a:ext uri="{FF2B5EF4-FFF2-40B4-BE49-F238E27FC236}">
                <a16:creationId xmlns:a16="http://schemas.microsoft.com/office/drawing/2014/main" id="{B072FFF6-2341-6FEE-2B48-C5A080185620}"/>
              </a:ext>
            </a:extLst>
          </p:cNvPr>
          <p:cNvPicPr>
            <a:picLocks noChangeAspect="1"/>
          </p:cNvPicPr>
          <p:nvPr/>
        </p:nvPicPr>
        <p:blipFill>
          <a:blip r:embed="rId11"/>
          <a:stretch>
            <a:fillRect/>
          </a:stretch>
        </p:blipFill>
        <p:spPr>
          <a:xfrm>
            <a:off x="10073149" y="3658485"/>
            <a:ext cx="330200" cy="342900"/>
          </a:xfrm>
          <a:prstGeom prst="rect">
            <a:avLst/>
          </a:prstGeom>
        </p:spPr>
      </p:pic>
      <p:sp>
        <p:nvSpPr>
          <p:cNvPr id="8" name="TextBox 7">
            <a:extLst>
              <a:ext uri="{FF2B5EF4-FFF2-40B4-BE49-F238E27FC236}">
                <a16:creationId xmlns:a16="http://schemas.microsoft.com/office/drawing/2014/main" id="{CE89F82D-7992-9307-A710-C57F60351A4F}"/>
              </a:ext>
            </a:extLst>
          </p:cNvPr>
          <p:cNvSpPr txBox="1"/>
          <p:nvPr/>
        </p:nvSpPr>
        <p:spPr>
          <a:xfrm>
            <a:off x="7544658" y="4724663"/>
            <a:ext cx="4700133" cy="369332"/>
          </a:xfrm>
          <a:prstGeom prst="rect">
            <a:avLst/>
          </a:prstGeom>
          <a:noFill/>
        </p:spPr>
        <p:txBody>
          <a:bodyPr wrap="none" rtlCol="0">
            <a:spAutoFit/>
          </a:bodyPr>
          <a:lstStyle/>
          <a:p>
            <a:r>
              <a:rPr lang="en-US" dirty="0">
                <a:solidFill>
                  <a:schemeClr val="bg1">
                    <a:lumMod val="50000"/>
                  </a:schemeClr>
                </a:solidFill>
              </a:rPr>
              <a:t>[Reyna et al. </a:t>
            </a:r>
            <a:r>
              <a:rPr lang="en-US" i="1" dirty="0">
                <a:solidFill>
                  <a:schemeClr val="bg1">
                    <a:lumMod val="50000"/>
                  </a:schemeClr>
                </a:solidFill>
              </a:rPr>
              <a:t>RECOMB</a:t>
            </a:r>
            <a:r>
              <a:rPr lang="en-US" dirty="0">
                <a:solidFill>
                  <a:schemeClr val="bg1">
                    <a:lumMod val="50000"/>
                  </a:schemeClr>
                </a:solidFill>
              </a:rPr>
              <a:t> 2020, J. </a:t>
            </a:r>
            <a:r>
              <a:rPr lang="en-US" dirty="0" err="1">
                <a:solidFill>
                  <a:schemeClr val="bg1">
                    <a:lumMod val="50000"/>
                  </a:schemeClr>
                </a:solidFill>
              </a:rPr>
              <a:t>Comp.Biol</a:t>
            </a:r>
            <a:r>
              <a:rPr lang="en-US" dirty="0">
                <a:solidFill>
                  <a:schemeClr val="bg1">
                    <a:lumMod val="50000"/>
                  </a:schemeClr>
                </a:solidFill>
              </a:rPr>
              <a:t>. 2021] </a:t>
            </a:r>
          </a:p>
        </p:txBody>
      </p:sp>
    </p:spTree>
    <p:extLst>
      <p:ext uri="{BB962C8B-B14F-4D97-AF65-F5344CB8AC3E}">
        <p14:creationId xmlns:p14="http://schemas.microsoft.com/office/powerpoint/2010/main" val="1486329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F47BD4CC-4AEB-A754-C845-FCEE0B1830D5}"/>
              </a:ext>
            </a:extLst>
          </p:cNvPr>
          <p:cNvPicPr>
            <a:picLocks noChangeAspect="1"/>
          </p:cNvPicPr>
          <p:nvPr/>
        </p:nvPicPr>
        <p:blipFill>
          <a:blip r:embed="rId2"/>
          <a:stretch>
            <a:fillRect/>
          </a:stretch>
        </p:blipFill>
        <p:spPr>
          <a:xfrm>
            <a:off x="2675271" y="5031098"/>
            <a:ext cx="2096754" cy="1819771"/>
          </a:xfrm>
          <a:prstGeom prst="rect">
            <a:avLst/>
          </a:prstGeom>
        </p:spPr>
      </p:pic>
      <p:sp>
        <p:nvSpPr>
          <p:cNvPr id="2" name="Title 1">
            <a:extLst>
              <a:ext uri="{FF2B5EF4-FFF2-40B4-BE49-F238E27FC236}">
                <a16:creationId xmlns:a16="http://schemas.microsoft.com/office/drawing/2014/main" id="{2218CD8D-CEC8-4642-9220-83000CFC6E56}"/>
              </a:ext>
            </a:extLst>
          </p:cNvPr>
          <p:cNvSpPr>
            <a:spLocks noGrp="1"/>
          </p:cNvSpPr>
          <p:nvPr>
            <p:ph type="title"/>
          </p:nvPr>
        </p:nvSpPr>
        <p:spPr>
          <a:xfrm>
            <a:off x="136742" y="18255"/>
            <a:ext cx="11825613" cy="1325563"/>
          </a:xfrm>
        </p:spPr>
        <p:txBody>
          <a:bodyPr/>
          <a:lstStyle/>
          <a:p>
            <a:r>
              <a:rPr lang="en-US" dirty="0"/>
              <a:t>Generative model: </a:t>
            </a:r>
            <a:r>
              <a:rPr lang="en-US" dirty="0">
                <a:solidFill>
                  <a:schemeClr val="accent2">
                    <a:lumMod val="75000"/>
                  </a:schemeClr>
                </a:solidFill>
              </a:rPr>
              <a:t>Altered Subnetwork Distribution</a:t>
            </a:r>
          </a:p>
        </p:txBody>
      </p:sp>
      <p:sp>
        <p:nvSpPr>
          <p:cNvPr id="3" name="Content Placeholder 2">
            <a:extLst>
              <a:ext uri="{FF2B5EF4-FFF2-40B4-BE49-F238E27FC236}">
                <a16:creationId xmlns:a16="http://schemas.microsoft.com/office/drawing/2014/main" id="{66EDC339-8D46-BD42-A902-F95EECB96DC0}"/>
              </a:ext>
            </a:extLst>
          </p:cNvPr>
          <p:cNvSpPr>
            <a:spLocks noGrp="1"/>
          </p:cNvSpPr>
          <p:nvPr>
            <p:ph idx="1"/>
          </p:nvPr>
        </p:nvSpPr>
        <p:spPr>
          <a:xfrm>
            <a:off x="512524" y="1253331"/>
            <a:ext cx="10515600" cy="2431131"/>
          </a:xfrm>
        </p:spPr>
        <p:txBody>
          <a:bodyPr/>
          <a:lstStyle/>
          <a:p>
            <a:r>
              <a:rPr lang="en-US" i="1" dirty="0"/>
              <a:t>G</a:t>
            </a:r>
            <a:r>
              <a:rPr lang="en-US" dirty="0"/>
              <a:t>=(</a:t>
            </a:r>
            <a:r>
              <a:rPr lang="en-US" i="1" dirty="0"/>
              <a:t>V</a:t>
            </a:r>
            <a:r>
              <a:rPr lang="en-US" dirty="0"/>
              <a:t>, </a:t>
            </a:r>
            <a:r>
              <a:rPr lang="en-US" i="1" dirty="0"/>
              <a:t>E</a:t>
            </a:r>
            <a:r>
              <a:rPr lang="en-US" dirty="0"/>
              <a:t>) is interaction network</a:t>
            </a:r>
          </a:p>
          <a:p>
            <a:r>
              <a:rPr lang="en-US" dirty="0"/>
              <a:t>      is </a:t>
            </a:r>
            <a:r>
              <a:rPr lang="en-US" b="1" dirty="0"/>
              <a:t>subnetwork family</a:t>
            </a:r>
            <a:r>
              <a:rPr lang="en-US" dirty="0"/>
              <a:t> (set of subsets of </a:t>
            </a:r>
            <a:r>
              <a:rPr lang="en-US" i="1" dirty="0"/>
              <a:t>V</a:t>
            </a:r>
            <a:r>
              <a:rPr lang="en-US" dirty="0"/>
              <a:t>)</a:t>
            </a:r>
          </a:p>
          <a:p>
            <a:r>
              <a:rPr lang="en-US" dirty="0"/>
              <a:t>                is the </a:t>
            </a:r>
            <a:r>
              <a:rPr lang="en-US" dirty="0">
                <a:solidFill>
                  <a:schemeClr val="accent2">
                    <a:lumMod val="75000"/>
                  </a:schemeClr>
                </a:solidFill>
              </a:rPr>
              <a:t>altered subnetwork</a:t>
            </a:r>
          </a:p>
          <a:p>
            <a:pPr marL="0" indent="0">
              <a:buNone/>
            </a:pPr>
            <a:endParaRPr lang="en-US" sz="800" dirty="0"/>
          </a:p>
          <a:p>
            <a:pPr marL="0" indent="0">
              <a:buNone/>
            </a:pPr>
            <a:r>
              <a:rPr lang="en-US" dirty="0"/>
              <a:t>Vertex scores                   are distributed as</a:t>
            </a:r>
          </a:p>
        </p:txBody>
      </p:sp>
      <p:pic>
        <p:nvPicPr>
          <p:cNvPr id="4" name="Picture 3">
            <a:extLst>
              <a:ext uri="{FF2B5EF4-FFF2-40B4-BE49-F238E27FC236}">
                <a16:creationId xmlns:a16="http://schemas.microsoft.com/office/drawing/2014/main" id="{C4856AAC-D703-2141-A80B-3D629779E1EE}"/>
              </a:ext>
            </a:extLst>
          </p:cNvPr>
          <p:cNvPicPr>
            <a:picLocks noChangeAspect="1"/>
          </p:cNvPicPr>
          <p:nvPr/>
        </p:nvPicPr>
        <p:blipFill>
          <a:blip r:embed="rId3"/>
          <a:stretch>
            <a:fillRect/>
          </a:stretch>
        </p:blipFill>
        <p:spPr>
          <a:xfrm>
            <a:off x="2675271" y="3078890"/>
            <a:ext cx="1191966" cy="344553"/>
          </a:xfrm>
          <a:prstGeom prst="rect">
            <a:avLst/>
          </a:prstGeom>
        </p:spPr>
      </p:pic>
      <p:pic>
        <p:nvPicPr>
          <p:cNvPr id="5" name="Picture 4">
            <a:extLst>
              <a:ext uri="{FF2B5EF4-FFF2-40B4-BE49-F238E27FC236}">
                <a16:creationId xmlns:a16="http://schemas.microsoft.com/office/drawing/2014/main" id="{6037D230-B15E-467A-E454-4D11FEDA8B1C}"/>
              </a:ext>
            </a:extLst>
          </p:cNvPr>
          <p:cNvPicPr>
            <a:picLocks noChangeAspect="1"/>
          </p:cNvPicPr>
          <p:nvPr/>
        </p:nvPicPr>
        <p:blipFill>
          <a:blip r:embed="rId4"/>
          <a:stretch>
            <a:fillRect/>
          </a:stretch>
        </p:blipFill>
        <p:spPr>
          <a:xfrm>
            <a:off x="932362" y="1773012"/>
            <a:ext cx="292100" cy="3556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114DBE81-D647-A13F-05CB-D1F91B1E781E}"/>
              </a:ext>
            </a:extLst>
          </p:cNvPr>
          <p:cNvPicPr>
            <a:picLocks noChangeAspect="1"/>
          </p:cNvPicPr>
          <p:nvPr/>
        </p:nvPicPr>
        <p:blipFill>
          <a:blip r:embed="rId5"/>
          <a:stretch>
            <a:fillRect/>
          </a:stretch>
        </p:blipFill>
        <p:spPr>
          <a:xfrm>
            <a:off x="1163876" y="3457576"/>
            <a:ext cx="3207838" cy="1084935"/>
          </a:xfrm>
          <a:prstGeom prst="rect">
            <a:avLst/>
          </a:prstGeom>
        </p:spPr>
      </p:pic>
      <p:sp>
        <p:nvSpPr>
          <p:cNvPr id="82" name="TextBox 81">
            <a:extLst>
              <a:ext uri="{FF2B5EF4-FFF2-40B4-BE49-F238E27FC236}">
                <a16:creationId xmlns:a16="http://schemas.microsoft.com/office/drawing/2014/main" id="{80F57129-840A-1951-90A2-B9C30CD9FA35}"/>
              </a:ext>
            </a:extLst>
          </p:cNvPr>
          <p:cNvSpPr txBox="1"/>
          <p:nvPr/>
        </p:nvSpPr>
        <p:spPr>
          <a:xfrm>
            <a:off x="57152" y="4849700"/>
            <a:ext cx="4088748" cy="430887"/>
          </a:xfrm>
          <a:prstGeom prst="rect">
            <a:avLst/>
          </a:prstGeom>
          <a:noFill/>
        </p:spPr>
        <p:txBody>
          <a:bodyPr wrap="none" rtlCol="0">
            <a:spAutoFit/>
          </a:bodyPr>
          <a:lstStyle/>
          <a:p>
            <a:r>
              <a:rPr lang="en-US" sz="2200" b="1" dirty="0"/>
              <a:t>Example of distributions</a:t>
            </a:r>
            <a:r>
              <a:rPr lang="en-US" sz="2200" dirty="0"/>
              <a:t>: z-scores</a:t>
            </a:r>
          </a:p>
        </p:txBody>
      </p:sp>
      <p:pic>
        <p:nvPicPr>
          <p:cNvPr id="83" name="Picture 82">
            <a:extLst>
              <a:ext uri="{FF2B5EF4-FFF2-40B4-BE49-F238E27FC236}">
                <a16:creationId xmlns:a16="http://schemas.microsoft.com/office/drawing/2014/main" id="{25D5DBBF-BBA3-C33A-3CEB-8F0451D04A39}"/>
              </a:ext>
            </a:extLst>
          </p:cNvPr>
          <p:cNvPicPr>
            <a:picLocks noChangeAspect="1"/>
          </p:cNvPicPr>
          <p:nvPr/>
        </p:nvPicPr>
        <p:blipFill>
          <a:blip r:embed="rId6"/>
          <a:stretch>
            <a:fillRect/>
          </a:stretch>
        </p:blipFill>
        <p:spPr>
          <a:xfrm>
            <a:off x="573734" y="5376100"/>
            <a:ext cx="1951639" cy="353974"/>
          </a:xfrm>
          <a:prstGeom prst="rect">
            <a:avLst/>
          </a:prstGeom>
        </p:spPr>
      </p:pic>
      <p:pic>
        <p:nvPicPr>
          <p:cNvPr id="84" name="Picture 83">
            <a:extLst>
              <a:ext uri="{FF2B5EF4-FFF2-40B4-BE49-F238E27FC236}">
                <a16:creationId xmlns:a16="http://schemas.microsoft.com/office/drawing/2014/main" id="{1065347F-3DAA-0B52-3E05-48E1B9110F40}"/>
              </a:ext>
            </a:extLst>
          </p:cNvPr>
          <p:cNvPicPr>
            <a:picLocks noChangeAspect="1"/>
          </p:cNvPicPr>
          <p:nvPr/>
        </p:nvPicPr>
        <p:blipFill>
          <a:blip r:embed="rId7"/>
          <a:stretch>
            <a:fillRect/>
          </a:stretch>
        </p:blipFill>
        <p:spPr>
          <a:xfrm>
            <a:off x="573733" y="5839722"/>
            <a:ext cx="1951639" cy="355717"/>
          </a:xfrm>
          <a:prstGeom prst="rect">
            <a:avLst/>
          </a:prstGeom>
        </p:spPr>
      </p:pic>
      <p:pic>
        <p:nvPicPr>
          <p:cNvPr id="6" name="Picture 5">
            <a:extLst>
              <a:ext uri="{FF2B5EF4-FFF2-40B4-BE49-F238E27FC236}">
                <a16:creationId xmlns:a16="http://schemas.microsoft.com/office/drawing/2014/main" id="{32291CE3-4285-08E4-2A1D-C97D8DD74899}"/>
              </a:ext>
            </a:extLst>
          </p:cNvPr>
          <p:cNvPicPr>
            <a:picLocks noChangeAspect="1"/>
          </p:cNvPicPr>
          <p:nvPr/>
        </p:nvPicPr>
        <p:blipFill>
          <a:blip r:embed="rId8"/>
          <a:stretch>
            <a:fillRect/>
          </a:stretch>
        </p:blipFill>
        <p:spPr>
          <a:xfrm>
            <a:off x="855760" y="2301733"/>
            <a:ext cx="1193800" cy="368300"/>
          </a:xfrm>
          <a:prstGeom prst="rect">
            <a:avLst/>
          </a:prstGeom>
        </p:spPr>
      </p:pic>
      <p:sp>
        <p:nvSpPr>
          <p:cNvPr id="87" name="TextBox 86">
            <a:extLst>
              <a:ext uri="{FF2B5EF4-FFF2-40B4-BE49-F238E27FC236}">
                <a16:creationId xmlns:a16="http://schemas.microsoft.com/office/drawing/2014/main" id="{8279151C-8194-8473-4E20-416BF67A470F}"/>
              </a:ext>
            </a:extLst>
          </p:cNvPr>
          <p:cNvSpPr txBox="1"/>
          <p:nvPr/>
        </p:nvSpPr>
        <p:spPr>
          <a:xfrm>
            <a:off x="5261817" y="4787658"/>
            <a:ext cx="4117987" cy="430887"/>
          </a:xfrm>
          <a:prstGeom prst="rect">
            <a:avLst/>
          </a:prstGeom>
          <a:noFill/>
        </p:spPr>
        <p:txBody>
          <a:bodyPr wrap="none" rtlCol="0">
            <a:spAutoFit/>
          </a:bodyPr>
          <a:lstStyle/>
          <a:p>
            <a:r>
              <a:rPr lang="en-US" sz="2200" b="1" dirty="0"/>
              <a:t>Examples of subnetwork families:</a:t>
            </a:r>
          </a:p>
        </p:txBody>
      </p:sp>
      <p:pic>
        <p:nvPicPr>
          <p:cNvPr id="15" name="Picture 14">
            <a:extLst>
              <a:ext uri="{FF2B5EF4-FFF2-40B4-BE49-F238E27FC236}">
                <a16:creationId xmlns:a16="http://schemas.microsoft.com/office/drawing/2014/main" id="{B12AAC66-E83F-B6D0-0819-F9CBA4B1A319}"/>
              </a:ext>
            </a:extLst>
          </p:cNvPr>
          <p:cNvPicPr>
            <a:picLocks noChangeAspect="1"/>
          </p:cNvPicPr>
          <p:nvPr/>
        </p:nvPicPr>
        <p:blipFill>
          <a:blip r:embed="rId9"/>
          <a:stretch>
            <a:fillRect/>
          </a:stretch>
        </p:blipFill>
        <p:spPr>
          <a:xfrm>
            <a:off x="7411751" y="5235315"/>
            <a:ext cx="1046449" cy="296339"/>
          </a:xfrm>
          <a:prstGeom prst="rect">
            <a:avLst/>
          </a:prstGeom>
        </p:spPr>
      </p:pic>
      <p:pic>
        <p:nvPicPr>
          <p:cNvPr id="17" name="Picture 16">
            <a:extLst>
              <a:ext uri="{FF2B5EF4-FFF2-40B4-BE49-F238E27FC236}">
                <a16:creationId xmlns:a16="http://schemas.microsoft.com/office/drawing/2014/main" id="{2CD8D981-CA45-338F-2235-8FD126665BE0}"/>
              </a:ext>
            </a:extLst>
          </p:cNvPr>
          <p:cNvPicPr>
            <a:picLocks noChangeAspect="1"/>
          </p:cNvPicPr>
          <p:nvPr/>
        </p:nvPicPr>
        <p:blipFill>
          <a:blip r:embed="rId10"/>
          <a:stretch>
            <a:fillRect/>
          </a:stretch>
        </p:blipFill>
        <p:spPr>
          <a:xfrm>
            <a:off x="7461212" y="5698816"/>
            <a:ext cx="1293771" cy="339969"/>
          </a:xfrm>
          <a:prstGeom prst="rect">
            <a:avLst/>
          </a:prstGeom>
        </p:spPr>
      </p:pic>
      <p:pic>
        <p:nvPicPr>
          <p:cNvPr id="88" name="Picture 87">
            <a:extLst>
              <a:ext uri="{FF2B5EF4-FFF2-40B4-BE49-F238E27FC236}">
                <a16:creationId xmlns:a16="http://schemas.microsoft.com/office/drawing/2014/main" id="{2E28B124-337C-AC9B-1472-593B99EA93F5}"/>
              </a:ext>
            </a:extLst>
          </p:cNvPr>
          <p:cNvPicPr>
            <a:picLocks noChangeAspect="1"/>
          </p:cNvPicPr>
          <p:nvPr/>
        </p:nvPicPr>
        <p:blipFill>
          <a:blip r:embed="rId11"/>
          <a:stretch>
            <a:fillRect/>
          </a:stretch>
        </p:blipFill>
        <p:spPr>
          <a:xfrm>
            <a:off x="6723344" y="6165105"/>
            <a:ext cx="1293770" cy="358856"/>
          </a:xfrm>
          <a:prstGeom prst="rect">
            <a:avLst/>
          </a:prstGeom>
        </p:spPr>
      </p:pic>
      <p:sp>
        <p:nvSpPr>
          <p:cNvPr id="89" name="TextBox 88">
            <a:extLst>
              <a:ext uri="{FF2B5EF4-FFF2-40B4-BE49-F238E27FC236}">
                <a16:creationId xmlns:a16="http://schemas.microsoft.com/office/drawing/2014/main" id="{E71151A4-31DB-3F9F-4E23-784F91C5B4DE}"/>
              </a:ext>
            </a:extLst>
          </p:cNvPr>
          <p:cNvSpPr txBox="1"/>
          <p:nvPr/>
        </p:nvSpPr>
        <p:spPr>
          <a:xfrm>
            <a:off x="5573300" y="6158173"/>
            <a:ext cx="1183657" cy="369332"/>
          </a:xfrm>
          <a:prstGeom prst="rect">
            <a:avLst/>
          </a:prstGeom>
          <a:noFill/>
        </p:spPr>
        <p:txBody>
          <a:bodyPr wrap="none" rtlCol="0">
            <a:spAutoFit/>
          </a:bodyPr>
          <a:lstStyle/>
          <a:p>
            <a:r>
              <a:rPr lang="en-US" u="sng" dirty="0"/>
              <a:t>Cut family </a:t>
            </a:r>
          </a:p>
        </p:txBody>
      </p:sp>
      <p:sp>
        <p:nvSpPr>
          <p:cNvPr id="90" name="TextBox 89">
            <a:extLst>
              <a:ext uri="{FF2B5EF4-FFF2-40B4-BE49-F238E27FC236}">
                <a16:creationId xmlns:a16="http://schemas.microsoft.com/office/drawing/2014/main" id="{E899E8CA-B304-302E-FF65-976D476816F2}"/>
              </a:ext>
            </a:extLst>
          </p:cNvPr>
          <p:cNvSpPr txBox="1"/>
          <p:nvPr/>
        </p:nvSpPr>
        <p:spPr>
          <a:xfrm>
            <a:off x="8048695" y="6116582"/>
            <a:ext cx="3556494" cy="369332"/>
          </a:xfrm>
          <a:prstGeom prst="rect">
            <a:avLst/>
          </a:prstGeom>
          <a:noFill/>
        </p:spPr>
        <p:txBody>
          <a:bodyPr wrap="square" rtlCol="0">
            <a:spAutoFit/>
          </a:bodyPr>
          <a:lstStyle/>
          <a:p>
            <a:r>
              <a:rPr lang="en-US" dirty="0"/>
              <a:t>= subgraphs with cut(S) &lt; </a:t>
            </a:r>
            <a:r>
              <a:rPr lang="en-US" dirty="0" err="1"/>
              <a:t>ρ</a:t>
            </a:r>
            <a:endParaRPr lang="en-US" dirty="0"/>
          </a:p>
        </p:txBody>
      </p:sp>
      <p:sp>
        <p:nvSpPr>
          <p:cNvPr id="91" name="TextBox 90">
            <a:extLst>
              <a:ext uri="{FF2B5EF4-FFF2-40B4-BE49-F238E27FC236}">
                <a16:creationId xmlns:a16="http://schemas.microsoft.com/office/drawing/2014/main" id="{3BD8ED3A-A762-50AC-9F06-20F982A18CB9}"/>
              </a:ext>
            </a:extLst>
          </p:cNvPr>
          <p:cNvSpPr txBox="1"/>
          <p:nvPr/>
        </p:nvSpPr>
        <p:spPr>
          <a:xfrm>
            <a:off x="5573300" y="5686085"/>
            <a:ext cx="1949380" cy="369332"/>
          </a:xfrm>
          <a:prstGeom prst="rect">
            <a:avLst/>
          </a:prstGeom>
          <a:noFill/>
        </p:spPr>
        <p:txBody>
          <a:bodyPr wrap="none" rtlCol="0">
            <a:spAutoFit/>
          </a:bodyPr>
          <a:lstStyle/>
          <a:p>
            <a:r>
              <a:rPr lang="en-US" u="sng" dirty="0"/>
              <a:t>Edge-dense family </a:t>
            </a:r>
          </a:p>
        </p:txBody>
      </p:sp>
      <p:sp>
        <p:nvSpPr>
          <p:cNvPr id="92" name="TextBox 91">
            <a:extLst>
              <a:ext uri="{FF2B5EF4-FFF2-40B4-BE49-F238E27FC236}">
                <a16:creationId xmlns:a16="http://schemas.microsoft.com/office/drawing/2014/main" id="{1C30920F-CA0D-4A8E-34AC-F06C9E10FF45}"/>
              </a:ext>
            </a:extLst>
          </p:cNvPr>
          <p:cNvSpPr txBox="1"/>
          <p:nvPr/>
        </p:nvSpPr>
        <p:spPr>
          <a:xfrm>
            <a:off x="8778831" y="5642788"/>
            <a:ext cx="3535944" cy="369332"/>
          </a:xfrm>
          <a:prstGeom prst="rect">
            <a:avLst/>
          </a:prstGeom>
          <a:noFill/>
        </p:spPr>
        <p:txBody>
          <a:bodyPr wrap="square" rtlCol="0">
            <a:spAutoFit/>
          </a:bodyPr>
          <a:lstStyle/>
          <a:p>
            <a:r>
              <a:rPr lang="en-US" dirty="0"/>
              <a:t>= subgraphs with density(S) &gt; p</a:t>
            </a:r>
          </a:p>
        </p:txBody>
      </p:sp>
      <p:sp>
        <p:nvSpPr>
          <p:cNvPr id="93" name="Rectangle 92">
            <a:extLst>
              <a:ext uri="{FF2B5EF4-FFF2-40B4-BE49-F238E27FC236}">
                <a16:creationId xmlns:a16="http://schemas.microsoft.com/office/drawing/2014/main" id="{614AB6CD-0C74-1A13-9CB8-4C9F43B60662}"/>
              </a:ext>
            </a:extLst>
          </p:cNvPr>
          <p:cNvSpPr/>
          <p:nvPr/>
        </p:nvSpPr>
        <p:spPr>
          <a:xfrm>
            <a:off x="35545" y="4767166"/>
            <a:ext cx="5107955" cy="20397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3DC1A59-2063-06CC-D35E-BE52AA847FEC}"/>
              </a:ext>
            </a:extLst>
          </p:cNvPr>
          <p:cNvSpPr/>
          <p:nvPr/>
        </p:nvSpPr>
        <p:spPr>
          <a:xfrm>
            <a:off x="5293398" y="4767165"/>
            <a:ext cx="6668957" cy="20397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56AB3285-BED4-36FA-20C8-9C801C876BA4}"/>
              </a:ext>
            </a:extLst>
          </p:cNvPr>
          <p:cNvSpPr txBox="1"/>
          <p:nvPr/>
        </p:nvSpPr>
        <p:spPr>
          <a:xfrm>
            <a:off x="5562525" y="5183206"/>
            <a:ext cx="1822358" cy="369332"/>
          </a:xfrm>
          <a:prstGeom prst="rect">
            <a:avLst/>
          </a:prstGeom>
          <a:noFill/>
        </p:spPr>
        <p:txBody>
          <a:bodyPr wrap="none" rtlCol="0">
            <a:spAutoFit/>
          </a:bodyPr>
          <a:lstStyle/>
          <a:p>
            <a:r>
              <a:rPr lang="en-US" u="sng" dirty="0"/>
              <a:t>Connected family</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05A61A4-8370-2407-5265-D584FD59ECDE}"/>
                  </a:ext>
                </a:extLst>
              </p:cNvPr>
              <p:cNvSpPr txBox="1"/>
              <p:nvPr/>
            </p:nvSpPr>
            <p:spPr>
              <a:xfrm>
                <a:off x="8473963" y="5171666"/>
                <a:ext cx="2923044" cy="369332"/>
              </a:xfrm>
              <a:prstGeom prst="rect">
                <a:avLst/>
              </a:prstGeom>
              <a:noFill/>
            </p:spPr>
            <p:txBody>
              <a:bodyPr wrap="none" rtlCol="0">
                <a:spAutoFit/>
              </a:bodyPr>
              <a:lstStyle/>
              <a:p>
                <a:r>
                  <a:rPr lang="en-US" dirty="0"/>
                  <a:t>= connected subgraphs S</a:t>
                </a:r>
                <a:r>
                  <a:rPr lang="en-US" b="0" dirty="0"/>
                  <a:t> </a:t>
                </a:r>
                <a14:m>
                  <m:oMath xmlns:m="http://schemas.openxmlformats.org/officeDocument/2006/math">
                    <m:r>
                      <a:rPr lang="en-US" b="0" i="1" smtClean="0">
                        <a:latin typeface="Cambria Math" panose="02040503050406030204" pitchFamily="18" charset="0"/>
                      </a:rPr>
                      <m:t>⊆</m:t>
                    </m:r>
                  </m:oMath>
                </a14:m>
                <a:r>
                  <a:rPr lang="en-US" dirty="0"/>
                  <a:t> V</a:t>
                </a:r>
              </a:p>
            </p:txBody>
          </p:sp>
        </mc:Choice>
        <mc:Fallback xmlns="">
          <p:sp>
            <p:nvSpPr>
              <p:cNvPr id="96" name="TextBox 95">
                <a:extLst>
                  <a:ext uri="{FF2B5EF4-FFF2-40B4-BE49-F238E27FC236}">
                    <a16:creationId xmlns:a16="http://schemas.microsoft.com/office/drawing/2014/main" id="{705A61A4-8370-2407-5265-D584FD59ECDE}"/>
                  </a:ext>
                </a:extLst>
              </p:cNvPr>
              <p:cNvSpPr txBox="1">
                <a:spLocks noRot="1" noChangeAspect="1" noMove="1" noResize="1" noEditPoints="1" noAdjustHandles="1" noChangeArrowheads="1" noChangeShapeType="1" noTextEdit="1"/>
              </p:cNvSpPr>
              <p:nvPr/>
            </p:nvSpPr>
            <p:spPr>
              <a:xfrm>
                <a:off x="8473963" y="5171666"/>
                <a:ext cx="2923044" cy="369332"/>
              </a:xfrm>
              <a:prstGeom prst="rect">
                <a:avLst/>
              </a:prstGeom>
              <a:blipFill>
                <a:blip r:embed="rId12"/>
                <a:stretch>
                  <a:fillRect l="-1732" t="-6667" r="-866" b="-26667"/>
                </a:stretch>
              </a:blipFill>
            </p:spPr>
            <p:txBody>
              <a:bodyPr/>
              <a:lstStyle/>
              <a:p>
                <a:r>
                  <a:rPr lang="en-US">
                    <a:noFill/>
                  </a:rPr>
                  <a:t> </a:t>
                </a:r>
              </a:p>
            </p:txBody>
          </p:sp>
        </mc:Fallback>
      </mc:AlternateContent>
      <p:pic>
        <p:nvPicPr>
          <p:cNvPr id="97" name="Content Placeholder 4">
            <a:extLst>
              <a:ext uri="{FF2B5EF4-FFF2-40B4-BE49-F238E27FC236}">
                <a16:creationId xmlns:a16="http://schemas.microsoft.com/office/drawing/2014/main" id="{1F4C7E8D-8192-0A18-10D9-C0D8EDEB0C40}"/>
              </a:ext>
            </a:extLst>
          </p:cNvPr>
          <p:cNvPicPr>
            <a:picLocks noChangeAspect="1"/>
          </p:cNvPicPr>
          <p:nvPr/>
        </p:nvPicPr>
        <p:blipFill rotWithShape="1">
          <a:blip r:embed="rId13"/>
          <a:srcRect l="74840" t="12364" r="2042" b="47956"/>
          <a:stretch/>
        </p:blipFill>
        <p:spPr>
          <a:xfrm>
            <a:off x="8358308" y="908038"/>
            <a:ext cx="3696950" cy="3428633"/>
          </a:xfrm>
          <a:prstGeom prst="rect">
            <a:avLst/>
          </a:prstGeom>
        </p:spPr>
      </p:pic>
      <p:pic>
        <p:nvPicPr>
          <p:cNvPr id="31" name="Picture 30">
            <a:extLst>
              <a:ext uri="{FF2B5EF4-FFF2-40B4-BE49-F238E27FC236}">
                <a16:creationId xmlns:a16="http://schemas.microsoft.com/office/drawing/2014/main" id="{2D1C9FA9-4D2F-1319-107E-90834619DD72}"/>
              </a:ext>
            </a:extLst>
          </p:cNvPr>
          <p:cNvPicPr>
            <a:picLocks noChangeAspect="1"/>
          </p:cNvPicPr>
          <p:nvPr/>
        </p:nvPicPr>
        <p:blipFill>
          <a:blip r:embed="rId14"/>
          <a:stretch>
            <a:fillRect/>
          </a:stretch>
        </p:blipFill>
        <p:spPr>
          <a:xfrm>
            <a:off x="4730043" y="3603585"/>
            <a:ext cx="295198" cy="217884"/>
          </a:xfrm>
          <a:prstGeom prst="rect">
            <a:avLst/>
          </a:prstGeom>
        </p:spPr>
      </p:pic>
      <p:pic>
        <p:nvPicPr>
          <p:cNvPr id="32" name="Picture 31">
            <a:extLst>
              <a:ext uri="{FF2B5EF4-FFF2-40B4-BE49-F238E27FC236}">
                <a16:creationId xmlns:a16="http://schemas.microsoft.com/office/drawing/2014/main" id="{455403FE-42EA-6F55-73E8-E8E3ED8653DE}"/>
              </a:ext>
            </a:extLst>
          </p:cNvPr>
          <p:cNvPicPr>
            <a:picLocks noChangeAspect="1"/>
          </p:cNvPicPr>
          <p:nvPr/>
        </p:nvPicPr>
        <p:blipFill>
          <a:blip r:embed="rId15"/>
          <a:stretch>
            <a:fillRect/>
          </a:stretch>
        </p:blipFill>
        <p:spPr>
          <a:xfrm>
            <a:off x="4699407" y="4182369"/>
            <a:ext cx="304725" cy="219685"/>
          </a:xfrm>
          <a:prstGeom prst="rect">
            <a:avLst/>
          </a:prstGeom>
        </p:spPr>
      </p:pic>
      <p:sp>
        <p:nvSpPr>
          <p:cNvPr id="33" name="TextBox 32">
            <a:extLst>
              <a:ext uri="{FF2B5EF4-FFF2-40B4-BE49-F238E27FC236}">
                <a16:creationId xmlns:a16="http://schemas.microsoft.com/office/drawing/2014/main" id="{B30D5CCC-09D8-8F5A-C8EB-BC1C549DB11B}"/>
              </a:ext>
            </a:extLst>
          </p:cNvPr>
          <p:cNvSpPr txBox="1"/>
          <p:nvPr/>
        </p:nvSpPr>
        <p:spPr>
          <a:xfrm>
            <a:off x="4963898" y="3529082"/>
            <a:ext cx="3492459" cy="369332"/>
          </a:xfrm>
          <a:prstGeom prst="rect">
            <a:avLst/>
          </a:prstGeom>
          <a:noFill/>
        </p:spPr>
        <p:txBody>
          <a:bodyPr wrap="square" rtlCol="0">
            <a:spAutoFit/>
          </a:bodyPr>
          <a:lstStyle/>
          <a:p>
            <a:r>
              <a:rPr lang="en-US" dirty="0"/>
              <a:t>= altered distribution (unknown)</a:t>
            </a:r>
          </a:p>
        </p:txBody>
      </p:sp>
      <p:sp>
        <p:nvSpPr>
          <p:cNvPr id="34" name="TextBox 33">
            <a:extLst>
              <a:ext uri="{FF2B5EF4-FFF2-40B4-BE49-F238E27FC236}">
                <a16:creationId xmlns:a16="http://schemas.microsoft.com/office/drawing/2014/main" id="{BC19608D-8AB0-63E7-5D47-D28B8430B50A}"/>
              </a:ext>
            </a:extLst>
          </p:cNvPr>
          <p:cNvSpPr txBox="1"/>
          <p:nvPr/>
        </p:nvSpPr>
        <p:spPr>
          <a:xfrm>
            <a:off x="4972410" y="4114528"/>
            <a:ext cx="4709089" cy="369332"/>
          </a:xfrm>
          <a:prstGeom prst="rect">
            <a:avLst/>
          </a:prstGeom>
          <a:noFill/>
        </p:spPr>
        <p:txBody>
          <a:bodyPr wrap="square" rtlCol="0">
            <a:spAutoFit/>
          </a:bodyPr>
          <a:lstStyle/>
          <a:p>
            <a:r>
              <a:rPr lang="en-US" dirty="0"/>
              <a:t>= background distribution (typically known)</a:t>
            </a:r>
          </a:p>
        </p:txBody>
      </p:sp>
    </p:spTree>
    <p:extLst>
      <p:ext uri="{BB962C8B-B14F-4D97-AF65-F5344CB8AC3E}">
        <p14:creationId xmlns:p14="http://schemas.microsoft.com/office/powerpoint/2010/main" val="1982296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expertcytometry.com/wp-content/uploads/2013/04/Blind-Men-And-The-Elephan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197" y="1348353"/>
            <a:ext cx="6220178"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4"/>
          <p:cNvSpPr txBox="1">
            <a:spLocks noChangeArrowheads="1"/>
          </p:cNvSpPr>
          <p:nvPr/>
        </p:nvSpPr>
        <p:spPr bwMode="auto">
          <a:xfrm>
            <a:off x="0" y="130314"/>
            <a:ext cx="12192000" cy="769441"/>
          </a:xfrm>
          <a:prstGeom prst="rect">
            <a:avLst/>
          </a:prstGeom>
          <a:noFill/>
          <a:ln w="9525">
            <a:noFill/>
            <a:miter lim="800000"/>
            <a:headEnd/>
            <a:tailEnd/>
          </a:ln>
        </p:spPr>
        <p:txBody>
          <a:bodyPr wrap="square">
            <a:spAutoFit/>
          </a:bodyPr>
          <a:lstStyle/>
          <a:p>
            <a:pPr algn="ctr"/>
            <a:r>
              <a:rPr lang="en-US" sz="4400" dirty="0">
                <a:latin typeface="Arial" pitchFamily="34" charset="0"/>
                <a:cs typeface="Arial" pitchFamily="34" charset="0"/>
              </a:rPr>
              <a:t>Inferring networks from (omics) data</a:t>
            </a:r>
          </a:p>
        </p:txBody>
      </p:sp>
      <p:grpSp>
        <p:nvGrpSpPr>
          <p:cNvPr id="9216" name="Group 9215">
            <a:extLst>
              <a:ext uri="{FF2B5EF4-FFF2-40B4-BE49-F238E27FC236}">
                <a16:creationId xmlns:a16="http://schemas.microsoft.com/office/drawing/2014/main" id="{41684D38-8352-4875-B3C0-6D09FA3712A2}"/>
              </a:ext>
            </a:extLst>
          </p:cNvPr>
          <p:cNvGrpSpPr/>
          <p:nvPr/>
        </p:nvGrpSpPr>
        <p:grpSpPr>
          <a:xfrm>
            <a:off x="5825244" y="1348353"/>
            <a:ext cx="6240807" cy="4572000"/>
            <a:chOff x="5825244" y="1348353"/>
            <a:chExt cx="6240807" cy="4572000"/>
          </a:xfrm>
        </p:grpSpPr>
        <p:grpSp>
          <p:nvGrpSpPr>
            <p:cNvPr id="20" name="Group 19"/>
            <p:cNvGrpSpPr>
              <a:grpSpLocks noChangeAspect="1"/>
            </p:cNvGrpSpPr>
            <p:nvPr/>
          </p:nvGrpSpPr>
          <p:grpSpPr>
            <a:xfrm>
              <a:off x="7164797" y="1348353"/>
              <a:ext cx="1143000" cy="838200"/>
              <a:chOff x="2895600" y="1600200"/>
              <a:chExt cx="1143000" cy="838200"/>
            </a:xfrm>
          </p:grpSpPr>
          <p:sp>
            <p:nvSpPr>
              <p:cNvPr id="8" name="Oval Callout 7"/>
              <p:cNvSpPr/>
              <p:nvPr/>
            </p:nvSpPr>
            <p:spPr>
              <a:xfrm>
                <a:off x="2895600" y="1600200"/>
                <a:ext cx="1143000" cy="838200"/>
              </a:xfrm>
              <a:prstGeom prst="wedgeEllipseCallout">
                <a:avLst>
                  <a:gd name="adj1" fmla="val 51719"/>
                  <a:gd name="adj2" fmla="val 44129"/>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950770" y="1752600"/>
                <a:ext cx="1069716" cy="523220"/>
              </a:xfrm>
              <a:prstGeom prst="rect">
                <a:avLst/>
              </a:prstGeom>
              <a:noFill/>
            </p:spPr>
            <p:txBody>
              <a:bodyPr wrap="none" rtlCol="0">
                <a:spAutoFit/>
              </a:bodyPr>
              <a:lstStyle/>
              <a:p>
                <a:pPr algn="ctr"/>
                <a:r>
                  <a:rPr lang="en-US" sz="1400" b="1" dirty="0"/>
                  <a:t>It’s protein</a:t>
                </a:r>
              </a:p>
              <a:p>
                <a:pPr algn="ctr"/>
                <a:r>
                  <a:rPr lang="en-US" sz="1400" b="1" dirty="0"/>
                  <a:t>interactions</a:t>
                </a:r>
              </a:p>
            </p:txBody>
          </p:sp>
        </p:grpSp>
        <p:grpSp>
          <p:nvGrpSpPr>
            <p:cNvPr id="19" name="Group 18"/>
            <p:cNvGrpSpPr>
              <a:grpSpLocks noChangeAspect="1"/>
            </p:cNvGrpSpPr>
            <p:nvPr/>
          </p:nvGrpSpPr>
          <p:grpSpPr>
            <a:xfrm>
              <a:off x="8741418" y="5234553"/>
              <a:ext cx="1214307" cy="685800"/>
              <a:chOff x="4472221" y="5486400"/>
              <a:chExt cx="1214307" cy="685800"/>
            </a:xfrm>
          </p:grpSpPr>
          <p:sp>
            <p:nvSpPr>
              <p:cNvPr id="9" name="Rounded Rectangular Callout 8"/>
              <p:cNvSpPr/>
              <p:nvPr/>
            </p:nvSpPr>
            <p:spPr>
              <a:xfrm>
                <a:off x="4546362" y="5486400"/>
                <a:ext cx="1066800" cy="685800"/>
              </a:xfrm>
              <a:prstGeom prst="wedgeRoundRectCallout">
                <a:avLst>
                  <a:gd name="adj1" fmla="val -42950"/>
                  <a:gd name="adj2" fmla="val -88064"/>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72221" y="5562600"/>
                <a:ext cx="1214307" cy="523220"/>
              </a:xfrm>
              <a:prstGeom prst="rect">
                <a:avLst/>
              </a:prstGeom>
              <a:noFill/>
            </p:spPr>
            <p:txBody>
              <a:bodyPr wrap="none" rtlCol="0">
                <a:spAutoFit/>
              </a:bodyPr>
              <a:lstStyle/>
              <a:p>
                <a:pPr algn="ctr"/>
                <a:r>
                  <a:rPr lang="en-US" sz="1400" b="1" dirty="0"/>
                  <a:t>It’s chromatin</a:t>
                </a:r>
              </a:p>
              <a:p>
                <a:pPr algn="ctr"/>
                <a:r>
                  <a:rPr lang="en-US" sz="1400" b="1" dirty="0"/>
                  <a:t>structure</a:t>
                </a:r>
              </a:p>
            </p:txBody>
          </p:sp>
        </p:grpSp>
        <p:grpSp>
          <p:nvGrpSpPr>
            <p:cNvPr id="18" name="Group 17"/>
            <p:cNvGrpSpPr>
              <a:grpSpLocks noChangeAspect="1"/>
            </p:cNvGrpSpPr>
            <p:nvPr/>
          </p:nvGrpSpPr>
          <p:grpSpPr>
            <a:xfrm>
              <a:off x="5825244" y="2948553"/>
              <a:ext cx="1143000" cy="838200"/>
              <a:chOff x="1556047" y="3200400"/>
              <a:chExt cx="1143000" cy="838200"/>
            </a:xfrm>
          </p:grpSpPr>
          <p:sp>
            <p:nvSpPr>
              <p:cNvPr id="11" name="Oval Callout 10"/>
              <p:cNvSpPr/>
              <p:nvPr/>
            </p:nvSpPr>
            <p:spPr>
              <a:xfrm>
                <a:off x="1556047" y="3200400"/>
                <a:ext cx="1143000" cy="838200"/>
              </a:xfrm>
              <a:prstGeom prst="wedgeEllipseCallout">
                <a:avLst>
                  <a:gd name="adj1" fmla="val 17355"/>
                  <a:gd name="adj2" fmla="val 7473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42094" y="3337342"/>
                <a:ext cx="982961" cy="523220"/>
              </a:xfrm>
              <a:prstGeom prst="rect">
                <a:avLst/>
              </a:prstGeom>
              <a:noFill/>
            </p:spPr>
            <p:txBody>
              <a:bodyPr wrap="none" rtlCol="0">
                <a:spAutoFit/>
              </a:bodyPr>
              <a:lstStyle/>
              <a:p>
                <a:pPr algn="ctr"/>
                <a:r>
                  <a:rPr lang="en-US" sz="1400" b="1" dirty="0"/>
                  <a:t>It’s gene</a:t>
                </a:r>
              </a:p>
              <a:p>
                <a:pPr algn="ctr"/>
                <a:r>
                  <a:rPr lang="en-US" sz="1400" b="1" dirty="0"/>
                  <a:t>expression</a:t>
                </a:r>
              </a:p>
            </p:txBody>
          </p:sp>
        </p:grpSp>
        <p:grpSp>
          <p:nvGrpSpPr>
            <p:cNvPr id="21" name="Group 20"/>
            <p:cNvGrpSpPr>
              <a:grpSpLocks noChangeAspect="1"/>
            </p:cNvGrpSpPr>
            <p:nvPr/>
          </p:nvGrpSpPr>
          <p:grpSpPr>
            <a:xfrm>
              <a:off x="11117202" y="2888020"/>
              <a:ext cx="948849" cy="1051134"/>
              <a:chOff x="6848005" y="3139867"/>
              <a:chExt cx="948849" cy="1051134"/>
            </a:xfrm>
          </p:grpSpPr>
          <p:sp>
            <p:nvSpPr>
              <p:cNvPr id="6" name="Rounded Rectangular Callout 5"/>
              <p:cNvSpPr/>
              <p:nvPr/>
            </p:nvSpPr>
            <p:spPr>
              <a:xfrm>
                <a:off x="6858000" y="3139867"/>
                <a:ext cx="886178" cy="1051134"/>
              </a:xfrm>
              <a:prstGeom prst="wedgeRoundRectCallout">
                <a:avLst>
                  <a:gd name="adj1" fmla="val -89412"/>
                  <a:gd name="adj2" fmla="val 37482"/>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848005" y="3403824"/>
                <a:ext cx="948849" cy="523220"/>
              </a:xfrm>
              <a:prstGeom prst="rect">
                <a:avLst/>
              </a:prstGeom>
              <a:noFill/>
            </p:spPr>
            <p:txBody>
              <a:bodyPr wrap="none" rtlCol="0">
                <a:spAutoFit/>
              </a:bodyPr>
              <a:lstStyle/>
              <a:p>
                <a:pPr algn="ctr"/>
                <a:r>
                  <a:rPr lang="en-US" sz="1400" b="1" dirty="0"/>
                  <a:t>It’s TF</a:t>
                </a:r>
              </a:p>
              <a:p>
                <a:pPr algn="ctr"/>
                <a:r>
                  <a:rPr lang="en-US" sz="1400" b="1" dirty="0"/>
                  <a:t>regulation</a:t>
                </a:r>
              </a:p>
            </p:txBody>
          </p:sp>
        </p:grpSp>
        <p:grpSp>
          <p:nvGrpSpPr>
            <p:cNvPr id="22" name="Group 21"/>
            <p:cNvGrpSpPr>
              <a:grpSpLocks noChangeAspect="1"/>
            </p:cNvGrpSpPr>
            <p:nvPr/>
          </p:nvGrpSpPr>
          <p:grpSpPr>
            <a:xfrm>
              <a:off x="6866149" y="5141261"/>
              <a:ext cx="1090620" cy="640080"/>
              <a:chOff x="2596952" y="5393108"/>
              <a:chExt cx="1090620" cy="640080"/>
            </a:xfrm>
          </p:grpSpPr>
          <p:sp>
            <p:nvSpPr>
              <p:cNvPr id="7" name="Rectangular Callout 6"/>
              <p:cNvSpPr/>
              <p:nvPr/>
            </p:nvSpPr>
            <p:spPr>
              <a:xfrm>
                <a:off x="2619187" y="5393108"/>
                <a:ext cx="1038414" cy="640080"/>
              </a:xfrm>
              <a:prstGeom prst="wedgeRectCallout">
                <a:avLst>
                  <a:gd name="adj1" fmla="val 48010"/>
                  <a:gd name="adj2" fmla="val -992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96952" y="5420380"/>
                <a:ext cx="1090620" cy="523220"/>
              </a:xfrm>
              <a:prstGeom prst="rect">
                <a:avLst/>
              </a:prstGeom>
              <a:noFill/>
            </p:spPr>
            <p:txBody>
              <a:bodyPr wrap="none" rtlCol="0">
                <a:spAutoFit/>
              </a:bodyPr>
              <a:lstStyle/>
              <a:p>
                <a:pPr algn="ctr"/>
                <a:r>
                  <a:rPr lang="en-US" sz="1400" b="1" dirty="0"/>
                  <a:t>It’s CG</a:t>
                </a:r>
              </a:p>
              <a:p>
                <a:pPr algn="ctr"/>
                <a:r>
                  <a:rPr lang="en-US" sz="1400" b="1" dirty="0"/>
                  <a:t>methylation</a:t>
                </a:r>
              </a:p>
            </p:txBody>
          </p:sp>
        </p:grpSp>
        <p:grpSp>
          <p:nvGrpSpPr>
            <p:cNvPr id="12" name="Group 11"/>
            <p:cNvGrpSpPr>
              <a:grpSpLocks noChangeAspect="1"/>
            </p:cNvGrpSpPr>
            <p:nvPr/>
          </p:nvGrpSpPr>
          <p:grpSpPr>
            <a:xfrm>
              <a:off x="9511438" y="2491353"/>
              <a:ext cx="988989" cy="762000"/>
              <a:chOff x="5242241" y="2743200"/>
              <a:chExt cx="988989" cy="762000"/>
            </a:xfrm>
          </p:grpSpPr>
          <p:sp>
            <p:nvSpPr>
              <p:cNvPr id="5" name="Rectangular Callout 4"/>
              <p:cNvSpPr/>
              <p:nvPr/>
            </p:nvSpPr>
            <p:spPr>
              <a:xfrm>
                <a:off x="5308362" y="2743200"/>
                <a:ext cx="838200" cy="762000"/>
              </a:xfrm>
              <a:prstGeom prst="wedgeRectCallout">
                <a:avLst>
                  <a:gd name="adj1" fmla="val -64566"/>
                  <a:gd name="adj2" fmla="val 43499"/>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242241" y="2833770"/>
                <a:ext cx="988989" cy="523220"/>
              </a:xfrm>
              <a:prstGeom prst="rect">
                <a:avLst/>
              </a:prstGeom>
              <a:noFill/>
            </p:spPr>
            <p:txBody>
              <a:bodyPr wrap="none" rtlCol="0">
                <a:spAutoFit/>
              </a:bodyPr>
              <a:lstStyle/>
              <a:p>
                <a:pPr algn="ctr"/>
                <a:r>
                  <a:rPr lang="en-US" sz="1400" b="1" dirty="0"/>
                  <a:t>It’s genetic</a:t>
                </a:r>
              </a:p>
              <a:p>
                <a:pPr algn="ctr"/>
                <a:r>
                  <a:rPr lang="en-US" sz="1400" b="1" dirty="0"/>
                  <a:t>variants</a:t>
                </a:r>
              </a:p>
            </p:txBody>
          </p:sp>
        </p:grpSp>
      </p:grpSp>
      <p:sp>
        <p:nvSpPr>
          <p:cNvPr id="37" name="Rectangle 36">
            <a:extLst>
              <a:ext uri="{FF2B5EF4-FFF2-40B4-BE49-F238E27FC236}">
                <a16:creationId xmlns:a16="http://schemas.microsoft.com/office/drawing/2014/main" id="{EC39595E-4A9E-4943-AE39-A145EFB0ED81}"/>
              </a:ext>
            </a:extLst>
          </p:cNvPr>
          <p:cNvSpPr/>
          <p:nvPr/>
        </p:nvSpPr>
        <p:spPr>
          <a:xfrm>
            <a:off x="0" y="6585876"/>
            <a:ext cx="8229600" cy="246221"/>
          </a:xfrm>
          <a:prstGeom prst="rect">
            <a:avLst/>
          </a:prstGeom>
        </p:spPr>
        <p:txBody>
          <a:bodyPr wrap="square">
            <a:spAutoFit/>
          </a:bodyPr>
          <a:lstStyle/>
          <a:p>
            <a:r>
              <a:rPr lang="en-US" sz="1000" dirty="0"/>
              <a:t>http://expertcytometry.com/the-story-of-the-blind-men-and-the-elephant-or-why-its-better-to-see-your-cells/</a:t>
            </a:r>
          </a:p>
        </p:txBody>
      </p:sp>
      <p:grpSp>
        <p:nvGrpSpPr>
          <p:cNvPr id="81" name="Group 80">
            <a:extLst>
              <a:ext uri="{FF2B5EF4-FFF2-40B4-BE49-F238E27FC236}">
                <a16:creationId xmlns:a16="http://schemas.microsoft.com/office/drawing/2014/main" id="{9011465E-C893-4C8E-B098-26B30CCAE347}"/>
              </a:ext>
            </a:extLst>
          </p:cNvPr>
          <p:cNvGrpSpPr>
            <a:grpSpLocks noChangeAspect="1"/>
          </p:cNvGrpSpPr>
          <p:nvPr/>
        </p:nvGrpSpPr>
        <p:grpSpPr>
          <a:xfrm>
            <a:off x="138420" y="2266760"/>
            <a:ext cx="2286000" cy="2475091"/>
            <a:chOff x="1113978" y="1503087"/>
            <a:chExt cx="2656704" cy="2876459"/>
          </a:xfrm>
        </p:grpSpPr>
        <p:sp>
          <p:nvSpPr>
            <p:cNvPr id="82" name="Freeform: Shape 81">
              <a:extLst>
                <a:ext uri="{FF2B5EF4-FFF2-40B4-BE49-F238E27FC236}">
                  <a16:creationId xmlns:a16="http://schemas.microsoft.com/office/drawing/2014/main" id="{80AD3402-9D5C-4CC3-9417-F0DEBBA7F007}"/>
                </a:ext>
              </a:extLst>
            </p:cNvPr>
            <p:cNvSpPr/>
            <p:nvPr/>
          </p:nvSpPr>
          <p:spPr>
            <a:xfrm rot="11905421">
              <a:off x="1125858" y="1503087"/>
              <a:ext cx="2644824" cy="2876458"/>
            </a:xfrm>
            <a:custGeom>
              <a:avLst/>
              <a:gdLst>
                <a:gd name="connsiteX0" fmla="*/ 262662 w 3131863"/>
                <a:gd name="connsiteY0" fmla="*/ 426304 h 2876458"/>
                <a:gd name="connsiteX1" fmla="*/ 1345738 w 3131863"/>
                <a:gd name="connsiteY1" fmla="*/ 176 h 2876458"/>
                <a:gd name="connsiteX2" fmla="*/ 2659633 w 3131863"/>
                <a:gd name="connsiteY2" fmla="*/ 479570 h 2876458"/>
                <a:gd name="connsiteX3" fmla="*/ 3130149 w 3131863"/>
                <a:gd name="connsiteY3" fmla="*/ 1731322 h 2876458"/>
                <a:gd name="connsiteX4" fmla="*/ 2526468 w 3131863"/>
                <a:gd name="connsiteY4" fmla="*/ 2601334 h 2876458"/>
                <a:gd name="connsiteX5" fmla="*/ 1256961 w 3131863"/>
                <a:gd name="connsiteY5" fmla="*/ 2858786 h 2876458"/>
                <a:gd name="connsiteX6" fmla="*/ 386949 w 3131863"/>
                <a:gd name="connsiteY6" fmla="*/ 2192961 h 2876458"/>
                <a:gd name="connsiteX7" fmla="*/ 58475 w 3131863"/>
                <a:gd name="connsiteY7" fmla="*/ 1234172 h 2876458"/>
                <a:gd name="connsiteX8" fmla="*/ 22965 w 3131863"/>
                <a:gd name="connsiteY8" fmla="*/ 639368 h 2876458"/>
                <a:gd name="connsiteX9" fmla="*/ 262662 w 3131863"/>
                <a:gd name="connsiteY9" fmla="*/ 426304 h 287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863" h="2876458">
                  <a:moveTo>
                    <a:pt x="262662" y="426304"/>
                  </a:moveTo>
                  <a:cubicBezTo>
                    <a:pt x="483124" y="319772"/>
                    <a:pt x="946243" y="-8702"/>
                    <a:pt x="1345738" y="176"/>
                  </a:cubicBezTo>
                  <a:cubicBezTo>
                    <a:pt x="1745233" y="9054"/>
                    <a:pt x="2362231" y="191046"/>
                    <a:pt x="2659633" y="479570"/>
                  </a:cubicBezTo>
                  <a:cubicBezTo>
                    <a:pt x="2957035" y="768094"/>
                    <a:pt x="3152343" y="1377695"/>
                    <a:pt x="3130149" y="1731322"/>
                  </a:cubicBezTo>
                  <a:cubicBezTo>
                    <a:pt x="3107955" y="2084949"/>
                    <a:pt x="2838666" y="2413423"/>
                    <a:pt x="2526468" y="2601334"/>
                  </a:cubicBezTo>
                  <a:cubicBezTo>
                    <a:pt x="2214270" y="2789245"/>
                    <a:pt x="1613547" y="2926848"/>
                    <a:pt x="1256961" y="2858786"/>
                  </a:cubicBezTo>
                  <a:cubicBezTo>
                    <a:pt x="900375" y="2790724"/>
                    <a:pt x="586697" y="2463730"/>
                    <a:pt x="386949" y="2192961"/>
                  </a:cubicBezTo>
                  <a:cubicBezTo>
                    <a:pt x="187201" y="1922192"/>
                    <a:pt x="119139" y="1493104"/>
                    <a:pt x="58475" y="1234172"/>
                  </a:cubicBezTo>
                  <a:cubicBezTo>
                    <a:pt x="-2189" y="975240"/>
                    <a:pt x="-18464" y="772533"/>
                    <a:pt x="22965" y="639368"/>
                  </a:cubicBezTo>
                  <a:cubicBezTo>
                    <a:pt x="64394" y="506203"/>
                    <a:pt x="42200" y="532836"/>
                    <a:pt x="262662" y="426304"/>
                  </a:cubicBezTo>
                  <a:close/>
                </a:path>
              </a:pathLst>
            </a:custGeom>
            <a:solidFill>
              <a:schemeClr val="bg1">
                <a:lumMod val="85000"/>
              </a:schemeClr>
            </a:solid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82">
              <a:extLst>
                <a:ext uri="{FF2B5EF4-FFF2-40B4-BE49-F238E27FC236}">
                  <a16:creationId xmlns:a16="http://schemas.microsoft.com/office/drawing/2014/main" id="{7D9368EA-8F16-4765-8133-0B00238989FB}"/>
                </a:ext>
              </a:extLst>
            </p:cNvPr>
            <p:cNvPicPr>
              <a:picLocks noChangeAspect="1"/>
            </p:cNvPicPr>
            <p:nvPr/>
          </p:nvPicPr>
          <p:blipFill>
            <a:blip r:embed="rId3"/>
            <a:stretch>
              <a:fillRect/>
            </a:stretch>
          </p:blipFill>
          <p:spPr>
            <a:xfrm>
              <a:off x="1588208" y="1907612"/>
              <a:ext cx="1791746" cy="2093670"/>
            </a:xfrm>
            <a:prstGeom prst="rect">
              <a:avLst/>
            </a:prstGeom>
          </p:spPr>
        </p:pic>
        <p:sp>
          <p:nvSpPr>
            <p:cNvPr id="84" name="Freeform: Shape 83">
              <a:extLst>
                <a:ext uri="{FF2B5EF4-FFF2-40B4-BE49-F238E27FC236}">
                  <a16:creationId xmlns:a16="http://schemas.microsoft.com/office/drawing/2014/main" id="{3BF65202-FA5A-40D0-927F-0053C9D25FC9}"/>
                </a:ext>
              </a:extLst>
            </p:cNvPr>
            <p:cNvSpPr/>
            <p:nvPr/>
          </p:nvSpPr>
          <p:spPr>
            <a:xfrm rot="11905421">
              <a:off x="1113978" y="1503088"/>
              <a:ext cx="2644824" cy="2876458"/>
            </a:xfrm>
            <a:custGeom>
              <a:avLst/>
              <a:gdLst>
                <a:gd name="connsiteX0" fmla="*/ 262662 w 3131863"/>
                <a:gd name="connsiteY0" fmla="*/ 426304 h 2876458"/>
                <a:gd name="connsiteX1" fmla="*/ 1345738 w 3131863"/>
                <a:gd name="connsiteY1" fmla="*/ 176 h 2876458"/>
                <a:gd name="connsiteX2" fmla="*/ 2659633 w 3131863"/>
                <a:gd name="connsiteY2" fmla="*/ 479570 h 2876458"/>
                <a:gd name="connsiteX3" fmla="*/ 3130149 w 3131863"/>
                <a:gd name="connsiteY3" fmla="*/ 1731322 h 2876458"/>
                <a:gd name="connsiteX4" fmla="*/ 2526468 w 3131863"/>
                <a:gd name="connsiteY4" fmla="*/ 2601334 h 2876458"/>
                <a:gd name="connsiteX5" fmla="*/ 1256961 w 3131863"/>
                <a:gd name="connsiteY5" fmla="*/ 2858786 h 2876458"/>
                <a:gd name="connsiteX6" fmla="*/ 386949 w 3131863"/>
                <a:gd name="connsiteY6" fmla="*/ 2192961 h 2876458"/>
                <a:gd name="connsiteX7" fmla="*/ 58475 w 3131863"/>
                <a:gd name="connsiteY7" fmla="*/ 1234172 h 2876458"/>
                <a:gd name="connsiteX8" fmla="*/ 22965 w 3131863"/>
                <a:gd name="connsiteY8" fmla="*/ 639368 h 2876458"/>
                <a:gd name="connsiteX9" fmla="*/ 262662 w 3131863"/>
                <a:gd name="connsiteY9" fmla="*/ 426304 h 287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863" h="2876458">
                  <a:moveTo>
                    <a:pt x="262662" y="426304"/>
                  </a:moveTo>
                  <a:cubicBezTo>
                    <a:pt x="483124" y="319772"/>
                    <a:pt x="946243" y="-8702"/>
                    <a:pt x="1345738" y="176"/>
                  </a:cubicBezTo>
                  <a:cubicBezTo>
                    <a:pt x="1745233" y="9054"/>
                    <a:pt x="2362231" y="191046"/>
                    <a:pt x="2659633" y="479570"/>
                  </a:cubicBezTo>
                  <a:cubicBezTo>
                    <a:pt x="2957035" y="768094"/>
                    <a:pt x="3152343" y="1377695"/>
                    <a:pt x="3130149" y="1731322"/>
                  </a:cubicBezTo>
                  <a:cubicBezTo>
                    <a:pt x="3107955" y="2084949"/>
                    <a:pt x="2838666" y="2413423"/>
                    <a:pt x="2526468" y="2601334"/>
                  </a:cubicBezTo>
                  <a:cubicBezTo>
                    <a:pt x="2214270" y="2789245"/>
                    <a:pt x="1613547" y="2926848"/>
                    <a:pt x="1256961" y="2858786"/>
                  </a:cubicBezTo>
                  <a:cubicBezTo>
                    <a:pt x="900375" y="2790724"/>
                    <a:pt x="586697" y="2463730"/>
                    <a:pt x="386949" y="2192961"/>
                  </a:cubicBezTo>
                  <a:cubicBezTo>
                    <a:pt x="187201" y="1922192"/>
                    <a:pt x="119139" y="1493104"/>
                    <a:pt x="58475" y="1234172"/>
                  </a:cubicBezTo>
                  <a:cubicBezTo>
                    <a:pt x="-2189" y="975240"/>
                    <a:pt x="-18464" y="772533"/>
                    <a:pt x="22965" y="639368"/>
                  </a:cubicBezTo>
                  <a:cubicBezTo>
                    <a:pt x="64394" y="506203"/>
                    <a:pt x="42200" y="532836"/>
                    <a:pt x="262662" y="426304"/>
                  </a:cubicBezTo>
                  <a:close/>
                </a:path>
              </a:pathLst>
            </a:custGeom>
            <a:no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BD1AA1A2-A674-402F-91FD-117A0769F1A7}"/>
              </a:ext>
            </a:extLst>
          </p:cNvPr>
          <p:cNvGrpSpPr/>
          <p:nvPr/>
        </p:nvGrpSpPr>
        <p:grpSpPr>
          <a:xfrm>
            <a:off x="2414529" y="1937402"/>
            <a:ext cx="2776499" cy="2724381"/>
            <a:chOff x="2414529" y="1937402"/>
            <a:chExt cx="2776499" cy="2724381"/>
          </a:xfrm>
        </p:grpSpPr>
        <p:sp>
          <p:nvSpPr>
            <p:cNvPr id="85" name="Arrow: Right 84">
              <a:extLst>
                <a:ext uri="{FF2B5EF4-FFF2-40B4-BE49-F238E27FC236}">
                  <a16:creationId xmlns:a16="http://schemas.microsoft.com/office/drawing/2014/main" id="{DD25A867-7755-4DA4-8D4D-7C2016C1BDAD}"/>
                </a:ext>
              </a:extLst>
            </p:cNvPr>
            <p:cNvSpPr/>
            <p:nvPr/>
          </p:nvSpPr>
          <p:spPr>
            <a:xfrm>
              <a:off x="2414529" y="3068459"/>
              <a:ext cx="877153" cy="5149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F34F026-14EB-4D38-8F8B-1911CAEC4FC9}"/>
                </a:ext>
              </a:extLst>
            </p:cNvPr>
            <p:cNvSpPr/>
            <p:nvPr/>
          </p:nvSpPr>
          <p:spPr>
            <a:xfrm>
              <a:off x="3410910" y="2307646"/>
              <a:ext cx="1780118" cy="2354137"/>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2" descr="C:\Documents and Settings\kglass\Desktop\issue2epigenetics1_large.jpg">
              <a:extLst>
                <a:ext uri="{FF2B5EF4-FFF2-40B4-BE49-F238E27FC236}">
                  <a16:creationId xmlns:a16="http://schemas.microsoft.com/office/drawing/2014/main" id="{5A781BA2-D79C-431D-AAD5-7E338B6A1C07}"/>
                </a:ext>
              </a:extLst>
            </p:cNvPr>
            <p:cNvPicPr>
              <a:picLocks noChangeAspect="1" noChangeArrowheads="1"/>
            </p:cNvPicPr>
            <p:nvPr/>
          </p:nvPicPr>
          <p:blipFill>
            <a:blip r:embed="rId4" cstate="print"/>
            <a:srcRect/>
            <a:stretch>
              <a:fillRect/>
            </a:stretch>
          </p:blipFill>
          <p:spPr bwMode="auto">
            <a:xfrm>
              <a:off x="3755679" y="2437344"/>
              <a:ext cx="1044796" cy="671655"/>
            </a:xfrm>
            <a:prstGeom prst="rect">
              <a:avLst/>
            </a:prstGeom>
            <a:noFill/>
            <a:ln>
              <a:solidFill>
                <a:schemeClr val="tx1"/>
              </a:solidFill>
            </a:ln>
          </p:spPr>
        </p:pic>
        <p:pic>
          <p:nvPicPr>
            <p:cNvPr id="89" name="Picture 3">
              <a:extLst>
                <a:ext uri="{FF2B5EF4-FFF2-40B4-BE49-F238E27FC236}">
                  <a16:creationId xmlns:a16="http://schemas.microsoft.com/office/drawing/2014/main" id="{52965B5D-8F1E-4B6E-9DD6-77A8B82E6D1D}"/>
                </a:ext>
              </a:extLst>
            </p:cNvPr>
            <p:cNvPicPr>
              <a:picLocks noChangeAspect="1" noChangeArrowheads="1"/>
            </p:cNvPicPr>
            <p:nvPr/>
          </p:nvPicPr>
          <p:blipFill>
            <a:blip r:embed="rId5" cstate="print"/>
            <a:srcRect/>
            <a:stretch>
              <a:fillRect/>
            </a:stretch>
          </p:blipFill>
          <p:spPr bwMode="auto">
            <a:xfrm>
              <a:off x="3600170" y="3839088"/>
              <a:ext cx="1364877" cy="685800"/>
            </a:xfrm>
            <a:prstGeom prst="rect">
              <a:avLst/>
            </a:prstGeom>
            <a:noFill/>
            <a:ln w="9525">
              <a:solidFill>
                <a:schemeClr val="tx1"/>
              </a:solidFill>
              <a:miter lim="800000"/>
              <a:headEnd/>
              <a:tailEnd/>
            </a:ln>
          </p:spPr>
        </p:pic>
        <p:pic>
          <p:nvPicPr>
            <p:cNvPr id="90" name="Picture 3" descr="Y:\Kimbie\Presentation\CompBio051711\microarray.gif">
              <a:extLst>
                <a:ext uri="{FF2B5EF4-FFF2-40B4-BE49-F238E27FC236}">
                  <a16:creationId xmlns:a16="http://schemas.microsoft.com/office/drawing/2014/main" id="{DC711B57-4E9A-4D18-8BAB-9B2A44D09497}"/>
                </a:ext>
              </a:extLst>
            </p:cNvPr>
            <p:cNvPicPr>
              <a:picLocks noChangeAspect="1" noChangeArrowheads="1"/>
            </p:cNvPicPr>
            <p:nvPr/>
          </p:nvPicPr>
          <p:blipFill>
            <a:blip r:embed="rId6" cstate="print"/>
            <a:srcRect/>
            <a:stretch>
              <a:fillRect/>
            </a:stretch>
          </p:blipFill>
          <p:spPr bwMode="auto">
            <a:xfrm>
              <a:off x="3552119" y="3212728"/>
              <a:ext cx="1460981" cy="489466"/>
            </a:xfrm>
            <a:prstGeom prst="rect">
              <a:avLst/>
            </a:prstGeom>
            <a:noFill/>
            <a:ln>
              <a:solidFill>
                <a:schemeClr val="tx1"/>
              </a:solidFill>
            </a:ln>
          </p:spPr>
        </p:pic>
        <p:sp>
          <p:nvSpPr>
            <p:cNvPr id="91" name="TextBox 90">
              <a:extLst>
                <a:ext uri="{FF2B5EF4-FFF2-40B4-BE49-F238E27FC236}">
                  <a16:creationId xmlns:a16="http://schemas.microsoft.com/office/drawing/2014/main" id="{0B1E9535-DE44-4C14-989B-91C63A9064D6}"/>
                </a:ext>
              </a:extLst>
            </p:cNvPr>
            <p:cNvSpPr txBox="1"/>
            <p:nvPr/>
          </p:nvSpPr>
          <p:spPr>
            <a:xfrm>
              <a:off x="3707261" y="1937402"/>
              <a:ext cx="1361143" cy="369332"/>
            </a:xfrm>
            <a:prstGeom prst="rect">
              <a:avLst/>
            </a:prstGeom>
            <a:noFill/>
          </p:spPr>
          <p:txBody>
            <a:bodyPr wrap="none" rtlCol="0">
              <a:spAutoFit/>
            </a:bodyPr>
            <a:lstStyle/>
            <a:p>
              <a:pPr algn="ctr"/>
              <a:r>
                <a:rPr lang="en-US" dirty="0"/>
                <a:t>(omics) Data</a:t>
              </a:r>
            </a:p>
          </p:txBody>
        </p:sp>
      </p:grpSp>
      <p:grpSp>
        <p:nvGrpSpPr>
          <p:cNvPr id="9217" name="Group 9216">
            <a:extLst>
              <a:ext uri="{FF2B5EF4-FFF2-40B4-BE49-F238E27FC236}">
                <a16:creationId xmlns:a16="http://schemas.microsoft.com/office/drawing/2014/main" id="{50356B33-4198-422B-BB73-2F0CE8866A43}"/>
              </a:ext>
            </a:extLst>
          </p:cNvPr>
          <p:cNvGrpSpPr/>
          <p:nvPr/>
        </p:nvGrpSpPr>
        <p:grpSpPr>
          <a:xfrm>
            <a:off x="1579084" y="3702194"/>
            <a:ext cx="2290424" cy="2350289"/>
            <a:chOff x="1579084" y="3702194"/>
            <a:chExt cx="2290424" cy="2350289"/>
          </a:xfrm>
        </p:grpSpPr>
        <p:sp>
          <p:nvSpPr>
            <p:cNvPr id="86" name="Circular Arrow 252">
              <a:extLst>
                <a:ext uri="{FF2B5EF4-FFF2-40B4-BE49-F238E27FC236}">
                  <a16:creationId xmlns:a16="http://schemas.microsoft.com/office/drawing/2014/main" id="{17C1CCFC-57E9-4A22-A2A3-7BA89B426D93}"/>
                </a:ext>
              </a:extLst>
            </p:cNvPr>
            <p:cNvSpPr/>
            <p:nvPr/>
          </p:nvSpPr>
          <p:spPr>
            <a:xfrm rot="10800000">
              <a:off x="1579084" y="3702194"/>
              <a:ext cx="2290424" cy="2076681"/>
            </a:xfrm>
            <a:prstGeom prst="circularArrow">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CF57141B-CA35-4BAB-BCE9-060A59100593}"/>
                </a:ext>
              </a:extLst>
            </p:cNvPr>
            <p:cNvSpPr txBox="1"/>
            <p:nvPr/>
          </p:nvSpPr>
          <p:spPr>
            <a:xfrm>
              <a:off x="1829664" y="5683151"/>
              <a:ext cx="1932901" cy="369332"/>
            </a:xfrm>
            <a:prstGeom prst="rect">
              <a:avLst/>
            </a:prstGeom>
            <a:noFill/>
          </p:spPr>
          <p:txBody>
            <a:bodyPr wrap="none" rtlCol="0">
              <a:spAutoFit/>
            </a:bodyPr>
            <a:lstStyle/>
            <a:p>
              <a:r>
                <a:rPr lang="en-US" dirty="0"/>
                <a:t>Network Inference</a:t>
              </a:r>
            </a:p>
          </p:txBody>
        </p:sp>
      </p:grpSp>
      <p:sp>
        <p:nvSpPr>
          <p:cNvPr id="9219" name="TextBox 9218">
            <a:extLst>
              <a:ext uri="{FF2B5EF4-FFF2-40B4-BE49-F238E27FC236}">
                <a16:creationId xmlns:a16="http://schemas.microsoft.com/office/drawing/2014/main" id="{8672A12D-02C9-48B9-8AF5-DA009D4A8AB6}"/>
              </a:ext>
            </a:extLst>
          </p:cNvPr>
          <p:cNvSpPr txBox="1"/>
          <p:nvPr/>
        </p:nvSpPr>
        <p:spPr>
          <a:xfrm>
            <a:off x="432511" y="1893315"/>
            <a:ext cx="1942712" cy="369332"/>
          </a:xfrm>
          <a:prstGeom prst="rect">
            <a:avLst/>
          </a:prstGeom>
          <a:noFill/>
        </p:spPr>
        <p:txBody>
          <a:bodyPr wrap="none" rtlCol="0">
            <a:spAutoFit/>
          </a:bodyPr>
          <a:lstStyle/>
          <a:p>
            <a:pPr algn="ctr"/>
            <a:r>
              <a:rPr lang="en-US" dirty="0"/>
              <a:t>Biological Network</a:t>
            </a:r>
          </a:p>
        </p:txBody>
      </p:sp>
    </p:spTree>
    <p:extLst>
      <p:ext uri="{BB962C8B-B14F-4D97-AF65-F5344CB8AC3E}">
        <p14:creationId xmlns:p14="http://schemas.microsoft.com/office/powerpoint/2010/main" val="12475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217"/>
                                        </p:tgtEl>
                                        <p:attrNameLst>
                                          <p:attrName>style.visibility</p:attrName>
                                        </p:attrNameLst>
                                      </p:cBhvr>
                                      <p:to>
                                        <p:strVal val="visible"/>
                                      </p:to>
                                    </p:set>
                                    <p:animEffect transition="in" filter="wipe(right)">
                                      <p:cBhvr>
                                        <p:cTn id="11" dur="500"/>
                                        <p:tgtEl>
                                          <p:spTgt spid="92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fade">
                                      <p:cBhvr>
                                        <p:cTn id="16" dur="500"/>
                                        <p:tgtEl>
                                          <p:spTgt spid="9218"/>
                                        </p:tgtEl>
                                      </p:cBhvr>
                                    </p:animEffect>
                                  </p:childTnLst>
                                </p:cTn>
                              </p:par>
                              <p:par>
                                <p:cTn id="17" presetID="10" presetClass="entr" presetSubtype="0" fill="hold" nodeType="withEffect">
                                  <p:stCondLst>
                                    <p:cond delay="0"/>
                                  </p:stCondLst>
                                  <p:childTnLst>
                                    <p:set>
                                      <p:cBhvr>
                                        <p:cTn id="18" dur="1" fill="hold">
                                          <p:stCondLst>
                                            <p:cond delay="0"/>
                                          </p:stCondLst>
                                        </p:cTn>
                                        <p:tgtEl>
                                          <p:spTgt spid="9216"/>
                                        </p:tgtEl>
                                        <p:attrNameLst>
                                          <p:attrName>style.visibility</p:attrName>
                                        </p:attrNameLst>
                                      </p:cBhvr>
                                      <p:to>
                                        <p:strVal val="visible"/>
                                      </p:to>
                                    </p:set>
                                    <p:animEffect transition="in" filter="fade">
                                      <p:cBhvr>
                                        <p:cTn id="19" dur="500"/>
                                        <p:tgtEl>
                                          <p:spTgt spid="9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CD8D-CEC8-4642-9220-83000CFC6E56}"/>
              </a:ext>
            </a:extLst>
          </p:cNvPr>
          <p:cNvSpPr>
            <a:spLocks noGrp="1"/>
          </p:cNvSpPr>
          <p:nvPr>
            <p:ph type="title"/>
          </p:nvPr>
        </p:nvSpPr>
        <p:spPr>
          <a:xfrm>
            <a:off x="136742" y="18255"/>
            <a:ext cx="11825613" cy="1325563"/>
          </a:xfrm>
        </p:spPr>
        <p:txBody>
          <a:bodyPr/>
          <a:lstStyle/>
          <a:p>
            <a:r>
              <a:rPr lang="en-US" dirty="0"/>
              <a:t>Generative model: </a:t>
            </a:r>
            <a:r>
              <a:rPr lang="en-US" dirty="0">
                <a:solidFill>
                  <a:schemeClr val="accent2">
                    <a:lumMod val="75000"/>
                  </a:schemeClr>
                </a:solidFill>
              </a:rPr>
              <a:t>Altered Subnetwork Distribution</a:t>
            </a:r>
          </a:p>
        </p:txBody>
      </p:sp>
      <p:sp>
        <p:nvSpPr>
          <p:cNvPr id="3" name="Content Placeholder 2">
            <a:extLst>
              <a:ext uri="{FF2B5EF4-FFF2-40B4-BE49-F238E27FC236}">
                <a16:creationId xmlns:a16="http://schemas.microsoft.com/office/drawing/2014/main" id="{66EDC339-8D46-BD42-A902-F95EECB96DC0}"/>
              </a:ext>
            </a:extLst>
          </p:cNvPr>
          <p:cNvSpPr>
            <a:spLocks noGrp="1"/>
          </p:cNvSpPr>
          <p:nvPr>
            <p:ph idx="1"/>
          </p:nvPr>
        </p:nvSpPr>
        <p:spPr>
          <a:xfrm>
            <a:off x="512524" y="1253331"/>
            <a:ext cx="10515600" cy="2431131"/>
          </a:xfrm>
        </p:spPr>
        <p:txBody>
          <a:bodyPr/>
          <a:lstStyle/>
          <a:p>
            <a:r>
              <a:rPr lang="en-US" i="1" dirty="0"/>
              <a:t>G</a:t>
            </a:r>
            <a:r>
              <a:rPr lang="en-US" dirty="0"/>
              <a:t>=(</a:t>
            </a:r>
            <a:r>
              <a:rPr lang="en-US" i="1" dirty="0"/>
              <a:t>V</a:t>
            </a:r>
            <a:r>
              <a:rPr lang="en-US" dirty="0"/>
              <a:t>, </a:t>
            </a:r>
            <a:r>
              <a:rPr lang="en-US" i="1" dirty="0"/>
              <a:t>E</a:t>
            </a:r>
            <a:r>
              <a:rPr lang="en-US" dirty="0"/>
              <a:t>) is interaction network</a:t>
            </a:r>
          </a:p>
          <a:p>
            <a:r>
              <a:rPr lang="en-US" dirty="0"/>
              <a:t>      is </a:t>
            </a:r>
            <a:r>
              <a:rPr lang="en-US" b="1" dirty="0"/>
              <a:t>subnetwork family</a:t>
            </a:r>
            <a:r>
              <a:rPr lang="en-US" dirty="0"/>
              <a:t> (set of subsets of </a:t>
            </a:r>
            <a:r>
              <a:rPr lang="en-US" i="1" dirty="0"/>
              <a:t>V</a:t>
            </a:r>
            <a:r>
              <a:rPr lang="en-US" dirty="0"/>
              <a:t>)</a:t>
            </a:r>
          </a:p>
          <a:p>
            <a:r>
              <a:rPr lang="en-US" dirty="0"/>
              <a:t>                is the </a:t>
            </a:r>
            <a:r>
              <a:rPr lang="en-US" dirty="0">
                <a:solidFill>
                  <a:schemeClr val="accent2">
                    <a:lumMod val="75000"/>
                  </a:schemeClr>
                </a:solidFill>
              </a:rPr>
              <a:t>altered subnetwork</a:t>
            </a:r>
          </a:p>
          <a:p>
            <a:pPr marL="0" indent="0">
              <a:buNone/>
            </a:pPr>
            <a:endParaRPr lang="en-US" sz="800" dirty="0"/>
          </a:p>
          <a:p>
            <a:pPr marL="0" indent="0">
              <a:buNone/>
            </a:pPr>
            <a:r>
              <a:rPr lang="en-US" dirty="0"/>
              <a:t>Vertex scores                   are distributed as</a:t>
            </a:r>
          </a:p>
        </p:txBody>
      </p:sp>
      <p:pic>
        <p:nvPicPr>
          <p:cNvPr id="4" name="Picture 3">
            <a:extLst>
              <a:ext uri="{FF2B5EF4-FFF2-40B4-BE49-F238E27FC236}">
                <a16:creationId xmlns:a16="http://schemas.microsoft.com/office/drawing/2014/main" id="{C4856AAC-D703-2141-A80B-3D629779E1EE}"/>
              </a:ext>
            </a:extLst>
          </p:cNvPr>
          <p:cNvPicPr>
            <a:picLocks noChangeAspect="1"/>
          </p:cNvPicPr>
          <p:nvPr/>
        </p:nvPicPr>
        <p:blipFill>
          <a:blip r:embed="rId2"/>
          <a:stretch>
            <a:fillRect/>
          </a:stretch>
        </p:blipFill>
        <p:spPr>
          <a:xfrm>
            <a:off x="2675271" y="3078890"/>
            <a:ext cx="1191966" cy="344553"/>
          </a:xfrm>
          <a:prstGeom prst="rect">
            <a:avLst/>
          </a:prstGeom>
        </p:spPr>
      </p:pic>
      <p:pic>
        <p:nvPicPr>
          <p:cNvPr id="5" name="Picture 4">
            <a:extLst>
              <a:ext uri="{FF2B5EF4-FFF2-40B4-BE49-F238E27FC236}">
                <a16:creationId xmlns:a16="http://schemas.microsoft.com/office/drawing/2014/main" id="{6037D230-B15E-467A-E454-4D11FEDA8B1C}"/>
              </a:ext>
            </a:extLst>
          </p:cNvPr>
          <p:cNvPicPr>
            <a:picLocks noChangeAspect="1"/>
          </p:cNvPicPr>
          <p:nvPr/>
        </p:nvPicPr>
        <p:blipFill>
          <a:blip r:embed="rId3"/>
          <a:stretch>
            <a:fillRect/>
          </a:stretch>
        </p:blipFill>
        <p:spPr>
          <a:xfrm>
            <a:off x="932362" y="1773012"/>
            <a:ext cx="292100" cy="355600"/>
          </a:xfrm>
          <a:prstGeom prst="rect">
            <a:avLst/>
          </a:prstGeom>
        </p:spPr>
      </p:pic>
      <p:grpSp>
        <p:nvGrpSpPr>
          <p:cNvPr id="10" name="Group 9">
            <a:extLst>
              <a:ext uri="{FF2B5EF4-FFF2-40B4-BE49-F238E27FC236}">
                <a16:creationId xmlns:a16="http://schemas.microsoft.com/office/drawing/2014/main" id="{079B81D0-9687-494D-183A-3971F128EE3F}"/>
              </a:ext>
            </a:extLst>
          </p:cNvPr>
          <p:cNvGrpSpPr/>
          <p:nvPr/>
        </p:nvGrpSpPr>
        <p:grpSpPr>
          <a:xfrm>
            <a:off x="11360666" y="1847015"/>
            <a:ext cx="1203377" cy="1356982"/>
            <a:chOff x="6016817" y="-1787751"/>
            <a:chExt cx="951779" cy="1114758"/>
          </a:xfrm>
        </p:grpSpPr>
        <p:sp>
          <p:nvSpPr>
            <p:cNvPr id="11" name="Google Shape;56;p13">
              <a:extLst>
                <a:ext uri="{FF2B5EF4-FFF2-40B4-BE49-F238E27FC236}">
                  <a16:creationId xmlns:a16="http://schemas.microsoft.com/office/drawing/2014/main" id="{D1563003-419E-C501-9762-F7C47243FA98}"/>
                </a:ext>
              </a:extLst>
            </p:cNvPr>
            <p:cNvSpPr/>
            <p:nvPr/>
          </p:nvSpPr>
          <p:spPr>
            <a:xfrm rot="5400000">
              <a:off x="6467126" y="-1476085"/>
              <a:ext cx="86582" cy="93133"/>
            </a:xfrm>
            <a:prstGeom prst="rect">
              <a:avLst/>
            </a:prstGeom>
            <a:solidFill>
              <a:srgbClr val="EC9A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 name="Google Shape;57;p13">
              <a:extLst>
                <a:ext uri="{FF2B5EF4-FFF2-40B4-BE49-F238E27FC236}">
                  <a16:creationId xmlns:a16="http://schemas.microsoft.com/office/drawing/2014/main" id="{3943CF32-3D87-85FA-25D3-DC4CFAD1EF7B}"/>
                </a:ext>
              </a:extLst>
            </p:cNvPr>
            <p:cNvSpPr/>
            <p:nvPr/>
          </p:nvSpPr>
          <p:spPr>
            <a:xfrm rot="5400000">
              <a:off x="6466708" y="-1385893"/>
              <a:ext cx="86582" cy="93133"/>
            </a:xfrm>
            <a:prstGeom prst="rect">
              <a:avLst/>
            </a:prstGeom>
            <a:solidFill>
              <a:srgbClr val="F5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 name="Google Shape;58;p13">
              <a:extLst>
                <a:ext uri="{FF2B5EF4-FFF2-40B4-BE49-F238E27FC236}">
                  <a16:creationId xmlns:a16="http://schemas.microsoft.com/office/drawing/2014/main" id="{BF479450-C574-9772-74D2-67F97988DEC6}"/>
                </a:ext>
              </a:extLst>
            </p:cNvPr>
            <p:cNvSpPr/>
            <p:nvPr/>
          </p:nvSpPr>
          <p:spPr>
            <a:xfrm rot="5400000">
              <a:off x="6463555" y="-1296337"/>
              <a:ext cx="86582" cy="93133"/>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59;p13">
              <a:extLst>
                <a:ext uri="{FF2B5EF4-FFF2-40B4-BE49-F238E27FC236}">
                  <a16:creationId xmlns:a16="http://schemas.microsoft.com/office/drawing/2014/main" id="{E63E3954-52E7-DF4F-3CDB-A25FD73AEF0B}"/>
                </a:ext>
              </a:extLst>
            </p:cNvPr>
            <p:cNvSpPr/>
            <p:nvPr/>
          </p:nvSpPr>
          <p:spPr>
            <a:xfrm rot="5400000">
              <a:off x="6465404" y="-1203457"/>
              <a:ext cx="86582" cy="93133"/>
            </a:xfrm>
            <a:prstGeom prst="rect">
              <a:avLst/>
            </a:prstGeom>
            <a:solidFill>
              <a:srgbClr val="C9DAF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0;p13">
              <a:extLst>
                <a:ext uri="{FF2B5EF4-FFF2-40B4-BE49-F238E27FC236}">
                  <a16:creationId xmlns:a16="http://schemas.microsoft.com/office/drawing/2014/main" id="{1A297F1F-D844-733A-64FD-A4109B5A1E10}"/>
                </a:ext>
              </a:extLst>
            </p:cNvPr>
            <p:cNvSpPr/>
            <p:nvPr/>
          </p:nvSpPr>
          <p:spPr>
            <a:xfrm rot="5400000">
              <a:off x="6463555" y="-1113894"/>
              <a:ext cx="86582" cy="93133"/>
            </a:xfrm>
            <a:prstGeom prst="rect">
              <a:avLst/>
            </a:prstGeom>
            <a:solidFill>
              <a:srgbClr val="99B7E5"/>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0" name="Google Shape;61;p13">
              <a:extLst>
                <a:ext uri="{FF2B5EF4-FFF2-40B4-BE49-F238E27FC236}">
                  <a16:creationId xmlns:a16="http://schemas.microsoft.com/office/drawing/2014/main" id="{5035E42B-5E7B-2813-5F36-F2B40DED413D}"/>
                </a:ext>
              </a:extLst>
            </p:cNvPr>
            <p:cNvSpPr txBox="1"/>
            <p:nvPr/>
          </p:nvSpPr>
          <p:spPr>
            <a:xfrm>
              <a:off x="6062145" y="-1787751"/>
              <a:ext cx="906451" cy="304915"/>
            </a:xfrm>
            <a:prstGeom prst="rect">
              <a:avLst/>
            </a:prstGeom>
            <a:noFill/>
            <a:ln>
              <a:noFill/>
            </a:ln>
          </p:spPr>
          <p:txBody>
            <a:bodyPr spcFirstLastPara="1" wrap="square" lIns="91425" tIns="91425" rIns="91425" bIns="91425" anchor="ctr" anchorCtr="0">
              <a:noAutofit/>
            </a:bodyPr>
            <a:lstStyle/>
            <a:p>
              <a:pPr algn="ctr"/>
              <a:r>
                <a:rPr lang="en" sz="1200" dirty="0">
                  <a:latin typeface="Arial" panose="020B0604020202020204" pitchFamily="34" charset="0"/>
                  <a:ea typeface="Spectral"/>
                  <a:cs typeface="Arial" panose="020B0604020202020204" pitchFamily="34" charset="0"/>
                  <a:sym typeface="Spectral"/>
                </a:rPr>
                <a:t>High</a:t>
              </a:r>
            </a:p>
          </p:txBody>
        </p:sp>
        <p:sp>
          <p:nvSpPr>
            <p:cNvPr id="21" name="Google Shape;62;p13">
              <a:extLst>
                <a:ext uri="{FF2B5EF4-FFF2-40B4-BE49-F238E27FC236}">
                  <a16:creationId xmlns:a16="http://schemas.microsoft.com/office/drawing/2014/main" id="{80BC8FBE-46AE-834C-63EF-404420C1A79F}"/>
                </a:ext>
              </a:extLst>
            </p:cNvPr>
            <p:cNvSpPr txBox="1"/>
            <p:nvPr/>
          </p:nvSpPr>
          <p:spPr>
            <a:xfrm>
              <a:off x="6016817" y="-977907"/>
              <a:ext cx="927331" cy="304914"/>
            </a:xfrm>
            <a:prstGeom prst="rect">
              <a:avLst/>
            </a:prstGeom>
            <a:noFill/>
            <a:ln>
              <a:noFill/>
            </a:ln>
          </p:spPr>
          <p:txBody>
            <a:bodyPr spcFirstLastPara="1" wrap="square" lIns="91425" tIns="91425" rIns="91425" bIns="91425" anchor="ctr" anchorCtr="0">
              <a:noAutofit/>
            </a:bodyPr>
            <a:lstStyle/>
            <a:p>
              <a:pPr algn="ctr"/>
              <a:r>
                <a:rPr lang="en" sz="1200" dirty="0">
                  <a:latin typeface="Arial" panose="020B0604020202020204" pitchFamily="34" charset="0"/>
                  <a:ea typeface="Spectral"/>
                  <a:cs typeface="Arial" panose="020B0604020202020204" pitchFamily="34" charset="0"/>
                  <a:sym typeface="Spectral"/>
                </a:rPr>
                <a:t>Low</a:t>
              </a:r>
              <a:endParaRPr sz="1200" dirty="0">
                <a:latin typeface="Arial" panose="020B0604020202020204" pitchFamily="34" charset="0"/>
                <a:ea typeface="Spectral"/>
                <a:cs typeface="Arial" panose="020B0604020202020204" pitchFamily="34" charset="0"/>
                <a:sym typeface="Spectral"/>
              </a:endParaRPr>
            </a:p>
          </p:txBody>
        </p:sp>
      </p:grpSp>
      <p:grpSp>
        <p:nvGrpSpPr>
          <p:cNvPr id="22" name="Group 21">
            <a:extLst>
              <a:ext uri="{FF2B5EF4-FFF2-40B4-BE49-F238E27FC236}">
                <a16:creationId xmlns:a16="http://schemas.microsoft.com/office/drawing/2014/main" id="{04DF780A-B59D-AB1F-9A94-66893B86F5E5}"/>
              </a:ext>
            </a:extLst>
          </p:cNvPr>
          <p:cNvGrpSpPr/>
          <p:nvPr/>
        </p:nvGrpSpPr>
        <p:grpSpPr>
          <a:xfrm>
            <a:off x="8780930" y="1501862"/>
            <a:ext cx="2758552" cy="2398064"/>
            <a:chOff x="6544083" y="3637570"/>
            <a:chExt cx="3709102" cy="2788945"/>
          </a:xfrm>
        </p:grpSpPr>
        <p:grpSp>
          <p:nvGrpSpPr>
            <p:cNvPr id="23" name="Google Shape;139;p13">
              <a:extLst>
                <a:ext uri="{FF2B5EF4-FFF2-40B4-BE49-F238E27FC236}">
                  <a16:creationId xmlns:a16="http://schemas.microsoft.com/office/drawing/2014/main" id="{2A2FAC24-016A-0FFC-D84A-CA32A5B82C0D}"/>
                </a:ext>
              </a:extLst>
            </p:cNvPr>
            <p:cNvGrpSpPr/>
            <p:nvPr/>
          </p:nvGrpSpPr>
          <p:grpSpPr>
            <a:xfrm>
              <a:off x="6544083" y="3637570"/>
              <a:ext cx="3709102" cy="2718211"/>
              <a:chOff x="4593376" y="1599099"/>
              <a:chExt cx="2200589" cy="1640067"/>
            </a:xfrm>
          </p:grpSpPr>
          <p:cxnSp>
            <p:nvCxnSpPr>
              <p:cNvPr id="25" name="Google Shape;140;p13">
                <a:extLst>
                  <a:ext uri="{FF2B5EF4-FFF2-40B4-BE49-F238E27FC236}">
                    <a16:creationId xmlns:a16="http://schemas.microsoft.com/office/drawing/2014/main" id="{EE4A6C22-9165-7BAE-DF92-E41AF20D25A8}"/>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26" name="Google Shape;141;p13">
                <a:extLst>
                  <a:ext uri="{FF2B5EF4-FFF2-40B4-BE49-F238E27FC236}">
                    <a16:creationId xmlns:a16="http://schemas.microsoft.com/office/drawing/2014/main" id="{AF8F6809-F2C3-18FF-23A4-D09372E57CB4}"/>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27" name="Google Shape;142;p13">
                <a:extLst>
                  <a:ext uri="{FF2B5EF4-FFF2-40B4-BE49-F238E27FC236}">
                    <a16:creationId xmlns:a16="http://schemas.microsoft.com/office/drawing/2014/main" id="{8F6CE507-1814-B7C6-FC77-126103528B8F}"/>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28" name="Google Shape;143;p13">
                <a:extLst>
                  <a:ext uri="{FF2B5EF4-FFF2-40B4-BE49-F238E27FC236}">
                    <a16:creationId xmlns:a16="http://schemas.microsoft.com/office/drawing/2014/main" id="{10EDE683-C030-B07F-169A-64AFCAFDAC1E}"/>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29" name="Google Shape;144;p13">
                <a:extLst>
                  <a:ext uri="{FF2B5EF4-FFF2-40B4-BE49-F238E27FC236}">
                    <a16:creationId xmlns:a16="http://schemas.microsoft.com/office/drawing/2014/main" id="{FC7EF8DB-C94A-13A3-D9AB-37A195D50B0C}"/>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30" name="Google Shape;145;p13">
                <a:extLst>
                  <a:ext uri="{FF2B5EF4-FFF2-40B4-BE49-F238E27FC236}">
                    <a16:creationId xmlns:a16="http://schemas.microsoft.com/office/drawing/2014/main" id="{4D22DB28-4442-B7CC-BAB5-9D16E2D3DF8B}"/>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31" name="Google Shape;146;p13">
                <a:extLst>
                  <a:ext uri="{FF2B5EF4-FFF2-40B4-BE49-F238E27FC236}">
                    <a16:creationId xmlns:a16="http://schemas.microsoft.com/office/drawing/2014/main" id="{D041FEF0-5D1D-CD04-FFEE-4F3CD967DCB0}"/>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32" name="Google Shape;149;p13">
                <a:extLst>
                  <a:ext uri="{FF2B5EF4-FFF2-40B4-BE49-F238E27FC236}">
                    <a16:creationId xmlns:a16="http://schemas.microsoft.com/office/drawing/2014/main" id="{6B2A7CBA-CBA7-0FCF-3B7A-515CB0EA9F91}"/>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33" name="Google Shape;150;p13">
                <a:extLst>
                  <a:ext uri="{FF2B5EF4-FFF2-40B4-BE49-F238E27FC236}">
                    <a16:creationId xmlns:a16="http://schemas.microsoft.com/office/drawing/2014/main" id="{BD7806B3-0D0F-BA57-39F3-1B1102D26639}"/>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34" name="Google Shape;151;p13">
                <a:extLst>
                  <a:ext uri="{FF2B5EF4-FFF2-40B4-BE49-F238E27FC236}">
                    <a16:creationId xmlns:a16="http://schemas.microsoft.com/office/drawing/2014/main" id="{0B310ECA-F180-2A85-101A-03B839CC7AFA}"/>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35" name="Google Shape;152;p13">
                <a:extLst>
                  <a:ext uri="{FF2B5EF4-FFF2-40B4-BE49-F238E27FC236}">
                    <a16:creationId xmlns:a16="http://schemas.microsoft.com/office/drawing/2014/main" id="{64FE2AE3-2A60-098B-AFA0-F4D07BF18C9D}"/>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36" name="Google Shape;154;p13">
                <a:extLst>
                  <a:ext uri="{FF2B5EF4-FFF2-40B4-BE49-F238E27FC236}">
                    <a16:creationId xmlns:a16="http://schemas.microsoft.com/office/drawing/2014/main" id="{A3AAD2B9-FDCF-62BA-0B8B-CC962F657B9D}"/>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37" name="Google Shape;155;p13">
                <a:extLst>
                  <a:ext uri="{FF2B5EF4-FFF2-40B4-BE49-F238E27FC236}">
                    <a16:creationId xmlns:a16="http://schemas.microsoft.com/office/drawing/2014/main" id="{F08C331D-482D-FA58-65EB-C1982FAF4B0A}"/>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38" name="Google Shape;156;p13">
                <a:extLst>
                  <a:ext uri="{FF2B5EF4-FFF2-40B4-BE49-F238E27FC236}">
                    <a16:creationId xmlns:a16="http://schemas.microsoft.com/office/drawing/2014/main" id="{EDC126DA-11E0-642A-4182-DD69FE485C26}"/>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39" name="Google Shape;157;p13">
                <a:extLst>
                  <a:ext uri="{FF2B5EF4-FFF2-40B4-BE49-F238E27FC236}">
                    <a16:creationId xmlns:a16="http://schemas.microsoft.com/office/drawing/2014/main" id="{75AB51BD-2048-EEE0-9897-40EEF90E85F9}"/>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40" name="Google Shape;158;p13">
                <a:extLst>
                  <a:ext uri="{FF2B5EF4-FFF2-40B4-BE49-F238E27FC236}">
                    <a16:creationId xmlns:a16="http://schemas.microsoft.com/office/drawing/2014/main" id="{45C878B9-A8C3-F9E5-5152-17DE31C9BE3C}"/>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41" name="Google Shape;159;p13">
                <a:extLst>
                  <a:ext uri="{FF2B5EF4-FFF2-40B4-BE49-F238E27FC236}">
                    <a16:creationId xmlns:a16="http://schemas.microsoft.com/office/drawing/2014/main" id="{CF9463BC-9136-6F70-74A1-4DBCE632E614}"/>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42" name="Google Shape;160;p13">
                <a:extLst>
                  <a:ext uri="{FF2B5EF4-FFF2-40B4-BE49-F238E27FC236}">
                    <a16:creationId xmlns:a16="http://schemas.microsoft.com/office/drawing/2014/main" id="{5826C886-EF6F-1C5A-0886-BF3DE6441BF2}"/>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43" name="Google Shape;161;p13">
                <a:extLst>
                  <a:ext uri="{FF2B5EF4-FFF2-40B4-BE49-F238E27FC236}">
                    <a16:creationId xmlns:a16="http://schemas.microsoft.com/office/drawing/2014/main" id="{467F4169-726B-EE3D-C5CF-7E2FC26BF1DB}"/>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44" name="Google Shape;162;p13">
                <a:extLst>
                  <a:ext uri="{FF2B5EF4-FFF2-40B4-BE49-F238E27FC236}">
                    <a16:creationId xmlns:a16="http://schemas.microsoft.com/office/drawing/2014/main" id="{0E6FB2C9-C251-6B0F-FF20-16F4D5DFC9DE}"/>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45" name="Google Shape;163;p13">
                <a:extLst>
                  <a:ext uri="{FF2B5EF4-FFF2-40B4-BE49-F238E27FC236}">
                    <a16:creationId xmlns:a16="http://schemas.microsoft.com/office/drawing/2014/main" id="{BBAA899C-0C63-2634-7585-A5B349FCA864}"/>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46" name="Google Shape;164;p13">
                <a:extLst>
                  <a:ext uri="{FF2B5EF4-FFF2-40B4-BE49-F238E27FC236}">
                    <a16:creationId xmlns:a16="http://schemas.microsoft.com/office/drawing/2014/main" id="{C83F83EE-BC3E-6FF8-3C0E-4AD0A02E9D31}"/>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47" name="Google Shape;165;p13">
                <a:extLst>
                  <a:ext uri="{FF2B5EF4-FFF2-40B4-BE49-F238E27FC236}">
                    <a16:creationId xmlns:a16="http://schemas.microsoft.com/office/drawing/2014/main" id="{1EFC9C1B-0CD0-3D13-68B7-310C312AD6C9}"/>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48" name="Google Shape;166;p13">
                <a:extLst>
                  <a:ext uri="{FF2B5EF4-FFF2-40B4-BE49-F238E27FC236}">
                    <a16:creationId xmlns:a16="http://schemas.microsoft.com/office/drawing/2014/main" id="{F1672577-D39B-0777-BD87-19A7F0A6F7BC}"/>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49" name="Google Shape;167;p13">
                <a:extLst>
                  <a:ext uri="{FF2B5EF4-FFF2-40B4-BE49-F238E27FC236}">
                    <a16:creationId xmlns:a16="http://schemas.microsoft.com/office/drawing/2014/main" id="{EADB9B8E-6CCB-048B-6EB8-712468F4F5C9}"/>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50" name="Google Shape;168;p13">
                <a:extLst>
                  <a:ext uri="{FF2B5EF4-FFF2-40B4-BE49-F238E27FC236}">
                    <a16:creationId xmlns:a16="http://schemas.microsoft.com/office/drawing/2014/main" id="{7BE6B000-CD1B-8EBA-9CE7-7FC0504F54AE}"/>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51" name="Google Shape;169;p13">
                <a:extLst>
                  <a:ext uri="{FF2B5EF4-FFF2-40B4-BE49-F238E27FC236}">
                    <a16:creationId xmlns:a16="http://schemas.microsoft.com/office/drawing/2014/main" id="{97D71B37-E6A5-9C4D-C009-3866B1EDFD2A}"/>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2" name="Google Shape;170;p13">
                <a:extLst>
                  <a:ext uri="{FF2B5EF4-FFF2-40B4-BE49-F238E27FC236}">
                    <a16:creationId xmlns:a16="http://schemas.microsoft.com/office/drawing/2014/main" id="{9E1E7DF6-8EE2-A2A0-5E30-964A0CCAA01C}"/>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3" name="Google Shape;171;p13">
                <a:extLst>
                  <a:ext uri="{FF2B5EF4-FFF2-40B4-BE49-F238E27FC236}">
                    <a16:creationId xmlns:a16="http://schemas.microsoft.com/office/drawing/2014/main" id="{515E492A-A249-4508-1FFD-44CD2D754B0D}"/>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4" name="Google Shape;172;p13">
                <a:extLst>
                  <a:ext uri="{FF2B5EF4-FFF2-40B4-BE49-F238E27FC236}">
                    <a16:creationId xmlns:a16="http://schemas.microsoft.com/office/drawing/2014/main" id="{DBD0CE40-8746-0A92-D674-BEA5CECDF010}"/>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55" name="Google Shape;173;p13">
                <a:extLst>
                  <a:ext uri="{FF2B5EF4-FFF2-40B4-BE49-F238E27FC236}">
                    <a16:creationId xmlns:a16="http://schemas.microsoft.com/office/drawing/2014/main" id="{16C04C2D-8B3F-6B61-EF82-62741BCDF0F9}"/>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6" name="Google Shape;174;p13">
                <a:extLst>
                  <a:ext uri="{FF2B5EF4-FFF2-40B4-BE49-F238E27FC236}">
                    <a16:creationId xmlns:a16="http://schemas.microsoft.com/office/drawing/2014/main" id="{EA795C68-1DA9-42CB-148C-E30ABD2FCF54}"/>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57" name="Google Shape;175;p13">
                <a:extLst>
                  <a:ext uri="{FF2B5EF4-FFF2-40B4-BE49-F238E27FC236}">
                    <a16:creationId xmlns:a16="http://schemas.microsoft.com/office/drawing/2014/main" id="{874ADCE3-B1B6-5A85-7F3F-BBD5FD100A0D}"/>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58" name="Google Shape;176;p13">
                <a:extLst>
                  <a:ext uri="{FF2B5EF4-FFF2-40B4-BE49-F238E27FC236}">
                    <a16:creationId xmlns:a16="http://schemas.microsoft.com/office/drawing/2014/main" id="{390A896C-ECD3-EBBA-092F-9FC1456A0DF8}"/>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59" name="Google Shape;177;p13">
                <a:extLst>
                  <a:ext uri="{FF2B5EF4-FFF2-40B4-BE49-F238E27FC236}">
                    <a16:creationId xmlns:a16="http://schemas.microsoft.com/office/drawing/2014/main" id="{AE5166CD-D482-5406-F32C-22DFE9A75280}"/>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60" name="Google Shape;178;p13">
                <a:extLst>
                  <a:ext uri="{FF2B5EF4-FFF2-40B4-BE49-F238E27FC236}">
                    <a16:creationId xmlns:a16="http://schemas.microsoft.com/office/drawing/2014/main" id="{0E600642-99AB-554F-27ED-44B9F3BBD58D}"/>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61" name="Google Shape;179;p13">
                <a:extLst>
                  <a:ext uri="{FF2B5EF4-FFF2-40B4-BE49-F238E27FC236}">
                    <a16:creationId xmlns:a16="http://schemas.microsoft.com/office/drawing/2014/main" id="{138C7AB2-68C6-14EF-4303-1C32FCB1DFC0}"/>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62" name="Google Shape;180;p13">
                <a:extLst>
                  <a:ext uri="{FF2B5EF4-FFF2-40B4-BE49-F238E27FC236}">
                    <a16:creationId xmlns:a16="http://schemas.microsoft.com/office/drawing/2014/main" id="{9732D51B-2B70-5E99-3701-1A6F2CC773AA}"/>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63" name="Google Shape;181;p13">
                <a:extLst>
                  <a:ext uri="{FF2B5EF4-FFF2-40B4-BE49-F238E27FC236}">
                    <a16:creationId xmlns:a16="http://schemas.microsoft.com/office/drawing/2014/main" id="{FB4EA177-F02B-F108-185D-FFFDEF02B481}"/>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4" name="Google Shape;182;p13">
                <a:extLst>
                  <a:ext uri="{FF2B5EF4-FFF2-40B4-BE49-F238E27FC236}">
                    <a16:creationId xmlns:a16="http://schemas.microsoft.com/office/drawing/2014/main" id="{B12884C9-3A1F-6A22-3D33-1EB9FA63DFA7}"/>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5" name="Google Shape;183;p13">
                <a:extLst>
                  <a:ext uri="{FF2B5EF4-FFF2-40B4-BE49-F238E27FC236}">
                    <a16:creationId xmlns:a16="http://schemas.microsoft.com/office/drawing/2014/main" id="{1F7B2964-5F79-3557-712D-402847FFFFF5}"/>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6" name="Google Shape;184;p13">
                <a:extLst>
                  <a:ext uri="{FF2B5EF4-FFF2-40B4-BE49-F238E27FC236}">
                    <a16:creationId xmlns:a16="http://schemas.microsoft.com/office/drawing/2014/main" id="{7F149BDA-85D4-FEB0-7DE7-25EF3D2A251A}"/>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7" name="Google Shape;185;p13">
                <a:extLst>
                  <a:ext uri="{FF2B5EF4-FFF2-40B4-BE49-F238E27FC236}">
                    <a16:creationId xmlns:a16="http://schemas.microsoft.com/office/drawing/2014/main" id="{40605765-1B64-D9FF-6DA3-7B7CDA6E3F7F}"/>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8" name="Google Shape;186;p13">
                <a:extLst>
                  <a:ext uri="{FF2B5EF4-FFF2-40B4-BE49-F238E27FC236}">
                    <a16:creationId xmlns:a16="http://schemas.microsoft.com/office/drawing/2014/main" id="{15DA96C7-F20A-C242-84B1-75D463C72056}"/>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9" name="Google Shape;187;p13">
                <a:extLst>
                  <a:ext uri="{FF2B5EF4-FFF2-40B4-BE49-F238E27FC236}">
                    <a16:creationId xmlns:a16="http://schemas.microsoft.com/office/drawing/2014/main" id="{AB011432-0FDC-2097-240A-EAC9EA8947D4}"/>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0" name="Google Shape;188;p13">
                <a:extLst>
                  <a:ext uri="{FF2B5EF4-FFF2-40B4-BE49-F238E27FC236}">
                    <a16:creationId xmlns:a16="http://schemas.microsoft.com/office/drawing/2014/main" id="{12376C8E-2CD8-4FE5-CD82-0FF28D0D4107}"/>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1" name="Google Shape;189;p13">
                <a:extLst>
                  <a:ext uri="{FF2B5EF4-FFF2-40B4-BE49-F238E27FC236}">
                    <a16:creationId xmlns:a16="http://schemas.microsoft.com/office/drawing/2014/main" id="{329BE87E-651D-A7A8-BB4F-F05ACD43BCF8}"/>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2" name="Google Shape;191;p13">
                <a:extLst>
                  <a:ext uri="{FF2B5EF4-FFF2-40B4-BE49-F238E27FC236}">
                    <a16:creationId xmlns:a16="http://schemas.microsoft.com/office/drawing/2014/main" id="{1CD45C16-4F0E-1BA3-2313-A00FF8D41877}"/>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3" name="Google Shape;192;p13">
                <a:extLst>
                  <a:ext uri="{FF2B5EF4-FFF2-40B4-BE49-F238E27FC236}">
                    <a16:creationId xmlns:a16="http://schemas.microsoft.com/office/drawing/2014/main" id="{6B36C512-8A7F-573C-51E8-CD02ABA2B970}"/>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4" name="Google Shape;193;p13">
                <a:extLst>
                  <a:ext uri="{FF2B5EF4-FFF2-40B4-BE49-F238E27FC236}">
                    <a16:creationId xmlns:a16="http://schemas.microsoft.com/office/drawing/2014/main" id="{7DBB6E1C-CAF1-60D9-CE98-589224829064}"/>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5" name="Google Shape;194;p13">
                <a:extLst>
                  <a:ext uri="{FF2B5EF4-FFF2-40B4-BE49-F238E27FC236}">
                    <a16:creationId xmlns:a16="http://schemas.microsoft.com/office/drawing/2014/main" id="{BC551DE4-BD71-25C6-AE2B-AF70B10DC884}"/>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6" name="Google Shape;195;p13">
                <a:extLst>
                  <a:ext uri="{FF2B5EF4-FFF2-40B4-BE49-F238E27FC236}">
                    <a16:creationId xmlns:a16="http://schemas.microsoft.com/office/drawing/2014/main" id="{8951C6A0-9ACB-64EC-4FF5-9551BA0F2807}"/>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7" name="Google Shape;196;p13">
                <a:extLst>
                  <a:ext uri="{FF2B5EF4-FFF2-40B4-BE49-F238E27FC236}">
                    <a16:creationId xmlns:a16="http://schemas.microsoft.com/office/drawing/2014/main" id="{5F9D3CAD-2CC3-EFAB-CD7D-2C1FA6842818}"/>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8" name="Google Shape;197;p13">
                <a:extLst>
                  <a:ext uri="{FF2B5EF4-FFF2-40B4-BE49-F238E27FC236}">
                    <a16:creationId xmlns:a16="http://schemas.microsoft.com/office/drawing/2014/main" id="{F66EB719-61CE-085E-BB43-328109E9D237}"/>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9" name="Google Shape;199;p13">
                <a:extLst>
                  <a:ext uri="{FF2B5EF4-FFF2-40B4-BE49-F238E27FC236}">
                    <a16:creationId xmlns:a16="http://schemas.microsoft.com/office/drawing/2014/main" id="{90C2F3C7-1FAE-253B-99AB-653989C74D63}"/>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24" name="Google Shape;148;p13">
              <a:extLst>
                <a:ext uri="{FF2B5EF4-FFF2-40B4-BE49-F238E27FC236}">
                  <a16:creationId xmlns:a16="http://schemas.microsoft.com/office/drawing/2014/main" id="{2AF093C9-638C-28A5-930B-28EF9620CD4F}"/>
                </a:ext>
              </a:extLst>
            </p:cNvPr>
            <p:cNvSpPr/>
            <p:nvPr/>
          </p:nvSpPr>
          <p:spPr>
            <a:xfrm>
              <a:off x="7873450" y="4808127"/>
              <a:ext cx="1349752" cy="1618388"/>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solidFill>
              <a:srgbClr val="F4CCCC">
                <a:alpha val="40000"/>
              </a:srgbClr>
            </a:solidFill>
            <a:ln w="19050" cap="flat" cmpd="sng">
              <a:solidFill>
                <a:srgbClr val="595959"/>
              </a:solidFill>
              <a:prstDash val="dash"/>
              <a:round/>
              <a:headEnd type="none" w="med" len="med"/>
              <a:tailEnd type="none" w="med" len="med"/>
            </a:ln>
          </p:spPr>
        </p:sp>
      </p:grpSp>
      <p:pic>
        <p:nvPicPr>
          <p:cNvPr id="7" name="Picture 6" descr="Text&#10;&#10;Description automatically generated with medium confidence">
            <a:extLst>
              <a:ext uri="{FF2B5EF4-FFF2-40B4-BE49-F238E27FC236}">
                <a16:creationId xmlns:a16="http://schemas.microsoft.com/office/drawing/2014/main" id="{114DBE81-D647-A13F-05CB-D1F91B1E781E}"/>
              </a:ext>
            </a:extLst>
          </p:cNvPr>
          <p:cNvPicPr>
            <a:picLocks noChangeAspect="1"/>
          </p:cNvPicPr>
          <p:nvPr/>
        </p:nvPicPr>
        <p:blipFill>
          <a:blip r:embed="rId4"/>
          <a:stretch>
            <a:fillRect/>
          </a:stretch>
        </p:blipFill>
        <p:spPr>
          <a:xfrm>
            <a:off x="1163876" y="3457576"/>
            <a:ext cx="3207838" cy="1084935"/>
          </a:xfrm>
          <a:prstGeom prst="rect">
            <a:avLst/>
          </a:prstGeom>
        </p:spPr>
      </p:pic>
      <p:pic>
        <p:nvPicPr>
          <p:cNvPr id="6" name="Picture 5">
            <a:extLst>
              <a:ext uri="{FF2B5EF4-FFF2-40B4-BE49-F238E27FC236}">
                <a16:creationId xmlns:a16="http://schemas.microsoft.com/office/drawing/2014/main" id="{32291CE3-4285-08E4-2A1D-C97D8DD74899}"/>
              </a:ext>
            </a:extLst>
          </p:cNvPr>
          <p:cNvPicPr>
            <a:picLocks noChangeAspect="1"/>
          </p:cNvPicPr>
          <p:nvPr/>
        </p:nvPicPr>
        <p:blipFill>
          <a:blip r:embed="rId5"/>
          <a:stretch>
            <a:fillRect/>
          </a:stretch>
        </p:blipFill>
        <p:spPr>
          <a:xfrm>
            <a:off x="855760" y="2301733"/>
            <a:ext cx="1193800" cy="368300"/>
          </a:xfrm>
          <a:prstGeom prst="rect">
            <a:avLst/>
          </a:prstGeom>
        </p:spPr>
      </p:pic>
      <p:sp>
        <p:nvSpPr>
          <p:cNvPr id="97" name="TextBox 96">
            <a:extLst>
              <a:ext uri="{FF2B5EF4-FFF2-40B4-BE49-F238E27FC236}">
                <a16:creationId xmlns:a16="http://schemas.microsoft.com/office/drawing/2014/main" id="{AEDC2390-B8E3-E0E5-64BB-78901D1B3010}"/>
              </a:ext>
            </a:extLst>
          </p:cNvPr>
          <p:cNvSpPr txBox="1"/>
          <p:nvPr/>
        </p:nvSpPr>
        <p:spPr>
          <a:xfrm>
            <a:off x="258464" y="4918474"/>
            <a:ext cx="11502195" cy="954107"/>
          </a:xfrm>
          <a:prstGeom prst="rect">
            <a:avLst/>
          </a:prstGeom>
          <a:noFill/>
        </p:spPr>
        <p:txBody>
          <a:bodyPr wrap="square" rtlCol="0">
            <a:spAutoFit/>
          </a:bodyPr>
          <a:lstStyle/>
          <a:p>
            <a:r>
              <a:rPr lang="en-US" sz="2800" b="1" dirty="0">
                <a:solidFill>
                  <a:schemeClr val="accent2">
                    <a:lumMod val="75000"/>
                  </a:schemeClr>
                </a:solidFill>
              </a:rPr>
              <a:t>Altered Subnetwork Problem (ASP)</a:t>
            </a:r>
            <a:r>
              <a:rPr lang="en-US" sz="2800" b="1" dirty="0"/>
              <a:t>: </a:t>
            </a:r>
            <a:r>
              <a:rPr lang="en-US" sz="2800" dirty="0"/>
              <a:t>Given graph G, subnetwork family      and vertex scores                 , find </a:t>
            </a:r>
            <a:r>
              <a:rPr lang="en-US" sz="2800" dirty="0">
                <a:solidFill>
                  <a:schemeClr val="accent2">
                    <a:lumMod val="75000"/>
                  </a:schemeClr>
                </a:solidFill>
              </a:rPr>
              <a:t>altered subnetwork</a:t>
            </a:r>
            <a:r>
              <a:rPr lang="en-US" sz="2800" dirty="0"/>
              <a:t> A.</a:t>
            </a:r>
            <a:endParaRPr lang="en-US" sz="2800" b="1" dirty="0"/>
          </a:p>
        </p:txBody>
      </p:sp>
      <p:sp>
        <p:nvSpPr>
          <p:cNvPr id="98" name="Rectangle 97">
            <a:extLst>
              <a:ext uri="{FF2B5EF4-FFF2-40B4-BE49-F238E27FC236}">
                <a16:creationId xmlns:a16="http://schemas.microsoft.com/office/drawing/2014/main" id="{31FC2541-5C8F-EBAC-7E6D-B280CBDCB15A}"/>
              </a:ext>
            </a:extLst>
          </p:cNvPr>
          <p:cNvSpPr/>
          <p:nvPr/>
        </p:nvSpPr>
        <p:spPr>
          <a:xfrm>
            <a:off x="258464" y="4703010"/>
            <a:ext cx="11502195" cy="132556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666909C0-A316-8EE5-7D59-9072127686C6}"/>
              </a:ext>
            </a:extLst>
          </p:cNvPr>
          <p:cNvPicPr>
            <a:picLocks noChangeAspect="1"/>
          </p:cNvPicPr>
          <p:nvPr/>
        </p:nvPicPr>
        <p:blipFill>
          <a:blip r:embed="rId2"/>
          <a:stretch>
            <a:fillRect/>
          </a:stretch>
        </p:blipFill>
        <p:spPr>
          <a:xfrm>
            <a:off x="2341677" y="5444640"/>
            <a:ext cx="1191966" cy="344553"/>
          </a:xfrm>
          <a:prstGeom prst="rect">
            <a:avLst/>
          </a:prstGeom>
        </p:spPr>
      </p:pic>
      <p:pic>
        <p:nvPicPr>
          <p:cNvPr id="101" name="Picture 100">
            <a:extLst>
              <a:ext uri="{FF2B5EF4-FFF2-40B4-BE49-F238E27FC236}">
                <a16:creationId xmlns:a16="http://schemas.microsoft.com/office/drawing/2014/main" id="{4D744BFD-609A-C678-4C1F-016063165625}"/>
              </a:ext>
            </a:extLst>
          </p:cNvPr>
          <p:cNvPicPr>
            <a:picLocks noChangeAspect="1"/>
          </p:cNvPicPr>
          <p:nvPr/>
        </p:nvPicPr>
        <p:blipFill>
          <a:blip r:embed="rId3"/>
          <a:stretch>
            <a:fillRect/>
          </a:stretch>
        </p:blipFill>
        <p:spPr>
          <a:xfrm>
            <a:off x="10669347" y="4984562"/>
            <a:ext cx="292100" cy="355600"/>
          </a:xfrm>
          <a:prstGeom prst="rect">
            <a:avLst/>
          </a:prstGeom>
        </p:spPr>
      </p:pic>
      <p:pic>
        <p:nvPicPr>
          <p:cNvPr id="8" name="Picture 7">
            <a:extLst>
              <a:ext uri="{FF2B5EF4-FFF2-40B4-BE49-F238E27FC236}">
                <a16:creationId xmlns:a16="http://schemas.microsoft.com/office/drawing/2014/main" id="{5B428EF0-5109-8D87-C211-B3F962A327CD}"/>
              </a:ext>
            </a:extLst>
          </p:cNvPr>
          <p:cNvPicPr>
            <a:picLocks noChangeAspect="1"/>
          </p:cNvPicPr>
          <p:nvPr/>
        </p:nvPicPr>
        <p:blipFill>
          <a:blip r:embed="rId6"/>
          <a:stretch>
            <a:fillRect/>
          </a:stretch>
        </p:blipFill>
        <p:spPr>
          <a:xfrm>
            <a:off x="10354603" y="3916748"/>
            <a:ext cx="330200" cy="342900"/>
          </a:xfrm>
          <a:prstGeom prst="rect">
            <a:avLst/>
          </a:prstGeom>
        </p:spPr>
      </p:pic>
      <p:sp>
        <p:nvSpPr>
          <p:cNvPr id="9" name="TextBox 8">
            <a:extLst>
              <a:ext uri="{FF2B5EF4-FFF2-40B4-BE49-F238E27FC236}">
                <a16:creationId xmlns:a16="http://schemas.microsoft.com/office/drawing/2014/main" id="{97717850-DF61-03E0-E037-36FC28459C06}"/>
              </a:ext>
            </a:extLst>
          </p:cNvPr>
          <p:cNvSpPr txBox="1"/>
          <p:nvPr/>
        </p:nvSpPr>
        <p:spPr>
          <a:xfrm>
            <a:off x="305957" y="6230033"/>
            <a:ext cx="5611729" cy="461665"/>
          </a:xfrm>
          <a:prstGeom prst="rect">
            <a:avLst/>
          </a:prstGeom>
          <a:noFill/>
        </p:spPr>
        <p:txBody>
          <a:bodyPr wrap="none" rtlCol="0">
            <a:spAutoFit/>
          </a:bodyPr>
          <a:lstStyle/>
          <a:p>
            <a:r>
              <a:rPr lang="en-US" sz="2400" dirty="0"/>
              <a:t>ASP = </a:t>
            </a:r>
            <a:r>
              <a:rPr lang="en-US" sz="2400" u="sng" dirty="0"/>
              <a:t>estimating parameters of distribution</a:t>
            </a:r>
          </a:p>
        </p:txBody>
      </p:sp>
      <p:sp>
        <p:nvSpPr>
          <p:cNvPr id="81" name="TextBox 80">
            <a:extLst>
              <a:ext uri="{FF2B5EF4-FFF2-40B4-BE49-F238E27FC236}">
                <a16:creationId xmlns:a16="http://schemas.microsoft.com/office/drawing/2014/main" id="{AF76BFE3-5E08-DAC1-0EE9-06A49C61C13F}"/>
              </a:ext>
            </a:extLst>
          </p:cNvPr>
          <p:cNvSpPr txBox="1"/>
          <p:nvPr/>
        </p:nvSpPr>
        <p:spPr>
          <a:xfrm>
            <a:off x="7534049" y="6075815"/>
            <a:ext cx="4700133" cy="369332"/>
          </a:xfrm>
          <a:prstGeom prst="rect">
            <a:avLst/>
          </a:prstGeom>
          <a:noFill/>
        </p:spPr>
        <p:txBody>
          <a:bodyPr wrap="none" rtlCol="0">
            <a:spAutoFit/>
          </a:bodyPr>
          <a:lstStyle/>
          <a:p>
            <a:r>
              <a:rPr lang="en-US" dirty="0">
                <a:solidFill>
                  <a:schemeClr val="bg1">
                    <a:lumMod val="50000"/>
                  </a:schemeClr>
                </a:solidFill>
              </a:rPr>
              <a:t>[Reyna et al. </a:t>
            </a:r>
            <a:r>
              <a:rPr lang="en-US" i="1" dirty="0">
                <a:solidFill>
                  <a:schemeClr val="bg1">
                    <a:lumMod val="50000"/>
                  </a:schemeClr>
                </a:solidFill>
              </a:rPr>
              <a:t>RECOMB</a:t>
            </a:r>
            <a:r>
              <a:rPr lang="en-US" dirty="0">
                <a:solidFill>
                  <a:schemeClr val="bg1">
                    <a:lumMod val="50000"/>
                  </a:schemeClr>
                </a:solidFill>
              </a:rPr>
              <a:t> 2020, J. </a:t>
            </a:r>
            <a:r>
              <a:rPr lang="en-US" dirty="0" err="1">
                <a:solidFill>
                  <a:schemeClr val="bg1">
                    <a:lumMod val="50000"/>
                  </a:schemeClr>
                </a:solidFill>
              </a:rPr>
              <a:t>Comp.Biol</a:t>
            </a:r>
            <a:r>
              <a:rPr lang="en-US" dirty="0">
                <a:solidFill>
                  <a:schemeClr val="bg1">
                    <a:lumMod val="50000"/>
                  </a:schemeClr>
                </a:solidFill>
              </a:rPr>
              <a:t>. 2021] </a:t>
            </a:r>
          </a:p>
        </p:txBody>
      </p:sp>
      <p:pic>
        <p:nvPicPr>
          <p:cNvPr id="82" name="Picture 81">
            <a:extLst>
              <a:ext uri="{FF2B5EF4-FFF2-40B4-BE49-F238E27FC236}">
                <a16:creationId xmlns:a16="http://schemas.microsoft.com/office/drawing/2014/main" id="{68FA335D-9F8D-8A7C-FB52-529B05FE1DE3}"/>
              </a:ext>
            </a:extLst>
          </p:cNvPr>
          <p:cNvPicPr>
            <a:picLocks noChangeAspect="1"/>
          </p:cNvPicPr>
          <p:nvPr/>
        </p:nvPicPr>
        <p:blipFill>
          <a:blip r:embed="rId7"/>
          <a:stretch>
            <a:fillRect/>
          </a:stretch>
        </p:blipFill>
        <p:spPr>
          <a:xfrm>
            <a:off x="4730043" y="3603585"/>
            <a:ext cx="295198" cy="217884"/>
          </a:xfrm>
          <a:prstGeom prst="rect">
            <a:avLst/>
          </a:prstGeom>
        </p:spPr>
      </p:pic>
      <p:pic>
        <p:nvPicPr>
          <p:cNvPr id="83" name="Picture 82">
            <a:extLst>
              <a:ext uri="{FF2B5EF4-FFF2-40B4-BE49-F238E27FC236}">
                <a16:creationId xmlns:a16="http://schemas.microsoft.com/office/drawing/2014/main" id="{49A54D30-8FB5-9D70-3645-C0D9B8733519}"/>
              </a:ext>
            </a:extLst>
          </p:cNvPr>
          <p:cNvPicPr>
            <a:picLocks noChangeAspect="1"/>
          </p:cNvPicPr>
          <p:nvPr/>
        </p:nvPicPr>
        <p:blipFill>
          <a:blip r:embed="rId8"/>
          <a:stretch>
            <a:fillRect/>
          </a:stretch>
        </p:blipFill>
        <p:spPr>
          <a:xfrm>
            <a:off x="4699407" y="4182369"/>
            <a:ext cx="304725" cy="219685"/>
          </a:xfrm>
          <a:prstGeom prst="rect">
            <a:avLst/>
          </a:prstGeom>
        </p:spPr>
      </p:pic>
      <p:sp>
        <p:nvSpPr>
          <p:cNvPr id="84" name="TextBox 83">
            <a:extLst>
              <a:ext uri="{FF2B5EF4-FFF2-40B4-BE49-F238E27FC236}">
                <a16:creationId xmlns:a16="http://schemas.microsoft.com/office/drawing/2014/main" id="{4CF2E7F2-6323-85C8-CD4E-636462756BF1}"/>
              </a:ext>
            </a:extLst>
          </p:cNvPr>
          <p:cNvSpPr txBox="1"/>
          <p:nvPr/>
        </p:nvSpPr>
        <p:spPr>
          <a:xfrm>
            <a:off x="4963898" y="3529082"/>
            <a:ext cx="3492459" cy="369332"/>
          </a:xfrm>
          <a:prstGeom prst="rect">
            <a:avLst/>
          </a:prstGeom>
          <a:noFill/>
        </p:spPr>
        <p:txBody>
          <a:bodyPr wrap="square" rtlCol="0">
            <a:spAutoFit/>
          </a:bodyPr>
          <a:lstStyle/>
          <a:p>
            <a:r>
              <a:rPr lang="en-US" dirty="0"/>
              <a:t>= altered distribution (unknown)</a:t>
            </a:r>
          </a:p>
        </p:txBody>
      </p:sp>
      <p:sp>
        <p:nvSpPr>
          <p:cNvPr id="85" name="TextBox 84">
            <a:extLst>
              <a:ext uri="{FF2B5EF4-FFF2-40B4-BE49-F238E27FC236}">
                <a16:creationId xmlns:a16="http://schemas.microsoft.com/office/drawing/2014/main" id="{81F67C5F-D355-914A-6205-F75628216D4A}"/>
              </a:ext>
            </a:extLst>
          </p:cNvPr>
          <p:cNvSpPr txBox="1"/>
          <p:nvPr/>
        </p:nvSpPr>
        <p:spPr>
          <a:xfrm>
            <a:off x="4972410" y="4114528"/>
            <a:ext cx="4709089" cy="369332"/>
          </a:xfrm>
          <a:prstGeom prst="rect">
            <a:avLst/>
          </a:prstGeom>
          <a:noFill/>
        </p:spPr>
        <p:txBody>
          <a:bodyPr wrap="square" rtlCol="0">
            <a:spAutoFit/>
          </a:bodyPr>
          <a:lstStyle/>
          <a:p>
            <a:r>
              <a:rPr lang="en-US" dirty="0"/>
              <a:t>= background distribution (typically known)</a:t>
            </a:r>
          </a:p>
        </p:txBody>
      </p:sp>
    </p:spTree>
    <p:extLst>
      <p:ext uri="{BB962C8B-B14F-4D97-AF65-F5344CB8AC3E}">
        <p14:creationId xmlns:p14="http://schemas.microsoft.com/office/powerpoint/2010/main" val="1950447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825E7CD-3A07-3488-667A-8E4707A2CE69}"/>
              </a:ext>
            </a:extLst>
          </p:cNvPr>
          <p:cNvCxnSpPr>
            <a:cxnSpLocks/>
          </p:cNvCxnSpPr>
          <p:nvPr/>
        </p:nvCxnSpPr>
        <p:spPr>
          <a:xfrm>
            <a:off x="139245" y="3776843"/>
            <a:ext cx="11864889" cy="0"/>
          </a:xfrm>
          <a:prstGeom prst="straightConnector1">
            <a:avLst/>
          </a:prstGeom>
          <a:ln w="76200">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55797D1B-F2EE-9083-C0D0-225595AC7EBC}"/>
              </a:ext>
            </a:extLst>
          </p:cNvPr>
          <p:cNvPicPr>
            <a:picLocks noChangeAspect="1"/>
          </p:cNvPicPr>
          <p:nvPr/>
        </p:nvPicPr>
        <p:blipFill>
          <a:blip r:embed="rId2"/>
          <a:stretch>
            <a:fillRect/>
          </a:stretch>
        </p:blipFill>
        <p:spPr>
          <a:xfrm>
            <a:off x="7580466" y="863560"/>
            <a:ext cx="3455495" cy="2642656"/>
          </a:xfrm>
          <a:prstGeom prst="rect">
            <a:avLst/>
          </a:prstGeom>
        </p:spPr>
      </p:pic>
      <p:pic>
        <p:nvPicPr>
          <p:cNvPr id="21" name="Picture 20">
            <a:extLst>
              <a:ext uri="{FF2B5EF4-FFF2-40B4-BE49-F238E27FC236}">
                <a16:creationId xmlns:a16="http://schemas.microsoft.com/office/drawing/2014/main" id="{0D5174CE-8718-794C-2214-D8D664895BD8}"/>
              </a:ext>
            </a:extLst>
          </p:cNvPr>
          <p:cNvPicPr>
            <a:picLocks noChangeAspect="1"/>
          </p:cNvPicPr>
          <p:nvPr/>
        </p:nvPicPr>
        <p:blipFill>
          <a:blip r:embed="rId3"/>
          <a:stretch>
            <a:fillRect/>
          </a:stretch>
        </p:blipFill>
        <p:spPr>
          <a:xfrm>
            <a:off x="3958468" y="833688"/>
            <a:ext cx="3671679" cy="2693523"/>
          </a:xfrm>
          <a:prstGeom prst="rect">
            <a:avLst/>
          </a:prstGeom>
        </p:spPr>
      </p:pic>
      <p:pic>
        <p:nvPicPr>
          <p:cNvPr id="22" name="Picture 21">
            <a:extLst>
              <a:ext uri="{FF2B5EF4-FFF2-40B4-BE49-F238E27FC236}">
                <a16:creationId xmlns:a16="http://schemas.microsoft.com/office/drawing/2014/main" id="{FEC5A4E2-8AA4-8B40-48C9-4E0445EDCDD0}"/>
              </a:ext>
            </a:extLst>
          </p:cNvPr>
          <p:cNvPicPr>
            <a:picLocks noChangeAspect="1"/>
          </p:cNvPicPr>
          <p:nvPr/>
        </p:nvPicPr>
        <p:blipFill>
          <a:blip r:embed="rId4"/>
          <a:stretch>
            <a:fillRect/>
          </a:stretch>
        </p:blipFill>
        <p:spPr>
          <a:xfrm>
            <a:off x="613793" y="1094878"/>
            <a:ext cx="3455495" cy="2372151"/>
          </a:xfrm>
          <a:prstGeom prst="rect">
            <a:avLst/>
          </a:prstGeom>
        </p:spPr>
      </p:pic>
      <p:sp>
        <p:nvSpPr>
          <p:cNvPr id="23" name="TextBox 22">
            <a:extLst>
              <a:ext uri="{FF2B5EF4-FFF2-40B4-BE49-F238E27FC236}">
                <a16:creationId xmlns:a16="http://schemas.microsoft.com/office/drawing/2014/main" id="{60408C7D-53D7-36BA-6CC1-D7A621EC1729}"/>
              </a:ext>
            </a:extLst>
          </p:cNvPr>
          <p:cNvSpPr txBox="1"/>
          <p:nvPr/>
        </p:nvSpPr>
        <p:spPr>
          <a:xfrm>
            <a:off x="1011120" y="829845"/>
            <a:ext cx="3163532" cy="523220"/>
          </a:xfrm>
          <a:prstGeom prst="rect">
            <a:avLst/>
          </a:prstGeom>
          <a:noFill/>
        </p:spPr>
        <p:txBody>
          <a:bodyPr wrap="square" rtlCol="0">
            <a:spAutoFit/>
          </a:bodyPr>
          <a:lstStyle/>
          <a:p>
            <a:r>
              <a:rPr lang="en-US" sz="2800" b="1" dirty="0">
                <a:solidFill>
                  <a:srgbClr val="FF0000"/>
                </a:solidFill>
              </a:rPr>
              <a:t>Hard</a:t>
            </a:r>
            <a:r>
              <a:rPr lang="en-US" sz="2800" dirty="0"/>
              <a:t> to solve ASP</a:t>
            </a:r>
          </a:p>
        </p:txBody>
      </p:sp>
      <p:sp>
        <p:nvSpPr>
          <p:cNvPr id="24" name="TextBox 23">
            <a:extLst>
              <a:ext uri="{FF2B5EF4-FFF2-40B4-BE49-F238E27FC236}">
                <a16:creationId xmlns:a16="http://schemas.microsoft.com/office/drawing/2014/main" id="{99E504EA-8E79-B6C5-91BC-ABA1BF153770}"/>
              </a:ext>
            </a:extLst>
          </p:cNvPr>
          <p:cNvSpPr txBox="1"/>
          <p:nvPr/>
        </p:nvSpPr>
        <p:spPr>
          <a:xfrm>
            <a:off x="8075510" y="492488"/>
            <a:ext cx="3883776" cy="954107"/>
          </a:xfrm>
          <a:prstGeom prst="rect">
            <a:avLst/>
          </a:prstGeom>
          <a:noFill/>
        </p:spPr>
        <p:txBody>
          <a:bodyPr wrap="square" rtlCol="0">
            <a:spAutoFit/>
          </a:bodyPr>
          <a:lstStyle/>
          <a:p>
            <a:r>
              <a:rPr lang="en-US" sz="2800" b="1" dirty="0">
                <a:solidFill>
                  <a:schemeClr val="accent1">
                    <a:lumMod val="75000"/>
                  </a:schemeClr>
                </a:solidFill>
              </a:rPr>
              <a:t>Easy</a:t>
            </a:r>
            <a:r>
              <a:rPr lang="en-US" sz="2800" dirty="0"/>
              <a:t> to solve ASP without network</a:t>
            </a:r>
          </a:p>
        </p:txBody>
      </p:sp>
      <p:grpSp>
        <p:nvGrpSpPr>
          <p:cNvPr id="37" name="Group 36">
            <a:extLst>
              <a:ext uri="{FF2B5EF4-FFF2-40B4-BE49-F238E27FC236}">
                <a16:creationId xmlns:a16="http://schemas.microsoft.com/office/drawing/2014/main" id="{072DD9C6-0EF5-A2BB-9A3F-E92F66A56D53}"/>
              </a:ext>
            </a:extLst>
          </p:cNvPr>
          <p:cNvGrpSpPr/>
          <p:nvPr/>
        </p:nvGrpSpPr>
        <p:grpSpPr>
          <a:xfrm>
            <a:off x="7858125" y="5308981"/>
            <a:ext cx="4239140" cy="1482052"/>
            <a:chOff x="7858125" y="5308981"/>
            <a:chExt cx="4239140" cy="1482052"/>
          </a:xfrm>
        </p:grpSpPr>
        <p:sp>
          <p:nvSpPr>
            <p:cNvPr id="27" name="Rectangle 26">
              <a:extLst>
                <a:ext uri="{FF2B5EF4-FFF2-40B4-BE49-F238E27FC236}">
                  <a16:creationId xmlns:a16="http://schemas.microsoft.com/office/drawing/2014/main" id="{5C06D236-BE63-64B6-B50C-6D3494CAC38F}"/>
                </a:ext>
              </a:extLst>
            </p:cNvPr>
            <p:cNvSpPr/>
            <p:nvPr/>
          </p:nvSpPr>
          <p:spPr>
            <a:xfrm>
              <a:off x="7858125" y="5308981"/>
              <a:ext cx="4239140" cy="148205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03B0688-2E5C-C559-AC0A-984F272C38EA}"/>
                </a:ext>
              </a:extLst>
            </p:cNvPr>
            <p:cNvSpPr txBox="1"/>
            <p:nvPr/>
          </p:nvSpPr>
          <p:spPr>
            <a:xfrm>
              <a:off x="7858125" y="5358838"/>
              <a:ext cx="2551404" cy="307777"/>
            </a:xfrm>
            <a:prstGeom prst="rect">
              <a:avLst/>
            </a:prstGeom>
            <a:noFill/>
          </p:spPr>
          <p:txBody>
            <a:bodyPr wrap="none" rtlCol="0">
              <a:spAutoFit/>
            </a:bodyPr>
            <a:lstStyle/>
            <a:p>
              <a:r>
                <a:rPr lang="en-US" sz="1400" u="sng" dirty="0">
                  <a:solidFill>
                    <a:schemeClr val="accent2">
                      <a:lumMod val="75000"/>
                    </a:schemeClr>
                  </a:solidFill>
                </a:rPr>
                <a:t>Altered Subnetwork Distribution</a:t>
              </a:r>
              <a:endParaRPr lang="en-US" sz="1400" u="sng" dirty="0"/>
            </a:p>
          </p:txBody>
        </p:sp>
        <p:pic>
          <p:nvPicPr>
            <p:cNvPr id="29" name="Picture 28">
              <a:extLst>
                <a:ext uri="{FF2B5EF4-FFF2-40B4-BE49-F238E27FC236}">
                  <a16:creationId xmlns:a16="http://schemas.microsoft.com/office/drawing/2014/main" id="{8605BB69-379D-3752-59E5-F2E5404260FB}"/>
                </a:ext>
              </a:extLst>
            </p:cNvPr>
            <p:cNvPicPr>
              <a:picLocks noChangeAspect="1"/>
            </p:cNvPicPr>
            <p:nvPr/>
          </p:nvPicPr>
          <p:blipFill>
            <a:blip r:embed="rId5"/>
            <a:stretch>
              <a:fillRect/>
            </a:stretch>
          </p:blipFill>
          <p:spPr>
            <a:xfrm>
              <a:off x="9535846" y="5675656"/>
              <a:ext cx="154712" cy="188345"/>
            </a:xfrm>
            <a:prstGeom prst="rect">
              <a:avLst/>
            </a:prstGeom>
          </p:spPr>
        </p:pic>
        <p:pic>
          <p:nvPicPr>
            <p:cNvPr id="30" name="Picture 29" descr="Text&#10;&#10;Description automatically generated with medium confidence">
              <a:extLst>
                <a:ext uri="{FF2B5EF4-FFF2-40B4-BE49-F238E27FC236}">
                  <a16:creationId xmlns:a16="http://schemas.microsoft.com/office/drawing/2014/main" id="{F99F0281-5746-A93A-989B-4F21C9E27788}"/>
                </a:ext>
              </a:extLst>
            </p:cNvPr>
            <p:cNvPicPr>
              <a:picLocks noChangeAspect="1"/>
            </p:cNvPicPr>
            <p:nvPr/>
          </p:nvPicPr>
          <p:blipFill>
            <a:blip r:embed="rId6"/>
            <a:stretch>
              <a:fillRect/>
            </a:stretch>
          </p:blipFill>
          <p:spPr>
            <a:xfrm>
              <a:off x="8187963" y="6251978"/>
              <a:ext cx="1404644" cy="475070"/>
            </a:xfrm>
            <a:prstGeom prst="rect">
              <a:avLst/>
            </a:prstGeom>
          </p:spPr>
        </p:pic>
        <p:sp>
          <p:nvSpPr>
            <p:cNvPr id="31" name="TextBox 30">
              <a:extLst>
                <a:ext uri="{FF2B5EF4-FFF2-40B4-BE49-F238E27FC236}">
                  <a16:creationId xmlns:a16="http://schemas.microsoft.com/office/drawing/2014/main" id="{29D9F86B-CD70-345B-0C26-7D5499A8DC5B}"/>
                </a:ext>
              </a:extLst>
            </p:cNvPr>
            <p:cNvSpPr txBox="1"/>
            <p:nvPr/>
          </p:nvSpPr>
          <p:spPr>
            <a:xfrm>
              <a:off x="8041926" y="5632040"/>
              <a:ext cx="1550681" cy="307777"/>
            </a:xfrm>
            <a:prstGeom prst="rect">
              <a:avLst/>
            </a:prstGeom>
            <a:noFill/>
          </p:spPr>
          <p:txBody>
            <a:bodyPr wrap="none" rtlCol="0">
              <a:spAutoFit/>
            </a:bodyPr>
            <a:lstStyle/>
            <a:p>
              <a:r>
                <a:rPr lang="en-US" sz="1400" dirty="0"/>
                <a:t>Subnetwork family</a:t>
              </a:r>
            </a:p>
          </p:txBody>
        </p:sp>
        <p:sp>
          <p:nvSpPr>
            <p:cNvPr id="32" name="TextBox 31">
              <a:extLst>
                <a:ext uri="{FF2B5EF4-FFF2-40B4-BE49-F238E27FC236}">
                  <a16:creationId xmlns:a16="http://schemas.microsoft.com/office/drawing/2014/main" id="{AF7A453F-D305-C51C-1E10-7357FD58C3BA}"/>
                </a:ext>
              </a:extLst>
            </p:cNvPr>
            <p:cNvSpPr txBox="1"/>
            <p:nvPr/>
          </p:nvSpPr>
          <p:spPr>
            <a:xfrm>
              <a:off x="8017932" y="5851387"/>
              <a:ext cx="1633268" cy="307777"/>
            </a:xfrm>
            <a:prstGeom prst="rect">
              <a:avLst/>
            </a:prstGeom>
            <a:noFill/>
          </p:spPr>
          <p:txBody>
            <a:bodyPr wrap="none" rtlCol="0">
              <a:spAutoFit/>
            </a:bodyPr>
            <a:lstStyle/>
            <a:p>
              <a:r>
                <a:rPr lang="en-US" sz="1400" dirty="0">
                  <a:solidFill>
                    <a:schemeClr val="accent2">
                      <a:lumMod val="75000"/>
                    </a:schemeClr>
                  </a:solidFill>
                </a:rPr>
                <a:t>Altered subnetwork</a:t>
              </a:r>
              <a:endParaRPr lang="en-US" sz="1400" dirty="0"/>
            </a:p>
          </p:txBody>
        </p:sp>
        <p:pic>
          <p:nvPicPr>
            <p:cNvPr id="33" name="Picture 32">
              <a:extLst>
                <a:ext uri="{FF2B5EF4-FFF2-40B4-BE49-F238E27FC236}">
                  <a16:creationId xmlns:a16="http://schemas.microsoft.com/office/drawing/2014/main" id="{AF2A8067-FFB0-67FB-0938-82F3D05E4594}"/>
                </a:ext>
              </a:extLst>
            </p:cNvPr>
            <p:cNvPicPr>
              <a:picLocks noChangeAspect="1"/>
            </p:cNvPicPr>
            <p:nvPr/>
          </p:nvPicPr>
          <p:blipFill>
            <a:blip r:embed="rId7"/>
            <a:stretch>
              <a:fillRect/>
            </a:stretch>
          </p:blipFill>
          <p:spPr>
            <a:xfrm>
              <a:off x="9597188" y="5908156"/>
              <a:ext cx="558509" cy="172306"/>
            </a:xfrm>
            <a:prstGeom prst="rect">
              <a:avLst/>
            </a:prstGeom>
          </p:spPr>
        </p:pic>
        <p:sp>
          <p:nvSpPr>
            <p:cNvPr id="34" name="TextBox 33">
              <a:extLst>
                <a:ext uri="{FF2B5EF4-FFF2-40B4-BE49-F238E27FC236}">
                  <a16:creationId xmlns:a16="http://schemas.microsoft.com/office/drawing/2014/main" id="{6E109021-59B5-6F46-19FF-686672F5AF35}"/>
                </a:ext>
              </a:extLst>
            </p:cNvPr>
            <p:cNvSpPr txBox="1"/>
            <p:nvPr/>
          </p:nvSpPr>
          <p:spPr>
            <a:xfrm>
              <a:off x="8041926" y="6054632"/>
              <a:ext cx="1154740" cy="307777"/>
            </a:xfrm>
            <a:prstGeom prst="rect">
              <a:avLst/>
            </a:prstGeom>
            <a:noFill/>
          </p:spPr>
          <p:txBody>
            <a:bodyPr wrap="none" rtlCol="0">
              <a:spAutoFit/>
            </a:bodyPr>
            <a:lstStyle/>
            <a:p>
              <a:r>
                <a:rPr lang="en-US" sz="1400" dirty="0"/>
                <a:t>Vertex scores</a:t>
              </a:r>
            </a:p>
          </p:txBody>
        </p:sp>
        <p:sp>
          <p:nvSpPr>
            <p:cNvPr id="35" name="TextBox 34">
              <a:extLst>
                <a:ext uri="{FF2B5EF4-FFF2-40B4-BE49-F238E27FC236}">
                  <a16:creationId xmlns:a16="http://schemas.microsoft.com/office/drawing/2014/main" id="{093B2B21-28EE-4A41-A57E-37330BB92550}"/>
                </a:ext>
              </a:extLst>
            </p:cNvPr>
            <p:cNvSpPr txBox="1"/>
            <p:nvPr/>
          </p:nvSpPr>
          <p:spPr>
            <a:xfrm>
              <a:off x="10318744" y="5676047"/>
              <a:ext cx="1778521" cy="738664"/>
            </a:xfrm>
            <a:prstGeom prst="rect">
              <a:avLst/>
            </a:prstGeom>
            <a:noFill/>
          </p:spPr>
          <p:txBody>
            <a:bodyPr wrap="square" rtlCol="0">
              <a:spAutoFit/>
            </a:bodyPr>
            <a:lstStyle/>
            <a:p>
              <a:r>
                <a:rPr lang="en-US" sz="1400" b="1" dirty="0"/>
                <a:t>Altered subnetwork problem</a:t>
              </a:r>
              <a:r>
                <a:rPr lang="en-US" sz="1400" dirty="0"/>
                <a:t>: Given X</a:t>
              </a:r>
              <a:r>
                <a:rPr lang="en-US" sz="1400" baseline="-25000" dirty="0"/>
                <a:t>v</a:t>
              </a:r>
              <a:r>
                <a:rPr lang="en-US" sz="1400" dirty="0"/>
                <a:t>  and       find A</a:t>
              </a:r>
            </a:p>
          </p:txBody>
        </p:sp>
        <p:pic>
          <p:nvPicPr>
            <p:cNvPr id="36" name="Picture 35">
              <a:extLst>
                <a:ext uri="{FF2B5EF4-FFF2-40B4-BE49-F238E27FC236}">
                  <a16:creationId xmlns:a16="http://schemas.microsoft.com/office/drawing/2014/main" id="{C9A1A053-3730-67B2-D28A-D79082E62655}"/>
                </a:ext>
              </a:extLst>
            </p:cNvPr>
            <p:cNvPicPr>
              <a:picLocks noChangeAspect="1"/>
            </p:cNvPicPr>
            <p:nvPr/>
          </p:nvPicPr>
          <p:blipFill>
            <a:blip r:embed="rId5"/>
            <a:stretch>
              <a:fillRect/>
            </a:stretch>
          </p:blipFill>
          <p:spPr>
            <a:xfrm>
              <a:off x="10748817" y="6159164"/>
              <a:ext cx="154712" cy="188345"/>
            </a:xfrm>
            <a:prstGeom prst="rect">
              <a:avLst/>
            </a:prstGeom>
          </p:spPr>
        </p:pic>
      </p:grpSp>
      <p:sp>
        <p:nvSpPr>
          <p:cNvPr id="39" name="TextBox 38">
            <a:extLst>
              <a:ext uri="{FF2B5EF4-FFF2-40B4-BE49-F238E27FC236}">
                <a16:creationId xmlns:a16="http://schemas.microsoft.com/office/drawing/2014/main" id="{318B783A-6395-0679-291A-3F983D7BD92D}"/>
              </a:ext>
            </a:extLst>
          </p:cNvPr>
          <p:cNvSpPr txBox="1"/>
          <p:nvPr/>
        </p:nvSpPr>
        <p:spPr>
          <a:xfrm>
            <a:off x="-25367" y="3781618"/>
            <a:ext cx="2352931" cy="1015663"/>
          </a:xfrm>
          <a:prstGeom prst="rect">
            <a:avLst/>
          </a:prstGeom>
          <a:noFill/>
        </p:spPr>
        <p:txBody>
          <a:bodyPr wrap="square" rtlCol="0">
            <a:spAutoFit/>
          </a:bodyPr>
          <a:lstStyle/>
          <a:p>
            <a:r>
              <a:rPr lang="en-US" sz="2000" i="1" dirty="0">
                <a:solidFill>
                  <a:schemeClr val="tx1"/>
                </a:solidFill>
              </a:rPr>
              <a:t>Small</a:t>
            </a:r>
            <a:r>
              <a:rPr lang="en-US" sz="2000" dirty="0">
                <a:solidFill>
                  <a:schemeClr val="tx1"/>
                </a:solidFill>
              </a:rPr>
              <a:t> distance between      ,</a:t>
            </a:r>
            <a:r>
              <a:rPr lang="en-US" sz="2000" dirty="0"/>
              <a:t> distributions        </a:t>
            </a:r>
            <a:endParaRPr lang="en-US" sz="2000" dirty="0">
              <a:solidFill>
                <a:schemeClr val="tx1"/>
              </a:solidFill>
            </a:endParaRPr>
          </a:p>
        </p:txBody>
      </p:sp>
      <p:pic>
        <p:nvPicPr>
          <p:cNvPr id="40" name="Picture 39">
            <a:extLst>
              <a:ext uri="{FF2B5EF4-FFF2-40B4-BE49-F238E27FC236}">
                <a16:creationId xmlns:a16="http://schemas.microsoft.com/office/drawing/2014/main" id="{B2BAA3AD-3B23-A081-8A5A-B0932E871B3A}"/>
              </a:ext>
            </a:extLst>
          </p:cNvPr>
          <p:cNvPicPr>
            <a:picLocks noChangeAspect="1"/>
          </p:cNvPicPr>
          <p:nvPr/>
        </p:nvPicPr>
        <p:blipFill>
          <a:blip r:embed="rId8"/>
          <a:stretch>
            <a:fillRect/>
          </a:stretch>
        </p:blipFill>
        <p:spPr>
          <a:xfrm>
            <a:off x="1036795" y="4205572"/>
            <a:ext cx="260049" cy="191941"/>
          </a:xfrm>
          <a:prstGeom prst="rect">
            <a:avLst/>
          </a:prstGeom>
        </p:spPr>
      </p:pic>
      <p:pic>
        <p:nvPicPr>
          <p:cNvPr id="41" name="Picture 40">
            <a:extLst>
              <a:ext uri="{FF2B5EF4-FFF2-40B4-BE49-F238E27FC236}">
                <a16:creationId xmlns:a16="http://schemas.microsoft.com/office/drawing/2014/main" id="{3C06AA06-0E32-902D-1881-4F7510D33357}"/>
              </a:ext>
            </a:extLst>
          </p:cNvPr>
          <p:cNvPicPr>
            <a:picLocks noChangeAspect="1"/>
          </p:cNvPicPr>
          <p:nvPr/>
        </p:nvPicPr>
        <p:blipFill>
          <a:blip r:embed="rId9"/>
          <a:stretch>
            <a:fillRect/>
          </a:stretch>
        </p:blipFill>
        <p:spPr>
          <a:xfrm>
            <a:off x="1392762" y="4207827"/>
            <a:ext cx="266241" cy="191941"/>
          </a:xfrm>
          <a:prstGeom prst="rect">
            <a:avLst/>
          </a:prstGeom>
        </p:spPr>
      </p:pic>
      <p:sp>
        <p:nvSpPr>
          <p:cNvPr id="42" name="TextBox 41">
            <a:extLst>
              <a:ext uri="{FF2B5EF4-FFF2-40B4-BE49-F238E27FC236}">
                <a16:creationId xmlns:a16="http://schemas.microsoft.com/office/drawing/2014/main" id="{879E6F76-498E-C295-DF68-03206B4B4F7C}"/>
              </a:ext>
            </a:extLst>
          </p:cNvPr>
          <p:cNvSpPr txBox="1"/>
          <p:nvPr/>
        </p:nvSpPr>
        <p:spPr>
          <a:xfrm>
            <a:off x="9907621" y="3748960"/>
            <a:ext cx="2352931" cy="1015663"/>
          </a:xfrm>
          <a:prstGeom prst="rect">
            <a:avLst/>
          </a:prstGeom>
          <a:noFill/>
        </p:spPr>
        <p:txBody>
          <a:bodyPr wrap="square" rtlCol="0">
            <a:spAutoFit/>
          </a:bodyPr>
          <a:lstStyle/>
          <a:p>
            <a:r>
              <a:rPr lang="en-US" sz="2000" i="1" dirty="0">
                <a:solidFill>
                  <a:schemeClr val="tx1"/>
                </a:solidFill>
              </a:rPr>
              <a:t>Large</a:t>
            </a:r>
            <a:r>
              <a:rPr lang="en-US" sz="2000" dirty="0">
                <a:solidFill>
                  <a:schemeClr val="tx1"/>
                </a:solidFill>
              </a:rPr>
              <a:t> distance between</a:t>
            </a:r>
            <a:r>
              <a:rPr lang="en-US" sz="2000" dirty="0"/>
              <a:t> </a:t>
            </a:r>
            <a:r>
              <a:rPr lang="en-US" sz="2000" dirty="0">
                <a:solidFill>
                  <a:schemeClr val="tx1"/>
                </a:solidFill>
              </a:rPr>
              <a:t>     , distributions</a:t>
            </a:r>
            <a:r>
              <a:rPr lang="en-US" sz="2000" dirty="0"/>
              <a:t> </a:t>
            </a:r>
            <a:endParaRPr lang="en-US" sz="2000" dirty="0">
              <a:solidFill>
                <a:schemeClr val="tx1"/>
              </a:solidFill>
            </a:endParaRPr>
          </a:p>
        </p:txBody>
      </p:sp>
      <p:pic>
        <p:nvPicPr>
          <p:cNvPr id="43" name="Picture 42">
            <a:extLst>
              <a:ext uri="{FF2B5EF4-FFF2-40B4-BE49-F238E27FC236}">
                <a16:creationId xmlns:a16="http://schemas.microsoft.com/office/drawing/2014/main" id="{25270B5F-639C-26B1-4D59-D6F14DC51684}"/>
              </a:ext>
            </a:extLst>
          </p:cNvPr>
          <p:cNvPicPr>
            <a:picLocks noChangeAspect="1"/>
          </p:cNvPicPr>
          <p:nvPr/>
        </p:nvPicPr>
        <p:blipFill>
          <a:blip r:embed="rId8"/>
          <a:stretch>
            <a:fillRect/>
          </a:stretch>
        </p:blipFill>
        <p:spPr>
          <a:xfrm>
            <a:off x="10966390" y="4159681"/>
            <a:ext cx="260049" cy="191941"/>
          </a:xfrm>
          <a:prstGeom prst="rect">
            <a:avLst/>
          </a:prstGeom>
        </p:spPr>
      </p:pic>
      <p:pic>
        <p:nvPicPr>
          <p:cNvPr id="44" name="Picture 43">
            <a:extLst>
              <a:ext uri="{FF2B5EF4-FFF2-40B4-BE49-F238E27FC236}">
                <a16:creationId xmlns:a16="http://schemas.microsoft.com/office/drawing/2014/main" id="{9A5A9EDD-9F56-356D-6113-181494AF4E14}"/>
              </a:ext>
            </a:extLst>
          </p:cNvPr>
          <p:cNvPicPr>
            <a:picLocks noChangeAspect="1"/>
          </p:cNvPicPr>
          <p:nvPr/>
        </p:nvPicPr>
        <p:blipFill>
          <a:blip r:embed="rId9"/>
          <a:stretch>
            <a:fillRect/>
          </a:stretch>
        </p:blipFill>
        <p:spPr>
          <a:xfrm>
            <a:off x="11320204" y="4161272"/>
            <a:ext cx="266241" cy="191941"/>
          </a:xfrm>
          <a:prstGeom prst="rect">
            <a:avLst/>
          </a:prstGeom>
        </p:spPr>
      </p:pic>
    </p:spTree>
    <p:extLst>
      <p:ext uri="{BB962C8B-B14F-4D97-AF65-F5344CB8AC3E}">
        <p14:creationId xmlns:p14="http://schemas.microsoft.com/office/powerpoint/2010/main" val="4269169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825E7CD-3A07-3488-667A-8E4707A2CE69}"/>
              </a:ext>
            </a:extLst>
          </p:cNvPr>
          <p:cNvCxnSpPr>
            <a:cxnSpLocks/>
          </p:cNvCxnSpPr>
          <p:nvPr/>
        </p:nvCxnSpPr>
        <p:spPr>
          <a:xfrm>
            <a:off x="139245" y="3776843"/>
            <a:ext cx="11864889" cy="0"/>
          </a:xfrm>
          <a:prstGeom prst="straightConnector1">
            <a:avLst/>
          </a:prstGeom>
          <a:ln w="76200">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0A0FE3B-0A34-221A-16EF-26861C67439C}"/>
              </a:ext>
            </a:extLst>
          </p:cNvPr>
          <p:cNvCxnSpPr>
            <a:cxnSpLocks/>
          </p:cNvCxnSpPr>
          <p:nvPr/>
        </p:nvCxnSpPr>
        <p:spPr>
          <a:xfrm>
            <a:off x="6096000" y="146073"/>
            <a:ext cx="0" cy="6546104"/>
          </a:xfrm>
          <a:prstGeom prst="straightConnector1">
            <a:avLst/>
          </a:prstGeom>
          <a:ln w="76200">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3282F65D-5A65-EB91-54A8-B970B1358B82}"/>
              </a:ext>
            </a:extLst>
          </p:cNvPr>
          <p:cNvSpPr txBox="1"/>
          <p:nvPr/>
        </p:nvSpPr>
        <p:spPr>
          <a:xfrm>
            <a:off x="6777830" y="303657"/>
            <a:ext cx="875561" cy="369332"/>
          </a:xfrm>
          <a:prstGeom prst="rect">
            <a:avLst/>
          </a:prstGeom>
          <a:noFill/>
        </p:spPr>
        <p:txBody>
          <a:bodyPr wrap="none" rtlCol="0">
            <a:spAutoFit/>
          </a:bodyPr>
          <a:lstStyle/>
          <a:p>
            <a:r>
              <a:rPr lang="en-US" dirty="0"/>
              <a:t>is </a:t>
            </a:r>
            <a:r>
              <a:rPr lang="en-US" b="1" i="1" dirty="0"/>
              <a:t>large</a:t>
            </a:r>
          </a:p>
        </p:txBody>
      </p:sp>
      <p:pic>
        <p:nvPicPr>
          <p:cNvPr id="34" name="Picture 33">
            <a:extLst>
              <a:ext uri="{FF2B5EF4-FFF2-40B4-BE49-F238E27FC236}">
                <a16:creationId xmlns:a16="http://schemas.microsoft.com/office/drawing/2014/main" id="{FD63723B-5425-01BB-EBDE-1B8D9DD77DE5}"/>
              </a:ext>
            </a:extLst>
          </p:cNvPr>
          <p:cNvPicPr>
            <a:picLocks noChangeAspect="1"/>
          </p:cNvPicPr>
          <p:nvPr/>
        </p:nvPicPr>
        <p:blipFill>
          <a:blip r:embed="rId2"/>
          <a:stretch>
            <a:fillRect/>
          </a:stretch>
        </p:blipFill>
        <p:spPr>
          <a:xfrm>
            <a:off x="6270264" y="203089"/>
            <a:ext cx="469900" cy="469900"/>
          </a:xfrm>
          <a:prstGeom prst="rect">
            <a:avLst/>
          </a:prstGeom>
        </p:spPr>
      </p:pic>
      <p:sp>
        <p:nvSpPr>
          <p:cNvPr id="37" name="TextBox 36">
            <a:extLst>
              <a:ext uri="{FF2B5EF4-FFF2-40B4-BE49-F238E27FC236}">
                <a16:creationId xmlns:a16="http://schemas.microsoft.com/office/drawing/2014/main" id="{0832A0B0-0894-881D-1A4A-50875384267F}"/>
              </a:ext>
            </a:extLst>
          </p:cNvPr>
          <p:cNvSpPr txBox="1"/>
          <p:nvPr/>
        </p:nvSpPr>
        <p:spPr>
          <a:xfrm>
            <a:off x="6786454" y="6369677"/>
            <a:ext cx="891591" cy="369332"/>
          </a:xfrm>
          <a:prstGeom prst="rect">
            <a:avLst/>
          </a:prstGeom>
          <a:noFill/>
        </p:spPr>
        <p:txBody>
          <a:bodyPr wrap="none" rtlCol="0">
            <a:spAutoFit/>
          </a:bodyPr>
          <a:lstStyle/>
          <a:p>
            <a:r>
              <a:rPr lang="en-US" dirty="0"/>
              <a:t>is </a:t>
            </a:r>
            <a:r>
              <a:rPr lang="en-US" b="1" i="1" dirty="0"/>
              <a:t>small</a:t>
            </a:r>
          </a:p>
        </p:txBody>
      </p:sp>
      <p:pic>
        <p:nvPicPr>
          <p:cNvPr id="38" name="Picture 37">
            <a:extLst>
              <a:ext uri="{FF2B5EF4-FFF2-40B4-BE49-F238E27FC236}">
                <a16:creationId xmlns:a16="http://schemas.microsoft.com/office/drawing/2014/main" id="{252D10C5-C9A3-0A28-2830-B7B2F2CBB868}"/>
              </a:ext>
            </a:extLst>
          </p:cNvPr>
          <p:cNvPicPr>
            <a:picLocks noChangeAspect="1"/>
          </p:cNvPicPr>
          <p:nvPr/>
        </p:nvPicPr>
        <p:blipFill>
          <a:blip r:embed="rId2"/>
          <a:stretch>
            <a:fillRect/>
          </a:stretch>
        </p:blipFill>
        <p:spPr>
          <a:xfrm>
            <a:off x="6278888" y="6269109"/>
            <a:ext cx="469900" cy="469900"/>
          </a:xfrm>
          <a:prstGeom prst="rect">
            <a:avLst/>
          </a:prstGeom>
        </p:spPr>
      </p:pic>
      <p:sp>
        <p:nvSpPr>
          <p:cNvPr id="39" name="TextBox 38">
            <a:extLst>
              <a:ext uri="{FF2B5EF4-FFF2-40B4-BE49-F238E27FC236}">
                <a16:creationId xmlns:a16="http://schemas.microsoft.com/office/drawing/2014/main" id="{BF89A2FE-7CD4-EB0E-8616-014EC7E129BD}"/>
              </a:ext>
            </a:extLst>
          </p:cNvPr>
          <p:cNvSpPr txBox="1"/>
          <p:nvPr/>
        </p:nvSpPr>
        <p:spPr>
          <a:xfrm>
            <a:off x="2942675" y="481205"/>
            <a:ext cx="3115659" cy="461665"/>
          </a:xfrm>
          <a:prstGeom prst="rect">
            <a:avLst/>
          </a:prstGeom>
          <a:noFill/>
        </p:spPr>
        <p:txBody>
          <a:bodyPr wrap="square" rtlCol="0">
            <a:spAutoFit/>
          </a:bodyPr>
          <a:lstStyle/>
          <a:p>
            <a:r>
              <a:rPr lang="en-US" sz="2400" b="1" dirty="0">
                <a:solidFill>
                  <a:srgbClr val="FF0000"/>
                </a:solidFill>
              </a:rPr>
              <a:t>Hard</a:t>
            </a:r>
            <a:r>
              <a:rPr lang="en-US" sz="2400" dirty="0"/>
              <a:t> to solve ASP</a:t>
            </a:r>
          </a:p>
        </p:txBody>
      </p:sp>
      <p:grpSp>
        <p:nvGrpSpPr>
          <p:cNvPr id="40" name="Group 39">
            <a:extLst>
              <a:ext uri="{FF2B5EF4-FFF2-40B4-BE49-F238E27FC236}">
                <a16:creationId xmlns:a16="http://schemas.microsoft.com/office/drawing/2014/main" id="{B59A883C-8D79-4E3D-59AF-626BA8AE3D13}"/>
              </a:ext>
            </a:extLst>
          </p:cNvPr>
          <p:cNvGrpSpPr/>
          <p:nvPr/>
        </p:nvGrpSpPr>
        <p:grpSpPr>
          <a:xfrm>
            <a:off x="3349557" y="1107542"/>
            <a:ext cx="2159677" cy="1833748"/>
            <a:chOff x="6544083" y="3637570"/>
            <a:chExt cx="3709102" cy="2788945"/>
          </a:xfrm>
        </p:grpSpPr>
        <p:grpSp>
          <p:nvGrpSpPr>
            <p:cNvPr id="41" name="Google Shape;139;p13">
              <a:extLst>
                <a:ext uri="{FF2B5EF4-FFF2-40B4-BE49-F238E27FC236}">
                  <a16:creationId xmlns:a16="http://schemas.microsoft.com/office/drawing/2014/main" id="{D7A74FC0-2E84-8776-F134-67FF858D4FDA}"/>
                </a:ext>
              </a:extLst>
            </p:cNvPr>
            <p:cNvGrpSpPr/>
            <p:nvPr/>
          </p:nvGrpSpPr>
          <p:grpSpPr>
            <a:xfrm>
              <a:off x="6544083" y="3637570"/>
              <a:ext cx="3709102" cy="2718211"/>
              <a:chOff x="4593376" y="1599099"/>
              <a:chExt cx="2200589" cy="1640067"/>
            </a:xfrm>
          </p:grpSpPr>
          <p:cxnSp>
            <p:nvCxnSpPr>
              <p:cNvPr id="43" name="Google Shape;140;p13">
                <a:extLst>
                  <a:ext uri="{FF2B5EF4-FFF2-40B4-BE49-F238E27FC236}">
                    <a16:creationId xmlns:a16="http://schemas.microsoft.com/office/drawing/2014/main" id="{82EB8693-438B-C344-1297-C1503E231F7D}"/>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44" name="Google Shape;141;p13">
                <a:extLst>
                  <a:ext uri="{FF2B5EF4-FFF2-40B4-BE49-F238E27FC236}">
                    <a16:creationId xmlns:a16="http://schemas.microsoft.com/office/drawing/2014/main" id="{1D9F01DB-2B5C-81E1-5BD9-06F0EE18D305}"/>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45" name="Google Shape;142;p13">
                <a:extLst>
                  <a:ext uri="{FF2B5EF4-FFF2-40B4-BE49-F238E27FC236}">
                    <a16:creationId xmlns:a16="http://schemas.microsoft.com/office/drawing/2014/main" id="{FF460170-1B07-A1B2-78AD-2A3D945CF482}"/>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46" name="Google Shape;143;p13">
                <a:extLst>
                  <a:ext uri="{FF2B5EF4-FFF2-40B4-BE49-F238E27FC236}">
                    <a16:creationId xmlns:a16="http://schemas.microsoft.com/office/drawing/2014/main" id="{6394FF32-9397-90E2-0802-1FD211069640}"/>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47" name="Google Shape;144;p13">
                <a:extLst>
                  <a:ext uri="{FF2B5EF4-FFF2-40B4-BE49-F238E27FC236}">
                    <a16:creationId xmlns:a16="http://schemas.microsoft.com/office/drawing/2014/main" id="{4545E596-92EB-A190-5EE9-33FF5FCEA9CE}"/>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48" name="Google Shape;145;p13">
                <a:extLst>
                  <a:ext uri="{FF2B5EF4-FFF2-40B4-BE49-F238E27FC236}">
                    <a16:creationId xmlns:a16="http://schemas.microsoft.com/office/drawing/2014/main" id="{811F6F50-D01F-8483-E46F-B683F58C985F}"/>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49" name="Google Shape;146;p13">
                <a:extLst>
                  <a:ext uri="{FF2B5EF4-FFF2-40B4-BE49-F238E27FC236}">
                    <a16:creationId xmlns:a16="http://schemas.microsoft.com/office/drawing/2014/main" id="{63F51893-CB56-3707-F107-54028E29C3F7}"/>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50" name="Google Shape;149;p13">
                <a:extLst>
                  <a:ext uri="{FF2B5EF4-FFF2-40B4-BE49-F238E27FC236}">
                    <a16:creationId xmlns:a16="http://schemas.microsoft.com/office/drawing/2014/main" id="{3E1E3BB9-B385-2D5B-262A-F71584A72BD9}"/>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51" name="Google Shape;150;p13">
                <a:extLst>
                  <a:ext uri="{FF2B5EF4-FFF2-40B4-BE49-F238E27FC236}">
                    <a16:creationId xmlns:a16="http://schemas.microsoft.com/office/drawing/2014/main" id="{AA768B25-7B5A-AC05-F938-A727DBBC8B13}"/>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52" name="Google Shape;151;p13">
                <a:extLst>
                  <a:ext uri="{FF2B5EF4-FFF2-40B4-BE49-F238E27FC236}">
                    <a16:creationId xmlns:a16="http://schemas.microsoft.com/office/drawing/2014/main" id="{9B855FE2-C0C5-B396-C174-7139ECF874B0}"/>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53" name="Google Shape;152;p13">
                <a:extLst>
                  <a:ext uri="{FF2B5EF4-FFF2-40B4-BE49-F238E27FC236}">
                    <a16:creationId xmlns:a16="http://schemas.microsoft.com/office/drawing/2014/main" id="{F309F4B3-95BA-1B04-E8B6-AAD4B3890365}"/>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54" name="Google Shape;154;p13">
                <a:extLst>
                  <a:ext uri="{FF2B5EF4-FFF2-40B4-BE49-F238E27FC236}">
                    <a16:creationId xmlns:a16="http://schemas.microsoft.com/office/drawing/2014/main" id="{7DA85B84-36A9-A5FA-25EC-92C83B660352}"/>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55" name="Google Shape;155;p13">
                <a:extLst>
                  <a:ext uri="{FF2B5EF4-FFF2-40B4-BE49-F238E27FC236}">
                    <a16:creationId xmlns:a16="http://schemas.microsoft.com/office/drawing/2014/main" id="{4859D789-82D5-BE63-525F-C55C2D56A495}"/>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56" name="Google Shape;156;p13">
                <a:extLst>
                  <a:ext uri="{FF2B5EF4-FFF2-40B4-BE49-F238E27FC236}">
                    <a16:creationId xmlns:a16="http://schemas.microsoft.com/office/drawing/2014/main" id="{2D9D5ED9-3D38-F424-4AF2-DA94E28983DF}"/>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57" name="Google Shape;157;p13">
                <a:extLst>
                  <a:ext uri="{FF2B5EF4-FFF2-40B4-BE49-F238E27FC236}">
                    <a16:creationId xmlns:a16="http://schemas.microsoft.com/office/drawing/2014/main" id="{EF7F2B5E-DFB3-A88B-A20E-41BA22A3CF3A}"/>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58" name="Google Shape;158;p13">
                <a:extLst>
                  <a:ext uri="{FF2B5EF4-FFF2-40B4-BE49-F238E27FC236}">
                    <a16:creationId xmlns:a16="http://schemas.microsoft.com/office/drawing/2014/main" id="{E2F1FEF7-A7BF-FAF2-20E4-C6C80BBA9FA5}"/>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59" name="Google Shape;159;p13">
                <a:extLst>
                  <a:ext uri="{FF2B5EF4-FFF2-40B4-BE49-F238E27FC236}">
                    <a16:creationId xmlns:a16="http://schemas.microsoft.com/office/drawing/2014/main" id="{9A19C0AE-626E-DAD7-C06D-33DCA7696E60}"/>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60" name="Google Shape;160;p13">
                <a:extLst>
                  <a:ext uri="{FF2B5EF4-FFF2-40B4-BE49-F238E27FC236}">
                    <a16:creationId xmlns:a16="http://schemas.microsoft.com/office/drawing/2014/main" id="{D01A5B5E-6322-B375-59BA-3A43904C7689}"/>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61" name="Google Shape;161;p13">
                <a:extLst>
                  <a:ext uri="{FF2B5EF4-FFF2-40B4-BE49-F238E27FC236}">
                    <a16:creationId xmlns:a16="http://schemas.microsoft.com/office/drawing/2014/main" id="{5862EC2F-18B3-2B34-BDD6-18E9D9661205}"/>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62" name="Google Shape;162;p13">
                <a:extLst>
                  <a:ext uri="{FF2B5EF4-FFF2-40B4-BE49-F238E27FC236}">
                    <a16:creationId xmlns:a16="http://schemas.microsoft.com/office/drawing/2014/main" id="{54EF616D-2254-1B80-612A-C3B85CD289D5}"/>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63" name="Google Shape;163;p13">
                <a:extLst>
                  <a:ext uri="{FF2B5EF4-FFF2-40B4-BE49-F238E27FC236}">
                    <a16:creationId xmlns:a16="http://schemas.microsoft.com/office/drawing/2014/main" id="{BE1CCEE7-FEC3-E8EB-0849-DB475A1E7E09}"/>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64" name="Google Shape;164;p13">
                <a:extLst>
                  <a:ext uri="{FF2B5EF4-FFF2-40B4-BE49-F238E27FC236}">
                    <a16:creationId xmlns:a16="http://schemas.microsoft.com/office/drawing/2014/main" id="{25973BBF-3208-CB5E-FDFA-0EFDC097E165}"/>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65" name="Google Shape;165;p13">
                <a:extLst>
                  <a:ext uri="{FF2B5EF4-FFF2-40B4-BE49-F238E27FC236}">
                    <a16:creationId xmlns:a16="http://schemas.microsoft.com/office/drawing/2014/main" id="{1344A211-B773-94BB-8AB0-A1BB4DECE065}"/>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66" name="Google Shape;166;p13">
                <a:extLst>
                  <a:ext uri="{FF2B5EF4-FFF2-40B4-BE49-F238E27FC236}">
                    <a16:creationId xmlns:a16="http://schemas.microsoft.com/office/drawing/2014/main" id="{AF37C0FD-0003-2FFB-7D35-EA3573BA0E64}"/>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67" name="Google Shape;167;p13">
                <a:extLst>
                  <a:ext uri="{FF2B5EF4-FFF2-40B4-BE49-F238E27FC236}">
                    <a16:creationId xmlns:a16="http://schemas.microsoft.com/office/drawing/2014/main" id="{86DCE634-2D8F-EC67-429D-E771C7D67F2A}"/>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68" name="Google Shape;168;p13">
                <a:extLst>
                  <a:ext uri="{FF2B5EF4-FFF2-40B4-BE49-F238E27FC236}">
                    <a16:creationId xmlns:a16="http://schemas.microsoft.com/office/drawing/2014/main" id="{332170A8-8BDD-2913-C066-60AA38370FB5}"/>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69" name="Google Shape;169;p13">
                <a:extLst>
                  <a:ext uri="{FF2B5EF4-FFF2-40B4-BE49-F238E27FC236}">
                    <a16:creationId xmlns:a16="http://schemas.microsoft.com/office/drawing/2014/main" id="{593B1074-58B3-ACA5-D07A-FCB74887B0E1}"/>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0" name="Google Shape;170;p13">
                <a:extLst>
                  <a:ext uri="{FF2B5EF4-FFF2-40B4-BE49-F238E27FC236}">
                    <a16:creationId xmlns:a16="http://schemas.microsoft.com/office/drawing/2014/main" id="{97B991B5-DBF9-8C6E-31C3-07C9AEB5F108}"/>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1" name="Google Shape;171;p13">
                <a:extLst>
                  <a:ext uri="{FF2B5EF4-FFF2-40B4-BE49-F238E27FC236}">
                    <a16:creationId xmlns:a16="http://schemas.microsoft.com/office/drawing/2014/main" id="{3EE49F3A-34A2-D9CA-D76F-73B629CDFB8B}"/>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2" name="Google Shape;172;p13">
                <a:extLst>
                  <a:ext uri="{FF2B5EF4-FFF2-40B4-BE49-F238E27FC236}">
                    <a16:creationId xmlns:a16="http://schemas.microsoft.com/office/drawing/2014/main" id="{82B14542-8C65-CF91-B5BF-BFE160998CF9}"/>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73" name="Google Shape;173;p13">
                <a:extLst>
                  <a:ext uri="{FF2B5EF4-FFF2-40B4-BE49-F238E27FC236}">
                    <a16:creationId xmlns:a16="http://schemas.microsoft.com/office/drawing/2014/main" id="{166B64BA-C146-6DCB-D834-569B65DC8B14}"/>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4" name="Google Shape;174;p13">
                <a:extLst>
                  <a:ext uri="{FF2B5EF4-FFF2-40B4-BE49-F238E27FC236}">
                    <a16:creationId xmlns:a16="http://schemas.microsoft.com/office/drawing/2014/main" id="{A2268521-3C1A-5E65-44BF-AC6B032BCD7F}"/>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75" name="Google Shape;175;p13">
                <a:extLst>
                  <a:ext uri="{FF2B5EF4-FFF2-40B4-BE49-F238E27FC236}">
                    <a16:creationId xmlns:a16="http://schemas.microsoft.com/office/drawing/2014/main" id="{1A1C860C-4723-9D45-6521-711A3A28F500}"/>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76" name="Google Shape;176;p13">
                <a:extLst>
                  <a:ext uri="{FF2B5EF4-FFF2-40B4-BE49-F238E27FC236}">
                    <a16:creationId xmlns:a16="http://schemas.microsoft.com/office/drawing/2014/main" id="{14C2F36C-F82B-B332-4F6D-FB08717D8EC5}"/>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77" name="Google Shape;177;p13">
                <a:extLst>
                  <a:ext uri="{FF2B5EF4-FFF2-40B4-BE49-F238E27FC236}">
                    <a16:creationId xmlns:a16="http://schemas.microsoft.com/office/drawing/2014/main" id="{90B370B3-3A3E-EA0D-B5B3-7781DE6A16C5}"/>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78" name="Google Shape;178;p13">
                <a:extLst>
                  <a:ext uri="{FF2B5EF4-FFF2-40B4-BE49-F238E27FC236}">
                    <a16:creationId xmlns:a16="http://schemas.microsoft.com/office/drawing/2014/main" id="{F5DB0ACD-FBEA-010B-61E9-58A720BCD49D}"/>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79" name="Google Shape;179;p13">
                <a:extLst>
                  <a:ext uri="{FF2B5EF4-FFF2-40B4-BE49-F238E27FC236}">
                    <a16:creationId xmlns:a16="http://schemas.microsoft.com/office/drawing/2014/main" id="{C4FD4A02-4CCD-2D27-D234-F294875ED349}"/>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80" name="Google Shape;180;p13">
                <a:extLst>
                  <a:ext uri="{FF2B5EF4-FFF2-40B4-BE49-F238E27FC236}">
                    <a16:creationId xmlns:a16="http://schemas.microsoft.com/office/drawing/2014/main" id="{F8CD95AB-0E97-817A-1568-4002FA3F3DE5}"/>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81" name="Google Shape;181;p13">
                <a:extLst>
                  <a:ext uri="{FF2B5EF4-FFF2-40B4-BE49-F238E27FC236}">
                    <a16:creationId xmlns:a16="http://schemas.microsoft.com/office/drawing/2014/main" id="{F5CCC766-973A-D1CE-3AAA-98F99395A8D5}"/>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2" name="Google Shape;182;p13">
                <a:extLst>
                  <a:ext uri="{FF2B5EF4-FFF2-40B4-BE49-F238E27FC236}">
                    <a16:creationId xmlns:a16="http://schemas.microsoft.com/office/drawing/2014/main" id="{20360A49-A5C1-CE4B-587E-C3626DF40C86}"/>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3" name="Google Shape;183;p13">
                <a:extLst>
                  <a:ext uri="{FF2B5EF4-FFF2-40B4-BE49-F238E27FC236}">
                    <a16:creationId xmlns:a16="http://schemas.microsoft.com/office/drawing/2014/main" id="{86C581A7-AA9A-C5D9-B4B4-F12B4707226C}"/>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4" name="Google Shape;184;p13">
                <a:extLst>
                  <a:ext uri="{FF2B5EF4-FFF2-40B4-BE49-F238E27FC236}">
                    <a16:creationId xmlns:a16="http://schemas.microsoft.com/office/drawing/2014/main" id="{89727826-D088-26B8-8327-4413E941DCE6}"/>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5" name="Google Shape;185;p13">
                <a:extLst>
                  <a:ext uri="{FF2B5EF4-FFF2-40B4-BE49-F238E27FC236}">
                    <a16:creationId xmlns:a16="http://schemas.microsoft.com/office/drawing/2014/main" id="{5D794045-D7BA-F287-8481-1F8A416C8AA7}"/>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6" name="Google Shape;186;p13">
                <a:extLst>
                  <a:ext uri="{FF2B5EF4-FFF2-40B4-BE49-F238E27FC236}">
                    <a16:creationId xmlns:a16="http://schemas.microsoft.com/office/drawing/2014/main" id="{38176CF1-901B-8903-0628-E9640AB012A2}"/>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7" name="Google Shape;187;p13">
                <a:extLst>
                  <a:ext uri="{FF2B5EF4-FFF2-40B4-BE49-F238E27FC236}">
                    <a16:creationId xmlns:a16="http://schemas.microsoft.com/office/drawing/2014/main" id="{E8484393-9F59-518B-A01B-D446F5153E50}"/>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8" name="Google Shape;188;p13">
                <a:extLst>
                  <a:ext uri="{FF2B5EF4-FFF2-40B4-BE49-F238E27FC236}">
                    <a16:creationId xmlns:a16="http://schemas.microsoft.com/office/drawing/2014/main" id="{3B70C413-CC0F-403B-1069-7525E00F0EC0}"/>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9" name="Google Shape;189;p13">
                <a:extLst>
                  <a:ext uri="{FF2B5EF4-FFF2-40B4-BE49-F238E27FC236}">
                    <a16:creationId xmlns:a16="http://schemas.microsoft.com/office/drawing/2014/main" id="{BFA2EB0C-DA2F-CF9D-1912-AAD497D55721}"/>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0" name="Google Shape;191;p13">
                <a:extLst>
                  <a:ext uri="{FF2B5EF4-FFF2-40B4-BE49-F238E27FC236}">
                    <a16:creationId xmlns:a16="http://schemas.microsoft.com/office/drawing/2014/main" id="{96D94763-9AA1-4D55-2BF4-05C9E2FDE6F7}"/>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1" name="Google Shape;192;p13">
                <a:extLst>
                  <a:ext uri="{FF2B5EF4-FFF2-40B4-BE49-F238E27FC236}">
                    <a16:creationId xmlns:a16="http://schemas.microsoft.com/office/drawing/2014/main" id="{4BA75576-6E7B-D52E-958C-77E4CFA45C3A}"/>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2" name="Google Shape;193;p13">
                <a:extLst>
                  <a:ext uri="{FF2B5EF4-FFF2-40B4-BE49-F238E27FC236}">
                    <a16:creationId xmlns:a16="http://schemas.microsoft.com/office/drawing/2014/main" id="{1A4267B4-E4CF-22A6-9FEE-DCB8F5F427D5}"/>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3" name="Google Shape;194;p13">
                <a:extLst>
                  <a:ext uri="{FF2B5EF4-FFF2-40B4-BE49-F238E27FC236}">
                    <a16:creationId xmlns:a16="http://schemas.microsoft.com/office/drawing/2014/main" id="{E1C500F7-8445-0017-F5EE-7A6694F3BBF7}"/>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4" name="Google Shape;195;p13">
                <a:extLst>
                  <a:ext uri="{FF2B5EF4-FFF2-40B4-BE49-F238E27FC236}">
                    <a16:creationId xmlns:a16="http://schemas.microsoft.com/office/drawing/2014/main" id="{7F56D62B-8FE0-5CFC-6065-2E11F06215C0}"/>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5" name="Google Shape;196;p13">
                <a:extLst>
                  <a:ext uri="{FF2B5EF4-FFF2-40B4-BE49-F238E27FC236}">
                    <a16:creationId xmlns:a16="http://schemas.microsoft.com/office/drawing/2014/main" id="{229B9396-0850-CB31-34F2-AF82478CF0CE}"/>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6" name="Google Shape;197;p13">
                <a:extLst>
                  <a:ext uri="{FF2B5EF4-FFF2-40B4-BE49-F238E27FC236}">
                    <a16:creationId xmlns:a16="http://schemas.microsoft.com/office/drawing/2014/main" id="{F2748A61-C56B-E35D-595D-164D915ACEBB}"/>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7" name="Google Shape;199;p13">
                <a:extLst>
                  <a:ext uri="{FF2B5EF4-FFF2-40B4-BE49-F238E27FC236}">
                    <a16:creationId xmlns:a16="http://schemas.microsoft.com/office/drawing/2014/main" id="{969229E4-5DF0-1494-C877-91F9ADBC5F31}"/>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42" name="Google Shape;148;p13">
              <a:extLst>
                <a:ext uri="{FF2B5EF4-FFF2-40B4-BE49-F238E27FC236}">
                  <a16:creationId xmlns:a16="http://schemas.microsoft.com/office/drawing/2014/main" id="{25743048-B304-51C1-FBB2-1833D328443E}"/>
                </a:ext>
              </a:extLst>
            </p:cNvPr>
            <p:cNvSpPr/>
            <p:nvPr/>
          </p:nvSpPr>
          <p:spPr>
            <a:xfrm>
              <a:off x="7873450" y="4808127"/>
              <a:ext cx="1349752" cy="1618388"/>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noFill/>
            <a:ln w="19050" cap="flat" cmpd="sng">
              <a:solidFill>
                <a:srgbClr val="595959"/>
              </a:solidFill>
              <a:prstDash val="dash"/>
              <a:round/>
              <a:headEnd type="none" w="med" len="med"/>
              <a:tailEnd type="none" w="med" len="med"/>
            </a:ln>
          </p:spPr>
        </p:sp>
      </p:grpSp>
      <p:sp>
        <p:nvSpPr>
          <p:cNvPr id="98" name="Freeform 97">
            <a:extLst>
              <a:ext uri="{FF2B5EF4-FFF2-40B4-BE49-F238E27FC236}">
                <a16:creationId xmlns:a16="http://schemas.microsoft.com/office/drawing/2014/main" id="{6993619B-88D3-3F5E-9A80-88748F54BC02}"/>
              </a:ext>
            </a:extLst>
          </p:cNvPr>
          <p:cNvSpPr/>
          <p:nvPr/>
        </p:nvSpPr>
        <p:spPr>
          <a:xfrm>
            <a:off x="3214688" y="1928813"/>
            <a:ext cx="828675" cy="1071562"/>
          </a:xfrm>
          <a:custGeom>
            <a:avLst/>
            <a:gdLst>
              <a:gd name="connsiteX0" fmla="*/ 0 w 828675"/>
              <a:gd name="connsiteY0" fmla="*/ 57150 h 1071562"/>
              <a:gd name="connsiteX1" fmla="*/ 0 w 828675"/>
              <a:gd name="connsiteY1" fmla="*/ 57150 h 1071562"/>
              <a:gd name="connsiteX2" fmla="*/ 14287 w 828675"/>
              <a:gd name="connsiteY2" fmla="*/ 428625 h 1071562"/>
              <a:gd name="connsiteX3" fmla="*/ 28575 w 828675"/>
              <a:gd name="connsiteY3" fmla="*/ 471487 h 1071562"/>
              <a:gd name="connsiteX4" fmla="*/ 42862 w 828675"/>
              <a:gd name="connsiteY4" fmla="*/ 528637 h 1071562"/>
              <a:gd name="connsiteX5" fmla="*/ 100012 w 828675"/>
              <a:gd name="connsiteY5" fmla="*/ 628650 h 1071562"/>
              <a:gd name="connsiteX6" fmla="*/ 142875 w 828675"/>
              <a:gd name="connsiteY6" fmla="*/ 714375 h 1071562"/>
              <a:gd name="connsiteX7" fmla="*/ 200025 w 828675"/>
              <a:gd name="connsiteY7" fmla="*/ 800100 h 1071562"/>
              <a:gd name="connsiteX8" fmla="*/ 257175 w 828675"/>
              <a:gd name="connsiteY8" fmla="*/ 885825 h 1071562"/>
              <a:gd name="connsiteX9" fmla="*/ 285750 w 828675"/>
              <a:gd name="connsiteY9" fmla="*/ 928687 h 1071562"/>
              <a:gd name="connsiteX10" fmla="*/ 314325 w 828675"/>
              <a:gd name="connsiteY10" fmla="*/ 971550 h 1071562"/>
              <a:gd name="connsiteX11" fmla="*/ 357187 w 828675"/>
              <a:gd name="connsiteY11" fmla="*/ 1000125 h 1071562"/>
              <a:gd name="connsiteX12" fmla="*/ 400050 w 828675"/>
              <a:gd name="connsiteY12" fmla="*/ 1042987 h 1071562"/>
              <a:gd name="connsiteX13" fmla="*/ 485775 w 828675"/>
              <a:gd name="connsiteY13" fmla="*/ 1071562 h 1071562"/>
              <a:gd name="connsiteX14" fmla="*/ 742950 w 828675"/>
              <a:gd name="connsiteY14" fmla="*/ 1057275 h 1071562"/>
              <a:gd name="connsiteX15" fmla="*/ 785812 w 828675"/>
              <a:gd name="connsiteY15" fmla="*/ 1042987 h 1071562"/>
              <a:gd name="connsiteX16" fmla="*/ 828675 w 828675"/>
              <a:gd name="connsiteY16" fmla="*/ 957262 h 1071562"/>
              <a:gd name="connsiteX17" fmla="*/ 785812 w 828675"/>
              <a:gd name="connsiteY17" fmla="*/ 800100 h 1071562"/>
              <a:gd name="connsiteX18" fmla="*/ 771525 w 828675"/>
              <a:gd name="connsiteY18" fmla="*/ 757237 h 1071562"/>
              <a:gd name="connsiteX19" fmla="*/ 657225 w 828675"/>
              <a:gd name="connsiteY19" fmla="*/ 628650 h 1071562"/>
              <a:gd name="connsiteX20" fmla="*/ 628650 w 828675"/>
              <a:gd name="connsiteY20" fmla="*/ 571500 h 1071562"/>
              <a:gd name="connsiteX21" fmla="*/ 571500 w 828675"/>
              <a:gd name="connsiteY21" fmla="*/ 471487 h 1071562"/>
              <a:gd name="connsiteX22" fmla="*/ 528637 w 828675"/>
              <a:gd name="connsiteY22" fmla="*/ 385762 h 1071562"/>
              <a:gd name="connsiteX23" fmla="*/ 514350 w 828675"/>
              <a:gd name="connsiteY23" fmla="*/ 328612 h 1071562"/>
              <a:gd name="connsiteX24" fmla="*/ 485775 w 828675"/>
              <a:gd name="connsiteY24" fmla="*/ 200025 h 1071562"/>
              <a:gd name="connsiteX25" fmla="*/ 457200 w 828675"/>
              <a:gd name="connsiteY25" fmla="*/ 114300 h 1071562"/>
              <a:gd name="connsiteX26" fmla="*/ 400050 w 828675"/>
              <a:gd name="connsiteY26" fmla="*/ 28575 h 1071562"/>
              <a:gd name="connsiteX27" fmla="*/ 314325 w 828675"/>
              <a:gd name="connsiteY27" fmla="*/ 0 h 1071562"/>
              <a:gd name="connsiteX28" fmla="*/ 85725 w 828675"/>
              <a:gd name="connsiteY28" fmla="*/ 14287 h 1071562"/>
              <a:gd name="connsiteX29" fmla="*/ 42862 w 828675"/>
              <a:gd name="connsiteY29" fmla="*/ 28575 h 1071562"/>
              <a:gd name="connsiteX30" fmla="*/ 0 w 828675"/>
              <a:gd name="connsiteY30" fmla="*/ 5715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8675" h="1071562">
                <a:moveTo>
                  <a:pt x="0" y="57150"/>
                </a:moveTo>
                <a:lnTo>
                  <a:pt x="0" y="57150"/>
                </a:lnTo>
                <a:cubicBezTo>
                  <a:pt x="4762" y="180975"/>
                  <a:pt x="5761" y="305002"/>
                  <a:pt x="14287" y="428625"/>
                </a:cubicBezTo>
                <a:cubicBezTo>
                  <a:pt x="15323" y="443650"/>
                  <a:pt x="24438" y="457006"/>
                  <a:pt x="28575" y="471487"/>
                </a:cubicBezTo>
                <a:cubicBezTo>
                  <a:pt x="33970" y="490368"/>
                  <a:pt x="35967" y="510251"/>
                  <a:pt x="42862" y="528637"/>
                </a:cubicBezTo>
                <a:cubicBezTo>
                  <a:pt x="80429" y="628818"/>
                  <a:pt x="58564" y="545755"/>
                  <a:pt x="100012" y="628650"/>
                </a:cubicBezTo>
                <a:cubicBezTo>
                  <a:pt x="159166" y="746956"/>
                  <a:pt x="60982" y="591534"/>
                  <a:pt x="142875" y="714375"/>
                </a:cubicBezTo>
                <a:cubicBezTo>
                  <a:pt x="170199" y="796348"/>
                  <a:pt x="137595" y="719832"/>
                  <a:pt x="200025" y="800100"/>
                </a:cubicBezTo>
                <a:cubicBezTo>
                  <a:pt x="221110" y="827209"/>
                  <a:pt x="238125" y="857250"/>
                  <a:pt x="257175" y="885825"/>
                </a:cubicBezTo>
                <a:lnTo>
                  <a:pt x="285750" y="928687"/>
                </a:lnTo>
                <a:cubicBezTo>
                  <a:pt x="295275" y="942975"/>
                  <a:pt x="300037" y="962025"/>
                  <a:pt x="314325" y="971550"/>
                </a:cubicBezTo>
                <a:cubicBezTo>
                  <a:pt x="328612" y="981075"/>
                  <a:pt x="343996" y="989132"/>
                  <a:pt x="357187" y="1000125"/>
                </a:cubicBezTo>
                <a:cubicBezTo>
                  <a:pt x="372709" y="1013060"/>
                  <a:pt x="382387" y="1033174"/>
                  <a:pt x="400050" y="1042987"/>
                </a:cubicBezTo>
                <a:cubicBezTo>
                  <a:pt x="426380" y="1057615"/>
                  <a:pt x="485775" y="1071562"/>
                  <a:pt x="485775" y="1071562"/>
                </a:cubicBezTo>
                <a:cubicBezTo>
                  <a:pt x="571500" y="1066800"/>
                  <a:pt x="657480" y="1065415"/>
                  <a:pt x="742950" y="1057275"/>
                </a:cubicBezTo>
                <a:cubicBezTo>
                  <a:pt x="757942" y="1055847"/>
                  <a:pt x="774052" y="1052395"/>
                  <a:pt x="785812" y="1042987"/>
                </a:cubicBezTo>
                <a:cubicBezTo>
                  <a:pt x="810991" y="1022844"/>
                  <a:pt x="819263" y="985498"/>
                  <a:pt x="828675" y="957262"/>
                </a:cubicBezTo>
                <a:cubicBezTo>
                  <a:pt x="802962" y="751568"/>
                  <a:pt x="839842" y="908162"/>
                  <a:pt x="785812" y="800100"/>
                </a:cubicBezTo>
                <a:cubicBezTo>
                  <a:pt x="779077" y="786629"/>
                  <a:pt x="780771" y="769125"/>
                  <a:pt x="771525" y="757237"/>
                </a:cubicBezTo>
                <a:cubicBezTo>
                  <a:pt x="678050" y="637053"/>
                  <a:pt x="706350" y="714619"/>
                  <a:pt x="657225" y="628650"/>
                </a:cubicBezTo>
                <a:cubicBezTo>
                  <a:pt x="646658" y="610158"/>
                  <a:pt x="639217" y="589992"/>
                  <a:pt x="628650" y="571500"/>
                </a:cubicBezTo>
                <a:cubicBezTo>
                  <a:pt x="587652" y="499754"/>
                  <a:pt x="608509" y="557840"/>
                  <a:pt x="571500" y="471487"/>
                </a:cubicBezTo>
                <a:cubicBezTo>
                  <a:pt x="536008" y="388674"/>
                  <a:pt x="583551" y="468133"/>
                  <a:pt x="528637" y="385762"/>
                </a:cubicBezTo>
                <a:cubicBezTo>
                  <a:pt x="523875" y="366712"/>
                  <a:pt x="518610" y="347781"/>
                  <a:pt x="514350" y="328612"/>
                </a:cubicBezTo>
                <a:cubicBezTo>
                  <a:pt x="502701" y="276191"/>
                  <a:pt x="500704" y="249788"/>
                  <a:pt x="485775" y="200025"/>
                </a:cubicBezTo>
                <a:cubicBezTo>
                  <a:pt x="477120" y="171175"/>
                  <a:pt x="473908" y="139362"/>
                  <a:pt x="457200" y="114300"/>
                </a:cubicBezTo>
                <a:cubicBezTo>
                  <a:pt x="438150" y="85725"/>
                  <a:pt x="432631" y="39435"/>
                  <a:pt x="400050" y="28575"/>
                </a:cubicBezTo>
                <a:lnTo>
                  <a:pt x="314325" y="0"/>
                </a:lnTo>
                <a:cubicBezTo>
                  <a:pt x="238125" y="4762"/>
                  <a:pt x="161654" y="6294"/>
                  <a:pt x="85725" y="14287"/>
                </a:cubicBezTo>
                <a:cubicBezTo>
                  <a:pt x="70747" y="15864"/>
                  <a:pt x="54622" y="19167"/>
                  <a:pt x="42862" y="28575"/>
                </a:cubicBezTo>
                <a:cubicBezTo>
                  <a:pt x="29453" y="39302"/>
                  <a:pt x="7144" y="52388"/>
                  <a:pt x="0" y="57150"/>
                </a:cubicBezTo>
                <a:close/>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a:extLst>
              <a:ext uri="{FF2B5EF4-FFF2-40B4-BE49-F238E27FC236}">
                <a16:creationId xmlns:a16="http://schemas.microsoft.com/office/drawing/2014/main" id="{853DEDBB-A89E-DC76-D161-13C5B1FC6D2E}"/>
              </a:ext>
            </a:extLst>
          </p:cNvPr>
          <p:cNvSpPr/>
          <p:nvPr/>
        </p:nvSpPr>
        <p:spPr>
          <a:xfrm>
            <a:off x="3526778" y="1285875"/>
            <a:ext cx="571103" cy="1200150"/>
          </a:xfrm>
          <a:custGeom>
            <a:avLst/>
            <a:gdLst>
              <a:gd name="connsiteX0" fmla="*/ 202260 w 571103"/>
              <a:gd name="connsiteY0" fmla="*/ 0 h 1200150"/>
              <a:gd name="connsiteX1" fmla="*/ 202260 w 571103"/>
              <a:gd name="connsiteY1" fmla="*/ 0 h 1200150"/>
              <a:gd name="connsiteX2" fmla="*/ 102247 w 571103"/>
              <a:gd name="connsiteY2" fmla="*/ 71438 h 1200150"/>
              <a:gd name="connsiteX3" fmla="*/ 45097 w 571103"/>
              <a:gd name="connsiteY3" fmla="*/ 200025 h 1200150"/>
              <a:gd name="connsiteX4" fmla="*/ 30810 w 571103"/>
              <a:gd name="connsiteY4" fmla="*/ 242888 h 1200150"/>
              <a:gd name="connsiteX5" fmla="*/ 16522 w 571103"/>
              <a:gd name="connsiteY5" fmla="*/ 285750 h 1200150"/>
              <a:gd name="connsiteX6" fmla="*/ 16522 w 571103"/>
              <a:gd name="connsiteY6" fmla="*/ 571500 h 1200150"/>
              <a:gd name="connsiteX7" fmla="*/ 102247 w 571103"/>
              <a:gd name="connsiteY7" fmla="*/ 742950 h 1200150"/>
              <a:gd name="connsiteX8" fmla="*/ 145110 w 571103"/>
              <a:gd name="connsiteY8" fmla="*/ 828675 h 1200150"/>
              <a:gd name="connsiteX9" fmla="*/ 187972 w 571103"/>
              <a:gd name="connsiteY9" fmla="*/ 957263 h 1200150"/>
              <a:gd name="connsiteX10" fmla="*/ 202260 w 571103"/>
              <a:gd name="connsiteY10" fmla="*/ 1000125 h 1200150"/>
              <a:gd name="connsiteX11" fmla="*/ 316560 w 571103"/>
              <a:gd name="connsiteY11" fmla="*/ 1128713 h 1200150"/>
              <a:gd name="connsiteX12" fmla="*/ 402285 w 571103"/>
              <a:gd name="connsiteY12" fmla="*/ 1185863 h 1200150"/>
              <a:gd name="connsiteX13" fmla="*/ 445147 w 571103"/>
              <a:gd name="connsiteY13" fmla="*/ 1200150 h 1200150"/>
              <a:gd name="connsiteX14" fmla="*/ 502297 w 571103"/>
              <a:gd name="connsiteY14" fmla="*/ 1185863 h 1200150"/>
              <a:gd name="connsiteX15" fmla="*/ 545160 w 571103"/>
              <a:gd name="connsiteY15" fmla="*/ 1100138 h 1200150"/>
              <a:gd name="connsiteX16" fmla="*/ 545160 w 571103"/>
              <a:gd name="connsiteY16" fmla="*/ 457200 h 1200150"/>
              <a:gd name="connsiteX17" fmla="*/ 530872 w 571103"/>
              <a:gd name="connsiteY17" fmla="*/ 400050 h 1200150"/>
              <a:gd name="connsiteX18" fmla="*/ 502297 w 571103"/>
              <a:gd name="connsiteY18" fmla="*/ 257175 h 1200150"/>
              <a:gd name="connsiteX19" fmla="*/ 488010 w 571103"/>
              <a:gd name="connsiteY19" fmla="*/ 214313 h 1200150"/>
              <a:gd name="connsiteX20" fmla="*/ 416572 w 571103"/>
              <a:gd name="connsiteY20" fmla="*/ 128588 h 1200150"/>
              <a:gd name="connsiteX21" fmla="*/ 373710 w 571103"/>
              <a:gd name="connsiteY21" fmla="*/ 114300 h 1200150"/>
              <a:gd name="connsiteX22" fmla="*/ 330847 w 571103"/>
              <a:gd name="connsiteY22" fmla="*/ 85725 h 1200150"/>
              <a:gd name="connsiteX23" fmla="*/ 259410 w 571103"/>
              <a:gd name="connsiteY23" fmla="*/ 71438 h 1200150"/>
              <a:gd name="connsiteX24" fmla="*/ 145110 w 571103"/>
              <a:gd name="connsiteY24" fmla="*/ 57150 h 1200150"/>
              <a:gd name="connsiteX25" fmla="*/ 202260 w 571103"/>
              <a:gd name="connsiteY25" fmla="*/ 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103" h="1200150">
                <a:moveTo>
                  <a:pt x="202260" y="0"/>
                </a:moveTo>
                <a:lnTo>
                  <a:pt x="202260" y="0"/>
                </a:lnTo>
                <a:cubicBezTo>
                  <a:pt x="168922" y="23813"/>
                  <a:pt x="132868" y="44220"/>
                  <a:pt x="102247" y="71438"/>
                </a:cubicBezTo>
                <a:cubicBezTo>
                  <a:pt x="70072" y="100038"/>
                  <a:pt x="56109" y="166989"/>
                  <a:pt x="45097" y="200025"/>
                </a:cubicBezTo>
                <a:lnTo>
                  <a:pt x="30810" y="242888"/>
                </a:lnTo>
                <a:lnTo>
                  <a:pt x="16522" y="285750"/>
                </a:lnTo>
                <a:cubicBezTo>
                  <a:pt x="-1972" y="415211"/>
                  <a:pt x="-8783" y="411234"/>
                  <a:pt x="16522" y="571500"/>
                </a:cubicBezTo>
                <a:cubicBezTo>
                  <a:pt x="45670" y="756108"/>
                  <a:pt x="40118" y="556567"/>
                  <a:pt x="102247" y="742950"/>
                </a:cubicBezTo>
                <a:cubicBezTo>
                  <a:pt x="121965" y="802103"/>
                  <a:pt x="108181" y="773282"/>
                  <a:pt x="145110" y="828675"/>
                </a:cubicBezTo>
                <a:lnTo>
                  <a:pt x="187972" y="957263"/>
                </a:lnTo>
                <a:cubicBezTo>
                  <a:pt x="192734" y="971550"/>
                  <a:pt x="193906" y="987594"/>
                  <a:pt x="202260" y="1000125"/>
                </a:cubicBezTo>
                <a:cubicBezTo>
                  <a:pt x="236617" y="1051661"/>
                  <a:pt x="257839" y="1089566"/>
                  <a:pt x="316560" y="1128713"/>
                </a:cubicBezTo>
                <a:cubicBezTo>
                  <a:pt x="345135" y="1147763"/>
                  <a:pt x="369704" y="1175003"/>
                  <a:pt x="402285" y="1185863"/>
                </a:cubicBezTo>
                <a:lnTo>
                  <a:pt x="445147" y="1200150"/>
                </a:lnTo>
                <a:cubicBezTo>
                  <a:pt x="464197" y="1195388"/>
                  <a:pt x="485959" y="1196755"/>
                  <a:pt x="502297" y="1185863"/>
                </a:cubicBezTo>
                <a:cubicBezTo>
                  <a:pt x="526036" y="1170037"/>
                  <a:pt x="537010" y="1124587"/>
                  <a:pt x="545160" y="1100138"/>
                </a:cubicBezTo>
                <a:cubicBezTo>
                  <a:pt x="588500" y="840090"/>
                  <a:pt x="569754" y="985981"/>
                  <a:pt x="545160" y="457200"/>
                </a:cubicBezTo>
                <a:cubicBezTo>
                  <a:pt x="544248" y="437585"/>
                  <a:pt x="534986" y="419250"/>
                  <a:pt x="530872" y="400050"/>
                </a:cubicBezTo>
                <a:cubicBezTo>
                  <a:pt x="520695" y="352560"/>
                  <a:pt x="517655" y="303251"/>
                  <a:pt x="502297" y="257175"/>
                </a:cubicBezTo>
                <a:cubicBezTo>
                  <a:pt x="497535" y="242888"/>
                  <a:pt x="494745" y="227783"/>
                  <a:pt x="488010" y="214313"/>
                </a:cubicBezTo>
                <a:cubicBezTo>
                  <a:pt x="474831" y="187955"/>
                  <a:pt x="440273" y="144388"/>
                  <a:pt x="416572" y="128588"/>
                </a:cubicBezTo>
                <a:cubicBezTo>
                  <a:pt x="404041" y="120234"/>
                  <a:pt x="387180" y="121035"/>
                  <a:pt x="373710" y="114300"/>
                </a:cubicBezTo>
                <a:cubicBezTo>
                  <a:pt x="358351" y="106621"/>
                  <a:pt x="346925" y="91754"/>
                  <a:pt x="330847" y="85725"/>
                </a:cubicBezTo>
                <a:cubicBezTo>
                  <a:pt x="308109" y="77198"/>
                  <a:pt x="283116" y="76706"/>
                  <a:pt x="259410" y="71438"/>
                </a:cubicBezTo>
                <a:cubicBezTo>
                  <a:pt x="174322" y="52530"/>
                  <a:pt x="231071" y="57150"/>
                  <a:pt x="145110" y="57150"/>
                </a:cubicBezTo>
                <a:lnTo>
                  <a:pt x="202260" y="0"/>
                </a:lnTo>
                <a:close/>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a:extLst>
              <a:ext uri="{FF2B5EF4-FFF2-40B4-BE49-F238E27FC236}">
                <a16:creationId xmlns:a16="http://schemas.microsoft.com/office/drawing/2014/main" id="{E5B13D62-D84D-EEB8-E4CE-4C3379F8CB1F}"/>
              </a:ext>
            </a:extLst>
          </p:cNvPr>
          <p:cNvSpPr/>
          <p:nvPr/>
        </p:nvSpPr>
        <p:spPr>
          <a:xfrm>
            <a:off x="3543300" y="1042988"/>
            <a:ext cx="1214438" cy="800100"/>
          </a:xfrm>
          <a:custGeom>
            <a:avLst/>
            <a:gdLst>
              <a:gd name="connsiteX0" fmla="*/ 957263 w 1214438"/>
              <a:gd name="connsiteY0" fmla="*/ 0 h 800100"/>
              <a:gd name="connsiteX1" fmla="*/ 957263 w 1214438"/>
              <a:gd name="connsiteY1" fmla="*/ 0 h 800100"/>
              <a:gd name="connsiteX2" fmla="*/ 814388 w 1214438"/>
              <a:gd name="connsiteY2" fmla="*/ 14287 h 800100"/>
              <a:gd name="connsiteX3" fmla="*/ 457200 w 1214438"/>
              <a:gd name="connsiteY3" fmla="*/ 28575 h 800100"/>
              <a:gd name="connsiteX4" fmla="*/ 385763 w 1214438"/>
              <a:gd name="connsiteY4" fmla="*/ 42862 h 800100"/>
              <a:gd name="connsiteX5" fmla="*/ 285750 w 1214438"/>
              <a:gd name="connsiteY5" fmla="*/ 71437 h 800100"/>
              <a:gd name="connsiteX6" fmla="*/ 228600 w 1214438"/>
              <a:gd name="connsiteY6" fmla="*/ 85725 h 800100"/>
              <a:gd name="connsiteX7" fmla="*/ 142875 w 1214438"/>
              <a:gd name="connsiteY7" fmla="*/ 142875 h 800100"/>
              <a:gd name="connsiteX8" fmla="*/ 57150 w 1214438"/>
              <a:gd name="connsiteY8" fmla="*/ 214312 h 800100"/>
              <a:gd name="connsiteX9" fmla="*/ 42863 w 1214438"/>
              <a:gd name="connsiteY9" fmla="*/ 257175 h 800100"/>
              <a:gd name="connsiteX10" fmla="*/ 0 w 1214438"/>
              <a:gd name="connsiteY10" fmla="*/ 342900 h 800100"/>
              <a:gd name="connsiteX11" fmla="*/ 14288 w 1214438"/>
              <a:gd name="connsiteY11" fmla="*/ 471487 h 800100"/>
              <a:gd name="connsiteX12" fmla="*/ 57150 w 1214438"/>
              <a:gd name="connsiteY12" fmla="*/ 485775 h 800100"/>
              <a:gd name="connsiteX13" fmla="*/ 142875 w 1214438"/>
              <a:gd name="connsiteY13" fmla="*/ 542925 h 800100"/>
              <a:gd name="connsiteX14" fmla="*/ 342900 w 1214438"/>
              <a:gd name="connsiteY14" fmla="*/ 600075 h 800100"/>
              <a:gd name="connsiteX15" fmla="*/ 471488 w 1214438"/>
              <a:gd name="connsiteY15" fmla="*/ 628650 h 800100"/>
              <a:gd name="connsiteX16" fmla="*/ 557213 w 1214438"/>
              <a:gd name="connsiteY16" fmla="*/ 657225 h 800100"/>
              <a:gd name="connsiteX17" fmla="*/ 642938 w 1214438"/>
              <a:gd name="connsiteY17" fmla="*/ 700087 h 800100"/>
              <a:gd name="connsiteX18" fmla="*/ 685800 w 1214438"/>
              <a:gd name="connsiteY18" fmla="*/ 728662 h 800100"/>
              <a:gd name="connsiteX19" fmla="*/ 771525 w 1214438"/>
              <a:gd name="connsiteY19" fmla="*/ 757237 h 800100"/>
              <a:gd name="connsiteX20" fmla="*/ 814388 w 1214438"/>
              <a:gd name="connsiteY20" fmla="*/ 771525 h 800100"/>
              <a:gd name="connsiteX21" fmla="*/ 857250 w 1214438"/>
              <a:gd name="connsiteY21" fmla="*/ 785812 h 800100"/>
              <a:gd name="connsiteX22" fmla="*/ 900113 w 1214438"/>
              <a:gd name="connsiteY22" fmla="*/ 800100 h 800100"/>
              <a:gd name="connsiteX23" fmla="*/ 1014413 w 1214438"/>
              <a:gd name="connsiteY23" fmla="*/ 785812 h 800100"/>
              <a:gd name="connsiteX24" fmla="*/ 1057275 w 1214438"/>
              <a:gd name="connsiteY24" fmla="*/ 742950 h 800100"/>
              <a:gd name="connsiteX25" fmla="*/ 1100138 w 1214438"/>
              <a:gd name="connsiteY25" fmla="*/ 714375 h 800100"/>
              <a:gd name="connsiteX26" fmla="*/ 1157288 w 1214438"/>
              <a:gd name="connsiteY26" fmla="*/ 628650 h 800100"/>
              <a:gd name="connsiteX27" fmla="*/ 1171575 w 1214438"/>
              <a:gd name="connsiteY27" fmla="*/ 585787 h 800100"/>
              <a:gd name="connsiteX28" fmla="*/ 1214438 w 1214438"/>
              <a:gd name="connsiteY28" fmla="*/ 500062 h 800100"/>
              <a:gd name="connsiteX29" fmla="*/ 1200150 w 1214438"/>
              <a:gd name="connsiteY29" fmla="*/ 228600 h 800100"/>
              <a:gd name="connsiteX30" fmla="*/ 1185863 w 1214438"/>
              <a:gd name="connsiteY30" fmla="*/ 185737 h 800100"/>
              <a:gd name="connsiteX31" fmla="*/ 1100138 w 1214438"/>
              <a:gd name="connsiteY31" fmla="*/ 128587 h 800100"/>
              <a:gd name="connsiteX32" fmla="*/ 1057275 w 1214438"/>
              <a:gd name="connsiteY32" fmla="*/ 100012 h 800100"/>
              <a:gd name="connsiteX33" fmla="*/ 1014413 w 1214438"/>
              <a:gd name="connsiteY33" fmla="*/ 57150 h 800100"/>
              <a:gd name="connsiteX34" fmla="*/ 971550 w 1214438"/>
              <a:gd name="connsiteY34" fmla="*/ 42862 h 800100"/>
              <a:gd name="connsiteX35" fmla="*/ 957263 w 1214438"/>
              <a:gd name="connsiteY3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4438" h="800100">
                <a:moveTo>
                  <a:pt x="957263" y="0"/>
                </a:moveTo>
                <a:lnTo>
                  <a:pt x="957263" y="0"/>
                </a:lnTo>
                <a:cubicBezTo>
                  <a:pt x="909638" y="4762"/>
                  <a:pt x="862173" y="11556"/>
                  <a:pt x="814388" y="14287"/>
                </a:cubicBezTo>
                <a:cubicBezTo>
                  <a:pt x="695424" y="21085"/>
                  <a:pt x="576094" y="20649"/>
                  <a:pt x="457200" y="28575"/>
                </a:cubicBezTo>
                <a:cubicBezTo>
                  <a:pt x="432970" y="30190"/>
                  <a:pt x="409469" y="37594"/>
                  <a:pt x="385763" y="42862"/>
                </a:cubicBezTo>
                <a:cubicBezTo>
                  <a:pt x="285292" y="65189"/>
                  <a:pt x="369262" y="47577"/>
                  <a:pt x="285750" y="71437"/>
                </a:cubicBezTo>
                <a:cubicBezTo>
                  <a:pt x="266869" y="76831"/>
                  <a:pt x="247650" y="80962"/>
                  <a:pt x="228600" y="85725"/>
                </a:cubicBezTo>
                <a:cubicBezTo>
                  <a:pt x="200025" y="104775"/>
                  <a:pt x="167159" y="118591"/>
                  <a:pt x="142875" y="142875"/>
                </a:cubicBezTo>
                <a:cubicBezTo>
                  <a:pt x="87871" y="197879"/>
                  <a:pt x="116825" y="174529"/>
                  <a:pt x="57150" y="214312"/>
                </a:cubicBezTo>
                <a:cubicBezTo>
                  <a:pt x="52388" y="228600"/>
                  <a:pt x="49598" y="243704"/>
                  <a:pt x="42863" y="257175"/>
                </a:cubicBezTo>
                <a:cubicBezTo>
                  <a:pt x="-12534" y="367970"/>
                  <a:pt x="35916" y="235155"/>
                  <a:pt x="0" y="342900"/>
                </a:cubicBezTo>
                <a:cubicBezTo>
                  <a:pt x="4763" y="385762"/>
                  <a:pt x="-1729" y="431445"/>
                  <a:pt x="14288" y="471487"/>
                </a:cubicBezTo>
                <a:cubicBezTo>
                  <a:pt x="19881" y="485470"/>
                  <a:pt x="43985" y="478461"/>
                  <a:pt x="57150" y="485775"/>
                </a:cubicBezTo>
                <a:cubicBezTo>
                  <a:pt x="87171" y="502454"/>
                  <a:pt x="110294" y="532065"/>
                  <a:pt x="142875" y="542925"/>
                </a:cubicBezTo>
                <a:cubicBezTo>
                  <a:pt x="224574" y="570158"/>
                  <a:pt x="253205" y="582137"/>
                  <a:pt x="342900" y="600075"/>
                </a:cubicBezTo>
                <a:cubicBezTo>
                  <a:pt x="383698" y="608234"/>
                  <a:pt x="431124" y="616541"/>
                  <a:pt x="471488" y="628650"/>
                </a:cubicBezTo>
                <a:cubicBezTo>
                  <a:pt x="500338" y="637305"/>
                  <a:pt x="532151" y="640517"/>
                  <a:pt x="557213" y="657225"/>
                </a:cubicBezTo>
                <a:cubicBezTo>
                  <a:pt x="612606" y="694154"/>
                  <a:pt x="583785" y="680370"/>
                  <a:pt x="642938" y="700087"/>
                </a:cubicBezTo>
                <a:cubicBezTo>
                  <a:pt x="657225" y="709612"/>
                  <a:pt x="670109" y="721688"/>
                  <a:pt x="685800" y="728662"/>
                </a:cubicBezTo>
                <a:cubicBezTo>
                  <a:pt x="713325" y="740895"/>
                  <a:pt x="742950" y="747712"/>
                  <a:pt x="771525" y="757237"/>
                </a:cubicBezTo>
                <a:lnTo>
                  <a:pt x="814388" y="771525"/>
                </a:lnTo>
                <a:lnTo>
                  <a:pt x="857250" y="785812"/>
                </a:lnTo>
                <a:lnTo>
                  <a:pt x="900113" y="800100"/>
                </a:lnTo>
                <a:cubicBezTo>
                  <a:pt x="938213" y="795337"/>
                  <a:pt x="978328" y="798934"/>
                  <a:pt x="1014413" y="785812"/>
                </a:cubicBezTo>
                <a:cubicBezTo>
                  <a:pt x="1033402" y="778907"/>
                  <a:pt x="1041753" y="755885"/>
                  <a:pt x="1057275" y="742950"/>
                </a:cubicBezTo>
                <a:cubicBezTo>
                  <a:pt x="1070467" y="731957"/>
                  <a:pt x="1085850" y="723900"/>
                  <a:pt x="1100138" y="714375"/>
                </a:cubicBezTo>
                <a:cubicBezTo>
                  <a:pt x="1119188" y="685800"/>
                  <a:pt x="1146428" y="661231"/>
                  <a:pt x="1157288" y="628650"/>
                </a:cubicBezTo>
                <a:cubicBezTo>
                  <a:pt x="1162050" y="614362"/>
                  <a:pt x="1164840" y="599258"/>
                  <a:pt x="1171575" y="585787"/>
                </a:cubicBezTo>
                <a:cubicBezTo>
                  <a:pt x="1226972" y="474992"/>
                  <a:pt x="1178522" y="607807"/>
                  <a:pt x="1214438" y="500062"/>
                </a:cubicBezTo>
                <a:cubicBezTo>
                  <a:pt x="1209675" y="409575"/>
                  <a:pt x="1208354" y="318840"/>
                  <a:pt x="1200150" y="228600"/>
                </a:cubicBezTo>
                <a:cubicBezTo>
                  <a:pt x="1198786" y="213601"/>
                  <a:pt x="1196512" y="196386"/>
                  <a:pt x="1185863" y="185737"/>
                </a:cubicBezTo>
                <a:cubicBezTo>
                  <a:pt x="1161579" y="161453"/>
                  <a:pt x="1128713" y="147637"/>
                  <a:pt x="1100138" y="128587"/>
                </a:cubicBezTo>
                <a:cubicBezTo>
                  <a:pt x="1085850" y="119062"/>
                  <a:pt x="1069417" y="112154"/>
                  <a:pt x="1057275" y="100012"/>
                </a:cubicBezTo>
                <a:cubicBezTo>
                  <a:pt x="1042988" y="85725"/>
                  <a:pt x="1031225" y="68358"/>
                  <a:pt x="1014413" y="57150"/>
                </a:cubicBezTo>
                <a:cubicBezTo>
                  <a:pt x="1001882" y="48796"/>
                  <a:pt x="985021" y="49597"/>
                  <a:pt x="971550" y="42862"/>
                </a:cubicBezTo>
                <a:cubicBezTo>
                  <a:pt x="909117" y="11645"/>
                  <a:pt x="959644" y="7144"/>
                  <a:pt x="957263" y="0"/>
                </a:cubicBezTo>
                <a:close/>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0B76F0ED-6FFA-DE50-A521-7262A1643C89}"/>
              </a:ext>
            </a:extLst>
          </p:cNvPr>
          <p:cNvSpPr/>
          <p:nvPr/>
        </p:nvSpPr>
        <p:spPr>
          <a:xfrm>
            <a:off x="3410481" y="2267269"/>
            <a:ext cx="1214438" cy="800100"/>
          </a:xfrm>
          <a:custGeom>
            <a:avLst/>
            <a:gdLst>
              <a:gd name="connsiteX0" fmla="*/ 957263 w 1214438"/>
              <a:gd name="connsiteY0" fmla="*/ 0 h 800100"/>
              <a:gd name="connsiteX1" fmla="*/ 957263 w 1214438"/>
              <a:gd name="connsiteY1" fmla="*/ 0 h 800100"/>
              <a:gd name="connsiteX2" fmla="*/ 814388 w 1214438"/>
              <a:gd name="connsiteY2" fmla="*/ 14287 h 800100"/>
              <a:gd name="connsiteX3" fmla="*/ 457200 w 1214438"/>
              <a:gd name="connsiteY3" fmla="*/ 28575 h 800100"/>
              <a:gd name="connsiteX4" fmla="*/ 385763 w 1214438"/>
              <a:gd name="connsiteY4" fmla="*/ 42862 h 800100"/>
              <a:gd name="connsiteX5" fmla="*/ 285750 w 1214438"/>
              <a:gd name="connsiteY5" fmla="*/ 71437 h 800100"/>
              <a:gd name="connsiteX6" fmla="*/ 228600 w 1214438"/>
              <a:gd name="connsiteY6" fmla="*/ 85725 h 800100"/>
              <a:gd name="connsiteX7" fmla="*/ 142875 w 1214438"/>
              <a:gd name="connsiteY7" fmla="*/ 142875 h 800100"/>
              <a:gd name="connsiteX8" fmla="*/ 57150 w 1214438"/>
              <a:gd name="connsiteY8" fmla="*/ 214312 h 800100"/>
              <a:gd name="connsiteX9" fmla="*/ 42863 w 1214438"/>
              <a:gd name="connsiteY9" fmla="*/ 257175 h 800100"/>
              <a:gd name="connsiteX10" fmla="*/ 0 w 1214438"/>
              <a:gd name="connsiteY10" fmla="*/ 342900 h 800100"/>
              <a:gd name="connsiteX11" fmla="*/ 14288 w 1214438"/>
              <a:gd name="connsiteY11" fmla="*/ 471487 h 800100"/>
              <a:gd name="connsiteX12" fmla="*/ 57150 w 1214438"/>
              <a:gd name="connsiteY12" fmla="*/ 485775 h 800100"/>
              <a:gd name="connsiteX13" fmla="*/ 142875 w 1214438"/>
              <a:gd name="connsiteY13" fmla="*/ 542925 h 800100"/>
              <a:gd name="connsiteX14" fmla="*/ 342900 w 1214438"/>
              <a:gd name="connsiteY14" fmla="*/ 600075 h 800100"/>
              <a:gd name="connsiteX15" fmla="*/ 471488 w 1214438"/>
              <a:gd name="connsiteY15" fmla="*/ 628650 h 800100"/>
              <a:gd name="connsiteX16" fmla="*/ 557213 w 1214438"/>
              <a:gd name="connsiteY16" fmla="*/ 657225 h 800100"/>
              <a:gd name="connsiteX17" fmla="*/ 642938 w 1214438"/>
              <a:gd name="connsiteY17" fmla="*/ 700087 h 800100"/>
              <a:gd name="connsiteX18" fmla="*/ 685800 w 1214438"/>
              <a:gd name="connsiteY18" fmla="*/ 728662 h 800100"/>
              <a:gd name="connsiteX19" fmla="*/ 771525 w 1214438"/>
              <a:gd name="connsiteY19" fmla="*/ 757237 h 800100"/>
              <a:gd name="connsiteX20" fmla="*/ 814388 w 1214438"/>
              <a:gd name="connsiteY20" fmla="*/ 771525 h 800100"/>
              <a:gd name="connsiteX21" fmla="*/ 857250 w 1214438"/>
              <a:gd name="connsiteY21" fmla="*/ 785812 h 800100"/>
              <a:gd name="connsiteX22" fmla="*/ 900113 w 1214438"/>
              <a:gd name="connsiteY22" fmla="*/ 800100 h 800100"/>
              <a:gd name="connsiteX23" fmla="*/ 1014413 w 1214438"/>
              <a:gd name="connsiteY23" fmla="*/ 785812 h 800100"/>
              <a:gd name="connsiteX24" fmla="*/ 1057275 w 1214438"/>
              <a:gd name="connsiteY24" fmla="*/ 742950 h 800100"/>
              <a:gd name="connsiteX25" fmla="*/ 1100138 w 1214438"/>
              <a:gd name="connsiteY25" fmla="*/ 714375 h 800100"/>
              <a:gd name="connsiteX26" fmla="*/ 1157288 w 1214438"/>
              <a:gd name="connsiteY26" fmla="*/ 628650 h 800100"/>
              <a:gd name="connsiteX27" fmla="*/ 1171575 w 1214438"/>
              <a:gd name="connsiteY27" fmla="*/ 585787 h 800100"/>
              <a:gd name="connsiteX28" fmla="*/ 1214438 w 1214438"/>
              <a:gd name="connsiteY28" fmla="*/ 500062 h 800100"/>
              <a:gd name="connsiteX29" fmla="*/ 1200150 w 1214438"/>
              <a:gd name="connsiteY29" fmla="*/ 228600 h 800100"/>
              <a:gd name="connsiteX30" fmla="*/ 1185863 w 1214438"/>
              <a:gd name="connsiteY30" fmla="*/ 185737 h 800100"/>
              <a:gd name="connsiteX31" fmla="*/ 1100138 w 1214438"/>
              <a:gd name="connsiteY31" fmla="*/ 128587 h 800100"/>
              <a:gd name="connsiteX32" fmla="*/ 1057275 w 1214438"/>
              <a:gd name="connsiteY32" fmla="*/ 100012 h 800100"/>
              <a:gd name="connsiteX33" fmla="*/ 1014413 w 1214438"/>
              <a:gd name="connsiteY33" fmla="*/ 57150 h 800100"/>
              <a:gd name="connsiteX34" fmla="*/ 971550 w 1214438"/>
              <a:gd name="connsiteY34" fmla="*/ 42862 h 800100"/>
              <a:gd name="connsiteX35" fmla="*/ 957263 w 1214438"/>
              <a:gd name="connsiteY3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4438" h="800100">
                <a:moveTo>
                  <a:pt x="957263" y="0"/>
                </a:moveTo>
                <a:lnTo>
                  <a:pt x="957263" y="0"/>
                </a:lnTo>
                <a:cubicBezTo>
                  <a:pt x="909638" y="4762"/>
                  <a:pt x="862173" y="11556"/>
                  <a:pt x="814388" y="14287"/>
                </a:cubicBezTo>
                <a:cubicBezTo>
                  <a:pt x="695424" y="21085"/>
                  <a:pt x="576094" y="20649"/>
                  <a:pt x="457200" y="28575"/>
                </a:cubicBezTo>
                <a:cubicBezTo>
                  <a:pt x="432970" y="30190"/>
                  <a:pt x="409469" y="37594"/>
                  <a:pt x="385763" y="42862"/>
                </a:cubicBezTo>
                <a:cubicBezTo>
                  <a:pt x="285292" y="65189"/>
                  <a:pt x="369262" y="47577"/>
                  <a:pt x="285750" y="71437"/>
                </a:cubicBezTo>
                <a:cubicBezTo>
                  <a:pt x="266869" y="76831"/>
                  <a:pt x="247650" y="80962"/>
                  <a:pt x="228600" y="85725"/>
                </a:cubicBezTo>
                <a:cubicBezTo>
                  <a:pt x="200025" y="104775"/>
                  <a:pt x="167159" y="118591"/>
                  <a:pt x="142875" y="142875"/>
                </a:cubicBezTo>
                <a:cubicBezTo>
                  <a:pt x="87871" y="197879"/>
                  <a:pt x="116825" y="174529"/>
                  <a:pt x="57150" y="214312"/>
                </a:cubicBezTo>
                <a:cubicBezTo>
                  <a:pt x="52388" y="228600"/>
                  <a:pt x="49598" y="243704"/>
                  <a:pt x="42863" y="257175"/>
                </a:cubicBezTo>
                <a:cubicBezTo>
                  <a:pt x="-12534" y="367970"/>
                  <a:pt x="35916" y="235155"/>
                  <a:pt x="0" y="342900"/>
                </a:cubicBezTo>
                <a:cubicBezTo>
                  <a:pt x="4763" y="385762"/>
                  <a:pt x="-1729" y="431445"/>
                  <a:pt x="14288" y="471487"/>
                </a:cubicBezTo>
                <a:cubicBezTo>
                  <a:pt x="19881" y="485470"/>
                  <a:pt x="43985" y="478461"/>
                  <a:pt x="57150" y="485775"/>
                </a:cubicBezTo>
                <a:cubicBezTo>
                  <a:pt x="87171" y="502454"/>
                  <a:pt x="110294" y="532065"/>
                  <a:pt x="142875" y="542925"/>
                </a:cubicBezTo>
                <a:cubicBezTo>
                  <a:pt x="224574" y="570158"/>
                  <a:pt x="253205" y="582137"/>
                  <a:pt x="342900" y="600075"/>
                </a:cubicBezTo>
                <a:cubicBezTo>
                  <a:pt x="383698" y="608234"/>
                  <a:pt x="431124" y="616541"/>
                  <a:pt x="471488" y="628650"/>
                </a:cubicBezTo>
                <a:cubicBezTo>
                  <a:pt x="500338" y="637305"/>
                  <a:pt x="532151" y="640517"/>
                  <a:pt x="557213" y="657225"/>
                </a:cubicBezTo>
                <a:cubicBezTo>
                  <a:pt x="612606" y="694154"/>
                  <a:pt x="583785" y="680370"/>
                  <a:pt x="642938" y="700087"/>
                </a:cubicBezTo>
                <a:cubicBezTo>
                  <a:pt x="657225" y="709612"/>
                  <a:pt x="670109" y="721688"/>
                  <a:pt x="685800" y="728662"/>
                </a:cubicBezTo>
                <a:cubicBezTo>
                  <a:pt x="713325" y="740895"/>
                  <a:pt x="742950" y="747712"/>
                  <a:pt x="771525" y="757237"/>
                </a:cubicBezTo>
                <a:lnTo>
                  <a:pt x="814388" y="771525"/>
                </a:lnTo>
                <a:lnTo>
                  <a:pt x="857250" y="785812"/>
                </a:lnTo>
                <a:lnTo>
                  <a:pt x="900113" y="800100"/>
                </a:lnTo>
                <a:cubicBezTo>
                  <a:pt x="938213" y="795337"/>
                  <a:pt x="978328" y="798934"/>
                  <a:pt x="1014413" y="785812"/>
                </a:cubicBezTo>
                <a:cubicBezTo>
                  <a:pt x="1033402" y="778907"/>
                  <a:pt x="1041753" y="755885"/>
                  <a:pt x="1057275" y="742950"/>
                </a:cubicBezTo>
                <a:cubicBezTo>
                  <a:pt x="1070467" y="731957"/>
                  <a:pt x="1085850" y="723900"/>
                  <a:pt x="1100138" y="714375"/>
                </a:cubicBezTo>
                <a:cubicBezTo>
                  <a:pt x="1119188" y="685800"/>
                  <a:pt x="1146428" y="661231"/>
                  <a:pt x="1157288" y="628650"/>
                </a:cubicBezTo>
                <a:cubicBezTo>
                  <a:pt x="1162050" y="614362"/>
                  <a:pt x="1164840" y="599258"/>
                  <a:pt x="1171575" y="585787"/>
                </a:cubicBezTo>
                <a:cubicBezTo>
                  <a:pt x="1226972" y="474992"/>
                  <a:pt x="1178522" y="607807"/>
                  <a:pt x="1214438" y="500062"/>
                </a:cubicBezTo>
                <a:cubicBezTo>
                  <a:pt x="1209675" y="409575"/>
                  <a:pt x="1208354" y="318840"/>
                  <a:pt x="1200150" y="228600"/>
                </a:cubicBezTo>
                <a:cubicBezTo>
                  <a:pt x="1198786" y="213601"/>
                  <a:pt x="1196512" y="196386"/>
                  <a:pt x="1185863" y="185737"/>
                </a:cubicBezTo>
                <a:cubicBezTo>
                  <a:pt x="1161579" y="161453"/>
                  <a:pt x="1128713" y="147637"/>
                  <a:pt x="1100138" y="128587"/>
                </a:cubicBezTo>
                <a:cubicBezTo>
                  <a:pt x="1085850" y="119062"/>
                  <a:pt x="1069417" y="112154"/>
                  <a:pt x="1057275" y="100012"/>
                </a:cubicBezTo>
                <a:cubicBezTo>
                  <a:pt x="1042988" y="85725"/>
                  <a:pt x="1031225" y="68358"/>
                  <a:pt x="1014413" y="57150"/>
                </a:cubicBezTo>
                <a:cubicBezTo>
                  <a:pt x="1001882" y="48796"/>
                  <a:pt x="985021" y="49597"/>
                  <a:pt x="971550" y="42862"/>
                </a:cubicBezTo>
                <a:cubicBezTo>
                  <a:pt x="909117" y="11645"/>
                  <a:pt x="959644" y="7144"/>
                  <a:pt x="957263" y="0"/>
                </a:cubicBezTo>
                <a:close/>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AC6518A2-E12D-1B0E-C438-BD0B1737E57C}"/>
              </a:ext>
            </a:extLst>
          </p:cNvPr>
          <p:cNvSpPr txBox="1"/>
          <p:nvPr/>
        </p:nvSpPr>
        <p:spPr>
          <a:xfrm>
            <a:off x="3257613" y="3903466"/>
            <a:ext cx="3115659" cy="830997"/>
          </a:xfrm>
          <a:prstGeom prst="rect">
            <a:avLst/>
          </a:prstGeom>
          <a:noFill/>
        </p:spPr>
        <p:txBody>
          <a:bodyPr wrap="square" rtlCol="0">
            <a:spAutoFit/>
          </a:bodyPr>
          <a:lstStyle/>
          <a:p>
            <a:r>
              <a:rPr lang="en-US" sz="2400" b="1" dirty="0">
                <a:solidFill>
                  <a:schemeClr val="accent1">
                    <a:lumMod val="75000"/>
                  </a:schemeClr>
                </a:solidFill>
              </a:rPr>
              <a:t>Easy</a:t>
            </a:r>
            <a:r>
              <a:rPr lang="en-US" sz="2400" dirty="0"/>
              <a:t> to solve ASP without vertex scores</a:t>
            </a:r>
          </a:p>
        </p:txBody>
      </p:sp>
      <p:grpSp>
        <p:nvGrpSpPr>
          <p:cNvPr id="114" name="Group 113">
            <a:extLst>
              <a:ext uri="{FF2B5EF4-FFF2-40B4-BE49-F238E27FC236}">
                <a16:creationId xmlns:a16="http://schemas.microsoft.com/office/drawing/2014/main" id="{A8CE14AF-D77A-2413-395D-E0D81D4C0E12}"/>
              </a:ext>
            </a:extLst>
          </p:cNvPr>
          <p:cNvGrpSpPr/>
          <p:nvPr/>
        </p:nvGrpSpPr>
        <p:grpSpPr>
          <a:xfrm>
            <a:off x="3657989" y="4732714"/>
            <a:ext cx="2159677" cy="1833748"/>
            <a:chOff x="6544083" y="3637570"/>
            <a:chExt cx="3709102" cy="2788944"/>
          </a:xfrm>
        </p:grpSpPr>
        <p:grpSp>
          <p:nvGrpSpPr>
            <p:cNvPr id="115" name="Google Shape;139;p13">
              <a:extLst>
                <a:ext uri="{FF2B5EF4-FFF2-40B4-BE49-F238E27FC236}">
                  <a16:creationId xmlns:a16="http://schemas.microsoft.com/office/drawing/2014/main" id="{241FB689-49AB-E744-A541-29C419C45718}"/>
                </a:ext>
              </a:extLst>
            </p:cNvPr>
            <p:cNvGrpSpPr/>
            <p:nvPr/>
          </p:nvGrpSpPr>
          <p:grpSpPr>
            <a:xfrm>
              <a:off x="6544083" y="3637570"/>
              <a:ext cx="3709102" cy="2718211"/>
              <a:chOff x="4593376" y="1599099"/>
              <a:chExt cx="2200589" cy="1640067"/>
            </a:xfrm>
          </p:grpSpPr>
          <p:cxnSp>
            <p:nvCxnSpPr>
              <p:cNvPr id="117" name="Google Shape;140;p13">
                <a:extLst>
                  <a:ext uri="{FF2B5EF4-FFF2-40B4-BE49-F238E27FC236}">
                    <a16:creationId xmlns:a16="http://schemas.microsoft.com/office/drawing/2014/main" id="{C65BCF34-F6B3-21DE-7C3B-7B80D5BD888A}"/>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118" name="Google Shape;141;p13">
                <a:extLst>
                  <a:ext uri="{FF2B5EF4-FFF2-40B4-BE49-F238E27FC236}">
                    <a16:creationId xmlns:a16="http://schemas.microsoft.com/office/drawing/2014/main" id="{64FD550B-E989-CAB1-43A9-AEE882EBB74E}"/>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119" name="Google Shape;142;p13">
                <a:extLst>
                  <a:ext uri="{FF2B5EF4-FFF2-40B4-BE49-F238E27FC236}">
                    <a16:creationId xmlns:a16="http://schemas.microsoft.com/office/drawing/2014/main" id="{3CB23B8F-2E66-6D39-085C-B5007510CF17}"/>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120" name="Google Shape;143;p13">
                <a:extLst>
                  <a:ext uri="{FF2B5EF4-FFF2-40B4-BE49-F238E27FC236}">
                    <a16:creationId xmlns:a16="http://schemas.microsoft.com/office/drawing/2014/main" id="{0B0FBAFE-8555-A630-54FC-712D28F8594B}"/>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121" name="Google Shape;144;p13">
                <a:extLst>
                  <a:ext uri="{FF2B5EF4-FFF2-40B4-BE49-F238E27FC236}">
                    <a16:creationId xmlns:a16="http://schemas.microsoft.com/office/drawing/2014/main" id="{D739E76F-6D4D-F994-BB9B-A225EBEE261B}"/>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122" name="Google Shape;145;p13">
                <a:extLst>
                  <a:ext uri="{FF2B5EF4-FFF2-40B4-BE49-F238E27FC236}">
                    <a16:creationId xmlns:a16="http://schemas.microsoft.com/office/drawing/2014/main" id="{D7250E25-8FB9-C785-481C-AE0BAC5D6A89}"/>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123" name="Google Shape;146;p13">
                <a:extLst>
                  <a:ext uri="{FF2B5EF4-FFF2-40B4-BE49-F238E27FC236}">
                    <a16:creationId xmlns:a16="http://schemas.microsoft.com/office/drawing/2014/main" id="{79960E6F-1D77-390F-64F1-7A03B04D9F4B}"/>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124" name="Google Shape;149;p13">
                <a:extLst>
                  <a:ext uri="{FF2B5EF4-FFF2-40B4-BE49-F238E27FC236}">
                    <a16:creationId xmlns:a16="http://schemas.microsoft.com/office/drawing/2014/main" id="{6861BFC1-9C13-8743-C33A-3F83D9BB602F}"/>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125" name="Google Shape;150;p13">
                <a:extLst>
                  <a:ext uri="{FF2B5EF4-FFF2-40B4-BE49-F238E27FC236}">
                    <a16:creationId xmlns:a16="http://schemas.microsoft.com/office/drawing/2014/main" id="{EA9E27D1-B34B-6F5E-08D1-59ED1A2E5D9E}"/>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126" name="Google Shape;151;p13">
                <a:extLst>
                  <a:ext uri="{FF2B5EF4-FFF2-40B4-BE49-F238E27FC236}">
                    <a16:creationId xmlns:a16="http://schemas.microsoft.com/office/drawing/2014/main" id="{DB502827-5D1C-FEE9-0F73-6F98BEDE9CC1}"/>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127" name="Google Shape;152;p13">
                <a:extLst>
                  <a:ext uri="{FF2B5EF4-FFF2-40B4-BE49-F238E27FC236}">
                    <a16:creationId xmlns:a16="http://schemas.microsoft.com/office/drawing/2014/main" id="{BD5312EF-3C3E-1B0E-1286-F54E407E89F3}"/>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128" name="Google Shape;154;p13">
                <a:extLst>
                  <a:ext uri="{FF2B5EF4-FFF2-40B4-BE49-F238E27FC236}">
                    <a16:creationId xmlns:a16="http://schemas.microsoft.com/office/drawing/2014/main" id="{AD5B3255-0034-97FD-69A0-E7C9EFF02936}"/>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129" name="Google Shape;155;p13">
                <a:extLst>
                  <a:ext uri="{FF2B5EF4-FFF2-40B4-BE49-F238E27FC236}">
                    <a16:creationId xmlns:a16="http://schemas.microsoft.com/office/drawing/2014/main" id="{B759065D-BAAC-65AA-F29C-EB2C62EF1B88}"/>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130" name="Google Shape;156;p13">
                <a:extLst>
                  <a:ext uri="{FF2B5EF4-FFF2-40B4-BE49-F238E27FC236}">
                    <a16:creationId xmlns:a16="http://schemas.microsoft.com/office/drawing/2014/main" id="{209CFBA7-0B63-2928-983D-888CD3E105EB}"/>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131" name="Google Shape;157;p13">
                <a:extLst>
                  <a:ext uri="{FF2B5EF4-FFF2-40B4-BE49-F238E27FC236}">
                    <a16:creationId xmlns:a16="http://schemas.microsoft.com/office/drawing/2014/main" id="{55CDBD0A-6A4D-AC75-E4C0-F9499A37A7A2}"/>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132" name="Google Shape;158;p13">
                <a:extLst>
                  <a:ext uri="{FF2B5EF4-FFF2-40B4-BE49-F238E27FC236}">
                    <a16:creationId xmlns:a16="http://schemas.microsoft.com/office/drawing/2014/main" id="{3D1A86E6-42DF-55ED-413F-543397ECF96A}"/>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133" name="Google Shape;159;p13">
                <a:extLst>
                  <a:ext uri="{FF2B5EF4-FFF2-40B4-BE49-F238E27FC236}">
                    <a16:creationId xmlns:a16="http://schemas.microsoft.com/office/drawing/2014/main" id="{C942C5B0-61FC-31EF-662A-E998C2782E96}"/>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134" name="Google Shape;160;p13">
                <a:extLst>
                  <a:ext uri="{FF2B5EF4-FFF2-40B4-BE49-F238E27FC236}">
                    <a16:creationId xmlns:a16="http://schemas.microsoft.com/office/drawing/2014/main" id="{71B38F19-F81F-B11A-C992-7C18A26762B5}"/>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135" name="Google Shape;161;p13">
                <a:extLst>
                  <a:ext uri="{FF2B5EF4-FFF2-40B4-BE49-F238E27FC236}">
                    <a16:creationId xmlns:a16="http://schemas.microsoft.com/office/drawing/2014/main" id="{C2A02641-2251-A6DD-7EE2-776A2A248D3E}"/>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136" name="Google Shape;162;p13">
                <a:extLst>
                  <a:ext uri="{FF2B5EF4-FFF2-40B4-BE49-F238E27FC236}">
                    <a16:creationId xmlns:a16="http://schemas.microsoft.com/office/drawing/2014/main" id="{37E95A39-374A-F0DF-E4F8-4DD5CD9BA8E3}"/>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137" name="Google Shape;163;p13">
                <a:extLst>
                  <a:ext uri="{FF2B5EF4-FFF2-40B4-BE49-F238E27FC236}">
                    <a16:creationId xmlns:a16="http://schemas.microsoft.com/office/drawing/2014/main" id="{B475E90A-74EB-FD45-E2AD-5289381F6AAE}"/>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138" name="Google Shape;164;p13">
                <a:extLst>
                  <a:ext uri="{FF2B5EF4-FFF2-40B4-BE49-F238E27FC236}">
                    <a16:creationId xmlns:a16="http://schemas.microsoft.com/office/drawing/2014/main" id="{A602B5FC-14D8-66AA-F00D-75160B0A7810}"/>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139" name="Google Shape;165;p13">
                <a:extLst>
                  <a:ext uri="{FF2B5EF4-FFF2-40B4-BE49-F238E27FC236}">
                    <a16:creationId xmlns:a16="http://schemas.microsoft.com/office/drawing/2014/main" id="{B3C74160-F339-1D9F-65F1-D5CC92AF0AC7}"/>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140" name="Google Shape;166;p13">
                <a:extLst>
                  <a:ext uri="{FF2B5EF4-FFF2-40B4-BE49-F238E27FC236}">
                    <a16:creationId xmlns:a16="http://schemas.microsoft.com/office/drawing/2014/main" id="{E884138C-0FD3-4A87-7586-8E5A4E2A2A87}"/>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41" name="Google Shape;167;p13">
                <a:extLst>
                  <a:ext uri="{FF2B5EF4-FFF2-40B4-BE49-F238E27FC236}">
                    <a16:creationId xmlns:a16="http://schemas.microsoft.com/office/drawing/2014/main" id="{EF2F0446-78B4-0EDD-E784-C8BE9C185AF7}"/>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142" name="Google Shape;168;p13">
                <a:extLst>
                  <a:ext uri="{FF2B5EF4-FFF2-40B4-BE49-F238E27FC236}">
                    <a16:creationId xmlns:a16="http://schemas.microsoft.com/office/drawing/2014/main" id="{CBF48FA0-E9AF-DE8C-F09E-A7850DC29181}"/>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143" name="Google Shape;169;p13">
                <a:extLst>
                  <a:ext uri="{FF2B5EF4-FFF2-40B4-BE49-F238E27FC236}">
                    <a16:creationId xmlns:a16="http://schemas.microsoft.com/office/drawing/2014/main" id="{F6A44249-BC32-BE83-37C4-CBC349F7BB5F}"/>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44" name="Google Shape;170;p13">
                <a:extLst>
                  <a:ext uri="{FF2B5EF4-FFF2-40B4-BE49-F238E27FC236}">
                    <a16:creationId xmlns:a16="http://schemas.microsoft.com/office/drawing/2014/main" id="{F8FE0F3F-CC81-8456-8A00-54CB8123321E}"/>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45" name="Google Shape;171;p13">
                <a:extLst>
                  <a:ext uri="{FF2B5EF4-FFF2-40B4-BE49-F238E27FC236}">
                    <a16:creationId xmlns:a16="http://schemas.microsoft.com/office/drawing/2014/main" id="{487FE9C0-AC9D-1FD2-1DA8-C813F2ECEDF3}"/>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46" name="Google Shape;172;p13">
                <a:extLst>
                  <a:ext uri="{FF2B5EF4-FFF2-40B4-BE49-F238E27FC236}">
                    <a16:creationId xmlns:a16="http://schemas.microsoft.com/office/drawing/2014/main" id="{7FB165BB-FC28-5120-178F-234ACC864208}"/>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47" name="Google Shape;173;p13">
                <a:extLst>
                  <a:ext uri="{FF2B5EF4-FFF2-40B4-BE49-F238E27FC236}">
                    <a16:creationId xmlns:a16="http://schemas.microsoft.com/office/drawing/2014/main" id="{6A7E0AB0-596B-8F10-3D5C-19E6D0EA1223}"/>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48" name="Google Shape;174;p13">
                <a:extLst>
                  <a:ext uri="{FF2B5EF4-FFF2-40B4-BE49-F238E27FC236}">
                    <a16:creationId xmlns:a16="http://schemas.microsoft.com/office/drawing/2014/main" id="{E4A09F34-5A81-EE47-C1A4-FEE491A7AEBC}"/>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149" name="Google Shape;175;p13">
                <a:extLst>
                  <a:ext uri="{FF2B5EF4-FFF2-40B4-BE49-F238E27FC236}">
                    <a16:creationId xmlns:a16="http://schemas.microsoft.com/office/drawing/2014/main" id="{E7E3467A-699C-C61E-A70A-D96E84D49838}"/>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150" name="Google Shape;176;p13">
                <a:extLst>
                  <a:ext uri="{FF2B5EF4-FFF2-40B4-BE49-F238E27FC236}">
                    <a16:creationId xmlns:a16="http://schemas.microsoft.com/office/drawing/2014/main" id="{F5495112-1C08-8588-9A47-9395F45283D2}"/>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151" name="Google Shape;177;p13">
                <a:extLst>
                  <a:ext uri="{FF2B5EF4-FFF2-40B4-BE49-F238E27FC236}">
                    <a16:creationId xmlns:a16="http://schemas.microsoft.com/office/drawing/2014/main" id="{9D7775AA-5F62-6C41-288C-315EBE6C5F17}"/>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152" name="Google Shape;178;p13">
                <a:extLst>
                  <a:ext uri="{FF2B5EF4-FFF2-40B4-BE49-F238E27FC236}">
                    <a16:creationId xmlns:a16="http://schemas.microsoft.com/office/drawing/2014/main" id="{64C24E95-D5E9-DEDF-BE16-D940AA6D6035}"/>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153" name="Google Shape;179;p13">
                <a:extLst>
                  <a:ext uri="{FF2B5EF4-FFF2-40B4-BE49-F238E27FC236}">
                    <a16:creationId xmlns:a16="http://schemas.microsoft.com/office/drawing/2014/main" id="{2976FBB5-614A-E063-09A7-52F0E6746A23}"/>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54" name="Google Shape;180;p13">
                <a:extLst>
                  <a:ext uri="{FF2B5EF4-FFF2-40B4-BE49-F238E27FC236}">
                    <a16:creationId xmlns:a16="http://schemas.microsoft.com/office/drawing/2014/main" id="{0843850D-E0DC-54DF-74D9-3EAAC38CCAA9}"/>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155" name="Google Shape;181;p13">
                <a:extLst>
                  <a:ext uri="{FF2B5EF4-FFF2-40B4-BE49-F238E27FC236}">
                    <a16:creationId xmlns:a16="http://schemas.microsoft.com/office/drawing/2014/main" id="{419D798B-BC9E-1D5A-3C84-151B78AED949}"/>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6" name="Google Shape;182;p13">
                <a:extLst>
                  <a:ext uri="{FF2B5EF4-FFF2-40B4-BE49-F238E27FC236}">
                    <a16:creationId xmlns:a16="http://schemas.microsoft.com/office/drawing/2014/main" id="{0726B112-9E93-FE4E-1812-A7F157EFCB2C}"/>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7" name="Google Shape;183;p13">
                <a:extLst>
                  <a:ext uri="{FF2B5EF4-FFF2-40B4-BE49-F238E27FC236}">
                    <a16:creationId xmlns:a16="http://schemas.microsoft.com/office/drawing/2014/main" id="{B42C4FF8-9FFC-615E-FFC6-FBB33345A2E0}"/>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8" name="Google Shape;184;p13">
                <a:extLst>
                  <a:ext uri="{FF2B5EF4-FFF2-40B4-BE49-F238E27FC236}">
                    <a16:creationId xmlns:a16="http://schemas.microsoft.com/office/drawing/2014/main" id="{310DBEDC-0223-73A0-F20A-A7D7D0385935}"/>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9" name="Google Shape;185;p13">
                <a:extLst>
                  <a:ext uri="{FF2B5EF4-FFF2-40B4-BE49-F238E27FC236}">
                    <a16:creationId xmlns:a16="http://schemas.microsoft.com/office/drawing/2014/main" id="{74E76B0A-D4DC-B9AE-AAFB-82E5DABD0E66}"/>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0" name="Google Shape;186;p13">
                <a:extLst>
                  <a:ext uri="{FF2B5EF4-FFF2-40B4-BE49-F238E27FC236}">
                    <a16:creationId xmlns:a16="http://schemas.microsoft.com/office/drawing/2014/main" id="{45F50E81-CF06-30A0-4B9F-5FA9E5C9D5D5}"/>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1" name="Google Shape;187;p13">
                <a:extLst>
                  <a:ext uri="{FF2B5EF4-FFF2-40B4-BE49-F238E27FC236}">
                    <a16:creationId xmlns:a16="http://schemas.microsoft.com/office/drawing/2014/main" id="{F14B46E7-E994-016A-0C84-202692FF19B5}"/>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2" name="Google Shape;188;p13">
                <a:extLst>
                  <a:ext uri="{FF2B5EF4-FFF2-40B4-BE49-F238E27FC236}">
                    <a16:creationId xmlns:a16="http://schemas.microsoft.com/office/drawing/2014/main" id="{1475ABD5-7781-5C53-2FE0-37C5641A43A4}"/>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3" name="Google Shape;189;p13">
                <a:extLst>
                  <a:ext uri="{FF2B5EF4-FFF2-40B4-BE49-F238E27FC236}">
                    <a16:creationId xmlns:a16="http://schemas.microsoft.com/office/drawing/2014/main" id="{7D4D5946-A88A-31B1-40DC-9481587BFBB5}"/>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4" name="Google Shape;191;p13">
                <a:extLst>
                  <a:ext uri="{FF2B5EF4-FFF2-40B4-BE49-F238E27FC236}">
                    <a16:creationId xmlns:a16="http://schemas.microsoft.com/office/drawing/2014/main" id="{2D5D6250-6DB9-64A7-5254-7B3439622028}"/>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5" name="Google Shape;192;p13">
                <a:extLst>
                  <a:ext uri="{FF2B5EF4-FFF2-40B4-BE49-F238E27FC236}">
                    <a16:creationId xmlns:a16="http://schemas.microsoft.com/office/drawing/2014/main" id="{C5197551-5B06-8998-5178-8339ED82F4D9}"/>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6" name="Google Shape;193;p13">
                <a:extLst>
                  <a:ext uri="{FF2B5EF4-FFF2-40B4-BE49-F238E27FC236}">
                    <a16:creationId xmlns:a16="http://schemas.microsoft.com/office/drawing/2014/main" id="{881B28FE-204D-28EE-3937-B682D404447F}"/>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7" name="Google Shape;194;p13">
                <a:extLst>
                  <a:ext uri="{FF2B5EF4-FFF2-40B4-BE49-F238E27FC236}">
                    <a16:creationId xmlns:a16="http://schemas.microsoft.com/office/drawing/2014/main" id="{2D3D9EA8-8166-DEB9-D294-A88794551F5F}"/>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8" name="Google Shape;195;p13">
                <a:extLst>
                  <a:ext uri="{FF2B5EF4-FFF2-40B4-BE49-F238E27FC236}">
                    <a16:creationId xmlns:a16="http://schemas.microsoft.com/office/drawing/2014/main" id="{BD5E42F1-E9D0-5C59-5B0A-9B82FDECD1AC}"/>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9" name="Google Shape;196;p13">
                <a:extLst>
                  <a:ext uri="{FF2B5EF4-FFF2-40B4-BE49-F238E27FC236}">
                    <a16:creationId xmlns:a16="http://schemas.microsoft.com/office/drawing/2014/main" id="{6682C2B8-AA6B-070B-A7C2-EF30AF7705C2}"/>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0" name="Google Shape;197;p13">
                <a:extLst>
                  <a:ext uri="{FF2B5EF4-FFF2-40B4-BE49-F238E27FC236}">
                    <a16:creationId xmlns:a16="http://schemas.microsoft.com/office/drawing/2014/main" id="{F2F25435-1420-F1AF-CF8A-0F435B98CBBF}"/>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1" name="Google Shape;199;p13">
                <a:extLst>
                  <a:ext uri="{FF2B5EF4-FFF2-40B4-BE49-F238E27FC236}">
                    <a16:creationId xmlns:a16="http://schemas.microsoft.com/office/drawing/2014/main" id="{D70A7D71-299C-1274-36B2-08BC462564FB}"/>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116" name="Google Shape;148;p13">
              <a:extLst>
                <a:ext uri="{FF2B5EF4-FFF2-40B4-BE49-F238E27FC236}">
                  <a16:creationId xmlns:a16="http://schemas.microsoft.com/office/drawing/2014/main" id="{F1AC40C1-63B1-7A43-495F-7A847A4FAD0E}"/>
                </a:ext>
              </a:extLst>
            </p:cNvPr>
            <p:cNvSpPr/>
            <p:nvPr/>
          </p:nvSpPr>
          <p:spPr>
            <a:xfrm>
              <a:off x="7873451" y="4808126"/>
              <a:ext cx="1349752" cy="1618388"/>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noFill/>
            <a:ln w="19050" cap="flat" cmpd="sng">
              <a:solidFill>
                <a:srgbClr val="595959"/>
              </a:solidFill>
              <a:prstDash val="dash"/>
              <a:round/>
              <a:headEnd type="none" w="med" len="med"/>
              <a:tailEnd type="none" w="med" len="med"/>
            </a:ln>
          </p:spPr>
        </p:sp>
      </p:grpSp>
      <p:sp>
        <p:nvSpPr>
          <p:cNvPr id="177" name="Rectangle 176">
            <a:extLst>
              <a:ext uri="{FF2B5EF4-FFF2-40B4-BE49-F238E27FC236}">
                <a16:creationId xmlns:a16="http://schemas.microsoft.com/office/drawing/2014/main" id="{A453B3EB-E275-10DD-A547-E8CE964B7FD5}"/>
              </a:ext>
            </a:extLst>
          </p:cNvPr>
          <p:cNvSpPr/>
          <p:nvPr/>
        </p:nvSpPr>
        <p:spPr>
          <a:xfrm>
            <a:off x="7858125" y="5308981"/>
            <a:ext cx="4239140" cy="148205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7D2D2E4A-2CC8-A998-C678-534911A8604A}"/>
              </a:ext>
            </a:extLst>
          </p:cNvPr>
          <p:cNvSpPr txBox="1"/>
          <p:nvPr/>
        </p:nvSpPr>
        <p:spPr>
          <a:xfrm>
            <a:off x="7858125" y="5358838"/>
            <a:ext cx="2551404" cy="307777"/>
          </a:xfrm>
          <a:prstGeom prst="rect">
            <a:avLst/>
          </a:prstGeom>
          <a:noFill/>
        </p:spPr>
        <p:txBody>
          <a:bodyPr wrap="none" rtlCol="0">
            <a:spAutoFit/>
          </a:bodyPr>
          <a:lstStyle/>
          <a:p>
            <a:r>
              <a:rPr lang="en-US" sz="1400" u="sng" dirty="0">
                <a:solidFill>
                  <a:schemeClr val="accent2">
                    <a:lumMod val="75000"/>
                  </a:schemeClr>
                </a:solidFill>
              </a:rPr>
              <a:t>Altered Subnetwork Distribution</a:t>
            </a:r>
            <a:endParaRPr lang="en-US" sz="1400" u="sng" dirty="0"/>
          </a:p>
        </p:txBody>
      </p:sp>
      <p:pic>
        <p:nvPicPr>
          <p:cNvPr id="179" name="Picture 178">
            <a:extLst>
              <a:ext uri="{FF2B5EF4-FFF2-40B4-BE49-F238E27FC236}">
                <a16:creationId xmlns:a16="http://schemas.microsoft.com/office/drawing/2014/main" id="{A3C9FF29-AA06-44FD-8AD8-D362304369C2}"/>
              </a:ext>
            </a:extLst>
          </p:cNvPr>
          <p:cNvPicPr>
            <a:picLocks noChangeAspect="1"/>
          </p:cNvPicPr>
          <p:nvPr/>
        </p:nvPicPr>
        <p:blipFill>
          <a:blip r:embed="rId3"/>
          <a:stretch>
            <a:fillRect/>
          </a:stretch>
        </p:blipFill>
        <p:spPr>
          <a:xfrm>
            <a:off x="9535846" y="5675656"/>
            <a:ext cx="154712" cy="188345"/>
          </a:xfrm>
          <a:prstGeom prst="rect">
            <a:avLst/>
          </a:prstGeom>
        </p:spPr>
      </p:pic>
      <p:pic>
        <p:nvPicPr>
          <p:cNvPr id="180" name="Picture 179" descr="Text&#10;&#10;Description automatically generated with medium confidence">
            <a:extLst>
              <a:ext uri="{FF2B5EF4-FFF2-40B4-BE49-F238E27FC236}">
                <a16:creationId xmlns:a16="http://schemas.microsoft.com/office/drawing/2014/main" id="{18407BC3-E9FF-2DF4-BA5D-E5BCE6451693}"/>
              </a:ext>
            </a:extLst>
          </p:cNvPr>
          <p:cNvPicPr>
            <a:picLocks noChangeAspect="1"/>
          </p:cNvPicPr>
          <p:nvPr/>
        </p:nvPicPr>
        <p:blipFill>
          <a:blip r:embed="rId4"/>
          <a:stretch>
            <a:fillRect/>
          </a:stretch>
        </p:blipFill>
        <p:spPr>
          <a:xfrm>
            <a:off x="8187963" y="6251978"/>
            <a:ext cx="1404644" cy="475070"/>
          </a:xfrm>
          <a:prstGeom prst="rect">
            <a:avLst/>
          </a:prstGeom>
        </p:spPr>
      </p:pic>
      <p:sp>
        <p:nvSpPr>
          <p:cNvPr id="181" name="TextBox 180">
            <a:extLst>
              <a:ext uri="{FF2B5EF4-FFF2-40B4-BE49-F238E27FC236}">
                <a16:creationId xmlns:a16="http://schemas.microsoft.com/office/drawing/2014/main" id="{48360D6F-2DBA-E98E-5ECB-F087B48BB06C}"/>
              </a:ext>
            </a:extLst>
          </p:cNvPr>
          <p:cNvSpPr txBox="1"/>
          <p:nvPr/>
        </p:nvSpPr>
        <p:spPr>
          <a:xfrm>
            <a:off x="8041926" y="5632040"/>
            <a:ext cx="1550681" cy="307777"/>
          </a:xfrm>
          <a:prstGeom prst="rect">
            <a:avLst/>
          </a:prstGeom>
          <a:noFill/>
        </p:spPr>
        <p:txBody>
          <a:bodyPr wrap="none" rtlCol="0">
            <a:spAutoFit/>
          </a:bodyPr>
          <a:lstStyle/>
          <a:p>
            <a:r>
              <a:rPr lang="en-US" sz="1400" dirty="0"/>
              <a:t>Subnetwork family</a:t>
            </a:r>
          </a:p>
        </p:txBody>
      </p:sp>
      <p:sp>
        <p:nvSpPr>
          <p:cNvPr id="182" name="TextBox 181">
            <a:extLst>
              <a:ext uri="{FF2B5EF4-FFF2-40B4-BE49-F238E27FC236}">
                <a16:creationId xmlns:a16="http://schemas.microsoft.com/office/drawing/2014/main" id="{DB1B8352-B1A4-F55F-6D05-AEFCBAD47481}"/>
              </a:ext>
            </a:extLst>
          </p:cNvPr>
          <p:cNvSpPr txBox="1"/>
          <p:nvPr/>
        </p:nvSpPr>
        <p:spPr>
          <a:xfrm>
            <a:off x="8017932" y="5851387"/>
            <a:ext cx="1633268" cy="307777"/>
          </a:xfrm>
          <a:prstGeom prst="rect">
            <a:avLst/>
          </a:prstGeom>
          <a:noFill/>
        </p:spPr>
        <p:txBody>
          <a:bodyPr wrap="none" rtlCol="0">
            <a:spAutoFit/>
          </a:bodyPr>
          <a:lstStyle/>
          <a:p>
            <a:r>
              <a:rPr lang="en-US" sz="1400" dirty="0">
                <a:solidFill>
                  <a:schemeClr val="accent2">
                    <a:lumMod val="75000"/>
                  </a:schemeClr>
                </a:solidFill>
              </a:rPr>
              <a:t>Altered subnetwork</a:t>
            </a:r>
            <a:endParaRPr lang="en-US" sz="1400" dirty="0"/>
          </a:p>
        </p:txBody>
      </p:sp>
      <p:pic>
        <p:nvPicPr>
          <p:cNvPr id="183" name="Picture 182">
            <a:extLst>
              <a:ext uri="{FF2B5EF4-FFF2-40B4-BE49-F238E27FC236}">
                <a16:creationId xmlns:a16="http://schemas.microsoft.com/office/drawing/2014/main" id="{A44F9C01-62FA-5AEC-EA39-35059D8E4047}"/>
              </a:ext>
            </a:extLst>
          </p:cNvPr>
          <p:cNvPicPr>
            <a:picLocks noChangeAspect="1"/>
          </p:cNvPicPr>
          <p:nvPr/>
        </p:nvPicPr>
        <p:blipFill>
          <a:blip r:embed="rId5"/>
          <a:stretch>
            <a:fillRect/>
          </a:stretch>
        </p:blipFill>
        <p:spPr>
          <a:xfrm>
            <a:off x="9597188" y="5908156"/>
            <a:ext cx="558509" cy="172306"/>
          </a:xfrm>
          <a:prstGeom prst="rect">
            <a:avLst/>
          </a:prstGeom>
        </p:spPr>
      </p:pic>
      <p:sp>
        <p:nvSpPr>
          <p:cNvPr id="184" name="TextBox 183">
            <a:extLst>
              <a:ext uri="{FF2B5EF4-FFF2-40B4-BE49-F238E27FC236}">
                <a16:creationId xmlns:a16="http://schemas.microsoft.com/office/drawing/2014/main" id="{E6AFDA98-4EE5-1D33-E674-8940F3586A38}"/>
              </a:ext>
            </a:extLst>
          </p:cNvPr>
          <p:cNvSpPr txBox="1"/>
          <p:nvPr/>
        </p:nvSpPr>
        <p:spPr>
          <a:xfrm>
            <a:off x="8041926" y="6054632"/>
            <a:ext cx="1154740" cy="307777"/>
          </a:xfrm>
          <a:prstGeom prst="rect">
            <a:avLst/>
          </a:prstGeom>
          <a:noFill/>
        </p:spPr>
        <p:txBody>
          <a:bodyPr wrap="none" rtlCol="0">
            <a:spAutoFit/>
          </a:bodyPr>
          <a:lstStyle/>
          <a:p>
            <a:r>
              <a:rPr lang="en-US" sz="1400" dirty="0"/>
              <a:t>Vertex scores</a:t>
            </a:r>
          </a:p>
        </p:txBody>
      </p:sp>
      <p:sp>
        <p:nvSpPr>
          <p:cNvPr id="185" name="TextBox 184">
            <a:extLst>
              <a:ext uri="{FF2B5EF4-FFF2-40B4-BE49-F238E27FC236}">
                <a16:creationId xmlns:a16="http://schemas.microsoft.com/office/drawing/2014/main" id="{0B734397-7475-BF85-EA2F-BC6CFB03BDE9}"/>
              </a:ext>
            </a:extLst>
          </p:cNvPr>
          <p:cNvSpPr txBox="1"/>
          <p:nvPr/>
        </p:nvSpPr>
        <p:spPr>
          <a:xfrm>
            <a:off x="10318744" y="5676047"/>
            <a:ext cx="1778521" cy="738664"/>
          </a:xfrm>
          <a:prstGeom prst="rect">
            <a:avLst/>
          </a:prstGeom>
          <a:noFill/>
        </p:spPr>
        <p:txBody>
          <a:bodyPr wrap="square" rtlCol="0">
            <a:spAutoFit/>
          </a:bodyPr>
          <a:lstStyle/>
          <a:p>
            <a:r>
              <a:rPr lang="en-US" sz="1400" b="1" dirty="0"/>
              <a:t>Altered subnetwork problem</a:t>
            </a:r>
            <a:r>
              <a:rPr lang="en-US" sz="1400" dirty="0"/>
              <a:t>: Given X</a:t>
            </a:r>
            <a:r>
              <a:rPr lang="en-US" sz="1400" baseline="-25000" dirty="0"/>
              <a:t>v</a:t>
            </a:r>
            <a:r>
              <a:rPr lang="en-US" sz="1400" dirty="0"/>
              <a:t>  and       find A</a:t>
            </a:r>
          </a:p>
        </p:txBody>
      </p:sp>
      <p:pic>
        <p:nvPicPr>
          <p:cNvPr id="186" name="Picture 185">
            <a:extLst>
              <a:ext uri="{FF2B5EF4-FFF2-40B4-BE49-F238E27FC236}">
                <a16:creationId xmlns:a16="http://schemas.microsoft.com/office/drawing/2014/main" id="{68162A19-C8EE-19E5-F5E3-034314FADC06}"/>
              </a:ext>
            </a:extLst>
          </p:cNvPr>
          <p:cNvPicPr>
            <a:picLocks noChangeAspect="1"/>
          </p:cNvPicPr>
          <p:nvPr/>
        </p:nvPicPr>
        <p:blipFill>
          <a:blip r:embed="rId3"/>
          <a:stretch>
            <a:fillRect/>
          </a:stretch>
        </p:blipFill>
        <p:spPr>
          <a:xfrm>
            <a:off x="10748817" y="6159164"/>
            <a:ext cx="154712" cy="188345"/>
          </a:xfrm>
          <a:prstGeom prst="rect">
            <a:avLst/>
          </a:prstGeom>
        </p:spPr>
      </p:pic>
      <p:pic>
        <p:nvPicPr>
          <p:cNvPr id="172" name="Picture 171">
            <a:extLst>
              <a:ext uri="{FF2B5EF4-FFF2-40B4-BE49-F238E27FC236}">
                <a16:creationId xmlns:a16="http://schemas.microsoft.com/office/drawing/2014/main" id="{F3DC7562-BFBB-0D8F-ED7F-D226A96C18C5}"/>
              </a:ext>
            </a:extLst>
          </p:cNvPr>
          <p:cNvPicPr>
            <a:picLocks noChangeAspect="1"/>
          </p:cNvPicPr>
          <p:nvPr/>
        </p:nvPicPr>
        <p:blipFill>
          <a:blip r:embed="rId6"/>
          <a:stretch>
            <a:fillRect/>
          </a:stretch>
        </p:blipFill>
        <p:spPr>
          <a:xfrm>
            <a:off x="10385517" y="2409240"/>
            <a:ext cx="1560936" cy="1193756"/>
          </a:xfrm>
          <a:prstGeom prst="rect">
            <a:avLst/>
          </a:prstGeom>
        </p:spPr>
      </p:pic>
      <p:pic>
        <p:nvPicPr>
          <p:cNvPr id="173" name="Picture 172">
            <a:extLst>
              <a:ext uri="{FF2B5EF4-FFF2-40B4-BE49-F238E27FC236}">
                <a16:creationId xmlns:a16="http://schemas.microsoft.com/office/drawing/2014/main" id="{CCC571A3-E855-9D6D-C193-B261BE078A9D}"/>
              </a:ext>
            </a:extLst>
          </p:cNvPr>
          <p:cNvPicPr>
            <a:picLocks noChangeAspect="1"/>
          </p:cNvPicPr>
          <p:nvPr/>
        </p:nvPicPr>
        <p:blipFill>
          <a:blip r:embed="rId7"/>
          <a:stretch>
            <a:fillRect/>
          </a:stretch>
        </p:blipFill>
        <p:spPr>
          <a:xfrm>
            <a:off x="100289" y="2527297"/>
            <a:ext cx="1560937" cy="1071562"/>
          </a:xfrm>
          <a:prstGeom prst="rect">
            <a:avLst/>
          </a:prstGeom>
        </p:spPr>
      </p:pic>
      <p:sp>
        <p:nvSpPr>
          <p:cNvPr id="174" name="TextBox 173">
            <a:extLst>
              <a:ext uri="{FF2B5EF4-FFF2-40B4-BE49-F238E27FC236}">
                <a16:creationId xmlns:a16="http://schemas.microsoft.com/office/drawing/2014/main" id="{7F17BDE9-2FEE-F71F-8D1C-439DE21227C2}"/>
              </a:ext>
            </a:extLst>
          </p:cNvPr>
          <p:cNvSpPr txBox="1"/>
          <p:nvPr/>
        </p:nvSpPr>
        <p:spPr>
          <a:xfrm>
            <a:off x="0" y="2133186"/>
            <a:ext cx="1926015" cy="369332"/>
          </a:xfrm>
          <a:prstGeom prst="rect">
            <a:avLst/>
          </a:prstGeom>
          <a:noFill/>
        </p:spPr>
        <p:txBody>
          <a:bodyPr wrap="square" rtlCol="0">
            <a:spAutoFit/>
          </a:bodyPr>
          <a:lstStyle/>
          <a:p>
            <a:r>
              <a:rPr lang="en-US" b="1" dirty="0">
                <a:solidFill>
                  <a:srgbClr val="FF0000"/>
                </a:solidFill>
              </a:rPr>
              <a:t>Hard</a:t>
            </a:r>
            <a:r>
              <a:rPr lang="en-US" dirty="0"/>
              <a:t> to solve ASP</a:t>
            </a:r>
          </a:p>
        </p:txBody>
      </p:sp>
      <p:sp>
        <p:nvSpPr>
          <p:cNvPr id="176" name="TextBox 175">
            <a:extLst>
              <a:ext uri="{FF2B5EF4-FFF2-40B4-BE49-F238E27FC236}">
                <a16:creationId xmlns:a16="http://schemas.microsoft.com/office/drawing/2014/main" id="{23828787-16E8-2642-4B0F-2B77457F848E}"/>
              </a:ext>
            </a:extLst>
          </p:cNvPr>
          <p:cNvSpPr txBox="1"/>
          <p:nvPr/>
        </p:nvSpPr>
        <p:spPr>
          <a:xfrm>
            <a:off x="-25367" y="3781618"/>
            <a:ext cx="2352931" cy="1015663"/>
          </a:xfrm>
          <a:prstGeom prst="rect">
            <a:avLst/>
          </a:prstGeom>
          <a:noFill/>
        </p:spPr>
        <p:txBody>
          <a:bodyPr wrap="square" rtlCol="0">
            <a:spAutoFit/>
          </a:bodyPr>
          <a:lstStyle/>
          <a:p>
            <a:r>
              <a:rPr lang="en-US" sz="2000" i="1" dirty="0">
                <a:solidFill>
                  <a:schemeClr val="tx1"/>
                </a:solidFill>
              </a:rPr>
              <a:t>Small</a:t>
            </a:r>
            <a:r>
              <a:rPr lang="en-US" sz="2000" dirty="0">
                <a:solidFill>
                  <a:schemeClr val="tx1"/>
                </a:solidFill>
              </a:rPr>
              <a:t> distance between      ,</a:t>
            </a:r>
            <a:r>
              <a:rPr lang="en-US" sz="2000" dirty="0"/>
              <a:t> distributions        </a:t>
            </a:r>
            <a:endParaRPr lang="en-US" sz="2000" dirty="0">
              <a:solidFill>
                <a:schemeClr val="tx1"/>
              </a:solidFill>
            </a:endParaRPr>
          </a:p>
        </p:txBody>
      </p:sp>
      <p:pic>
        <p:nvPicPr>
          <p:cNvPr id="188" name="Picture 187">
            <a:extLst>
              <a:ext uri="{FF2B5EF4-FFF2-40B4-BE49-F238E27FC236}">
                <a16:creationId xmlns:a16="http://schemas.microsoft.com/office/drawing/2014/main" id="{9BACD178-BF12-8845-945E-6D627059F113}"/>
              </a:ext>
            </a:extLst>
          </p:cNvPr>
          <p:cNvPicPr>
            <a:picLocks noChangeAspect="1"/>
          </p:cNvPicPr>
          <p:nvPr/>
        </p:nvPicPr>
        <p:blipFill>
          <a:blip r:embed="rId8"/>
          <a:stretch>
            <a:fillRect/>
          </a:stretch>
        </p:blipFill>
        <p:spPr>
          <a:xfrm>
            <a:off x="1036795" y="4205572"/>
            <a:ext cx="260049" cy="191941"/>
          </a:xfrm>
          <a:prstGeom prst="rect">
            <a:avLst/>
          </a:prstGeom>
        </p:spPr>
      </p:pic>
      <p:pic>
        <p:nvPicPr>
          <p:cNvPr id="189" name="Picture 188">
            <a:extLst>
              <a:ext uri="{FF2B5EF4-FFF2-40B4-BE49-F238E27FC236}">
                <a16:creationId xmlns:a16="http://schemas.microsoft.com/office/drawing/2014/main" id="{1215EF09-53FC-AF71-E885-194565E27D6B}"/>
              </a:ext>
            </a:extLst>
          </p:cNvPr>
          <p:cNvPicPr>
            <a:picLocks noChangeAspect="1"/>
          </p:cNvPicPr>
          <p:nvPr/>
        </p:nvPicPr>
        <p:blipFill>
          <a:blip r:embed="rId9"/>
          <a:stretch>
            <a:fillRect/>
          </a:stretch>
        </p:blipFill>
        <p:spPr>
          <a:xfrm>
            <a:off x="1392762" y="4207827"/>
            <a:ext cx="266241" cy="191941"/>
          </a:xfrm>
          <a:prstGeom prst="rect">
            <a:avLst/>
          </a:prstGeom>
        </p:spPr>
      </p:pic>
      <p:sp>
        <p:nvSpPr>
          <p:cNvPr id="190" name="TextBox 189">
            <a:extLst>
              <a:ext uri="{FF2B5EF4-FFF2-40B4-BE49-F238E27FC236}">
                <a16:creationId xmlns:a16="http://schemas.microsoft.com/office/drawing/2014/main" id="{799F4EB5-BB5A-88FA-5CB3-2810107276DA}"/>
              </a:ext>
            </a:extLst>
          </p:cNvPr>
          <p:cNvSpPr txBox="1"/>
          <p:nvPr/>
        </p:nvSpPr>
        <p:spPr>
          <a:xfrm>
            <a:off x="9907621" y="3748960"/>
            <a:ext cx="2352931" cy="1015663"/>
          </a:xfrm>
          <a:prstGeom prst="rect">
            <a:avLst/>
          </a:prstGeom>
          <a:noFill/>
        </p:spPr>
        <p:txBody>
          <a:bodyPr wrap="square" rtlCol="0">
            <a:spAutoFit/>
          </a:bodyPr>
          <a:lstStyle/>
          <a:p>
            <a:r>
              <a:rPr lang="en-US" sz="2000" i="1" dirty="0">
                <a:solidFill>
                  <a:schemeClr val="tx1"/>
                </a:solidFill>
              </a:rPr>
              <a:t>Large</a:t>
            </a:r>
            <a:r>
              <a:rPr lang="en-US" sz="2000" dirty="0">
                <a:solidFill>
                  <a:schemeClr val="tx1"/>
                </a:solidFill>
              </a:rPr>
              <a:t> distance between</a:t>
            </a:r>
            <a:r>
              <a:rPr lang="en-US" sz="2000" dirty="0"/>
              <a:t> </a:t>
            </a:r>
            <a:r>
              <a:rPr lang="en-US" sz="2000" dirty="0">
                <a:solidFill>
                  <a:schemeClr val="tx1"/>
                </a:solidFill>
              </a:rPr>
              <a:t>     , distributions</a:t>
            </a:r>
            <a:r>
              <a:rPr lang="en-US" sz="2000" dirty="0"/>
              <a:t> </a:t>
            </a:r>
            <a:endParaRPr lang="en-US" sz="2000" dirty="0">
              <a:solidFill>
                <a:schemeClr val="tx1"/>
              </a:solidFill>
            </a:endParaRPr>
          </a:p>
        </p:txBody>
      </p:sp>
      <p:pic>
        <p:nvPicPr>
          <p:cNvPr id="191" name="Picture 190">
            <a:extLst>
              <a:ext uri="{FF2B5EF4-FFF2-40B4-BE49-F238E27FC236}">
                <a16:creationId xmlns:a16="http://schemas.microsoft.com/office/drawing/2014/main" id="{4A544AD0-53AB-81F3-EDCF-D45E5158A7B5}"/>
              </a:ext>
            </a:extLst>
          </p:cNvPr>
          <p:cNvPicPr>
            <a:picLocks noChangeAspect="1"/>
          </p:cNvPicPr>
          <p:nvPr/>
        </p:nvPicPr>
        <p:blipFill>
          <a:blip r:embed="rId8"/>
          <a:stretch>
            <a:fillRect/>
          </a:stretch>
        </p:blipFill>
        <p:spPr>
          <a:xfrm>
            <a:off x="10966390" y="4159681"/>
            <a:ext cx="260049" cy="191941"/>
          </a:xfrm>
          <a:prstGeom prst="rect">
            <a:avLst/>
          </a:prstGeom>
        </p:spPr>
      </p:pic>
      <p:pic>
        <p:nvPicPr>
          <p:cNvPr id="192" name="Picture 191">
            <a:extLst>
              <a:ext uri="{FF2B5EF4-FFF2-40B4-BE49-F238E27FC236}">
                <a16:creationId xmlns:a16="http://schemas.microsoft.com/office/drawing/2014/main" id="{6DCE9234-5EBE-F8E7-1F28-2022FEFB251A}"/>
              </a:ext>
            </a:extLst>
          </p:cNvPr>
          <p:cNvPicPr>
            <a:picLocks noChangeAspect="1"/>
          </p:cNvPicPr>
          <p:nvPr/>
        </p:nvPicPr>
        <p:blipFill>
          <a:blip r:embed="rId9"/>
          <a:stretch>
            <a:fillRect/>
          </a:stretch>
        </p:blipFill>
        <p:spPr>
          <a:xfrm>
            <a:off x="11320204" y="4161272"/>
            <a:ext cx="266241" cy="191941"/>
          </a:xfrm>
          <a:prstGeom prst="rect">
            <a:avLst/>
          </a:prstGeom>
        </p:spPr>
      </p:pic>
      <p:sp>
        <p:nvSpPr>
          <p:cNvPr id="193" name="TextBox 192">
            <a:extLst>
              <a:ext uri="{FF2B5EF4-FFF2-40B4-BE49-F238E27FC236}">
                <a16:creationId xmlns:a16="http://schemas.microsoft.com/office/drawing/2014/main" id="{A20F2BB2-8B7C-DB98-1A4F-8FAD8D959E59}"/>
              </a:ext>
            </a:extLst>
          </p:cNvPr>
          <p:cNvSpPr txBox="1"/>
          <p:nvPr/>
        </p:nvSpPr>
        <p:spPr>
          <a:xfrm>
            <a:off x="10272813" y="2052172"/>
            <a:ext cx="2238230" cy="646331"/>
          </a:xfrm>
          <a:prstGeom prst="rect">
            <a:avLst/>
          </a:prstGeom>
          <a:noFill/>
        </p:spPr>
        <p:txBody>
          <a:bodyPr wrap="square" rtlCol="0">
            <a:spAutoFit/>
          </a:bodyPr>
          <a:lstStyle/>
          <a:p>
            <a:r>
              <a:rPr lang="en-US" b="1" dirty="0">
                <a:solidFill>
                  <a:schemeClr val="accent1">
                    <a:lumMod val="75000"/>
                  </a:schemeClr>
                </a:solidFill>
              </a:rPr>
              <a:t>Easy</a:t>
            </a:r>
            <a:r>
              <a:rPr lang="en-US" dirty="0"/>
              <a:t> to solve ASP without network</a:t>
            </a:r>
          </a:p>
        </p:txBody>
      </p:sp>
    </p:spTree>
    <p:extLst>
      <p:ext uri="{BB962C8B-B14F-4D97-AF65-F5344CB8AC3E}">
        <p14:creationId xmlns:p14="http://schemas.microsoft.com/office/powerpoint/2010/main" val="2659692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825E7CD-3A07-3488-667A-8E4707A2CE69}"/>
              </a:ext>
            </a:extLst>
          </p:cNvPr>
          <p:cNvCxnSpPr>
            <a:cxnSpLocks/>
          </p:cNvCxnSpPr>
          <p:nvPr/>
        </p:nvCxnSpPr>
        <p:spPr>
          <a:xfrm>
            <a:off x="139245" y="3776843"/>
            <a:ext cx="11864889" cy="0"/>
          </a:xfrm>
          <a:prstGeom prst="straightConnector1">
            <a:avLst/>
          </a:prstGeom>
          <a:ln w="76200">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97EB9ACA-15A6-ADEF-25E4-B7808F89E0BD}"/>
              </a:ext>
            </a:extLst>
          </p:cNvPr>
          <p:cNvSpPr txBox="1"/>
          <p:nvPr/>
        </p:nvSpPr>
        <p:spPr>
          <a:xfrm>
            <a:off x="-25367" y="3781618"/>
            <a:ext cx="2352931" cy="1015663"/>
          </a:xfrm>
          <a:prstGeom prst="rect">
            <a:avLst/>
          </a:prstGeom>
          <a:noFill/>
        </p:spPr>
        <p:txBody>
          <a:bodyPr wrap="square" rtlCol="0">
            <a:spAutoFit/>
          </a:bodyPr>
          <a:lstStyle/>
          <a:p>
            <a:r>
              <a:rPr lang="en-US" sz="2000" i="1" dirty="0">
                <a:solidFill>
                  <a:schemeClr val="tx1"/>
                </a:solidFill>
              </a:rPr>
              <a:t>Small</a:t>
            </a:r>
            <a:r>
              <a:rPr lang="en-US" sz="2000" dirty="0">
                <a:solidFill>
                  <a:schemeClr val="tx1"/>
                </a:solidFill>
              </a:rPr>
              <a:t> distance between      ,</a:t>
            </a:r>
            <a:r>
              <a:rPr lang="en-US" sz="2000" dirty="0"/>
              <a:t> distributions        </a:t>
            </a:r>
            <a:endParaRPr lang="en-US" sz="2000" dirty="0">
              <a:solidFill>
                <a:schemeClr val="tx1"/>
              </a:solidFill>
            </a:endParaRPr>
          </a:p>
        </p:txBody>
      </p:sp>
      <p:sp>
        <p:nvSpPr>
          <p:cNvPr id="6" name="TextBox 5">
            <a:extLst>
              <a:ext uri="{FF2B5EF4-FFF2-40B4-BE49-F238E27FC236}">
                <a16:creationId xmlns:a16="http://schemas.microsoft.com/office/drawing/2014/main" id="{5BC43C2A-59E1-CE18-6992-6EBD76B0880E}"/>
              </a:ext>
            </a:extLst>
          </p:cNvPr>
          <p:cNvSpPr txBox="1"/>
          <p:nvPr/>
        </p:nvSpPr>
        <p:spPr>
          <a:xfrm>
            <a:off x="9907621" y="3748960"/>
            <a:ext cx="2352931" cy="1015663"/>
          </a:xfrm>
          <a:prstGeom prst="rect">
            <a:avLst/>
          </a:prstGeom>
          <a:noFill/>
        </p:spPr>
        <p:txBody>
          <a:bodyPr wrap="square" rtlCol="0">
            <a:spAutoFit/>
          </a:bodyPr>
          <a:lstStyle/>
          <a:p>
            <a:r>
              <a:rPr lang="en-US" sz="2000" i="1" dirty="0">
                <a:solidFill>
                  <a:schemeClr val="tx1"/>
                </a:solidFill>
              </a:rPr>
              <a:t>Large</a:t>
            </a:r>
            <a:r>
              <a:rPr lang="en-US" sz="2000" dirty="0">
                <a:solidFill>
                  <a:schemeClr val="tx1"/>
                </a:solidFill>
              </a:rPr>
              <a:t> distance between</a:t>
            </a:r>
            <a:r>
              <a:rPr lang="en-US" sz="2000" dirty="0"/>
              <a:t> </a:t>
            </a:r>
            <a:r>
              <a:rPr lang="en-US" sz="2000" dirty="0">
                <a:solidFill>
                  <a:schemeClr val="tx1"/>
                </a:solidFill>
              </a:rPr>
              <a:t>     , distributions</a:t>
            </a:r>
            <a:r>
              <a:rPr lang="en-US" sz="2000" dirty="0"/>
              <a:t> </a:t>
            </a:r>
            <a:endParaRPr lang="en-US" sz="2000" dirty="0">
              <a:solidFill>
                <a:schemeClr val="tx1"/>
              </a:solidFill>
            </a:endParaRPr>
          </a:p>
        </p:txBody>
      </p:sp>
      <p:pic>
        <p:nvPicPr>
          <p:cNvPr id="16" name="Picture 15">
            <a:extLst>
              <a:ext uri="{FF2B5EF4-FFF2-40B4-BE49-F238E27FC236}">
                <a16:creationId xmlns:a16="http://schemas.microsoft.com/office/drawing/2014/main" id="{2B6CBF43-9BD0-A20B-A042-C40C04E30368}"/>
              </a:ext>
            </a:extLst>
          </p:cNvPr>
          <p:cNvPicPr>
            <a:picLocks noChangeAspect="1"/>
          </p:cNvPicPr>
          <p:nvPr/>
        </p:nvPicPr>
        <p:blipFill>
          <a:blip r:embed="rId2"/>
          <a:stretch>
            <a:fillRect/>
          </a:stretch>
        </p:blipFill>
        <p:spPr>
          <a:xfrm>
            <a:off x="1036795" y="4205572"/>
            <a:ext cx="260049" cy="191941"/>
          </a:xfrm>
          <a:prstGeom prst="rect">
            <a:avLst/>
          </a:prstGeom>
        </p:spPr>
      </p:pic>
      <p:pic>
        <p:nvPicPr>
          <p:cNvPr id="17" name="Picture 16">
            <a:extLst>
              <a:ext uri="{FF2B5EF4-FFF2-40B4-BE49-F238E27FC236}">
                <a16:creationId xmlns:a16="http://schemas.microsoft.com/office/drawing/2014/main" id="{0EA7182A-37C4-C662-1C52-8A1793EA579D}"/>
              </a:ext>
            </a:extLst>
          </p:cNvPr>
          <p:cNvPicPr>
            <a:picLocks noChangeAspect="1"/>
          </p:cNvPicPr>
          <p:nvPr/>
        </p:nvPicPr>
        <p:blipFill>
          <a:blip r:embed="rId3"/>
          <a:stretch>
            <a:fillRect/>
          </a:stretch>
        </p:blipFill>
        <p:spPr>
          <a:xfrm>
            <a:off x="1392762" y="4207827"/>
            <a:ext cx="266241" cy="191941"/>
          </a:xfrm>
          <a:prstGeom prst="rect">
            <a:avLst/>
          </a:prstGeom>
        </p:spPr>
      </p:pic>
      <p:pic>
        <p:nvPicPr>
          <p:cNvPr id="18" name="Picture 17">
            <a:extLst>
              <a:ext uri="{FF2B5EF4-FFF2-40B4-BE49-F238E27FC236}">
                <a16:creationId xmlns:a16="http://schemas.microsoft.com/office/drawing/2014/main" id="{2B3BBBB7-803F-A289-CF23-BD314FBDCE24}"/>
              </a:ext>
            </a:extLst>
          </p:cNvPr>
          <p:cNvPicPr>
            <a:picLocks noChangeAspect="1"/>
          </p:cNvPicPr>
          <p:nvPr/>
        </p:nvPicPr>
        <p:blipFill>
          <a:blip r:embed="rId2"/>
          <a:stretch>
            <a:fillRect/>
          </a:stretch>
        </p:blipFill>
        <p:spPr>
          <a:xfrm>
            <a:off x="10966390" y="4159681"/>
            <a:ext cx="260049" cy="191941"/>
          </a:xfrm>
          <a:prstGeom prst="rect">
            <a:avLst/>
          </a:prstGeom>
        </p:spPr>
      </p:pic>
      <p:pic>
        <p:nvPicPr>
          <p:cNvPr id="19" name="Picture 18">
            <a:extLst>
              <a:ext uri="{FF2B5EF4-FFF2-40B4-BE49-F238E27FC236}">
                <a16:creationId xmlns:a16="http://schemas.microsoft.com/office/drawing/2014/main" id="{FCCA642B-730D-ADE6-5A66-CD2B0C188FE2}"/>
              </a:ext>
            </a:extLst>
          </p:cNvPr>
          <p:cNvPicPr>
            <a:picLocks noChangeAspect="1"/>
          </p:cNvPicPr>
          <p:nvPr/>
        </p:nvPicPr>
        <p:blipFill>
          <a:blip r:embed="rId3"/>
          <a:stretch>
            <a:fillRect/>
          </a:stretch>
        </p:blipFill>
        <p:spPr>
          <a:xfrm>
            <a:off x="11320204" y="4161272"/>
            <a:ext cx="266241" cy="191941"/>
          </a:xfrm>
          <a:prstGeom prst="rect">
            <a:avLst/>
          </a:prstGeom>
        </p:spPr>
      </p:pic>
      <p:sp>
        <p:nvSpPr>
          <p:cNvPr id="31" name="TextBox 30">
            <a:extLst>
              <a:ext uri="{FF2B5EF4-FFF2-40B4-BE49-F238E27FC236}">
                <a16:creationId xmlns:a16="http://schemas.microsoft.com/office/drawing/2014/main" id="{3282F65D-5A65-EB91-54A8-B970B1358B82}"/>
              </a:ext>
            </a:extLst>
          </p:cNvPr>
          <p:cNvSpPr txBox="1"/>
          <p:nvPr/>
        </p:nvSpPr>
        <p:spPr>
          <a:xfrm>
            <a:off x="6777830" y="303657"/>
            <a:ext cx="875561" cy="369332"/>
          </a:xfrm>
          <a:prstGeom prst="rect">
            <a:avLst/>
          </a:prstGeom>
          <a:noFill/>
        </p:spPr>
        <p:txBody>
          <a:bodyPr wrap="none" rtlCol="0">
            <a:spAutoFit/>
          </a:bodyPr>
          <a:lstStyle/>
          <a:p>
            <a:r>
              <a:rPr lang="en-US" dirty="0"/>
              <a:t>is </a:t>
            </a:r>
            <a:r>
              <a:rPr lang="en-US" b="1" i="1" dirty="0"/>
              <a:t>large</a:t>
            </a:r>
          </a:p>
        </p:txBody>
      </p:sp>
      <p:pic>
        <p:nvPicPr>
          <p:cNvPr id="34" name="Picture 33">
            <a:extLst>
              <a:ext uri="{FF2B5EF4-FFF2-40B4-BE49-F238E27FC236}">
                <a16:creationId xmlns:a16="http://schemas.microsoft.com/office/drawing/2014/main" id="{FD63723B-5425-01BB-EBDE-1B8D9DD77DE5}"/>
              </a:ext>
            </a:extLst>
          </p:cNvPr>
          <p:cNvPicPr>
            <a:picLocks noChangeAspect="1"/>
          </p:cNvPicPr>
          <p:nvPr/>
        </p:nvPicPr>
        <p:blipFill>
          <a:blip r:embed="rId4"/>
          <a:stretch>
            <a:fillRect/>
          </a:stretch>
        </p:blipFill>
        <p:spPr>
          <a:xfrm>
            <a:off x="6270264" y="203089"/>
            <a:ext cx="469900" cy="469900"/>
          </a:xfrm>
          <a:prstGeom prst="rect">
            <a:avLst/>
          </a:prstGeom>
        </p:spPr>
      </p:pic>
      <p:sp>
        <p:nvSpPr>
          <p:cNvPr id="37" name="TextBox 36">
            <a:extLst>
              <a:ext uri="{FF2B5EF4-FFF2-40B4-BE49-F238E27FC236}">
                <a16:creationId xmlns:a16="http://schemas.microsoft.com/office/drawing/2014/main" id="{0832A0B0-0894-881D-1A4A-50875384267F}"/>
              </a:ext>
            </a:extLst>
          </p:cNvPr>
          <p:cNvSpPr txBox="1"/>
          <p:nvPr/>
        </p:nvSpPr>
        <p:spPr>
          <a:xfrm>
            <a:off x="6786454" y="6369677"/>
            <a:ext cx="891591" cy="369332"/>
          </a:xfrm>
          <a:prstGeom prst="rect">
            <a:avLst/>
          </a:prstGeom>
          <a:noFill/>
        </p:spPr>
        <p:txBody>
          <a:bodyPr wrap="none" rtlCol="0">
            <a:spAutoFit/>
          </a:bodyPr>
          <a:lstStyle/>
          <a:p>
            <a:r>
              <a:rPr lang="en-US" dirty="0"/>
              <a:t>is </a:t>
            </a:r>
            <a:r>
              <a:rPr lang="en-US" b="1" i="1" dirty="0"/>
              <a:t>small</a:t>
            </a:r>
          </a:p>
        </p:txBody>
      </p:sp>
      <p:pic>
        <p:nvPicPr>
          <p:cNvPr id="38" name="Picture 37">
            <a:extLst>
              <a:ext uri="{FF2B5EF4-FFF2-40B4-BE49-F238E27FC236}">
                <a16:creationId xmlns:a16="http://schemas.microsoft.com/office/drawing/2014/main" id="{252D10C5-C9A3-0A28-2830-B7B2F2CBB868}"/>
              </a:ext>
            </a:extLst>
          </p:cNvPr>
          <p:cNvPicPr>
            <a:picLocks noChangeAspect="1"/>
          </p:cNvPicPr>
          <p:nvPr/>
        </p:nvPicPr>
        <p:blipFill>
          <a:blip r:embed="rId4"/>
          <a:stretch>
            <a:fillRect/>
          </a:stretch>
        </p:blipFill>
        <p:spPr>
          <a:xfrm>
            <a:off x="6278888" y="6269109"/>
            <a:ext cx="469900" cy="469900"/>
          </a:xfrm>
          <a:prstGeom prst="rect">
            <a:avLst/>
          </a:prstGeom>
        </p:spPr>
      </p:pic>
      <p:sp>
        <p:nvSpPr>
          <p:cNvPr id="39" name="TextBox 38">
            <a:extLst>
              <a:ext uri="{FF2B5EF4-FFF2-40B4-BE49-F238E27FC236}">
                <a16:creationId xmlns:a16="http://schemas.microsoft.com/office/drawing/2014/main" id="{BF89A2FE-7CD4-EB0E-8616-014EC7E129BD}"/>
              </a:ext>
            </a:extLst>
          </p:cNvPr>
          <p:cNvSpPr txBox="1"/>
          <p:nvPr/>
        </p:nvSpPr>
        <p:spPr>
          <a:xfrm>
            <a:off x="2942675" y="481205"/>
            <a:ext cx="3115659" cy="461665"/>
          </a:xfrm>
          <a:prstGeom prst="rect">
            <a:avLst/>
          </a:prstGeom>
          <a:noFill/>
        </p:spPr>
        <p:txBody>
          <a:bodyPr wrap="square" rtlCol="0">
            <a:spAutoFit/>
          </a:bodyPr>
          <a:lstStyle/>
          <a:p>
            <a:r>
              <a:rPr lang="en-US" sz="2400" b="1" dirty="0">
                <a:solidFill>
                  <a:srgbClr val="FF0000"/>
                </a:solidFill>
              </a:rPr>
              <a:t>Hard</a:t>
            </a:r>
            <a:r>
              <a:rPr lang="en-US" sz="2400" dirty="0"/>
              <a:t> to solve ASP</a:t>
            </a:r>
          </a:p>
        </p:txBody>
      </p:sp>
      <p:grpSp>
        <p:nvGrpSpPr>
          <p:cNvPr id="40" name="Group 39">
            <a:extLst>
              <a:ext uri="{FF2B5EF4-FFF2-40B4-BE49-F238E27FC236}">
                <a16:creationId xmlns:a16="http://schemas.microsoft.com/office/drawing/2014/main" id="{B59A883C-8D79-4E3D-59AF-626BA8AE3D13}"/>
              </a:ext>
            </a:extLst>
          </p:cNvPr>
          <p:cNvGrpSpPr/>
          <p:nvPr/>
        </p:nvGrpSpPr>
        <p:grpSpPr>
          <a:xfrm>
            <a:off x="3349557" y="1107542"/>
            <a:ext cx="2159677" cy="1833748"/>
            <a:chOff x="6544083" y="3637570"/>
            <a:chExt cx="3709102" cy="2788945"/>
          </a:xfrm>
        </p:grpSpPr>
        <p:grpSp>
          <p:nvGrpSpPr>
            <p:cNvPr id="41" name="Google Shape;139;p13">
              <a:extLst>
                <a:ext uri="{FF2B5EF4-FFF2-40B4-BE49-F238E27FC236}">
                  <a16:creationId xmlns:a16="http://schemas.microsoft.com/office/drawing/2014/main" id="{D7A74FC0-2E84-8776-F134-67FF858D4FDA}"/>
                </a:ext>
              </a:extLst>
            </p:cNvPr>
            <p:cNvGrpSpPr/>
            <p:nvPr/>
          </p:nvGrpSpPr>
          <p:grpSpPr>
            <a:xfrm>
              <a:off x="6544083" y="3637570"/>
              <a:ext cx="3709102" cy="2718211"/>
              <a:chOff x="4593376" y="1599099"/>
              <a:chExt cx="2200589" cy="1640067"/>
            </a:xfrm>
          </p:grpSpPr>
          <p:cxnSp>
            <p:nvCxnSpPr>
              <p:cNvPr id="43" name="Google Shape;140;p13">
                <a:extLst>
                  <a:ext uri="{FF2B5EF4-FFF2-40B4-BE49-F238E27FC236}">
                    <a16:creationId xmlns:a16="http://schemas.microsoft.com/office/drawing/2014/main" id="{82EB8693-438B-C344-1297-C1503E231F7D}"/>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44" name="Google Shape;141;p13">
                <a:extLst>
                  <a:ext uri="{FF2B5EF4-FFF2-40B4-BE49-F238E27FC236}">
                    <a16:creationId xmlns:a16="http://schemas.microsoft.com/office/drawing/2014/main" id="{1D9F01DB-2B5C-81E1-5BD9-06F0EE18D305}"/>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45" name="Google Shape;142;p13">
                <a:extLst>
                  <a:ext uri="{FF2B5EF4-FFF2-40B4-BE49-F238E27FC236}">
                    <a16:creationId xmlns:a16="http://schemas.microsoft.com/office/drawing/2014/main" id="{FF460170-1B07-A1B2-78AD-2A3D945CF482}"/>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46" name="Google Shape;143;p13">
                <a:extLst>
                  <a:ext uri="{FF2B5EF4-FFF2-40B4-BE49-F238E27FC236}">
                    <a16:creationId xmlns:a16="http://schemas.microsoft.com/office/drawing/2014/main" id="{6394FF32-9397-90E2-0802-1FD211069640}"/>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47" name="Google Shape;144;p13">
                <a:extLst>
                  <a:ext uri="{FF2B5EF4-FFF2-40B4-BE49-F238E27FC236}">
                    <a16:creationId xmlns:a16="http://schemas.microsoft.com/office/drawing/2014/main" id="{4545E596-92EB-A190-5EE9-33FF5FCEA9CE}"/>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48" name="Google Shape;145;p13">
                <a:extLst>
                  <a:ext uri="{FF2B5EF4-FFF2-40B4-BE49-F238E27FC236}">
                    <a16:creationId xmlns:a16="http://schemas.microsoft.com/office/drawing/2014/main" id="{811F6F50-D01F-8483-E46F-B683F58C985F}"/>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49" name="Google Shape;146;p13">
                <a:extLst>
                  <a:ext uri="{FF2B5EF4-FFF2-40B4-BE49-F238E27FC236}">
                    <a16:creationId xmlns:a16="http://schemas.microsoft.com/office/drawing/2014/main" id="{63F51893-CB56-3707-F107-54028E29C3F7}"/>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50" name="Google Shape;149;p13">
                <a:extLst>
                  <a:ext uri="{FF2B5EF4-FFF2-40B4-BE49-F238E27FC236}">
                    <a16:creationId xmlns:a16="http://schemas.microsoft.com/office/drawing/2014/main" id="{3E1E3BB9-B385-2D5B-262A-F71584A72BD9}"/>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51" name="Google Shape;150;p13">
                <a:extLst>
                  <a:ext uri="{FF2B5EF4-FFF2-40B4-BE49-F238E27FC236}">
                    <a16:creationId xmlns:a16="http://schemas.microsoft.com/office/drawing/2014/main" id="{AA768B25-7B5A-AC05-F938-A727DBBC8B13}"/>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52" name="Google Shape;151;p13">
                <a:extLst>
                  <a:ext uri="{FF2B5EF4-FFF2-40B4-BE49-F238E27FC236}">
                    <a16:creationId xmlns:a16="http://schemas.microsoft.com/office/drawing/2014/main" id="{9B855FE2-C0C5-B396-C174-7139ECF874B0}"/>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53" name="Google Shape;152;p13">
                <a:extLst>
                  <a:ext uri="{FF2B5EF4-FFF2-40B4-BE49-F238E27FC236}">
                    <a16:creationId xmlns:a16="http://schemas.microsoft.com/office/drawing/2014/main" id="{F309F4B3-95BA-1B04-E8B6-AAD4B3890365}"/>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54" name="Google Shape;154;p13">
                <a:extLst>
                  <a:ext uri="{FF2B5EF4-FFF2-40B4-BE49-F238E27FC236}">
                    <a16:creationId xmlns:a16="http://schemas.microsoft.com/office/drawing/2014/main" id="{7DA85B84-36A9-A5FA-25EC-92C83B660352}"/>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55" name="Google Shape;155;p13">
                <a:extLst>
                  <a:ext uri="{FF2B5EF4-FFF2-40B4-BE49-F238E27FC236}">
                    <a16:creationId xmlns:a16="http://schemas.microsoft.com/office/drawing/2014/main" id="{4859D789-82D5-BE63-525F-C55C2D56A495}"/>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56" name="Google Shape;156;p13">
                <a:extLst>
                  <a:ext uri="{FF2B5EF4-FFF2-40B4-BE49-F238E27FC236}">
                    <a16:creationId xmlns:a16="http://schemas.microsoft.com/office/drawing/2014/main" id="{2D9D5ED9-3D38-F424-4AF2-DA94E28983DF}"/>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57" name="Google Shape;157;p13">
                <a:extLst>
                  <a:ext uri="{FF2B5EF4-FFF2-40B4-BE49-F238E27FC236}">
                    <a16:creationId xmlns:a16="http://schemas.microsoft.com/office/drawing/2014/main" id="{EF7F2B5E-DFB3-A88B-A20E-41BA22A3CF3A}"/>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58" name="Google Shape;158;p13">
                <a:extLst>
                  <a:ext uri="{FF2B5EF4-FFF2-40B4-BE49-F238E27FC236}">
                    <a16:creationId xmlns:a16="http://schemas.microsoft.com/office/drawing/2014/main" id="{E2F1FEF7-A7BF-FAF2-20E4-C6C80BBA9FA5}"/>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59" name="Google Shape;159;p13">
                <a:extLst>
                  <a:ext uri="{FF2B5EF4-FFF2-40B4-BE49-F238E27FC236}">
                    <a16:creationId xmlns:a16="http://schemas.microsoft.com/office/drawing/2014/main" id="{9A19C0AE-626E-DAD7-C06D-33DCA7696E60}"/>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60" name="Google Shape;160;p13">
                <a:extLst>
                  <a:ext uri="{FF2B5EF4-FFF2-40B4-BE49-F238E27FC236}">
                    <a16:creationId xmlns:a16="http://schemas.microsoft.com/office/drawing/2014/main" id="{D01A5B5E-6322-B375-59BA-3A43904C7689}"/>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61" name="Google Shape;161;p13">
                <a:extLst>
                  <a:ext uri="{FF2B5EF4-FFF2-40B4-BE49-F238E27FC236}">
                    <a16:creationId xmlns:a16="http://schemas.microsoft.com/office/drawing/2014/main" id="{5862EC2F-18B3-2B34-BDD6-18E9D9661205}"/>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62" name="Google Shape;162;p13">
                <a:extLst>
                  <a:ext uri="{FF2B5EF4-FFF2-40B4-BE49-F238E27FC236}">
                    <a16:creationId xmlns:a16="http://schemas.microsoft.com/office/drawing/2014/main" id="{54EF616D-2254-1B80-612A-C3B85CD289D5}"/>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63" name="Google Shape;163;p13">
                <a:extLst>
                  <a:ext uri="{FF2B5EF4-FFF2-40B4-BE49-F238E27FC236}">
                    <a16:creationId xmlns:a16="http://schemas.microsoft.com/office/drawing/2014/main" id="{BE1CCEE7-FEC3-E8EB-0849-DB475A1E7E09}"/>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64" name="Google Shape;164;p13">
                <a:extLst>
                  <a:ext uri="{FF2B5EF4-FFF2-40B4-BE49-F238E27FC236}">
                    <a16:creationId xmlns:a16="http://schemas.microsoft.com/office/drawing/2014/main" id="{25973BBF-3208-CB5E-FDFA-0EFDC097E165}"/>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65" name="Google Shape;165;p13">
                <a:extLst>
                  <a:ext uri="{FF2B5EF4-FFF2-40B4-BE49-F238E27FC236}">
                    <a16:creationId xmlns:a16="http://schemas.microsoft.com/office/drawing/2014/main" id="{1344A211-B773-94BB-8AB0-A1BB4DECE065}"/>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66" name="Google Shape;166;p13">
                <a:extLst>
                  <a:ext uri="{FF2B5EF4-FFF2-40B4-BE49-F238E27FC236}">
                    <a16:creationId xmlns:a16="http://schemas.microsoft.com/office/drawing/2014/main" id="{AF37C0FD-0003-2FFB-7D35-EA3573BA0E64}"/>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67" name="Google Shape;167;p13">
                <a:extLst>
                  <a:ext uri="{FF2B5EF4-FFF2-40B4-BE49-F238E27FC236}">
                    <a16:creationId xmlns:a16="http://schemas.microsoft.com/office/drawing/2014/main" id="{86DCE634-2D8F-EC67-429D-E771C7D67F2A}"/>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68" name="Google Shape;168;p13">
                <a:extLst>
                  <a:ext uri="{FF2B5EF4-FFF2-40B4-BE49-F238E27FC236}">
                    <a16:creationId xmlns:a16="http://schemas.microsoft.com/office/drawing/2014/main" id="{332170A8-8BDD-2913-C066-60AA38370FB5}"/>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69" name="Google Shape;169;p13">
                <a:extLst>
                  <a:ext uri="{FF2B5EF4-FFF2-40B4-BE49-F238E27FC236}">
                    <a16:creationId xmlns:a16="http://schemas.microsoft.com/office/drawing/2014/main" id="{593B1074-58B3-ACA5-D07A-FCB74887B0E1}"/>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0" name="Google Shape;170;p13">
                <a:extLst>
                  <a:ext uri="{FF2B5EF4-FFF2-40B4-BE49-F238E27FC236}">
                    <a16:creationId xmlns:a16="http://schemas.microsoft.com/office/drawing/2014/main" id="{97B991B5-DBF9-8C6E-31C3-07C9AEB5F108}"/>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1" name="Google Shape;171;p13">
                <a:extLst>
                  <a:ext uri="{FF2B5EF4-FFF2-40B4-BE49-F238E27FC236}">
                    <a16:creationId xmlns:a16="http://schemas.microsoft.com/office/drawing/2014/main" id="{3EE49F3A-34A2-D9CA-D76F-73B629CDFB8B}"/>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2" name="Google Shape;172;p13">
                <a:extLst>
                  <a:ext uri="{FF2B5EF4-FFF2-40B4-BE49-F238E27FC236}">
                    <a16:creationId xmlns:a16="http://schemas.microsoft.com/office/drawing/2014/main" id="{82B14542-8C65-CF91-B5BF-BFE160998CF9}"/>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73" name="Google Shape;173;p13">
                <a:extLst>
                  <a:ext uri="{FF2B5EF4-FFF2-40B4-BE49-F238E27FC236}">
                    <a16:creationId xmlns:a16="http://schemas.microsoft.com/office/drawing/2014/main" id="{166B64BA-C146-6DCB-D834-569B65DC8B14}"/>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74" name="Google Shape;174;p13">
                <a:extLst>
                  <a:ext uri="{FF2B5EF4-FFF2-40B4-BE49-F238E27FC236}">
                    <a16:creationId xmlns:a16="http://schemas.microsoft.com/office/drawing/2014/main" id="{A2268521-3C1A-5E65-44BF-AC6B032BCD7F}"/>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75" name="Google Shape;175;p13">
                <a:extLst>
                  <a:ext uri="{FF2B5EF4-FFF2-40B4-BE49-F238E27FC236}">
                    <a16:creationId xmlns:a16="http://schemas.microsoft.com/office/drawing/2014/main" id="{1A1C860C-4723-9D45-6521-711A3A28F500}"/>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76" name="Google Shape;176;p13">
                <a:extLst>
                  <a:ext uri="{FF2B5EF4-FFF2-40B4-BE49-F238E27FC236}">
                    <a16:creationId xmlns:a16="http://schemas.microsoft.com/office/drawing/2014/main" id="{14C2F36C-F82B-B332-4F6D-FB08717D8EC5}"/>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77" name="Google Shape;177;p13">
                <a:extLst>
                  <a:ext uri="{FF2B5EF4-FFF2-40B4-BE49-F238E27FC236}">
                    <a16:creationId xmlns:a16="http://schemas.microsoft.com/office/drawing/2014/main" id="{90B370B3-3A3E-EA0D-B5B3-7781DE6A16C5}"/>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78" name="Google Shape;178;p13">
                <a:extLst>
                  <a:ext uri="{FF2B5EF4-FFF2-40B4-BE49-F238E27FC236}">
                    <a16:creationId xmlns:a16="http://schemas.microsoft.com/office/drawing/2014/main" id="{F5DB0ACD-FBEA-010B-61E9-58A720BCD49D}"/>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79" name="Google Shape;179;p13">
                <a:extLst>
                  <a:ext uri="{FF2B5EF4-FFF2-40B4-BE49-F238E27FC236}">
                    <a16:creationId xmlns:a16="http://schemas.microsoft.com/office/drawing/2014/main" id="{C4FD4A02-4CCD-2D27-D234-F294875ED349}"/>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80" name="Google Shape;180;p13">
                <a:extLst>
                  <a:ext uri="{FF2B5EF4-FFF2-40B4-BE49-F238E27FC236}">
                    <a16:creationId xmlns:a16="http://schemas.microsoft.com/office/drawing/2014/main" id="{F8CD95AB-0E97-817A-1568-4002FA3F3DE5}"/>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81" name="Google Shape;181;p13">
                <a:extLst>
                  <a:ext uri="{FF2B5EF4-FFF2-40B4-BE49-F238E27FC236}">
                    <a16:creationId xmlns:a16="http://schemas.microsoft.com/office/drawing/2014/main" id="{F5CCC766-973A-D1CE-3AAA-98F99395A8D5}"/>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2" name="Google Shape;182;p13">
                <a:extLst>
                  <a:ext uri="{FF2B5EF4-FFF2-40B4-BE49-F238E27FC236}">
                    <a16:creationId xmlns:a16="http://schemas.microsoft.com/office/drawing/2014/main" id="{20360A49-A5C1-CE4B-587E-C3626DF40C86}"/>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3" name="Google Shape;183;p13">
                <a:extLst>
                  <a:ext uri="{FF2B5EF4-FFF2-40B4-BE49-F238E27FC236}">
                    <a16:creationId xmlns:a16="http://schemas.microsoft.com/office/drawing/2014/main" id="{86C581A7-AA9A-C5D9-B4B4-F12B4707226C}"/>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4" name="Google Shape;184;p13">
                <a:extLst>
                  <a:ext uri="{FF2B5EF4-FFF2-40B4-BE49-F238E27FC236}">
                    <a16:creationId xmlns:a16="http://schemas.microsoft.com/office/drawing/2014/main" id="{89727826-D088-26B8-8327-4413E941DCE6}"/>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5" name="Google Shape;185;p13">
                <a:extLst>
                  <a:ext uri="{FF2B5EF4-FFF2-40B4-BE49-F238E27FC236}">
                    <a16:creationId xmlns:a16="http://schemas.microsoft.com/office/drawing/2014/main" id="{5D794045-D7BA-F287-8481-1F8A416C8AA7}"/>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6" name="Google Shape;186;p13">
                <a:extLst>
                  <a:ext uri="{FF2B5EF4-FFF2-40B4-BE49-F238E27FC236}">
                    <a16:creationId xmlns:a16="http://schemas.microsoft.com/office/drawing/2014/main" id="{38176CF1-901B-8903-0628-E9640AB012A2}"/>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7" name="Google Shape;187;p13">
                <a:extLst>
                  <a:ext uri="{FF2B5EF4-FFF2-40B4-BE49-F238E27FC236}">
                    <a16:creationId xmlns:a16="http://schemas.microsoft.com/office/drawing/2014/main" id="{E8484393-9F59-518B-A01B-D446F5153E50}"/>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8" name="Google Shape;188;p13">
                <a:extLst>
                  <a:ext uri="{FF2B5EF4-FFF2-40B4-BE49-F238E27FC236}">
                    <a16:creationId xmlns:a16="http://schemas.microsoft.com/office/drawing/2014/main" id="{3B70C413-CC0F-403B-1069-7525E00F0EC0}"/>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89" name="Google Shape;189;p13">
                <a:extLst>
                  <a:ext uri="{FF2B5EF4-FFF2-40B4-BE49-F238E27FC236}">
                    <a16:creationId xmlns:a16="http://schemas.microsoft.com/office/drawing/2014/main" id="{BFA2EB0C-DA2F-CF9D-1912-AAD497D55721}"/>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0" name="Google Shape;191;p13">
                <a:extLst>
                  <a:ext uri="{FF2B5EF4-FFF2-40B4-BE49-F238E27FC236}">
                    <a16:creationId xmlns:a16="http://schemas.microsoft.com/office/drawing/2014/main" id="{96D94763-9AA1-4D55-2BF4-05C9E2FDE6F7}"/>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1" name="Google Shape;192;p13">
                <a:extLst>
                  <a:ext uri="{FF2B5EF4-FFF2-40B4-BE49-F238E27FC236}">
                    <a16:creationId xmlns:a16="http://schemas.microsoft.com/office/drawing/2014/main" id="{4BA75576-6E7B-D52E-958C-77E4CFA45C3A}"/>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2" name="Google Shape;193;p13">
                <a:extLst>
                  <a:ext uri="{FF2B5EF4-FFF2-40B4-BE49-F238E27FC236}">
                    <a16:creationId xmlns:a16="http://schemas.microsoft.com/office/drawing/2014/main" id="{1A4267B4-E4CF-22A6-9FEE-DCB8F5F427D5}"/>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3" name="Google Shape;194;p13">
                <a:extLst>
                  <a:ext uri="{FF2B5EF4-FFF2-40B4-BE49-F238E27FC236}">
                    <a16:creationId xmlns:a16="http://schemas.microsoft.com/office/drawing/2014/main" id="{E1C500F7-8445-0017-F5EE-7A6694F3BBF7}"/>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4" name="Google Shape;195;p13">
                <a:extLst>
                  <a:ext uri="{FF2B5EF4-FFF2-40B4-BE49-F238E27FC236}">
                    <a16:creationId xmlns:a16="http://schemas.microsoft.com/office/drawing/2014/main" id="{7F56D62B-8FE0-5CFC-6065-2E11F06215C0}"/>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5" name="Google Shape;196;p13">
                <a:extLst>
                  <a:ext uri="{FF2B5EF4-FFF2-40B4-BE49-F238E27FC236}">
                    <a16:creationId xmlns:a16="http://schemas.microsoft.com/office/drawing/2014/main" id="{229B9396-0850-CB31-34F2-AF82478CF0CE}"/>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6" name="Google Shape;197;p13">
                <a:extLst>
                  <a:ext uri="{FF2B5EF4-FFF2-40B4-BE49-F238E27FC236}">
                    <a16:creationId xmlns:a16="http://schemas.microsoft.com/office/drawing/2014/main" id="{F2748A61-C56B-E35D-595D-164D915ACEBB}"/>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7" name="Google Shape;199;p13">
                <a:extLst>
                  <a:ext uri="{FF2B5EF4-FFF2-40B4-BE49-F238E27FC236}">
                    <a16:creationId xmlns:a16="http://schemas.microsoft.com/office/drawing/2014/main" id="{969229E4-5DF0-1494-C877-91F9ADBC5F31}"/>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42" name="Google Shape;148;p13">
              <a:extLst>
                <a:ext uri="{FF2B5EF4-FFF2-40B4-BE49-F238E27FC236}">
                  <a16:creationId xmlns:a16="http://schemas.microsoft.com/office/drawing/2014/main" id="{25743048-B304-51C1-FBB2-1833D328443E}"/>
                </a:ext>
              </a:extLst>
            </p:cNvPr>
            <p:cNvSpPr/>
            <p:nvPr/>
          </p:nvSpPr>
          <p:spPr>
            <a:xfrm>
              <a:off x="7873450" y="4808127"/>
              <a:ext cx="1349752" cy="1618388"/>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noFill/>
            <a:ln w="19050" cap="flat" cmpd="sng">
              <a:solidFill>
                <a:srgbClr val="595959"/>
              </a:solidFill>
              <a:prstDash val="dash"/>
              <a:round/>
              <a:headEnd type="none" w="med" len="med"/>
              <a:tailEnd type="none" w="med" len="med"/>
            </a:ln>
          </p:spPr>
        </p:sp>
      </p:grpSp>
      <p:sp>
        <p:nvSpPr>
          <p:cNvPr id="98" name="Freeform 97">
            <a:extLst>
              <a:ext uri="{FF2B5EF4-FFF2-40B4-BE49-F238E27FC236}">
                <a16:creationId xmlns:a16="http://schemas.microsoft.com/office/drawing/2014/main" id="{6993619B-88D3-3F5E-9A80-88748F54BC02}"/>
              </a:ext>
            </a:extLst>
          </p:cNvPr>
          <p:cNvSpPr/>
          <p:nvPr/>
        </p:nvSpPr>
        <p:spPr>
          <a:xfrm>
            <a:off x="3214688" y="1928813"/>
            <a:ext cx="828675" cy="1071562"/>
          </a:xfrm>
          <a:custGeom>
            <a:avLst/>
            <a:gdLst>
              <a:gd name="connsiteX0" fmla="*/ 0 w 828675"/>
              <a:gd name="connsiteY0" fmla="*/ 57150 h 1071562"/>
              <a:gd name="connsiteX1" fmla="*/ 0 w 828675"/>
              <a:gd name="connsiteY1" fmla="*/ 57150 h 1071562"/>
              <a:gd name="connsiteX2" fmla="*/ 14287 w 828675"/>
              <a:gd name="connsiteY2" fmla="*/ 428625 h 1071562"/>
              <a:gd name="connsiteX3" fmla="*/ 28575 w 828675"/>
              <a:gd name="connsiteY3" fmla="*/ 471487 h 1071562"/>
              <a:gd name="connsiteX4" fmla="*/ 42862 w 828675"/>
              <a:gd name="connsiteY4" fmla="*/ 528637 h 1071562"/>
              <a:gd name="connsiteX5" fmla="*/ 100012 w 828675"/>
              <a:gd name="connsiteY5" fmla="*/ 628650 h 1071562"/>
              <a:gd name="connsiteX6" fmla="*/ 142875 w 828675"/>
              <a:gd name="connsiteY6" fmla="*/ 714375 h 1071562"/>
              <a:gd name="connsiteX7" fmla="*/ 200025 w 828675"/>
              <a:gd name="connsiteY7" fmla="*/ 800100 h 1071562"/>
              <a:gd name="connsiteX8" fmla="*/ 257175 w 828675"/>
              <a:gd name="connsiteY8" fmla="*/ 885825 h 1071562"/>
              <a:gd name="connsiteX9" fmla="*/ 285750 w 828675"/>
              <a:gd name="connsiteY9" fmla="*/ 928687 h 1071562"/>
              <a:gd name="connsiteX10" fmla="*/ 314325 w 828675"/>
              <a:gd name="connsiteY10" fmla="*/ 971550 h 1071562"/>
              <a:gd name="connsiteX11" fmla="*/ 357187 w 828675"/>
              <a:gd name="connsiteY11" fmla="*/ 1000125 h 1071562"/>
              <a:gd name="connsiteX12" fmla="*/ 400050 w 828675"/>
              <a:gd name="connsiteY12" fmla="*/ 1042987 h 1071562"/>
              <a:gd name="connsiteX13" fmla="*/ 485775 w 828675"/>
              <a:gd name="connsiteY13" fmla="*/ 1071562 h 1071562"/>
              <a:gd name="connsiteX14" fmla="*/ 742950 w 828675"/>
              <a:gd name="connsiteY14" fmla="*/ 1057275 h 1071562"/>
              <a:gd name="connsiteX15" fmla="*/ 785812 w 828675"/>
              <a:gd name="connsiteY15" fmla="*/ 1042987 h 1071562"/>
              <a:gd name="connsiteX16" fmla="*/ 828675 w 828675"/>
              <a:gd name="connsiteY16" fmla="*/ 957262 h 1071562"/>
              <a:gd name="connsiteX17" fmla="*/ 785812 w 828675"/>
              <a:gd name="connsiteY17" fmla="*/ 800100 h 1071562"/>
              <a:gd name="connsiteX18" fmla="*/ 771525 w 828675"/>
              <a:gd name="connsiteY18" fmla="*/ 757237 h 1071562"/>
              <a:gd name="connsiteX19" fmla="*/ 657225 w 828675"/>
              <a:gd name="connsiteY19" fmla="*/ 628650 h 1071562"/>
              <a:gd name="connsiteX20" fmla="*/ 628650 w 828675"/>
              <a:gd name="connsiteY20" fmla="*/ 571500 h 1071562"/>
              <a:gd name="connsiteX21" fmla="*/ 571500 w 828675"/>
              <a:gd name="connsiteY21" fmla="*/ 471487 h 1071562"/>
              <a:gd name="connsiteX22" fmla="*/ 528637 w 828675"/>
              <a:gd name="connsiteY22" fmla="*/ 385762 h 1071562"/>
              <a:gd name="connsiteX23" fmla="*/ 514350 w 828675"/>
              <a:gd name="connsiteY23" fmla="*/ 328612 h 1071562"/>
              <a:gd name="connsiteX24" fmla="*/ 485775 w 828675"/>
              <a:gd name="connsiteY24" fmla="*/ 200025 h 1071562"/>
              <a:gd name="connsiteX25" fmla="*/ 457200 w 828675"/>
              <a:gd name="connsiteY25" fmla="*/ 114300 h 1071562"/>
              <a:gd name="connsiteX26" fmla="*/ 400050 w 828675"/>
              <a:gd name="connsiteY26" fmla="*/ 28575 h 1071562"/>
              <a:gd name="connsiteX27" fmla="*/ 314325 w 828675"/>
              <a:gd name="connsiteY27" fmla="*/ 0 h 1071562"/>
              <a:gd name="connsiteX28" fmla="*/ 85725 w 828675"/>
              <a:gd name="connsiteY28" fmla="*/ 14287 h 1071562"/>
              <a:gd name="connsiteX29" fmla="*/ 42862 w 828675"/>
              <a:gd name="connsiteY29" fmla="*/ 28575 h 1071562"/>
              <a:gd name="connsiteX30" fmla="*/ 0 w 828675"/>
              <a:gd name="connsiteY30" fmla="*/ 5715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8675" h="1071562">
                <a:moveTo>
                  <a:pt x="0" y="57150"/>
                </a:moveTo>
                <a:lnTo>
                  <a:pt x="0" y="57150"/>
                </a:lnTo>
                <a:cubicBezTo>
                  <a:pt x="4762" y="180975"/>
                  <a:pt x="5761" y="305002"/>
                  <a:pt x="14287" y="428625"/>
                </a:cubicBezTo>
                <a:cubicBezTo>
                  <a:pt x="15323" y="443650"/>
                  <a:pt x="24438" y="457006"/>
                  <a:pt x="28575" y="471487"/>
                </a:cubicBezTo>
                <a:cubicBezTo>
                  <a:pt x="33970" y="490368"/>
                  <a:pt x="35967" y="510251"/>
                  <a:pt x="42862" y="528637"/>
                </a:cubicBezTo>
                <a:cubicBezTo>
                  <a:pt x="80429" y="628818"/>
                  <a:pt x="58564" y="545755"/>
                  <a:pt x="100012" y="628650"/>
                </a:cubicBezTo>
                <a:cubicBezTo>
                  <a:pt x="159166" y="746956"/>
                  <a:pt x="60982" y="591534"/>
                  <a:pt x="142875" y="714375"/>
                </a:cubicBezTo>
                <a:cubicBezTo>
                  <a:pt x="170199" y="796348"/>
                  <a:pt x="137595" y="719832"/>
                  <a:pt x="200025" y="800100"/>
                </a:cubicBezTo>
                <a:cubicBezTo>
                  <a:pt x="221110" y="827209"/>
                  <a:pt x="238125" y="857250"/>
                  <a:pt x="257175" y="885825"/>
                </a:cubicBezTo>
                <a:lnTo>
                  <a:pt x="285750" y="928687"/>
                </a:lnTo>
                <a:cubicBezTo>
                  <a:pt x="295275" y="942975"/>
                  <a:pt x="300037" y="962025"/>
                  <a:pt x="314325" y="971550"/>
                </a:cubicBezTo>
                <a:cubicBezTo>
                  <a:pt x="328612" y="981075"/>
                  <a:pt x="343996" y="989132"/>
                  <a:pt x="357187" y="1000125"/>
                </a:cubicBezTo>
                <a:cubicBezTo>
                  <a:pt x="372709" y="1013060"/>
                  <a:pt x="382387" y="1033174"/>
                  <a:pt x="400050" y="1042987"/>
                </a:cubicBezTo>
                <a:cubicBezTo>
                  <a:pt x="426380" y="1057615"/>
                  <a:pt x="485775" y="1071562"/>
                  <a:pt x="485775" y="1071562"/>
                </a:cubicBezTo>
                <a:cubicBezTo>
                  <a:pt x="571500" y="1066800"/>
                  <a:pt x="657480" y="1065415"/>
                  <a:pt x="742950" y="1057275"/>
                </a:cubicBezTo>
                <a:cubicBezTo>
                  <a:pt x="757942" y="1055847"/>
                  <a:pt x="774052" y="1052395"/>
                  <a:pt x="785812" y="1042987"/>
                </a:cubicBezTo>
                <a:cubicBezTo>
                  <a:pt x="810991" y="1022844"/>
                  <a:pt x="819263" y="985498"/>
                  <a:pt x="828675" y="957262"/>
                </a:cubicBezTo>
                <a:cubicBezTo>
                  <a:pt x="802962" y="751568"/>
                  <a:pt x="839842" y="908162"/>
                  <a:pt x="785812" y="800100"/>
                </a:cubicBezTo>
                <a:cubicBezTo>
                  <a:pt x="779077" y="786629"/>
                  <a:pt x="780771" y="769125"/>
                  <a:pt x="771525" y="757237"/>
                </a:cubicBezTo>
                <a:cubicBezTo>
                  <a:pt x="678050" y="637053"/>
                  <a:pt x="706350" y="714619"/>
                  <a:pt x="657225" y="628650"/>
                </a:cubicBezTo>
                <a:cubicBezTo>
                  <a:pt x="646658" y="610158"/>
                  <a:pt x="639217" y="589992"/>
                  <a:pt x="628650" y="571500"/>
                </a:cubicBezTo>
                <a:cubicBezTo>
                  <a:pt x="587652" y="499754"/>
                  <a:pt x="608509" y="557840"/>
                  <a:pt x="571500" y="471487"/>
                </a:cubicBezTo>
                <a:cubicBezTo>
                  <a:pt x="536008" y="388674"/>
                  <a:pt x="583551" y="468133"/>
                  <a:pt x="528637" y="385762"/>
                </a:cubicBezTo>
                <a:cubicBezTo>
                  <a:pt x="523875" y="366712"/>
                  <a:pt x="518610" y="347781"/>
                  <a:pt x="514350" y="328612"/>
                </a:cubicBezTo>
                <a:cubicBezTo>
                  <a:pt x="502701" y="276191"/>
                  <a:pt x="500704" y="249788"/>
                  <a:pt x="485775" y="200025"/>
                </a:cubicBezTo>
                <a:cubicBezTo>
                  <a:pt x="477120" y="171175"/>
                  <a:pt x="473908" y="139362"/>
                  <a:pt x="457200" y="114300"/>
                </a:cubicBezTo>
                <a:cubicBezTo>
                  <a:pt x="438150" y="85725"/>
                  <a:pt x="432631" y="39435"/>
                  <a:pt x="400050" y="28575"/>
                </a:cubicBezTo>
                <a:lnTo>
                  <a:pt x="314325" y="0"/>
                </a:lnTo>
                <a:cubicBezTo>
                  <a:pt x="238125" y="4762"/>
                  <a:pt x="161654" y="6294"/>
                  <a:pt x="85725" y="14287"/>
                </a:cubicBezTo>
                <a:cubicBezTo>
                  <a:pt x="70747" y="15864"/>
                  <a:pt x="54622" y="19167"/>
                  <a:pt x="42862" y="28575"/>
                </a:cubicBezTo>
                <a:cubicBezTo>
                  <a:pt x="29453" y="39302"/>
                  <a:pt x="7144" y="52388"/>
                  <a:pt x="0" y="57150"/>
                </a:cubicBezTo>
                <a:close/>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a:extLst>
              <a:ext uri="{FF2B5EF4-FFF2-40B4-BE49-F238E27FC236}">
                <a16:creationId xmlns:a16="http://schemas.microsoft.com/office/drawing/2014/main" id="{853DEDBB-A89E-DC76-D161-13C5B1FC6D2E}"/>
              </a:ext>
            </a:extLst>
          </p:cNvPr>
          <p:cNvSpPr/>
          <p:nvPr/>
        </p:nvSpPr>
        <p:spPr>
          <a:xfrm>
            <a:off x="3526778" y="1285875"/>
            <a:ext cx="571103" cy="1200150"/>
          </a:xfrm>
          <a:custGeom>
            <a:avLst/>
            <a:gdLst>
              <a:gd name="connsiteX0" fmla="*/ 202260 w 571103"/>
              <a:gd name="connsiteY0" fmla="*/ 0 h 1200150"/>
              <a:gd name="connsiteX1" fmla="*/ 202260 w 571103"/>
              <a:gd name="connsiteY1" fmla="*/ 0 h 1200150"/>
              <a:gd name="connsiteX2" fmla="*/ 102247 w 571103"/>
              <a:gd name="connsiteY2" fmla="*/ 71438 h 1200150"/>
              <a:gd name="connsiteX3" fmla="*/ 45097 w 571103"/>
              <a:gd name="connsiteY3" fmla="*/ 200025 h 1200150"/>
              <a:gd name="connsiteX4" fmla="*/ 30810 w 571103"/>
              <a:gd name="connsiteY4" fmla="*/ 242888 h 1200150"/>
              <a:gd name="connsiteX5" fmla="*/ 16522 w 571103"/>
              <a:gd name="connsiteY5" fmla="*/ 285750 h 1200150"/>
              <a:gd name="connsiteX6" fmla="*/ 16522 w 571103"/>
              <a:gd name="connsiteY6" fmla="*/ 571500 h 1200150"/>
              <a:gd name="connsiteX7" fmla="*/ 102247 w 571103"/>
              <a:gd name="connsiteY7" fmla="*/ 742950 h 1200150"/>
              <a:gd name="connsiteX8" fmla="*/ 145110 w 571103"/>
              <a:gd name="connsiteY8" fmla="*/ 828675 h 1200150"/>
              <a:gd name="connsiteX9" fmla="*/ 187972 w 571103"/>
              <a:gd name="connsiteY9" fmla="*/ 957263 h 1200150"/>
              <a:gd name="connsiteX10" fmla="*/ 202260 w 571103"/>
              <a:gd name="connsiteY10" fmla="*/ 1000125 h 1200150"/>
              <a:gd name="connsiteX11" fmla="*/ 316560 w 571103"/>
              <a:gd name="connsiteY11" fmla="*/ 1128713 h 1200150"/>
              <a:gd name="connsiteX12" fmla="*/ 402285 w 571103"/>
              <a:gd name="connsiteY12" fmla="*/ 1185863 h 1200150"/>
              <a:gd name="connsiteX13" fmla="*/ 445147 w 571103"/>
              <a:gd name="connsiteY13" fmla="*/ 1200150 h 1200150"/>
              <a:gd name="connsiteX14" fmla="*/ 502297 w 571103"/>
              <a:gd name="connsiteY14" fmla="*/ 1185863 h 1200150"/>
              <a:gd name="connsiteX15" fmla="*/ 545160 w 571103"/>
              <a:gd name="connsiteY15" fmla="*/ 1100138 h 1200150"/>
              <a:gd name="connsiteX16" fmla="*/ 545160 w 571103"/>
              <a:gd name="connsiteY16" fmla="*/ 457200 h 1200150"/>
              <a:gd name="connsiteX17" fmla="*/ 530872 w 571103"/>
              <a:gd name="connsiteY17" fmla="*/ 400050 h 1200150"/>
              <a:gd name="connsiteX18" fmla="*/ 502297 w 571103"/>
              <a:gd name="connsiteY18" fmla="*/ 257175 h 1200150"/>
              <a:gd name="connsiteX19" fmla="*/ 488010 w 571103"/>
              <a:gd name="connsiteY19" fmla="*/ 214313 h 1200150"/>
              <a:gd name="connsiteX20" fmla="*/ 416572 w 571103"/>
              <a:gd name="connsiteY20" fmla="*/ 128588 h 1200150"/>
              <a:gd name="connsiteX21" fmla="*/ 373710 w 571103"/>
              <a:gd name="connsiteY21" fmla="*/ 114300 h 1200150"/>
              <a:gd name="connsiteX22" fmla="*/ 330847 w 571103"/>
              <a:gd name="connsiteY22" fmla="*/ 85725 h 1200150"/>
              <a:gd name="connsiteX23" fmla="*/ 259410 w 571103"/>
              <a:gd name="connsiteY23" fmla="*/ 71438 h 1200150"/>
              <a:gd name="connsiteX24" fmla="*/ 145110 w 571103"/>
              <a:gd name="connsiteY24" fmla="*/ 57150 h 1200150"/>
              <a:gd name="connsiteX25" fmla="*/ 202260 w 571103"/>
              <a:gd name="connsiteY25" fmla="*/ 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103" h="1200150">
                <a:moveTo>
                  <a:pt x="202260" y="0"/>
                </a:moveTo>
                <a:lnTo>
                  <a:pt x="202260" y="0"/>
                </a:lnTo>
                <a:cubicBezTo>
                  <a:pt x="168922" y="23813"/>
                  <a:pt x="132868" y="44220"/>
                  <a:pt x="102247" y="71438"/>
                </a:cubicBezTo>
                <a:cubicBezTo>
                  <a:pt x="70072" y="100038"/>
                  <a:pt x="56109" y="166989"/>
                  <a:pt x="45097" y="200025"/>
                </a:cubicBezTo>
                <a:lnTo>
                  <a:pt x="30810" y="242888"/>
                </a:lnTo>
                <a:lnTo>
                  <a:pt x="16522" y="285750"/>
                </a:lnTo>
                <a:cubicBezTo>
                  <a:pt x="-1972" y="415211"/>
                  <a:pt x="-8783" y="411234"/>
                  <a:pt x="16522" y="571500"/>
                </a:cubicBezTo>
                <a:cubicBezTo>
                  <a:pt x="45670" y="756108"/>
                  <a:pt x="40118" y="556567"/>
                  <a:pt x="102247" y="742950"/>
                </a:cubicBezTo>
                <a:cubicBezTo>
                  <a:pt x="121965" y="802103"/>
                  <a:pt x="108181" y="773282"/>
                  <a:pt x="145110" y="828675"/>
                </a:cubicBezTo>
                <a:lnTo>
                  <a:pt x="187972" y="957263"/>
                </a:lnTo>
                <a:cubicBezTo>
                  <a:pt x="192734" y="971550"/>
                  <a:pt x="193906" y="987594"/>
                  <a:pt x="202260" y="1000125"/>
                </a:cubicBezTo>
                <a:cubicBezTo>
                  <a:pt x="236617" y="1051661"/>
                  <a:pt x="257839" y="1089566"/>
                  <a:pt x="316560" y="1128713"/>
                </a:cubicBezTo>
                <a:cubicBezTo>
                  <a:pt x="345135" y="1147763"/>
                  <a:pt x="369704" y="1175003"/>
                  <a:pt x="402285" y="1185863"/>
                </a:cubicBezTo>
                <a:lnTo>
                  <a:pt x="445147" y="1200150"/>
                </a:lnTo>
                <a:cubicBezTo>
                  <a:pt x="464197" y="1195388"/>
                  <a:pt x="485959" y="1196755"/>
                  <a:pt x="502297" y="1185863"/>
                </a:cubicBezTo>
                <a:cubicBezTo>
                  <a:pt x="526036" y="1170037"/>
                  <a:pt x="537010" y="1124587"/>
                  <a:pt x="545160" y="1100138"/>
                </a:cubicBezTo>
                <a:cubicBezTo>
                  <a:pt x="588500" y="840090"/>
                  <a:pt x="569754" y="985981"/>
                  <a:pt x="545160" y="457200"/>
                </a:cubicBezTo>
                <a:cubicBezTo>
                  <a:pt x="544248" y="437585"/>
                  <a:pt x="534986" y="419250"/>
                  <a:pt x="530872" y="400050"/>
                </a:cubicBezTo>
                <a:cubicBezTo>
                  <a:pt x="520695" y="352560"/>
                  <a:pt x="517655" y="303251"/>
                  <a:pt x="502297" y="257175"/>
                </a:cubicBezTo>
                <a:cubicBezTo>
                  <a:pt x="497535" y="242888"/>
                  <a:pt x="494745" y="227783"/>
                  <a:pt x="488010" y="214313"/>
                </a:cubicBezTo>
                <a:cubicBezTo>
                  <a:pt x="474831" y="187955"/>
                  <a:pt x="440273" y="144388"/>
                  <a:pt x="416572" y="128588"/>
                </a:cubicBezTo>
                <a:cubicBezTo>
                  <a:pt x="404041" y="120234"/>
                  <a:pt x="387180" y="121035"/>
                  <a:pt x="373710" y="114300"/>
                </a:cubicBezTo>
                <a:cubicBezTo>
                  <a:pt x="358351" y="106621"/>
                  <a:pt x="346925" y="91754"/>
                  <a:pt x="330847" y="85725"/>
                </a:cubicBezTo>
                <a:cubicBezTo>
                  <a:pt x="308109" y="77198"/>
                  <a:pt x="283116" y="76706"/>
                  <a:pt x="259410" y="71438"/>
                </a:cubicBezTo>
                <a:cubicBezTo>
                  <a:pt x="174322" y="52530"/>
                  <a:pt x="231071" y="57150"/>
                  <a:pt x="145110" y="57150"/>
                </a:cubicBezTo>
                <a:lnTo>
                  <a:pt x="202260" y="0"/>
                </a:lnTo>
                <a:close/>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a:extLst>
              <a:ext uri="{FF2B5EF4-FFF2-40B4-BE49-F238E27FC236}">
                <a16:creationId xmlns:a16="http://schemas.microsoft.com/office/drawing/2014/main" id="{E5B13D62-D84D-EEB8-E4CE-4C3379F8CB1F}"/>
              </a:ext>
            </a:extLst>
          </p:cNvPr>
          <p:cNvSpPr/>
          <p:nvPr/>
        </p:nvSpPr>
        <p:spPr>
          <a:xfrm>
            <a:off x="3543300" y="1042988"/>
            <a:ext cx="1214438" cy="800100"/>
          </a:xfrm>
          <a:custGeom>
            <a:avLst/>
            <a:gdLst>
              <a:gd name="connsiteX0" fmla="*/ 957263 w 1214438"/>
              <a:gd name="connsiteY0" fmla="*/ 0 h 800100"/>
              <a:gd name="connsiteX1" fmla="*/ 957263 w 1214438"/>
              <a:gd name="connsiteY1" fmla="*/ 0 h 800100"/>
              <a:gd name="connsiteX2" fmla="*/ 814388 w 1214438"/>
              <a:gd name="connsiteY2" fmla="*/ 14287 h 800100"/>
              <a:gd name="connsiteX3" fmla="*/ 457200 w 1214438"/>
              <a:gd name="connsiteY3" fmla="*/ 28575 h 800100"/>
              <a:gd name="connsiteX4" fmla="*/ 385763 w 1214438"/>
              <a:gd name="connsiteY4" fmla="*/ 42862 h 800100"/>
              <a:gd name="connsiteX5" fmla="*/ 285750 w 1214438"/>
              <a:gd name="connsiteY5" fmla="*/ 71437 h 800100"/>
              <a:gd name="connsiteX6" fmla="*/ 228600 w 1214438"/>
              <a:gd name="connsiteY6" fmla="*/ 85725 h 800100"/>
              <a:gd name="connsiteX7" fmla="*/ 142875 w 1214438"/>
              <a:gd name="connsiteY7" fmla="*/ 142875 h 800100"/>
              <a:gd name="connsiteX8" fmla="*/ 57150 w 1214438"/>
              <a:gd name="connsiteY8" fmla="*/ 214312 h 800100"/>
              <a:gd name="connsiteX9" fmla="*/ 42863 w 1214438"/>
              <a:gd name="connsiteY9" fmla="*/ 257175 h 800100"/>
              <a:gd name="connsiteX10" fmla="*/ 0 w 1214438"/>
              <a:gd name="connsiteY10" fmla="*/ 342900 h 800100"/>
              <a:gd name="connsiteX11" fmla="*/ 14288 w 1214438"/>
              <a:gd name="connsiteY11" fmla="*/ 471487 h 800100"/>
              <a:gd name="connsiteX12" fmla="*/ 57150 w 1214438"/>
              <a:gd name="connsiteY12" fmla="*/ 485775 h 800100"/>
              <a:gd name="connsiteX13" fmla="*/ 142875 w 1214438"/>
              <a:gd name="connsiteY13" fmla="*/ 542925 h 800100"/>
              <a:gd name="connsiteX14" fmla="*/ 342900 w 1214438"/>
              <a:gd name="connsiteY14" fmla="*/ 600075 h 800100"/>
              <a:gd name="connsiteX15" fmla="*/ 471488 w 1214438"/>
              <a:gd name="connsiteY15" fmla="*/ 628650 h 800100"/>
              <a:gd name="connsiteX16" fmla="*/ 557213 w 1214438"/>
              <a:gd name="connsiteY16" fmla="*/ 657225 h 800100"/>
              <a:gd name="connsiteX17" fmla="*/ 642938 w 1214438"/>
              <a:gd name="connsiteY17" fmla="*/ 700087 h 800100"/>
              <a:gd name="connsiteX18" fmla="*/ 685800 w 1214438"/>
              <a:gd name="connsiteY18" fmla="*/ 728662 h 800100"/>
              <a:gd name="connsiteX19" fmla="*/ 771525 w 1214438"/>
              <a:gd name="connsiteY19" fmla="*/ 757237 h 800100"/>
              <a:gd name="connsiteX20" fmla="*/ 814388 w 1214438"/>
              <a:gd name="connsiteY20" fmla="*/ 771525 h 800100"/>
              <a:gd name="connsiteX21" fmla="*/ 857250 w 1214438"/>
              <a:gd name="connsiteY21" fmla="*/ 785812 h 800100"/>
              <a:gd name="connsiteX22" fmla="*/ 900113 w 1214438"/>
              <a:gd name="connsiteY22" fmla="*/ 800100 h 800100"/>
              <a:gd name="connsiteX23" fmla="*/ 1014413 w 1214438"/>
              <a:gd name="connsiteY23" fmla="*/ 785812 h 800100"/>
              <a:gd name="connsiteX24" fmla="*/ 1057275 w 1214438"/>
              <a:gd name="connsiteY24" fmla="*/ 742950 h 800100"/>
              <a:gd name="connsiteX25" fmla="*/ 1100138 w 1214438"/>
              <a:gd name="connsiteY25" fmla="*/ 714375 h 800100"/>
              <a:gd name="connsiteX26" fmla="*/ 1157288 w 1214438"/>
              <a:gd name="connsiteY26" fmla="*/ 628650 h 800100"/>
              <a:gd name="connsiteX27" fmla="*/ 1171575 w 1214438"/>
              <a:gd name="connsiteY27" fmla="*/ 585787 h 800100"/>
              <a:gd name="connsiteX28" fmla="*/ 1214438 w 1214438"/>
              <a:gd name="connsiteY28" fmla="*/ 500062 h 800100"/>
              <a:gd name="connsiteX29" fmla="*/ 1200150 w 1214438"/>
              <a:gd name="connsiteY29" fmla="*/ 228600 h 800100"/>
              <a:gd name="connsiteX30" fmla="*/ 1185863 w 1214438"/>
              <a:gd name="connsiteY30" fmla="*/ 185737 h 800100"/>
              <a:gd name="connsiteX31" fmla="*/ 1100138 w 1214438"/>
              <a:gd name="connsiteY31" fmla="*/ 128587 h 800100"/>
              <a:gd name="connsiteX32" fmla="*/ 1057275 w 1214438"/>
              <a:gd name="connsiteY32" fmla="*/ 100012 h 800100"/>
              <a:gd name="connsiteX33" fmla="*/ 1014413 w 1214438"/>
              <a:gd name="connsiteY33" fmla="*/ 57150 h 800100"/>
              <a:gd name="connsiteX34" fmla="*/ 971550 w 1214438"/>
              <a:gd name="connsiteY34" fmla="*/ 42862 h 800100"/>
              <a:gd name="connsiteX35" fmla="*/ 957263 w 1214438"/>
              <a:gd name="connsiteY3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4438" h="800100">
                <a:moveTo>
                  <a:pt x="957263" y="0"/>
                </a:moveTo>
                <a:lnTo>
                  <a:pt x="957263" y="0"/>
                </a:lnTo>
                <a:cubicBezTo>
                  <a:pt x="909638" y="4762"/>
                  <a:pt x="862173" y="11556"/>
                  <a:pt x="814388" y="14287"/>
                </a:cubicBezTo>
                <a:cubicBezTo>
                  <a:pt x="695424" y="21085"/>
                  <a:pt x="576094" y="20649"/>
                  <a:pt x="457200" y="28575"/>
                </a:cubicBezTo>
                <a:cubicBezTo>
                  <a:pt x="432970" y="30190"/>
                  <a:pt x="409469" y="37594"/>
                  <a:pt x="385763" y="42862"/>
                </a:cubicBezTo>
                <a:cubicBezTo>
                  <a:pt x="285292" y="65189"/>
                  <a:pt x="369262" y="47577"/>
                  <a:pt x="285750" y="71437"/>
                </a:cubicBezTo>
                <a:cubicBezTo>
                  <a:pt x="266869" y="76831"/>
                  <a:pt x="247650" y="80962"/>
                  <a:pt x="228600" y="85725"/>
                </a:cubicBezTo>
                <a:cubicBezTo>
                  <a:pt x="200025" y="104775"/>
                  <a:pt x="167159" y="118591"/>
                  <a:pt x="142875" y="142875"/>
                </a:cubicBezTo>
                <a:cubicBezTo>
                  <a:pt x="87871" y="197879"/>
                  <a:pt x="116825" y="174529"/>
                  <a:pt x="57150" y="214312"/>
                </a:cubicBezTo>
                <a:cubicBezTo>
                  <a:pt x="52388" y="228600"/>
                  <a:pt x="49598" y="243704"/>
                  <a:pt x="42863" y="257175"/>
                </a:cubicBezTo>
                <a:cubicBezTo>
                  <a:pt x="-12534" y="367970"/>
                  <a:pt x="35916" y="235155"/>
                  <a:pt x="0" y="342900"/>
                </a:cubicBezTo>
                <a:cubicBezTo>
                  <a:pt x="4763" y="385762"/>
                  <a:pt x="-1729" y="431445"/>
                  <a:pt x="14288" y="471487"/>
                </a:cubicBezTo>
                <a:cubicBezTo>
                  <a:pt x="19881" y="485470"/>
                  <a:pt x="43985" y="478461"/>
                  <a:pt x="57150" y="485775"/>
                </a:cubicBezTo>
                <a:cubicBezTo>
                  <a:pt x="87171" y="502454"/>
                  <a:pt x="110294" y="532065"/>
                  <a:pt x="142875" y="542925"/>
                </a:cubicBezTo>
                <a:cubicBezTo>
                  <a:pt x="224574" y="570158"/>
                  <a:pt x="253205" y="582137"/>
                  <a:pt x="342900" y="600075"/>
                </a:cubicBezTo>
                <a:cubicBezTo>
                  <a:pt x="383698" y="608234"/>
                  <a:pt x="431124" y="616541"/>
                  <a:pt x="471488" y="628650"/>
                </a:cubicBezTo>
                <a:cubicBezTo>
                  <a:pt x="500338" y="637305"/>
                  <a:pt x="532151" y="640517"/>
                  <a:pt x="557213" y="657225"/>
                </a:cubicBezTo>
                <a:cubicBezTo>
                  <a:pt x="612606" y="694154"/>
                  <a:pt x="583785" y="680370"/>
                  <a:pt x="642938" y="700087"/>
                </a:cubicBezTo>
                <a:cubicBezTo>
                  <a:pt x="657225" y="709612"/>
                  <a:pt x="670109" y="721688"/>
                  <a:pt x="685800" y="728662"/>
                </a:cubicBezTo>
                <a:cubicBezTo>
                  <a:pt x="713325" y="740895"/>
                  <a:pt x="742950" y="747712"/>
                  <a:pt x="771525" y="757237"/>
                </a:cubicBezTo>
                <a:lnTo>
                  <a:pt x="814388" y="771525"/>
                </a:lnTo>
                <a:lnTo>
                  <a:pt x="857250" y="785812"/>
                </a:lnTo>
                <a:lnTo>
                  <a:pt x="900113" y="800100"/>
                </a:lnTo>
                <a:cubicBezTo>
                  <a:pt x="938213" y="795337"/>
                  <a:pt x="978328" y="798934"/>
                  <a:pt x="1014413" y="785812"/>
                </a:cubicBezTo>
                <a:cubicBezTo>
                  <a:pt x="1033402" y="778907"/>
                  <a:pt x="1041753" y="755885"/>
                  <a:pt x="1057275" y="742950"/>
                </a:cubicBezTo>
                <a:cubicBezTo>
                  <a:pt x="1070467" y="731957"/>
                  <a:pt x="1085850" y="723900"/>
                  <a:pt x="1100138" y="714375"/>
                </a:cubicBezTo>
                <a:cubicBezTo>
                  <a:pt x="1119188" y="685800"/>
                  <a:pt x="1146428" y="661231"/>
                  <a:pt x="1157288" y="628650"/>
                </a:cubicBezTo>
                <a:cubicBezTo>
                  <a:pt x="1162050" y="614362"/>
                  <a:pt x="1164840" y="599258"/>
                  <a:pt x="1171575" y="585787"/>
                </a:cubicBezTo>
                <a:cubicBezTo>
                  <a:pt x="1226972" y="474992"/>
                  <a:pt x="1178522" y="607807"/>
                  <a:pt x="1214438" y="500062"/>
                </a:cubicBezTo>
                <a:cubicBezTo>
                  <a:pt x="1209675" y="409575"/>
                  <a:pt x="1208354" y="318840"/>
                  <a:pt x="1200150" y="228600"/>
                </a:cubicBezTo>
                <a:cubicBezTo>
                  <a:pt x="1198786" y="213601"/>
                  <a:pt x="1196512" y="196386"/>
                  <a:pt x="1185863" y="185737"/>
                </a:cubicBezTo>
                <a:cubicBezTo>
                  <a:pt x="1161579" y="161453"/>
                  <a:pt x="1128713" y="147637"/>
                  <a:pt x="1100138" y="128587"/>
                </a:cubicBezTo>
                <a:cubicBezTo>
                  <a:pt x="1085850" y="119062"/>
                  <a:pt x="1069417" y="112154"/>
                  <a:pt x="1057275" y="100012"/>
                </a:cubicBezTo>
                <a:cubicBezTo>
                  <a:pt x="1042988" y="85725"/>
                  <a:pt x="1031225" y="68358"/>
                  <a:pt x="1014413" y="57150"/>
                </a:cubicBezTo>
                <a:cubicBezTo>
                  <a:pt x="1001882" y="48796"/>
                  <a:pt x="985021" y="49597"/>
                  <a:pt x="971550" y="42862"/>
                </a:cubicBezTo>
                <a:cubicBezTo>
                  <a:pt x="909117" y="11645"/>
                  <a:pt x="959644" y="7144"/>
                  <a:pt x="957263" y="0"/>
                </a:cubicBezTo>
                <a:close/>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0B76F0ED-6FFA-DE50-A521-7262A1643C89}"/>
              </a:ext>
            </a:extLst>
          </p:cNvPr>
          <p:cNvSpPr/>
          <p:nvPr/>
        </p:nvSpPr>
        <p:spPr>
          <a:xfrm>
            <a:off x="3410481" y="2267269"/>
            <a:ext cx="1214438" cy="800100"/>
          </a:xfrm>
          <a:custGeom>
            <a:avLst/>
            <a:gdLst>
              <a:gd name="connsiteX0" fmla="*/ 957263 w 1214438"/>
              <a:gd name="connsiteY0" fmla="*/ 0 h 800100"/>
              <a:gd name="connsiteX1" fmla="*/ 957263 w 1214438"/>
              <a:gd name="connsiteY1" fmla="*/ 0 h 800100"/>
              <a:gd name="connsiteX2" fmla="*/ 814388 w 1214438"/>
              <a:gd name="connsiteY2" fmla="*/ 14287 h 800100"/>
              <a:gd name="connsiteX3" fmla="*/ 457200 w 1214438"/>
              <a:gd name="connsiteY3" fmla="*/ 28575 h 800100"/>
              <a:gd name="connsiteX4" fmla="*/ 385763 w 1214438"/>
              <a:gd name="connsiteY4" fmla="*/ 42862 h 800100"/>
              <a:gd name="connsiteX5" fmla="*/ 285750 w 1214438"/>
              <a:gd name="connsiteY5" fmla="*/ 71437 h 800100"/>
              <a:gd name="connsiteX6" fmla="*/ 228600 w 1214438"/>
              <a:gd name="connsiteY6" fmla="*/ 85725 h 800100"/>
              <a:gd name="connsiteX7" fmla="*/ 142875 w 1214438"/>
              <a:gd name="connsiteY7" fmla="*/ 142875 h 800100"/>
              <a:gd name="connsiteX8" fmla="*/ 57150 w 1214438"/>
              <a:gd name="connsiteY8" fmla="*/ 214312 h 800100"/>
              <a:gd name="connsiteX9" fmla="*/ 42863 w 1214438"/>
              <a:gd name="connsiteY9" fmla="*/ 257175 h 800100"/>
              <a:gd name="connsiteX10" fmla="*/ 0 w 1214438"/>
              <a:gd name="connsiteY10" fmla="*/ 342900 h 800100"/>
              <a:gd name="connsiteX11" fmla="*/ 14288 w 1214438"/>
              <a:gd name="connsiteY11" fmla="*/ 471487 h 800100"/>
              <a:gd name="connsiteX12" fmla="*/ 57150 w 1214438"/>
              <a:gd name="connsiteY12" fmla="*/ 485775 h 800100"/>
              <a:gd name="connsiteX13" fmla="*/ 142875 w 1214438"/>
              <a:gd name="connsiteY13" fmla="*/ 542925 h 800100"/>
              <a:gd name="connsiteX14" fmla="*/ 342900 w 1214438"/>
              <a:gd name="connsiteY14" fmla="*/ 600075 h 800100"/>
              <a:gd name="connsiteX15" fmla="*/ 471488 w 1214438"/>
              <a:gd name="connsiteY15" fmla="*/ 628650 h 800100"/>
              <a:gd name="connsiteX16" fmla="*/ 557213 w 1214438"/>
              <a:gd name="connsiteY16" fmla="*/ 657225 h 800100"/>
              <a:gd name="connsiteX17" fmla="*/ 642938 w 1214438"/>
              <a:gd name="connsiteY17" fmla="*/ 700087 h 800100"/>
              <a:gd name="connsiteX18" fmla="*/ 685800 w 1214438"/>
              <a:gd name="connsiteY18" fmla="*/ 728662 h 800100"/>
              <a:gd name="connsiteX19" fmla="*/ 771525 w 1214438"/>
              <a:gd name="connsiteY19" fmla="*/ 757237 h 800100"/>
              <a:gd name="connsiteX20" fmla="*/ 814388 w 1214438"/>
              <a:gd name="connsiteY20" fmla="*/ 771525 h 800100"/>
              <a:gd name="connsiteX21" fmla="*/ 857250 w 1214438"/>
              <a:gd name="connsiteY21" fmla="*/ 785812 h 800100"/>
              <a:gd name="connsiteX22" fmla="*/ 900113 w 1214438"/>
              <a:gd name="connsiteY22" fmla="*/ 800100 h 800100"/>
              <a:gd name="connsiteX23" fmla="*/ 1014413 w 1214438"/>
              <a:gd name="connsiteY23" fmla="*/ 785812 h 800100"/>
              <a:gd name="connsiteX24" fmla="*/ 1057275 w 1214438"/>
              <a:gd name="connsiteY24" fmla="*/ 742950 h 800100"/>
              <a:gd name="connsiteX25" fmla="*/ 1100138 w 1214438"/>
              <a:gd name="connsiteY25" fmla="*/ 714375 h 800100"/>
              <a:gd name="connsiteX26" fmla="*/ 1157288 w 1214438"/>
              <a:gd name="connsiteY26" fmla="*/ 628650 h 800100"/>
              <a:gd name="connsiteX27" fmla="*/ 1171575 w 1214438"/>
              <a:gd name="connsiteY27" fmla="*/ 585787 h 800100"/>
              <a:gd name="connsiteX28" fmla="*/ 1214438 w 1214438"/>
              <a:gd name="connsiteY28" fmla="*/ 500062 h 800100"/>
              <a:gd name="connsiteX29" fmla="*/ 1200150 w 1214438"/>
              <a:gd name="connsiteY29" fmla="*/ 228600 h 800100"/>
              <a:gd name="connsiteX30" fmla="*/ 1185863 w 1214438"/>
              <a:gd name="connsiteY30" fmla="*/ 185737 h 800100"/>
              <a:gd name="connsiteX31" fmla="*/ 1100138 w 1214438"/>
              <a:gd name="connsiteY31" fmla="*/ 128587 h 800100"/>
              <a:gd name="connsiteX32" fmla="*/ 1057275 w 1214438"/>
              <a:gd name="connsiteY32" fmla="*/ 100012 h 800100"/>
              <a:gd name="connsiteX33" fmla="*/ 1014413 w 1214438"/>
              <a:gd name="connsiteY33" fmla="*/ 57150 h 800100"/>
              <a:gd name="connsiteX34" fmla="*/ 971550 w 1214438"/>
              <a:gd name="connsiteY34" fmla="*/ 42862 h 800100"/>
              <a:gd name="connsiteX35" fmla="*/ 957263 w 1214438"/>
              <a:gd name="connsiteY3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4438" h="800100">
                <a:moveTo>
                  <a:pt x="957263" y="0"/>
                </a:moveTo>
                <a:lnTo>
                  <a:pt x="957263" y="0"/>
                </a:lnTo>
                <a:cubicBezTo>
                  <a:pt x="909638" y="4762"/>
                  <a:pt x="862173" y="11556"/>
                  <a:pt x="814388" y="14287"/>
                </a:cubicBezTo>
                <a:cubicBezTo>
                  <a:pt x="695424" y="21085"/>
                  <a:pt x="576094" y="20649"/>
                  <a:pt x="457200" y="28575"/>
                </a:cubicBezTo>
                <a:cubicBezTo>
                  <a:pt x="432970" y="30190"/>
                  <a:pt x="409469" y="37594"/>
                  <a:pt x="385763" y="42862"/>
                </a:cubicBezTo>
                <a:cubicBezTo>
                  <a:pt x="285292" y="65189"/>
                  <a:pt x="369262" y="47577"/>
                  <a:pt x="285750" y="71437"/>
                </a:cubicBezTo>
                <a:cubicBezTo>
                  <a:pt x="266869" y="76831"/>
                  <a:pt x="247650" y="80962"/>
                  <a:pt x="228600" y="85725"/>
                </a:cubicBezTo>
                <a:cubicBezTo>
                  <a:pt x="200025" y="104775"/>
                  <a:pt x="167159" y="118591"/>
                  <a:pt x="142875" y="142875"/>
                </a:cubicBezTo>
                <a:cubicBezTo>
                  <a:pt x="87871" y="197879"/>
                  <a:pt x="116825" y="174529"/>
                  <a:pt x="57150" y="214312"/>
                </a:cubicBezTo>
                <a:cubicBezTo>
                  <a:pt x="52388" y="228600"/>
                  <a:pt x="49598" y="243704"/>
                  <a:pt x="42863" y="257175"/>
                </a:cubicBezTo>
                <a:cubicBezTo>
                  <a:pt x="-12534" y="367970"/>
                  <a:pt x="35916" y="235155"/>
                  <a:pt x="0" y="342900"/>
                </a:cubicBezTo>
                <a:cubicBezTo>
                  <a:pt x="4763" y="385762"/>
                  <a:pt x="-1729" y="431445"/>
                  <a:pt x="14288" y="471487"/>
                </a:cubicBezTo>
                <a:cubicBezTo>
                  <a:pt x="19881" y="485470"/>
                  <a:pt x="43985" y="478461"/>
                  <a:pt x="57150" y="485775"/>
                </a:cubicBezTo>
                <a:cubicBezTo>
                  <a:pt x="87171" y="502454"/>
                  <a:pt x="110294" y="532065"/>
                  <a:pt x="142875" y="542925"/>
                </a:cubicBezTo>
                <a:cubicBezTo>
                  <a:pt x="224574" y="570158"/>
                  <a:pt x="253205" y="582137"/>
                  <a:pt x="342900" y="600075"/>
                </a:cubicBezTo>
                <a:cubicBezTo>
                  <a:pt x="383698" y="608234"/>
                  <a:pt x="431124" y="616541"/>
                  <a:pt x="471488" y="628650"/>
                </a:cubicBezTo>
                <a:cubicBezTo>
                  <a:pt x="500338" y="637305"/>
                  <a:pt x="532151" y="640517"/>
                  <a:pt x="557213" y="657225"/>
                </a:cubicBezTo>
                <a:cubicBezTo>
                  <a:pt x="612606" y="694154"/>
                  <a:pt x="583785" y="680370"/>
                  <a:pt x="642938" y="700087"/>
                </a:cubicBezTo>
                <a:cubicBezTo>
                  <a:pt x="657225" y="709612"/>
                  <a:pt x="670109" y="721688"/>
                  <a:pt x="685800" y="728662"/>
                </a:cubicBezTo>
                <a:cubicBezTo>
                  <a:pt x="713325" y="740895"/>
                  <a:pt x="742950" y="747712"/>
                  <a:pt x="771525" y="757237"/>
                </a:cubicBezTo>
                <a:lnTo>
                  <a:pt x="814388" y="771525"/>
                </a:lnTo>
                <a:lnTo>
                  <a:pt x="857250" y="785812"/>
                </a:lnTo>
                <a:lnTo>
                  <a:pt x="900113" y="800100"/>
                </a:lnTo>
                <a:cubicBezTo>
                  <a:pt x="938213" y="795337"/>
                  <a:pt x="978328" y="798934"/>
                  <a:pt x="1014413" y="785812"/>
                </a:cubicBezTo>
                <a:cubicBezTo>
                  <a:pt x="1033402" y="778907"/>
                  <a:pt x="1041753" y="755885"/>
                  <a:pt x="1057275" y="742950"/>
                </a:cubicBezTo>
                <a:cubicBezTo>
                  <a:pt x="1070467" y="731957"/>
                  <a:pt x="1085850" y="723900"/>
                  <a:pt x="1100138" y="714375"/>
                </a:cubicBezTo>
                <a:cubicBezTo>
                  <a:pt x="1119188" y="685800"/>
                  <a:pt x="1146428" y="661231"/>
                  <a:pt x="1157288" y="628650"/>
                </a:cubicBezTo>
                <a:cubicBezTo>
                  <a:pt x="1162050" y="614362"/>
                  <a:pt x="1164840" y="599258"/>
                  <a:pt x="1171575" y="585787"/>
                </a:cubicBezTo>
                <a:cubicBezTo>
                  <a:pt x="1226972" y="474992"/>
                  <a:pt x="1178522" y="607807"/>
                  <a:pt x="1214438" y="500062"/>
                </a:cubicBezTo>
                <a:cubicBezTo>
                  <a:pt x="1209675" y="409575"/>
                  <a:pt x="1208354" y="318840"/>
                  <a:pt x="1200150" y="228600"/>
                </a:cubicBezTo>
                <a:cubicBezTo>
                  <a:pt x="1198786" y="213601"/>
                  <a:pt x="1196512" y="196386"/>
                  <a:pt x="1185863" y="185737"/>
                </a:cubicBezTo>
                <a:cubicBezTo>
                  <a:pt x="1161579" y="161453"/>
                  <a:pt x="1128713" y="147637"/>
                  <a:pt x="1100138" y="128587"/>
                </a:cubicBezTo>
                <a:cubicBezTo>
                  <a:pt x="1085850" y="119062"/>
                  <a:pt x="1069417" y="112154"/>
                  <a:pt x="1057275" y="100012"/>
                </a:cubicBezTo>
                <a:cubicBezTo>
                  <a:pt x="1042988" y="85725"/>
                  <a:pt x="1031225" y="68358"/>
                  <a:pt x="1014413" y="57150"/>
                </a:cubicBezTo>
                <a:cubicBezTo>
                  <a:pt x="1001882" y="48796"/>
                  <a:pt x="985021" y="49597"/>
                  <a:pt x="971550" y="42862"/>
                </a:cubicBezTo>
                <a:cubicBezTo>
                  <a:pt x="909117" y="11645"/>
                  <a:pt x="959644" y="7144"/>
                  <a:pt x="957263" y="0"/>
                </a:cubicBezTo>
                <a:close/>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AC6518A2-E12D-1B0E-C438-BD0B1737E57C}"/>
              </a:ext>
            </a:extLst>
          </p:cNvPr>
          <p:cNvSpPr txBox="1"/>
          <p:nvPr/>
        </p:nvSpPr>
        <p:spPr>
          <a:xfrm>
            <a:off x="3257613" y="3903466"/>
            <a:ext cx="3115659" cy="830997"/>
          </a:xfrm>
          <a:prstGeom prst="rect">
            <a:avLst/>
          </a:prstGeom>
          <a:noFill/>
        </p:spPr>
        <p:txBody>
          <a:bodyPr wrap="square" rtlCol="0">
            <a:spAutoFit/>
          </a:bodyPr>
          <a:lstStyle/>
          <a:p>
            <a:r>
              <a:rPr lang="en-US" sz="2400" b="1" dirty="0">
                <a:solidFill>
                  <a:schemeClr val="accent1">
                    <a:lumMod val="75000"/>
                  </a:schemeClr>
                </a:solidFill>
              </a:rPr>
              <a:t>Easy</a:t>
            </a:r>
            <a:r>
              <a:rPr lang="en-US" sz="2400" dirty="0"/>
              <a:t> to solve ASP without vertex scores</a:t>
            </a:r>
          </a:p>
        </p:txBody>
      </p:sp>
      <p:grpSp>
        <p:nvGrpSpPr>
          <p:cNvPr id="114" name="Group 113">
            <a:extLst>
              <a:ext uri="{FF2B5EF4-FFF2-40B4-BE49-F238E27FC236}">
                <a16:creationId xmlns:a16="http://schemas.microsoft.com/office/drawing/2014/main" id="{A8CE14AF-D77A-2413-395D-E0D81D4C0E12}"/>
              </a:ext>
            </a:extLst>
          </p:cNvPr>
          <p:cNvGrpSpPr/>
          <p:nvPr/>
        </p:nvGrpSpPr>
        <p:grpSpPr>
          <a:xfrm>
            <a:off x="3657989" y="4732714"/>
            <a:ext cx="2159677" cy="1833748"/>
            <a:chOff x="6544083" y="3637570"/>
            <a:chExt cx="3709102" cy="2788945"/>
          </a:xfrm>
        </p:grpSpPr>
        <p:grpSp>
          <p:nvGrpSpPr>
            <p:cNvPr id="115" name="Google Shape;139;p13">
              <a:extLst>
                <a:ext uri="{FF2B5EF4-FFF2-40B4-BE49-F238E27FC236}">
                  <a16:creationId xmlns:a16="http://schemas.microsoft.com/office/drawing/2014/main" id="{241FB689-49AB-E744-A541-29C419C45718}"/>
                </a:ext>
              </a:extLst>
            </p:cNvPr>
            <p:cNvGrpSpPr/>
            <p:nvPr/>
          </p:nvGrpSpPr>
          <p:grpSpPr>
            <a:xfrm>
              <a:off x="6544083" y="3637570"/>
              <a:ext cx="3709102" cy="2718211"/>
              <a:chOff x="4593376" y="1599099"/>
              <a:chExt cx="2200589" cy="1640067"/>
            </a:xfrm>
          </p:grpSpPr>
          <p:cxnSp>
            <p:nvCxnSpPr>
              <p:cNvPr id="117" name="Google Shape;140;p13">
                <a:extLst>
                  <a:ext uri="{FF2B5EF4-FFF2-40B4-BE49-F238E27FC236}">
                    <a16:creationId xmlns:a16="http://schemas.microsoft.com/office/drawing/2014/main" id="{C65BCF34-F6B3-21DE-7C3B-7B80D5BD888A}"/>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118" name="Google Shape;141;p13">
                <a:extLst>
                  <a:ext uri="{FF2B5EF4-FFF2-40B4-BE49-F238E27FC236}">
                    <a16:creationId xmlns:a16="http://schemas.microsoft.com/office/drawing/2014/main" id="{64FD550B-E989-CAB1-43A9-AEE882EBB74E}"/>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119" name="Google Shape;142;p13">
                <a:extLst>
                  <a:ext uri="{FF2B5EF4-FFF2-40B4-BE49-F238E27FC236}">
                    <a16:creationId xmlns:a16="http://schemas.microsoft.com/office/drawing/2014/main" id="{3CB23B8F-2E66-6D39-085C-B5007510CF17}"/>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120" name="Google Shape;143;p13">
                <a:extLst>
                  <a:ext uri="{FF2B5EF4-FFF2-40B4-BE49-F238E27FC236}">
                    <a16:creationId xmlns:a16="http://schemas.microsoft.com/office/drawing/2014/main" id="{0B0FBAFE-8555-A630-54FC-712D28F8594B}"/>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121" name="Google Shape;144;p13">
                <a:extLst>
                  <a:ext uri="{FF2B5EF4-FFF2-40B4-BE49-F238E27FC236}">
                    <a16:creationId xmlns:a16="http://schemas.microsoft.com/office/drawing/2014/main" id="{D739E76F-6D4D-F994-BB9B-A225EBEE261B}"/>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122" name="Google Shape;145;p13">
                <a:extLst>
                  <a:ext uri="{FF2B5EF4-FFF2-40B4-BE49-F238E27FC236}">
                    <a16:creationId xmlns:a16="http://schemas.microsoft.com/office/drawing/2014/main" id="{D7250E25-8FB9-C785-481C-AE0BAC5D6A89}"/>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123" name="Google Shape;146;p13">
                <a:extLst>
                  <a:ext uri="{FF2B5EF4-FFF2-40B4-BE49-F238E27FC236}">
                    <a16:creationId xmlns:a16="http://schemas.microsoft.com/office/drawing/2014/main" id="{79960E6F-1D77-390F-64F1-7A03B04D9F4B}"/>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124" name="Google Shape;149;p13">
                <a:extLst>
                  <a:ext uri="{FF2B5EF4-FFF2-40B4-BE49-F238E27FC236}">
                    <a16:creationId xmlns:a16="http://schemas.microsoft.com/office/drawing/2014/main" id="{6861BFC1-9C13-8743-C33A-3F83D9BB602F}"/>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125" name="Google Shape;150;p13">
                <a:extLst>
                  <a:ext uri="{FF2B5EF4-FFF2-40B4-BE49-F238E27FC236}">
                    <a16:creationId xmlns:a16="http://schemas.microsoft.com/office/drawing/2014/main" id="{EA9E27D1-B34B-6F5E-08D1-59ED1A2E5D9E}"/>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126" name="Google Shape;151;p13">
                <a:extLst>
                  <a:ext uri="{FF2B5EF4-FFF2-40B4-BE49-F238E27FC236}">
                    <a16:creationId xmlns:a16="http://schemas.microsoft.com/office/drawing/2014/main" id="{DB502827-5D1C-FEE9-0F73-6F98BEDE9CC1}"/>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127" name="Google Shape;152;p13">
                <a:extLst>
                  <a:ext uri="{FF2B5EF4-FFF2-40B4-BE49-F238E27FC236}">
                    <a16:creationId xmlns:a16="http://schemas.microsoft.com/office/drawing/2014/main" id="{BD5312EF-3C3E-1B0E-1286-F54E407E89F3}"/>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128" name="Google Shape;154;p13">
                <a:extLst>
                  <a:ext uri="{FF2B5EF4-FFF2-40B4-BE49-F238E27FC236}">
                    <a16:creationId xmlns:a16="http://schemas.microsoft.com/office/drawing/2014/main" id="{AD5B3255-0034-97FD-69A0-E7C9EFF02936}"/>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129" name="Google Shape;155;p13">
                <a:extLst>
                  <a:ext uri="{FF2B5EF4-FFF2-40B4-BE49-F238E27FC236}">
                    <a16:creationId xmlns:a16="http://schemas.microsoft.com/office/drawing/2014/main" id="{B759065D-BAAC-65AA-F29C-EB2C62EF1B88}"/>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130" name="Google Shape;156;p13">
                <a:extLst>
                  <a:ext uri="{FF2B5EF4-FFF2-40B4-BE49-F238E27FC236}">
                    <a16:creationId xmlns:a16="http://schemas.microsoft.com/office/drawing/2014/main" id="{209CFBA7-0B63-2928-983D-888CD3E105EB}"/>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131" name="Google Shape;157;p13">
                <a:extLst>
                  <a:ext uri="{FF2B5EF4-FFF2-40B4-BE49-F238E27FC236}">
                    <a16:creationId xmlns:a16="http://schemas.microsoft.com/office/drawing/2014/main" id="{55CDBD0A-6A4D-AC75-E4C0-F9499A37A7A2}"/>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132" name="Google Shape;158;p13">
                <a:extLst>
                  <a:ext uri="{FF2B5EF4-FFF2-40B4-BE49-F238E27FC236}">
                    <a16:creationId xmlns:a16="http://schemas.microsoft.com/office/drawing/2014/main" id="{3D1A86E6-42DF-55ED-413F-543397ECF96A}"/>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133" name="Google Shape;159;p13">
                <a:extLst>
                  <a:ext uri="{FF2B5EF4-FFF2-40B4-BE49-F238E27FC236}">
                    <a16:creationId xmlns:a16="http://schemas.microsoft.com/office/drawing/2014/main" id="{C942C5B0-61FC-31EF-662A-E998C2782E96}"/>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134" name="Google Shape;160;p13">
                <a:extLst>
                  <a:ext uri="{FF2B5EF4-FFF2-40B4-BE49-F238E27FC236}">
                    <a16:creationId xmlns:a16="http://schemas.microsoft.com/office/drawing/2014/main" id="{71B38F19-F81F-B11A-C992-7C18A26762B5}"/>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135" name="Google Shape;161;p13">
                <a:extLst>
                  <a:ext uri="{FF2B5EF4-FFF2-40B4-BE49-F238E27FC236}">
                    <a16:creationId xmlns:a16="http://schemas.microsoft.com/office/drawing/2014/main" id="{C2A02641-2251-A6DD-7EE2-776A2A248D3E}"/>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136" name="Google Shape;162;p13">
                <a:extLst>
                  <a:ext uri="{FF2B5EF4-FFF2-40B4-BE49-F238E27FC236}">
                    <a16:creationId xmlns:a16="http://schemas.microsoft.com/office/drawing/2014/main" id="{37E95A39-374A-F0DF-E4F8-4DD5CD9BA8E3}"/>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137" name="Google Shape;163;p13">
                <a:extLst>
                  <a:ext uri="{FF2B5EF4-FFF2-40B4-BE49-F238E27FC236}">
                    <a16:creationId xmlns:a16="http://schemas.microsoft.com/office/drawing/2014/main" id="{B475E90A-74EB-FD45-E2AD-5289381F6AAE}"/>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138" name="Google Shape;164;p13">
                <a:extLst>
                  <a:ext uri="{FF2B5EF4-FFF2-40B4-BE49-F238E27FC236}">
                    <a16:creationId xmlns:a16="http://schemas.microsoft.com/office/drawing/2014/main" id="{A602B5FC-14D8-66AA-F00D-75160B0A7810}"/>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139" name="Google Shape;165;p13">
                <a:extLst>
                  <a:ext uri="{FF2B5EF4-FFF2-40B4-BE49-F238E27FC236}">
                    <a16:creationId xmlns:a16="http://schemas.microsoft.com/office/drawing/2014/main" id="{B3C74160-F339-1D9F-65F1-D5CC92AF0AC7}"/>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140" name="Google Shape;166;p13">
                <a:extLst>
                  <a:ext uri="{FF2B5EF4-FFF2-40B4-BE49-F238E27FC236}">
                    <a16:creationId xmlns:a16="http://schemas.microsoft.com/office/drawing/2014/main" id="{E884138C-0FD3-4A87-7586-8E5A4E2A2A87}"/>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41" name="Google Shape;167;p13">
                <a:extLst>
                  <a:ext uri="{FF2B5EF4-FFF2-40B4-BE49-F238E27FC236}">
                    <a16:creationId xmlns:a16="http://schemas.microsoft.com/office/drawing/2014/main" id="{EF2F0446-78B4-0EDD-E784-C8BE9C185AF7}"/>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142" name="Google Shape;168;p13">
                <a:extLst>
                  <a:ext uri="{FF2B5EF4-FFF2-40B4-BE49-F238E27FC236}">
                    <a16:creationId xmlns:a16="http://schemas.microsoft.com/office/drawing/2014/main" id="{CBF48FA0-E9AF-DE8C-F09E-A7850DC29181}"/>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143" name="Google Shape;169;p13">
                <a:extLst>
                  <a:ext uri="{FF2B5EF4-FFF2-40B4-BE49-F238E27FC236}">
                    <a16:creationId xmlns:a16="http://schemas.microsoft.com/office/drawing/2014/main" id="{F6A44249-BC32-BE83-37C4-CBC349F7BB5F}"/>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44" name="Google Shape;170;p13">
                <a:extLst>
                  <a:ext uri="{FF2B5EF4-FFF2-40B4-BE49-F238E27FC236}">
                    <a16:creationId xmlns:a16="http://schemas.microsoft.com/office/drawing/2014/main" id="{F8FE0F3F-CC81-8456-8A00-54CB8123321E}"/>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45" name="Google Shape;171;p13">
                <a:extLst>
                  <a:ext uri="{FF2B5EF4-FFF2-40B4-BE49-F238E27FC236}">
                    <a16:creationId xmlns:a16="http://schemas.microsoft.com/office/drawing/2014/main" id="{487FE9C0-AC9D-1FD2-1DA8-C813F2ECEDF3}"/>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46" name="Google Shape;172;p13">
                <a:extLst>
                  <a:ext uri="{FF2B5EF4-FFF2-40B4-BE49-F238E27FC236}">
                    <a16:creationId xmlns:a16="http://schemas.microsoft.com/office/drawing/2014/main" id="{7FB165BB-FC28-5120-178F-234ACC864208}"/>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147" name="Google Shape;173;p13">
                <a:extLst>
                  <a:ext uri="{FF2B5EF4-FFF2-40B4-BE49-F238E27FC236}">
                    <a16:creationId xmlns:a16="http://schemas.microsoft.com/office/drawing/2014/main" id="{6A7E0AB0-596B-8F10-3D5C-19E6D0EA1223}"/>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48" name="Google Shape;174;p13">
                <a:extLst>
                  <a:ext uri="{FF2B5EF4-FFF2-40B4-BE49-F238E27FC236}">
                    <a16:creationId xmlns:a16="http://schemas.microsoft.com/office/drawing/2014/main" id="{E4A09F34-5A81-EE47-C1A4-FEE491A7AEBC}"/>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149" name="Google Shape;175;p13">
                <a:extLst>
                  <a:ext uri="{FF2B5EF4-FFF2-40B4-BE49-F238E27FC236}">
                    <a16:creationId xmlns:a16="http://schemas.microsoft.com/office/drawing/2014/main" id="{E7E3467A-699C-C61E-A70A-D96E84D49838}"/>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150" name="Google Shape;176;p13">
                <a:extLst>
                  <a:ext uri="{FF2B5EF4-FFF2-40B4-BE49-F238E27FC236}">
                    <a16:creationId xmlns:a16="http://schemas.microsoft.com/office/drawing/2014/main" id="{F5495112-1C08-8588-9A47-9395F45283D2}"/>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151" name="Google Shape;177;p13">
                <a:extLst>
                  <a:ext uri="{FF2B5EF4-FFF2-40B4-BE49-F238E27FC236}">
                    <a16:creationId xmlns:a16="http://schemas.microsoft.com/office/drawing/2014/main" id="{9D7775AA-5F62-6C41-288C-315EBE6C5F17}"/>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152" name="Google Shape;178;p13">
                <a:extLst>
                  <a:ext uri="{FF2B5EF4-FFF2-40B4-BE49-F238E27FC236}">
                    <a16:creationId xmlns:a16="http://schemas.microsoft.com/office/drawing/2014/main" id="{64C24E95-D5E9-DEDF-BE16-D940AA6D6035}"/>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153" name="Google Shape;179;p13">
                <a:extLst>
                  <a:ext uri="{FF2B5EF4-FFF2-40B4-BE49-F238E27FC236}">
                    <a16:creationId xmlns:a16="http://schemas.microsoft.com/office/drawing/2014/main" id="{2976FBB5-614A-E063-09A7-52F0E6746A23}"/>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54" name="Google Shape;180;p13">
                <a:extLst>
                  <a:ext uri="{FF2B5EF4-FFF2-40B4-BE49-F238E27FC236}">
                    <a16:creationId xmlns:a16="http://schemas.microsoft.com/office/drawing/2014/main" id="{0843850D-E0DC-54DF-74D9-3EAAC38CCAA9}"/>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155" name="Google Shape;181;p13">
                <a:extLst>
                  <a:ext uri="{FF2B5EF4-FFF2-40B4-BE49-F238E27FC236}">
                    <a16:creationId xmlns:a16="http://schemas.microsoft.com/office/drawing/2014/main" id="{419D798B-BC9E-1D5A-3C84-151B78AED949}"/>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6" name="Google Shape;182;p13">
                <a:extLst>
                  <a:ext uri="{FF2B5EF4-FFF2-40B4-BE49-F238E27FC236}">
                    <a16:creationId xmlns:a16="http://schemas.microsoft.com/office/drawing/2014/main" id="{0726B112-9E93-FE4E-1812-A7F157EFCB2C}"/>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7" name="Google Shape;183;p13">
                <a:extLst>
                  <a:ext uri="{FF2B5EF4-FFF2-40B4-BE49-F238E27FC236}">
                    <a16:creationId xmlns:a16="http://schemas.microsoft.com/office/drawing/2014/main" id="{B42C4FF8-9FFC-615E-FFC6-FBB33345A2E0}"/>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8" name="Google Shape;184;p13">
                <a:extLst>
                  <a:ext uri="{FF2B5EF4-FFF2-40B4-BE49-F238E27FC236}">
                    <a16:creationId xmlns:a16="http://schemas.microsoft.com/office/drawing/2014/main" id="{310DBEDC-0223-73A0-F20A-A7D7D0385935}"/>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59" name="Google Shape;185;p13">
                <a:extLst>
                  <a:ext uri="{FF2B5EF4-FFF2-40B4-BE49-F238E27FC236}">
                    <a16:creationId xmlns:a16="http://schemas.microsoft.com/office/drawing/2014/main" id="{74E76B0A-D4DC-B9AE-AAFB-82E5DABD0E66}"/>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0" name="Google Shape;186;p13">
                <a:extLst>
                  <a:ext uri="{FF2B5EF4-FFF2-40B4-BE49-F238E27FC236}">
                    <a16:creationId xmlns:a16="http://schemas.microsoft.com/office/drawing/2014/main" id="{45F50E81-CF06-30A0-4B9F-5FA9E5C9D5D5}"/>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1" name="Google Shape;187;p13">
                <a:extLst>
                  <a:ext uri="{FF2B5EF4-FFF2-40B4-BE49-F238E27FC236}">
                    <a16:creationId xmlns:a16="http://schemas.microsoft.com/office/drawing/2014/main" id="{F14B46E7-E994-016A-0C84-202692FF19B5}"/>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2" name="Google Shape;188;p13">
                <a:extLst>
                  <a:ext uri="{FF2B5EF4-FFF2-40B4-BE49-F238E27FC236}">
                    <a16:creationId xmlns:a16="http://schemas.microsoft.com/office/drawing/2014/main" id="{1475ABD5-7781-5C53-2FE0-37C5641A43A4}"/>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3" name="Google Shape;189;p13">
                <a:extLst>
                  <a:ext uri="{FF2B5EF4-FFF2-40B4-BE49-F238E27FC236}">
                    <a16:creationId xmlns:a16="http://schemas.microsoft.com/office/drawing/2014/main" id="{7D4D5946-A88A-31B1-40DC-9481587BFBB5}"/>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4" name="Google Shape;191;p13">
                <a:extLst>
                  <a:ext uri="{FF2B5EF4-FFF2-40B4-BE49-F238E27FC236}">
                    <a16:creationId xmlns:a16="http://schemas.microsoft.com/office/drawing/2014/main" id="{2D5D6250-6DB9-64A7-5254-7B3439622028}"/>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5" name="Google Shape;192;p13">
                <a:extLst>
                  <a:ext uri="{FF2B5EF4-FFF2-40B4-BE49-F238E27FC236}">
                    <a16:creationId xmlns:a16="http://schemas.microsoft.com/office/drawing/2014/main" id="{C5197551-5B06-8998-5178-8339ED82F4D9}"/>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6" name="Google Shape;193;p13">
                <a:extLst>
                  <a:ext uri="{FF2B5EF4-FFF2-40B4-BE49-F238E27FC236}">
                    <a16:creationId xmlns:a16="http://schemas.microsoft.com/office/drawing/2014/main" id="{881B28FE-204D-28EE-3937-B682D404447F}"/>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7" name="Google Shape;194;p13">
                <a:extLst>
                  <a:ext uri="{FF2B5EF4-FFF2-40B4-BE49-F238E27FC236}">
                    <a16:creationId xmlns:a16="http://schemas.microsoft.com/office/drawing/2014/main" id="{2D3D9EA8-8166-DEB9-D294-A88794551F5F}"/>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8" name="Google Shape;195;p13">
                <a:extLst>
                  <a:ext uri="{FF2B5EF4-FFF2-40B4-BE49-F238E27FC236}">
                    <a16:creationId xmlns:a16="http://schemas.microsoft.com/office/drawing/2014/main" id="{BD5E42F1-E9D0-5C59-5B0A-9B82FDECD1AC}"/>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69" name="Google Shape;196;p13">
                <a:extLst>
                  <a:ext uri="{FF2B5EF4-FFF2-40B4-BE49-F238E27FC236}">
                    <a16:creationId xmlns:a16="http://schemas.microsoft.com/office/drawing/2014/main" id="{6682C2B8-AA6B-070B-A7C2-EF30AF7705C2}"/>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0" name="Google Shape;197;p13">
                <a:extLst>
                  <a:ext uri="{FF2B5EF4-FFF2-40B4-BE49-F238E27FC236}">
                    <a16:creationId xmlns:a16="http://schemas.microsoft.com/office/drawing/2014/main" id="{F2F25435-1420-F1AF-CF8A-0F435B98CBBF}"/>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71" name="Google Shape;199;p13">
                <a:extLst>
                  <a:ext uri="{FF2B5EF4-FFF2-40B4-BE49-F238E27FC236}">
                    <a16:creationId xmlns:a16="http://schemas.microsoft.com/office/drawing/2014/main" id="{D70A7D71-299C-1274-36B2-08BC462564FB}"/>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116" name="Google Shape;148;p13">
              <a:extLst>
                <a:ext uri="{FF2B5EF4-FFF2-40B4-BE49-F238E27FC236}">
                  <a16:creationId xmlns:a16="http://schemas.microsoft.com/office/drawing/2014/main" id="{F1AC40C1-63B1-7A43-495F-7A847A4FAD0E}"/>
                </a:ext>
              </a:extLst>
            </p:cNvPr>
            <p:cNvSpPr/>
            <p:nvPr/>
          </p:nvSpPr>
          <p:spPr>
            <a:xfrm>
              <a:off x="7873450" y="4808127"/>
              <a:ext cx="1349752" cy="1618388"/>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noFill/>
            <a:ln w="19050" cap="flat" cmpd="sng">
              <a:solidFill>
                <a:srgbClr val="595959"/>
              </a:solidFill>
              <a:prstDash val="dash"/>
              <a:round/>
              <a:headEnd type="none" w="med" len="med"/>
              <a:tailEnd type="none" w="med" len="med"/>
            </a:ln>
          </p:spPr>
        </p:sp>
      </p:grpSp>
      <p:sp>
        <p:nvSpPr>
          <p:cNvPr id="172" name="Oval 171">
            <a:extLst>
              <a:ext uri="{FF2B5EF4-FFF2-40B4-BE49-F238E27FC236}">
                <a16:creationId xmlns:a16="http://schemas.microsoft.com/office/drawing/2014/main" id="{81CA9C2F-4EFC-99B7-819A-F3FFEDC47528}"/>
              </a:ext>
            </a:extLst>
          </p:cNvPr>
          <p:cNvSpPr/>
          <p:nvPr/>
        </p:nvSpPr>
        <p:spPr>
          <a:xfrm>
            <a:off x="5767682" y="3465375"/>
            <a:ext cx="608014" cy="665178"/>
          </a:xfrm>
          <a:prstGeom prst="ellipse">
            <a:avLst/>
          </a:prstGeom>
          <a:solidFill>
            <a:schemeClr val="accent6">
              <a:lumMod val="60000"/>
              <a:lumOff val="40000"/>
              <a:alpha val="57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Arrow Connector 172">
            <a:extLst>
              <a:ext uri="{FF2B5EF4-FFF2-40B4-BE49-F238E27FC236}">
                <a16:creationId xmlns:a16="http://schemas.microsoft.com/office/drawing/2014/main" id="{8F8BCC94-6380-F494-4F11-9A6FE30D0039}"/>
              </a:ext>
            </a:extLst>
          </p:cNvPr>
          <p:cNvCxnSpPr>
            <a:cxnSpLocks/>
          </p:cNvCxnSpPr>
          <p:nvPr/>
        </p:nvCxnSpPr>
        <p:spPr>
          <a:xfrm flipH="1">
            <a:off x="6278888" y="2058321"/>
            <a:ext cx="521599" cy="1330288"/>
          </a:xfrm>
          <a:prstGeom prst="straightConnector1">
            <a:avLst/>
          </a:prstGeom>
          <a:ln w="571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3A9D2C48-671D-8A1B-3CD0-54B3011BB59D}"/>
              </a:ext>
            </a:extLst>
          </p:cNvPr>
          <p:cNvSpPr txBox="1"/>
          <p:nvPr/>
        </p:nvSpPr>
        <p:spPr>
          <a:xfrm>
            <a:off x="6295742" y="1177729"/>
            <a:ext cx="5418582" cy="830997"/>
          </a:xfrm>
          <a:prstGeom prst="rect">
            <a:avLst/>
          </a:prstGeom>
          <a:noFill/>
        </p:spPr>
        <p:txBody>
          <a:bodyPr wrap="square" rtlCol="0">
            <a:spAutoFit/>
          </a:bodyPr>
          <a:lstStyle/>
          <a:p>
            <a:r>
              <a:rPr lang="en-US" sz="2400" dirty="0"/>
              <a:t>“</a:t>
            </a:r>
            <a:r>
              <a:rPr lang="en-US" sz="2400" b="1" dirty="0"/>
              <a:t>Sweet spot</a:t>
            </a:r>
            <a:r>
              <a:rPr lang="en-US" sz="2400" dirty="0"/>
              <a:t>” - both network (subnetwork family) and vertex scores are necessary</a:t>
            </a:r>
          </a:p>
        </p:txBody>
      </p:sp>
      <p:sp>
        <p:nvSpPr>
          <p:cNvPr id="3" name="TextBox 2">
            <a:extLst>
              <a:ext uri="{FF2B5EF4-FFF2-40B4-BE49-F238E27FC236}">
                <a16:creationId xmlns:a16="http://schemas.microsoft.com/office/drawing/2014/main" id="{278626BB-0B94-C4F6-4CF0-A24A2B5D122C}"/>
              </a:ext>
            </a:extLst>
          </p:cNvPr>
          <p:cNvSpPr txBox="1"/>
          <p:nvPr/>
        </p:nvSpPr>
        <p:spPr>
          <a:xfrm>
            <a:off x="7592626" y="4798955"/>
            <a:ext cx="4189865" cy="1569660"/>
          </a:xfrm>
          <a:prstGeom prst="rect">
            <a:avLst/>
          </a:prstGeom>
          <a:noFill/>
          <a:ln w="38100">
            <a:solidFill>
              <a:schemeClr val="accent1">
                <a:lumMod val="50000"/>
              </a:schemeClr>
            </a:solidFill>
          </a:ln>
        </p:spPr>
        <p:txBody>
          <a:bodyPr wrap="square" rtlCol="0">
            <a:spAutoFit/>
          </a:bodyPr>
          <a:lstStyle/>
          <a:p>
            <a:r>
              <a:rPr lang="en-US" sz="2400" b="1" dirty="0"/>
              <a:t>Important </a:t>
            </a:r>
            <a:r>
              <a:rPr lang="en-US" sz="2400" dirty="0"/>
              <a:t>to compare against naïve baselines that use </a:t>
            </a:r>
          </a:p>
          <a:p>
            <a:pPr marL="457200" indent="-457200">
              <a:buAutoNum type="arabicParenBoth"/>
            </a:pPr>
            <a:r>
              <a:rPr lang="en-US" sz="2400" dirty="0"/>
              <a:t>“scores only” </a:t>
            </a:r>
          </a:p>
          <a:p>
            <a:pPr marL="457200" indent="-457200">
              <a:buAutoNum type="arabicParenBoth"/>
            </a:pPr>
            <a:r>
              <a:rPr lang="en-US" sz="2400" dirty="0"/>
              <a:t>“network only”</a:t>
            </a:r>
          </a:p>
        </p:txBody>
      </p:sp>
      <p:cxnSp>
        <p:nvCxnSpPr>
          <p:cNvPr id="175" name="Straight Arrow Connector 174">
            <a:extLst>
              <a:ext uri="{FF2B5EF4-FFF2-40B4-BE49-F238E27FC236}">
                <a16:creationId xmlns:a16="http://schemas.microsoft.com/office/drawing/2014/main" id="{20DFE330-E17F-4CDD-B5D7-AF197E134860}"/>
              </a:ext>
            </a:extLst>
          </p:cNvPr>
          <p:cNvCxnSpPr>
            <a:cxnSpLocks/>
          </p:cNvCxnSpPr>
          <p:nvPr/>
        </p:nvCxnSpPr>
        <p:spPr>
          <a:xfrm>
            <a:off x="6096000" y="146073"/>
            <a:ext cx="0" cy="6546104"/>
          </a:xfrm>
          <a:prstGeom prst="straightConnector1">
            <a:avLst/>
          </a:prstGeom>
          <a:ln w="76200">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pic>
        <p:nvPicPr>
          <p:cNvPr id="176" name="Picture 175">
            <a:extLst>
              <a:ext uri="{FF2B5EF4-FFF2-40B4-BE49-F238E27FC236}">
                <a16:creationId xmlns:a16="http://schemas.microsoft.com/office/drawing/2014/main" id="{1DD81FCB-226B-60BC-1428-61AFB21AC6AA}"/>
              </a:ext>
            </a:extLst>
          </p:cNvPr>
          <p:cNvPicPr>
            <a:picLocks noChangeAspect="1"/>
          </p:cNvPicPr>
          <p:nvPr/>
        </p:nvPicPr>
        <p:blipFill>
          <a:blip r:embed="rId5"/>
          <a:stretch>
            <a:fillRect/>
          </a:stretch>
        </p:blipFill>
        <p:spPr>
          <a:xfrm>
            <a:off x="10385517" y="2409240"/>
            <a:ext cx="1560936" cy="1193756"/>
          </a:xfrm>
          <a:prstGeom prst="rect">
            <a:avLst/>
          </a:prstGeom>
        </p:spPr>
      </p:pic>
      <p:pic>
        <p:nvPicPr>
          <p:cNvPr id="177" name="Picture 176">
            <a:extLst>
              <a:ext uri="{FF2B5EF4-FFF2-40B4-BE49-F238E27FC236}">
                <a16:creationId xmlns:a16="http://schemas.microsoft.com/office/drawing/2014/main" id="{FEBFD996-4755-5517-A0F2-F4037BBC5CB1}"/>
              </a:ext>
            </a:extLst>
          </p:cNvPr>
          <p:cNvPicPr>
            <a:picLocks noChangeAspect="1"/>
          </p:cNvPicPr>
          <p:nvPr/>
        </p:nvPicPr>
        <p:blipFill>
          <a:blip r:embed="rId6"/>
          <a:stretch>
            <a:fillRect/>
          </a:stretch>
        </p:blipFill>
        <p:spPr>
          <a:xfrm>
            <a:off x="100289" y="2527297"/>
            <a:ext cx="1560937" cy="1071562"/>
          </a:xfrm>
          <a:prstGeom prst="rect">
            <a:avLst/>
          </a:prstGeom>
        </p:spPr>
      </p:pic>
      <p:sp>
        <p:nvSpPr>
          <p:cNvPr id="178" name="TextBox 177">
            <a:extLst>
              <a:ext uri="{FF2B5EF4-FFF2-40B4-BE49-F238E27FC236}">
                <a16:creationId xmlns:a16="http://schemas.microsoft.com/office/drawing/2014/main" id="{DADCDBAA-B947-8736-9737-6F5F71623126}"/>
              </a:ext>
            </a:extLst>
          </p:cNvPr>
          <p:cNvSpPr txBox="1"/>
          <p:nvPr/>
        </p:nvSpPr>
        <p:spPr>
          <a:xfrm>
            <a:off x="0" y="2133186"/>
            <a:ext cx="1926015" cy="369332"/>
          </a:xfrm>
          <a:prstGeom prst="rect">
            <a:avLst/>
          </a:prstGeom>
          <a:noFill/>
        </p:spPr>
        <p:txBody>
          <a:bodyPr wrap="square" rtlCol="0">
            <a:spAutoFit/>
          </a:bodyPr>
          <a:lstStyle/>
          <a:p>
            <a:r>
              <a:rPr lang="en-US" b="1" dirty="0">
                <a:solidFill>
                  <a:srgbClr val="FF0000"/>
                </a:solidFill>
              </a:rPr>
              <a:t>Hard</a:t>
            </a:r>
            <a:r>
              <a:rPr lang="en-US" dirty="0"/>
              <a:t> to solve ASP</a:t>
            </a:r>
          </a:p>
        </p:txBody>
      </p:sp>
      <p:sp>
        <p:nvSpPr>
          <p:cNvPr id="179" name="TextBox 178">
            <a:extLst>
              <a:ext uri="{FF2B5EF4-FFF2-40B4-BE49-F238E27FC236}">
                <a16:creationId xmlns:a16="http://schemas.microsoft.com/office/drawing/2014/main" id="{FA463C4D-4927-71E1-53E8-FB153918F594}"/>
              </a:ext>
            </a:extLst>
          </p:cNvPr>
          <p:cNvSpPr txBox="1"/>
          <p:nvPr/>
        </p:nvSpPr>
        <p:spPr>
          <a:xfrm>
            <a:off x="10272813" y="2052172"/>
            <a:ext cx="2238230" cy="646331"/>
          </a:xfrm>
          <a:prstGeom prst="rect">
            <a:avLst/>
          </a:prstGeom>
          <a:noFill/>
        </p:spPr>
        <p:txBody>
          <a:bodyPr wrap="square" rtlCol="0">
            <a:spAutoFit/>
          </a:bodyPr>
          <a:lstStyle/>
          <a:p>
            <a:r>
              <a:rPr lang="en-US" b="1" dirty="0">
                <a:solidFill>
                  <a:schemeClr val="accent1">
                    <a:lumMod val="75000"/>
                  </a:schemeClr>
                </a:solidFill>
              </a:rPr>
              <a:t>Easy</a:t>
            </a:r>
            <a:r>
              <a:rPr lang="en-US" dirty="0"/>
              <a:t> to solve ASP without network</a:t>
            </a:r>
          </a:p>
        </p:txBody>
      </p:sp>
      <p:cxnSp>
        <p:nvCxnSpPr>
          <p:cNvPr id="9" name="Straight Arrow Connector 8">
            <a:extLst>
              <a:ext uri="{FF2B5EF4-FFF2-40B4-BE49-F238E27FC236}">
                <a16:creationId xmlns:a16="http://schemas.microsoft.com/office/drawing/2014/main" id="{35169BC3-EA80-9C34-E253-7035D20A4D5E}"/>
              </a:ext>
            </a:extLst>
          </p:cNvPr>
          <p:cNvCxnSpPr>
            <a:cxnSpLocks/>
          </p:cNvCxnSpPr>
          <p:nvPr/>
        </p:nvCxnSpPr>
        <p:spPr>
          <a:xfrm flipH="1">
            <a:off x="6333380" y="6145994"/>
            <a:ext cx="1290540" cy="2343"/>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624CA9FF-B898-2A53-C1AE-784269C79175}"/>
              </a:ext>
            </a:extLst>
          </p:cNvPr>
          <p:cNvCxnSpPr>
            <a:cxnSpLocks/>
          </p:cNvCxnSpPr>
          <p:nvPr/>
        </p:nvCxnSpPr>
        <p:spPr>
          <a:xfrm flipV="1">
            <a:off x="9856210" y="4311023"/>
            <a:ext cx="2041256" cy="1475711"/>
          </a:xfrm>
          <a:prstGeom prst="bentConnector3">
            <a:avLst>
              <a:gd name="adj1" fmla="val 100395"/>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a16="http://schemas.microsoft.com/office/drawing/2014/main" id="{72D8F735-76A8-EB33-67EE-AB46D6C34103}"/>
              </a:ext>
            </a:extLst>
          </p:cNvPr>
          <p:cNvSpPr/>
          <p:nvPr/>
        </p:nvSpPr>
        <p:spPr>
          <a:xfrm>
            <a:off x="5726631" y="6107767"/>
            <a:ext cx="608014" cy="665178"/>
          </a:xfrm>
          <a:prstGeom prst="ellipse">
            <a:avLst/>
          </a:prstGeom>
          <a:solidFill>
            <a:schemeClr val="accent2">
              <a:lumMod val="60000"/>
              <a:lumOff val="40000"/>
              <a:alpha val="57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298B9828-B399-0D73-9ED1-22D39BDCD49C}"/>
              </a:ext>
            </a:extLst>
          </p:cNvPr>
          <p:cNvSpPr/>
          <p:nvPr/>
        </p:nvSpPr>
        <p:spPr>
          <a:xfrm>
            <a:off x="11478484" y="3435297"/>
            <a:ext cx="608014" cy="665178"/>
          </a:xfrm>
          <a:prstGeom prst="ellipse">
            <a:avLst/>
          </a:prstGeom>
          <a:solidFill>
            <a:schemeClr val="accent2">
              <a:lumMod val="60000"/>
              <a:lumOff val="40000"/>
              <a:alpha val="57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045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F826-857B-0A98-4941-09BAFF1668CF}"/>
              </a:ext>
            </a:extLst>
          </p:cNvPr>
          <p:cNvSpPr>
            <a:spLocks noGrp="1"/>
          </p:cNvSpPr>
          <p:nvPr>
            <p:ph type="title"/>
          </p:nvPr>
        </p:nvSpPr>
        <p:spPr/>
        <p:txBody>
          <a:bodyPr/>
          <a:lstStyle/>
          <a:p>
            <a:r>
              <a:rPr lang="en-US" dirty="0"/>
              <a:t>Summary/Discussion Points</a:t>
            </a:r>
          </a:p>
        </p:txBody>
      </p:sp>
      <p:sp>
        <p:nvSpPr>
          <p:cNvPr id="3" name="Content Placeholder 2">
            <a:extLst>
              <a:ext uri="{FF2B5EF4-FFF2-40B4-BE49-F238E27FC236}">
                <a16:creationId xmlns:a16="http://schemas.microsoft.com/office/drawing/2014/main" id="{7805E532-AD5B-975E-E091-41E001C0667C}"/>
              </a:ext>
            </a:extLst>
          </p:cNvPr>
          <p:cNvSpPr>
            <a:spLocks noGrp="1"/>
          </p:cNvSpPr>
          <p:nvPr>
            <p:ph idx="1"/>
          </p:nvPr>
        </p:nvSpPr>
        <p:spPr>
          <a:xfrm>
            <a:off x="529719" y="1394521"/>
            <a:ext cx="11315700" cy="521239"/>
          </a:xfrm>
          <a:ln w="25400">
            <a:solidFill>
              <a:srgbClr val="C00000"/>
            </a:solidFill>
          </a:ln>
        </p:spPr>
        <p:txBody>
          <a:bodyPr>
            <a:normAutofit/>
          </a:bodyPr>
          <a:lstStyle/>
          <a:p>
            <a:pPr marL="0" indent="0">
              <a:buNone/>
            </a:pPr>
            <a:r>
              <a:rPr lang="en-US" dirty="0"/>
              <a:t>1. Many studies do </a:t>
            </a:r>
            <a:r>
              <a:rPr lang="en-US" b="1" dirty="0"/>
              <a:t>not</a:t>
            </a:r>
            <a:r>
              <a:rPr lang="en-US" dirty="0"/>
              <a:t> compare vs. </a:t>
            </a:r>
            <a:r>
              <a:rPr lang="en-US" i="1" dirty="0"/>
              <a:t>scores-only</a:t>
            </a:r>
            <a:r>
              <a:rPr lang="en-US" dirty="0"/>
              <a:t> </a:t>
            </a:r>
            <a:r>
              <a:rPr lang="en-US" b="1" dirty="0"/>
              <a:t>and</a:t>
            </a:r>
            <a:r>
              <a:rPr lang="en-US" dirty="0"/>
              <a:t> </a:t>
            </a:r>
            <a:r>
              <a:rPr lang="en-US" i="1" dirty="0"/>
              <a:t>network-only baselines</a:t>
            </a:r>
          </a:p>
        </p:txBody>
      </p:sp>
      <p:grpSp>
        <p:nvGrpSpPr>
          <p:cNvPr id="130" name="Group 129">
            <a:extLst>
              <a:ext uri="{FF2B5EF4-FFF2-40B4-BE49-F238E27FC236}">
                <a16:creationId xmlns:a16="http://schemas.microsoft.com/office/drawing/2014/main" id="{BDE92C8E-C5BF-8562-EB90-52C026EAB07C}"/>
              </a:ext>
            </a:extLst>
          </p:cNvPr>
          <p:cNvGrpSpPr/>
          <p:nvPr/>
        </p:nvGrpSpPr>
        <p:grpSpPr>
          <a:xfrm>
            <a:off x="606854" y="3071472"/>
            <a:ext cx="11775645" cy="3755307"/>
            <a:chOff x="81717" y="-9268"/>
            <a:chExt cx="18686340" cy="6852493"/>
          </a:xfrm>
        </p:grpSpPr>
        <p:pic>
          <p:nvPicPr>
            <p:cNvPr id="131" name="Picture 130">
              <a:extLst>
                <a:ext uri="{FF2B5EF4-FFF2-40B4-BE49-F238E27FC236}">
                  <a16:creationId xmlns:a16="http://schemas.microsoft.com/office/drawing/2014/main" id="{5BD086A1-3060-7B3D-006F-DE649EC50BBF}"/>
                </a:ext>
              </a:extLst>
            </p:cNvPr>
            <p:cNvPicPr>
              <a:picLocks noChangeAspect="1"/>
            </p:cNvPicPr>
            <p:nvPr/>
          </p:nvPicPr>
          <p:blipFill>
            <a:blip r:embed="rId2"/>
            <a:stretch>
              <a:fillRect/>
            </a:stretch>
          </p:blipFill>
          <p:spPr>
            <a:xfrm>
              <a:off x="1296130" y="142314"/>
              <a:ext cx="1626550" cy="234746"/>
            </a:xfrm>
            <a:prstGeom prst="rect">
              <a:avLst/>
            </a:prstGeom>
          </p:spPr>
        </p:pic>
        <p:pic>
          <p:nvPicPr>
            <p:cNvPr id="132" name="Picture 131">
              <a:extLst>
                <a:ext uri="{FF2B5EF4-FFF2-40B4-BE49-F238E27FC236}">
                  <a16:creationId xmlns:a16="http://schemas.microsoft.com/office/drawing/2014/main" id="{895CE346-301B-8443-D431-0BA37818BB63}"/>
                </a:ext>
              </a:extLst>
            </p:cNvPr>
            <p:cNvPicPr>
              <a:picLocks noChangeAspect="1"/>
            </p:cNvPicPr>
            <p:nvPr/>
          </p:nvPicPr>
          <p:blipFill>
            <a:blip r:embed="rId3"/>
            <a:stretch>
              <a:fillRect/>
            </a:stretch>
          </p:blipFill>
          <p:spPr>
            <a:xfrm>
              <a:off x="6861299" y="4502361"/>
              <a:ext cx="1851519" cy="237744"/>
            </a:xfrm>
            <a:prstGeom prst="rect">
              <a:avLst/>
            </a:prstGeom>
          </p:spPr>
        </p:pic>
        <p:pic>
          <p:nvPicPr>
            <p:cNvPr id="133" name="Picture 132">
              <a:extLst>
                <a:ext uri="{FF2B5EF4-FFF2-40B4-BE49-F238E27FC236}">
                  <a16:creationId xmlns:a16="http://schemas.microsoft.com/office/drawing/2014/main" id="{21D45853-FD18-5AAD-8DEC-957DEF25E17D}"/>
                </a:ext>
              </a:extLst>
            </p:cNvPr>
            <p:cNvPicPr>
              <a:picLocks noChangeAspect="1"/>
            </p:cNvPicPr>
            <p:nvPr/>
          </p:nvPicPr>
          <p:blipFill>
            <a:blip r:embed="rId4"/>
            <a:stretch>
              <a:fillRect/>
            </a:stretch>
          </p:blipFill>
          <p:spPr>
            <a:xfrm>
              <a:off x="1193476" y="2324556"/>
              <a:ext cx="1780733" cy="201051"/>
            </a:xfrm>
            <a:prstGeom prst="rect">
              <a:avLst/>
            </a:prstGeom>
          </p:spPr>
        </p:pic>
        <p:pic>
          <p:nvPicPr>
            <p:cNvPr id="134" name="Picture 133">
              <a:extLst>
                <a:ext uri="{FF2B5EF4-FFF2-40B4-BE49-F238E27FC236}">
                  <a16:creationId xmlns:a16="http://schemas.microsoft.com/office/drawing/2014/main" id="{164A919E-E6C3-FA58-43C1-FFE98FEBF772}"/>
                </a:ext>
              </a:extLst>
            </p:cNvPr>
            <p:cNvPicPr>
              <a:picLocks noChangeAspect="1"/>
            </p:cNvPicPr>
            <p:nvPr/>
          </p:nvPicPr>
          <p:blipFill>
            <a:blip r:embed="rId5"/>
            <a:stretch>
              <a:fillRect/>
            </a:stretch>
          </p:blipFill>
          <p:spPr>
            <a:xfrm>
              <a:off x="4436712" y="4502361"/>
              <a:ext cx="1873135" cy="237744"/>
            </a:xfrm>
            <a:prstGeom prst="rect">
              <a:avLst/>
            </a:prstGeom>
          </p:spPr>
        </p:pic>
        <p:pic>
          <p:nvPicPr>
            <p:cNvPr id="135" name="Picture 134">
              <a:extLst>
                <a:ext uri="{FF2B5EF4-FFF2-40B4-BE49-F238E27FC236}">
                  <a16:creationId xmlns:a16="http://schemas.microsoft.com/office/drawing/2014/main" id="{30A6ADDB-AAB4-BE39-7421-2EF68B8D1C1C}"/>
                </a:ext>
              </a:extLst>
            </p:cNvPr>
            <p:cNvPicPr>
              <a:picLocks noChangeAspect="1"/>
            </p:cNvPicPr>
            <p:nvPr/>
          </p:nvPicPr>
          <p:blipFill>
            <a:blip r:embed="rId6"/>
            <a:stretch>
              <a:fillRect/>
            </a:stretch>
          </p:blipFill>
          <p:spPr>
            <a:xfrm>
              <a:off x="6861299" y="127119"/>
              <a:ext cx="1837399" cy="235930"/>
            </a:xfrm>
            <a:prstGeom prst="rect">
              <a:avLst/>
            </a:prstGeom>
          </p:spPr>
        </p:pic>
        <p:pic>
          <p:nvPicPr>
            <p:cNvPr id="136" name="Picture 135">
              <a:extLst>
                <a:ext uri="{FF2B5EF4-FFF2-40B4-BE49-F238E27FC236}">
                  <a16:creationId xmlns:a16="http://schemas.microsoft.com/office/drawing/2014/main" id="{9962588F-7A6A-C8A4-BAF8-3BCDBA8FC34C}"/>
                </a:ext>
              </a:extLst>
            </p:cNvPr>
            <p:cNvPicPr>
              <a:picLocks noChangeAspect="1"/>
            </p:cNvPicPr>
            <p:nvPr/>
          </p:nvPicPr>
          <p:blipFill>
            <a:blip r:embed="rId7"/>
            <a:stretch>
              <a:fillRect/>
            </a:stretch>
          </p:blipFill>
          <p:spPr>
            <a:xfrm>
              <a:off x="677733" y="4523581"/>
              <a:ext cx="2621472" cy="216523"/>
            </a:xfrm>
            <a:prstGeom prst="rect">
              <a:avLst/>
            </a:prstGeom>
          </p:spPr>
        </p:pic>
        <p:pic>
          <p:nvPicPr>
            <p:cNvPr id="137" name="Picture 136">
              <a:extLst>
                <a:ext uri="{FF2B5EF4-FFF2-40B4-BE49-F238E27FC236}">
                  <a16:creationId xmlns:a16="http://schemas.microsoft.com/office/drawing/2014/main" id="{073AF26C-36F2-04FD-2444-DA52C3F86F35}"/>
                </a:ext>
              </a:extLst>
            </p:cNvPr>
            <p:cNvPicPr>
              <a:picLocks noChangeAspect="1"/>
            </p:cNvPicPr>
            <p:nvPr/>
          </p:nvPicPr>
          <p:blipFill>
            <a:blip r:embed="rId8"/>
            <a:stretch>
              <a:fillRect/>
            </a:stretch>
          </p:blipFill>
          <p:spPr>
            <a:xfrm>
              <a:off x="4163965" y="112811"/>
              <a:ext cx="1626550" cy="250238"/>
            </a:xfrm>
            <a:prstGeom prst="rect">
              <a:avLst/>
            </a:prstGeom>
          </p:spPr>
        </p:pic>
        <p:pic>
          <p:nvPicPr>
            <p:cNvPr id="138" name="Picture 137">
              <a:extLst>
                <a:ext uri="{FF2B5EF4-FFF2-40B4-BE49-F238E27FC236}">
                  <a16:creationId xmlns:a16="http://schemas.microsoft.com/office/drawing/2014/main" id="{31A66F12-34F5-D597-BC76-892F8298FA59}"/>
                </a:ext>
              </a:extLst>
            </p:cNvPr>
            <p:cNvPicPr>
              <a:picLocks noChangeAspect="1"/>
            </p:cNvPicPr>
            <p:nvPr/>
          </p:nvPicPr>
          <p:blipFill>
            <a:blip r:embed="rId9"/>
            <a:stretch>
              <a:fillRect/>
            </a:stretch>
          </p:blipFill>
          <p:spPr>
            <a:xfrm>
              <a:off x="3825247" y="2329010"/>
              <a:ext cx="2817431" cy="246888"/>
            </a:xfrm>
            <a:prstGeom prst="rect">
              <a:avLst/>
            </a:prstGeom>
          </p:spPr>
        </p:pic>
        <p:sp>
          <p:nvSpPr>
            <p:cNvPr id="139" name="TextBox 138">
              <a:extLst>
                <a:ext uri="{FF2B5EF4-FFF2-40B4-BE49-F238E27FC236}">
                  <a16:creationId xmlns:a16="http://schemas.microsoft.com/office/drawing/2014/main" id="{AA809C11-D88B-81F5-1298-F9FFEF7DE2A8}"/>
                </a:ext>
              </a:extLst>
            </p:cNvPr>
            <p:cNvSpPr txBox="1"/>
            <p:nvPr/>
          </p:nvSpPr>
          <p:spPr>
            <a:xfrm>
              <a:off x="12174417" y="-9268"/>
              <a:ext cx="6230884" cy="1291714"/>
            </a:xfrm>
            <a:prstGeom prst="rect">
              <a:avLst/>
            </a:prstGeom>
            <a:noFill/>
          </p:spPr>
          <p:txBody>
            <a:bodyPr wrap="square" rtlCol="0">
              <a:spAutoFit/>
            </a:bodyPr>
            <a:lstStyle/>
            <a:p>
              <a:r>
                <a:rPr lang="en-US" sz="2000" b="1" dirty="0"/>
                <a:t>(N) Network alone </a:t>
              </a:r>
              <a:r>
                <a:rPr lang="en-US" sz="2000" dirty="0"/>
                <a:t>is sufficient to identify reference genes</a:t>
              </a:r>
            </a:p>
          </p:txBody>
        </p:sp>
        <p:sp>
          <p:nvSpPr>
            <p:cNvPr id="140" name="TextBox 139">
              <a:extLst>
                <a:ext uri="{FF2B5EF4-FFF2-40B4-BE49-F238E27FC236}">
                  <a16:creationId xmlns:a16="http://schemas.microsoft.com/office/drawing/2014/main" id="{A085732A-776A-DAC4-9464-5DD169C563E6}"/>
                </a:ext>
              </a:extLst>
            </p:cNvPr>
            <p:cNvSpPr txBox="1"/>
            <p:nvPr/>
          </p:nvSpPr>
          <p:spPr>
            <a:xfrm>
              <a:off x="12114813" y="2384075"/>
              <a:ext cx="6479603" cy="1291714"/>
            </a:xfrm>
            <a:prstGeom prst="rect">
              <a:avLst/>
            </a:prstGeom>
            <a:noFill/>
          </p:spPr>
          <p:txBody>
            <a:bodyPr wrap="square" rtlCol="0">
              <a:spAutoFit/>
            </a:bodyPr>
            <a:lstStyle/>
            <a:p>
              <a:r>
                <a:rPr lang="en-US" sz="2000" b="1" dirty="0"/>
                <a:t>(S) Scores alone</a:t>
              </a:r>
              <a:r>
                <a:rPr lang="en-US" sz="2000" dirty="0"/>
                <a:t> are sufficient to identify reference genes</a:t>
              </a:r>
            </a:p>
          </p:txBody>
        </p:sp>
        <p:sp>
          <p:nvSpPr>
            <p:cNvPr id="141" name="TextBox 140">
              <a:extLst>
                <a:ext uri="{FF2B5EF4-FFF2-40B4-BE49-F238E27FC236}">
                  <a16:creationId xmlns:a16="http://schemas.microsoft.com/office/drawing/2014/main" id="{191F9F5B-9365-5B34-6A8B-955FA8113A79}"/>
                </a:ext>
              </a:extLst>
            </p:cNvPr>
            <p:cNvSpPr txBox="1"/>
            <p:nvPr/>
          </p:nvSpPr>
          <p:spPr>
            <a:xfrm>
              <a:off x="12120020" y="4647503"/>
              <a:ext cx="6648037" cy="1291714"/>
            </a:xfrm>
            <a:prstGeom prst="rect">
              <a:avLst/>
            </a:prstGeom>
            <a:noFill/>
          </p:spPr>
          <p:txBody>
            <a:bodyPr wrap="square" rtlCol="0">
              <a:spAutoFit/>
            </a:bodyPr>
            <a:lstStyle/>
            <a:p>
              <a:r>
                <a:rPr lang="en-US" sz="2000" b="1" dirty="0"/>
                <a:t>(B) Both network and scores </a:t>
              </a:r>
              <a:r>
                <a:rPr lang="en-US" sz="2000" dirty="0"/>
                <a:t>help identify reference genes</a:t>
              </a:r>
            </a:p>
          </p:txBody>
        </p:sp>
        <p:grpSp>
          <p:nvGrpSpPr>
            <p:cNvPr id="142" name="Group 141">
              <a:extLst>
                <a:ext uri="{FF2B5EF4-FFF2-40B4-BE49-F238E27FC236}">
                  <a16:creationId xmlns:a16="http://schemas.microsoft.com/office/drawing/2014/main" id="{B72DE5EE-33B6-9CB8-B3E2-0AFCF1997E54}"/>
                </a:ext>
              </a:extLst>
            </p:cNvPr>
            <p:cNvGrpSpPr>
              <a:grpSpLocks noChangeAspect="1"/>
            </p:cNvGrpSpPr>
            <p:nvPr/>
          </p:nvGrpSpPr>
          <p:grpSpPr>
            <a:xfrm>
              <a:off x="4733283" y="6660345"/>
              <a:ext cx="2183719" cy="182880"/>
              <a:chOff x="1357668" y="10284258"/>
              <a:chExt cx="4039879" cy="338328"/>
            </a:xfrm>
          </p:grpSpPr>
          <p:sp>
            <p:nvSpPr>
              <p:cNvPr id="161" name="Rectangle 160">
                <a:extLst>
                  <a:ext uri="{FF2B5EF4-FFF2-40B4-BE49-F238E27FC236}">
                    <a16:creationId xmlns:a16="http://schemas.microsoft.com/office/drawing/2014/main" id="{3E6C25C3-3259-391B-4578-8F9B28DE05F9}"/>
                  </a:ext>
                </a:extLst>
              </p:cNvPr>
              <p:cNvSpPr/>
              <p:nvPr/>
            </p:nvSpPr>
            <p:spPr>
              <a:xfrm>
                <a:off x="1357668" y="10303873"/>
                <a:ext cx="603115" cy="27237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 name="Picture 161">
                <a:extLst>
                  <a:ext uri="{FF2B5EF4-FFF2-40B4-BE49-F238E27FC236}">
                    <a16:creationId xmlns:a16="http://schemas.microsoft.com/office/drawing/2014/main" id="{8A2BD09F-753C-A1FA-03A6-457B04F1CE64}"/>
                  </a:ext>
                </a:extLst>
              </p:cNvPr>
              <p:cNvPicPr>
                <a:picLocks noChangeAspect="1"/>
              </p:cNvPicPr>
              <p:nvPr/>
            </p:nvPicPr>
            <p:blipFill>
              <a:blip r:embed="rId10"/>
              <a:stretch>
                <a:fillRect/>
              </a:stretch>
            </p:blipFill>
            <p:spPr>
              <a:xfrm>
                <a:off x="2073980" y="10284258"/>
                <a:ext cx="3323567" cy="338328"/>
              </a:xfrm>
              <a:prstGeom prst="rect">
                <a:avLst/>
              </a:prstGeom>
            </p:spPr>
          </p:pic>
        </p:grpSp>
        <p:grpSp>
          <p:nvGrpSpPr>
            <p:cNvPr id="143" name="Group 142">
              <a:extLst>
                <a:ext uri="{FF2B5EF4-FFF2-40B4-BE49-F238E27FC236}">
                  <a16:creationId xmlns:a16="http://schemas.microsoft.com/office/drawing/2014/main" id="{66C4D225-068B-4CD0-5769-91EC8098FF06}"/>
                </a:ext>
              </a:extLst>
            </p:cNvPr>
            <p:cNvGrpSpPr>
              <a:grpSpLocks noChangeAspect="1"/>
            </p:cNvGrpSpPr>
            <p:nvPr/>
          </p:nvGrpSpPr>
          <p:grpSpPr>
            <a:xfrm>
              <a:off x="2963220" y="6660345"/>
              <a:ext cx="1417777" cy="182880"/>
              <a:chOff x="10860007" y="10279425"/>
              <a:chExt cx="2622889" cy="338328"/>
            </a:xfrm>
          </p:grpSpPr>
          <p:sp>
            <p:nvSpPr>
              <p:cNvPr id="159" name="Rectangle 158">
                <a:extLst>
                  <a:ext uri="{FF2B5EF4-FFF2-40B4-BE49-F238E27FC236}">
                    <a16:creationId xmlns:a16="http://schemas.microsoft.com/office/drawing/2014/main" id="{5EBD08BC-EA17-3113-DCCE-DD90FC4721DC}"/>
                  </a:ext>
                </a:extLst>
              </p:cNvPr>
              <p:cNvSpPr/>
              <p:nvPr/>
            </p:nvSpPr>
            <p:spPr>
              <a:xfrm>
                <a:off x="10860007" y="10303873"/>
                <a:ext cx="603115" cy="272374"/>
              </a:xfrm>
              <a:prstGeom prst="rect">
                <a:avLst/>
              </a:prstGeom>
              <a:solidFill>
                <a:srgbClr val="14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0" name="Picture 159">
                <a:extLst>
                  <a:ext uri="{FF2B5EF4-FFF2-40B4-BE49-F238E27FC236}">
                    <a16:creationId xmlns:a16="http://schemas.microsoft.com/office/drawing/2014/main" id="{01E0F5BA-4164-AB4F-29A9-9922E40ABC23}"/>
                  </a:ext>
                </a:extLst>
              </p:cNvPr>
              <p:cNvPicPr>
                <a:picLocks noChangeAspect="1"/>
              </p:cNvPicPr>
              <p:nvPr/>
            </p:nvPicPr>
            <p:blipFill>
              <a:blip r:embed="rId11"/>
              <a:stretch>
                <a:fillRect/>
              </a:stretch>
            </p:blipFill>
            <p:spPr>
              <a:xfrm>
                <a:off x="11641993" y="10279425"/>
                <a:ext cx="1840903" cy="338328"/>
              </a:xfrm>
              <a:prstGeom prst="rect">
                <a:avLst/>
              </a:prstGeom>
            </p:spPr>
          </p:pic>
        </p:grpSp>
        <p:grpSp>
          <p:nvGrpSpPr>
            <p:cNvPr id="144" name="Group 143">
              <a:extLst>
                <a:ext uri="{FF2B5EF4-FFF2-40B4-BE49-F238E27FC236}">
                  <a16:creationId xmlns:a16="http://schemas.microsoft.com/office/drawing/2014/main" id="{B8FD4AA8-742F-5FA6-6CC0-07DC2DF66F74}"/>
                </a:ext>
              </a:extLst>
            </p:cNvPr>
            <p:cNvGrpSpPr>
              <a:grpSpLocks noChangeAspect="1"/>
            </p:cNvGrpSpPr>
            <p:nvPr/>
          </p:nvGrpSpPr>
          <p:grpSpPr>
            <a:xfrm>
              <a:off x="7117531" y="6660345"/>
              <a:ext cx="2375215" cy="182880"/>
              <a:chOff x="5964197" y="10255979"/>
              <a:chExt cx="5234173" cy="403006"/>
            </a:xfrm>
          </p:grpSpPr>
          <p:sp>
            <p:nvSpPr>
              <p:cNvPr id="157" name="Rectangle 156">
                <a:extLst>
                  <a:ext uri="{FF2B5EF4-FFF2-40B4-BE49-F238E27FC236}">
                    <a16:creationId xmlns:a16="http://schemas.microsoft.com/office/drawing/2014/main" id="{21E3413A-7FBD-1EBF-3EC5-E4ACDCCE04D2}"/>
                  </a:ext>
                </a:extLst>
              </p:cNvPr>
              <p:cNvSpPr/>
              <p:nvPr/>
            </p:nvSpPr>
            <p:spPr>
              <a:xfrm>
                <a:off x="5964197" y="10291782"/>
                <a:ext cx="603115" cy="272374"/>
              </a:xfrm>
              <a:prstGeom prst="rect">
                <a:avLst/>
              </a:prstGeom>
              <a:solidFill>
                <a:srgbClr val="008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a:extLst>
                  <a:ext uri="{FF2B5EF4-FFF2-40B4-BE49-F238E27FC236}">
                    <a16:creationId xmlns:a16="http://schemas.microsoft.com/office/drawing/2014/main" id="{EDCEF1E6-3A5E-B2A0-3B28-D4B52BEDD177}"/>
                  </a:ext>
                </a:extLst>
              </p:cNvPr>
              <p:cNvPicPr>
                <a:picLocks noChangeAspect="1"/>
              </p:cNvPicPr>
              <p:nvPr/>
            </p:nvPicPr>
            <p:blipFill>
              <a:blip r:embed="rId12"/>
              <a:stretch>
                <a:fillRect/>
              </a:stretch>
            </p:blipFill>
            <p:spPr>
              <a:xfrm>
                <a:off x="6678168" y="10255979"/>
                <a:ext cx="4520202" cy="403006"/>
              </a:xfrm>
              <a:prstGeom prst="rect">
                <a:avLst/>
              </a:prstGeom>
            </p:spPr>
          </p:pic>
        </p:grpSp>
        <p:pic>
          <p:nvPicPr>
            <p:cNvPr id="145" name="Picture 144">
              <a:extLst>
                <a:ext uri="{FF2B5EF4-FFF2-40B4-BE49-F238E27FC236}">
                  <a16:creationId xmlns:a16="http://schemas.microsoft.com/office/drawing/2014/main" id="{411418AA-9FB3-FC2C-8942-28F3B04F8471}"/>
                </a:ext>
              </a:extLst>
            </p:cNvPr>
            <p:cNvPicPr>
              <a:picLocks noChangeAspect="1"/>
            </p:cNvPicPr>
            <p:nvPr/>
          </p:nvPicPr>
          <p:blipFill>
            <a:blip r:embed="rId13"/>
            <a:stretch>
              <a:fillRect/>
            </a:stretch>
          </p:blipFill>
          <p:spPr>
            <a:xfrm>
              <a:off x="3861328" y="4740105"/>
              <a:ext cx="2660904" cy="1773936"/>
            </a:xfrm>
            <a:prstGeom prst="rect">
              <a:avLst/>
            </a:prstGeom>
          </p:spPr>
        </p:pic>
        <p:pic>
          <p:nvPicPr>
            <p:cNvPr id="146" name="Picture 145">
              <a:extLst>
                <a:ext uri="{FF2B5EF4-FFF2-40B4-BE49-F238E27FC236}">
                  <a16:creationId xmlns:a16="http://schemas.microsoft.com/office/drawing/2014/main" id="{256E43F8-5B36-F1FF-B740-EC8BC469FD8F}"/>
                </a:ext>
              </a:extLst>
            </p:cNvPr>
            <p:cNvPicPr>
              <a:picLocks noChangeAspect="1"/>
            </p:cNvPicPr>
            <p:nvPr/>
          </p:nvPicPr>
          <p:blipFill>
            <a:blip r:embed="rId14"/>
            <a:stretch>
              <a:fillRect/>
            </a:stretch>
          </p:blipFill>
          <p:spPr>
            <a:xfrm>
              <a:off x="6634718" y="4790395"/>
              <a:ext cx="2660904" cy="1773936"/>
            </a:xfrm>
            <a:prstGeom prst="rect">
              <a:avLst/>
            </a:prstGeom>
          </p:spPr>
        </p:pic>
        <p:pic>
          <p:nvPicPr>
            <p:cNvPr id="147" name="Picture 146">
              <a:extLst>
                <a:ext uri="{FF2B5EF4-FFF2-40B4-BE49-F238E27FC236}">
                  <a16:creationId xmlns:a16="http://schemas.microsoft.com/office/drawing/2014/main" id="{C1D1933A-86F0-9EB2-DA67-8EC851969156}"/>
                </a:ext>
              </a:extLst>
            </p:cNvPr>
            <p:cNvPicPr>
              <a:picLocks noChangeAspect="1"/>
            </p:cNvPicPr>
            <p:nvPr/>
          </p:nvPicPr>
          <p:blipFill>
            <a:blip r:embed="rId15"/>
            <a:stretch>
              <a:fillRect/>
            </a:stretch>
          </p:blipFill>
          <p:spPr>
            <a:xfrm>
              <a:off x="3646788" y="2575898"/>
              <a:ext cx="2660904" cy="1773936"/>
            </a:xfrm>
            <a:prstGeom prst="rect">
              <a:avLst/>
            </a:prstGeom>
          </p:spPr>
        </p:pic>
        <p:pic>
          <p:nvPicPr>
            <p:cNvPr id="148" name="Picture 147">
              <a:extLst>
                <a:ext uri="{FF2B5EF4-FFF2-40B4-BE49-F238E27FC236}">
                  <a16:creationId xmlns:a16="http://schemas.microsoft.com/office/drawing/2014/main" id="{6C000685-A7CE-B63B-130C-E5F250A405E1}"/>
                </a:ext>
              </a:extLst>
            </p:cNvPr>
            <p:cNvPicPr>
              <a:picLocks noChangeAspect="1"/>
            </p:cNvPicPr>
            <p:nvPr/>
          </p:nvPicPr>
          <p:blipFill>
            <a:blip r:embed="rId16"/>
            <a:stretch>
              <a:fillRect/>
            </a:stretch>
          </p:blipFill>
          <p:spPr>
            <a:xfrm>
              <a:off x="617564" y="2565197"/>
              <a:ext cx="2660904" cy="1773936"/>
            </a:xfrm>
            <a:prstGeom prst="rect">
              <a:avLst/>
            </a:prstGeom>
          </p:spPr>
        </p:pic>
        <p:pic>
          <p:nvPicPr>
            <p:cNvPr id="149" name="Picture 148">
              <a:extLst>
                <a:ext uri="{FF2B5EF4-FFF2-40B4-BE49-F238E27FC236}">
                  <a16:creationId xmlns:a16="http://schemas.microsoft.com/office/drawing/2014/main" id="{4A722092-4EAF-D015-2DFA-B0443BBC2D84}"/>
                </a:ext>
              </a:extLst>
            </p:cNvPr>
            <p:cNvPicPr>
              <a:picLocks noChangeAspect="1"/>
            </p:cNvPicPr>
            <p:nvPr/>
          </p:nvPicPr>
          <p:blipFill>
            <a:blip r:embed="rId17"/>
            <a:stretch>
              <a:fillRect/>
            </a:stretch>
          </p:blipFill>
          <p:spPr>
            <a:xfrm>
              <a:off x="3494664" y="317681"/>
              <a:ext cx="2663877" cy="1775918"/>
            </a:xfrm>
            <a:prstGeom prst="rect">
              <a:avLst/>
            </a:prstGeom>
          </p:spPr>
        </p:pic>
        <p:pic>
          <p:nvPicPr>
            <p:cNvPr id="150" name="Picture 149">
              <a:extLst>
                <a:ext uri="{FF2B5EF4-FFF2-40B4-BE49-F238E27FC236}">
                  <a16:creationId xmlns:a16="http://schemas.microsoft.com/office/drawing/2014/main" id="{73AAF8AE-F983-68B1-6EED-CFF1B7A7D40E}"/>
                </a:ext>
              </a:extLst>
            </p:cNvPr>
            <p:cNvPicPr>
              <a:picLocks noChangeAspect="1"/>
            </p:cNvPicPr>
            <p:nvPr/>
          </p:nvPicPr>
          <p:blipFill>
            <a:blip r:embed="rId18"/>
            <a:stretch>
              <a:fillRect/>
            </a:stretch>
          </p:blipFill>
          <p:spPr>
            <a:xfrm>
              <a:off x="617564" y="4792813"/>
              <a:ext cx="2660904" cy="1773936"/>
            </a:xfrm>
            <a:prstGeom prst="rect">
              <a:avLst/>
            </a:prstGeom>
          </p:spPr>
        </p:pic>
        <p:pic>
          <p:nvPicPr>
            <p:cNvPr id="151" name="Picture 150">
              <a:extLst>
                <a:ext uri="{FF2B5EF4-FFF2-40B4-BE49-F238E27FC236}">
                  <a16:creationId xmlns:a16="http://schemas.microsoft.com/office/drawing/2014/main" id="{77794C08-BE5B-A524-FECB-844107906408}"/>
                </a:ext>
              </a:extLst>
            </p:cNvPr>
            <p:cNvPicPr>
              <a:picLocks noChangeAspect="1"/>
            </p:cNvPicPr>
            <p:nvPr/>
          </p:nvPicPr>
          <p:blipFill>
            <a:blip r:embed="rId19"/>
            <a:stretch>
              <a:fillRect/>
            </a:stretch>
          </p:blipFill>
          <p:spPr>
            <a:xfrm>
              <a:off x="617564" y="312396"/>
              <a:ext cx="2663877" cy="1775918"/>
            </a:xfrm>
            <a:prstGeom prst="rect">
              <a:avLst/>
            </a:prstGeom>
          </p:spPr>
        </p:pic>
        <p:pic>
          <p:nvPicPr>
            <p:cNvPr id="152" name="Picture 151">
              <a:extLst>
                <a:ext uri="{FF2B5EF4-FFF2-40B4-BE49-F238E27FC236}">
                  <a16:creationId xmlns:a16="http://schemas.microsoft.com/office/drawing/2014/main" id="{0A3A9207-776B-EBC2-EFE1-401F1426E8E9}"/>
                </a:ext>
              </a:extLst>
            </p:cNvPr>
            <p:cNvPicPr>
              <a:picLocks noChangeAspect="1"/>
            </p:cNvPicPr>
            <p:nvPr/>
          </p:nvPicPr>
          <p:blipFill>
            <a:blip r:embed="rId20"/>
            <a:stretch>
              <a:fillRect/>
            </a:stretch>
          </p:blipFill>
          <p:spPr>
            <a:xfrm>
              <a:off x="6273673" y="317017"/>
              <a:ext cx="2663877" cy="1775918"/>
            </a:xfrm>
            <a:prstGeom prst="rect">
              <a:avLst/>
            </a:prstGeom>
          </p:spPr>
        </p:pic>
        <p:sp>
          <p:nvSpPr>
            <p:cNvPr id="153" name="Rectangle 152">
              <a:extLst>
                <a:ext uri="{FF2B5EF4-FFF2-40B4-BE49-F238E27FC236}">
                  <a16:creationId xmlns:a16="http://schemas.microsoft.com/office/drawing/2014/main" id="{27A7C11A-6E5D-855F-CA3C-06103363C18A}"/>
                </a:ext>
              </a:extLst>
            </p:cNvPr>
            <p:cNvSpPr/>
            <p:nvPr/>
          </p:nvSpPr>
          <p:spPr>
            <a:xfrm>
              <a:off x="617564" y="73430"/>
              <a:ext cx="11318790" cy="2095903"/>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7F0BA04C-AD05-E8E5-6EBA-B7950698D528}"/>
                </a:ext>
              </a:extLst>
            </p:cNvPr>
            <p:cNvSpPr/>
            <p:nvPr/>
          </p:nvSpPr>
          <p:spPr>
            <a:xfrm>
              <a:off x="617564" y="4379696"/>
              <a:ext cx="11318790" cy="2134346"/>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Picture 154">
              <a:extLst>
                <a:ext uri="{FF2B5EF4-FFF2-40B4-BE49-F238E27FC236}">
                  <a16:creationId xmlns:a16="http://schemas.microsoft.com/office/drawing/2014/main" id="{EDAC6412-F21F-7978-45BD-FD9BAAF98F59}"/>
                </a:ext>
              </a:extLst>
            </p:cNvPr>
            <p:cNvPicPr>
              <a:picLocks noChangeAspect="1"/>
            </p:cNvPicPr>
            <p:nvPr/>
          </p:nvPicPr>
          <p:blipFill>
            <a:blip r:embed="rId21"/>
            <a:stretch>
              <a:fillRect/>
            </a:stretch>
          </p:blipFill>
          <p:spPr>
            <a:xfrm rot="16200000">
              <a:off x="-527037" y="3288937"/>
              <a:ext cx="1565368" cy="347859"/>
            </a:xfrm>
            <a:prstGeom prst="rect">
              <a:avLst/>
            </a:prstGeom>
          </p:spPr>
        </p:pic>
        <p:sp>
          <p:nvSpPr>
            <p:cNvPr id="156" name="Rectangle 155">
              <a:extLst>
                <a:ext uri="{FF2B5EF4-FFF2-40B4-BE49-F238E27FC236}">
                  <a16:creationId xmlns:a16="http://schemas.microsoft.com/office/drawing/2014/main" id="{77FC67CA-2E1D-D146-A3EE-41B55CFD7C4C}"/>
                </a:ext>
              </a:extLst>
            </p:cNvPr>
            <p:cNvSpPr/>
            <p:nvPr/>
          </p:nvSpPr>
          <p:spPr>
            <a:xfrm>
              <a:off x="617564" y="2231084"/>
              <a:ext cx="11318790" cy="2095903"/>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TextBox 162">
            <a:extLst>
              <a:ext uri="{FF2B5EF4-FFF2-40B4-BE49-F238E27FC236}">
                <a16:creationId xmlns:a16="http://schemas.microsoft.com/office/drawing/2014/main" id="{AFE13540-83C9-E773-1278-7D50667B85AF}"/>
              </a:ext>
            </a:extLst>
          </p:cNvPr>
          <p:cNvSpPr txBox="1"/>
          <p:nvPr/>
        </p:nvSpPr>
        <p:spPr>
          <a:xfrm>
            <a:off x="529719" y="2061596"/>
            <a:ext cx="11315700" cy="769441"/>
          </a:xfrm>
          <a:prstGeom prst="rect">
            <a:avLst/>
          </a:prstGeom>
          <a:noFill/>
        </p:spPr>
        <p:txBody>
          <a:bodyPr wrap="square" rtlCol="0">
            <a:spAutoFit/>
          </a:bodyPr>
          <a:lstStyle/>
          <a:p>
            <a:r>
              <a:rPr lang="en-US" sz="2200" dirty="0"/>
              <a:t>Identification of </a:t>
            </a:r>
            <a:r>
              <a:rPr lang="en-US" sz="2200" u="sng" dirty="0"/>
              <a:t>disease genes</a:t>
            </a:r>
            <a:r>
              <a:rPr lang="en-US" sz="2200" dirty="0"/>
              <a:t> using network and GWAS p-values </a:t>
            </a:r>
            <a:r>
              <a:rPr lang="en-US" sz="2200" dirty="0">
                <a:solidFill>
                  <a:schemeClr val="bg1">
                    <a:lumMod val="50000"/>
                  </a:schemeClr>
                </a:solidFill>
              </a:rPr>
              <a:t>[Carlin et al. </a:t>
            </a:r>
            <a:r>
              <a:rPr lang="en-US" sz="2200" i="1" dirty="0" err="1">
                <a:solidFill>
                  <a:schemeClr val="bg1">
                    <a:lumMod val="50000"/>
                  </a:schemeClr>
                </a:solidFill>
              </a:rPr>
              <a:t>iScience</a:t>
            </a:r>
            <a:r>
              <a:rPr lang="en-US" sz="2200" dirty="0">
                <a:solidFill>
                  <a:schemeClr val="bg1">
                    <a:lumMod val="50000"/>
                  </a:schemeClr>
                </a:solidFill>
              </a:rPr>
              <a:t> 2019] </a:t>
            </a:r>
            <a:r>
              <a:rPr lang="en-US" sz="2200" dirty="0"/>
              <a:t>Reanalysis of data </a:t>
            </a:r>
            <a:r>
              <a:rPr lang="en-US" sz="2200" dirty="0">
                <a:solidFill>
                  <a:schemeClr val="bg1">
                    <a:lumMod val="50000"/>
                  </a:schemeClr>
                </a:solidFill>
              </a:rPr>
              <a:t>[Chitra et al. RECOMB 2022]</a:t>
            </a:r>
            <a:endParaRPr lang="en-US" sz="2200" u="sng" dirty="0">
              <a:solidFill>
                <a:schemeClr val="bg1">
                  <a:lumMod val="50000"/>
                </a:schemeClr>
              </a:solidFill>
            </a:endParaRPr>
          </a:p>
        </p:txBody>
      </p:sp>
    </p:spTree>
    <p:extLst>
      <p:ext uri="{BB962C8B-B14F-4D97-AF65-F5344CB8AC3E}">
        <p14:creationId xmlns:p14="http://schemas.microsoft.com/office/powerpoint/2010/main" val="1459299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F826-857B-0A98-4941-09BAFF1668CF}"/>
              </a:ext>
            </a:extLst>
          </p:cNvPr>
          <p:cNvSpPr>
            <a:spLocks noGrp="1"/>
          </p:cNvSpPr>
          <p:nvPr>
            <p:ph type="title"/>
          </p:nvPr>
        </p:nvSpPr>
        <p:spPr/>
        <p:txBody>
          <a:bodyPr/>
          <a:lstStyle/>
          <a:p>
            <a:r>
              <a:rPr lang="en-US" dirty="0"/>
              <a:t>Summary/Discussion Points</a:t>
            </a:r>
          </a:p>
        </p:txBody>
      </p:sp>
      <p:sp>
        <p:nvSpPr>
          <p:cNvPr id="3" name="Content Placeholder 2">
            <a:extLst>
              <a:ext uri="{FF2B5EF4-FFF2-40B4-BE49-F238E27FC236}">
                <a16:creationId xmlns:a16="http://schemas.microsoft.com/office/drawing/2014/main" id="{7805E532-AD5B-975E-E091-41E001C0667C}"/>
              </a:ext>
            </a:extLst>
          </p:cNvPr>
          <p:cNvSpPr>
            <a:spLocks noGrp="1"/>
          </p:cNvSpPr>
          <p:nvPr>
            <p:ph idx="1"/>
          </p:nvPr>
        </p:nvSpPr>
        <p:spPr>
          <a:xfrm>
            <a:off x="533791" y="1384887"/>
            <a:ext cx="11364293" cy="574513"/>
          </a:xfrm>
          <a:ln w="25400">
            <a:solidFill>
              <a:srgbClr val="C00000"/>
            </a:solidFill>
          </a:ln>
        </p:spPr>
        <p:txBody>
          <a:bodyPr>
            <a:normAutofit/>
          </a:bodyPr>
          <a:lstStyle/>
          <a:p>
            <a:pPr marL="0" indent="0">
              <a:buNone/>
            </a:pPr>
            <a:r>
              <a:rPr lang="en-US" dirty="0"/>
              <a:t>2. Many subnetwork algorithms do not have rigorous statistical guarantees</a:t>
            </a:r>
          </a:p>
        </p:txBody>
      </p:sp>
      <p:grpSp>
        <p:nvGrpSpPr>
          <p:cNvPr id="4" name="Group 3">
            <a:extLst>
              <a:ext uri="{FF2B5EF4-FFF2-40B4-BE49-F238E27FC236}">
                <a16:creationId xmlns:a16="http://schemas.microsoft.com/office/drawing/2014/main" id="{8234E64D-2984-2CDD-9867-A80D0DBD1F2F}"/>
              </a:ext>
            </a:extLst>
          </p:cNvPr>
          <p:cNvGrpSpPr/>
          <p:nvPr/>
        </p:nvGrpSpPr>
        <p:grpSpPr>
          <a:xfrm>
            <a:off x="7470172" y="3878623"/>
            <a:ext cx="3062450" cy="2308646"/>
            <a:chOff x="9377329" y="4606721"/>
            <a:chExt cx="2150900" cy="1767058"/>
          </a:xfrm>
        </p:grpSpPr>
        <p:grpSp>
          <p:nvGrpSpPr>
            <p:cNvPr id="5" name="Google Shape;139;p13">
              <a:extLst>
                <a:ext uri="{FF2B5EF4-FFF2-40B4-BE49-F238E27FC236}">
                  <a16:creationId xmlns:a16="http://schemas.microsoft.com/office/drawing/2014/main" id="{A4C28E8F-7C66-6B51-4F67-E2124C0A8DD2}"/>
                </a:ext>
              </a:extLst>
            </p:cNvPr>
            <p:cNvGrpSpPr/>
            <p:nvPr/>
          </p:nvGrpSpPr>
          <p:grpSpPr>
            <a:xfrm>
              <a:off x="9421910" y="4606721"/>
              <a:ext cx="2106319" cy="1694983"/>
              <a:chOff x="4593376" y="1599099"/>
              <a:chExt cx="2200589" cy="1640067"/>
            </a:xfrm>
          </p:grpSpPr>
          <p:cxnSp>
            <p:nvCxnSpPr>
              <p:cNvPr id="7" name="Google Shape;140;p13">
                <a:extLst>
                  <a:ext uri="{FF2B5EF4-FFF2-40B4-BE49-F238E27FC236}">
                    <a16:creationId xmlns:a16="http://schemas.microsoft.com/office/drawing/2014/main" id="{7448A0C9-000D-D9D3-0D09-00F60CF09082}"/>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8" name="Google Shape;141;p13">
                <a:extLst>
                  <a:ext uri="{FF2B5EF4-FFF2-40B4-BE49-F238E27FC236}">
                    <a16:creationId xmlns:a16="http://schemas.microsoft.com/office/drawing/2014/main" id="{3EEF43A3-C806-722E-9422-FC002DF809F7}"/>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9" name="Google Shape;142;p13">
                <a:extLst>
                  <a:ext uri="{FF2B5EF4-FFF2-40B4-BE49-F238E27FC236}">
                    <a16:creationId xmlns:a16="http://schemas.microsoft.com/office/drawing/2014/main" id="{B5DF7527-5038-4488-DAFC-7E5805B3B2C3}"/>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10" name="Google Shape;143;p13">
                <a:extLst>
                  <a:ext uri="{FF2B5EF4-FFF2-40B4-BE49-F238E27FC236}">
                    <a16:creationId xmlns:a16="http://schemas.microsoft.com/office/drawing/2014/main" id="{B3294C93-79CF-A144-590B-D0E904905A36}"/>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11" name="Google Shape;144;p13">
                <a:extLst>
                  <a:ext uri="{FF2B5EF4-FFF2-40B4-BE49-F238E27FC236}">
                    <a16:creationId xmlns:a16="http://schemas.microsoft.com/office/drawing/2014/main" id="{87F1D3CE-3CD8-44EC-1F39-5DDFA5960994}"/>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12" name="Google Shape;145;p13">
                <a:extLst>
                  <a:ext uri="{FF2B5EF4-FFF2-40B4-BE49-F238E27FC236}">
                    <a16:creationId xmlns:a16="http://schemas.microsoft.com/office/drawing/2014/main" id="{87E1103A-BB11-3A3E-610D-528674DC0189}"/>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13" name="Google Shape;146;p13">
                <a:extLst>
                  <a:ext uri="{FF2B5EF4-FFF2-40B4-BE49-F238E27FC236}">
                    <a16:creationId xmlns:a16="http://schemas.microsoft.com/office/drawing/2014/main" id="{71701E07-3DF3-7A70-2D51-03E866052264}"/>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14" name="Google Shape;149;p13">
                <a:extLst>
                  <a:ext uri="{FF2B5EF4-FFF2-40B4-BE49-F238E27FC236}">
                    <a16:creationId xmlns:a16="http://schemas.microsoft.com/office/drawing/2014/main" id="{A3C2926B-3DF6-E6B1-6B92-7D9CBC19CB76}"/>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15" name="Google Shape;150;p13">
                <a:extLst>
                  <a:ext uri="{FF2B5EF4-FFF2-40B4-BE49-F238E27FC236}">
                    <a16:creationId xmlns:a16="http://schemas.microsoft.com/office/drawing/2014/main" id="{572FF1BC-B353-3AE2-9528-313998DA33FE}"/>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16" name="Google Shape;151;p13">
                <a:extLst>
                  <a:ext uri="{FF2B5EF4-FFF2-40B4-BE49-F238E27FC236}">
                    <a16:creationId xmlns:a16="http://schemas.microsoft.com/office/drawing/2014/main" id="{F05F9299-9537-D381-92FD-CE8800D09417}"/>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17" name="Google Shape;152;p13">
                <a:extLst>
                  <a:ext uri="{FF2B5EF4-FFF2-40B4-BE49-F238E27FC236}">
                    <a16:creationId xmlns:a16="http://schemas.microsoft.com/office/drawing/2014/main" id="{9034F2DB-C8EF-202E-86B0-0D35798FCB6F}"/>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18" name="Google Shape;154;p13">
                <a:extLst>
                  <a:ext uri="{FF2B5EF4-FFF2-40B4-BE49-F238E27FC236}">
                    <a16:creationId xmlns:a16="http://schemas.microsoft.com/office/drawing/2014/main" id="{F82C6317-88E8-456B-B82A-0BE1340CC572}"/>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19" name="Google Shape;155;p13">
                <a:extLst>
                  <a:ext uri="{FF2B5EF4-FFF2-40B4-BE49-F238E27FC236}">
                    <a16:creationId xmlns:a16="http://schemas.microsoft.com/office/drawing/2014/main" id="{56161673-CB9C-062D-9513-585F02934353}"/>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20" name="Google Shape;156;p13">
                <a:extLst>
                  <a:ext uri="{FF2B5EF4-FFF2-40B4-BE49-F238E27FC236}">
                    <a16:creationId xmlns:a16="http://schemas.microsoft.com/office/drawing/2014/main" id="{68C6AD98-C8CC-FC9D-B695-BACEE4E0FE20}"/>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21" name="Google Shape;157;p13">
                <a:extLst>
                  <a:ext uri="{FF2B5EF4-FFF2-40B4-BE49-F238E27FC236}">
                    <a16:creationId xmlns:a16="http://schemas.microsoft.com/office/drawing/2014/main" id="{098F1F13-5E00-3CFA-1340-86306215A1E6}"/>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22" name="Google Shape;158;p13">
                <a:extLst>
                  <a:ext uri="{FF2B5EF4-FFF2-40B4-BE49-F238E27FC236}">
                    <a16:creationId xmlns:a16="http://schemas.microsoft.com/office/drawing/2014/main" id="{6C935F0F-B81B-F371-8AD8-A90119D76F7F}"/>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23" name="Google Shape;159;p13">
                <a:extLst>
                  <a:ext uri="{FF2B5EF4-FFF2-40B4-BE49-F238E27FC236}">
                    <a16:creationId xmlns:a16="http://schemas.microsoft.com/office/drawing/2014/main" id="{255FEF37-5739-914D-0DAF-8CE4120E584F}"/>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24" name="Google Shape;160;p13">
                <a:extLst>
                  <a:ext uri="{FF2B5EF4-FFF2-40B4-BE49-F238E27FC236}">
                    <a16:creationId xmlns:a16="http://schemas.microsoft.com/office/drawing/2014/main" id="{AD831A97-5465-D3FC-73ED-4191F0801DC0}"/>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25" name="Google Shape;161;p13">
                <a:extLst>
                  <a:ext uri="{FF2B5EF4-FFF2-40B4-BE49-F238E27FC236}">
                    <a16:creationId xmlns:a16="http://schemas.microsoft.com/office/drawing/2014/main" id="{33263EFC-8710-F628-7EF5-30851A2E926A}"/>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26" name="Google Shape;162;p13">
                <a:extLst>
                  <a:ext uri="{FF2B5EF4-FFF2-40B4-BE49-F238E27FC236}">
                    <a16:creationId xmlns:a16="http://schemas.microsoft.com/office/drawing/2014/main" id="{D12C07C4-C582-8E3B-CDA0-550681441823}"/>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27" name="Google Shape;163;p13">
                <a:extLst>
                  <a:ext uri="{FF2B5EF4-FFF2-40B4-BE49-F238E27FC236}">
                    <a16:creationId xmlns:a16="http://schemas.microsoft.com/office/drawing/2014/main" id="{C5B75243-EFE7-A482-6998-2B69C4EE38D3}"/>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28" name="Google Shape;164;p13">
                <a:extLst>
                  <a:ext uri="{FF2B5EF4-FFF2-40B4-BE49-F238E27FC236}">
                    <a16:creationId xmlns:a16="http://schemas.microsoft.com/office/drawing/2014/main" id="{742A35F9-E048-22C9-6086-92EEB4B9FF8C}"/>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29" name="Google Shape;165;p13">
                <a:extLst>
                  <a:ext uri="{FF2B5EF4-FFF2-40B4-BE49-F238E27FC236}">
                    <a16:creationId xmlns:a16="http://schemas.microsoft.com/office/drawing/2014/main" id="{B87EC802-7E74-2389-711B-E049B25332FC}"/>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30" name="Google Shape;166;p13">
                <a:extLst>
                  <a:ext uri="{FF2B5EF4-FFF2-40B4-BE49-F238E27FC236}">
                    <a16:creationId xmlns:a16="http://schemas.microsoft.com/office/drawing/2014/main" id="{177E43F9-04F3-9D7A-6A1E-56BE7C8AF724}"/>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31" name="Google Shape;167;p13">
                <a:extLst>
                  <a:ext uri="{FF2B5EF4-FFF2-40B4-BE49-F238E27FC236}">
                    <a16:creationId xmlns:a16="http://schemas.microsoft.com/office/drawing/2014/main" id="{B2C7D0B2-BC19-D852-1291-187567F17837}"/>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32" name="Google Shape;168;p13">
                <a:extLst>
                  <a:ext uri="{FF2B5EF4-FFF2-40B4-BE49-F238E27FC236}">
                    <a16:creationId xmlns:a16="http://schemas.microsoft.com/office/drawing/2014/main" id="{F7A58F05-4B2A-05B1-F5C7-6DE6143E7130}"/>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33" name="Google Shape;169;p13">
                <a:extLst>
                  <a:ext uri="{FF2B5EF4-FFF2-40B4-BE49-F238E27FC236}">
                    <a16:creationId xmlns:a16="http://schemas.microsoft.com/office/drawing/2014/main" id="{50D89695-CF12-5795-B5C7-ED17B24F1C2C}"/>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34" name="Google Shape;170;p13">
                <a:extLst>
                  <a:ext uri="{FF2B5EF4-FFF2-40B4-BE49-F238E27FC236}">
                    <a16:creationId xmlns:a16="http://schemas.microsoft.com/office/drawing/2014/main" id="{46C95168-0C18-BED9-BF4B-293FFD5666CC}"/>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35" name="Google Shape;171;p13">
                <a:extLst>
                  <a:ext uri="{FF2B5EF4-FFF2-40B4-BE49-F238E27FC236}">
                    <a16:creationId xmlns:a16="http://schemas.microsoft.com/office/drawing/2014/main" id="{D5FB5DB8-3FA5-9249-4FA3-15DAFF8929F0}"/>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36" name="Google Shape;172;p13">
                <a:extLst>
                  <a:ext uri="{FF2B5EF4-FFF2-40B4-BE49-F238E27FC236}">
                    <a16:creationId xmlns:a16="http://schemas.microsoft.com/office/drawing/2014/main" id="{384E9A0A-C4AC-C623-073B-D144B0CDFAFA}"/>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37" name="Google Shape;173;p13">
                <a:extLst>
                  <a:ext uri="{FF2B5EF4-FFF2-40B4-BE49-F238E27FC236}">
                    <a16:creationId xmlns:a16="http://schemas.microsoft.com/office/drawing/2014/main" id="{70CD9BA8-DED0-C268-8AFF-F365DB5681EA}"/>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38" name="Google Shape;174;p13">
                <a:extLst>
                  <a:ext uri="{FF2B5EF4-FFF2-40B4-BE49-F238E27FC236}">
                    <a16:creationId xmlns:a16="http://schemas.microsoft.com/office/drawing/2014/main" id="{E059DCA4-29CB-3F23-E213-C0BDA12DE823}"/>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39" name="Google Shape;175;p13">
                <a:extLst>
                  <a:ext uri="{FF2B5EF4-FFF2-40B4-BE49-F238E27FC236}">
                    <a16:creationId xmlns:a16="http://schemas.microsoft.com/office/drawing/2014/main" id="{CF157A2F-453C-5146-F0C5-D3347AB39698}"/>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40" name="Google Shape;176;p13">
                <a:extLst>
                  <a:ext uri="{FF2B5EF4-FFF2-40B4-BE49-F238E27FC236}">
                    <a16:creationId xmlns:a16="http://schemas.microsoft.com/office/drawing/2014/main" id="{F5B90D6B-7145-23EE-8A69-FE2085062404}"/>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41" name="Google Shape;177;p13">
                <a:extLst>
                  <a:ext uri="{FF2B5EF4-FFF2-40B4-BE49-F238E27FC236}">
                    <a16:creationId xmlns:a16="http://schemas.microsoft.com/office/drawing/2014/main" id="{E313EB46-1A1D-FA7D-147D-A5B6724286BB}"/>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42" name="Google Shape;178;p13">
                <a:extLst>
                  <a:ext uri="{FF2B5EF4-FFF2-40B4-BE49-F238E27FC236}">
                    <a16:creationId xmlns:a16="http://schemas.microsoft.com/office/drawing/2014/main" id="{4623D2E6-FED0-3DAC-2F50-B0F66F14BA5D}"/>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43" name="Google Shape;179;p13">
                <a:extLst>
                  <a:ext uri="{FF2B5EF4-FFF2-40B4-BE49-F238E27FC236}">
                    <a16:creationId xmlns:a16="http://schemas.microsoft.com/office/drawing/2014/main" id="{7F8B1238-B02A-00AA-1078-A233D4041463}"/>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44" name="Google Shape;180;p13">
                <a:extLst>
                  <a:ext uri="{FF2B5EF4-FFF2-40B4-BE49-F238E27FC236}">
                    <a16:creationId xmlns:a16="http://schemas.microsoft.com/office/drawing/2014/main" id="{0A5EC1A2-5E4A-247F-2AB7-261698781F94}"/>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45" name="Google Shape;181;p13">
                <a:extLst>
                  <a:ext uri="{FF2B5EF4-FFF2-40B4-BE49-F238E27FC236}">
                    <a16:creationId xmlns:a16="http://schemas.microsoft.com/office/drawing/2014/main" id="{A39DC2EA-4579-5803-60A3-F2940A13253C}"/>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6" name="Google Shape;182;p13">
                <a:extLst>
                  <a:ext uri="{FF2B5EF4-FFF2-40B4-BE49-F238E27FC236}">
                    <a16:creationId xmlns:a16="http://schemas.microsoft.com/office/drawing/2014/main" id="{6F649F93-BC20-59D2-ECA9-74A54F7F32BA}"/>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7" name="Google Shape;183;p13">
                <a:extLst>
                  <a:ext uri="{FF2B5EF4-FFF2-40B4-BE49-F238E27FC236}">
                    <a16:creationId xmlns:a16="http://schemas.microsoft.com/office/drawing/2014/main" id="{26F06680-813B-E39C-9140-5080CD91ADBC}"/>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8" name="Google Shape;184;p13">
                <a:extLst>
                  <a:ext uri="{FF2B5EF4-FFF2-40B4-BE49-F238E27FC236}">
                    <a16:creationId xmlns:a16="http://schemas.microsoft.com/office/drawing/2014/main" id="{C8530E6A-40E7-736F-1E45-35307869899C}"/>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49" name="Google Shape;185;p13">
                <a:extLst>
                  <a:ext uri="{FF2B5EF4-FFF2-40B4-BE49-F238E27FC236}">
                    <a16:creationId xmlns:a16="http://schemas.microsoft.com/office/drawing/2014/main" id="{41D54C33-604B-BB53-EC19-3D7C050A75A1}"/>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0" name="Google Shape;186;p13">
                <a:extLst>
                  <a:ext uri="{FF2B5EF4-FFF2-40B4-BE49-F238E27FC236}">
                    <a16:creationId xmlns:a16="http://schemas.microsoft.com/office/drawing/2014/main" id="{3007370A-82B2-1296-AC31-D84DE3196EB6}"/>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1" name="Google Shape;187;p13">
                <a:extLst>
                  <a:ext uri="{FF2B5EF4-FFF2-40B4-BE49-F238E27FC236}">
                    <a16:creationId xmlns:a16="http://schemas.microsoft.com/office/drawing/2014/main" id="{AD91EA49-617B-956F-0B05-1876201E6A9E}"/>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2" name="Google Shape;188;p13">
                <a:extLst>
                  <a:ext uri="{FF2B5EF4-FFF2-40B4-BE49-F238E27FC236}">
                    <a16:creationId xmlns:a16="http://schemas.microsoft.com/office/drawing/2014/main" id="{52F69DB4-7454-5D50-6162-00F6958A3471}"/>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3" name="Google Shape;189;p13">
                <a:extLst>
                  <a:ext uri="{FF2B5EF4-FFF2-40B4-BE49-F238E27FC236}">
                    <a16:creationId xmlns:a16="http://schemas.microsoft.com/office/drawing/2014/main" id="{67403124-9916-ED95-2A0C-4783F817D248}"/>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4" name="Google Shape;191;p13">
                <a:extLst>
                  <a:ext uri="{FF2B5EF4-FFF2-40B4-BE49-F238E27FC236}">
                    <a16:creationId xmlns:a16="http://schemas.microsoft.com/office/drawing/2014/main" id="{843A8E3E-5366-DF77-7ACD-D206ECD9B896}"/>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5" name="Google Shape;192;p13">
                <a:extLst>
                  <a:ext uri="{FF2B5EF4-FFF2-40B4-BE49-F238E27FC236}">
                    <a16:creationId xmlns:a16="http://schemas.microsoft.com/office/drawing/2014/main" id="{A2ABDA18-BF59-6696-A335-6D0E3D983C82}"/>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6" name="Google Shape;193;p13">
                <a:extLst>
                  <a:ext uri="{FF2B5EF4-FFF2-40B4-BE49-F238E27FC236}">
                    <a16:creationId xmlns:a16="http://schemas.microsoft.com/office/drawing/2014/main" id="{C3B0E0BA-9662-B52A-18F3-7AA001A241D5}"/>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7" name="Google Shape;194;p13">
                <a:extLst>
                  <a:ext uri="{FF2B5EF4-FFF2-40B4-BE49-F238E27FC236}">
                    <a16:creationId xmlns:a16="http://schemas.microsoft.com/office/drawing/2014/main" id="{35891C4E-9A53-5D58-2A40-A2AFA49E50BE}"/>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8" name="Google Shape;195;p13">
                <a:extLst>
                  <a:ext uri="{FF2B5EF4-FFF2-40B4-BE49-F238E27FC236}">
                    <a16:creationId xmlns:a16="http://schemas.microsoft.com/office/drawing/2014/main" id="{8BAD57D4-1551-9CAA-C617-B9A586269277}"/>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59" name="Google Shape;196;p13">
                <a:extLst>
                  <a:ext uri="{FF2B5EF4-FFF2-40B4-BE49-F238E27FC236}">
                    <a16:creationId xmlns:a16="http://schemas.microsoft.com/office/drawing/2014/main" id="{993917B6-E5AE-85CE-A07C-526DCE7503B7}"/>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0" name="Google Shape;197;p13">
                <a:extLst>
                  <a:ext uri="{FF2B5EF4-FFF2-40B4-BE49-F238E27FC236}">
                    <a16:creationId xmlns:a16="http://schemas.microsoft.com/office/drawing/2014/main" id="{CE234ABF-EF24-E35D-D231-778240B75E29}"/>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61" name="Google Shape;199;p13">
                <a:extLst>
                  <a:ext uri="{FF2B5EF4-FFF2-40B4-BE49-F238E27FC236}">
                    <a16:creationId xmlns:a16="http://schemas.microsoft.com/office/drawing/2014/main" id="{149425F9-1C42-59FF-8C49-579137FC6260}"/>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sp>
          <p:nvSpPr>
            <p:cNvPr id="6" name="Freeform 5">
              <a:extLst>
                <a:ext uri="{FF2B5EF4-FFF2-40B4-BE49-F238E27FC236}">
                  <a16:creationId xmlns:a16="http://schemas.microsoft.com/office/drawing/2014/main" id="{AC92F9F8-86C4-47A6-3D07-FF58E4F4683B}"/>
                </a:ext>
              </a:extLst>
            </p:cNvPr>
            <p:cNvSpPr/>
            <p:nvPr/>
          </p:nvSpPr>
          <p:spPr>
            <a:xfrm>
              <a:off x="9377329" y="4826789"/>
              <a:ext cx="1609390" cy="1546990"/>
            </a:xfrm>
            <a:custGeom>
              <a:avLst/>
              <a:gdLst>
                <a:gd name="connsiteX0" fmla="*/ 2504661 w 2504661"/>
                <a:gd name="connsiteY0" fmla="*/ 1762539 h 2186609"/>
                <a:gd name="connsiteX1" fmla="*/ 2504661 w 2504661"/>
                <a:gd name="connsiteY1" fmla="*/ 1762539 h 2186609"/>
                <a:gd name="connsiteX2" fmla="*/ 2478156 w 2504661"/>
                <a:gd name="connsiteY2" fmla="*/ 1497496 h 2186609"/>
                <a:gd name="connsiteX3" fmla="*/ 2464904 w 2504661"/>
                <a:gd name="connsiteY3" fmla="*/ 1457739 h 2186609"/>
                <a:gd name="connsiteX4" fmla="*/ 2411895 w 2504661"/>
                <a:gd name="connsiteY4" fmla="*/ 1391479 h 2186609"/>
                <a:gd name="connsiteX5" fmla="*/ 2398643 w 2504661"/>
                <a:gd name="connsiteY5" fmla="*/ 1351722 h 2186609"/>
                <a:gd name="connsiteX6" fmla="*/ 2372139 w 2504661"/>
                <a:gd name="connsiteY6" fmla="*/ 1311966 h 2186609"/>
                <a:gd name="connsiteX7" fmla="*/ 2319130 w 2504661"/>
                <a:gd name="connsiteY7" fmla="*/ 1192696 h 2186609"/>
                <a:gd name="connsiteX8" fmla="*/ 2292626 w 2504661"/>
                <a:gd name="connsiteY8" fmla="*/ 1113183 h 2186609"/>
                <a:gd name="connsiteX9" fmla="*/ 2279374 w 2504661"/>
                <a:gd name="connsiteY9" fmla="*/ 1073426 h 2186609"/>
                <a:gd name="connsiteX10" fmla="*/ 2226365 w 2504661"/>
                <a:gd name="connsiteY10" fmla="*/ 1007166 h 2186609"/>
                <a:gd name="connsiteX11" fmla="*/ 2133600 w 2504661"/>
                <a:gd name="connsiteY11" fmla="*/ 927653 h 2186609"/>
                <a:gd name="connsiteX12" fmla="*/ 2107095 w 2504661"/>
                <a:gd name="connsiteY12" fmla="*/ 901148 h 2186609"/>
                <a:gd name="connsiteX13" fmla="*/ 2027582 w 2504661"/>
                <a:gd name="connsiteY13" fmla="*/ 874644 h 2186609"/>
                <a:gd name="connsiteX14" fmla="*/ 1987826 w 2504661"/>
                <a:gd name="connsiteY14" fmla="*/ 861392 h 2186609"/>
                <a:gd name="connsiteX15" fmla="*/ 1709530 w 2504661"/>
                <a:gd name="connsiteY15" fmla="*/ 768626 h 2186609"/>
                <a:gd name="connsiteX16" fmla="*/ 1510748 w 2504661"/>
                <a:gd name="connsiteY16" fmla="*/ 702366 h 2186609"/>
                <a:gd name="connsiteX17" fmla="*/ 1431235 w 2504661"/>
                <a:gd name="connsiteY17" fmla="*/ 675861 h 2186609"/>
                <a:gd name="connsiteX18" fmla="*/ 1391478 w 2504661"/>
                <a:gd name="connsiteY18" fmla="*/ 662609 h 2186609"/>
                <a:gd name="connsiteX19" fmla="*/ 1351722 w 2504661"/>
                <a:gd name="connsiteY19" fmla="*/ 636105 h 2186609"/>
                <a:gd name="connsiteX20" fmla="*/ 1325217 w 2504661"/>
                <a:gd name="connsiteY20" fmla="*/ 609600 h 2186609"/>
                <a:gd name="connsiteX21" fmla="*/ 1285461 w 2504661"/>
                <a:gd name="connsiteY21" fmla="*/ 596348 h 2186609"/>
                <a:gd name="connsiteX22" fmla="*/ 1219200 w 2504661"/>
                <a:gd name="connsiteY22" fmla="*/ 543339 h 2186609"/>
                <a:gd name="connsiteX23" fmla="*/ 1152939 w 2504661"/>
                <a:gd name="connsiteY23" fmla="*/ 490331 h 2186609"/>
                <a:gd name="connsiteX24" fmla="*/ 1126435 w 2504661"/>
                <a:gd name="connsiteY24" fmla="*/ 304800 h 2186609"/>
                <a:gd name="connsiteX25" fmla="*/ 1099930 w 2504661"/>
                <a:gd name="connsiteY25" fmla="*/ 225287 h 2186609"/>
                <a:gd name="connsiteX26" fmla="*/ 1033669 w 2504661"/>
                <a:gd name="connsiteY26" fmla="*/ 132522 h 2186609"/>
                <a:gd name="connsiteX27" fmla="*/ 993913 w 2504661"/>
                <a:gd name="connsiteY27" fmla="*/ 119270 h 2186609"/>
                <a:gd name="connsiteX28" fmla="*/ 901148 w 2504661"/>
                <a:gd name="connsiteY28" fmla="*/ 39757 h 2186609"/>
                <a:gd name="connsiteX29" fmla="*/ 874643 w 2504661"/>
                <a:gd name="connsiteY29" fmla="*/ 13253 h 2186609"/>
                <a:gd name="connsiteX30" fmla="*/ 834887 w 2504661"/>
                <a:gd name="connsiteY30" fmla="*/ 0 h 2186609"/>
                <a:gd name="connsiteX31" fmla="*/ 702365 w 2504661"/>
                <a:gd name="connsiteY31" fmla="*/ 13253 h 2186609"/>
                <a:gd name="connsiteX32" fmla="*/ 622852 w 2504661"/>
                <a:gd name="connsiteY32" fmla="*/ 39757 h 2186609"/>
                <a:gd name="connsiteX33" fmla="*/ 583095 w 2504661"/>
                <a:gd name="connsiteY33" fmla="*/ 53009 h 2186609"/>
                <a:gd name="connsiteX34" fmla="*/ 543339 w 2504661"/>
                <a:gd name="connsiteY34" fmla="*/ 79513 h 2186609"/>
                <a:gd name="connsiteX35" fmla="*/ 490330 w 2504661"/>
                <a:gd name="connsiteY35" fmla="*/ 132522 h 2186609"/>
                <a:gd name="connsiteX36" fmla="*/ 424069 w 2504661"/>
                <a:gd name="connsiteY36" fmla="*/ 185531 h 2186609"/>
                <a:gd name="connsiteX37" fmla="*/ 384313 w 2504661"/>
                <a:gd name="connsiteY37" fmla="*/ 251792 h 2186609"/>
                <a:gd name="connsiteX38" fmla="*/ 371061 w 2504661"/>
                <a:gd name="connsiteY38" fmla="*/ 291548 h 2186609"/>
                <a:gd name="connsiteX39" fmla="*/ 344556 w 2504661"/>
                <a:gd name="connsiteY39" fmla="*/ 331305 h 2186609"/>
                <a:gd name="connsiteX40" fmla="*/ 291548 w 2504661"/>
                <a:gd name="connsiteY40" fmla="*/ 490331 h 2186609"/>
                <a:gd name="connsiteX41" fmla="*/ 265043 w 2504661"/>
                <a:gd name="connsiteY41" fmla="*/ 569844 h 2186609"/>
                <a:gd name="connsiteX42" fmla="*/ 251791 w 2504661"/>
                <a:gd name="connsiteY42" fmla="*/ 636105 h 2186609"/>
                <a:gd name="connsiteX43" fmla="*/ 238539 w 2504661"/>
                <a:gd name="connsiteY43" fmla="*/ 742122 h 2186609"/>
                <a:gd name="connsiteX44" fmla="*/ 119269 w 2504661"/>
                <a:gd name="connsiteY44" fmla="*/ 808383 h 2186609"/>
                <a:gd name="connsiteX45" fmla="*/ 79513 w 2504661"/>
                <a:gd name="connsiteY45" fmla="*/ 821635 h 2186609"/>
                <a:gd name="connsiteX46" fmla="*/ 53008 w 2504661"/>
                <a:gd name="connsiteY46" fmla="*/ 848139 h 2186609"/>
                <a:gd name="connsiteX47" fmla="*/ 13252 w 2504661"/>
                <a:gd name="connsiteY47" fmla="*/ 874644 h 2186609"/>
                <a:gd name="connsiteX48" fmla="*/ 0 w 2504661"/>
                <a:gd name="connsiteY48" fmla="*/ 914400 h 2186609"/>
                <a:gd name="connsiteX49" fmla="*/ 13252 w 2504661"/>
                <a:gd name="connsiteY49" fmla="*/ 1245705 h 2186609"/>
                <a:gd name="connsiteX50" fmla="*/ 92765 w 2504661"/>
                <a:gd name="connsiteY50" fmla="*/ 1404731 h 2186609"/>
                <a:gd name="connsiteX51" fmla="*/ 119269 w 2504661"/>
                <a:gd name="connsiteY51" fmla="*/ 1444487 h 2186609"/>
                <a:gd name="connsiteX52" fmla="*/ 145774 w 2504661"/>
                <a:gd name="connsiteY52" fmla="*/ 1524000 h 2186609"/>
                <a:gd name="connsiteX53" fmla="*/ 172278 w 2504661"/>
                <a:gd name="connsiteY53" fmla="*/ 1563757 h 2186609"/>
                <a:gd name="connsiteX54" fmla="*/ 198782 w 2504661"/>
                <a:gd name="connsiteY54" fmla="*/ 1643270 h 2186609"/>
                <a:gd name="connsiteX55" fmla="*/ 212035 w 2504661"/>
                <a:gd name="connsiteY55" fmla="*/ 1683026 h 2186609"/>
                <a:gd name="connsiteX56" fmla="*/ 238539 w 2504661"/>
                <a:gd name="connsiteY56" fmla="*/ 1709531 h 2186609"/>
                <a:gd name="connsiteX57" fmla="*/ 318052 w 2504661"/>
                <a:gd name="connsiteY57" fmla="*/ 1828800 h 2186609"/>
                <a:gd name="connsiteX58" fmla="*/ 344556 w 2504661"/>
                <a:gd name="connsiteY58" fmla="*/ 1868557 h 2186609"/>
                <a:gd name="connsiteX59" fmla="*/ 397565 w 2504661"/>
                <a:gd name="connsiteY59" fmla="*/ 1921566 h 2186609"/>
                <a:gd name="connsiteX60" fmla="*/ 477078 w 2504661"/>
                <a:gd name="connsiteY60" fmla="*/ 2014331 h 2186609"/>
                <a:gd name="connsiteX61" fmla="*/ 556591 w 2504661"/>
                <a:gd name="connsiteY61" fmla="*/ 2067339 h 2186609"/>
                <a:gd name="connsiteX62" fmla="*/ 622852 w 2504661"/>
                <a:gd name="connsiteY62" fmla="*/ 2107096 h 2186609"/>
                <a:gd name="connsiteX63" fmla="*/ 702365 w 2504661"/>
                <a:gd name="connsiteY63" fmla="*/ 2173357 h 2186609"/>
                <a:gd name="connsiteX64" fmla="*/ 742122 w 2504661"/>
                <a:gd name="connsiteY64" fmla="*/ 2186609 h 2186609"/>
                <a:gd name="connsiteX65" fmla="*/ 874643 w 2504661"/>
                <a:gd name="connsiteY65" fmla="*/ 2173357 h 2186609"/>
                <a:gd name="connsiteX66" fmla="*/ 927652 w 2504661"/>
                <a:gd name="connsiteY66" fmla="*/ 2120348 h 2186609"/>
                <a:gd name="connsiteX67" fmla="*/ 967408 w 2504661"/>
                <a:gd name="connsiteY67" fmla="*/ 2093844 h 2186609"/>
                <a:gd name="connsiteX68" fmla="*/ 1007165 w 2504661"/>
                <a:gd name="connsiteY68" fmla="*/ 2014331 h 2186609"/>
                <a:gd name="connsiteX69" fmla="*/ 1046922 w 2504661"/>
                <a:gd name="connsiteY69" fmla="*/ 1934818 h 2186609"/>
                <a:gd name="connsiteX70" fmla="*/ 1073426 w 2504661"/>
                <a:gd name="connsiteY70" fmla="*/ 1802296 h 2186609"/>
                <a:gd name="connsiteX71" fmla="*/ 1113182 w 2504661"/>
                <a:gd name="connsiteY71" fmla="*/ 1722783 h 2186609"/>
                <a:gd name="connsiteX72" fmla="*/ 1139687 w 2504661"/>
                <a:gd name="connsiteY72" fmla="*/ 1696279 h 2186609"/>
                <a:gd name="connsiteX73" fmla="*/ 1179443 w 2504661"/>
                <a:gd name="connsiteY73" fmla="*/ 1669774 h 2186609"/>
                <a:gd name="connsiteX74" fmla="*/ 1219200 w 2504661"/>
                <a:gd name="connsiteY74" fmla="*/ 1656522 h 2186609"/>
                <a:gd name="connsiteX75" fmla="*/ 1378226 w 2504661"/>
                <a:gd name="connsiteY75" fmla="*/ 1696279 h 2186609"/>
                <a:gd name="connsiteX76" fmla="*/ 1417982 w 2504661"/>
                <a:gd name="connsiteY76" fmla="*/ 1709531 h 2186609"/>
                <a:gd name="connsiteX77" fmla="*/ 1444487 w 2504661"/>
                <a:gd name="connsiteY77" fmla="*/ 1736035 h 2186609"/>
                <a:gd name="connsiteX78" fmla="*/ 1484243 w 2504661"/>
                <a:gd name="connsiteY78" fmla="*/ 1762539 h 2186609"/>
                <a:gd name="connsiteX79" fmla="*/ 1510748 w 2504661"/>
                <a:gd name="connsiteY79" fmla="*/ 1842053 h 2186609"/>
                <a:gd name="connsiteX80" fmla="*/ 1537252 w 2504661"/>
                <a:gd name="connsiteY80" fmla="*/ 1881809 h 2186609"/>
                <a:gd name="connsiteX81" fmla="*/ 1616765 w 2504661"/>
                <a:gd name="connsiteY81" fmla="*/ 2040835 h 2186609"/>
                <a:gd name="connsiteX82" fmla="*/ 1656522 w 2504661"/>
                <a:gd name="connsiteY82" fmla="*/ 2054087 h 2186609"/>
                <a:gd name="connsiteX83" fmla="*/ 1736035 w 2504661"/>
                <a:gd name="connsiteY83" fmla="*/ 2093844 h 2186609"/>
                <a:gd name="connsiteX84" fmla="*/ 1775791 w 2504661"/>
                <a:gd name="connsiteY84" fmla="*/ 2120348 h 2186609"/>
                <a:gd name="connsiteX85" fmla="*/ 1868556 w 2504661"/>
                <a:gd name="connsiteY85" fmla="*/ 2146853 h 2186609"/>
                <a:gd name="connsiteX86" fmla="*/ 1974574 w 2504661"/>
                <a:gd name="connsiteY86" fmla="*/ 2133600 h 2186609"/>
                <a:gd name="connsiteX87" fmla="*/ 2054087 w 2504661"/>
                <a:gd name="connsiteY87" fmla="*/ 2107096 h 2186609"/>
                <a:gd name="connsiteX88" fmla="*/ 2093843 w 2504661"/>
                <a:gd name="connsiteY88" fmla="*/ 2080592 h 2186609"/>
                <a:gd name="connsiteX89" fmla="*/ 2120348 w 2504661"/>
                <a:gd name="connsiteY89" fmla="*/ 2054087 h 2186609"/>
                <a:gd name="connsiteX90" fmla="*/ 2160104 w 2504661"/>
                <a:gd name="connsiteY90" fmla="*/ 2040835 h 2186609"/>
                <a:gd name="connsiteX91" fmla="*/ 2226365 w 2504661"/>
                <a:gd name="connsiteY91" fmla="*/ 1987826 h 2186609"/>
                <a:gd name="connsiteX92" fmla="*/ 2305878 w 2504661"/>
                <a:gd name="connsiteY92" fmla="*/ 1934818 h 2186609"/>
                <a:gd name="connsiteX93" fmla="*/ 2358887 w 2504661"/>
                <a:gd name="connsiteY93" fmla="*/ 1881809 h 2186609"/>
                <a:gd name="connsiteX94" fmla="*/ 2398643 w 2504661"/>
                <a:gd name="connsiteY94" fmla="*/ 1842053 h 2186609"/>
                <a:gd name="connsiteX95" fmla="*/ 2411895 w 2504661"/>
                <a:gd name="connsiteY95" fmla="*/ 1802296 h 2186609"/>
                <a:gd name="connsiteX96" fmla="*/ 2504661 w 2504661"/>
                <a:gd name="connsiteY96" fmla="*/ 1762539 h 218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04661" h="2186609">
                  <a:moveTo>
                    <a:pt x="2504661" y="1762539"/>
                  </a:moveTo>
                  <a:lnTo>
                    <a:pt x="2504661" y="1762539"/>
                  </a:lnTo>
                  <a:cubicBezTo>
                    <a:pt x="2496953" y="1646922"/>
                    <a:pt x="2502043" y="1593044"/>
                    <a:pt x="2478156" y="1497496"/>
                  </a:cubicBezTo>
                  <a:cubicBezTo>
                    <a:pt x="2474768" y="1483944"/>
                    <a:pt x="2471151" y="1470233"/>
                    <a:pt x="2464904" y="1457739"/>
                  </a:cubicBezTo>
                  <a:cubicBezTo>
                    <a:pt x="2448186" y="1424304"/>
                    <a:pt x="2436548" y="1416131"/>
                    <a:pt x="2411895" y="1391479"/>
                  </a:cubicBezTo>
                  <a:cubicBezTo>
                    <a:pt x="2407478" y="1378227"/>
                    <a:pt x="2404890" y="1364216"/>
                    <a:pt x="2398643" y="1351722"/>
                  </a:cubicBezTo>
                  <a:cubicBezTo>
                    <a:pt x="2391520" y="1337476"/>
                    <a:pt x="2378607" y="1326520"/>
                    <a:pt x="2372139" y="1311966"/>
                  </a:cubicBezTo>
                  <a:cubicBezTo>
                    <a:pt x="2309059" y="1170034"/>
                    <a:pt x="2379113" y="1282670"/>
                    <a:pt x="2319130" y="1192696"/>
                  </a:cubicBezTo>
                  <a:lnTo>
                    <a:pt x="2292626" y="1113183"/>
                  </a:lnTo>
                  <a:cubicBezTo>
                    <a:pt x="2288209" y="1099931"/>
                    <a:pt x="2289252" y="1083303"/>
                    <a:pt x="2279374" y="1073426"/>
                  </a:cubicBezTo>
                  <a:cubicBezTo>
                    <a:pt x="2189160" y="983216"/>
                    <a:pt x="2326655" y="1124171"/>
                    <a:pt x="2226365" y="1007166"/>
                  </a:cubicBezTo>
                  <a:cubicBezTo>
                    <a:pt x="2156762" y="925963"/>
                    <a:pt x="2197546" y="978810"/>
                    <a:pt x="2133600" y="927653"/>
                  </a:cubicBezTo>
                  <a:cubicBezTo>
                    <a:pt x="2123843" y="919848"/>
                    <a:pt x="2118270" y="906736"/>
                    <a:pt x="2107095" y="901148"/>
                  </a:cubicBezTo>
                  <a:cubicBezTo>
                    <a:pt x="2082107" y="888654"/>
                    <a:pt x="2054086" y="883479"/>
                    <a:pt x="2027582" y="874644"/>
                  </a:cubicBezTo>
                  <a:lnTo>
                    <a:pt x="1987826" y="861392"/>
                  </a:lnTo>
                  <a:lnTo>
                    <a:pt x="1709530" y="768626"/>
                  </a:lnTo>
                  <a:lnTo>
                    <a:pt x="1510748" y="702366"/>
                  </a:lnTo>
                  <a:lnTo>
                    <a:pt x="1431235" y="675861"/>
                  </a:lnTo>
                  <a:lnTo>
                    <a:pt x="1391478" y="662609"/>
                  </a:lnTo>
                  <a:cubicBezTo>
                    <a:pt x="1378226" y="653774"/>
                    <a:pt x="1364159" y="646054"/>
                    <a:pt x="1351722" y="636105"/>
                  </a:cubicBezTo>
                  <a:cubicBezTo>
                    <a:pt x="1341965" y="628300"/>
                    <a:pt x="1335931" y="616028"/>
                    <a:pt x="1325217" y="609600"/>
                  </a:cubicBezTo>
                  <a:cubicBezTo>
                    <a:pt x="1313239" y="602413"/>
                    <a:pt x="1298713" y="600765"/>
                    <a:pt x="1285461" y="596348"/>
                  </a:cubicBezTo>
                  <a:cubicBezTo>
                    <a:pt x="1221464" y="532354"/>
                    <a:pt x="1302788" y="610209"/>
                    <a:pt x="1219200" y="543339"/>
                  </a:cubicBezTo>
                  <a:cubicBezTo>
                    <a:pt x="1124795" y="467814"/>
                    <a:pt x="1275289" y="571898"/>
                    <a:pt x="1152939" y="490331"/>
                  </a:cubicBezTo>
                  <a:cubicBezTo>
                    <a:pt x="1146567" y="432979"/>
                    <a:pt x="1142257" y="362815"/>
                    <a:pt x="1126435" y="304800"/>
                  </a:cubicBezTo>
                  <a:cubicBezTo>
                    <a:pt x="1119084" y="277846"/>
                    <a:pt x="1108765" y="251791"/>
                    <a:pt x="1099930" y="225287"/>
                  </a:cubicBezTo>
                  <a:cubicBezTo>
                    <a:pt x="1087564" y="188190"/>
                    <a:pt x="1080834" y="148244"/>
                    <a:pt x="1033669" y="132522"/>
                  </a:cubicBezTo>
                  <a:lnTo>
                    <a:pt x="993913" y="119270"/>
                  </a:lnTo>
                  <a:cubicBezTo>
                    <a:pt x="866320" y="-8323"/>
                    <a:pt x="1002055" y="120481"/>
                    <a:pt x="901148" y="39757"/>
                  </a:cubicBezTo>
                  <a:cubicBezTo>
                    <a:pt x="891392" y="31952"/>
                    <a:pt x="885357" y="19681"/>
                    <a:pt x="874643" y="13253"/>
                  </a:cubicBezTo>
                  <a:cubicBezTo>
                    <a:pt x="862665" y="6066"/>
                    <a:pt x="848139" y="4418"/>
                    <a:pt x="834887" y="0"/>
                  </a:cubicBezTo>
                  <a:cubicBezTo>
                    <a:pt x="790713" y="4418"/>
                    <a:pt x="745999" y="5072"/>
                    <a:pt x="702365" y="13253"/>
                  </a:cubicBezTo>
                  <a:cubicBezTo>
                    <a:pt x="674906" y="18402"/>
                    <a:pt x="649356" y="30922"/>
                    <a:pt x="622852" y="39757"/>
                  </a:cubicBezTo>
                  <a:lnTo>
                    <a:pt x="583095" y="53009"/>
                  </a:lnTo>
                  <a:cubicBezTo>
                    <a:pt x="569843" y="61844"/>
                    <a:pt x="555432" y="69148"/>
                    <a:pt x="543339" y="79513"/>
                  </a:cubicBezTo>
                  <a:cubicBezTo>
                    <a:pt x="524366" y="95775"/>
                    <a:pt x="511122" y="118661"/>
                    <a:pt x="490330" y="132522"/>
                  </a:cubicBezTo>
                  <a:cubicBezTo>
                    <a:pt x="440178" y="165957"/>
                    <a:pt x="461836" y="147764"/>
                    <a:pt x="424069" y="185531"/>
                  </a:cubicBezTo>
                  <a:cubicBezTo>
                    <a:pt x="386529" y="298152"/>
                    <a:pt x="438885" y="160837"/>
                    <a:pt x="384313" y="251792"/>
                  </a:cubicBezTo>
                  <a:cubicBezTo>
                    <a:pt x="377126" y="263770"/>
                    <a:pt x="377308" y="279054"/>
                    <a:pt x="371061" y="291548"/>
                  </a:cubicBezTo>
                  <a:cubicBezTo>
                    <a:pt x="363938" y="305794"/>
                    <a:pt x="353391" y="318053"/>
                    <a:pt x="344556" y="331305"/>
                  </a:cubicBezTo>
                  <a:lnTo>
                    <a:pt x="291548" y="490331"/>
                  </a:lnTo>
                  <a:cubicBezTo>
                    <a:pt x="291544" y="490344"/>
                    <a:pt x="265046" y="569831"/>
                    <a:pt x="265043" y="569844"/>
                  </a:cubicBezTo>
                  <a:cubicBezTo>
                    <a:pt x="260626" y="591931"/>
                    <a:pt x="255216" y="613843"/>
                    <a:pt x="251791" y="636105"/>
                  </a:cubicBezTo>
                  <a:cubicBezTo>
                    <a:pt x="246376" y="671305"/>
                    <a:pt x="250710" y="708652"/>
                    <a:pt x="238539" y="742122"/>
                  </a:cubicBezTo>
                  <a:cubicBezTo>
                    <a:pt x="222122" y="787269"/>
                    <a:pt x="152321" y="797366"/>
                    <a:pt x="119269" y="808383"/>
                  </a:cubicBezTo>
                  <a:lnTo>
                    <a:pt x="79513" y="821635"/>
                  </a:lnTo>
                  <a:cubicBezTo>
                    <a:pt x="70678" y="830470"/>
                    <a:pt x="62764" y="840334"/>
                    <a:pt x="53008" y="848139"/>
                  </a:cubicBezTo>
                  <a:cubicBezTo>
                    <a:pt x="40571" y="858089"/>
                    <a:pt x="23201" y="862207"/>
                    <a:pt x="13252" y="874644"/>
                  </a:cubicBezTo>
                  <a:cubicBezTo>
                    <a:pt x="4526" y="885552"/>
                    <a:pt x="4417" y="901148"/>
                    <a:pt x="0" y="914400"/>
                  </a:cubicBezTo>
                  <a:cubicBezTo>
                    <a:pt x="4417" y="1024835"/>
                    <a:pt x="2606" y="1135696"/>
                    <a:pt x="13252" y="1245705"/>
                  </a:cubicBezTo>
                  <a:cubicBezTo>
                    <a:pt x="19463" y="1309889"/>
                    <a:pt x="58881" y="1353905"/>
                    <a:pt x="92765" y="1404731"/>
                  </a:cubicBezTo>
                  <a:cubicBezTo>
                    <a:pt x="101600" y="1417983"/>
                    <a:pt x="114232" y="1429377"/>
                    <a:pt x="119269" y="1444487"/>
                  </a:cubicBezTo>
                  <a:cubicBezTo>
                    <a:pt x="128104" y="1470991"/>
                    <a:pt x="130277" y="1500754"/>
                    <a:pt x="145774" y="1524000"/>
                  </a:cubicBezTo>
                  <a:cubicBezTo>
                    <a:pt x="154609" y="1537252"/>
                    <a:pt x="165809" y="1549203"/>
                    <a:pt x="172278" y="1563757"/>
                  </a:cubicBezTo>
                  <a:cubicBezTo>
                    <a:pt x="183625" y="1589287"/>
                    <a:pt x="189947" y="1616766"/>
                    <a:pt x="198782" y="1643270"/>
                  </a:cubicBezTo>
                  <a:cubicBezTo>
                    <a:pt x="203199" y="1656522"/>
                    <a:pt x="202158" y="1673148"/>
                    <a:pt x="212035" y="1683026"/>
                  </a:cubicBezTo>
                  <a:cubicBezTo>
                    <a:pt x="220870" y="1691861"/>
                    <a:pt x="231042" y="1699536"/>
                    <a:pt x="238539" y="1709531"/>
                  </a:cubicBezTo>
                  <a:cubicBezTo>
                    <a:pt x="238539" y="1709532"/>
                    <a:pt x="304800" y="1808921"/>
                    <a:pt x="318052" y="1828800"/>
                  </a:cubicBezTo>
                  <a:cubicBezTo>
                    <a:pt x="326887" y="1842052"/>
                    <a:pt x="333294" y="1857295"/>
                    <a:pt x="344556" y="1868557"/>
                  </a:cubicBezTo>
                  <a:cubicBezTo>
                    <a:pt x="362226" y="1886227"/>
                    <a:pt x="383704" y="1900774"/>
                    <a:pt x="397565" y="1921566"/>
                  </a:cubicBezTo>
                  <a:cubicBezTo>
                    <a:pt x="421544" y="1957535"/>
                    <a:pt x="438516" y="1988623"/>
                    <a:pt x="477078" y="2014331"/>
                  </a:cubicBezTo>
                  <a:cubicBezTo>
                    <a:pt x="503582" y="2032000"/>
                    <a:pt x="534067" y="2044814"/>
                    <a:pt x="556591" y="2067339"/>
                  </a:cubicBezTo>
                  <a:cubicBezTo>
                    <a:pt x="592972" y="2103722"/>
                    <a:pt x="571242" y="2089893"/>
                    <a:pt x="622852" y="2107096"/>
                  </a:cubicBezTo>
                  <a:cubicBezTo>
                    <a:pt x="652162" y="2136407"/>
                    <a:pt x="665463" y="2154906"/>
                    <a:pt x="702365" y="2173357"/>
                  </a:cubicBezTo>
                  <a:cubicBezTo>
                    <a:pt x="714859" y="2179604"/>
                    <a:pt x="728870" y="2182192"/>
                    <a:pt x="742122" y="2186609"/>
                  </a:cubicBezTo>
                  <a:cubicBezTo>
                    <a:pt x="786296" y="2182192"/>
                    <a:pt x="832835" y="2188288"/>
                    <a:pt x="874643" y="2173357"/>
                  </a:cubicBezTo>
                  <a:cubicBezTo>
                    <a:pt x="898176" y="2164952"/>
                    <a:pt x="906860" y="2134209"/>
                    <a:pt x="927652" y="2120348"/>
                  </a:cubicBezTo>
                  <a:lnTo>
                    <a:pt x="967408" y="2093844"/>
                  </a:lnTo>
                  <a:cubicBezTo>
                    <a:pt x="1000722" y="1993906"/>
                    <a:pt x="955782" y="2117098"/>
                    <a:pt x="1007165" y="2014331"/>
                  </a:cubicBezTo>
                  <a:cubicBezTo>
                    <a:pt x="1062026" y="1904607"/>
                    <a:pt x="970969" y="2048743"/>
                    <a:pt x="1046922" y="1934818"/>
                  </a:cubicBezTo>
                  <a:cubicBezTo>
                    <a:pt x="1076861" y="1844998"/>
                    <a:pt x="1042971" y="1954573"/>
                    <a:pt x="1073426" y="1802296"/>
                  </a:cubicBezTo>
                  <a:cubicBezTo>
                    <a:pt x="1079958" y="1769636"/>
                    <a:pt x="1092334" y="1748843"/>
                    <a:pt x="1113182" y="1722783"/>
                  </a:cubicBezTo>
                  <a:cubicBezTo>
                    <a:pt x="1120987" y="1713027"/>
                    <a:pt x="1129931" y="1704084"/>
                    <a:pt x="1139687" y="1696279"/>
                  </a:cubicBezTo>
                  <a:cubicBezTo>
                    <a:pt x="1152124" y="1686329"/>
                    <a:pt x="1165197" y="1676897"/>
                    <a:pt x="1179443" y="1669774"/>
                  </a:cubicBezTo>
                  <a:cubicBezTo>
                    <a:pt x="1191937" y="1663527"/>
                    <a:pt x="1205948" y="1660939"/>
                    <a:pt x="1219200" y="1656522"/>
                  </a:cubicBezTo>
                  <a:cubicBezTo>
                    <a:pt x="1326273" y="1674367"/>
                    <a:pt x="1273220" y="1661276"/>
                    <a:pt x="1378226" y="1696279"/>
                  </a:cubicBezTo>
                  <a:lnTo>
                    <a:pt x="1417982" y="1709531"/>
                  </a:lnTo>
                  <a:cubicBezTo>
                    <a:pt x="1426817" y="1718366"/>
                    <a:pt x="1434731" y="1728230"/>
                    <a:pt x="1444487" y="1736035"/>
                  </a:cubicBezTo>
                  <a:cubicBezTo>
                    <a:pt x="1456924" y="1745984"/>
                    <a:pt x="1475802" y="1749033"/>
                    <a:pt x="1484243" y="1762539"/>
                  </a:cubicBezTo>
                  <a:cubicBezTo>
                    <a:pt x="1499050" y="1786231"/>
                    <a:pt x="1495251" y="1818807"/>
                    <a:pt x="1510748" y="1842053"/>
                  </a:cubicBezTo>
                  <a:lnTo>
                    <a:pt x="1537252" y="1881809"/>
                  </a:lnTo>
                  <a:cubicBezTo>
                    <a:pt x="1547543" y="1912682"/>
                    <a:pt x="1578230" y="2027990"/>
                    <a:pt x="1616765" y="2040835"/>
                  </a:cubicBezTo>
                  <a:lnTo>
                    <a:pt x="1656522" y="2054087"/>
                  </a:lnTo>
                  <a:cubicBezTo>
                    <a:pt x="1709866" y="2107433"/>
                    <a:pt x="1650553" y="2057209"/>
                    <a:pt x="1736035" y="2093844"/>
                  </a:cubicBezTo>
                  <a:cubicBezTo>
                    <a:pt x="1750674" y="2100118"/>
                    <a:pt x="1761545" y="2113225"/>
                    <a:pt x="1775791" y="2120348"/>
                  </a:cubicBezTo>
                  <a:cubicBezTo>
                    <a:pt x="1794799" y="2129852"/>
                    <a:pt x="1851578" y="2142608"/>
                    <a:pt x="1868556" y="2146853"/>
                  </a:cubicBezTo>
                  <a:cubicBezTo>
                    <a:pt x="1903895" y="2142435"/>
                    <a:pt x="1939750" y="2141062"/>
                    <a:pt x="1974574" y="2133600"/>
                  </a:cubicBezTo>
                  <a:cubicBezTo>
                    <a:pt x="2001892" y="2127746"/>
                    <a:pt x="2054087" y="2107096"/>
                    <a:pt x="2054087" y="2107096"/>
                  </a:cubicBezTo>
                  <a:cubicBezTo>
                    <a:pt x="2067339" y="2098261"/>
                    <a:pt x="2081406" y="2090541"/>
                    <a:pt x="2093843" y="2080592"/>
                  </a:cubicBezTo>
                  <a:cubicBezTo>
                    <a:pt x="2103600" y="2072787"/>
                    <a:pt x="2109634" y="2060515"/>
                    <a:pt x="2120348" y="2054087"/>
                  </a:cubicBezTo>
                  <a:cubicBezTo>
                    <a:pt x="2132326" y="2046900"/>
                    <a:pt x="2147610" y="2047082"/>
                    <a:pt x="2160104" y="2040835"/>
                  </a:cubicBezTo>
                  <a:cubicBezTo>
                    <a:pt x="2224972" y="2008401"/>
                    <a:pt x="2177055" y="2024808"/>
                    <a:pt x="2226365" y="1987826"/>
                  </a:cubicBezTo>
                  <a:cubicBezTo>
                    <a:pt x="2251848" y="1968713"/>
                    <a:pt x="2283354" y="1957342"/>
                    <a:pt x="2305878" y="1934818"/>
                  </a:cubicBezTo>
                  <a:lnTo>
                    <a:pt x="2358887" y="1881809"/>
                  </a:lnTo>
                  <a:lnTo>
                    <a:pt x="2398643" y="1842053"/>
                  </a:lnTo>
                  <a:cubicBezTo>
                    <a:pt x="2403060" y="1828801"/>
                    <a:pt x="2403776" y="1813663"/>
                    <a:pt x="2411895" y="1802296"/>
                  </a:cubicBezTo>
                  <a:cubicBezTo>
                    <a:pt x="2426419" y="1781962"/>
                    <a:pt x="2489200" y="1769165"/>
                    <a:pt x="2504661" y="1762539"/>
                  </a:cubicBezTo>
                  <a:close/>
                </a:path>
              </a:pathLst>
            </a:custGeom>
            <a:solidFill>
              <a:srgbClr val="FCECEC">
                <a:alpha val="4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304DC591-EE42-2FB7-3B3E-88AAABB6196D}"/>
              </a:ext>
            </a:extLst>
          </p:cNvPr>
          <p:cNvGrpSpPr/>
          <p:nvPr/>
        </p:nvGrpSpPr>
        <p:grpSpPr>
          <a:xfrm>
            <a:off x="2827526" y="3867090"/>
            <a:ext cx="3223170" cy="2347844"/>
            <a:chOff x="963950" y="4708339"/>
            <a:chExt cx="2106319" cy="1737319"/>
          </a:xfrm>
        </p:grpSpPr>
        <p:sp>
          <p:nvSpPr>
            <p:cNvPr id="63" name="Google Shape;148;p13">
              <a:extLst>
                <a:ext uri="{FF2B5EF4-FFF2-40B4-BE49-F238E27FC236}">
                  <a16:creationId xmlns:a16="http://schemas.microsoft.com/office/drawing/2014/main" id="{628502C4-A323-0E52-6777-03A0460C287D}"/>
                </a:ext>
              </a:extLst>
            </p:cNvPr>
            <p:cNvSpPr/>
            <p:nvPr/>
          </p:nvSpPr>
          <p:spPr>
            <a:xfrm>
              <a:off x="1730266" y="5406779"/>
              <a:ext cx="759037" cy="1038879"/>
            </a:xfrm>
            <a:custGeom>
              <a:avLst/>
              <a:gdLst/>
              <a:ahLst/>
              <a:cxnLst/>
              <a:rect l="l" t="t" r="r" b="b"/>
              <a:pathLst>
                <a:path w="32032" h="39059" extrusionOk="0">
                  <a:moveTo>
                    <a:pt x="3526" y="23383"/>
                  </a:moveTo>
                  <a:cubicBezTo>
                    <a:pt x="1950" y="18783"/>
                    <a:pt x="567" y="10645"/>
                    <a:pt x="149" y="6978"/>
                  </a:cubicBezTo>
                  <a:cubicBezTo>
                    <a:pt x="-269" y="3311"/>
                    <a:pt x="245" y="2539"/>
                    <a:pt x="1017" y="1381"/>
                  </a:cubicBezTo>
                  <a:cubicBezTo>
                    <a:pt x="1789" y="223"/>
                    <a:pt x="3366" y="94"/>
                    <a:pt x="4781" y="30"/>
                  </a:cubicBezTo>
                  <a:cubicBezTo>
                    <a:pt x="6197" y="-34"/>
                    <a:pt x="6712" y="-99"/>
                    <a:pt x="9510" y="995"/>
                  </a:cubicBezTo>
                  <a:cubicBezTo>
                    <a:pt x="12309" y="2089"/>
                    <a:pt x="18597" y="4614"/>
                    <a:pt x="21572" y="6592"/>
                  </a:cubicBezTo>
                  <a:cubicBezTo>
                    <a:pt x="24547" y="8570"/>
                    <a:pt x="25818" y="10564"/>
                    <a:pt x="27362" y="12864"/>
                  </a:cubicBezTo>
                  <a:cubicBezTo>
                    <a:pt x="28906" y="15164"/>
                    <a:pt x="30064" y="18429"/>
                    <a:pt x="30836" y="20391"/>
                  </a:cubicBezTo>
                  <a:cubicBezTo>
                    <a:pt x="31608" y="22353"/>
                    <a:pt x="32187" y="23254"/>
                    <a:pt x="31994" y="24637"/>
                  </a:cubicBezTo>
                  <a:cubicBezTo>
                    <a:pt x="31801" y="26020"/>
                    <a:pt x="31769" y="26520"/>
                    <a:pt x="29678" y="28691"/>
                  </a:cubicBezTo>
                  <a:cubicBezTo>
                    <a:pt x="27587" y="30862"/>
                    <a:pt x="22199" y="35992"/>
                    <a:pt x="19449" y="37665"/>
                  </a:cubicBezTo>
                  <a:cubicBezTo>
                    <a:pt x="16699" y="39338"/>
                    <a:pt x="14818" y="39242"/>
                    <a:pt x="13177" y="38727"/>
                  </a:cubicBezTo>
                  <a:cubicBezTo>
                    <a:pt x="11537" y="38212"/>
                    <a:pt x="11215" y="37134"/>
                    <a:pt x="9606" y="34577"/>
                  </a:cubicBezTo>
                  <a:cubicBezTo>
                    <a:pt x="7998" y="32020"/>
                    <a:pt x="5102" y="27983"/>
                    <a:pt x="3526" y="23383"/>
                  </a:cubicBezTo>
                  <a:close/>
                </a:path>
              </a:pathLst>
            </a:custGeom>
            <a:solidFill>
              <a:srgbClr val="F4CCCC">
                <a:alpha val="40000"/>
              </a:srgbClr>
            </a:solidFill>
            <a:ln w="19050" cap="flat" cmpd="sng">
              <a:solidFill>
                <a:srgbClr val="595959"/>
              </a:solidFill>
              <a:prstDash val="dash"/>
              <a:round/>
              <a:headEnd type="none" w="med" len="med"/>
              <a:tailEnd type="none" w="med" len="med"/>
            </a:ln>
          </p:spPr>
        </p:sp>
        <p:grpSp>
          <p:nvGrpSpPr>
            <p:cNvPr id="64" name="Google Shape;139;p13">
              <a:extLst>
                <a:ext uri="{FF2B5EF4-FFF2-40B4-BE49-F238E27FC236}">
                  <a16:creationId xmlns:a16="http://schemas.microsoft.com/office/drawing/2014/main" id="{3B293928-7CF6-0476-FB65-22141F1EBE10}"/>
                </a:ext>
              </a:extLst>
            </p:cNvPr>
            <p:cNvGrpSpPr/>
            <p:nvPr/>
          </p:nvGrpSpPr>
          <p:grpSpPr>
            <a:xfrm>
              <a:off x="963950" y="4708339"/>
              <a:ext cx="2106319" cy="1694983"/>
              <a:chOff x="4593376" y="1599099"/>
              <a:chExt cx="2200589" cy="1640067"/>
            </a:xfrm>
          </p:grpSpPr>
          <p:cxnSp>
            <p:nvCxnSpPr>
              <p:cNvPr id="65" name="Google Shape;140;p13">
                <a:extLst>
                  <a:ext uri="{FF2B5EF4-FFF2-40B4-BE49-F238E27FC236}">
                    <a16:creationId xmlns:a16="http://schemas.microsoft.com/office/drawing/2014/main" id="{79D152E9-A3F4-CA27-9E1B-108D38F5AEA0}"/>
                  </a:ext>
                </a:extLst>
              </p:cNvPr>
              <p:cNvCxnSpPr/>
              <p:nvPr/>
            </p:nvCxnSpPr>
            <p:spPr>
              <a:xfrm>
                <a:off x="4891800" y="2235600"/>
                <a:ext cx="318300" cy="7200"/>
              </a:xfrm>
              <a:prstGeom prst="straightConnector1">
                <a:avLst/>
              </a:prstGeom>
              <a:noFill/>
              <a:ln w="19050" cap="flat" cmpd="sng">
                <a:solidFill>
                  <a:srgbClr val="595959"/>
                </a:solidFill>
                <a:prstDash val="solid"/>
                <a:round/>
                <a:headEnd type="none" w="med" len="med"/>
                <a:tailEnd type="none" w="med" len="med"/>
              </a:ln>
            </p:spPr>
          </p:cxnSp>
          <p:cxnSp>
            <p:nvCxnSpPr>
              <p:cNvPr id="66" name="Google Shape;141;p13">
                <a:extLst>
                  <a:ext uri="{FF2B5EF4-FFF2-40B4-BE49-F238E27FC236}">
                    <a16:creationId xmlns:a16="http://schemas.microsoft.com/office/drawing/2014/main" id="{35C300C0-480E-0DE6-1591-5CEFD88E9F34}"/>
                  </a:ext>
                </a:extLst>
              </p:cNvPr>
              <p:cNvCxnSpPr/>
              <p:nvPr/>
            </p:nvCxnSpPr>
            <p:spPr>
              <a:xfrm>
                <a:off x="6064275" y="2177700"/>
                <a:ext cx="258300" cy="159300"/>
              </a:xfrm>
              <a:prstGeom prst="straightConnector1">
                <a:avLst/>
              </a:prstGeom>
              <a:noFill/>
              <a:ln w="19050" cap="flat" cmpd="sng">
                <a:solidFill>
                  <a:srgbClr val="595959"/>
                </a:solidFill>
                <a:prstDash val="solid"/>
                <a:round/>
                <a:headEnd type="none" w="med" len="med"/>
                <a:tailEnd type="none" w="med" len="med"/>
              </a:ln>
            </p:spPr>
          </p:cxnSp>
          <p:cxnSp>
            <p:nvCxnSpPr>
              <p:cNvPr id="67" name="Google Shape;142;p13">
                <a:extLst>
                  <a:ext uri="{FF2B5EF4-FFF2-40B4-BE49-F238E27FC236}">
                    <a16:creationId xmlns:a16="http://schemas.microsoft.com/office/drawing/2014/main" id="{92FF38E2-9A96-64AC-A6B6-8721CDDA0326}"/>
                  </a:ext>
                </a:extLst>
              </p:cNvPr>
              <p:cNvCxnSpPr/>
              <p:nvPr/>
            </p:nvCxnSpPr>
            <p:spPr>
              <a:xfrm rot="10800000" flipH="1">
                <a:off x="5731350" y="2172975"/>
                <a:ext cx="333000" cy="16800"/>
              </a:xfrm>
              <a:prstGeom prst="straightConnector1">
                <a:avLst/>
              </a:prstGeom>
              <a:noFill/>
              <a:ln w="19050" cap="flat" cmpd="sng">
                <a:solidFill>
                  <a:srgbClr val="595959"/>
                </a:solidFill>
                <a:prstDash val="solid"/>
                <a:round/>
                <a:headEnd type="none" w="med" len="med"/>
                <a:tailEnd type="none" w="med" len="med"/>
              </a:ln>
            </p:spPr>
          </p:cxnSp>
          <p:cxnSp>
            <p:nvCxnSpPr>
              <p:cNvPr id="68" name="Google Shape;143;p13">
                <a:extLst>
                  <a:ext uri="{FF2B5EF4-FFF2-40B4-BE49-F238E27FC236}">
                    <a16:creationId xmlns:a16="http://schemas.microsoft.com/office/drawing/2014/main" id="{F2B5793F-ABAA-5640-9E21-43425E3297AD}"/>
                  </a:ext>
                </a:extLst>
              </p:cNvPr>
              <p:cNvCxnSpPr/>
              <p:nvPr/>
            </p:nvCxnSpPr>
            <p:spPr>
              <a:xfrm>
                <a:off x="5871275" y="1900275"/>
                <a:ext cx="188100" cy="277500"/>
              </a:xfrm>
              <a:prstGeom prst="straightConnector1">
                <a:avLst/>
              </a:prstGeom>
              <a:noFill/>
              <a:ln w="19050" cap="flat" cmpd="sng">
                <a:solidFill>
                  <a:srgbClr val="595959"/>
                </a:solidFill>
                <a:prstDash val="solid"/>
                <a:round/>
                <a:headEnd type="none" w="med" len="med"/>
                <a:tailEnd type="none" w="med" len="med"/>
              </a:ln>
            </p:spPr>
          </p:cxnSp>
          <p:cxnSp>
            <p:nvCxnSpPr>
              <p:cNvPr id="69" name="Google Shape;144;p13">
                <a:extLst>
                  <a:ext uri="{FF2B5EF4-FFF2-40B4-BE49-F238E27FC236}">
                    <a16:creationId xmlns:a16="http://schemas.microsoft.com/office/drawing/2014/main" id="{F7F269CA-7377-672B-F783-05B5076115F1}"/>
                  </a:ext>
                </a:extLst>
              </p:cNvPr>
              <p:cNvCxnSpPr/>
              <p:nvPr/>
            </p:nvCxnSpPr>
            <p:spPr>
              <a:xfrm rot="10800000" flipH="1">
                <a:off x="6363425" y="2464950"/>
                <a:ext cx="270300" cy="147000"/>
              </a:xfrm>
              <a:prstGeom prst="straightConnector1">
                <a:avLst/>
              </a:prstGeom>
              <a:noFill/>
              <a:ln w="19050" cap="flat" cmpd="sng">
                <a:solidFill>
                  <a:srgbClr val="595959"/>
                </a:solidFill>
                <a:prstDash val="solid"/>
                <a:round/>
                <a:headEnd type="none" w="med" len="med"/>
                <a:tailEnd type="none" w="med" len="med"/>
              </a:ln>
            </p:spPr>
          </p:cxnSp>
          <p:cxnSp>
            <p:nvCxnSpPr>
              <p:cNvPr id="70" name="Google Shape;145;p13">
                <a:extLst>
                  <a:ext uri="{FF2B5EF4-FFF2-40B4-BE49-F238E27FC236}">
                    <a16:creationId xmlns:a16="http://schemas.microsoft.com/office/drawing/2014/main" id="{BF3B591F-6A96-147A-8A7A-0D66F8595DF6}"/>
                  </a:ext>
                </a:extLst>
              </p:cNvPr>
              <p:cNvCxnSpPr/>
              <p:nvPr/>
            </p:nvCxnSpPr>
            <p:spPr>
              <a:xfrm rot="10800000">
                <a:off x="6327325" y="2334575"/>
                <a:ext cx="306300" cy="125400"/>
              </a:xfrm>
              <a:prstGeom prst="straightConnector1">
                <a:avLst/>
              </a:prstGeom>
              <a:noFill/>
              <a:ln w="19050" cap="flat" cmpd="sng">
                <a:solidFill>
                  <a:srgbClr val="595959"/>
                </a:solidFill>
                <a:prstDash val="solid"/>
                <a:round/>
                <a:headEnd type="none" w="med" len="med"/>
                <a:tailEnd type="none" w="med" len="med"/>
              </a:ln>
            </p:spPr>
          </p:cxnSp>
          <p:cxnSp>
            <p:nvCxnSpPr>
              <p:cNvPr id="71" name="Google Shape;146;p13">
                <a:extLst>
                  <a:ext uri="{FF2B5EF4-FFF2-40B4-BE49-F238E27FC236}">
                    <a16:creationId xmlns:a16="http://schemas.microsoft.com/office/drawing/2014/main" id="{854A19FC-A0FD-020B-83CE-F2ECD299C653}"/>
                  </a:ext>
                </a:extLst>
              </p:cNvPr>
              <p:cNvCxnSpPr/>
              <p:nvPr/>
            </p:nvCxnSpPr>
            <p:spPr>
              <a:xfrm rot="10800000">
                <a:off x="6324700" y="2334475"/>
                <a:ext cx="33900" cy="282300"/>
              </a:xfrm>
              <a:prstGeom prst="straightConnector1">
                <a:avLst/>
              </a:prstGeom>
              <a:noFill/>
              <a:ln w="19050" cap="flat" cmpd="sng">
                <a:solidFill>
                  <a:srgbClr val="595959"/>
                </a:solidFill>
                <a:prstDash val="solid"/>
                <a:round/>
                <a:headEnd type="none" w="med" len="med"/>
                <a:tailEnd type="none" w="med" len="med"/>
              </a:ln>
            </p:spPr>
          </p:cxnSp>
          <p:cxnSp>
            <p:nvCxnSpPr>
              <p:cNvPr id="72" name="Google Shape;149;p13">
                <a:extLst>
                  <a:ext uri="{FF2B5EF4-FFF2-40B4-BE49-F238E27FC236}">
                    <a16:creationId xmlns:a16="http://schemas.microsoft.com/office/drawing/2014/main" id="{497CCC29-EF1F-1B38-8105-BE29A1A6616F}"/>
                  </a:ext>
                </a:extLst>
              </p:cNvPr>
              <p:cNvCxnSpPr/>
              <p:nvPr/>
            </p:nvCxnSpPr>
            <p:spPr>
              <a:xfrm rot="10800000" flipH="1">
                <a:off x="5728925" y="1900225"/>
                <a:ext cx="144600" cy="279900"/>
              </a:xfrm>
              <a:prstGeom prst="straightConnector1">
                <a:avLst/>
              </a:prstGeom>
              <a:noFill/>
              <a:ln w="19050" cap="flat" cmpd="sng">
                <a:solidFill>
                  <a:srgbClr val="595959"/>
                </a:solidFill>
                <a:prstDash val="solid"/>
                <a:round/>
                <a:headEnd type="none" w="med" len="med"/>
                <a:tailEnd type="none" w="med" len="med"/>
              </a:ln>
            </p:spPr>
          </p:cxnSp>
          <p:cxnSp>
            <p:nvCxnSpPr>
              <p:cNvPr id="73" name="Google Shape;150;p13">
                <a:extLst>
                  <a:ext uri="{FF2B5EF4-FFF2-40B4-BE49-F238E27FC236}">
                    <a16:creationId xmlns:a16="http://schemas.microsoft.com/office/drawing/2014/main" id="{FFE7DA95-F485-713D-9F1A-87924E6F262F}"/>
                  </a:ext>
                </a:extLst>
              </p:cNvPr>
              <p:cNvCxnSpPr/>
              <p:nvPr/>
            </p:nvCxnSpPr>
            <p:spPr>
              <a:xfrm rot="10800000" flipH="1">
                <a:off x="5538350" y="2175400"/>
                <a:ext cx="197700" cy="253200"/>
              </a:xfrm>
              <a:prstGeom prst="straightConnector1">
                <a:avLst/>
              </a:prstGeom>
              <a:noFill/>
              <a:ln w="19050" cap="flat" cmpd="sng">
                <a:solidFill>
                  <a:srgbClr val="595959"/>
                </a:solidFill>
                <a:prstDash val="solid"/>
                <a:round/>
                <a:headEnd type="none" w="med" len="med"/>
                <a:tailEnd type="none" w="med" len="med"/>
              </a:ln>
            </p:spPr>
          </p:cxnSp>
          <p:cxnSp>
            <p:nvCxnSpPr>
              <p:cNvPr id="74" name="Google Shape;151;p13">
                <a:extLst>
                  <a:ext uri="{FF2B5EF4-FFF2-40B4-BE49-F238E27FC236}">
                    <a16:creationId xmlns:a16="http://schemas.microsoft.com/office/drawing/2014/main" id="{3614EBA5-7048-9BEC-001F-704AD4D975E2}"/>
                  </a:ext>
                </a:extLst>
              </p:cNvPr>
              <p:cNvCxnSpPr/>
              <p:nvPr/>
            </p:nvCxnSpPr>
            <p:spPr>
              <a:xfrm rot="10800000">
                <a:off x="5477900" y="1999200"/>
                <a:ext cx="265500" cy="178500"/>
              </a:xfrm>
              <a:prstGeom prst="straightConnector1">
                <a:avLst/>
              </a:prstGeom>
              <a:noFill/>
              <a:ln w="19050" cap="flat" cmpd="sng">
                <a:solidFill>
                  <a:srgbClr val="595959"/>
                </a:solidFill>
                <a:prstDash val="solid"/>
                <a:round/>
                <a:headEnd type="none" w="med" len="med"/>
                <a:tailEnd type="none" w="med" len="med"/>
              </a:ln>
            </p:spPr>
          </p:cxnSp>
          <p:cxnSp>
            <p:nvCxnSpPr>
              <p:cNvPr id="75" name="Google Shape;152;p13">
                <a:extLst>
                  <a:ext uri="{FF2B5EF4-FFF2-40B4-BE49-F238E27FC236}">
                    <a16:creationId xmlns:a16="http://schemas.microsoft.com/office/drawing/2014/main" id="{4540D5BC-F254-CA8B-1487-2D9015BB2FE5}"/>
                  </a:ext>
                </a:extLst>
              </p:cNvPr>
              <p:cNvCxnSpPr/>
              <p:nvPr/>
            </p:nvCxnSpPr>
            <p:spPr>
              <a:xfrm rot="10800000">
                <a:off x="5880950" y="1892900"/>
                <a:ext cx="352200" cy="36300"/>
              </a:xfrm>
              <a:prstGeom prst="straightConnector1">
                <a:avLst/>
              </a:prstGeom>
              <a:noFill/>
              <a:ln w="19050" cap="flat" cmpd="sng">
                <a:solidFill>
                  <a:srgbClr val="595959"/>
                </a:solidFill>
                <a:prstDash val="solid"/>
                <a:round/>
                <a:headEnd type="none" w="med" len="med"/>
                <a:tailEnd type="none" w="med" len="med"/>
              </a:ln>
            </p:spPr>
          </p:cxnSp>
          <p:cxnSp>
            <p:nvCxnSpPr>
              <p:cNvPr id="76" name="Google Shape;154;p13">
                <a:extLst>
                  <a:ext uri="{FF2B5EF4-FFF2-40B4-BE49-F238E27FC236}">
                    <a16:creationId xmlns:a16="http://schemas.microsoft.com/office/drawing/2014/main" id="{C0942B2F-4220-74B8-6EBB-DCCFC584BAE9}"/>
                  </a:ext>
                </a:extLst>
              </p:cNvPr>
              <p:cNvCxnSpPr/>
              <p:nvPr/>
            </p:nvCxnSpPr>
            <p:spPr>
              <a:xfrm>
                <a:off x="5615550" y="1702425"/>
                <a:ext cx="250800" cy="192900"/>
              </a:xfrm>
              <a:prstGeom prst="straightConnector1">
                <a:avLst/>
              </a:prstGeom>
              <a:noFill/>
              <a:ln w="19050" cap="flat" cmpd="sng">
                <a:solidFill>
                  <a:srgbClr val="595959"/>
                </a:solidFill>
                <a:prstDash val="solid"/>
                <a:round/>
                <a:headEnd type="none" w="med" len="med"/>
                <a:tailEnd type="none" w="med" len="med"/>
              </a:ln>
            </p:spPr>
          </p:cxnSp>
          <p:cxnSp>
            <p:nvCxnSpPr>
              <p:cNvPr id="77" name="Google Shape;155;p13">
                <a:extLst>
                  <a:ext uri="{FF2B5EF4-FFF2-40B4-BE49-F238E27FC236}">
                    <a16:creationId xmlns:a16="http://schemas.microsoft.com/office/drawing/2014/main" id="{54048FE8-EA24-DE26-2D50-B4606DAF178F}"/>
                  </a:ext>
                </a:extLst>
              </p:cNvPr>
              <p:cNvCxnSpPr/>
              <p:nvPr/>
            </p:nvCxnSpPr>
            <p:spPr>
              <a:xfrm rot="10800000" flipH="1">
                <a:off x="5478025" y="1683000"/>
                <a:ext cx="139800" cy="321000"/>
              </a:xfrm>
              <a:prstGeom prst="straightConnector1">
                <a:avLst/>
              </a:prstGeom>
              <a:noFill/>
              <a:ln w="19050" cap="flat" cmpd="sng">
                <a:solidFill>
                  <a:srgbClr val="595959"/>
                </a:solidFill>
                <a:prstDash val="solid"/>
                <a:round/>
                <a:headEnd type="none" w="med" len="med"/>
                <a:tailEnd type="none" w="med" len="med"/>
              </a:ln>
            </p:spPr>
          </p:cxnSp>
          <p:cxnSp>
            <p:nvCxnSpPr>
              <p:cNvPr id="78" name="Google Shape;156;p13">
                <a:extLst>
                  <a:ext uri="{FF2B5EF4-FFF2-40B4-BE49-F238E27FC236}">
                    <a16:creationId xmlns:a16="http://schemas.microsoft.com/office/drawing/2014/main" id="{E5E97741-DCE1-1EC7-A5F3-87FD9DE2ACCF}"/>
                  </a:ext>
                </a:extLst>
              </p:cNvPr>
              <p:cNvCxnSpPr/>
              <p:nvPr/>
            </p:nvCxnSpPr>
            <p:spPr>
              <a:xfrm rot="10800000" flipH="1">
                <a:off x="5205425" y="1998975"/>
                <a:ext cx="275100" cy="251100"/>
              </a:xfrm>
              <a:prstGeom prst="straightConnector1">
                <a:avLst/>
              </a:prstGeom>
              <a:noFill/>
              <a:ln w="19050" cap="flat" cmpd="sng">
                <a:solidFill>
                  <a:srgbClr val="595959"/>
                </a:solidFill>
                <a:prstDash val="solid"/>
                <a:round/>
                <a:headEnd type="none" w="med" len="med"/>
                <a:tailEnd type="none" w="med" len="med"/>
              </a:ln>
            </p:spPr>
          </p:cxnSp>
          <p:cxnSp>
            <p:nvCxnSpPr>
              <p:cNvPr id="79" name="Google Shape;157;p13">
                <a:extLst>
                  <a:ext uri="{FF2B5EF4-FFF2-40B4-BE49-F238E27FC236}">
                    <a16:creationId xmlns:a16="http://schemas.microsoft.com/office/drawing/2014/main" id="{A37C3143-353E-4717-8B5D-8838B636C60E}"/>
                  </a:ext>
                </a:extLst>
              </p:cNvPr>
              <p:cNvCxnSpPr/>
              <p:nvPr/>
            </p:nvCxnSpPr>
            <p:spPr>
              <a:xfrm rot="10800000">
                <a:off x="5038900" y="1962950"/>
                <a:ext cx="164100" cy="279900"/>
              </a:xfrm>
              <a:prstGeom prst="straightConnector1">
                <a:avLst/>
              </a:prstGeom>
              <a:noFill/>
              <a:ln w="19050" cap="flat" cmpd="sng">
                <a:solidFill>
                  <a:srgbClr val="595959"/>
                </a:solidFill>
                <a:prstDash val="solid"/>
                <a:round/>
                <a:headEnd type="none" w="med" len="med"/>
                <a:tailEnd type="none" w="med" len="med"/>
              </a:ln>
            </p:spPr>
          </p:cxnSp>
          <p:cxnSp>
            <p:nvCxnSpPr>
              <p:cNvPr id="80" name="Google Shape;158;p13">
                <a:extLst>
                  <a:ext uri="{FF2B5EF4-FFF2-40B4-BE49-F238E27FC236}">
                    <a16:creationId xmlns:a16="http://schemas.microsoft.com/office/drawing/2014/main" id="{ED7E6CDA-9BB3-62D1-1A11-10F7742EAD62}"/>
                  </a:ext>
                </a:extLst>
              </p:cNvPr>
              <p:cNvCxnSpPr/>
              <p:nvPr/>
            </p:nvCxnSpPr>
            <p:spPr>
              <a:xfrm rot="10800000">
                <a:off x="5205425" y="2240350"/>
                <a:ext cx="2400" cy="446400"/>
              </a:xfrm>
              <a:prstGeom prst="straightConnector1">
                <a:avLst/>
              </a:prstGeom>
              <a:noFill/>
              <a:ln w="19050" cap="flat" cmpd="sng">
                <a:solidFill>
                  <a:srgbClr val="595959"/>
                </a:solidFill>
                <a:prstDash val="solid"/>
                <a:round/>
                <a:headEnd type="none" w="med" len="med"/>
                <a:tailEnd type="none" w="med" len="med"/>
              </a:ln>
            </p:spPr>
          </p:cxnSp>
          <p:cxnSp>
            <p:nvCxnSpPr>
              <p:cNvPr id="81" name="Google Shape;159;p13">
                <a:extLst>
                  <a:ext uri="{FF2B5EF4-FFF2-40B4-BE49-F238E27FC236}">
                    <a16:creationId xmlns:a16="http://schemas.microsoft.com/office/drawing/2014/main" id="{F9BA4CF5-DB3E-D446-4E4C-9176278EC38F}"/>
                  </a:ext>
                </a:extLst>
              </p:cNvPr>
              <p:cNvCxnSpPr/>
              <p:nvPr/>
            </p:nvCxnSpPr>
            <p:spPr>
              <a:xfrm rot="10800000">
                <a:off x="5867725" y="2583611"/>
                <a:ext cx="175500" cy="310800"/>
              </a:xfrm>
              <a:prstGeom prst="straightConnector1">
                <a:avLst/>
              </a:prstGeom>
              <a:noFill/>
              <a:ln w="19050" cap="flat" cmpd="sng">
                <a:solidFill>
                  <a:srgbClr val="595959"/>
                </a:solidFill>
                <a:prstDash val="solid"/>
                <a:round/>
                <a:headEnd type="none" w="med" len="med"/>
                <a:tailEnd type="none" w="med" len="med"/>
              </a:ln>
            </p:spPr>
          </p:cxnSp>
          <p:cxnSp>
            <p:nvCxnSpPr>
              <p:cNvPr id="82" name="Google Shape;160;p13">
                <a:extLst>
                  <a:ext uri="{FF2B5EF4-FFF2-40B4-BE49-F238E27FC236}">
                    <a16:creationId xmlns:a16="http://schemas.microsoft.com/office/drawing/2014/main" id="{776A6ADA-CED0-81B3-9EB7-06A48BA13936}"/>
                  </a:ext>
                </a:extLst>
              </p:cNvPr>
              <p:cNvCxnSpPr/>
              <p:nvPr/>
            </p:nvCxnSpPr>
            <p:spPr>
              <a:xfrm>
                <a:off x="5527099" y="2421491"/>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83" name="Google Shape;161;p13">
                <a:extLst>
                  <a:ext uri="{FF2B5EF4-FFF2-40B4-BE49-F238E27FC236}">
                    <a16:creationId xmlns:a16="http://schemas.microsoft.com/office/drawing/2014/main" id="{12238EAC-BFB6-4090-53EC-27F2CCCCDFB1}"/>
                  </a:ext>
                </a:extLst>
              </p:cNvPr>
              <p:cNvCxnSpPr/>
              <p:nvPr/>
            </p:nvCxnSpPr>
            <p:spPr>
              <a:xfrm flipH="1">
                <a:off x="5618680" y="2576334"/>
                <a:ext cx="249600" cy="252000"/>
              </a:xfrm>
              <a:prstGeom prst="straightConnector1">
                <a:avLst/>
              </a:prstGeom>
              <a:noFill/>
              <a:ln w="19050" cap="flat" cmpd="sng">
                <a:solidFill>
                  <a:srgbClr val="595959"/>
                </a:solidFill>
                <a:prstDash val="solid"/>
                <a:round/>
                <a:headEnd type="none" w="med" len="med"/>
                <a:tailEnd type="none" w="med" len="med"/>
              </a:ln>
            </p:spPr>
          </p:cxnSp>
          <p:cxnSp>
            <p:nvCxnSpPr>
              <p:cNvPr id="84" name="Google Shape;162;p13">
                <a:extLst>
                  <a:ext uri="{FF2B5EF4-FFF2-40B4-BE49-F238E27FC236}">
                    <a16:creationId xmlns:a16="http://schemas.microsoft.com/office/drawing/2014/main" id="{D6CC3129-9B18-59EF-9FC5-0B0AB923F1FF}"/>
                  </a:ext>
                </a:extLst>
              </p:cNvPr>
              <p:cNvCxnSpPr/>
              <p:nvPr/>
            </p:nvCxnSpPr>
            <p:spPr>
              <a:xfrm>
                <a:off x="4687492" y="2522771"/>
                <a:ext cx="156900" cy="304500"/>
              </a:xfrm>
              <a:prstGeom prst="straightConnector1">
                <a:avLst/>
              </a:prstGeom>
              <a:noFill/>
              <a:ln w="19050" cap="flat" cmpd="sng">
                <a:solidFill>
                  <a:srgbClr val="595959"/>
                </a:solidFill>
                <a:prstDash val="solid"/>
                <a:round/>
                <a:headEnd type="none" w="med" len="med"/>
                <a:tailEnd type="none" w="med" len="med"/>
              </a:ln>
            </p:spPr>
          </p:cxnSp>
          <p:cxnSp>
            <p:nvCxnSpPr>
              <p:cNvPr id="85" name="Google Shape;163;p13">
                <a:extLst>
                  <a:ext uri="{FF2B5EF4-FFF2-40B4-BE49-F238E27FC236}">
                    <a16:creationId xmlns:a16="http://schemas.microsoft.com/office/drawing/2014/main" id="{E0877E7B-E6CD-DE48-7EA2-0333B0588B7D}"/>
                  </a:ext>
                </a:extLst>
              </p:cNvPr>
              <p:cNvCxnSpPr/>
              <p:nvPr/>
            </p:nvCxnSpPr>
            <p:spPr>
              <a:xfrm rot="10800000">
                <a:off x="5527662" y="2430631"/>
                <a:ext cx="93300" cy="400200"/>
              </a:xfrm>
              <a:prstGeom prst="straightConnector1">
                <a:avLst/>
              </a:prstGeom>
              <a:noFill/>
              <a:ln w="19050" cap="flat" cmpd="sng">
                <a:solidFill>
                  <a:srgbClr val="595959"/>
                </a:solidFill>
                <a:prstDash val="solid"/>
                <a:round/>
                <a:headEnd type="none" w="med" len="med"/>
                <a:tailEnd type="none" w="med" len="med"/>
              </a:ln>
            </p:spPr>
          </p:cxnSp>
          <p:cxnSp>
            <p:nvCxnSpPr>
              <p:cNvPr id="86" name="Google Shape;164;p13">
                <a:extLst>
                  <a:ext uri="{FF2B5EF4-FFF2-40B4-BE49-F238E27FC236}">
                    <a16:creationId xmlns:a16="http://schemas.microsoft.com/office/drawing/2014/main" id="{3881C200-8A79-4EEB-2EA1-5E0CAB44F26F}"/>
                  </a:ext>
                </a:extLst>
              </p:cNvPr>
              <p:cNvCxnSpPr/>
              <p:nvPr/>
            </p:nvCxnSpPr>
            <p:spPr>
              <a:xfrm rot="10800000" flipH="1">
                <a:off x="4844504" y="2683211"/>
                <a:ext cx="366900" cy="144000"/>
              </a:xfrm>
              <a:prstGeom prst="straightConnector1">
                <a:avLst/>
              </a:prstGeom>
              <a:noFill/>
              <a:ln w="19050" cap="flat" cmpd="sng">
                <a:solidFill>
                  <a:srgbClr val="595959"/>
                </a:solidFill>
                <a:prstDash val="solid"/>
                <a:round/>
                <a:headEnd type="none" w="med" len="med"/>
                <a:tailEnd type="none" w="med" len="med"/>
              </a:ln>
            </p:spPr>
          </p:cxnSp>
          <p:cxnSp>
            <p:nvCxnSpPr>
              <p:cNvPr id="87" name="Google Shape;165;p13">
                <a:extLst>
                  <a:ext uri="{FF2B5EF4-FFF2-40B4-BE49-F238E27FC236}">
                    <a16:creationId xmlns:a16="http://schemas.microsoft.com/office/drawing/2014/main" id="{B1135F85-32D9-894E-29F3-9F3597B4A791}"/>
                  </a:ext>
                </a:extLst>
              </p:cNvPr>
              <p:cNvCxnSpPr/>
              <p:nvPr/>
            </p:nvCxnSpPr>
            <p:spPr>
              <a:xfrm flipH="1">
                <a:off x="5076446" y="2683299"/>
                <a:ext cx="135000" cy="462600"/>
              </a:xfrm>
              <a:prstGeom prst="straightConnector1">
                <a:avLst/>
              </a:prstGeom>
              <a:noFill/>
              <a:ln w="19050" cap="flat" cmpd="sng">
                <a:solidFill>
                  <a:srgbClr val="595959"/>
                </a:solidFill>
                <a:prstDash val="solid"/>
                <a:round/>
                <a:headEnd type="none" w="med" len="med"/>
                <a:tailEnd type="none" w="med" len="med"/>
              </a:ln>
            </p:spPr>
          </p:cxnSp>
          <p:cxnSp>
            <p:nvCxnSpPr>
              <p:cNvPr id="88" name="Google Shape;166;p13">
                <a:extLst>
                  <a:ext uri="{FF2B5EF4-FFF2-40B4-BE49-F238E27FC236}">
                    <a16:creationId xmlns:a16="http://schemas.microsoft.com/office/drawing/2014/main" id="{CB7D14B3-7443-D4B5-64A9-26466D993FB1}"/>
                  </a:ext>
                </a:extLst>
              </p:cNvPr>
              <p:cNvCxnSpPr/>
              <p:nvPr/>
            </p:nvCxnSpPr>
            <p:spPr>
              <a:xfrm rot="10800000" flipH="1">
                <a:off x="5212771" y="2428779"/>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89" name="Google Shape;167;p13">
                <a:extLst>
                  <a:ext uri="{FF2B5EF4-FFF2-40B4-BE49-F238E27FC236}">
                    <a16:creationId xmlns:a16="http://schemas.microsoft.com/office/drawing/2014/main" id="{67A01CF4-15DE-A4DB-C5B4-DF3F435DF524}"/>
                  </a:ext>
                </a:extLst>
              </p:cNvPr>
              <p:cNvCxnSpPr/>
              <p:nvPr/>
            </p:nvCxnSpPr>
            <p:spPr>
              <a:xfrm>
                <a:off x="5212897" y="2688053"/>
                <a:ext cx="405600" cy="145200"/>
              </a:xfrm>
              <a:prstGeom prst="straightConnector1">
                <a:avLst/>
              </a:prstGeom>
              <a:noFill/>
              <a:ln w="19050" cap="flat" cmpd="sng">
                <a:solidFill>
                  <a:srgbClr val="595959"/>
                </a:solidFill>
                <a:prstDash val="solid"/>
                <a:round/>
                <a:headEnd type="none" w="med" len="med"/>
                <a:tailEnd type="none" w="med" len="med"/>
              </a:ln>
            </p:spPr>
          </p:cxnSp>
          <p:cxnSp>
            <p:nvCxnSpPr>
              <p:cNvPr id="90" name="Google Shape;168;p13">
                <a:extLst>
                  <a:ext uri="{FF2B5EF4-FFF2-40B4-BE49-F238E27FC236}">
                    <a16:creationId xmlns:a16="http://schemas.microsoft.com/office/drawing/2014/main" id="{64FED8E2-8374-A27B-EAB3-0A4A30B2801B}"/>
                  </a:ext>
                </a:extLst>
              </p:cNvPr>
              <p:cNvCxnSpPr/>
              <p:nvPr/>
            </p:nvCxnSpPr>
            <p:spPr>
              <a:xfrm>
                <a:off x="4845138" y="2830831"/>
                <a:ext cx="234000" cy="310200"/>
              </a:xfrm>
              <a:prstGeom prst="straightConnector1">
                <a:avLst/>
              </a:prstGeom>
              <a:noFill/>
              <a:ln w="19050" cap="flat" cmpd="sng">
                <a:solidFill>
                  <a:srgbClr val="595959"/>
                </a:solidFill>
                <a:prstDash val="solid"/>
                <a:round/>
                <a:headEnd type="none" w="med" len="med"/>
                <a:tailEnd type="none" w="med" len="med"/>
              </a:ln>
            </p:spPr>
          </p:cxnSp>
          <p:sp>
            <p:nvSpPr>
              <p:cNvPr id="91" name="Google Shape;169;p13">
                <a:extLst>
                  <a:ext uri="{FF2B5EF4-FFF2-40B4-BE49-F238E27FC236}">
                    <a16:creationId xmlns:a16="http://schemas.microsoft.com/office/drawing/2014/main" id="{2D1E63D5-AFEE-4A8F-6256-3C282554A705}"/>
                  </a:ext>
                </a:extLst>
              </p:cNvPr>
              <p:cNvSpPr/>
              <p:nvPr/>
            </p:nvSpPr>
            <p:spPr>
              <a:xfrm>
                <a:off x="4745813" y="2721782"/>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2" name="Google Shape;170;p13">
                <a:extLst>
                  <a:ext uri="{FF2B5EF4-FFF2-40B4-BE49-F238E27FC236}">
                    <a16:creationId xmlns:a16="http://schemas.microsoft.com/office/drawing/2014/main" id="{A13593DC-0150-1689-4FED-F0D6E9FCE2E4}"/>
                  </a:ext>
                </a:extLst>
              </p:cNvPr>
              <p:cNvSpPr/>
              <p:nvPr/>
            </p:nvSpPr>
            <p:spPr>
              <a:xfrm>
                <a:off x="5109583" y="258453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3" name="Google Shape;171;p13">
                <a:extLst>
                  <a:ext uri="{FF2B5EF4-FFF2-40B4-BE49-F238E27FC236}">
                    <a16:creationId xmlns:a16="http://schemas.microsoft.com/office/drawing/2014/main" id="{C17DB4D8-8BC4-A1C3-AAE5-4C31BC0FD57F}"/>
                  </a:ext>
                </a:extLst>
              </p:cNvPr>
              <p:cNvSpPr/>
              <p:nvPr/>
            </p:nvSpPr>
            <p:spPr>
              <a:xfrm>
                <a:off x="5428910" y="2325143"/>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4" name="Google Shape;172;p13">
                <a:extLst>
                  <a:ext uri="{FF2B5EF4-FFF2-40B4-BE49-F238E27FC236}">
                    <a16:creationId xmlns:a16="http://schemas.microsoft.com/office/drawing/2014/main" id="{CD6F362D-A55F-D061-6852-B5E52CC4CE9B}"/>
                  </a:ext>
                </a:extLst>
              </p:cNvPr>
              <p:cNvSpPr/>
              <p:nvPr/>
            </p:nvSpPr>
            <p:spPr>
              <a:xfrm>
                <a:off x="4980226" y="304176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dirty="0"/>
              </a:p>
            </p:txBody>
          </p:sp>
          <p:sp>
            <p:nvSpPr>
              <p:cNvPr id="95" name="Google Shape;173;p13">
                <a:extLst>
                  <a:ext uri="{FF2B5EF4-FFF2-40B4-BE49-F238E27FC236}">
                    <a16:creationId xmlns:a16="http://schemas.microsoft.com/office/drawing/2014/main" id="{A8EECB5E-B89A-23AA-A244-3A38B8DE80F0}"/>
                  </a:ext>
                </a:extLst>
              </p:cNvPr>
              <p:cNvSpPr/>
              <p:nvPr/>
            </p:nvSpPr>
            <p:spPr>
              <a:xfrm>
                <a:off x="4593376" y="242851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96" name="Google Shape;174;p13">
                <a:extLst>
                  <a:ext uri="{FF2B5EF4-FFF2-40B4-BE49-F238E27FC236}">
                    <a16:creationId xmlns:a16="http://schemas.microsoft.com/office/drawing/2014/main" id="{A9430B03-F15B-6D8F-79F1-C9CCA4EEACDE}"/>
                  </a:ext>
                </a:extLst>
              </p:cNvPr>
              <p:cNvSpPr/>
              <p:nvPr/>
            </p:nvSpPr>
            <p:spPr>
              <a:xfrm>
                <a:off x="5767526" y="2481188"/>
                <a:ext cx="197400" cy="1974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cxnSp>
            <p:nvCxnSpPr>
              <p:cNvPr id="97" name="Google Shape;175;p13">
                <a:extLst>
                  <a:ext uri="{FF2B5EF4-FFF2-40B4-BE49-F238E27FC236}">
                    <a16:creationId xmlns:a16="http://schemas.microsoft.com/office/drawing/2014/main" id="{C69DCF90-0762-0D6F-995D-ED851A307152}"/>
                  </a:ext>
                </a:extLst>
              </p:cNvPr>
              <p:cNvCxnSpPr/>
              <p:nvPr/>
            </p:nvCxnSpPr>
            <p:spPr>
              <a:xfrm>
                <a:off x="6356137" y="2619815"/>
                <a:ext cx="338400" cy="159600"/>
              </a:xfrm>
              <a:prstGeom prst="straightConnector1">
                <a:avLst/>
              </a:prstGeom>
              <a:noFill/>
              <a:ln w="19050" cap="flat" cmpd="sng">
                <a:solidFill>
                  <a:srgbClr val="595959"/>
                </a:solidFill>
                <a:prstDash val="solid"/>
                <a:round/>
                <a:headEnd type="none" w="med" len="med"/>
                <a:tailEnd type="none" w="med" len="med"/>
              </a:ln>
            </p:spPr>
          </p:cxnSp>
          <p:cxnSp>
            <p:nvCxnSpPr>
              <p:cNvPr id="98" name="Google Shape;176;p13">
                <a:extLst>
                  <a:ext uri="{FF2B5EF4-FFF2-40B4-BE49-F238E27FC236}">
                    <a16:creationId xmlns:a16="http://schemas.microsoft.com/office/drawing/2014/main" id="{0AC844B7-19AF-21D6-72DA-09E6A469D1DE}"/>
                  </a:ext>
                </a:extLst>
              </p:cNvPr>
              <p:cNvCxnSpPr/>
              <p:nvPr/>
            </p:nvCxnSpPr>
            <p:spPr>
              <a:xfrm flipH="1">
                <a:off x="6424318" y="2774658"/>
                <a:ext cx="273000" cy="246900"/>
              </a:xfrm>
              <a:prstGeom prst="straightConnector1">
                <a:avLst/>
              </a:prstGeom>
              <a:noFill/>
              <a:ln w="19050" cap="flat" cmpd="sng">
                <a:solidFill>
                  <a:srgbClr val="595959"/>
                </a:solidFill>
                <a:prstDash val="solid"/>
                <a:round/>
                <a:headEnd type="none" w="med" len="med"/>
                <a:tailEnd type="none" w="med" len="med"/>
              </a:ln>
            </p:spPr>
          </p:cxnSp>
          <p:cxnSp>
            <p:nvCxnSpPr>
              <p:cNvPr id="99" name="Google Shape;177;p13">
                <a:extLst>
                  <a:ext uri="{FF2B5EF4-FFF2-40B4-BE49-F238E27FC236}">
                    <a16:creationId xmlns:a16="http://schemas.microsoft.com/office/drawing/2014/main" id="{2B0413EC-F93F-0743-903E-8A686DC31C16}"/>
                  </a:ext>
                </a:extLst>
              </p:cNvPr>
              <p:cNvCxnSpPr/>
              <p:nvPr/>
            </p:nvCxnSpPr>
            <p:spPr>
              <a:xfrm rot="10800000">
                <a:off x="6356621" y="2628973"/>
                <a:ext cx="61500" cy="394500"/>
              </a:xfrm>
              <a:prstGeom prst="straightConnector1">
                <a:avLst/>
              </a:prstGeom>
              <a:noFill/>
              <a:ln w="19050" cap="flat" cmpd="sng">
                <a:solidFill>
                  <a:srgbClr val="595959"/>
                </a:solidFill>
                <a:prstDash val="solid"/>
                <a:round/>
                <a:headEnd type="none" w="med" len="med"/>
                <a:tailEnd type="none" w="med" len="med"/>
              </a:ln>
            </p:spPr>
          </p:cxnSp>
          <p:cxnSp>
            <p:nvCxnSpPr>
              <p:cNvPr id="100" name="Google Shape;178;p13">
                <a:extLst>
                  <a:ext uri="{FF2B5EF4-FFF2-40B4-BE49-F238E27FC236}">
                    <a16:creationId xmlns:a16="http://schemas.microsoft.com/office/drawing/2014/main" id="{73356089-45F9-EB30-35E7-06AA6C51B461}"/>
                  </a:ext>
                </a:extLst>
              </p:cNvPr>
              <p:cNvCxnSpPr/>
              <p:nvPr/>
            </p:nvCxnSpPr>
            <p:spPr>
              <a:xfrm rot="10800000" flipH="1">
                <a:off x="5774134" y="2894474"/>
                <a:ext cx="271500" cy="233400"/>
              </a:xfrm>
              <a:prstGeom prst="straightConnector1">
                <a:avLst/>
              </a:prstGeom>
              <a:noFill/>
              <a:ln w="19050" cap="flat" cmpd="sng">
                <a:solidFill>
                  <a:srgbClr val="595959"/>
                </a:solidFill>
                <a:prstDash val="solid"/>
                <a:round/>
                <a:headEnd type="none" w="med" len="med"/>
                <a:tailEnd type="none" w="med" len="med"/>
              </a:ln>
            </p:spPr>
          </p:cxnSp>
          <p:cxnSp>
            <p:nvCxnSpPr>
              <p:cNvPr id="101" name="Google Shape;179;p13">
                <a:extLst>
                  <a:ext uri="{FF2B5EF4-FFF2-40B4-BE49-F238E27FC236}">
                    <a16:creationId xmlns:a16="http://schemas.microsoft.com/office/drawing/2014/main" id="{59DE9E71-1A41-0784-CA7E-AC9BED0226A3}"/>
                  </a:ext>
                </a:extLst>
              </p:cNvPr>
              <p:cNvCxnSpPr/>
              <p:nvPr/>
            </p:nvCxnSpPr>
            <p:spPr>
              <a:xfrm rot="10800000" flipH="1">
                <a:off x="6041809" y="2627103"/>
                <a:ext cx="310200" cy="249600"/>
              </a:xfrm>
              <a:prstGeom prst="straightConnector1">
                <a:avLst/>
              </a:prstGeom>
              <a:noFill/>
              <a:ln w="19050" cap="flat" cmpd="sng">
                <a:solidFill>
                  <a:srgbClr val="595959"/>
                </a:solidFill>
                <a:prstDash val="solid"/>
                <a:round/>
                <a:headEnd type="none" w="med" len="med"/>
                <a:tailEnd type="none" w="med" len="med"/>
              </a:ln>
            </p:spPr>
          </p:cxnSp>
          <p:cxnSp>
            <p:nvCxnSpPr>
              <p:cNvPr id="102" name="Google Shape;180;p13">
                <a:extLst>
                  <a:ext uri="{FF2B5EF4-FFF2-40B4-BE49-F238E27FC236}">
                    <a16:creationId xmlns:a16="http://schemas.microsoft.com/office/drawing/2014/main" id="{9E13EC43-CEB0-7488-7F39-633ED095D481}"/>
                  </a:ext>
                </a:extLst>
              </p:cNvPr>
              <p:cNvCxnSpPr/>
              <p:nvPr/>
            </p:nvCxnSpPr>
            <p:spPr>
              <a:xfrm>
                <a:off x="6041935" y="2886377"/>
                <a:ext cx="375900" cy="137100"/>
              </a:xfrm>
              <a:prstGeom prst="straightConnector1">
                <a:avLst/>
              </a:prstGeom>
              <a:noFill/>
              <a:ln w="19050" cap="flat" cmpd="sng">
                <a:solidFill>
                  <a:srgbClr val="595959"/>
                </a:solidFill>
                <a:prstDash val="solid"/>
                <a:round/>
                <a:headEnd type="none" w="med" len="med"/>
                <a:tailEnd type="none" w="med" len="med"/>
              </a:ln>
            </p:spPr>
          </p:cxnSp>
          <p:sp>
            <p:nvSpPr>
              <p:cNvPr id="103" name="Google Shape;181;p13">
                <a:extLst>
                  <a:ext uri="{FF2B5EF4-FFF2-40B4-BE49-F238E27FC236}">
                    <a16:creationId xmlns:a16="http://schemas.microsoft.com/office/drawing/2014/main" id="{DB157210-A113-963A-722F-69D49D867FAA}"/>
                  </a:ext>
                </a:extLst>
              </p:cNvPr>
              <p:cNvSpPr/>
              <p:nvPr/>
            </p:nvSpPr>
            <p:spPr>
              <a:xfrm>
                <a:off x="5675443" y="3022445"/>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4" name="Google Shape;182;p13">
                <a:extLst>
                  <a:ext uri="{FF2B5EF4-FFF2-40B4-BE49-F238E27FC236}">
                    <a16:creationId xmlns:a16="http://schemas.microsoft.com/office/drawing/2014/main" id="{8BB73F4A-1C15-EE74-FA41-F4C1B398F709}"/>
                  </a:ext>
                </a:extLst>
              </p:cNvPr>
              <p:cNvSpPr/>
              <p:nvPr/>
            </p:nvSpPr>
            <p:spPr>
              <a:xfrm>
                <a:off x="5938621" y="278286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5" name="Google Shape;183;p13">
                <a:extLst>
                  <a:ext uri="{FF2B5EF4-FFF2-40B4-BE49-F238E27FC236}">
                    <a16:creationId xmlns:a16="http://schemas.microsoft.com/office/drawing/2014/main" id="{05881319-AEDF-D03A-E656-A316EF1E63B9}"/>
                  </a:ext>
                </a:extLst>
              </p:cNvPr>
              <p:cNvSpPr/>
              <p:nvPr/>
            </p:nvSpPr>
            <p:spPr>
              <a:xfrm>
                <a:off x="6257948" y="252346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6" name="Google Shape;184;p13">
                <a:extLst>
                  <a:ext uri="{FF2B5EF4-FFF2-40B4-BE49-F238E27FC236}">
                    <a16:creationId xmlns:a16="http://schemas.microsoft.com/office/drawing/2014/main" id="{0BE9C3EE-02CF-6749-F952-447F2A913C04}"/>
                  </a:ext>
                </a:extLst>
              </p:cNvPr>
              <p:cNvSpPr/>
              <p:nvPr/>
            </p:nvSpPr>
            <p:spPr>
              <a:xfrm>
                <a:off x="6324136" y="2920106"/>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7" name="Google Shape;185;p13">
                <a:extLst>
                  <a:ext uri="{FF2B5EF4-FFF2-40B4-BE49-F238E27FC236}">
                    <a16:creationId xmlns:a16="http://schemas.microsoft.com/office/drawing/2014/main" id="{BD95BDA5-3C5E-4FDD-7AA6-B2CA92283521}"/>
                  </a:ext>
                </a:extLst>
              </p:cNvPr>
              <p:cNvSpPr/>
              <p:nvPr/>
            </p:nvSpPr>
            <p:spPr>
              <a:xfrm>
                <a:off x="5523006" y="2729181"/>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8" name="Google Shape;186;p13">
                <a:extLst>
                  <a:ext uri="{FF2B5EF4-FFF2-40B4-BE49-F238E27FC236}">
                    <a16:creationId xmlns:a16="http://schemas.microsoft.com/office/drawing/2014/main" id="{CF7B2E0F-54A0-55B8-BA7B-0E2ABD0DB207}"/>
                  </a:ext>
                </a:extLst>
              </p:cNvPr>
              <p:cNvSpPr/>
              <p:nvPr/>
            </p:nvSpPr>
            <p:spPr>
              <a:xfrm>
                <a:off x="6596565" y="2679512"/>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09" name="Google Shape;187;p13">
                <a:extLst>
                  <a:ext uri="{FF2B5EF4-FFF2-40B4-BE49-F238E27FC236}">
                    <a16:creationId xmlns:a16="http://schemas.microsoft.com/office/drawing/2014/main" id="{BE5FE0D0-E484-981F-C7FF-BE29864AE1CC}"/>
                  </a:ext>
                </a:extLst>
              </p:cNvPr>
              <p:cNvSpPr/>
              <p:nvPr/>
            </p:nvSpPr>
            <p:spPr>
              <a:xfrm>
                <a:off x="5374725" y="1895607"/>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0" name="Google Shape;188;p13">
                <a:extLst>
                  <a:ext uri="{FF2B5EF4-FFF2-40B4-BE49-F238E27FC236}">
                    <a16:creationId xmlns:a16="http://schemas.microsoft.com/office/drawing/2014/main" id="{D62B71AC-4001-F6F4-D0AC-7CC327ABAF76}"/>
                  </a:ext>
                </a:extLst>
              </p:cNvPr>
              <p:cNvSpPr/>
              <p:nvPr/>
            </p:nvSpPr>
            <p:spPr>
              <a:xfrm>
                <a:off x="5511946" y="1599099"/>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1" name="Google Shape;189;p13">
                <a:extLst>
                  <a:ext uri="{FF2B5EF4-FFF2-40B4-BE49-F238E27FC236}">
                    <a16:creationId xmlns:a16="http://schemas.microsoft.com/office/drawing/2014/main" id="{29920456-AC46-4E21-4FA3-F2225D633F53}"/>
                  </a:ext>
                </a:extLst>
              </p:cNvPr>
              <p:cNvSpPr/>
              <p:nvPr/>
            </p:nvSpPr>
            <p:spPr>
              <a:xfrm>
                <a:off x="5101326" y="2145016"/>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2" name="Google Shape;191;p13">
                <a:extLst>
                  <a:ext uri="{FF2B5EF4-FFF2-40B4-BE49-F238E27FC236}">
                    <a16:creationId xmlns:a16="http://schemas.microsoft.com/office/drawing/2014/main" id="{8DAE93D9-4110-987B-2FB7-313C4ADB7DB8}"/>
                  </a:ext>
                </a:extLst>
              </p:cNvPr>
              <p:cNvSpPr/>
              <p:nvPr/>
            </p:nvSpPr>
            <p:spPr>
              <a:xfrm>
                <a:off x="4937818" y="1862745"/>
                <a:ext cx="197400" cy="197400"/>
              </a:xfrm>
              <a:prstGeom prst="ellipse">
                <a:avLst/>
              </a:prstGeom>
              <a:solidFill>
                <a:srgbClr val="EA9999"/>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3" name="Google Shape;192;p13">
                <a:extLst>
                  <a:ext uri="{FF2B5EF4-FFF2-40B4-BE49-F238E27FC236}">
                    <a16:creationId xmlns:a16="http://schemas.microsoft.com/office/drawing/2014/main" id="{B3B50B7E-9425-219F-5E15-681150D59BDC}"/>
                  </a:ext>
                </a:extLst>
              </p:cNvPr>
              <p:cNvSpPr/>
              <p:nvPr/>
            </p:nvSpPr>
            <p:spPr>
              <a:xfrm>
                <a:off x="5767484" y="1796510"/>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4" name="Google Shape;193;p13">
                <a:extLst>
                  <a:ext uri="{FF2B5EF4-FFF2-40B4-BE49-F238E27FC236}">
                    <a16:creationId xmlns:a16="http://schemas.microsoft.com/office/drawing/2014/main" id="{076DA07F-D532-5ED6-75F6-23E2E2A3CD97}"/>
                  </a:ext>
                </a:extLst>
              </p:cNvPr>
              <p:cNvSpPr/>
              <p:nvPr/>
            </p:nvSpPr>
            <p:spPr>
              <a:xfrm>
                <a:off x="5626198" y="20695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5" name="Google Shape;194;p13">
                <a:extLst>
                  <a:ext uri="{FF2B5EF4-FFF2-40B4-BE49-F238E27FC236}">
                    <a16:creationId xmlns:a16="http://schemas.microsoft.com/office/drawing/2014/main" id="{E643CFF2-8CE0-5E9A-F691-BB994184826C}"/>
                  </a:ext>
                </a:extLst>
              </p:cNvPr>
              <p:cNvSpPr/>
              <p:nvPr/>
            </p:nvSpPr>
            <p:spPr>
              <a:xfrm>
                <a:off x="6126731" y="1821131"/>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6" name="Google Shape;195;p13">
                <a:extLst>
                  <a:ext uri="{FF2B5EF4-FFF2-40B4-BE49-F238E27FC236}">
                    <a16:creationId xmlns:a16="http://schemas.microsoft.com/office/drawing/2014/main" id="{1543BDC9-F5AF-AF2D-834E-DFB8E1CE9BA8}"/>
                  </a:ext>
                </a:extLst>
              </p:cNvPr>
              <p:cNvSpPr/>
              <p:nvPr/>
            </p:nvSpPr>
            <p:spPr>
              <a:xfrm>
                <a:off x="4789405" y="2127745"/>
                <a:ext cx="197400" cy="1974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7" name="Google Shape;196;p13">
                <a:extLst>
                  <a:ext uri="{FF2B5EF4-FFF2-40B4-BE49-F238E27FC236}">
                    <a16:creationId xmlns:a16="http://schemas.microsoft.com/office/drawing/2014/main" id="{0A349601-3B8B-7129-8BDA-B167AC707EA9}"/>
                  </a:ext>
                </a:extLst>
              </p:cNvPr>
              <p:cNvSpPr/>
              <p:nvPr/>
            </p:nvSpPr>
            <p:spPr>
              <a:xfrm>
                <a:off x="5956905" y="2079070"/>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8" name="Google Shape;197;p13">
                <a:extLst>
                  <a:ext uri="{FF2B5EF4-FFF2-40B4-BE49-F238E27FC236}">
                    <a16:creationId xmlns:a16="http://schemas.microsoft.com/office/drawing/2014/main" id="{69A5CBB7-0D40-40E0-3E10-D90B0E68ADF9}"/>
                  </a:ext>
                </a:extLst>
              </p:cNvPr>
              <p:cNvSpPr/>
              <p:nvPr/>
            </p:nvSpPr>
            <p:spPr>
              <a:xfrm>
                <a:off x="6527355" y="2364858"/>
                <a:ext cx="197400" cy="1974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sp>
            <p:nvSpPr>
              <p:cNvPr id="119" name="Google Shape;199;p13">
                <a:extLst>
                  <a:ext uri="{FF2B5EF4-FFF2-40B4-BE49-F238E27FC236}">
                    <a16:creationId xmlns:a16="http://schemas.microsoft.com/office/drawing/2014/main" id="{63719BBA-925A-8E26-AC63-420930A6ACA7}"/>
                  </a:ext>
                </a:extLst>
              </p:cNvPr>
              <p:cNvSpPr/>
              <p:nvPr/>
            </p:nvSpPr>
            <p:spPr>
              <a:xfrm>
                <a:off x="6220730" y="2235608"/>
                <a:ext cx="197400" cy="197400"/>
              </a:xfrm>
              <a:prstGeom prst="ellipse">
                <a:avLst/>
              </a:prstGeom>
              <a:solidFill>
                <a:srgbClr val="C9DAF8"/>
              </a:solidFill>
              <a:ln w="9525" cap="flat" cmpd="sng">
                <a:solidFill>
                  <a:srgbClr val="595959"/>
                </a:solidFill>
                <a:prstDash val="solid"/>
                <a:round/>
                <a:headEnd type="none" w="sm" len="sm"/>
                <a:tailEnd type="none" w="sm" len="sm"/>
              </a:ln>
            </p:spPr>
            <p:txBody>
              <a:bodyPr spcFirstLastPara="1" wrap="square" lIns="71108" tIns="71108" rIns="71108" bIns="71108" anchor="ctr" anchorCtr="0">
                <a:noAutofit/>
              </a:bodyPr>
              <a:lstStyle/>
              <a:p>
                <a:endParaRPr sz="1089"/>
              </a:p>
            </p:txBody>
          </p:sp>
        </p:grpSp>
      </p:grpSp>
      <p:sp>
        <p:nvSpPr>
          <p:cNvPr id="120" name="TextBox 119">
            <a:extLst>
              <a:ext uri="{FF2B5EF4-FFF2-40B4-BE49-F238E27FC236}">
                <a16:creationId xmlns:a16="http://schemas.microsoft.com/office/drawing/2014/main" id="{63FD0D94-6B8F-BF71-07BF-4AD68FCEF01E}"/>
              </a:ext>
            </a:extLst>
          </p:cNvPr>
          <p:cNvSpPr txBox="1"/>
          <p:nvPr/>
        </p:nvSpPr>
        <p:spPr>
          <a:xfrm>
            <a:off x="3466039" y="6257943"/>
            <a:ext cx="3003404" cy="430887"/>
          </a:xfrm>
          <a:prstGeom prst="rect">
            <a:avLst/>
          </a:prstGeom>
          <a:noFill/>
        </p:spPr>
        <p:txBody>
          <a:bodyPr wrap="square" rtlCol="0">
            <a:spAutoFit/>
          </a:bodyPr>
          <a:lstStyle/>
          <a:p>
            <a:r>
              <a:rPr lang="en-US" sz="2200" dirty="0"/>
              <a:t>Altered subnetwork</a:t>
            </a:r>
          </a:p>
        </p:txBody>
      </p:sp>
      <p:sp>
        <p:nvSpPr>
          <p:cNvPr id="121" name="TextBox 120">
            <a:extLst>
              <a:ext uri="{FF2B5EF4-FFF2-40B4-BE49-F238E27FC236}">
                <a16:creationId xmlns:a16="http://schemas.microsoft.com/office/drawing/2014/main" id="{9A8A38AB-8474-263E-AD55-ECFEA8FE8C3D}"/>
              </a:ext>
            </a:extLst>
          </p:cNvPr>
          <p:cNvSpPr txBox="1"/>
          <p:nvPr/>
        </p:nvSpPr>
        <p:spPr>
          <a:xfrm>
            <a:off x="6791294" y="6288627"/>
            <a:ext cx="4482678" cy="430887"/>
          </a:xfrm>
          <a:prstGeom prst="rect">
            <a:avLst/>
          </a:prstGeom>
          <a:noFill/>
        </p:spPr>
        <p:txBody>
          <a:bodyPr wrap="square" rtlCol="0">
            <a:spAutoFit/>
          </a:bodyPr>
          <a:lstStyle/>
          <a:p>
            <a:r>
              <a:rPr lang="en-US" sz="2200" dirty="0"/>
              <a:t>Maximum Likelihood Estimator (MLE)</a:t>
            </a:r>
          </a:p>
        </p:txBody>
      </p:sp>
      <p:grpSp>
        <p:nvGrpSpPr>
          <p:cNvPr id="122" name="Group 121">
            <a:extLst>
              <a:ext uri="{FF2B5EF4-FFF2-40B4-BE49-F238E27FC236}">
                <a16:creationId xmlns:a16="http://schemas.microsoft.com/office/drawing/2014/main" id="{F3F3D1E9-34C8-310A-0404-33419E4906CE}"/>
              </a:ext>
            </a:extLst>
          </p:cNvPr>
          <p:cNvGrpSpPr/>
          <p:nvPr/>
        </p:nvGrpSpPr>
        <p:grpSpPr>
          <a:xfrm>
            <a:off x="903623" y="3940000"/>
            <a:ext cx="1900286" cy="2509701"/>
            <a:chOff x="6048756" y="-1695053"/>
            <a:chExt cx="927711" cy="879049"/>
          </a:xfrm>
        </p:grpSpPr>
        <p:sp>
          <p:nvSpPr>
            <p:cNvPr id="123" name="Google Shape;56;p13">
              <a:extLst>
                <a:ext uri="{FF2B5EF4-FFF2-40B4-BE49-F238E27FC236}">
                  <a16:creationId xmlns:a16="http://schemas.microsoft.com/office/drawing/2014/main" id="{4476F26C-24B6-4AB9-6F81-F2126BBC832B}"/>
                </a:ext>
              </a:extLst>
            </p:cNvPr>
            <p:cNvSpPr/>
            <p:nvPr/>
          </p:nvSpPr>
          <p:spPr>
            <a:xfrm rot="5400000">
              <a:off x="6467126" y="-1476085"/>
              <a:ext cx="86582" cy="93133"/>
            </a:xfrm>
            <a:prstGeom prst="rect">
              <a:avLst/>
            </a:prstGeom>
            <a:solidFill>
              <a:srgbClr val="EC9A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4" name="Google Shape;57;p13">
              <a:extLst>
                <a:ext uri="{FF2B5EF4-FFF2-40B4-BE49-F238E27FC236}">
                  <a16:creationId xmlns:a16="http://schemas.microsoft.com/office/drawing/2014/main" id="{C76715D0-9D48-A1AB-388F-77ACAA03FD11}"/>
                </a:ext>
              </a:extLst>
            </p:cNvPr>
            <p:cNvSpPr/>
            <p:nvPr/>
          </p:nvSpPr>
          <p:spPr>
            <a:xfrm rot="5400000">
              <a:off x="6466708" y="-1385893"/>
              <a:ext cx="86582" cy="93133"/>
            </a:xfrm>
            <a:prstGeom prst="rect">
              <a:avLst/>
            </a:prstGeom>
            <a:solidFill>
              <a:srgbClr val="F5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 name="Google Shape;58;p13">
              <a:extLst>
                <a:ext uri="{FF2B5EF4-FFF2-40B4-BE49-F238E27FC236}">
                  <a16:creationId xmlns:a16="http://schemas.microsoft.com/office/drawing/2014/main" id="{82F67D03-F47F-5D98-FF0E-9ADD95EDD39E}"/>
                </a:ext>
              </a:extLst>
            </p:cNvPr>
            <p:cNvSpPr/>
            <p:nvPr/>
          </p:nvSpPr>
          <p:spPr>
            <a:xfrm rot="5400000">
              <a:off x="6463555" y="-1296337"/>
              <a:ext cx="86582" cy="93133"/>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 name="Google Shape;59;p13">
              <a:extLst>
                <a:ext uri="{FF2B5EF4-FFF2-40B4-BE49-F238E27FC236}">
                  <a16:creationId xmlns:a16="http://schemas.microsoft.com/office/drawing/2014/main" id="{885F8F4E-C976-FFB0-408C-E333070E9DCE}"/>
                </a:ext>
              </a:extLst>
            </p:cNvPr>
            <p:cNvSpPr/>
            <p:nvPr/>
          </p:nvSpPr>
          <p:spPr>
            <a:xfrm rot="5400000">
              <a:off x="6465404" y="-1203457"/>
              <a:ext cx="86582" cy="93133"/>
            </a:xfrm>
            <a:prstGeom prst="rect">
              <a:avLst/>
            </a:prstGeom>
            <a:solidFill>
              <a:srgbClr val="C9DAF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 name="Google Shape;60;p13">
              <a:extLst>
                <a:ext uri="{FF2B5EF4-FFF2-40B4-BE49-F238E27FC236}">
                  <a16:creationId xmlns:a16="http://schemas.microsoft.com/office/drawing/2014/main" id="{1E77EAE2-F83F-C92B-244B-6E705B893415}"/>
                </a:ext>
              </a:extLst>
            </p:cNvPr>
            <p:cNvSpPr/>
            <p:nvPr/>
          </p:nvSpPr>
          <p:spPr>
            <a:xfrm rot="5400000">
              <a:off x="6463555" y="-1113894"/>
              <a:ext cx="86582" cy="93133"/>
            </a:xfrm>
            <a:prstGeom prst="rect">
              <a:avLst/>
            </a:prstGeom>
            <a:solidFill>
              <a:srgbClr val="99B7E5"/>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28" name="Google Shape;61;p13">
              <a:extLst>
                <a:ext uri="{FF2B5EF4-FFF2-40B4-BE49-F238E27FC236}">
                  <a16:creationId xmlns:a16="http://schemas.microsoft.com/office/drawing/2014/main" id="{59A830F4-1056-74D2-9001-390320F127DD}"/>
                </a:ext>
              </a:extLst>
            </p:cNvPr>
            <p:cNvSpPr txBox="1"/>
            <p:nvPr/>
          </p:nvSpPr>
          <p:spPr>
            <a:xfrm>
              <a:off x="6070016" y="-1695053"/>
              <a:ext cx="906451" cy="304915"/>
            </a:xfrm>
            <a:prstGeom prst="rect">
              <a:avLst/>
            </a:prstGeom>
            <a:noFill/>
            <a:ln>
              <a:noFill/>
            </a:ln>
          </p:spPr>
          <p:txBody>
            <a:bodyPr spcFirstLastPara="1" wrap="square" lIns="91425" tIns="91425" rIns="91425" bIns="91425" anchor="ctr" anchorCtr="0">
              <a:noAutofit/>
            </a:bodyPr>
            <a:lstStyle/>
            <a:p>
              <a:pPr algn="ctr"/>
              <a:r>
                <a:rPr lang="en" sz="1600" dirty="0">
                  <a:latin typeface="Arial" panose="020B0604020202020204" pitchFamily="34" charset="0"/>
                  <a:ea typeface="Spectral"/>
                  <a:cs typeface="Arial" panose="020B0604020202020204" pitchFamily="34" charset="0"/>
                  <a:sym typeface="Spectral"/>
                </a:rPr>
                <a:t>High</a:t>
              </a:r>
              <a:endParaRPr sz="1600" dirty="0">
                <a:latin typeface="Arial" panose="020B0604020202020204" pitchFamily="34" charset="0"/>
                <a:ea typeface="Spectral"/>
                <a:cs typeface="Arial" panose="020B0604020202020204" pitchFamily="34" charset="0"/>
                <a:sym typeface="Spectral"/>
              </a:endParaRPr>
            </a:p>
          </p:txBody>
        </p:sp>
        <p:sp>
          <p:nvSpPr>
            <p:cNvPr id="129" name="Google Shape;62;p13">
              <a:extLst>
                <a:ext uri="{FF2B5EF4-FFF2-40B4-BE49-F238E27FC236}">
                  <a16:creationId xmlns:a16="http://schemas.microsoft.com/office/drawing/2014/main" id="{CE364D08-A2B4-F45D-2312-C2BB7B335978}"/>
                </a:ext>
              </a:extLst>
            </p:cNvPr>
            <p:cNvSpPr txBox="1"/>
            <p:nvPr/>
          </p:nvSpPr>
          <p:spPr>
            <a:xfrm>
              <a:off x="6048756" y="-1120918"/>
              <a:ext cx="927331" cy="304914"/>
            </a:xfrm>
            <a:prstGeom prst="rect">
              <a:avLst/>
            </a:prstGeom>
            <a:noFill/>
            <a:ln>
              <a:noFill/>
            </a:ln>
          </p:spPr>
          <p:txBody>
            <a:bodyPr spcFirstLastPara="1" wrap="square" lIns="91425" tIns="91425" rIns="91425" bIns="91425" anchor="ctr" anchorCtr="0">
              <a:noAutofit/>
            </a:bodyPr>
            <a:lstStyle/>
            <a:p>
              <a:pPr algn="ctr"/>
              <a:r>
                <a:rPr lang="en" sz="1600" dirty="0">
                  <a:latin typeface="Arial" panose="020B0604020202020204" pitchFamily="34" charset="0"/>
                  <a:ea typeface="Spectral"/>
                  <a:cs typeface="Arial" panose="020B0604020202020204" pitchFamily="34" charset="0"/>
                  <a:sym typeface="Spectral"/>
                </a:rPr>
                <a:t>Low</a:t>
              </a:r>
              <a:endParaRPr sz="1600" dirty="0">
                <a:latin typeface="Arial" panose="020B0604020202020204" pitchFamily="34" charset="0"/>
                <a:ea typeface="Spectral"/>
                <a:cs typeface="Arial" panose="020B0604020202020204" pitchFamily="34" charset="0"/>
                <a:sym typeface="Spectral"/>
              </a:endParaRPr>
            </a:p>
          </p:txBody>
        </p:sp>
      </p:grpSp>
      <p:sp>
        <p:nvSpPr>
          <p:cNvPr id="130" name="Content Placeholder 2">
            <a:extLst>
              <a:ext uri="{FF2B5EF4-FFF2-40B4-BE49-F238E27FC236}">
                <a16:creationId xmlns:a16="http://schemas.microsoft.com/office/drawing/2014/main" id="{4CDFCE83-7E37-F230-4950-D624E4090EAE}"/>
              </a:ext>
            </a:extLst>
          </p:cNvPr>
          <p:cNvSpPr txBox="1">
            <a:spLocks/>
          </p:cNvSpPr>
          <p:nvPr/>
        </p:nvSpPr>
        <p:spPr>
          <a:xfrm>
            <a:off x="558047" y="2130904"/>
            <a:ext cx="1111688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err="1"/>
              <a:t>jActiveModules</a:t>
            </a:r>
            <a:r>
              <a:rPr lang="en-US" dirty="0"/>
              <a:t> </a:t>
            </a:r>
            <a:r>
              <a:rPr lang="en-US" dirty="0">
                <a:solidFill>
                  <a:schemeClr val="bg1">
                    <a:lumMod val="50000"/>
                  </a:schemeClr>
                </a:solidFill>
              </a:rPr>
              <a:t>[</a:t>
            </a:r>
            <a:r>
              <a:rPr lang="en-US" dirty="0" err="1">
                <a:solidFill>
                  <a:schemeClr val="bg1">
                    <a:lumMod val="50000"/>
                  </a:schemeClr>
                </a:solidFill>
              </a:rPr>
              <a:t>Ideker</a:t>
            </a:r>
            <a:r>
              <a:rPr lang="en-US" dirty="0">
                <a:solidFill>
                  <a:schemeClr val="bg1">
                    <a:lumMod val="50000"/>
                  </a:schemeClr>
                </a:solidFill>
              </a:rPr>
              <a:t> et al. 2002] </a:t>
            </a:r>
            <a:r>
              <a:rPr lang="en-US" dirty="0"/>
              <a:t>finds max scoring connected subnetworks, but often yields </a:t>
            </a:r>
            <a:r>
              <a:rPr lang="en-US" b="1" dirty="0"/>
              <a:t>large</a:t>
            </a:r>
            <a:r>
              <a:rPr lang="en-US" dirty="0"/>
              <a:t> subnetworks </a:t>
            </a:r>
          </a:p>
          <a:p>
            <a:pPr lvl="1"/>
            <a:r>
              <a:rPr lang="en-US" dirty="0" err="1">
                <a:sym typeface="Wingdings" pitchFamily="2" charset="2"/>
              </a:rPr>
              <a:t>jActiveModules</a:t>
            </a:r>
            <a:r>
              <a:rPr lang="en-US" dirty="0">
                <a:sym typeface="Wingdings" pitchFamily="2" charset="2"/>
              </a:rPr>
              <a:t> score (maximum likelihood estimator) is </a:t>
            </a:r>
            <a:r>
              <a:rPr lang="en-US" b="1" dirty="0">
                <a:sym typeface="Wingdings" pitchFamily="2" charset="2"/>
              </a:rPr>
              <a:t>biased</a:t>
            </a:r>
            <a:r>
              <a:rPr lang="en-US" dirty="0">
                <a:sym typeface="Wingdings" pitchFamily="2" charset="2"/>
              </a:rPr>
              <a:t>!  </a:t>
            </a:r>
            <a:r>
              <a:rPr lang="en-US" dirty="0">
                <a:solidFill>
                  <a:schemeClr val="bg1">
                    <a:lumMod val="50000"/>
                  </a:schemeClr>
                </a:solidFill>
                <a:sym typeface="Wingdings" pitchFamily="2" charset="2"/>
              </a:rPr>
              <a:t>[Reyna et al. 2020, 2021.  Chitra et al. ICML 2021]</a:t>
            </a:r>
          </a:p>
        </p:txBody>
      </p:sp>
    </p:spTree>
    <p:extLst>
      <p:ext uri="{BB962C8B-B14F-4D97-AF65-F5344CB8AC3E}">
        <p14:creationId xmlns:p14="http://schemas.microsoft.com/office/powerpoint/2010/main" val="1877871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F826-857B-0A98-4941-09BAFF1668CF}"/>
              </a:ext>
            </a:extLst>
          </p:cNvPr>
          <p:cNvSpPr>
            <a:spLocks noGrp="1"/>
          </p:cNvSpPr>
          <p:nvPr>
            <p:ph type="title"/>
          </p:nvPr>
        </p:nvSpPr>
        <p:spPr/>
        <p:txBody>
          <a:bodyPr/>
          <a:lstStyle/>
          <a:p>
            <a:r>
              <a:rPr lang="en-US" dirty="0"/>
              <a:t>Summary/Discussion Points</a:t>
            </a:r>
          </a:p>
        </p:txBody>
      </p:sp>
      <p:sp>
        <p:nvSpPr>
          <p:cNvPr id="3" name="Content Placeholder 2">
            <a:extLst>
              <a:ext uri="{FF2B5EF4-FFF2-40B4-BE49-F238E27FC236}">
                <a16:creationId xmlns:a16="http://schemas.microsoft.com/office/drawing/2014/main" id="{7805E532-AD5B-975E-E091-41E001C0667C}"/>
              </a:ext>
            </a:extLst>
          </p:cNvPr>
          <p:cNvSpPr>
            <a:spLocks noGrp="1"/>
          </p:cNvSpPr>
          <p:nvPr>
            <p:ph idx="1"/>
          </p:nvPr>
        </p:nvSpPr>
        <p:spPr>
          <a:xfrm>
            <a:off x="509708" y="1477167"/>
            <a:ext cx="11608546" cy="941736"/>
          </a:xfrm>
          <a:ln w="25400">
            <a:solidFill>
              <a:srgbClr val="C00000"/>
            </a:solidFill>
          </a:ln>
        </p:spPr>
        <p:txBody>
          <a:bodyPr>
            <a:normAutofit/>
          </a:bodyPr>
          <a:lstStyle/>
          <a:p>
            <a:pPr marL="0" indent="0">
              <a:buNone/>
            </a:pPr>
            <a:r>
              <a:rPr lang="en-US" dirty="0"/>
              <a:t>3. </a:t>
            </a:r>
            <a:r>
              <a:rPr lang="en-US" dirty="0">
                <a:sym typeface="Wingdings" pitchFamily="2" charset="2"/>
              </a:rPr>
              <a:t>Choice of subnetwork family (connected subnetworks, dense subnetworks, propagation subnetworks, etc.) largely based on empirical performance</a:t>
            </a:r>
            <a:endParaRPr lang="en-US" dirty="0"/>
          </a:p>
        </p:txBody>
      </p:sp>
      <p:pic>
        <p:nvPicPr>
          <p:cNvPr id="4" name="Content Placeholder 4">
            <a:extLst>
              <a:ext uri="{FF2B5EF4-FFF2-40B4-BE49-F238E27FC236}">
                <a16:creationId xmlns:a16="http://schemas.microsoft.com/office/drawing/2014/main" id="{D017E8E8-335B-53CC-F681-36EAF933114F}"/>
              </a:ext>
            </a:extLst>
          </p:cNvPr>
          <p:cNvPicPr>
            <a:picLocks noChangeAspect="1"/>
          </p:cNvPicPr>
          <p:nvPr/>
        </p:nvPicPr>
        <p:blipFill rotWithShape="1">
          <a:blip r:embed="rId2"/>
          <a:srcRect l="74840" t="12364" r="2042" b="47956"/>
          <a:stretch/>
        </p:blipFill>
        <p:spPr>
          <a:xfrm>
            <a:off x="509708" y="2782888"/>
            <a:ext cx="3696950" cy="3428633"/>
          </a:xfrm>
          <a:prstGeom prst="rect">
            <a:avLst/>
          </a:prstGeom>
        </p:spPr>
      </p:pic>
      <p:sp>
        <p:nvSpPr>
          <p:cNvPr id="5" name="TextBox 4">
            <a:extLst>
              <a:ext uri="{FF2B5EF4-FFF2-40B4-BE49-F238E27FC236}">
                <a16:creationId xmlns:a16="http://schemas.microsoft.com/office/drawing/2014/main" id="{E2D816B8-1EE7-BFB7-B8C6-10BFDCC7F168}"/>
              </a:ext>
            </a:extLst>
          </p:cNvPr>
          <p:cNvSpPr txBox="1"/>
          <p:nvPr/>
        </p:nvSpPr>
        <p:spPr>
          <a:xfrm>
            <a:off x="4206658" y="3165785"/>
            <a:ext cx="3269036" cy="461665"/>
          </a:xfrm>
          <a:prstGeom prst="rect">
            <a:avLst/>
          </a:prstGeom>
          <a:noFill/>
        </p:spPr>
        <p:txBody>
          <a:bodyPr wrap="none" rtlCol="0">
            <a:spAutoFit/>
          </a:bodyPr>
          <a:lstStyle/>
          <a:p>
            <a:r>
              <a:rPr lang="en-US" sz="2400" b="1" dirty="0"/>
              <a:t>Connected subnetworks</a:t>
            </a:r>
          </a:p>
        </p:txBody>
      </p:sp>
      <p:sp>
        <p:nvSpPr>
          <p:cNvPr id="6" name="TextBox 5">
            <a:extLst>
              <a:ext uri="{FF2B5EF4-FFF2-40B4-BE49-F238E27FC236}">
                <a16:creationId xmlns:a16="http://schemas.microsoft.com/office/drawing/2014/main" id="{73288088-722F-206E-9851-7FEF1012BEC8}"/>
              </a:ext>
            </a:extLst>
          </p:cNvPr>
          <p:cNvSpPr txBox="1"/>
          <p:nvPr/>
        </p:nvSpPr>
        <p:spPr>
          <a:xfrm>
            <a:off x="4206657" y="4144777"/>
            <a:ext cx="3370795" cy="461665"/>
          </a:xfrm>
          <a:prstGeom prst="rect">
            <a:avLst/>
          </a:prstGeom>
          <a:noFill/>
        </p:spPr>
        <p:txBody>
          <a:bodyPr wrap="none" rtlCol="0">
            <a:spAutoFit/>
          </a:bodyPr>
          <a:lstStyle/>
          <a:p>
            <a:r>
              <a:rPr lang="en-US" sz="2400" b="1" dirty="0"/>
              <a:t>Edge-dense subnetworks</a:t>
            </a:r>
          </a:p>
        </p:txBody>
      </p:sp>
      <p:sp>
        <p:nvSpPr>
          <p:cNvPr id="7" name="TextBox 6">
            <a:extLst>
              <a:ext uri="{FF2B5EF4-FFF2-40B4-BE49-F238E27FC236}">
                <a16:creationId xmlns:a16="http://schemas.microsoft.com/office/drawing/2014/main" id="{5D536CC6-D8D5-AD2A-7E18-BC140BB5C4D7}"/>
              </a:ext>
            </a:extLst>
          </p:cNvPr>
          <p:cNvSpPr txBox="1"/>
          <p:nvPr/>
        </p:nvSpPr>
        <p:spPr>
          <a:xfrm>
            <a:off x="4251874" y="5021386"/>
            <a:ext cx="1189749" cy="461665"/>
          </a:xfrm>
          <a:prstGeom prst="rect">
            <a:avLst/>
          </a:prstGeom>
          <a:noFill/>
        </p:spPr>
        <p:txBody>
          <a:bodyPr wrap="none" rtlCol="0">
            <a:spAutoFit/>
          </a:bodyPr>
          <a:lstStyle/>
          <a:p>
            <a:r>
              <a:rPr lang="en-US" sz="2400" b="1" dirty="0"/>
              <a:t>Min-cut</a:t>
            </a:r>
          </a:p>
        </p:txBody>
      </p:sp>
      <p:pic>
        <p:nvPicPr>
          <p:cNvPr id="8" name="Picture 2" descr="Figure 1">
            <a:extLst>
              <a:ext uri="{FF2B5EF4-FFF2-40B4-BE49-F238E27FC236}">
                <a16:creationId xmlns:a16="http://schemas.microsoft.com/office/drawing/2014/main" id="{EF50CC7E-7E12-4E0D-52AD-962767D7C0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300" b="73096"/>
          <a:stretch/>
        </p:blipFill>
        <p:spPr bwMode="auto">
          <a:xfrm>
            <a:off x="8772168" y="3274759"/>
            <a:ext cx="2364242" cy="29367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1A6AB6-FFD6-0A5C-1038-24B7C810D807}"/>
              </a:ext>
            </a:extLst>
          </p:cNvPr>
          <p:cNvSpPr txBox="1"/>
          <p:nvPr/>
        </p:nvSpPr>
        <p:spPr>
          <a:xfrm>
            <a:off x="8457922" y="2814005"/>
            <a:ext cx="3170355" cy="461665"/>
          </a:xfrm>
          <a:prstGeom prst="rect">
            <a:avLst/>
          </a:prstGeom>
          <a:noFill/>
        </p:spPr>
        <p:txBody>
          <a:bodyPr wrap="none" rtlCol="0">
            <a:spAutoFit/>
          </a:bodyPr>
          <a:lstStyle/>
          <a:p>
            <a:r>
              <a:rPr lang="en-US" sz="2400" b="1" dirty="0"/>
              <a:t>Diffusion / propagation</a:t>
            </a:r>
          </a:p>
        </p:txBody>
      </p:sp>
    </p:spTree>
    <p:extLst>
      <p:ext uri="{BB962C8B-B14F-4D97-AF65-F5344CB8AC3E}">
        <p14:creationId xmlns:p14="http://schemas.microsoft.com/office/powerpoint/2010/main" val="265559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AE9D974-8B41-5412-970C-6139E267F3A2}"/>
              </a:ext>
            </a:extLst>
          </p:cNvPr>
          <p:cNvSpPr>
            <a:spLocks noChangeArrowheads="1"/>
          </p:cNvSpPr>
          <p:nvPr/>
        </p:nvSpPr>
        <p:spPr bwMode="auto">
          <a:xfrm>
            <a:off x="-83976" y="1370046"/>
            <a:ext cx="12275976" cy="1470025"/>
          </a:xfrm>
          <a:prstGeom prst="rect">
            <a:avLst/>
          </a:prstGeom>
          <a:noFill/>
          <a:ln w="9525">
            <a:noFill/>
            <a:miter lim="800000"/>
            <a:headEnd/>
            <a:tailEnd/>
          </a:ln>
          <a:effectLst/>
        </p:spPr>
        <p:txBody>
          <a:bodyPr/>
          <a:lstStyle/>
          <a:p>
            <a:pPr algn="ctr"/>
            <a:r>
              <a:rPr lang="en-US" sz="6600" i="0" dirty="0">
                <a:effectLst/>
                <a:latin typeface="Roboto"/>
              </a:rPr>
              <a:t>Subtopic 4:</a:t>
            </a:r>
          </a:p>
          <a:p>
            <a:pPr algn="ctr"/>
            <a:r>
              <a:rPr lang="en-US" sz="5500" dirty="0"/>
              <a:t>Differential Network Analysis</a:t>
            </a:r>
          </a:p>
        </p:txBody>
      </p:sp>
      <p:sp>
        <p:nvSpPr>
          <p:cNvPr id="3" name="Rectangle 7">
            <a:extLst>
              <a:ext uri="{FF2B5EF4-FFF2-40B4-BE49-F238E27FC236}">
                <a16:creationId xmlns:a16="http://schemas.microsoft.com/office/drawing/2014/main" id="{B6153345-1709-CAFA-8E74-735D74AC2E33}"/>
              </a:ext>
            </a:extLst>
          </p:cNvPr>
          <p:cNvSpPr>
            <a:spLocks noChangeArrowheads="1"/>
          </p:cNvSpPr>
          <p:nvPr/>
        </p:nvSpPr>
        <p:spPr bwMode="auto">
          <a:xfrm>
            <a:off x="0" y="6266828"/>
            <a:ext cx="12192000" cy="433230"/>
          </a:xfrm>
          <a:prstGeom prst="rect">
            <a:avLst/>
          </a:prstGeom>
          <a:noFill/>
          <a:ln w="9525">
            <a:noFill/>
            <a:miter lim="800000"/>
            <a:headEnd/>
            <a:tailEnd/>
          </a:ln>
          <a:effectLst/>
        </p:spPr>
        <p:txBody>
          <a:bodyPr/>
          <a:lstStyle/>
          <a:p>
            <a:pPr algn="ctr" eaLnBrk="1" hangingPunct="1">
              <a:lnSpc>
                <a:spcPct val="80000"/>
              </a:lnSpc>
              <a:spcBef>
                <a:spcPct val="20000"/>
              </a:spcBef>
              <a:buClr>
                <a:schemeClr val="hlink"/>
              </a:buClr>
              <a:buFont typeface="Wingdings" pitchFamily="2" charset="2"/>
              <a:buNone/>
              <a:defRPr/>
            </a:pPr>
            <a:r>
              <a:rPr lang="en-US" sz="2800" dirty="0"/>
              <a:t>Holly Yang; Kimberly Glass</a:t>
            </a:r>
          </a:p>
        </p:txBody>
      </p:sp>
    </p:spTree>
    <p:extLst>
      <p:ext uri="{BB962C8B-B14F-4D97-AF65-F5344CB8AC3E}">
        <p14:creationId xmlns:p14="http://schemas.microsoft.com/office/powerpoint/2010/main" val="2819073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38033" y="4873752"/>
            <a:ext cx="2829092" cy="1527048"/>
            <a:chOff x="314033" y="4873752"/>
            <a:chExt cx="2829092" cy="1527048"/>
          </a:xfrm>
        </p:grpSpPr>
        <p:pic>
          <p:nvPicPr>
            <p:cNvPr id="5122" name="Picture 2" descr="C:\Users\kglass\Dropbox\Presentation\Barabasi\People\oldwoman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33" y="4873752"/>
              <a:ext cx="1221638" cy="15270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23925" y="4876800"/>
              <a:ext cx="1219200" cy="15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9" name="Group 128"/>
          <p:cNvGrpSpPr/>
          <p:nvPr/>
        </p:nvGrpSpPr>
        <p:grpSpPr>
          <a:xfrm>
            <a:off x="2819400" y="5074920"/>
            <a:ext cx="1676400" cy="236224"/>
            <a:chOff x="1295400" y="5074920"/>
            <a:chExt cx="1676400" cy="236224"/>
          </a:xfrm>
        </p:grpSpPr>
        <p:sp>
          <p:nvSpPr>
            <p:cNvPr id="132" name="Arc 131"/>
            <p:cNvSpPr/>
            <p:nvPr/>
          </p:nvSpPr>
          <p:spPr>
            <a:xfrm>
              <a:off x="2788920" y="5219704"/>
              <a:ext cx="182880" cy="91440"/>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Oval 127"/>
            <p:cNvSpPr/>
            <p:nvPr/>
          </p:nvSpPr>
          <p:spPr>
            <a:xfrm>
              <a:off x="1295400" y="5074920"/>
              <a:ext cx="27432" cy="27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flipV="1">
              <a:off x="2895600" y="5077968"/>
              <a:ext cx="27432" cy="27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p:nvPr/>
        </p:nvGrpSpPr>
        <p:grpSpPr>
          <a:xfrm>
            <a:off x="2800364" y="5074921"/>
            <a:ext cx="1695436" cy="235265"/>
            <a:chOff x="1276364" y="5075879"/>
            <a:chExt cx="1695436" cy="235265"/>
          </a:xfrm>
        </p:grpSpPr>
        <p:sp>
          <p:nvSpPr>
            <p:cNvPr id="137" name="Arc 136"/>
            <p:cNvSpPr/>
            <p:nvPr/>
          </p:nvSpPr>
          <p:spPr>
            <a:xfrm rot="10800000">
              <a:off x="1276364" y="5182559"/>
              <a:ext cx="228600" cy="76200"/>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Arc 137"/>
            <p:cNvSpPr/>
            <p:nvPr/>
          </p:nvSpPr>
          <p:spPr>
            <a:xfrm>
              <a:off x="2788920" y="5219704"/>
              <a:ext cx="182880" cy="91440"/>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Oval 138"/>
            <p:cNvSpPr/>
            <p:nvPr/>
          </p:nvSpPr>
          <p:spPr>
            <a:xfrm>
              <a:off x="1295400" y="5075879"/>
              <a:ext cx="27432" cy="27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flipV="1">
              <a:off x="2895600" y="5077968"/>
              <a:ext cx="27432" cy="27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124"/>
          <p:cNvSpPr txBox="1">
            <a:spLocks noChangeArrowheads="1"/>
          </p:cNvSpPr>
          <p:nvPr/>
        </p:nvSpPr>
        <p:spPr bwMode="auto">
          <a:xfrm>
            <a:off x="0" y="130314"/>
            <a:ext cx="12192000" cy="769441"/>
          </a:xfrm>
          <a:prstGeom prst="rect">
            <a:avLst/>
          </a:prstGeom>
          <a:noFill/>
          <a:ln w="9525">
            <a:noFill/>
            <a:miter lim="800000"/>
            <a:headEnd/>
            <a:tailEnd/>
          </a:ln>
        </p:spPr>
        <p:txBody>
          <a:bodyPr wrap="square">
            <a:spAutoFit/>
          </a:bodyPr>
          <a:lstStyle/>
          <a:p>
            <a:pPr algn="ctr"/>
            <a:r>
              <a:rPr lang="en-US" sz="4400" dirty="0">
                <a:latin typeface="Arial" pitchFamily="34" charset="0"/>
                <a:cs typeface="Arial" pitchFamily="34" charset="0"/>
              </a:rPr>
              <a:t>Why compare biological networks?</a:t>
            </a:r>
          </a:p>
        </p:txBody>
      </p:sp>
      <p:pic>
        <p:nvPicPr>
          <p:cNvPr id="3" name="Picture 2" descr="C:\Users\kglass\Dropbox\Presentation\ChanningTalk\girl.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64958" y="1662248"/>
            <a:ext cx="964522" cy="1209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063406" y="1596769"/>
            <a:ext cx="962928" cy="120700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947782" y="3124200"/>
            <a:ext cx="2792290" cy="1492380"/>
            <a:chOff x="229407" y="2975231"/>
            <a:chExt cx="2792290" cy="1492380"/>
          </a:xfrm>
        </p:grpSpPr>
        <p:pic>
          <p:nvPicPr>
            <p:cNvPr id="15" name="Picture 4" descr="C:\Users\kglass\Dropbox\PANDA\Alzheimers\50K_Materials\VideoMaterials\gir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7599" y="3004571"/>
              <a:ext cx="94409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29407" y="2975231"/>
              <a:ext cx="944098" cy="1463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113"/>
          <p:cNvGrpSpPr>
            <a:grpSpLocks noChangeAspect="1"/>
          </p:cNvGrpSpPr>
          <p:nvPr/>
        </p:nvGrpSpPr>
        <p:grpSpPr bwMode="auto">
          <a:xfrm>
            <a:off x="5752863" y="3312456"/>
            <a:ext cx="2010012" cy="2819400"/>
            <a:chOff x="258703" y="2224076"/>
            <a:chExt cx="3216017" cy="4511911"/>
          </a:xfrm>
        </p:grpSpPr>
        <p:grpSp>
          <p:nvGrpSpPr>
            <p:cNvPr id="62" name="Group 107"/>
            <p:cNvGrpSpPr>
              <a:grpSpLocks/>
            </p:cNvGrpSpPr>
            <p:nvPr/>
          </p:nvGrpSpPr>
          <p:grpSpPr bwMode="auto">
            <a:xfrm>
              <a:off x="1219200" y="2224076"/>
              <a:ext cx="2255520" cy="3719524"/>
              <a:chOff x="914400" y="2224076"/>
              <a:chExt cx="2255520" cy="3719524"/>
            </a:xfrm>
          </p:grpSpPr>
          <p:grpSp>
            <p:nvGrpSpPr>
              <p:cNvPr id="64" name="Group 105"/>
              <p:cNvGrpSpPr>
                <a:grpSpLocks/>
              </p:cNvGrpSpPr>
              <p:nvPr/>
            </p:nvGrpSpPr>
            <p:grpSpPr bwMode="auto">
              <a:xfrm>
                <a:off x="914400" y="3276600"/>
                <a:ext cx="2255520" cy="2667000"/>
                <a:chOff x="914400" y="3352800"/>
                <a:chExt cx="2255520" cy="2667000"/>
              </a:xfrm>
            </p:grpSpPr>
            <p:cxnSp>
              <p:nvCxnSpPr>
                <p:cNvPr id="66" name="Straight Connector 65"/>
                <p:cNvCxnSpPr/>
                <p:nvPr/>
              </p:nvCxnSpPr>
              <p:spPr>
                <a:xfrm rot="5400000" flipH="1" flipV="1">
                  <a:off x="2155729" y="4555017"/>
                  <a:ext cx="986027" cy="573088"/>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914400" y="35052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a:xfrm>
                  <a:off x="1676400" y="33528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68"/>
                <p:cNvSpPr/>
                <p:nvPr/>
              </p:nvSpPr>
              <p:spPr>
                <a:xfrm>
                  <a:off x="2209800" y="41910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Oval 69"/>
                <p:cNvSpPr/>
                <p:nvPr/>
              </p:nvSpPr>
              <p:spPr>
                <a:xfrm>
                  <a:off x="1143000" y="44958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Oval 70"/>
                <p:cNvSpPr/>
                <p:nvPr/>
              </p:nvSpPr>
              <p:spPr>
                <a:xfrm>
                  <a:off x="2895600" y="41148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Oval 71"/>
                <p:cNvSpPr/>
                <p:nvPr/>
              </p:nvSpPr>
              <p:spPr>
                <a:xfrm>
                  <a:off x="1600200" y="39624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a:xfrm>
                  <a:off x="2743200" y="574548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Oval 73"/>
                <p:cNvSpPr/>
                <p:nvPr/>
              </p:nvSpPr>
              <p:spPr>
                <a:xfrm>
                  <a:off x="1752600" y="47244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Oval 74"/>
                <p:cNvSpPr/>
                <p:nvPr/>
              </p:nvSpPr>
              <p:spPr>
                <a:xfrm>
                  <a:off x="2133600" y="51816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Oval 75"/>
                <p:cNvSpPr/>
                <p:nvPr/>
              </p:nvSpPr>
              <p:spPr>
                <a:xfrm>
                  <a:off x="2895600" y="49530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76"/>
                <p:cNvSpPr/>
                <p:nvPr/>
              </p:nvSpPr>
              <p:spPr>
                <a:xfrm>
                  <a:off x="2743200" y="3429000"/>
                  <a:ext cx="274320" cy="27432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8" name="Straight Connector 77"/>
                <p:cNvCxnSpPr/>
                <p:nvPr/>
              </p:nvCxnSpPr>
              <p:spPr>
                <a:xfrm flipV="1">
                  <a:off x="1189038" y="3489542"/>
                  <a:ext cx="487362" cy="15242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flipH="1">
                  <a:off x="1758093" y="3739655"/>
                  <a:ext cx="644649"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874838" y="4099260"/>
                  <a:ext cx="374650" cy="131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1339023" y="4235044"/>
                  <a:ext cx="339791" cy="26193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2751891" y="3833318"/>
                  <a:ext cx="411241"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2751877" y="4671665"/>
                  <a:ext cx="5636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405800" y="4463710"/>
                  <a:ext cx="568435" cy="49053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1948623" y="4463688"/>
                  <a:ext cx="339791" cy="261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1948630" y="4997184"/>
                  <a:ext cx="263576" cy="1857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2698699" y="5410804"/>
                  <a:ext cx="517625"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2329600" y="3777763"/>
                  <a:ext cx="568435" cy="338138"/>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p:cNvCxnSpPr/>
              <p:nvPr/>
            </p:nvCxnSpPr>
            <p:spPr>
              <a:xfrm>
                <a:off x="2302724" y="2224076"/>
                <a:ext cx="0" cy="83159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258703" y="5258374"/>
              <a:ext cx="2255898" cy="1477613"/>
            </a:xfrm>
            <a:prstGeom prst="rect">
              <a:avLst/>
            </a:prstGeom>
            <a:noFill/>
          </p:spPr>
          <p:txBody>
            <a:bodyPr wrap="none">
              <a:spAutoFit/>
            </a:bodyPr>
            <a:lstStyle/>
            <a:p>
              <a:pPr algn="ctr">
                <a:defRPr/>
              </a:pPr>
              <a:r>
                <a:rPr lang="en-US" b="1" dirty="0"/>
                <a:t>Susan:</a:t>
              </a:r>
            </a:p>
            <a:p>
              <a:pPr algn="ctr">
                <a:defRPr/>
              </a:pPr>
              <a:r>
                <a:rPr lang="en-US" b="1" dirty="0"/>
                <a:t>Responsive</a:t>
              </a:r>
            </a:p>
            <a:p>
              <a:pPr algn="ctr">
                <a:defRPr/>
              </a:pPr>
              <a:r>
                <a:rPr lang="en-US" b="1" dirty="0"/>
                <a:t>to treatment</a:t>
              </a:r>
            </a:p>
          </p:txBody>
        </p:sp>
      </p:grpSp>
      <p:grpSp>
        <p:nvGrpSpPr>
          <p:cNvPr id="89" name="Group 114"/>
          <p:cNvGrpSpPr>
            <a:grpSpLocks noChangeAspect="1"/>
          </p:cNvGrpSpPr>
          <p:nvPr/>
        </p:nvGrpSpPr>
        <p:grpSpPr bwMode="auto">
          <a:xfrm>
            <a:off x="8225604" y="3312456"/>
            <a:ext cx="2116794" cy="2819400"/>
            <a:chOff x="4994550" y="2223772"/>
            <a:chExt cx="3387450" cy="4512265"/>
          </a:xfrm>
        </p:grpSpPr>
        <p:grpSp>
          <p:nvGrpSpPr>
            <p:cNvPr id="90" name="Group 108"/>
            <p:cNvGrpSpPr>
              <a:grpSpLocks/>
            </p:cNvGrpSpPr>
            <p:nvPr/>
          </p:nvGrpSpPr>
          <p:grpSpPr bwMode="auto">
            <a:xfrm>
              <a:off x="6126480" y="2223772"/>
              <a:ext cx="2255520" cy="3719828"/>
              <a:chOff x="5821680" y="2223772"/>
              <a:chExt cx="2255520" cy="3719828"/>
            </a:xfrm>
          </p:grpSpPr>
          <p:grpSp>
            <p:nvGrpSpPr>
              <p:cNvPr id="92" name="Group 106"/>
              <p:cNvGrpSpPr>
                <a:grpSpLocks/>
              </p:cNvGrpSpPr>
              <p:nvPr/>
            </p:nvGrpSpPr>
            <p:grpSpPr bwMode="auto">
              <a:xfrm>
                <a:off x="5821680" y="3276600"/>
                <a:ext cx="2255520" cy="2667000"/>
                <a:chOff x="5821680" y="3276600"/>
                <a:chExt cx="2255520" cy="2667000"/>
              </a:xfrm>
            </p:grpSpPr>
            <p:sp>
              <p:nvSpPr>
                <p:cNvPr id="94" name="Oval 93"/>
                <p:cNvSpPr/>
                <p:nvPr/>
              </p:nvSpPr>
              <p:spPr>
                <a:xfrm>
                  <a:off x="5821680" y="34290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Oval 94"/>
                <p:cNvSpPr/>
                <p:nvPr/>
              </p:nvSpPr>
              <p:spPr>
                <a:xfrm>
                  <a:off x="6583680" y="32766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Oval 95"/>
                <p:cNvSpPr/>
                <p:nvPr/>
              </p:nvSpPr>
              <p:spPr>
                <a:xfrm>
                  <a:off x="7117080" y="41148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Oval 96"/>
                <p:cNvSpPr/>
                <p:nvPr/>
              </p:nvSpPr>
              <p:spPr>
                <a:xfrm>
                  <a:off x="6050280" y="44196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Oval 97"/>
                <p:cNvSpPr/>
                <p:nvPr/>
              </p:nvSpPr>
              <p:spPr>
                <a:xfrm>
                  <a:off x="7802880" y="40386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Oval 98"/>
                <p:cNvSpPr/>
                <p:nvPr/>
              </p:nvSpPr>
              <p:spPr>
                <a:xfrm>
                  <a:off x="6507480" y="38862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Oval 99"/>
                <p:cNvSpPr/>
                <p:nvPr/>
              </p:nvSpPr>
              <p:spPr>
                <a:xfrm>
                  <a:off x="7650480" y="566928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Oval 100"/>
                <p:cNvSpPr/>
                <p:nvPr/>
              </p:nvSpPr>
              <p:spPr>
                <a:xfrm>
                  <a:off x="6659880" y="46482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Oval 101"/>
                <p:cNvSpPr/>
                <p:nvPr/>
              </p:nvSpPr>
              <p:spPr>
                <a:xfrm>
                  <a:off x="7040880" y="51054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Oval 102"/>
                <p:cNvSpPr/>
                <p:nvPr/>
              </p:nvSpPr>
              <p:spPr>
                <a:xfrm>
                  <a:off x="7802880" y="48768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Oval 103"/>
                <p:cNvSpPr/>
                <p:nvPr/>
              </p:nvSpPr>
              <p:spPr>
                <a:xfrm>
                  <a:off x="7650480" y="3352800"/>
                  <a:ext cx="274320" cy="27432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5" name="Straight Connector 104"/>
                <p:cNvCxnSpPr/>
                <p:nvPr/>
              </p:nvCxnSpPr>
              <p:spPr>
                <a:xfrm flipV="1">
                  <a:off x="6095660" y="3413132"/>
                  <a:ext cx="487447" cy="1524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6200000" flipH="1">
                  <a:off x="6664844" y="3663249"/>
                  <a:ext cx="644700" cy="33819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781578" y="4022898"/>
                  <a:ext cx="374714" cy="1317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6245688" y="4158680"/>
                  <a:ext cx="339817" cy="261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7658802" y="3756927"/>
                  <a:ext cx="411274" cy="15242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7658794" y="4595347"/>
                  <a:ext cx="5637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7312659" y="4387354"/>
                  <a:ext cx="568480" cy="490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96" idx="4"/>
                  <a:endCxn id="102" idx="0"/>
                </p:cNvCxnSpPr>
                <p:nvPr/>
              </p:nvCxnSpPr>
              <p:spPr>
                <a:xfrm flipH="1">
                  <a:off x="7178041" y="4389120"/>
                  <a:ext cx="76200" cy="7162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6200000" flipH="1">
                  <a:off x="6855396" y="4920883"/>
                  <a:ext cx="263597" cy="1857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7605605" y="5334538"/>
                  <a:ext cx="517666" cy="15242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5864588" y="3853816"/>
                  <a:ext cx="1025804" cy="643047"/>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V="1">
                  <a:off x="5645489" y="4015760"/>
                  <a:ext cx="755855" cy="131785"/>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857791" y="3413132"/>
                  <a:ext cx="792299" cy="76221"/>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p:cNvCxnSpPr/>
              <p:nvPr/>
            </p:nvCxnSpPr>
            <p:spPr>
              <a:xfrm>
                <a:off x="7215834" y="2223772"/>
                <a:ext cx="0" cy="77068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1" name="TextBox 90"/>
            <p:cNvSpPr txBox="1"/>
            <p:nvPr/>
          </p:nvSpPr>
          <p:spPr>
            <a:xfrm>
              <a:off x="4994550" y="5258308"/>
              <a:ext cx="2689094" cy="1477729"/>
            </a:xfrm>
            <a:prstGeom prst="rect">
              <a:avLst/>
            </a:prstGeom>
            <a:noFill/>
          </p:spPr>
          <p:txBody>
            <a:bodyPr wrap="none">
              <a:spAutoFit/>
            </a:bodyPr>
            <a:lstStyle/>
            <a:p>
              <a:pPr algn="ctr">
                <a:defRPr/>
              </a:pPr>
              <a:r>
                <a:rPr lang="en-US" b="1" dirty="0"/>
                <a:t>Jane:</a:t>
              </a:r>
            </a:p>
            <a:p>
              <a:pPr algn="ctr">
                <a:defRPr/>
              </a:pPr>
              <a:r>
                <a:rPr lang="en-US" b="1" dirty="0"/>
                <a:t>Non-responsive</a:t>
              </a:r>
            </a:p>
            <a:p>
              <a:pPr algn="ctr">
                <a:defRPr/>
              </a:pPr>
              <a:r>
                <a:rPr lang="en-US" b="1" dirty="0"/>
                <a:t>to treatment</a:t>
              </a:r>
            </a:p>
          </p:txBody>
        </p:sp>
      </p:grpSp>
      <p:sp>
        <p:nvSpPr>
          <p:cNvPr id="17" name="TextBox 16"/>
          <p:cNvSpPr txBox="1"/>
          <p:nvPr/>
        </p:nvSpPr>
        <p:spPr>
          <a:xfrm>
            <a:off x="2336539" y="1139569"/>
            <a:ext cx="734496" cy="369332"/>
          </a:xfrm>
          <a:prstGeom prst="rect">
            <a:avLst/>
          </a:prstGeom>
          <a:noFill/>
        </p:spPr>
        <p:txBody>
          <a:bodyPr wrap="none" rtlCol="0">
            <a:spAutoFit/>
          </a:bodyPr>
          <a:lstStyle/>
          <a:p>
            <a:pPr algn="ctr"/>
            <a:r>
              <a:rPr lang="en-US" u="sng" dirty="0"/>
              <a:t>Susan</a:t>
            </a:r>
          </a:p>
        </p:txBody>
      </p:sp>
      <p:sp>
        <p:nvSpPr>
          <p:cNvPr id="124" name="TextBox 123"/>
          <p:cNvSpPr txBox="1"/>
          <p:nvPr/>
        </p:nvSpPr>
        <p:spPr>
          <a:xfrm>
            <a:off x="4083919" y="1139569"/>
            <a:ext cx="606256" cy="369332"/>
          </a:xfrm>
          <a:prstGeom prst="rect">
            <a:avLst/>
          </a:prstGeom>
          <a:noFill/>
        </p:spPr>
        <p:txBody>
          <a:bodyPr wrap="none" rtlCol="0">
            <a:spAutoFit/>
          </a:bodyPr>
          <a:lstStyle/>
          <a:p>
            <a:r>
              <a:rPr lang="en-US" u="sng" dirty="0"/>
              <a:t>Jane</a:t>
            </a:r>
          </a:p>
        </p:txBody>
      </p:sp>
      <p:sp>
        <p:nvSpPr>
          <p:cNvPr id="118" name="Arc 117"/>
          <p:cNvSpPr/>
          <p:nvPr/>
        </p:nvSpPr>
        <p:spPr>
          <a:xfrm>
            <a:off x="2708924" y="5212080"/>
            <a:ext cx="182880" cy="91440"/>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9" name="Group 118"/>
          <p:cNvGrpSpPr/>
          <p:nvPr/>
        </p:nvGrpSpPr>
        <p:grpSpPr>
          <a:xfrm>
            <a:off x="6041642" y="1524000"/>
            <a:ext cx="1578358" cy="2181314"/>
            <a:chOff x="5660642" y="1447800"/>
            <a:chExt cx="1578358" cy="2181314"/>
          </a:xfrm>
        </p:grpSpPr>
        <p:grpSp>
          <p:nvGrpSpPr>
            <p:cNvPr id="120" name="Group 123"/>
            <p:cNvGrpSpPr>
              <a:grpSpLocks noChangeAspect="1"/>
            </p:cNvGrpSpPr>
            <p:nvPr/>
          </p:nvGrpSpPr>
          <p:grpSpPr bwMode="auto">
            <a:xfrm>
              <a:off x="5829101" y="1447800"/>
              <a:ext cx="1409899" cy="1666875"/>
              <a:chOff x="3611880" y="457200"/>
              <a:chExt cx="2255520" cy="2667000"/>
            </a:xfrm>
          </p:grpSpPr>
          <p:sp>
            <p:nvSpPr>
              <p:cNvPr id="122" name="Oval 121"/>
              <p:cNvSpPr/>
              <p:nvPr/>
            </p:nvSpPr>
            <p:spPr>
              <a:xfrm>
                <a:off x="3611880" y="6096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Oval 122"/>
              <p:cNvSpPr/>
              <p:nvPr/>
            </p:nvSpPr>
            <p:spPr>
              <a:xfrm>
                <a:off x="4373880" y="4572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Oval 124"/>
              <p:cNvSpPr/>
              <p:nvPr/>
            </p:nvSpPr>
            <p:spPr>
              <a:xfrm>
                <a:off x="4907280" y="12954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Oval 125"/>
              <p:cNvSpPr/>
              <p:nvPr/>
            </p:nvSpPr>
            <p:spPr>
              <a:xfrm>
                <a:off x="3840480" y="16002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Oval 126"/>
              <p:cNvSpPr/>
              <p:nvPr/>
            </p:nvSpPr>
            <p:spPr>
              <a:xfrm>
                <a:off x="5593080" y="12192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Oval 130"/>
              <p:cNvSpPr/>
              <p:nvPr/>
            </p:nvSpPr>
            <p:spPr>
              <a:xfrm>
                <a:off x="4297680" y="10668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Oval 132"/>
              <p:cNvSpPr/>
              <p:nvPr/>
            </p:nvSpPr>
            <p:spPr>
              <a:xfrm>
                <a:off x="5440680" y="284988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Oval 134"/>
              <p:cNvSpPr/>
              <p:nvPr/>
            </p:nvSpPr>
            <p:spPr>
              <a:xfrm>
                <a:off x="4450080" y="18288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Oval 140"/>
              <p:cNvSpPr/>
              <p:nvPr/>
            </p:nvSpPr>
            <p:spPr>
              <a:xfrm>
                <a:off x="4831080" y="22860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Oval 141"/>
              <p:cNvSpPr/>
              <p:nvPr/>
            </p:nvSpPr>
            <p:spPr>
              <a:xfrm>
                <a:off x="5593080" y="20574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Oval 142"/>
              <p:cNvSpPr/>
              <p:nvPr/>
            </p:nvSpPr>
            <p:spPr>
              <a:xfrm>
                <a:off x="5440680" y="5334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4" name="Straight Connector 143"/>
              <p:cNvCxnSpPr/>
              <p:nvPr/>
            </p:nvCxnSpPr>
            <p:spPr>
              <a:xfrm flipV="1">
                <a:off x="3886478" y="593725"/>
                <a:ext cx="487295"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4455472" y="843781"/>
                <a:ext cx="644525" cy="338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572182" y="1203325"/>
                <a:ext cx="374597" cy="131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4036452" y="1339075"/>
                <a:ext cx="339725" cy="261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6200000" flipH="1">
                <a:off x="5449124" y="937430"/>
                <a:ext cx="411162" cy="152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5449113" y="1775619"/>
                <a:ext cx="563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flipH="1">
                <a:off x="5103086" y="1567691"/>
                <a:ext cx="568325" cy="490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5400000">
                <a:off x="4645967" y="1567675"/>
                <a:ext cx="339725" cy="261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16200000" flipH="1">
                <a:off x="4645972" y="2101070"/>
                <a:ext cx="263525" cy="1857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5400000">
                <a:off x="5395942" y="2514612"/>
                <a:ext cx="517525" cy="152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1" name="TextBox 120"/>
            <p:cNvSpPr txBox="1">
              <a:spLocks noChangeAspect="1"/>
            </p:cNvSpPr>
            <p:nvPr/>
          </p:nvSpPr>
          <p:spPr>
            <a:xfrm>
              <a:off x="5660642" y="2705784"/>
              <a:ext cx="1016304" cy="923330"/>
            </a:xfrm>
            <a:prstGeom prst="rect">
              <a:avLst/>
            </a:prstGeom>
            <a:noFill/>
          </p:spPr>
          <p:txBody>
            <a:bodyPr wrap="none">
              <a:spAutoFit/>
            </a:bodyPr>
            <a:lstStyle/>
            <a:p>
              <a:pPr algn="ctr">
                <a:defRPr/>
              </a:pPr>
              <a:r>
                <a:rPr lang="en-US" b="1" dirty="0"/>
                <a:t>Susan:</a:t>
              </a:r>
            </a:p>
            <a:p>
              <a:pPr algn="ctr">
                <a:defRPr/>
              </a:pPr>
              <a:r>
                <a:rPr lang="en-US" b="1" dirty="0"/>
                <a:t>Healthy</a:t>
              </a:r>
            </a:p>
            <a:p>
              <a:pPr algn="ctr">
                <a:defRPr/>
              </a:pPr>
              <a:r>
                <a:rPr lang="en-US" b="1" dirty="0"/>
                <a:t>Network</a:t>
              </a:r>
            </a:p>
          </p:txBody>
        </p:sp>
      </p:grpSp>
      <p:grpSp>
        <p:nvGrpSpPr>
          <p:cNvPr id="154" name="Group 153"/>
          <p:cNvGrpSpPr/>
          <p:nvPr/>
        </p:nvGrpSpPr>
        <p:grpSpPr>
          <a:xfrm>
            <a:off x="8480042" y="1524000"/>
            <a:ext cx="1578358" cy="2181314"/>
            <a:chOff x="5660642" y="1447800"/>
            <a:chExt cx="1578358" cy="2181314"/>
          </a:xfrm>
        </p:grpSpPr>
        <p:grpSp>
          <p:nvGrpSpPr>
            <p:cNvPr id="155" name="Group 123"/>
            <p:cNvGrpSpPr>
              <a:grpSpLocks noChangeAspect="1"/>
            </p:cNvGrpSpPr>
            <p:nvPr/>
          </p:nvGrpSpPr>
          <p:grpSpPr bwMode="auto">
            <a:xfrm>
              <a:off x="5829101" y="1447800"/>
              <a:ext cx="1409899" cy="1666875"/>
              <a:chOff x="3611880" y="457200"/>
              <a:chExt cx="2255520" cy="2667000"/>
            </a:xfrm>
          </p:grpSpPr>
          <p:sp>
            <p:nvSpPr>
              <p:cNvPr id="157" name="Oval 156"/>
              <p:cNvSpPr/>
              <p:nvPr/>
            </p:nvSpPr>
            <p:spPr>
              <a:xfrm>
                <a:off x="3611880" y="6096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 name="Oval 157"/>
              <p:cNvSpPr/>
              <p:nvPr/>
            </p:nvSpPr>
            <p:spPr>
              <a:xfrm>
                <a:off x="4373880" y="4572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 name="Oval 158"/>
              <p:cNvSpPr/>
              <p:nvPr/>
            </p:nvSpPr>
            <p:spPr>
              <a:xfrm>
                <a:off x="4907280" y="12954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Oval 159"/>
              <p:cNvSpPr/>
              <p:nvPr/>
            </p:nvSpPr>
            <p:spPr>
              <a:xfrm>
                <a:off x="3840480" y="16002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 name="Oval 160"/>
              <p:cNvSpPr/>
              <p:nvPr/>
            </p:nvSpPr>
            <p:spPr>
              <a:xfrm>
                <a:off x="5593080" y="12192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 name="Oval 161"/>
              <p:cNvSpPr/>
              <p:nvPr/>
            </p:nvSpPr>
            <p:spPr>
              <a:xfrm>
                <a:off x="4297680" y="10668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 name="Oval 162"/>
              <p:cNvSpPr/>
              <p:nvPr/>
            </p:nvSpPr>
            <p:spPr>
              <a:xfrm>
                <a:off x="5440680" y="284988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 name="Oval 163"/>
              <p:cNvSpPr/>
              <p:nvPr/>
            </p:nvSpPr>
            <p:spPr>
              <a:xfrm>
                <a:off x="4450080" y="18288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 name="Oval 164"/>
              <p:cNvSpPr/>
              <p:nvPr/>
            </p:nvSpPr>
            <p:spPr>
              <a:xfrm>
                <a:off x="4831080" y="22860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 name="Oval 165"/>
              <p:cNvSpPr/>
              <p:nvPr/>
            </p:nvSpPr>
            <p:spPr>
              <a:xfrm>
                <a:off x="5593080" y="20574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 name="Oval 166"/>
              <p:cNvSpPr/>
              <p:nvPr/>
            </p:nvSpPr>
            <p:spPr>
              <a:xfrm>
                <a:off x="5440680" y="533400"/>
                <a:ext cx="274320" cy="27432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8" name="Straight Connector 167"/>
              <p:cNvCxnSpPr/>
              <p:nvPr/>
            </p:nvCxnSpPr>
            <p:spPr>
              <a:xfrm flipV="1">
                <a:off x="3886478" y="593725"/>
                <a:ext cx="487295"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16200000" flipH="1">
                <a:off x="4455472" y="843781"/>
                <a:ext cx="644525" cy="338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572182" y="1203325"/>
                <a:ext cx="374597" cy="131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4036452" y="1339075"/>
                <a:ext cx="339725" cy="261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rot="16200000" flipH="1">
                <a:off x="5449124" y="937430"/>
                <a:ext cx="411162" cy="152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5449113" y="1775619"/>
                <a:ext cx="5635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16200000" flipH="1">
                <a:off x="5103086" y="1567691"/>
                <a:ext cx="568325" cy="4904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a:stCxn id="159" idx="4"/>
                <a:endCxn id="165" idx="0"/>
              </p:cNvCxnSpPr>
              <p:nvPr/>
            </p:nvCxnSpPr>
            <p:spPr>
              <a:xfrm flipH="1">
                <a:off x="4968241" y="1569720"/>
                <a:ext cx="76199" cy="716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16200000" flipH="1">
                <a:off x="4645972" y="2101070"/>
                <a:ext cx="263525" cy="1857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5400000">
                <a:off x="5395942" y="2514612"/>
                <a:ext cx="517525" cy="152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6" name="TextBox 155"/>
            <p:cNvSpPr txBox="1">
              <a:spLocks noChangeAspect="1"/>
            </p:cNvSpPr>
            <p:nvPr/>
          </p:nvSpPr>
          <p:spPr>
            <a:xfrm>
              <a:off x="5660642" y="2705784"/>
              <a:ext cx="1016304" cy="923330"/>
            </a:xfrm>
            <a:prstGeom prst="rect">
              <a:avLst/>
            </a:prstGeom>
            <a:noFill/>
          </p:spPr>
          <p:txBody>
            <a:bodyPr wrap="none">
              <a:spAutoFit/>
            </a:bodyPr>
            <a:lstStyle/>
            <a:p>
              <a:pPr algn="ctr">
                <a:defRPr/>
              </a:pPr>
              <a:r>
                <a:rPr lang="en-US" b="1" dirty="0"/>
                <a:t>Jane:</a:t>
              </a:r>
            </a:p>
            <a:p>
              <a:pPr algn="ctr">
                <a:defRPr/>
              </a:pPr>
              <a:r>
                <a:rPr lang="en-US" b="1" dirty="0"/>
                <a:t>Healthy</a:t>
              </a:r>
            </a:p>
            <a:p>
              <a:pPr algn="ctr">
                <a:defRPr/>
              </a:pPr>
              <a:r>
                <a:rPr lang="en-US" b="1" dirty="0"/>
                <a:t>Network</a:t>
              </a:r>
            </a:p>
          </p:txBody>
        </p:sp>
      </p:grpSp>
      <p:grpSp>
        <p:nvGrpSpPr>
          <p:cNvPr id="5" name="Group 4"/>
          <p:cNvGrpSpPr/>
          <p:nvPr/>
        </p:nvGrpSpPr>
        <p:grpSpPr>
          <a:xfrm>
            <a:off x="2712334" y="3245056"/>
            <a:ext cx="2055004" cy="430060"/>
            <a:chOff x="1188334" y="3245056"/>
            <a:chExt cx="2055004" cy="430060"/>
          </a:xfrm>
        </p:grpSpPr>
        <p:grpSp>
          <p:nvGrpSpPr>
            <p:cNvPr id="130" name="Group 129"/>
            <p:cNvGrpSpPr>
              <a:grpSpLocks noChangeAspect="1"/>
            </p:cNvGrpSpPr>
            <p:nvPr/>
          </p:nvGrpSpPr>
          <p:grpSpPr>
            <a:xfrm>
              <a:off x="1188334" y="3334952"/>
              <a:ext cx="367895" cy="228600"/>
              <a:chOff x="3471858" y="1904998"/>
              <a:chExt cx="490529" cy="304802"/>
            </a:xfrm>
          </p:grpSpPr>
          <p:sp>
            <p:nvSpPr>
              <p:cNvPr id="178" name="Oval 177"/>
              <p:cNvSpPr/>
              <p:nvPr/>
            </p:nvSpPr>
            <p:spPr>
              <a:xfrm>
                <a:off x="3505200" y="2057400"/>
                <a:ext cx="381000" cy="152400"/>
              </a:xfrm>
              <a:prstGeom prst="ellipse">
                <a:avLst/>
              </a:prstGeom>
              <a:pattFill prst="pct90">
                <a:fgClr>
                  <a:schemeClr val="accent2">
                    <a:lumMod val="50000"/>
                  </a:schemeClr>
                </a:fgClr>
                <a:bgClr>
                  <a:schemeClr val="bg1"/>
                </a:bgClr>
              </a:patt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3505200" y="1995490"/>
                <a:ext cx="380999" cy="1524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Explosion 2 179"/>
              <p:cNvSpPr/>
              <p:nvPr/>
            </p:nvSpPr>
            <p:spPr>
              <a:xfrm>
                <a:off x="3471858" y="1904998"/>
                <a:ext cx="423863" cy="204788"/>
              </a:xfrm>
              <a:prstGeom prst="irregularSeal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Explosion 2 180"/>
              <p:cNvSpPr/>
              <p:nvPr/>
            </p:nvSpPr>
            <p:spPr>
              <a:xfrm>
                <a:off x="3538524" y="1933560"/>
                <a:ext cx="423863" cy="204788"/>
              </a:xfrm>
              <a:prstGeom prst="irregularSeal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3693320" y="2028823"/>
                <a:ext cx="176212" cy="666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3500437" y="1914526"/>
                <a:ext cx="381000" cy="152400"/>
              </a:xfrm>
              <a:prstGeom prst="ellipse">
                <a:avLst/>
              </a:prstGeom>
              <a:pattFill prst="pct90">
                <a:fgClr>
                  <a:schemeClr val="accent2">
                    <a:lumMod val="50000"/>
                  </a:schemeClr>
                </a:fgClr>
                <a:bgClr>
                  <a:schemeClr val="bg1"/>
                </a:bgClr>
              </a:patt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3071896" y="3245056"/>
              <a:ext cx="171442" cy="430060"/>
              <a:chOff x="5443546" y="1650198"/>
              <a:chExt cx="171442" cy="430060"/>
            </a:xfrm>
          </p:grpSpPr>
          <p:sp>
            <p:nvSpPr>
              <p:cNvPr id="185" name="Flowchart: Delay 184"/>
              <p:cNvSpPr/>
              <p:nvPr/>
            </p:nvSpPr>
            <p:spPr>
              <a:xfrm rot="5400000">
                <a:off x="5414963" y="1678781"/>
                <a:ext cx="228607" cy="171442"/>
              </a:xfrm>
              <a:prstGeom prst="flowChartDelay">
                <a:avLst/>
              </a:prstGeom>
              <a:solidFill>
                <a:schemeClr val="bg2">
                  <a:lumMod val="9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5505451" y="1866901"/>
                <a:ext cx="45719" cy="169053"/>
              </a:xfrm>
              <a:prstGeom prst="rect">
                <a:avLst/>
              </a:prstGeom>
              <a:solidFill>
                <a:schemeClr val="bg2">
                  <a:lumMod val="9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Delay 186"/>
              <p:cNvSpPr/>
              <p:nvPr/>
            </p:nvSpPr>
            <p:spPr>
              <a:xfrm rot="16200000">
                <a:off x="5505451" y="2004415"/>
                <a:ext cx="45719" cy="105968"/>
              </a:xfrm>
              <a:prstGeom prst="flowChartDelay">
                <a:avLst/>
              </a:prstGeom>
              <a:solidFill>
                <a:schemeClr val="bg2">
                  <a:lumMod val="9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Delay 187"/>
              <p:cNvSpPr>
                <a:spLocks noChangeAspect="1"/>
              </p:cNvSpPr>
              <p:nvPr/>
            </p:nvSpPr>
            <p:spPr>
              <a:xfrm rot="5400000">
                <a:off x="5447043" y="1698396"/>
                <a:ext cx="164592" cy="123435"/>
              </a:xfrm>
              <a:prstGeom prst="flowChartDelay">
                <a:avLst/>
              </a:prstGeom>
              <a:pattFill prst="pct75">
                <a:fgClr>
                  <a:srgbClr val="C00000"/>
                </a:fgClr>
                <a:bgClr>
                  <a:schemeClr val="bg1"/>
                </a:bgClr>
              </a:patt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1BD092A1-DF78-C4C3-1E60-15DB60AF96B2}"/>
              </a:ext>
            </a:extLst>
          </p:cNvPr>
          <p:cNvSpPr txBox="1"/>
          <p:nvPr/>
        </p:nvSpPr>
        <p:spPr>
          <a:xfrm>
            <a:off x="5136841" y="6267485"/>
            <a:ext cx="6177525" cy="369332"/>
          </a:xfrm>
          <a:prstGeom prst="rect">
            <a:avLst/>
          </a:prstGeom>
          <a:noFill/>
        </p:spPr>
        <p:txBody>
          <a:bodyPr wrap="none" rtlCol="0">
            <a:spAutoFit/>
          </a:bodyPr>
          <a:lstStyle/>
          <a:p>
            <a:r>
              <a:rPr lang="en-US" b="1" dirty="0">
                <a:solidFill>
                  <a:srgbClr val="C00000"/>
                </a:solidFill>
              </a:rPr>
              <a:t>Differences in the networks can lead to differences in response</a:t>
            </a:r>
          </a:p>
        </p:txBody>
      </p:sp>
    </p:spTree>
    <p:extLst>
      <p:ext uri="{BB962C8B-B14F-4D97-AF65-F5344CB8AC3E}">
        <p14:creationId xmlns:p14="http://schemas.microsoft.com/office/powerpoint/2010/main" val="33008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29"/>
                                        </p:tgtEl>
                                        <p:attrNameLst>
                                          <p:attrName>style.visibility</p:attrName>
                                        </p:attrNameLst>
                                      </p:cBhvr>
                                      <p:to>
                                        <p:strVal val="visible"/>
                                      </p:to>
                                    </p:set>
                                    <p:animEffect transition="in" filter="fade">
                                      <p:cBhvr>
                                        <p:cTn id="18" dur="500"/>
                                        <p:tgtEl>
                                          <p:spTgt spid="1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500"/>
                                        <p:tgtEl>
                                          <p:spTgt spid="1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9"/>
                                        </p:tgtEl>
                                      </p:cBhvr>
                                    </p:animEffect>
                                    <p:set>
                                      <p:cBhvr>
                                        <p:cTn id="26" dur="1" fill="hold">
                                          <p:stCondLst>
                                            <p:cond delay="499"/>
                                          </p:stCondLst>
                                        </p:cTn>
                                        <p:tgtEl>
                                          <p:spTgt spid="12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animEffect transition="in" filter="fade">
                                      <p:cBhvr>
                                        <p:cTn id="29" dur="500"/>
                                        <p:tgtEl>
                                          <p:spTgt spid="136"/>
                                        </p:tgtEl>
                                      </p:cBhvr>
                                    </p:animEffect>
                                  </p:childTnLst>
                                </p:cTn>
                              </p:par>
                              <p:par>
                                <p:cTn id="30" presetID="10" presetClass="exit" presetSubtype="0" fill="hold" grpId="1" nodeType="withEffect">
                                  <p:stCondLst>
                                    <p:cond delay="0"/>
                                  </p:stCondLst>
                                  <p:childTnLst>
                                    <p:animEffect transition="out" filter="fade">
                                      <p:cBhvr>
                                        <p:cTn id="31" dur="500"/>
                                        <p:tgtEl>
                                          <p:spTgt spid="118"/>
                                        </p:tgtEl>
                                      </p:cBhvr>
                                    </p:animEffect>
                                    <p:set>
                                      <p:cBhvr>
                                        <p:cTn id="32" dur="1" fill="hold">
                                          <p:stCondLst>
                                            <p:cond delay="499"/>
                                          </p:stCondLst>
                                        </p:cTn>
                                        <p:tgtEl>
                                          <p:spTgt spid="1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4"/>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up)">
                                      <p:cBhvr>
                                        <p:cTn id="41" dur="500"/>
                                        <p:tgtEl>
                                          <p:spTgt spid="61"/>
                                        </p:tgtEl>
                                      </p:cBhvr>
                                    </p:animEffect>
                                  </p:childTnLst>
                                </p:cTn>
                              </p:par>
                              <p:par>
                                <p:cTn id="42" presetID="22" presetClass="entr" presetSubtype="1" fill="hold" nodeType="with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wipe(up)">
                                      <p:cBhvr>
                                        <p:cTn id="44" dur="500"/>
                                        <p:tgtEl>
                                          <p:spTgt spid="89"/>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8" grpId="1"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1C131-171E-75BE-DC15-A12987476B7B}"/>
              </a:ext>
            </a:extLst>
          </p:cNvPr>
          <p:cNvSpPr txBox="1"/>
          <p:nvPr/>
        </p:nvSpPr>
        <p:spPr>
          <a:xfrm>
            <a:off x="0" y="115669"/>
            <a:ext cx="12192000" cy="769441"/>
          </a:xfrm>
          <a:prstGeom prst="rect">
            <a:avLst/>
          </a:prstGeom>
          <a:noFill/>
        </p:spPr>
        <p:txBody>
          <a:bodyPr wrap="square" rtlCol="0">
            <a:spAutoFit/>
          </a:bodyPr>
          <a:lstStyle/>
          <a:p>
            <a:pPr algn="ctr"/>
            <a:r>
              <a:rPr lang="en-US" sz="4400" kern="0" dirty="0">
                <a:latin typeface="Arial" panose="020B0604020202020204" pitchFamily="34" charset="0"/>
                <a:cs typeface="Arial" panose="020B0604020202020204" pitchFamily="34" charset="0"/>
              </a:rPr>
              <a:t>Differential Network Analysis</a:t>
            </a:r>
          </a:p>
        </p:txBody>
      </p:sp>
      <p:sp>
        <p:nvSpPr>
          <p:cNvPr id="6" name="TextBox 5">
            <a:extLst>
              <a:ext uri="{FF2B5EF4-FFF2-40B4-BE49-F238E27FC236}">
                <a16:creationId xmlns:a16="http://schemas.microsoft.com/office/drawing/2014/main" id="{98AB3BE3-2CCF-6D54-2DA1-2FB5772F7802}"/>
              </a:ext>
            </a:extLst>
          </p:cNvPr>
          <p:cNvSpPr txBox="1"/>
          <p:nvPr/>
        </p:nvSpPr>
        <p:spPr>
          <a:xfrm>
            <a:off x="476103" y="1139550"/>
            <a:ext cx="2097370" cy="369332"/>
          </a:xfrm>
          <a:prstGeom prst="rect">
            <a:avLst/>
          </a:prstGeom>
          <a:noFill/>
        </p:spPr>
        <p:txBody>
          <a:bodyPr wrap="none" rtlCol="0">
            <a:spAutoFit/>
          </a:bodyPr>
          <a:lstStyle/>
          <a:p>
            <a:pPr algn="ctr"/>
            <a:r>
              <a:rPr lang="en-US" b="1" u="sng" dirty="0"/>
              <a:t>Differences in Edges</a:t>
            </a:r>
          </a:p>
        </p:txBody>
      </p:sp>
      <p:sp>
        <p:nvSpPr>
          <p:cNvPr id="7" name="TextBox 6">
            <a:extLst>
              <a:ext uri="{FF2B5EF4-FFF2-40B4-BE49-F238E27FC236}">
                <a16:creationId xmlns:a16="http://schemas.microsoft.com/office/drawing/2014/main" id="{DEEE1F37-CEBC-238E-68A9-9EB18726EA47}"/>
              </a:ext>
            </a:extLst>
          </p:cNvPr>
          <p:cNvSpPr txBox="1"/>
          <p:nvPr/>
        </p:nvSpPr>
        <p:spPr>
          <a:xfrm>
            <a:off x="4109610" y="1135515"/>
            <a:ext cx="2430089" cy="369332"/>
          </a:xfrm>
          <a:prstGeom prst="rect">
            <a:avLst/>
          </a:prstGeom>
          <a:noFill/>
        </p:spPr>
        <p:txBody>
          <a:bodyPr wrap="none" rtlCol="0">
            <a:spAutoFit/>
          </a:bodyPr>
          <a:lstStyle/>
          <a:p>
            <a:pPr algn="ctr"/>
            <a:r>
              <a:rPr lang="en-US" b="1" u="sng" dirty="0"/>
              <a:t>Differences in Targeting</a:t>
            </a:r>
          </a:p>
        </p:txBody>
      </p:sp>
      <p:pic>
        <p:nvPicPr>
          <p:cNvPr id="9" name="Picture 8">
            <a:extLst>
              <a:ext uri="{FF2B5EF4-FFF2-40B4-BE49-F238E27FC236}">
                <a16:creationId xmlns:a16="http://schemas.microsoft.com/office/drawing/2014/main" id="{4A03FE4D-4A27-4254-DB49-5ED6A8E940C3}"/>
              </a:ext>
            </a:extLst>
          </p:cNvPr>
          <p:cNvPicPr>
            <a:picLocks noChangeAspect="1"/>
          </p:cNvPicPr>
          <p:nvPr/>
        </p:nvPicPr>
        <p:blipFill rotWithShape="1">
          <a:blip r:embed="rId2"/>
          <a:srcRect l="20932" t="20001" r="36454" b="19151"/>
          <a:stretch/>
        </p:blipFill>
        <p:spPr>
          <a:xfrm>
            <a:off x="272343" y="1671788"/>
            <a:ext cx="2276893" cy="1828800"/>
          </a:xfrm>
          <a:prstGeom prst="rect">
            <a:avLst/>
          </a:prstGeom>
        </p:spPr>
      </p:pic>
      <p:pic>
        <p:nvPicPr>
          <p:cNvPr id="10" name="Picture 9">
            <a:extLst>
              <a:ext uri="{FF2B5EF4-FFF2-40B4-BE49-F238E27FC236}">
                <a16:creationId xmlns:a16="http://schemas.microsoft.com/office/drawing/2014/main" id="{1A9AD607-678A-CC4C-712B-06F39693A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809" y="4094046"/>
            <a:ext cx="1671960" cy="1828800"/>
          </a:xfrm>
          <a:prstGeom prst="rect">
            <a:avLst/>
          </a:prstGeom>
        </p:spPr>
      </p:pic>
      <p:sp>
        <p:nvSpPr>
          <p:cNvPr id="11" name="Arrow: Down 10">
            <a:extLst>
              <a:ext uri="{FF2B5EF4-FFF2-40B4-BE49-F238E27FC236}">
                <a16:creationId xmlns:a16="http://schemas.microsoft.com/office/drawing/2014/main" id="{12B74EB3-59F2-9180-8AAD-F52DF45CB0D8}"/>
              </a:ext>
            </a:extLst>
          </p:cNvPr>
          <p:cNvSpPr/>
          <p:nvPr/>
        </p:nvSpPr>
        <p:spPr>
          <a:xfrm>
            <a:off x="1207127" y="3636846"/>
            <a:ext cx="407324" cy="39069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B476D3-E06F-6AD8-077A-BB1CC24E650E}"/>
              </a:ext>
            </a:extLst>
          </p:cNvPr>
          <p:cNvSpPr/>
          <p:nvPr/>
        </p:nvSpPr>
        <p:spPr>
          <a:xfrm>
            <a:off x="238199" y="1646757"/>
            <a:ext cx="241069" cy="24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4925227-0853-7DB6-7C9A-13B00A970EBB}"/>
              </a:ext>
            </a:extLst>
          </p:cNvPr>
          <p:cNvPicPr>
            <a:picLocks noChangeAspect="1"/>
          </p:cNvPicPr>
          <p:nvPr/>
        </p:nvPicPr>
        <p:blipFill rotWithShape="1">
          <a:blip r:embed="rId4"/>
          <a:srcRect l="18402" t="20122" r="20500" b="8363"/>
          <a:stretch/>
        </p:blipFill>
        <p:spPr>
          <a:xfrm>
            <a:off x="3241449" y="1738290"/>
            <a:ext cx="4166409" cy="2743200"/>
          </a:xfrm>
          <a:prstGeom prst="rect">
            <a:avLst/>
          </a:prstGeom>
        </p:spPr>
      </p:pic>
      <p:sp>
        <p:nvSpPr>
          <p:cNvPr id="23" name="TextBox 22">
            <a:extLst>
              <a:ext uri="{FF2B5EF4-FFF2-40B4-BE49-F238E27FC236}">
                <a16:creationId xmlns:a16="http://schemas.microsoft.com/office/drawing/2014/main" id="{ABD84456-95E0-DBDD-4AA9-2C319732BDF7}"/>
              </a:ext>
            </a:extLst>
          </p:cNvPr>
          <p:cNvSpPr txBox="1"/>
          <p:nvPr/>
        </p:nvSpPr>
        <p:spPr>
          <a:xfrm>
            <a:off x="164618" y="6014380"/>
            <a:ext cx="2720340" cy="276999"/>
          </a:xfrm>
          <a:prstGeom prst="rect">
            <a:avLst/>
          </a:prstGeom>
          <a:noFill/>
        </p:spPr>
        <p:txBody>
          <a:bodyPr wrap="square">
            <a:spAutoFit/>
          </a:bodyPr>
          <a:lstStyle/>
          <a:p>
            <a:r>
              <a:rPr lang="en-US" sz="1200" i="1" dirty="0"/>
              <a:t>Glass et. al. BMC Bioinformatics. 2015.</a:t>
            </a:r>
          </a:p>
        </p:txBody>
      </p:sp>
      <p:sp>
        <p:nvSpPr>
          <p:cNvPr id="24" name="TextBox 23">
            <a:extLst>
              <a:ext uri="{FF2B5EF4-FFF2-40B4-BE49-F238E27FC236}">
                <a16:creationId xmlns:a16="http://schemas.microsoft.com/office/drawing/2014/main" id="{B7557533-08E9-64FF-218A-C815034F3D4A}"/>
              </a:ext>
            </a:extLst>
          </p:cNvPr>
          <p:cNvSpPr txBox="1"/>
          <p:nvPr/>
        </p:nvSpPr>
        <p:spPr>
          <a:xfrm>
            <a:off x="3807229" y="4481490"/>
            <a:ext cx="2882293" cy="276999"/>
          </a:xfrm>
          <a:prstGeom prst="rect">
            <a:avLst/>
          </a:prstGeom>
          <a:noFill/>
        </p:spPr>
        <p:txBody>
          <a:bodyPr wrap="square">
            <a:spAutoFit/>
          </a:bodyPr>
          <a:lstStyle/>
          <a:p>
            <a:r>
              <a:rPr lang="en-US" sz="1200" i="1" dirty="0" err="1"/>
              <a:t>Weighill</a:t>
            </a:r>
            <a:r>
              <a:rPr lang="en-US" sz="1200" i="1" dirty="0"/>
              <a:t> et. al. Frontiers in Genetics. 2021.</a:t>
            </a:r>
          </a:p>
        </p:txBody>
      </p:sp>
      <p:grpSp>
        <p:nvGrpSpPr>
          <p:cNvPr id="26" name="Group 25">
            <a:extLst>
              <a:ext uri="{FF2B5EF4-FFF2-40B4-BE49-F238E27FC236}">
                <a16:creationId xmlns:a16="http://schemas.microsoft.com/office/drawing/2014/main" id="{230B2F1A-578F-4CCD-A4CE-DE94DA42AD20}"/>
              </a:ext>
            </a:extLst>
          </p:cNvPr>
          <p:cNvGrpSpPr/>
          <p:nvPr/>
        </p:nvGrpSpPr>
        <p:grpSpPr>
          <a:xfrm>
            <a:off x="8222819" y="1135515"/>
            <a:ext cx="3608701" cy="5155863"/>
            <a:chOff x="8222819" y="1135515"/>
            <a:chExt cx="3608701" cy="5155863"/>
          </a:xfrm>
        </p:grpSpPr>
        <p:grpSp>
          <p:nvGrpSpPr>
            <p:cNvPr id="20" name="Group 19">
              <a:extLst>
                <a:ext uri="{FF2B5EF4-FFF2-40B4-BE49-F238E27FC236}">
                  <a16:creationId xmlns:a16="http://schemas.microsoft.com/office/drawing/2014/main" id="{46BA336F-D3A1-F03C-B12E-76F17FC65D0D}"/>
                </a:ext>
              </a:extLst>
            </p:cNvPr>
            <p:cNvGrpSpPr/>
            <p:nvPr/>
          </p:nvGrpSpPr>
          <p:grpSpPr>
            <a:xfrm>
              <a:off x="8222819" y="1442379"/>
              <a:ext cx="3608701" cy="4572001"/>
              <a:chOff x="8222819" y="1508881"/>
              <a:chExt cx="3608701" cy="4572001"/>
            </a:xfrm>
          </p:grpSpPr>
          <p:pic>
            <p:nvPicPr>
              <p:cNvPr id="18" name="Picture 17">
                <a:extLst>
                  <a:ext uri="{FF2B5EF4-FFF2-40B4-BE49-F238E27FC236}">
                    <a16:creationId xmlns:a16="http://schemas.microsoft.com/office/drawing/2014/main" id="{1973ADCA-F8DC-DCC5-0269-CFD290271F10}"/>
                  </a:ext>
                </a:extLst>
              </p:cNvPr>
              <p:cNvPicPr>
                <a:picLocks noChangeAspect="1"/>
              </p:cNvPicPr>
              <p:nvPr/>
            </p:nvPicPr>
            <p:blipFill rotWithShape="1">
              <a:blip r:embed="rId5"/>
              <a:srcRect l="53045" t="15273" r="12781" b="7758"/>
              <a:stretch/>
            </p:blipFill>
            <p:spPr>
              <a:xfrm>
                <a:off x="8222819" y="1508882"/>
                <a:ext cx="3608701" cy="4572000"/>
              </a:xfrm>
              <a:prstGeom prst="rect">
                <a:avLst/>
              </a:prstGeom>
            </p:spPr>
          </p:pic>
          <p:sp>
            <p:nvSpPr>
              <p:cNvPr id="19" name="Rectangle 18">
                <a:extLst>
                  <a:ext uri="{FF2B5EF4-FFF2-40B4-BE49-F238E27FC236}">
                    <a16:creationId xmlns:a16="http://schemas.microsoft.com/office/drawing/2014/main" id="{377EEF47-6161-CB88-53DB-92550C37C5CC}"/>
                  </a:ext>
                </a:extLst>
              </p:cNvPr>
              <p:cNvSpPr/>
              <p:nvPr/>
            </p:nvSpPr>
            <p:spPr>
              <a:xfrm>
                <a:off x="9324626" y="1508881"/>
                <a:ext cx="318138" cy="229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78A78ED0-9B2F-EBAE-12F7-8F8BCF67DBF0}"/>
                </a:ext>
              </a:extLst>
            </p:cNvPr>
            <p:cNvSpPr txBox="1"/>
            <p:nvPr/>
          </p:nvSpPr>
          <p:spPr>
            <a:xfrm>
              <a:off x="8651443" y="1135515"/>
              <a:ext cx="2751459" cy="369332"/>
            </a:xfrm>
            <a:prstGeom prst="rect">
              <a:avLst/>
            </a:prstGeom>
            <a:noFill/>
          </p:spPr>
          <p:txBody>
            <a:bodyPr wrap="none" rtlCol="0">
              <a:spAutoFit/>
            </a:bodyPr>
            <a:lstStyle/>
            <a:p>
              <a:pPr algn="ctr"/>
              <a:r>
                <a:rPr lang="en-US" b="1" u="sng" dirty="0"/>
                <a:t>Can be more than pairwise</a:t>
              </a:r>
            </a:p>
          </p:txBody>
        </p:sp>
        <p:sp>
          <p:nvSpPr>
            <p:cNvPr id="25" name="TextBox 24">
              <a:extLst>
                <a:ext uri="{FF2B5EF4-FFF2-40B4-BE49-F238E27FC236}">
                  <a16:creationId xmlns:a16="http://schemas.microsoft.com/office/drawing/2014/main" id="{880F979D-46EE-0A41-C639-EDE092CABD07}"/>
                </a:ext>
              </a:extLst>
            </p:cNvPr>
            <p:cNvSpPr txBox="1"/>
            <p:nvPr/>
          </p:nvSpPr>
          <p:spPr>
            <a:xfrm>
              <a:off x="8586022" y="6014379"/>
              <a:ext cx="2882293" cy="276999"/>
            </a:xfrm>
            <a:prstGeom prst="rect">
              <a:avLst/>
            </a:prstGeom>
            <a:noFill/>
          </p:spPr>
          <p:txBody>
            <a:bodyPr wrap="square">
              <a:spAutoFit/>
            </a:bodyPr>
            <a:lstStyle/>
            <a:p>
              <a:r>
                <a:rPr lang="en-US" sz="1200" i="1" dirty="0" err="1"/>
                <a:t>Sonawane</a:t>
              </a:r>
              <a:r>
                <a:rPr lang="en-US" sz="1200" i="1" dirty="0"/>
                <a:t> et. al. Cell Reports. 2021.</a:t>
              </a:r>
            </a:p>
          </p:txBody>
        </p:sp>
      </p:grpSp>
    </p:spTree>
    <p:extLst>
      <p:ext uri="{BB962C8B-B14F-4D97-AF65-F5344CB8AC3E}">
        <p14:creationId xmlns:p14="http://schemas.microsoft.com/office/powerpoint/2010/main" val="261422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21282"/>
            <a:ext cx="12192000"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Building and Interpreting Biological Networks</a:t>
            </a:r>
          </a:p>
        </p:txBody>
      </p:sp>
      <p:sp>
        <p:nvSpPr>
          <p:cNvPr id="3" name="TextBox 2"/>
          <p:cNvSpPr txBox="1"/>
          <p:nvPr/>
        </p:nvSpPr>
        <p:spPr>
          <a:xfrm>
            <a:off x="99411" y="1328969"/>
            <a:ext cx="6088339" cy="5632311"/>
          </a:xfrm>
          <a:prstGeom prst="rect">
            <a:avLst/>
          </a:prstGeom>
          <a:noFill/>
        </p:spPr>
        <p:txBody>
          <a:bodyPr wrap="square" rtlCol="0">
            <a:spAutoFit/>
          </a:bodyPr>
          <a:lstStyle/>
          <a:p>
            <a:pPr marL="285750" indent="-285750">
              <a:buFont typeface="Arial" charset="0"/>
              <a:buChar char="•"/>
            </a:pPr>
            <a:r>
              <a:rPr lang="en-US" sz="2400" dirty="0"/>
              <a:t>Biological networks often aren’t known </a:t>
            </a:r>
            <a:r>
              <a:rPr lang="en-US" sz="2400" i="1" dirty="0"/>
              <a:t>a priori</a:t>
            </a:r>
            <a:r>
              <a:rPr lang="en-US" sz="2400" dirty="0"/>
              <a:t> but are created using genomic data.</a:t>
            </a:r>
          </a:p>
          <a:p>
            <a:endParaRPr lang="en-US" sz="2400" dirty="0"/>
          </a:p>
          <a:p>
            <a:pPr marL="285750" indent="-285750">
              <a:buFont typeface="Arial" charset="0"/>
              <a:buChar char="•"/>
            </a:pPr>
            <a:r>
              <a:rPr lang="en-US" sz="2400" dirty="0"/>
              <a:t>How a network is inferred (“reconstructed”) often depends both on what data is available </a:t>
            </a:r>
            <a:r>
              <a:rPr lang="en-US" sz="2400" b="1" dirty="0"/>
              <a:t>AND</a:t>
            </a:r>
            <a:r>
              <a:rPr lang="en-US" sz="2400" dirty="0"/>
              <a:t> what we want the edges in the network to represent (biological question).</a:t>
            </a:r>
          </a:p>
          <a:p>
            <a:pPr marL="800100" lvl="1" indent="-342900">
              <a:buFont typeface="Symbol"/>
              <a:buChar char="Þ"/>
            </a:pPr>
            <a:r>
              <a:rPr lang="en-US" sz="2400" dirty="0"/>
              <a:t>Influences the choice of method for inferring a network.</a:t>
            </a:r>
          </a:p>
          <a:p>
            <a:pPr marL="800100" lvl="1" indent="-342900">
              <a:buFont typeface="Symbol"/>
              <a:buChar char="Þ"/>
            </a:pPr>
            <a:endParaRPr lang="en-US" sz="2400" dirty="0"/>
          </a:p>
          <a:p>
            <a:pPr marL="285750" indent="-285750">
              <a:buFont typeface="Arial" charset="0"/>
              <a:buChar char="•"/>
            </a:pPr>
            <a:r>
              <a:rPr lang="en-US" sz="2400" dirty="0"/>
              <a:t>The meaning of the edges in a reconstructed network depend on the method used to generate those edges.</a:t>
            </a:r>
          </a:p>
          <a:p>
            <a:pPr marL="800100" lvl="1" indent="-342900">
              <a:buFont typeface="Symbol"/>
              <a:buChar char="Þ"/>
            </a:pPr>
            <a:r>
              <a:rPr lang="en-US" sz="2400" dirty="0"/>
              <a:t>Influences how to interpret the network.</a:t>
            </a:r>
          </a:p>
          <a:p>
            <a:pPr marL="800100" lvl="1" indent="-342900">
              <a:buFont typeface="Symbol"/>
              <a:buChar char="Þ"/>
            </a:pPr>
            <a:endParaRPr lang="en-US" sz="2400" dirty="0"/>
          </a:p>
        </p:txBody>
      </p:sp>
      <p:grpSp>
        <p:nvGrpSpPr>
          <p:cNvPr id="15" name="Group 14">
            <a:extLst>
              <a:ext uri="{FF2B5EF4-FFF2-40B4-BE49-F238E27FC236}">
                <a16:creationId xmlns:a16="http://schemas.microsoft.com/office/drawing/2014/main" id="{1D4AD601-9DA5-1987-70AA-64758722EF4B}"/>
              </a:ext>
            </a:extLst>
          </p:cNvPr>
          <p:cNvGrpSpPr/>
          <p:nvPr/>
        </p:nvGrpSpPr>
        <p:grpSpPr>
          <a:xfrm>
            <a:off x="6749066" y="2316325"/>
            <a:ext cx="5434187" cy="3795944"/>
            <a:chOff x="3498850" y="1943100"/>
            <a:chExt cx="5434187" cy="3795944"/>
          </a:xfrm>
        </p:grpSpPr>
        <p:sp>
          <p:nvSpPr>
            <p:cNvPr id="16" name="Oval 3">
              <a:extLst>
                <a:ext uri="{FF2B5EF4-FFF2-40B4-BE49-F238E27FC236}">
                  <a16:creationId xmlns:a16="http://schemas.microsoft.com/office/drawing/2014/main" id="{BD2F3F2B-D1E8-6082-9874-C08627C751CF}"/>
                </a:ext>
              </a:extLst>
            </p:cNvPr>
            <p:cNvSpPr>
              <a:spLocks noChangeArrowheads="1"/>
            </p:cNvSpPr>
            <p:nvPr/>
          </p:nvSpPr>
          <p:spPr bwMode="auto">
            <a:xfrm>
              <a:off x="3514725" y="1952625"/>
              <a:ext cx="914400" cy="914400"/>
            </a:xfrm>
            <a:prstGeom prst="ellipse">
              <a:avLst/>
            </a:prstGeom>
            <a:noFill/>
            <a:ln w="25400" algn="ctr">
              <a:solidFill>
                <a:schemeClr val="tx1"/>
              </a:solidFill>
              <a:round/>
              <a:headEnd/>
              <a:tailEnd/>
            </a:ln>
            <a:effectLst/>
          </p:spPr>
          <p:txBody>
            <a:bodyPr wrap="none" anchor="ctr"/>
            <a:lstStyle/>
            <a:p>
              <a:pPr>
                <a:defRPr/>
              </a:pPr>
              <a:endParaRPr lang="en-US" b="1" dirty="0"/>
            </a:p>
          </p:txBody>
        </p:sp>
        <p:sp>
          <p:nvSpPr>
            <p:cNvPr id="17" name="Line 4">
              <a:extLst>
                <a:ext uri="{FF2B5EF4-FFF2-40B4-BE49-F238E27FC236}">
                  <a16:creationId xmlns:a16="http://schemas.microsoft.com/office/drawing/2014/main" id="{303C6400-F9B6-5663-626C-088F6C791A61}"/>
                </a:ext>
              </a:extLst>
            </p:cNvPr>
            <p:cNvSpPr>
              <a:spLocks noChangeShapeType="1"/>
            </p:cNvSpPr>
            <p:nvPr/>
          </p:nvSpPr>
          <p:spPr bwMode="auto">
            <a:xfrm>
              <a:off x="4438650" y="2438400"/>
              <a:ext cx="1238250" cy="0"/>
            </a:xfrm>
            <a:prstGeom prst="line">
              <a:avLst/>
            </a:prstGeom>
            <a:noFill/>
            <a:ln w="44450">
              <a:solidFill>
                <a:srgbClr val="00B0F0"/>
              </a:solidFill>
              <a:round/>
              <a:headEnd/>
              <a:tailEnd type="stealth" w="lg" len="lg"/>
            </a:ln>
            <a:effectLst/>
          </p:spPr>
          <p:txBody>
            <a:bodyPr wrap="none" anchor="ctr"/>
            <a:lstStyle/>
            <a:p>
              <a:pPr>
                <a:defRPr/>
              </a:pPr>
              <a:endParaRPr lang="en-US" b="1" dirty="0"/>
            </a:p>
          </p:txBody>
        </p:sp>
        <p:sp>
          <p:nvSpPr>
            <p:cNvPr id="18" name="Text Box 5">
              <a:extLst>
                <a:ext uri="{FF2B5EF4-FFF2-40B4-BE49-F238E27FC236}">
                  <a16:creationId xmlns:a16="http://schemas.microsoft.com/office/drawing/2014/main" id="{6F5D81C6-F68A-4A87-7636-900CB78A7DA4}"/>
                </a:ext>
              </a:extLst>
            </p:cNvPr>
            <p:cNvSpPr txBox="1">
              <a:spLocks noChangeArrowheads="1"/>
            </p:cNvSpPr>
            <p:nvPr/>
          </p:nvSpPr>
          <p:spPr bwMode="auto">
            <a:xfrm>
              <a:off x="3498850" y="2255839"/>
              <a:ext cx="946150" cy="300037"/>
            </a:xfrm>
            <a:prstGeom prst="rect">
              <a:avLst/>
            </a:prstGeom>
            <a:noFill/>
            <a:ln w="9525" algn="ctr">
              <a:noFill/>
              <a:miter lim="800000"/>
              <a:headEnd/>
              <a:tailEnd/>
            </a:ln>
            <a:effectLst/>
          </p:spPr>
          <p:txBody>
            <a:bodyPr wrap="none">
              <a:spAutoFit/>
            </a:bodyPr>
            <a:lstStyle/>
            <a:p>
              <a:pPr algn="ctr">
                <a:lnSpc>
                  <a:spcPct val="75000"/>
                </a:lnSpc>
                <a:defRPr/>
              </a:pPr>
              <a:r>
                <a:rPr lang="en-US" b="1" dirty="0"/>
                <a:t>gene A</a:t>
              </a:r>
            </a:p>
          </p:txBody>
        </p:sp>
        <p:sp>
          <p:nvSpPr>
            <p:cNvPr id="19" name="Oval 6">
              <a:extLst>
                <a:ext uri="{FF2B5EF4-FFF2-40B4-BE49-F238E27FC236}">
                  <a16:creationId xmlns:a16="http://schemas.microsoft.com/office/drawing/2014/main" id="{E10E5B7C-B8BE-478F-F9FC-86B9CD8A054A}"/>
                </a:ext>
              </a:extLst>
            </p:cNvPr>
            <p:cNvSpPr>
              <a:spLocks noChangeArrowheads="1"/>
            </p:cNvSpPr>
            <p:nvPr/>
          </p:nvSpPr>
          <p:spPr bwMode="auto">
            <a:xfrm>
              <a:off x="5676900" y="1943100"/>
              <a:ext cx="914400" cy="914400"/>
            </a:xfrm>
            <a:prstGeom prst="ellipse">
              <a:avLst/>
            </a:prstGeom>
            <a:noFill/>
            <a:ln w="25400" algn="ctr">
              <a:solidFill>
                <a:schemeClr val="tx1"/>
              </a:solidFill>
              <a:round/>
              <a:headEnd/>
              <a:tailEnd/>
            </a:ln>
            <a:effectLst/>
          </p:spPr>
          <p:txBody>
            <a:bodyPr wrap="none" anchor="ctr"/>
            <a:lstStyle/>
            <a:p>
              <a:pPr>
                <a:defRPr/>
              </a:pPr>
              <a:endParaRPr lang="en-US" b="1" dirty="0"/>
            </a:p>
          </p:txBody>
        </p:sp>
        <p:sp>
          <p:nvSpPr>
            <p:cNvPr id="20" name="Text Box 7">
              <a:extLst>
                <a:ext uri="{FF2B5EF4-FFF2-40B4-BE49-F238E27FC236}">
                  <a16:creationId xmlns:a16="http://schemas.microsoft.com/office/drawing/2014/main" id="{C6DAFC4D-674D-C666-84EB-5B13E49B75DD}"/>
                </a:ext>
              </a:extLst>
            </p:cNvPr>
            <p:cNvSpPr txBox="1">
              <a:spLocks noChangeArrowheads="1"/>
            </p:cNvSpPr>
            <p:nvPr/>
          </p:nvSpPr>
          <p:spPr bwMode="auto">
            <a:xfrm>
              <a:off x="5656264" y="2246314"/>
              <a:ext cx="955675" cy="300037"/>
            </a:xfrm>
            <a:prstGeom prst="rect">
              <a:avLst/>
            </a:prstGeom>
            <a:noFill/>
            <a:ln w="9525" algn="ctr">
              <a:noFill/>
              <a:miter lim="800000"/>
              <a:headEnd/>
              <a:tailEnd/>
            </a:ln>
            <a:effectLst/>
          </p:spPr>
          <p:txBody>
            <a:bodyPr wrap="none">
              <a:spAutoFit/>
            </a:bodyPr>
            <a:lstStyle/>
            <a:p>
              <a:pPr algn="ctr">
                <a:lnSpc>
                  <a:spcPct val="75000"/>
                </a:lnSpc>
                <a:defRPr/>
              </a:pPr>
              <a:r>
                <a:rPr lang="en-US" b="1" dirty="0"/>
                <a:t>gene B</a:t>
              </a:r>
            </a:p>
          </p:txBody>
        </p:sp>
        <p:sp>
          <p:nvSpPr>
            <p:cNvPr id="21" name="Text Box 8">
              <a:extLst>
                <a:ext uri="{FF2B5EF4-FFF2-40B4-BE49-F238E27FC236}">
                  <a16:creationId xmlns:a16="http://schemas.microsoft.com/office/drawing/2014/main" id="{CC0135F7-5089-B672-E57E-3445F45A8958}"/>
                </a:ext>
              </a:extLst>
            </p:cNvPr>
            <p:cNvSpPr txBox="1">
              <a:spLocks noChangeArrowheads="1"/>
            </p:cNvSpPr>
            <p:nvPr/>
          </p:nvSpPr>
          <p:spPr bwMode="auto">
            <a:xfrm>
              <a:off x="4485616" y="2036764"/>
              <a:ext cx="1049070" cy="309059"/>
            </a:xfrm>
            <a:prstGeom prst="rect">
              <a:avLst/>
            </a:prstGeom>
            <a:noFill/>
            <a:ln w="9525" algn="ctr">
              <a:noFill/>
              <a:miter lim="800000"/>
              <a:headEnd/>
              <a:tailEnd/>
            </a:ln>
            <a:effectLst/>
          </p:spPr>
          <p:txBody>
            <a:bodyPr wrap="none">
              <a:spAutoFit/>
            </a:bodyPr>
            <a:lstStyle/>
            <a:p>
              <a:pPr algn="ctr">
                <a:lnSpc>
                  <a:spcPct val="75000"/>
                </a:lnSpc>
                <a:defRPr/>
              </a:pPr>
              <a:r>
                <a:rPr lang="en-US" dirty="0"/>
                <a:t>regulates</a:t>
              </a:r>
            </a:p>
          </p:txBody>
        </p:sp>
        <p:sp>
          <p:nvSpPr>
            <p:cNvPr id="25" name="Oval 9">
              <a:extLst>
                <a:ext uri="{FF2B5EF4-FFF2-40B4-BE49-F238E27FC236}">
                  <a16:creationId xmlns:a16="http://schemas.microsoft.com/office/drawing/2014/main" id="{38436DD4-A366-9907-01B2-DD4E93065A9E}"/>
                </a:ext>
              </a:extLst>
            </p:cNvPr>
            <p:cNvSpPr>
              <a:spLocks noChangeArrowheads="1"/>
            </p:cNvSpPr>
            <p:nvPr/>
          </p:nvSpPr>
          <p:spPr bwMode="auto">
            <a:xfrm>
              <a:off x="3533775" y="3286125"/>
              <a:ext cx="914400" cy="914400"/>
            </a:xfrm>
            <a:prstGeom prst="ellipse">
              <a:avLst/>
            </a:prstGeom>
            <a:noFill/>
            <a:ln w="25400" algn="ctr">
              <a:solidFill>
                <a:schemeClr val="tx1"/>
              </a:solidFill>
              <a:round/>
              <a:headEnd/>
              <a:tailEnd/>
            </a:ln>
            <a:effectLst/>
          </p:spPr>
          <p:txBody>
            <a:bodyPr wrap="none" anchor="ctr"/>
            <a:lstStyle/>
            <a:p>
              <a:pPr>
                <a:defRPr/>
              </a:pPr>
              <a:endParaRPr lang="en-US" b="1" dirty="0"/>
            </a:p>
          </p:txBody>
        </p:sp>
        <p:sp>
          <p:nvSpPr>
            <p:cNvPr id="27" name="Line 10">
              <a:extLst>
                <a:ext uri="{FF2B5EF4-FFF2-40B4-BE49-F238E27FC236}">
                  <a16:creationId xmlns:a16="http://schemas.microsoft.com/office/drawing/2014/main" id="{A365FF62-8BCB-F9F0-03FF-DDE4C41ADD8A}"/>
                </a:ext>
              </a:extLst>
            </p:cNvPr>
            <p:cNvSpPr>
              <a:spLocks noChangeShapeType="1"/>
            </p:cNvSpPr>
            <p:nvPr/>
          </p:nvSpPr>
          <p:spPr bwMode="auto">
            <a:xfrm>
              <a:off x="4457700" y="3771900"/>
              <a:ext cx="1238250" cy="0"/>
            </a:xfrm>
            <a:prstGeom prst="line">
              <a:avLst/>
            </a:prstGeom>
            <a:noFill/>
            <a:ln w="44450">
              <a:solidFill>
                <a:schemeClr val="accent2"/>
              </a:solidFill>
              <a:round/>
              <a:headEnd/>
              <a:tailEnd type="none" w="lg" len="lg"/>
            </a:ln>
            <a:effectLst/>
          </p:spPr>
          <p:txBody>
            <a:bodyPr wrap="none" anchor="ctr"/>
            <a:lstStyle/>
            <a:p>
              <a:pPr>
                <a:defRPr/>
              </a:pPr>
              <a:endParaRPr lang="en-US" b="1" dirty="0"/>
            </a:p>
          </p:txBody>
        </p:sp>
        <p:sp>
          <p:nvSpPr>
            <p:cNvPr id="29" name="Text Box 11">
              <a:extLst>
                <a:ext uri="{FF2B5EF4-FFF2-40B4-BE49-F238E27FC236}">
                  <a16:creationId xmlns:a16="http://schemas.microsoft.com/office/drawing/2014/main" id="{0A0E7445-682D-2355-C484-7840B92B215F}"/>
                </a:ext>
              </a:extLst>
            </p:cNvPr>
            <p:cNvSpPr txBox="1">
              <a:spLocks noChangeArrowheads="1"/>
            </p:cNvSpPr>
            <p:nvPr/>
          </p:nvSpPr>
          <p:spPr bwMode="auto">
            <a:xfrm>
              <a:off x="3517900" y="3589339"/>
              <a:ext cx="946150" cy="300037"/>
            </a:xfrm>
            <a:prstGeom prst="rect">
              <a:avLst/>
            </a:prstGeom>
            <a:noFill/>
            <a:ln w="9525" algn="ctr">
              <a:noFill/>
              <a:miter lim="800000"/>
              <a:headEnd/>
              <a:tailEnd/>
            </a:ln>
            <a:effectLst/>
          </p:spPr>
          <p:txBody>
            <a:bodyPr wrap="none">
              <a:spAutoFit/>
            </a:bodyPr>
            <a:lstStyle/>
            <a:p>
              <a:pPr algn="ctr">
                <a:lnSpc>
                  <a:spcPct val="75000"/>
                </a:lnSpc>
                <a:defRPr/>
              </a:pPr>
              <a:r>
                <a:rPr lang="en-US" b="1" dirty="0"/>
                <a:t>gene A</a:t>
              </a:r>
            </a:p>
          </p:txBody>
        </p:sp>
        <p:sp>
          <p:nvSpPr>
            <p:cNvPr id="30" name="Oval 12">
              <a:extLst>
                <a:ext uri="{FF2B5EF4-FFF2-40B4-BE49-F238E27FC236}">
                  <a16:creationId xmlns:a16="http://schemas.microsoft.com/office/drawing/2014/main" id="{0C9F13CF-74AB-C1FD-3542-E07C30A3435F}"/>
                </a:ext>
              </a:extLst>
            </p:cNvPr>
            <p:cNvSpPr>
              <a:spLocks noChangeArrowheads="1"/>
            </p:cNvSpPr>
            <p:nvPr/>
          </p:nvSpPr>
          <p:spPr bwMode="auto">
            <a:xfrm>
              <a:off x="5695950" y="3276600"/>
              <a:ext cx="914400" cy="914400"/>
            </a:xfrm>
            <a:prstGeom prst="ellipse">
              <a:avLst/>
            </a:prstGeom>
            <a:noFill/>
            <a:ln w="25400" algn="ctr">
              <a:solidFill>
                <a:schemeClr val="tx1"/>
              </a:solidFill>
              <a:round/>
              <a:headEnd/>
              <a:tailEnd/>
            </a:ln>
            <a:effectLst/>
          </p:spPr>
          <p:txBody>
            <a:bodyPr wrap="none" anchor="ctr"/>
            <a:lstStyle/>
            <a:p>
              <a:pPr>
                <a:defRPr/>
              </a:pPr>
              <a:endParaRPr lang="en-US" b="1" dirty="0"/>
            </a:p>
          </p:txBody>
        </p:sp>
        <p:sp>
          <p:nvSpPr>
            <p:cNvPr id="31" name="Text Box 13">
              <a:extLst>
                <a:ext uri="{FF2B5EF4-FFF2-40B4-BE49-F238E27FC236}">
                  <a16:creationId xmlns:a16="http://schemas.microsoft.com/office/drawing/2014/main" id="{8742E3BD-45B3-3B1C-578C-790BD729C299}"/>
                </a:ext>
              </a:extLst>
            </p:cNvPr>
            <p:cNvSpPr txBox="1">
              <a:spLocks noChangeArrowheads="1"/>
            </p:cNvSpPr>
            <p:nvPr/>
          </p:nvSpPr>
          <p:spPr bwMode="auto">
            <a:xfrm>
              <a:off x="5675314" y="3579814"/>
              <a:ext cx="955675" cy="300037"/>
            </a:xfrm>
            <a:prstGeom prst="rect">
              <a:avLst/>
            </a:prstGeom>
            <a:noFill/>
            <a:ln w="9525" algn="ctr">
              <a:noFill/>
              <a:miter lim="800000"/>
              <a:headEnd/>
              <a:tailEnd/>
            </a:ln>
            <a:effectLst/>
          </p:spPr>
          <p:txBody>
            <a:bodyPr wrap="none">
              <a:spAutoFit/>
            </a:bodyPr>
            <a:lstStyle/>
            <a:p>
              <a:pPr algn="ctr">
                <a:lnSpc>
                  <a:spcPct val="75000"/>
                </a:lnSpc>
                <a:defRPr/>
              </a:pPr>
              <a:r>
                <a:rPr lang="en-US" b="1" dirty="0"/>
                <a:t>gene B</a:t>
              </a:r>
            </a:p>
          </p:txBody>
        </p:sp>
        <p:sp>
          <p:nvSpPr>
            <p:cNvPr id="32" name="Text Box 14">
              <a:extLst>
                <a:ext uri="{FF2B5EF4-FFF2-40B4-BE49-F238E27FC236}">
                  <a16:creationId xmlns:a16="http://schemas.microsoft.com/office/drawing/2014/main" id="{5369AD24-1865-8333-9CE6-5772CFA70210}"/>
                </a:ext>
              </a:extLst>
            </p:cNvPr>
            <p:cNvSpPr txBox="1">
              <a:spLocks noChangeArrowheads="1"/>
            </p:cNvSpPr>
            <p:nvPr/>
          </p:nvSpPr>
          <p:spPr bwMode="auto">
            <a:xfrm>
              <a:off x="4682791" y="3370264"/>
              <a:ext cx="692817" cy="309059"/>
            </a:xfrm>
            <a:prstGeom prst="rect">
              <a:avLst/>
            </a:prstGeom>
            <a:noFill/>
            <a:ln w="9525" algn="ctr">
              <a:noFill/>
              <a:miter lim="800000"/>
              <a:headEnd/>
              <a:tailEnd/>
            </a:ln>
            <a:effectLst/>
          </p:spPr>
          <p:txBody>
            <a:bodyPr wrap="none">
              <a:spAutoFit/>
            </a:bodyPr>
            <a:lstStyle/>
            <a:p>
              <a:pPr algn="ctr">
                <a:lnSpc>
                  <a:spcPct val="75000"/>
                </a:lnSpc>
                <a:defRPr/>
              </a:pPr>
              <a:r>
                <a:rPr lang="en-US" dirty="0"/>
                <a:t>binds</a:t>
              </a:r>
            </a:p>
          </p:txBody>
        </p:sp>
        <p:sp>
          <p:nvSpPr>
            <p:cNvPr id="33" name="Oval 15">
              <a:extLst>
                <a:ext uri="{FF2B5EF4-FFF2-40B4-BE49-F238E27FC236}">
                  <a16:creationId xmlns:a16="http://schemas.microsoft.com/office/drawing/2014/main" id="{615BB6AE-255D-1659-E671-5BDD0716CFEE}"/>
                </a:ext>
              </a:extLst>
            </p:cNvPr>
            <p:cNvSpPr>
              <a:spLocks noChangeArrowheads="1"/>
            </p:cNvSpPr>
            <p:nvPr/>
          </p:nvSpPr>
          <p:spPr bwMode="auto">
            <a:xfrm>
              <a:off x="3543300" y="4676775"/>
              <a:ext cx="914400" cy="914400"/>
            </a:xfrm>
            <a:prstGeom prst="ellipse">
              <a:avLst/>
            </a:prstGeom>
            <a:noFill/>
            <a:ln w="25400" algn="ctr">
              <a:solidFill>
                <a:schemeClr val="tx1"/>
              </a:solidFill>
              <a:round/>
              <a:headEnd/>
              <a:tailEnd/>
            </a:ln>
            <a:effectLst/>
          </p:spPr>
          <p:txBody>
            <a:bodyPr wrap="none" anchor="ctr"/>
            <a:lstStyle/>
            <a:p>
              <a:pPr>
                <a:defRPr/>
              </a:pPr>
              <a:endParaRPr lang="en-US" b="1" dirty="0"/>
            </a:p>
          </p:txBody>
        </p:sp>
        <p:sp>
          <p:nvSpPr>
            <p:cNvPr id="34" name="Line 16">
              <a:extLst>
                <a:ext uri="{FF2B5EF4-FFF2-40B4-BE49-F238E27FC236}">
                  <a16:creationId xmlns:a16="http://schemas.microsoft.com/office/drawing/2014/main" id="{39518D63-AEB0-3205-3321-572E409AE3B9}"/>
                </a:ext>
              </a:extLst>
            </p:cNvPr>
            <p:cNvSpPr>
              <a:spLocks noChangeShapeType="1"/>
            </p:cNvSpPr>
            <p:nvPr/>
          </p:nvSpPr>
          <p:spPr bwMode="auto">
            <a:xfrm>
              <a:off x="4467225" y="5162550"/>
              <a:ext cx="1238250" cy="0"/>
            </a:xfrm>
            <a:prstGeom prst="line">
              <a:avLst/>
            </a:prstGeom>
            <a:noFill/>
            <a:ln w="44450">
              <a:solidFill>
                <a:srgbClr val="FF0000"/>
              </a:solidFill>
              <a:round/>
              <a:headEnd/>
              <a:tailEnd type="stealth" w="lg" len="lg"/>
            </a:ln>
            <a:effectLst/>
          </p:spPr>
          <p:txBody>
            <a:bodyPr wrap="none" anchor="ctr"/>
            <a:lstStyle/>
            <a:p>
              <a:pPr>
                <a:defRPr/>
              </a:pPr>
              <a:endParaRPr lang="en-US" b="1" dirty="0"/>
            </a:p>
          </p:txBody>
        </p:sp>
        <p:sp>
          <p:nvSpPr>
            <p:cNvPr id="35" name="Text Box 17">
              <a:extLst>
                <a:ext uri="{FF2B5EF4-FFF2-40B4-BE49-F238E27FC236}">
                  <a16:creationId xmlns:a16="http://schemas.microsoft.com/office/drawing/2014/main" id="{34E31EED-F5BA-0B0F-193F-E24167A08318}"/>
                </a:ext>
              </a:extLst>
            </p:cNvPr>
            <p:cNvSpPr txBox="1">
              <a:spLocks noChangeArrowheads="1"/>
            </p:cNvSpPr>
            <p:nvPr/>
          </p:nvSpPr>
          <p:spPr bwMode="auto">
            <a:xfrm>
              <a:off x="3527425" y="4979989"/>
              <a:ext cx="946150" cy="300037"/>
            </a:xfrm>
            <a:prstGeom prst="rect">
              <a:avLst/>
            </a:prstGeom>
            <a:noFill/>
            <a:ln w="9525" algn="ctr">
              <a:noFill/>
              <a:miter lim="800000"/>
              <a:headEnd/>
              <a:tailEnd/>
            </a:ln>
            <a:effectLst/>
          </p:spPr>
          <p:txBody>
            <a:bodyPr wrap="none">
              <a:spAutoFit/>
            </a:bodyPr>
            <a:lstStyle/>
            <a:p>
              <a:pPr algn="ctr">
                <a:lnSpc>
                  <a:spcPct val="75000"/>
                </a:lnSpc>
                <a:defRPr/>
              </a:pPr>
              <a:r>
                <a:rPr lang="en-US" b="1" dirty="0"/>
                <a:t>gene A</a:t>
              </a:r>
            </a:p>
          </p:txBody>
        </p:sp>
        <p:sp>
          <p:nvSpPr>
            <p:cNvPr id="36" name="Oval 18">
              <a:extLst>
                <a:ext uri="{FF2B5EF4-FFF2-40B4-BE49-F238E27FC236}">
                  <a16:creationId xmlns:a16="http://schemas.microsoft.com/office/drawing/2014/main" id="{7AFFA3FF-E74C-4679-FBBD-CC33D198BCD8}"/>
                </a:ext>
              </a:extLst>
            </p:cNvPr>
            <p:cNvSpPr>
              <a:spLocks noChangeArrowheads="1"/>
            </p:cNvSpPr>
            <p:nvPr/>
          </p:nvSpPr>
          <p:spPr bwMode="auto">
            <a:xfrm>
              <a:off x="5705475" y="4667250"/>
              <a:ext cx="914400" cy="914400"/>
            </a:xfrm>
            <a:prstGeom prst="ellipse">
              <a:avLst/>
            </a:prstGeom>
            <a:noFill/>
            <a:ln w="25400" algn="ctr">
              <a:solidFill>
                <a:schemeClr val="tx1"/>
              </a:solidFill>
              <a:round/>
              <a:headEnd/>
              <a:tailEnd/>
            </a:ln>
            <a:effectLst/>
          </p:spPr>
          <p:txBody>
            <a:bodyPr wrap="none" anchor="ctr"/>
            <a:lstStyle/>
            <a:p>
              <a:pPr>
                <a:defRPr/>
              </a:pPr>
              <a:endParaRPr lang="en-US" b="1" dirty="0"/>
            </a:p>
          </p:txBody>
        </p:sp>
        <p:sp>
          <p:nvSpPr>
            <p:cNvPr id="38" name="Text Box 19">
              <a:extLst>
                <a:ext uri="{FF2B5EF4-FFF2-40B4-BE49-F238E27FC236}">
                  <a16:creationId xmlns:a16="http://schemas.microsoft.com/office/drawing/2014/main" id="{28E30D97-9CE8-7367-D582-83958C867B82}"/>
                </a:ext>
              </a:extLst>
            </p:cNvPr>
            <p:cNvSpPr txBox="1">
              <a:spLocks noChangeArrowheads="1"/>
            </p:cNvSpPr>
            <p:nvPr/>
          </p:nvSpPr>
          <p:spPr bwMode="auto">
            <a:xfrm>
              <a:off x="5684839" y="4970464"/>
              <a:ext cx="955675" cy="300037"/>
            </a:xfrm>
            <a:prstGeom prst="rect">
              <a:avLst/>
            </a:prstGeom>
            <a:noFill/>
            <a:ln w="9525" algn="ctr">
              <a:noFill/>
              <a:miter lim="800000"/>
              <a:headEnd/>
              <a:tailEnd/>
            </a:ln>
            <a:effectLst/>
          </p:spPr>
          <p:txBody>
            <a:bodyPr wrap="none">
              <a:spAutoFit/>
            </a:bodyPr>
            <a:lstStyle/>
            <a:p>
              <a:pPr algn="ctr">
                <a:lnSpc>
                  <a:spcPct val="75000"/>
                </a:lnSpc>
                <a:defRPr/>
              </a:pPr>
              <a:r>
                <a:rPr lang="en-US" b="1" dirty="0"/>
                <a:t>gene B</a:t>
              </a:r>
            </a:p>
          </p:txBody>
        </p:sp>
        <p:sp>
          <p:nvSpPr>
            <p:cNvPr id="39" name="Text Box 20">
              <a:extLst>
                <a:ext uri="{FF2B5EF4-FFF2-40B4-BE49-F238E27FC236}">
                  <a16:creationId xmlns:a16="http://schemas.microsoft.com/office/drawing/2014/main" id="{49954C16-218B-0D75-73C8-1D683F885048}"/>
                </a:ext>
              </a:extLst>
            </p:cNvPr>
            <p:cNvSpPr txBox="1">
              <a:spLocks noChangeArrowheads="1"/>
            </p:cNvSpPr>
            <p:nvPr/>
          </p:nvSpPr>
          <p:spPr bwMode="auto">
            <a:xfrm>
              <a:off x="4349750" y="4598988"/>
              <a:ext cx="1511300" cy="1140056"/>
            </a:xfrm>
            <a:prstGeom prst="rect">
              <a:avLst/>
            </a:prstGeom>
            <a:noFill/>
            <a:ln w="9525" algn="ctr">
              <a:noFill/>
              <a:miter lim="800000"/>
              <a:headEnd/>
              <a:tailEnd/>
            </a:ln>
            <a:effectLst/>
          </p:spPr>
          <p:txBody>
            <a:bodyPr>
              <a:spAutoFit/>
            </a:bodyPr>
            <a:lstStyle/>
            <a:p>
              <a:pPr algn="ctr">
                <a:lnSpc>
                  <a:spcPct val="75000"/>
                </a:lnSpc>
                <a:defRPr/>
              </a:pPr>
              <a:r>
                <a:rPr lang="en-US" dirty="0"/>
                <a:t>reaction </a:t>
              </a:r>
            </a:p>
            <a:p>
              <a:pPr algn="ctr">
                <a:lnSpc>
                  <a:spcPct val="75000"/>
                </a:lnSpc>
                <a:defRPr/>
              </a:pPr>
              <a:r>
                <a:rPr lang="en-US" dirty="0"/>
                <a:t>product</a:t>
              </a:r>
            </a:p>
            <a:p>
              <a:pPr algn="ctr">
                <a:lnSpc>
                  <a:spcPct val="75000"/>
                </a:lnSpc>
                <a:defRPr/>
              </a:pPr>
              <a:endParaRPr lang="en-US" dirty="0"/>
            </a:p>
            <a:p>
              <a:pPr algn="ctr">
                <a:lnSpc>
                  <a:spcPct val="75000"/>
                </a:lnSpc>
                <a:defRPr/>
              </a:pPr>
              <a:r>
                <a:rPr lang="en-US" dirty="0"/>
                <a:t>is a </a:t>
              </a:r>
            </a:p>
            <a:p>
              <a:pPr algn="ctr">
                <a:lnSpc>
                  <a:spcPct val="75000"/>
                </a:lnSpc>
                <a:defRPr/>
              </a:pPr>
              <a:r>
                <a:rPr lang="en-US" dirty="0"/>
                <a:t>substrate for</a:t>
              </a:r>
            </a:p>
          </p:txBody>
        </p:sp>
        <p:sp>
          <p:nvSpPr>
            <p:cNvPr id="40" name="Text Box 21">
              <a:extLst>
                <a:ext uri="{FF2B5EF4-FFF2-40B4-BE49-F238E27FC236}">
                  <a16:creationId xmlns:a16="http://schemas.microsoft.com/office/drawing/2014/main" id="{B04B31E3-D2F9-5DBB-8FEC-2BE28DA21A56}"/>
                </a:ext>
              </a:extLst>
            </p:cNvPr>
            <p:cNvSpPr txBox="1">
              <a:spLocks noChangeArrowheads="1"/>
            </p:cNvSpPr>
            <p:nvPr/>
          </p:nvSpPr>
          <p:spPr bwMode="auto">
            <a:xfrm>
              <a:off x="6619134" y="2170113"/>
              <a:ext cx="2313903" cy="516808"/>
            </a:xfrm>
            <a:prstGeom prst="rect">
              <a:avLst/>
            </a:prstGeom>
            <a:noFill/>
            <a:ln w="9525" algn="ctr">
              <a:noFill/>
              <a:miter lim="800000"/>
              <a:headEnd/>
              <a:tailEnd/>
            </a:ln>
            <a:effectLst/>
          </p:spPr>
          <p:txBody>
            <a:bodyPr wrap="none">
              <a:spAutoFit/>
            </a:bodyPr>
            <a:lstStyle/>
            <a:p>
              <a:pPr algn="ctr">
                <a:lnSpc>
                  <a:spcPct val="75000"/>
                </a:lnSpc>
                <a:defRPr/>
              </a:pPr>
              <a:r>
                <a:rPr lang="en-US" dirty="0"/>
                <a:t>regulatory interactions</a:t>
              </a:r>
            </a:p>
            <a:p>
              <a:pPr algn="ctr">
                <a:lnSpc>
                  <a:spcPct val="75000"/>
                </a:lnSpc>
                <a:defRPr/>
              </a:pPr>
              <a:r>
                <a:rPr lang="en-US" dirty="0"/>
                <a:t>(protein-DNA)</a:t>
              </a:r>
            </a:p>
          </p:txBody>
        </p:sp>
        <p:sp>
          <p:nvSpPr>
            <p:cNvPr id="41" name="Text Box 22">
              <a:extLst>
                <a:ext uri="{FF2B5EF4-FFF2-40B4-BE49-F238E27FC236}">
                  <a16:creationId xmlns:a16="http://schemas.microsoft.com/office/drawing/2014/main" id="{02A067CE-1F8C-A721-03C7-9031775545FF}"/>
                </a:ext>
              </a:extLst>
            </p:cNvPr>
            <p:cNvSpPr txBox="1">
              <a:spLocks noChangeArrowheads="1"/>
            </p:cNvSpPr>
            <p:nvPr/>
          </p:nvSpPr>
          <p:spPr bwMode="auto">
            <a:xfrm>
              <a:off x="6697884" y="3446463"/>
              <a:ext cx="2023054" cy="724557"/>
            </a:xfrm>
            <a:prstGeom prst="rect">
              <a:avLst/>
            </a:prstGeom>
            <a:noFill/>
            <a:ln w="9525" algn="ctr">
              <a:noFill/>
              <a:miter lim="800000"/>
              <a:headEnd/>
              <a:tailEnd/>
            </a:ln>
            <a:effectLst/>
          </p:spPr>
          <p:txBody>
            <a:bodyPr wrap="none">
              <a:spAutoFit/>
            </a:bodyPr>
            <a:lstStyle/>
            <a:p>
              <a:pPr algn="ctr">
                <a:lnSpc>
                  <a:spcPct val="75000"/>
                </a:lnSpc>
                <a:defRPr/>
              </a:pPr>
              <a:r>
                <a:rPr lang="en-US" dirty="0"/>
                <a:t>functional complex</a:t>
              </a:r>
            </a:p>
            <a:p>
              <a:pPr algn="ctr">
                <a:lnSpc>
                  <a:spcPct val="75000"/>
                </a:lnSpc>
                <a:defRPr/>
              </a:pPr>
              <a:r>
                <a:rPr lang="en-US" dirty="0"/>
                <a:t>B is a substrate of A</a:t>
              </a:r>
            </a:p>
            <a:p>
              <a:pPr algn="ctr">
                <a:lnSpc>
                  <a:spcPct val="75000"/>
                </a:lnSpc>
                <a:defRPr/>
              </a:pPr>
              <a:r>
                <a:rPr lang="en-US" dirty="0"/>
                <a:t>(protein-protein)</a:t>
              </a:r>
            </a:p>
          </p:txBody>
        </p:sp>
        <p:sp>
          <p:nvSpPr>
            <p:cNvPr id="42" name="Text Box 23">
              <a:extLst>
                <a:ext uri="{FF2B5EF4-FFF2-40B4-BE49-F238E27FC236}">
                  <a16:creationId xmlns:a16="http://schemas.microsoft.com/office/drawing/2014/main" id="{D67C0302-FBEB-C9A2-984E-B1A052213497}"/>
                </a:ext>
              </a:extLst>
            </p:cNvPr>
            <p:cNvSpPr txBox="1">
              <a:spLocks noChangeArrowheads="1"/>
            </p:cNvSpPr>
            <p:nvPr/>
          </p:nvSpPr>
          <p:spPr bwMode="auto">
            <a:xfrm>
              <a:off x="6719378" y="4960939"/>
              <a:ext cx="2056269" cy="309059"/>
            </a:xfrm>
            <a:prstGeom prst="rect">
              <a:avLst/>
            </a:prstGeom>
            <a:noFill/>
            <a:ln w="9525" algn="ctr">
              <a:noFill/>
              <a:miter lim="800000"/>
              <a:headEnd/>
              <a:tailEnd/>
            </a:ln>
            <a:effectLst/>
          </p:spPr>
          <p:txBody>
            <a:bodyPr wrap="none">
              <a:spAutoFit/>
            </a:bodyPr>
            <a:lstStyle/>
            <a:p>
              <a:pPr algn="ctr">
                <a:lnSpc>
                  <a:spcPct val="75000"/>
                </a:lnSpc>
                <a:defRPr/>
              </a:pPr>
              <a:r>
                <a:rPr lang="en-US" dirty="0"/>
                <a:t>metabolic pathways</a:t>
              </a:r>
            </a:p>
          </p:txBody>
        </p:sp>
      </p:grpSp>
      <p:sp>
        <p:nvSpPr>
          <p:cNvPr id="43" name="Rectangle 2">
            <a:extLst>
              <a:ext uri="{FF2B5EF4-FFF2-40B4-BE49-F238E27FC236}">
                <a16:creationId xmlns:a16="http://schemas.microsoft.com/office/drawing/2014/main" id="{9F9C4200-0149-CA98-EA65-08B67CB6B970}"/>
              </a:ext>
            </a:extLst>
          </p:cNvPr>
          <p:cNvSpPr txBox="1">
            <a:spLocks noChangeArrowheads="1"/>
          </p:cNvSpPr>
          <p:nvPr/>
        </p:nvSpPr>
        <p:spPr>
          <a:xfrm>
            <a:off x="6494106" y="1413085"/>
            <a:ext cx="5689147"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400" u="sng" dirty="0">
                <a:latin typeface="Arial" panose="020B0604020202020204" pitchFamily="34" charset="0"/>
                <a:cs typeface="Arial" panose="020B0604020202020204" pitchFamily="34" charset="0"/>
              </a:rPr>
              <a:t>Types of Biological Relationships</a:t>
            </a:r>
          </a:p>
        </p:txBody>
      </p:sp>
    </p:spTree>
    <p:extLst>
      <p:ext uri="{BB962C8B-B14F-4D97-AF65-F5344CB8AC3E}">
        <p14:creationId xmlns:p14="http://schemas.microsoft.com/office/powerpoint/2010/main" val="2668388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descr="DNALevel"/>
          <p:cNvPicPr>
            <a:picLocks noChangeAspect="1" noChangeArrowheads="1"/>
          </p:cNvPicPr>
          <p:nvPr/>
        </p:nvPicPr>
        <p:blipFill>
          <a:blip r:embed="rId3" cstate="print"/>
          <a:srcRect/>
          <a:stretch>
            <a:fillRect/>
          </a:stretch>
        </p:blipFill>
        <p:spPr bwMode="auto">
          <a:xfrm>
            <a:off x="6477324" y="2590800"/>
            <a:ext cx="1041258" cy="685800"/>
          </a:xfrm>
          <a:prstGeom prst="rect">
            <a:avLst/>
          </a:prstGeom>
          <a:noFill/>
        </p:spPr>
      </p:pic>
      <p:grpSp>
        <p:nvGrpSpPr>
          <p:cNvPr id="11" name="Group 10"/>
          <p:cNvGrpSpPr/>
          <p:nvPr/>
        </p:nvGrpSpPr>
        <p:grpSpPr>
          <a:xfrm>
            <a:off x="1932755" y="5035916"/>
            <a:ext cx="2936607" cy="476228"/>
            <a:chOff x="408754" y="4788082"/>
            <a:chExt cx="2936607" cy="476228"/>
          </a:xfrm>
        </p:grpSpPr>
        <p:pic>
          <p:nvPicPr>
            <p:cNvPr id="6146" name="Picture 2" descr="D:\Graphviz2.26.3\bin\YellowN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991" y="4807110"/>
              <a:ext cx="4197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Graphviz2.26.3\bin\CyanN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752" y="4798943"/>
              <a:ext cx="4197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Graphviz2.26.3\bin\GreenNe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5133" y="4788082"/>
              <a:ext cx="4197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Graphviz2.26.3\bin\BlueNe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5636" y="4788082"/>
              <a:ext cx="4197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Graphviz2.26.3\bin\RedNe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754" y="4798943"/>
              <a:ext cx="419725"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513319" y="1219200"/>
            <a:ext cx="3959163" cy="2198133"/>
            <a:chOff x="-10682" y="1752599"/>
            <a:chExt cx="3959163" cy="2198133"/>
          </a:xfrm>
        </p:grpSpPr>
        <p:grpSp>
          <p:nvGrpSpPr>
            <p:cNvPr id="4" name="Group 3"/>
            <p:cNvGrpSpPr>
              <a:grpSpLocks noChangeAspect="1"/>
            </p:cNvGrpSpPr>
            <p:nvPr/>
          </p:nvGrpSpPr>
          <p:grpSpPr>
            <a:xfrm>
              <a:off x="-10682" y="1752599"/>
              <a:ext cx="3959163" cy="1895060"/>
              <a:chOff x="152400" y="1828115"/>
              <a:chExt cx="1752600" cy="838885"/>
            </a:xfrm>
          </p:grpSpPr>
          <p:pic>
            <p:nvPicPr>
              <p:cNvPr id="53" name="Picture 3" descr="Y:\Kimbie\Presentation\CompBio051711\microarray.gif"/>
              <p:cNvPicPr>
                <a:picLocks noChangeArrowheads="1"/>
              </p:cNvPicPr>
              <p:nvPr/>
            </p:nvPicPr>
            <p:blipFill>
              <a:blip r:embed="rId9" cstate="print"/>
              <a:srcRect/>
              <a:stretch>
                <a:fillRect/>
              </a:stretch>
            </p:blipFill>
            <p:spPr bwMode="auto">
              <a:xfrm>
                <a:off x="457200" y="1981200"/>
                <a:ext cx="1143000" cy="685800"/>
              </a:xfrm>
              <a:prstGeom prst="rect">
                <a:avLst/>
              </a:prstGeom>
              <a:noFill/>
            </p:spPr>
          </p:pic>
          <p:sp>
            <p:nvSpPr>
              <p:cNvPr id="59" name="TextBox 58"/>
              <p:cNvSpPr txBox="1"/>
              <p:nvPr/>
            </p:nvSpPr>
            <p:spPr>
              <a:xfrm>
                <a:off x="152400" y="1828115"/>
                <a:ext cx="1752600" cy="177116"/>
              </a:xfrm>
              <a:prstGeom prst="rect">
                <a:avLst/>
              </a:prstGeom>
              <a:noFill/>
            </p:spPr>
            <p:txBody>
              <a:bodyPr wrap="square" rtlCol="0">
                <a:spAutoFit/>
              </a:bodyPr>
              <a:lstStyle/>
              <a:p>
                <a:pPr algn="ctr"/>
                <a:r>
                  <a:rPr lang="en-US" sz="2000" b="1" dirty="0"/>
                  <a:t>Gene Expression Data</a:t>
                </a:r>
              </a:p>
            </p:txBody>
          </p:sp>
        </p:grpSp>
        <p:sp>
          <p:nvSpPr>
            <p:cNvPr id="5" name="TextBox 4"/>
            <p:cNvSpPr txBox="1"/>
            <p:nvPr/>
          </p:nvSpPr>
          <p:spPr>
            <a:xfrm rot="16200000">
              <a:off x="102982" y="2688371"/>
              <a:ext cx="772969" cy="369332"/>
            </a:xfrm>
            <a:prstGeom prst="rect">
              <a:avLst/>
            </a:prstGeom>
            <a:noFill/>
          </p:spPr>
          <p:txBody>
            <a:bodyPr wrap="none" rtlCol="0">
              <a:spAutoFit/>
            </a:bodyPr>
            <a:lstStyle/>
            <a:p>
              <a:r>
                <a:rPr lang="en-US" dirty="0"/>
                <a:t>Genes</a:t>
              </a:r>
            </a:p>
          </p:txBody>
        </p:sp>
        <p:sp>
          <p:nvSpPr>
            <p:cNvPr id="137" name="TextBox 136"/>
            <p:cNvSpPr txBox="1"/>
            <p:nvPr/>
          </p:nvSpPr>
          <p:spPr>
            <a:xfrm>
              <a:off x="990600" y="3581400"/>
              <a:ext cx="1830950" cy="369332"/>
            </a:xfrm>
            <a:prstGeom prst="rect">
              <a:avLst/>
            </a:prstGeom>
            <a:noFill/>
          </p:spPr>
          <p:txBody>
            <a:bodyPr wrap="none" rtlCol="0">
              <a:spAutoFit/>
            </a:bodyPr>
            <a:lstStyle/>
            <a:p>
              <a:r>
                <a:rPr lang="en-US" b="1" dirty="0">
                  <a:solidFill>
                    <a:schemeClr val="accent6">
                      <a:lumMod val="75000"/>
                    </a:schemeClr>
                  </a:solidFill>
                </a:rPr>
                <a:t>Multiple</a:t>
              </a:r>
              <a:r>
                <a:rPr lang="en-US" b="1" dirty="0">
                  <a:solidFill>
                    <a:srgbClr val="FF0000"/>
                  </a:solidFill>
                </a:rPr>
                <a:t> </a:t>
              </a:r>
              <a:r>
                <a:rPr lang="en-US" dirty="0"/>
                <a:t>Samples</a:t>
              </a:r>
            </a:p>
          </p:txBody>
        </p:sp>
      </p:grpSp>
      <p:sp>
        <p:nvSpPr>
          <p:cNvPr id="138" name="TextBox 137"/>
          <p:cNvSpPr txBox="1"/>
          <p:nvPr/>
        </p:nvSpPr>
        <p:spPr>
          <a:xfrm>
            <a:off x="0" y="115669"/>
            <a:ext cx="12192000" cy="769441"/>
          </a:xfrm>
          <a:prstGeom prst="rect">
            <a:avLst/>
          </a:prstGeom>
          <a:noFill/>
        </p:spPr>
        <p:txBody>
          <a:bodyPr wrap="square" rtlCol="0">
            <a:spAutoFit/>
          </a:bodyPr>
          <a:lstStyle/>
          <a:p>
            <a:pPr algn="ctr"/>
            <a:r>
              <a:rPr lang="en-US" sz="4400" kern="0" dirty="0">
                <a:latin typeface="Arial" panose="020B0604020202020204" pitchFamily="34" charset="0"/>
                <a:cs typeface="Arial" panose="020B0604020202020204" pitchFamily="34" charset="0"/>
              </a:rPr>
              <a:t>Networks for Individual Samples</a:t>
            </a:r>
          </a:p>
        </p:txBody>
      </p:sp>
      <p:grpSp>
        <p:nvGrpSpPr>
          <p:cNvPr id="7" name="Group 6"/>
          <p:cNvGrpSpPr/>
          <p:nvPr/>
        </p:nvGrpSpPr>
        <p:grpSpPr>
          <a:xfrm>
            <a:off x="4935513" y="1143000"/>
            <a:ext cx="5240311" cy="2843250"/>
            <a:chOff x="3411512" y="1905000"/>
            <a:chExt cx="5240311" cy="2843250"/>
          </a:xfrm>
        </p:grpSpPr>
        <p:sp>
          <p:nvSpPr>
            <p:cNvPr id="6" name="Right Arrow 5"/>
            <p:cNvSpPr/>
            <p:nvPr/>
          </p:nvSpPr>
          <p:spPr>
            <a:xfrm>
              <a:off x="3657600" y="2743200"/>
              <a:ext cx="2590800" cy="685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(data integration)</a:t>
              </a:r>
            </a:p>
          </p:txBody>
        </p:sp>
        <p:pic>
          <p:nvPicPr>
            <p:cNvPr id="139" name="Picture 2" descr="Y:\Kimbie\GraphVizBin\NangNe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3200" y="1905000"/>
              <a:ext cx="2098623"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11512" y="2314575"/>
              <a:ext cx="2836888" cy="461665"/>
            </a:xfrm>
            <a:prstGeom prst="rect">
              <a:avLst/>
            </a:prstGeom>
            <a:noFill/>
          </p:spPr>
          <p:txBody>
            <a:bodyPr wrap="square" rtlCol="0">
              <a:spAutoFit/>
            </a:bodyPr>
            <a:lstStyle/>
            <a:p>
              <a:pPr algn="ctr"/>
              <a:r>
                <a:rPr lang="en-US" sz="2400" b="1" dirty="0">
                  <a:solidFill>
                    <a:schemeClr val="bg2">
                      <a:lumMod val="25000"/>
                    </a:schemeClr>
                  </a:solidFill>
                </a:rPr>
                <a:t>Network Inference</a:t>
              </a:r>
            </a:p>
          </p:txBody>
        </p:sp>
        <p:sp>
          <p:nvSpPr>
            <p:cNvPr id="3" name="TextBox 2"/>
            <p:cNvSpPr txBox="1"/>
            <p:nvPr/>
          </p:nvSpPr>
          <p:spPr>
            <a:xfrm>
              <a:off x="6744423" y="4317363"/>
              <a:ext cx="1716175" cy="430887"/>
            </a:xfrm>
            <a:prstGeom prst="rect">
              <a:avLst/>
            </a:prstGeom>
            <a:noFill/>
          </p:spPr>
          <p:txBody>
            <a:bodyPr wrap="none" rtlCol="0">
              <a:spAutoFit/>
            </a:bodyPr>
            <a:lstStyle/>
            <a:p>
              <a:r>
                <a:rPr lang="en-US" sz="2200" b="1" dirty="0">
                  <a:solidFill>
                    <a:schemeClr val="accent6">
                      <a:lumMod val="75000"/>
                    </a:schemeClr>
                  </a:solidFill>
                </a:rPr>
                <a:t>One</a:t>
              </a:r>
              <a:r>
                <a:rPr lang="en-US" sz="2200" dirty="0">
                  <a:solidFill>
                    <a:schemeClr val="accent6">
                      <a:lumMod val="75000"/>
                    </a:schemeClr>
                  </a:solidFill>
                </a:rPr>
                <a:t> </a:t>
              </a:r>
              <a:r>
                <a:rPr lang="en-US" sz="2200" dirty="0"/>
                <a:t>Network</a:t>
              </a:r>
            </a:p>
          </p:txBody>
        </p:sp>
      </p:grpSp>
      <p:grpSp>
        <p:nvGrpSpPr>
          <p:cNvPr id="24" name="Group 23"/>
          <p:cNvGrpSpPr>
            <a:grpSpLocks noChangeAspect="1"/>
          </p:cNvGrpSpPr>
          <p:nvPr/>
        </p:nvGrpSpPr>
        <p:grpSpPr>
          <a:xfrm>
            <a:off x="1987935" y="4128344"/>
            <a:ext cx="2908852" cy="871670"/>
            <a:chOff x="1266591" y="3951720"/>
            <a:chExt cx="5575300" cy="1670700"/>
          </a:xfrm>
        </p:grpSpPr>
        <p:pic>
          <p:nvPicPr>
            <p:cNvPr id="25" name="Picture 3" descr="C:\Users\Kimberly\Dropbox\Presentation\ChanningTalk\man_yell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7341" y="3962401"/>
              <a:ext cx="104775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Kimberly\Dropbox\Presentation\ChanningTalk\man_re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6591" y="3951720"/>
              <a:ext cx="104775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Kimberly\Dropbox\Presentation\ChanningTalk\fromAlz\gir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25741" y="4022221"/>
              <a:ext cx="1003105" cy="15544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Kimberly\Dropbox\Presentation\ChanningTalk\man_blu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4141" y="4012695"/>
              <a:ext cx="104775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Kimberly\Dropbox\Presentation\ChanningTalk\fromAlz\girl_blu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38400" y="4008120"/>
              <a:ext cx="1002391" cy="155448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
          <p:cNvPicPr>
            <a:picLocks noChangeAspect="1" noChangeArrowheads="1"/>
          </p:cNvPicPr>
          <p:nvPr/>
        </p:nvPicPr>
        <p:blipFill>
          <a:blip r:embed="rId16" cstate="print"/>
          <a:srcRect/>
          <a:stretch>
            <a:fillRect/>
          </a:stretch>
        </p:blipFill>
        <p:spPr bwMode="auto">
          <a:xfrm>
            <a:off x="4953001" y="2590800"/>
            <a:ext cx="1364877" cy="685800"/>
          </a:xfrm>
          <a:prstGeom prst="rect">
            <a:avLst/>
          </a:prstGeom>
          <a:noFill/>
          <a:ln w="9525">
            <a:noFill/>
            <a:miter lim="800000"/>
            <a:headEnd/>
            <a:tailEnd/>
          </a:ln>
        </p:spPr>
      </p:pic>
      <p:grpSp>
        <p:nvGrpSpPr>
          <p:cNvPr id="16" name="Group 15"/>
          <p:cNvGrpSpPr/>
          <p:nvPr/>
        </p:nvGrpSpPr>
        <p:grpSpPr>
          <a:xfrm>
            <a:off x="1752601" y="5525869"/>
            <a:ext cx="6019800" cy="722530"/>
            <a:chOff x="228600" y="5525869"/>
            <a:chExt cx="6019800" cy="722530"/>
          </a:xfrm>
        </p:grpSpPr>
        <p:sp>
          <p:nvSpPr>
            <p:cNvPr id="13" name="TextBox 12"/>
            <p:cNvSpPr txBox="1"/>
            <p:nvPr/>
          </p:nvSpPr>
          <p:spPr>
            <a:xfrm>
              <a:off x="228600" y="5525869"/>
              <a:ext cx="3116761" cy="646331"/>
            </a:xfrm>
            <a:prstGeom prst="rect">
              <a:avLst/>
            </a:prstGeom>
            <a:noFill/>
          </p:spPr>
          <p:txBody>
            <a:bodyPr wrap="square" rtlCol="0">
              <a:spAutoFit/>
            </a:bodyPr>
            <a:lstStyle/>
            <a:p>
              <a:pPr algn="ctr"/>
              <a:r>
                <a:rPr lang="en-US" dirty="0"/>
                <a:t>networks corresponding to each of the input samples</a:t>
              </a:r>
            </a:p>
          </p:txBody>
        </p:sp>
        <p:sp>
          <p:nvSpPr>
            <p:cNvPr id="21" name="Right Arrow 20"/>
            <p:cNvSpPr/>
            <p:nvPr/>
          </p:nvSpPr>
          <p:spPr>
            <a:xfrm rot="10800000">
              <a:off x="3285409" y="5562599"/>
              <a:ext cx="2962991" cy="685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7" name="TextBox 36"/>
          <p:cNvSpPr txBox="1"/>
          <p:nvPr/>
        </p:nvSpPr>
        <p:spPr>
          <a:xfrm>
            <a:off x="5957044" y="5720833"/>
            <a:ext cx="721672" cy="369332"/>
          </a:xfrm>
          <a:prstGeom prst="rect">
            <a:avLst/>
          </a:prstGeom>
          <a:noFill/>
        </p:spPr>
        <p:txBody>
          <a:bodyPr wrap="none" rtlCol="0">
            <a:spAutoFit/>
          </a:bodyPr>
          <a:lstStyle/>
          <a:p>
            <a:pPr algn="ctr"/>
            <a:r>
              <a:rPr lang="en-US" b="1" dirty="0">
                <a:solidFill>
                  <a:schemeClr val="bg1"/>
                </a:solidFill>
              </a:rPr>
              <a:t>?????</a:t>
            </a:r>
          </a:p>
        </p:txBody>
      </p:sp>
      <p:grpSp>
        <p:nvGrpSpPr>
          <p:cNvPr id="12" name="Group 11"/>
          <p:cNvGrpSpPr/>
          <p:nvPr/>
        </p:nvGrpSpPr>
        <p:grpSpPr>
          <a:xfrm>
            <a:off x="7552766" y="4152074"/>
            <a:ext cx="3124200" cy="2684363"/>
            <a:chOff x="6028766" y="4152073"/>
            <a:chExt cx="3124200" cy="2684363"/>
          </a:xfrm>
        </p:grpSpPr>
        <p:grpSp>
          <p:nvGrpSpPr>
            <p:cNvPr id="15" name="Group 14"/>
            <p:cNvGrpSpPr/>
            <p:nvPr/>
          </p:nvGrpSpPr>
          <p:grpSpPr>
            <a:xfrm>
              <a:off x="6226506" y="4152073"/>
              <a:ext cx="2752008" cy="2133058"/>
              <a:chOff x="6226506" y="4152073"/>
              <a:chExt cx="2752008" cy="2133058"/>
            </a:xfrm>
          </p:grpSpPr>
          <p:sp>
            <p:nvSpPr>
              <p:cNvPr id="20" name="Right Arrow 19"/>
              <p:cNvSpPr/>
              <p:nvPr/>
            </p:nvSpPr>
            <p:spPr>
              <a:xfrm rot="5400000">
                <a:off x="6849963" y="4658166"/>
                <a:ext cx="1505093" cy="4929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6226506" y="5638800"/>
                <a:ext cx="2752008" cy="646331"/>
              </a:xfrm>
              <a:prstGeom prst="rect">
                <a:avLst/>
              </a:prstGeom>
              <a:noFill/>
            </p:spPr>
            <p:txBody>
              <a:bodyPr wrap="square" rtlCol="0">
                <a:spAutoFit/>
              </a:bodyPr>
              <a:lstStyle/>
              <a:p>
                <a:pPr algn="ctr"/>
                <a:r>
                  <a:rPr lang="en-US" dirty="0"/>
                  <a:t>Represents information from all the input samples</a:t>
                </a:r>
              </a:p>
            </p:txBody>
          </p:sp>
        </p:grpSp>
        <p:sp>
          <p:nvSpPr>
            <p:cNvPr id="38" name="TextBox 37"/>
            <p:cNvSpPr txBox="1"/>
            <p:nvPr/>
          </p:nvSpPr>
          <p:spPr>
            <a:xfrm>
              <a:off x="6028766" y="6251661"/>
              <a:ext cx="3124200" cy="584775"/>
            </a:xfrm>
            <a:prstGeom prst="rect">
              <a:avLst/>
            </a:prstGeom>
            <a:noFill/>
          </p:spPr>
          <p:txBody>
            <a:bodyPr wrap="square" rtlCol="0">
              <a:spAutoFit/>
            </a:bodyPr>
            <a:lstStyle/>
            <a:p>
              <a:pPr algn="ctr"/>
              <a:r>
                <a:rPr lang="en-US" sz="1600" b="1" dirty="0">
                  <a:solidFill>
                    <a:schemeClr val="bg2">
                      <a:lumMod val="25000"/>
                    </a:schemeClr>
                  </a:solidFill>
                </a:rPr>
                <a:t>Samples often represent a </a:t>
              </a:r>
              <a:r>
                <a:rPr lang="en-US" sz="1600" b="1" u="sng" dirty="0">
                  <a:solidFill>
                    <a:schemeClr val="bg2">
                      <a:lumMod val="25000"/>
                    </a:schemeClr>
                  </a:solidFill>
                </a:rPr>
                <a:t>diverse</a:t>
              </a:r>
              <a:r>
                <a:rPr lang="en-US" sz="1600" b="1" dirty="0">
                  <a:solidFill>
                    <a:schemeClr val="bg2">
                      <a:lumMod val="25000"/>
                    </a:schemeClr>
                  </a:solidFill>
                </a:rPr>
                <a:t> set of conditions or people</a:t>
              </a:r>
            </a:p>
          </p:txBody>
        </p:sp>
      </p:grpSp>
    </p:spTree>
    <p:extLst>
      <p:ext uri="{BB962C8B-B14F-4D97-AF65-F5344CB8AC3E}">
        <p14:creationId xmlns:p14="http://schemas.microsoft.com/office/powerpoint/2010/main" val="209611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1DB11D2-D15E-F818-78D1-5A8C3C81A393}"/>
              </a:ext>
            </a:extLst>
          </p:cNvPr>
          <p:cNvSpPr txBox="1"/>
          <p:nvPr/>
        </p:nvSpPr>
        <p:spPr>
          <a:xfrm>
            <a:off x="0" y="115669"/>
            <a:ext cx="12192000" cy="769441"/>
          </a:xfrm>
          <a:prstGeom prst="rect">
            <a:avLst/>
          </a:prstGeom>
          <a:noFill/>
        </p:spPr>
        <p:txBody>
          <a:bodyPr wrap="square" rtlCol="0">
            <a:spAutoFit/>
          </a:bodyPr>
          <a:lstStyle/>
          <a:p>
            <a:pPr algn="ctr"/>
            <a:r>
              <a:rPr lang="en-US" sz="4400" kern="0" dirty="0">
                <a:latin typeface="Arial" panose="020B0604020202020204" pitchFamily="34" charset="0"/>
                <a:cs typeface="Arial" panose="020B0604020202020204" pitchFamily="34" charset="0"/>
              </a:rPr>
              <a:t>Estimating Sample-Specific Networks</a:t>
            </a:r>
          </a:p>
        </p:txBody>
      </p:sp>
      <p:pic>
        <p:nvPicPr>
          <p:cNvPr id="14" name="Picture 13">
            <a:extLst>
              <a:ext uri="{FF2B5EF4-FFF2-40B4-BE49-F238E27FC236}">
                <a16:creationId xmlns:a16="http://schemas.microsoft.com/office/drawing/2014/main" id="{D4621E93-72DD-D5C3-A13B-5DE9D4F17384}"/>
              </a:ext>
            </a:extLst>
          </p:cNvPr>
          <p:cNvPicPr>
            <a:picLocks noChangeAspect="1"/>
          </p:cNvPicPr>
          <p:nvPr/>
        </p:nvPicPr>
        <p:blipFill rotWithShape="1">
          <a:blip r:embed="rId2"/>
          <a:srcRect l="26471" t="26274" r="25442" b="3889"/>
          <a:stretch/>
        </p:blipFill>
        <p:spPr>
          <a:xfrm>
            <a:off x="6651087" y="2031237"/>
            <a:ext cx="4197597" cy="3429000"/>
          </a:xfrm>
          <a:prstGeom prst="rect">
            <a:avLst/>
          </a:prstGeom>
        </p:spPr>
      </p:pic>
      <p:pic>
        <p:nvPicPr>
          <p:cNvPr id="16" name="Picture 15">
            <a:extLst>
              <a:ext uri="{FF2B5EF4-FFF2-40B4-BE49-F238E27FC236}">
                <a16:creationId xmlns:a16="http://schemas.microsoft.com/office/drawing/2014/main" id="{2E3AFE89-18A8-5C14-6BC5-DB2D318EC70C}"/>
              </a:ext>
            </a:extLst>
          </p:cNvPr>
          <p:cNvPicPr>
            <a:picLocks noChangeAspect="1"/>
          </p:cNvPicPr>
          <p:nvPr/>
        </p:nvPicPr>
        <p:blipFill rotWithShape="1">
          <a:blip r:embed="rId3"/>
          <a:srcRect l="31544" t="16078" r="16691" b="11634"/>
          <a:stretch/>
        </p:blipFill>
        <p:spPr>
          <a:xfrm>
            <a:off x="528916" y="1894942"/>
            <a:ext cx="4656329" cy="3657600"/>
          </a:xfrm>
          <a:prstGeom prst="rect">
            <a:avLst/>
          </a:prstGeom>
        </p:spPr>
      </p:pic>
      <p:sp>
        <p:nvSpPr>
          <p:cNvPr id="17" name="TextBox 16">
            <a:extLst>
              <a:ext uri="{FF2B5EF4-FFF2-40B4-BE49-F238E27FC236}">
                <a16:creationId xmlns:a16="http://schemas.microsoft.com/office/drawing/2014/main" id="{623B3D69-4474-5F7E-4EAE-519AC035D73D}"/>
              </a:ext>
            </a:extLst>
          </p:cNvPr>
          <p:cNvSpPr txBox="1"/>
          <p:nvPr/>
        </p:nvSpPr>
        <p:spPr>
          <a:xfrm>
            <a:off x="0" y="6282688"/>
            <a:ext cx="12192000" cy="369332"/>
          </a:xfrm>
          <a:prstGeom prst="rect">
            <a:avLst/>
          </a:prstGeom>
          <a:noFill/>
        </p:spPr>
        <p:txBody>
          <a:bodyPr wrap="square" rtlCol="0">
            <a:spAutoFit/>
          </a:bodyPr>
          <a:lstStyle/>
          <a:p>
            <a:pPr algn="ctr"/>
            <a:r>
              <a:rPr lang="en-US" b="1" u="sng" dirty="0">
                <a:solidFill>
                  <a:schemeClr val="accent2">
                    <a:lumMod val="50000"/>
                  </a:schemeClr>
                </a:solidFill>
              </a:rPr>
              <a:t>Basic Idea: Infer a network with and without a sample and use the difference to estimate the sample-specific network.</a:t>
            </a:r>
            <a:endParaRPr lang="en-US" b="1" dirty="0">
              <a:solidFill>
                <a:schemeClr val="accent4">
                  <a:lumMod val="50000"/>
                </a:schemeClr>
              </a:solidFill>
            </a:endParaRPr>
          </a:p>
        </p:txBody>
      </p:sp>
      <p:sp>
        <p:nvSpPr>
          <p:cNvPr id="18" name="TextBox 17">
            <a:extLst>
              <a:ext uri="{FF2B5EF4-FFF2-40B4-BE49-F238E27FC236}">
                <a16:creationId xmlns:a16="http://schemas.microsoft.com/office/drawing/2014/main" id="{334AFF94-F836-2C01-4796-D4A7AAD2BD7F}"/>
              </a:ext>
            </a:extLst>
          </p:cNvPr>
          <p:cNvSpPr txBox="1"/>
          <p:nvPr/>
        </p:nvSpPr>
        <p:spPr>
          <a:xfrm>
            <a:off x="624450" y="1137149"/>
            <a:ext cx="3487943" cy="677108"/>
          </a:xfrm>
          <a:prstGeom prst="rect">
            <a:avLst/>
          </a:prstGeom>
          <a:noFill/>
        </p:spPr>
        <p:txBody>
          <a:bodyPr wrap="none" rtlCol="0">
            <a:spAutoFit/>
          </a:bodyPr>
          <a:lstStyle/>
          <a:p>
            <a:r>
              <a:rPr lang="en-US" sz="2400" dirty="0"/>
              <a:t>SSN</a:t>
            </a:r>
          </a:p>
          <a:p>
            <a:r>
              <a:rPr lang="en-US" sz="1400" dirty="0"/>
              <a:t>Sample-Specific Pearson Correlation Network</a:t>
            </a:r>
          </a:p>
        </p:txBody>
      </p:sp>
      <p:sp>
        <p:nvSpPr>
          <p:cNvPr id="19" name="TextBox 18">
            <a:extLst>
              <a:ext uri="{FF2B5EF4-FFF2-40B4-BE49-F238E27FC236}">
                <a16:creationId xmlns:a16="http://schemas.microsoft.com/office/drawing/2014/main" id="{F35654BF-9637-4403-5A99-93658846C2F5}"/>
              </a:ext>
            </a:extLst>
          </p:cNvPr>
          <p:cNvSpPr txBox="1"/>
          <p:nvPr/>
        </p:nvSpPr>
        <p:spPr>
          <a:xfrm>
            <a:off x="6527484" y="1137149"/>
            <a:ext cx="5146473" cy="677108"/>
          </a:xfrm>
          <a:prstGeom prst="rect">
            <a:avLst/>
          </a:prstGeom>
          <a:noFill/>
        </p:spPr>
        <p:txBody>
          <a:bodyPr wrap="none" rtlCol="0">
            <a:spAutoFit/>
          </a:bodyPr>
          <a:lstStyle/>
          <a:p>
            <a:r>
              <a:rPr lang="en-US" sz="2400" dirty="0"/>
              <a:t>LIONESS</a:t>
            </a:r>
          </a:p>
          <a:p>
            <a:r>
              <a:rPr lang="en-US" sz="1400" dirty="0"/>
              <a:t>Linear Interpolation to Obtain Network Estimates for Single Samples</a:t>
            </a:r>
          </a:p>
        </p:txBody>
      </p:sp>
      <p:sp>
        <p:nvSpPr>
          <p:cNvPr id="20" name="TextBox 19">
            <a:extLst>
              <a:ext uri="{FF2B5EF4-FFF2-40B4-BE49-F238E27FC236}">
                <a16:creationId xmlns:a16="http://schemas.microsoft.com/office/drawing/2014/main" id="{E3A9F2FF-498A-8BA9-FFBF-A9B09CF3F98D}"/>
              </a:ext>
            </a:extLst>
          </p:cNvPr>
          <p:cNvSpPr txBox="1"/>
          <p:nvPr/>
        </p:nvSpPr>
        <p:spPr>
          <a:xfrm>
            <a:off x="1547426" y="5552542"/>
            <a:ext cx="2619307" cy="276999"/>
          </a:xfrm>
          <a:prstGeom prst="rect">
            <a:avLst/>
          </a:prstGeom>
          <a:noFill/>
        </p:spPr>
        <p:txBody>
          <a:bodyPr wrap="none" rtlCol="0">
            <a:spAutoFit/>
          </a:bodyPr>
          <a:lstStyle/>
          <a:p>
            <a:r>
              <a:rPr lang="en-US" sz="1200" i="1" dirty="0"/>
              <a:t>Liu et. al. Nucleic Acids Research. 2016.</a:t>
            </a:r>
          </a:p>
        </p:txBody>
      </p:sp>
      <p:sp>
        <p:nvSpPr>
          <p:cNvPr id="21" name="TextBox 20">
            <a:extLst>
              <a:ext uri="{FF2B5EF4-FFF2-40B4-BE49-F238E27FC236}">
                <a16:creationId xmlns:a16="http://schemas.microsoft.com/office/drawing/2014/main" id="{B694438C-3318-5A3A-B69B-17CD77C65E66}"/>
              </a:ext>
            </a:extLst>
          </p:cNvPr>
          <p:cNvSpPr txBox="1"/>
          <p:nvPr/>
        </p:nvSpPr>
        <p:spPr>
          <a:xfrm>
            <a:off x="7791064" y="5552541"/>
            <a:ext cx="1917641" cy="276999"/>
          </a:xfrm>
          <a:prstGeom prst="rect">
            <a:avLst/>
          </a:prstGeom>
          <a:noFill/>
        </p:spPr>
        <p:txBody>
          <a:bodyPr wrap="none" rtlCol="0">
            <a:spAutoFit/>
          </a:bodyPr>
          <a:lstStyle/>
          <a:p>
            <a:r>
              <a:rPr lang="en-US" sz="1200" i="1" dirty="0" err="1"/>
              <a:t>Kuijjer</a:t>
            </a:r>
            <a:r>
              <a:rPr lang="en-US" sz="1200" i="1" dirty="0"/>
              <a:t> et. al. </a:t>
            </a:r>
            <a:r>
              <a:rPr lang="en-US" sz="1200" i="1" dirty="0" err="1"/>
              <a:t>iScience</a:t>
            </a:r>
            <a:r>
              <a:rPr lang="en-US" sz="1200" i="1" dirty="0"/>
              <a:t>. 2019.</a:t>
            </a:r>
          </a:p>
        </p:txBody>
      </p:sp>
    </p:spTree>
    <p:extLst>
      <p:ext uri="{BB962C8B-B14F-4D97-AF65-F5344CB8AC3E}">
        <p14:creationId xmlns:p14="http://schemas.microsoft.com/office/powerpoint/2010/main" val="911098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03" y="1485185"/>
            <a:ext cx="4825234"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5534238" y="3878494"/>
            <a:ext cx="621781" cy="457200"/>
          </a:xfrm>
          <a:prstGeom prst="rightArrow">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ight Arrow 3"/>
          <p:cNvSpPr/>
          <p:nvPr/>
        </p:nvSpPr>
        <p:spPr>
          <a:xfrm>
            <a:off x="5522057" y="5595520"/>
            <a:ext cx="621781" cy="457200"/>
          </a:xfrm>
          <a:prstGeom prst="rightArrow">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p:cNvSpPr txBox="1"/>
          <p:nvPr/>
        </p:nvSpPr>
        <p:spPr>
          <a:xfrm>
            <a:off x="6232218" y="3625013"/>
            <a:ext cx="3180723" cy="923330"/>
          </a:xfrm>
          <a:prstGeom prst="rect">
            <a:avLst/>
          </a:prstGeom>
          <a:noFill/>
        </p:spPr>
        <p:txBody>
          <a:bodyPr wrap="square" rtlCol="0">
            <a:spAutoFit/>
          </a:bodyPr>
          <a:lstStyle/>
          <a:p>
            <a:r>
              <a:rPr lang="en-US" dirty="0"/>
              <a:t>For 8716 samples we have:</a:t>
            </a:r>
          </a:p>
          <a:p>
            <a:r>
              <a:rPr lang="en-US" dirty="0"/>
              <a:t>(1) gene expression profile</a:t>
            </a:r>
          </a:p>
          <a:p>
            <a:r>
              <a:rPr lang="en-US" dirty="0"/>
              <a:t>(2) gene regulatory network</a:t>
            </a:r>
          </a:p>
        </p:txBody>
      </p:sp>
      <p:sp>
        <p:nvSpPr>
          <p:cNvPr id="6" name="TextBox 5"/>
          <p:cNvSpPr txBox="1"/>
          <p:nvPr/>
        </p:nvSpPr>
        <p:spPr>
          <a:xfrm>
            <a:off x="6220037" y="5362455"/>
            <a:ext cx="3048000" cy="923330"/>
          </a:xfrm>
          <a:prstGeom prst="rect">
            <a:avLst/>
          </a:prstGeom>
          <a:noFill/>
        </p:spPr>
        <p:txBody>
          <a:bodyPr wrap="square" rtlCol="0">
            <a:spAutoFit/>
          </a:bodyPr>
          <a:lstStyle/>
          <a:p>
            <a:r>
              <a:rPr lang="en-US" dirty="0"/>
              <a:t>We compare males/female:</a:t>
            </a:r>
          </a:p>
          <a:p>
            <a:r>
              <a:rPr lang="en-US" dirty="0"/>
              <a:t>(1) gene expression levels</a:t>
            </a:r>
          </a:p>
          <a:p>
            <a:r>
              <a:rPr lang="en-US" dirty="0"/>
              <a:t>(2) network edge-weights</a:t>
            </a:r>
          </a:p>
        </p:txBody>
      </p:sp>
      <p:sp>
        <p:nvSpPr>
          <p:cNvPr id="7" name="TextBox 6"/>
          <p:cNvSpPr txBox="1"/>
          <p:nvPr/>
        </p:nvSpPr>
        <p:spPr>
          <a:xfrm>
            <a:off x="0" y="18872"/>
            <a:ext cx="12192000" cy="769441"/>
          </a:xfrm>
          <a:prstGeom prst="rect">
            <a:avLst/>
          </a:prstGeom>
          <a:noFill/>
        </p:spPr>
        <p:txBody>
          <a:bodyPr wrap="square" rtlCol="0">
            <a:spAutoFit/>
          </a:bodyPr>
          <a:lstStyle/>
          <a:p>
            <a:pPr algn="ctr"/>
            <a:r>
              <a:rPr lang="en-US" sz="4400" kern="0" dirty="0">
                <a:latin typeface="Arial" panose="020B0604020202020204" pitchFamily="34" charset="0"/>
                <a:cs typeface="Arial" panose="020B0604020202020204" pitchFamily="34" charset="0"/>
              </a:rPr>
              <a:t>Example: Sexual Dimorphism in </a:t>
            </a:r>
            <a:r>
              <a:rPr lang="en-US" sz="4400" kern="0" dirty="0" err="1">
                <a:latin typeface="Arial" panose="020B0604020202020204" pitchFamily="34" charset="0"/>
                <a:cs typeface="Arial" panose="020B0604020202020204" pitchFamily="34" charset="0"/>
              </a:rPr>
              <a:t>GTEx</a:t>
            </a:r>
            <a:endParaRPr lang="en-US" sz="4400" kern="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CFABBF4-E0BE-494A-AFD7-CE672927B545}"/>
              </a:ext>
            </a:extLst>
          </p:cNvPr>
          <p:cNvSpPr/>
          <p:nvPr/>
        </p:nvSpPr>
        <p:spPr>
          <a:xfrm>
            <a:off x="3008645" y="6570754"/>
            <a:ext cx="9144000" cy="292388"/>
          </a:xfrm>
          <a:prstGeom prst="rect">
            <a:avLst/>
          </a:prstGeom>
        </p:spPr>
        <p:txBody>
          <a:bodyPr wrap="square">
            <a:spAutoFit/>
          </a:bodyPr>
          <a:lstStyle/>
          <a:p>
            <a:pPr algn="r"/>
            <a:r>
              <a:rPr lang="en-US" sz="1300" dirty="0"/>
              <a:t>Lopes-Ramos et. al. “Sex Differences in Gene Expression and Regulatory Networks across 29 Human Tissues” </a:t>
            </a:r>
            <a:r>
              <a:rPr lang="en-US" sz="1300" u="sng" dirty="0"/>
              <a:t>Cell Reports</a:t>
            </a:r>
            <a:r>
              <a:rPr lang="en-US" sz="1300" dirty="0"/>
              <a:t>. 2020.</a:t>
            </a:r>
          </a:p>
        </p:txBody>
      </p:sp>
    </p:spTree>
    <p:extLst>
      <p:ext uri="{BB962C8B-B14F-4D97-AF65-F5344CB8AC3E}">
        <p14:creationId xmlns:p14="http://schemas.microsoft.com/office/powerpoint/2010/main" val="2082937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164"/>
          <p:cNvGrpSpPr/>
          <p:nvPr/>
        </p:nvGrpSpPr>
        <p:grpSpPr>
          <a:xfrm>
            <a:off x="827778" y="1130543"/>
            <a:ext cx="3359440" cy="1828800"/>
            <a:chOff x="324526" y="987668"/>
            <a:chExt cx="3359440" cy="182880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370" y="1455168"/>
              <a:ext cx="1075925" cy="134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872618" y="1281464"/>
              <a:ext cx="1054710" cy="181846"/>
              <a:chOff x="579120" y="1828800"/>
              <a:chExt cx="1325880" cy="228599"/>
            </a:xfrm>
          </p:grpSpPr>
          <p:pic>
            <p:nvPicPr>
              <p:cNvPr id="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791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077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363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649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935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221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a:grpSpLocks noChangeAspect="1"/>
            </p:cNvGrpSpPr>
            <p:nvPr/>
          </p:nvGrpSpPr>
          <p:grpSpPr>
            <a:xfrm>
              <a:off x="717618" y="1467773"/>
              <a:ext cx="76842" cy="1309295"/>
              <a:chOff x="4953000" y="351041"/>
              <a:chExt cx="381000" cy="6491719"/>
            </a:xfrm>
          </p:grpSpPr>
          <p:sp>
            <p:nvSpPr>
              <p:cNvPr id="39" name="Rectangle 38"/>
              <p:cNvSpPr/>
              <p:nvPr/>
            </p:nvSpPr>
            <p:spPr>
              <a:xfrm>
                <a:off x="4968240" y="351041"/>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Rectangle 39"/>
              <p:cNvSpPr/>
              <p:nvPr/>
            </p:nvSpPr>
            <p:spPr>
              <a:xfrm>
                <a:off x="4968240" y="930094"/>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Rectangle 40"/>
              <p:cNvSpPr/>
              <p:nvPr/>
            </p:nvSpPr>
            <p:spPr>
              <a:xfrm>
                <a:off x="4968240" y="1542743"/>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p:cNvSpPr/>
              <p:nvPr/>
            </p:nvSpPr>
            <p:spPr>
              <a:xfrm>
                <a:off x="4968240" y="2119493"/>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Rectangle 42"/>
              <p:cNvSpPr/>
              <p:nvPr/>
            </p:nvSpPr>
            <p:spPr>
              <a:xfrm>
                <a:off x="4953000" y="268224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 name="Rectangle 43"/>
              <p:cNvSpPr/>
              <p:nvPr/>
            </p:nvSpPr>
            <p:spPr>
              <a:xfrm>
                <a:off x="4957722" y="3228471"/>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Rectangle 44"/>
              <p:cNvSpPr/>
              <p:nvPr/>
            </p:nvSpPr>
            <p:spPr>
              <a:xfrm>
                <a:off x="4968240" y="38100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6" name="Rectangle 45"/>
              <p:cNvSpPr/>
              <p:nvPr/>
            </p:nvSpPr>
            <p:spPr>
              <a:xfrm>
                <a:off x="4957722" y="43434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7" name="Rectangle 46"/>
              <p:cNvSpPr/>
              <p:nvPr/>
            </p:nvSpPr>
            <p:spPr>
              <a:xfrm>
                <a:off x="4953000" y="48768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 name="Rectangle 47"/>
              <p:cNvSpPr/>
              <p:nvPr/>
            </p:nvSpPr>
            <p:spPr>
              <a:xfrm>
                <a:off x="4953000" y="542544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Rectangle 48"/>
              <p:cNvSpPr/>
              <p:nvPr/>
            </p:nvSpPr>
            <p:spPr>
              <a:xfrm>
                <a:off x="4953000" y="59436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 name="Rectangle 49"/>
              <p:cNvSpPr/>
              <p:nvPr/>
            </p:nvSpPr>
            <p:spPr>
              <a:xfrm>
                <a:off x="4953000" y="64770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4" name="TextBox 13"/>
            <p:cNvSpPr txBox="1"/>
            <p:nvPr/>
          </p:nvSpPr>
          <p:spPr>
            <a:xfrm rot="16200000">
              <a:off x="120303" y="1900330"/>
              <a:ext cx="777777" cy="369332"/>
            </a:xfrm>
            <a:prstGeom prst="rect">
              <a:avLst/>
            </a:prstGeom>
            <a:noFill/>
          </p:spPr>
          <p:txBody>
            <a:bodyPr wrap="none" rtlCol="0">
              <a:spAutoFit/>
            </a:bodyPr>
            <a:lstStyle/>
            <a:p>
              <a:pPr algn="ctr"/>
              <a:r>
                <a:rPr lang="en-US" b="1" dirty="0"/>
                <a:t>Genes</a:t>
              </a:r>
            </a:p>
          </p:txBody>
        </p:sp>
        <p:sp>
          <p:nvSpPr>
            <p:cNvPr id="15" name="TextBox 14"/>
            <p:cNvSpPr txBox="1"/>
            <p:nvPr/>
          </p:nvSpPr>
          <p:spPr>
            <a:xfrm>
              <a:off x="912761" y="987668"/>
              <a:ext cx="966740" cy="369332"/>
            </a:xfrm>
            <a:prstGeom prst="rect">
              <a:avLst/>
            </a:prstGeom>
            <a:noFill/>
          </p:spPr>
          <p:txBody>
            <a:bodyPr wrap="none" rtlCol="0">
              <a:spAutoFit/>
            </a:bodyPr>
            <a:lstStyle/>
            <a:p>
              <a:pPr algn="ctr"/>
              <a:r>
                <a:rPr lang="en-US" b="1" dirty="0"/>
                <a:t>Females</a:t>
              </a:r>
            </a:p>
          </p:txBody>
        </p:sp>
        <p:grpSp>
          <p:nvGrpSpPr>
            <p:cNvPr id="16" name="Group 15"/>
            <p:cNvGrpSpPr>
              <a:grpSpLocks noChangeAspect="1"/>
            </p:cNvGrpSpPr>
            <p:nvPr/>
          </p:nvGrpSpPr>
          <p:grpSpPr>
            <a:xfrm>
              <a:off x="2447349" y="1467773"/>
              <a:ext cx="76842" cy="1309295"/>
              <a:chOff x="4953000" y="351041"/>
              <a:chExt cx="381000" cy="6491719"/>
            </a:xfrm>
          </p:grpSpPr>
          <p:sp>
            <p:nvSpPr>
              <p:cNvPr id="27" name="Rectangle 26"/>
              <p:cNvSpPr/>
              <p:nvPr/>
            </p:nvSpPr>
            <p:spPr>
              <a:xfrm>
                <a:off x="4968240" y="351041"/>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p:cNvSpPr/>
              <p:nvPr/>
            </p:nvSpPr>
            <p:spPr>
              <a:xfrm>
                <a:off x="4968240" y="930094"/>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Rectangle 28"/>
              <p:cNvSpPr/>
              <p:nvPr/>
            </p:nvSpPr>
            <p:spPr>
              <a:xfrm>
                <a:off x="4968240" y="1542743"/>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Rectangle 29"/>
              <p:cNvSpPr/>
              <p:nvPr/>
            </p:nvSpPr>
            <p:spPr>
              <a:xfrm>
                <a:off x="4968240" y="2119493"/>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Rectangle 30"/>
              <p:cNvSpPr/>
              <p:nvPr/>
            </p:nvSpPr>
            <p:spPr>
              <a:xfrm>
                <a:off x="4953000" y="268224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p:cNvSpPr/>
              <p:nvPr/>
            </p:nvSpPr>
            <p:spPr>
              <a:xfrm>
                <a:off x="4957722" y="3228471"/>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p:cNvSpPr/>
              <p:nvPr/>
            </p:nvSpPr>
            <p:spPr>
              <a:xfrm>
                <a:off x="4968240" y="38100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p:cNvSpPr/>
              <p:nvPr/>
            </p:nvSpPr>
            <p:spPr>
              <a:xfrm>
                <a:off x="4957722" y="43434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Rectangle 34"/>
              <p:cNvSpPr/>
              <p:nvPr/>
            </p:nvSpPr>
            <p:spPr>
              <a:xfrm>
                <a:off x="4953000" y="48768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Rectangle 35"/>
              <p:cNvSpPr/>
              <p:nvPr/>
            </p:nvSpPr>
            <p:spPr>
              <a:xfrm>
                <a:off x="4953000" y="542544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Rectangle 36"/>
              <p:cNvSpPr/>
              <p:nvPr/>
            </p:nvSpPr>
            <p:spPr>
              <a:xfrm>
                <a:off x="4953000" y="59436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Rectangle 37"/>
              <p:cNvSpPr/>
              <p:nvPr/>
            </p:nvSpPr>
            <p:spPr>
              <a:xfrm>
                <a:off x="4953000" y="64770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8" name="TextBox 17"/>
            <p:cNvSpPr txBox="1"/>
            <p:nvPr/>
          </p:nvSpPr>
          <p:spPr>
            <a:xfrm>
              <a:off x="2744186" y="987668"/>
              <a:ext cx="763351" cy="369332"/>
            </a:xfrm>
            <a:prstGeom prst="rect">
              <a:avLst/>
            </a:prstGeom>
            <a:noFill/>
          </p:spPr>
          <p:txBody>
            <a:bodyPr wrap="none" rtlCol="0">
              <a:spAutoFit/>
            </a:bodyPr>
            <a:lstStyle/>
            <a:p>
              <a:pPr algn="ctr"/>
              <a:r>
                <a:rPr lang="en-US" b="1" dirty="0"/>
                <a:t>Males</a:t>
              </a:r>
            </a:p>
          </p:txBody>
        </p:sp>
        <p:grpSp>
          <p:nvGrpSpPr>
            <p:cNvPr id="19" name="Group 18"/>
            <p:cNvGrpSpPr/>
            <p:nvPr/>
          </p:nvGrpSpPr>
          <p:grpSpPr>
            <a:xfrm>
              <a:off x="2608041" y="1272652"/>
              <a:ext cx="1059986" cy="182516"/>
              <a:chOff x="2706087" y="438070"/>
              <a:chExt cx="1332512" cy="229442"/>
            </a:xfrm>
          </p:grpSpPr>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849087" y="438070"/>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204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3918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632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346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7060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08041" y="1467773"/>
              <a:ext cx="1075925" cy="134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mc:AlternateContent xmlns:mc="http://schemas.openxmlformats.org/markup-compatibility/2006" xmlns:a14="http://schemas.microsoft.com/office/drawing/2010/main">
        <mc:Choice Requires="a14">
          <p:sp>
            <p:nvSpPr>
              <p:cNvPr id="57" name="Rectangle 56"/>
              <p:cNvSpPr/>
              <p:nvPr/>
            </p:nvSpPr>
            <p:spPr>
              <a:xfrm>
                <a:off x="4342015" y="1512572"/>
                <a:ext cx="5408761" cy="1193981"/>
              </a:xfrm>
              <a:prstGeom prst="rect">
                <a:avLst/>
              </a:prstGeom>
            </p:spPr>
            <p:txBody>
              <a:bodyPr wrap="square">
                <a:spAutoFit/>
              </a:bodyPr>
              <a:lstStyle/>
              <a:p>
                <a:r>
                  <a:rPr lang="en-US" u="sng" dirty="0"/>
                  <a:t>Quantify </a:t>
                </a:r>
                <a:r>
                  <a:rPr lang="en-US" b="1" u="sng" dirty="0"/>
                  <a:t>Differential Expression </a:t>
                </a:r>
                <a:r>
                  <a:rPr lang="en-US" u="sng" dirty="0"/>
                  <a:t>Using Linear Model:</a:t>
                </a:r>
              </a:p>
              <a:p>
                <a:pPr/>
                <a14:m>
                  <m:oMathPara xmlns:m="http://schemas.openxmlformats.org/officeDocument/2006/math">
                    <m:oMathParaPr>
                      <m:jc m:val="centerGroup"/>
                    </m:oMathParaPr>
                    <m:oMath xmlns:m="http://schemas.openxmlformats.org/officeDocument/2006/math">
                      <m:r>
                        <a:rPr lang="en-US" i="1">
                          <a:latin typeface="Cambria Math"/>
                        </a:rPr>
                        <m:t>𝑌</m:t>
                      </m:r>
                      <m:r>
                        <a:rPr lang="en-US" i="1">
                          <a:latin typeface="Cambria Math"/>
                        </a:rPr>
                        <m:t> ~ </m:t>
                      </m:r>
                      <m:r>
                        <a:rPr lang="en-US" i="1">
                          <a:latin typeface="Cambria Math"/>
                        </a:rPr>
                        <m:t>𝛽</m:t>
                      </m:r>
                      <m:r>
                        <a:rPr lang="en-US" i="1" baseline="-25000">
                          <a:latin typeface="Cambria Math"/>
                        </a:rPr>
                        <m:t>0</m:t>
                      </m:r>
                      <m:r>
                        <a:rPr lang="en-US">
                          <a:latin typeface="Cambria Math"/>
                        </a:rPr>
                        <m:t>+</m:t>
                      </m:r>
                      <m:r>
                        <a:rPr lang="en-US" i="1">
                          <a:latin typeface="Cambria Math"/>
                        </a:rPr>
                        <m:t>𝛽</m:t>
                      </m:r>
                      <m:r>
                        <a:rPr lang="en-US" i="1" baseline="-25000">
                          <a:latin typeface="Cambria Math"/>
                        </a:rPr>
                        <m:t>1</m:t>
                      </m:r>
                      <m:r>
                        <a:rPr lang="en-US" i="1">
                          <a:latin typeface="Cambria Math"/>
                        </a:rPr>
                        <m:t>𝐵𝑎𝑡𝑐h</m:t>
                      </m:r>
                      <m:r>
                        <a:rPr lang="en-US" i="1">
                          <a:latin typeface="Cambria Math"/>
                        </a:rPr>
                        <m:t>+</m:t>
                      </m:r>
                      <m:r>
                        <a:rPr lang="en-US" i="1">
                          <a:latin typeface="Cambria Math"/>
                        </a:rPr>
                        <m:t>𝛽</m:t>
                      </m:r>
                      <m:r>
                        <a:rPr lang="en-US" i="1" baseline="-25000">
                          <a:latin typeface="Cambria Math"/>
                        </a:rPr>
                        <m:t>2</m:t>
                      </m:r>
                      <m:r>
                        <a:rPr lang="en-US" i="1">
                          <a:latin typeface="Cambria Math"/>
                        </a:rPr>
                        <m:t>𝑅𝑎𝑐𝑒</m:t>
                      </m:r>
                      <m:r>
                        <a:rPr lang="en-US" i="1">
                          <a:latin typeface="Cambria Math"/>
                        </a:rPr>
                        <m:t>+</m:t>
                      </m:r>
                      <m:r>
                        <a:rPr lang="en-US" i="1">
                          <a:latin typeface="Cambria Math"/>
                        </a:rPr>
                        <m:t>𝛽</m:t>
                      </m:r>
                      <m:r>
                        <a:rPr lang="en-US" i="1" baseline="-25000">
                          <a:latin typeface="Cambria Math"/>
                        </a:rPr>
                        <m:t>3</m:t>
                      </m:r>
                      <m:r>
                        <a:rPr lang="en-US" i="1">
                          <a:latin typeface="Cambria Math"/>
                        </a:rPr>
                        <m:t>𝐴𝑔𝑒</m:t>
                      </m:r>
                      <m:r>
                        <a:rPr lang="en-US" i="1">
                          <a:latin typeface="Cambria Math"/>
                        </a:rPr>
                        <m:t>+</m:t>
                      </m:r>
                      <m:r>
                        <a:rPr lang="en-US" i="1">
                          <a:latin typeface="Cambria Math"/>
                        </a:rPr>
                        <m:t>𝛽</m:t>
                      </m:r>
                      <m:r>
                        <a:rPr lang="en-US" i="1" baseline="-25000">
                          <a:latin typeface="Cambria Math"/>
                        </a:rPr>
                        <m:t>4</m:t>
                      </m:r>
                      <m:r>
                        <a:rPr lang="en-US" i="1">
                          <a:latin typeface="Cambria Math"/>
                        </a:rPr>
                        <m:t>𝐵𝑀𝐼</m:t>
                      </m:r>
                      <m:r>
                        <a:rPr lang="en-US" i="1">
                          <a:latin typeface="Cambria Math"/>
                        </a:rPr>
                        <m:t>+</m:t>
                      </m:r>
                      <m:r>
                        <a:rPr lang="en-US" i="1">
                          <a:latin typeface="Cambria Math"/>
                        </a:rPr>
                        <m:t>𝛽</m:t>
                      </m:r>
                      <m:r>
                        <a:rPr lang="en-US" i="1" baseline="-25000">
                          <a:latin typeface="Cambria Math"/>
                        </a:rPr>
                        <m:t>5</m:t>
                      </m:r>
                      <m:r>
                        <a:rPr lang="en-US" i="1">
                          <a:latin typeface="Cambria Math"/>
                        </a:rPr>
                        <m:t>𝑆𝑒𝑥</m:t>
                      </m:r>
                      <m:r>
                        <a:rPr lang="en-US" i="1">
                          <a:latin typeface="Cambria Math"/>
                        </a:rPr>
                        <m:t>+</m:t>
                      </m:r>
                      <m:r>
                        <a:rPr lang="en-US" i="1">
                          <a:latin typeface="Cambria Math"/>
                        </a:rPr>
                        <m:t>𝜀</m:t>
                      </m:r>
                    </m:oMath>
                  </m:oMathPara>
                </a14:m>
                <a:endParaRPr lang="en-US" dirty="0"/>
              </a:p>
              <a:p>
                <a:r>
                  <a:rPr lang="en-US" dirty="0">
                    <a:sym typeface="Wingdings"/>
                  </a:rPr>
                  <a:t></a:t>
                </a:r>
                <a:r>
                  <a:rPr lang="en-US" dirty="0">
                    <a:sym typeface="Wingdings" panose="05000000000000000000" pitchFamily="2" charset="2"/>
                  </a:rPr>
                  <a:t> </a:t>
                </a:r>
                <a:r>
                  <a:rPr lang="en-US" dirty="0"/>
                  <a:t>Results in a single value for each </a:t>
                </a:r>
                <a:r>
                  <a:rPr lang="en-US" b="1" u="sng" dirty="0"/>
                  <a:t>gene</a:t>
                </a:r>
                <a:r>
                  <a:rPr lang="en-US" dirty="0"/>
                  <a:t>.</a:t>
                </a:r>
              </a:p>
            </p:txBody>
          </p:sp>
        </mc:Choice>
        <mc:Fallback xmlns="">
          <p:sp>
            <p:nvSpPr>
              <p:cNvPr id="57" name="Rectangle 56"/>
              <p:cNvSpPr>
                <a:spLocks noRot="1" noChangeAspect="1" noMove="1" noResize="1" noEditPoints="1" noAdjustHandles="1" noChangeArrowheads="1" noChangeShapeType="1" noTextEdit="1"/>
              </p:cNvSpPr>
              <p:nvPr/>
            </p:nvSpPr>
            <p:spPr>
              <a:xfrm>
                <a:off x="4342015" y="1512572"/>
                <a:ext cx="5408761" cy="1193981"/>
              </a:xfrm>
              <a:prstGeom prst="rect">
                <a:avLst/>
              </a:prstGeom>
              <a:blipFill>
                <a:blip r:embed="rId6"/>
                <a:stretch>
                  <a:fillRect l="-901" t="-2551" b="-7143"/>
                </a:stretch>
              </a:blipFill>
            </p:spPr>
            <p:txBody>
              <a:bodyPr/>
              <a:lstStyle/>
              <a:p>
                <a:r>
                  <a:rPr lang="en-US">
                    <a:noFill/>
                  </a:rPr>
                  <a:t> </a:t>
                </a:r>
              </a:p>
            </p:txBody>
          </p:sp>
        </mc:Fallback>
      </mc:AlternateContent>
      <p:grpSp>
        <p:nvGrpSpPr>
          <p:cNvPr id="168" name="Group 167"/>
          <p:cNvGrpSpPr/>
          <p:nvPr/>
        </p:nvGrpSpPr>
        <p:grpSpPr>
          <a:xfrm>
            <a:off x="496213" y="3038475"/>
            <a:ext cx="9254562" cy="1828800"/>
            <a:chOff x="-7039" y="2997517"/>
            <a:chExt cx="9254562" cy="1828800"/>
          </a:xfrm>
        </p:grpSpPr>
        <mc:AlternateContent xmlns:mc="http://schemas.openxmlformats.org/markup-compatibility/2006" xmlns:a14="http://schemas.microsoft.com/office/drawing/2010/main">
          <mc:Choice Requires="a14">
            <p:sp>
              <p:nvSpPr>
                <p:cNvPr id="105" name="Rectangle 104"/>
                <p:cNvSpPr/>
                <p:nvPr/>
              </p:nvSpPr>
              <p:spPr>
                <a:xfrm>
                  <a:off x="3838762" y="3457179"/>
                  <a:ext cx="5408761" cy="1193981"/>
                </a:xfrm>
                <a:prstGeom prst="rect">
                  <a:avLst/>
                </a:prstGeom>
              </p:spPr>
              <p:txBody>
                <a:bodyPr wrap="square">
                  <a:spAutoFit/>
                </a:bodyPr>
                <a:lstStyle/>
                <a:p>
                  <a:r>
                    <a:rPr lang="en-US" u="sng" dirty="0"/>
                    <a:t>Quantify </a:t>
                  </a:r>
                  <a:r>
                    <a:rPr lang="en-US" b="1" u="sng" dirty="0"/>
                    <a:t>Differential Targeting </a:t>
                  </a:r>
                  <a:r>
                    <a:rPr lang="en-US" u="sng" dirty="0"/>
                    <a:t>Using Linear Model:</a:t>
                  </a:r>
                </a:p>
                <a:p>
                  <a:pPr/>
                  <a14:m>
                    <m:oMathPara xmlns:m="http://schemas.openxmlformats.org/officeDocument/2006/math">
                      <m:oMathParaPr>
                        <m:jc m:val="centerGroup"/>
                      </m:oMathParaPr>
                      <m:oMath xmlns:m="http://schemas.openxmlformats.org/officeDocument/2006/math">
                        <m:r>
                          <a:rPr lang="en-US" i="1">
                            <a:latin typeface="Cambria Math"/>
                          </a:rPr>
                          <m:t>𝑌</m:t>
                        </m:r>
                        <m:r>
                          <a:rPr lang="en-US" i="1">
                            <a:latin typeface="Cambria Math"/>
                          </a:rPr>
                          <m:t> ~ </m:t>
                        </m:r>
                        <m:r>
                          <a:rPr lang="en-US" i="1">
                            <a:latin typeface="Cambria Math"/>
                          </a:rPr>
                          <m:t>𝛽</m:t>
                        </m:r>
                        <m:r>
                          <a:rPr lang="en-US" i="1" baseline="-25000">
                            <a:latin typeface="Cambria Math"/>
                          </a:rPr>
                          <m:t>0</m:t>
                        </m:r>
                        <m:r>
                          <a:rPr lang="en-US">
                            <a:latin typeface="Cambria Math"/>
                          </a:rPr>
                          <m:t>+</m:t>
                        </m:r>
                        <m:r>
                          <a:rPr lang="en-US" i="1">
                            <a:latin typeface="Cambria Math"/>
                          </a:rPr>
                          <m:t>𝛽</m:t>
                        </m:r>
                        <m:r>
                          <a:rPr lang="en-US" i="1" baseline="-25000">
                            <a:latin typeface="Cambria Math"/>
                          </a:rPr>
                          <m:t>1</m:t>
                        </m:r>
                        <m:r>
                          <a:rPr lang="en-US" i="1">
                            <a:latin typeface="Cambria Math"/>
                          </a:rPr>
                          <m:t>𝐵𝑎𝑡𝑐h</m:t>
                        </m:r>
                        <m:r>
                          <a:rPr lang="en-US" i="1">
                            <a:latin typeface="Cambria Math"/>
                          </a:rPr>
                          <m:t>+</m:t>
                        </m:r>
                        <m:r>
                          <a:rPr lang="en-US" i="1">
                            <a:latin typeface="Cambria Math"/>
                          </a:rPr>
                          <m:t>𝛽</m:t>
                        </m:r>
                        <m:r>
                          <a:rPr lang="en-US" i="1" baseline="-25000">
                            <a:latin typeface="Cambria Math"/>
                          </a:rPr>
                          <m:t>2</m:t>
                        </m:r>
                        <m:r>
                          <a:rPr lang="en-US" i="1">
                            <a:latin typeface="Cambria Math"/>
                          </a:rPr>
                          <m:t>𝑅𝑎𝑐𝑒</m:t>
                        </m:r>
                        <m:r>
                          <a:rPr lang="en-US" i="1">
                            <a:latin typeface="Cambria Math"/>
                          </a:rPr>
                          <m:t>+</m:t>
                        </m:r>
                        <m:r>
                          <a:rPr lang="en-US" i="1">
                            <a:latin typeface="Cambria Math"/>
                          </a:rPr>
                          <m:t>𝛽</m:t>
                        </m:r>
                        <m:r>
                          <a:rPr lang="en-US" i="1" baseline="-25000">
                            <a:latin typeface="Cambria Math"/>
                          </a:rPr>
                          <m:t>3</m:t>
                        </m:r>
                        <m:r>
                          <a:rPr lang="en-US" i="1">
                            <a:latin typeface="Cambria Math"/>
                          </a:rPr>
                          <m:t>𝐴𝑔𝑒</m:t>
                        </m:r>
                        <m:r>
                          <a:rPr lang="en-US" i="1">
                            <a:latin typeface="Cambria Math"/>
                          </a:rPr>
                          <m:t>+</m:t>
                        </m:r>
                        <m:r>
                          <a:rPr lang="en-US" i="1">
                            <a:latin typeface="Cambria Math"/>
                          </a:rPr>
                          <m:t>𝛽</m:t>
                        </m:r>
                        <m:r>
                          <a:rPr lang="en-US" i="1" baseline="-25000">
                            <a:latin typeface="Cambria Math"/>
                          </a:rPr>
                          <m:t>4</m:t>
                        </m:r>
                        <m:r>
                          <a:rPr lang="en-US" i="1">
                            <a:latin typeface="Cambria Math"/>
                          </a:rPr>
                          <m:t>𝐵𝑀𝐼</m:t>
                        </m:r>
                        <m:r>
                          <a:rPr lang="en-US" i="1">
                            <a:latin typeface="Cambria Math"/>
                          </a:rPr>
                          <m:t>+</m:t>
                        </m:r>
                        <m:r>
                          <a:rPr lang="en-US" i="1">
                            <a:latin typeface="Cambria Math"/>
                          </a:rPr>
                          <m:t>𝛽</m:t>
                        </m:r>
                        <m:r>
                          <a:rPr lang="en-US" i="1" baseline="-25000">
                            <a:latin typeface="Cambria Math"/>
                          </a:rPr>
                          <m:t>5</m:t>
                        </m:r>
                        <m:r>
                          <a:rPr lang="en-US" i="1">
                            <a:latin typeface="Cambria Math"/>
                          </a:rPr>
                          <m:t>𝑆𝑒𝑥</m:t>
                        </m:r>
                        <m:r>
                          <a:rPr lang="en-US" i="1">
                            <a:latin typeface="Cambria Math"/>
                          </a:rPr>
                          <m:t>+</m:t>
                        </m:r>
                        <m:r>
                          <a:rPr lang="en-US" i="1">
                            <a:latin typeface="Cambria Math"/>
                          </a:rPr>
                          <m:t>𝜀</m:t>
                        </m:r>
                      </m:oMath>
                    </m:oMathPara>
                  </a14:m>
                  <a:endParaRPr lang="en-US" dirty="0"/>
                </a:p>
                <a:p>
                  <a:r>
                    <a:rPr lang="en-US" dirty="0">
                      <a:sym typeface="Wingdings"/>
                    </a:rPr>
                    <a:t> </a:t>
                  </a:r>
                  <a:r>
                    <a:rPr lang="en-US" dirty="0">
                      <a:sym typeface="Wingdings" panose="05000000000000000000" pitchFamily="2" charset="2"/>
                    </a:rPr>
                    <a:t>Results in a single value for each </a:t>
                  </a:r>
                  <a:r>
                    <a:rPr lang="en-US" b="1" u="sng" dirty="0">
                      <a:sym typeface="Wingdings" panose="05000000000000000000" pitchFamily="2" charset="2"/>
                    </a:rPr>
                    <a:t>edge</a:t>
                  </a:r>
                  <a:r>
                    <a:rPr lang="en-US" dirty="0">
                      <a:sym typeface="Wingdings" panose="05000000000000000000" pitchFamily="2" charset="2"/>
                    </a:rPr>
                    <a:t> (</a:t>
                  </a:r>
                  <a:r>
                    <a:rPr lang="en-US" dirty="0" err="1">
                      <a:sym typeface="Wingdings" panose="05000000000000000000" pitchFamily="2" charset="2"/>
                    </a:rPr>
                    <a:t>TFgene</a:t>
                  </a:r>
                  <a:r>
                    <a:rPr lang="en-US" dirty="0">
                      <a:sym typeface="Wingdings" panose="05000000000000000000" pitchFamily="2" charset="2"/>
                    </a:rPr>
                    <a:t>).</a:t>
                  </a:r>
                  <a:endParaRPr lang="en-US" dirty="0"/>
                </a:p>
              </p:txBody>
            </p:sp>
          </mc:Choice>
          <mc:Fallback xmlns="">
            <p:sp>
              <p:nvSpPr>
                <p:cNvPr id="105" name="Rectangle 104"/>
                <p:cNvSpPr>
                  <a:spLocks noRot="1" noChangeAspect="1" noMove="1" noResize="1" noEditPoints="1" noAdjustHandles="1" noChangeArrowheads="1" noChangeShapeType="1" noTextEdit="1"/>
                </p:cNvSpPr>
                <p:nvPr/>
              </p:nvSpPr>
              <p:spPr>
                <a:xfrm>
                  <a:off x="3838762" y="3457179"/>
                  <a:ext cx="5408761" cy="1193981"/>
                </a:xfrm>
                <a:prstGeom prst="rect">
                  <a:avLst/>
                </a:prstGeom>
                <a:blipFill>
                  <a:blip r:embed="rId7"/>
                  <a:stretch>
                    <a:fillRect l="-901" t="-3061" b="-7143"/>
                  </a:stretch>
                </a:blipFill>
              </p:spPr>
              <p:txBody>
                <a:bodyPr/>
                <a:lstStyle/>
                <a:p>
                  <a:r>
                    <a:rPr lang="en-US">
                      <a:noFill/>
                    </a:rPr>
                    <a:t> </a:t>
                  </a:r>
                </a:p>
              </p:txBody>
            </p:sp>
          </mc:Fallback>
        </mc:AlternateContent>
        <p:grpSp>
          <p:nvGrpSpPr>
            <p:cNvPr id="166" name="Group 165"/>
            <p:cNvGrpSpPr/>
            <p:nvPr/>
          </p:nvGrpSpPr>
          <p:grpSpPr>
            <a:xfrm>
              <a:off x="-7039" y="2997517"/>
              <a:ext cx="3682207" cy="1828800"/>
              <a:chOff x="-7039" y="2997517"/>
              <a:chExt cx="3682207" cy="1828800"/>
            </a:xfrm>
          </p:grpSpPr>
          <p:grpSp>
            <p:nvGrpSpPr>
              <p:cNvPr id="138" name="Group 137"/>
              <p:cNvGrpSpPr/>
              <p:nvPr/>
            </p:nvGrpSpPr>
            <p:grpSpPr>
              <a:xfrm>
                <a:off x="2073488" y="3475190"/>
                <a:ext cx="440372" cy="1309295"/>
                <a:chOff x="86510" y="3477622"/>
                <a:chExt cx="440372" cy="1309295"/>
              </a:xfrm>
            </p:grpSpPr>
            <p:grpSp>
              <p:nvGrpSpPr>
                <p:cNvPr id="139" name="Group 138"/>
                <p:cNvGrpSpPr>
                  <a:grpSpLocks noChangeAspect="1"/>
                </p:cNvGrpSpPr>
                <p:nvPr/>
              </p:nvGrpSpPr>
              <p:grpSpPr>
                <a:xfrm>
                  <a:off x="450040" y="3477622"/>
                  <a:ext cx="76842" cy="1309295"/>
                  <a:chOff x="4953000" y="351041"/>
                  <a:chExt cx="381000" cy="6491719"/>
                </a:xfrm>
              </p:grpSpPr>
              <p:sp>
                <p:nvSpPr>
                  <p:cNvPr id="153" name="Rectangle 152"/>
                  <p:cNvSpPr/>
                  <p:nvPr/>
                </p:nvSpPr>
                <p:spPr>
                  <a:xfrm>
                    <a:off x="4968240" y="351041"/>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4" name="Rectangle 153"/>
                  <p:cNvSpPr/>
                  <p:nvPr/>
                </p:nvSpPr>
                <p:spPr>
                  <a:xfrm>
                    <a:off x="4968240" y="930094"/>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5" name="Rectangle 154"/>
                  <p:cNvSpPr/>
                  <p:nvPr/>
                </p:nvSpPr>
                <p:spPr>
                  <a:xfrm>
                    <a:off x="4968240" y="1542743"/>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Rectangle 155"/>
                  <p:cNvSpPr/>
                  <p:nvPr/>
                </p:nvSpPr>
                <p:spPr>
                  <a:xfrm>
                    <a:off x="4968240" y="2119493"/>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7" name="Rectangle 156"/>
                  <p:cNvSpPr/>
                  <p:nvPr/>
                </p:nvSpPr>
                <p:spPr>
                  <a:xfrm>
                    <a:off x="4953000" y="268224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8" name="Rectangle 157"/>
                  <p:cNvSpPr/>
                  <p:nvPr/>
                </p:nvSpPr>
                <p:spPr>
                  <a:xfrm>
                    <a:off x="4957722" y="3228471"/>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9" name="Rectangle 158"/>
                  <p:cNvSpPr/>
                  <p:nvPr/>
                </p:nvSpPr>
                <p:spPr>
                  <a:xfrm>
                    <a:off x="4968240" y="38100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0" name="Rectangle 159"/>
                  <p:cNvSpPr/>
                  <p:nvPr/>
                </p:nvSpPr>
                <p:spPr>
                  <a:xfrm>
                    <a:off x="4957722" y="43434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1" name="Rectangle 160"/>
                  <p:cNvSpPr/>
                  <p:nvPr/>
                </p:nvSpPr>
                <p:spPr>
                  <a:xfrm>
                    <a:off x="4953000" y="48768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2" name="Rectangle 161"/>
                  <p:cNvSpPr/>
                  <p:nvPr/>
                </p:nvSpPr>
                <p:spPr>
                  <a:xfrm>
                    <a:off x="4953000" y="542544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3" name="Rectangle 162"/>
                  <p:cNvSpPr/>
                  <p:nvPr/>
                </p:nvSpPr>
                <p:spPr>
                  <a:xfrm>
                    <a:off x="4953000" y="59436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4" name="Rectangle 163"/>
                  <p:cNvSpPr/>
                  <p:nvPr/>
                </p:nvSpPr>
                <p:spPr>
                  <a:xfrm>
                    <a:off x="4953000" y="64770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40" name="Oval 139"/>
                <p:cNvSpPr/>
                <p:nvPr/>
              </p:nvSpPr>
              <p:spPr>
                <a:xfrm>
                  <a:off x="86510" y="4081462"/>
                  <a:ext cx="138023" cy="137160"/>
                </a:xfrm>
                <a:prstGeom prst="ellipse">
                  <a:avLst/>
                </a:prstGeom>
                <a:solidFill>
                  <a:schemeClr val="bg1">
                    <a:lumMod val="50000"/>
                  </a:schemeClr>
                </a:solidFill>
                <a:ln w="127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1" name="Straight Arrow Connector 140"/>
                <p:cNvCxnSpPr>
                  <a:stCxn id="140" idx="7"/>
                  <a:endCxn id="153" idx="1"/>
                </p:cNvCxnSpPr>
                <p:nvPr/>
              </p:nvCxnSpPr>
              <p:spPr>
                <a:xfrm flipV="1">
                  <a:off x="204320" y="3514507"/>
                  <a:ext cx="248794" cy="587042"/>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40" idx="7"/>
                  <a:endCxn id="154" idx="1"/>
                </p:cNvCxnSpPr>
                <p:nvPr/>
              </p:nvCxnSpPr>
              <p:spPr>
                <a:xfrm flipV="1">
                  <a:off x="204320" y="3631294"/>
                  <a:ext cx="248794" cy="470255"/>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140" idx="7"/>
                  <a:endCxn id="155" idx="1"/>
                </p:cNvCxnSpPr>
                <p:nvPr/>
              </p:nvCxnSpPr>
              <p:spPr>
                <a:xfrm flipV="1">
                  <a:off x="204320" y="3754858"/>
                  <a:ext cx="248794" cy="346691"/>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40" idx="7"/>
                  <a:endCxn id="156" idx="1"/>
                </p:cNvCxnSpPr>
                <p:nvPr/>
              </p:nvCxnSpPr>
              <p:spPr>
                <a:xfrm flipV="1">
                  <a:off x="204320" y="3871181"/>
                  <a:ext cx="248794" cy="230368"/>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140" idx="6"/>
                  <a:endCxn id="157" idx="1"/>
                </p:cNvCxnSpPr>
                <p:nvPr/>
              </p:nvCxnSpPr>
              <p:spPr>
                <a:xfrm flipV="1">
                  <a:off x="224533" y="3984679"/>
                  <a:ext cx="225507" cy="165363"/>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140" idx="6"/>
                  <a:endCxn id="158" idx="1"/>
                </p:cNvCxnSpPr>
                <p:nvPr/>
              </p:nvCxnSpPr>
              <p:spPr>
                <a:xfrm flipV="1">
                  <a:off x="224533" y="4094847"/>
                  <a:ext cx="226459" cy="55195"/>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140" idx="6"/>
                  <a:endCxn id="159" idx="1"/>
                </p:cNvCxnSpPr>
                <p:nvPr/>
              </p:nvCxnSpPr>
              <p:spPr>
                <a:xfrm>
                  <a:off x="224533" y="4150042"/>
                  <a:ext cx="228581" cy="62092"/>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140" idx="6"/>
                  <a:endCxn id="160" idx="1"/>
                </p:cNvCxnSpPr>
                <p:nvPr/>
              </p:nvCxnSpPr>
              <p:spPr>
                <a:xfrm>
                  <a:off x="224533" y="4150042"/>
                  <a:ext cx="226459" cy="169672"/>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40" idx="5"/>
                  <a:endCxn id="161" idx="1"/>
                </p:cNvCxnSpPr>
                <p:nvPr/>
              </p:nvCxnSpPr>
              <p:spPr>
                <a:xfrm>
                  <a:off x="204320" y="4198535"/>
                  <a:ext cx="245720" cy="228759"/>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140" idx="5"/>
                  <a:endCxn id="162" idx="1"/>
                </p:cNvCxnSpPr>
                <p:nvPr/>
              </p:nvCxnSpPr>
              <p:spPr>
                <a:xfrm>
                  <a:off x="204320" y="4198535"/>
                  <a:ext cx="245720" cy="339412"/>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140" idx="5"/>
                  <a:endCxn id="163" idx="1"/>
                </p:cNvCxnSpPr>
                <p:nvPr/>
              </p:nvCxnSpPr>
              <p:spPr>
                <a:xfrm>
                  <a:off x="204320" y="4198535"/>
                  <a:ext cx="245720" cy="443918"/>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40" idx="5"/>
                  <a:endCxn id="164" idx="1"/>
                </p:cNvCxnSpPr>
                <p:nvPr/>
              </p:nvCxnSpPr>
              <p:spPr>
                <a:xfrm>
                  <a:off x="204320" y="4198535"/>
                  <a:ext cx="245720" cy="551498"/>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79450" y="3465017"/>
                <a:ext cx="1075925" cy="134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 name="Group 60"/>
              <p:cNvGrpSpPr/>
              <p:nvPr/>
            </p:nvGrpSpPr>
            <p:grpSpPr>
              <a:xfrm>
                <a:off x="889698" y="3291313"/>
                <a:ext cx="1054710" cy="181846"/>
                <a:chOff x="579120" y="1828800"/>
                <a:chExt cx="1325880" cy="228599"/>
              </a:xfrm>
            </p:grpSpPr>
            <p:pic>
              <p:nvPicPr>
                <p:cNvPr id="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791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077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363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649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935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22120" y="1828800"/>
                  <a:ext cx="182880" cy="22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4" name="TextBox 63"/>
              <p:cNvSpPr txBox="1"/>
              <p:nvPr/>
            </p:nvSpPr>
            <p:spPr>
              <a:xfrm>
                <a:off x="929841" y="2997517"/>
                <a:ext cx="966740" cy="369332"/>
              </a:xfrm>
              <a:prstGeom prst="rect">
                <a:avLst/>
              </a:prstGeom>
              <a:noFill/>
            </p:spPr>
            <p:txBody>
              <a:bodyPr wrap="none" rtlCol="0">
                <a:spAutoFit/>
              </a:bodyPr>
              <a:lstStyle/>
              <a:p>
                <a:pPr algn="ctr"/>
                <a:r>
                  <a:rPr lang="en-US" b="1" dirty="0"/>
                  <a:t>Females</a:t>
                </a:r>
              </a:p>
            </p:txBody>
          </p:sp>
          <p:sp>
            <p:nvSpPr>
              <p:cNvPr id="66" name="TextBox 65"/>
              <p:cNvSpPr txBox="1"/>
              <p:nvPr/>
            </p:nvSpPr>
            <p:spPr>
              <a:xfrm>
                <a:off x="2735388" y="2997517"/>
                <a:ext cx="763351" cy="369332"/>
              </a:xfrm>
              <a:prstGeom prst="rect">
                <a:avLst/>
              </a:prstGeom>
              <a:noFill/>
            </p:spPr>
            <p:txBody>
              <a:bodyPr wrap="none" rtlCol="0">
                <a:spAutoFit/>
              </a:bodyPr>
              <a:lstStyle/>
              <a:p>
                <a:pPr algn="ctr"/>
                <a:r>
                  <a:rPr lang="en-US" b="1" dirty="0"/>
                  <a:t>Males</a:t>
                </a:r>
              </a:p>
            </p:txBody>
          </p:sp>
          <p:grpSp>
            <p:nvGrpSpPr>
              <p:cNvPr id="67" name="Group 66"/>
              <p:cNvGrpSpPr/>
              <p:nvPr/>
            </p:nvGrpSpPr>
            <p:grpSpPr>
              <a:xfrm>
                <a:off x="2599243" y="3282501"/>
                <a:ext cx="1059986" cy="182516"/>
                <a:chOff x="2706087" y="438070"/>
                <a:chExt cx="1332512" cy="229442"/>
              </a:xfrm>
            </p:grpSpPr>
            <p:pic>
              <p:nvPicPr>
                <p:cNvPr id="69"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849087" y="438070"/>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204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3918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632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346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706087" y="438912"/>
                  <a:ext cx="189512"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243" y="3477622"/>
                <a:ext cx="1075925" cy="134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TextBox 107"/>
              <p:cNvSpPr txBox="1"/>
              <p:nvPr/>
            </p:nvSpPr>
            <p:spPr>
              <a:xfrm rot="16200000">
                <a:off x="-187473" y="3937778"/>
                <a:ext cx="730200" cy="369332"/>
              </a:xfrm>
              <a:prstGeom prst="rect">
                <a:avLst/>
              </a:prstGeom>
              <a:noFill/>
            </p:spPr>
            <p:txBody>
              <a:bodyPr wrap="none" rtlCol="0">
                <a:spAutoFit/>
              </a:bodyPr>
              <a:lstStyle/>
              <a:p>
                <a:pPr algn="ctr"/>
                <a:r>
                  <a:rPr lang="en-US" b="1" dirty="0"/>
                  <a:t>Edges</a:t>
                </a:r>
              </a:p>
            </p:txBody>
          </p:sp>
          <p:grpSp>
            <p:nvGrpSpPr>
              <p:cNvPr id="137" name="Group 136"/>
              <p:cNvGrpSpPr/>
              <p:nvPr/>
            </p:nvGrpSpPr>
            <p:grpSpPr>
              <a:xfrm>
                <a:off x="371168" y="3477622"/>
                <a:ext cx="440372" cy="1309295"/>
                <a:chOff x="86510" y="3477622"/>
                <a:chExt cx="440372" cy="1309295"/>
              </a:xfrm>
            </p:grpSpPr>
            <p:grpSp>
              <p:nvGrpSpPr>
                <p:cNvPr id="62" name="Group 61"/>
                <p:cNvGrpSpPr>
                  <a:grpSpLocks noChangeAspect="1"/>
                </p:cNvGrpSpPr>
                <p:nvPr/>
              </p:nvGrpSpPr>
              <p:grpSpPr>
                <a:xfrm>
                  <a:off x="450040" y="3477622"/>
                  <a:ext cx="76842" cy="1309295"/>
                  <a:chOff x="4953000" y="351041"/>
                  <a:chExt cx="381000" cy="6491719"/>
                </a:xfrm>
              </p:grpSpPr>
              <p:sp>
                <p:nvSpPr>
                  <p:cNvPr id="87" name="Rectangle 86"/>
                  <p:cNvSpPr/>
                  <p:nvPr/>
                </p:nvSpPr>
                <p:spPr>
                  <a:xfrm>
                    <a:off x="4968240" y="351041"/>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8" name="Rectangle 87"/>
                  <p:cNvSpPr/>
                  <p:nvPr/>
                </p:nvSpPr>
                <p:spPr>
                  <a:xfrm>
                    <a:off x="4968240" y="930094"/>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9" name="Rectangle 88"/>
                  <p:cNvSpPr/>
                  <p:nvPr/>
                </p:nvSpPr>
                <p:spPr>
                  <a:xfrm>
                    <a:off x="4968240" y="1542743"/>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0" name="Rectangle 89"/>
                  <p:cNvSpPr/>
                  <p:nvPr/>
                </p:nvSpPr>
                <p:spPr>
                  <a:xfrm>
                    <a:off x="4968240" y="2119493"/>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1" name="Rectangle 90"/>
                  <p:cNvSpPr/>
                  <p:nvPr/>
                </p:nvSpPr>
                <p:spPr>
                  <a:xfrm>
                    <a:off x="4953000" y="268224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2" name="Rectangle 91"/>
                  <p:cNvSpPr/>
                  <p:nvPr/>
                </p:nvSpPr>
                <p:spPr>
                  <a:xfrm>
                    <a:off x="4957722" y="3228471"/>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3" name="Rectangle 92"/>
                  <p:cNvSpPr/>
                  <p:nvPr/>
                </p:nvSpPr>
                <p:spPr>
                  <a:xfrm>
                    <a:off x="4968240" y="38100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4" name="Rectangle 93"/>
                  <p:cNvSpPr/>
                  <p:nvPr/>
                </p:nvSpPr>
                <p:spPr>
                  <a:xfrm>
                    <a:off x="4957722" y="43434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5" name="Rectangle 94"/>
                  <p:cNvSpPr/>
                  <p:nvPr/>
                </p:nvSpPr>
                <p:spPr>
                  <a:xfrm>
                    <a:off x="4953000" y="48768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6" name="Rectangle 95"/>
                  <p:cNvSpPr/>
                  <p:nvPr/>
                </p:nvSpPr>
                <p:spPr>
                  <a:xfrm>
                    <a:off x="4953000" y="542544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7" name="Rectangle 96"/>
                  <p:cNvSpPr/>
                  <p:nvPr/>
                </p:nvSpPr>
                <p:spPr>
                  <a:xfrm>
                    <a:off x="4953000" y="59436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8" name="Rectangle 97"/>
                  <p:cNvSpPr/>
                  <p:nvPr/>
                </p:nvSpPr>
                <p:spPr>
                  <a:xfrm>
                    <a:off x="4953000" y="6477000"/>
                    <a:ext cx="365760" cy="36576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6" name="Oval 105"/>
                <p:cNvSpPr/>
                <p:nvPr/>
              </p:nvSpPr>
              <p:spPr>
                <a:xfrm>
                  <a:off x="86510" y="4081462"/>
                  <a:ext cx="138023" cy="137160"/>
                </a:xfrm>
                <a:prstGeom prst="ellipse">
                  <a:avLst/>
                </a:prstGeom>
                <a:solidFill>
                  <a:schemeClr val="bg1">
                    <a:lumMod val="50000"/>
                  </a:schemeClr>
                </a:solidFill>
                <a:ln w="127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0" name="Straight Arrow Connector 109"/>
                <p:cNvCxnSpPr>
                  <a:stCxn id="106" idx="7"/>
                  <a:endCxn id="87" idx="1"/>
                </p:cNvCxnSpPr>
                <p:nvPr/>
              </p:nvCxnSpPr>
              <p:spPr>
                <a:xfrm flipV="1">
                  <a:off x="204320" y="3514507"/>
                  <a:ext cx="248794" cy="587042"/>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106" idx="7"/>
                  <a:endCxn id="88" idx="1"/>
                </p:cNvCxnSpPr>
                <p:nvPr/>
              </p:nvCxnSpPr>
              <p:spPr>
                <a:xfrm flipV="1">
                  <a:off x="204320" y="3631294"/>
                  <a:ext cx="248794" cy="470255"/>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06" idx="7"/>
                  <a:endCxn id="89" idx="1"/>
                </p:cNvCxnSpPr>
                <p:nvPr/>
              </p:nvCxnSpPr>
              <p:spPr>
                <a:xfrm flipV="1">
                  <a:off x="204320" y="3754858"/>
                  <a:ext cx="248794" cy="346691"/>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06" idx="7"/>
                  <a:endCxn id="90" idx="1"/>
                </p:cNvCxnSpPr>
                <p:nvPr/>
              </p:nvCxnSpPr>
              <p:spPr>
                <a:xfrm flipV="1">
                  <a:off x="204320" y="3871181"/>
                  <a:ext cx="248794" cy="230368"/>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06" idx="6"/>
                  <a:endCxn id="91" idx="1"/>
                </p:cNvCxnSpPr>
                <p:nvPr/>
              </p:nvCxnSpPr>
              <p:spPr>
                <a:xfrm flipV="1">
                  <a:off x="224533" y="3984679"/>
                  <a:ext cx="225507" cy="165363"/>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106" idx="6"/>
                  <a:endCxn id="92" idx="1"/>
                </p:cNvCxnSpPr>
                <p:nvPr/>
              </p:nvCxnSpPr>
              <p:spPr>
                <a:xfrm flipV="1">
                  <a:off x="224533" y="4094847"/>
                  <a:ext cx="226459" cy="55195"/>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06" idx="6"/>
                  <a:endCxn id="93" idx="1"/>
                </p:cNvCxnSpPr>
                <p:nvPr/>
              </p:nvCxnSpPr>
              <p:spPr>
                <a:xfrm>
                  <a:off x="224533" y="4150042"/>
                  <a:ext cx="228581" cy="62092"/>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106" idx="6"/>
                  <a:endCxn id="94" idx="1"/>
                </p:cNvCxnSpPr>
                <p:nvPr/>
              </p:nvCxnSpPr>
              <p:spPr>
                <a:xfrm>
                  <a:off x="224533" y="4150042"/>
                  <a:ext cx="226459" cy="169672"/>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06" idx="5"/>
                  <a:endCxn id="95" idx="1"/>
                </p:cNvCxnSpPr>
                <p:nvPr/>
              </p:nvCxnSpPr>
              <p:spPr>
                <a:xfrm>
                  <a:off x="204320" y="4198535"/>
                  <a:ext cx="245720" cy="228759"/>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06" idx="5"/>
                  <a:endCxn id="96" idx="1"/>
                </p:cNvCxnSpPr>
                <p:nvPr/>
              </p:nvCxnSpPr>
              <p:spPr>
                <a:xfrm>
                  <a:off x="204320" y="4198535"/>
                  <a:ext cx="245720" cy="339412"/>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06" idx="5"/>
                  <a:endCxn id="97" idx="1"/>
                </p:cNvCxnSpPr>
                <p:nvPr/>
              </p:nvCxnSpPr>
              <p:spPr>
                <a:xfrm>
                  <a:off x="204320" y="4198535"/>
                  <a:ext cx="245720" cy="443918"/>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06" idx="5"/>
                  <a:endCxn id="98" idx="1"/>
                </p:cNvCxnSpPr>
                <p:nvPr/>
              </p:nvCxnSpPr>
              <p:spPr>
                <a:xfrm>
                  <a:off x="204320" y="4198535"/>
                  <a:ext cx="245720" cy="551498"/>
                </a:xfrm>
                <a:prstGeom prst="straightConnector1">
                  <a:avLst/>
                </a:prstGeom>
                <a:ln w="95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sp>
        <p:nvSpPr>
          <p:cNvPr id="167" name="Rectangle 166"/>
          <p:cNvSpPr/>
          <p:nvPr/>
        </p:nvSpPr>
        <p:spPr>
          <a:xfrm>
            <a:off x="650980" y="979638"/>
            <a:ext cx="9282023" cy="21607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171">
            <a:extLst>
              <a:ext uri="{FF2B5EF4-FFF2-40B4-BE49-F238E27FC236}">
                <a16:creationId xmlns:a16="http://schemas.microsoft.com/office/drawing/2014/main" id="{3B05F292-7E83-447C-AEC1-C0AEA7D7DDE4}"/>
              </a:ext>
            </a:extLst>
          </p:cNvPr>
          <p:cNvSpPr/>
          <p:nvPr/>
        </p:nvSpPr>
        <p:spPr>
          <a:xfrm>
            <a:off x="3008645" y="6570754"/>
            <a:ext cx="9144000" cy="292388"/>
          </a:xfrm>
          <a:prstGeom prst="rect">
            <a:avLst/>
          </a:prstGeom>
        </p:spPr>
        <p:txBody>
          <a:bodyPr wrap="square">
            <a:spAutoFit/>
          </a:bodyPr>
          <a:lstStyle/>
          <a:p>
            <a:pPr algn="r"/>
            <a:r>
              <a:rPr lang="en-US" sz="1300" dirty="0"/>
              <a:t>Lopes-Ramos et. al. “Sex Differences in Gene Expression and Regulatory Networks across 29 Human Tissues” </a:t>
            </a:r>
            <a:r>
              <a:rPr lang="en-US" sz="1300" u="sng" dirty="0"/>
              <a:t>Cell Reports</a:t>
            </a:r>
            <a:r>
              <a:rPr lang="en-US" sz="1300" dirty="0"/>
              <a:t>. 2020.</a:t>
            </a:r>
          </a:p>
        </p:txBody>
      </p:sp>
      <p:sp>
        <p:nvSpPr>
          <p:cNvPr id="133" name="TextBox 132">
            <a:extLst>
              <a:ext uri="{FF2B5EF4-FFF2-40B4-BE49-F238E27FC236}">
                <a16:creationId xmlns:a16="http://schemas.microsoft.com/office/drawing/2014/main" id="{AB604398-5195-CB22-C927-2F341074F35E}"/>
              </a:ext>
            </a:extLst>
          </p:cNvPr>
          <p:cNvSpPr txBox="1"/>
          <p:nvPr/>
        </p:nvSpPr>
        <p:spPr>
          <a:xfrm>
            <a:off x="0" y="18872"/>
            <a:ext cx="12192000" cy="769441"/>
          </a:xfrm>
          <a:prstGeom prst="rect">
            <a:avLst/>
          </a:prstGeom>
          <a:noFill/>
        </p:spPr>
        <p:txBody>
          <a:bodyPr wrap="square" rtlCol="0">
            <a:spAutoFit/>
          </a:bodyPr>
          <a:lstStyle/>
          <a:p>
            <a:pPr algn="ctr"/>
            <a:r>
              <a:rPr lang="en-US" sz="4400" kern="0" dirty="0">
                <a:latin typeface="Arial" panose="020B0604020202020204" pitchFamily="34" charset="0"/>
                <a:cs typeface="Arial" panose="020B0604020202020204" pitchFamily="34" charset="0"/>
              </a:rPr>
              <a:t>Example: Sexual Dimorphism in </a:t>
            </a:r>
            <a:r>
              <a:rPr lang="en-US" sz="4400" kern="0" dirty="0" err="1">
                <a:latin typeface="Arial" panose="020B0604020202020204" pitchFamily="34" charset="0"/>
                <a:cs typeface="Arial" panose="020B0604020202020204" pitchFamily="34" charset="0"/>
              </a:rPr>
              <a:t>GTEx</a:t>
            </a:r>
            <a:endParaRPr lang="en-US" sz="4400" kern="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9C0CB60-71EC-7644-3973-8307EAB2FD70}"/>
              </a:ext>
            </a:extLst>
          </p:cNvPr>
          <p:cNvGrpSpPr>
            <a:grpSpLocks noChangeAspect="1"/>
          </p:cNvGrpSpPr>
          <p:nvPr/>
        </p:nvGrpSpPr>
        <p:grpSpPr>
          <a:xfrm>
            <a:off x="9452254" y="1847909"/>
            <a:ext cx="2514599" cy="2286000"/>
            <a:chOff x="7346628" y="1884757"/>
            <a:chExt cx="4526278" cy="4114800"/>
          </a:xfrm>
        </p:grpSpPr>
        <p:grpSp>
          <p:nvGrpSpPr>
            <p:cNvPr id="171" name="Group 170">
              <a:extLst>
                <a:ext uri="{FF2B5EF4-FFF2-40B4-BE49-F238E27FC236}">
                  <a16:creationId xmlns:a16="http://schemas.microsoft.com/office/drawing/2014/main" id="{67E0E3BE-318F-74B7-99E5-B2B2E1DBCB15}"/>
                </a:ext>
              </a:extLst>
            </p:cNvPr>
            <p:cNvGrpSpPr/>
            <p:nvPr/>
          </p:nvGrpSpPr>
          <p:grpSpPr>
            <a:xfrm>
              <a:off x="7346628" y="1884757"/>
              <a:ext cx="4526278" cy="4114800"/>
              <a:chOff x="609600" y="1600200"/>
              <a:chExt cx="2715898" cy="2468999"/>
            </a:xfrm>
          </p:grpSpPr>
          <p:pic>
            <p:nvPicPr>
              <p:cNvPr id="174" name="圖片 1">
                <a:extLst>
                  <a:ext uri="{FF2B5EF4-FFF2-40B4-BE49-F238E27FC236}">
                    <a16:creationId xmlns:a16="http://schemas.microsoft.com/office/drawing/2014/main" id="{EEF657BB-C561-E968-0230-CDB808118A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 y="1600200"/>
                <a:ext cx="2715898" cy="2468999"/>
              </a:xfrm>
              <a:prstGeom prst="rect">
                <a:avLst/>
              </a:prstGeom>
            </p:spPr>
          </p:pic>
          <p:pic>
            <p:nvPicPr>
              <p:cNvPr id="175" name="Picture 2" descr="C:\Users\cychen\Downloads\Image 001.png">
                <a:extLst>
                  <a:ext uri="{FF2B5EF4-FFF2-40B4-BE49-F238E27FC236}">
                    <a16:creationId xmlns:a16="http://schemas.microsoft.com/office/drawing/2014/main" id="{8B48B80D-CD9E-266B-1E02-B1C6DB97B667}"/>
                  </a:ext>
                </a:extLst>
              </p:cNvPr>
              <p:cNvPicPr>
                <a:picLocks noChangeArrowheads="1"/>
              </p:cNvPicPr>
              <p:nvPr/>
            </p:nvPicPr>
            <p:blipFill rotWithShape="1">
              <a:blip r:embed="rId9">
                <a:extLst>
                  <a:ext uri="{28A0092B-C50C-407E-A947-70E740481C1C}">
                    <a14:useLocalDpi xmlns:a14="http://schemas.microsoft.com/office/drawing/2010/main" val="0"/>
                  </a:ext>
                </a:extLst>
              </a:blip>
              <a:srcRect l="-24996" t="13628" r="-1"/>
              <a:stretch/>
            </p:blipFill>
            <p:spPr bwMode="auto">
              <a:xfrm flipV="1">
                <a:off x="1181981" y="1878528"/>
                <a:ext cx="45719" cy="16190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6" name="Picture 2" descr="C:\Users\cychen\Downloads\Image 001.png">
                <a:extLst>
                  <a:ext uri="{FF2B5EF4-FFF2-40B4-BE49-F238E27FC236}">
                    <a16:creationId xmlns:a16="http://schemas.microsoft.com/office/drawing/2014/main" id="{2E24F9F4-9606-B97D-3F3B-99FAB3A06D13}"/>
                  </a:ext>
                </a:extLst>
              </p:cNvPr>
              <p:cNvPicPr>
                <a:picLocks noChangeArrowheads="1"/>
              </p:cNvPicPr>
              <p:nvPr/>
            </p:nvPicPr>
            <p:blipFill rotWithShape="1">
              <a:blip r:embed="rId9">
                <a:extLst>
                  <a:ext uri="{28A0092B-C50C-407E-A947-70E740481C1C}">
                    <a14:useLocalDpi xmlns:a14="http://schemas.microsoft.com/office/drawing/2010/main" val="0"/>
                  </a:ext>
                </a:extLst>
              </a:blip>
              <a:srcRect l="-1" r="-24996" b="13152"/>
              <a:stretch/>
            </p:blipFill>
            <p:spPr bwMode="auto">
              <a:xfrm rot="16200000">
                <a:off x="2156461" y="2569858"/>
                <a:ext cx="45719" cy="1920240"/>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77" name="Oval 176">
              <a:extLst>
                <a:ext uri="{FF2B5EF4-FFF2-40B4-BE49-F238E27FC236}">
                  <a16:creationId xmlns:a16="http://schemas.microsoft.com/office/drawing/2014/main" id="{7309BF16-B34B-5430-66C2-D677EAA44E7B}"/>
                </a:ext>
              </a:extLst>
            </p:cNvPr>
            <p:cNvSpPr/>
            <p:nvPr/>
          </p:nvSpPr>
          <p:spPr>
            <a:xfrm>
              <a:off x="9087400" y="4563356"/>
              <a:ext cx="1751162" cy="664234"/>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8" name="Picture 2">
            <a:extLst>
              <a:ext uri="{FF2B5EF4-FFF2-40B4-BE49-F238E27FC236}">
                <a16:creationId xmlns:a16="http://schemas.microsoft.com/office/drawing/2014/main" id="{73343989-223E-1966-51CC-42BF3B8A53F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2422"/>
          <a:stretch/>
        </p:blipFill>
        <p:spPr bwMode="auto">
          <a:xfrm>
            <a:off x="785203" y="5127425"/>
            <a:ext cx="4825234" cy="138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9" name="Right Arrow 3">
            <a:extLst>
              <a:ext uri="{FF2B5EF4-FFF2-40B4-BE49-F238E27FC236}">
                <a16:creationId xmlns:a16="http://schemas.microsoft.com/office/drawing/2014/main" id="{F2299AC9-EE93-8251-80B2-B97CAE7A8D5F}"/>
              </a:ext>
            </a:extLst>
          </p:cNvPr>
          <p:cNvSpPr/>
          <p:nvPr/>
        </p:nvSpPr>
        <p:spPr>
          <a:xfrm>
            <a:off x="5522057" y="5595520"/>
            <a:ext cx="621781" cy="457200"/>
          </a:xfrm>
          <a:prstGeom prst="rightArrow">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0" name="TextBox 179">
            <a:extLst>
              <a:ext uri="{FF2B5EF4-FFF2-40B4-BE49-F238E27FC236}">
                <a16:creationId xmlns:a16="http://schemas.microsoft.com/office/drawing/2014/main" id="{88C00EDC-FB7E-02B2-4029-59A62954106D}"/>
              </a:ext>
            </a:extLst>
          </p:cNvPr>
          <p:cNvSpPr txBox="1"/>
          <p:nvPr/>
        </p:nvSpPr>
        <p:spPr>
          <a:xfrm>
            <a:off x="6220037" y="5362455"/>
            <a:ext cx="3048000" cy="923330"/>
          </a:xfrm>
          <a:prstGeom prst="rect">
            <a:avLst/>
          </a:prstGeom>
          <a:noFill/>
        </p:spPr>
        <p:txBody>
          <a:bodyPr wrap="square" rtlCol="0">
            <a:spAutoFit/>
          </a:bodyPr>
          <a:lstStyle/>
          <a:p>
            <a:r>
              <a:rPr lang="en-US" dirty="0"/>
              <a:t>We compare males/female:</a:t>
            </a:r>
          </a:p>
          <a:p>
            <a:r>
              <a:rPr lang="en-US" dirty="0"/>
              <a:t>(1) gene expression levels</a:t>
            </a:r>
          </a:p>
          <a:p>
            <a:r>
              <a:rPr lang="en-US" dirty="0"/>
              <a:t>(2) network edge-weights</a:t>
            </a:r>
          </a:p>
        </p:txBody>
      </p:sp>
    </p:spTree>
    <p:extLst>
      <p:ext uri="{BB962C8B-B14F-4D97-AF65-F5344CB8AC3E}">
        <p14:creationId xmlns:p14="http://schemas.microsoft.com/office/powerpoint/2010/main" val="5629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par>
                                <p:cTn id="8" presetID="10" presetClass="entr" presetSubtype="0" fill="hold"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fade">
                                      <p:cBhvr>
                                        <p:cTn id="10" dur="500"/>
                                        <p:tgtEl>
                                          <p:spTgt spid="16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1420-8EFA-4166-A66F-C92AFE7C7940}"/>
              </a:ext>
            </a:extLst>
          </p:cNvPr>
          <p:cNvSpPr>
            <a:spLocks noGrp="1"/>
          </p:cNvSpPr>
          <p:nvPr>
            <p:ph type="title"/>
          </p:nvPr>
        </p:nvSpPr>
        <p:spPr>
          <a:xfrm>
            <a:off x="0" y="-98913"/>
            <a:ext cx="12192000" cy="1325563"/>
          </a:xfrm>
        </p:spPr>
        <p:txBody>
          <a:bodyPr>
            <a:normAutofit/>
          </a:bodyPr>
          <a:lstStyle/>
          <a:p>
            <a:pPr algn="ctr"/>
            <a:r>
              <a:rPr lang="en-US" dirty="0">
                <a:latin typeface="Arial" panose="020B0604020202020204" pitchFamily="34" charset="0"/>
                <a:cs typeface="Arial" panose="020B0604020202020204" pitchFamily="34" charset="0"/>
              </a:rPr>
              <a:t>Biological networks are dynamic</a:t>
            </a:r>
          </a:p>
        </p:txBody>
      </p:sp>
      <p:grpSp>
        <p:nvGrpSpPr>
          <p:cNvPr id="15" name="Group 14">
            <a:extLst>
              <a:ext uri="{FF2B5EF4-FFF2-40B4-BE49-F238E27FC236}">
                <a16:creationId xmlns:a16="http://schemas.microsoft.com/office/drawing/2014/main" id="{7BEA3C53-FA76-4B1A-A4A6-3CBA0EF28A77}"/>
              </a:ext>
            </a:extLst>
          </p:cNvPr>
          <p:cNvGrpSpPr/>
          <p:nvPr/>
        </p:nvGrpSpPr>
        <p:grpSpPr>
          <a:xfrm>
            <a:off x="699761" y="2082107"/>
            <a:ext cx="2863476" cy="3631738"/>
            <a:chOff x="389313" y="2041756"/>
            <a:chExt cx="2863476" cy="3631738"/>
          </a:xfrm>
        </p:grpSpPr>
        <p:grpSp>
          <p:nvGrpSpPr>
            <p:cNvPr id="3" name="Group 2">
              <a:extLst>
                <a:ext uri="{FF2B5EF4-FFF2-40B4-BE49-F238E27FC236}">
                  <a16:creationId xmlns:a16="http://schemas.microsoft.com/office/drawing/2014/main" id="{11705CD1-6491-4BFC-91BF-32DF7D8496D0}"/>
                </a:ext>
              </a:extLst>
            </p:cNvPr>
            <p:cNvGrpSpPr/>
            <p:nvPr/>
          </p:nvGrpSpPr>
          <p:grpSpPr>
            <a:xfrm>
              <a:off x="389313" y="2041756"/>
              <a:ext cx="2863476" cy="3631738"/>
              <a:chOff x="838200" y="1825625"/>
              <a:chExt cx="2863476" cy="3631738"/>
            </a:xfrm>
          </p:grpSpPr>
          <p:pic>
            <p:nvPicPr>
              <p:cNvPr id="4" name="Picture 3">
                <a:extLst>
                  <a:ext uri="{FF2B5EF4-FFF2-40B4-BE49-F238E27FC236}">
                    <a16:creationId xmlns:a16="http://schemas.microsoft.com/office/drawing/2014/main" id="{4310226B-66A4-4B6B-8E2A-158F6865D1C6}"/>
                  </a:ext>
                </a:extLst>
              </p:cNvPr>
              <p:cNvPicPr>
                <a:picLocks noChangeAspect="1"/>
              </p:cNvPicPr>
              <p:nvPr/>
            </p:nvPicPr>
            <p:blipFill>
              <a:blip r:embed="rId3"/>
              <a:stretch>
                <a:fillRect/>
              </a:stretch>
            </p:blipFill>
            <p:spPr>
              <a:xfrm>
                <a:off x="838200" y="1825625"/>
                <a:ext cx="2667000" cy="2238375"/>
              </a:xfrm>
              <a:prstGeom prst="rect">
                <a:avLst/>
              </a:prstGeom>
            </p:spPr>
          </p:pic>
          <p:pic>
            <p:nvPicPr>
              <p:cNvPr id="5" name="Picture 4">
                <a:extLst>
                  <a:ext uri="{FF2B5EF4-FFF2-40B4-BE49-F238E27FC236}">
                    <a16:creationId xmlns:a16="http://schemas.microsoft.com/office/drawing/2014/main" id="{EE960C56-517F-47BF-B010-1DDA64252927}"/>
                  </a:ext>
                </a:extLst>
              </p:cNvPr>
              <p:cNvPicPr>
                <a:picLocks noChangeAspect="1"/>
              </p:cNvPicPr>
              <p:nvPr/>
            </p:nvPicPr>
            <p:blipFill>
              <a:blip r:embed="rId4"/>
              <a:stretch>
                <a:fillRect/>
              </a:stretch>
            </p:blipFill>
            <p:spPr>
              <a:xfrm>
                <a:off x="838200" y="4064000"/>
                <a:ext cx="1485900" cy="933450"/>
              </a:xfrm>
              <a:prstGeom prst="rect">
                <a:avLst/>
              </a:prstGeom>
            </p:spPr>
          </p:pic>
          <p:sp>
            <p:nvSpPr>
              <p:cNvPr id="6" name="TextBox 5">
                <a:extLst>
                  <a:ext uri="{FF2B5EF4-FFF2-40B4-BE49-F238E27FC236}">
                    <a16:creationId xmlns:a16="http://schemas.microsoft.com/office/drawing/2014/main" id="{4C59CF98-644F-4D99-9137-885EC2BA5CD5}"/>
                  </a:ext>
                </a:extLst>
              </p:cNvPr>
              <p:cNvSpPr txBox="1"/>
              <p:nvPr/>
            </p:nvSpPr>
            <p:spPr>
              <a:xfrm>
                <a:off x="838200" y="5088031"/>
                <a:ext cx="2863476" cy="369332"/>
              </a:xfrm>
              <a:prstGeom prst="rect">
                <a:avLst/>
              </a:prstGeom>
              <a:noFill/>
            </p:spPr>
            <p:txBody>
              <a:bodyPr wrap="none" rtlCol="0">
                <a:spAutoFit/>
              </a:bodyPr>
              <a:lstStyle/>
              <a:p>
                <a:r>
                  <a:rPr lang="en-US" dirty="0"/>
                  <a:t>-- De Smet &amp; </a:t>
                </a:r>
                <a:r>
                  <a:rPr lang="en-US" dirty="0" err="1"/>
                  <a:t>Marchal</a:t>
                </a:r>
                <a:r>
                  <a:rPr lang="en-US" dirty="0"/>
                  <a:t> (2010)</a:t>
                </a:r>
              </a:p>
            </p:txBody>
          </p:sp>
        </p:gr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8BABA589-A032-4EC4-86AF-816AC661539E}"/>
                    </a:ext>
                  </a:extLst>
                </p14:cNvPr>
                <p14:cNvContentPartPr/>
                <p14:nvPr/>
              </p14:nvContentPartPr>
              <p14:xfrm>
                <a:off x="423916" y="4879211"/>
                <a:ext cx="1371240" cy="360"/>
              </p14:xfrm>
            </p:contentPart>
          </mc:Choice>
          <mc:Fallback xmlns="">
            <p:pic>
              <p:nvPicPr>
                <p:cNvPr id="11" name="Ink 10">
                  <a:extLst>
                    <a:ext uri="{FF2B5EF4-FFF2-40B4-BE49-F238E27FC236}">
                      <a16:creationId xmlns:a16="http://schemas.microsoft.com/office/drawing/2014/main" id="{8BABA589-A032-4EC4-86AF-816AC661539E}"/>
                    </a:ext>
                  </a:extLst>
                </p:cNvPr>
                <p:cNvPicPr/>
                <p:nvPr/>
              </p:nvPicPr>
              <p:blipFill>
                <a:blip r:embed="rId6"/>
                <a:stretch>
                  <a:fillRect/>
                </a:stretch>
              </p:blipFill>
              <p:spPr>
                <a:xfrm>
                  <a:off x="387916" y="4807571"/>
                  <a:ext cx="1442880" cy="144000"/>
                </a:xfrm>
                <a:prstGeom prst="rect">
                  <a:avLst/>
                </a:prstGeom>
              </p:spPr>
            </p:pic>
          </mc:Fallback>
        </mc:AlternateContent>
      </p:grpSp>
      <p:grpSp>
        <p:nvGrpSpPr>
          <p:cNvPr id="14" name="Group 13">
            <a:extLst>
              <a:ext uri="{FF2B5EF4-FFF2-40B4-BE49-F238E27FC236}">
                <a16:creationId xmlns:a16="http://schemas.microsoft.com/office/drawing/2014/main" id="{E7386DF2-C19D-4308-894C-9793D5386336}"/>
              </a:ext>
            </a:extLst>
          </p:cNvPr>
          <p:cNvGrpSpPr/>
          <p:nvPr/>
        </p:nvGrpSpPr>
        <p:grpSpPr>
          <a:xfrm>
            <a:off x="3422173" y="1845079"/>
            <a:ext cx="3049425" cy="4486274"/>
            <a:chOff x="2917075" y="1845079"/>
            <a:chExt cx="3049425" cy="4486274"/>
          </a:xfrm>
        </p:grpSpPr>
        <p:grpSp>
          <p:nvGrpSpPr>
            <p:cNvPr id="7" name="Group 6">
              <a:extLst>
                <a:ext uri="{FF2B5EF4-FFF2-40B4-BE49-F238E27FC236}">
                  <a16:creationId xmlns:a16="http://schemas.microsoft.com/office/drawing/2014/main" id="{0F632494-AB71-4DB5-8EE6-1CC477EBD647}"/>
                </a:ext>
              </a:extLst>
            </p:cNvPr>
            <p:cNvGrpSpPr/>
            <p:nvPr/>
          </p:nvGrpSpPr>
          <p:grpSpPr>
            <a:xfrm>
              <a:off x="2917075" y="1845079"/>
              <a:ext cx="3049425" cy="4486274"/>
              <a:chOff x="4303630" y="1690688"/>
              <a:chExt cx="3049425" cy="4486274"/>
            </a:xfrm>
          </p:grpSpPr>
          <p:pic>
            <p:nvPicPr>
              <p:cNvPr id="8" name="Picture 7">
                <a:extLst>
                  <a:ext uri="{FF2B5EF4-FFF2-40B4-BE49-F238E27FC236}">
                    <a16:creationId xmlns:a16="http://schemas.microsoft.com/office/drawing/2014/main" id="{2E7C7D9C-C881-444D-9D1F-E1DB2242E24A}"/>
                  </a:ext>
                </a:extLst>
              </p:cNvPr>
              <p:cNvPicPr>
                <a:picLocks noChangeAspect="1"/>
              </p:cNvPicPr>
              <p:nvPr/>
            </p:nvPicPr>
            <p:blipFill>
              <a:blip r:embed="rId7"/>
              <a:stretch>
                <a:fillRect/>
              </a:stretch>
            </p:blipFill>
            <p:spPr>
              <a:xfrm>
                <a:off x="4371802" y="1690688"/>
                <a:ext cx="2918577" cy="4105795"/>
              </a:xfrm>
              <a:prstGeom prst="rect">
                <a:avLst/>
              </a:prstGeom>
            </p:spPr>
          </p:pic>
          <p:sp>
            <p:nvSpPr>
              <p:cNvPr id="9" name="TextBox 8">
                <a:extLst>
                  <a:ext uri="{FF2B5EF4-FFF2-40B4-BE49-F238E27FC236}">
                    <a16:creationId xmlns:a16="http://schemas.microsoft.com/office/drawing/2014/main" id="{098858F7-A906-408E-B599-EAFCEBDFDEF2}"/>
                  </a:ext>
                </a:extLst>
              </p:cNvPr>
              <p:cNvSpPr txBox="1"/>
              <p:nvPr/>
            </p:nvSpPr>
            <p:spPr>
              <a:xfrm>
                <a:off x="4303630" y="5807630"/>
                <a:ext cx="3049425" cy="369332"/>
              </a:xfrm>
              <a:prstGeom prst="rect">
                <a:avLst/>
              </a:prstGeom>
              <a:noFill/>
            </p:spPr>
            <p:txBody>
              <a:bodyPr wrap="none" rtlCol="0">
                <a:spAutoFit/>
              </a:bodyPr>
              <a:lstStyle/>
              <a:p>
                <a:r>
                  <a:rPr lang="en-US" dirty="0"/>
                  <a:t>-- De </a:t>
                </a:r>
                <a:r>
                  <a:rPr lang="en-US" dirty="0" err="1"/>
                  <a:t>Przytycka</a:t>
                </a:r>
                <a:r>
                  <a:rPr lang="en-US" dirty="0"/>
                  <a:t> and Kim (2010)</a:t>
                </a:r>
              </a:p>
            </p:txBody>
          </p:sp>
        </p:gr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7C3B1DEB-354B-4FB9-9855-F64DA8ACBF57}"/>
                    </a:ext>
                  </a:extLst>
                </p14:cNvPr>
                <p14:cNvContentPartPr/>
                <p14:nvPr/>
              </p14:nvContentPartPr>
              <p14:xfrm>
                <a:off x="4371255" y="5488468"/>
                <a:ext cx="880920" cy="360"/>
              </p14:xfrm>
            </p:contentPart>
          </mc:Choice>
          <mc:Fallback xmlns="">
            <p:pic>
              <p:nvPicPr>
                <p:cNvPr id="12" name="Ink 11">
                  <a:extLst>
                    <a:ext uri="{FF2B5EF4-FFF2-40B4-BE49-F238E27FC236}">
                      <a16:creationId xmlns:a16="http://schemas.microsoft.com/office/drawing/2014/main" id="{7C3B1DEB-354B-4FB9-9855-F64DA8ACBF57}"/>
                    </a:ext>
                  </a:extLst>
                </p:cNvPr>
                <p:cNvPicPr/>
                <p:nvPr/>
              </p:nvPicPr>
              <p:blipFill>
                <a:blip r:embed="rId9"/>
                <a:stretch>
                  <a:fillRect/>
                </a:stretch>
              </p:blipFill>
              <p:spPr>
                <a:xfrm>
                  <a:off x="4335615" y="5416468"/>
                  <a:ext cx="952560" cy="144000"/>
                </a:xfrm>
                <a:prstGeom prst="rect">
                  <a:avLst/>
                </a:prstGeom>
              </p:spPr>
            </p:pic>
          </mc:Fallback>
        </mc:AlternateContent>
      </p:grpSp>
      <p:sp>
        <p:nvSpPr>
          <p:cNvPr id="13" name="Arrow: Right 12">
            <a:extLst>
              <a:ext uri="{FF2B5EF4-FFF2-40B4-BE49-F238E27FC236}">
                <a16:creationId xmlns:a16="http://schemas.microsoft.com/office/drawing/2014/main" id="{E26439C0-6C9C-420A-9977-21075AD3297F}"/>
              </a:ext>
            </a:extLst>
          </p:cNvPr>
          <p:cNvSpPr/>
          <p:nvPr/>
        </p:nvSpPr>
        <p:spPr>
          <a:xfrm>
            <a:off x="6650628" y="3462672"/>
            <a:ext cx="714895" cy="72736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9864EF-6E62-4FE9-B9BF-BB3DCC69AF92}"/>
              </a:ext>
            </a:extLst>
          </p:cNvPr>
          <p:cNvSpPr txBox="1"/>
          <p:nvPr/>
        </p:nvSpPr>
        <p:spPr>
          <a:xfrm>
            <a:off x="914886" y="1738666"/>
            <a:ext cx="604653" cy="369332"/>
          </a:xfrm>
          <a:prstGeom prst="rect">
            <a:avLst/>
          </a:prstGeom>
          <a:noFill/>
        </p:spPr>
        <p:txBody>
          <a:bodyPr wrap="none" rtlCol="0">
            <a:spAutoFit/>
          </a:bodyPr>
          <a:lstStyle/>
          <a:p>
            <a:r>
              <a:rPr lang="en-US" dirty="0"/>
              <a:t>GRN</a:t>
            </a:r>
          </a:p>
        </p:txBody>
      </p:sp>
      <p:grpSp>
        <p:nvGrpSpPr>
          <p:cNvPr id="19" name="Group 18">
            <a:extLst>
              <a:ext uri="{FF2B5EF4-FFF2-40B4-BE49-F238E27FC236}">
                <a16:creationId xmlns:a16="http://schemas.microsoft.com/office/drawing/2014/main" id="{E0C8B614-358C-414A-A34C-0271FF9877B6}"/>
              </a:ext>
            </a:extLst>
          </p:cNvPr>
          <p:cNvGrpSpPr/>
          <p:nvPr/>
        </p:nvGrpSpPr>
        <p:grpSpPr>
          <a:xfrm>
            <a:off x="7630307" y="2107998"/>
            <a:ext cx="3533718" cy="3605847"/>
            <a:chOff x="7630307" y="2107998"/>
            <a:chExt cx="3533718" cy="3605847"/>
          </a:xfrm>
        </p:grpSpPr>
        <p:pic>
          <p:nvPicPr>
            <p:cNvPr id="17" name="Picture 2" descr="Image result for epigenetic landscape">
              <a:extLst>
                <a:ext uri="{FF2B5EF4-FFF2-40B4-BE49-F238E27FC236}">
                  <a16:creationId xmlns:a16="http://schemas.microsoft.com/office/drawing/2014/main" id="{C8F28F7E-DF12-423D-9EAB-43EC290119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0307" y="2107998"/>
              <a:ext cx="3533718" cy="30337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AD71AF4-017D-4271-AF53-10583126617C}"/>
                </a:ext>
              </a:extLst>
            </p:cNvPr>
            <p:cNvSpPr txBox="1"/>
            <p:nvPr/>
          </p:nvSpPr>
          <p:spPr>
            <a:xfrm>
              <a:off x="8522427" y="5344513"/>
              <a:ext cx="2190728" cy="369332"/>
            </a:xfrm>
            <a:prstGeom prst="rect">
              <a:avLst/>
            </a:prstGeom>
            <a:noFill/>
          </p:spPr>
          <p:txBody>
            <a:bodyPr wrap="none" rtlCol="0">
              <a:spAutoFit/>
            </a:bodyPr>
            <a:lstStyle/>
            <a:p>
              <a:r>
                <a:rPr lang="en-US" dirty="0"/>
                <a:t>-- Waddington (1957)</a:t>
              </a:r>
            </a:p>
          </p:txBody>
        </p:sp>
      </p:grpSp>
    </p:spTree>
    <p:extLst>
      <p:ext uri="{BB962C8B-B14F-4D97-AF65-F5344CB8AC3E}">
        <p14:creationId xmlns:p14="http://schemas.microsoft.com/office/powerpoint/2010/main" val="3284369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1958D2-410E-4C42-9646-6922AFDA0383}"/>
              </a:ext>
            </a:extLst>
          </p:cNvPr>
          <p:cNvSpPr txBox="1">
            <a:spLocks/>
          </p:cNvSpPr>
          <p:nvPr/>
        </p:nvSpPr>
        <p:spPr>
          <a:xfrm>
            <a:off x="0" y="290286"/>
            <a:ext cx="12192000" cy="646331"/>
          </a:xfrm>
          <a:prstGeom prst="rect">
            <a:avLst/>
          </a:prstGeom>
        </p:spPr>
        <p:txBody>
          <a:bodyPr/>
          <a:lst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a:lstStyle>
          <a:p>
            <a:pPr algn="ctr"/>
            <a:r>
              <a:rPr lang="en-US" sz="4400" dirty="0">
                <a:solidFill>
                  <a:schemeClr val="tx1"/>
                </a:solidFill>
                <a:latin typeface="Arial" panose="020B0604020202020204" pitchFamily="34" charset="0"/>
                <a:cs typeface="Arial" panose="020B0604020202020204" pitchFamily="34" charset="0"/>
              </a:rPr>
              <a:t>Biological transition states and subtypes</a:t>
            </a:r>
          </a:p>
        </p:txBody>
      </p:sp>
      <p:pic>
        <p:nvPicPr>
          <p:cNvPr id="17" name="Picture 16">
            <a:extLst>
              <a:ext uri="{FF2B5EF4-FFF2-40B4-BE49-F238E27FC236}">
                <a16:creationId xmlns:a16="http://schemas.microsoft.com/office/drawing/2014/main" id="{C607DAD9-25BA-4B74-94BD-F6E8A3BE1C89}"/>
              </a:ext>
            </a:extLst>
          </p:cNvPr>
          <p:cNvPicPr>
            <a:picLocks noChangeAspect="1"/>
          </p:cNvPicPr>
          <p:nvPr/>
        </p:nvPicPr>
        <p:blipFill>
          <a:blip r:embed="rId3"/>
          <a:stretch>
            <a:fillRect/>
          </a:stretch>
        </p:blipFill>
        <p:spPr>
          <a:xfrm>
            <a:off x="3363236" y="1177130"/>
            <a:ext cx="6347341" cy="2956644"/>
          </a:xfrm>
          <a:prstGeom prst="rect">
            <a:avLst/>
          </a:prstGeom>
        </p:spPr>
      </p:pic>
      <p:sp>
        <p:nvSpPr>
          <p:cNvPr id="20" name="TextBox 19">
            <a:extLst>
              <a:ext uri="{FF2B5EF4-FFF2-40B4-BE49-F238E27FC236}">
                <a16:creationId xmlns:a16="http://schemas.microsoft.com/office/drawing/2014/main" id="{48CAEE87-1FE9-4D4E-9160-52D452439592}"/>
              </a:ext>
            </a:extLst>
          </p:cNvPr>
          <p:cNvSpPr txBox="1"/>
          <p:nvPr/>
        </p:nvSpPr>
        <p:spPr>
          <a:xfrm>
            <a:off x="2614416" y="6153827"/>
            <a:ext cx="5299322" cy="369332"/>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Teschendorff</a:t>
            </a:r>
            <a:r>
              <a:rPr lang="en-US" sz="1800" dirty="0">
                <a:effectLst/>
                <a:latin typeface="Calibri" panose="020F0502020204030204" pitchFamily="34" charset="0"/>
                <a:ea typeface="Calibri" panose="020F0502020204030204" pitchFamily="34" charset="0"/>
              </a:rPr>
              <a:t> &amp; Feinberg,  </a:t>
            </a:r>
            <a:r>
              <a:rPr lang="en-US" sz="1800" i="1" dirty="0">
                <a:effectLst/>
                <a:latin typeface="Calibri" panose="020F0502020204030204" pitchFamily="34" charset="0"/>
                <a:ea typeface="Calibri" panose="020F0502020204030204" pitchFamily="34" charset="0"/>
              </a:rPr>
              <a:t>Nat Rev Genet</a:t>
            </a:r>
            <a:r>
              <a:rPr lang="en-US" sz="1800" dirty="0">
                <a:effectLst/>
                <a:latin typeface="Calibri" panose="020F0502020204030204" pitchFamily="34" charset="0"/>
                <a:ea typeface="Calibri" panose="020F0502020204030204" pitchFamily="34" charset="0"/>
              </a:rPr>
              <a:t>  (2021)</a:t>
            </a:r>
            <a:endParaRPr lang="en-US" dirty="0"/>
          </a:p>
        </p:txBody>
      </p:sp>
      <p:pic>
        <p:nvPicPr>
          <p:cNvPr id="22" name="Picture 2" descr="Image result for epigenetic landscape">
            <a:extLst>
              <a:ext uri="{FF2B5EF4-FFF2-40B4-BE49-F238E27FC236}">
                <a16:creationId xmlns:a16="http://schemas.microsoft.com/office/drawing/2014/main" id="{6E5F6ABE-B188-4C77-9D77-D3DE58CCF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117" y="1872380"/>
            <a:ext cx="1650599" cy="14170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BA8A113-6A03-4E8A-9617-7001A32C12C5}"/>
                  </a:ext>
                </a:extLst>
              </p14:cNvPr>
              <p14:cNvContentPartPr/>
              <p14:nvPr/>
            </p14:nvContentPartPr>
            <p14:xfrm>
              <a:off x="5289796" y="1286007"/>
              <a:ext cx="1355760" cy="28440"/>
            </p14:xfrm>
          </p:contentPart>
        </mc:Choice>
        <mc:Fallback xmlns="">
          <p:pic>
            <p:nvPicPr>
              <p:cNvPr id="6" name="Ink 5">
                <a:extLst>
                  <a:ext uri="{FF2B5EF4-FFF2-40B4-BE49-F238E27FC236}">
                    <a16:creationId xmlns:a16="http://schemas.microsoft.com/office/drawing/2014/main" id="{7BA8A113-6A03-4E8A-9617-7001A32C12C5}"/>
                  </a:ext>
                </a:extLst>
              </p:cNvPr>
              <p:cNvPicPr/>
              <p:nvPr/>
            </p:nvPicPr>
            <p:blipFill>
              <a:blip r:embed="rId6"/>
              <a:stretch>
                <a:fillRect/>
              </a:stretch>
            </p:blipFill>
            <p:spPr>
              <a:xfrm>
                <a:off x="5253786" y="1214007"/>
                <a:ext cx="1427419" cy="172080"/>
              </a:xfrm>
              <a:prstGeom prst="rect">
                <a:avLst/>
              </a:prstGeom>
            </p:spPr>
          </p:pic>
        </mc:Fallback>
      </mc:AlternateContent>
      <p:grpSp>
        <p:nvGrpSpPr>
          <p:cNvPr id="37" name="Group 36">
            <a:extLst>
              <a:ext uri="{FF2B5EF4-FFF2-40B4-BE49-F238E27FC236}">
                <a16:creationId xmlns:a16="http://schemas.microsoft.com/office/drawing/2014/main" id="{0AB57BD7-3A3D-4948-8FA8-5F600D493F50}"/>
              </a:ext>
            </a:extLst>
          </p:cNvPr>
          <p:cNvGrpSpPr/>
          <p:nvPr/>
        </p:nvGrpSpPr>
        <p:grpSpPr>
          <a:xfrm>
            <a:off x="1675906" y="3229170"/>
            <a:ext cx="8583541" cy="2799053"/>
            <a:chOff x="776679" y="1877374"/>
            <a:chExt cx="11819468" cy="3925409"/>
          </a:xfrm>
        </p:grpSpPr>
        <p:pic>
          <p:nvPicPr>
            <p:cNvPr id="19" name="Picture 18">
              <a:extLst>
                <a:ext uri="{FF2B5EF4-FFF2-40B4-BE49-F238E27FC236}">
                  <a16:creationId xmlns:a16="http://schemas.microsoft.com/office/drawing/2014/main" id="{609BE514-E9E0-41B8-91E6-831C352C7CCD}"/>
                </a:ext>
              </a:extLst>
            </p:cNvPr>
            <p:cNvPicPr>
              <a:picLocks noChangeAspect="1"/>
            </p:cNvPicPr>
            <p:nvPr/>
          </p:nvPicPr>
          <p:blipFill>
            <a:blip r:embed="rId7"/>
            <a:stretch>
              <a:fillRect/>
            </a:stretch>
          </p:blipFill>
          <p:spPr>
            <a:xfrm>
              <a:off x="776679" y="3268498"/>
              <a:ext cx="11819468" cy="2534285"/>
            </a:xfrm>
            <a:prstGeom prst="rect">
              <a:avLst/>
            </a:prstGeom>
          </p:spPr>
        </p:pic>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9F15583A-82B3-4F96-8A8C-602879EF7EE5}"/>
                    </a:ext>
                  </a:extLst>
                </p14:cNvPr>
                <p14:cNvContentPartPr/>
                <p14:nvPr/>
              </p14:nvContentPartPr>
              <p14:xfrm>
                <a:off x="2679356" y="3427577"/>
                <a:ext cx="1454401" cy="9721"/>
              </p14:xfrm>
            </p:contentPart>
          </mc:Choice>
          <mc:Fallback xmlns="">
            <p:pic>
              <p:nvPicPr>
                <p:cNvPr id="2" name="Ink 1">
                  <a:extLst>
                    <a:ext uri="{FF2B5EF4-FFF2-40B4-BE49-F238E27FC236}">
                      <a16:creationId xmlns:a16="http://schemas.microsoft.com/office/drawing/2014/main" id="{9F15583A-82B3-4F96-8A8C-602879EF7EE5}"/>
                    </a:ext>
                  </a:extLst>
                </p:cNvPr>
                <p:cNvPicPr/>
                <p:nvPr/>
              </p:nvPicPr>
              <p:blipFill>
                <a:blip r:embed="rId9"/>
                <a:stretch>
                  <a:fillRect/>
                </a:stretch>
              </p:blipFill>
              <p:spPr>
                <a:xfrm>
                  <a:off x="2629785" y="3330367"/>
                  <a:ext cx="1553046" cy="203655"/>
                </a:xfrm>
                <a:prstGeom prst="rect">
                  <a:avLst/>
                </a:prstGeom>
              </p:spPr>
            </p:pic>
          </mc:Fallback>
        </mc:AlternateContent>
        <p:sp>
          <p:nvSpPr>
            <p:cNvPr id="36" name="Freeform: Shape 35">
              <a:extLst>
                <a:ext uri="{FF2B5EF4-FFF2-40B4-BE49-F238E27FC236}">
                  <a16:creationId xmlns:a16="http://schemas.microsoft.com/office/drawing/2014/main" id="{6F607930-DD15-4830-ADCA-6536F830BDCE}"/>
                </a:ext>
              </a:extLst>
            </p:cNvPr>
            <p:cNvSpPr/>
            <p:nvPr/>
          </p:nvSpPr>
          <p:spPr>
            <a:xfrm>
              <a:off x="5634973" y="1877374"/>
              <a:ext cx="722811" cy="168994"/>
            </a:xfrm>
            <a:custGeom>
              <a:avLst/>
              <a:gdLst>
                <a:gd name="connsiteX0" fmla="*/ 0 w 1150037"/>
                <a:gd name="connsiteY0" fmla="*/ 304800 h 339634"/>
                <a:gd name="connsiteX1" fmla="*/ 26125 w 1150037"/>
                <a:gd name="connsiteY1" fmla="*/ 261257 h 339634"/>
                <a:gd name="connsiteX2" fmla="*/ 43542 w 1150037"/>
                <a:gd name="connsiteY2" fmla="*/ 235132 h 339634"/>
                <a:gd name="connsiteX3" fmla="*/ 69668 w 1150037"/>
                <a:gd name="connsiteY3" fmla="*/ 217714 h 339634"/>
                <a:gd name="connsiteX4" fmla="*/ 130628 w 1150037"/>
                <a:gd name="connsiteY4" fmla="*/ 156754 h 339634"/>
                <a:gd name="connsiteX5" fmla="*/ 165462 w 1150037"/>
                <a:gd name="connsiteY5" fmla="*/ 130629 h 339634"/>
                <a:gd name="connsiteX6" fmla="*/ 209005 w 1150037"/>
                <a:gd name="connsiteY6" fmla="*/ 87086 h 339634"/>
                <a:gd name="connsiteX7" fmla="*/ 252548 w 1150037"/>
                <a:gd name="connsiteY7" fmla="*/ 69669 h 339634"/>
                <a:gd name="connsiteX8" fmla="*/ 287382 w 1150037"/>
                <a:gd name="connsiteY8" fmla="*/ 52252 h 339634"/>
                <a:gd name="connsiteX9" fmla="*/ 348342 w 1150037"/>
                <a:gd name="connsiteY9" fmla="*/ 34834 h 339634"/>
                <a:gd name="connsiteX10" fmla="*/ 374468 w 1150037"/>
                <a:gd name="connsiteY10" fmla="*/ 26126 h 339634"/>
                <a:gd name="connsiteX11" fmla="*/ 444137 w 1150037"/>
                <a:gd name="connsiteY11" fmla="*/ 17417 h 339634"/>
                <a:gd name="connsiteX12" fmla="*/ 505097 w 1150037"/>
                <a:gd name="connsiteY12" fmla="*/ 0 h 339634"/>
                <a:gd name="connsiteX13" fmla="*/ 757645 w 1150037"/>
                <a:gd name="connsiteY13" fmla="*/ 26126 h 339634"/>
                <a:gd name="connsiteX14" fmla="*/ 792480 w 1150037"/>
                <a:gd name="connsiteY14" fmla="*/ 34834 h 339634"/>
                <a:gd name="connsiteX15" fmla="*/ 896982 w 1150037"/>
                <a:gd name="connsiteY15" fmla="*/ 78377 h 339634"/>
                <a:gd name="connsiteX16" fmla="*/ 949234 w 1150037"/>
                <a:gd name="connsiteY16" fmla="*/ 95794 h 339634"/>
                <a:gd name="connsiteX17" fmla="*/ 975360 w 1150037"/>
                <a:gd name="connsiteY17" fmla="*/ 121920 h 339634"/>
                <a:gd name="connsiteX18" fmla="*/ 1027611 w 1150037"/>
                <a:gd name="connsiteY18" fmla="*/ 156754 h 339634"/>
                <a:gd name="connsiteX19" fmla="*/ 1053737 w 1150037"/>
                <a:gd name="connsiteY19" fmla="*/ 174172 h 339634"/>
                <a:gd name="connsiteX20" fmla="*/ 1114697 w 1150037"/>
                <a:gd name="connsiteY20" fmla="*/ 235132 h 339634"/>
                <a:gd name="connsiteX21" fmla="*/ 1123405 w 1150037"/>
                <a:gd name="connsiteY21" fmla="*/ 261257 h 339634"/>
                <a:gd name="connsiteX22" fmla="*/ 1149531 w 1150037"/>
                <a:gd name="connsiteY22" fmla="*/ 322217 h 339634"/>
                <a:gd name="connsiteX23" fmla="*/ 1149531 w 1150037"/>
                <a:gd name="connsiteY23" fmla="*/ 339634 h 33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0037" h="339634">
                  <a:moveTo>
                    <a:pt x="0" y="304800"/>
                  </a:moveTo>
                  <a:cubicBezTo>
                    <a:pt x="8708" y="290286"/>
                    <a:pt x="17154" y="275611"/>
                    <a:pt x="26125" y="261257"/>
                  </a:cubicBezTo>
                  <a:cubicBezTo>
                    <a:pt x="31672" y="252382"/>
                    <a:pt x="36141" y="242533"/>
                    <a:pt x="43542" y="235132"/>
                  </a:cubicBezTo>
                  <a:cubicBezTo>
                    <a:pt x="50943" y="227731"/>
                    <a:pt x="60959" y="223520"/>
                    <a:pt x="69668" y="217714"/>
                  </a:cubicBezTo>
                  <a:cubicBezTo>
                    <a:pt x="109594" y="157825"/>
                    <a:pt x="84644" y="172083"/>
                    <a:pt x="130628" y="156754"/>
                  </a:cubicBezTo>
                  <a:cubicBezTo>
                    <a:pt x="142239" y="148046"/>
                    <a:pt x="155199" y="140892"/>
                    <a:pt x="165462" y="130629"/>
                  </a:cubicBezTo>
                  <a:cubicBezTo>
                    <a:pt x="200296" y="95796"/>
                    <a:pt x="162562" y="110307"/>
                    <a:pt x="209005" y="87086"/>
                  </a:cubicBezTo>
                  <a:cubicBezTo>
                    <a:pt x="222987" y="80095"/>
                    <a:pt x="238263" y="76018"/>
                    <a:pt x="252548" y="69669"/>
                  </a:cubicBezTo>
                  <a:cubicBezTo>
                    <a:pt x="264411" y="64397"/>
                    <a:pt x="275450" y="57366"/>
                    <a:pt x="287382" y="52252"/>
                  </a:cubicBezTo>
                  <a:cubicBezTo>
                    <a:pt x="308261" y="43304"/>
                    <a:pt x="326247" y="41147"/>
                    <a:pt x="348342" y="34834"/>
                  </a:cubicBezTo>
                  <a:cubicBezTo>
                    <a:pt x="357168" y="32312"/>
                    <a:pt x="365436" y="27768"/>
                    <a:pt x="374468" y="26126"/>
                  </a:cubicBezTo>
                  <a:cubicBezTo>
                    <a:pt x="397494" y="21939"/>
                    <a:pt x="421052" y="21265"/>
                    <a:pt x="444137" y="17417"/>
                  </a:cubicBezTo>
                  <a:cubicBezTo>
                    <a:pt x="466012" y="13771"/>
                    <a:pt x="484386" y="6904"/>
                    <a:pt x="505097" y="0"/>
                  </a:cubicBezTo>
                  <a:cubicBezTo>
                    <a:pt x="633385" y="6752"/>
                    <a:pt x="652172" y="-240"/>
                    <a:pt x="757645" y="26126"/>
                  </a:cubicBezTo>
                  <a:cubicBezTo>
                    <a:pt x="769257" y="29029"/>
                    <a:pt x="781125" y="31049"/>
                    <a:pt x="792480" y="34834"/>
                  </a:cubicBezTo>
                  <a:cubicBezTo>
                    <a:pt x="986559" y="99526"/>
                    <a:pt x="781207" y="32068"/>
                    <a:pt x="896982" y="78377"/>
                  </a:cubicBezTo>
                  <a:cubicBezTo>
                    <a:pt x="914028" y="85195"/>
                    <a:pt x="949234" y="95794"/>
                    <a:pt x="949234" y="95794"/>
                  </a:cubicBezTo>
                  <a:cubicBezTo>
                    <a:pt x="957943" y="104503"/>
                    <a:pt x="965638" y="114359"/>
                    <a:pt x="975360" y="121920"/>
                  </a:cubicBezTo>
                  <a:cubicBezTo>
                    <a:pt x="991883" y="134771"/>
                    <a:pt x="1010194" y="145143"/>
                    <a:pt x="1027611" y="156754"/>
                  </a:cubicBezTo>
                  <a:cubicBezTo>
                    <a:pt x="1036320" y="162560"/>
                    <a:pt x="1046336" y="166771"/>
                    <a:pt x="1053737" y="174172"/>
                  </a:cubicBezTo>
                  <a:lnTo>
                    <a:pt x="1114697" y="235132"/>
                  </a:lnTo>
                  <a:cubicBezTo>
                    <a:pt x="1117600" y="243840"/>
                    <a:pt x="1119789" y="252820"/>
                    <a:pt x="1123405" y="261257"/>
                  </a:cubicBezTo>
                  <a:cubicBezTo>
                    <a:pt x="1134024" y="286036"/>
                    <a:pt x="1144426" y="296692"/>
                    <a:pt x="1149531" y="322217"/>
                  </a:cubicBezTo>
                  <a:cubicBezTo>
                    <a:pt x="1150670" y="327910"/>
                    <a:pt x="1149531" y="333828"/>
                    <a:pt x="1149531" y="339634"/>
                  </a:cubicBezTo>
                </a:path>
              </a:pathLst>
            </a:custGeom>
            <a:ln>
              <a:solidFill>
                <a:srgbClr val="00B0F0"/>
              </a:solidFill>
              <a:prstDash val="lg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70970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79CB-5A8D-4244-A52E-426CEC9AD550}"/>
              </a:ext>
            </a:extLst>
          </p:cNvPr>
          <p:cNvSpPr>
            <a:spLocks noGrp="1"/>
          </p:cNvSpPr>
          <p:nvPr>
            <p:ph type="title"/>
          </p:nvPr>
        </p:nvSpPr>
        <p:spPr>
          <a:xfrm>
            <a:off x="0" y="-104392"/>
            <a:ext cx="12192000" cy="1325563"/>
          </a:xfrm>
        </p:spPr>
        <p:txBody>
          <a:bodyPr/>
          <a:lstStyle/>
          <a:p>
            <a:pPr algn="ctr"/>
            <a:r>
              <a:rPr lang="en-US" dirty="0">
                <a:latin typeface="Arial" panose="020B0604020202020204" pitchFamily="34" charset="0"/>
                <a:cs typeface="Arial" panose="020B0604020202020204" pitchFamily="34" charset="0"/>
              </a:rPr>
              <a:t>Network algorithms to study transition states</a:t>
            </a:r>
          </a:p>
        </p:txBody>
      </p:sp>
      <p:sp>
        <p:nvSpPr>
          <p:cNvPr id="10" name="Content Placeholder 2">
            <a:extLst>
              <a:ext uri="{FF2B5EF4-FFF2-40B4-BE49-F238E27FC236}">
                <a16:creationId xmlns:a16="http://schemas.microsoft.com/office/drawing/2014/main" id="{FCA382D3-8374-4F67-A3C1-26B005D2AF90}"/>
              </a:ext>
            </a:extLst>
          </p:cNvPr>
          <p:cNvSpPr txBox="1">
            <a:spLocks/>
          </p:cNvSpPr>
          <p:nvPr/>
        </p:nvSpPr>
        <p:spPr>
          <a:xfrm>
            <a:off x="637901" y="1391347"/>
            <a:ext cx="5458099" cy="4592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Entropy and energy-based approaches</a:t>
            </a:r>
          </a:p>
          <a:p>
            <a:pPr lvl="1"/>
            <a:r>
              <a:rPr lang="en-US" sz="2000" dirty="0">
                <a:solidFill>
                  <a:schemeClr val="bg1">
                    <a:lumMod val="50000"/>
                  </a:schemeClr>
                </a:solidFill>
              </a:rPr>
              <a:t>Stochastic differentiation equations, </a:t>
            </a:r>
            <a:r>
              <a:rPr lang="en-US" sz="2000" dirty="0">
                <a:solidFill>
                  <a:schemeClr val="bg1">
                    <a:lumMod val="50000"/>
                  </a:schemeClr>
                </a:solidFill>
                <a:hlinkClick r:id="rId3"/>
              </a:rPr>
              <a:t>QuanTC</a:t>
            </a:r>
            <a:endParaRPr lang="en-US" sz="2000" dirty="0">
              <a:solidFill>
                <a:schemeClr val="bg1">
                  <a:lumMod val="50000"/>
                </a:schemeClr>
              </a:solidFill>
            </a:endParaRPr>
          </a:p>
          <a:p>
            <a:pPr lvl="1"/>
            <a:r>
              <a:rPr lang="en-US" sz="2000" dirty="0">
                <a:solidFill>
                  <a:schemeClr val="bg1">
                    <a:lumMod val="50000"/>
                  </a:schemeClr>
                </a:solidFill>
              </a:rPr>
              <a:t>Unsupervised learning cell plasticity (</a:t>
            </a:r>
            <a:r>
              <a:rPr lang="en-US" sz="2000" dirty="0" err="1">
                <a:solidFill>
                  <a:schemeClr val="bg1">
                    <a:lumMod val="50000"/>
                  </a:schemeClr>
                </a:solidFill>
                <a:hlinkClick r:id="rId4"/>
              </a:rPr>
              <a:t>MuTrans</a:t>
            </a:r>
            <a:r>
              <a:rPr lang="en-US" sz="2000" dirty="0">
                <a:solidFill>
                  <a:schemeClr val="bg1">
                    <a:lumMod val="50000"/>
                  </a:schemeClr>
                </a:solidFill>
              </a:rPr>
              <a:t>)</a:t>
            </a:r>
          </a:p>
        </p:txBody>
      </p:sp>
      <p:grpSp>
        <p:nvGrpSpPr>
          <p:cNvPr id="20" name="Group 19">
            <a:extLst>
              <a:ext uri="{FF2B5EF4-FFF2-40B4-BE49-F238E27FC236}">
                <a16:creationId xmlns:a16="http://schemas.microsoft.com/office/drawing/2014/main" id="{A1F6B01D-D562-4ED9-8D9A-7FB2B673C004}"/>
              </a:ext>
            </a:extLst>
          </p:cNvPr>
          <p:cNvGrpSpPr/>
          <p:nvPr/>
        </p:nvGrpSpPr>
        <p:grpSpPr>
          <a:xfrm>
            <a:off x="308880" y="3498672"/>
            <a:ext cx="6278880" cy="2693160"/>
            <a:chOff x="400595" y="4004248"/>
            <a:chExt cx="6278880" cy="2693160"/>
          </a:xfrm>
        </p:grpSpPr>
        <p:pic>
          <p:nvPicPr>
            <p:cNvPr id="18" name="Picture 17">
              <a:extLst>
                <a:ext uri="{FF2B5EF4-FFF2-40B4-BE49-F238E27FC236}">
                  <a16:creationId xmlns:a16="http://schemas.microsoft.com/office/drawing/2014/main" id="{E56D31D4-110C-4315-97E7-A6CECBBB58B9}"/>
                </a:ext>
              </a:extLst>
            </p:cNvPr>
            <p:cNvPicPr>
              <a:picLocks noChangeAspect="1"/>
            </p:cNvPicPr>
            <p:nvPr/>
          </p:nvPicPr>
          <p:blipFill>
            <a:blip r:embed="rId5"/>
            <a:stretch>
              <a:fillRect/>
            </a:stretch>
          </p:blipFill>
          <p:spPr>
            <a:xfrm>
              <a:off x="400595" y="4004248"/>
              <a:ext cx="6278880" cy="2301422"/>
            </a:xfrm>
            <a:prstGeom prst="rect">
              <a:avLst/>
            </a:prstGeom>
          </p:spPr>
        </p:pic>
        <p:sp>
          <p:nvSpPr>
            <p:cNvPr id="19" name="TextBox 18">
              <a:extLst>
                <a:ext uri="{FF2B5EF4-FFF2-40B4-BE49-F238E27FC236}">
                  <a16:creationId xmlns:a16="http://schemas.microsoft.com/office/drawing/2014/main" id="{B6F3CB94-B9A1-4F08-8947-CE89C9551155}"/>
                </a:ext>
              </a:extLst>
            </p:cNvPr>
            <p:cNvSpPr txBox="1"/>
            <p:nvPr/>
          </p:nvSpPr>
          <p:spPr>
            <a:xfrm>
              <a:off x="1193074" y="6328076"/>
              <a:ext cx="2625527" cy="369332"/>
            </a:xfrm>
            <a:prstGeom prst="rect">
              <a:avLst/>
            </a:prstGeom>
            <a:noFill/>
          </p:spPr>
          <p:txBody>
            <a:bodyPr wrap="none" rtlCol="0">
              <a:spAutoFit/>
            </a:bodyPr>
            <a:lstStyle/>
            <a:p>
              <a:r>
                <a:rPr lang="en-US" dirty="0"/>
                <a:t>-- Zhou, Nat Comm (2021)</a:t>
              </a:r>
            </a:p>
          </p:txBody>
        </p:sp>
      </p:grpSp>
      <p:sp>
        <p:nvSpPr>
          <p:cNvPr id="23" name="Content Placeholder 2">
            <a:extLst>
              <a:ext uri="{FF2B5EF4-FFF2-40B4-BE49-F238E27FC236}">
                <a16:creationId xmlns:a16="http://schemas.microsoft.com/office/drawing/2014/main" id="{136FC262-0089-4E27-A4E0-EA0257DA824F}"/>
              </a:ext>
            </a:extLst>
          </p:cNvPr>
          <p:cNvSpPr txBox="1">
            <a:spLocks/>
          </p:cNvSpPr>
          <p:nvPr/>
        </p:nvSpPr>
        <p:spPr>
          <a:xfrm>
            <a:off x="6674970" y="1404427"/>
            <a:ext cx="5120096" cy="4592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Tipping-point theory-based approach </a:t>
            </a:r>
          </a:p>
          <a:p>
            <a:pPr lvl="1"/>
            <a:r>
              <a:rPr lang="en-US" sz="2000" dirty="0">
                <a:solidFill>
                  <a:schemeClr val="bg1">
                    <a:lumMod val="50000"/>
                  </a:schemeClr>
                </a:solidFill>
              </a:rPr>
              <a:t>Co-expression (DNB)</a:t>
            </a:r>
          </a:p>
          <a:p>
            <a:pPr lvl="1"/>
            <a:r>
              <a:rPr lang="en-US" sz="2000" dirty="0">
                <a:solidFill>
                  <a:schemeClr val="bg1">
                    <a:lumMod val="50000"/>
                  </a:schemeClr>
                </a:solidFill>
              </a:rPr>
              <a:t>Co-expression &amp; GRN (</a:t>
            </a:r>
            <a:r>
              <a:rPr lang="en-US" sz="2000" dirty="0">
                <a:solidFill>
                  <a:schemeClr val="bg1">
                    <a:lumMod val="50000"/>
                  </a:schemeClr>
                </a:solidFill>
                <a:hlinkClick r:id="rId6"/>
              </a:rPr>
              <a:t>BioTIP</a:t>
            </a:r>
            <a:r>
              <a:rPr lang="en-US" sz="2000" dirty="0">
                <a:solidFill>
                  <a:schemeClr val="bg1">
                    <a:lumMod val="50000"/>
                  </a:schemeClr>
                </a:solidFill>
              </a:rPr>
              <a:t>)</a:t>
            </a:r>
          </a:p>
        </p:txBody>
      </p:sp>
      <p:pic>
        <p:nvPicPr>
          <p:cNvPr id="25" name="Picture 24">
            <a:extLst>
              <a:ext uri="{FF2B5EF4-FFF2-40B4-BE49-F238E27FC236}">
                <a16:creationId xmlns:a16="http://schemas.microsoft.com/office/drawing/2014/main" id="{CF87E42D-2ABB-4C60-BBC4-B280B6C5B9F9}"/>
              </a:ext>
            </a:extLst>
          </p:cNvPr>
          <p:cNvPicPr>
            <a:picLocks noChangeAspect="1"/>
          </p:cNvPicPr>
          <p:nvPr/>
        </p:nvPicPr>
        <p:blipFill>
          <a:blip r:embed="rId7"/>
          <a:stretch>
            <a:fillRect/>
          </a:stretch>
        </p:blipFill>
        <p:spPr>
          <a:xfrm>
            <a:off x="7845579" y="2628105"/>
            <a:ext cx="2778877" cy="3505909"/>
          </a:xfrm>
          <a:prstGeom prst="rect">
            <a:avLst/>
          </a:prstGeom>
        </p:spPr>
      </p:pic>
      <p:sp>
        <p:nvSpPr>
          <p:cNvPr id="27" name="TextBox 26">
            <a:extLst>
              <a:ext uri="{FF2B5EF4-FFF2-40B4-BE49-F238E27FC236}">
                <a16:creationId xmlns:a16="http://schemas.microsoft.com/office/drawing/2014/main" id="{3B8F3620-ED40-4F8D-9173-2A6B56103880}"/>
              </a:ext>
            </a:extLst>
          </p:cNvPr>
          <p:cNvSpPr txBox="1"/>
          <p:nvPr/>
        </p:nvSpPr>
        <p:spPr>
          <a:xfrm>
            <a:off x="9091119" y="6148323"/>
            <a:ext cx="1999522" cy="369332"/>
          </a:xfrm>
          <a:prstGeom prst="rect">
            <a:avLst/>
          </a:prstGeom>
          <a:noFill/>
        </p:spPr>
        <p:txBody>
          <a:bodyPr wrap="none" rtlCol="0">
            <a:spAutoFit/>
          </a:bodyPr>
          <a:lstStyle/>
          <a:p>
            <a:r>
              <a:rPr lang="en-US" dirty="0"/>
              <a:t>-- Yang, NAR (2022)</a:t>
            </a:r>
          </a:p>
        </p:txBody>
      </p:sp>
    </p:spTree>
    <p:extLst>
      <p:ext uri="{BB962C8B-B14F-4D97-AF65-F5344CB8AC3E}">
        <p14:creationId xmlns:p14="http://schemas.microsoft.com/office/powerpoint/2010/main" val="320435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79CB-5A8D-4244-A52E-426CEC9AD550}"/>
              </a:ext>
            </a:extLst>
          </p:cNvPr>
          <p:cNvSpPr>
            <a:spLocks noGrp="1"/>
          </p:cNvSpPr>
          <p:nvPr>
            <p:ph type="title"/>
          </p:nvPr>
        </p:nvSpPr>
        <p:spPr>
          <a:xfrm>
            <a:off x="0" y="-61034"/>
            <a:ext cx="12192000" cy="1325563"/>
          </a:xfrm>
        </p:spPr>
        <p:txBody>
          <a:bodyPr>
            <a:normAutofit/>
          </a:bodyPr>
          <a:lstStyle/>
          <a:p>
            <a:pPr algn="ctr"/>
            <a:r>
              <a:rPr lang="en-US" sz="4200" dirty="0">
                <a:latin typeface="Arial" panose="020B0604020202020204" pitchFamily="34" charset="0"/>
                <a:cs typeface="Arial" panose="020B0604020202020204" pitchFamily="34" charset="0"/>
              </a:rPr>
              <a:t>Strength/limit of current systems dynamic methods</a:t>
            </a:r>
          </a:p>
        </p:txBody>
      </p:sp>
      <p:grpSp>
        <p:nvGrpSpPr>
          <p:cNvPr id="3" name="Group 2">
            <a:extLst>
              <a:ext uri="{FF2B5EF4-FFF2-40B4-BE49-F238E27FC236}">
                <a16:creationId xmlns:a16="http://schemas.microsoft.com/office/drawing/2014/main" id="{B36F755A-E10D-4551-B0BD-7520EDE62836}"/>
              </a:ext>
            </a:extLst>
          </p:cNvPr>
          <p:cNvGrpSpPr/>
          <p:nvPr/>
        </p:nvGrpSpPr>
        <p:grpSpPr>
          <a:xfrm>
            <a:off x="173158" y="2367545"/>
            <a:ext cx="4492459" cy="3344320"/>
            <a:chOff x="173158" y="1789596"/>
            <a:chExt cx="4492459" cy="3344320"/>
          </a:xfrm>
        </p:grpSpPr>
        <p:grpSp>
          <p:nvGrpSpPr>
            <p:cNvPr id="5" name="Group 4">
              <a:extLst>
                <a:ext uri="{FF2B5EF4-FFF2-40B4-BE49-F238E27FC236}">
                  <a16:creationId xmlns:a16="http://schemas.microsoft.com/office/drawing/2014/main" id="{5BC9DEDD-5A83-47C7-87C0-1DC894635C2E}"/>
                </a:ext>
              </a:extLst>
            </p:cNvPr>
            <p:cNvGrpSpPr/>
            <p:nvPr/>
          </p:nvGrpSpPr>
          <p:grpSpPr>
            <a:xfrm>
              <a:off x="357941" y="1789596"/>
              <a:ext cx="4122891" cy="2574774"/>
              <a:chOff x="7982024" y="2700617"/>
              <a:chExt cx="4122891" cy="2574774"/>
            </a:xfrm>
          </p:grpSpPr>
          <p:grpSp>
            <p:nvGrpSpPr>
              <p:cNvPr id="6" name="Group 5">
                <a:extLst>
                  <a:ext uri="{FF2B5EF4-FFF2-40B4-BE49-F238E27FC236}">
                    <a16:creationId xmlns:a16="http://schemas.microsoft.com/office/drawing/2014/main" id="{2AE52C74-2113-41D2-9E9D-DD73DE72F47C}"/>
                  </a:ext>
                </a:extLst>
              </p:cNvPr>
              <p:cNvGrpSpPr/>
              <p:nvPr/>
            </p:nvGrpSpPr>
            <p:grpSpPr>
              <a:xfrm>
                <a:off x="7982024" y="2700617"/>
                <a:ext cx="4122891" cy="2574774"/>
                <a:chOff x="7982024" y="2700617"/>
                <a:chExt cx="4122891" cy="2574774"/>
              </a:xfrm>
            </p:grpSpPr>
            <p:pic>
              <p:nvPicPr>
                <p:cNvPr id="9" name="Picture 8">
                  <a:extLst>
                    <a:ext uri="{FF2B5EF4-FFF2-40B4-BE49-F238E27FC236}">
                      <a16:creationId xmlns:a16="http://schemas.microsoft.com/office/drawing/2014/main" id="{067086FC-B69C-4C7A-802D-344FF6A095ED}"/>
                    </a:ext>
                  </a:extLst>
                </p:cNvPr>
                <p:cNvPicPr>
                  <a:picLocks noChangeAspect="1"/>
                </p:cNvPicPr>
                <p:nvPr/>
              </p:nvPicPr>
              <p:blipFill>
                <a:blip r:embed="rId2"/>
                <a:stretch>
                  <a:fillRect/>
                </a:stretch>
              </p:blipFill>
              <p:spPr>
                <a:xfrm>
                  <a:off x="7982024" y="3317511"/>
                  <a:ext cx="4122891" cy="1957880"/>
                </a:xfrm>
                <a:prstGeom prst="rect">
                  <a:avLst/>
                </a:prstGeom>
              </p:spPr>
            </p:pic>
            <p:sp>
              <p:nvSpPr>
                <p:cNvPr id="10" name="TextBox 9">
                  <a:extLst>
                    <a:ext uri="{FF2B5EF4-FFF2-40B4-BE49-F238E27FC236}">
                      <a16:creationId xmlns:a16="http://schemas.microsoft.com/office/drawing/2014/main" id="{0109A96C-C3C4-40C4-A5AF-5F258DD77039}"/>
                    </a:ext>
                  </a:extLst>
                </p:cNvPr>
                <p:cNvSpPr txBox="1"/>
                <p:nvPr/>
              </p:nvSpPr>
              <p:spPr>
                <a:xfrm>
                  <a:off x="8144494" y="2700617"/>
                  <a:ext cx="3797950" cy="369332"/>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 Brackston, </a:t>
                  </a:r>
                  <a:r>
                    <a:rPr lang="en-US" sz="1800" i="1" dirty="0" err="1">
                      <a:effectLst/>
                      <a:latin typeface="Calibri" panose="020F0502020204030204" pitchFamily="34" charset="0"/>
                      <a:ea typeface="Calibri" panose="020F0502020204030204" pitchFamily="34" charset="0"/>
                    </a:rPr>
                    <a:t>PLoS</a:t>
                  </a:r>
                  <a:r>
                    <a:rPr lang="en-US" sz="1800" i="1" dirty="0">
                      <a:effectLst/>
                      <a:latin typeface="Calibri" panose="020F0502020204030204" pitchFamily="34" charset="0"/>
                      <a:ea typeface="Calibri" panose="020F0502020204030204" pitchFamily="34" charset="0"/>
                    </a:rPr>
                    <a:t> </a:t>
                  </a:r>
                  <a:r>
                    <a:rPr lang="en-US" sz="1800" i="1" dirty="0" err="1">
                      <a:effectLst/>
                      <a:latin typeface="Calibri" panose="020F0502020204030204" pitchFamily="34" charset="0"/>
                      <a:ea typeface="Calibri" panose="020F0502020204030204" pitchFamily="34" charset="0"/>
                    </a:rPr>
                    <a:t>CompBio</a:t>
                  </a:r>
                  <a:r>
                    <a:rPr lang="en-US" sz="1800" dirty="0">
                      <a:effectLst/>
                      <a:latin typeface="Calibri" panose="020F0502020204030204" pitchFamily="34" charset="0"/>
                      <a:ea typeface="Calibri" panose="020F0502020204030204" pitchFamily="34" charset="0"/>
                    </a:rPr>
                    <a:t>,  (2018)</a:t>
                  </a:r>
                  <a:endParaRPr lang="en-US" dirty="0"/>
                </a:p>
              </p:txBody>
            </p:sp>
          </p:grpSp>
          <p:sp>
            <p:nvSpPr>
              <p:cNvPr id="7" name="TextBox 6">
                <a:extLst>
                  <a:ext uri="{FF2B5EF4-FFF2-40B4-BE49-F238E27FC236}">
                    <a16:creationId xmlns:a16="http://schemas.microsoft.com/office/drawing/2014/main" id="{81B01AD1-0AD2-46F7-A78C-17CA1A0BD5C6}"/>
                  </a:ext>
                </a:extLst>
              </p:cNvPr>
              <p:cNvSpPr txBox="1"/>
              <p:nvPr/>
            </p:nvSpPr>
            <p:spPr>
              <a:xfrm>
                <a:off x="7993575" y="3752506"/>
                <a:ext cx="577081" cy="307777"/>
              </a:xfrm>
              <a:prstGeom prst="rect">
                <a:avLst/>
              </a:prstGeom>
              <a:noFill/>
            </p:spPr>
            <p:txBody>
              <a:bodyPr wrap="none" rtlCol="0">
                <a:spAutoFit/>
              </a:bodyPr>
              <a:lstStyle/>
              <a:p>
                <a:r>
                  <a:rPr lang="en-US" sz="1400" dirty="0"/>
                  <a:t>often</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7F9826E1-5CE5-4AB9-A741-49AC6A64AEA1}"/>
                      </a:ext>
                    </a:extLst>
                  </p14:cNvPr>
                  <p14:cNvContentPartPr/>
                  <p14:nvPr/>
                </p14:nvContentPartPr>
                <p14:xfrm>
                  <a:off x="8054415" y="3758434"/>
                  <a:ext cx="455400" cy="147960"/>
                </p14:xfrm>
              </p:contentPart>
            </mc:Choice>
            <mc:Fallback xmlns="">
              <p:pic>
                <p:nvPicPr>
                  <p:cNvPr id="8" name="Ink 7">
                    <a:extLst>
                      <a:ext uri="{FF2B5EF4-FFF2-40B4-BE49-F238E27FC236}">
                        <a16:creationId xmlns:a16="http://schemas.microsoft.com/office/drawing/2014/main" id="{7F9826E1-5CE5-4AB9-A741-49AC6A64AEA1}"/>
                      </a:ext>
                    </a:extLst>
                  </p:cNvPr>
                  <p:cNvPicPr/>
                  <p:nvPr/>
                </p:nvPicPr>
                <p:blipFill>
                  <a:blip r:embed="rId4"/>
                  <a:stretch>
                    <a:fillRect/>
                  </a:stretch>
                </p:blipFill>
                <p:spPr>
                  <a:xfrm>
                    <a:off x="8045775" y="3749434"/>
                    <a:ext cx="473040" cy="165600"/>
                  </a:xfrm>
                  <a:prstGeom prst="rect">
                    <a:avLst/>
                  </a:prstGeom>
                </p:spPr>
              </p:pic>
            </mc:Fallback>
          </mc:AlternateContent>
        </p:grpSp>
        <p:sp>
          <p:nvSpPr>
            <p:cNvPr id="12" name="TextBox 11">
              <a:extLst>
                <a:ext uri="{FF2B5EF4-FFF2-40B4-BE49-F238E27FC236}">
                  <a16:creationId xmlns:a16="http://schemas.microsoft.com/office/drawing/2014/main" id="{4F97C3A6-9AC1-4AA1-810F-04E554EC150E}"/>
                </a:ext>
              </a:extLst>
            </p:cNvPr>
            <p:cNvSpPr txBox="1"/>
            <p:nvPr/>
          </p:nvSpPr>
          <p:spPr>
            <a:xfrm>
              <a:off x="173158" y="4487585"/>
              <a:ext cx="4492459" cy="646331"/>
            </a:xfrm>
            <a:prstGeom prst="rect">
              <a:avLst/>
            </a:prstGeom>
            <a:noFill/>
          </p:spPr>
          <p:txBody>
            <a:bodyPr wrap="square">
              <a:spAutoFit/>
            </a:bodyPr>
            <a:lstStyle/>
            <a:p>
              <a:r>
                <a:rPr lang="en-US" sz="1800" dirty="0"/>
                <a:t>Entropy-based 		Y	Y </a:t>
              </a:r>
            </a:p>
            <a:p>
              <a:r>
                <a:rPr lang="en-US" sz="1800" dirty="0"/>
                <a:t>Tipping-point-based	Y	N</a:t>
              </a:r>
            </a:p>
          </p:txBody>
        </p:sp>
      </p:grpSp>
      <p:pic>
        <p:nvPicPr>
          <p:cNvPr id="16" name="Picture 15">
            <a:extLst>
              <a:ext uri="{FF2B5EF4-FFF2-40B4-BE49-F238E27FC236}">
                <a16:creationId xmlns:a16="http://schemas.microsoft.com/office/drawing/2014/main" id="{FEBA5B30-A1EA-4A06-8C5E-FD3143FE0D81}"/>
              </a:ext>
            </a:extLst>
          </p:cNvPr>
          <p:cNvPicPr>
            <a:picLocks noChangeAspect="1"/>
          </p:cNvPicPr>
          <p:nvPr/>
        </p:nvPicPr>
        <p:blipFill>
          <a:blip r:embed="rId5"/>
          <a:stretch>
            <a:fillRect/>
          </a:stretch>
        </p:blipFill>
        <p:spPr>
          <a:xfrm>
            <a:off x="5164644" y="2396290"/>
            <a:ext cx="6854198" cy="3286831"/>
          </a:xfrm>
          <a:prstGeom prst="rect">
            <a:avLst/>
          </a:prstGeom>
        </p:spPr>
      </p:pic>
      <p:sp>
        <p:nvSpPr>
          <p:cNvPr id="17" name="TextBox 16">
            <a:extLst>
              <a:ext uri="{FF2B5EF4-FFF2-40B4-BE49-F238E27FC236}">
                <a16:creationId xmlns:a16="http://schemas.microsoft.com/office/drawing/2014/main" id="{7E0121C1-A46B-40B5-B9E0-5EEDEF11DCFB}"/>
              </a:ext>
            </a:extLst>
          </p:cNvPr>
          <p:cNvSpPr txBox="1"/>
          <p:nvPr/>
        </p:nvSpPr>
        <p:spPr>
          <a:xfrm>
            <a:off x="7591982" y="5998605"/>
            <a:ext cx="1999522" cy="369332"/>
          </a:xfrm>
          <a:prstGeom prst="rect">
            <a:avLst/>
          </a:prstGeom>
          <a:noFill/>
        </p:spPr>
        <p:txBody>
          <a:bodyPr wrap="none" rtlCol="0">
            <a:spAutoFit/>
          </a:bodyPr>
          <a:lstStyle/>
          <a:p>
            <a:r>
              <a:rPr lang="en-US" dirty="0"/>
              <a:t>-- Yang, NAR (2022)</a:t>
            </a:r>
          </a:p>
        </p:txBody>
      </p:sp>
    </p:spTree>
    <p:extLst>
      <p:ext uri="{BB962C8B-B14F-4D97-AF65-F5344CB8AC3E}">
        <p14:creationId xmlns:p14="http://schemas.microsoft.com/office/powerpoint/2010/main" val="3112011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99ED-0C42-448B-9F6A-63ACCBD409CD}"/>
              </a:ext>
            </a:extLst>
          </p:cNvPr>
          <p:cNvSpPr>
            <a:spLocks noGrp="1"/>
          </p:cNvSpPr>
          <p:nvPr>
            <p:ph type="title"/>
          </p:nvPr>
        </p:nvSpPr>
        <p:spPr>
          <a:xfrm>
            <a:off x="0" y="-110003"/>
            <a:ext cx="12192000" cy="1325563"/>
          </a:xfrm>
        </p:spPr>
        <p:txBody>
          <a:bodyPr>
            <a:normAutofit/>
          </a:bodyPr>
          <a:lstStyle/>
          <a:p>
            <a:pPr algn="ctr"/>
            <a:r>
              <a:rPr lang="en-US" dirty="0">
                <a:latin typeface="Arial" panose="020B0604020202020204" pitchFamily="34" charset="0"/>
                <a:cs typeface="Arial" panose="020B0604020202020204" pitchFamily="34" charset="0"/>
              </a:rPr>
              <a:t>Future direction to understand GRN dynamics </a:t>
            </a:r>
          </a:p>
        </p:txBody>
      </p:sp>
      <p:sp>
        <p:nvSpPr>
          <p:cNvPr id="3" name="Content Placeholder 2">
            <a:extLst>
              <a:ext uri="{FF2B5EF4-FFF2-40B4-BE49-F238E27FC236}">
                <a16:creationId xmlns:a16="http://schemas.microsoft.com/office/drawing/2014/main" id="{AA988AAF-FAB9-4A15-B622-95672CDD522D}"/>
              </a:ext>
            </a:extLst>
          </p:cNvPr>
          <p:cNvSpPr>
            <a:spLocks noGrp="1"/>
          </p:cNvSpPr>
          <p:nvPr>
            <p:ph idx="1"/>
          </p:nvPr>
        </p:nvSpPr>
        <p:spPr>
          <a:xfrm>
            <a:off x="838200" y="1520983"/>
            <a:ext cx="10515600" cy="4655980"/>
          </a:xfrm>
        </p:spPr>
        <p:txBody>
          <a:bodyPr>
            <a:normAutofit lnSpcReduction="10000"/>
          </a:bodyPr>
          <a:lstStyle/>
          <a:p>
            <a:r>
              <a:rPr lang="en-US" b="0" i="0" dirty="0">
                <a:solidFill>
                  <a:srgbClr val="222222"/>
                </a:solidFill>
                <a:effectLst/>
                <a:latin typeface="-apple-system"/>
              </a:rPr>
              <a:t>Challenging</a:t>
            </a:r>
          </a:p>
          <a:p>
            <a:pPr lvl="1"/>
            <a:r>
              <a:rPr lang="en-US" b="0" i="0" dirty="0">
                <a:solidFill>
                  <a:srgbClr val="222222"/>
                </a:solidFill>
                <a:effectLst/>
                <a:latin typeface="-apple-system"/>
              </a:rPr>
              <a:t>Changes in different spatial and temporal frames </a:t>
            </a:r>
          </a:p>
          <a:p>
            <a:pPr lvl="1"/>
            <a:r>
              <a:rPr lang="en-US" b="0" i="0" dirty="0">
                <a:solidFill>
                  <a:srgbClr val="222222"/>
                </a:solidFill>
                <a:effectLst/>
                <a:latin typeface="-apple-system"/>
              </a:rPr>
              <a:t>Involves feedbacks</a:t>
            </a:r>
          </a:p>
          <a:p>
            <a:pPr lvl="1"/>
            <a:r>
              <a:rPr lang="en-US" dirty="0">
                <a:solidFill>
                  <a:srgbClr val="222222"/>
                </a:solidFill>
                <a:latin typeface="-apple-system"/>
              </a:rPr>
              <a:t>Includes transition states accounting for abrupt bifurcations</a:t>
            </a:r>
          </a:p>
          <a:p>
            <a:pPr lvl="1"/>
            <a:r>
              <a:rPr lang="en-US" dirty="0">
                <a:solidFill>
                  <a:srgbClr val="222222"/>
                </a:solidFill>
                <a:latin typeface="-apple-system"/>
              </a:rPr>
              <a:t>Responds to genetic and environment factors</a:t>
            </a:r>
          </a:p>
          <a:p>
            <a:endParaRPr lang="en-US" dirty="0">
              <a:solidFill>
                <a:srgbClr val="222222"/>
              </a:solidFill>
              <a:latin typeface="-apple-system"/>
            </a:endParaRPr>
          </a:p>
          <a:p>
            <a:r>
              <a:rPr lang="en-US" dirty="0">
                <a:solidFill>
                  <a:srgbClr val="222222"/>
                </a:solidFill>
                <a:latin typeface="-apple-system"/>
              </a:rPr>
              <a:t>Direction</a:t>
            </a:r>
          </a:p>
          <a:p>
            <a:pPr lvl="1"/>
            <a:r>
              <a:rPr lang="en-US" dirty="0">
                <a:solidFill>
                  <a:srgbClr val="222222"/>
                </a:solidFill>
                <a:latin typeface="-apple-system"/>
              </a:rPr>
              <a:t>Inferring a causal network</a:t>
            </a:r>
          </a:p>
          <a:p>
            <a:pPr lvl="1"/>
            <a:r>
              <a:rPr lang="en-US" dirty="0">
                <a:solidFill>
                  <a:srgbClr val="222222"/>
                </a:solidFill>
                <a:latin typeface="-apple-system"/>
              </a:rPr>
              <a:t>Converging stable-state-based models into systems dynamic approaches</a:t>
            </a:r>
          </a:p>
          <a:p>
            <a:pPr lvl="2"/>
            <a:r>
              <a:rPr lang="en-US" sz="1800" b="0" i="0" u="none" strike="noStrike" baseline="0" dirty="0">
                <a:latin typeface="Verdana" panose="020B0604030504040204" pitchFamily="34" charset="0"/>
              </a:rPr>
              <a:t>self-stabilizing algorithms to find spanning tree (root TF and target genes)</a:t>
            </a:r>
          </a:p>
          <a:p>
            <a:pPr lvl="2"/>
            <a:r>
              <a:rPr lang="en-US" sz="1800" dirty="0">
                <a:latin typeface="Verdana" panose="020B0604030504040204" pitchFamily="34" charset="0"/>
              </a:rPr>
              <a:t>Querying (Packet routing)</a:t>
            </a:r>
          </a:p>
          <a:p>
            <a:pPr lvl="2"/>
            <a:r>
              <a:rPr lang="en-US" sz="1800">
                <a:latin typeface="Verdana" panose="020B0604030504040204" pitchFamily="34" charset="0"/>
              </a:rPr>
              <a:t> ???</a:t>
            </a:r>
            <a:endParaRPr lang="en-US" dirty="0"/>
          </a:p>
        </p:txBody>
      </p:sp>
    </p:spTree>
    <p:extLst>
      <p:ext uri="{BB962C8B-B14F-4D97-AF65-F5344CB8AC3E}">
        <p14:creationId xmlns:p14="http://schemas.microsoft.com/office/powerpoint/2010/main" val="80215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7755152" y="1310165"/>
            <a:ext cx="2989048" cy="4986635"/>
            <a:chOff x="0" y="1905000"/>
            <a:chExt cx="2989048" cy="4986635"/>
          </a:xfrm>
        </p:grpSpPr>
        <p:grpSp>
          <p:nvGrpSpPr>
            <p:cNvPr id="2" name="Group 1"/>
            <p:cNvGrpSpPr/>
            <p:nvPr/>
          </p:nvGrpSpPr>
          <p:grpSpPr>
            <a:xfrm>
              <a:off x="322048" y="1905000"/>
              <a:ext cx="1885950" cy="457200"/>
              <a:chOff x="245848" y="5562600"/>
              <a:chExt cx="1885950" cy="457200"/>
            </a:xfrm>
          </p:grpSpPr>
          <p:cxnSp>
            <p:nvCxnSpPr>
              <p:cNvPr id="3" name="Straight Arrow Connector 2"/>
              <p:cNvCxnSpPr/>
              <p:nvPr/>
            </p:nvCxnSpPr>
            <p:spPr>
              <a:xfrm>
                <a:off x="683998" y="5791200"/>
                <a:ext cx="990600" cy="0"/>
              </a:xfrm>
              <a:prstGeom prst="straightConnector1">
                <a:avLst/>
              </a:prstGeom>
              <a:ln w="38100">
                <a:tailEnd type="arrow"/>
              </a:ln>
              <a:effectLst/>
            </p:spPr>
            <p:style>
              <a:lnRef idx="2">
                <a:schemeClr val="dk1"/>
              </a:lnRef>
              <a:fillRef idx="0">
                <a:schemeClr val="dk1"/>
              </a:fillRef>
              <a:effectRef idx="1">
                <a:schemeClr val="dk1"/>
              </a:effectRef>
              <a:fontRef idx="minor">
                <a:schemeClr val="tx1"/>
              </a:fontRef>
            </p:style>
          </p:cxnSp>
          <p:sp>
            <p:nvSpPr>
              <p:cNvPr id="4" name="Oval 3"/>
              <p:cNvSpPr/>
              <p:nvPr/>
            </p:nvSpPr>
            <p:spPr>
              <a:xfrm>
                <a:off x="245848" y="5562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4598" y="5562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7248" y="2508051"/>
              <a:ext cx="2538131" cy="430887"/>
            </a:xfrm>
            <a:prstGeom prst="rect">
              <a:avLst/>
            </a:prstGeom>
            <a:noFill/>
          </p:spPr>
          <p:txBody>
            <a:bodyPr wrap="none" rtlCol="0">
              <a:spAutoFit/>
            </a:bodyPr>
            <a:lstStyle/>
            <a:p>
              <a:r>
                <a:rPr lang="en-US" sz="2200" b="1" u="sng" dirty="0"/>
                <a:t>Regulatory Network</a:t>
              </a:r>
            </a:p>
          </p:txBody>
        </p:sp>
        <p:sp>
          <p:nvSpPr>
            <p:cNvPr id="7" name="TextBox 6"/>
            <p:cNvSpPr txBox="1"/>
            <p:nvPr/>
          </p:nvSpPr>
          <p:spPr>
            <a:xfrm>
              <a:off x="0" y="2921317"/>
              <a:ext cx="2989048" cy="3970318"/>
            </a:xfrm>
            <a:prstGeom prst="rect">
              <a:avLst/>
            </a:prstGeom>
            <a:noFill/>
          </p:spPr>
          <p:txBody>
            <a:bodyPr wrap="square" rtlCol="0">
              <a:spAutoFit/>
            </a:bodyPr>
            <a:lstStyle/>
            <a:p>
              <a:pPr marL="285750" indent="-285750">
                <a:buFont typeface="Arial" charset="0"/>
                <a:buChar char="•"/>
              </a:pPr>
              <a:r>
                <a:rPr lang="en-US" dirty="0"/>
                <a:t>Directed Network     (causal relationships)</a:t>
              </a:r>
            </a:p>
            <a:p>
              <a:pPr marL="285750" indent="-285750">
                <a:buFont typeface="Arial" charset="0"/>
                <a:buChar char="•"/>
              </a:pPr>
              <a:r>
                <a:rPr lang="en-US" dirty="0"/>
                <a:t>Can have “types” of nodes</a:t>
              </a:r>
            </a:p>
            <a:p>
              <a:pPr marL="285750" indent="-285750">
                <a:buFont typeface="Arial" charset="0"/>
                <a:buChar char="•"/>
              </a:pPr>
              <a:r>
                <a:rPr lang="en-US" dirty="0"/>
                <a:t>Edges can have “signs”</a:t>
              </a:r>
            </a:p>
            <a:p>
              <a:endParaRPr lang="en-US" dirty="0"/>
            </a:p>
            <a:p>
              <a:endParaRPr lang="en-US" dirty="0"/>
            </a:p>
            <a:p>
              <a:r>
                <a:rPr lang="en-US" u="sng" dirty="0"/>
                <a:t>Example: </a:t>
              </a:r>
              <a:r>
                <a:rPr lang="en-US" dirty="0"/>
                <a:t>TF </a:t>
              </a:r>
              <a:r>
                <a:rPr lang="en-US" b="1" dirty="0"/>
                <a:t>A</a:t>
              </a:r>
              <a:r>
                <a:rPr lang="en-US" dirty="0"/>
                <a:t> regulates</a:t>
              </a:r>
            </a:p>
            <a:p>
              <a:r>
                <a:rPr lang="en-US" dirty="0"/>
                <a:t>Gene </a:t>
              </a:r>
              <a:r>
                <a:rPr lang="en-US" b="1" dirty="0"/>
                <a:t>B</a:t>
              </a:r>
              <a:r>
                <a:rPr lang="en-US" dirty="0"/>
                <a:t>.</a:t>
              </a:r>
            </a:p>
            <a:p>
              <a:endParaRPr lang="en-US" dirty="0"/>
            </a:p>
            <a:p>
              <a:endParaRPr lang="en-US" dirty="0"/>
            </a:p>
            <a:p>
              <a:endParaRPr lang="en-US" dirty="0"/>
            </a:p>
            <a:p>
              <a:r>
                <a:rPr lang="en-US" u="sng" dirty="0"/>
                <a:t>Data:</a:t>
              </a:r>
              <a:endParaRPr lang="en-US" dirty="0"/>
            </a:p>
            <a:p>
              <a:r>
                <a:rPr lang="en-US" dirty="0" err="1"/>
                <a:t>ChIP</a:t>
              </a:r>
              <a:r>
                <a:rPr lang="en-US" dirty="0"/>
                <a:t>-chip/</a:t>
              </a:r>
              <a:r>
                <a:rPr lang="en-US" dirty="0" err="1"/>
                <a:t>seq</a:t>
              </a:r>
              <a:r>
                <a:rPr lang="en-US" dirty="0"/>
                <a:t>,</a:t>
              </a:r>
            </a:p>
            <a:p>
              <a:r>
                <a:rPr lang="en-US" dirty="0"/>
                <a:t>TF-motif scan</a:t>
              </a:r>
            </a:p>
          </p:txBody>
        </p:sp>
        <p:sp>
          <p:nvSpPr>
            <p:cNvPr id="13" name="TextBox 12"/>
            <p:cNvSpPr txBox="1"/>
            <p:nvPr/>
          </p:nvSpPr>
          <p:spPr>
            <a:xfrm>
              <a:off x="374774" y="1905000"/>
              <a:ext cx="356188" cy="430887"/>
            </a:xfrm>
            <a:prstGeom prst="rect">
              <a:avLst/>
            </a:prstGeom>
            <a:noFill/>
          </p:spPr>
          <p:txBody>
            <a:bodyPr wrap="none" rtlCol="0">
              <a:spAutoFit/>
            </a:bodyPr>
            <a:lstStyle/>
            <a:p>
              <a:r>
                <a:rPr lang="en-US" sz="2200" b="1" dirty="0"/>
                <a:t>A</a:t>
              </a:r>
            </a:p>
          </p:txBody>
        </p:sp>
        <p:sp>
          <p:nvSpPr>
            <p:cNvPr id="14" name="TextBox 13"/>
            <p:cNvSpPr txBox="1"/>
            <p:nvPr/>
          </p:nvSpPr>
          <p:spPr>
            <a:xfrm>
              <a:off x="1771186" y="1906012"/>
              <a:ext cx="343364" cy="430887"/>
            </a:xfrm>
            <a:prstGeom prst="rect">
              <a:avLst/>
            </a:prstGeom>
            <a:noFill/>
          </p:spPr>
          <p:txBody>
            <a:bodyPr wrap="none" rtlCol="0">
              <a:spAutoFit/>
            </a:bodyPr>
            <a:lstStyle/>
            <a:p>
              <a:r>
                <a:rPr lang="en-US" sz="2200" b="1" dirty="0"/>
                <a:t>B</a:t>
              </a:r>
            </a:p>
          </p:txBody>
        </p:sp>
      </p:grpSp>
      <p:sp>
        <p:nvSpPr>
          <p:cNvPr id="18" name="TextBox 17"/>
          <p:cNvSpPr txBox="1"/>
          <p:nvPr/>
        </p:nvSpPr>
        <p:spPr>
          <a:xfrm>
            <a:off x="0" y="-8930"/>
            <a:ext cx="12192000"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Interpreting</a:t>
            </a:r>
            <a:r>
              <a:rPr lang="en-US" sz="4400" dirty="0"/>
              <a:t> the “edges” in Biological Networks</a:t>
            </a:r>
          </a:p>
        </p:txBody>
      </p:sp>
      <p:grpSp>
        <p:nvGrpSpPr>
          <p:cNvPr id="30" name="Group 29"/>
          <p:cNvGrpSpPr/>
          <p:nvPr/>
        </p:nvGrpSpPr>
        <p:grpSpPr>
          <a:xfrm>
            <a:off x="1590676" y="1348503"/>
            <a:ext cx="2905125" cy="4948297"/>
            <a:chOff x="6248400" y="1967151"/>
            <a:chExt cx="2905125" cy="4948297"/>
          </a:xfrm>
        </p:grpSpPr>
        <p:sp>
          <p:nvSpPr>
            <p:cNvPr id="28" name="Oval 27"/>
            <p:cNvSpPr/>
            <p:nvPr/>
          </p:nvSpPr>
          <p:spPr>
            <a:xfrm>
              <a:off x="6630282" y="196715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067675" y="199447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7086600" y="2196763"/>
              <a:ext cx="990600" cy="0"/>
            </a:xfrm>
            <a:prstGeom prst="straightConnector1">
              <a:avLst/>
            </a:prstGeom>
            <a:ln w="38100">
              <a:tailEnd type="none"/>
            </a:ln>
            <a:effectLst/>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6257925" y="2552343"/>
              <a:ext cx="2559740" cy="430887"/>
            </a:xfrm>
            <a:prstGeom prst="rect">
              <a:avLst/>
            </a:prstGeom>
            <a:noFill/>
          </p:spPr>
          <p:txBody>
            <a:bodyPr wrap="none" rtlCol="0">
              <a:spAutoFit/>
            </a:bodyPr>
            <a:lstStyle/>
            <a:p>
              <a:r>
                <a:rPr lang="en-US" sz="2200" b="1" u="sng" dirty="0"/>
                <a:t>Relational Networks</a:t>
              </a:r>
            </a:p>
          </p:txBody>
        </p:sp>
        <p:sp>
          <p:nvSpPr>
            <p:cNvPr id="23" name="TextBox 22"/>
            <p:cNvSpPr txBox="1"/>
            <p:nvPr/>
          </p:nvSpPr>
          <p:spPr>
            <a:xfrm>
              <a:off x="6248400" y="2945130"/>
              <a:ext cx="2905125" cy="3970318"/>
            </a:xfrm>
            <a:prstGeom prst="rect">
              <a:avLst/>
            </a:prstGeom>
            <a:noFill/>
          </p:spPr>
          <p:txBody>
            <a:bodyPr wrap="square" rtlCol="0">
              <a:spAutoFit/>
            </a:bodyPr>
            <a:lstStyle/>
            <a:p>
              <a:pPr marL="285750" indent="-285750">
                <a:buFont typeface="Arial" charset="0"/>
                <a:buChar char="•"/>
              </a:pPr>
              <a:r>
                <a:rPr lang="en-US" dirty="0"/>
                <a:t>Generally Undirected (non-causal relationships)</a:t>
              </a:r>
            </a:p>
            <a:p>
              <a:pPr marL="285750" indent="-285750">
                <a:buFont typeface="Arial" charset="0"/>
                <a:buChar char="•"/>
              </a:pPr>
              <a:r>
                <a:rPr lang="en-US" dirty="0"/>
                <a:t>Nodes all of same “type”</a:t>
              </a:r>
            </a:p>
            <a:p>
              <a:pPr marL="285750" indent="-285750">
                <a:buFont typeface="Arial" charset="0"/>
                <a:buChar char="•"/>
              </a:pPr>
              <a:r>
                <a:rPr lang="en-US" dirty="0"/>
                <a:t>Generally no “signs” on edges</a:t>
              </a:r>
            </a:p>
            <a:p>
              <a:endParaRPr lang="en-US" dirty="0"/>
            </a:p>
            <a:p>
              <a:r>
                <a:rPr lang="en-US" u="sng" dirty="0"/>
                <a:t>Example: </a:t>
              </a:r>
              <a:r>
                <a:rPr lang="en-US" dirty="0"/>
                <a:t>Protein </a:t>
              </a:r>
              <a:r>
                <a:rPr lang="en-US" b="1" dirty="0"/>
                <a:t>A</a:t>
              </a:r>
              <a:r>
                <a:rPr lang="en-US" dirty="0"/>
                <a:t> is a dimerization partner with protein </a:t>
              </a:r>
              <a:r>
                <a:rPr lang="en-US" b="1" dirty="0"/>
                <a:t>B</a:t>
              </a:r>
              <a:r>
                <a:rPr lang="en-US" dirty="0"/>
                <a:t>. </a:t>
              </a:r>
            </a:p>
            <a:p>
              <a:endParaRPr lang="en-US" dirty="0"/>
            </a:p>
            <a:p>
              <a:endParaRPr lang="en-US" dirty="0"/>
            </a:p>
            <a:p>
              <a:r>
                <a:rPr lang="en-US" u="sng" dirty="0"/>
                <a:t>Data:</a:t>
              </a:r>
            </a:p>
            <a:p>
              <a:r>
                <a:rPr lang="en-US" dirty="0"/>
                <a:t>Yeast-two-hybrid</a:t>
              </a:r>
            </a:p>
            <a:p>
              <a:r>
                <a:rPr lang="en-US" dirty="0"/>
                <a:t>Synthetic-lethality</a:t>
              </a:r>
            </a:p>
          </p:txBody>
        </p:sp>
        <p:sp>
          <p:nvSpPr>
            <p:cNvPr id="25" name="TextBox 24"/>
            <p:cNvSpPr txBox="1"/>
            <p:nvPr/>
          </p:nvSpPr>
          <p:spPr>
            <a:xfrm>
              <a:off x="6680788" y="1993464"/>
              <a:ext cx="356188" cy="430887"/>
            </a:xfrm>
            <a:prstGeom prst="rect">
              <a:avLst/>
            </a:prstGeom>
            <a:noFill/>
          </p:spPr>
          <p:txBody>
            <a:bodyPr wrap="none" rtlCol="0">
              <a:spAutoFit/>
            </a:bodyPr>
            <a:lstStyle/>
            <a:p>
              <a:r>
                <a:rPr lang="en-US" sz="2200" b="1" dirty="0"/>
                <a:t>A</a:t>
              </a:r>
            </a:p>
          </p:txBody>
        </p:sp>
        <p:sp>
          <p:nvSpPr>
            <p:cNvPr id="26" name="TextBox 25"/>
            <p:cNvSpPr txBox="1"/>
            <p:nvPr/>
          </p:nvSpPr>
          <p:spPr>
            <a:xfrm>
              <a:off x="8114836" y="1994476"/>
              <a:ext cx="343364" cy="430887"/>
            </a:xfrm>
            <a:prstGeom prst="rect">
              <a:avLst/>
            </a:prstGeom>
            <a:noFill/>
          </p:spPr>
          <p:txBody>
            <a:bodyPr wrap="none" rtlCol="0">
              <a:spAutoFit/>
            </a:bodyPr>
            <a:lstStyle/>
            <a:p>
              <a:r>
                <a:rPr lang="en-US" sz="2200" b="1" dirty="0"/>
                <a:t>B</a:t>
              </a:r>
            </a:p>
          </p:txBody>
        </p:sp>
      </p:grpSp>
      <p:grpSp>
        <p:nvGrpSpPr>
          <p:cNvPr id="31" name="Group 30"/>
          <p:cNvGrpSpPr/>
          <p:nvPr/>
        </p:nvGrpSpPr>
        <p:grpSpPr>
          <a:xfrm>
            <a:off x="4638676" y="1358564"/>
            <a:ext cx="2981325" cy="5215235"/>
            <a:chOff x="2971800" y="1968163"/>
            <a:chExt cx="2981325" cy="5215235"/>
          </a:xfrm>
        </p:grpSpPr>
        <p:grpSp>
          <p:nvGrpSpPr>
            <p:cNvPr id="8" name="Group 7"/>
            <p:cNvGrpSpPr/>
            <p:nvPr/>
          </p:nvGrpSpPr>
          <p:grpSpPr>
            <a:xfrm>
              <a:off x="3895725" y="1968163"/>
              <a:ext cx="1447800" cy="457200"/>
              <a:chOff x="638175" y="5562600"/>
              <a:chExt cx="1447800" cy="457200"/>
            </a:xfrm>
          </p:grpSpPr>
          <p:cxnSp>
            <p:nvCxnSpPr>
              <p:cNvPr id="9" name="Straight Arrow Connector 8"/>
              <p:cNvCxnSpPr/>
              <p:nvPr/>
            </p:nvCxnSpPr>
            <p:spPr>
              <a:xfrm>
                <a:off x="638175" y="5791200"/>
                <a:ext cx="990600" cy="0"/>
              </a:xfrm>
              <a:prstGeom prst="straightConnector1">
                <a:avLst/>
              </a:prstGeom>
              <a:ln w="38100">
                <a:tailEnd type="none"/>
              </a:ln>
              <a:effectLst/>
            </p:spPr>
            <p:style>
              <a:lnRef idx="2">
                <a:schemeClr val="dk1"/>
              </a:lnRef>
              <a:fillRef idx="0">
                <a:schemeClr val="dk1"/>
              </a:fillRef>
              <a:effectRef idx="1">
                <a:schemeClr val="dk1"/>
              </a:effectRef>
              <a:fontRef idx="minor">
                <a:schemeClr val="tx1"/>
              </a:fontRef>
            </p:style>
          </p:cxnSp>
          <p:sp>
            <p:nvSpPr>
              <p:cNvPr id="10" name="Rectangle 9"/>
              <p:cNvSpPr/>
              <p:nvPr/>
            </p:nvSpPr>
            <p:spPr>
              <a:xfrm>
                <a:off x="1628775" y="5562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061207" y="2552343"/>
              <a:ext cx="2587118" cy="430887"/>
            </a:xfrm>
            <a:prstGeom prst="rect">
              <a:avLst/>
            </a:prstGeom>
            <a:noFill/>
          </p:spPr>
          <p:txBody>
            <a:bodyPr wrap="none" rtlCol="0">
              <a:spAutoFit/>
            </a:bodyPr>
            <a:lstStyle/>
            <a:p>
              <a:r>
                <a:rPr lang="en-US" sz="2200" b="1" u="sng" dirty="0"/>
                <a:t>Correlation Network</a:t>
              </a:r>
            </a:p>
          </p:txBody>
        </p:sp>
        <p:sp>
          <p:nvSpPr>
            <p:cNvPr id="12" name="TextBox 11"/>
            <p:cNvSpPr txBox="1"/>
            <p:nvPr/>
          </p:nvSpPr>
          <p:spPr>
            <a:xfrm>
              <a:off x="2971800" y="2936081"/>
              <a:ext cx="2981325" cy="4247317"/>
            </a:xfrm>
            <a:prstGeom prst="rect">
              <a:avLst/>
            </a:prstGeom>
            <a:noFill/>
          </p:spPr>
          <p:txBody>
            <a:bodyPr wrap="square" rtlCol="0">
              <a:spAutoFit/>
            </a:bodyPr>
            <a:lstStyle/>
            <a:p>
              <a:pPr marL="285750" indent="-285750">
                <a:buFont typeface="Arial" charset="0"/>
                <a:buChar char="•"/>
              </a:pPr>
              <a:r>
                <a:rPr lang="en-US" dirty="0"/>
                <a:t>Undirected                   (non-causal relationships)</a:t>
              </a:r>
            </a:p>
            <a:p>
              <a:pPr marL="285750" indent="-285750">
                <a:buFont typeface="Arial" charset="0"/>
                <a:buChar char="•"/>
              </a:pPr>
              <a:r>
                <a:rPr lang="en-US" dirty="0"/>
                <a:t>Nodes all of same “type”</a:t>
              </a:r>
            </a:p>
            <a:p>
              <a:pPr marL="285750" indent="-285750">
                <a:buFont typeface="Arial" charset="0"/>
                <a:buChar char="•"/>
              </a:pPr>
              <a:r>
                <a:rPr lang="en-US" dirty="0"/>
                <a:t>Edges can have “signs”</a:t>
              </a:r>
            </a:p>
            <a:p>
              <a:endParaRPr lang="en-US" dirty="0"/>
            </a:p>
            <a:p>
              <a:endParaRPr lang="en-US" dirty="0"/>
            </a:p>
            <a:p>
              <a:r>
                <a:rPr lang="en-US" u="sng" dirty="0"/>
                <a:t>Example: </a:t>
              </a:r>
              <a:r>
                <a:rPr lang="en-US" dirty="0"/>
                <a:t>When the expression of Gene </a:t>
              </a:r>
              <a:r>
                <a:rPr lang="en-US" b="1" dirty="0"/>
                <a:t>A</a:t>
              </a:r>
              <a:r>
                <a:rPr lang="en-US" dirty="0"/>
                <a:t> changes, so does the expression for Gene </a:t>
              </a:r>
              <a:r>
                <a:rPr lang="en-US" b="1" dirty="0"/>
                <a:t>B</a:t>
              </a:r>
              <a:r>
                <a:rPr lang="en-US" dirty="0"/>
                <a:t>.</a:t>
              </a:r>
            </a:p>
            <a:p>
              <a:endParaRPr lang="en-US" dirty="0"/>
            </a:p>
            <a:p>
              <a:r>
                <a:rPr lang="en-US" u="sng" dirty="0"/>
                <a:t>Data:</a:t>
              </a:r>
            </a:p>
            <a:p>
              <a:r>
                <a:rPr lang="en-US" dirty="0"/>
                <a:t>high-throughput/microarrays</a:t>
              </a:r>
            </a:p>
            <a:p>
              <a:r>
                <a:rPr lang="en-US" dirty="0"/>
                <a:t>(expression, methylation, </a:t>
              </a:r>
              <a:r>
                <a:rPr lang="en-US" dirty="0" err="1"/>
                <a:t>metabolomic</a:t>
              </a:r>
              <a:r>
                <a:rPr lang="en-US" dirty="0"/>
                <a:t> </a:t>
              </a:r>
              <a:r>
                <a:rPr lang="en-US" dirty="0" err="1"/>
                <a:t>etc</a:t>
              </a:r>
              <a:r>
                <a:rPr lang="en-US" dirty="0"/>
                <a:t>)</a:t>
              </a:r>
            </a:p>
          </p:txBody>
        </p:sp>
        <p:sp>
          <p:nvSpPr>
            <p:cNvPr id="15" name="Rectangle 14"/>
            <p:cNvSpPr/>
            <p:nvPr/>
          </p:nvSpPr>
          <p:spPr>
            <a:xfrm>
              <a:off x="3438525" y="1968163"/>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489913" y="1993464"/>
              <a:ext cx="356188" cy="430887"/>
            </a:xfrm>
            <a:prstGeom prst="rect">
              <a:avLst/>
            </a:prstGeom>
            <a:noFill/>
          </p:spPr>
          <p:txBody>
            <a:bodyPr wrap="none" rtlCol="0">
              <a:spAutoFit/>
            </a:bodyPr>
            <a:lstStyle/>
            <a:p>
              <a:r>
                <a:rPr lang="en-US" sz="2200" b="1" dirty="0"/>
                <a:t>A</a:t>
              </a:r>
            </a:p>
          </p:txBody>
        </p:sp>
        <p:sp>
          <p:nvSpPr>
            <p:cNvPr id="17" name="TextBox 16"/>
            <p:cNvSpPr txBox="1"/>
            <p:nvPr/>
          </p:nvSpPr>
          <p:spPr>
            <a:xfrm>
              <a:off x="4943011" y="1994476"/>
              <a:ext cx="343364" cy="430887"/>
            </a:xfrm>
            <a:prstGeom prst="rect">
              <a:avLst/>
            </a:prstGeom>
            <a:noFill/>
          </p:spPr>
          <p:txBody>
            <a:bodyPr wrap="none" rtlCol="0">
              <a:spAutoFit/>
            </a:bodyPr>
            <a:lstStyle/>
            <a:p>
              <a:r>
                <a:rPr lang="en-US" sz="2200" b="1" dirty="0"/>
                <a:t>B</a:t>
              </a:r>
            </a:p>
          </p:txBody>
        </p:sp>
      </p:grpSp>
      <p:grpSp>
        <p:nvGrpSpPr>
          <p:cNvPr id="21" name="Group 20"/>
          <p:cNvGrpSpPr/>
          <p:nvPr/>
        </p:nvGrpSpPr>
        <p:grpSpPr>
          <a:xfrm>
            <a:off x="4572000" y="773668"/>
            <a:ext cx="3152114" cy="5931932"/>
            <a:chOff x="3048000" y="773668"/>
            <a:chExt cx="3048000" cy="5550932"/>
          </a:xfrm>
        </p:grpSpPr>
        <p:sp>
          <p:nvSpPr>
            <p:cNvPr id="33" name="Rectangle 32"/>
            <p:cNvSpPr/>
            <p:nvPr/>
          </p:nvSpPr>
          <p:spPr>
            <a:xfrm>
              <a:off x="3048000" y="1143000"/>
              <a:ext cx="3048000" cy="518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338990" y="773668"/>
              <a:ext cx="2371214" cy="345610"/>
            </a:xfrm>
            <a:prstGeom prst="rect">
              <a:avLst/>
            </a:prstGeom>
            <a:noFill/>
          </p:spPr>
          <p:txBody>
            <a:bodyPr wrap="none" rtlCol="0">
              <a:spAutoFit/>
            </a:bodyPr>
            <a:lstStyle/>
            <a:p>
              <a:r>
                <a:rPr lang="en-US" dirty="0">
                  <a:solidFill>
                    <a:srgbClr val="FF0000"/>
                  </a:solidFill>
                </a:rPr>
                <a:t>Co-expression Networks</a:t>
              </a:r>
            </a:p>
          </p:txBody>
        </p:sp>
      </p:grpSp>
      <p:grpSp>
        <p:nvGrpSpPr>
          <p:cNvPr id="24" name="Group 23"/>
          <p:cNvGrpSpPr/>
          <p:nvPr/>
        </p:nvGrpSpPr>
        <p:grpSpPr>
          <a:xfrm>
            <a:off x="1524000" y="838200"/>
            <a:ext cx="9144000" cy="6400800"/>
            <a:chOff x="0" y="958334"/>
            <a:chExt cx="9144000" cy="5899666"/>
          </a:xfrm>
        </p:grpSpPr>
        <p:sp>
          <p:nvSpPr>
            <p:cNvPr id="35" name="Rectangle 34"/>
            <p:cNvSpPr/>
            <p:nvPr/>
          </p:nvSpPr>
          <p:spPr>
            <a:xfrm>
              <a:off x="0" y="958334"/>
              <a:ext cx="2971800" cy="589966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256800" y="958334"/>
              <a:ext cx="2887200" cy="589966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19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C:\Users\rekrg\Dropbox\People\Fran\MegaNet_Clustere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421"/>
          <a:stretch/>
        </p:blipFill>
        <p:spPr bwMode="auto">
          <a:xfrm>
            <a:off x="381348" y="2922195"/>
            <a:ext cx="1771785" cy="182972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00398" y="1515687"/>
            <a:ext cx="1752735" cy="1635108"/>
            <a:chOff x="5726667" y="2226015"/>
            <a:chExt cx="1752735" cy="1635108"/>
          </a:xfrm>
        </p:grpSpPr>
        <p:pic>
          <p:nvPicPr>
            <p:cNvPr id="17" name="Picture 16" descr="Y:\Kimbie\Presentation\CompBio051711\microarray.gif"/>
            <p:cNvPicPr>
              <a:picLocks noChangeArrowheads="1"/>
            </p:cNvPicPr>
            <p:nvPr/>
          </p:nvPicPr>
          <p:blipFill>
            <a:blip r:embed="rId4" cstate="print"/>
            <a:srcRect/>
            <a:stretch>
              <a:fillRect/>
            </a:stretch>
          </p:blipFill>
          <p:spPr bwMode="auto">
            <a:xfrm>
              <a:off x="5970047" y="2594477"/>
              <a:ext cx="1509355" cy="850738"/>
            </a:xfrm>
            <a:prstGeom prst="rect">
              <a:avLst/>
            </a:prstGeom>
            <a:noFill/>
          </p:spPr>
        </p:pic>
        <p:sp>
          <p:nvSpPr>
            <p:cNvPr id="18" name="TextBox 17"/>
            <p:cNvSpPr txBox="1"/>
            <p:nvPr/>
          </p:nvSpPr>
          <p:spPr>
            <a:xfrm rot="16200000">
              <a:off x="5047613" y="2905069"/>
              <a:ext cx="1635108" cy="276999"/>
            </a:xfrm>
            <a:prstGeom prst="rect">
              <a:avLst/>
            </a:prstGeom>
            <a:noFill/>
          </p:spPr>
          <p:txBody>
            <a:bodyPr wrap="square" rtlCol="0">
              <a:spAutoFit/>
            </a:bodyPr>
            <a:lstStyle/>
            <a:p>
              <a:pPr algn="ctr"/>
              <a:r>
                <a:rPr lang="en-US" sz="1200" b="1" dirty="0"/>
                <a:t>conditions</a:t>
              </a:r>
            </a:p>
          </p:txBody>
        </p:sp>
        <p:sp>
          <p:nvSpPr>
            <p:cNvPr id="19" name="TextBox 18"/>
            <p:cNvSpPr txBox="1"/>
            <p:nvPr/>
          </p:nvSpPr>
          <p:spPr>
            <a:xfrm>
              <a:off x="6019800" y="2406216"/>
              <a:ext cx="1374080" cy="276999"/>
            </a:xfrm>
            <a:prstGeom prst="rect">
              <a:avLst/>
            </a:prstGeom>
            <a:noFill/>
          </p:spPr>
          <p:txBody>
            <a:bodyPr wrap="square" rtlCol="0">
              <a:spAutoFit/>
            </a:bodyPr>
            <a:lstStyle/>
            <a:p>
              <a:pPr algn="ctr"/>
              <a:r>
                <a:rPr lang="en-US" sz="1200" b="1" dirty="0"/>
                <a:t>genes</a:t>
              </a:r>
            </a:p>
          </p:txBody>
        </p:sp>
      </p:grpSp>
      <p:pic>
        <p:nvPicPr>
          <p:cNvPr id="20" name="Picture 4" descr="C:\Users\rekrg\Dropbox\People\Fran\MegaNet_Clustered_threshol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741" y="4827195"/>
            <a:ext cx="1898806" cy="175260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1524000" y="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Arial" panose="020B0604020202020204" pitchFamily="34" charset="0"/>
                <a:cs typeface="Arial" panose="020B0604020202020204" pitchFamily="34" charset="0"/>
              </a:rPr>
              <a:t>Coexpression</a:t>
            </a:r>
            <a:r>
              <a:rPr lang="en-US" dirty="0">
                <a:latin typeface="Arial" panose="020B0604020202020204" pitchFamily="34" charset="0"/>
                <a:cs typeface="Arial" panose="020B0604020202020204" pitchFamily="34" charset="0"/>
              </a:rPr>
              <a:t> Network Inference</a:t>
            </a:r>
          </a:p>
        </p:txBody>
      </p:sp>
      <p:sp>
        <p:nvSpPr>
          <p:cNvPr id="23" name="Arc 22"/>
          <p:cNvSpPr/>
          <p:nvPr/>
        </p:nvSpPr>
        <p:spPr>
          <a:xfrm>
            <a:off x="1848197" y="2160196"/>
            <a:ext cx="762000" cy="1492169"/>
          </a:xfrm>
          <a:prstGeom prst="arc">
            <a:avLst>
              <a:gd name="adj1" fmla="val 16200000"/>
              <a:gd name="adj2" fmla="val 5384971"/>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1855124" y="3709573"/>
            <a:ext cx="762000" cy="1796969"/>
          </a:xfrm>
          <a:prstGeom prst="arc">
            <a:avLst>
              <a:gd name="adj1" fmla="val 16200000"/>
              <a:gd name="adj2" fmla="val 5384971"/>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2694419" y="2460530"/>
            <a:ext cx="2133600" cy="923330"/>
          </a:xfrm>
          <a:prstGeom prst="rect">
            <a:avLst/>
          </a:prstGeom>
          <a:noFill/>
        </p:spPr>
        <p:txBody>
          <a:bodyPr wrap="square" rtlCol="0">
            <a:spAutoFit/>
          </a:bodyPr>
          <a:lstStyle/>
          <a:p>
            <a:r>
              <a:rPr lang="en-US" dirty="0"/>
              <a:t>(1) Use expression data to calculate a “similarity matrix”</a:t>
            </a:r>
          </a:p>
        </p:txBody>
      </p:sp>
      <p:sp>
        <p:nvSpPr>
          <p:cNvPr id="26" name="TextBox 25"/>
          <p:cNvSpPr txBox="1"/>
          <p:nvPr/>
        </p:nvSpPr>
        <p:spPr>
          <a:xfrm>
            <a:off x="2229197" y="1436154"/>
            <a:ext cx="2300117" cy="430887"/>
          </a:xfrm>
          <a:prstGeom prst="rect">
            <a:avLst/>
          </a:prstGeom>
          <a:noFill/>
        </p:spPr>
        <p:txBody>
          <a:bodyPr wrap="none" rtlCol="0">
            <a:spAutoFit/>
          </a:bodyPr>
          <a:lstStyle/>
          <a:p>
            <a:r>
              <a:rPr lang="en-US" sz="2200" b="1" u="sng" dirty="0"/>
              <a:t>Many Approaches</a:t>
            </a:r>
          </a:p>
        </p:txBody>
      </p:sp>
      <p:sp>
        <p:nvSpPr>
          <p:cNvPr id="27" name="TextBox 26"/>
          <p:cNvSpPr txBox="1"/>
          <p:nvPr/>
        </p:nvSpPr>
        <p:spPr>
          <a:xfrm>
            <a:off x="2700904" y="4239725"/>
            <a:ext cx="2133600" cy="923330"/>
          </a:xfrm>
          <a:prstGeom prst="rect">
            <a:avLst/>
          </a:prstGeom>
          <a:noFill/>
        </p:spPr>
        <p:txBody>
          <a:bodyPr wrap="square" rtlCol="0">
            <a:spAutoFit/>
          </a:bodyPr>
          <a:lstStyle/>
          <a:p>
            <a:r>
              <a:rPr lang="en-US" dirty="0"/>
              <a:t>(2) Threshold to define an adjacency matrix</a:t>
            </a:r>
          </a:p>
        </p:txBody>
      </p:sp>
      <p:sp>
        <p:nvSpPr>
          <p:cNvPr id="28" name="TextBox 27"/>
          <p:cNvSpPr txBox="1"/>
          <p:nvPr/>
        </p:nvSpPr>
        <p:spPr>
          <a:xfrm>
            <a:off x="705197" y="2845996"/>
            <a:ext cx="1374080" cy="276999"/>
          </a:xfrm>
          <a:prstGeom prst="rect">
            <a:avLst/>
          </a:prstGeom>
          <a:noFill/>
        </p:spPr>
        <p:txBody>
          <a:bodyPr wrap="square" rtlCol="0">
            <a:spAutoFit/>
          </a:bodyPr>
          <a:lstStyle/>
          <a:p>
            <a:pPr algn="ctr"/>
            <a:r>
              <a:rPr lang="en-US" sz="1200" b="1" dirty="0"/>
              <a:t>genes</a:t>
            </a:r>
          </a:p>
        </p:txBody>
      </p:sp>
      <p:sp>
        <p:nvSpPr>
          <p:cNvPr id="29" name="TextBox 28"/>
          <p:cNvSpPr txBox="1"/>
          <p:nvPr/>
        </p:nvSpPr>
        <p:spPr>
          <a:xfrm>
            <a:off x="705197" y="4702597"/>
            <a:ext cx="1374080" cy="276999"/>
          </a:xfrm>
          <a:prstGeom prst="rect">
            <a:avLst/>
          </a:prstGeom>
          <a:noFill/>
        </p:spPr>
        <p:txBody>
          <a:bodyPr wrap="square" rtlCol="0">
            <a:spAutoFit/>
          </a:bodyPr>
          <a:lstStyle/>
          <a:p>
            <a:pPr algn="ctr"/>
            <a:r>
              <a:rPr lang="en-US" sz="1200" b="1" dirty="0"/>
              <a:t>genes</a:t>
            </a:r>
          </a:p>
        </p:txBody>
      </p:sp>
      <p:sp>
        <p:nvSpPr>
          <p:cNvPr id="30" name="TextBox 29"/>
          <p:cNvSpPr txBox="1"/>
          <p:nvPr/>
        </p:nvSpPr>
        <p:spPr>
          <a:xfrm rot="16200000">
            <a:off x="-120343" y="5525656"/>
            <a:ext cx="1374080" cy="276999"/>
          </a:xfrm>
          <a:prstGeom prst="rect">
            <a:avLst/>
          </a:prstGeom>
          <a:noFill/>
        </p:spPr>
        <p:txBody>
          <a:bodyPr wrap="square" rtlCol="0">
            <a:spAutoFit/>
          </a:bodyPr>
          <a:lstStyle/>
          <a:p>
            <a:pPr algn="ctr"/>
            <a:r>
              <a:rPr lang="en-US" sz="1200" b="1" dirty="0"/>
              <a:t>genes</a:t>
            </a:r>
          </a:p>
        </p:txBody>
      </p:sp>
      <p:sp>
        <p:nvSpPr>
          <p:cNvPr id="31" name="TextBox 30"/>
          <p:cNvSpPr txBox="1"/>
          <p:nvPr/>
        </p:nvSpPr>
        <p:spPr>
          <a:xfrm rot="16200000">
            <a:off x="-120343" y="3623137"/>
            <a:ext cx="1374080" cy="276999"/>
          </a:xfrm>
          <a:prstGeom prst="rect">
            <a:avLst/>
          </a:prstGeom>
          <a:noFill/>
        </p:spPr>
        <p:txBody>
          <a:bodyPr wrap="square" rtlCol="0">
            <a:spAutoFit/>
          </a:bodyPr>
          <a:lstStyle/>
          <a:p>
            <a:pPr algn="ctr"/>
            <a:r>
              <a:rPr lang="en-US" sz="1200" b="1" dirty="0"/>
              <a:t>genes</a:t>
            </a:r>
          </a:p>
        </p:txBody>
      </p:sp>
      <p:sp>
        <p:nvSpPr>
          <p:cNvPr id="32" name="Rectangle 31">
            <a:extLst>
              <a:ext uri="{FF2B5EF4-FFF2-40B4-BE49-F238E27FC236}">
                <a16:creationId xmlns:a16="http://schemas.microsoft.com/office/drawing/2014/main" id="{604E7E14-6C72-3958-B516-70016E6C5057}"/>
              </a:ext>
            </a:extLst>
          </p:cNvPr>
          <p:cNvSpPr/>
          <p:nvPr/>
        </p:nvSpPr>
        <p:spPr>
          <a:xfrm>
            <a:off x="5564251" y="1100077"/>
            <a:ext cx="2423108" cy="892552"/>
          </a:xfrm>
          <a:prstGeom prst="rect">
            <a:avLst/>
          </a:prstGeom>
        </p:spPr>
        <p:txBody>
          <a:bodyPr wrap="square">
            <a:spAutoFit/>
          </a:bodyPr>
          <a:lstStyle/>
          <a:p>
            <a:pPr algn="ctr"/>
            <a:r>
              <a:rPr lang="en-US" sz="2400" dirty="0"/>
              <a:t>WGCNA</a:t>
            </a:r>
          </a:p>
          <a:p>
            <a:pPr algn="ctr"/>
            <a:r>
              <a:rPr lang="en-US" sz="1400" dirty="0"/>
              <a:t>(Weighted Gene Co-expression Network Analysis)</a:t>
            </a:r>
          </a:p>
        </p:txBody>
      </p:sp>
      <p:sp>
        <p:nvSpPr>
          <p:cNvPr id="33" name="TextBox 32">
            <a:extLst>
              <a:ext uri="{FF2B5EF4-FFF2-40B4-BE49-F238E27FC236}">
                <a16:creationId xmlns:a16="http://schemas.microsoft.com/office/drawing/2014/main" id="{DFDC5CE1-6DD5-653D-CA4F-6F3C160576D8}"/>
              </a:ext>
            </a:extLst>
          </p:cNvPr>
          <p:cNvSpPr txBox="1"/>
          <p:nvPr/>
        </p:nvSpPr>
        <p:spPr>
          <a:xfrm>
            <a:off x="5226197" y="1933499"/>
            <a:ext cx="3084346" cy="646331"/>
          </a:xfrm>
          <a:prstGeom prst="rect">
            <a:avLst/>
          </a:prstGeom>
          <a:noFill/>
        </p:spPr>
        <p:txBody>
          <a:bodyPr wrap="square" rtlCol="0">
            <a:spAutoFit/>
          </a:bodyPr>
          <a:lstStyle/>
          <a:p>
            <a:pPr algn="ctr"/>
            <a:r>
              <a:rPr lang="en-US" b="1" u="sng" dirty="0">
                <a:solidFill>
                  <a:schemeClr val="accent2">
                    <a:lumMod val="50000"/>
                  </a:schemeClr>
                </a:solidFill>
              </a:rPr>
              <a:t>Key Idea:</a:t>
            </a:r>
            <a:r>
              <a:rPr lang="en-US" b="1" dirty="0">
                <a:solidFill>
                  <a:schemeClr val="accent2">
                    <a:lumMod val="50000"/>
                  </a:schemeClr>
                </a:solidFill>
              </a:rPr>
              <a:t> Scale co-expression for biological topology.</a:t>
            </a:r>
          </a:p>
        </p:txBody>
      </p:sp>
      <p:sp>
        <p:nvSpPr>
          <p:cNvPr id="34" name="Rectangle 33">
            <a:extLst>
              <a:ext uri="{FF2B5EF4-FFF2-40B4-BE49-F238E27FC236}">
                <a16:creationId xmlns:a16="http://schemas.microsoft.com/office/drawing/2014/main" id="{E0EB7F25-6218-0FB9-3CC5-693874995476}"/>
              </a:ext>
            </a:extLst>
          </p:cNvPr>
          <p:cNvSpPr/>
          <p:nvPr/>
        </p:nvSpPr>
        <p:spPr>
          <a:xfrm>
            <a:off x="5174685" y="3991076"/>
            <a:ext cx="3135858" cy="276999"/>
          </a:xfrm>
          <a:prstGeom prst="rect">
            <a:avLst/>
          </a:prstGeom>
        </p:spPr>
        <p:txBody>
          <a:bodyPr wrap="none">
            <a:spAutoFit/>
          </a:bodyPr>
          <a:lstStyle/>
          <a:p>
            <a:pPr algn="ctr"/>
            <a:r>
              <a:rPr lang="en-US" sz="1200" i="1" dirty="0"/>
              <a:t>Zhang, Horvath. Stat Appl Genet Mol Biol. 2005</a:t>
            </a:r>
          </a:p>
        </p:txBody>
      </p:sp>
      <p:grpSp>
        <p:nvGrpSpPr>
          <p:cNvPr id="7" name="Group 6">
            <a:extLst>
              <a:ext uri="{FF2B5EF4-FFF2-40B4-BE49-F238E27FC236}">
                <a16:creationId xmlns:a16="http://schemas.microsoft.com/office/drawing/2014/main" id="{771B46C4-CDA3-EDCF-3244-079329719B4B}"/>
              </a:ext>
            </a:extLst>
          </p:cNvPr>
          <p:cNvGrpSpPr>
            <a:grpSpLocks noChangeAspect="1"/>
          </p:cNvGrpSpPr>
          <p:nvPr/>
        </p:nvGrpSpPr>
        <p:grpSpPr>
          <a:xfrm>
            <a:off x="5318740" y="2576407"/>
            <a:ext cx="2538617" cy="1371600"/>
            <a:chOff x="10824683" y="6101999"/>
            <a:chExt cx="3525855" cy="1904999"/>
          </a:xfrm>
        </p:grpSpPr>
        <p:pic>
          <p:nvPicPr>
            <p:cNvPr id="35" name="Picture 3">
              <a:extLst>
                <a:ext uri="{FF2B5EF4-FFF2-40B4-BE49-F238E27FC236}">
                  <a16:creationId xmlns:a16="http://schemas.microsoft.com/office/drawing/2014/main" id="{88FDF7DD-A4FC-B555-94B1-B8390404CA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4683" y="6178198"/>
              <a:ext cx="193747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a:extLst>
                <a:ext uri="{FF2B5EF4-FFF2-40B4-BE49-F238E27FC236}">
                  <a16:creationId xmlns:a16="http://schemas.microsoft.com/office/drawing/2014/main" id="{D5BA1263-32DD-6DAA-3568-39B3FE471D95}"/>
                </a:ext>
              </a:extLst>
            </p:cNvPr>
            <p:cNvCxnSpPr/>
            <p:nvPr/>
          </p:nvCxnSpPr>
          <p:spPr>
            <a:xfrm flipH="1">
              <a:off x="12395392" y="7508850"/>
              <a:ext cx="48244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8D466BDE-1D3F-0229-C52B-CD249969ED04}"/>
                </a:ext>
              </a:extLst>
            </p:cNvPr>
            <p:cNvSpPr txBox="1"/>
            <p:nvPr/>
          </p:nvSpPr>
          <p:spPr>
            <a:xfrm>
              <a:off x="12877832" y="7291918"/>
              <a:ext cx="884858" cy="369332"/>
            </a:xfrm>
            <a:prstGeom prst="rect">
              <a:avLst/>
            </a:prstGeom>
            <a:noFill/>
          </p:spPr>
          <p:txBody>
            <a:bodyPr wrap="none" rtlCol="0">
              <a:spAutoFit/>
            </a:bodyPr>
            <a:lstStyle/>
            <a:p>
              <a:r>
                <a:rPr lang="en-US" dirty="0"/>
                <a:t>(r</a:t>
              </a:r>
              <a:r>
                <a:rPr lang="en-US" baseline="30000" dirty="0"/>
                <a:t>2</a:t>
              </a:r>
              <a:r>
                <a:rPr lang="en-US" dirty="0"/>
                <a:t>)</a:t>
              </a:r>
              <a:r>
                <a:rPr lang="en-US" baseline="30000" dirty="0"/>
                <a:t>power</a:t>
              </a:r>
            </a:p>
          </p:txBody>
        </p:sp>
        <p:cxnSp>
          <p:nvCxnSpPr>
            <p:cNvPr id="38" name="Straight Arrow Connector 37">
              <a:extLst>
                <a:ext uri="{FF2B5EF4-FFF2-40B4-BE49-F238E27FC236}">
                  <a16:creationId xmlns:a16="http://schemas.microsoft.com/office/drawing/2014/main" id="{29ACAD88-A4F8-E08C-53D5-622AB8DC4CF0}"/>
                </a:ext>
              </a:extLst>
            </p:cNvPr>
            <p:cNvCxnSpPr/>
            <p:nvPr/>
          </p:nvCxnSpPr>
          <p:spPr>
            <a:xfrm flipH="1">
              <a:off x="12553676" y="6254398"/>
              <a:ext cx="3429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6DF8C96D-E577-D0B2-3E64-E117E25A6902}"/>
                </a:ext>
              </a:extLst>
            </p:cNvPr>
            <p:cNvSpPr txBox="1"/>
            <p:nvPr/>
          </p:nvSpPr>
          <p:spPr>
            <a:xfrm>
              <a:off x="12820376" y="6101999"/>
              <a:ext cx="1530162" cy="646331"/>
            </a:xfrm>
            <a:prstGeom prst="rect">
              <a:avLst/>
            </a:prstGeom>
            <a:noFill/>
          </p:spPr>
          <p:txBody>
            <a:bodyPr wrap="none" rtlCol="0">
              <a:spAutoFit/>
            </a:bodyPr>
            <a:lstStyle/>
            <a:p>
              <a:r>
                <a:rPr lang="en-US" sz="1200" dirty="0"/>
                <a:t>five gene “modules”</a:t>
              </a:r>
            </a:p>
            <a:p>
              <a:r>
                <a:rPr lang="en-US" sz="1200" dirty="0"/>
                <a:t>detected: yellow, red,</a:t>
              </a:r>
            </a:p>
            <a:p>
              <a:r>
                <a:rPr lang="en-US" sz="1200" dirty="0"/>
                <a:t>blue, green, cyan.</a:t>
              </a:r>
            </a:p>
          </p:txBody>
        </p:sp>
      </p:grpSp>
      <p:cxnSp>
        <p:nvCxnSpPr>
          <p:cNvPr id="6" name="Straight Connector 5">
            <a:extLst>
              <a:ext uri="{FF2B5EF4-FFF2-40B4-BE49-F238E27FC236}">
                <a16:creationId xmlns:a16="http://schemas.microsoft.com/office/drawing/2014/main" id="{6BFF4E3A-115C-DE0D-2B55-2DD9B857DD92}"/>
              </a:ext>
            </a:extLst>
          </p:cNvPr>
          <p:cNvCxnSpPr/>
          <p:nvPr/>
        </p:nvCxnSpPr>
        <p:spPr>
          <a:xfrm>
            <a:off x="5139267" y="1143000"/>
            <a:ext cx="0" cy="5605330"/>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7B50ED6-6FCA-D968-9E48-2B79677FF053}"/>
              </a:ext>
            </a:extLst>
          </p:cNvPr>
          <p:cNvSpPr txBox="1"/>
          <p:nvPr/>
        </p:nvSpPr>
        <p:spPr>
          <a:xfrm>
            <a:off x="6199532" y="5458215"/>
            <a:ext cx="3217637" cy="646331"/>
          </a:xfrm>
          <a:prstGeom prst="rect">
            <a:avLst/>
          </a:prstGeom>
          <a:noFill/>
        </p:spPr>
        <p:txBody>
          <a:bodyPr wrap="square" rtlCol="0">
            <a:spAutoFit/>
          </a:bodyPr>
          <a:lstStyle/>
          <a:p>
            <a:pPr algn="ctr"/>
            <a:r>
              <a:rPr lang="en-US" b="1" u="sng" dirty="0">
                <a:solidFill>
                  <a:schemeClr val="accent2">
                    <a:lumMod val="50000"/>
                  </a:schemeClr>
                </a:solidFill>
              </a:rPr>
              <a:t>Key Idea:</a:t>
            </a:r>
            <a:r>
              <a:rPr lang="en-US" b="1" dirty="0">
                <a:solidFill>
                  <a:schemeClr val="accent2">
                    <a:lumMod val="50000"/>
                  </a:schemeClr>
                </a:solidFill>
              </a:rPr>
              <a:t> Remove indirect relationships.</a:t>
            </a:r>
          </a:p>
        </p:txBody>
      </p:sp>
      <p:pic>
        <p:nvPicPr>
          <p:cNvPr id="41" name="Picture 2" descr="Y:\Kimbie\NetworkMedicineCourse\AracneDataInequality.png">
            <a:extLst>
              <a:ext uri="{FF2B5EF4-FFF2-40B4-BE49-F238E27FC236}">
                <a16:creationId xmlns:a16="http://schemas.microsoft.com/office/drawing/2014/main" id="{8ACBF82B-AF44-B977-35DA-0EBBA245259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816" b="31410"/>
          <a:stretch/>
        </p:blipFill>
        <p:spPr bwMode="auto">
          <a:xfrm>
            <a:off x="9518321" y="4667716"/>
            <a:ext cx="1640647" cy="20574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B3C27EDF-9C1E-BCAD-6A42-BA2EAAF0C5DC}"/>
              </a:ext>
            </a:extLst>
          </p:cNvPr>
          <p:cNvSpPr txBox="1"/>
          <p:nvPr/>
        </p:nvSpPr>
        <p:spPr>
          <a:xfrm>
            <a:off x="6418872" y="4667716"/>
            <a:ext cx="2778959" cy="892552"/>
          </a:xfrm>
          <a:prstGeom prst="rect">
            <a:avLst/>
          </a:prstGeom>
          <a:noFill/>
        </p:spPr>
        <p:txBody>
          <a:bodyPr wrap="square" rtlCol="0">
            <a:spAutoFit/>
          </a:bodyPr>
          <a:lstStyle/>
          <a:p>
            <a:pPr algn="ctr"/>
            <a:r>
              <a:rPr lang="en-US" sz="2400" dirty="0" err="1"/>
              <a:t>ARACNe</a:t>
            </a:r>
            <a:endParaRPr lang="en-US" sz="2400" dirty="0"/>
          </a:p>
          <a:p>
            <a:pPr algn="ctr"/>
            <a:r>
              <a:rPr lang="en-US" sz="1400" dirty="0"/>
              <a:t>(Algorithm for the Reconstruction of Accurate Cellular Networks)</a:t>
            </a:r>
          </a:p>
        </p:txBody>
      </p:sp>
      <p:sp>
        <p:nvSpPr>
          <p:cNvPr id="43" name="Rectangle 42">
            <a:extLst>
              <a:ext uri="{FF2B5EF4-FFF2-40B4-BE49-F238E27FC236}">
                <a16:creationId xmlns:a16="http://schemas.microsoft.com/office/drawing/2014/main" id="{A46AB05A-56F3-6FE5-5954-9C5BF1574EE4}"/>
              </a:ext>
            </a:extLst>
          </p:cNvPr>
          <p:cNvSpPr/>
          <p:nvPr/>
        </p:nvSpPr>
        <p:spPr>
          <a:xfrm>
            <a:off x="6066448" y="6093483"/>
            <a:ext cx="3438634" cy="276999"/>
          </a:xfrm>
          <a:prstGeom prst="rect">
            <a:avLst/>
          </a:prstGeom>
        </p:spPr>
        <p:txBody>
          <a:bodyPr wrap="none">
            <a:spAutoFit/>
          </a:bodyPr>
          <a:lstStyle/>
          <a:p>
            <a:r>
              <a:rPr lang="en-US" sz="1200" i="1" dirty="0" err="1"/>
              <a:t>Margolin</a:t>
            </a:r>
            <a:r>
              <a:rPr lang="en-US" sz="1200" i="1" dirty="0"/>
              <a:t>, </a:t>
            </a:r>
            <a:r>
              <a:rPr lang="en-US" sz="1200" i="1" dirty="0" err="1"/>
              <a:t>Califano</a:t>
            </a:r>
            <a:r>
              <a:rPr lang="en-US" sz="1200" i="1" dirty="0"/>
              <a:t> et al. </a:t>
            </a:r>
            <a:r>
              <a:rPr lang="nl-NL" sz="1200" i="1" dirty="0"/>
              <a:t>BMC Bioinformatics. 2005</a:t>
            </a:r>
            <a:endParaRPr lang="en-US" sz="1200" i="1" dirty="0"/>
          </a:p>
        </p:txBody>
      </p:sp>
      <p:sp>
        <p:nvSpPr>
          <p:cNvPr id="44" name="Title 4">
            <a:extLst>
              <a:ext uri="{FF2B5EF4-FFF2-40B4-BE49-F238E27FC236}">
                <a16:creationId xmlns:a16="http://schemas.microsoft.com/office/drawing/2014/main" id="{68FC096B-8B7E-BD69-5F5C-6075707FF3D3}"/>
              </a:ext>
            </a:extLst>
          </p:cNvPr>
          <p:cNvSpPr>
            <a:spLocks noGrp="1"/>
          </p:cNvSpPr>
          <p:nvPr>
            <p:ph type="title"/>
          </p:nvPr>
        </p:nvSpPr>
        <p:spPr>
          <a:xfrm>
            <a:off x="9582081" y="942075"/>
            <a:ext cx="1966141" cy="1143000"/>
          </a:xfrm>
        </p:spPr>
        <p:txBody>
          <a:bodyPr>
            <a:normAutofit/>
          </a:bodyPr>
          <a:lstStyle/>
          <a:p>
            <a:pPr algn="ctr"/>
            <a:r>
              <a:rPr lang="en-US" sz="2400" dirty="0">
                <a:latin typeface="+mn-lt"/>
              </a:rPr>
              <a:t>CLR</a:t>
            </a:r>
            <a:br>
              <a:rPr lang="en-US" sz="2400" dirty="0">
                <a:latin typeface="+mn-lt"/>
              </a:rPr>
            </a:br>
            <a:r>
              <a:rPr lang="en-US" sz="1400" dirty="0">
                <a:latin typeface="+mn-lt"/>
              </a:rPr>
              <a:t>(Context Likelihood of Relatedness)</a:t>
            </a:r>
          </a:p>
        </p:txBody>
      </p:sp>
      <p:sp>
        <p:nvSpPr>
          <p:cNvPr id="45" name="Rectangle 44">
            <a:extLst>
              <a:ext uri="{FF2B5EF4-FFF2-40B4-BE49-F238E27FC236}">
                <a16:creationId xmlns:a16="http://schemas.microsoft.com/office/drawing/2014/main" id="{03D3375D-3FF7-2C46-CAF1-50F6847E7AC3}"/>
              </a:ext>
            </a:extLst>
          </p:cNvPr>
          <p:cNvSpPr/>
          <p:nvPr/>
        </p:nvSpPr>
        <p:spPr>
          <a:xfrm>
            <a:off x="8987164" y="3991075"/>
            <a:ext cx="2478884" cy="276999"/>
          </a:xfrm>
          <a:prstGeom prst="rect">
            <a:avLst/>
          </a:prstGeom>
        </p:spPr>
        <p:txBody>
          <a:bodyPr wrap="none">
            <a:spAutoFit/>
          </a:bodyPr>
          <a:lstStyle/>
          <a:p>
            <a:r>
              <a:rPr lang="en-US" sz="1200" i="1" dirty="0"/>
              <a:t>Faith, Gardner et al. </a:t>
            </a:r>
            <a:r>
              <a:rPr lang="nl-NL" sz="1200" i="1" dirty="0"/>
              <a:t>PLoS Biol. 2007</a:t>
            </a:r>
            <a:endParaRPr lang="en-US" sz="1200" i="1" dirty="0"/>
          </a:p>
        </p:txBody>
      </p:sp>
      <p:sp>
        <p:nvSpPr>
          <p:cNvPr id="46" name="TextBox 45">
            <a:extLst>
              <a:ext uri="{FF2B5EF4-FFF2-40B4-BE49-F238E27FC236}">
                <a16:creationId xmlns:a16="http://schemas.microsoft.com/office/drawing/2014/main" id="{4743D314-BC26-26F6-7A76-B04B9FD11C03}"/>
              </a:ext>
            </a:extLst>
          </p:cNvPr>
          <p:cNvSpPr txBox="1"/>
          <p:nvPr/>
        </p:nvSpPr>
        <p:spPr>
          <a:xfrm>
            <a:off x="8802296" y="1933499"/>
            <a:ext cx="3083013" cy="646331"/>
          </a:xfrm>
          <a:prstGeom prst="rect">
            <a:avLst/>
          </a:prstGeom>
          <a:noFill/>
        </p:spPr>
        <p:txBody>
          <a:bodyPr wrap="square" rtlCol="0">
            <a:spAutoFit/>
          </a:bodyPr>
          <a:lstStyle/>
          <a:p>
            <a:pPr algn="ctr"/>
            <a:r>
              <a:rPr lang="en-US" b="1" u="sng" dirty="0">
                <a:solidFill>
                  <a:schemeClr val="accent2">
                    <a:lumMod val="50000"/>
                  </a:schemeClr>
                </a:solidFill>
              </a:rPr>
              <a:t>Key Idea:</a:t>
            </a:r>
            <a:r>
              <a:rPr lang="en-US" b="1" dirty="0">
                <a:solidFill>
                  <a:schemeClr val="accent2">
                    <a:lumMod val="50000"/>
                  </a:schemeClr>
                </a:solidFill>
              </a:rPr>
              <a:t> Normalize each gene pair against a background.</a:t>
            </a:r>
          </a:p>
        </p:txBody>
      </p:sp>
      <p:grpSp>
        <p:nvGrpSpPr>
          <p:cNvPr id="47" name="Group 46">
            <a:extLst>
              <a:ext uri="{FF2B5EF4-FFF2-40B4-BE49-F238E27FC236}">
                <a16:creationId xmlns:a16="http://schemas.microsoft.com/office/drawing/2014/main" id="{11D210B1-A7A1-8948-0DBA-06AEB387E816}"/>
              </a:ext>
            </a:extLst>
          </p:cNvPr>
          <p:cNvGrpSpPr>
            <a:grpSpLocks noChangeAspect="1"/>
          </p:cNvGrpSpPr>
          <p:nvPr/>
        </p:nvGrpSpPr>
        <p:grpSpPr>
          <a:xfrm>
            <a:off x="9328535" y="2574065"/>
            <a:ext cx="1796143" cy="1371600"/>
            <a:chOff x="-152400" y="1905000"/>
            <a:chExt cx="4789714" cy="3657600"/>
          </a:xfrm>
        </p:grpSpPr>
        <p:pic>
          <p:nvPicPr>
            <p:cNvPr id="48" name="Picture 2">
              <a:extLst>
                <a:ext uri="{FF2B5EF4-FFF2-40B4-BE49-F238E27FC236}">
                  <a16:creationId xmlns:a16="http://schemas.microsoft.com/office/drawing/2014/main" id="{590F680A-54F9-0E92-9066-30D275EA0634}"/>
                </a:ext>
              </a:extLst>
            </p:cNvPr>
            <p:cNvPicPr>
              <a:picLocks noChangeAspect="1" noChangeArrowheads="1"/>
            </p:cNvPicPr>
            <p:nvPr/>
          </p:nvPicPr>
          <p:blipFill rotWithShape="1">
            <a:blip r:embed="rId8" cstate="print"/>
            <a:srcRect r="47619"/>
            <a:stretch/>
          </p:blipFill>
          <p:spPr bwMode="auto">
            <a:xfrm>
              <a:off x="-152400" y="1905000"/>
              <a:ext cx="4789714" cy="3657600"/>
            </a:xfrm>
            <a:prstGeom prst="rect">
              <a:avLst/>
            </a:prstGeom>
            <a:noFill/>
            <a:ln w="9525">
              <a:noFill/>
              <a:miter lim="800000"/>
              <a:headEnd/>
              <a:tailEnd/>
            </a:ln>
          </p:spPr>
        </p:pic>
        <p:pic>
          <p:nvPicPr>
            <p:cNvPr id="49" name="Picture 2">
              <a:extLst>
                <a:ext uri="{FF2B5EF4-FFF2-40B4-BE49-F238E27FC236}">
                  <a16:creationId xmlns:a16="http://schemas.microsoft.com/office/drawing/2014/main" id="{5803B038-6B6B-72DD-5193-900F583CFA6A}"/>
                </a:ext>
              </a:extLst>
            </p:cNvPr>
            <p:cNvPicPr>
              <a:picLocks noChangeAspect="1" noChangeArrowheads="1"/>
            </p:cNvPicPr>
            <p:nvPr/>
          </p:nvPicPr>
          <p:blipFill rotWithShape="1">
            <a:blip r:embed="rId8" cstate="print"/>
            <a:srcRect l="59087" t="8085" r="24957" b="83829"/>
            <a:stretch/>
          </p:blipFill>
          <p:spPr bwMode="auto">
            <a:xfrm>
              <a:off x="3178266" y="4948463"/>
              <a:ext cx="1459048" cy="295729"/>
            </a:xfrm>
            <a:prstGeom prst="rect">
              <a:avLst/>
            </a:prstGeom>
            <a:noFill/>
            <a:ln w="9525">
              <a:noFill/>
              <a:miter lim="800000"/>
              <a:headEnd/>
              <a:tailEnd/>
            </a:ln>
          </p:spPr>
        </p:pic>
        <p:cxnSp>
          <p:nvCxnSpPr>
            <p:cNvPr id="50" name="Straight Arrow Connector 49">
              <a:extLst>
                <a:ext uri="{FF2B5EF4-FFF2-40B4-BE49-F238E27FC236}">
                  <a16:creationId xmlns:a16="http://schemas.microsoft.com/office/drawing/2014/main" id="{D1E36ADC-E98A-F2A3-728B-8DFFB3D860F3}"/>
                </a:ext>
              </a:extLst>
            </p:cNvPr>
            <p:cNvCxnSpPr/>
            <p:nvPr/>
          </p:nvCxnSpPr>
          <p:spPr>
            <a:xfrm flipH="1" flipV="1">
              <a:off x="2895600" y="4500337"/>
              <a:ext cx="533400" cy="5288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8317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40" grpId="0"/>
      <p:bldP spid="42" grpId="0"/>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B847-06D3-F71B-345C-A770A963676D}"/>
              </a:ext>
            </a:extLst>
          </p:cNvPr>
          <p:cNvSpPr txBox="1">
            <a:spLocks/>
          </p:cNvSpPr>
          <p:nvPr/>
        </p:nvSpPr>
        <p:spPr>
          <a:xfrm>
            <a:off x="0" y="0"/>
            <a:ext cx="12192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Correlation Networks are Widely used in Biology</a:t>
            </a:r>
          </a:p>
        </p:txBody>
      </p:sp>
      <p:pic>
        <p:nvPicPr>
          <p:cNvPr id="3" name="Picture 2" descr="http://journals.plos.org/ploscompbiol/article/figure/image?size=large&amp;id=10.1371/journal.pcbi.1004220.g005">
            <a:extLst>
              <a:ext uri="{FF2B5EF4-FFF2-40B4-BE49-F238E27FC236}">
                <a16:creationId xmlns:a16="http://schemas.microsoft.com/office/drawing/2014/main" id="{87EBCC69-68AF-D77B-4879-DFC2BC74EF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2848" y="1419999"/>
            <a:ext cx="250436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metabolite correlation network">
            <a:extLst>
              <a:ext uri="{FF2B5EF4-FFF2-40B4-BE49-F238E27FC236}">
                <a16:creationId xmlns:a16="http://schemas.microsoft.com/office/drawing/2014/main" id="{6AB91049-7BF1-1F01-6495-25372FE38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12" y="4407846"/>
            <a:ext cx="3262313"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70E2C6-3E8D-7890-0EFD-AF45413782E9}"/>
              </a:ext>
            </a:extLst>
          </p:cNvPr>
          <p:cNvSpPr txBox="1"/>
          <p:nvPr/>
        </p:nvSpPr>
        <p:spPr>
          <a:xfrm>
            <a:off x="3149575" y="4327567"/>
            <a:ext cx="2303900" cy="369332"/>
          </a:xfrm>
          <a:prstGeom prst="rect">
            <a:avLst/>
          </a:prstGeom>
          <a:noFill/>
        </p:spPr>
        <p:txBody>
          <a:bodyPr wrap="none" rtlCol="0">
            <a:spAutoFit/>
          </a:bodyPr>
          <a:lstStyle/>
          <a:p>
            <a:r>
              <a:rPr lang="en-US" dirty="0"/>
              <a:t>Nodes are metabolites</a:t>
            </a:r>
          </a:p>
        </p:txBody>
      </p:sp>
      <p:sp>
        <p:nvSpPr>
          <p:cNvPr id="6" name="TextBox 5">
            <a:extLst>
              <a:ext uri="{FF2B5EF4-FFF2-40B4-BE49-F238E27FC236}">
                <a16:creationId xmlns:a16="http://schemas.microsoft.com/office/drawing/2014/main" id="{EFB7238F-A354-CCF3-66EF-9140CB495CF8}"/>
              </a:ext>
            </a:extLst>
          </p:cNvPr>
          <p:cNvSpPr txBox="1"/>
          <p:nvPr/>
        </p:nvSpPr>
        <p:spPr>
          <a:xfrm>
            <a:off x="2982420" y="1235333"/>
            <a:ext cx="1741054" cy="369332"/>
          </a:xfrm>
          <a:prstGeom prst="rect">
            <a:avLst/>
          </a:prstGeom>
          <a:noFill/>
        </p:spPr>
        <p:txBody>
          <a:bodyPr wrap="none" rtlCol="0">
            <a:spAutoFit/>
          </a:bodyPr>
          <a:lstStyle/>
          <a:p>
            <a:r>
              <a:rPr lang="en-US" dirty="0"/>
              <a:t>Nodes are genes</a:t>
            </a:r>
          </a:p>
        </p:txBody>
      </p:sp>
      <p:sp>
        <p:nvSpPr>
          <p:cNvPr id="7" name="Rectangle 6">
            <a:extLst>
              <a:ext uri="{FF2B5EF4-FFF2-40B4-BE49-F238E27FC236}">
                <a16:creationId xmlns:a16="http://schemas.microsoft.com/office/drawing/2014/main" id="{7749FC3F-91E9-57D7-8E45-6C18AAFBFF87}"/>
              </a:ext>
            </a:extLst>
          </p:cNvPr>
          <p:cNvSpPr/>
          <p:nvPr/>
        </p:nvSpPr>
        <p:spPr>
          <a:xfrm>
            <a:off x="1610186" y="6316925"/>
            <a:ext cx="2423869" cy="276999"/>
          </a:xfrm>
          <a:prstGeom prst="rect">
            <a:avLst/>
          </a:prstGeom>
        </p:spPr>
        <p:txBody>
          <a:bodyPr wrap="none">
            <a:spAutoFit/>
          </a:bodyPr>
          <a:lstStyle/>
          <a:p>
            <a:pPr algn="ctr"/>
            <a:r>
              <a:rPr lang="en-US" sz="1200" i="1" dirty="0"/>
              <a:t>Dong et. al. Scientific Reports. 2017.</a:t>
            </a:r>
          </a:p>
        </p:txBody>
      </p:sp>
      <p:sp>
        <p:nvSpPr>
          <p:cNvPr id="8" name="Rectangle 7">
            <a:extLst>
              <a:ext uri="{FF2B5EF4-FFF2-40B4-BE49-F238E27FC236}">
                <a16:creationId xmlns:a16="http://schemas.microsoft.com/office/drawing/2014/main" id="{6E80DC40-04CE-8B79-6E4D-F5928BE9134E}"/>
              </a:ext>
            </a:extLst>
          </p:cNvPr>
          <p:cNvSpPr/>
          <p:nvPr/>
        </p:nvSpPr>
        <p:spPr>
          <a:xfrm>
            <a:off x="997449" y="3339752"/>
            <a:ext cx="3380792" cy="276999"/>
          </a:xfrm>
          <a:prstGeom prst="rect">
            <a:avLst/>
          </a:prstGeom>
        </p:spPr>
        <p:txBody>
          <a:bodyPr wrap="square">
            <a:spAutoFit/>
          </a:bodyPr>
          <a:lstStyle/>
          <a:p>
            <a:r>
              <a:rPr lang="en-US" sz="1200" i="1" dirty="0"/>
              <a:t>Pierson et. al. </a:t>
            </a:r>
            <a:r>
              <a:rPr lang="en-US" sz="1200" i="1" dirty="0" err="1"/>
              <a:t>PLoS</a:t>
            </a:r>
            <a:r>
              <a:rPr lang="en-US" sz="1200" i="1" dirty="0"/>
              <a:t> Computational Biology. 2015</a:t>
            </a:r>
          </a:p>
        </p:txBody>
      </p:sp>
      <p:pic>
        <p:nvPicPr>
          <p:cNvPr id="12" name="Picture 2" descr="https://diabetes.diabetesjournals.org/content/diabetes/68/2/281/F1.large.jpg?width=800&amp;height=600&amp;carousel=1">
            <a:extLst>
              <a:ext uri="{FF2B5EF4-FFF2-40B4-BE49-F238E27FC236}">
                <a16:creationId xmlns:a16="http://schemas.microsoft.com/office/drawing/2014/main" id="{24E7B857-2FF3-55DD-C9C8-D81A91EB42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0985" y="4060103"/>
            <a:ext cx="2406730" cy="27432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5C53621-D6A2-65AC-698B-9DFA37ADA817}"/>
              </a:ext>
            </a:extLst>
          </p:cNvPr>
          <p:cNvSpPr/>
          <p:nvPr/>
        </p:nvSpPr>
        <p:spPr>
          <a:xfrm>
            <a:off x="6738526" y="6593924"/>
            <a:ext cx="1984710" cy="276999"/>
          </a:xfrm>
          <a:prstGeom prst="rect">
            <a:avLst/>
          </a:prstGeom>
        </p:spPr>
        <p:txBody>
          <a:bodyPr wrap="none">
            <a:spAutoFit/>
          </a:bodyPr>
          <a:lstStyle/>
          <a:p>
            <a:pPr algn="ctr"/>
            <a:r>
              <a:rPr lang="en-US" sz="1200" i="1" dirty="0"/>
              <a:t>Huang et. al. Diabetes. 2019.</a:t>
            </a:r>
          </a:p>
        </p:txBody>
      </p:sp>
      <p:sp>
        <p:nvSpPr>
          <p:cNvPr id="14" name="TextBox 13">
            <a:extLst>
              <a:ext uri="{FF2B5EF4-FFF2-40B4-BE49-F238E27FC236}">
                <a16:creationId xmlns:a16="http://schemas.microsoft.com/office/drawing/2014/main" id="{B1A343A3-D71D-10C3-AE1B-32D6E809326B}"/>
              </a:ext>
            </a:extLst>
          </p:cNvPr>
          <p:cNvSpPr txBox="1"/>
          <p:nvPr/>
        </p:nvSpPr>
        <p:spPr>
          <a:xfrm>
            <a:off x="9149849" y="4219924"/>
            <a:ext cx="2406729" cy="369332"/>
          </a:xfrm>
          <a:prstGeom prst="rect">
            <a:avLst/>
          </a:prstGeom>
          <a:noFill/>
        </p:spPr>
        <p:txBody>
          <a:bodyPr wrap="square" rtlCol="0">
            <a:spAutoFit/>
          </a:bodyPr>
          <a:lstStyle/>
          <a:p>
            <a:pPr algn="r"/>
            <a:r>
              <a:rPr lang="en-US" dirty="0"/>
              <a:t>Nodes are biomarkers</a:t>
            </a:r>
          </a:p>
        </p:txBody>
      </p:sp>
      <p:pic>
        <p:nvPicPr>
          <p:cNvPr id="15" name="Picture 14">
            <a:extLst>
              <a:ext uri="{FF2B5EF4-FFF2-40B4-BE49-F238E27FC236}">
                <a16:creationId xmlns:a16="http://schemas.microsoft.com/office/drawing/2014/main" id="{187E9266-BECE-6CAF-85A8-87D383EEC1AA}"/>
              </a:ext>
            </a:extLst>
          </p:cNvPr>
          <p:cNvPicPr>
            <a:picLocks noChangeAspect="1"/>
          </p:cNvPicPr>
          <p:nvPr/>
        </p:nvPicPr>
        <p:blipFill rotWithShape="1">
          <a:blip r:embed="rId5"/>
          <a:srcRect l="14219" t="12500" r="38828" b="15139"/>
          <a:stretch/>
        </p:blipFill>
        <p:spPr>
          <a:xfrm>
            <a:off x="6295613" y="1038928"/>
            <a:ext cx="2900718" cy="2514600"/>
          </a:xfrm>
          <a:prstGeom prst="rect">
            <a:avLst/>
          </a:prstGeom>
          <a:ln>
            <a:noFill/>
          </a:ln>
        </p:spPr>
      </p:pic>
      <p:sp>
        <p:nvSpPr>
          <p:cNvPr id="16" name="TextBox 15">
            <a:extLst>
              <a:ext uri="{FF2B5EF4-FFF2-40B4-BE49-F238E27FC236}">
                <a16:creationId xmlns:a16="http://schemas.microsoft.com/office/drawing/2014/main" id="{76B95EFB-B8C4-8C18-682D-ED71D180FBBD}"/>
              </a:ext>
            </a:extLst>
          </p:cNvPr>
          <p:cNvSpPr txBox="1"/>
          <p:nvPr/>
        </p:nvSpPr>
        <p:spPr>
          <a:xfrm>
            <a:off x="8723236" y="1050667"/>
            <a:ext cx="1712456" cy="369332"/>
          </a:xfrm>
          <a:prstGeom prst="rect">
            <a:avLst/>
          </a:prstGeom>
          <a:noFill/>
        </p:spPr>
        <p:txBody>
          <a:bodyPr wrap="none" rtlCol="0">
            <a:spAutoFit/>
          </a:bodyPr>
          <a:lstStyle/>
          <a:p>
            <a:r>
              <a:rPr lang="en-US" dirty="0"/>
              <a:t>Nodes are foods</a:t>
            </a:r>
          </a:p>
        </p:txBody>
      </p:sp>
      <p:sp>
        <p:nvSpPr>
          <p:cNvPr id="18" name="TextBox 17">
            <a:extLst>
              <a:ext uri="{FF2B5EF4-FFF2-40B4-BE49-F238E27FC236}">
                <a16:creationId xmlns:a16="http://schemas.microsoft.com/office/drawing/2014/main" id="{03D18BDE-8AF5-C923-A050-D0D09A4D7421}"/>
              </a:ext>
            </a:extLst>
          </p:cNvPr>
          <p:cNvSpPr txBox="1"/>
          <p:nvPr/>
        </p:nvSpPr>
        <p:spPr>
          <a:xfrm>
            <a:off x="6754041" y="3553528"/>
            <a:ext cx="2180360" cy="276999"/>
          </a:xfrm>
          <a:prstGeom prst="rect">
            <a:avLst/>
          </a:prstGeom>
          <a:noFill/>
        </p:spPr>
        <p:txBody>
          <a:bodyPr wrap="square">
            <a:spAutoFit/>
          </a:bodyPr>
          <a:lstStyle/>
          <a:p>
            <a:r>
              <a:rPr lang="en-US" sz="1200" i="1" dirty="0" err="1"/>
              <a:t>Samieri</a:t>
            </a:r>
            <a:r>
              <a:rPr lang="en-US" sz="1200" i="1" dirty="0"/>
              <a:t> et. al. Neurology 2020</a:t>
            </a:r>
          </a:p>
        </p:txBody>
      </p:sp>
      <p:sp>
        <p:nvSpPr>
          <p:cNvPr id="19" name="Rectangle 18">
            <a:extLst>
              <a:ext uri="{FF2B5EF4-FFF2-40B4-BE49-F238E27FC236}">
                <a16:creationId xmlns:a16="http://schemas.microsoft.com/office/drawing/2014/main" id="{8A316E42-05D1-A17C-DB13-EF99E8B9E5F0}"/>
              </a:ext>
            </a:extLst>
          </p:cNvPr>
          <p:cNvSpPr/>
          <p:nvPr/>
        </p:nvSpPr>
        <p:spPr>
          <a:xfrm>
            <a:off x="6288833" y="958334"/>
            <a:ext cx="600323"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005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a:grpSpLocks noChangeAspect="1"/>
          </p:cNvGrpSpPr>
          <p:nvPr/>
        </p:nvGrpSpPr>
        <p:grpSpPr>
          <a:xfrm>
            <a:off x="1524000" y="838200"/>
            <a:ext cx="4221175" cy="3657600"/>
            <a:chOff x="4547860" y="960120"/>
            <a:chExt cx="3376940" cy="2926080"/>
          </a:xfrm>
        </p:grpSpPr>
        <p:pic>
          <p:nvPicPr>
            <p:cNvPr id="18" name="Picture 2" descr="C:\Documents and Settings\kglass\Desktop\ExpCorr.bmp"/>
            <p:cNvPicPr>
              <a:picLocks noChangeAspect="1" noChangeArrowheads="1"/>
            </p:cNvPicPr>
            <p:nvPr/>
          </p:nvPicPr>
          <p:blipFill>
            <a:blip r:embed="rId2" cstate="print"/>
            <a:srcRect/>
            <a:stretch>
              <a:fillRect/>
            </a:stretch>
          </p:blipFill>
          <p:spPr bwMode="auto">
            <a:xfrm>
              <a:off x="4547860" y="960120"/>
              <a:ext cx="3376940" cy="2926080"/>
            </a:xfrm>
            <a:prstGeom prst="rect">
              <a:avLst/>
            </a:prstGeom>
            <a:noFill/>
          </p:spPr>
        </p:pic>
        <p:sp>
          <p:nvSpPr>
            <p:cNvPr id="20" name="TextBox 19"/>
            <p:cNvSpPr txBox="1"/>
            <p:nvPr/>
          </p:nvSpPr>
          <p:spPr>
            <a:xfrm rot="16200000">
              <a:off x="4029262" y="2010695"/>
              <a:ext cx="1698055" cy="295466"/>
            </a:xfrm>
            <a:prstGeom prst="rect">
              <a:avLst/>
            </a:prstGeom>
            <a:solidFill>
              <a:schemeClr val="bg1"/>
            </a:solidFill>
          </p:spPr>
          <p:txBody>
            <a:bodyPr wrap="none" rtlCol="0">
              <a:spAutoFit/>
            </a:bodyPr>
            <a:lstStyle/>
            <a:p>
              <a:r>
                <a:rPr lang="en-US" dirty="0"/>
                <a:t>Expression of gene B</a:t>
              </a:r>
            </a:p>
          </p:txBody>
        </p:sp>
        <p:sp>
          <p:nvSpPr>
            <p:cNvPr id="37" name="Rectangle 36"/>
            <p:cNvSpPr/>
            <p:nvPr/>
          </p:nvSpPr>
          <p:spPr>
            <a:xfrm>
              <a:off x="5410200" y="3352800"/>
              <a:ext cx="1828800" cy="378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462260" y="3352800"/>
              <a:ext cx="1704466" cy="295466"/>
            </a:xfrm>
            <a:prstGeom prst="rect">
              <a:avLst/>
            </a:prstGeom>
            <a:solidFill>
              <a:schemeClr val="bg1"/>
            </a:solidFill>
          </p:spPr>
          <p:txBody>
            <a:bodyPr wrap="none" rtlCol="0">
              <a:spAutoFit/>
            </a:bodyPr>
            <a:lstStyle/>
            <a:p>
              <a:r>
                <a:rPr lang="en-US" dirty="0"/>
                <a:t>Expression of gene A</a:t>
              </a:r>
            </a:p>
          </p:txBody>
        </p:sp>
      </p:grpSp>
      <p:sp>
        <p:nvSpPr>
          <p:cNvPr id="16" name="TextBox 15"/>
          <p:cNvSpPr txBox="1"/>
          <p:nvPr/>
        </p:nvSpPr>
        <p:spPr>
          <a:xfrm>
            <a:off x="0" y="115670"/>
            <a:ext cx="12192000"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Correlation is not Causation</a:t>
            </a:r>
          </a:p>
        </p:txBody>
      </p:sp>
      <p:grpSp>
        <p:nvGrpSpPr>
          <p:cNvPr id="22" name="Group 21"/>
          <p:cNvGrpSpPr/>
          <p:nvPr/>
        </p:nvGrpSpPr>
        <p:grpSpPr>
          <a:xfrm>
            <a:off x="5555465" y="4876800"/>
            <a:ext cx="1182792" cy="1143000"/>
            <a:chOff x="5496223" y="3810000"/>
            <a:chExt cx="1182792" cy="1143000"/>
          </a:xfrm>
        </p:grpSpPr>
        <p:sp>
          <p:nvSpPr>
            <p:cNvPr id="23" name="Rectangle 27"/>
            <p:cNvSpPr>
              <a:spLocks noChangeArrowheads="1"/>
            </p:cNvSpPr>
            <p:nvPr/>
          </p:nvSpPr>
          <p:spPr bwMode="auto">
            <a:xfrm>
              <a:off x="6221815" y="3810000"/>
              <a:ext cx="457200" cy="457200"/>
            </a:xfrm>
            <a:prstGeom prst="rect">
              <a:avLst/>
            </a:prstGeom>
            <a:solidFill>
              <a:schemeClr val="accent1">
                <a:lumMod val="40000"/>
                <a:lumOff val="60000"/>
              </a:schemeClr>
            </a:solidFill>
            <a:ln w="25400" algn="ctr">
              <a:solidFill>
                <a:schemeClr val="accent1">
                  <a:lumMod val="50000"/>
                </a:schemeClr>
              </a:solidFill>
              <a:miter lim="800000"/>
              <a:headEnd/>
              <a:tailEnd/>
            </a:ln>
          </p:spPr>
          <p:txBody>
            <a:bodyPr lIns="128016" tIns="64008" rIns="128016" bIns="64008" anchor="ctr"/>
            <a:lstStyle/>
            <a:p>
              <a:pPr algn="ctr" defTabSz="4387850"/>
              <a:r>
                <a:rPr lang="en-US" sz="2200" b="1" dirty="0">
                  <a:latin typeface="Calibri" pitchFamily="34" charset="0"/>
                </a:rPr>
                <a:t>A</a:t>
              </a:r>
            </a:p>
          </p:txBody>
        </p:sp>
        <p:sp>
          <p:nvSpPr>
            <p:cNvPr id="24" name="Rectangle 27"/>
            <p:cNvSpPr>
              <a:spLocks noChangeArrowheads="1"/>
            </p:cNvSpPr>
            <p:nvPr/>
          </p:nvSpPr>
          <p:spPr bwMode="auto">
            <a:xfrm>
              <a:off x="6221815" y="4495800"/>
              <a:ext cx="457200" cy="457200"/>
            </a:xfrm>
            <a:prstGeom prst="rect">
              <a:avLst/>
            </a:prstGeom>
            <a:solidFill>
              <a:schemeClr val="accent1">
                <a:lumMod val="40000"/>
                <a:lumOff val="60000"/>
              </a:schemeClr>
            </a:solidFill>
            <a:ln w="25400" algn="ctr">
              <a:solidFill>
                <a:schemeClr val="accent1">
                  <a:lumMod val="50000"/>
                </a:schemeClr>
              </a:solidFill>
              <a:miter lim="800000"/>
              <a:headEnd/>
              <a:tailEnd/>
            </a:ln>
          </p:spPr>
          <p:txBody>
            <a:bodyPr lIns="128016" tIns="64008" rIns="128016" bIns="64008" anchor="ctr"/>
            <a:lstStyle/>
            <a:p>
              <a:pPr algn="ctr" defTabSz="4387850"/>
              <a:r>
                <a:rPr lang="en-US" sz="2200" b="1" dirty="0">
                  <a:latin typeface="Calibri" pitchFamily="34" charset="0"/>
                </a:rPr>
                <a:t>B</a:t>
              </a:r>
            </a:p>
          </p:txBody>
        </p:sp>
        <p:cxnSp>
          <p:nvCxnSpPr>
            <p:cNvPr id="25" name="Straight Arrow Connector 1775"/>
            <p:cNvCxnSpPr>
              <a:stCxn id="29" idx="5"/>
              <a:endCxn id="23" idx="1"/>
            </p:cNvCxnSpPr>
            <p:nvPr/>
          </p:nvCxnSpPr>
          <p:spPr bwMode="auto">
            <a:xfrm flipV="1">
              <a:off x="5496223" y="4038600"/>
              <a:ext cx="725592" cy="150876"/>
            </a:xfrm>
            <a:prstGeom prst="straightConnector1">
              <a:avLst/>
            </a:prstGeom>
            <a:ln>
              <a:solidFill>
                <a:schemeClr val="bg1">
                  <a:lumMod val="85000"/>
                </a:schemeClr>
              </a:solidFill>
              <a:tailEnd type="arrow"/>
            </a:ln>
          </p:spPr>
          <p:style>
            <a:lnRef idx="2">
              <a:schemeClr val="dk1"/>
            </a:lnRef>
            <a:fillRef idx="0">
              <a:schemeClr val="dk1"/>
            </a:fillRef>
            <a:effectRef idx="1">
              <a:schemeClr val="dk1"/>
            </a:effectRef>
            <a:fontRef idx="minor">
              <a:schemeClr val="tx1"/>
            </a:fontRef>
          </p:style>
        </p:cxnSp>
        <p:cxnSp>
          <p:nvCxnSpPr>
            <p:cNvPr id="26" name="Straight Arrow Connector 1775"/>
            <p:cNvCxnSpPr>
              <a:stCxn id="29" idx="3"/>
              <a:endCxn id="24" idx="1"/>
            </p:cNvCxnSpPr>
            <p:nvPr/>
          </p:nvCxnSpPr>
          <p:spPr bwMode="auto">
            <a:xfrm>
              <a:off x="5496223" y="4512766"/>
              <a:ext cx="725592" cy="211634"/>
            </a:xfrm>
            <a:prstGeom prst="straightConnector1">
              <a:avLst/>
            </a:prstGeom>
            <a:ln>
              <a:solidFill>
                <a:schemeClr val="bg1">
                  <a:lumMod val="85000"/>
                </a:schemeClr>
              </a:solidFill>
              <a:tailEnd type="arrow"/>
            </a:ln>
          </p:spPr>
          <p:style>
            <a:lnRef idx="2">
              <a:schemeClr val="dk1"/>
            </a:lnRef>
            <a:fillRef idx="0">
              <a:schemeClr val="dk1"/>
            </a:fillRef>
            <a:effectRef idx="1">
              <a:schemeClr val="dk1"/>
            </a:effectRef>
            <a:fontRef idx="minor">
              <a:schemeClr val="tx1"/>
            </a:fontRef>
          </p:style>
        </p:cxnSp>
      </p:grpSp>
      <p:sp>
        <p:nvSpPr>
          <p:cNvPr id="27" name="Rectangle 27"/>
          <p:cNvSpPr>
            <a:spLocks noChangeArrowheads="1"/>
          </p:cNvSpPr>
          <p:nvPr/>
        </p:nvSpPr>
        <p:spPr bwMode="auto">
          <a:xfrm>
            <a:off x="6281057" y="5562600"/>
            <a:ext cx="457200" cy="457200"/>
          </a:xfrm>
          <a:prstGeom prst="rect">
            <a:avLst/>
          </a:prstGeom>
          <a:solidFill>
            <a:schemeClr val="accent1">
              <a:lumMod val="75000"/>
            </a:schemeClr>
          </a:solidFill>
          <a:ln w="25400" algn="ctr">
            <a:solidFill>
              <a:schemeClr val="accent1">
                <a:lumMod val="50000"/>
              </a:schemeClr>
            </a:solidFill>
            <a:miter lim="800000"/>
            <a:headEnd/>
            <a:tailEnd/>
          </a:ln>
        </p:spPr>
        <p:txBody>
          <a:bodyPr lIns="128016" tIns="64008" rIns="128016" bIns="64008" anchor="ctr"/>
          <a:lstStyle/>
          <a:p>
            <a:pPr algn="ctr" defTabSz="4387850"/>
            <a:r>
              <a:rPr lang="en-US" sz="2200" b="1" dirty="0">
                <a:latin typeface="Calibri" pitchFamily="34" charset="0"/>
              </a:rPr>
              <a:t>B</a:t>
            </a:r>
          </a:p>
        </p:txBody>
      </p:sp>
      <p:grpSp>
        <p:nvGrpSpPr>
          <p:cNvPr id="28" name="Group 27"/>
          <p:cNvGrpSpPr/>
          <p:nvPr/>
        </p:nvGrpSpPr>
        <p:grpSpPr>
          <a:xfrm>
            <a:off x="5141807" y="5127188"/>
            <a:ext cx="523394" cy="519332"/>
            <a:chOff x="5059332" y="3882587"/>
            <a:chExt cx="1055876" cy="1038664"/>
          </a:xfrm>
        </p:grpSpPr>
        <p:sp>
          <p:nvSpPr>
            <p:cNvPr id="29" name="Oval 15"/>
            <p:cNvSpPr>
              <a:spLocks noChangeArrowheads="1"/>
            </p:cNvSpPr>
            <p:nvPr/>
          </p:nvSpPr>
          <p:spPr bwMode="auto">
            <a:xfrm rot="16200000">
              <a:off x="5113341" y="4006851"/>
              <a:ext cx="914400" cy="914400"/>
            </a:xfrm>
            <a:prstGeom prst="ellipse">
              <a:avLst/>
            </a:prstGeom>
            <a:solidFill>
              <a:schemeClr val="accent1"/>
            </a:solidFill>
            <a:ln w="25400" algn="ctr">
              <a:solidFill>
                <a:srgbClr val="385D8A"/>
              </a:solidFill>
              <a:round/>
              <a:headEnd/>
              <a:tailEnd/>
            </a:ln>
          </p:spPr>
          <p:txBody>
            <a:bodyPr lIns="128016" tIns="64008" rIns="128016" bIns="64008" anchor="ctr"/>
            <a:lstStyle/>
            <a:p>
              <a:pPr algn="ctr" defTabSz="4387850"/>
              <a:endParaRPr lang="en-US" sz="8700">
                <a:solidFill>
                  <a:srgbClr val="FFFFFF"/>
                </a:solidFill>
                <a:latin typeface="Calibri" pitchFamily="34" charset="0"/>
              </a:endParaRPr>
            </a:p>
          </p:txBody>
        </p:sp>
        <p:sp>
          <p:nvSpPr>
            <p:cNvPr id="30" name="TextBox 28"/>
            <p:cNvSpPr txBox="1">
              <a:spLocks noChangeArrowheads="1"/>
            </p:cNvSpPr>
            <p:nvPr/>
          </p:nvSpPr>
          <p:spPr bwMode="auto">
            <a:xfrm>
              <a:off x="5059332" y="3882587"/>
              <a:ext cx="1055876" cy="833048"/>
            </a:xfrm>
            <a:prstGeom prst="rect">
              <a:avLst/>
            </a:prstGeom>
            <a:noFill/>
            <a:ln w="9525">
              <a:noFill/>
              <a:miter lim="800000"/>
              <a:headEnd/>
              <a:tailEnd/>
            </a:ln>
          </p:spPr>
          <p:txBody>
            <a:bodyPr wrap="square" lIns="128016" tIns="64008" rIns="128016" bIns="64008">
              <a:spAutoFit/>
            </a:bodyPr>
            <a:lstStyle/>
            <a:p>
              <a:pPr algn="ctr" defTabSz="4387850"/>
              <a:r>
                <a:rPr lang="en-US" sz="2800" b="1" baseline="-25000" dirty="0">
                  <a:latin typeface="Calibri" pitchFamily="34" charset="0"/>
                </a:rPr>
                <a:t>TF</a:t>
              </a:r>
            </a:p>
          </p:txBody>
        </p:sp>
      </p:grpSp>
      <p:sp>
        <p:nvSpPr>
          <p:cNvPr id="31" name="Rectangle 27"/>
          <p:cNvSpPr>
            <a:spLocks noChangeArrowheads="1"/>
          </p:cNvSpPr>
          <p:nvPr/>
        </p:nvSpPr>
        <p:spPr bwMode="auto">
          <a:xfrm>
            <a:off x="6281057" y="4876800"/>
            <a:ext cx="457200" cy="457200"/>
          </a:xfrm>
          <a:prstGeom prst="rect">
            <a:avLst/>
          </a:prstGeom>
          <a:solidFill>
            <a:schemeClr val="accent1">
              <a:lumMod val="75000"/>
            </a:schemeClr>
          </a:solidFill>
          <a:ln w="25400" algn="ctr">
            <a:solidFill>
              <a:schemeClr val="accent1">
                <a:lumMod val="50000"/>
              </a:schemeClr>
            </a:solidFill>
            <a:miter lim="800000"/>
            <a:headEnd/>
            <a:tailEnd/>
          </a:ln>
        </p:spPr>
        <p:txBody>
          <a:bodyPr lIns="128016" tIns="64008" rIns="128016" bIns="64008" anchor="ctr"/>
          <a:lstStyle/>
          <a:p>
            <a:pPr algn="ctr" defTabSz="4387850"/>
            <a:r>
              <a:rPr lang="en-US" sz="2200" b="1" dirty="0">
                <a:latin typeface="Calibri" pitchFamily="34" charset="0"/>
              </a:rPr>
              <a:t>A</a:t>
            </a:r>
          </a:p>
        </p:txBody>
      </p:sp>
      <p:cxnSp>
        <p:nvCxnSpPr>
          <p:cNvPr id="32" name="Straight Arrow Connector 1775"/>
          <p:cNvCxnSpPr>
            <a:stCxn id="29" idx="5"/>
            <a:endCxn id="31" idx="1"/>
          </p:cNvCxnSpPr>
          <p:nvPr/>
        </p:nvCxnSpPr>
        <p:spPr bwMode="auto">
          <a:xfrm flipV="1">
            <a:off x="5555465" y="5105400"/>
            <a:ext cx="725592" cy="1508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1775"/>
          <p:cNvCxnSpPr>
            <a:stCxn id="29" idx="3"/>
            <a:endCxn id="27" idx="1"/>
          </p:cNvCxnSpPr>
          <p:nvPr/>
        </p:nvCxnSpPr>
        <p:spPr bwMode="auto">
          <a:xfrm>
            <a:off x="5555465" y="5579566"/>
            <a:ext cx="725592" cy="2116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4800600" y="5715001"/>
            <a:ext cx="1676400" cy="307777"/>
          </a:xfrm>
          <a:prstGeom prst="rect">
            <a:avLst/>
          </a:prstGeom>
          <a:noFill/>
        </p:spPr>
        <p:txBody>
          <a:bodyPr wrap="square" rtlCol="0">
            <a:spAutoFit/>
          </a:bodyPr>
          <a:lstStyle/>
          <a:p>
            <a:r>
              <a:rPr lang="en-US" sz="1400" b="1" dirty="0"/>
              <a:t>TF expressed</a:t>
            </a:r>
          </a:p>
        </p:txBody>
      </p:sp>
      <p:sp>
        <p:nvSpPr>
          <p:cNvPr id="35" name="TextBox 34"/>
          <p:cNvSpPr txBox="1"/>
          <p:nvPr/>
        </p:nvSpPr>
        <p:spPr>
          <a:xfrm>
            <a:off x="5671458" y="6029980"/>
            <a:ext cx="1796143" cy="523220"/>
          </a:xfrm>
          <a:prstGeom prst="rect">
            <a:avLst/>
          </a:prstGeom>
          <a:noFill/>
        </p:spPr>
        <p:txBody>
          <a:bodyPr wrap="square" rtlCol="0">
            <a:spAutoFit/>
          </a:bodyPr>
          <a:lstStyle/>
          <a:p>
            <a:r>
              <a:rPr lang="en-US" sz="1400" b="1" dirty="0"/>
              <a:t>Sometime later…..</a:t>
            </a:r>
          </a:p>
          <a:p>
            <a:r>
              <a:rPr lang="en-US" sz="1400" b="1" dirty="0"/>
              <a:t>genes are expressed</a:t>
            </a:r>
          </a:p>
        </p:txBody>
      </p:sp>
      <p:sp>
        <p:nvSpPr>
          <p:cNvPr id="17" name="TextBox 16"/>
          <p:cNvSpPr txBox="1"/>
          <p:nvPr/>
        </p:nvSpPr>
        <p:spPr>
          <a:xfrm>
            <a:off x="5779501" y="1066800"/>
            <a:ext cx="4659899" cy="2893100"/>
          </a:xfrm>
          <a:prstGeom prst="rect">
            <a:avLst/>
          </a:prstGeom>
          <a:noFill/>
        </p:spPr>
        <p:txBody>
          <a:bodyPr wrap="square" rtlCol="0">
            <a:spAutoFit/>
          </a:bodyPr>
          <a:lstStyle/>
          <a:p>
            <a:r>
              <a:rPr lang="en-US" sz="2600" b="1" dirty="0"/>
              <a:t>Co-expression occurs when:</a:t>
            </a:r>
          </a:p>
          <a:p>
            <a:r>
              <a:rPr lang="en-US" sz="2600" dirty="0"/>
              <a:t>(1) One gene regulates another.</a:t>
            </a:r>
          </a:p>
          <a:p>
            <a:r>
              <a:rPr lang="en-US" sz="2600" dirty="0"/>
              <a:t>(2) Two genes are targeted by the same regulator.</a:t>
            </a:r>
          </a:p>
          <a:p>
            <a:endParaRPr lang="en-US" sz="2600" dirty="0"/>
          </a:p>
          <a:p>
            <a:r>
              <a:rPr lang="en-US" sz="2600" dirty="0"/>
              <a:t>Both are represented the same way in a co-expression network.</a:t>
            </a:r>
          </a:p>
        </p:txBody>
      </p:sp>
      <p:grpSp>
        <p:nvGrpSpPr>
          <p:cNvPr id="61" name="Group 60"/>
          <p:cNvGrpSpPr/>
          <p:nvPr/>
        </p:nvGrpSpPr>
        <p:grpSpPr>
          <a:xfrm>
            <a:off x="1905000" y="4724400"/>
            <a:ext cx="2482564" cy="1905000"/>
            <a:chOff x="381000" y="4724400"/>
            <a:chExt cx="2482564" cy="1905000"/>
          </a:xfrm>
        </p:grpSpPr>
        <p:grpSp>
          <p:nvGrpSpPr>
            <p:cNvPr id="45" name="Group 44"/>
            <p:cNvGrpSpPr/>
            <p:nvPr/>
          </p:nvGrpSpPr>
          <p:grpSpPr>
            <a:xfrm>
              <a:off x="876300" y="4952238"/>
              <a:ext cx="1409700" cy="457962"/>
              <a:chOff x="3779821" y="5180838"/>
              <a:chExt cx="1409700" cy="457962"/>
            </a:xfrm>
          </p:grpSpPr>
          <p:cxnSp>
            <p:nvCxnSpPr>
              <p:cNvPr id="39" name="Straight Arrow Connector 38"/>
              <p:cNvCxnSpPr>
                <a:stCxn id="41" idx="3"/>
                <a:endCxn id="40" idx="1"/>
              </p:cNvCxnSpPr>
              <p:nvPr/>
            </p:nvCxnSpPr>
            <p:spPr>
              <a:xfrm>
                <a:off x="4237021" y="5409438"/>
                <a:ext cx="495300" cy="762"/>
              </a:xfrm>
              <a:prstGeom prst="straightConnector1">
                <a:avLst/>
              </a:prstGeom>
              <a:ln w="38100">
                <a:tailEnd type="arrow"/>
              </a:ln>
              <a:effectLst/>
            </p:spPr>
            <p:style>
              <a:lnRef idx="2">
                <a:schemeClr val="dk1"/>
              </a:lnRef>
              <a:fillRef idx="0">
                <a:schemeClr val="dk1"/>
              </a:fillRef>
              <a:effectRef idx="1">
                <a:schemeClr val="dk1"/>
              </a:effectRef>
              <a:fontRef idx="minor">
                <a:schemeClr val="tx1"/>
              </a:fontRef>
            </p:style>
          </p:cxnSp>
          <p:sp>
            <p:nvSpPr>
              <p:cNvPr id="40" name="Rectangle 39"/>
              <p:cNvSpPr/>
              <p:nvPr/>
            </p:nvSpPr>
            <p:spPr>
              <a:xfrm>
                <a:off x="4732321" y="5181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B</a:t>
                </a:r>
              </a:p>
            </p:txBody>
          </p:sp>
          <p:sp>
            <p:nvSpPr>
              <p:cNvPr id="41" name="Rectangle 40"/>
              <p:cNvSpPr/>
              <p:nvPr/>
            </p:nvSpPr>
            <p:spPr>
              <a:xfrm>
                <a:off x="3779821" y="5180838"/>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A</a:t>
                </a:r>
              </a:p>
            </p:txBody>
          </p:sp>
        </p:grpSp>
        <p:sp>
          <p:nvSpPr>
            <p:cNvPr id="44" name="TextBox 43"/>
            <p:cNvSpPr txBox="1"/>
            <p:nvPr/>
          </p:nvSpPr>
          <p:spPr>
            <a:xfrm>
              <a:off x="1341421" y="5498068"/>
              <a:ext cx="461986" cy="369332"/>
            </a:xfrm>
            <a:prstGeom prst="rect">
              <a:avLst/>
            </a:prstGeom>
            <a:noFill/>
          </p:spPr>
          <p:txBody>
            <a:bodyPr wrap="none" rtlCol="0">
              <a:spAutoFit/>
            </a:bodyPr>
            <a:lstStyle/>
            <a:p>
              <a:r>
                <a:rPr lang="en-US" dirty="0"/>
                <a:t>OR</a:t>
              </a:r>
            </a:p>
          </p:txBody>
        </p:sp>
        <p:grpSp>
          <p:nvGrpSpPr>
            <p:cNvPr id="46" name="Group 45"/>
            <p:cNvGrpSpPr/>
            <p:nvPr/>
          </p:nvGrpSpPr>
          <p:grpSpPr>
            <a:xfrm>
              <a:off x="876300" y="5943600"/>
              <a:ext cx="1409700" cy="457962"/>
              <a:chOff x="3779821" y="5180838"/>
              <a:chExt cx="1409700" cy="457962"/>
            </a:xfrm>
          </p:grpSpPr>
          <p:cxnSp>
            <p:nvCxnSpPr>
              <p:cNvPr id="47" name="Straight Arrow Connector 46"/>
              <p:cNvCxnSpPr>
                <a:stCxn id="49" idx="3"/>
                <a:endCxn id="48" idx="1"/>
              </p:cNvCxnSpPr>
              <p:nvPr/>
            </p:nvCxnSpPr>
            <p:spPr>
              <a:xfrm>
                <a:off x="4237021" y="5409438"/>
                <a:ext cx="495300" cy="762"/>
              </a:xfrm>
              <a:prstGeom prst="straightConnector1">
                <a:avLst/>
              </a:prstGeom>
              <a:ln w="38100">
                <a:headEnd type="arrow"/>
                <a:tailEnd type="none"/>
              </a:ln>
              <a:effectLst/>
            </p:spPr>
            <p:style>
              <a:lnRef idx="2">
                <a:schemeClr val="dk1"/>
              </a:lnRef>
              <a:fillRef idx="0">
                <a:schemeClr val="dk1"/>
              </a:fillRef>
              <a:effectRef idx="1">
                <a:schemeClr val="dk1"/>
              </a:effectRef>
              <a:fontRef idx="minor">
                <a:schemeClr val="tx1"/>
              </a:fontRef>
            </p:style>
          </p:cxnSp>
          <p:sp>
            <p:nvSpPr>
              <p:cNvPr id="48" name="Rectangle 47"/>
              <p:cNvSpPr/>
              <p:nvPr/>
            </p:nvSpPr>
            <p:spPr>
              <a:xfrm>
                <a:off x="4732321" y="5181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B</a:t>
                </a:r>
              </a:p>
            </p:txBody>
          </p:sp>
          <p:sp>
            <p:nvSpPr>
              <p:cNvPr id="49" name="Rectangle 48"/>
              <p:cNvSpPr/>
              <p:nvPr/>
            </p:nvSpPr>
            <p:spPr>
              <a:xfrm>
                <a:off x="3779821" y="5180838"/>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A</a:t>
                </a:r>
              </a:p>
            </p:txBody>
          </p:sp>
        </p:grpSp>
        <p:sp>
          <p:nvSpPr>
            <p:cNvPr id="50" name="Rectangle 49"/>
            <p:cNvSpPr/>
            <p:nvPr/>
          </p:nvSpPr>
          <p:spPr>
            <a:xfrm>
              <a:off x="381000" y="4724400"/>
              <a:ext cx="2482564" cy="1905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7770042" y="4772092"/>
            <a:ext cx="2364558" cy="1095309"/>
            <a:chOff x="6246042" y="4772091"/>
            <a:chExt cx="2364558" cy="1095309"/>
          </a:xfrm>
        </p:grpSpPr>
        <p:grpSp>
          <p:nvGrpSpPr>
            <p:cNvPr id="52" name="Group 51"/>
            <p:cNvGrpSpPr/>
            <p:nvPr/>
          </p:nvGrpSpPr>
          <p:grpSpPr>
            <a:xfrm>
              <a:off x="6705600" y="5409438"/>
              <a:ext cx="1409700" cy="457962"/>
              <a:chOff x="3779821" y="5180838"/>
              <a:chExt cx="1409700" cy="457962"/>
            </a:xfrm>
          </p:grpSpPr>
          <p:cxnSp>
            <p:nvCxnSpPr>
              <p:cNvPr id="53" name="Straight Arrow Connector 52"/>
              <p:cNvCxnSpPr>
                <a:stCxn id="55" idx="3"/>
                <a:endCxn id="54" idx="1"/>
              </p:cNvCxnSpPr>
              <p:nvPr/>
            </p:nvCxnSpPr>
            <p:spPr>
              <a:xfrm>
                <a:off x="4237021" y="5409438"/>
                <a:ext cx="495300" cy="762"/>
              </a:xfrm>
              <a:prstGeom prst="straightConnector1">
                <a:avLst/>
              </a:prstGeom>
              <a:ln w="38100">
                <a:tailEnd type="none"/>
              </a:ln>
              <a:effectLst/>
            </p:spPr>
            <p:style>
              <a:lnRef idx="2">
                <a:schemeClr val="dk1"/>
              </a:lnRef>
              <a:fillRef idx="0">
                <a:schemeClr val="dk1"/>
              </a:fillRef>
              <a:effectRef idx="1">
                <a:schemeClr val="dk1"/>
              </a:effectRef>
              <a:fontRef idx="minor">
                <a:schemeClr val="tx1"/>
              </a:fontRef>
            </p:style>
          </p:cxnSp>
          <p:sp>
            <p:nvSpPr>
              <p:cNvPr id="54" name="Rectangle 53"/>
              <p:cNvSpPr/>
              <p:nvPr/>
            </p:nvSpPr>
            <p:spPr>
              <a:xfrm>
                <a:off x="4732321" y="5181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B</a:t>
                </a:r>
              </a:p>
            </p:txBody>
          </p:sp>
          <p:sp>
            <p:nvSpPr>
              <p:cNvPr id="55" name="Rectangle 54"/>
              <p:cNvSpPr/>
              <p:nvPr/>
            </p:nvSpPr>
            <p:spPr>
              <a:xfrm>
                <a:off x="3779821" y="5180838"/>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A</a:t>
                </a:r>
              </a:p>
            </p:txBody>
          </p:sp>
        </p:grpSp>
        <p:sp>
          <p:nvSpPr>
            <p:cNvPr id="57" name="TextBox 56"/>
            <p:cNvSpPr txBox="1"/>
            <p:nvPr/>
          </p:nvSpPr>
          <p:spPr>
            <a:xfrm>
              <a:off x="6246042" y="4772091"/>
              <a:ext cx="2364558" cy="369332"/>
            </a:xfrm>
            <a:prstGeom prst="rect">
              <a:avLst/>
            </a:prstGeom>
            <a:noFill/>
          </p:spPr>
          <p:txBody>
            <a:bodyPr wrap="none" rtlCol="0">
              <a:spAutoFit/>
            </a:bodyPr>
            <a:lstStyle/>
            <a:p>
              <a:r>
                <a:rPr lang="en-US" u="sng" dirty="0"/>
                <a:t>Co-expression Network</a:t>
              </a:r>
            </a:p>
          </p:txBody>
        </p:sp>
      </p:grpSp>
      <p:sp>
        <p:nvSpPr>
          <p:cNvPr id="58" name="Rectangle 57"/>
          <p:cNvSpPr/>
          <p:nvPr/>
        </p:nvSpPr>
        <p:spPr>
          <a:xfrm>
            <a:off x="4800600" y="4724400"/>
            <a:ext cx="2482564" cy="1905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06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100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0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20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0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0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2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4" grpId="0"/>
      <p:bldP spid="35" grpId="0"/>
      <p:bldP spid="5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4357</Words>
  <Application>Microsoft Office PowerPoint</Application>
  <PresentationFormat>Widescreen</PresentationFormat>
  <Paragraphs>770</Paragraphs>
  <Slides>58</Slides>
  <Notes>22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5" baseType="lpstr">
      <vt:lpstr>Andale Mono</vt:lpstr>
      <vt:lpstr>-apple-system</vt:lpstr>
      <vt:lpstr>Arial</vt:lpstr>
      <vt:lpstr>Calibri</vt:lpstr>
      <vt:lpstr>Calibri Light</vt:lpstr>
      <vt:lpstr>Cambria Math</vt:lpstr>
      <vt:lpstr>Courier</vt:lpstr>
      <vt:lpstr>Georgia</vt:lpstr>
      <vt:lpstr>Helvetica</vt:lpstr>
      <vt:lpstr>Optima</vt:lpstr>
      <vt:lpstr>Roboto</vt:lpstr>
      <vt:lpstr>Symbol</vt:lpstr>
      <vt:lpstr>Times</vt:lpstr>
      <vt:lpstr>Verdana</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CLR (Context Likelihood of Relatedness)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Protein-Protein Interaction Networks</vt:lpstr>
      <vt:lpstr>Global methods predict links based on Overall Topological Interconnection Structure</vt:lpstr>
      <vt:lpstr>Global Methods Predict Links from Overall Topological Interconnection Structure</vt:lpstr>
      <vt:lpstr> Link prediction &amp; protein features</vt:lpstr>
      <vt:lpstr>PowerPoint Presentation</vt:lpstr>
      <vt:lpstr>Pairwise schemas enriched  in physical PPI networks</vt:lpstr>
      <vt:lpstr>                    Predicting links from sequence                 (and/or other features de novo)</vt:lpstr>
      <vt:lpstr>PowerPoint Presentation</vt:lpstr>
      <vt:lpstr>PowerPoint Presentation</vt:lpstr>
      <vt:lpstr>PowerPoint Presentation</vt:lpstr>
      <vt:lpstr>Variation in the Human Population</vt:lpstr>
      <vt:lpstr>PowerPoint Presentation</vt:lpstr>
      <vt:lpstr>PowerPoint Presentation</vt:lpstr>
      <vt:lpstr>PowerPoint Presentation</vt:lpstr>
      <vt:lpstr>Biological Interaction Networks as Prior Knowledge</vt:lpstr>
      <vt:lpstr>Many biological network algorithms developed in past 20 years</vt:lpstr>
      <vt:lpstr>Two major approaches</vt:lpstr>
      <vt:lpstr>Network propagation models global network structure</vt:lpstr>
      <vt:lpstr>PowerPoint Presentation</vt:lpstr>
      <vt:lpstr>Network propagation yields vertex scores (ranking)…</vt:lpstr>
      <vt:lpstr>Generative model: Altered Subnetwork Distribution</vt:lpstr>
      <vt:lpstr>Generative model: Altered Subnetwork Distribution</vt:lpstr>
      <vt:lpstr>Generative model: Altered Subnetwork Distribution</vt:lpstr>
      <vt:lpstr>PowerPoint Presentation</vt:lpstr>
      <vt:lpstr>PowerPoint Presentation</vt:lpstr>
      <vt:lpstr>PowerPoint Presentation</vt:lpstr>
      <vt:lpstr>Summary/Discussion Points</vt:lpstr>
      <vt:lpstr>Summary/Discussion Points</vt:lpstr>
      <vt:lpstr>Summary/Discussion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Biological networks are dynamic</vt:lpstr>
      <vt:lpstr>PowerPoint Presentation</vt:lpstr>
      <vt:lpstr>Network algorithms to study transition states</vt:lpstr>
      <vt:lpstr>Strength/limit of current systems dynamic methods</vt:lpstr>
      <vt:lpstr>Future direction to understand GRN dynamics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Glass</dc:creator>
  <cp:lastModifiedBy>Tijana Milenkovic</cp:lastModifiedBy>
  <cp:revision>8</cp:revision>
  <dcterms:created xsi:type="dcterms:W3CDTF">2022-06-10T01:48:19Z</dcterms:created>
  <dcterms:modified xsi:type="dcterms:W3CDTF">2022-06-12T14:03:21Z</dcterms:modified>
</cp:coreProperties>
</file>