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 id="2147483684" r:id="rId3"/>
  </p:sldMasterIdLst>
  <p:notesMasterIdLst>
    <p:notesMasterId r:id="rId64"/>
  </p:notesMasterIdLst>
  <p:sldIdLst>
    <p:sldId id="256" r:id="rId4"/>
    <p:sldId id="258" r:id="rId5"/>
    <p:sldId id="260" r:id="rId6"/>
    <p:sldId id="263" r:id="rId7"/>
    <p:sldId id="264" r:id="rId8"/>
    <p:sldId id="265" r:id="rId9"/>
    <p:sldId id="266" r:id="rId10"/>
    <p:sldId id="268" r:id="rId11"/>
    <p:sldId id="269" r:id="rId12"/>
    <p:sldId id="270" r:id="rId13"/>
    <p:sldId id="273" r:id="rId14"/>
    <p:sldId id="274" r:id="rId15"/>
    <p:sldId id="275" r:id="rId16"/>
    <p:sldId id="276" r:id="rId17"/>
    <p:sldId id="277" r:id="rId18"/>
    <p:sldId id="278" r:id="rId19"/>
    <p:sldId id="280" r:id="rId20"/>
    <p:sldId id="281" r:id="rId21"/>
    <p:sldId id="282" r:id="rId22"/>
    <p:sldId id="283" r:id="rId23"/>
    <p:sldId id="284" r:id="rId24"/>
    <p:sldId id="285" r:id="rId25"/>
    <p:sldId id="287" r:id="rId26"/>
    <p:sldId id="288" r:id="rId27"/>
    <p:sldId id="289" r:id="rId28"/>
    <p:sldId id="290" r:id="rId29"/>
    <p:sldId id="291" r:id="rId30"/>
    <p:sldId id="292" r:id="rId31"/>
    <p:sldId id="293" r:id="rId32"/>
    <p:sldId id="294" r:id="rId33"/>
    <p:sldId id="295" r:id="rId34"/>
    <p:sldId id="296" r:id="rId35"/>
    <p:sldId id="297" r:id="rId36"/>
    <p:sldId id="298" r:id="rId37"/>
    <p:sldId id="299" r:id="rId38"/>
    <p:sldId id="300" r:id="rId39"/>
    <p:sldId id="301" r:id="rId40"/>
    <p:sldId id="302" r:id="rId41"/>
    <p:sldId id="303" r:id="rId42"/>
    <p:sldId id="304" r:id="rId43"/>
    <p:sldId id="305" r:id="rId44"/>
    <p:sldId id="307" r:id="rId45"/>
    <p:sldId id="308" r:id="rId46"/>
    <p:sldId id="309" r:id="rId47"/>
    <p:sldId id="310" r:id="rId48"/>
    <p:sldId id="311" r:id="rId49"/>
    <p:sldId id="312" r:id="rId50"/>
    <p:sldId id="313" r:id="rId51"/>
    <p:sldId id="314" r:id="rId52"/>
    <p:sldId id="315" r:id="rId53"/>
    <p:sldId id="316" r:id="rId54"/>
    <p:sldId id="317" r:id="rId55"/>
    <p:sldId id="320" r:id="rId56"/>
    <p:sldId id="321" r:id="rId57"/>
    <p:sldId id="322" r:id="rId58"/>
    <p:sldId id="323" r:id="rId59"/>
    <p:sldId id="324" r:id="rId60"/>
    <p:sldId id="325" r:id="rId61"/>
    <p:sldId id="326" r:id="rId62"/>
    <p:sldId id="327" r:id="rId63"/>
  </p:sldIdLst>
  <p:sldSz cx="9144000" cy="5143500" type="screen16x9"/>
  <p:notesSz cx="6858000" cy="9144000"/>
  <p:embeddedFontLst>
    <p:embeddedFont>
      <p:font typeface="Calibri" panose="020F0502020204030204" pitchFamily="34" charset="0"/>
      <p:regular r:id="rId65"/>
      <p:bold r:id="rId66"/>
      <p:italic r:id="rId67"/>
      <p:boldItalic r:id="rId68"/>
    </p:embeddedFont>
    <p:embeddedFont>
      <p:font typeface="Lato" panose="020F0502020204030203" pitchFamily="34" charset="0"/>
      <p:regular r:id="rId69"/>
      <p:bold r:id="rId70"/>
      <p:italic r:id="rId71"/>
      <p:boldItalic r:id="rId72"/>
    </p:embeddedFont>
    <p:embeddedFont>
      <p:font typeface="Libre Franklin" pitchFamily="2" charset="0"/>
      <p:regular r:id="rId73"/>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9" d="100"/>
          <a:sy n="139" d="100"/>
        </p:scale>
        <p:origin x="80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font" Target="fonts/font4.fntdata"/><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2.fntdata"/><Relationship Id="rId74" Type="http://schemas.openxmlformats.org/officeDocument/2006/relationships/font" Target="fonts/font10.fntdata"/><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8.fntdata"/><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3.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6.fntdata"/><Relationship Id="rId75"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2.fntdata"/><Relationship Id="rId7" Type="http://schemas.openxmlformats.org/officeDocument/2006/relationships/slide" Target="slides/slide4.xml"/><Relationship Id="rId71" Type="http://schemas.openxmlformats.org/officeDocument/2006/relationships/font" Target="fonts/font7.fntdata"/><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33d048eae2_0_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33d048eae2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33b3f62d1f_2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33b3f62d1f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133b3f62d1f_5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8" name="Google Shape;348;g133b3f62d1f_5_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33b3f62d1f_5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4" name="Google Shape;354;g133b3f62d1f_5_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33d048eae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0" name="Google Shape;360;g133d048eae2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133b3f62d1f_5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7" name="Google Shape;367;g133b3f62d1f_5_5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133b3f62d1f_5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5" name="Google Shape;375;g133b3f62d1f_5_6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133d048eae2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0" name="Google Shape;400;g133d048eae2_0_1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133b3f62d1f_5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9" name="Google Shape;409;g133b3f62d1f_5_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133b3f62d1f_5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6" name="Google Shape;416;g133b3f62d1f_5_9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2db4c8bea0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12db4c8bea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133b3f62d1f_2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133b3f62d1f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12db4c8bea0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12db4c8bea0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133d048eae2_0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133d048eae2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133b3f62d1f_2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133b3f62d1f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133b0ed4f60_7_7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0" name="Google Shape;460;g133b0ed4f60_7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33b0ed4f60_7_8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4" name="Google Shape;474;g133b0ed4f60_7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133b0ed4f60_7_9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g133b0ed4f60_7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133d048eae2_0_1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6" name="Google Shape;486;g133d048eae2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133b0ed4f60_7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g133b0ed4f60_7_10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Metapath2vec</a:t>
            </a:r>
            <a:endParaRPr/>
          </a:p>
          <a:p>
            <a:pPr marL="0" lvl="0" indent="0" algn="l" rtl="0">
              <a:spcBef>
                <a:spcPts val="0"/>
              </a:spcBef>
              <a:spcAft>
                <a:spcPts val="0"/>
              </a:spcAft>
              <a:buNone/>
            </a:pPr>
            <a:r>
              <a:rPr lang="en"/>
              <a:t>It is a shallow learning method. </a:t>
            </a:r>
            <a:endParaRPr/>
          </a:p>
          <a:p>
            <a:pPr marL="0" lvl="0" indent="0" algn="l" rtl="0">
              <a:spcBef>
                <a:spcPts val="0"/>
              </a:spcBef>
              <a:spcAft>
                <a:spcPts val="0"/>
              </a:spcAft>
              <a:buNone/>
            </a:pPr>
            <a:r>
              <a:rPr lang="en"/>
              <a:t>Can work on nodes with multiple type of nodes and links (GATNE paper says it cannot work on multiple type of edges)</a:t>
            </a:r>
            <a:endParaRPr/>
          </a:p>
          <a:p>
            <a:pPr marL="0" lvl="0" indent="0" algn="l" rtl="0">
              <a:spcBef>
                <a:spcPts val="0"/>
              </a:spcBef>
              <a:spcAft>
                <a:spcPts val="0"/>
              </a:spcAft>
              <a:buNone/>
            </a:pPr>
            <a:r>
              <a:rPr lang="en"/>
              <a:t>A heterogenous neighborhood of a node is computing by employing a meta-path-based random walk</a:t>
            </a:r>
            <a:endParaRPr/>
          </a:p>
          <a:p>
            <a:pPr marL="0" lvl="0" indent="0" algn="l" rtl="0">
              <a:spcBef>
                <a:spcPts val="0"/>
              </a:spcBef>
              <a:spcAft>
                <a:spcPts val="0"/>
              </a:spcAft>
              <a:buNone/>
            </a:pPr>
            <a:r>
              <a:rPr lang="en"/>
              <a:t>They conduct skip-gram algorithm as in node2vec on these paths to learn node embeddings</a:t>
            </a:r>
            <a:endParaRPr/>
          </a:p>
          <a:p>
            <a:pPr marL="0" lvl="0" indent="0" algn="l" rtl="0">
              <a:spcBef>
                <a:spcPts val="0"/>
              </a:spcBef>
              <a:spcAft>
                <a:spcPts val="0"/>
              </a:spcAft>
              <a:buNone/>
            </a:pPr>
            <a:endParaRPr/>
          </a:p>
        </p:txBody>
      </p:sp>
      <p:sp>
        <p:nvSpPr>
          <p:cNvPr id="493" name="Google Shape;493;g133b0ed4f60_7_10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133b0ed4f60_7_11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9" name="Google Shape;509;g133b0ed4f60_7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308501fbbf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308501fbbf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133b0ed4f60_7_12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9" name="Google Shape;519;g133b0ed4f60_7_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133d048eae2_0_3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5" name="Google Shape;525;g133d048eae2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133b0ed4f60_7_13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1" name="Google Shape;531;g133b0ed4f60_7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133b0ed4f60_7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g133b0ed4f60_7_1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GATNE</a:t>
            </a:r>
            <a:endParaRPr/>
          </a:p>
          <a:p>
            <a:pPr marL="0" lvl="0" indent="0" algn="l" rtl="0">
              <a:spcBef>
                <a:spcPts val="0"/>
              </a:spcBef>
              <a:spcAft>
                <a:spcPts val="0"/>
              </a:spcAft>
              <a:buNone/>
            </a:pPr>
            <a:r>
              <a:rPr lang="en"/>
              <a:t>Build a base embedding and edge embedding</a:t>
            </a:r>
            <a:endParaRPr/>
          </a:p>
          <a:p>
            <a:pPr marL="0" lvl="0" indent="0" algn="l" rtl="0">
              <a:spcBef>
                <a:spcPts val="0"/>
              </a:spcBef>
              <a:spcAft>
                <a:spcPts val="0"/>
              </a:spcAft>
              <a:buNone/>
            </a:pPr>
            <a:r>
              <a:rPr lang="en"/>
              <a:t>In transductive model, each node has a base embedding that is shared with edge types and an edge embedding. </a:t>
            </a:r>
            <a:endParaRPr/>
          </a:p>
          <a:p>
            <a:pPr marL="0" lvl="0" indent="0" algn="l" rtl="0">
              <a:spcBef>
                <a:spcPts val="0"/>
              </a:spcBef>
              <a:spcAft>
                <a:spcPts val="0"/>
              </a:spcAft>
              <a:buNone/>
            </a:pPr>
            <a:r>
              <a:rPr lang="en"/>
              <a:t>An aggregated function is utilized to get edge embeddings from neighbors for each edge type.</a:t>
            </a:r>
            <a:endParaRPr/>
          </a:p>
          <a:p>
            <a:pPr marL="0" lvl="0" indent="0" algn="l" rtl="0">
              <a:spcBef>
                <a:spcPts val="0"/>
              </a:spcBef>
              <a:spcAft>
                <a:spcPts val="0"/>
              </a:spcAft>
              <a:buNone/>
            </a:pPr>
            <a:r>
              <a:rPr lang="en"/>
              <a:t>Utilizing self attention mechanisms, edge embeddings across all types are added together, which is combined with base embedding.</a:t>
            </a:r>
            <a:endParaRPr/>
          </a:p>
          <a:p>
            <a:pPr marL="0" lvl="0" indent="0" algn="l" rtl="0">
              <a:spcBef>
                <a:spcPts val="0"/>
              </a:spcBef>
              <a:spcAft>
                <a:spcPts val="0"/>
              </a:spcAft>
              <a:buNone/>
            </a:pPr>
            <a:r>
              <a:rPr lang="en"/>
              <a:t>In their inductive version, the goal is to learn a transformation function for each node type, which gets the node attributes and generates a base embedding. </a:t>
            </a:r>
            <a:endParaRPr/>
          </a:p>
          <a:p>
            <a:pPr marL="0" lvl="0" indent="0" algn="l" rtl="0">
              <a:spcBef>
                <a:spcPts val="0"/>
              </a:spcBef>
              <a:spcAft>
                <a:spcPts val="0"/>
              </a:spcAft>
              <a:buNone/>
            </a:pPr>
            <a:r>
              <a:rPr lang="en"/>
              <a:t>A similar transformation function is learned for edge embeddings for each edge type and node type. In other words, the base embedding function is node type specific and edge embedding function is node type and edge type specific.</a:t>
            </a:r>
            <a:endParaRPr/>
          </a:p>
          <a:p>
            <a:pPr marL="0" lvl="0" indent="0" algn="l" rtl="0">
              <a:spcBef>
                <a:spcPts val="0"/>
              </a:spcBef>
              <a:spcAft>
                <a:spcPts val="0"/>
              </a:spcAft>
              <a:buNone/>
            </a:pPr>
            <a:endParaRPr/>
          </a:p>
          <a:p>
            <a:pPr marL="0" lvl="0" indent="0" algn="l" rtl="0">
              <a:spcBef>
                <a:spcPts val="0"/>
              </a:spcBef>
              <a:spcAft>
                <a:spcPts val="0"/>
              </a:spcAft>
              <a:buNone/>
            </a:pPr>
            <a:r>
              <a:rPr lang="en"/>
              <a:t>MVSE</a:t>
            </a:r>
            <a:endParaRPr/>
          </a:p>
          <a:p>
            <a:pPr marL="0" lvl="0" indent="0" algn="l" rtl="0">
              <a:spcBef>
                <a:spcPts val="0"/>
              </a:spcBef>
              <a:spcAft>
                <a:spcPts val="0"/>
              </a:spcAft>
              <a:buNone/>
            </a:pPr>
            <a:r>
              <a:rPr lang="en"/>
              <a:t>intra-view constrative learning. - Preservation of Semantic Contexts:</a:t>
            </a:r>
            <a:endParaRPr/>
          </a:p>
          <a:p>
            <a:pPr marL="457200" lvl="1" indent="0" algn="l" rtl="0">
              <a:spcBef>
                <a:spcPts val="0"/>
              </a:spcBef>
              <a:spcAft>
                <a:spcPts val="0"/>
              </a:spcAft>
              <a:buNone/>
            </a:pPr>
            <a:r>
              <a:rPr lang="en"/>
              <a:t>On each view, InfoNCE loss is performed to preserve the intra-semantic information.</a:t>
            </a:r>
            <a:endParaRPr/>
          </a:p>
          <a:p>
            <a:pPr marL="0" lvl="0" indent="0" algn="l" rtl="0">
              <a:spcBef>
                <a:spcPts val="0"/>
              </a:spcBef>
              <a:spcAft>
                <a:spcPts val="0"/>
              </a:spcAft>
              <a:buNone/>
            </a:pPr>
            <a:r>
              <a:rPr lang="en"/>
              <a:t>inter-view constrative learning (Preservation of Semantic Correlations):</a:t>
            </a:r>
            <a:endParaRPr/>
          </a:p>
          <a:p>
            <a:pPr marL="457200" lvl="1" indent="0" algn="l" rtl="0">
              <a:spcBef>
                <a:spcPts val="0"/>
              </a:spcBef>
              <a:spcAft>
                <a:spcPts val="0"/>
              </a:spcAft>
              <a:buNone/>
            </a:pPr>
            <a:r>
              <a:rPr lang="en"/>
              <a:t>Inter-semantic information is considered by decoding to other semantic spaces to capture the correlation between semantics</a:t>
            </a:r>
            <a:endParaRPr/>
          </a:p>
          <a:p>
            <a:pPr marL="457200" lvl="1" indent="0" algn="l" rtl="0">
              <a:spcBef>
                <a:spcPts val="0"/>
              </a:spcBef>
              <a:spcAft>
                <a:spcPts val="0"/>
              </a:spcAft>
              <a:buNone/>
            </a:pPr>
            <a:endParaRPr/>
          </a:p>
          <a:p>
            <a:pPr marL="0" lvl="0" indent="0" algn="l" rtl="0">
              <a:spcBef>
                <a:spcPts val="0"/>
              </a:spcBef>
              <a:spcAft>
                <a:spcPts val="0"/>
              </a:spcAft>
              <a:buNone/>
            </a:pPr>
            <a:endParaRPr/>
          </a:p>
        </p:txBody>
      </p:sp>
      <p:sp>
        <p:nvSpPr>
          <p:cNvPr id="545" name="Google Shape;545;g133b0ed4f60_7_1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132e996a79c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132e996a79c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1308501fbbf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1308501fbbf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133b3f62d1f_2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133b3f62d1f_2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132e996a79c_7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132e996a79c_7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132e996a79c_7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132e996a79c_7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1308501fbbf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1308501fbb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3206b75d8c_1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13206b75d8c_1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133d048eae2_0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133d048eae2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133b5d5330b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133b5d5330b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133b3f62d1f_2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133b3f62d1f_2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133b3f62d1f_1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3" name="Google Shape;623;g133b3f62d1f_1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133b3f62d1f_1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7" name="Google Shape;637;g133b3f62d1f_1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132e996a79c_2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4" name="Google Shape;654;g132e996a79c_20_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5" name="Google Shape;655;g132e996a79c_20_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133c0077ae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2" name="Google Shape;672;g133c0077ae7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132e996a79c_2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g132e996a79c_20_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133b3f62d1f_1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4" name="Google Shape;704;g133b3f62d1f_10_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133b3f62d1f_1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6" name="Google Shape;726;g133b3f62d1f_10_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2db4c8bea0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12db4c8bea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133b3f62d1f_2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133b3f62d1f_2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1308501fbbf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1308501fbbf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133b3f62d1f_15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9" name="Google Shape;759;g133b3f62d1f_15_4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133b3f62d1f_15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7" name="Google Shape;787;g133b3f62d1f_15_7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133b3f62d1f_15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9" name="Google Shape;799;g133b3f62d1f_15_8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133b3f62d1f_2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133b3f62d1f_2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13206b75d8c_5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13206b75d8c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13206b75d8c_5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13206b75d8c_5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132e996a79c_7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132e996a79c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132e996a79c_7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6" name="Google Shape;836;g132e996a79c_7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3206b75d8c_1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13206b75d8c_1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13206b75d8c_5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13206b75d8c_5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33d048eae2_0_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133d048eae2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1308501fbbf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1308501fbbf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33d048eae2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133d048eae2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0" y="744575"/>
            <a:ext cx="8520600" cy="14922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Font typeface="Lato"/>
              <a:buNone/>
              <a:defRPr sz="5200">
                <a:latin typeface="Lato"/>
                <a:ea typeface="Lato"/>
                <a:cs typeface="Lato"/>
                <a:sym typeface="Lato"/>
              </a:defRPr>
            </a:lvl1pPr>
            <a:lvl2pPr lvl="1" algn="ctr">
              <a:spcBef>
                <a:spcPts val="0"/>
              </a:spcBef>
              <a:spcAft>
                <a:spcPts val="0"/>
              </a:spcAft>
              <a:buSzPts val="5200"/>
              <a:buFont typeface="Lato"/>
              <a:buNone/>
              <a:defRPr sz="5200">
                <a:latin typeface="Lato"/>
                <a:ea typeface="Lato"/>
                <a:cs typeface="Lato"/>
                <a:sym typeface="Lato"/>
              </a:defRPr>
            </a:lvl2pPr>
            <a:lvl3pPr lvl="2" algn="ctr">
              <a:spcBef>
                <a:spcPts val="0"/>
              </a:spcBef>
              <a:spcAft>
                <a:spcPts val="0"/>
              </a:spcAft>
              <a:buSzPts val="5200"/>
              <a:buFont typeface="Lato"/>
              <a:buNone/>
              <a:defRPr sz="5200">
                <a:latin typeface="Lato"/>
                <a:ea typeface="Lato"/>
                <a:cs typeface="Lato"/>
                <a:sym typeface="Lato"/>
              </a:defRPr>
            </a:lvl3pPr>
            <a:lvl4pPr lvl="3" algn="ctr">
              <a:spcBef>
                <a:spcPts val="0"/>
              </a:spcBef>
              <a:spcAft>
                <a:spcPts val="0"/>
              </a:spcAft>
              <a:buSzPts val="5200"/>
              <a:buFont typeface="Lato"/>
              <a:buNone/>
              <a:defRPr sz="5200">
                <a:latin typeface="Lato"/>
                <a:ea typeface="Lato"/>
                <a:cs typeface="Lato"/>
                <a:sym typeface="Lato"/>
              </a:defRPr>
            </a:lvl4pPr>
            <a:lvl5pPr lvl="4" algn="ctr">
              <a:spcBef>
                <a:spcPts val="0"/>
              </a:spcBef>
              <a:spcAft>
                <a:spcPts val="0"/>
              </a:spcAft>
              <a:buSzPts val="5200"/>
              <a:buFont typeface="Lato"/>
              <a:buNone/>
              <a:defRPr sz="5200">
                <a:latin typeface="Lato"/>
                <a:ea typeface="Lato"/>
                <a:cs typeface="Lato"/>
                <a:sym typeface="Lato"/>
              </a:defRPr>
            </a:lvl5pPr>
            <a:lvl6pPr lvl="5" algn="ctr">
              <a:spcBef>
                <a:spcPts val="0"/>
              </a:spcBef>
              <a:spcAft>
                <a:spcPts val="0"/>
              </a:spcAft>
              <a:buSzPts val="5200"/>
              <a:buFont typeface="Lato"/>
              <a:buNone/>
              <a:defRPr sz="5200">
                <a:latin typeface="Lato"/>
                <a:ea typeface="Lato"/>
                <a:cs typeface="Lato"/>
                <a:sym typeface="Lato"/>
              </a:defRPr>
            </a:lvl6pPr>
            <a:lvl7pPr lvl="6" algn="ctr">
              <a:spcBef>
                <a:spcPts val="0"/>
              </a:spcBef>
              <a:spcAft>
                <a:spcPts val="0"/>
              </a:spcAft>
              <a:buSzPts val="5200"/>
              <a:buFont typeface="Lato"/>
              <a:buNone/>
              <a:defRPr sz="5200">
                <a:latin typeface="Lato"/>
                <a:ea typeface="Lato"/>
                <a:cs typeface="Lato"/>
                <a:sym typeface="Lato"/>
              </a:defRPr>
            </a:lvl7pPr>
            <a:lvl8pPr lvl="7" algn="ctr">
              <a:spcBef>
                <a:spcPts val="0"/>
              </a:spcBef>
              <a:spcAft>
                <a:spcPts val="0"/>
              </a:spcAft>
              <a:buSzPts val="5200"/>
              <a:buFont typeface="Lato"/>
              <a:buNone/>
              <a:defRPr sz="5200">
                <a:latin typeface="Lato"/>
                <a:ea typeface="Lato"/>
                <a:cs typeface="Lato"/>
                <a:sym typeface="Lato"/>
              </a:defRPr>
            </a:lvl8pPr>
            <a:lvl9pPr lvl="8" algn="ctr">
              <a:spcBef>
                <a:spcPts val="0"/>
              </a:spcBef>
              <a:spcAft>
                <a:spcPts val="0"/>
              </a:spcAft>
              <a:buSzPts val="5200"/>
              <a:buFont typeface="Lato"/>
              <a:buNone/>
              <a:defRPr sz="5200">
                <a:latin typeface="Lato"/>
                <a:ea typeface="Lato"/>
                <a:cs typeface="Lato"/>
                <a:sym typeface="Lato"/>
              </a:defRPr>
            </a:lvl9pPr>
          </a:lstStyle>
          <a:p>
            <a:endParaRPr/>
          </a:p>
        </p:txBody>
      </p:sp>
      <p:sp>
        <p:nvSpPr>
          <p:cNvPr id="11" name="Google Shape;11;p2"/>
          <p:cNvSpPr txBox="1">
            <a:spLocks noGrp="1"/>
          </p:cNvSpPr>
          <p:nvPr>
            <p:ph type="subTitle" idx="1"/>
          </p:nvPr>
        </p:nvSpPr>
        <p:spPr>
          <a:xfrm>
            <a:off x="311700" y="23769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Font typeface="Lato"/>
              <a:buNone/>
              <a:defRPr sz="2800">
                <a:latin typeface="Lato"/>
                <a:ea typeface="Lato"/>
                <a:cs typeface="Lato"/>
                <a:sym typeface="Lato"/>
              </a:defRPr>
            </a:lvl1pPr>
            <a:lvl2pPr lvl="1" algn="ctr">
              <a:lnSpc>
                <a:spcPct val="100000"/>
              </a:lnSpc>
              <a:spcBef>
                <a:spcPts val="0"/>
              </a:spcBef>
              <a:spcAft>
                <a:spcPts val="0"/>
              </a:spcAft>
              <a:buSzPts val="2800"/>
              <a:buFont typeface="Lato"/>
              <a:buNone/>
              <a:defRPr sz="2800">
                <a:latin typeface="Lato"/>
                <a:ea typeface="Lato"/>
                <a:cs typeface="Lato"/>
                <a:sym typeface="Lato"/>
              </a:defRPr>
            </a:lvl2pPr>
            <a:lvl3pPr lvl="2" algn="ctr">
              <a:lnSpc>
                <a:spcPct val="100000"/>
              </a:lnSpc>
              <a:spcBef>
                <a:spcPts val="0"/>
              </a:spcBef>
              <a:spcAft>
                <a:spcPts val="0"/>
              </a:spcAft>
              <a:buSzPts val="2800"/>
              <a:buFont typeface="Lato"/>
              <a:buNone/>
              <a:defRPr sz="2800">
                <a:latin typeface="Lato"/>
                <a:ea typeface="Lato"/>
                <a:cs typeface="Lato"/>
                <a:sym typeface="Lato"/>
              </a:defRPr>
            </a:lvl3pPr>
            <a:lvl4pPr lvl="3" algn="ctr">
              <a:lnSpc>
                <a:spcPct val="100000"/>
              </a:lnSpc>
              <a:spcBef>
                <a:spcPts val="0"/>
              </a:spcBef>
              <a:spcAft>
                <a:spcPts val="0"/>
              </a:spcAft>
              <a:buSzPts val="2800"/>
              <a:buFont typeface="Lato"/>
              <a:buNone/>
              <a:defRPr sz="2800">
                <a:latin typeface="Lato"/>
                <a:ea typeface="Lato"/>
                <a:cs typeface="Lato"/>
                <a:sym typeface="Lato"/>
              </a:defRPr>
            </a:lvl4pPr>
            <a:lvl5pPr lvl="4" algn="ctr">
              <a:lnSpc>
                <a:spcPct val="100000"/>
              </a:lnSpc>
              <a:spcBef>
                <a:spcPts val="0"/>
              </a:spcBef>
              <a:spcAft>
                <a:spcPts val="0"/>
              </a:spcAft>
              <a:buSzPts val="2800"/>
              <a:buFont typeface="Lato"/>
              <a:buNone/>
              <a:defRPr sz="2800">
                <a:latin typeface="Lato"/>
                <a:ea typeface="Lato"/>
                <a:cs typeface="Lato"/>
                <a:sym typeface="Lato"/>
              </a:defRPr>
            </a:lvl5pPr>
            <a:lvl6pPr lvl="5" algn="ctr">
              <a:lnSpc>
                <a:spcPct val="100000"/>
              </a:lnSpc>
              <a:spcBef>
                <a:spcPts val="0"/>
              </a:spcBef>
              <a:spcAft>
                <a:spcPts val="0"/>
              </a:spcAft>
              <a:buSzPts val="2800"/>
              <a:buFont typeface="Lato"/>
              <a:buNone/>
              <a:defRPr sz="2800">
                <a:latin typeface="Lato"/>
                <a:ea typeface="Lato"/>
                <a:cs typeface="Lato"/>
                <a:sym typeface="Lato"/>
              </a:defRPr>
            </a:lvl6pPr>
            <a:lvl7pPr lvl="6" algn="ctr">
              <a:lnSpc>
                <a:spcPct val="100000"/>
              </a:lnSpc>
              <a:spcBef>
                <a:spcPts val="0"/>
              </a:spcBef>
              <a:spcAft>
                <a:spcPts val="0"/>
              </a:spcAft>
              <a:buSzPts val="2800"/>
              <a:buFont typeface="Lato"/>
              <a:buNone/>
              <a:defRPr sz="2800">
                <a:latin typeface="Lato"/>
                <a:ea typeface="Lato"/>
                <a:cs typeface="Lato"/>
                <a:sym typeface="Lato"/>
              </a:defRPr>
            </a:lvl7pPr>
            <a:lvl8pPr lvl="7" algn="ctr">
              <a:lnSpc>
                <a:spcPct val="100000"/>
              </a:lnSpc>
              <a:spcBef>
                <a:spcPts val="0"/>
              </a:spcBef>
              <a:spcAft>
                <a:spcPts val="0"/>
              </a:spcAft>
              <a:buSzPts val="2800"/>
              <a:buFont typeface="Lato"/>
              <a:buNone/>
              <a:defRPr sz="2800">
                <a:latin typeface="Lato"/>
                <a:ea typeface="Lato"/>
                <a:cs typeface="Lato"/>
                <a:sym typeface="Lato"/>
              </a:defRPr>
            </a:lvl8pPr>
            <a:lvl9pPr lvl="8" algn="ctr">
              <a:lnSpc>
                <a:spcPct val="100000"/>
              </a:lnSpc>
              <a:spcBef>
                <a:spcPts val="0"/>
              </a:spcBef>
              <a:spcAft>
                <a:spcPts val="0"/>
              </a:spcAft>
              <a:buSzPts val="2800"/>
              <a:buFont typeface="Lato"/>
              <a:buNone/>
              <a:defRPr sz="2800">
                <a:latin typeface="Lato"/>
                <a:ea typeface="Lato"/>
                <a:cs typeface="Lato"/>
                <a:sym typeface="Lato"/>
              </a:defRPr>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atin typeface="Lato"/>
                <a:ea typeface="Lato"/>
                <a:cs typeface="Lato"/>
                <a:sym typeface="Lato"/>
              </a:defRPr>
            </a:lvl1pPr>
            <a:lvl2pPr lvl="1">
              <a:buNone/>
              <a:defRPr>
                <a:latin typeface="Lato"/>
                <a:ea typeface="Lato"/>
                <a:cs typeface="Lato"/>
                <a:sym typeface="Lato"/>
              </a:defRPr>
            </a:lvl2pPr>
            <a:lvl3pPr lvl="2">
              <a:buNone/>
              <a:defRPr>
                <a:latin typeface="Lato"/>
                <a:ea typeface="Lato"/>
                <a:cs typeface="Lato"/>
                <a:sym typeface="Lato"/>
              </a:defRPr>
            </a:lvl3pPr>
            <a:lvl4pPr lvl="3">
              <a:buNone/>
              <a:defRPr>
                <a:latin typeface="Lato"/>
                <a:ea typeface="Lato"/>
                <a:cs typeface="Lato"/>
                <a:sym typeface="Lato"/>
              </a:defRPr>
            </a:lvl4pPr>
            <a:lvl5pPr lvl="4">
              <a:buNone/>
              <a:defRPr>
                <a:latin typeface="Lato"/>
                <a:ea typeface="Lato"/>
                <a:cs typeface="Lato"/>
                <a:sym typeface="Lato"/>
              </a:defRPr>
            </a:lvl5pPr>
            <a:lvl6pPr lvl="5">
              <a:buNone/>
              <a:defRPr>
                <a:latin typeface="Lato"/>
                <a:ea typeface="Lato"/>
                <a:cs typeface="Lato"/>
                <a:sym typeface="Lato"/>
              </a:defRPr>
            </a:lvl6pPr>
            <a:lvl7pPr lvl="6">
              <a:buNone/>
              <a:defRPr>
                <a:latin typeface="Lato"/>
                <a:ea typeface="Lato"/>
                <a:cs typeface="Lato"/>
                <a:sym typeface="Lato"/>
              </a:defRPr>
            </a:lvl7pPr>
            <a:lvl8pPr lvl="7">
              <a:buNone/>
              <a:defRPr>
                <a:latin typeface="Lato"/>
                <a:ea typeface="Lato"/>
                <a:cs typeface="Lato"/>
                <a:sym typeface="Lato"/>
              </a:defRPr>
            </a:lvl8pPr>
            <a:lvl9pPr lvl="8">
              <a:buNone/>
              <a:defRPr>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dk1"/>
              </a:buClr>
              <a:buSzPts val="1800"/>
              <a:buChar char="●"/>
              <a:defRPr>
                <a:solidFill>
                  <a:schemeClr val="dk1"/>
                </a:solidFill>
              </a:defRPr>
            </a:lvl1pPr>
            <a:lvl2pPr marL="914400" lvl="1" indent="-317500" algn="ctr">
              <a:spcBef>
                <a:spcPts val="0"/>
              </a:spcBef>
              <a:spcAft>
                <a:spcPts val="0"/>
              </a:spcAft>
              <a:buClr>
                <a:schemeClr val="dk1"/>
              </a:buClr>
              <a:buSzPts val="1400"/>
              <a:buChar char="○"/>
              <a:defRPr>
                <a:solidFill>
                  <a:schemeClr val="dk1"/>
                </a:solidFill>
              </a:defRPr>
            </a:lvl2pPr>
            <a:lvl3pPr marL="1371600" lvl="2" indent="-317500" algn="ctr">
              <a:spcBef>
                <a:spcPts val="0"/>
              </a:spcBef>
              <a:spcAft>
                <a:spcPts val="0"/>
              </a:spcAft>
              <a:buClr>
                <a:schemeClr val="dk1"/>
              </a:buClr>
              <a:buSzPts val="1400"/>
              <a:buChar char="■"/>
              <a:defRPr>
                <a:solidFill>
                  <a:schemeClr val="dk1"/>
                </a:solidFill>
              </a:defRPr>
            </a:lvl3pPr>
            <a:lvl4pPr marL="1828800" lvl="3" indent="-317500" algn="ctr">
              <a:spcBef>
                <a:spcPts val="0"/>
              </a:spcBef>
              <a:spcAft>
                <a:spcPts val="0"/>
              </a:spcAft>
              <a:buClr>
                <a:schemeClr val="dk1"/>
              </a:buClr>
              <a:buSzPts val="1400"/>
              <a:buChar char="●"/>
              <a:defRPr>
                <a:solidFill>
                  <a:schemeClr val="dk1"/>
                </a:solidFill>
              </a:defRPr>
            </a:lvl4pPr>
            <a:lvl5pPr marL="2286000" lvl="4" indent="-317500" algn="ctr">
              <a:spcBef>
                <a:spcPts val="0"/>
              </a:spcBef>
              <a:spcAft>
                <a:spcPts val="0"/>
              </a:spcAft>
              <a:buClr>
                <a:schemeClr val="dk1"/>
              </a:buClr>
              <a:buSzPts val="1400"/>
              <a:buChar char="○"/>
              <a:defRPr>
                <a:solidFill>
                  <a:schemeClr val="dk1"/>
                </a:solidFill>
              </a:defRPr>
            </a:lvl5pPr>
            <a:lvl6pPr marL="2743200" lvl="5" indent="-317500" algn="ctr">
              <a:spcBef>
                <a:spcPts val="0"/>
              </a:spcBef>
              <a:spcAft>
                <a:spcPts val="0"/>
              </a:spcAft>
              <a:buClr>
                <a:schemeClr val="dk1"/>
              </a:buClr>
              <a:buSzPts val="1400"/>
              <a:buChar char="■"/>
              <a:defRPr>
                <a:solidFill>
                  <a:schemeClr val="dk1"/>
                </a:solidFill>
              </a:defRPr>
            </a:lvl6pPr>
            <a:lvl7pPr marL="3200400" lvl="6" indent="-317500" algn="ctr">
              <a:spcBef>
                <a:spcPts val="0"/>
              </a:spcBef>
              <a:spcAft>
                <a:spcPts val="0"/>
              </a:spcAft>
              <a:buClr>
                <a:schemeClr val="dk1"/>
              </a:buClr>
              <a:buSzPts val="1400"/>
              <a:buChar char="●"/>
              <a:defRPr>
                <a:solidFill>
                  <a:schemeClr val="dk1"/>
                </a:solidFill>
              </a:defRPr>
            </a:lvl7pPr>
            <a:lvl8pPr marL="3657600" lvl="7" indent="-317500" algn="ctr">
              <a:spcBef>
                <a:spcPts val="0"/>
              </a:spcBef>
              <a:spcAft>
                <a:spcPts val="0"/>
              </a:spcAft>
              <a:buClr>
                <a:schemeClr val="dk1"/>
              </a:buClr>
              <a:buSzPts val="1400"/>
              <a:buChar char="○"/>
              <a:defRPr>
                <a:solidFill>
                  <a:schemeClr val="dk1"/>
                </a:solidFill>
              </a:defRPr>
            </a:lvl8pPr>
            <a:lvl9pPr marL="4114800" lvl="8" indent="-317500" algn="ctr">
              <a:spcBef>
                <a:spcPts val="0"/>
              </a:spcBef>
              <a:spcAft>
                <a:spcPts val="0"/>
              </a:spcAft>
              <a:buClr>
                <a:schemeClr val="dk1"/>
              </a:buClr>
              <a:buSzPts val="1400"/>
              <a:buChar char="■"/>
              <a:defRPr>
                <a:solidFill>
                  <a:schemeClr val="dk1"/>
                </a:solidFill>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9" name="Google Shape;59;p1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5" name="Google Shape;65;p15"/>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6" name="Google Shape;66;p1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 name="Google Shape;67;p1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8" name="Google Shape;68;p1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9"/>
        <p:cNvGrpSpPr/>
        <p:nvPr/>
      </p:nvGrpSpPr>
      <p:grpSpPr>
        <a:xfrm>
          <a:off x="0" y="0"/>
          <a:ext cx="0" cy="0"/>
          <a:chOff x="0" y="0"/>
          <a:chExt cx="0" cy="0"/>
        </a:xfrm>
      </p:grpSpPr>
      <p:sp>
        <p:nvSpPr>
          <p:cNvPr id="70" name="Google Shape;70;p16"/>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1" name="Google Shape;71;p16"/>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72" name="Google Shape;72;p1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 name="Google Shape;73;p1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4" name="Google Shape;74;p1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5"/>
        <p:cNvGrpSpPr/>
        <p:nvPr/>
      </p:nvGrpSpPr>
      <p:grpSpPr>
        <a:xfrm>
          <a:off x="0" y="0"/>
          <a:ext cx="0" cy="0"/>
          <a:chOff x="0" y="0"/>
          <a:chExt cx="0" cy="0"/>
        </a:xfrm>
      </p:grpSpPr>
      <p:sp>
        <p:nvSpPr>
          <p:cNvPr id="76" name="Google Shape;76;p17"/>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7" name="Google Shape;77;p17"/>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8" name="Google Shape;78;p1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9" name="Google Shape;79;p1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0" name="Google Shape;80;p1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3" name="Google Shape;83;p18"/>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4" name="Google Shape;84;p18"/>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5" name="Google Shape;85;p18"/>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6" name="Google Shape;86;p18"/>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7" name="Google Shape;87;p1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8" name="Google Shape;88;p1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9" name="Google Shape;89;p1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2" name="Google Shape;92;p1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3" name="Google Shape;93;p1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4" name="Google Shape;94;p1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
        <p:nvSpPr>
          <p:cNvPr id="96" name="Google Shape;96;p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 name="Google Shape;98;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1" name="Google Shape;101;p21"/>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02" name="Google Shape;102;p21"/>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3" name="Google Shape;103;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4" name="Google Shape;104;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 name="Google Shape;105;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p22"/>
          <p:cNvSpPr>
            <a:spLocks noGrp="1"/>
          </p:cNvSpPr>
          <p:nvPr>
            <p:ph type="pic" idx="2"/>
          </p:nvPr>
        </p:nvSpPr>
        <p:spPr>
          <a:xfrm>
            <a:off x="3887391" y="740569"/>
            <a:ext cx="4629150" cy="3655219"/>
          </a:xfrm>
          <a:prstGeom prst="rect">
            <a:avLst/>
          </a:prstGeom>
          <a:noFill/>
          <a:ln>
            <a:noFill/>
          </a:ln>
        </p:spPr>
      </p:sp>
      <p:sp>
        <p:nvSpPr>
          <p:cNvPr id="109" name="Google Shape;109;p22"/>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0" name="Google Shape;110;p2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2" name="Google Shape;112;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5" name="Google Shape;115;p23"/>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6" name="Google Shape;116;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7" name="Google Shape;117;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3" name="Google Shape;123;p2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4" name="Google Shape;124;p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a:off x="311700" y="216425"/>
            <a:ext cx="8520600" cy="5727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Clr>
                <a:schemeClr val="dk1"/>
              </a:buClr>
              <a:buSzPts val="2100"/>
              <a:buFont typeface="Calibri"/>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27" name="Google Shape;127;p25"/>
          <p:cNvSpPr txBox="1">
            <a:spLocks noGrp="1"/>
          </p:cNvSpPr>
          <p:nvPr>
            <p:ph type="body" idx="1"/>
          </p:nvPr>
        </p:nvSpPr>
        <p:spPr>
          <a:xfrm>
            <a:off x="311700" y="923875"/>
            <a:ext cx="8520600" cy="3874500"/>
          </a:xfrm>
          <a:prstGeom prst="rect">
            <a:avLst/>
          </a:prstGeom>
          <a:noFill/>
          <a:ln>
            <a:noFill/>
          </a:ln>
        </p:spPr>
        <p:txBody>
          <a:bodyPr spcFirstLastPara="1" wrap="square" lIns="68575" tIns="68575" rIns="68575" bIns="68575" anchor="t" anchorCtr="0">
            <a:normAutofit/>
          </a:bodyPr>
          <a:lstStyle>
            <a:lvl1pPr marL="457200" lvl="0" indent="-317500" algn="l">
              <a:lnSpc>
                <a:spcPct val="115000"/>
              </a:lnSpc>
              <a:spcBef>
                <a:spcPts val="0"/>
              </a:spcBef>
              <a:spcAft>
                <a:spcPts val="0"/>
              </a:spcAft>
              <a:buClr>
                <a:srgbClr val="000000"/>
              </a:buClr>
              <a:buSzPts val="1400"/>
              <a:buChar char="●"/>
              <a:defRPr>
                <a:solidFill>
                  <a:srgbClr val="000000"/>
                </a:solidFill>
              </a:defRPr>
            </a:lvl1pPr>
            <a:lvl2pPr marL="914400" lvl="1" indent="-298450" algn="l">
              <a:lnSpc>
                <a:spcPct val="115000"/>
              </a:lnSpc>
              <a:spcBef>
                <a:spcPts val="0"/>
              </a:spcBef>
              <a:spcAft>
                <a:spcPts val="0"/>
              </a:spcAft>
              <a:buClr>
                <a:srgbClr val="000000"/>
              </a:buClr>
              <a:buSzPts val="1100"/>
              <a:buChar char="○"/>
              <a:defRPr>
                <a:solidFill>
                  <a:srgbClr val="000000"/>
                </a:solidFill>
              </a:defRPr>
            </a:lvl2pPr>
            <a:lvl3pPr marL="1371600" lvl="2" indent="-298450" algn="l">
              <a:lnSpc>
                <a:spcPct val="115000"/>
              </a:lnSpc>
              <a:spcBef>
                <a:spcPts val="0"/>
              </a:spcBef>
              <a:spcAft>
                <a:spcPts val="0"/>
              </a:spcAft>
              <a:buClr>
                <a:srgbClr val="000000"/>
              </a:buClr>
              <a:buSzPts val="1100"/>
              <a:buChar char="■"/>
              <a:defRPr>
                <a:solidFill>
                  <a:srgbClr val="000000"/>
                </a:solidFill>
              </a:defRPr>
            </a:lvl3pPr>
            <a:lvl4pPr marL="1828800" lvl="3" indent="-298450" algn="l">
              <a:lnSpc>
                <a:spcPct val="115000"/>
              </a:lnSpc>
              <a:spcBef>
                <a:spcPts val="0"/>
              </a:spcBef>
              <a:spcAft>
                <a:spcPts val="0"/>
              </a:spcAft>
              <a:buClr>
                <a:srgbClr val="000000"/>
              </a:buClr>
              <a:buSzPts val="1100"/>
              <a:buChar char="●"/>
              <a:defRPr>
                <a:solidFill>
                  <a:srgbClr val="000000"/>
                </a:solidFill>
              </a:defRPr>
            </a:lvl4pPr>
            <a:lvl5pPr marL="2286000" lvl="4" indent="-298450" algn="l">
              <a:lnSpc>
                <a:spcPct val="115000"/>
              </a:lnSpc>
              <a:spcBef>
                <a:spcPts val="0"/>
              </a:spcBef>
              <a:spcAft>
                <a:spcPts val="0"/>
              </a:spcAft>
              <a:buClr>
                <a:srgbClr val="000000"/>
              </a:buClr>
              <a:buSzPts val="1100"/>
              <a:buChar char="○"/>
              <a:defRPr>
                <a:solidFill>
                  <a:srgbClr val="000000"/>
                </a:solidFill>
              </a:defRPr>
            </a:lvl5pPr>
            <a:lvl6pPr marL="2743200" lvl="5" indent="-298450" algn="l">
              <a:lnSpc>
                <a:spcPct val="115000"/>
              </a:lnSpc>
              <a:spcBef>
                <a:spcPts val="0"/>
              </a:spcBef>
              <a:spcAft>
                <a:spcPts val="0"/>
              </a:spcAft>
              <a:buClr>
                <a:srgbClr val="000000"/>
              </a:buClr>
              <a:buSzPts val="1100"/>
              <a:buChar char="■"/>
              <a:defRPr>
                <a:solidFill>
                  <a:srgbClr val="000000"/>
                </a:solidFill>
              </a:defRPr>
            </a:lvl6pPr>
            <a:lvl7pPr marL="3200400" lvl="6" indent="-298450" algn="l">
              <a:lnSpc>
                <a:spcPct val="115000"/>
              </a:lnSpc>
              <a:spcBef>
                <a:spcPts val="0"/>
              </a:spcBef>
              <a:spcAft>
                <a:spcPts val="0"/>
              </a:spcAft>
              <a:buClr>
                <a:srgbClr val="000000"/>
              </a:buClr>
              <a:buSzPts val="1100"/>
              <a:buChar char="●"/>
              <a:defRPr>
                <a:solidFill>
                  <a:srgbClr val="000000"/>
                </a:solidFill>
              </a:defRPr>
            </a:lvl7pPr>
            <a:lvl8pPr marL="3657600" lvl="7" indent="-298450" algn="l">
              <a:lnSpc>
                <a:spcPct val="115000"/>
              </a:lnSpc>
              <a:spcBef>
                <a:spcPts val="0"/>
              </a:spcBef>
              <a:spcAft>
                <a:spcPts val="0"/>
              </a:spcAft>
              <a:buClr>
                <a:srgbClr val="000000"/>
              </a:buClr>
              <a:buSzPts val="1100"/>
              <a:buChar char="○"/>
              <a:defRPr>
                <a:solidFill>
                  <a:srgbClr val="000000"/>
                </a:solidFill>
              </a:defRPr>
            </a:lvl8pPr>
            <a:lvl9pPr marL="4114800" lvl="8" indent="-298450" algn="l">
              <a:lnSpc>
                <a:spcPct val="115000"/>
              </a:lnSpc>
              <a:spcBef>
                <a:spcPts val="0"/>
              </a:spcBef>
              <a:spcAft>
                <a:spcPts val="0"/>
              </a:spcAft>
              <a:buClr>
                <a:srgbClr val="000000"/>
              </a:buClr>
              <a:buSzPts val="1100"/>
              <a:buChar char="■"/>
              <a:defRPr>
                <a:solidFill>
                  <a:srgbClr val="000000"/>
                </a:solidFill>
              </a:defRPr>
            </a:lvl9pPr>
          </a:lstStyle>
          <a:p>
            <a:endParaRPr/>
          </a:p>
        </p:txBody>
      </p:sp>
      <p:sp>
        <p:nvSpPr>
          <p:cNvPr id="128" name="Google Shape;128;p25"/>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3"/>
        <p:cNvGrpSpPr/>
        <p:nvPr/>
      </p:nvGrpSpPr>
      <p:grpSpPr>
        <a:xfrm>
          <a:off x="0" y="0"/>
          <a:ext cx="0" cy="0"/>
          <a:chOff x="0" y="0"/>
          <a:chExt cx="0" cy="0"/>
        </a:xfrm>
      </p:grpSpPr>
      <p:sp>
        <p:nvSpPr>
          <p:cNvPr id="134" name="Google Shape;134;p27"/>
          <p:cNvSpPr txBox="1">
            <a:spLocks noGrp="1"/>
          </p:cNvSpPr>
          <p:nvPr>
            <p:ph type="title"/>
          </p:nvPr>
        </p:nvSpPr>
        <p:spPr>
          <a:xfrm>
            <a:off x="311700" y="2164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5" name="Google Shape;135;p27"/>
          <p:cNvSpPr txBox="1">
            <a:spLocks noGrp="1"/>
          </p:cNvSpPr>
          <p:nvPr>
            <p:ph type="body" idx="1"/>
          </p:nvPr>
        </p:nvSpPr>
        <p:spPr>
          <a:xfrm>
            <a:off x="311700" y="923875"/>
            <a:ext cx="8520600" cy="38745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0000"/>
              </a:buClr>
              <a:buSzPts val="1800"/>
              <a:buChar char="●"/>
              <a:defRPr>
                <a:solidFill>
                  <a:srgbClr val="000000"/>
                </a:solidFill>
              </a:defRPr>
            </a:lvl1pPr>
            <a:lvl2pPr marL="914400" lvl="1" indent="-317500" algn="l">
              <a:lnSpc>
                <a:spcPct val="115000"/>
              </a:lnSpc>
              <a:spcBef>
                <a:spcPts val="0"/>
              </a:spcBef>
              <a:spcAft>
                <a:spcPts val="0"/>
              </a:spcAft>
              <a:buClr>
                <a:srgbClr val="000000"/>
              </a:buClr>
              <a:buSzPts val="1400"/>
              <a:buChar char="○"/>
              <a:defRPr>
                <a:solidFill>
                  <a:srgbClr val="000000"/>
                </a:solidFill>
              </a:defRPr>
            </a:lvl2pPr>
            <a:lvl3pPr marL="1371600" lvl="2" indent="-317500" algn="l">
              <a:lnSpc>
                <a:spcPct val="115000"/>
              </a:lnSpc>
              <a:spcBef>
                <a:spcPts val="0"/>
              </a:spcBef>
              <a:spcAft>
                <a:spcPts val="0"/>
              </a:spcAft>
              <a:buClr>
                <a:srgbClr val="000000"/>
              </a:buClr>
              <a:buSzPts val="1400"/>
              <a:buChar char="■"/>
              <a:defRPr>
                <a:solidFill>
                  <a:srgbClr val="000000"/>
                </a:solidFill>
              </a:defRPr>
            </a:lvl3pPr>
            <a:lvl4pPr marL="1828800" lvl="3" indent="-317500" algn="l">
              <a:lnSpc>
                <a:spcPct val="115000"/>
              </a:lnSpc>
              <a:spcBef>
                <a:spcPts val="0"/>
              </a:spcBef>
              <a:spcAft>
                <a:spcPts val="0"/>
              </a:spcAft>
              <a:buClr>
                <a:srgbClr val="000000"/>
              </a:buClr>
              <a:buSzPts val="1400"/>
              <a:buChar char="●"/>
              <a:defRPr>
                <a:solidFill>
                  <a:srgbClr val="000000"/>
                </a:solidFill>
              </a:defRPr>
            </a:lvl4pPr>
            <a:lvl5pPr marL="2286000" lvl="4" indent="-317500" algn="l">
              <a:lnSpc>
                <a:spcPct val="115000"/>
              </a:lnSpc>
              <a:spcBef>
                <a:spcPts val="0"/>
              </a:spcBef>
              <a:spcAft>
                <a:spcPts val="0"/>
              </a:spcAft>
              <a:buClr>
                <a:srgbClr val="000000"/>
              </a:buClr>
              <a:buSzPts val="1400"/>
              <a:buChar char="○"/>
              <a:defRPr>
                <a:solidFill>
                  <a:srgbClr val="000000"/>
                </a:solidFill>
              </a:defRPr>
            </a:lvl5pPr>
            <a:lvl6pPr marL="2743200" lvl="5" indent="-317500" algn="l">
              <a:lnSpc>
                <a:spcPct val="115000"/>
              </a:lnSpc>
              <a:spcBef>
                <a:spcPts val="0"/>
              </a:spcBef>
              <a:spcAft>
                <a:spcPts val="0"/>
              </a:spcAft>
              <a:buClr>
                <a:srgbClr val="000000"/>
              </a:buClr>
              <a:buSzPts val="1400"/>
              <a:buChar char="■"/>
              <a:defRPr>
                <a:solidFill>
                  <a:srgbClr val="000000"/>
                </a:solidFill>
              </a:defRPr>
            </a:lvl6pPr>
            <a:lvl7pPr marL="3200400" lvl="6" indent="-317500" algn="l">
              <a:lnSpc>
                <a:spcPct val="115000"/>
              </a:lnSpc>
              <a:spcBef>
                <a:spcPts val="0"/>
              </a:spcBef>
              <a:spcAft>
                <a:spcPts val="0"/>
              </a:spcAft>
              <a:buClr>
                <a:srgbClr val="000000"/>
              </a:buClr>
              <a:buSzPts val="1400"/>
              <a:buChar char="●"/>
              <a:defRPr>
                <a:solidFill>
                  <a:srgbClr val="000000"/>
                </a:solidFill>
              </a:defRPr>
            </a:lvl7pPr>
            <a:lvl8pPr marL="3657600" lvl="7" indent="-317500" algn="l">
              <a:lnSpc>
                <a:spcPct val="115000"/>
              </a:lnSpc>
              <a:spcBef>
                <a:spcPts val="0"/>
              </a:spcBef>
              <a:spcAft>
                <a:spcPts val="0"/>
              </a:spcAft>
              <a:buClr>
                <a:srgbClr val="000000"/>
              </a:buClr>
              <a:buSzPts val="1400"/>
              <a:buChar char="○"/>
              <a:defRPr>
                <a:solidFill>
                  <a:srgbClr val="000000"/>
                </a:solidFill>
              </a:defRPr>
            </a:lvl8pPr>
            <a:lvl9pPr marL="4114800" lvl="8" indent="-317500" algn="l">
              <a:lnSpc>
                <a:spcPct val="115000"/>
              </a:lnSpc>
              <a:spcBef>
                <a:spcPts val="0"/>
              </a:spcBef>
              <a:spcAft>
                <a:spcPts val="0"/>
              </a:spcAft>
              <a:buClr>
                <a:srgbClr val="000000"/>
              </a:buClr>
              <a:buSzPts val="1400"/>
              <a:buChar char="■"/>
              <a:defRPr>
                <a:solidFill>
                  <a:srgbClr val="000000"/>
                </a:solidFill>
              </a:defRPr>
            </a:lvl9pPr>
          </a:lstStyle>
          <a:p>
            <a:endParaRPr/>
          </a:p>
        </p:txBody>
      </p:sp>
      <p:sp>
        <p:nvSpPr>
          <p:cNvPr id="136" name="Google Shape;136;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7"/>
        <p:cNvGrpSpPr/>
        <p:nvPr/>
      </p:nvGrpSpPr>
      <p:grpSpPr>
        <a:xfrm>
          <a:off x="0" y="0"/>
          <a:ext cx="0" cy="0"/>
          <a:chOff x="0" y="0"/>
          <a:chExt cx="0" cy="0"/>
        </a:xfrm>
      </p:grpSpPr>
      <p:sp>
        <p:nvSpPr>
          <p:cNvPr id="138" name="Google Shape;138;p2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39" name="Google Shape;139;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0"/>
        <p:cNvGrpSpPr/>
        <p:nvPr/>
      </p:nvGrpSpPr>
      <p:grpSpPr>
        <a:xfrm>
          <a:off x="0" y="0"/>
          <a:ext cx="0" cy="0"/>
          <a:chOff x="0" y="0"/>
          <a:chExt cx="0" cy="0"/>
        </a:xfrm>
      </p:grpSpPr>
      <p:sp>
        <p:nvSpPr>
          <p:cNvPr id="141" name="Google Shape;141;p29"/>
          <p:cNvSpPr txBox="1">
            <a:spLocks noGrp="1"/>
          </p:cNvSpPr>
          <p:nvPr>
            <p:ph type="title"/>
          </p:nvPr>
        </p:nvSpPr>
        <p:spPr>
          <a:xfrm>
            <a:off x="311700" y="2164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2" name="Google Shape;142;p29"/>
          <p:cNvSpPr txBox="1">
            <a:spLocks noGrp="1"/>
          </p:cNvSpPr>
          <p:nvPr>
            <p:ph type="body" idx="1"/>
          </p:nvPr>
        </p:nvSpPr>
        <p:spPr>
          <a:xfrm>
            <a:off x="311700" y="1152475"/>
            <a:ext cx="3999900" cy="36720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rgbClr val="000000"/>
              </a:buClr>
              <a:buSzPts val="1400"/>
              <a:buChar char="●"/>
              <a:defRPr sz="1400">
                <a:solidFill>
                  <a:srgbClr val="000000"/>
                </a:solidFill>
              </a:defRPr>
            </a:lvl1pPr>
            <a:lvl2pPr marL="914400" lvl="1" indent="-304800" algn="l">
              <a:lnSpc>
                <a:spcPct val="115000"/>
              </a:lnSpc>
              <a:spcBef>
                <a:spcPts val="0"/>
              </a:spcBef>
              <a:spcAft>
                <a:spcPts val="0"/>
              </a:spcAft>
              <a:buClr>
                <a:srgbClr val="000000"/>
              </a:buClr>
              <a:buSzPts val="1200"/>
              <a:buChar char="○"/>
              <a:defRPr sz="1200">
                <a:solidFill>
                  <a:srgbClr val="000000"/>
                </a:solidFill>
              </a:defRPr>
            </a:lvl2pPr>
            <a:lvl3pPr marL="1371600" lvl="2" indent="-304800" algn="l">
              <a:lnSpc>
                <a:spcPct val="115000"/>
              </a:lnSpc>
              <a:spcBef>
                <a:spcPts val="0"/>
              </a:spcBef>
              <a:spcAft>
                <a:spcPts val="0"/>
              </a:spcAft>
              <a:buClr>
                <a:srgbClr val="000000"/>
              </a:buClr>
              <a:buSzPts val="1200"/>
              <a:buChar char="■"/>
              <a:defRPr sz="1200">
                <a:solidFill>
                  <a:srgbClr val="000000"/>
                </a:solidFill>
              </a:defRPr>
            </a:lvl3pPr>
            <a:lvl4pPr marL="1828800" lvl="3" indent="-304800" algn="l">
              <a:lnSpc>
                <a:spcPct val="115000"/>
              </a:lnSpc>
              <a:spcBef>
                <a:spcPts val="0"/>
              </a:spcBef>
              <a:spcAft>
                <a:spcPts val="0"/>
              </a:spcAft>
              <a:buClr>
                <a:srgbClr val="000000"/>
              </a:buClr>
              <a:buSzPts val="1200"/>
              <a:buChar char="●"/>
              <a:defRPr sz="1200">
                <a:solidFill>
                  <a:srgbClr val="000000"/>
                </a:solidFill>
              </a:defRPr>
            </a:lvl4pPr>
            <a:lvl5pPr marL="2286000" lvl="4" indent="-304800" algn="l">
              <a:lnSpc>
                <a:spcPct val="115000"/>
              </a:lnSpc>
              <a:spcBef>
                <a:spcPts val="0"/>
              </a:spcBef>
              <a:spcAft>
                <a:spcPts val="0"/>
              </a:spcAft>
              <a:buClr>
                <a:srgbClr val="000000"/>
              </a:buClr>
              <a:buSzPts val="1200"/>
              <a:buChar char="○"/>
              <a:defRPr sz="1200">
                <a:solidFill>
                  <a:srgbClr val="000000"/>
                </a:solidFill>
              </a:defRPr>
            </a:lvl5pPr>
            <a:lvl6pPr marL="2743200" lvl="5" indent="-304800" algn="l">
              <a:lnSpc>
                <a:spcPct val="115000"/>
              </a:lnSpc>
              <a:spcBef>
                <a:spcPts val="0"/>
              </a:spcBef>
              <a:spcAft>
                <a:spcPts val="0"/>
              </a:spcAft>
              <a:buClr>
                <a:srgbClr val="000000"/>
              </a:buClr>
              <a:buSzPts val="1200"/>
              <a:buChar char="■"/>
              <a:defRPr sz="1200">
                <a:solidFill>
                  <a:srgbClr val="000000"/>
                </a:solidFill>
              </a:defRPr>
            </a:lvl6pPr>
            <a:lvl7pPr marL="3200400" lvl="6" indent="-304800" algn="l">
              <a:lnSpc>
                <a:spcPct val="115000"/>
              </a:lnSpc>
              <a:spcBef>
                <a:spcPts val="0"/>
              </a:spcBef>
              <a:spcAft>
                <a:spcPts val="0"/>
              </a:spcAft>
              <a:buClr>
                <a:srgbClr val="000000"/>
              </a:buClr>
              <a:buSzPts val="1200"/>
              <a:buChar char="●"/>
              <a:defRPr sz="1200">
                <a:solidFill>
                  <a:srgbClr val="000000"/>
                </a:solidFill>
              </a:defRPr>
            </a:lvl7pPr>
            <a:lvl8pPr marL="3657600" lvl="7" indent="-304800" algn="l">
              <a:lnSpc>
                <a:spcPct val="115000"/>
              </a:lnSpc>
              <a:spcBef>
                <a:spcPts val="0"/>
              </a:spcBef>
              <a:spcAft>
                <a:spcPts val="0"/>
              </a:spcAft>
              <a:buClr>
                <a:srgbClr val="000000"/>
              </a:buClr>
              <a:buSzPts val="1200"/>
              <a:buChar char="○"/>
              <a:defRPr sz="1200">
                <a:solidFill>
                  <a:srgbClr val="000000"/>
                </a:solidFill>
              </a:defRPr>
            </a:lvl8pPr>
            <a:lvl9pPr marL="4114800" lvl="8" indent="-304800" algn="l">
              <a:lnSpc>
                <a:spcPct val="115000"/>
              </a:lnSpc>
              <a:spcBef>
                <a:spcPts val="0"/>
              </a:spcBef>
              <a:spcAft>
                <a:spcPts val="0"/>
              </a:spcAft>
              <a:buClr>
                <a:srgbClr val="000000"/>
              </a:buClr>
              <a:buSzPts val="1200"/>
              <a:buChar char="■"/>
              <a:defRPr sz="1200">
                <a:solidFill>
                  <a:srgbClr val="000000"/>
                </a:solidFill>
              </a:defRPr>
            </a:lvl9pPr>
          </a:lstStyle>
          <a:p>
            <a:endParaRPr/>
          </a:p>
        </p:txBody>
      </p:sp>
      <p:sp>
        <p:nvSpPr>
          <p:cNvPr id="143" name="Google Shape;143;p29"/>
          <p:cNvSpPr txBox="1">
            <a:spLocks noGrp="1"/>
          </p:cNvSpPr>
          <p:nvPr>
            <p:ph type="body" idx="2"/>
          </p:nvPr>
        </p:nvSpPr>
        <p:spPr>
          <a:xfrm>
            <a:off x="4832400" y="1152475"/>
            <a:ext cx="3999900" cy="36720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rgbClr val="000000"/>
              </a:buClr>
              <a:buSzPts val="1400"/>
              <a:buChar char="●"/>
              <a:defRPr sz="1400">
                <a:solidFill>
                  <a:srgbClr val="000000"/>
                </a:solidFill>
              </a:defRPr>
            </a:lvl1pPr>
            <a:lvl2pPr marL="914400" lvl="1" indent="-304800" algn="l">
              <a:lnSpc>
                <a:spcPct val="115000"/>
              </a:lnSpc>
              <a:spcBef>
                <a:spcPts val="0"/>
              </a:spcBef>
              <a:spcAft>
                <a:spcPts val="0"/>
              </a:spcAft>
              <a:buClr>
                <a:srgbClr val="000000"/>
              </a:buClr>
              <a:buSzPts val="1200"/>
              <a:buChar char="○"/>
              <a:defRPr sz="1200">
                <a:solidFill>
                  <a:srgbClr val="000000"/>
                </a:solidFill>
              </a:defRPr>
            </a:lvl2pPr>
            <a:lvl3pPr marL="1371600" lvl="2" indent="-304800" algn="l">
              <a:lnSpc>
                <a:spcPct val="115000"/>
              </a:lnSpc>
              <a:spcBef>
                <a:spcPts val="0"/>
              </a:spcBef>
              <a:spcAft>
                <a:spcPts val="0"/>
              </a:spcAft>
              <a:buClr>
                <a:srgbClr val="000000"/>
              </a:buClr>
              <a:buSzPts val="1200"/>
              <a:buChar char="■"/>
              <a:defRPr sz="1200">
                <a:solidFill>
                  <a:srgbClr val="000000"/>
                </a:solidFill>
              </a:defRPr>
            </a:lvl3pPr>
            <a:lvl4pPr marL="1828800" lvl="3" indent="-304800" algn="l">
              <a:lnSpc>
                <a:spcPct val="115000"/>
              </a:lnSpc>
              <a:spcBef>
                <a:spcPts val="0"/>
              </a:spcBef>
              <a:spcAft>
                <a:spcPts val="0"/>
              </a:spcAft>
              <a:buClr>
                <a:srgbClr val="000000"/>
              </a:buClr>
              <a:buSzPts val="1200"/>
              <a:buChar char="●"/>
              <a:defRPr sz="1200">
                <a:solidFill>
                  <a:srgbClr val="000000"/>
                </a:solidFill>
              </a:defRPr>
            </a:lvl4pPr>
            <a:lvl5pPr marL="2286000" lvl="4" indent="-304800" algn="l">
              <a:lnSpc>
                <a:spcPct val="115000"/>
              </a:lnSpc>
              <a:spcBef>
                <a:spcPts val="0"/>
              </a:spcBef>
              <a:spcAft>
                <a:spcPts val="0"/>
              </a:spcAft>
              <a:buClr>
                <a:srgbClr val="000000"/>
              </a:buClr>
              <a:buSzPts val="1200"/>
              <a:buChar char="○"/>
              <a:defRPr sz="1200">
                <a:solidFill>
                  <a:srgbClr val="000000"/>
                </a:solidFill>
              </a:defRPr>
            </a:lvl5pPr>
            <a:lvl6pPr marL="2743200" lvl="5" indent="-304800" algn="l">
              <a:lnSpc>
                <a:spcPct val="115000"/>
              </a:lnSpc>
              <a:spcBef>
                <a:spcPts val="0"/>
              </a:spcBef>
              <a:spcAft>
                <a:spcPts val="0"/>
              </a:spcAft>
              <a:buClr>
                <a:srgbClr val="000000"/>
              </a:buClr>
              <a:buSzPts val="1200"/>
              <a:buChar char="■"/>
              <a:defRPr sz="1200">
                <a:solidFill>
                  <a:srgbClr val="000000"/>
                </a:solidFill>
              </a:defRPr>
            </a:lvl6pPr>
            <a:lvl7pPr marL="3200400" lvl="6" indent="-304800" algn="l">
              <a:lnSpc>
                <a:spcPct val="115000"/>
              </a:lnSpc>
              <a:spcBef>
                <a:spcPts val="0"/>
              </a:spcBef>
              <a:spcAft>
                <a:spcPts val="0"/>
              </a:spcAft>
              <a:buClr>
                <a:srgbClr val="000000"/>
              </a:buClr>
              <a:buSzPts val="1200"/>
              <a:buChar char="●"/>
              <a:defRPr sz="1200">
                <a:solidFill>
                  <a:srgbClr val="000000"/>
                </a:solidFill>
              </a:defRPr>
            </a:lvl7pPr>
            <a:lvl8pPr marL="3657600" lvl="7" indent="-304800" algn="l">
              <a:lnSpc>
                <a:spcPct val="115000"/>
              </a:lnSpc>
              <a:spcBef>
                <a:spcPts val="0"/>
              </a:spcBef>
              <a:spcAft>
                <a:spcPts val="0"/>
              </a:spcAft>
              <a:buClr>
                <a:srgbClr val="000000"/>
              </a:buClr>
              <a:buSzPts val="1200"/>
              <a:buChar char="○"/>
              <a:defRPr sz="1200">
                <a:solidFill>
                  <a:srgbClr val="000000"/>
                </a:solidFill>
              </a:defRPr>
            </a:lvl8pPr>
            <a:lvl9pPr marL="4114800" lvl="8" indent="-304800" algn="l">
              <a:lnSpc>
                <a:spcPct val="115000"/>
              </a:lnSpc>
              <a:spcBef>
                <a:spcPts val="0"/>
              </a:spcBef>
              <a:spcAft>
                <a:spcPts val="0"/>
              </a:spcAft>
              <a:buClr>
                <a:srgbClr val="000000"/>
              </a:buClr>
              <a:buSzPts val="1200"/>
              <a:buChar char="■"/>
              <a:defRPr sz="1200">
                <a:solidFill>
                  <a:srgbClr val="000000"/>
                </a:solidFill>
              </a:defRPr>
            </a:lvl9pPr>
          </a:lstStyle>
          <a:p>
            <a:endParaRPr/>
          </a:p>
        </p:txBody>
      </p:sp>
      <p:sp>
        <p:nvSpPr>
          <p:cNvPr id="144" name="Google Shape;144;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5"/>
        <p:cNvGrpSpPr/>
        <p:nvPr/>
      </p:nvGrpSpPr>
      <p:grpSpPr>
        <a:xfrm>
          <a:off x="0" y="0"/>
          <a:ext cx="0" cy="0"/>
          <a:chOff x="0" y="0"/>
          <a:chExt cx="0" cy="0"/>
        </a:xfrm>
      </p:grpSpPr>
      <p:sp>
        <p:nvSpPr>
          <p:cNvPr id="146" name="Google Shape;146;p30"/>
          <p:cNvSpPr txBox="1">
            <a:spLocks noGrp="1"/>
          </p:cNvSpPr>
          <p:nvPr>
            <p:ph type="title"/>
          </p:nvPr>
        </p:nvSpPr>
        <p:spPr>
          <a:xfrm>
            <a:off x="311700" y="2164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7" name="Google Shape;147;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48"/>
        <p:cNvGrpSpPr/>
        <p:nvPr/>
      </p:nvGrpSpPr>
      <p:grpSpPr>
        <a:xfrm>
          <a:off x="0" y="0"/>
          <a:ext cx="0" cy="0"/>
          <a:chOff x="0" y="0"/>
          <a:chExt cx="0" cy="0"/>
        </a:xfrm>
      </p:grpSpPr>
      <p:sp>
        <p:nvSpPr>
          <p:cNvPr id="149" name="Google Shape;149;p31"/>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50" name="Google Shape;150;p31"/>
          <p:cNvSpPr txBox="1">
            <a:spLocks noGrp="1"/>
          </p:cNvSpPr>
          <p:nvPr>
            <p:ph type="body" idx="1"/>
          </p:nvPr>
        </p:nvSpPr>
        <p:spPr>
          <a:xfrm>
            <a:off x="311700" y="1389600"/>
            <a:ext cx="3777000" cy="34155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chemeClr val="dk1"/>
              </a:buClr>
              <a:buSzPts val="1200"/>
              <a:buChar char="●"/>
              <a:defRPr sz="12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151" name="Google Shape;151;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2"/>
        <p:cNvGrpSpPr/>
        <p:nvPr/>
      </p:nvGrpSpPr>
      <p:grpSpPr>
        <a:xfrm>
          <a:off x="0" y="0"/>
          <a:ext cx="0" cy="0"/>
          <a:chOff x="0" y="0"/>
          <a:chExt cx="0" cy="0"/>
        </a:xfrm>
      </p:grpSpPr>
      <p:sp>
        <p:nvSpPr>
          <p:cNvPr id="153" name="Google Shape;153;p32"/>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54" name="Google Shape;154;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923875"/>
            <a:ext cx="8520600" cy="38745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000000"/>
              </a:buClr>
              <a:buSzPts val="1800"/>
              <a:buChar char="●"/>
              <a:defRPr>
                <a:solidFill>
                  <a:srgbClr val="000000"/>
                </a:solidFill>
              </a:defRPr>
            </a:lvl1pPr>
            <a:lvl2pPr marL="914400" lvl="1" indent="-317500">
              <a:spcBef>
                <a:spcPts val="0"/>
              </a:spcBef>
              <a:spcAft>
                <a:spcPts val="0"/>
              </a:spcAft>
              <a:buClr>
                <a:srgbClr val="000000"/>
              </a:buClr>
              <a:buSzPts val="1400"/>
              <a:buChar char="○"/>
              <a:defRPr>
                <a:solidFill>
                  <a:srgbClr val="000000"/>
                </a:solidFill>
              </a:defRPr>
            </a:lvl2pPr>
            <a:lvl3pPr marL="1371600" lvl="2" indent="-317500">
              <a:spcBef>
                <a:spcPts val="0"/>
              </a:spcBef>
              <a:spcAft>
                <a:spcPts val="0"/>
              </a:spcAft>
              <a:buClr>
                <a:srgbClr val="000000"/>
              </a:buClr>
              <a:buSzPts val="1400"/>
              <a:buChar char="■"/>
              <a:defRPr>
                <a:solidFill>
                  <a:srgbClr val="000000"/>
                </a:solidFill>
              </a:defRPr>
            </a:lvl3pPr>
            <a:lvl4pPr marL="1828800" lvl="3" indent="-317500">
              <a:spcBef>
                <a:spcPts val="0"/>
              </a:spcBef>
              <a:spcAft>
                <a:spcPts val="0"/>
              </a:spcAft>
              <a:buClr>
                <a:srgbClr val="000000"/>
              </a:buClr>
              <a:buSzPts val="1400"/>
              <a:buChar char="●"/>
              <a:defRPr>
                <a:solidFill>
                  <a:srgbClr val="000000"/>
                </a:solidFill>
              </a:defRPr>
            </a:lvl4pPr>
            <a:lvl5pPr marL="2286000" lvl="4" indent="-317500">
              <a:spcBef>
                <a:spcPts val="0"/>
              </a:spcBef>
              <a:spcAft>
                <a:spcPts val="0"/>
              </a:spcAft>
              <a:buClr>
                <a:srgbClr val="000000"/>
              </a:buClr>
              <a:buSzPts val="1400"/>
              <a:buChar char="○"/>
              <a:defRPr>
                <a:solidFill>
                  <a:srgbClr val="000000"/>
                </a:solidFill>
              </a:defRPr>
            </a:lvl5pPr>
            <a:lvl6pPr marL="2743200" lvl="5" indent="-317500">
              <a:spcBef>
                <a:spcPts val="0"/>
              </a:spcBef>
              <a:spcAft>
                <a:spcPts val="0"/>
              </a:spcAft>
              <a:buClr>
                <a:srgbClr val="000000"/>
              </a:buClr>
              <a:buSzPts val="1400"/>
              <a:buChar char="■"/>
              <a:defRPr>
                <a:solidFill>
                  <a:srgbClr val="000000"/>
                </a:solidFill>
              </a:defRPr>
            </a:lvl6pPr>
            <a:lvl7pPr marL="3200400" lvl="6" indent="-317500">
              <a:spcBef>
                <a:spcPts val="0"/>
              </a:spcBef>
              <a:spcAft>
                <a:spcPts val="0"/>
              </a:spcAft>
              <a:buClr>
                <a:srgbClr val="000000"/>
              </a:buClr>
              <a:buSzPts val="1400"/>
              <a:buChar char="●"/>
              <a:defRPr>
                <a:solidFill>
                  <a:srgbClr val="000000"/>
                </a:solidFill>
              </a:defRPr>
            </a:lvl7pPr>
            <a:lvl8pPr marL="3657600" lvl="7" indent="-317500">
              <a:spcBef>
                <a:spcPts val="0"/>
              </a:spcBef>
              <a:spcAft>
                <a:spcPts val="0"/>
              </a:spcAft>
              <a:buClr>
                <a:srgbClr val="000000"/>
              </a:buClr>
              <a:buSzPts val="1400"/>
              <a:buChar char="○"/>
              <a:defRPr>
                <a:solidFill>
                  <a:srgbClr val="000000"/>
                </a:solidFill>
              </a:defRPr>
            </a:lvl8pPr>
            <a:lvl9pPr marL="4114800" lvl="8" indent="-317500">
              <a:spcBef>
                <a:spcPts val="0"/>
              </a:spcBef>
              <a:spcAft>
                <a:spcPts val="0"/>
              </a:spcAft>
              <a:buClr>
                <a:srgbClr val="000000"/>
              </a:buClr>
              <a:buSzPts val="1400"/>
              <a:buChar char="■"/>
              <a:defRPr>
                <a:solidFill>
                  <a:srgbClr val="000000"/>
                </a:solidFill>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5"/>
        <p:cNvGrpSpPr/>
        <p:nvPr/>
      </p:nvGrpSpPr>
      <p:grpSpPr>
        <a:xfrm>
          <a:off x="0" y="0"/>
          <a:ext cx="0" cy="0"/>
          <a:chOff x="0" y="0"/>
          <a:chExt cx="0" cy="0"/>
        </a:xfrm>
      </p:grpSpPr>
      <p:sp>
        <p:nvSpPr>
          <p:cNvPr id="156" name="Google Shape;156;p3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33"/>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58" name="Google Shape;158;p33"/>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59" name="Google Shape;159;p33"/>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Clr>
                <a:srgbClr val="000000"/>
              </a:buClr>
              <a:buSzPts val="1800"/>
              <a:buChar char="●"/>
              <a:defRPr>
                <a:solidFill>
                  <a:srgbClr val="000000"/>
                </a:solidFill>
              </a:defRPr>
            </a:lvl1pPr>
            <a:lvl2pPr marL="914400" lvl="1" indent="-317500" algn="l">
              <a:lnSpc>
                <a:spcPct val="115000"/>
              </a:lnSpc>
              <a:spcBef>
                <a:spcPts val="0"/>
              </a:spcBef>
              <a:spcAft>
                <a:spcPts val="0"/>
              </a:spcAft>
              <a:buClr>
                <a:srgbClr val="000000"/>
              </a:buClr>
              <a:buSzPts val="1400"/>
              <a:buChar char="○"/>
              <a:defRPr>
                <a:solidFill>
                  <a:srgbClr val="000000"/>
                </a:solidFill>
              </a:defRPr>
            </a:lvl2pPr>
            <a:lvl3pPr marL="1371600" lvl="2" indent="-317500" algn="l">
              <a:lnSpc>
                <a:spcPct val="115000"/>
              </a:lnSpc>
              <a:spcBef>
                <a:spcPts val="0"/>
              </a:spcBef>
              <a:spcAft>
                <a:spcPts val="0"/>
              </a:spcAft>
              <a:buClr>
                <a:srgbClr val="000000"/>
              </a:buClr>
              <a:buSzPts val="1400"/>
              <a:buChar char="■"/>
              <a:defRPr>
                <a:solidFill>
                  <a:srgbClr val="000000"/>
                </a:solidFill>
              </a:defRPr>
            </a:lvl3pPr>
            <a:lvl4pPr marL="1828800" lvl="3" indent="-317500" algn="l">
              <a:lnSpc>
                <a:spcPct val="115000"/>
              </a:lnSpc>
              <a:spcBef>
                <a:spcPts val="0"/>
              </a:spcBef>
              <a:spcAft>
                <a:spcPts val="0"/>
              </a:spcAft>
              <a:buClr>
                <a:srgbClr val="000000"/>
              </a:buClr>
              <a:buSzPts val="1400"/>
              <a:buChar char="●"/>
              <a:defRPr>
                <a:solidFill>
                  <a:srgbClr val="000000"/>
                </a:solidFill>
              </a:defRPr>
            </a:lvl4pPr>
            <a:lvl5pPr marL="2286000" lvl="4" indent="-317500" algn="l">
              <a:lnSpc>
                <a:spcPct val="115000"/>
              </a:lnSpc>
              <a:spcBef>
                <a:spcPts val="0"/>
              </a:spcBef>
              <a:spcAft>
                <a:spcPts val="0"/>
              </a:spcAft>
              <a:buClr>
                <a:srgbClr val="000000"/>
              </a:buClr>
              <a:buSzPts val="1400"/>
              <a:buChar char="○"/>
              <a:defRPr>
                <a:solidFill>
                  <a:srgbClr val="000000"/>
                </a:solidFill>
              </a:defRPr>
            </a:lvl5pPr>
            <a:lvl6pPr marL="2743200" lvl="5" indent="-317500" algn="l">
              <a:lnSpc>
                <a:spcPct val="115000"/>
              </a:lnSpc>
              <a:spcBef>
                <a:spcPts val="0"/>
              </a:spcBef>
              <a:spcAft>
                <a:spcPts val="0"/>
              </a:spcAft>
              <a:buClr>
                <a:srgbClr val="000000"/>
              </a:buClr>
              <a:buSzPts val="1400"/>
              <a:buChar char="■"/>
              <a:defRPr>
                <a:solidFill>
                  <a:srgbClr val="000000"/>
                </a:solidFill>
              </a:defRPr>
            </a:lvl6pPr>
            <a:lvl7pPr marL="3200400" lvl="6" indent="-317500" algn="l">
              <a:lnSpc>
                <a:spcPct val="115000"/>
              </a:lnSpc>
              <a:spcBef>
                <a:spcPts val="0"/>
              </a:spcBef>
              <a:spcAft>
                <a:spcPts val="0"/>
              </a:spcAft>
              <a:buClr>
                <a:srgbClr val="000000"/>
              </a:buClr>
              <a:buSzPts val="1400"/>
              <a:buChar char="●"/>
              <a:defRPr>
                <a:solidFill>
                  <a:srgbClr val="000000"/>
                </a:solidFill>
              </a:defRPr>
            </a:lvl7pPr>
            <a:lvl8pPr marL="3657600" lvl="7" indent="-317500" algn="l">
              <a:lnSpc>
                <a:spcPct val="115000"/>
              </a:lnSpc>
              <a:spcBef>
                <a:spcPts val="0"/>
              </a:spcBef>
              <a:spcAft>
                <a:spcPts val="0"/>
              </a:spcAft>
              <a:buClr>
                <a:srgbClr val="000000"/>
              </a:buClr>
              <a:buSzPts val="1400"/>
              <a:buChar char="○"/>
              <a:defRPr>
                <a:solidFill>
                  <a:srgbClr val="000000"/>
                </a:solidFill>
              </a:defRPr>
            </a:lvl8pPr>
            <a:lvl9pPr marL="4114800" lvl="8" indent="-317500" algn="l">
              <a:lnSpc>
                <a:spcPct val="115000"/>
              </a:lnSpc>
              <a:spcBef>
                <a:spcPts val="0"/>
              </a:spcBef>
              <a:spcAft>
                <a:spcPts val="0"/>
              </a:spcAft>
              <a:buClr>
                <a:srgbClr val="000000"/>
              </a:buClr>
              <a:buSzPts val="1400"/>
              <a:buChar char="■"/>
              <a:defRPr>
                <a:solidFill>
                  <a:srgbClr val="000000"/>
                </a:solidFill>
              </a:defRPr>
            </a:lvl9pPr>
          </a:lstStyle>
          <a:p>
            <a:endParaRPr/>
          </a:p>
        </p:txBody>
      </p:sp>
      <p:sp>
        <p:nvSpPr>
          <p:cNvPr id="160" name="Google Shape;160;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1"/>
        <p:cNvGrpSpPr/>
        <p:nvPr/>
      </p:nvGrpSpPr>
      <p:grpSpPr>
        <a:xfrm>
          <a:off x="0" y="0"/>
          <a:ext cx="0" cy="0"/>
          <a:chOff x="0" y="0"/>
          <a:chExt cx="0" cy="0"/>
        </a:xfrm>
      </p:grpSpPr>
      <p:sp>
        <p:nvSpPr>
          <p:cNvPr id="162" name="Google Shape;162;p34"/>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63" name="Google Shape;163;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64"/>
        <p:cNvGrpSpPr/>
        <p:nvPr/>
      </p:nvGrpSpPr>
      <p:grpSpPr>
        <a:xfrm>
          <a:off x="0" y="0"/>
          <a:ext cx="0" cy="0"/>
          <a:chOff x="0" y="0"/>
          <a:chExt cx="0" cy="0"/>
        </a:xfrm>
      </p:grpSpPr>
      <p:sp>
        <p:nvSpPr>
          <p:cNvPr id="165" name="Google Shape;165;p35"/>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66" name="Google Shape;166;p35"/>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Clr>
                <a:schemeClr val="dk1"/>
              </a:buClr>
              <a:buSzPts val="1800"/>
              <a:buChar char="●"/>
              <a:defRPr>
                <a:solidFill>
                  <a:schemeClr val="dk1"/>
                </a:solidFill>
              </a:defRPr>
            </a:lvl1pPr>
            <a:lvl2pPr marL="914400" lvl="1" indent="-317500" algn="ctr">
              <a:lnSpc>
                <a:spcPct val="115000"/>
              </a:lnSpc>
              <a:spcBef>
                <a:spcPts val="0"/>
              </a:spcBef>
              <a:spcAft>
                <a:spcPts val="0"/>
              </a:spcAft>
              <a:buClr>
                <a:schemeClr val="dk1"/>
              </a:buClr>
              <a:buSzPts val="1400"/>
              <a:buChar char="○"/>
              <a:defRPr>
                <a:solidFill>
                  <a:schemeClr val="dk1"/>
                </a:solidFill>
              </a:defRPr>
            </a:lvl2pPr>
            <a:lvl3pPr marL="1371600" lvl="2" indent="-317500" algn="ctr">
              <a:lnSpc>
                <a:spcPct val="115000"/>
              </a:lnSpc>
              <a:spcBef>
                <a:spcPts val="0"/>
              </a:spcBef>
              <a:spcAft>
                <a:spcPts val="0"/>
              </a:spcAft>
              <a:buClr>
                <a:schemeClr val="dk1"/>
              </a:buClr>
              <a:buSzPts val="1400"/>
              <a:buChar char="■"/>
              <a:defRPr>
                <a:solidFill>
                  <a:schemeClr val="dk1"/>
                </a:solidFill>
              </a:defRPr>
            </a:lvl3pPr>
            <a:lvl4pPr marL="1828800" lvl="3" indent="-317500" algn="ctr">
              <a:lnSpc>
                <a:spcPct val="115000"/>
              </a:lnSpc>
              <a:spcBef>
                <a:spcPts val="0"/>
              </a:spcBef>
              <a:spcAft>
                <a:spcPts val="0"/>
              </a:spcAft>
              <a:buClr>
                <a:schemeClr val="dk1"/>
              </a:buClr>
              <a:buSzPts val="1400"/>
              <a:buChar char="●"/>
              <a:defRPr>
                <a:solidFill>
                  <a:schemeClr val="dk1"/>
                </a:solidFill>
              </a:defRPr>
            </a:lvl4pPr>
            <a:lvl5pPr marL="2286000" lvl="4" indent="-317500" algn="ctr">
              <a:lnSpc>
                <a:spcPct val="115000"/>
              </a:lnSpc>
              <a:spcBef>
                <a:spcPts val="0"/>
              </a:spcBef>
              <a:spcAft>
                <a:spcPts val="0"/>
              </a:spcAft>
              <a:buClr>
                <a:schemeClr val="dk1"/>
              </a:buClr>
              <a:buSzPts val="1400"/>
              <a:buChar char="○"/>
              <a:defRPr>
                <a:solidFill>
                  <a:schemeClr val="dk1"/>
                </a:solidFill>
              </a:defRPr>
            </a:lvl5pPr>
            <a:lvl6pPr marL="2743200" lvl="5" indent="-317500" algn="ctr">
              <a:lnSpc>
                <a:spcPct val="115000"/>
              </a:lnSpc>
              <a:spcBef>
                <a:spcPts val="0"/>
              </a:spcBef>
              <a:spcAft>
                <a:spcPts val="0"/>
              </a:spcAft>
              <a:buClr>
                <a:schemeClr val="dk1"/>
              </a:buClr>
              <a:buSzPts val="1400"/>
              <a:buChar char="■"/>
              <a:defRPr>
                <a:solidFill>
                  <a:schemeClr val="dk1"/>
                </a:solidFill>
              </a:defRPr>
            </a:lvl6pPr>
            <a:lvl7pPr marL="3200400" lvl="6" indent="-317500" algn="ctr">
              <a:lnSpc>
                <a:spcPct val="115000"/>
              </a:lnSpc>
              <a:spcBef>
                <a:spcPts val="0"/>
              </a:spcBef>
              <a:spcAft>
                <a:spcPts val="0"/>
              </a:spcAft>
              <a:buClr>
                <a:schemeClr val="dk1"/>
              </a:buClr>
              <a:buSzPts val="1400"/>
              <a:buChar char="●"/>
              <a:defRPr>
                <a:solidFill>
                  <a:schemeClr val="dk1"/>
                </a:solidFill>
              </a:defRPr>
            </a:lvl7pPr>
            <a:lvl8pPr marL="3657600" lvl="7" indent="-317500" algn="ctr">
              <a:lnSpc>
                <a:spcPct val="115000"/>
              </a:lnSpc>
              <a:spcBef>
                <a:spcPts val="0"/>
              </a:spcBef>
              <a:spcAft>
                <a:spcPts val="0"/>
              </a:spcAft>
              <a:buClr>
                <a:schemeClr val="dk1"/>
              </a:buClr>
              <a:buSzPts val="1400"/>
              <a:buChar char="○"/>
              <a:defRPr>
                <a:solidFill>
                  <a:schemeClr val="dk1"/>
                </a:solidFill>
              </a:defRPr>
            </a:lvl8pPr>
            <a:lvl9pPr marL="4114800" lvl="8" indent="-317500" algn="ctr">
              <a:lnSpc>
                <a:spcPct val="115000"/>
              </a:lnSpc>
              <a:spcBef>
                <a:spcPts val="0"/>
              </a:spcBef>
              <a:spcAft>
                <a:spcPts val="0"/>
              </a:spcAft>
              <a:buClr>
                <a:schemeClr val="dk1"/>
              </a:buClr>
              <a:buSzPts val="1400"/>
              <a:buChar char="■"/>
              <a:defRPr>
                <a:solidFill>
                  <a:schemeClr val="dk1"/>
                </a:solidFill>
              </a:defRPr>
            </a:lvl9pPr>
          </a:lstStyle>
          <a:p>
            <a:endParaRPr/>
          </a:p>
        </p:txBody>
      </p:sp>
      <p:sp>
        <p:nvSpPr>
          <p:cNvPr id="167" name="Google Shape;167;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8"/>
        <p:cNvGrpSpPr/>
        <p:nvPr/>
      </p:nvGrpSpPr>
      <p:grpSpPr>
        <a:xfrm>
          <a:off x="0" y="0"/>
          <a:ext cx="0" cy="0"/>
          <a:chOff x="0" y="0"/>
          <a:chExt cx="0" cy="0"/>
        </a:xfrm>
      </p:grpSpPr>
      <p:sp>
        <p:nvSpPr>
          <p:cNvPr id="169" name="Google Shape;169;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0"/>
        <p:cNvGrpSpPr/>
        <p:nvPr/>
      </p:nvGrpSpPr>
      <p:grpSpPr>
        <a:xfrm>
          <a:off x="0" y="0"/>
          <a:ext cx="0" cy="0"/>
          <a:chOff x="0" y="0"/>
          <a:chExt cx="0" cy="0"/>
        </a:xfrm>
      </p:grpSpPr>
      <p:sp>
        <p:nvSpPr>
          <p:cNvPr id="171" name="Google Shape;171;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2" name="Google Shape;172;p3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73" name="Google Shape;173;p37"/>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74" name="Google Shape;174;p37"/>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75" name="Google Shape;175;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1000"/>
              <a:buNone/>
              <a:defRPr/>
            </a:lvl1pPr>
            <a:lvl2pPr marL="0" lvl="1" indent="0" algn="r">
              <a:lnSpc>
                <a:spcPct val="100000"/>
              </a:lnSpc>
              <a:spcBef>
                <a:spcPts val="0"/>
              </a:spcBef>
              <a:spcAft>
                <a:spcPts val="0"/>
              </a:spcAft>
              <a:buSzPts val="1000"/>
              <a:buNone/>
              <a:defRPr/>
            </a:lvl2pPr>
            <a:lvl3pPr marL="0" lvl="2" indent="0" algn="r">
              <a:lnSpc>
                <a:spcPct val="100000"/>
              </a:lnSpc>
              <a:spcBef>
                <a:spcPts val="0"/>
              </a:spcBef>
              <a:spcAft>
                <a:spcPts val="0"/>
              </a:spcAft>
              <a:buSzPts val="1000"/>
              <a:buNone/>
              <a:defRPr/>
            </a:lvl3pPr>
            <a:lvl4pPr marL="0" lvl="3" indent="0" algn="r">
              <a:lnSpc>
                <a:spcPct val="100000"/>
              </a:lnSpc>
              <a:spcBef>
                <a:spcPts val="0"/>
              </a:spcBef>
              <a:spcAft>
                <a:spcPts val="0"/>
              </a:spcAft>
              <a:buSzPts val="1000"/>
              <a:buNone/>
              <a:defRPr/>
            </a:lvl4pPr>
            <a:lvl5pPr marL="0" lvl="4" indent="0" algn="r">
              <a:lnSpc>
                <a:spcPct val="100000"/>
              </a:lnSpc>
              <a:spcBef>
                <a:spcPts val="0"/>
              </a:spcBef>
              <a:spcAft>
                <a:spcPts val="0"/>
              </a:spcAft>
              <a:buSzPts val="1000"/>
              <a:buNone/>
              <a:defRPr/>
            </a:lvl5pPr>
            <a:lvl6pPr marL="0" lvl="5" indent="0" algn="r">
              <a:lnSpc>
                <a:spcPct val="100000"/>
              </a:lnSpc>
              <a:spcBef>
                <a:spcPts val="0"/>
              </a:spcBef>
              <a:spcAft>
                <a:spcPts val="0"/>
              </a:spcAft>
              <a:buSzPts val="1000"/>
              <a:buNone/>
              <a:defRPr/>
            </a:lvl6pPr>
            <a:lvl7pPr marL="0" lvl="6" indent="0" algn="r">
              <a:lnSpc>
                <a:spcPct val="100000"/>
              </a:lnSpc>
              <a:spcBef>
                <a:spcPts val="0"/>
              </a:spcBef>
              <a:spcAft>
                <a:spcPts val="0"/>
              </a:spcAft>
              <a:buSzPts val="1000"/>
              <a:buNone/>
              <a:defRPr/>
            </a:lvl7pPr>
            <a:lvl8pPr marL="0" lvl="7" indent="0" algn="r">
              <a:lnSpc>
                <a:spcPct val="100000"/>
              </a:lnSpc>
              <a:spcBef>
                <a:spcPts val="0"/>
              </a:spcBef>
              <a:spcAft>
                <a:spcPts val="0"/>
              </a:spcAft>
              <a:buSzPts val="1000"/>
              <a:buNone/>
              <a:defRPr/>
            </a:lvl8pPr>
            <a:lvl9pPr marL="0" lvl="8" indent="0" algn="r">
              <a:lnSpc>
                <a:spcPct val="100000"/>
              </a:lnSpc>
              <a:spcBef>
                <a:spcPts val="0"/>
              </a:spcBef>
              <a:spcAft>
                <a:spcPts val="0"/>
              </a:spcAft>
              <a:buSzPts val="100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672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rgbClr val="000000"/>
              </a:buClr>
              <a:buSzPts val="1400"/>
              <a:buChar char="●"/>
              <a:defRPr sz="1400">
                <a:solidFill>
                  <a:srgbClr val="000000"/>
                </a:solidFill>
              </a:defRPr>
            </a:lvl1pPr>
            <a:lvl2pPr marL="914400" lvl="1" indent="-304800">
              <a:spcBef>
                <a:spcPts val="0"/>
              </a:spcBef>
              <a:spcAft>
                <a:spcPts val="0"/>
              </a:spcAft>
              <a:buClr>
                <a:srgbClr val="000000"/>
              </a:buClr>
              <a:buSzPts val="1200"/>
              <a:buChar char="○"/>
              <a:defRPr sz="1200">
                <a:solidFill>
                  <a:srgbClr val="000000"/>
                </a:solidFill>
              </a:defRPr>
            </a:lvl2pPr>
            <a:lvl3pPr marL="1371600" lvl="2" indent="-304800">
              <a:spcBef>
                <a:spcPts val="0"/>
              </a:spcBef>
              <a:spcAft>
                <a:spcPts val="0"/>
              </a:spcAft>
              <a:buClr>
                <a:srgbClr val="000000"/>
              </a:buClr>
              <a:buSzPts val="1200"/>
              <a:buChar char="■"/>
              <a:defRPr sz="1200">
                <a:solidFill>
                  <a:srgbClr val="000000"/>
                </a:solidFill>
              </a:defRPr>
            </a:lvl3pPr>
            <a:lvl4pPr marL="1828800" lvl="3" indent="-304800">
              <a:spcBef>
                <a:spcPts val="0"/>
              </a:spcBef>
              <a:spcAft>
                <a:spcPts val="0"/>
              </a:spcAft>
              <a:buClr>
                <a:srgbClr val="000000"/>
              </a:buClr>
              <a:buSzPts val="1200"/>
              <a:buChar char="●"/>
              <a:defRPr sz="1200">
                <a:solidFill>
                  <a:srgbClr val="000000"/>
                </a:solidFill>
              </a:defRPr>
            </a:lvl4pPr>
            <a:lvl5pPr marL="2286000" lvl="4" indent="-304800">
              <a:spcBef>
                <a:spcPts val="0"/>
              </a:spcBef>
              <a:spcAft>
                <a:spcPts val="0"/>
              </a:spcAft>
              <a:buClr>
                <a:srgbClr val="000000"/>
              </a:buClr>
              <a:buSzPts val="1200"/>
              <a:buChar char="○"/>
              <a:defRPr sz="1200">
                <a:solidFill>
                  <a:srgbClr val="000000"/>
                </a:solidFill>
              </a:defRPr>
            </a:lvl5pPr>
            <a:lvl6pPr marL="2743200" lvl="5" indent="-304800">
              <a:spcBef>
                <a:spcPts val="0"/>
              </a:spcBef>
              <a:spcAft>
                <a:spcPts val="0"/>
              </a:spcAft>
              <a:buClr>
                <a:srgbClr val="000000"/>
              </a:buClr>
              <a:buSzPts val="1200"/>
              <a:buChar char="■"/>
              <a:defRPr sz="1200">
                <a:solidFill>
                  <a:srgbClr val="000000"/>
                </a:solidFill>
              </a:defRPr>
            </a:lvl6pPr>
            <a:lvl7pPr marL="3200400" lvl="6" indent="-304800">
              <a:spcBef>
                <a:spcPts val="0"/>
              </a:spcBef>
              <a:spcAft>
                <a:spcPts val="0"/>
              </a:spcAft>
              <a:buClr>
                <a:srgbClr val="000000"/>
              </a:buClr>
              <a:buSzPts val="1200"/>
              <a:buChar char="●"/>
              <a:defRPr sz="1200">
                <a:solidFill>
                  <a:srgbClr val="000000"/>
                </a:solidFill>
              </a:defRPr>
            </a:lvl7pPr>
            <a:lvl8pPr marL="3657600" lvl="7" indent="-304800">
              <a:spcBef>
                <a:spcPts val="0"/>
              </a:spcBef>
              <a:spcAft>
                <a:spcPts val="0"/>
              </a:spcAft>
              <a:buClr>
                <a:srgbClr val="000000"/>
              </a:buClr>
              <a:buSzPts val="1200"/>
              <a:buChar char="○"/>
              <a:defRPr sz="1200">
                <a:solidFill>
                  <a:srgbClr val="000000"/>
                </a:solidFill>
              </a:defRPr>
            </a:lvl8pPr>
            <a:lvl9pPr marL="4114800" lvl="8" indent="-304800">
              <a:spcBef>
                <a:spcPts val="0"/>
              </a:spcBef>
              <a:spcAft>
                <a:spcPts val="0"/>
              </a:spcAft>
              <a:buClr>
                <a:srgbClr val="000000"/>
              </a:buClr>
              <a:buSzPts val="1200"/>
              <a:buChar char="■"/>
              <a:defRPr sz="1200">
                <a:solidFill>
                  <a:srgbClr val="000000"/>
                </a:solidFill>
              </a:defRPr>
            </a:lvl9pPr>
          </a:lstStyle>
          <a:p>
            <a:endParaRPr/>
          </a:p>
        </p:txBody>
      </p:sp>
      <p:sp>
        <p:nvSpPr>
          <p:cNvPr id="23" name="Google Shape;23;p5"/>
          <p:cNvSpPr txBox="1">
            <a:spLocks noGrp="1"/>
          </p:cNvSpPr>
          <p:nvPr>
            <p:ph type="body" idx="2"/>
          </p:nvPr>
        </p:nvSpPr>
        <p:spPr>
          <a:xfrm>
            <a:off x="4832400" y="1152475"/>
            <a:ext cx="3999900" cy="3672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rgbClr val="000000"/>
              </a:buClr>
              <a:buSzPts val="1400"/>
              <a:buChar char="●"/>
              <a:defRPr sz="1400">
                <a:solidFill>
                  <a:srgbClr val="000000"/>
                </a:solidFill>
              </a:defRPr>
            </a:lvl1pPr>
            <a:lvl2pPr marL="914400" lvl="1" indent="-304800">
              <a:spcBef>
                <a:spcPts val="0"/>
              </a:spcBef>
              <a:spcAft>
                <a:spcPts val="0"/>
              </a:spcAft>
              <a:buClr>
                <a:srgbClr val="000000"/>
              </a:buClr>
              <a:buSzPts val="1200"/>
              <a:buChar char="○"/>
              <a:defRPr sz="1200">
                <a:solidFill>
                  <a:srgbClr val="000000"/>
                </a:solidFill>
              </a:defRPr>
            </a:lvl2pPr>
            <a:lvl3pPr marL="1371600" lvl="2" indent="-304800">
              <a:spcBef>
                <a:spcPts val="0"/>
              </a:spcBef>
              <a:spcAft>
                <a:spcPts val="0"/>
              </a:spcAft>
              <a:buClr>
                <a:srgbClr val="000000"/>
              </a:buClr>
              <a:buSzPts val="1200"/>
              <a:buChar char="■"/>
              <a:defRPr sz="1200">
                <a:solidFill>
                  <a:srgbClr val="000000"/>
                </a:solidFill>
              </a:defRPr>
            </a:lvl3pPr>
            <a:lvl4pPr marL="1828800" lvl="3" indent="-304800">
              <a:spcBef>
                <a:spcPts val="0"/>
              </a:spcBef>
              <a:spcAft>
                <a:spcPts val="0"/>
              </a:spcAft>
              <a:buClr>
                <a:srgbClr val="000000"/>
              </a:buClr>
              <a:buSzPts val="1200"/>
              <a:buChar char="●"/>
              <a:defRPr sz="1200">
                <a:solidFill>
                  <a:srgbClr val="000000"/>
                </a:solidFill>
              </a:defRPr>
            </a:lvl4pPr>
            <a:lvl5pPr marL="2286000" lvl="4" indent="-304800">
              <a:spcBef>
                <a:spcPts val="0"/>
              </a:spcBef>
              <a:spcAft>
                <a:spcPts val="0"/>
              </a:spcAft>
              <a:buClr>
                <a:srgbClr val="000000"/>
              </a:buClr>
              <a:buSzPts val="1200"/>
              <a:buChar char="○"/>
              <a:defRPr sz="1200">
                <a:solidFill>
                  <a:srgbClr val="000000"/>
                </a:solidFill>
              </a:defRPr>
            </a:lvl5pPr>
            <a:lvl6pPr marL="2743200" lvl="5" indent="-304800">
              <a:spcBef>
                <a:spcPts val="0"/>
              </a:spcBef>
              <a:spcAft>
                <a:spcPts val="0"/>
              </a:spcAft>
              <a:buClr>
                <a:srgbClr val="000000"/>
              </a:buClr>
              <a:buSzPts val="1200"/>
              <a:buChar char="■"/>
              <a:defRPr sz="1200">
                <a:solidFill>
                  <a:srgbClr val="000000"/>
                </a:solidFill>
              </a:defRPr>
            </a:lvl6pPr>
            <a:lvl7pPr marL="3200400" lvl="6" indent="-304800">
              <a:spcBef>
                <a:spcPts val="0"/>
              </a:spcBef>
              <a:spcAft>
                <a:spcPts val="0"/>
              </a:spcAft>
              <a:buClr>
                <a:srgbClr val="000000"/>
              </a:buClr>
              <a:buSzPts val="1200"/>
              <a:buChar char="●"/>
              <a:defRPr sz="1200">
                <a:solidFill>
                  <a:srgbClr val="000000"/>
                </a:solidFill>
              </a:defRPr>
            </a:lvl7pPr>
            <a:lvl8pPr marL="3657600" lvl="7" indent="-304800">
              <a:spcBef>
                <a:spcPts val="0"/>
              </a:spcBef>
              <a:spcAft>
                <a:spcPts val="0"/>
              </a:spcAft>
              <a:buClr>
                <a:srgbClr val="000000"/>
              </a:buClr>
              <a:buSzPts val="1200"/>
              <a:buChar char="○"/>
              <a:defRPr sz="1200">
                <a:solidFill>
                  <a:srgbClr val="000000"/>
                </a:solidFill>
              </a:defRPr>
            </a:lvl8pPr>
            <a:lvl9pPr marL="4114800" lvl="8" indent="-304800">
              <a:spcBef>
                <a:spcPts val="0"/>
              </a:spcBef>
              <a:spcAft>
                <a:spcPts val="0"/>
              </a:spcAft>
              <a:buClr>
                <a:srgbClr val="000000"/>
              </a:buClr>
              <a:buSzPts val="1200"/>
              <a:buChar char="■"/>
              <a:defRPr sz="1200">
                <a:solidFill>
                  <a:srgbClr val="000000"/>
                </a:solidFill>
              </a:defRPr>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3777000" cy="34155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Clr>
                <a:schemeClr val="dk1"/>
              </a:buClr>
              <a:buSzPts val="1200"/>
              <a:buChar char="●"/>
              <a:defRPr sz="1200">
                <a:solidFill>
                  <a:schemeClr val="dk1"/>
                </a:solidFill>
              </a:defRPr>
            </a:lvl1pPr>
            <a:lvl2pPr marL="914400" lvl="1" indent="-304800">
              <a:spcBef>
                <a:spcPts val="0"/>
              </a:spcBef>
              <a:spcAft>
                <a:spcPts val="0"/>
              </a:spcAft>
              <a:buClr>
                <a:schemeClr val="dk1"/>
              </a:buClr>
              <a:buSzPts val="1200"/>
              <a:buChar char="○"/>
              <a:defRPr sz="1200">
                <a:solidFill>
                  <a:schemeClr val="dk1"/>
                </a:solidFill>
              </a:defRPr>
            </a:lvl2pPr>
            <a:lvl3pPr marL="1371600" lvl="2" indent="-304800">
              <a:spcBef>
                <a:spcPts val="0"/>
              </a:spcBef>
              <a:spcAft>
                <a:spcPts val="0"/>
              </a:spcAft>
              <a:buClr>
                <a:schemeClr val="dk1"/>
              </a:buClr>
              <a:buSzPts val="1200"/>
              <a:buChar char="■"/>
              <a:defRPr sz="1200">
                <a:solidFill>
                  <a:schemeClr val="dk1"/>
                </a:solidFill>
              </a:defRPr>
            </a:lvl3pPr>
            <a:lvl4pPr marL="1828800" lvl="3" indent="-304800">
              <a:spcBef>
                <a:spcPts val="0"/>
              </a:spcBef>
              <a:spcAft>
                <a:spcPts val="0"/>
              </a:spcAft>
              <a:buClr>
                <a:schemeClr val="dk1"/>
              </a:buClr>
              <a:buSzPts val="1200"/>
              <a:buChar char="●"/>
              <a:defRPr sz="1200">
                <a:solidFill>
                  <a:schemeClr val="dk1"/>
                </a:solidFill>
              </a:defRPr>
            </a:lvl4pPr>
            <a:lvl5pPr marL="2286000" lvl="4" indent="-304800">
              <a:spcBef>
                <a:spcPts val="0"/>
              </a:spcBef>
              <a:spcAft>
                <a:spcPts val="0"/>
              </a:spcAft>
              <a:buClr>
                <a:schemeClr val="dk1"/>
              </a:buClr>
              <a:buSzPts val="1200"/>
              <a:buChar char="○"/>
              <a:defRPr sz="1200">
                <a:solidFill>
                  <a:schemeClr val="dk1"/>
                </a:solidFill>
              </a:defRPr>
            </a:lvl5pPr>
            <a:lvl6pPr marL="2743200" lvl="5" indent="-304800">
              <a:spcBef>
                <a:spcPts val="0"/>
              </a:spcBef>
              <a:spcAft>
                <a:spcPts val="0"/>
              </a:spcAft>
              <a:buClr>
                <a:schemeClr val="dk1"/>
              </a:buClr>
              <a:buSzPts val="1200"/>
              <a:buChar char="■"/>
              <a:defRPr sz="1200">
                <a:solidFill>
                  <a:schemeClr val="dk1"/>
                </a:solidFill>
              </a:defRPr>
            </a:lvl6pPr>
            <a:lvl7pPr marL="3200400" lvl="6" indent="-304800">
              <a:spcBef>
                <a:spcPts val="0"/>
              </a:spcBef>
              <a:spcAft>
                <a:spcPts val="0"/>
              </a:spcAft>
              <a:buClr>
                <a:schemeClr val="dk1"/>
              </a:buClr>
              <a:buSzPts val="1200"/>
              <a:buChar char="●"/>
              <a:defRPr sz="1200">
                <a:solidFill>
                  <a:schemeClr val="dk1"/>
                </a:solidFill>
              </a:defRPr>
            </a:lvl7pPr>
            <a:lvl8pPr marL="3657600" lvl="7" indent="-304800">
              <a:spcBef>
                <a:spcPts val="0"/>
              </a:spcBef>
              <a:spcAft>
                <a:spcPts val="0"/>
              </a:spcAft>
              <a:buClr>
                <a:schemeClr val="dk1"/>
              </a:buClr>
              <a:buSzPts val="1200"/>
              <a:buChar char="○"/>
              <a:defRPr sz="1200">
                <a:solidFill>
                  <a:schemeClr val="dk1"/>
                </a:solidFill>
              </a:defRPr>
            </a:lvl8pPr>
            <a:lvl9pPr marL="4114800" lvl="8" indent="-304800">
              <a:spcBef>
                <a:spcPts val="0"/>
              </a:spcBef>
              <a:spcAft>
                <a:spcPts val="0"/>
              </a:spcAft>
              <a:buClr>
                <a:schemeClr val="dk1"/>
              </a:buClr>
              <a:buSzPts val="1200"/>
              <a:buChar char="■"/>
              <a:defRPr sz="1200">
                <a:solidFill>
                  <a:schemeClr val="dk1"/>
                </a:solidFill>
              </a:defRPr>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rgbClr val="000000"/>
              </a:buClr>
              <a:buSzPts val="1800"/>
              <a:buChar char="●"/>
              <a:defRPr>
                <a:solidFill>
                  <a:srgbClr val="000000"/>
                </a:solidFill>
              </a:defRPr>
            </a:lvl1pPr>
            <a:lvl2pPr marL="914400" lvl="1" indent="-317500">
              <a:spcBef>
                <a:spcPts val="0"/>
              </a:spcBef>
              <a:spcAft>
                <a:spcPts val="0"/>
              </a:spcAft>
              <a:buClr>
                <a:srgbClr val="000000"/>
              </a:buClr>
              <a:buSzPts val="1400"/>
              <a:buChar char="○"/>
              <a:defRPr>
                <a:solidFill>
                  <a:srgbClr val="000000"/>
                </a:solidFill>
              </a:defRPr>
            </a:lvl2pPr>
            <a:lvl3pPr marL="1371600" lvl="2" indent="-317500">
              <a:spcBef>
                <a:spcPts val="0"/>
              </a:spcBef>
              <a:spcAft>
                <a:spcPts val="0"/>
              </a:spcAft>
              <a:buClr>
                <a:srgbClr val="000000"/>
              </a:buClr>
              <a:buSzPts val="1400"/>
              <a:buChar char="■"/>
              <a:defRPr>
                <a:solidFill>
                  <a:srgbClr val="000000"/>
                </a:solidFill>
              </a:defRPr>
            </a:lvl3pPr>
            <a:lvl4pPr marL="1828800" lvl="3" indent="-317500">
              <a:spcBef>
                <a:spcPts val="0"/>
              </a:spcBef>
              <a:spcAft>
                <a:spcPts val="0"/>
              </a:spcAft>
              <a:buClr>
                <a:srgbClr val="000000"/>
              </a:buClr>
              <a:buSzPts val="1400"/>
              <a:buChar char="●"/>
              <a:defRPr>
                <a:solidFill>
                  <a:srgbClr val="000000"/>
                </a:solidFill>
              </a:defRPr>
            </a:lvl4pPr>
            <a:lvl5pPr marL="2286000" lvl="4" indent="-317500">
              <a:spcBef>
                <a:spcPts val="0"/>
              </a:spcBef>
              <a:spcAft>
                <a:spcPts val="0"/>
              </a:spcAft>
              <a:buClr>
                <a:srgbClr val="000000"/>
              </a:buClr>
              <a:buSzPts val="1400"/>
              <a:buChar char="○"/>
              <a:defRPr>
                <a:solidFill>
                  <a:srgbClr val="000000"/>
                </a:solidFill>
              </a:defRPr>
            </a:lvl5pPr>
            <a:lvl6pPr marL="2743200" lvl="5" indent="-317500">
              <a:spcBef>
                <a:spcPts val="0"/>
              </a:spcBef>
              <a:spcAft>
                <a:spcPts val="0"/>
              </a:spcAft>
              <a:buClr>
                <a:srgbClr val="000000"/>
              </a:buClr>
              <a:buSzPts val="1400"/>
              <a:buChar char="■"/>
              <a:defRPr>
                <a:solidFill>
                  <a:srgbClr val="000000"/>
                </a:solidFill>
              </a:defRPr>
            </a:lvl6pPr>
            <a:lvl7pPr marL="3200400" lvl="6" indent="-317500">
              <a:spcBef>
                <a:spcPts val="0"/>
              </a:spcBef>
              <a:spcAft>
                <a:spcPts val="0"/>
              </a:spcAft>
              <a:buClr>
                <a:srgbClr val="000000"/>
              </a:buClr>
              <a:buSzPts val="1400"/>
              <a:buChar char="●"/>
              <a:defRPr>
                <a:solidFill>
                  <a:srgbClr val="000000"/>
                </a:solidFill>
              </a:defRPr>
            </a:lvl7pPr>
            <a:lvl8pPr marL="3657600" lvl="7" indent="-317500">
              <a:spcBef>
                <a:spcPts val="0"/>
              </a:spcBef>
              <a:spcAft>
                <a:spcPts val="0"/>
              </a:spcAft>
              <a:buClr>
                <a:srgbClr val="000000"/>
              </a:buClr>
              <a:buSzPts val="1400"/>
              <a:buChar char="○"/>
              <a:defRPr>
                <a:solidFill>
                  <a:srgbClr val="000000"/>
                </a:solidFill>
              </a:defRPr>
            </a:lvl8pPr>
            <a:lvl9pPr marL="4114800" lvl="8" indent="-317500">
              <a:spcBef>
                <a:spcPts val="0"/>
              </a:spcBef>
              <a:spcAft>
                <a:spcPts val="0"/>
              </a:spcAft>
              <a:buClr>
                <a:srgbClr val="000000"/>
              </a:buClr>
              <a:buSzPts val="1400"/>
              <a:buChar char="■"/>
              <a:defRPr>
                <a:solidFill>
                  <a:srgbClr val="000000"/>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Lato"/>
              <a:buNone/>
              <a:defRPr sz="2800">
                <a:solidFill>
                  <a:schemeClr val="dk1"/>
                </a:solidFill>
                <a:latin typeface="Lato"/>
                <a:ea typeface="Lato"/>
                <a:cs typeface="Lato"/>
                <a:sym typeface="Lato"/>
              </a:defRPr>
            </a:lvl1pPr>
            <a:lvl2pPr lvl="1">
              <a:spcBef>
                <a:spcPts val="0"/>
              </a:spcBef>
              <a:spcAft>
                <a:spcPts val="0"/>
              </a:spcAft>
              <a:buClr>
                <a:schemeClr val="dk1"/>
              </a:buClr>
              <a:buSzPts val="2800"/>
              <a:buFont typeface="Lato"/>
              <a:buNone/>
              <a:defRPr sz="2800">
                <a:solidFill>
                  <a:schemeClr val="dk1"/>
                </a:solidFill>
                <a:latin typeface="Lato"/>
                <a:ea typeface="Lato"/>
                <a:cs typeface="Lato"/>
                <a:sym typeface="Lato"/>
              </a:defRPr>
            </a:lvl2pPr>
            <a:lvl3pPr lvl="2">
              <a:spcBef>
                <a:spcPts val="0"/>
              </a:spcBef>
              <a:spcAft>
                <a:spcPts val="0"/>
              </a:spcAft>
              <a:buClr>
                <a:schemeClr val="dk1"/>
              </a:buClr>
              <a:buSzPts val="2800"/>
              <a:buFont typeface="Lato"/>
              <a:buNone/>
              <a:defRPr sz="2800">
                <a:solidFill>
                  <a:schemeClr val="dk1"/>
                </a:solidFill>
                <a:latin typeface="Lato"/>
                <a:ea typeface="Lato"/>
                <a:cs typeface="Lato"/>
                <a:sym typeface="Lato"/>
              </a:defRPr>
            </a:lvl3pPr>
            <a:lvl4pPr lvl="3">
              <a:spcBef>
                <a:spcPts val="0"/>
              </a:spcBef>
              <a:spcAft>
                <a:spcPts val="0"/>
              </a:spcAft>
              <a:buClr>
                <a:schemeClr val="dk1"/>
              </a:buClr>
              <a:buSzPts val="2800"/>
              <a:buFont typeface="Lato"/>
              <a:buNone/>
              <a:defRPr sz="2800">
                <a:solidFill>
                  <a:schemeClr val="dk1"/>
                </a:solidFill>
                <a:latin typeface="Lato"/>
                <a:ea typeface="Lato"/>
                <a:cs typeface="Lato"/>
                <a:sym typeface="Lato"/>
              </a:defRPr>
            </a:lvl4pPr>
            <a:lvl5pPr lvl="4">
              <a:spcBef>
                <a:spcPts val="0"/>
              </a:spcBef>
              <a:spcAft>
                <a:spcPts val="0"/>
              </a:spcAft>
              <a:buClr>
                <a:schemeClr val="dk1"/>
              </a:buClr>
              <a:buSzPts val="2800"/>
              <a:buFont typeface="Lato"/>
              <a:buNone/>
              <a:defRPr sz="2800">
                <a:solidFill>
                  <a:schemeClr val="dk1"/>
                </a:solidFill>
                <a:latin typeface="Lato"/>
                <a:ea typeface="Lato"/>
                <a:cs typeface="Lato"/>
                <a:sym typeface="Lato"/>
              </a:defRPr>
            </a:lvl5pPr>
            <a:lvl6pPr lvl="5">
              <a:spcBef>
                <a:spcPts val="0"/>
              </a:spcBef>
              <a:spcAft>
                <a:spcPts val="0"/>
              </a:spcAft>
              <a:buClr>
                <a:schemeClr val="dk1"/>
              </a:buClr>
              <a:buSzPts val="2800"/>
              <a:buFont typeface="Lato"/>
              <a:buNone/>
              <a:defRPr sz="2800">
                <a:solidFill>
                  <a:schemeClr val="dk1"/>
                </a:solidFill>
                <a:latin typeface="Lato"/>
                <a:ea typeface="Lato"/>
                <a:cs typeface="Lato"/>
                <a:sym typeface="Lato"/>
              </a:defRPr>
            </a:lvl6pPr>
            <a:lvl7pPr lvl="6">
              <a:spcBef>
                <a:spcPts val="0"/>
              </a:spcBef>
              <a:spcAft>
                <a:spcPts val="0"/>
              </a:spcAft>
              <a:buClr>
                <a:schemeClr val="dk1"/>
              </a:buClr>
              <a:buSzPts val="2800"/>
              <a:buFont typeface="Lato"/>
              <a:buNone/>
              <a:defRPr sz="2800">
                <a:solidFill>
                  <a:schemeClr val="dk1"/>
                </a:solidFill>
                <a:latin typeface="Lato"/>
                <a:ea typeface="Lato"/>
                <a:cs typeface="Lato"/>
                <a:sym typeface="Lato"/>
              </a:defRPr>
            </a:lvl7pPr>
            <a:lvl8pPr lvl="7">
              <a:spcBef>
                <a:spcPts val="0"/>
              </a:spcBef>
              <a:spcAft>
                <a:spcPts val="0"/>
              </a:spcAft>
              <a:buClr>
                <a:schemeClr val="dk1"/>
              </a:buClr>
              <a:buSzPts val="2800"/>
              <a:buFont typeface="Lato"/>
              <a:buNone/>
              <a:defRPr sz="2800">
                <a:solidFill>
                  <a:schemeClr val="dk1"/>
                </a:solidFill>
                <a:latin typeface="Lato"/>
                <a:ea typeface="Lato"/>
                <a:cs typeface="Lato"/>
                <a:sym typeface="Lato"/>
              </a:defRPr>
            </a:lvl8pPr>
            <a:lvl9pPr lvl="8">
              <a:spcBef>
                <a:spcPts val="0"/>
              </a:spcBef>
              <a:spcAft>
                <a:spcPts val="0"/>
              </a:spcAft>
              <a:buClr>
                <a:schemeClr val="dk1"/>
              </a:buClr>
              <a:buSzPts val="2800"/>
              <a:buFont typeface="Lato"/>
              <a:buNone/>
              <a:defRPr sz="2800">
                <a:solidFill>
                  <a:schemeClr val="dk1"/>
                </a:solidFill>
                <a:latin typeface="Lato"/>
                <a:ea typeface="Lato"/>
                <a:cs typeface="Lato"/>
                <a:sym typeface="Lat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29"/>
        <p:cNvGrpSpPr/>
        <p:nvPr/>
      </p:nvGrpSpPr>
      <p:grpSpPr>
        <a:xfrm>
          <a:off x="0" y="0"/>
          <a:ext cx="0" cy="0"/>
          <a:chOff x="0" y="0"/>
          <a:chExt cx="0" cy="0"/>
        </a:xfrm>
      </p:grpSpPr>
      <p:sp>
        <p:nvSpPr>
          <p:cNvPr id="130" name="Google Shape;130;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2pPr>
            <a:lvl3pPr marR="0" lvl="2"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3pPr>
            <a:lvl4pPr marR="0" lvl="3"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4pPr>
            <a:lvl5pPr marR="0" lvl="4"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5pPr>
            <a:lvl6pPr marR="0" lvl="5"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6pPr>
            <a:lvl7pPr marR="0" lvl="6"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7pPr>
            <a:lvl8pPr marR="0" lvl="7"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8pPr>
            <a:lvl9pPr marR="0" lvl="8"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9pPr>
          </a:lstStyle>
          <a:p>
            <a:endParaRPr/>
          </a:p>
        </p:txBody>
      </p:sp>
      <p:sp>
        <p:nvSpPr>
          <p:cNvPr id="131" name="Google Shape;131;p2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Lato"/>
              <a:buChar char="●"/>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endParaRPr/>
          </a:p>
        </p:txBody>
      </p:sp>
      <p:sp>
        <p:nvSpPr>
          <p:cNvPr id="132" name="Google Shape;132;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hyperlink" Target="https://www.frontiersin.org/article/10.3389/fgene.2019.01381" TargetMode="External"/><Relationship Id="rId7" Type="http://schemas.openxmlformats.org/officeDocument/2006/relationships/hyperlink" Target="http://doi.acm.org/10.1145/3097983.3098036"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hyperlink" Target="http://arxiv.org/abs/1905.01669" TargetMode="External"/><Relationship Id="rId5" Type="http://schemas.openxmlformats.org/officeDocument/2006/relationships/hyperlink" Target="https://doi.org/10.1145/3308558.3313562" TargetMode="External"/><Relationship Id="rId4" Type="http://schemas.openxmlformats.org/officeDocument/2006/relationships/hyperlink" Target="https://doi.org/10.1145/3292500.3330961"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24.xml"/><Relationship Id="rId5" Type="http://schemas.openxmlformats.org/officeDocument/2006/relationships/image" Target="../media/image41.png"/><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24.xml"/><Relationship Id="rId5" Type="http://schemas.openxmlformats.org/officeDocument/2006/relationships/image" Target="../media/image44.png"/><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17.xml"/><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24.xml"/><Relationship Id="rId6" Type="http://schemas.openxmlformats.org/officeDocument/2006/relationships/image" Target="../media/image51.png"/><Relationship Id="rId5" Type="http://schemas.openxmlformats.org/officeDocument/2006/relationships/image" Target="../media/image50.jpg"/><Relationship Id="rId4" Type="http://schemas.openxmlformats.org/officeDocument/2006/relationships/image" Target="../media/image49.jpg"/><Relationship Id="rId9" Type="http://schemas.openxmlformats.org/officeDocument/2006/relationships/image" Target="../media/image54.jp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34.xml"/><Relationship Id="rId4" Type="http://schemas.openxmlformats.org/officeDocument/2006/relationships/image" Target="../media/image57.png"/></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4.xml"/><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8"/>
          <p:cNvSpPr txBox="1">
            <a:spLocks noGrp="1"/>
          </p:cNvSpPr>
          <p:nvPr>
            <p:ph type="ctrTitle"/>
          </p:nvPr>
        </p:nvSpPr>
        <p:spPr>
          <a:xfrm>
            <a:off x="311700" y="920650"/>
            <a:ext cx="8520600" cy="890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b="1"/>
              <a:t>ML on networks (graphs)</a:t>
            </a:r>
            <a:endParaRPr sz="4800" b="1"/>
          </a:p>
        </p:txBody>
      </p:sp>
      <p:sp>
        <p:nvSpPr>
          <p:cNvPr id="181" name="Google Shape;181;p38"/>
          <p:cNvSpPr txBox="1">
            <a:spLocks noGrp="1"/>
          </p:cNvSpPr>
          <p:nvPr>
            <p:ph type="subTitle" idx="1"/>
          </p:nvPr>
        </p:nvSpPr>
        <p:spPr>
          <a:xfrm>
            <a:off x="1942750" y="2343150"/>
            <a:ext cx="2395200" cy="2211600"/>
          </a:xfrm>
          <a:prstGeom prst="rect">
            <a:avLst/>
          </a:prstGeom>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2400"/>
              <a:t>Serdar Bozdag</a:t>
            </a:r>
            <a:endParaRPr sz="2400"/>
          </a:p>
          <a:p>
            <a:pPr marL="0" lvl="0" indent="0" algn="r" rtl="0">
              <a:lnSpc>
                <a:spcPct val="115000"/>
              </a:lnSpc>
              <a:spcBef>
                <a:spcPts val="0"/>
              </a:spcBef>
              <a:spcAft>
                <a:spcPts val="0"/>
              </a:spcAft>
              <a:buNone/>
            </a:pPr>
            <a:r>
              <a:rPr lang="en" sz="2400"/>
              <a:t>Arjun Krishnan</a:t>
            </a:r>
            <a:endParaRPr sz="2400"/>
          </a:p>
          <a:p>
            <a:pPr marL="0" lvl="0" indent="0" algn="r" rtl="0">
              <a:lnSpc>
                <a:spcPct val="115000"/>
              </a:lnSpc>
              <a:spcBef>
                <a:spcPts val="0"/>
              </a:spcBef>
              <a:spcAft>
                <a:spcPts val="0"/>
              </a:spcAft>
              <a:buNone/>
            </a:pPr>
            <a:r>
              <a:rPr lang="en" sz="2400"/>
              <a:t>Yang Shen</a:t>
            </a:r>
            <a:endParaRPr sz="2400"/>
          </a:p>
          <a:p>
            <a:pPr marL="0" lvl="0" indent="0" algn="r" rtl="0">
              <a:lnSpc>
                <a:spcPct val="115000"/>
              </a:lnSpc>
              <a:spcBef>
                <a:spcPts val="0"/>
              </a:spcBef>
              <a:spcAft>
                <a:spcPts val="0"/>
              </a:spcAft>
              <a:buNone/>
            </a:pPr>
            <a:r>
              <a:rPr lang="en" sz="2400"/>
              <a:t>Byung-Jun Yoon</a:t>
            </a:r>
            <a:endParaRPr sz="2400"/>
          </a:p>
          <a:p>
            <a:pPr marL="0" lvl="0" indent="0" algn="r" rtl="0">
              <a:lnSpc>
                <a:spcPct val="115000"/>
              </a:lnSpc>
              <a:spcBef>
                <a:spcPts val="0"/>
              </a:spcBef>
              <a:spcAft>
                <a:spcPts val="0"/>
              </a:spcAft>
              <a:buNone/>
            </a:pPr>
            <a:r>
              <a:rPr lang="en" sz="2400"/>
              <a:t>Haiyuan Yu</a:t>
            </a:r>
            <a:endParaRPr sz="2400"/>
          </a:p>
        </p:txBody>
      </p:sp>
      <p:sp>
        <p:nvSpPr>
          <p:cNvPr id="182" name="Google Shape;182;p38"/>
          <p:cNvSpPr txBox="1">
            <a:spLocks noGrp="1"/>
          </p:cNvSpPr>
          <p:nvPr>
            <p:ph type="subTitle" idx="1"/>
          </p:nvPr>
        </p:nvSpPr>
        <p:spPr>
          <a:xfrm>
            <a:off x="4338050" y="2343150"/>
            <a:ext cx="2863200" cy="2211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a:t>|   Univ. North Texas</a:t>
            </a:r>
            <a:endParaRPr sz="2400"/>
          </a:p>
          <a:p>
            <a:pPr marL="0" lvl="0" indent="0" algn="l" rtl="0">
              <a:lnSpc>
                <a:spcPct val="115000"/>
              </a:lnSpc>
              <a:spcBef>
                <a:spcPts val="0"/>
              </a:spcBef>
              <a:spcAft>
                <a:spcPts val="0"/>
              </a:spcAft>
              <a:buNone/>
            </a:pPr>
            <a:r>
              <a:rPr lang="en" sz="2400"/>
              <a:t>|   MSU/CU</a:t>
            </a:r>
            <a:endParaRPr sz="2400"/>
          </a:p>
          <a:p>
            <a:pPr marL="0" lvl="0" indent="0" algn="l" rtl="0">
              <a:lnSpc>
                <a:spcPct val="115000"/>
              </a:lnSpc>
              <a:spcBef>
                <a:spcPts val="0"/>
              </a:spcBef>
              <a:spcAft>
                <a:spcPts val="0"/>
              </a:spcAft>
              <a:buNone/>
            </a:pPr>
            <a:r>
              <a:rPr lang="en" sz="2400"/>
              <a:t>|   TAMU</a:t>
            </a:r>
            <a:endParaRPr sz="2400"/>
          </a:p>
          <a:p>
            <a:pPr marL="0" lvl="0" indent="0" algn="l" rtl="0">
              <a:lnSpc>
                <a:spcPct val="115000"/>
              </a:lnSpc>
              <a:spcBef>
                <a:spcPts val="0"/>
              </a:spcBef>
              <a:spcAft>
                <a:spcPts val="0"/>
              </a:spcAft>
              <a:buNone/>
            </a:pPr>
            <a:r>
              <a:rPr lang="en" sz="2400"/>
              <a:t>|   TAMU</a:t>
            </a:r>
            <a:endParaRPr sz="2400"/>
          </a:p>
          <a:p>
            <a:pPr marL="0" lvl="0" indent="0" algn="l" rtl="0">
              <a:lnSpc>
                <a:spcPct val="115000"/>
              </a:lnSpc>
              <a:spcBef>
                <a:spcPts val="0"/>
              </a:spcBef>
              <a:spcAft>
                <a:spcPts val="0"/>
              </a:spcAft>
              <a:buNone/>
            </a:pPr>
            <a:r>
              <a:rPr lang="en" sz="2400"/>
              <a:t>|   Cornell</a:t>
            </a:r>
            <a:endParaRPr sz="24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52"/>
          <p:cNvSpPr txBox="1">
            <a:spLocks noGrp="1"/>
          </p:cNvSpPr>
          <p:nvPr>
            <p:ph type="body" idx="1"/>
          </p:nvPr>
        </p:nvSpPr>
        <p:spPr>
          <a:xfrm>
            <a:off x="311725" y="2801750"/>
            <a:ext cx="8520600" cy="4242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n" sz="1600" b="1">
                <a:solidFill>
                  <a:schemeClr val="dk1"/>
                </a:solidFill>
              </a:rPr>
              <a:t>Incorporating task supervision</a:t>
            </a:r>
            <a:endParaRPr sz="1600">
              <a:solidFill>
                <a:schemeClr val="dk1"/>
              </a:solidFill>
            </a:endParaRPr>
          </a:p>
        </p:txBody>
      </p:sp>
      <p:sp>
        <p:nvSpPr>
          <p:cNvPr id="320" name="Google Shape;320;p52"/>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Intro to GNNs</a:t>
            </a:r>
            <a:endParaRPr/>
          </a:p>
        </p:txBody>
      </p:sp>
      <p:sp>
        <p:nvSpPr>
          <p:cNvPr id="321" name="Google Shape;321;p52"/>
          <p:cNvSpPr txBox="1"/>
          <p:nvPr/>
        </p:nvSpPr>
        <p:spPr>
          <a:xfrm>
            <a:off x="5289625" y="4804800"/>
            <a:ext cx="38544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a:latin typeface="Lato"/>
                <a:ea typeface="Lato"/>
                <a:cs typeface="Lato"/>
                <a:sym typeface="Lato"/>
              </a:rPr>
              <a:t>Hamilton </a:t>
            </a:r>
            <a:r>
              <a:rPr lang="en" sz="1000" i="1">
                <a:latin typeface="Lato"/>
                <a:ea typeface="Lato"/>
                <a:cs typeface="Lato"/>
                <a:sym typeface="Lato"/>
              </a:rPr>
              <a:t>et al.</a:t>
            </a:r>
            <a:r>
              <a:rPr lang="en" sz="1000">
                <a:latin typeface="Lato"/>
                <a:ea typeface="Lato"/>
                <a:cs typeface="Lato"/>
                <a:sym typeface="Lato"/>
              </a:rPr>
              <a:t>, (2018) </a:t>
            </a:r>
            <a:r>
              <a:rPr lang="en" sz="1000" i="1">
                <a:latin typeface="Lato"/>
                <a:ea typeface="Lato"/>
                <a:cs typeface="Lato"/>
                <a:sym typeface="Lato"/>
              </a:rPr>
              <a:t>IEEE CSTCDE</a:t>
            </a:r>
            <a:endParaRPr sz="1000">
              <a:latin typeface="Lato"/>
              <a:ea typeface="Lato"/>
              <a:cs typeface="Lato"/>
              <a:sym typeface="Lato"/>
            </a:endParaRPr>
          </a:p>
        </p:txBody>
      </p:sp>
      <p:pic>
        <p:nvPicPr>
          <p:cNvPr id="322" name="Google Shape;322;p52"/>
          <p:cNvPicPr preferRelativeResize="0"/>
          <p:nvPr/>
        </p:nvPicPr>
        <p:blipFill>
          <a:blip r:embed="rId3">
            <a:alphaModFix/>
          </a:blip>
          <a:stretch>
            <a:fillRect/>
          </a:stretch>
        </p:blipFill>
        <p:spPr>
          <a:xfrm>
            <a:off x="5692925" y="140225"/>
            <a:ext cx="3298673" cy="2196974"/>
          </a:xfrm>
          <a:prstGeom prst="rect">
            <a:avLst/>
          </a:prstGeom>
          <a:noFill/>
          <a:ln>
            <a:noFill/>
          </a:ln>
        </p:spPr>
      </p:pic>
      <p:pic>
        <p:nvPicPr>
          <p:cNvPr id="323" name="Google Shape;323;p52"/>
          <p:cNvPicPr preferRelativeResize="0"/>
          <p:nvPr/>
        </p:nvPicPr>
        <p:blipFill rotWithShape="1">
          <a:blip r:embed="rId4">
            <a:alphaModFix/>
          </a:blip>
          <a:srcRect l="1048"/>
          <a:stretch/>
        </p:blipFill>
        <p:spPr>
          <a:xfrm>
            <a:off x="866788" y="954350"/>
            <a:ext cx="4362426" cy="294250"/>
          </a:xfrm>
          <a:prstGeom prst="rect">
            <a:avLst/>
          </a:prstGeom>
          <a:noFill/>
          <a:ln>
            <a:noFill/>
          </a:ln>
        </p:spPr>
      </p:pic>
      <p:pic>
        <p:nvPicPr>
          <p:cNvPr id="324" name="Google Shape;324;p52"/>
          <p:cNvPicPr preferRelativeResize="0"/>
          <p:nvPr/>
        </p:nvPicPr>
        <p:blipFill>
          <a:blip r:embed="rId5">
            <a:alphaModFix/>
          </a:blip>
          <a:stretch>
            <a:fillRect/>
          </a:stretch>
        </p:blipFill>
        <p:spPr>
          <a:xfrm>
            <a:off x="1363375" y="1539150"/>
            <a:ext cx="3369249" cy="614800"/>
          </a:xfrm>
          <a:prstGeom prst="rect">
            <a:avLst/>
          </a:prstGeom>
          <a:noFill/>
          <a:ln>
            <a:noFill/>
          </a:ln>
        </p:spPr>
      </p:pic>
      <p:pic>
        <p:nvPicPr>
          <p:cNvPr id="325" name="Google Shape;325;p52"/>
          <p:cNvPicPr preferRelativeResize="0"/>
          <p:nvPr/>
        </p:nvPicPr>
        <p:blipFill>
          <a:blip r:embed="rId6">
            <a:alphaModFix/>
          </a:blip>
          <a:stretch>
            <a:fillRect/>
          </a:stretch>
        </p:blipFill>
        <p:spPr>
          <a:xfrm>
            <a:off x="3149533" y="3358625"/>
            <a:ext cx="694858" cy="294250"/>
          </a:xfrm>
          <a:prstGeom prst="rect">
            <a:avLst/>
          </a:prstGeom>
          <a:noFill/>
          <a:ln>
            <a:noFill/>
          </a:ln>
        </p:spPr>
      </p:pic>
      <p:pic>
        <p:nvPicPr>
          <p:cNvPr id="326" name="Google Shape;326;p52"/>
          <p:cNvPicPr preferRelativeResize="0"/>
          <p:nvPr/>
        </p:nvPicPr>
        <p:blipFill rotWithShape="1">
          <a:blip r:embed="rId7">
            <a:alphaModFix/>
          </a:blip>
          <a:srcRect t="10754"/>
          <a:stretch/>
        </p:blipFill>
        <p:spPr>
          <a:xfrm>
            <a:off x="4578331" y="3359212"/>
            <a:ext cx="1386964" cy="338700"/>
          </a:xfrm>
          <a:prstGeom prst="rect">
            <a:avLst/>
          </a:prstGeom>
          <a:noFill/>
          <a:ln>
            <a:noFill/>
          </a:ln>
        </p:spPr>
      </p:pic>
      <p:pic>
        <p:nvPicPr>
          <p:cNvPr id="327" name="Google Shape;327;p52"/>
          <p:cNvPicPr preferRelativeResize="0"/>
          <p:nvPr/>
        </p:nvPicPr>
        <p:blipFill>
          <a:blip r:embed="rId8">
            <a:alphaModFix/>
          </a:blip>
          <a:stretch>
            <a:fillRect/>
          </a:stretch>
        </p:blipFill>
        <p:spPr>
          <a:xfrm>
            <a:off x="1532523" y="3806850"/>
            <a:ext cx="6078956" cy="730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55"/>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000000"/>
                </a:solidFill>
              </a:rPr>
              <a:t>Overview</a:t>
            </a:r>
            <a:endParaRPr b="1">
              <a:solidFill>
                <a:srgbClr val="000000"/>
              </a:solidFill>
            </a:endParaRPr>
          </a:p>
        </p:txBody>
      </p:sp>
      <p:sp>
        <p:nvSpPr>
          <p:cNvPr id="345" name="Google Shape;345;p55"/>
          <p:cNvSpPr txBox="1">
            <a:spLocks noGrp="1"/>
          </p:cNvSpPr>
          <p:nvPr>
            <p:ph type="body" idx="1"/>
          </p:nvPr>
        </p:nvSpPr>
        <p:spPr>
          <a:xfrm>
            <a:off x="311700" y="771475"/>
            <a:ext cx="8520600" cy="4068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rgbClr val="000000"/>
              </a:buClr>
              <a:buSzPts val="1800"/>
              <a:buAutoNum type="arabicPeriod"/>
            </a:pPr>
            <a:r>
              <a:rPr lang="en"/>
              <a:t>Introduction</a:t>
            </a:r>
            <a:r>
              <a:rPr lang="en">
                <a:solidFill>
                  <a:schemeClr val="dk1"/>
                </a:solidFill>
              </a:rPr>
              <a:t> (AK)</a:t>
            </a:r>
            <a:endParaRPr>
              <a:solidFill>
                <a:srgbClr val="999999"/>
              </a:solidFill>
            </a:endParaRPr>
          </a:p>
          <a:p>
            <a:pPr marL="457200" lvl="0" indent="-342900" algn="l" rtl="0">
              <a:spcBef>
                <a:spcPts val="1000"/>
              </a:spcBef>
              <a:spcAft>
                <a:spcPts val="0"/>
              </a:spcAft>
              <a:buClr>
                <a:srgbClr val="000000"/>
              </a:buClr>
              <a:buSzPts val="1800"/>
              <a:buAutoNum type="arabicPeriod"/>
            </a:pPr>
            <a:r>
              <a:rPr lang="en"/>
              <a:t>Network</a:t>
            </a:r>
            <a:r>
              <a:rPr lang="en">
                <a:solidFill>
                  <a:srgbClr val="000000"/>
                </a:solidFill>
              </a:rPr>
              <a:t> embedding</a:t>
            </a:r>
            <a:endParaRPr/>
          </a:p>
          <a:p>
            <a:pPr marL="828675" lvl="1" indent="-342900" algn="l" rtl="0">
              <a:spcBef>
                <a:spcPts val="1000"/>
              </a:spcBef>
              <a:spcAft>
                <a:spcPts val="0"/>
              </a:spcAft>
              <a:buClr>
                <a:schemeClr val="dk1"/>
              </a:buClr>
              <a:buSzPts val="1800"/>
              <a:buAutoNum type="alphaLcPeriod"/>
            </a:pPr>
            <a:r>
              <a:rPr lang="en" sz="1800" b="1">
                <a:solidFill>
                  <a:schemeClr val="dk1"/>
                </a:solidFill>
              </a:rPr>
              <a:t>Unsupervised / self-supervised pre-training</a:t>
            </a:r>
            <a:r>
              <a:rPr lang="en" sz="1800">
                <a:solidFill>
                  <a:schemeClr val="dk1"/>
                </a:solidFill>
              </a:rPr>
              <a:t> (YS)</a:t>
            </a:r>
            <a:endParaRPr sz="1800">
              <a:solidFill>
                <a:srgbClr val="999999"/>
              </a:solidFill>
            </a:endParaRPr>
          </a:p>
          <a:p>
            <a:pPr marL="828675" lvl="1" indent="-342900" algn="l" rtl="0">
              <a:spcBef>
                <a:spcPts val="1000"/>
              </a:spcBef>
              <a:spcAft>
                <a:spcPts val="0"/>
              </a:spcAft>
              <a:buClr>
                <a:srgbClr val="000000"/>
              </a:buClr>
              <a:buSzPts val="1800"/>
              <a:buAutoNum type="alphaLcPeriod"/>
            </a:pPr>
            <a:r>
              <a:rPr lang="en" sz="1800">
                <a:solidFill>
                  <a:srgbClr val="000000"/>
                </a:solidFill>
              </a:rPr>
              <a:t>Condition-specific node/subgraph embeddings (AK)</a:t>
            </a:r>
            <a:endParaRPr sz="1800">
              <a:solidFill>
                <a:srgbClr val="999999"/>
              </a:solidFill>
            </a:endParaRPr>
          </a:p>
          <a:p>
            <a:pPr marL="828675" lvl="1" indent="-342900" algn="l" rtl="0">
              <a:spcBef>
                <a:spcPts val="1000"/>
              </a:spcBef>
              <a:spcAft>
                <a:spcPts val="0"/>
              </a:spcAft>
              <a:buClr>
                <a:schemeClr val="dk1"/>
              </a:buClr>
              <a:buSzPts val="1800"/>
              <a:buAutoNum type="alphaLcPeriod"/>
            </a:pPr>
            <a:r>
              <a:rPr lang="en" sz="1800">
                <a:solidFill>
                  <a:schemeClr val="dk1"/>
                </a:solidFill>
              </a:rPr>
              <a:t>Multiplex heterogeneous networks (SB, BJY)</a:t>
            </a:r>
            <a:endParaRPr sz="1800">
              <a:solidFill>
                <a:srgbClr val="999999"/>
              </a:solidFill>
            </a:endParaRPr>
          </a:p>
          <a:p>
            <a:pPr marL="457200" lvl="0" indent="-342900" algn="l" rtl="0">
              <a:spcBef>
                <a:spcPts val="1000"/>
              </a:spcBef>
              <a:spcAft>
                <a:spcPts val="0"/>
              </a:spcAft>
              <a:buClr>
                <a:srgbClr val="000000"/>
              </a:buClr>
              <a:buSzPts val="1800"/>
              <a:buAutoNum type="arabicPeriod"/>
            </a:pPr>
            <a:r>
              <a:rPr lang="en">
                <a:solidFill>
                  <a:srgbClr val="000000"/>
                </a:solidFill>
              </a:rPr>
              <a:t>Graph-based transfer learning (AK, BJY)</a:t>
            </a:r>
            <a:endParaRPr>
              <a:solidFill>
                <a:srgbClr val="999999"/>
              </a:solidFill>
            </a:endParaRPr>
          </a:p>
          <a:p>
            <a:pPr marL="457200" lvl="0" indent="-342900" algn="l" rtl="0">
              <a:spcBef>
                <a:spcPts val="1000"/>
              </a:spcBef>
              <a:spcAft>
                <a:spcPts val="0"/>
              </a:spcAft>
              <a:buClr>
                <a:srgbClr val="000000"/>
              </a:buClr>
              <a:buSzPts val="1800"/>
              <a:buAutoNum type="arabicPeriod"/>
            </a:pPr>
            <a:r>
              <a:rPr lang="en">
                <a:solidFill>
                  <a:srgbClr val="000000"/>
                </a:solidFill>
              </a:rPr>
              <a:t>Spatial / geometric networks</a:t>
            </a:r>
            <a:r>
              <a:rPr lang="en"/>
              <a:t> (</a:t>
            </a:r>
            <a:r>
              <a:rPr lang="en">
                <a:solidFill>
                  <a:srgbClr val="000000"/>
                </a:solidFill>
              </a:rPr>
              <a:t>HY, YS)</a:t>
            </a:r>
            <a:endParaRPr>
              <a:solidFill>
                <a:srgbClr val="999999"/>
              </a:solidFill>
            </a:endParaRPr>
          </a:p>
          <a:p>
            <a:pPr marL="457200" lvl="0" indent="-342900" algn="l" rtl="0">
              <a:spcBef>
                <a:spcPts val="1000"/>
              </a:spcBef>
              <a:spcAft>
                <a:spcPts val="0"/>
              </a:spcAft>
              <a:buClr>
                <a:srgbClr val="000000"/>
              </a:buClr>
              <a:buSzPts val="1800"/>
              <a:buAutoNum type="arabicPeriod"/>
            </a:pPr>
            <a:r>
              <a:rPr lang="en"/>
              <a:t>Other emerging problems</a:t>
            </a:r>
            <a:endParaRPr>
              <a:solidFill>
                <a:srgbClr val="999999"/>
              </a:solidFill>
            </a:endParaRPr>
          </a:p>
          <a:p>
            <a:pPr marL="457200" lvl="0" indent="-342900" algn="l" rtl="0">
              <a:spcBef>
                <a:spcPts val="1000"/>
              </a:spcBef>
              <a:spcAft>
                <a:spcPts val="1000"/>
              </a:spcAft>
              <a:buSzPts val="1800"/>
              <a:buAutoNum type="arabicPeriod"/>
            </a:pPr>
            <a:r>
              <a:rPr lang="en"/>
              <a:t>Open discussion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56"/>
          <p:cNvSpPr txBox="1">
            <a:spLocks noGrp="1"/>
          </p:cNvSpPr>
          <p:nvPr>
            <p:ph type="title"/>
          </p:nvPr>
        </p:nvSpPr>
        <p:spPr>
          <a:xfrm>
            <a:off x="311700" y="64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solidFill>
                  <a:srgbClr val="000000"/>
                </a:solidFill>
              </a:rPr>
              <a:t>Supervised graph embedding: Bottlenecks</a:t>
            </a:r>
            <a:endParaRPr>
              <a:solidFill>
                <a:srgbClr val="000000"/>
              </a:solidFill>
            </a:endParaRPr>
          </a:p>
        </p:txBody>
      </p:sp>
      <p:sp>
        <p:nvSpPr>
          <p:cNvPr id="351" name="Google Shape;351;p56"/>
          <p:cNvSpPr txBox="1">
            <a:spLocks noGrp="1"/>
          </p:cNvSpPr>
          <p:nvPr>
            <p:ph type="body" idx="1"/>
          </p:nvPr>
        </p:nvSpPr>
        <p:spPr>
          <a:xfrm>
            <a:off x="311700" y="923875"/>
            <a:ext cx="8520600" cy="38745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a:t>So far, beyond matrix factorization and random walks, </a:t>
            </a:r>
            <a:endParaRPr/>
          </a:p>
          <a:p>
            <a:pPr marL="0" lvl="0" indent="0" algn="l" rtl="0">
              <a:lnSpc>
                <a:spcPct val="115000"/>
              </a:lnSpc>
              <a:spcBef>
                <a:spcPts val="1000"/>
              </a:spcBef>
              <a:spcAft>
                <a:spcPts val="0"/>
              </a:spcAft>
              <a:buSzPts val="1800"/>
              <a:buNone/>
            </a:pPr>
            <a:r>
              <a:rPr lang="en" b="1"/>
              <a:t>supervised learning </a:t>
            </a:r>
            <a:r>
              <a:rPr lang="en"/>
              <a:t>using GNNs for graph embedding.  </a:t>
            </a:r>
            <a:r>
              <a:rPr lang="en" i="1"/>
              <a:t>However </a:t>
            </a:r>
            <a:r>
              <a:rPr lang="en"/>
              <a:t>… </a:t>
            </a:r>
            <a:endParaRPr/>
          </a:p>
          <a:p>
            <a:pPr marL="285750" lvl="0" indent="-285750" algn="l" rtl="0">
              <a:lnSpc>
                <a:spcPct val="115000"/>
              </a:lnSpc>
              <a:spcBef>
                <a:spcPts val="1000"/>
              </a:spcBef>
              <a:spcAft>
                <a:spcPts val="0"/>
              </a:spcAft>
              <a:buSzPts val="1800"/>
              <a:buChar char="●"/>
            </a:pPr>
            <a:r>
              <a:rPr lang="en"/>
              <a:t>Required labels are often </a:t>
            </a:r>
            <a:r>
              <a:rPr lang="en" b="1"/>
              <a:t>expensive</a:t>
            </a:r>
            <a:r>
              <a:rPr lang="en"/>
              <a:t> and </a:t>
            </a:r>
            <a:r>
              <a:rPr lang="en" b="1"/>
              <a:t>limited</a:t>
            </a:r>
            <a:r>
              <a:rPr lang="en"/>
              <a:t> </a:t>
            </a:r>
            <a:endParaRPr/>
          </a:p>
          <a:p>
            <a:pPr marL="742950" lvl="1" indent="-298450" algn="l" rtl="0">
              <a:lnSpc>
                <a:spcPct val="115000"/>
              </a:lnSpc>
              <a:spcBef>
                <a:spcPts val="0"/>
              </a:spcBef>
              <a:spcAft>
                <a:spcPts val="0"/>
              </a:spcAft>
              <a:buSzPts val="1600"/>
              <a:buChar char="○"/>
            </a:pPr>
            <a:r>
              <a:rPr lang="en" sz="1600"/>
              <a:t>Labelling needs experiments, computation, labor, domain knowledge … </a:t>
            </a:r>
            <a:endParaRPr sz="1600"/>
          </a:p>
          <a:p>
            <a:pPr marL="742950" lvl="1" indent="-298450" algn="l" rtl="0">
              <a:lnSpc>
                <a:spcPct val="115000"/>
              </a:lnSpc>
              <a:spcBef>
                <a:spcPts val="0"/>
              </a:spcBef>
              <a:spcAft>
                <a:spcPts val="0"/>
              </a:spcAft>
              <a:buSzPts val="1600"/>
              <a:buChar char="○"/>
            </a:pPr>
            <a:r>
              <a:rPr lang="en" sz="1600"/>
              <a:t>Examples: Properties of small-molecule drug candidates (assays, QM),  annotation of everyday images, diagnosis from medical images</a:t>
            </a:r>
            <a:endParaRPr sz="16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7"/>
          <p:cNvSpPr txBox="1">
            <a:spLocks noGrp="1"/>
          </p:cNvSpPr>
          <p:nvPr>
            <p:ph type="title"/>
          </p:nvPr>
        </p:nvSpPr>
        <p:spPr>
          <a:xfrm>
            <a:off x="311700" y="64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solidFill>
                  <a:srgbClr val="000000"/>
                </a:solidFill>
              </a:rPr>
              <a:t>Supervised graph embedding: Bottlenecks</a:t>
            </a:r>
            <a:endParaRPr>
              <a:solidFill>
                <a:srgbClr val="000000"/>
              </a:solidFill>
            </a:endParaRPr>
          </a:p>
        </p:txBody>
      </p:sp>
      <p:sp>
        <p:nvSpPr>
          <p:cNvPr id="357" name="Google Shape;357;p57"/>
          <p:cNvSpPr txBox="1">
            <a:spLocks noGrp="1"/>
          </p:cNvSpPr>
          <p:nvPr>
            <p:ph type="body" idx="1"/>
          </p:nvPr>
        </p:nvSpPr>
        <p:spPr>
          <a:xfrm>
            <a:off x="311700" y="923875"/>
            <a:ext cx="8520600" cy="387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So far, beyond </a:t>
            </a:r>
            <a:r>
              <a:rPr lang="en" b="1">
                <a:solidFill>
                  <a:schemeClr val="dk1"/>
                </a:solidFill>
              </a:rPr>
              <a:t>matrix factorization </a:t>
            </a:r>
            <a:r>
              <a:rPr lang="en">
                <a:solidFill>
                  <a:schemeClr val="dk1"/>
                </a:solidFill>
              </a:rPr>
              <a:t>(DeepWalk, node2vec, metapath2vec),  </a:t>
            </a:r>
            <a:r>
              <a:rPr lang="en" b="1">
                <a:solidFill>
                  <a:schemeClr val="dk1"/>
                </a:solidFill>
              </a:rPr>
              <a:t>supervised learning </a:t>
            </a:r>
            <a:r>
              <a:rPr lang="en">
                <a:solidFill>
                  <a:schemeClr val="dk1"/>
                </a:solidFill>
              </a:rPr>
              <a:t>using GNNs for graph embedding.  </a:t>
            </a:r>
            <a:r>
              <a:rPr lang="en" i="1">
                <a:solidFill>
                  <a:schemeClr val="dk1"/>
                </a:solidFill>
              </a:rPr>
              <a:t>However </a:t>
            </a:r>
            <a:r>
              <a:rPr lang="en">
                <a:solidFill>
                  <a:schemeClr val="dk1"/>
                </a:solidFill>
              </a:rPr>
              <a:t>… </a:t>
            </a:r>
            <a:endParaRPr/>
          </a:p>
          <a:p>
            <a:pPr marL="285750" lvl="0" indent="-285750" algn="l" rtl="0">
              <a:lnSpc>
                <a:spcPct val="115000"/>
              </a:lnSpc>
              <a:spcBef>
                <a:spcPts val="1000"/>
              </a:spcBef>
              <a:spcAft>
                <a:spcPts val="0"/>
              </a:spcAft>
              <a:buSzPts val="1800"/>
              <a:buChar char="●"/>
            </a:pPr>
            <a:r>
              <a:rPr lang="en"/>
              <a:t>Required labels are often </a:t>
            </a:r>
            <a:r>
              <a:rPr lang="en" b="1"/>
              <a:t>expensive</a:t>
            </a:r>
            <a:r>
              <a:rPr lang="en"/>
              <a:t> and </a:t>
            </a:r>
            <a:r>
              <a:rPr lang="en" b="1"/>
              <a:t>limited</a:t>
            </a:r>
            <a:r>
              <a:rPr lang="en"/>
              <a:t> </a:t>
            </a:r>
            <a:endParaRPr/>
          </a:p>
          <a:p>
            <a:pPr marL="742950" lvl="1" indent="-298450" algn="l" rtl="0">
              <a:lnSpc>
                <a:spcPct val="115000"/>
              </a:lnSpc>
              <a:spcBef>
                <a:spcPts val="0"/>
              </a:spcBef>
              <a:spcAft>
                <a:spcPts val="0"/>
              </a:spcAft>
              <a:buSzPts val="1600"/>
              <a:buChar char="○"/>
            </a:pPr>
            <a:r>
              <a:rPr lang="en" sz="1600"/>
              <a:t>Labelling needs experiments, computation, labor, domain knowledge … </a:t>
            </a:r>
            <a:endParaRPr sz="1600"/>
          </a:p>
          <a:p>
            <a:pPr marL="742950" lvl="1" indent="-298450" algn="l" rtl="0">
              <a:lnSpc>
                <a:spcPct val="115000"/>
              </a:lnSpc>
              <a:spcBef>
                <a:spcPts val="0"/>
              </a:spcBef>
              <a:spcAft>
                <a:spcPts val="0"/>
              </a:spcAft>
              <a:buSzPts val="1600"/>
              <a:buChar char="○"/>
            </a:pPr>
            <a:r>
              <a:rPr lang="en" sz="1600"/>
              <a:t>Examples: Properties of small-molecule drug candidates (assays, QM),  annotation of everyday images, diagnosis from medical images </a:t>
            </a:r>
            <a:endParaRPr sz="1600"/>
          </a:p>
          <a:p>
            <a:pPr marL="285750" lvl="0" indent="-285750" algn="l" rtl="0">
              <a:lnSpc>
                <a:spcPct val="115000"/>
              </a:lnSpc>
              <a:spcBef>
                <a:spcPts val="1000"/>
              </a:spcBef>
              <a:spcAft>
                <a:spcPts val="0"/>
              </a:spcAft>
              <a:buSzPts val="1800"/>
              <a:buChar char="●"/>
            </a:pPr>
            <a:r>
              <a:rPr lang="en"/>
              <a:t> Learned embedding could suffer from </a:t>
            </a:r>
            <a:endParaRPr/>
          </a:p>
          <a:p>
            <a:pPr marL="742950" lvl="1" indent="-298450" algn="l" rtl="0">
              <a:lnSpc>
                <a:spcPct val="115000"/>
              </a:lnSpc>
              <a:spcBef>
                <a:spcPts val="0"/>
              </a:spcBef>
              <a:spcAft>
                <a:spcPts val="0"/>
              </a:spcAft>
              <a:buSzPts val="1600"/>
              <a:buChar char="○"/>
            </a:pPr>
            <a:r>
              <a:rPr lang="en" sz="1600" b="1"/>
              <a:t>Poor generalizability </a:t>
            </a:r>
            <a:r>
              <a:rPr lang="en" sz="1600"/>
              <a:t>(Does the embedding learn something general to be useful?  Need for understanding and transferring the learned embedding!)</a:t>
            </a:r>
            <a:endParaRPr sz="1600"/>
          </a:p>
          <a:p>
            <a:pPr marL="742950" lvl="1" indent="-298450" algn="l" rtl="0">
              <a:lnSpc>
                <a:spcPct val="115000"/>
              </a:lnSpc>
              <a:spcBef>
                <a:spcPts val="0"/>
              </a:spcBef>
              <a:spcAft>
                <a:spcPts val="0"/>
              </a:spcAft>
              <a:buSzPts val="1600"/>
              <a:buChar char="○"/>
            </a:pPr>
            <a:r>
              <a:rPr lang="en" sz="1600" b="1"/>
              <a:t>Weak robustness </a:t>
            </a:r>
            <a:r>
              <a:rPr lang="en" sz="1600"/>
              <a:t>(Is the embedding insensitive to data uncertainty, which is common in biomed? )</a:t>
            </a:r>
            <a:r>
              <a:rPr lang="en" sz="1600" b="1"/>
              <a:t> </a:t>
            </a:r>
            <a:r>
              <a:rPr lang="en" sz="1600"/>
              <a:t>especially when the labeled datasets for training GNNs are small.</a:t>
            </a:r>
            <a:endParaRPr sz="16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58"/>
          <p:cNvSpPr txBox="1">
            <a:spLocks noGrp="1"/>
          </p:cNvSpPr>
          <p:nvPr>
            <p:ph type="title"/>
          </p:nvPr>
        </p:nvSpPr>
        <p:spPr>
          <a:xfrm>
            <a:off x="311700" y="64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solidFill>
                  <a:srgbClr val="000000"/>
                </a:solidFill>
              </a:rPr>
              <a:t>Supervised graph embedding: Bottlenecks</a:t>
            </a:r>
            <a:endParaRPr>
              <a:solidFill>
                <a:srgbClr val="000000"/>
              </a:solidFill>
            </a:endParaRPr>
          </a:p>
        </p:txBody>
      </p:sp>
      <p:sp>
        <p:nvSpPr>
          <p:cNvPr id="363" name="Google Shape;363;p58"/>
          <p:cNvSpPr txBox="1">
            <a:spLocks noGrp="1"/>
          </p:cNvSpPr>
          <p:nvPr>
            <p:ph type="body" idx="1"/>
          </p:nvPr>
        </p:nvSpPr>
        <p:spPr>
          <a:xfrm>
            <a:off x="311700" y="923875"/>
            <a:ext cx="8520600" cy="38745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1"/>
                </a:solidFill>
              </a:rPr>
              <a:t>So far, beyond </a:t>
            </a:r>
            <a:r>
              <a:rPr lang="en" b="1">
                <a:solidFill>
                  <a:schemeClr val="dk1"/>
                </a:solidFill>
              </a:rPr>
              <a:t>matrix factorization </a:t>
            </a:r>
            <a:r>
              <a:rPr lang="en">
                <a:solidFill>
                  <a:schemeClr val="dk1"/>
                </a:solidFill>
              </a:rPr>
              <a:t>(DeepWalk, node2vec, metapath2vec),  </a:t>
            </a:r>
            <a:r>
              <a:rPr lang="en" b="1">
                <a:solidFill>
                  <a:schemeClr val="dk1"/>
                </a:solidFill>
              </a:rPr>
              <a:t>supervised learning </a:t>
            </a:r>
            <a:r>
              <a:rPr lang="en">
                <a:solidFill>
                  <a:schemeClr val="dk1"/>
                </a:solidFill>
              </a:rPr>
              <a:t>using GNNs for graph embedding.  </a:t>
            </a:r>
            <a:r>
              <a:rPr lang="en" i="1">
                <a:solidFill>
                  <a:schemeClr val="dk1"/>
                </a:solidFill>
              </a:rPr>
              <a:t>However </a:t>
            </a:r>
            <a:r>
              <a:rPr lang="en">
                <a:solidFill>
                  <a:schemeClr val="dk1"/>
                </a:solidFill>
              </a:rPr>
              <a:t>… </a:t>
            </a:r>
            <a:endParaRPr/>
          </a:p>
          <a:p>
            <a:pPr marL="285750" lvl="0" indent="-285750" algn="l" rtl="0">
              <a:lnSpc>
                <a:spcPct val="115000"/>
              </a:lnSpc>
              <a:spcBef>
                <a:spcPts val="1000"/>
              </a:spcBef>
              <a:spcAft>
                <a:spcPts val="0"/>
              </a:spcAft>
              <a:buSzPts val="1800"/>
              <a:buChar char="●"/>
            </a:pPr>
            <a:r>
              <a:rPr lang="en"/>
              <a:t>Required labels are often </a:t>
            </a:r>
            <a:r>
              <a:rPr lang="en" b="1"/>
              <a:t>expensive</a:t>
            </a:r>
            <a:r>
              <a:rPr lang="en"/>
              <a:t> and </a:t>
            </a:r>
            <a:r>
              <a:rPr lang="en" b="1"/>
              <a:t>limited</a:t>
            </a:r>
            <a:r>
              <a:rPr lang="en"/>
              <a:t> </a:t>
            </a:r>
            <a:endParaRPr/>
          </a:p>
          <a:p>
            <a:pPr marL="742950" lvl="1" indent="-298450" algn="l" rtl="0">
              <a:lnSpc>
                <a:spcPct val="115000"/>
              </a:lnSpc>
              <a:spcBef>
                <a:spcPts val="0"/>
              </a:spcBef>
              <a:spcAft>
                <a:spcPts val="0"/>
              </a:spcAft>
              <a:buSzPts val="1600"/>
              <a:buChar char="○"/>
            </a:pPr>
            <a:r>
              <a:rPr lang="en" sz="1600"/>
              <a:t>Labelling needs experiments, computation, labor, domain knowledge … </a:t>
            </a:r>
            <a:endParaRPr sz="1600"/>
          </a:p>
          <a:p>
            <a:pPr marL="742950" lvl="1" indent="-298450" algn="l" rtl="0">
              <a:lnSpc>
                <a:spcPct val="115000"/>
              </a:lnSpc>
              <a:spcBef>
                <a:spcPts val="0"/>
              </a:spcBef>
              <a:spcAft>
                <a:spcPts val="0"/>
              </a:spcAft>
              <a:buSzPts val="1600"/>
              <a:buChar char="○"/>
            </a:pPr>
            <a:r>
              <a:rPr lang="en" sz="1600"/>
              <a:t>Examples: Properties of small-molecule drug candidates (assays, QM),  annotation of everyday images, diagnosis from medical images </a:t>
            </a:r>
            <a:endParaRPr sz="1600"/>
          </a:p>
          <a:p>
            <a:pPr marL="285750" lvl="0" indent="-285750" algn="l" rtl="0">
              <a:lnSpc>
                <a:spcPct val="115000"/>
              </a:lnSpc>
              <a:spcBef>
                <a:spcPts val="1000"/>
              </a:spcBef>
              <a:spcAft>
                <a:spcPts val="0"/>
              </a:spcAft>
              <a:buSzPts val="1800"/>
              <a:buChar char="●"/>
            </a:pPr>
            <a:r>
              <a:rPr lang="en"/>
              <a:t> Learned embedding could suffer from </a:t>
            </a:r>
            <a:endParaRPr/>
          </a:p>
          <a:p>
            <a:pPr marL="742950" lvl="1" indent="-298450" algn="l" rtl="0">
              <a:lnSpc>
                <a:spcPct val="115000"/>
              </a:lnSpc>
              <a:spcBef>
                <a:spcPts val="0"/>
              </a:spcBef>
              <a:spcAft>
                <a:spcPts val="0"/>
              </a:spcAft>
              <a:buSzPts val="1600"/>
              <a:buChar char="○"/>
            </a:pPr>
            <a:r>
              <a:rPr lang="en" sz="1600" b="1"/>
              <a:t>Poor generalizability </a:t>
            </a:r>
            <a:r>
              <a:rPr lang="en" sz="1600"/>
              <a:t>(Does the embedding learn something general to be useful?  Need for understanding and transferring the learned embedding!)</a:t>
            </a:r>
            <a:endParaRPr sz="1600"/>
          </a:p>
          <a:p>
            <a:pPr marL="742950" lvl="1" indent="-298450" algn="l" rtl="0">
              <a:lnSpc>
                <a:spcPct val="115000"/>
              </a:lnSpc>
              <a:spcBef>
                <a:spcPts val="0"/>
              </a:spcBef>
              <a:spcAft>
                <a:spcPts val="0"/>
              </a:spcAft>
              <a:buSzPts val="1600"/>
              <a:buChar char="○"/>
            </a:pPr>
            <a:r>
              <a:rPr lang="en" sz="1600" b="1"/>
              <a:t>Weak robustness </a:t>
            </a:r>
            <a:r>
              <a:rPr lang="en" sz="1600"/>
              <a:t>(Is the embedding insensitive to data uncertainty, which is common in biomed? )</a:t>
            </a:r>
            <a:r>
              <a:rPr lang="en" sz="1600" b="1"/>
              <a:t> </a:t>
            </a:r>
            <a:r>
              <a:rPr lang="en" sz="1600"/>
              <a:t>especially when the labeled datasets for training GNNs are small.</a:t>
            </a:r>
            <a:endParaRPr sz="1600"/>
          </a:p>
        </p:txBody>
      </p:sp>
      <p:pic>
        <p:nvPicPr>
          <p:cNvPr id="364" name="Google Shape;364;p58" descr="Snipping Tool"/>
          <p:cNvPicPr preferRelativeResize="0"/>
          <p:nvPr/>
        </p:nvPicPr>
        <p:blipFill rotWithShape="1">
          <a:blip r:embed="rId3">
            <a:alphaModFix/>
          </a:blip>
          <a:srcRect l="12731" t="23003" r="13890" b="16187"/>
          <a:stretch/>
        </p:blipFill>
        <p:spPr>
          <a:xfrm>
            <a:off x="4191311" y="1746693"/>
            <a:ext cx="4254759" cy="312762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59"/>
          <p:cNvSpPr txBox="1">
            <a:spLocks noGrp="1"/>
          </p:cNvSpPr>
          <p:nvPr>
            <p:ph type="title"/>
          </p:nvPr>
        </p:nvSpPr>
        <p:spPr>
          <a:xfrm>
            <a:off x="311700" y="64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Unsupervised and self-supervised graph embedding</a:t>
            </a:r>
            <a:endParaRPr/>
          </a:p>
        </p:txBody>
      </p:sp>
      <p:sp>
        <p:nvSpPr>
          <p:cNvPr id="370" name="Google Shape;370;p59"/>
          <p:cNvSpPr txBox="1">
            <a:spLocks noGrp="1"/>
          </p:cNvSpPr>
          <p:nvPr>
            <p:ph type="body" idx="1"/>
          </p:nvPr>
        </p:nvSpPr>
        <p:spPr>
          <a:xfrm>
            <a:off x="235500" y="791225"/>
            <a:ext cx="5959500" cy="36708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Char char="●"/>
            </a:pPr>
            <a:r>
              <a:rPr lang="en"/>
              <a:t>Neither uses labels that are often expensive and rare</a:t>
            </a:r>
            <a:endParaRPr/>
          </a:p>
          <a:p>
            <a:pPr marL="457200" lvl="0" indent="-342900" algn="l" rtl="0">
              <a:lnSpc>
                <a:spcPct val="115000"/>
              </a:lnSpc>
              <a:spcBef>
                <a:spcPts val="0"/>
              </a:spcBef>
              <a:spcAft>
                <a:spcPts val="0"/>
              </a:spcAft>
              <a:buClr>
                <a:srgbClr val="000000"/>
              </a:buClr>
              <a:buSzPts val="1800"/>
              <a:buChar char="●"/>
            </a:pPr>
            <a:r>
              <a:rPr lang="en"/>
              <a:t>Both exploit unlabeled data (inputs) that are abundant</a:t>
            </a:r>
            <a:endParaRPr/>
          </a:p>
          <a:p>
            <a:pPr marL="114300" lvl="0" indent="0" algn="l" rtl="0">
              <a:lnSpc>
                <a:spcPct val="115000"/>
              </a:lnSpc>
              <a:spcBef>
                <a:spcPts val="0"/>
              </a:spcBef>
              <a:spcAft>
                <a:spcPts val="0"/>
              </a:spcAft>
              <a:buSzPts val="1800"/>
              <a:buNone/>
            </a:pPr>
            <a:endParaRPr/>
          </a:p>
          <a:p>
            <a:pPr marL="114300" lvl="0" indent="0" algn="l" rtl="0">
              <a:lnSpc>
                <a:spcPct val="115000"/>
              </a:lnSpc>
              <a:spcBef>
                <a:spcPts val="0"/>
              </a:spcBef>
              <a:spcAft>
                <a:spcPts val="0"/>
              </a:spcAft>
              <a:buSzPts val="1800"/>
              <a:buNone/>
            </a:pPr>
            <a:r>
              <a:rPr lang="en"/>
              <a:t>Then what is self-supervised learning? </a:t>
            </a:r>
            <a:endParaRPr/>
          </a:p>
          <a:p>
            <a:pPr marL="457200" lvl="0" indent="-342900" algn="l" rtl="0">
              <a:lnSpc>
                <a:spcPct val="115000"/>
              </a:lnSpc>
              <a:spcBef>
                <a:spcPts val="0"/>
              </a:spcBef>
              <a:spcAft>
                <a:spcPts val="0"/>
              </a:spcAft>
              <a:buClr>
                <a:srgbClr val="000000"/>
              </a:buClr>
              <a:buSzPts val="1800"/>
              <a:buChar char="●"/>
            </a:pPr>
            <a:r>
              <a:rPr lang="en"/>
              <a:t> A branch of unsupervised learning where “</a:t>
            </a:r>
            <a:r>
              <a:rPr lang="en" i="1"/>
              <a:t>the machine predicts any part of its input from observed part</a:t>
            </a:r>
            <a:r>
              <a:rPr lang="en"/>
              <a:t>” (Yann LeCun)</a:t>
            </a:r>
            <a:endParaRPr/>
          </a:p>
          <a:p>
            <a:pPr marL="457200" lvl="0" indent="-342900" algn="l" rtl="0">
              <a:lnSpc>
                <a:spcPct val="115000"/>
              </a:lnSpc>
              <a:spcBef>
                <a:spcPts val="0"/>
              </a:spcBef>
              <a:spcAft>
                <a:spcPts val="0"/>
              </a:spcAft>
              <a:buClr>
                <a:srgbClr val="000000"/>
              </a:buClr>
              <a:buSzPts val="1800"/>
              <a:buChar char="●"/>
            </a:pPr>
            <a:r>
              <a:rPr lang="en"/>
              <a:t>Use </a:t>
            </a:r>
            <a:r>
              <a:rPr lang="en" b="1">
                <a:solidFill>
                  <a:srgbClr val="FF0000"/>
                </a:solidFill>
              </a:rPr>
              <a:t>pretext tasks </a:t>
            </a:r>
            <a:r>
              <a:rPr lang="en"/>
              <a:t>to pretrain encoder</a:t>
            </a:r>
            <a:endParaRPr/>
          </a:p>
          <a:p>
            <a:pPr marL="457200" lvl="0" indent="-342900" algn="l" rtl="0">
              <a:lnSpc>
                <a:spcPct val="115000"/>
              </a:lnSpc>
              <a:spcBef>
                <a:spcPts val="0"/>
              </a:spcBef>
              <a:spcAft>
                <a:spcPts val="0"/>
              </a:spcAft>
              <a:buClr>
                <a:srgbClr val="000000"/>
              </a:buClr>
              <a:buSzPts val="1800"/>
              <a:buChar char="●"/>
            </a:pPr>
            <a:r>
              <a:rPr lang="en"/>
              <a:t>Pre-trained encoder can be transferred to </a:t>
            </a:r>
            <a:r>
              <a:rPr lang="en" b="1"/>
              <a:t>downstream tasks</a:t>
            </a:r>
            <a:endParaRPr/>
          </a:p>
        </p:txBody>
      </p:sp>
      <p:sp>
        <p:nvSpPr>
          <p:cNvPr id="371" name="Google Shape;371;p59"/>
          <p:cNvSpPr txBox="1"/>
          <p:nvPr/>
        </p:nvSpPr>
        <p:spPr>
          <a:xfrm>
            <a:off x="381600" y="4743292"/>
            <a:ext cx="87624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 sz="1000" i="0" u="none" strike="noStrike" cap="none">
                <a:solidFill>
                  <a:srgbClr val="000000"/>
                </a:solidFill>
                <a:latin typeface="Lato"/>
                <a:ea typeface="Lato"/>
                <a:cs typeface="Lato"/>
                <a:sym typeface="Lato"/>
              </a:rPr>
              <a:t>L. Jing and Y. Tian, "Self-Supervised Visual Feature Learning With Deep Neural Networks: A Survey," in</a:t>
            </a:r>
            <a:endParaRPr sz="1000">
              <a:latin typeface="Lato"/>
              <a:ea typeface="Lato"/>
              <a:cs typeface="Lato"/>
              <a:sym typeface="Lato"/>
            </a:endParaRPr>
          </a:p>
          <a:p>
            <a:pPr marL="0" marR="0" lvl="0" indent="0" algn="r" rtl="0">
              <a:lnSpc>
                <a:spcPct val="100000"/>
              </a:lnSpc>
              <a:spcBef>
                <a:spcPts val="0"/>
              </a:spcBef>
              <a:spcAft>
                <a:spcPts val="0"/>
              </a:spcAft>
              <a:buNone/>
            </a:pPr>
            <a:r>
              <a:rPr lang="en" sz="1000" i="0" u="none" strike="noStrike" cap="none">
                <a:solidFill>
                  <a:srgbClr val="000000"/>
                </a:solidFill>
                <a:latin typeface="Lato"/>
                <a:ea typeface="Lato"/>
                <a:cs typeface="Lato"/>
                <a:sym typeface="Lato"/>
              </a:rPr>
              <a:t> </a:t>
            </a:r>
            <a:r>
              <a:rPr lang="en" sz="1000" i="1" u="none" strike="noStrike" cap="none">
                <a:solidFill>
                  <a:srgbClr val="000000"/>
                </a:solidFill>
                <a:latin typeface="Lato"/>
                <a:ea typeface="Lato"/>
                <a:cs typeface="Lato"/>
                <a:sym typeface="Lato"/>
              </a:rPr>
              <a:t>IEEE Transactions on Pattern Analysis and Machine Intelligence</a:t>
            </a:r>
            <a:r>
              <a:rPr lang="en" sz="1000" i="0" u="none" strike="noStrike" cap="none">
                <a:solidFill>
                  <a:srgbClr val="000000"/>
                </a:solidFill>
                <a:latin typeface="Lato"/>
                <a:ea typeface="Lato"/>
                <a:cs typeface="Lato"/>
                <a:sym typeface="Lato"/>
              </a:rPr>
              <a:t>, 2021, doi: 10.1109/TPAMI.2020.2992393.</a:t>
            </a:r>
            <a:endParaRPr sz="1000">
              <a:latin typeface="Lato"/>
              <a:ea typeface="Lato"/>
              <a:cs typeface="Lato"/>
              <a:sym typeface="Lato"/>
            </a:endParaRPr>
          </a:p>
        </p:txBody>
      </p:sp>
      <p:pic>
        <p:nvPicPr>
          <p:cNvPr id="372" name="Google Shape;372;p59" descr="Snipping Tool"/>
          <p:cNvPicPr preferRelativeResize="0"/>
          <p:nvPr/>
        </p:nvPicPr>
        <p:blipFill rotWithShape="1">
          <a:blip r:embed="rId3">
            <a:alphaModFix/>
          </a:blip>
          <a:srcRect l="19634" t="21186" r="20578" b="14497"/>
          <a:stretch/>
        </p:blipFill>
        <p:spPr>
          <a:xfrm>
            <a:off x="6278050" y="746225"/>
            <a:ext cx="2559075" cy="36289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p60" descr="Snipping Tool"/>
          <p:cNvPicPr preferRelativeResize="0"/>
          <p:nvPr/>
        </p:nvPicPr>
        <p:blipFill rotWithShape="1">
          <a:blip r:embed="rId3">
            <a:alphaModFix/>
          </a:blip>
          <a:srcRect l="36048" t="20084" r="38814" b="12967"/>
          <a:stretch/>
        </p:blipFill>
        <p:spPr>
          <a:xfrm>
            <a:off x="3911675" y="926100"/>
            <a:ext cx="1894098" cy="3443499"/>
          </a:xfrm>
          <a:prstGeom prst="rect">
            <a:avLst/>
          </a:prstGeom>
          <a:noFill/>
          <a:ln>
            <a:noFill/>
          </a:ln>
        </p:spPr>
      </p:pic>
      <p:pic>
        <p:nvPicPr>
          <p:cNvPr id="378" name="Google Shape;378;p60" descr="Snipping Tool"/>
          <p:cNvPicPr preferRelativeResize="0"/>
          <p:nvPr/>
        </p:nvPicPr>
        <p:blipFill rotWithShape="1">
          <a:blip r:embed="rId3">
            <a:alphaModFix/>
          </a:blip>
          <a:srcRect l="61187" t="20084" r="9796" b="12967"/>
          <a:stretch/>
        </p:blipFill>
        <p:spPr>
          <a:xfrm>
            <a:off x="6186774" y="926100"/>
            <a:ext cx="2186375" cy="3443499"/>
          </a:xfrm>
          <a:prstGeom prst="rect">
            <a:avLst/>
          </a:prstGeom>
          <a:noFill/>
          <a:ln>
            <a:noFill/>
          </a:ln>
        </p:spPr>
      </p:pic>
      <p:sp>
        <p:nvSpPr>
          <p:cNvPr id="379" name="Google Shape;379;p60"/>
          <p:cNvSpPr txBox="1">
            <a:spLocks noGrp="1"/>
          </p:cNvSpPr>
          <p:nvPr>
            <p:ph type="title"/>
          </p:nvPr>
        </p:nvSpPr>
        <p:spPr>
          <a:xfrm>
            <a:off x="311700" y="64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Self-supervised pretext tasks: Predictive and contrastive</a:t>
            </a:r>
            <a:endParaRPr/>
          </a:p>
        </p:txBody>
      </p:sp>
      <p:pic>
        <p:nvPicPr>
          <p:cNvPr id="380" name="Google Shape;380;p60" descr="Snipping Tool"/>
          <p:cNvPicPr preferRelativeResize="0"/>
          <p:nvPr/>
        </p:nvPicPr>
        <p:blipFill rotWithShape="1">
          <a:blip r:embed="rId3">
            <a:alphaModFix/>
          </a:blip>
          <a:srcRect l="10680" t="20084" r="64182" b="12967"/>
          <a:stretch/>
        </p:blipFill>
        <p:spPr>
          <a:xfrm>
            <a:off x="1695375" y="926100"/>
            <a:ext cx="1894098" cy="3443499"/>
          </a:xfrm>
          <a:prstGeom prst="rect">
            <a:avLst/>
          </a:prstGeom>
          <a:noFill/>
          <a:ln>
            <a:noFill/>
          </a:ln>
        </p:spPr>
      </p:pic>
      <p:sp>
        <p:nvSpPr>
          <p:cNvPr id="381" name="Google Shape;381;p60"/>
          <p:cNvSpPr txBox="1"/>
          <p:nvPr/>
        </p:nvSpPr>
        <p:spPr>
          <a:xfrm>
            <a:off x="1465198" y="4743303"/>
            <a:ext cx="76788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 sz="1000" i="0" u="none" strike="noStrike" cap="none">
                <a:solidFill>
                  <a:srgbClr val="000000"/>
                </a:solidFill>
                <a:latin typeface="Lato"/>
                <a:ea typeface="Lato"/>
                <a:cs typeface="Lato"/>
                <a:sym typeface="Lato"/>
              </a:rPr>
              <a:t>X. Liu </a:t>
            </a:r>
            <a:r>
              <a:rPr lang="en" sz="1000" i="1" u="none" strike="noStrike" cap="none">
                <a:solidFill>
                  <a:srgbClr val="000000"/>
                </a:solidFill>
                <a:latin typeface="Lato"/>
                <a:ea typeface="Lato"/>
                <a:cs typeface="Lato"/>
                <a:sym typeface="Lato"/>
              </a:rPr>
              <a:t>et al</a:t>
            </a:r>
            <a:r>
              <a:rPr lang="en" sz="1000" i="0" u="none" strike="noStrike" cap="none">
                <a:solidFill>
                  <a:srgbClr val="000000"/>
                </a:solidFill>
                <a:latin typeface="Lato"/>
                <a:ea typeface="Lato"/>
                <a:cs typeface="Lato"/>
                <a:sym typeface="Lato"/>
              </a:rPr>
              <a:t>., "Self-supervised Learning: Generative or Contrastive," </a:t>
            </a:r>
            <a:endParaRPr sz="1000" i="0" u="none" strike="noStrike" cap="none">
              <a:solidFill>
                <a:srgbClr val="000000"/>
              </a:solidFill>
              <a:latin typeface="Lato"/>
              <a:ea typeface="Lato"/>
              <a:cs typeface="Lato"/>
              <a:sym typeface="Lato"/>
            </a:endParaRPr>
          </a:p>
          <a:p>
            <a:pPr marL="0" marR="0" lvl="0" indent="0" algn="r" rtl="0">
              <a:lnSpc>
                <a:spcPct val="100000"/>
              </a:lnSpc>
              <a:spcBef>
                <a:spcPts val="0"/>
              </a:spcBef>
              <a:spcAft>
                <a:spcPts val="0"/>
              </a:spcAft>
              <a:buNone/>
            </a:pPr>
            <a:r>
              <a:rPr lang="en" sz="1000" i="0" u="none" strike="noStrike" cap="none">
                <a:solidFill>
                  <a:srgbClr val="000000"/>
                </a:solidFill>
                <a:latin typeface="Lato"/>
                <a:ea typeface="Lato"/>
                <a:cs typeface="Lato"/>
                <a:sym typeface="Lato"/>
              </a:rPr>
              <a:t>in </a:t>
            </a:r>
            <a:r>
              <a:rPr lang="en" sz="1000" i="1" u="none" strike="noStrike" cap="none">
                <a:solidFill>
                  <a:srgbClr val="000000"/>
                </a:solidFill>
                <a:latin typeface="Lato"/>
                <a:ea typeface="Lato"/>
                <a:cs typeface="Lato"/>
                <a:sym typeface="Lato"/>
              </a:rPr>
              <a:t>IEEE Transactions on Knowledge and Data Engineering</a:t>
            </a:r>
            <a:r>
              <a:rPr lang="en" sz="1000" i="0" u="none" strike="noStrike" cap="none">
                <a:solidFill>
                  <a:srgbClr val="000000"/>
                </a:solidFill>
                <a:latin typeface="Lato"/>
                <a:ea typeface="Lato"/>
                <a:cs typeface="Lato"/>
                <a:sym typeface="Lato"/>
              </a:rPr>
              <a:t>, doi: 10.1109/TKDE.2021.3090866.</a:t>
            </a:r>
            <a:endParaRPr sz="1000">
              <a:latin typeface="Lato"/>
              <a:ea typeface="Lato"/>
              <a:cs typeface="Lato"/>
              <a:sym typeface="Lato"/>
            </a:endParaRPr>
          </a:p>
        </p:txBody>
      </p:sp>
      <p:sp>
        <p:nvSpPr>
          <p:cNvPr id="382" name="Google Shape;382;p60"/>
          <p:cNvSpPr/>
          <p:nvPr/>
        </p:nvSpPr>
        <p:spPr>
          <a:xfrm>
            <a:off x="1923040" y="3222825"/>
            <a:ext cx="347100" cy="283800"/>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83" name="Google Shape;383;p60"/>
          <p:cNvSpPr/>
          <p:nvPr/>
        </p:nvSpPr>
        <p:spPr>
          <a:xfrm>
            <a:off x="4320349" y="3206058"/>
            <a:ext cx="545700" cy="332700"/>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84" name="Google Shape;384;p60"/>
          <p:cNvSpPr/>
          <p:nvPr/>
        </p:nvSpPr>
        <p:spPr>
          <a:xfrm>
            <a:off x="6186774" y="3227650"/>
            <a:ext cx="587100" cy="332700"/>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85" name="Google Shape;385;p60"/>
          <p:cNvSpPr txBox="1"/>
          <p:nvPr/>
        </p:nvSpPr>
        <p:spPr>
          <a:xfrm>
            <a:off x="226958" y="1085117"/>
            <a:ext cx="13692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i="0" u="sng" strike="noStrike" cap="none">
                <a:solidFill>
                  <a:srgbClr val="000000"/>
                </a:solidFill>
                <a:latin typeface="Lato"/>
                <a:ea typeface="Lato"/>
                <a:cs typeface="Lato"/>
                <a:sym typeface="Lato"/>
              </a:rPr>
              <a:t>Predictive/</a:t>
            </a:r>
            <a:endParaRPr>
              <a:latin typeface="Lato"/>
              <a:ea typeface="Lato"/>
              <a:cs typeface="Lato"/>
              <a:sym typeface="Lato"/>
            </a:endParaRPr>
          </a:p>
          <a:p>
            <a:pPr marL="0" marR="0" lvl="0" indent="0" algn="l" rtl="0">
              <a:lnSpc>
                <a:spcPct val="100000"/>
              </a:lnSpc>
              <a:spcBef>
                <a:spcPts val="0"/>
              </a:spcBef>
              <a:spcAft>
                <a:spcPts val="0"/>
              </a:spcAft>
              <a:buNone/>
            </a:pPr>
            <a:r>
              <a:rPr lang="en" sz="1400" i="0" u="sng" strike="noStrike" cap="none">
                <a:solidFill>
                  <a:srgbClr val="000000"/>
                </a:solidFill>
                <a:latin typeface="Lato"/>
                <a:ea typeface="Lato"/>
                <a:cs typeface="Lato"/>
                <a:sym typeface="Lato"/>
              </a:rPr>
              <a:t>Reconstructive</a:t>
            </a:r>
            <a:endParaRPr sz="1400" i="0" u="sng" strike="noStrike" cap="none">
              <a:solidFill>
                <a:srgbClr val="000000"/>
              </a:solidFill>
              <a:latin typeface="Lato"/>
              <a:ea typeface="Lato"/>
              <a:cs typeface="Lato"/>
              <a:sym typeface="Lato"/>
            </a:endParaRPr>
          </a:p>
        </p:txBody>
      </p:sp>
      <p:sp>
        <p:nvSpPr>
          <p:cNvPr id="386" name="Google Shape;386;p60"/>
          <p:cNvSpPr txBox="1"/>
          <p:nvPr/>
        </p:nvSpPr>
        <p:spPr>
          <a:xfrm>
            <a:off x="228597" y="2294400"/>
            <a:ext cx="1369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i="0" u="sng" strike="noStrike" cap="none">
                <a:solidFill>
                  <a:srgbClr val="000000"/>
                </a:solidFill>
                <a:latin typeface="Lato"/>
                <a:ea typeface="Lato"/>
                <a:cs typeface="Lato"/>
                <a:sym typeface="Lato"/>
              </a:rPr>
              <a:t>Contrastive</a:t>
            </a:r>
            <a:endParaRPr sz="1400" i="0" u="sng" strike="noStrike" cap="none">
              <a:solidFill>
                <a:srgbClr val="000000"/>
              </a:solidFill>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62" descr="Snipping Tool"/>
          <p:cNvPicPr preferRelativeResize="0"/>
          <p:nvPr/>
        </p:nvPicPr>
        <p:blipFill rotWithShape="1">
          <a:blip r:embed="rId3">
            <a:alphaModFix/>
          </a:blip>
          <a:srcRect l="39958" t="33900" r="31057" b="21234"/>
          <a:stretch/>
        </p:blipFill>
        <p:spPr>
          <a:xfrm>
            <a:off x="387807" y="3266750"/>
            <a:ext cx="1103560" cy="1306284"/>
          </a:xfrm>
          <a:prstGeom prst="rect">
            <a:avLst/>
          </a:prstGeom>
          <a:noFill/>
          <a:ln>
            <a:noFill/>
          </a:ln>
        </p:spPr>
      </p:pic>
      <p:sp>
        <p:nvSpPr>
          <p:cNvPr id="403" name="Google Shape;403;p62"/>
          <p:cNvSpPr txBox="1">
            <a:spLocks noGrp="1"/>
          </p:cNvSpPr>
          <p:nvPr>
            <p:ph type="title"/>
          </p:nvPr>
        </p:nvSpPr>
        <p:spPr>
          <a:xfrm>
            <a:off x="311700" y="64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Predictive self-supervised graph embedding</a:t>
            </a:r>
            <a:endParaRPr/>
          </a:p>
        </p:txBody>
      </p:sp>
      <p:pic>
        <p:nvPicPr>
          <p:cNvPr id="404" name="Google Shape;404;p62" descr="Snipping Tool"/>
          <p:cNvPicPr preferRelativeResize="0"/>
          <p:nvPr/>
        </p:nvPicPr>
        <p:blipFill rotWithShape="1">
          <a:blip r:embed="rId4">
            <a:alphaModFix/>
          </a:blip>
          <a:srcRect l="8939" t="27657" r="49997" b="20000"/>
          <a:stretch/>
        </p:blipFill>
        <p:spPr>
          <a:xfrm>
            <a:off x="1646225" y="836750"/>
            <a:ext cx="5851548" cy="3516800"/>
          </a:xfrm>
          <a:prstGeom prst="rect">
            <a:avLst/>
          </a:prstGeom>
          <a:noFill/>
          <a:ln>
            <a:noFill/>
          </a:ln>
        </p:spPr>
      </p:pic>
      <p:sp>
        <p:nvSpPr>
          <p:cNvPr id="405" name="Google Shape;405;p62"/>
          <p:cNvSpPr txBox="1"/>
          <p:nvPr/>
        </p:nvSpPr>
        <p:spPr>
          <a:xfrm>
            <a:off x="2875802" y="4743300"/>
            <a:ext cx="62682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 sz="1000" i="0" u="none" strike="noStrike" cap="none">
                <a:solidFill>
                  <a:srgbClr val="000000"/>
                </a:solidFill>
                <a:latin typeface="Lato"/>
                <a:ea typeface="Lato"/>
                <a:cs typeface="Lato"/>
                <a:sym typeface="Lato"/>
              </a:rPr>
              <a:t>Y. Xie, Z. Xu, J. Zhang, Z. Wang and S. Ji, "Self-Supervised Learning of Graph Neural Networks: A Unified </a:t>
            </a:r>
            <a:endParaRPr sz="1000" i="0" u="none" strike="noStrike" cap="none">
              <a:solidFill>
                <a:srgbClr val="000000"/>
              </a:solidFill>
              <a:latin typeface="Lato"/>
              <a:ea typeface="Lato"/>
              <a:cs typeface="Lato"/>
              <a:sym typeface="Lato"/>
            </a:endParaRPr>
          </a:p>
          <a:p>
            <a:pPr marL="0" marR="0" lvl="0" indent="0" algn="r" rtl="0">
              <a:lnSpc>
                <a:spcPct val="100000"/>
              </a:lnSpc>
              <a:spcBef>
                <a:spcPts val="0"/>
              </a:spcBef>
              <a:spcAft>
                <a:spcPts val="0"/>
              </a:spcAft>
              <a:buNone/>
            </a:pPr>
            <a:r>
              <a:rPr lang="en" sz="1000" i="0" u="none" strike="noStrike" cap="none">
                <a:solidFill>
                  <a:srgbClr val="000000"/>
                </a:solidFill>
                <a:latin typeface="Lato"/>
                <a:ea typeface="Lato"/>
                <a:cs typeface="Lato"/>
                <a:sym typeface="Lato"/>
              </a:rPr>
              <a:t>Review," in </a:t>
            </a:r>
            <a:r>
              <a:rPr lang="en" sz="1000" i="1" u="none" strike="noStrike" cap="none">
                <a:solidFill>
                  <a:srgbClr val="000000"/>
                </a:solidFill>
                <a:latin typeface="Lato"/>
                <a:ea typeface="Lato"/>
                <a:cs typeface="Lato"/>
                <a:sym typeface="Lato"/>
              </a:rPr>
              <a:t>IEEE Transactions on Pattern Analysis and Machine Intelligence</a:t>
            </a:r>
            <a:r>
              <a:rPr lang="en" sz="1000" i="0" u="none" strike="noStrike" cap="none">
                <a:solidFill>
                  <a:srgbClr val="000000"/>
                </a:solidFill>
                <a:latin typeface="Lato"/>
                <a:ea typeface="Lato"/>
                <a:cs typeface="Lato"/>
                <a:sym typeface="Lato"/>
              </a:rPr>
              <a:t>, doi: 10.1109/TPAMI.2022.3170559.</a:t>
            </a:r>
            <a:endParaRPr sz="1000">
              <a:latin typeface="Lato"/>
              <a:ea typeface="Lato"/>
              <a:cs typeface="Lato"/>
              <a:sym typeface="Lato"/>
            </a:endParaRPr>
          </a:p>
        </p:txBody>
      </p:sp>
      <p:pic>
        <p:nvPicPr>
          <p:cNvPr id="406" name="Google Shape;406;p62" descr="Snipping Tool"/>
          <p:cNvPicPr preferRelativeResize="0"/>
          <p:nvPr/>
        </p:nvPicPr>
        <p:blipFill rotWithShape="1">
          <a:blip r:embed="rId3">
            <a:alphaModFix/>
          </a:blip>
          <a:srcRect l="10272" t="28587" r="61327" b="19237"/>
          <a:stretch/>
        </p:blipFill>
        <p:spPr>
          <a:xfrm>
            <a:off x="290145" y="741180"/>
            <a:ext cx="1081295" cy="151902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63"/>
          <p:cNvSpPr txBox="1">
            <a:spLocks noGrp="1"/>
          </p:cNvSpPr>
          <p:nvPr>
            <p:ph type="title"/>
          </p:nvPr>
        </p:nvSpPr>
        <p:spPr>
          <a:xfrm>
            <a:off x="311700" y="64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Contrastive self-supervised graph embedding</a:t>
            </a:r>
            <a:endParaRPr/>
          </a:p>
        </p:txBody>
      </p:sp>
      <p:sp>
        <p:nvSpPr>
          <p:cNvPr id="412" name="Google Shape;412;p63"/>
          <p:cNvSpPr txBox="1"/>
          <p:nvPr/>
        </p:nvSpPr>
        <p:spPr>
          <a:xfrm>
            <a:off x="2770802" y="4743300"/>
            <a:ext cx="63732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 sz="1000" i="0" u="none" strike="noStrike" cap="none">
                <a:solidFill>
                  <a:srgbClr val="000000"/>
                </a:solidFill>
                <a:latin typeface="Lato"/>
                <a:ea typeface="Lato"/>
                <a:cs typeface="Lato"/>
                <a:sym typeface="Lato"/>
              </a:rPr>
              <a:t>Y. Xie, Z. Xu, J. Zhang, Z. Wang and S. Ji, "Self-Supervised Learning of Graph Neural Networks: A Unified </a:t>
            </a:r>
            <a:endParaRPr sz="1000" i="0" u="none" strike="noStrike" cap="none">
              <a:solidFill>
                <a:srgbClr val="000000"/>
              </a:solidFill>
              <a:latin typeface="Lato"/>
              <a:ea typeface="Lato"/>
              <a:cs typeface="Lato"/>
              <a:sym typeface="Lato"/>
            </a:endParaRPr>
          </a:p>
          <a:p>
            <a:pPr marL="0" marR="0" lvl="0" indent="0" algn="r" rtl="0">
              <a:lnSpc>
                <a:spcPct val="100000"/>
              </a:lnSpc>
              <a:spcBef>
                <a:spcPts val="0"/>
              </a:spcBef>
              <a:spcAft>
                <a:spcPts val="0"/>
              </a:spcAft>
              <a:buNone/>
            </a:pPr>
            <a:r>
              <a:rPr lang="en" sz="1000" i="0" u="none" strike="noStrike" cap="none">
                <a:solidFill>
                  <a:srgbClr val="000000"/>
                </a:solidFill>
                <a:latin typeface="Lato"/>
                <a:ea typeface="Lato"/>
                <a:cs typeface="Lato"/>
                <a:sym typeface="Lato"/>
              </a:rPr>
              <a:t>Review," in </a:t>
            </a:r>
            <a:r>
              <a:rPr lang="en" sz="1000" i="1" u="none" strike="noStrike" cap="none">
                <a:solidFill>
                  <a:srgbClr val="000000"/>
                </a:solidFill>
                <a:latin typeface="Lato"/>
                <a:ea typeface="Lato"/>
                <a:cs typeface="Lato"/>
                <a:sym typeface="Lato"/>
              </a:rPr>
              <a:t>IEEE Transactions on Pattern Analysis and Machine Intelligence</a:t>
            </a:r>
            <a:r>
              <a:rPr lang="en" sz="1000" i="0" u="none" strike="noStrike" cap="none">
                <a:solidFill>
                  <a:srgbClr val="000000"/>
                </a:solidFill>
                <a:latin typeface="Lato"/>
                <a:ea typeface="Lato"/>
                <a:cs typeface="Lato"/>
                <a:sym typeface="Lato"/>
              </a:rPr>
              <a:t>, doi: 10.1109/TPAMI.2022.3170559.</a:t>
            </a:r>
            <a:endParaRPr sz="1000">
              <a:latin typeface="Lato"/>
              <a:ea typeface="Lato"/>
              <a:cs typeface="Lato"/>
              <a:sym typeface="Lato"/>
            </a:endParaRPr>
          </a:p>
        </p:txBody>
      </p:sp>
      <p:pic>
        <p:nvPicPr>
          <p:cNvPr id="413" name="Google Shape;413;p63" descr="Snipping Tool"/>
          <p:cNvPicPr preferRelativeResize="0"/>
          <p:nvPr/>
        </p:nvPicPr>
        <p:blipFill rotWithShape="1">
          <a:blip r:embed="rId3">
            <a:alphaModFix/>
          </a:blip>
          <a:srcRect l="3824" t="15484" r="8025" b="10893"/>
          <a:stretch/>
        </p:blipFill>
        <p:spPr>
          <a:xfrm>
            <a:off x="1097280" y="664145"/>
            <a:ext cx="6497837" cy="378674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64"/>
          <p:cNvSpPr txBox="1">
            <a:spLocks noGrp="1"/>
          </p:cNvSpPr>
          <p:nvPr>
            <p:ph type="title"/>
          </p:nvPr>
        </p:nvSpPr>
        <p:spPr>
          <a:xfrm>
            <a:off x="311700" y="64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Challenges to self-supervised graph embedding	 </a:t>
            </a:r>
            <a:endParaRPr/>
          </a:p>
        </p:txBody>
      </p:sp>
      <p:sp>
        <p:nvSpPr>
          <p:cNvPr id="419" name="Google Shape;419;p64"/>
          <p:cNvSpPr txBox="1">
            <a:spLocks noGrp="1"/>
          </p:cNvSpPr>
          <p:nvPr>
            <p:ph type="body" idx="1"/>
          </p:nvPr>
        </p:nvSpPr>
        <p:spPr>
          <a:xfrm>
            <a:off x="235500" y="771475"/>
            <a:ext cx="8520600" cy="3874500"/>
          </a:xfrm>
          <a:prstGeom prst="rect">
            <a:avLst/>
          </a:prstGeom>
          <a:noFill/>
          <a:ln>
            <a:noFill/>
          </a:ln>
        </p:spPr>
        <p:txBody>
          <a:bodyPr spcFirstLastPara="1" wrap="square" lIns="91425" tIns="91425" rIns="91425" bIns="91425" anchor="t" anchorCtr="0">
            <a:noAutofit/>
          </a:bodyPr>
          <a:lstStyle/>
          <a:p>
            <a:pPr marL="114300" lvl="0" indent="0" algn="l" rtl="0">
              <a:lnSpc>
                <a:spcPct val="115000"/>
              </a:lnSpc>
              <a:spcBef>
                <a:spcPts val="0"/>
              </a:spcBef>
              <a:spcAft>
                <a:spcPts val="0"/>
              </a:spcAft>
              <a:buSzPts val="1946"/>
              <a:buNone/>
            </a:pPr>
            <a:r>
              <a:rPr lang="en"/>
              <a:t>Self-supervised learning for graphs is a </a:t>
            </a:r>
            <a:r>
              <a:rPr lang="en">
                <a:solidFill>
                  <a:srgbClr val="FF0000"/>
                </a:solidFill>
              </a:rPr>
              <a:t>non-trivial extension </a:t>
            </a:r>
            <a:r>
              <a:rPr lang="en"/>
              <a:t>from earlier success for images and texts!</a:t>
            </a:r>
            <a:endParaRPr/>
          </a:p>
          <a:p>
            <a:pPr marL="457200" lvl="0" indent="-339467" algn="l" rtl="0">
              <a:lnSpc>
                <a:spcPct val="115000"/>
              </a:lnSpc>
              <a:spcBef>
                <a:spcPts val="0"/>
              </a:spcBef>
              <a:spcAft>
                <a:spcPts val="0"/>
              </a:spcAft>
              <a:buClr>
                <a:srgbClr val="000000"/>
              </a:buClr>
              <a:buSzPts val="1746"/>
              <a:buChar char="●"/>
            </a:pPr>
            <a:r>
              <a:rPr lang="en" sz="1600"/>
              <a:t>Unlike images (2D grids), graphs are </a:t>
            </a:r>
            <a:r>
              <a:rPr lang="en" sz="1600" b="1"/>
              <a:t>non-Euclidean</a:t>
            </a:r>
            <a:endParaRPr sz="1600"/>
          </a:p>
          <a:p>
            <a:pPr marL="457200" lvl="0" indent="-339467" algn="l" rtl="0">
              <a:lnSpc>
                <a:spcPct val="115000"/>
              </a:lnSpc>
              <a:spcBef>
                <a:spcPts val="0"/>
              </a:spcBef>
              <a:spcAft>
                <a:spcPts val="0"/>
              </a:spcAft>
              <a:buClr>
                <a:srgbClr val="000000"/>
              </a:buClr>
              <a:buSzPts val="1746"/>
              <a:buChar char="●"/>
            </a:pPr>
            <a:r>
              <a:rPr lang="en" sz="1600"/>
              <a:t>Graphs are often abstraction of data of </a:t>
            </a:r>
            <a:r>
              <a:rPr lang="en" sz="1600" b="1"/>
              <a:t>diverse nature </a:t>
            </a:r>
            <a:endParaRPr b="1"/>
          </a:p>
          <a:p>
            <a:pPr marL="114300" lvl="0" indent="0" algn="l" rtl="0">
              <a:lnSpc>
                <a:spcPct val="115000"/>
              </a:lnSpc>
              <a:spcBef>
                <a:spcPts val="1000"/>
              </a:spcBef>
              <a:spcAft>
                <a:spcPts val="0"/>
              </a:spcAft>
              <a:buSzPts val="1946"/>
              <a:buNone/>
            </a:pPr>
            <a:r>
              <a:rPr lang="en" b="1"/>
              <a:t>Open challenges </a:t>
            </a:r>
            <a:r>
              <a:rPr lang="en"/>
              <a:t>to design pretext tasks</a:t>
            </a:r>
            <a:endParaRPr/>
          </a:p>
          <a:p>
            <a:pPr marL="457200" lvl="0" indent="-339467" algn="l" rtl="0">
              <a:lnSpc>
                <a:spcPct val="115000"/>
              </a:lnSpc>
              <a:spcBef>
                <a:spcPts val="0"/>
              </a:spcBef>
              <a:spcAft>
                <a:spcPts val="0"/>
              </a:spcAft>
              <a:buClr>
                <a:srgbClr val="000000"/>
              </a:buClr>
              <a:buSzPts val="1746"/>
              <a:buChar char="●"/>
            </a:pPr>
            <a:r>
              <a:rPr lang="en" sz="1600"/>
              <a:t>“No  universal theoretical framework” for predictive methods</a:t>
            </a:r>
            <a:endParaRPr sz="1600"/>
          </a:p>
          <a:p>
            <a:pPr marL="457200" lvl="0" indent="-339467" algn="l" rtl="0">
              <a:lnSpc>
                <a:spcPct val="115000"/>
              </a:lnSpc>
              <a:spcBef>
                <a:spcPts val="0"/>
              </a:spcBef>
              <a:spcAft>
                <a:spcPts val="0"/>
              </a:spcAft>
              <a:buClr>
                <a:srgbClr val="000000"/>
              </a:buClr>
              <a:buSzPts val="1746"/>
              <a:buChar char="●"/>
            </a:pPr>
            <a:r>
              <a:rPr lang="en" sz="1600"/>
              <a:t>“No optimal graph view w.r.t. downstream tasks” for contrastive methods </a:t>
            </a:r>
            <a:endParaRPr sz="1600"/>
          </a:p>
          <a:p>
            <a:pPr marL="457200" lvl="0" indent="-339467" algn="l" rtl="0">
              <a:lnSpc>
                <a:spcPct val="115000"/>
              </a:lnSpc>
              <a:spcBef>
                <a:spcPts val="0"/>
              </a:spcBef>
              <a:spcAft>
                <a:spcPts val="0"/>
              </a:spcAft>
              <a:buClr>
                <a:srgbClr val="000000"/>
              </a:buClr>
              <a:buSzPts val="1746"/>
              <a:buChar char="●"/>
            </a:pPr>
            <a:r>
              <a:rPr lang="en" sz="1600"/>
              <a:t>“Needs better incorporation of domain knowledge” </a:t>
            </a:r>
            <a:endParaRPr sz="1600"/>
          </a:p>
          <a:p>
            <a:pPr marL="457200" lvl="0" indent="-339467" algn="l" rtl="0">
              <a:lnSpc>
                <a:spcPct val="115000"/>
              </a:lnSpc>
              <a:spcBef>
                <a:spcPts val="0"/>
              </a:spcBef>
              <a:spcAft>
                <a:spcPts val="0"/>
              </a:spcAft>
              <a:buClr>
                <a:srgbClr val="000000"/>
              </a:buClr>
              <a:buSzPts val="1746"/>
              <a:buChar char="●"/>
            </a:pPr>
            <a:r>
              <a:rPr lang="en" sz="1600"/>
              <a:t>…</a:t>
            </a:r>
            <a:endParaRPr sz="1600"/>
          </a:p>
          <a:p>
            <a:pPr marL="457200" lvl="0" indent="-339467" algn="l" rtl="0">
              <a:lnSpc>
                <a:spcPct val="115000"/>
              </a:lnSpc>
              <a:spcBef>
                <a:spcPts val="0"/>
              </a:spcBef>
              <a:spcAft>
                <a:spcPts val="0"/>
              </a:spcAft>
              <a:buClr>
                <a:srgbClr val="000000"/>
              </a:buClr>
              <a:buSzPts val="1746"/>
              <a:buChar char="●"/>
            </a:pPr>
            <a:r>
              <a:rPr lang="en" sz="1600"/>
              <a:t>Explainability </a:t>
            </a:r>
            <a:endParaRPr sz="1600"/>
          </a:p>
          <a:p>
            <a:pPr marL="457200" lvl="0" indent="-339467" algn="l" rtl="0">
              <a:lnSpc>
                <a:spcPct val="115000"/>
              </a:lnSpc>
              <a:spcBef>
                <a:spcPts val="0"/>
              </a:spcBef>
              <a:spcAft>
                <a:spcPts val="0"/>
              </a:spcAft>
              <a:buClr>
                <a:srgbClr val="000000"/>
              </a:buClr>
              <a:buSzPts val="1746"/>
              <a:buChar char="●"/>
            </a:pPr>
            <a:r>
              <a:rPr lang="en" sz="1600"/>
              <a:t>More complex graphs</a:t>
            </a:r>
            <a:endParaRPr sz="1600"/>
          </a:p>
          <a:p>
            <a:pPr marL="457200" lvl="0" indent="-339467" algn="l" rtl="0">
              <a:lnSpc>
                <a:spcPct val="115000"/>
              </a:lnSpc>
              <a:spcBef>
                <a:spcPts val="0"/>
              </a:spcBef>
              <a:spcAft>
                <a:spcPts val="0"/>
              </a:spcAft>
              <a:buClr>
                <a:srgbClr val="000000"/>
              </a:buClr>
              <a:buSzPts val="1746"/>
              <a:buChar char="●"/>
            </a:pPr>
            <a:r>
              <a:rPr lang="en" sz="1600"/>
              <a:t>…</a:t>
            </a:r>
            <a:endParaRPr sz="16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40"/>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000000"/>
                </a:solidFill>
              </a:rPr>
              <a:t>Overview</a:t>
            </a:r>
            <a:endParaRPr b="1">
              <a:solidFill>
                <a:srgbClr val="000000"/>
              </a:solidFill>
            </a:endParaRPr>
          </a:p>
        </p:txBody>
      </p:sp>
      <p:sp>
        <p:nvSpPr>
          <p:cNvPr id="194" name="Google Shape;194;p40"/>
          <p:cNvSpPr txBox="1">
            <a:spLocks noGrp="1"/>
          </p:cNvSpPr>
          <p:nvPr>
            <p:ph type="body" idx="1"/>
          </p:nvPr>
        </p:nvSpPr>
        <p:spPr>
          <a:xfrm>
            <a:off x="311700" y="771475"/>
            <a:ext cx="8520600" cy="4068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rgbClr val="000000"/>
              </a:buClr>
              <a:buSzPts val="1800"/>
              <a:buAutoNum type="arabicPeriod"/>
            </a:pPr>
            <a:r>
              <a:rPr lang="en"/>
              <a:t>Introduction (AK)</a:t>
            </a:r>
            <a:endParaRPr>
              <a:solidFill>
                <a:srgbClr val="999999"/>
              </a:solidFill>
            </a:endParaRPr>
          </a:p>
          <a:p>
            <a:pPr marL="457200" lvl="0" indent="-342900" algn="l" rtl="0">
              <a:spcBef>
                <a:spcPts val="1000"/>
              </a:spcBef>
              <a:spcAft>
                <a:spcPts val="0"/>
              </a:spcAft>
              <a:buClr>
                <a:srgbClr val="000000"/>
              </a:buClr>
              <a:buSzPts val="1800"/>
              <a:buAutoNum type="arabicPeriod"/>
            </a:pPr>
            <a:r>
              <a:rPr lang="en"/>
              <a:t>Network</a:t>
            </a:r>
            <a:r>
              <a:rPr lang="en">
                <a:solidFill>
                  <a:srgbClr val="000000"/>
                </a:solidFill>
              </a:rPr>
              <a:t> embedding</a:t>
            </a:r>
            <a:endParaRPr/>
          </a:p>
          <a:p>
            <a:pPr marL="828675" lvl="1" indent="-342900" algn="l" rtl="0">
              <a:spcBef>
                <a:spcPts val="1000"/>
              </a:spcBef>
              <a:spcAft>
                <a:spcPts val="0"/>
              </a:spcAft>
              <a:buClr>
                <a:schemeClr val="dk1"/>
              </a:buClr>
              <a:buSzPts val="1800"/>
              <a:buAutoNum type="alphaLcPeriod"/>
            </a:pPr>
            <a:r>
              <a:rPr lang="en" sz="1800">
                <a:solidFill>
                  <a:schemeClr val="dk1"/>
                </a:solidFill>
              </a:rPr>
              <a:t>Unsupervised / self-supervised pre-training (YS)</a:t>
            </a:r>
            <a:endParaRPr sz="1800">
              <a:solidFill>
                <a:srgbClr val="999999"/>
              </a:solidFill>
            </a:endParaRPr>
          </a:p>
          <a:p>
            <a:pPr marL="828675" lvl="1" indent="-342900" algn="l" rtl="0">
              <a:spcBef>
                <a:spcPts val="1000"/>
              </a:spcBef>
              <a:spcAft>
                <a:spcPts val="0"/>
              </a:spcAft>
              <a:buClr>
                <a:srgbClr val="000000"/>
              </a:buClr>
              <a:buSzPts val="1800"/>
              <a:buAutoNum type="alphaLcPeriod"/>
            </a:pPr>
            <a:r>
              <a:rPr lang="en" sz="1800">
                <a:solidFill>
                  <a:srgbClr val="000000"/>
                </a:solidFill>
              </a:rPr>
              <a:t>Condition-specific node/subgraph embeddings (AK)</a:t>
            </a:r>
            <a:endParaRPr sz="1800">
              <a:solidFill>
                <a:srgbClr val="999999"/>
              </a:solidFill>
            </a:endParaRPr>
          </a:p>
          <a:p>
            <a:pPr marL="828675" lvl="1" indent="-342900" algn="l" rtl="0">
              <a:spcBef>
                <a:spcPts val="1000"/>
              </a:spcBef>
              <a:spcAft>
                <a:spcPts val="0"/>
              </a:spcAft>
              <a:buClr>
                <a:schemeClr val="dk1"/>
              </a:buClr>
              <a:buSzPts val="1800"/>
              <a:buAutoNum type="alphaLcPeriod"/>
            </a:pPr>
            <a:r>
              <a:rPr lang="en" sz="1800">
                <a:solidFill>
                  <a:schemeClr val="dk1"/>
                </a:solidFill>
              </a:rPr>
              <a:t>Multiplex heterogeneous networks (SB, BJY)</a:t>
            </a:r>
            <a:endParaRPr sz="1800">
              <a:solidFill>
                <a:srgbClr val="999999"/>
              </a:solidFill>
            </a:endParaRPr>
          </a:p>
          <a:p>
            <a:pPr marL="457200" lvl="0" indent="-342900" algn="l" rtl="0">
              <a:spcBef>
                <a:spcPts val="1000"/>
              </a:spcBef>
              <a:spcAft>
                <a:spcPts val="0"/>
              </a:spcAft>
              <a:buClr>
                <a:srgbClr val="000000"/>
              </a:buClr>
              <a:buSzPts val="1800"/>
              <a:buAutoNum type="arabicPeriod"/>
            </a:pPr>
            <a:r>
              <a:rPr lang="en">
                <a:solidFill>
                  <a:srgbClr val="000000"/>
                </a:solidFill>
              </a:rPr>
              <a:t>Graph-based transfer learning (AK, BJY)</a:t>
            </a:r>
            <a:endParaRPr>
              <a:solidFill>
                <a:srgbClr val="999999"/>
              </a:solidFill>
            </a:endParaRPr>
          </a:p>
          <a:p>
            <a:pPr marL="457200" lvl="0" indent="-342900" algn="l" rtl="0">
              <a:spcBef>
                <a:spcPts val="1000"/>
              </a:spcBef>
              <a:spcAft>
                <a:spcPts val="0"/>
              </a:spcAft>
              <a:buClr>
                <a:srgbClr val="000000"/>
              </a:buClr>
              <a:buSzPts val="1800"/>
              <a:buAutoNum type="arabicPeriod"/>
            </a:pPr>
            <a:r>
              <a:rPr lang="en">
                <a:solidFill>
                  <a:srgbClr val="000000"/>
                </a:solidFill>
              </a:rPr>
              <a:t>Spatial / geometric networks</a:t>
            </a:r>
            <a:r>
              <a:rPr lang="en"/>
              <a:t> (</a:t>
            </a:r>
            <a:r>
              <a:rPr lang="en">
                <a:solidFill>
                  <a:srgbClr val="000000"/>
                </a:solidFill>
              </a:rPr>
              <a:t>HY, YS)</a:t>
            </a:r>
            <a:endParaRPr>
              <a:solidFill>
                <a:srgbClr val="999999"/>
              </a:solidFill>
            </a:endParaRPr>
          </a:p>
          <a:p>
            <a:pPr marL="457200" lvl="0" indent="-342900" algn="l" rtl="0">
              <a:spcBef>
                <a:spcPts val="1000"/>
              </a:spcBef>
              <a:spcAft>
                <a:spcPts val="0"/>
              </a:spcAft>
              <a:buClr>
                <a:srgbClr val="000000"/>
              </a:buClr>
              <a:buSzPts val="1800"/>
              <a:buAutoNum type="arabicPeriod"/>
            </a:pPr>
            <a:r>
              <a:rPr lang="en"/>
              <a:t>Other emerging problems</a:t>
            </a:r>
            <a:endParaRPr>
              <a:solidFill>
                <a:srgbClr val="999999"/>
              </a:solidFill>
            </a:endParaRPr>
          </a:p>
          <a:p>
            <a:pPr marL="457200" lvl="0" indent="-342900" algn="l" rtl="0">
              <a:spcBef>
                <a:spcPts val="1000"/>
              </a:spcBef>
              <a:spcAft>
                <a:spcPts val="1000"/>
              </a:spcAft>
              <a:buSzPts val="1800"/>
              <a:buAutoNum type="arabicPeriod"/>
            </a:pPr>
            <a:r>
              <a:rPr lang="en"/>
              <a:t>Open discussion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65"/>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000000"/>
                </a:solidFill>
              </a:rPr>
              <a:t>Overview</a:t>
            </a:r>
            <a:endParaRPr b="1">
              <a:solidFill>
                <a:srgbClr val="000000"/>
              </a:solidFill>
            </a:endParaRPr>
          </a:p>
        </p:txBody>
      </p:sp>
      <p:sp>
        <p:nvSpPr>
          <p:cNvPr id="425" name="Google Shape;425;p65"/>
          <p:cNvSpPr txBox="1">
            <a:spLocks noGrp="1"/>
          </p:cNvSpPr>
          <p:nvPr>
            <p:ph type="body" idx="1"/>
          </p:nvPr>
        </p:nvSpPr>
        <p:spPr>
          <a:xfrm>
            <a:off x="311700" y="771475"/>
            <a:ext cx="8520600" cy="4068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rgbClr val="000000"/>
              </a:buClr>
              <a:buSzPts val="1800"/>
              <a:buAutoNum type="arabicPeriod"/>
            </a:pPr>
            <a:r>
              <a:rPr lang="en"/>
              <a:t>Introduction</a:t>
            </a:r>
            <a:r>
              <a:rPr lang="en">
                <a:solidFill>
                  <a:schemeClr val="dk1"/>
                </a:solidFill>
              </a:rPr>
              <a:t> (AK)</a:t>
            </a:r>
            <a:endParaRPr>
              <a:solidFill>
                <a:srgbClr val="999999"/>
              </a:solidFill>
            </a:endParaRPr>
          </a:p>
          <a:p>
            <a:pPr marL="457200" lvl="0" indent="-342900" algn="l" rtl="0">
              <a:spcBef>
                <a:spcPts val="1000"/>
              </a:spcBef>
              <a:spcAft>
                <a:spcPts val="0"/>
              </a:spcAft>
              <a:buClr>
                <a:srgbClr val="000000"/>
              </a:buClr>
              <a:buSzPts val="1800"/>
              <a:buAutoNum type="arabicPeriod"/>
            </a:pPr>
            <a:r>
              <a:rPr lang="en"/>
              <a:t>Network</a:t>
            </a:r>
            <a:r>
              <a:rPr lang="en">
                <a:solidFill>
                  <a:srgbClr val="000000"/>
                </a:solidFill>
              </a:rPr>
              <a:t> embedding</a:t>
            </a:r>
            <a:endParaRPr/>
          </a:p>
          <a:p>
            <a:pPr marL="828675" lvl="1" indent="-342900" algn="l" rtl="0">
              <a:spcBef>
                <a:spcPts val="1000"/>
              </a:spcBef>
              <a:spcAft>
                <a:spcPts val="0"/>
              </a:spcAft>
              <a:buClr>
                <a:schemeClr val="dk1"/>
              </a:buClr>
              <a:buSzPts val="1800"/>
              <a:buAutoNum type="alphaLcPeriod"/>
            </a:pPr>
            <a:r>
              <a:rPr lang="en" sz="1800">
                <a:solidFill>
                  <a:schemeClr val="dk1"/>
                </a:solidFill>
              </a:rPr>
              <a:t>Unsupervised / self-supervised pre-training (YS)</a:t>
            </a:r>
            <a:endParaRPr sz="1800">
              <a:solidFill>
                <a:srgbClr val="999999"/>
              </a:solidFill>
            </a:endParaRPr>
          </a:p>
          <a:p>
            <a:pPr marL="828675" lvl="1" indent="-342900" algn="l" rtl="0">
              <a:spcBef>
                <a:spcPts val="1000"/>
              </a:spcBef>
              <a:spcAft>
                <a:spcPts val="0"/>
              </a:spcAft>
              <a:buClr>
                <a:srgbClr val="000000"/>
              </a:buClr>
              <a:buSzPts val="1800"/>
              <a:buAutoNum type="alphaLcPeriod"/>
            </a:pPr>
            <a:r>
              <a:rPr lang="en" sz="1800" b="1">
                <a:solidFill>
                  <a:srgbClr val="000000"/>
                </a:solidFill>
              </a:rPr>
              <a:t>Condition-specific node/subgraph embeddings</a:t>
            </a:r>
            <a:r>
              <a:rPr lang="en" sz="1800">
                <a:solidFill>
                  <a:srgbClr val="000000"/>
                </a:solidFill>
              </a:rPr>
              <a:t> (AK)</a:t>
            </a:r>
            <a:endParaRPr sz="1800">
              <a:solidFill>
                <a:srgbClr val="999999"/>
              </a:solidFill>
            </a:endParaRPr>
          </a:p>
          <a:p>
            <a:pPr marL="828675" lvl="1" indent="-342900" algn="l" rtl="0">
              <a:spcBef>
                <a:spcPts val="1000"/>
              </a:spcBef>
              <a:spcAft>
                <a:spcPts val="0"/>
              </a:spcAft>
              <a:buClr>
                <a:schemeClr val="dk1"/>
              </a:buClr>
              <a:buSzPts val="1800"/>
              <a:buAutoNum type="alphaLcPeriod"/>
            </a:pPr>
            <a:r>
              <a:rPr lang="en" sz="1800">
                <a:solidFill>
                  <a:schemeClr val="dk1"/>
                </a:solidFill>
              </a:rPr>
              <a:t>Multiplex heterogeneous networks (SB, BJY)</a:t>
            </a:r>
            <a:endParaRPr sz="1800">
              <a:solidFill>
                <a:srgbClr val="999999"/>
              </a:solidFill>
            </a:endParaRPr>
          </a:p>
          <a:p>
            <a:pPr marL="457200" lvl="0" indent="-342900" algn="l" rtl="0">
              <a:spcBef>
                <a:spcPts val="1000"/>
              </a:spcBef>
              <a:spcAft>
                <a:spcPts val="0"/>
              </a:spcAft>
              <a:buClr>
                <a:srgbClr val="000000"/>
              </a:buClr>
              <a:buSzPts val="1800"/>
              <a:buAutoNum type="arabicPeriod"/>
            </a:pPr>
            <a:r>
              <a:rPr lang="en">
                <a:solidFill>
                  <a:srgbClr val="000000"/>
                </a:solidFill>
              </a:rPr>
              <a:t>Graph-based transfer learning (AK, BJY)</a:t>
            </a:r>
            <a:endParaRPr>
              <a:solidFill>
                <a:srgbClr val="999999"/>
              </a:solidFill>
            </a:endParaRPr>
          </a:p>
          <a:p>
            <a:pPr marL="457200" lvl="0" indent="-342900" algn="l" rtl="0">
              <a:spcBef>
                <a:spcPts val="1000"/>
              </a:spcBef>
              <a:spcAft>
                <a:spcPts val="0"/>
              </a:spcAft>
              <a:buClr>
                <a:srgbClr val="000000"/>
              </a:buClr>
              <a:buSzPts val="1800"/>
              <a:buAutoNum type="arabicPeriod"/>
            </a:pPr>
            <a:r>
              <a:rPr lang="en">
                <a:solidFill>
                  <a:srgbClr val="000000"/>
                </a:solidFill>
              </a:rPr>
              <a:t>Spatial / geometric networks</a:t>
            </a:r>
            <a:r>
              <a:rPr lang="en"/>
              <a:t> (</a:t>
            </a:r>
            <a:r>
              <a:rPr lang="en">
                <a:solidFill>
                  <a:srgbClr val="000000"/>
                </a:solidFill>
              </a:rPr>
              <a:t>HY, YS)</a:t>
            </a:r>
            <a:endParaRPr>
              <a:solidFill>
                <a:srgbClr val="999999"/>
              </a:solidFill>
            </a:endParaRPr>
          </a:p>
          <a:p>
            <a:pPr marL="457200" lvl="0" indent="-342900" algn="l" rtl="0">
              <a:spcBef>
                <a:spcPts val="1000"/>
              </a:spcBef>
              <a:spcAft>
                <a:spcPts val="0"/>
              </a:spcAft>
              <a:buClr>
                <a:srgbClr val="000000"/>
              </a:buClr>
              <a:buSzPts val="1800"/>
              <a:buAutoNum type="arabicPeriod"/>
            </a:pPr>
            <a:r>
              <a:rPr lang="en"/>
              <a:t>Other emerging problems</a:t>
            </a:r>
            <a:endParaRPr>
              <a:solidFill>
                <a:srgbClr val="999999"/>
              </a:solidFill>
            </a:endParaRPr>
          </a:p>
          <a:p>
            <a:pPr marL="457200" lvl="0" indent="-342900" algn="l" rtl="0">
              <a:spcBef>
                <a:spcPts val="1000"/>
              </a:spcBef>
              <a:spcAft>
                <a:spcPts val="1000"/>
              </a:spcAft>
              <a:buSzPts val="1800"/>
              <a:buAutoNum type="arabicPeriod"/>
            </a:pPr>
            <a:r>
              <a:rPr lang="en"/>
              <a:t>Open discussion</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66"/>
          <p:cNvSpPr txBox="1">
            <a:spLocks noGrp="1"/>
          </p:cNvSpPr>
          <p:nvPr>
            <p:ph type="body" idx="1"/>
          </p:nvPr>
        </p:nvSpPr>
        <p:spPr>
          <a:xfrm>
            <a:off x="333600" y="748150"/>
            <a:ext cx="5853300" cy="4533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1400">
                <a:solidFill>
                  <a:schemeClr val="dk1"/>
                </a:solidFill>
              </a:rPr>
              <a:t>Building one network per condition and then embedding them.</a:t>
            </a:r>
            <a:endParaRPr sz="1400">
              <a:solidFill>
                <a:schemeClr val="dk1"/>
              </a:solidFill>
            </a:endParaRPr>
          </a:p>
        </p:txBody>
      </p:sp>
      <p:sp>
        <p:nvSpPr>
          <p:cNvPr id="431" name="Google Shape;431;p66"/>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000000"/>
                </a:solidFill>
              </a:rPr>
              <a:t>Condition-specific network embeddings</a:t>
            </a:r>
            <a:endParaRPr>
              <a:solidFill>
                <a:srgbClr val="000000"/>
              </a:solidFill>
            </a:endParaRPr>
          </a:p>
        </p:txBody>
      </p:sp>
      <p:pic>
        <p:nvPicPr>
          <p:cNvPr id="432" name="Google Shape;432;p66"/>
          <p:cNvPicPr preferRelativeResize="0"/>
          <p:nvPr/>
        </p:nvPicPr>
        <p:blipFill rotWithShape="1">
          <a:blip r:embed="rId3">
            <a:alphaModFix/>
          </a:blip>
          <a:srcRect l="2846"/>
          <a:stretch/>
        </p:blipFill>
        <p:spPr>
          <a:xfrm>
            <a:off x="4987636" y="1608800"/>
            <a:ext cx="3543977" cy="2740599"/>
          </a:xfrm>
          <a:prstGeom prst="rect">
            <a:avLst/>
          </a:prstGeom>
          <a:noFill/>
          <a:ln>
            <a:noFill/>
          </a:ln>
        </p:spPr>
      </p:pic>
      <p:sp>
        <p:nvSpPr>
          <p:cNvPr id="433" name="Google Shape;433;p66"/>
          <p:cNvSpPr txBox="1"/>
          <p:nvPr/>
        </p:nvSpPr>
        <p:spPr>
          <a:xfrm>
            <a:off x="4517375" y="4804800"/>
            <a:ext cx="46266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a:latin typeface="Lato"/>
                <a:ea typeface="Lato"/>
                <a:cs typeface="Lato"/>
                <a:sym typeface="Lato"/>
              </a:rPr>
              <a:t>Greene, Krishnan, Wong, </a:t>
            </a:r>
            <a:r>
              <a:rPr lang="en" sz="1000" i="1">
                <a:latin typeface="Lato"/>
                <a:ea typeface="Lato"/>
                <a:cs typeface="Lato"/>
                <a:sym typeface="Lato"/>
              </a:rPr>
              <a:t>et al.</a:t>
            </a:r>
            <a:r>
              <a:rPr lang="en" sz="1000">
                <a:latin typeface="Lato"/>
                <a:ea typeface="Lato"/>
                <a:cs typeface="Lato"/>
                <a:sym typeface="Lato"/>
              </a:rPr>
              <a:t>, (2016) </a:t>
            </a:r>
            <a:r>
              <a:rPr lang="en" sz="1000" i="1">
                <a:latin typeface="Lato"/>
                <a:ea typeface="Lato"/>
                <a:cs typeface="Lato"/>
                <a:sym typeface="Lato"/>
              </a:rPr>
              <a:t>Nat. Genet.</a:t>
            </a:r>
            <a:r>
              <a:rPr lang="en" sz="1000">
                <a:latin typeface="Lato"/>
                <a:ea typeface="Lato"/>
                <a:cs typeface="Lato"/>
                <a:sym typeface="Lato"/>
              </a:rPr>
              <a:t>; Zitnik </a:t>
            </a:r>
            <a:r>
              <a:rPr lang="en" sz="1000" i="1">
                <a:latin typeface="Lato"/>
                <a:ea typeface="Lato"/>
                <a:cs typeface="Lato"/>
                <a:sym typeface="Lato"/>
              </a:rPr>
              <a:t>et al.</a:t>
            </a:r>
            <a:r>
              <a:rPr lang="en" sz="1000">
                <a:latin typeface="Lato"/>
                <a:ea typeface="Lato"/>
                <a:cs typeface="Lato"/>
                <a:sym typeface="Lato"/>
              </a:rPr>
              <a:t>, (2017) </a:t>
            </a:r>
            <a:r>
              <a:rPr lang="en" sz="1000" i="1">
                <a:latin typeface="Lato"/>
                <a:ea typeface="Lato"/>
                <a:cs typeface="Lato"/>
                <a:sym typeface="Lato"/>
              </a:rPr>
              <a:t>Bioinfo</a:t>
            </a:r>
            <a:r>
              <a:rPr lang="en" sz="1000">
                <a:latin typeface="Lato"/>
                <a:ea typeface="Lato"/>
                <a:cs typeface="Lato"/>
                <a:sym typeface="Lato"/>
              </a:rPr>
              <a:t>.</a:t>
            </a:r>
            <a:endParaRPr sz="1000" i="1">
              <a:latin typeface="Lato"/>
              <a:ea typeface="Lato"/>
              <a:cs typeface="Lato"/>
              <a:sym typeface="Lato"/>
            </a:endParaRPr>
          </a:p>
        </p:txBody>
      </p:sp>
      <p:pic>
        <p:nvPicPr>
          <p:cNvPr id="434" name="Google Shape;434;p66"/>
          <p:cNvPicPr preferRelativeResize="0"/>
          <p:nvPr/>
        </p:nvPicPr>
        <p:blipFill>
          <a:blip r:embed="rId4">
            <a:alphaModFix/>
          </a:blip>
          <a:stretch>
            <a:fillRect/>
          </a:stretch>
        </p:blipFill>
        <p:spPr>
          <a:xfrm>
            <a:off x="413000" y="1312875"/>
            <a:ext cx="3895319" cy="36372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67"/>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000000"/>
                </a:solidFill>
              </a:rPr>
              <a:t>Condition-specific network embeddings</a:t>
            </a:r>
            <a:endParaRPr>
              <a:solidFill>
                <a:srgbClr val="000000"/>
              </a:solidFill>
            </a:endParaRPr>
          </a:p>
        </p:txBody>
      </p:sp>
      <p:sp>
        <p:nvSpPr>
          <p:cNvPr id="440" name="Google Shape;440;p67"/>
          <p:cNvSpPr txBox="1"/>
          <p:nvPr/>
        </p:nvSpPr>
        <p:spPr>
          <a:xfrm>
            <a:off x="5289625" y="4804800"/>
            <a:ext cx="38544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a:latin typeface="Lato"/>
                <a:ea typeface="Lato"/>
                <a:cs typeface="Lato"/>
                <a:sym typeface="Lato"/>
              </a:rPr>
              <a:t>Zitnik </a:t>
            </a:r>
            <a:r>
              <a:rPr lang="en" sz="1000" i="1">
                <a:latin typeface="Lato"/>
                <a:ea typeface="Lato"/>
                <a:cs typeface="Lato"/>
                <a:sym typeface="Lato"/>
              </a:rPr>
              <a:t>et al.</a:t>
            </a:r>
            <a:r>
              <a:rPr lang="en" sz="1000">
                <a:latin typeface="Lato"/>
                <a:ea typeface="Lato"/>
                <a:cs typeface="Lato"/>
                <a:sym typeface="Lato"/>
              </a:rPr>
              <a:t>, (2017) </a:t>
            </a:r>
            <a:r>
              <a:rPr lang="en" sz="1000" i="1">
                <a:latin typeface="Lato"/>
                <a:ea typeface="Lato"/>
                <a:cs typeface="Lato"/>
                <a:sym typeface="Lato"/>
              </a:rPr>
              <a:t>Bioinfo</a:t>
            </a:r>
            <a:r>
              <a:rPr lang="en" sz="1000">
                <a:latin typeface="Lato"/>
                <a:ea typeface="Lato"/>
                <a:cs typeface="Lato"/>
                <a:sym typeface="Lato"/>
              </a:rPr>
              <a:t>.; Li </a:t>
            </a:r>
            <a:r>
              <a:rPr lang="en" sz="1000" i="1">
                <a:latin typeface="Lato"/>
                <a:ea typeface="Lato"/>
                <a:cs typeface="Lato"/>
                <a:sym typeface="Lato"/>
              </a:rPr>
              <a:t>et al.</a:t>
            </a:r>
            <a:r>
              <a:rPr lang="en" sz="1000">
                <a:latin typeface="Lato"/>
                <a:ea typeface="Lato"/>
                <a:cs typeface="Lato"/>
                <a:sym typeface="Lato"/>
              </a:rPr>
              <a:t>, (2021) </a:t>
            </a:r>
            <a:r>
              <a:rPr lang="en" sz="1000" i="1">
                <a:latin typeface="Lato"/>
                <a:ea typeface="Lato"/>
                <a:cs typeface="Lato"/>
                <a:sym typeface="Lato"/>
              </a:rPr>
              <a:t>arXiv</a:t>
            </a:r>
            <a:endParaRPr sz="1000" i="1">
              <a:latin typeface="Lato"/>
              <a:ea typeface="Lato"/>
              <a:cs typeface="Lato"/>
              <a:sym typeface="Lato"/>
            </a:endParaRPr>
          </a:p>
        </p:txBody>
      </p:sp>
      <p:pic>
        <p:nvPicPr>
          <p:cNvPr id="441" name="Google Shape;441;p67"/>
          <p:cNvPicPr preferRelativeResize="0"/>
          <p:nvPr/>
        </p:nvPicPr>
        <p:blipFill>
          <a:blip r:embed="rId3">
            <a:alphaModFix/>
          </a:blip>
          <a:stretch>
            <a:fillRect/>
          </a:stretch>
        </p:blipFill>
        <p:spPr>
          <a:xfrm>
            <a:off x="152400" y="3203825"/>
            <a:ext cx="8839204" cy="1389758"/>
          </a:xfrm>
          <a:prstGeom prst="rect">
            <a:avLst/>
          </a:prstGeom>
          <a:noFill/>
          <a:ln>
            <a:noFill/>
          </a:ln>
        </p:spPr>
      </p:pic>
      <p:grpSp>
        <p:nvGrpSpPr>
          <p:cNvPr id="442" name="Google Shape;442;p67"/>
          <p:cNvGrpSpPr/>
          <p:nvPr/>
        </p:nvGrpSpPr>
        <p:grpSpPr>
          <a:xfrm>
            <a:off x="3019675" y="845750"/>
            <a:ext cx="5695441" cy="1899401"/>
            <a:chOff x="1724275" y="845750"/>
            <a:chExt cx="5695441" cy="1899401"/>
          </a:xfrm>
        </p:grpSpPr>
        <p:pic>
          <p:nvPicPr>
            <p:cNvPr id="443" name="Google Shape;443;p67"/>
            <p:cNvPicPr preferRelativeResize="0"/>
            <p:nvPr/>
          </p:nvPicPr>
          <p:blipFill>
            <a:blip r:embed="rId4">
              <a:alphaModFix/>
            </a:blip>
            <a:stretch>
              <a:fillRect/>
            </a:stretch>
          </p:blipFill>
          <p:spPr>
            <a:xfrm>
              <a:off x="1724285" y="845750"/>
              <a:ext cx="5695432" cy="1899401"/>
            </a:xfrm>
            <a:prstGeom prst="rect">
              <a:avLst/>
            </a:prstGeom>
            <a:noFill/>
            <a:ln>
              <a:noFill/>
            </a:ln>
          </p:spPr>
        </p:pic>
        <p:sp>
          <p:nvSpPr>
            <p:cNvPr id="444" name="Google Shape;444;p67"/>
            <p:cNvSpPr/>
            <p:nvPr/>
          </p:nvSpPr>
          <p:spPr>
            <a:xfrm>
              <a:off x="1724275" y="845750"/>
              <a:ext cx="218400" cy="176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67"/>
          <p:cNvSpPr txBox="1">
            <a:spLocks noGrp="1"/>
          </p:cNvSpPr>
          <p:nvPr>
            <p:ph type="body" idx="1"/>
          </p:nvPr>
        </p:nvSpPr>
        <p:spPr>
          <a:xfrm>
            <a:off x="333600" y="1247475"/>
            <a:ext cx="2443800" cy="1160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1400">
                <a:solidFill>
                  <a:schemeClr val="dk1"/>
                </a:solidFill>
              </a:rPr>
              <a:t>Using condition/context information as node features and performing node embedding.</a:t>
            </a:r>
            <a:endParaRPr sz="140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69"/>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000000"/>
                </a:solidFill>
              </a:rPr>
              <a:t>Overview</a:t>
            </a:r>
            <a:endParaRPr b="1">
              <a:solidFill>
                <a:srgbClr val="000000"/>
              </a:solidFill>
            </a:endParaRPr>
          </a:p>
        </p:txBody>
      </p:sp>
      <p:sp>
        <p:nvSpPr>
          <p:cNvPr id="457" name="Google Shape;457;p69"/>
          <p:cNvSpPr txBox="1">
            <a:spLocks noGrp="1"/>
          </p:cNvSpPr>
          <p:nvPr>
            <p:ph type="body" idx="1"/>
          </p:nvPr>
        </p:nvSpPr>
        <p:spPr>
          <a:xfrm>
            <a:off x="311700" y="771475"/>
            <a:ext cx="8520600" cy="4068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rgbClr val="000000"/>
              </a:buClr>
              <a:buSzPts val="1800"/>
              <a:buAutoNum type="arabicPeriod"/>
            </a:pPr>
            <a:r>
              <a:rPr lang="en"/>
              <a:t>Introduction</a:t>
            </a:r>
            <a:r>
              <a:rPr lang="en">
                <a:solidFill>
                  <a:schemeClr val="dk1"/>
                </a:solidFill>
              </a:rPr>
              <a:t> (AK)</a:t>
            </a:r>
            <a:endParaRPr>
              <a:solidFill>
                <a:srgbClr val="999999"/>
              </a:solidFill>
            </a:endParaRPr>
          </a:p>
          <a:p>
            <a:pPr marL="457200" lvl="0" indent="-342900" algn="l" rtl="0">
              <a:spcBef>
                <a:spcPts val="1000"/>
              </a:spcBef>
              <a:spcAft>
                <a:spcPts val="0"/>
              </a:spcAft>
              <a:buClr>
                <a:srgbClr val="000000"/>
              </a:buClr>
              <a:buSzPts val="1800"/>
              <a:buAutoNum type="arabicPeriod"/>
            </a:pPr>
            <a:r>
              <a:rPr lang="en"/>
              <a:t>Network</a:t>
            </a:r>
            <a:r>
              <a:rPr lang="en">
                <a:solidFill>
                  <a:srgbClr val="000000"/>
                </a:solidFill>
              </a:rPr>
              <a:t> embedding</a:t>
            </a:r>
            <a:endParaRPr/>
          </a:p>
          <a:p>
            <a:pPr marL="828675" lvl="1" indent="-342900" algn="l" rtl="0">
              <a:spcBef>
                <a:spcPts val="1000"/>
              </a:spcBef>
              <a:spcAft>
                <a:spcPts val="0"/>
              </a:spcAft>
              <a:buClr>
                <a:schemeClr val="dk1"/>
              </a:buClr>
              <a:buSzPts val="1800"/>
              <a:buAutoNum type="alphaLcPeriod"/>
            </a:pPr>
            <a:r>
              <a:rPr lang="en" sz="1800">
                <a:solidFill>
                  <a:schemeClr val="dk1"/>
                </a:solidFill>
              </a:rPr>
              <a:t>Unsupervised / self-supervised pre-training (YS)</a:t>
            </a:r>
            <a:endParaRPr sz="1800">
              <a:solidFill>
                <a:srgbClr val="999999"/>
              </a:solidFill>
            </a:endParaRPr>
          </a:p>
          <a:p>
            <a:pPr marL="828675" lvl="1" indent="-342900" algn="l" rtl="0">
              <a:spcBef>
                <a:spcPts val="1000"/>
              </a:spcBef>
              <a:spcAft>
                <a:spcPts val="0"/>
              </a:spcAft>
              <a:buClr>
                <a:srgbClr val="000000"/>
              </a:buClr>
              <a:buSzPts val="1800"/>
              <a:buAutoNum type="alphaLcPeriod"/>
            </a:pPr>
            <a:r>
              <a:rPr lang="en" sz="1800">
                <a:solidFill>
                  <a:srgbClr val="000000"/>
                </a:solidFill>
              </a:rPr>
              <a:t>Condition-specific node/subgraph embeddings (AK)</a:t>
            </a:r>
            <a:endParaRPr sz="1800">
              <a:solidFill>
                <a:srgbClr val="999999"/>
              </a:solidFill>
            </a:endParaRPr>
          </a:p>
          <a:p>
            <a:pPr marL="828675" lvl="1" indent="-342900" algn="l" rtl="0">
              <a:spcBef>
                <a:spcPts val="1000"/>
              </a:spcBef>
              <a:spcAft>
                <a:spcPts val="0"/>
              </a:spcAft>
              <a:buClr>
                <a:schemeClr val="dk1"/>
              </a:buClr>
              <a:buSzPts val="1800"/>
              <a:buAutoNum type="alphaLcPeriod"/>
            </a:pPr>
            <a:r>
              <a:rPr lang="en" sz="1800" b="1">
                <a:solidFill>
                  <a:schemeClr val="dk1"/>
                </a:solidFill>
              </a:rPr>
              <a:t>Multiplex heterogeneous networks</a:t>
            </a:r>
            <a:r>
              <a:rPr lang="en" sz="1800">
                <a:solidFill>
                  <a:schemeClr val="dk1"/>
                </a:solidFill>
              </a:rPr>
              <a:t> (SB, BJY)</a:t>
            </a:r>
            <a:endParaRPr sz="1800">
              <a:solidFill>
                <a:srgbClr val="999999"/>
              </a:solidFill>
            </a:endParaRPr>
          </a:p>
          <a:p>
            <a:pPr marL="457200" lvl="0" indent="-342900" algn="l" rtl="0">
              <a:spcBef>
                <a:spcPts val="1000"/>
              </a:spcBef>
              <a:spcAft>
                <a:spcPts val="0"/>
              </a:spcAft>
              <a:buClr>
                <a:srgbClr val="000000"/>
              </a:buClr>
              <a:buSzPts val="1800"/>
              <a:buAutoNum type="arabicPeriod"/>
            </a:pPr>
            <a:r>
              <a:rPr lang="en">
                <a:solidFill>
                  <a:srgbClr val="000000"/>
                </a:solidFill>
              </a:rPr>
              <a:t>Graph-based transfer learning (AK, BJY)</a:t>
            </a:r>
            <a:endParaRPr>
              <a:solidFill>
                <a:srgbClr val="999999"/>
              </a:solidFill>
            </a:endParaRPr>
          </a:p>
          <a:p>
            <a:pPr marL="457200" lvl="0" indent="-342900" algn="l" rtl="0">
              <a:spcBef>
                <a:spcPts val="1000"/>
              </a:spcBef>
              <a:spcAft>
                <a:spcPts val="0"/>
              </a:spcAft>
              <a:buClr>
                <a:srgbClr val="000000"/>
              </a:buClr>
              <a:buSzPts val="1800"/>
              <a:buAutoNum type="arabicPeriod"/>
            </a:pPr>
            <a:r>
              <a:rPr lang="en">
                <a:solidFill>
                  <a:srgbClr val="000000"/>
                </a:solidFill>
              </a:rPr>
              <a:t>Spatial / geometric networks</a:t>
            </a:r>
            <a:r>
              <a:rPr lang="en"/>
              <a:t> (</a:t>
            </a:r>
            <a:r>
              <a:rPr lang="en">
                <a:solidFill>
                  <a:srgbClr val="000000"/>
                </a:solidFill>
              </a:rPr>
              <a:t>HY, YS)</a:t>
            </a:r>
            <a:endParaRPr>
              <a:solidFill>
                <a:srgbClr val="999999"/>
              </a:solidFill>
            </a:endParaRPr>
          </a:p>
          <a:p>
            <a:pPr marL="457200" lvl="0" indent="-342900" algn="l" rtl="0">
              <a:spcBef>
                <a:spcPts val="1000"/>
              </a:spcBef>
              <a:spcAft>
                <a:spcPts val="0"/>
              </a:spcAft>
              <a:buClr>
                <a:srgbClr val="000000"/>
              </a:buClr>
              <a:buSzPts val="1800"/>
              <a:buAutoNum type="arabicPeriod"/>
            </a:pPr>
            <a:r>
              <a:rPr lang="en"/>
              <a:t>Other emerging problems</a:t>
            </a:r>
            <a:endParaRPr>
              <a:solidFill>
                <a:srgbClr val="999999"/>
              </a:solidFill>
            </a:endParaRPr>
          </a:p>
          <a:p>
            <a:pPr marL="457200" lvl="0" indent="-342900" algn="l" rtl="0">
              <a:spcBef>
                <a:spcPts val="1000"/>
              </a:spcBef>
              <a:spcAft>
                <a:spcPts val="1000"/>
              </a:spcAft>
              <a:buSzPts val="1800"/>
              <a:buAutoNum type="arabicPeriod"/>
            </a:pPr>
            <a:r>
              <a:rPr lang="en"/>
              <a:t>Open discussion</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70"/>
          <p:cNvSpPr txBox="1">
            <a:spLocks noGrp="1"/>
          </p:cNvSpPr>
          <p:nvPr>
            <p:ph type="body" idx="1"/>
          </p:nvPr>
        </p:nvSpPr>
        <p:spPr>
          <a:xfrm>
            <a:off x="323850" y="835825"/>
            <a:ext cx="6186300" cy="1462800"/>
          </a:xfrm>
          <a:prstGeom prst="rect">
            <a:avLst/>
          </a:prstGeom>
          <a:noFill/>
          <a:ln>
            <a:noFill/>
          </a:ln>
        </p:spPr>
        <p:txBody>
          <a:bodyPr spcFirstLastPara="1" wrap="square" lIns="68575" tIns="34275" rIns="68575" bIns="34275" anchor="t" anchorCtr="0">
            <a:noAutofit/>
          </a:bodyPr>
          <a:lstStyle/>
          <a:p>
            <a:pPr marL="342900" lvl="0" indent="-342900" algn="l" rtl="0">
              <a:lnSpc>
                <a:spcPct val="115000"/>
              </a:lnSpc>
              <a:spcBef>
                <a:spcPts val="0"/>
              </a:spcBef>
              <a:spcAft>
                <a:spcPts val="0"/>
              </a:spcAft>
              <a:buClr>
                <a:schemeClr val="dk1"/>
              </a:buClr>
              <a:buSzPts val="1800"/>
              <a:buFont typeface="Lato"/>
              <a:buChar char="•"/>
            </a:pPr>
            <a:r>
              <a:rPr lang="en" sz="1800">
                <a:latin typeface="Lato"/>
                <a:ea typeface="Lato"/>
                <a:cs typeface="Lato"/>
                <a:sym typeface="Lato"/>
              </a:rPr>
              <a:t>Graphs where number of node types and edge types &gt; 2</a:t>
            </a:r>
            <a:endParaRPr sz="1800">
              <a:latin typeface="Lato"/>
              <a:ea typeface="Lato"/>
              <a:cs typeface="Lato"/>
              <a:sym typeface="Lato"/>
            </a:endParaRPr>
          </a:p>
          <a:p>
            <a:pPr marL="342900" lvl="0" indent="-342900" algn="l" rtl="0">
              <a:lnSpc>
                <a:spcPct val="115000"/>
              </a:lnSpc>
              <a:spcBef>
                <a:spcPts val="800"/>
              </a:spcBef>
              <a:spcAft>
                <a:spcPts val="0"/>
              </a:spcAft>
              <a:buClr>
                <a:schemeClr val="dk1"/>
              </a:buClr>
              <a:buSzPts val="1800"/>
              <a:buFont typeface="Lato"/>
              <a:buChar char="•"/>
            </a:pPr>
            <a:r>
              <a:rPr lang="en" sz="1800">
                <a:latin typeface="Lato"/>
                <a:ea typeface="Lato"/>
                <a:cs typeface="Lato"/>
                <a:sym typeface="Lato"/>
              </a:rPr>
              <a:t>Also known as</a:t>
            </a:r>
            <a:endParaRPr sz="1800">
              <a:latin typeface="Lato"/>
              <a:ea typeface="Lato"/>
              <a:cs typeface="Lato"/>
              <a:sym typeface="Lato"/>
            </a:endParaRPr>
          </a:p>
          <a:p>
            <a:pPr marL="685800" lvl="1" indent="-330200" algn="l" rtl="0">
              <a:lnSpc>
                <a:spcPct val="115000"/>
              </a:lnSpc>
              <a:spcBef>
                <a:spcPts val="400"/>
              </a:spcBef>
              <a:spcAft>
                <a:spcPts val="0"/>
              </a:spcAft>
              <a:buClr>
                <a:schemeClr val="dk1"/>
              </a:buClr>
              <a:buSzPts val="1600"/>
              <a:buFont typeface="Lato"/>
              <a:buChar char="•"/>
            </a:pPr>
            <a:r>
              <a:rPr lang="en" sz="1600">
                <a:latin typeface="Lato"/>
                <a:ea typeface="Lato"/>
                <a:cs typeface="Lato"/>
                <a:sym typeface="Lato"/>
              </a:rPr>
              <a:t>Multi-view networks</a:t>
            </a:r>
            <a:endParaRPr sz="1600">
              <a:latin typeface="Lato"/>
              <a:ea typeface="Lato"/>
              <a:cs typeface="Lato"/>
              <a:sym typeface="Lato"/>
            </a:endParaRPr>
          </a:p>
          <a:p>
            <a:pPr marL="685800" lvl="1" indent="-330200" algn="l" rtl="0">
              <a:lnSpc>
                <a:spcPct val="115000"/>
              </a:lnSpc>
              <a:spcBef>
                <a:spcPts val="400"/>
              </a:spcBef>
              <a:spcAft>
                <a:spcPts val="0"/>
              </a:spcAft>
              <a:buClr>
                <a:schemeClr val="dk1"/>
              </a:buClr>
              <a:buSzPts val="1600"/>
              <a:buFont typeface="Lato"/>
              <a:buChar char="•"/>
            </a:pPr>
            <a:r>
              <a:rPr lang="en" sz="1600">
                <a:latin typeface="Lato"/>
                <a:ea typeface="Lato"/>
                <a:cs typeface="Lato"/>
                <a:sym typeface="Lato"/>
              </a:rPr>
              <a:t>Heterogeneous information networks (HIN)</a:t>
            </a:r>
            <a:endParaRPr sz="1600">
              <a:latin typeface="Lato"/>
              <a:ea typeface="Lato"/>
              <a:cs typeface="Lato"/>
              <a:sym typeface="Lato"/>
            </a:endParaRPr>
          </a:p>
        </p:txBody>
      </p:sp>
      <p:pic>
        <p:nvPicPr>
          <p:cNvPr id="463" name="Google Shape;463;p70"/>
          <p:cNvPicPr preferRelativeResize="0"/>
          <p:nvPr/>
        </p:nvPicPr>
        <p:blipFill rotWithShape="1">
          <a:blip r:embed="rId3">
            <a:alphaModFix/>
          </a:blip>
          <a:srcRect/>
          <a:stretch/>
        </p:blipFill>
        <p:spPr>
          <a:xfrm>
            <a:off x="4715150" y="2951199"/>
            <a:ext cx="2266050" cy="1664389"/>
          </a:xfrm>
          <a:prstGeom prst="rect">
            <a:avLst/>
          </a:prstGeom>
          <a:noFill/>
          <a:ln>
            <a:noFill/>
          </a:ln>
        </p:spPr>
      </p:pic>
      <p:pic>
        <p:nvPicPr>
          <p:cNvPr id="464" name="Google Shape;464;p70"/>
          <p:cNvPicPr preferRelativeResize="0"/>
          <p:nvPr/>
        </p:nvPicPr>
        <p:blipFill rotWithShape="1">
          <a:blip r:embed="rId4">
            <a:alphaModFix/>
          </a:blip>
          <a:srcRect/>
          <a:stretch/>
        </p:blipFill>
        <p:spPr>
          <a:xfrm>
            <a:off x="346100" y="2537225"/>
            <a:ext cx="4053445" cy="2096050"/>
          </a:xfrm>
          <a:prstGeom prst="rect">
            <a:avLst/>
          </a:prstGeom>
          <a:noFill/>
          <a:ln>
            <a:noFill/>
          </a:ln>
        </p:spPr>
      </p:pic>
      <p:sp>
        <p:nvSpPr>
          <p:cNvPr id="465" name="Google Shape;465;p70"/>
          <p:cNvSpPr txBox="1"/>
          <p:nvPr/>
        </p:nvSpPr>
        <p:spPr>
          <a:xfrm>
            <a:off x="1673850" y="4613874"/>
            <a:ext cx="1346400" cy="2079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900" i="0" u="none" strike="noStrike" cap="none">
                <a:solidFill>
                  <a:schemeClr val="dk1"/>
                </a:solidFill>
                <a:latin typeface="Lato"/>
                <a:ea typeface="Lato"/>
                <a:cs typeface="Lato"/>
                <a:sym typeface="Lato"/>
              </a:rPr>
              <a:t>Cen, Yukuo, et al. 2019.</a:t>
            </a:r>
            <a:endParaRPr sz="1100">
              <a:latin typeface="Lato"/>
              <a:ea typeface="Lato"/>
              <a:cs typeface="Lato"/>
              <a:sym typeface="Lato"/>
            </a:endParaRPr>
          </a:p>
        </p:txBody>
      </p:sp>
      <p:sp>
        <p:nvSpPr>
          <p:cNvPr id="466" name="Google Shape;466;p70"/>
          <p:cNvSpPr txBox="1"/>
          <p:nvPr/>
        </p:nvSpPr>
        <p:spPr>
          <a:xfrm>
            <a:off x="5131025" y="4655900"/>
            <a:ext cx="1434300" cy="2079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900">
                <a:solidFill>
                  <a:schemeClr val="dk1"/>
                </a:solidFill>
                <a:latin typeface="Lato"/>
                <a:ea typeface="Lato"/>
                <a:cs typeface="Lato"/>
                <a:sym typeface="Lato"/>
              </a:rPr>
              <a:t>Zhang, Chuxu, et al. 2019.</a:t>
            </a:r>
            <a:endParaRPr sz="1100">
              <a:latin typeface="Lato"/>
              <a:ea typeface="Lato"/>
              <a:cs typeface="Lato"/>
              <a:sym typeface="Lato"/>
            </a:endParaRPr>
          </a:p>
        </p:txBody>
      </p:sp>
      <p:sp>
        <p:nvSpPr>
          <p:cNvPr id="467" name="Google Shape;467;p70"/>
          <p:cNvSpPr txBox="1"/>
          <p:nvPr/>
        </p:nvSpPr>
        <p:spPr>
          <a:xfrm>
            <a:off x="6846201" y="2765825"/>
            <a:ext cx="1607100" cy="2079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900">
                <a:solidFill>
                  <a:schemeClr val="dk1"/>
                </a:solidFill>
                <a:latin typeface="Lato"/>
                <a:ea typeface="Lato"/>
                <a:cs typeface="Lato"/>
                <a:sym typeface="Lato"/>
              </a:rPr>
              <a:t>Lee, Bohyun, et al. 2020</a:t>
            </a:r>
            <a:endParaRPr sz="1100">
              <a:latin typeface="Lato"/>
              <a:ea typeface="Lato"/>
              <a:cs typeface="Lato"/>
              <a:sym typeface="Lato"/>
            </a:endParaRPr>
          </a:p>
        </p:txBody>
      </p:sp>
      <p:sp>
        <p:nvSpPr>
          <p:cNvPr id="468" name="Google Shape;468;p70"/>
          <p:cNvSpPr txBox="1">
            <a:spLocks noGrp="1"/>
          </p:cNvSpPr>
          <p:nvPr>
            <p:ph type="title"/>
          </p:nvPr>
        </p:nvSpPr>
        <p:spPr>
          <a:xfrm>
            <a:off x="311700" y="64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500">
                <a:solidFill>
                  <a:srgbClr val="000000"/>
                </a:solidFill>
                <a:latin typeface="Lato"/>
                <a:ea typeface="Lato"/>
                <a:cs typeface="Lato"/>
                <a:sym typeface="Lato"/>
              </a:rPr>
              <a:t>Multiplex heterogeneous networks</a:t>
            </a:r>
            <a:endParaRPr sz="2500">
              <a:solidFill>
                <a:srgbClr val="000000"/>
              </a:solidFill>
              <a:latin typeface="Lato"/>
              <a:ea typeface="Lato"/>
              <a:cs typeface="Lato"/>
              <a:sym typeface="Lato"/>
            </a:endParaRPr>
          </a:p>
        </p:txBody>
      </p:sp>
      <p:grpSp>
        <p:nvGrpSpPr>
          <p:cNvPr id="469" name="Google Shape;469;p70"/>
          <p:cNvGrpSpPr/>
          <p:nvPr/>
        </p:nvGrpSpPr>
        <p:grpSpPr>
          <a:xfrm>
            <a:off x="6516725" y="576700"/>
            <a:ext cx="2266051" cy="2208726"/>
            <a:chOff x="6516725" y="881500"/>
            <a:chExt cx="2266051" cy="2208726"/>
          </a:xfrm>
        </p:grpSpPr>
        <p:pic>
          <p:nvPicPr>
            <p:cNvPr id="470" name="Google Shape;470;p70"/>
            <p:cNvPicPr preferRelativeResize="0"/>
            <p:nvPr/>
          </p:nvPicPr>
          <p:blipFill rotWithShape="1">
            <a:blip r:embed="rId5">
              <a:alphaModFix/>
            </a:blip>
            <a:srcRect l="53917" t="5428" r="4536"/>
            <a:stretch/>
          </p:blipFill>
          <p:spPr>
            <a:xfrm>
              <a:off x="6516725" y="881500"/>
              <a:ext cx="2266051" cy="2208726"/>
            </a:xfrm>
            <a:prstGeom prst="rect">
              <a:avLst/>
            </a:prstGeom>
            <a:noFill/>
            <a:ln>
              <a:noFill/>
            </a:ln>
          </p:spPr>
        </p:pic>
        <p:sp>
          <p:nvSpPr>
            <p:cNvPr id="471" name="Google Shape;471;p70"/>
            <p:cNvSpPr/>
            <p:nvPr/>
          </p:nvSpPr>
          <p:spPr>
            <a:xfrm>
              <a:off x="6583025" y="938125"/>
              <a:ext cx="177900" cy="207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71"/>
          <p:cNvSpPr txBox="1">
            <a:spLocks noGrp="1"/>
          </p:cNvSpPr>
          <p:nvPr>
            <p:ph type="body" idx="1"/>
          </p:nvPr>
        </p:nvSpPr>
        <p:spPr>
          <a:xfrm>
            <a:off x="323850" y="1228000"/>
            <a:ext cx="7886700" cy="3574500"/>
          </a:xfrm>
          <a:prstGeom prst="rect">
            <a:avLst/>
          </a:prstGeom>
          <a:noFill/>
          <a:ln>
            <a:noFill/>
          </a:ln>
        </p:spPr>
        <p:txBody>
          <a:bodyPr spcFirstLastPara="1" wrap="square" lIns="68575" tIns="34275" rIns="68575" bIns="34275" anchor="t" anchorCtr="0">
            <a:noAutofit/>
          </a:bodyPr>
          <a:lstStyle/>
          <a:p>
            <a:pPr marL="342900" lvl="0" indent="-342900" algn="l" rtl="0">
              <a:lnSpc>
                <a:spcPct val="115000"/>
              </a:lnSpc>
              <a:spcBef>
                <a:spcPts val="0"/>
              </a:spcBef>
              <a:spcAft>
                <a:spcPts val="0"/>
              </a:spcAft>
              <a:buClr>
                <a:schemeClr val="dk1"/>
              </a:buClr>
              <a:buSzPts val="1800"/>
              <a:buFont typeface="Lato"/>
              <a:buChar char="•"/>
            </a:pPr>
            <a:r>
              <a:rPr lang="en" sz="1800" b="1">
                <a:latin typeface="Lato"/>
                <a:ea typeface="Lato"/>
                <a:cs typeface="Lato"/>
                <a:sym typeface="Lato"/>
              </a:rPr>
              <a:t>Node classification</a:t>
            </a:r>
            <a:endParaRPr sz="1800" b="1">
              <a:latin typeface="Lato"/>
              <a:ea typeface="Lato"/>
              <a:cs typeface="Lato"/>
              <a:sym typeface="Lato"/>
            </a:endParaRPr>
          </a:p>
          <a:p>
            <a:pPr marL="685800" lvl="1" indent="-330200" algn="l" rtl="0">
              <a:lnSpc>
                <a:spcPct val="115000"/>
              </a:lnSpc>
              <a:spcBef>
                <a:spcPts val="400"/>
              </a:spcBef>
              <a:spcAft>
                <a:spcPts val="0"/>
              </a:spcAft>
              <a:buClr>
                <a:schemeClr val="dk1"/>
              </a:buClr>
              <a:buSzPts val="1600"/>
              <a:buFont typeface="Lato"/>
              <a:buChar char="•"/>
            </a:pPr>
            <a:r>
              <a:rPr lang="en" sz="1600">
                <a:latin typeface="Lato"/>
                <a:ea typeface="Lato"/>
                <a:cs typeface="Lato"/>
                <a:sym typeface="Lato"/>
              </a:rPr>
              <a:t>Drug repurposing</a:t>
            </a:r>
            <a:endParaRPr sz="1600">
              <a:latin typeface="Lato"/>
              <a:ea typeface="Lato"/>
              <a:cs typeface="Lato"/>
              <a:sym typeface="Lato"/>
            </a:endParaRPr>
          </a:p>
          <a:p>
            <a:pPr marL="685800" lvl="1" indent="-330200" algn="l" rtl="0">
              <a:lnSpc>
                <a:spcPct val="115000"/>
              </a:lnSpc>
              <a:spcBef>
                <a:spcPts val="400"/>
              </a:spcBef>
              <a:spcAft>
                <a:spcPts val="0"/>
              </a:spcAft>
              <a:buClr>
                <a:schemeClr val="dk1"/>
              </a:buClr>
              <a:buSzPts val="1600"/>
              <a:buFont typeface="Lato"/>
              <a:buChar char="•"/>
            </a:pPr>
            <a:r>
              <a:rPr lang="en" sz="1600">
                <a:latin typeface="Lato"/>
                <a:ea typeface="Lato"/>
                <a:cs typeface="Lato"/>
                <a:sym typeface="Lato"/>
              </a:rPr>
              <a:t>Drug side effect prediction</a:t>
            </a:r>
            <a:endParaRPr sz="1600">
              <a:latin typeface="Lato"/>
              <a:ea typeface="Lato"/>
              <a:cs typeface="Lato"/>
              <a:sym typeface="Lato"/>
            </a:endParaRPr>
          </a:p>
          <a:p>
            <a:pPr marL="685800" lvl="1" indent="-330200" algn="l" rtl="0">
              <a:lnSpc>
                <a:spcPct val="115000"/>
              </a:lnSpc>
              <a:spcBef>
                <a:spcPts val="400"/>
              </a:spcBef>
              <a:spcAft>
                <a:spcPts val="0"/>
              </a:spcAft>
              <a:buClr>
                <a:schemeClr val="dk1"/>
              </a:buClr>
              <a:buSzPts val="1600"/>
              <a:buFont typeface="Lato"/>
              <a:buChar char="•"/>
            </a:pPr>
            <a:r>
              <a:rPr lang="en" sz="1600">
                <a:latin typeface="Lato"/>
                <a:ea typeface="Lato"/>
                <a:cs typeface="Lato"/>
                <a:sym typeface="Lato"/>
              </a:rPr>
              <a:t>Gene prioritization</a:t>
            </a:r>
            <a:endParaRPr sz="1600">
              <a:latin typeface="Lato"/>
              <a:ea typeface="Lato"/>
              <a:cs typeface="Lato"/>
              <a:sym typeface="Lato"/>
            </a:endParaRPr>
          </a:p>
          <a:p>
            <a:pPr marL="685800" lvl="1" indent="-330200" algn="l" rtl="0">
              <a:lnSpc>
                <a:spcPct val="115000"/>
              </a:lnSpc>
              <a:spcBef>
                <a:spcPts val="400"/>
              </a:spcBef>
              <a:spcAft>
                <a:spcPts val="0"/>
              </a:spcAft>
              <a:buClr>
                <a:schemeClr val="dk1"/>
              </a:buClr>
              <a:buSzPts val="1600"/>
              <a:buFont typeface="Lato"/>
              <a:buChar char="•"/>
            </a:pPr>
            <a:r>
              <a:rPr lang="en" sz="1600">
                <a:latin typeface="Lato"/>
                <a:ea typeface="Lato"/>
                <a:cs typeface="Lato"/>
                <a:sym typeface="Lato"/>
              </a:rPr>
              <a:t>…</a:t>
            </a:r>
            <a:endParaRPr sz="1600">
              <a:latin typeface="Lato"/>
              <a:ea typeface="Lato"/>
              <a:cs typeface="Lato"/>
              <a:sym typeface="Lato"/>
            </a:endParaRPr>
          </a:p>
          <a:p>
            <a:pPr marL="342900" lvl="0" indent="-342900" algn="l" rtl="0">
              <a:lnSpc>
                <a:spcPct val="115000"/>
              </a:lnSpc>
              <a:spcBef>
                <a:spcPts val="1000"/>
              </a:spcBef>
              <a:spcAft>
                <a:spcPts val="0"/>
              </a:spcAft>
              <a:buClr>
                <a:schemeClr val="dk1"/>
              </a:buClr>
              <a:buSzPts val="1800"/>
              <a:buFont typeface="Lato"/>
              <a:buChar char="•"/>
            </a:pPr>
            <a:r>
              <a:rPr lang="en" sz="1800" b="1">
                <a:latin typeface="Lato"/>
                <a:ea typeface="Lato"/>
                <a:cs typeface="Lato"/>
                <a:sym typeface="Lato"/>
              </a:rPr>
              <a:t>Link prediction</a:t>
            </a:r>
            <a:endParaRPr sz="1800" b="1">
              <a:latin typeface="Lato"/>
              <a:ea typeface="Lato"/>
              <a:cs typeface="Lato"/>
              <a:sym typeface="Lato"/>
            </a:endParaRPr>
          </a:p>
          <a:p>
            <a:pPr marL="685800" lvl="1" indent="-330200" algn="l" rtl="0">
              <a:lnSpc>
                <a:spcPct val="115000"/>
              </a:lnSpc>
              <a:spcBef>
                <a:spcPts val="400"/>
              </a:spcBef>
              <a:spcAft>
                <a:spcPts val="0"/>
              </a:spcAft>
              <a:buClr>
                <a:schemeClr val="dk1"/>
              </a:buClr>
              <a:buSzPts val="1600"/>
              <a:buFont typeface="Lato"/>
              <a:buChar char="•"/>
            </a:pPr>
            <a:r>
              <a:rPr lang="en" sz="1600">
                <a:latin typeface="Lato"/>
                <a:ea typeface="Lato"/>
                <a:cs typeface="Lato"/>
                <a:sym typeface="Lato"/>
              </a:rPr>
              <a:t>Drug target prediction</a:t>
            </a:r>
            <a:endParaRPr sz="1600">
              <a:latin typeface="Lato"/>
              <a:ea typeface="Lato"/>
              <a:cs typeface="Lato"/>
              <a:sym typeface="Lato"/>
            </a:endParaRPr>
          </a:p>
          <a:p>
            <a:pPr marL="685800" lvl="1" indent="-330200" algn="l" rtl="0">
              <a:lnSpc>
                <a:spcPct val="115000"/>
              </a:lnSpc>
              <a:spcBef>
                <a:spcPts val="400"/>
              </a:spcBef>
              <a:spcAft>
                <a:spcPts val="0"/>
              </a:spcAft>
              <a:buClr>
                <a:schemeClr val="dk1"/>
              </a:buClr>
              <a:buSzPts val="1600"/>
              <a:buFont typeface="Lato"/>
              <a:buChar char="•"/>
            </a:pPr>
            <a:r>
              <a:rPr lang="en" sz="1600">
                <a:latin typeface="Lato"/>
                <a:ea typeface="Lato"/>
                <a:cs typeface="Lato"/>
                <a:sym typeface="Lato"/>
              </a:rPr>
              <a:t>Recommendation system</a:t>
            </a:r>
            <a:endParaRPr sz="1600">
              <a:latin typeface="Lato"/>
              <a:ea typeface="Lato"/>
              <a:cs typeface="Lato"/>
              <a:sym typeface="Lato"/>
            </a:endParaRPr>
          </a:p>
          <a:p>
            <a:pPr marL="685800" lvl="1" indent="-330200" algn="l" rtl="0">
              <a:lnSpc>
                <a:spcPct val="115000"/>
              </a:lnSpc>
              <a:spcBef>
                <a:spcPts val="400"/>
              </a:spcBef>
              <a:spcAft>
                <a:spcPts val="0"/>
              </a:spcAft>
              <a:buClr>
                <a:schemeClr val="dk1"/>
              </a:buClr>
              <a:buSzPts val="1600"/>
              <a:buFont typeface="Lato"/>
              <a:buChar char="•"/>
            </a:pPr>
            <a:r>
              <a:rPr lang="en" sz="1600">
                <a:latin typeface="Lato"/>
                <a:ea typeface="Lato"/>
                <a:cs typeface="Lato"/>
                <a:sym typeface="Lato"/>
              </a:rPr>
              <a:t>Fraud detection</a:t>
            </a:r>
            <a:endParaRPr sz="1600">
              <a:latin typeface="Lato"/>
              <a:ea typeface="Lato"/>
              <a:cs typeface="Lato"/>
              <a:sym typeface="Lato"/>
            </a:endParaRPr>
          </a:p>
          <a:p>
            <a:pPr marL="685800" lvl="1" indent="-330200" algn="l" rtl="0">
              <a:lnSpc>
                <a:spcPct val="115000"/>
              </a:lnSpc>
              <a:spcBef>
                <a:spcPts val="400"/>
              </a:spcBef>
              <a:spcAft>
                <a:spcPts val="0"/>
              </a:spcAft>
              <a:buClr>
                <a:schemeClr val="dk1"/>
              </a:buClr>
              <a:buSzPts val="1600"/>
              <a:buFont typeface="Lato"/>
              <a:buChar char="•"/>
            </a:pPr>
            <a:r>
              <a:rPr lang="en" sz="1600">
                <a:latin typeface="Lato"/>
                <a:ea typeface="Lato"/>
                <a:cs typeface="Lato"/>
                <a:sym typeface="Lato"/>
              </a:rPr>
              <a:t>…</a:t>
            </a:r>
            <a:endParaRPr sz="1600">
              <a:latin typeface="Lato"/>
              <a:ea typeface="Lato"/>
              <a:cs typeface="Lato"/>
              <a:sym typeface="Lato"/>
            </a:endParaRPr>
          </a:p>
        </p:txBody>
      </p:sp>
      <p:sp>
        <p:nvSpPr>
          <p:cNvPr id="477" name="Google Shape;477;p71"/>
          <p:cNvSpPr txBox="1">
            <a:spLocks noGrp="1"/>
          </p:cNvSpPr>
          <p:nvPr>
            <p:ph type="title"/>
          </p:nvPr>
        </p:nvSpPr>
        <p:spPr>
          <a:xfrm>
            <a:off x="311700" y="115963"/>
            <a:ext cx="8520600" cy="9066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500">
                <a:solidFill>
                  <a:srgbClr val="000000"/>
                </a:solidFill>
                <a:latin typeface="Lato"/>
                <a:ea typeface="Lato"/>
                <a:cs typeface="Lato"/>
                <a:sym typeface="Lato"/>
              </a:rPr>
              <a:t>ML applications using multiplex heterogeneous network embeddings</a:t>
            </a:r>
            <a:endParaRPr sz="2500">
              <a:solidFill>
                <a:srgbClr val="000000"/>
              </a:solidFill>
              <a:latin typeface="Lato"/>
              <a:ea typeface="Lato"/>
              <a:cs typeface="Lato"/>
              <a:sym typeface="Lat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72"/>
          <p:cNvSpPr txBox="1">
            <a:spLocks noGrp="1"/>
          </p:cNvSpPr>
          <p:nvPr>
            <p:ph type="body" idx="1"/>
          </p:nvPr>
        </p:nvSpPr>
        <p:spPr>
          <a:xfrm>
            <a:off x="323850" y="768300"/>
            <a:ext cx="8192100" cy="4132500"/>
          </a:xfrm>
          <a:prstGeom prst="rect">
            <a:avLst/>
          </a:prstGeom>
          <a:noFill/>
          <a:ln>
            <a:noFill/>
          </a:ln>
        </p:spPr>
        <p:txBody>
          <a:bodyPr spcFirstLastPara="1" wrap="square" lIns="68575" tIns="34275" rIns="68575" bIns="34275" anchor="t" anchorCtr="0">
            <a:noAutofit/>
          </a:bodyPr>
          <a:lstStyle/>
          <a:p>
            <a:pPr marL="342900" lvl="0" indent="-342900" algn="l" rtl="0">
              <a:lnSpc>
                <a:spcPct val="115000"/>
              </a:lnSpc>
              <a:spcBef>
                <a:spcPts val="0"/>
              </a:spcBef>
              <a:spcAft>
                <a:spcPts val="0"/>
              </a:spcAft>
              <a:buClr>
                <a:schemeClr val="dk1"/>
              </a:buClr>
              <a:buSzPts val="1800"/>
              <a:buFont typeface="Lato"/>
              <a:buChar char="•"/>
            </a:pPr>
            <a:r>
              <a:rPr lang="en" sz="1800" b="1">
                <a:latin typeface="Lato"/>
                <a:ea typeface="Lato"/>
                <a:cs typeface="Lato"/>
                <a:sym typeface="Lato"/>
              </a:rPr>
              <a:t>Shallow embedding methods</a:t>
            </a:r>
            <a:endParaRPr sz="1800" b="1">
              <a:latin typeface="Lato"/>
              <a:ea typeface="Lato"/>
              <a:cs typeface="Lato"/>
              <a:sym typeface="Lato"/>
            </a:endParaRPr>
          </a:p>
          <a:p>
            <a:pPr marL="685800" lvl="1" indent="-330200" algn="l" rtl="0">
              <a:lnSpc>
                <a:spcPct val="115000"/>
              </a:lnSpc>
              <a:spcBef>
                <a:spcPts val="400"/>
              </a:spcBef>
              <a:spcAft>
                <a:spcPts val="0"/>
              </a:spcAft>
              <a:buClr>
                <a:schemeClr val="dk1"/>
              </a:buClr>
              <a:buSzPts val="1600"/>
              <a:buFont typeface="Lato"/>
              <a:buChar char="•"/>
            </a:pPr>
            <a:r>
              <a:rPr lang="en" sz="1600">
                <a:latin typeface="Lato"/>
                <a:ea typeface="Lato"/>
                <a:cs typeface="Lato"/>
                <a:sym typeface="Lato"/>
              </a:rPr>
              <a:t>Based on random walk with restart on multiplex networks or meta-paths</a:t>
            </a:r>
            <a:endParaRPr sz="1600">
              <a:latin typeface="Lato"/>
              <a:ea typeface="Lato"/>
              <a:cs typeface="Lato"/>
              <a:sym typeface="Lato"/>
            </a:endParaRPr>
          </a:p>
          <a:p>
            <a:pPr marL="685800" lvl="1" indent="-330200" algn="l" rtl="0">
              <a:lnSpc>
                <a:spcPct val="115000"/>
              </a:lnSpc>
              <a:spcBef>
                <a:spcPts val="400"/>
              </a:spcBef>
              <a:spcAft>
                <a:spcPts val="0"/>
              </a:spcAft>
              <a:buClr>
                <a:schemeClr val="dk1"/>
              </a:buClr>
              <a:buSzPts val="1600"/>
              <a:buFont typeface="Lato"/>
              <a:buChar char="•"/>
            </a:pPr>
            <a:r>
              <a:rPr lang="en" sz="1600">
                <a:latin typeface="Lato"/>
                <a:ea typeface="Lato"/>
                <a:cs typeface="Lato"/>
                <a:sym typeface="Lato"/>
              </a:rPr>
              <a:t>Utilizes a form of skip-gram algorithm (self-supervised)</a:t>
            </a:r>
            <a:endParaRPr sz="1600">
              <a:latin typeface="Lato"/>
              <a:ea typeface="Lato"/>
              <a:cs typeface="Lato"/>
              <a:sym typeface="Lato"/>
            </a:endParaRPr>
          </a:p>
          <a:p>
            <a:pPr marL="685800" lvl="1" indent="-330200" algn="l" rtl="0">
              <a:lnSpc>
                <a:spcPct val="115000"/>
              </a:lnSpc>
              <a:spcBef>
                <a:spcPts val="400"/>
              </a:spcBef>
              <a:spcAft>
                <a:spcPts val="0"/>
              </a:spcAft>
              <a:buClr>
                <a:schemeClr val="dk1"/>
              </a:buClr>
              <a:buSzPts val="1600"/>
              <a:buFont typeface="Lato"/>
              <a:buChar char="•"/>
            </a:pPr>
            <a:r>
              <a:rPr lang="en" sz="1600">
                <a:latin typeface="Lato"/>
                <a:ea typeface="Lato"/>
                <a:cs typeface="Lato"/>
                <a:sym typeface="Lato"/>
              </a:rPr>
              <a:t>Cannot utilize node attributes</a:t>
            </a:r>
            <a:endParaRPr sz="1600">
              <a:latin typeface="Lato"/>
              <a:ea typeface="Lato"/>
              <a:cs typeface="Lato"/>
              <a:sym typeface="Lato"/>
            </a:endParaRPr>
          </a:p>
          <a:p>
            <a:pPr marL="685800" lvl="1" indent="-330200" algn="l" rtl="0">
              <a:lnSpc>
                <a:spcPct val="115000"/>
              </a:lnSpc>
              <a:spcBef>
                <a:spcPts val="400"/>
              </a:spcBef>
              <a:spcAft>
                <a:spcPts val="0"/>
              </a:spcAft>
              <a:buClr>
                <a:schemeClr val="dk1"/>
              </a:buClr>
              <a:buSzPts val="1600"/>
              <a:buFont typeface="Lato"/>
              <a:buChar char="•"/>
            </a:pPr>
            <a:r>
              <a:rPr lang="en" sz="1600">
                <a:latin typeface="Lato"/>
                <a:ea typeface="Lato"/>
                <a:cs typeface="Lato"/>
                <a:sym typeface="Lato"/>
              </a:rPr>
              <a:t>No parameter sharing</a:t>
            </a:r>
            <a:endParaRPr sz="1600">
              <a:latin typeface="Lato"/>
              <a:ea typeface="Lato"/>
              <a:cs typeface="Lato"/>
              <a:sym typeface="Lato"/>
            </a:endParaRPr>
          </a:p>
          <a:p>
            <a:pPr marL="342900" lvl="0" indent="-342900" algn="l" rtl="0">
              <a:lnSpc>
                <a:spcPct val="115000"/>
              </a:lnSpc>
              <a:spcBef>
                <a:spcPts val="1000"/>
              </a:spcBef>
              <a:spcAft>
                <a:spcPts val="0"/>
              </a:spcAft>
              <a:buClr>
                <a:schemeClr val="dk1"/>
              </a:buClr>
              <a:buSzPts val="1800"/>
              <a:buFont typeface="Lato"/>
              <a:buChar char="•"/>
            </a:pPr>
            <a:r>
              <a:rPr lang="en" sz="1800" b="1">
                <a:latin typeface="Lato"/>
                <a:ea typeface="Lato"/>
                <a:cs typeface="Lato"/>
                <a:sym typeface="Lato"/>
              </a:rPr>
              <a:t>Deep learning-based methods</a:t>
            </a:r>
            <a:endParaRPr sz="1800" b="1">
              <a:latin typeface="Lato"/>
              <a:ea typeface="Lato"/>
              <a:cs typeface="Lato"/>
              <a:sym typeface="Lato"/>
            </a:endParaRPr>
          </a:p>
          <a:p>
            <a:pPr marL="685800" lvl="1" indent="-330200" algn="l" rtl="0">
              <a:lnSpc>
                <a:spcPct val="115000"/>
              </a:lnSpc>
              <a:spcBef>
                <a:spcPts val="400"/>
              </a:spcBef>
              <a:spcAft>
                <a:spcPts val="0"/>
              </a:spcAft>
              <a:buClr>
                <a:schemeClr val="dk1"/>
              </a:buClr>
              <a:buSzPts val="1600"/>
              <a:buFont typeface="Lato"/>
              <a:buChar char="•"/>
            </a:pPr>
            <a:r>
              <a:rPr lang="en" sz="1600">
                <a:latin typeface="Lato"/>
                <a:ea typeface="Lato"/>
                <a:cs typeface="Lato"/>
                <a:sym typeface="Lato"/>
              </a:rPr>
              <a:t>Can utilize node attributes</a:t>
            </a:r>
            <a:endParaRPr sz="1600">
              <a:latin typeface="Lato"/>
              <a:ea typeface="Lato"/>
              <a:cs typeface="Lato"/>
              <a:sym typeface="Lato"/>
            </a:endParaRPr>
          </a:p>
          <a:p>
            <a:pPr marL="685800" lvl="1" indent="-330200" algn="l" rtl="0">
              <a:lnSpc>
                <a:spcPct val="115000"/>
              </a:lnSpc>
              <a:spcBef>
                <a:spcPts val="400"/>
              </a:spcBef>
              <a:spcAft>
                <a:spcPts val="0"/>
              </a:spcAft>
              <a:buClr>
                <a:schemeClr val="dk1"/>
              </a:buClr>
              <a:buSzPts val="1600"/>
              <a:buFont typeface="Lato"/>
              <a:buChar char="•"/>
            </a:pPr>
            <a:r>
              <a:rPr lang="en" sz="1600">
                <a:latin typeface="Lato"/>
                <a:ea typeface="Lato"/>
                <a:cs typeface="Lato"/>
                <a:sym typeface="Lato"/>
              </a:rPr>
              <a:t>Defines a node-type or edge-type specific neighborhood (some use meta-paths)</a:t>
            </a:r>
            <a:endParaRPr sz="1600">
              <a:latin typeface="Lato"/>
              <a:ea typeface="Lato"/>
              <a:cs typeface="Lato"/>
              <a:sym typeface="Lato"/>
            </a:endParaRPr>
          </a:p>
          <a:p>
            <a:pPr marL="685800" lvl="1" indent="-330200" algn="l" rtl="0">
              <a:lnSpc>
                <a:spcPct val="115000"/>
              </a:lnSpc>
              <a:spcBef>
                <a:spcPts val="400"/>
              </a:spcBef>
              <a:spcAft>
                <a:spcPts val="0"/>
              </a:spcAft>
              <a:buClr>
                <a:schemeClr val="dk1"/>
              </a:buClr>
              <a:buSzPts val="1600"/>
              <a:buFont typeface="Lato"/>
              <a:buChar char="•"/>
            </a:pPr>
            <a:r>
              <a:rPr lang="en" sz="1600">
                <a:latin typeface="Lato"/>
                <a:ea typeface="Lato"/>
                <a:cs typeface="Lato"/>
                <a:sym typeface="Lato"/>
              </a:rPr>
              <a:t>Transductive or inductive</a:t>
            </a:r>
            <a:endParaRPr sz="1600">
              <a:latin typeface="Lato"/>
              <a:ea typeface="Lato"/>
              <a:cs typeface="Lato"/>
              <a:sym typeface="Lato"/>
            </a:endParaRPr>
          </a:p>
          <a:p>
            <a:pPr marL="685800" lvl="1" indent="-330200" algn="l" rtl="0">
              <a:lnSpc>
                <a:spcPct val="115000"/>
              </a:lnSpc>
              <a:spcBef>
                <a:spcPts val="400"/>
              </a:spcBef>
              <a:spcAft>
                <a:spcPts val="0"/>
              </a:spcAft>
              <a:buClr>
                <a:schemeClr val="dk1"/>
              </a:buClr>
              <a:buSzPts val="1600"/>
              <a:buFont typeface="Lato"/>
              <a:buChar char="•"/>
            </a:pPr>
            <a:r>
              <a:rPr lang="en" sz="1600">
                <a:latin typeface="Lato"/>
                <a:ea typeface="Lato"/>
                <a:cs typeface="Lato"/>
                <a:sym typeface="Lato"/>
              </a:rPr>
              <a:t>Some utilize attention mechanism (intra- and inter-layer attention)</a:t>
            </a:r>
            <a:endParaRPr sz="1600">
              <a:latin typeface="Lato"/>
              <a:ea typeface="Lato"/>
              <a:cs typeface="Lato"/>
              <a:sym typeface="Lato"/>
            </a:endParaRPr>
          </a:p>
          <a:p>
            <a:pPr marL="685800" lvl="1" indent="-330200" algn="l" rtl="0">
              <a:lnSpc>
                <a:spcPct val="115000"/>
              </a:lnSpc>
              <a:spcBef>
                <a:spcPts val="400"/>
              </a:spcBef>
              <a:spcAft>
                <a:spcPts val="0"/>
              </a:spcAft>
              <a:buClr>
                <a:schemeClr val="dk1"/>
              </a:buClr>
              <a:buSzPts val="1600"/>
              <a:buFont typeface="Lato"/>
              <a:buChar char="•"/>
            </a:pPr>
            <a:r>
              <a:rPr lang="en" sz="1600">
                <a:latin typeface="Lato"/>
                <a:ea typeface="Lato"/>
                <a:cs typeface="Lato"/>
                <a:sym typeface="Lato"/>
              </a:rPr>
              <a:t>Some self-supervised methods exist</a:t>
            </a:r>
            <a:endParaRPr sz="1600">
              <a:latin typeface="Lato"/>
              <a:ea typeface="Lato"/>
              <a:cs typeface="Lato"/>
              <a:sym typeface="Lato"/>
            </a:endParaRPr>
          </a:p>
        </p:txBody>
      </p:sp>
      <p:sp>
        <p:nvSpPr>
          <p:cNvPr id="483" name="Google Shape;483;p72"/>
          <p:cNvSpPr txBox="1">
            <a:spLocks noGrp="1"/>
          </p:cNvSpPr>
          <p:nvPr>
            <p:ph type="title"/>
          </p:nvPr>
        </p:nvSpPr>
        <p:spPr>
          <a:xfrm>
            <a:off x="311700" y="64025"/>
            <a:ext cx="8520600" cy="5748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500">
                <a:solidFill>
                  <a:srgbClr val="000000"/>
                </a:solidFill>
                <a:latin typeface="Lato"/>
                <a:ea typeface="Lato"/>
                <a:cs typeface="Lato"/>
                <a:sym typeface="Lato"/>
              </a:rPr>
              <a:t>Multiplex heterogeneous network embedding approaches</a:t>
            </a:r>
            <a:endParaRPr sz="2500">
              <a:solidFill>
                <a:srgbClr val="000000"/>
              </a:solidFill>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73"/>
          <p:cNvSpPr txBox="1">
            <a:spLocks noGrp="1"/>
          </p:cNvSpPr>
          <p:nvPr>
            <p:ph type="body" idx="1"/>
          </p:nvPr>
        </p:nvSpPr>
        <p:spPr>
          <a:xfrm>
            <a:off x="323850" y="768300"/>
            <a:ext cx="8192100" cy="4132500"/>
          </a:xfrm>
          <a:prstGeom prst="rect">
            <a:avLst/>
          </a:prstGeom>
          <a:noFill/>
          <a:ln>
            <a:noFill/>
          </a:ln>
        </p:spPr>
        <p:txBody>
          <a:bodyPr spcFirstLastPara="1" wrap="square" lIns="68575" tIns="34275" rIns="68575" bIns="34275" anchor="t" anchorCtr="0">
            <a:noAutofit/>
          </a:bodyPr>
          <a:lstStyle/>
          <a:p>
            <a:pPr marL="342900" lvl="0" indent="-342900" algn="l" rtl="0">
              <a:lnSpc>
                <a:spcPct val="115000"/>
              </a:lnSpc>
              <a:spcBef>
                <a:spcPts val="0"/>
              </a:spcBef>
              <a:spcAft>
                <a:spcPts val="0"/>
              </a:spcAft>
              <a:buClr>
                <a:schemeClr val="dk1"/>
              </a:buClr>
              <a:buSzPts val="1800"/>
              <a:buFont typeface="Lato"/>
              <a:buChar char="•"/>
            </a:pPr>
            <a:r>
              <a:rPr lang="en" sz="1800" b="1">
                <a:latin typeface="Lato"/>
                <a:ea typeface="Lato"/>
                <a:cs typeface="Lato"/>
                <a:sym typeface="Lato"/>
              </a:rPr>
              <a:t>Shallow embedding methods</a:t>
            </a:r>
            <a:endParaRPr sz="1800" b="1">
              <a:latin typeface="Lato"/>
              <a:ea typeface="Lato"/>
              <a:cs typeface="Lato"/>
              <a:sym typeface="Lato"/>
            </a:endParaRPr>
          </a:p>
          <a:p>
            <a:pPr marL="685800" lvl="1" indent="-330200" algn="l" rtl="0">
              <a:lnSpc>
                <a:spcPct val="115000"/>
              </a:lnSpc>
              <a:spcBef>
                <a:spcPts val="400"/>
              </a:spcBef>
              <a:spcAft>
                <a:spcPts val="0"/>
              </a:spcAft>
              <a:buClr>
                <a:schemeClr val="dk1"/>
              </a:buClr>
              <a:buSzPts val="1600"/>
              <a:buFont typeface="Lato"/>
              <a:buChar char="•"/>
            </a:pPr>
            <a:r>
              <a:rPr lang="en" sz="1600">
                <a:latin typeface="Lato"/>
                <a:ea typeface="Lato"/>
                <a:cs typeface="Lato"/>
                <a:sym typeface="Lato"/>
              </a:rPr>
              <a:t>Based on random walk with restart on multiplex networks or meta-paths</a:t>
            </a:r>
            <a:endParaRPr sz="1600">
              <a:latin typeface="Lato"/>
              <a:ea typeface="Lato"/>
              <a:cs typeface="Lato"/>
              <a:sym typeface="Lato"/>
            </a:endParaRPr>
          </a:p>
          <a:p>
            <a:pPr marL="685800" lvl="1" indent="-330200" algn="l" rtl="0">
              <a:lnSpc>
                <a:spcPct val="115000"/>
              </a:lnSpc>
              <a:spcBef>
                <a:spcPts val="400"/>
              </a:spcBef>
              <a:spcAft>
                <a:spcPts val="0"/>
              </a:spcAft>
              <a:buClr>
                <a:schemeClr val="dk1"/>
              </a:buClr>
              <a:buSzPts val="1600"/>
              <a:buFont typeface="Lato"/>
              <a:buChar char="•"/>
            </a:pPr>
            <a:r>
              <a:rPr lang="en" sz="1600">
                <a:latin typeface="Lato"/>
                <a:ea typeface="Lato"/>
                <a:cs typeface="Lato"/>
                <a:sym typeface="Lato"/>
              </a:rPr>
              <a:t>Utilizes a form of skip-gram algorithm (self-supervised)</a:t>
            </a:r>
            <a:endParaRPr sz="1600">
              <a:latin typeface="Lato"/>
              <a:ea typeface="Lato"/>
              <a:cs typeface="Lato"/>
              <a:sym typeface="Lato"/>
            </a:endParaRPr>
          </a:p>
          <a:p>
            <a:pPr marL="685800" lvl="1" indent="-330200" algn="l" rtl="0">
              <a:lnSpc>
                <a:spcPct val="115000"/>
              </a:lnSpc>
              <a:spcBef>
                <a:spcPts val="400"/>
              </a:spcBef>
              <a:spcAft>
                <a:spcPts val="0"/>
              </a:spcAft>
              <a:buClr>
                <a:schemeClr val="dk1"/>
              </a:buClr>
              <a:buSzPts val="1600"/>
              <a:buFont typeface="Lato"/>
              <a:buChar char="•"/>
            </a:pPr>
            <a:r>
              <a:rPr lang="en" sz="1600">
                <a:latin typeface="Lato"/>
                <a:ea typeface="Lato"/>
                <a:cs typeface="Lato"/>
                <a:sym typeface="Lato"/>
              </a:rPr>
              <a:t>Cannot utilize node attributes</a:t>
            </a:r>
            <a:endParaRPr sz="1600">
              <a:latin typeface="Lato"/>
              <a:ea typeface="Lato"/>
              <a:cs typeface="Lato"/>
              <a:sym typeface="Lato"/>
            </a:endParaRPr>
          </a:p>
          <a:p>
            <a:pPr marL="685800" lvl="1" indent="-330200" algn="l" rtl="0">
              <a:lnSpc>
                <a:spcPct val="115000"/>
              </a:lnSpc>
              <a:spcBef>
                <a:spcPts val="400"/>
              </a:spcBef>
              <a:spcAft>
                <a:spcPts val="0"/>
              </a:spcAft>
              <a:buClr>
                <a:schemeClr val="dk1"/>
              </a:buClr>
              <a:buSzPts val="1600"/>
              <a:buFont typeface="Lato"/>
              <a:buChar char="•"/>
            </a:pPr>
            <a:r>
              <a:rPr lang="en" sz="1600">
                <a:latin typeface="Lato"/>
                <a:ea typeface="Lato"/>
                <a:cs typeface="Lato"/>
                <a:sym typeface="Lato"/>
              </a:rPr>
              <a:t>No parameter sharing</a:t>
            </a:r>
            <a:endParaRPr sz="1600">
              <a:latin typeface="Lato"/>
              <a:ea typeface="Lato"/>
              <a:cs typeface="Lato"/>
              <a:sym typeface="Lato"/>
            </a:endParaRPr>
          </a:p>
          <a:p>
            <a:pPr marL="342900" lvl="0" indent="-342900" algn="l" rtl="0">
              <a:lnSpc>
                <a:spcPct val="115000"/>
              </a:lnSpc>
              <a:spcBef>
                <a:spcPts val="1000"/>
              </a:spcBef>
              <a:spcAft>
                <a:spcPts val="0"/>
              </a:spcAft>
              <a:buClr>
                <a:srgbClr val="999999"/>
              </a:buClr>
              <a:buSzPts val="1800"/>
              <a:buFont typeface="Lato"/>
              <a:buChar char="•"/>
            </a:pPr>
            <a:r>
              <a:rPr lang="en" sz="1800" b="1">
                <a:solidFill>
                  <a:srgbClr val="999999"/>
                </a:solidFill>
                <a:latin typeface="Lato"/>
                <a:ea typeface="Lato"/>
                <a:cs typeface="Lato"/>
                <a:sym typeface="Lato"/>
              </a:rPr>
              <a:t>Deep learning-based methods</a:t>
            </a:r>
            <a:endParaRPr sz="1800" b="1">
              <a:solidFill>
                <a:srgbClr val="999999"/>
              </a:solidFill>
              <a:latin typeface="Lato"/>
              <a:ea typeface="Lato"/>
              <a:cs typeface="Lato"/>
              <a:sym typeface="Lato"/>
            </a:endParaRPr>
          </a:p>
          <a:p>
            <a:pPr marL="685800" lvl="1" indent="-330200" algn="l" rtl="0">
              <a:lnSpc>
                <a:spcPct val="115000"/>
              </a:lnSpc>
              <a:spcBef>
                <a:spcPts val="400"/>
              </a:spcBef>
              <a:spcAft>
                <a:spcPts val="0"/>
              </a:spcAft>
              <a:buClr>
                <a:srgbClr val="999999"/>
              </a:buClr>
              <a:buSzPts val="1600"/>
              <a:buFont typeface="Lato"/>
              <a:buChar char="•"/>
            </a:pPr>
            <a:r>
              <a:rPr lang="en" sz="1600">
                <a:solidFill>
                  <a:srgbClr val="999999"/>
                </a:solidFill>
                <a:latin typeface="Lato"/>
                <a:ea typeface="Lato"/>
                <a:cs typeface="Lato"/>
                <a:sym typeface="Lato"/>
              </a:rPr>
              <a:t>Can utilize node attributes</a:t>
            </a:r>
            <a:endParaRPr sz="1600">
              <a:solidFill>
                <a:srgbClr val="999999"/>
              </a:solidFill>
              <a:latin typeface="Lato"/>
              <a:ea typeface="Lato"/>
              <a:cs typeface="Lato"/>
              <a:sym typeface="Lato"/>
            </a:endParaRPr>
          </a:p>
          <a:p>
            <a:pPr marL="685800" lvl="1" indent="-330200" algn="l" rtl="0">
              <a:lnSpc>
                <a:spcPct val="115000"/>
              </a:lnSpc>
              <a:spcBef>
                <a:spcPts val="400"/>
              </a:spcBef>
              <a:spcAft>
                <a:spcPts val="0"/>
              </a:spcAft>
              <a:buClr>
                <a:srgbClr val="999999"/>
              </a:buClr>
              <a:buSzPts val="1600"/>
              <a:buFont typeface="Lato"/>
              <a:buChar char="•"/>
            </a:pPr>
            <a:r>
              <a:rPr lang="en" sz="1600">
                <a:solidFill>
                  <a:srgbClr val="999999"/>
                </a:solidFill>
                <a:latin typeface="Lato"/>
                <a:ea typeface="Lato"/>
                <a:cs typeface="Lato"/>
                <a:sym typeface="Lato"/>
              </a:rPr>
              <a:t>Defines a node-type or edge-type specific neighborhood (some use meta-paths)</a:t>
            </a:r>
            <a:endParaRPr sz="1600">
              <a:solidFill>
                <a:srgbClr val="999999"/>
              </a:solidFill>
              <a:latin typeface="Lato"/>
              <a:ea typeface="Lato"/>
              <a:cs typeface="Lato"/>
              <a:sym typeface="Lato"/>
            </a:endParaRPr>
          </a:p>
          <a:p>
            <a:pPr marL="685800" lvl="1" indent="-330200" algn="l" rtl="0">
              <a:lnSpc>
                <a:spcPct val="115000"/>
              </a:lnSpc>
              <a:spcBef>
                <a:spcPts val="400"/>
              </a:spcBef>
              <a:spcAft>
                <a:spcPts val="0"/>
              </a:spcAft>
              <a:buClr>
                <a:srgbClr val="999999"/>
              </a:buClr>
              <a:buSzPts val="1600"/>
              <a:buFont typeface="Lato"/>
              <a:buChar char="•"/>
            </a:pPr>
            <a:r>
              <a:rPr lang="en" sz="1600">
                <a:solidFill>
                  <a:srgbClr val="999999"/>
                </a:solidFill>
                <a:latin typeface="Lato"/>
                <a:ea typeface="Lato"/>
                <a:cs typeface="Lato"/>
                <a:sym typeface="Lato"/>
              </a:rPr>
              <a:t>Transductive or inductive</a:t>
            </a:r>
            <a:endParaRPr sz="1600">
              <a:solidFill>
                <a:srgbClr val="999999"/>
              </a:solidFill>
              <a:latin typeface="Lato"/>
              <a:ea typeface="Lato"/>
              <a:cs typeface="Lato"/>
              <a:sym typeface="Lato"/>
            </a:endParaRPr>
          </a:p>
          <a:p>
            <a:pPr marL="685800" lvl="1" indent="-330200" algn="l" rtl="0">
              <a:lnSpc>
                <a:spcPct val="115000"/>
              </a:lnSpc>
              <a:spcBef>
                <a:spcPts val="400"/>
              </a:spcBef>
              <a:spcAft>
                <a:spcPts val="0"/>
              </a:spcAft>
              <a:buClr>
                <a:srgbClr val="999999"/>
              </a:buClr>
              <a:buSzPts val="1600"/>
              <a:buFont typeface="Lato"/>
              <a:buChar char="•"/>
            </a:pPr>
            <a:r>
              <a:rPr lang="en" sz="1600">
                <a:solidFill>
                  <a:srgbClr val="999999"/>
                </a:solidFill>
                <a:latin typeface="Lato"/>
                <a:ea typeface="Lato"/>
                <a:cs typeface="Lato"/>
                <a:sym typeface="Lato"/>
              </a:rPr>
              <a:t>Some utilize attention mechanism (intra- and inter-layer attention)</a:t>
            </a:r>
            <a:endParaRPr sz="1600">
              <a:solidFill>
                <a:srgbClr val="999999"/>
              </a:solidFill>
              <a:latin typeface="Lato"/>
              <a:ea typeface="Lato"/>
              <a:cs typeface="Lato"/>
              <a:sym typeface="Lato"/>
            </a:endParaRPr>
          </a:p>
          <a:p>
            <a:pPr marL="685800" lvl="1" indent="-330200" algn="l" rtl="0">
              <a:lnSpc>
                <a:spcPct val="115000"/>
              </a:lnSpc>
              <a:spcBef>
                <a:spcPts val="400"/>
              </a:spcBef>
              <a:spcAft>
                <a:spcPts val="0"/>
              </a:spcAft>
              <a:buClr>
                <a:srgbClr val="999999"/>
              </a:buClr>
              <a:buSzPts val="1600"/>
              <a:buFont typeface="Lato"/>
              <a:buChar char="•"/>
            </a:pPr>
            <a:r>
              <a:rPr lang="en" sz="1600">
                <a:solidFill>
                  <a:srgbClr val="999999"/>
                </a:solidFill>
                <a:latin typeface="Lato"/>
                <a:ea typeface="Lato"/>
                <a:cs typeface="Lato"/>
                <a:sym typeface="Lato"/>
              </a:rPr>
              <a:t>Some self-supervised methods exist</a:t>
            </a:r>
            <a:endParaRPr sz="1600">
              <a:solidFill>
                <a:srgbClr val="999999"/>
              </a:solidFill>
              <a:latin typeface="Lato"/>
              <a:ea typeface="Lato"/>
              <a:cs typeface="Lato"/>
              <a:sym typeface="Lato"/>
            </a:endParaRPr>
          </a:p>
        </p:txBody>
      </p:sp>
      <p:sp>
        <p:nvSpPr>
          <p:cNvPr id="489" name="Google Shape;489;p73"/>
          <p:cNvSpPr txBox="1">
            <a:spLocks noGrp="1"/>
          </p:cNvSpPr>
          <p:nvPr>
            <p:ph type="title"/>
          </p:nvPr>
        </p:nvSpPr>
        <p:spPr>
          <a:xfrm>
            <a:off x="311700" y="64025"/>
            <a:ext cx="8520600" cy="5748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500">
                <a:solidFill>
                  <a:srgbClr val="000000"/>
                </a:solidFill>
                <a:latin typeface="Lato"/>
                <a:ea typeface="Lato"/>
                <a:cs typeface="Lato"/>
                <a:sym typeface="Lato"/>
              </a:rPr>
              <a:t>Multiplex heterogeneous network embedding approaches</a:t>
            </a:r>
            <a:endParaRPr sz="2500">
              <a:solidFill>
                <a:srgbClr val="000000"/>
              </a:solidFill>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5" name="Google Shape;495;p74"/>
          <p:cNvPicPr preferRelativeResize="0"/>
          <p:nvPr/>
        </p:nvPicPr>
        <p:blipFill rotWithShape="1">
          <a:blip r:embed="rId3">
            <a:alphaModFix/>
          </a:blip>
          <a:srcRect/>
          <a:stretch/>
        </p:blipFill>
        <p:spPr>
          <a:xfrm>
            <a:off x="114211" y="1426926"/>
            <a:ext cx="3188043" cy="1998658"/>
          </a:xfrm>
          <a:prstGeom prst="rect">
            <a:avLst/>
          </a:prstGeom>
          <a:noFill/>
          <a:ln>
            <a:noFill/>
          </a:ln>
        </p:spPr>
      </p:pic>
      <p:pic>
        <p:nvPicPr>
          <p:cNvPr id="496" name="Google Shape;496;p74"/>
          <p:cNvPicPr preferRelativeResize="0">
            <a:picLocks noGrp="1"/>
          </p:cNvPicPr>
          <p:nvPr>
            <p:ph type="body" idx="1"/>
          </p:nvPr>
        </p:nvPicPr>
        <p:blipFill rotWithShape="1">
          <a:blip r:embed="rId4">
            <a:alphaModFix/>
          </a:blip>
          <a:srcRect r="48860"/>
          <a:stretch/>
        </p:blipFill>
        <p:spPr>
          <a:xfrm>
            <a:off x="3312646" y="1399313"/>
            <a:ext cx="2398500" cy="3142200"/>
          </a:xfrm>
          <a:prstGeom prst="rect">
            <a:avLst/>
          </a:prstGeom>
          <a:noFill/>
          <a:ln>
            <a:noFill/>
          </a:ln>
        </p:spPr>
      </p:pic>
      <p:pic>
        <p:nvPicPr>
          <p:cNvPr id="497" name="Google Shape;497;p74" descr="Diagram&#10;&#10;Description automatically generated"/>
          <p:cNvPicPr preferRelativeResize="0"/>
          <p:nvPr/>
        </p:nvPicPr>
        <p:blipFill rotWithShape="1">
          <a:blip r:embed="rId5">
            <a:alphaModFix/>
          </a:blip>
          <a:srcRect r="40248" b="44526"/>
          <a:stretch/>
        </p:blipFill>
        <p:spPr>
          <a:xfrm>
            <a:off x="5899539" y="1493438"/>
            <a:ext cx="3130251" cy="1704626"/>
          </a:xfrm>
          <a:prstGeom prst="rect">
            <a:avLst/>
          </a:prstGeom>
          <a:noFill/>
          <a:ln>
            <a:noFill/>
          </a:ln>
        </p:spPr>
      </p:pic>
      <p:sp>
        <p:nvSpPr>
          <p:cNvPr id="498" name="Google Shape;498;p74"/>
          <p:cNvSpPr txBox="1"/>
          <p:nvPr/>
        </p:nvSpPr>
        <p:spPr>
          <a:xfrm>
            <a:off x="114203" y="3370800"/>
            <a:ext cx="31881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chemeClr val="dk1"/>
                </a:solidFill>
                <a:latin typeface="Lato"/>
                <a:ea typeface="Lato"/>
                <a:cs typeface="Lato"/>
                <a:sym typeface="Lato"/>
              </a:rPr>
              <a:t>Dong, Yuxiao, Nitesh V. Chawla, and Ananthram Swami. 2017.</a:t>
            </a:r>
            <a:endParaRPr sz="1100">
              <a:latin typeface="Lato"/>
              <a:ea typeface="Lato"/>
              <a:cs typeface="Lato"/>
              <a:sym typeface="Lato"/>
            </a:endParaRPr>
          </a:p>
        </p:txBody>
      </p:sp>
      <p:sp>
        <p:nvSpPr>
          <p:cNvPr id="499" name="Google Shape;499;p74"/>
          <p:cNvSpPr txBox="1"/>
          <p:nvPr/>
        </p:nvSpPr>
        <p:spPr>
          <a:xfrm>
            <a:off x="6163575" y="3278750"/>
            <a:ext cx="15033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chemeClr val="dk1"/>
                </a:solidFill>
                <a:latin typeface="Calibri"/>
                <a:ea typeface="Calibri"/>
                <a:cs typeface="Calibri"/>
                <a:sym typeface="Calibri"/>
              </a:rPr>
              <a:t>Pio-Lopez, Léo, et al. 2021</a:t>
            </a:r>
            <a:endParaRPr sz="1100"/>
          </a:p>
        </p:txBody>
      </p:sp>
      <p:sp>
        <p:nvSpPr>
          <p:cNvPr id="500" name="Google Shape;500;p74"/>
          <p:cNvSpPr txBox="1"/>
          <p:nvPr/>
        </p:nvSpPr>
        <p:spPr>
          <a:xfrm>
            <a:off x="890198" y="838200"/>
            <a:ext cx="1278000" cy="330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700">
                <a:solidFill>
                  <a:srgbClr val="C00000"/>
                </a:solidFill>
                <a:latin typeface="Lato"/>
                <a:ea typeface="Lato"/>
                <a:cs typeface="Lato"/>
                <a:sym typeface="Lato"/>
              </a:rPr>
              <a:t>Meta-paths</a:t>
            </a:r>
            <a:endParaRPr sz="1700">
              <a:solidFill>
                <a:srgbClr val="C00000"/>
              </a:solidFill>
              <a:latin typeface="Lato"/>
              <a:ea typeface="Lato"/>
              <a:cs typeface="Lato"/>
              <a:sym typeface="Lato"/>
            </a:endParaRPr>
          </a:p>
        </p:txBody>
      </p:sp>
      <p:sp>
        <p:nvSpPr>
          <p:cNvPr id="501" name="Google Shape;501;p74"/>
          <p:cNvSpPr txBox="1"/>
          <p:nvPr/>
        </p:nvSpPr>
        <p:spPr>
          <a:xfrm>
            <a:off x="3031475" y="853650"/>
            <a:ext cx="6051900" cy="330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700">
                <a:solidFill>
                  <a:srgbClr val="C00000"/>
                </a:solidFill>
                <a:latin typeface="Lato"/>
                <a:ea typeface="Lato"/>
                <a:cs typeface="Lato"/>
                <a:sym typeface="Lato"/>
              </a:rPr>
              <a:t>Random walk w/ restart on multiplex heterogeneous networks</a:t>
            </a:r>
            <a:endParaRPr sz="1700">
              <a:solidFill>
                <a:srgbClr val="C00000"/>
              </a:solidFill>
              <a:latin typeface="Lato"/>
              <a:ea typeface="Lato"/>
              <a:cs typeface="Lato"/>
              <a:sym typeface="Lato"/>
            </a:endParaRPr>
          </a:p>
        </p:txBody>
      </p:sp>
      <p:sp>
        <p:nvSpPr>
          <p:cNvPr id="502" name="Google Shape;502;p74"/>
          <p:cNvSpPr txBox="1"/>
          <p:nvPr/>
        </p:nvSpPr>
        <p:spPr>
          <a:xfrm>
            <a:off x="3756317" y="4649675"/>
            <a:ext cx="15996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chemeClr val="dk1"/>
                </a:solidFill>
                <a:latin typeface="Lato"/>
                <a:ea typeface="Lato"/>
                <a:cs typeface="Lato"/>
                <a:sym typeface="Lato"/>
              </a:rPr>
              <a:t>Dursun, Cagatay, et al. 2020.</a:t>
            </a:r>
            <a:endParaRPr sz="1100">
              <a:latin typeface="Lato"/>
              <a:ea typeface="Lato"/>
              <a:cs typeface="Lato"/>
              <a:sym typeface="Lato"/>
            </a:endParaRPr>
          </a:p>
        </p:txBody>
      </p:sp>
      <p:sp>
        <p:nvSpPr>
          <p:cNvPr id="503" name="Google Shape;503;p74"/>
          <p:cNvSpPr txBox="1"/>
          <p:nvPr/>
        </p:nvSpPr>
        <p:spPr>
          <a:xfrm>
            <a:off x="384477" y="3955475"/>
            <a:ext cx="1901400" cy="361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900">
                <a:solidFill>
                  <a:schemeClr val="dk1"/>
                </a:solidFill>
                <a:highlight>
                  <a:srgbClr val="FFFF00"/>
                </a:highlight>
                <a:latin typeface="Lato"/>
                <a:ea typeface="Lato"/>
                <a:cs typeface="Lato"/>
                <a:sym typeface="Lato"/>
              </a:rPr>
              <a:t>Metapath2Vec</a:t>
            </a:r>
            <a:endParaRPr sz="1100">
              <a:latin typeface="Lato"/>
              <a:ea typeface="Lato"/>
              <a:cs typeface="Lato"/>
              <a:sym typeface="Lato"/>
            </a:endParaRPr>
          </a:p>
        </p:txBody>
      </p:sp>
      <p:sp>
        <p:nvSpPr>
          <p:cNvPr id="504" name="Google Shape;504;p74"/>
          <p:cNvSpPr txBox="1"/>
          <p:nvPr/>
        </p:nvSpPr>
        <p:spPr>
          <a:xfrm>
            <a:off x="3409802" y="4011525"/>
            <a:ext cx="968700" cy="361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900">
                <a:solidFill>
                  <a:schemeClr val="dk1"/>
                </a:solidFill>
                <a:highlight>
                  <a:srgbClr val="FFFF00"/>
                </a:highlight>
                <a:latin typeface="Lato"/>
                <a:ea typeface="Lato"/>
                <a:cs typeface="Lato"/>
                <a:sym typeface="Lato"/>
              </a:rPr>
              <a:t>NECo</a:t>
            </a:r>
            <a:endParaRPr sz="1900">
              <a:solidFill>
                <a:schemeClr val="dk1"/>
              </a:solidFill>
              <a:highlight>
                <a:srgbClr val="FFFF00"/>
              </a:highlight>
              <a:latin typeface="Lato"/>
              <a:ea typeface="Lato"/>
              <a:cs typeface="Lato"/>
              <a:sym typeface="Lato"/>
            </a:endParaRPr>
          </a:p>
        </p:txBody>
      </p:sp>
      <p:sp>
        <p:nvSpPr>
          <p:cNvPr id="505" name="Google Shape;505;p74"/>
          <p:cNvSpPr txBox="1"/>
          <p:nvPr/>
        </p:nvSpPr>
        <p:spPr>
          <a:xfrm>
            <a:off x="6227775" y="3961775"/>
            <a:ext cx="1663500" cy="361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900">
                <a:solidFill>
                  <a:schemeClr val="dk1"/>
                </a:solidFill>
                <a:highlight>
                  <a:srgbClr val="FFFF00"/>
                </a:highlight>
                <a:latin typeface="Lato"/>
                <a:ea typeface="Lato"/>
                <a:cs typeface="Lato"/>
                <a:sym typeface="Lato"/>
              </a:rPr>
              <a:t>MultiVERSE</a:t>
            </a:r>
            <a:endParaRPr sz="1900">
              <a:solidFill>
                <a:schemeClr val="dk1"/>
              </a:solidFill>
              <a:highlight>
                <a:srgbClr val="FFFF00"/>
              </a:highlight>
              <a:latin typeface="Lato"/>
              <a:ea typeface="Lato"/>
              <a:cs typeface="Lato"/>
              <a:sym typeface="Lato"/>
            </a:endParaRPr>
          </a:p>
        </p:txBody>
      </p:sp>
      <p:sp>
        <p:nvSpPr>
          <p:cNvPr id="506" name="Google Shape;506;p74"/>
          <p:cNvSpPr txBox="1">
            <a:spLocks noGrp="1"/>
          </p:cNvSpPr>
          <p:nvPr>
            <p:ph type="title"/>
          </p:nvPr>
        </p:nvSpPr>
        <p:spPr>
          <a:xfrm>
            <a:off x="311700" y="64025"/>
            <a:ext cx="8520600" cy="5748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500">
                <a:solidFill>
                  <a:srgbClr val="000000"/>
                </a:solidFill>
                <a:latin typeface="Lato"/>
                <a:ea typeface="Lato"/>
                <a:cs typeface="Lato"/>
                <a:sym typeface="Lato"/>
              </a:rPr>
              <a:t>Shallow learning methods: Defining the paths</a:t>
            </a:r>
            <a:endParaRPr sz="2500">
              <a:solidFill>
                <a:srgbClr val="000000"/>
              </a:solidFill>
              <a:latin typeface="Lato"/>
              <a:ea typeface="Lato"/>
              <a:cs typeface="Lato"/>
              <a:sym typeface="Lat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pic>
        <p:nvPicPr>
          <p:cNvPr id="511" name="Google Shape;511;p75"/>
          <p:cNvPicPr preferRelativeResize="0">
            <a:picLocks noGrp="1"/>
          </p:cNvPicPr>
          <p:nvPr>
            <p:ph type="body" idx="1"/>
          </p:nvPr>
        </p:nvPicPr>
        <p:blipFill rotWithShape="1">
          <a:blip r:embed="rId3">
            <a:alphaModFix/>
          </a:blip>
          <a:srcRect/>
          <a:stretch/>
        </p:blipFill>
        <p:spPr>
          <a:xfrm>
            <a:off x="94015" y="1243611"/>
            <a:ext cx="4780981" cy="2006204"/>
          </a:xfrm>
          <a:prstGeom prst="rect">
            <a:avLst/>
          </a:prstGeom>
          <a:noFill/>
          <a:ln>
            <a:noFill/>
          </a:ln>
        </p:spPr>
      </p:pic>
      <p:sp>
        <p:nvSpPr>
          <p:cNvPr id="512" name="Google Shape;512;p75"/>
          <p:cNvSpPr txBox="1"/>
          <p:nvPr/>
        </p:nvSpPr>
        <p:spPr>
          <a:xfrm>
            <a:off x="307502" y="3320575"/>
            <a:ext cx="1496400" cy="792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900">
                <a:solidFill>
                  <a:schemeClr val="dk1"/>
                </a:solidFill>
                <a:latin typeface="Lato"/>
                <a:ea typeface="Lato"/>
                <a:cs typeface="Lato"/>
                <a:sym typeface="Lato"/>
              </a:rPr>
              <a:t>Skip gram</a:t>
            </a:r>
            <a:endParaRPr sz="1900">
              <a:solidFill>
                <a:schemeClr val="dk1"/>
              </a:solidFill>
              <a:latin typeface="Lato"/>
              <a:ea typeface="Lato"/>
              <a:cs typeface="Lato"/>
              <a:sym typeface="Lato"/>
            </a:endParaRPr>
          </a:p>
          <a:p>
            <a:pPr marL="0" marR="0" lvl="0" indent="0" algn="l" rtl="0">
              <a:spcBef>
                <a:spcPts val="0"/>
              </a:spcBef>
              <a:spcAft>
                <a:spcPts val="0"/>
              </a:spcAft>
              <a:buNone/>
            </a:pPr>
            <a:r>
              <a:rPr lang="en">
                <a:solidFill>
                  <a:schemeClr val="dk1"/>
                </a:solidFill>
                <a:latin typeface="Lato"/>
                <a:ea typeface="Lato"/>
                <a:cs typeface="Lato"/>
                <a:sym typeface="Lato"/>
              </a:rPr>
              <a:t>(Node2Vec, DeepWalk, etc.)</a:t>
            </a:r>
            <a:endParaRPr>
              <a:solidFill>
                <a:schemeClr val="dk1"/>
              </a:solidFill>
              <a:latin typeface="Lato"/>
              <a:ea typeface="Lato"/>
              <a:cs typeface="Lato"/>
              <a:sym typeface="Lato"/>
            </a:endParaRPr>
          </a:p>
        </p:txBody>
      </p:sp>
      <p:sp>
        <p:nvSpPr>
          <p:cNvPr id="513" name="Google Shape;513;p75"/>
          <p:cNvSpPr txBox="1"/>
          <p:nvPr/>
        </p:nvSpPr>
        <p:spPr>
          <a:xfrm>
            <a:off x="2137227" y="3320575"/>
            <a:ext cx="3598500" cy="608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900">
                <a:solidFill>
                  <a:schemeClr val="dk1"/>
                </a:solidFill>
                <a:latin typeface="Lato"/>
                <a:ea typeface="Lato"/>
                <a:cs typeface="Lato"/>
                <a:sym typeface="Lato"/>
              </a:rPr>
              <a:t>Heterogeneous Skip gram</a:t>
            </a:r>
            <a:endParaRPr sz="1900">
              <a:solidFill>
                <a:schemeClr val="dk1"/>
              </a:solidFill>
              <a:latin typeface="Lato"/>
              <a:ea typeface="Lato"/>
              <a:cs typeface="Lato"/>
              <a:sym typeface="Lato"/>
            </a:endParaRPr>
          </a:p>
          <a:p>
            <a:pPr marL="0" marR="0" lvl="0" indent="0" algn="l" rtl="0">
              <a:spcBef>
                <a:spcPts val="0"/>
              </a:spcBef>
              <a:spcAft>
                <a:spcPts val="0"/>
              </a:spcAft>
              <a:buNone/>
            </a:pPr>
            <a:r>
              <a:rPr lang="en" sz="1600">
                <a:solidFill>
                  <a:schemeClr val="dk1"/>
                </a:solidFill>
                <a:latin typeface="Lato"/>
                <a:ea typeface="Lato"/>
                <a:cs typeface="Lato"/>
                <a:sym typeface="Lato"/>
              </a:rPr>
              <a:t>(Metapath2Vec)</a:t>
            </a:r>
            <a:endParaRPr sz="1600">
              <a:solidFill>
                <a:schemeClr val="dk1"/>
              </a:solidFill>
              <a:latin typeface="Lato"/>
              <a:ea typeface="Lato"/>
              <a:cs typeface="Lato"/>
              <a:sym typeface="Lato"/>
            </a:endParaRPr>
          </a:p>
        </p:txBody>
      </p:sp>
      <p:pic>
        <p:nvPicPr>
          <p:cNvPr id="514" name="Google Shape;514;p75"/>
          <p:cNvPicPr preferRelativeResize="0"/>
          <p:nvPr/>
        </p:nvPicPr>
        <p:blipFill rotWithShape="1">
          <a:blip r:embed="rId4">
            <a:alphaModFix/>
          </a:blip>
          <a:srcRect/>
          <a:stretch/>
        </p:blipFill>
        <p:spPr>
          <a:xfrm>
            <a:off x="4949773" y="1359113"/>
            <a:ext cx="4194227" cy="1708555"/>
          </a:xfrm>
          <a:prstGeom prst="rect">
            <a:avLst/>
          </a:prstGeom>
          <a:noFill/>
          <a:ln>
            <a:noFill/>
          </a:ln>
        </p:spPr>
      </p:pic>
      <p:sp>
        <p:nvSpPr>
          <p:cNvPr id="515" name="Google Shape;515;p75"/>
          <p:cNvSpPr txBox="1"/>
          <p:nvPr/>
        </p:nvSpPr>
        <p:spPr>
          <a:xfrm>
            <a:off x="5643580" y="3320575"/>
            <a:ext cx="3249600" cy="900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900">
                <a:solidFill>
                  <a:schemeClr val="dk1"/>
                </a:solidFill>
                <a:latin typeface="Lato"/>
                <a:ea typeface="Lato"/>
                <a:cs typeface="Lato"/>
                <a:sym typeface="Lato"/>
              </a:rPr>
              <a:t>KL Diverge based optimization</a:t>
            </a:r>
            <a:endParaRPr sz="1900">
              <a:solidFill>
                <a:schemeClr val="dk1"/>
              </a:solidFill>
              <a:latin typeface="Lato"/>
              <a:ea typeface="Lato"/>
              <a:cs typeface="Lato"/>
              <a:sym typeface="Lato"/>
            </a:endParaRPr>
          </a:p>
          <a:p>
            <a:pPr marL="0" marR="0" lvl="0" indent="0" algn="l" rtl="0">
              <a:spcBef>
                <a:spcPts val="0"/>
              </a:spcBef>
              <a:spcAft>
                <a:spcPts val="0"/>
              </a:spcAft>
              <a:buNone/>
            </a:pPr>
            <a:r>
              <a:rPr lang="en" sz="1600">
                <a:solidFill>
                  <a:schemeClr val="dk1"/>
                </a:solidFill>
                <a:latin typeface="Lato"/>
                <a:ea typeface="Lato"/>
                <a:cs typeface="Lato"/>
                <a:sym typeface="Lato"/>
              </a:rPr>
              <a:t>(MultiVERSE)</a:t>
            </a:r>
            <a:endParaRPr sz="1600">
              <a:solidFill>
                <a:schemeClr val="dk1"/>
              </a:solidFill>
              <a:latin typeface="Lato"/>
              <a:ea typeface="Lato"/>
              <a:cs typeface="Lato"/>
              <a:sym typeface="Lato"/>
            </a:endParaRPr>
          </a:p>
        </p:txBody>
      </p:sp>
      <p:sp>
        <p:nvSpPr>
          <p:cNvPr id="516" name="Google Shape;516;p75"/>
          <p:cNvSpPr txBox="1">
            <a:spLocks noGrp="1"/>
          </p:cNvSpPr>
          <p:nvPr>
            <p:ph type="title"/>
          </p:nvPr>
        </p:nvSpPr>
        <p:spPr>
          <a:xfrm>
            <a:off x="311700" y="64025"/>
            <a:ext cx="8520600" cy="5748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500">
                <a:solidFill>
                  <a:srgbClr val="000000"/>
                </a:solidFill>
                <a:latin typeface="Lato"/>
                <a:ea typeface="Lato"/>
                <a:cs typeface="Lato"/>
                <a:sym typeface="Lato"/>
              </a:rPr>
              <a:t>Shallow learning methods: Learning the embeddings</a:t>
            </a:r>
            <a:endParaRPr sz="2500">
              <a:solidFill>
                <a:srgbClr val="000000"/>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42"/>
          <p:cNvPicPr preferRelativeResize="0"/>
          <p:nvPr/>
        </p:nvPicPr>
        <p:blipFill rotWithShape="1">
          <a:blip r:embed="rId3">
            <a:alphaModFix/>
          </a:blip>
          <a:srcRect l="3510" t="8892" r="46268"/>
          <a:stretch/>
        </p:blipFill>
        <p:spPr>
          <a:xfrm>
            <a:off x="256300" y="707025"/>
            <a:ext cx="3223424" cy="1984425"/>
          </a:xfrm>
          <a:prstGeom prst="rect">
            <a:avLst/>
          </a:prstGeom>
          <a:noFill/>
          <a:ln>
            <a:noFill/>
          </a:ln>
        </p:spPr>
      </p:pic>
      <p:grpSp>
        <p:nvGrpSpPr>
          <p:cNvPr id="206" name="Google Shape;206;p42"/>
          <p:cNvGrpSpPr/>
          <p:nvPr/>
        </p:nvGrpSpPr>
        <p:grpSpPr>
          <a:xfrm>
            <a:off x="3139338" y="707025"/>
            <a:ext cx="4740661" cy="1984425"/>
            <a:chOff x="3139338" y="707025"/>
            <a:chExt cx="4740661" cy="1984425"/>
          </a:xfrm>
        </p:grpSpPr>
        <p:cxnSp>
          <p:nvCxnSpPr>
            <p:cNvPr id="207" name="Google Shape;207;p42"/>
            <p:cNvCxnSpPr/>
            <p:nvPr/>
          </p:nvCxnSpPr>
          <p:spPr>
            <a:xfrm>
              <a:off x="3139338" y="1699238"/>
              <a:ext cx="496500" cy="0"/>
            </a:xfrm>
            <a:prstGeom prst="straightConnector1">
              <a:avLst/>
            </a:prstGeom>
            <a:noFill/>
            <a:ln w="19050" cap="flat" cmpd="sng">
              <a:solidFill>
                <a:schemeClr val="dk2"/>
              </a:solidFill>
              <a:prstDash val="solid"/>
              <a:round/>
              <a:headEnd type="none" w="med" len="med"/>
              <a:tailEnd type="triangle" w="med" len="med"/>
            </a:ln>
          </p:spPr>
        </p:cxnSp>
        <p:cxnSp>
          <p:nvCxnSpPr>
            <p:cNvPr id="208" name="Google Shape;208;p42"/>
            <p:cNvCxnSpPr/>
            <p:nvPr/>
          </p:nvCxnSpPr>
          <p:spPr>
            <a:xfrm>
              <a:off x="6449299" y="1699237"/>
              <a:ext cx="1430700" cy="547800"/>
            </a:xfrm>
            <a:prstGeom prst="bentConnector3">
              <a:avLst>
                <a:gd name="adj1" fmla="val 99586"/>
              </a:avLst>
            </a:prstGeom>
            <a:noFill/>
            <a:ln w="19050" cap="flat" cmpd="sng">
              <a:solidFill>
                <a:schemeClr val="dk2"/>
              </a:solidFill>
              <a:prstDash val="solid"/>
              <a:round/>
              <a:headEnd type="none" w="med" len="med"/>
              <a:tailEnd type="triangle" w="med" len="med"/>
            </a:ln>
          </p:spPr>
        </p:cxnSp>
        <p:pic>
          <p:nvPicPr>
            <p:cNvPr id="209" name="Google Shape;209;p42"/>
            <p:cNvPicPr preferRelativeResize="0"/>
            <p:nvPr/>
          </p:nvPicPr>
          <p:blipFill rotWithShape="1">
            <a:blip r:embed="rId3">
              <a:alphaModFix/>
            </a:blip>
            <a:srcRect l="57623" t="8892"/>
            <a:stretch/>
          </p:blipFill>
          <p:spPr>
            <a:xfrm>
              <a:off x="3729374" y="707025"/>
              <a:ext cx="2719923" cy="1984425"/>
            </a:xfrm>
            <a:prstGeom prst="rect">
              <a:avLst/>
            </a:prstGeom>
            <a:noFill/>
            <a:ln>
              <a:noFill/>
            </a:ln>
          </p:spPr>
        </p:pic>
      </p:grpSp>
      <p:sp>
        <p:nvSpPr>
          <p:cNvPr id="210" name="Google Shape;210;p42"/>
          <p:cNvSpPr txBox="1">
            <a:spLocks noGrp="1"/>
          </p:cNvSpPr>
          <p:nvPr>
            <p:ph type="body" idx="1"/>
          </p:nvPr>
        </p:nvSpPr>
        <p:spPr>
          <a:xfrm>
            <a:off x="6810450" y="2364825"/>
            <a:ext cx="2115000" cy="2347500"/>
          </a:xfrm>
          <a:prstGeom prst="rect">
            <a:avLst/>
          </a:prstGeom>
          <a:ln w="2857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solidFill>
                  <a:schemeClr val="dk1"/>
                </a:solidFill>
              </a:rPr>
              <a:t>Node classification</a:t>
            </a:r>
            <a:endParaRPr sz="1400">
              <a:solidFill>
                <a:schemeClr val="dk1"/>
              </a:solidFill>
            </a:endParaRPr>
          </a:p>
          <a:p>
            <a:pPr marL="0" lvl="0" indent="0" algn="ctr" rtl="0">
              <a:spcBef>
                <a:spcPts val="1200"/>
              </a:spcBef>
              <a:spcAft>
                <a:spcPts val="0"/>
              </a:spcAft>
              <a:buClr>
                <a:schemeClr val="dk1"/>
              </a:buClr>
              <a:buSzPts val="1100"/>
              <a:buFont typeface="Arial"/>
              <a:buNone/>
            </a:pPr>
            <a:r>
              <a:rPr lang="en" sz="1400">
                <a:solidFill>
                  <a:schemeClr val="dk1"/>
                </a:solidFill>
              </a:rPr>
              <a:t>Subgraph or whole graph classification</a:t>
            </a:r>
            <a:endParaRPr sz="1400">
              <a:solidFill>
                <a:schemeClr val="dk1"/>
              </a:solidFill>
            </a:endParaRPr>
          </a:p>
          <a:p>
            <a:pPr marL="0" lvl="0" indent="0" algn="ctr" rtl="0">
              <a:spcBef>
                <a:spcPts val="1000"/>
              </a:spcBef>
              <a:spcAft>
                <a:spcPts val="0"/>
              </a:spcAft>
              <a:buNone/>
            </a:pPr>
            <a:r>
              <a:rPr lang="en" sz="1400">
                <a:solidFill>
                  <a:schemeClr val="dk1"/>
                </a:solidFill>
              </a:rPr>
              <a:t>Community detection</a:t>
            </a:r>
            <a:endParaRPr sz="1400">
              <a:solidFill>
                <a:schemeClr val="dk1"/>
              </a:solidFill>
            </a:endParaRPr>
          </a:p>
          <a:p>
            <a:pPr marL="0" lvl="0" indent="0" algn="ctr" rtl="0">
              <a:spcBef>
                <a:spcPts val="1200"/>
              </a:spcBef>
              <a:spcAft>
                <a:spcPts val="0"/>
              </a:spcAft>
              <a:buNone/>
            </a:pPr>
            <a:r>
              <a:rPr lang="en" sz="1400">
                <a:solidFill>
                  <a:schemeClr val="dk1"/>
                </a:solidFill>
              </a:rPr>
              <a:t>Link prediction</a:t>
            </a:r>
            <a:endParaRPr sz="1400">
              <a:solidFill>
                <a:schemeClr val="dk1"/>
              </a:solidFill>
            </a:endParaRPr>
          </a:p>
          <a:p>
            <a:pPr marL="0" lvl="0" indent="0" algn="ctr" rtl="0">
              <a:spcBef>
                <a:spcPts val="1200"/>
              </a:spcBef>
              <a:spcAft>
                <a:spcPts val="0"/>
              </a:spcAft>
              <a:buNone/>
            </a:pPr>
            <a:r>
              <a:rPr lang="en" sz="1400">
                <a:solidFill>
                  <a:schemeClr val="dk1"/>
                </a:solidFill>
              </a:rPr>
              <a:t>Graph alignment</a:t>
            </a:r>
            <a:endParaRPr sz="1400">
              <a:solidFill>
                <a:schemeClr val="dk1"/>
              </a:solidFill>
            </a:endParaRPr>
          </a:p>
        </p:txBody>
      </p:sp>
      <p:sp>
        <p:nvSpPr>
          <p:cNvPr id="211" name="Google Shape;211;p42"/>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000000"/>
                </a:solidFill>
              </a:rPr>
              <a:t>Intro to network embedding</a:t>
            </a:r>
            <a:endParaRPr>
              <a:solidFill>
                <a:srgbClr val="000000"/>
              </a:solidFill>
            </a:endParaRPr>
          </a:p>
        </p:txBody>
      </p:sp>
      <p:grpSp>
        <p:nvGrpSpPr>
          <p:cNvPr id="212" name="Google Shape;212;p42"/>
          <p:cNvGrpSpPr/>
          <p:nvPr/>
        </p:nvGrpSpPr>
        <p:grpSpPr>
          <a:xfrm>
            <a:off x="1450043" y="2780625"/>
            <a:ext cx="2869865" cy="2086500"/>
            <a:chOff x="1450043" y="2780625"/>
            <a:chExt cx="2869865" cy="2086500"/>
          </a:xfrm>
        </p:grpSpPr>
        <p:grpSp>
          <p:nvGrpSpPr>
            <p:cNvPr id="213" name="Google Shape;213;p42"/>
            <p:cNvGrpSpPr/>
            <p:nvPr/>
          </p:nvGrpSpPr>
          <p:grpSpPr>
            <a:xfrm>
              <a:off x="2268443" y="2780625"/>
              <a:ext cx="1245365" cy="2086500"/>
              <a:chOff x="1747605" y="2475825"/>
              <a:chExt cx="1245365" cy="2086500"/>
            </a:xfrm>
          </p:grpSpPr>
          <p:pic>
            <p:nvPicPr>
              <p:cNvPr id="214" name="Google Shape;214;p42"/>
              <p:cNvPicPr preferRelativeResize="0"/>
              <p:nvPr/>
            </p:nvPicPr>
            <p:blipFill>
              <a:blip r:embed="rId4">
                <a:alphaModFix/>
              </a:blip>
              <a:stretch>
                <a:fillRect/>
              </a:stretch>
            </p:blipFill>
            <p:spPr>
              <a:xfrm>
                <a:off x="1753450" y="2475825"/>
                <a:ext cx="1233525" cy="2086500"/>
              </a:xfrm>
              <a:prstGeom prst="rect">
                <a:avLst/>
              </a:prstGeom>
              <a:noFill/>
              <a:ln>
                <a:noFill/>
              </a:ln>
            </p:spPr>
          </p:pic>
          <p:sp>
            <p:nvSpPr>
              <p:cNvPr id="215" name="Google Shape;215;p42"/>
              <p:cNvSpPr/>
              <p:nvPr/>
            </p:nvSpPr>
            <p:spPr>
              <a:xfrm>
                <a:off x="1747605" y="2922450"/>
                <a:ext cx="403200" cy="654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2"/>
              <p:cNvSpPr/>
              <p:nvPr/>
            </p:nvSpPr>
            <p:spPr>
              <a:xfrm>
                <a:off x="2548370" y="2829350"/>
                <a:ext cx="444600" cy="812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 name="Google Shape;217;p42"/>
            <p:cNvGrpSpPr/>
            <p:nvPr/>
          </p:nvGrpSpPr>
          <p:grpSpPr>
            <a:xfrm>
              <a:off x="1450043" y="2987550"/>
              <a:ext cx="2869865" cy="567000"/>
              <a:chOff x="1450043" y="2987550"/>
              <a:chExt cx="2869865" cy="567000"/>
            </a:xfrm>
          </p:grpSpPr>
          <p:cxnSp>
            <p:nvCxnSpPr>
              <p:cNvPr id="218" name="Google Shape;218;p42"/>
              <p:cNvCxnSpPr>
                <a:endCxn id="215" idx="1"/>
              </p:cNvCxnSpPr>
              <p:nvPr/>
            </p:nvCxnSpPr>
            <p:spPr>
              <a:xfrm>
                <a:off x="1450043" y="2987550"/>
                <a:ext cx="818400" cy="567000"/>
              </a:xfrm>
              <a:prstGeom prst="bentConnector3">
                <a:avLst>
                  <a:gd name="adj1" fmla="val 15"/>
                </a:avLst>
              </a:prstGeom>
              <a:noFill/>
              <a:ln w="9525" cap="flat" cmpd="sng">
                <a:solidFill>
                  <a:schemeClr val="dk2"/>
                </a:solidFill>
                <a:prstDash val="solid"/>
                <a:round/>
                <a:headEnd type="none" w="med" len="med"/>
                <a:tailEnd type="triangle" w="med" len="med"/>
              </a:ln>
            </p:spPr>
          </p:cxnSp>
          <p:cxnSp>
            <p:nvCxnSpPr>
              <p:cNvPr id="219" name="Google Shape;219;p42"/>
              <p:cNvCxnSpPr>
                <a:stCxn id="216" idx="3"/>
              </p:cNvCxnSpPr>
              <p:nvPr/>
            </p:nvCxnSpPr>
            <p:spPr>
              <a:xfrm>
                <a:off x="3513807" y="3540200"/>
                <a:ext cx="806100" cy="0"/>
              </a:xfrm>
              <a:prstGeom prst="straightConnector1">
                <a:avLst/>
              </a:prstGeom>
              <a:noFill/>
              <a:ln w="9525" cap="flat" cmpd="sng">
                <a:solidFill>
                  <a:schemeClr val="dk2"/>
                </a:solidFill>
                <a:prstDash val="solid"/>
                <a:round/>
                <a:headEnd type="none" w="med" len="med"/>
                <a:tailEnd type="triangle" w="med" len="med"/>
              </a:ln>
            </p:spPr>
          </p:cxnSp>
        </p:grpSp>
      </p:grpSp>
      <p:sp>
        <p:nvSpPr>
          <p:cNvPr id="220" name="Google Shape;220;p42"/>
          <p:cNvSpPr txBox="1">
            <a:spLocks noGrp="1"/>
          </p:cNvSpPr>
          <p:nvPr>
            <p:ph type="body" idx="1"/>
          </p:nvPr>
        </p:nvSpPr>
        <p:spPr>
          <a:xfrm>
            <a:off x="4543188" y="3139574"/>
            <a:ext cx="1147500" cy="798000"/>
          </a:xfrm>
          <a:prstGeom prst="rect">
            <a:avLst/>
          </a:prstGeom>
          <a:solidFill>
            <a:srgbClr val="F3F3F3"/>
          </a:solidFill>
        </p:spPr>
        <p:txBody>
          <a:bodyPr spcFirstLastPara="1" wrap="square" lIns="91425" tIns="91425" rIns="91425" bIns="91425" anchor="ctr" anchorCtr="0">
            <a:normAutofit/>
          </a:bodyPr>
          <a:lstStyle/>
          <a:p>
            <a:pPr marL="0" lvl="0" indent="0" algn="ctr" rtl="0">
              <a:spcBef>
                <a:spcPts val="0"/>
              </a:spcBef>
              <a:spcAft>
                <a:spcPts val="0"/>
              </a:spcAft>
              <a:buNone/>
            </a:pPr>
            <a:r>
              <a:rPr lang="en" sz="1200"/>
              <a:t>Node neighborhood (or) label</a:t>
            </a:r>
            <a:endParaRPr sz="1200"/>
          </a:p>
        </p:txBody>
      </p:sp>
      <p:sp>
        <p:nvSpPr>
          <p:cNvPr id="221" name="Google Shape;221;p42"/>
          <p:cNvSpPr txBox="1">
            <a:spLocks noGrp="1"/>
          </p:cNvSpPr>
          <p:nvPr>
            <p:ph type="body" idx="1"/>
          </p:nvPr>
        </p:nvSpPr>
        <p:spPr>
          <a:xfrm>
            <a:off x="1450348" y="3638700"/>
            <a:ext cx="806100" cy="278100"/>
          </a:xfrm>
          <a:prstGeom prst="rect">
            <a:avLst/>
          </a:prstGeom>
          <a:solidFill>
            <a:srgbClr val="9FC5E8"/>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Encoder</a:t>
            </a:r>
            <a:endParaRPr sz="1200" b="1"/>
          </a:p>
        </p:txBody>
      </p:sp>
      <p:sp>
        <p:nvSpPr>
          <p:cNvPr id="222" name="Google Shape;222;p42"/>
          <p:cNvSpPr txBox="1">
            <a:spLocks noGrp="1"/>
          </p:cNvSpPr>
          <p:nvPr>
            <p:ph type="body" idx="1"/>
          </p:nvPr>
        </p:nvSpPr>
        <p:spPr>
          <a:xfrm>
            <a:off x="3507748" y="3638700"/>
            <a:ext cx="806100" cy="278100"/>
          </a:xfrm>
          <a:prstGeom prst="rect">
            <a:avLst/>
          </a:prstGeom>
          <a:solidFill>
            <a:srgbClr val="EA9999"/>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Decoder</a:t>
            </a:r>
            <a:endParaRPr sz="1200" b="1"/>
          </a:p>
        </p:txBody>
      </p:sp>
      <p:sp>
        <p:nvSpPr>
          <p:cNvPr id="223" name="Google Shape;223;p42"/>
          <p:cNvSpPr/>
          <p:nvPr/>
        </p:nvSpPr>
        <p:spPr>
          <a:xfrm>
            <a:off x="2922873" y="2513563"/>
            <a:ext cx="1017135" cy="338684"/>
          </a:xfrm>
          <a:custGeom>
            <a:avLst/>
            <a:gdLst/>
            <a:ahLst/>
            <a:cxnLst/>
            <a:rect l="l" t="t" r="r" b="b"/>
            <a:pathLst>
              <a:path w="32965" h="16328" extrusionOk="0">
                <a:moveTo>
                  <a:pt x="0" y="12625"/>
                </a:moveTo>
                <a:cubicBezTo>
                  <a:pt x="2580" y="6604"/>
                  <a:pt x="10801" y="-2404"/>
                  <a:pt x="16132" y="1403"/>
                </a:cubicBezTo>
                <a:cubicBezTo>
                  <a:pt x="20160" y="4279"/>
                  <a:pt x="13307" y="17697"/>
                  <a:pt x="18002" y="16132"/>
                </a:cubicBezTo>
                <a:cubicBezTo>
                  <a:pt x="24960" y="13813"/>
                  <a:pt x="27779" y="5186"/>
                  <a:pt x="32965" y="0"/>
                </a:cubicBezTo>
              </a:path>
            </a:pathLst>
          </a:custGeom>
          <a:noFill/>
          <a:ln w="28575" cap="flat" cmpd="sng">
            <a:solidFill>
              <a:srgbClr val="93C47D"/>
            </a:solidFill>
            <a:prstDash val="solid"/>
            <a:round/>
            <a:headEnd type="none" w="med" len="med"/>
            <a:tailEnd type="triangle" w="med" len="med"/>
          </a:ln>
        </p:spPr>
      </p:sp>
      <p:sp>
        <p:nvSpPr>
          <p:cNvPr id="224" name="Google Shape;224;p42"/>
          <p:cNvSpPr txBox="1"/>
          <p:nvPr/>
        </p:nvSpPr>
        <p:spPr>
          <a:xfrm>
            <a:off x="5289625" y="4804800"/>
            <a:ext cx="38544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a:latin typeface="Lato"/>
                <a:ea typeface="Lato"/>
                <a:cs typeface="Lato"/>
                <a:sym typeface="Lato"/>
              </a:rPr>
              <a:t>Hamilton </a:t>
            </a:r>
            <a:r>
              <a:rPr lang="en" sz="1000" i="1">
                <a:latin typeface="Lato"/>
                <a:ea typeface="Lato"/>
                <a:cs typeface="Lato"/>
                <a:sym typeface="Lato"/>
              </a:rPr>
              <a:t>et al.</a:t>
            </a:r>
            <a:r>
              <a:rPr lang="en" sz="1000">
                <a:latin typeface="Lato"/>
                <a:ea typeface="Lato"/>
                <a:cs typeface="Lato"/>
                <a:sym typeface="Lato"/>
              </a:rPr>
              <a:t>, (2018) </a:t>
            </a:r>
            <a:r>
              <a:rPr lang="en" sz="1000" i="1">
                <a:latin typeface="Lato"/>
                <a:ea typeface="Lato"/>
                <a:cs typeface="Lato"/>
                <a:sym typeface="Lato"/>
              </a:rPr>
              <a:t>IEEE CSTCDE</a:t>
            </a:r>
            <a:endParaRPr sz="1000">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6"/>
                                        </p:tgtEl>
                                        <p:attrNameLst>
                                          <p:attrName>style.visibility</p:attrName>
                                        </p:attrNameLst>
                                      </p:cBhvr>
                                      <p:to>
                                        <p:strVal val="visible"/>
                                      </p:to>
                                    </p:set>
                                    <p:animEffect transition="in" filter="fade">
                                      <p:cBhvr>
                                        <p:cTn id="7" dur="1"/>
                                        <p:tgtEl>
                                          <p:spTgt spid="2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2"/>
                                        </p:tgtEl>
                                        <p:attrNameLst>
                                          <p:attrName>style.visibility</p:attrName>
                                        </p:attrNameLst>
                                      </p:cBhvr>
                                      <p:to>
                                        <p:strVal val="visible"/>
                                      </p:to>
                                    </p:set>
                                    <p:animEffect transition="in" filter="fade">
                                      <p:cBhvr>
                                        <p:cTn id="12" dur="1"/>
                                        <p:tgtEl>
                                          <p:spTgt spid="212"/>
                                        </p:tgtEl>
                                      </p:cBhvr>
                                    </p:animEffect>
                                  </p:childTnLst>
                                </p:cTn>
                              </p:par>
                              <p:par>
                                <p:cTn id="13" presetID="10" presetClass="entr" presetSubtype="0" fill="hold" nodeType="withEffect">
                                  <p:stCondLst>
                                    <p:cond delay="0"/>
                                  </p:stCondLst>
                                  <p:childTnLst>
                                    <p:set>
                                      <p:cBhvr>
                                        <p:cTn id="14" dur="1" fill="hold">
                                          <p:stCondLst>
                                            <p:cond delay="0"/>
                                          </p:stCondLst>
                                        </p:cTn>
                                        <p:tgtEl>
                                          <p:spTgt spid="221"/>
                                        </p:tgtEl>
                                        <p:attrNameLst>
                                          <p:attrName>style.visibility</p:attrName>
                                        </p:attrNameLst>
                                      </p:cBhvr>
                                      <p:to>
                                        <p:strVal val="visible"/>
                                      </p:to>
                                    </p:set>
                                    <p:animEffect transition="in" filter="fade">
                                      <p:cBhvr>
                                        <p:cTn id="15" dur="1"/>
                                        <p:tgtEl>
                                          <p:spTgt spid="221"/>
                                        </p:tgtEl>
                                      </p:cBhvr>
                                    </p:animEffect>
                                  </p:childTnLst>
                                </p:cTn>
                              </p:par>
                              <p:par>
                                <p:cTn id="16" presetID="10" presetClass="entr" presetSubtype="0" fill="hold" nodeType="withEffect">
                                  <p:stCondLst>
                                    <p:cond delay="0"/>
                                  </p:stCondLst>
                                  <p:childTnLst>
                                    <p:set>
                                      <p:cBhvr>
                                        <p:cTn id="17" dur="1" fill="hold">
                                          <p:stCondLst>
                                            <p:cond delay="0"/>
                                          </p:stCondLst>
                                        </p:cTn>
                                        <p:tgtEl>
                                          <p:spTgt spid="222"/>
                                        </p:tgtEl>
                                        <p:attrNameLst>
                                          <p:attrName>style.visibility</p:attrName>
                                        </p:attrNameLst>
                                      </p:cBhvr>
                                      <p:to>
                                        <p:strVal val="visible"/>
                                      </p:to>
                                    </p:set>
                                    <p:animEffect transition="in" filter="fade">
                                      <p:cBhvr>
                                        <p:cTn id="18" dur="1"/>
                                        <p:tgtEl>
                                          <p:spTgt spid="222"/>
                                        </p:tgtEl>
                                      </p:cBhvr>
                                    </p:animEffect>
                                  </p:childTnLst>
                                </p:cTn>
                              </p:par>
                              <p:par>
                                <p:cTn id="19" presetID="10" presetClass="entr" presetSubtype="0" fill="hold" nodeType="withEffect">
                                  <p:stCondLst>
                                    <p:cond delay="0"/>
                                  </p:stCondLst>
                                  <p:childTnLst>
                                    <p:set>
                                      <p:cBhvr>
                                        <p:cTn id="20" dur="1" fill="hold">
                                          <p:stCondLst>
                                            <p:cond delay="0"/>
                                          </p:stCondLst>
                                        </p:cTn>
                                        <p:tgtEl>
                                          <p:spTgt spid="220"/>
                                        </p:tgtEl>
                                        <p:attrNameLst>
                                          <p:attrName>style.visibility</p:attrName>
                                        </p:attrNameLst>
                                      </p:cBhvr>
                                      <p:to>
                                        <p:strVal val="visible"/>
                                      </p:to>
                                    </p:set>
                                    <p:animEffect transition="in" filter="fade">
                                      <p:cBhvr>
                                        <p:cTn id="21" dur="1"/>
                                        <p:tgtEl>
                                          <p:spTgt spid="2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23"/>
                                        </p:tgtEl>
                                        <p:attrNameLst>
                                          <p:attrName>style.visibility</p:attrName>
                                        </p:attrNameLst>
                                      </p:cBhvr>
                                      <p:to>
                                        <p:strVal val="visible"/>
                                      </p:to>
                                    </p:set>
                                    <p:animEffect transition="in" filter="fade">
                                      <p:cBhvr>
                                        <p:cTn id="26" dur="1"/>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76"/>
          <p:cNvSpPr txBox="1">
            <a:spLocks noGrp="1"/>
          </p:cNvSpPr>
          <p:nvPr>
            <p:ph type="body" idx="1"/>
          </p:nvPr>
        </p:nvSpPr>
        <p:spPr>
          <a:xfrm>
            <a:off x="323850" y="833000"/>
            <a:ext cx="7886700" cy="3445200"/>
          </a:xfrm>
          <a:prstGeom prst="rect">
            <a:avLst/>
          </a:prstGeom>
          <a:noFill/>
          <a:ln>
            <a:noFill/>
          </a:ln>
        </p:spPr>
        <p:txBody>
          <a:bodyPr spcFirstLastPara="1" wrap="square" lIns="68575" tIns="34275" rIns="68575" bIns="34275" anchor="t" anchorCtr="0">
            <a:noAutofit/>
          </a:bodyPr>
          <a:lstStyle/>
          <a:p>
            <a:pPr marL="342900" lvl="0" indent="-355600" algn="l" rtl="0">
              <a:lnSpc>
                <a:spcPct val="115000"/>
              </a:lnSpc>
              <a:spcBef>
                <a:spcPts val="0"/>
              </a:spcBef>
              <a:spcAft>
                <a:spcPts val="0"/>
              </a:spcAft>
              <a:buClr>
                <a:schemeClr val="dk1"/>
              </a:buClr>
              <a:buSzPts val="2000"/>
              <a:buFont typeface="Lato"/>
              <a:buChar char="•"/>
            </a:pPr>
            <a:r>
              <a:rPr lang="en" sz="2000">
                <a:latin typeface="Lato"/>
                <a:ea typeface="Lato"/>
                <a:cs typeface="Lato"/>
                <a:sym typeface="Lato"/>
              </a:rPr>
              <a:t>Cannot not utilize the node attributes</a:t>
            </a:r>
            <a:endParaRPr sz="2000">
              <a:latin typeface="Lato"/>
              <a:ea typeface="Lato"/>
              <a:cs typeface="Lato"/>
              <a:sym typeface="Lato"/>
            </a:endParaRPr>
          </a:p>
          <a:p>
            <a:pPr marL="342900" lvl="0" indent="-355600" algn="l" rtl="0">
              <a:lnSpc>
                <a:spcPct val="115000"/>
              </a:lnSpc>
              <a:spcBef>
                <a:spcPts val="800"/>
              </a:spcBef>
              <a:spcAft>
                <a:spcPts val="0"/>
              </a:spcAft>
              <a:buClr>
                <a:schemeClr val="dk1"/>
              </a:buClr>
              <a:buSzPts val="2000"/>
              <a:buFont typeface="Lato"/>
              <a:buChar char="•"/>
            </a:pPr>
            <a:r>
              <a:rPr lang="en" sz="2000">
                <a:latin typeface="Lato"/>
                <a:ea typeface="Lato"/>
                <a:cs typeface="Lato"/>
                <a:sym typeface="Lato"/>
              </a:rPr>
              <a:t>Definition of meta-paths require some semantic understanding of the graph</a:t>
            </a:r>
            <a:endParaRPr sz="2000">
              <a:latin typeface="Lato"/>
              <a:ea typeface="Lato"/>
              <a:cs typeface="Lato"/>
              <a:sym typeface="Lato"/>
            </a:endParaRPr>
          </a:p>
          <a:p>
            <a:pPr marL="342900" lvl="0" indent="-355600" algn="l" rtl="0">
              <a:lnSpc>
                <a:spcPct val="115000"/>
              </a:lnSpc>
              <a:spcBef>
                <a:spcPts val="800"/>
              </a:spcBef>
              <a:spcAft>
                <a:spcPts val="0"/>
              </a:spcAft>
              <a:buClr>
                <a:schemeClr val="dk1"/>
              </a:buClr>
              <a:buSzPts val="2000"/>
              <a:buFont typeface="Lato"/>
              <a:buChar char="•"/>
            </a:pPr>
            <a:r>
              <a:rPr lang="en" sz="2000">
                <a:latin typeface="Lato"/>
                <a:ea typeface="Lato"/>
                <a:cs typeface="Lato"/>
                <a:sym typeface="Lato"/>
              </a:rPr>
              <a:t>The number of nodes or edge types could be limited.</a:t>
            </a:r>
            <a:endParaRPr sz="2000">
              <a:latin typeface="Lato"/>
              <a:ea typeface="Lato"/>
              <a:cs typeface="Lato"/>
              <a:sym typeface="Lato"/>
            </a:endParaRPr>
          </a:p>
          <a:p>
            <a:pPr marL="342900" lvl="0" indent="-355600" algn="l" rtl="0">
              <a:lnSpc>
                <a:spcPct val="115000"/>
              </a:lnSpc>
              <a:spcBef>
                <a:spcPts val="800"/>
              </a:spcBef>
              <a:spcAft>
                <a:spcPts val="0"/>
              </a:spcAft>
              <a:buClr>
                <a:schemeClr val="dk1"/>
              </a:buClr>
              <a:buSzPts val="2000"/>
              <a:buFont typeface="Lato"/>
              <a:buChar char="•"/>
            </a:pPr>
            <a:r>
              <a:rPr lang="en" sz="2000">
                <a:latin typeface="Lato"/>
                <a:ea typeface="Lato"/>
                <a:cs typeface="Lato"/>
                <a:sym typeface="Lato"/>
              </a:rPr>
              <a:t>Most methods do not utilize edge weights</a:t>
            </a:r>
            <a:endParaRPr sz="2000">
              <a:latin typeface="Lato"/>
              <a:ea typeface="Lato"/>
              <a:cs typeface="Lato"/>
              <a:sym typeface="Lato"/>
            </a:endParaRPr>
          </a:p>
          <a:p>
            <a:pPr marL="342900" lvl="0" indent="-355600" algn="l" rtl="0">
              <a:lnSpc>
                <a:spcPct val="115000"/>
              </a:lnSpc>
              <a:spcBef>
                <a:spcPts val="800"/>
              </a:spcBef>
              <a:spcAft>
                <a:spcPts val="0"/>
              </a:spcAft>
              <a:buClr>
                <a:schemeClr val="dk1"/>
              </a:buClr>
              <a:buSzPts val="2000"/>
              <a:buFont typeface="Lato"/>
              <a:buChar char="•"/>
            </a:pPr>
            <a:r>
              <a:rPr lang="en" sz="2000">
                <a:latin typeface="Lato"/>
                <a:ea typeface="Lato"/>
                <a:cs typeface="Lato"/>
                <a:sym typeface="Lato"/>
              </a:rPr>
              <a:t>Inherently transductive</a:t>
            </a:r>
            <a:endParaRPr sz="2000">
              <a:latin typeface="Lato"/>
              <a:ea typeface="Lato"/>
              <a:cs typeface="Lato"/>
              <a:sym typeface="Lato"/>
            </a:endParaRPr>
          </a:p>
          <a:p>
            <a:pPr marL="342900" lvl="0" indent="-355600" algn="l" rtl="0">
              <a:lnSpc>
                <a:spcPct val="115000"/>
              </a:lnSpc>
              <a:spcBef>
                <a:spcPts val="800"/>
              </a:spcBef>
              <a:spcAft>
                <a:spcPts val="0"/>
              </a:spcAft>
              <a:buClr>
                <a:schemeClr val="dk1"/>
              </a:buClr>
              <a:buSzPts val="2000"/>
              <a:buFont typeface="Lato"/>
              <a:buChar char="•"/>
            </a:pPr>
            <a:r>
              <a:rPr lang="en" sz="2000">
                <a:latin typeface="Lato"/>
                <a:ea typeface="Lato"/>
                <a:cs typeface="Lato"/>
                <a:sym typeface="Lato"/>
              </a:rPr>
              <a:t>Crucial hyperparameters that are hard to tune (e.g., intra-, inter-layer jump probability, restart probability)</a:t>
            </a:r>
            <a:endParaRPr sz="2000">
              <a:latin typeface="Lato"/>
              <a:ea typeface="Lato"/>
              <a:cs typeface="Lato"/>
              <a:sym typeface="Lato"/>
            </a:endParaRPr>
          </a:p>
        </p:txBody>
      </p:sp>
      <p:sp>
        <p:nvSpPr>
          <p:cNvPr id="522" name="Google Shape;522;p76"/>
          <p:cNvSpPr txBox="1">
            <a:spLocks noGrp="1"/>
          </p:cNvSpPr>
          <p:nvPr>
            <p:ph type="title"/>
          </p:nvPr>
        </p:nvSpPr>
        <p:spPr>
          <a:xfrm>
            <a:off x="311700" y="64025"/>
            <a:ext cx="8520600" cy="5748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500">
                <a:solidFill>
                  <a:srgbClr val="000000"/>
                </a:solidFill>
                <a:latin typeface="Lato"/>
                <a:ea typeface="Lato"/>
                <a:cs typeface="Lato"/>
                <a:sym typeface="Lato"/>
              </a:rPr>
              <a:t>Limitations</a:t>
            </a:r>
            <a:endParaRPr sz="2500">
              <a:solidFill>
                <a:srgbClr val="000000"/>
              </a:solidFill>
              <a:latin typeface="Lato"/>
              <a:ea typeface="Lato"/>
              <a:cs typeface="Lato"/>
              <a:sym typeface="Lat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77"/>
          <p:cNvSpPr txBox="1">
            <a:spLocks noGrp="1"/>
          </p:cNvSpPr>
          <p:nvPr>
            <p:ph type="body" idx="1"/>
          </p:nvPr>
        </p:nvSpPr>
        <p:spPr>
          <a:xfrm>
            <a:off x="323850" y="768300"/>
            <a:ext cx="8192100" cy="4132500"/>
          </a:xfrm>
          <a:prstGeom prst="rect">
            <a:avLst/>
          </a:prstGeom>
          <a:noFill/>
          <a:ln>
            <a:noFill/>
          </a:ln>
        </p:spPr>
        <p:txBody>
          <a:bodyPr spcFirstLastPara="1" wrap="square" lIns="68575" tIns="34275" rIns="68575" bIns="34275" anchor="t" anchorCtr="0">
            <a:noAutofit/>
          </a:bodyPr>
          <a:lstStyle/>
          <a:p>
            <a:pPr marL="342900" lvl="0" indent="-342900" algn="l" rtl="0">
              <a:lnSpc>
                <a:spcPct val="115000"/>
              </a:lnSpc>
              <a:spcBef>
                <a:spcPts val="0"/>
              </a:spcBef>
              <a:spcAft>
                <a:spcPts val="0"/>
              </a:spcAft>
              <a:buClr>
                <a:srgbClr val="999999"/>
              </a:buClr>
              <a:buSzPts val="1800"/>
              <a:buFont typeface="Lato"/>
              <a:buChar char="•"/>
            </a:pPr>
            <a:r>
              <a:rPr lang="en" sz="1800" b="1">
                <a:solidFill>
                  <a:srgbClr val="999999"/>
                </a:solidFill>
                <a:latin typeface="Lato"/>
                <a:ea typeface="Lato"/>
                <a:cs typeface="Lato"/>
                <a:sym typeface="Lato"/>
              </a:rPr>
              <a:t>Shallow embedding methods</a:t>
            </a:r>
            <a:endParaRPr sz="1800" b="1">
              <a:solidFill>
                <a:srgbClr val="999999"/>
              </a:solidFill>
              <a:latin typeface="Lato"/>
              <a:ea typeface="Lato"/>
              <a:cs typeface="Lato"/>
              <a:sym typeface="Lato"/>
            </a:endParaRPr>
          </a:p>
          <a:p>
            <a:pPr marL="685800" lvl="1" indent="-330200" algn="l" rtl="0">
              <a:lnSpc>
                <a:spcPct val="115000"/>
              </a:lnSpc>
              <a:spcBef>
                <a:spcPts val="400"/>
              </a:spcBef>
              <a:spcAft>
                <a:spcPts val="0"/>
              </a:spcAft>
              <a:buClr>
                <a:srgbClr val="999999"/>
              </a:buClr>
              <a:buSzPts val="1600"/>
              <a:buFont typeface="Lato"/>
              <a:buChar char="•"/>
            </a:pPr>
            <a:r>
              <a:rPr lang="en" sz="1600">
                <a:solidFill>
                  <a:srgbClr val="999999"/>
                </a:solidFill>
                <a:latin typeface="Lato"/>
                <a:ea typeface="Lato"/>
                <a:cs typeface="Lato"/>
                <a:sym typeface="Lato"/>
              </a:rPr>
              <a:t>Based on random walk with restart on multiplex networks or meta-paths</a:t>
            </a:r>
            <a:endParaRPr sz="1600">
              <a:solidFill>
                <a:srgbClr val="999999"/>
              </a:solidFill>
              <a:latin typeface="Lato"/>
              <a:ea typeface="Lato"/>
              <a:cs typeface="Lato"/>
              <a:sym typeface="Lato"/>
            </a:endParaRPr>
          </a:p>
          <a:p>
            <a:pPr marL="685800" lvl="1" indent="-330200" algn="l" rtl="0">
              <a:lnSpc>
                <a:spcPct val="115000"/>
              </a:lnSpc>
              <a:spcBef>
                <a:spcPts val="400"/>
              </a:spcBef>
              <a:spcAft>
                <a:spcPts val="0"/>
              </a:spcAft>
              <a:buClr>
                <a:srgbClr val="999999"/>
              </a:buClr>
              <a:buSzPts val="1600"/>
              <a:buFont typeface="Lato"/>
              <a:buChar char="•"/>
            </a:pPr>
            <a:r>
              <a:rPr lang="en" sz="1600">
                <a:solidFill>
                  <a:srgbClr val="999999"/>
                </a:solidFill>
                <a:latin typeface="Lato"/>
                <a:ea typeface="Lato"/>
                <a:cs typeface="Lato"/>
                <a:sym typeface="Lato"/>
              </a:rPr>
              <a:t>Utilizes a form of skip-gram algorithm (self-supervised)</a:t>
            </a:r>
            <a:endParaRPr sz="1600">
              <a:solidFill>
                <a:srgbClr val="999999"/>
              </a:solidFill>
              <a:latin typeface="Lato"/>
              <a:ea typeface="Lato"/>
              <a:cs typeface="Lato"/>
              <a:sym typeface="Lato"/>
            </a:endParaRPr>
          </a:p>
          <a:p>
            <a:pPr marL="685800" lvl="1" indent="-330200" algn="l" rtl="0">
              <a:lnSpc>
                <a:spcPct val="115000"/>
              </a:lnSpc>
              <a:spcBef>
                <a:spcPts val="400"/>
              </a:spcBef>
              <a:spcAft>
                <a:spcPts val="0"/>
              </a:spcAft>
              <a:buClr>
                <a:srgbClr val="999999"/>
              </a:buClr>
              <a:buSzPts val="1600"/>
              <a:buFont typeface="Lato"/>
              <a:buChar char="•"/>
            </a:pPr>
            <a:r>
              <a:rPr lang="en" sz="1600">
                <a:solidFill>
                  <a:srgbClr val="999999"/>
                </a:solidFill>
                <a:latin typeface="Lato"/>
                <a:ea typeface="Lato"/>
                <a:cs typeface="Lato"/>
                <a:sym typeface="Lato"/>
              </a:rPr>
              <a:t>Cannot utilize node attributes</a:t>
            </a:r>
            <a:endParaRPr sz="1600">
              <a:solidFill>
                <a:srgbClr val="999999"/>
              </a:solidFill>
              <a:latin typeface="Lato"/>
              <a:ea typeface="Lato"/>
              <a:cs typeface="Lato"/>
              <a:sym typeface="Lato"/>
            </a:endParaRPr>
          </a:p>
          <a:p>
            <a:pPr marL="685800" lvl="1" indent="-330200" algn="l" rtl="0">
              <a:lnSpc>
                <a:spcPct val="115000"/>
              </a:lnSpc>
              <a:spcBef>
                <a:spcPts val="400"/>
              </a:spcBef>
              <a:spcAft>
                <a:spcPts val="0"/>
              </a:spcAft>
              <a:buClr>
                <a:srgbClr val="999999"/>
              </a:buClr>
              <a:buSzPts val="1600"/>
              <a:buFont typeface="Lato"/>
              <a:buChar char="•"/>
            </a:pPr>
            <a:r>
              <a:rPr lang="en" sz="1600">
                <a:solidFill>
                  <a:srgbClr val="999999"/>
                </a:solidFill>
                <a:latin typeface="Lato"/>
                <a:ea typeface="Lato"/>
                <a:cs typeface="Lato"/>
                <a:sym typeface="Lato"/>
              </a:rPr>
              <a:t>No parameter sharing</a:t>
            </a:r>
            <a:endParaRPr sz="1600">
              <a:solidFill>
                <a:srgbClr val="999999"/>
              </a:solidFill>
              <a:latin typeface="Lato"/>
              <a:ea typeface="Lato"/>
              <a:cs typeface="Lato"/>
              <a:sym typeface="Lato"/>
            </a:endParaRPr>
          </a:p>
          <a:p>
            <a:pPr marL="342900" lvl="0" indent="-342900" algn="l" rtl="0">
              <a:lnSpc>
                <a:spcPct val="115000"/>
              </a:lnSpc>
              <a:spcBef>
                <a:spcPts val="1000"/>
              </a:spcBef>
              <a:spcAft>
                <a:spcPts val="0"/>
              </a:spcAft>
              <a:buClr>
                <a:schemeClr val="dk1"/>
              </a:buClr>
              <a:buSzPts val="1800"/>
              <a:buFont typeface="Lato"/>
              <a:buChar char="•"/>
            </a:pPr>
            <a:r>
              <a:rPr lang="en" sz="1800" b="1">
                <a:latin typeface="Lato"/>
                <a:ea typeface="Lato"/>
                <a:cs typeface="Lato"/>
                <a:sym typeface="Lato"/>
              </a:rPr>
              <a:t>Deep learning-based methods</a:t>
            </a:r>
            <a:endParaRPr sz="1800" b="1">
              <a:latin typeface="Lato"/>
              <a:ea typeface="Lato"/>
              <a:cs typeface="Lato"/>
              <a:sym typeface="Lato"/>
            </a:endParaRPr>
          </a:p>
          <a:p>
            <a:pPr marL="685800" lvl="1" indent="-330200" algn="l" rtl="0">
              <a:lnSpc>
                <a:spcPct val="115000"/>
              </a:lnSpc>
              <a:spcBef>
                <a:spcPts val="400"/>
              </a:spcBef>
              <a:spcAft>
                <a:spcPts val="0"/>
              </a:spcAft>
              <a:buClr>
                <a:schemeClr val="dk1"/>
              </a:buClr>
              <a:buSzPts val="1600"/>
              <a:buFont typeface="Lato"/>
              <a:buChar char="•"/>
            </a:pPr>
            <a:r>
              <a:rPr lang="en" sz="1600">
                <a:latin typeface="Lato"/>
                <a:ea typeface="Lato"/>
                <a:cs typeface="Lato"/>
                <a:sym typeface="Lato"/>
              </a:rPr>
              <a:t>Can utilize node attributes</a:t>
            </a:r>
            <a:endParaRPr sz="1600">
              <a:latin typeface="Lato"/>
              <a:ea typeface="Lato"/>
              <a:cs typeface="Lato"/>
              <a:sym typeface="Lato"/>
            </a:endParaRPr>
          </a:p>
          <a:p>
            <a:pPr marL="685800" lvl="1" indent="-330200" algn="l" rtl="0">
              <a:lnSpc>
                <a:spcPct val="115000"/>
              </a:lnSpc>
              <a:spcBef>
                <a:spcPts val="400"/>
              </a:spcBef>
              <a:spcAft>
                <a:spcPts val="0"/>
              </a:spcAft>
              <a:buClr>
                <a:schemeClr val="dk1"/>
              </a:buClr>
              <a:buSzPts val="1600"/>
              <a:buFont typeface="Lato"/>
              <a:buChar char="•"/>
            </a:pPr>
            <a:r>
              <a:rPr lang="en" sz="1600">
                <a:latin typeface="Lato"/>
                <a:ea typeface="Lato"/>
                <a:cs typeface="Lato"/>
                <a:sym typeface="Lato"/>
              </a:rPr>
              <a:t>Defines a node-type or edge-type specific neighborhood (some use meta-paths)</a:t>
            </a:r>
            <a:endParaRPr sz="1600">
              <a:latin typeface="Lato"/>
              <a:ea typeface="Lato"/>
              <a:cs typeface="Lato"/>
              <a:sym typeface="Lato"/>
            </a:endParaRPr>
          </a:p>
          <a:p>
            <a:pPr marL="685800" lvl="1" indent="-330200" algn="l" rtl="0">
              <a:lnSpc>
                <a:spcPct val="115000"/>
              </a:lnSpc>
              <a:spcBef>
                <a:spcPts val="400"/>
              </a:spcBef>
              <a:spcAft>
                <a:spcPts val="0"/>
              </a:spcAft>
              <a:buClr>
                <a:schemeClr val="dk1"/>
              </a:buClr>
              <a:buSzPts val="1600"/>
              <a:buFont typeface="Lato"/>
              <a:buChar char="•"/>
            </a:pPr>
            <a:r>
              <a:rPr lang="en" sz="1600">
                <a:latin typeface="Lato"/>
                <a:ea typeface="Lato"/>
                <a:cs typeface="Lato"/>
                <a:sym typeface="Lato"/>
              </a:rPr>
              <a:t>Transductive or inductive</a:t>
            </a:r>
            <a:endParaRPr sz="1600">
              <a:latin typeface="Lato"/>
              <a:ea typeface="Lato"/>
              <a:cs typeface="Lato"/>
              <a:sym typeface="Lato"/>
            </a:endParaRPr>
          </a:p>
          <a:p>
            <a:pPr marL="685800" lvl="1" indent="-330200" algn="l" rtl="0">
              <a:lnSpc>
                <a:spcPct val="115000"/>
              </a:lnSpc>
              <a:spcBef>
                <a:spcPts val="400"/>
              </a:spcBef>
              <a:spcAft>
                <a:spcPts val="0"/>
              </a:spcAft>
              <a:buClr>
                <a:schemeClr val="dk1"/>
              </a:buClr>
              <a:buSzPts val="1600"/>
              <a:buFont typeface="Lato"/>
              <a:buChar char="•"/>
            </a:pPr>
            <a:r>
              <a:rPr lang="en" sz="1600">
                <a:latin typeface="Lato"/>
                <a:ea typeface="Lato"/>
                <a:cs typeface="Lato"/>
                <a:sym typeface="Lato"/>
              </a:rPr>
              <a:t>Some utilize attention mechanism (intra- and inter-layer attention)</a:t>
            </a:r>
            <a:endParaRPr sz="1600">
              <a:latin typeface="Lato"/>
              <a:ea typeface="Lato"/>
              <a:cs typeface="Lato"/>
              <a:sym typeface="Lato"/>
            </a:endParaRPr>
          </a:p>
          <a:p>
            <a:pPr marL="685800" lvl="1" indent="-330200" algn="l" rtl="0">
              <a:lnSpc>
                <a:spcPct val="115000"/>
              </a:lnSpc>
              <a:spcBef>
                <a:spcPts val="400"/>
              </a:spcBef>
              <a:spcAft>
                <a:spcPts val="0"/>
              </a:spcAft>
              <a:buClr>
                <a:schemeClr val="dk1"/>
              </a:buClr>
              <a:buSzPts val="1600"/>
              <a:buFont typeface="Lato"/>
              <a:buChar char="•"/>
            </a:pPr>
            <a:r>
              <a:rPr lang="en" sz="1600">
                <a:latin typeface="Lato"/>
                <a:ea typeface="Lato"/>
                <a:cs typeface="Lato"/>
                <a:sym typeface="Lato"/>
              </a:rPr>
              <a:t>Some self-supervised methods exist</a:t>
            </a:r>
            <a:endParaRPr sz="1600">
              <a:latin typeface="Lato"/>
              <a:ea typeface="Lato"/>
              <a:cs typeface="Lato"/>
              <a:sym typeface="Lato"/>
            </a:endParaRPr>
          </a:p>
        </p:txBody>
      </p:sp>
      <p:sp>
        <p:nvSpPr>
          <p:cNvPr id="528" name="Google Shape;528;p77"/>
          <p:cNvSpPr txBox="1">
            <a:spLocks noGrp="1"/>
          </p:cNvSpPr>
          <p:nvPr>
            <p:ph type="title"/>
          </p:nvPr>
        </p:nvSpPr>
        <p:spPr>
          <a:xfrm>
            <a:off x="311700" y="64025"/>
            <a:ext cx="8520600" cy="5748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500">
                <a:solidFill>
                  <a:srgbClr val="000000"/>
                </a:solidFill>
                <a:latin typeface="Lato"/>
                <a:ea typeface="Lato"/>
                <a:cs typeface="Lato"/>
                <a:sym typeface="Lato"/>
              </a:rPr>
              <a:t>Multiplex heterogeneous network embedding approaches</a:t>
            </a:r>
            <a:endParaRPr sz="2500">
              <a:solidFill>
                <a:srgbClr val="000000"/>
              </a:solidFill>
              <a:latin typeface="Lato"/>
              <a:ea typeface="Lato"/>
              <a:cs typeface="Lato"/>
              <a:sym typeface="Lat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78"/>
          <p:cNvSpPr/>
          <p:nvPr/>
        </p:nvSpPr>
        <p:spPr>
          <a:xfrm>
            <a:off x="1383574" y="3467600"/>
            <a:ext cx="1478100" cy="276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900">
                <a:solidFill>
                  <a:schemeClr val="dk1"/>
                </a:solidFill>
                <a:latin typeface="Lato"/>
                <a:ea typeface="Lato"/>
                <a:cs typeface="Lato"/>
                <a:sym typeface="Lato"/>
              </a:rPr>
              <a:t>Zhang, Chuxu, et al. 2019.</a:t>
            </a:r>
            <a:endParaRPr sz="900">
              <a:latin typeface="Lato"/>
              <a:ea typeface="Lato"/>
              <a:cs typeface="Lato"/>
              <a:sym typeface="Lato"/>
            </a:endParaRPr>
          </a:p>
        </p:txBody>
      </p:sp>
      <p:pic>
        <p:nvPicPr>
          <p:cNvPr id="534" name="Google Shape;534;p78"/>
          <p:cNvPicPr preferRelativeResize="0"/>
          <p:nvPr/>
        </p:nvPicPr>
        <p:blipFill rotWithShape="1">
          <a:blip r:embed="rId3">
            <a:alphaModFix/>
          </a:blip>
          <a:srcRect/>
          <a:stretch/>
        </p:blipFill>
        <p:spPr>
          <a:xfrm>
            <a:off x="259556" y="890474"/>
            <a:ext cx="4571997" cy="2337082"/>
          </a:xfrm>
          <a:prstGeom prst="rect">
            <a:avLst/>
          </a:prstGeom>
          <a:noFill/>
          <a:ln>
            <a:noFill/>
          </a:ln>
        </p:spPr>
      </p:pic>
      <p:sp>
        <p:nvSpPr>
          <p:cNvPr id="535" name="Google Shape;535;p78"/>
          <p:cNvSpPr txBox="1"/>
          <p:nvPr/>
        </p:nvSpPr>
        <p:spPr>
          <a:xfrm>
            <a:off x="279703" y="3425150"/>
            <a:ext cx="1232700" cy="361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900">
                <a:solidFill>
                  <a:schemeClr val="dk1"/>
                </a:solidFill>
                <a:highlight>
                  <a:srgbClr val="FFFF00"/>
                </a:highlight>
                <a:latin typeface="Lato"/>
                <a:ea typeface="Lato"/>
                <a:cs typeface="Lato"/>
                <a:sym typeface="Lato"/>
              </a:rPr>
              <a:t>HetGNN</a:t>
            </a:r>
            <a:endParaRPr sz="1900">
              <a:solidFill>
                <a:schemeClr val="dk1"/>
              </a:solidFill>
              <a:highlight>
                <a:srgbClr val="FFFF00"/>
              </a:highlight>
              <a:latin typeface="Lato"/>
              <a:ea typeface="Lato"/>
              <a:cs typeface="Lato"/>
              <a:sym typeface="Lato"/>
            </a:endParaRPr>
          </a:p>
        </p:txBody>
      </p:sp>
      <p:sp>
        <p:nvSpPr>
          <p:cNvPr id="536" name="Google Shape;536;p78"/>
          <p:cNvSpPr txBox="1"/>
          <p:nvPr/>
        </p:nvSpPr>
        <p:spPr>
          <a:xfrm>
            <a:off x="279689" y="3908447"/>
            <a:ext cx="3258900" cy="780300"/>
          </a:xfrm>
          <a:prstGeom prst="rect">
            <a:avLst/>
          </a:prstGeom>
          <a:noFill/>
          <a:ln>
            <a:noFill/>
          </a:ln>
        </p:spPr>
        <p:txBody>
          <a:bodyPr spcFirstLastPara="1" wrap="square" lIns="68575" tIns="34275" rIns="68575" bIns="34275" anchor="t" anchorCtr="0">
            <a:spAutoFit/>
          </a:bodyPr>
          <a:lstStyle/>
          <a:p>
            <a:pPr marL="0" marR="0" lvl="0" indent="0" algn="l" rtl="0">
              <a:lnSpc>
                <a:spcPct val="115000"/>
              </a:lnSpc>
              <a:spcBef>
                <a:spcPts val="0"/>
              </a:spcBef>
              <a:spcAft>
                <a:spcPts val="0"/>
              </a:spcAft>
              <a:buNone/>
            </a:pPr>
            <a:r>
              <a:rPr lang="en" sz="1400">
                <a:solidFill>
                  <a:schemeClr val="dk1"/>
                </a:solidFill>
                <a:latin typeface="Lato"/>
                <a:ea typeface="Lato"/>
                <a:cs typeface="Lato"/>
                <a:sym typeface="Lato"/>
              </a:rPr>
              <a:t>Unsupervised</a:t>
            </a:r>
            <a:endParaRPr sz="1100">
              <a:latin typeface="Lato"/>
              <a:ea typeface="Lato"/>
              <a:cs typeface="Lato"/>
              <a:sym typeface="Lato"/>
            </a:endParaRPr>
          </a:p>
          <a:p>
            <a:pPr marL="0" marR="0" lvl="0" indent="0" algn="l" rtl="0">
              <a:lnSpc>
                <a:spcPct val="115000"/>
              </a:lnSpc>
              <a:spcBef>
                <a:spcPts val="0"/>
              </a:spcBef>
              <a:spcAft>
                <a:spcPts val="0"/>
              </a:spcAft>
              <a:buNone/>
            </a:pPr>
            <a:r>
              <a:rPr lang="en" sz="1400">
                <a:solidFill>
                  <a:schemeClr val="dk1"/>
                </a:solidFill>
                <a:latin typeface="Lato"/>
                <a:ea typeface="Lato"/>
                <a:cs typeface="Lato"/>
                <a:sym typeface="Lato"/>
              </a:rPr>
              <a:t>Combines different types of attributes, neighbors and node types</a:t>
            </a:r>
            <a:endParaRPr sz="1400">
              <a:solidFill>
                <a:schemeClr val="dk1"/>
              </a:solidFill>
              <a:latin typeface="Lato"/>
              <a:ea typeface="Lato"/>
              <a:cs typeface="Lato"/>
              <a:sym typeface="Lato"/>
            </a:endParaRPr>
          </a:p>
        </p:txBody>
      </p:sp>
      <p:pic>
        <p:nvPicPr>
          <p:cNvPr id="537" name="Google Shape;537;p78"/>
          <p:cNvPicPr preferRelativeResize="0"/>
          <p:nvPr/>
        </p:nvPicPr>
        <p:blipFill rotWithShape="1">
          <a:blip r:embed="rId4">
            <a:alphaModFix/>
          </a:blip>
          <a:srcRect r="1555"/>
          <a:stretch/>
        </p:blipFill>
        <p:spPr>
          <a:xfrm>
            <a:off x="4960125" y="761375"/>
            <a:ext cx="3872174" cy="2595276"/>
          </a:xfrm>
          <a:prstGeom prst="rect">
            <a:avLst/>
          </a:prstGeom>
          <a:noFill/>
          <a:ln>
            <a:noFill/>
          </a:ln>
        </p:spPr>
      </p:pic>
      <p:sp>
        <p:nvSpPr>
          <p:cNvPr id="538" name="Google Shape;538;p78"/>
          <p:cNvSpPr txBox="1"/>
          <p:nvPr/>
        </p:nvSpPr>
        <p:spPr>
          <a:xfrm>
            <a:off x="4960114" y="3425147"/>
            <a:ext cx="949800" cy="361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900">
                <a:solidFill>
                  <a:schemeClr val="dk1"/>
                </a:solidFill>
                <a:highlight>
                  <a:srgbClr val="FFFF00"/>
                </a:highlight>
                <a:latin typeface="Lato"/>
                <a:ea typeface="Lato"/>
                <a:cs typeface="Lato"/>
                <a:sym typeface="Lato"/>
              </a:rPr>
              <a:t>HAN</a:t>
            </a:r>
            <a:endParaRPr sz="1900">
              <a:solidFill>
                <a:schemeClr val="dk1"/>
              </a:solidFill>
              <a:highlight>
                <a:srgbClr val="FFFF00"/>
              </a:highlight>
              <a:latin typeface="Lato"/>
              <a:ea typeface="Lato"/>
              <a:cs typeface="Lato"/>
              <a:sym typeface="Lato"/>
            </a:endParaRPr>
          </a:p>
        </p:txBody>
      </p:sp>
      <p:sp>
        <p:nvSpPr>
          <p:cNvPr id="539" name="Google Shape;539;p78"/>
          <p:cNvSpPr txBox="1"/>
          <p:nvPr/>
        </p:nvSpPr>
        <p:spPr>
          <a:xfrm>
            <a:off x="4960114" y="3908453"/>
            <a:ext cx="3258900" cy="780300"/>
          </a:xfrm>
          <a:prstGeom prst="rect">
            <a:avLst/>
          </a:prstGeom>
          <a:noFill/>
          <a:ln>
            <a:noFill/>
          </a:ln>
        </p:spPr>
        <p:txBody>
          <a:bodyPr spcFirstLastPara="1" wrap="square" lIns="68575" tIns="34275" rIns="68575" bIns="34275" anchor="t" anchorCtr="0">
            <a:spAutoFit/>
          </a:bodyPr>
          <a:lstStyle/>
          <a:p>
            <a:pPr marL="0" marR="0" lvl="0" indent="0" algn="l" rtl="0">
              <a:lnSpc>
                <a:spcPct val="115000"/>
              </a:lnSpc>
              <a:spcBef>
                <a:spcPts val="0"/>
              </a:spcBef>
              <a:spcAft>
                <a:spcPts val="0"/>
              </a:spcAft>
              <a:buNone/>
            </a:pPr>
            <a:r>
              <a:rPr lang="en" sz="1400">
                <a:solidFill>
                  <a:schemeClr val="dk1"/>
                </a:solidFill>
                <a:latin typeface="Lato"/>
                <a:ea typeface="Lato"/>
                <a:cs typeface="Lato"/>
                <a:sym typeface="Lato"/>
              </a:rPr>
              <a:t>Semi-supervised</a:t>
            </a:r>
            <a:endParaRPr sz="1100">
              <a:latin typeface="Lato"/>
              <a:ea typeface="Lato"/>
              <a:cs typeface="Lato"/>
              <a:sym typeface="Lato"/>
            </a:endParaRPr>
          </a:p>
          <a:p>
            <a:pPr marL="0" marR="0" lvl="0" indent="0" algn="l" rtl="0">
              <a:lnSpc>
                <a:spcPct val="115000"/>
              </a:lnSpc>
              <a:spcBef>
                <a:spcPts val="0"/>
              </a:spcBef>
              <a:spcAft>
                <a:spcPts val="0"/>
              </a:spcAft>
              <a:buNone/>
            </a:pPr>
            <a:r>
              <a:rPr lang="en" sz="1400">
                <a:solidFill>
                  <a:schemeClr val="dk1"/>
                </a:solidFill>
                <a:latin typeface="Lato"/>
                <a:ea typeface="Lato"/>
                <a:cs typeface="Lato"/>
                <a:sym typeface="Lato"/>
              </a:rPr>
              <a:t>Utilizes attention mechanism between nodes and meta-paths</a:t>
            </a:r>
            <a:endParaRPr sz="1400">
              <a:solidFill>
                <a:schemeClr val="dk1"/>
              </a:solidFill>
              <a:latin typeface="Lato"/>
              <a:ea typeface="Lato"/>
              <a:cs typeface="Lato"/>
              <a:sym typeface="Lato"/>
            </a:endParaRPr>
          </a:p>
        </p:txBody>
      </p:sp>
      <p:sp>
        <p:nvSpPr>
          <p:cNvPr id="540" name="Google Shape;540;p78"/>
          <p:cNvSpPr txBox="1"/>
          <p:nvPr/>
        </p:nvSpPr>
        <p:spPr>
          <a:xfrm>
            <a:off x="6336050" y="3444500"/>
            <a:ext cx="1371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dk1"/>
                </a:solidFill>
                <a:latin typeface="Lato"/>
                <a:ea typeface="Lato"/>
                <a:cs typeface="Lato"/>
                <a:sym typeface="Lato"/>
              </a:rPr>
              <a:t>Wang, Xiao, et al. 2019.</a:t>
            </a:r>
            <a:endParaRPr sz="900">
              <a:solidFill>
                <a:schemeClr val="dk1"/>
              </a:solidFill>
              <a:latin typeface="Lato"/>
              <a:ea typeface="Lato"/>
              <a:cs typeface="Lato"/>
              <a:sym typeface="Lato"/>
            </a:endParaRPr>
          </a:p>
        </p:txBody>
      </p:sp>
      <p:sp>
        <p:nvSpPr>
          <p:cNvPr id="541" name="Google Shape;541;p78"/>
          <p:cNvSpPr txBox="1">
            <a:spLocks noGrp="1"/>
          </p:cNvSpPr>
          <p:nvPr>
            <p:ph type="title"/>
          </p:nvPr>
        </p:nvSpPr>
        <p:spPr>
          <a:xfrm>
            <a:off x="311700" y="64025"/>
            <a:ext cx="8520600" cy="5748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500">
                <a:solidFill>
                  <a:srgbClr val="000000"/>
                </a:solidFill>
                <a:latin typeface="Lato"/>
                <a:ea typeface="Lato"/>
                <a:cs typeface="Lato"/>
                <a:sym typeface="Lato"/>
              </a:rPr>
              <a:t>Deep learning-based methods (1/2)</a:t>
            </a:r>
            <a:endParaRPr sz="2500">
              <a:solidFill>
                <a:srgbClr val="000000"/>
              </a:solidFill>
              <a:latin typeface="Lato"/>
              <a:ea typeface="Lato"/>
              <a:cs typeface="Lato"/>
              <a:sym typeface="Lat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79"/>
          <p:cNvSpPr/>
          <p:nvPr/>
        </p:nvSpPr>
        <p:spPr>
          <a:xfrm>
            <a:off x="2980528" y="3548400"/>
            <a:ext cx="1301700" cy="207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900">
                <a:solidFill>
                  <a:schemeClr val="dk1"/>
                </a:solidFill>
                <a:latin typeface="Lato"/>
                <a:ea typeface="Lato"/>
                <a:cs typeface="Lato"/>
                <a:sym typeface="Lato"/>
              </a:rPr>
              <a:t>Cen, Yukuo, et al. 2019</a:t>
            </a:r>
            <a:endParaRPr sz="1100">
              <a:latin typeface="Lato"/>
              <a:ea typeface="Lato"/>
              <a:cs typeface="Lato"/>
              <a:sym typeface="Lato"/>
            </a:endParaRPr>
          </a:p>
        </p:txBody>
      </p:sp>
      <p:sp>
        <p:nvSpPr>
          <p:cNvPr id="548" name="Google Shape;548;p79"/>
          <p:cNvSpPr txBox="1"/>
          <p:nvPr/>
        </p:nvSpPr>
        <p:spPr>
          <a:xfrm>
            <a:off x="813109" y="3490925"/>
            <a:ext cx="1461000" cy="361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900">
                <a:solidFill>
                  <a:schemeClr val="dk1"/>
                </a:solidFill>
                <a:highlight>
                  <a:srgbClr val="FFFF00"/>
                </a:highlight>
                <a:latin typeface="Lato"/>
                <a:ea typeface="Lato"/>
                <a:cs typeface="Lato"/>
                <a:sym typeface="Lato"/>
              </a:rPr>
              <a:t>GATNE</a:t>
            </a:r>
            <a:endParaRPr sz="1100">
              <a:latin typeface="Lato"/>
              <a:ea typeface="Lato"/>
              <a:cs typeface="Lato"/>
              <a:sym typeface="Lato"/>
            </a:endParaRPr>
          </a:p>
        </p:txBody>
      </p:sp>
      <p:pic>
        <p:nvPicPr>
          <p:cNvPr id="549" name="Google Shape;549;p79"/>
          <p:cNvPicPr preferRelativeResize="0"/>
          <p:nvPr/>
        </p:nvPicPr>
        <p:blipFill rotWithShape="1">
          <a:blip r:embed="rId3">
            <a:alphaModFix/>
          </a:blip>
          <a:srcRect/>
          <a:stretch/>
        </p:blipFill>
        <p:spPr>
          <a:xfrm>
            <a:off x="4766072" y="1449454"/>
            <a:ext cx="3886199" cy="1880706"/>
          </a:xfrm>
          <a:prstGeom prst="rect">
            <a:avLst/>
          </a:prstGeom>
          <a:noFill/>
          <a:ln>
            <a:noFill/>
          </a:ln>
        </p:spPr>
      </p:pic>
      <p:sp>
        <p:nvSpPr>
          <p:cNvPr id="550" name="Google Shape;550;p79"/>
          <p:cNvSpPr/>
          <p:nvPr/>
        </p:nvSpPr>
        <p:spPr>
          <a:xfrm>
            <a:off x="7156650" y="3545625"/>
            <a:ext cx="1358700" cy="207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900">
                <a:solidFill>
                  <a:schemeClr val="dk1"/>
                </a:solidFill>
                <a:latin typeface="Lato"/>
                <a:ea typeface="Lato"/>
                <a:cs typeface="Lato"/>
                <a:sym typeface="Lato"/>
              </a:rPr>
              <a:t>Zhao, Jianan, et al. 2021.</a:t>
            </a:r>
            <a:endParaRPr sz="1100">
              <a:latin typeface="Lato"/>
              <a:ea typeface="Lato"/>
              <a:cs typeface="Lato"/>
              <a:sym typeface="Lato"/>
            </a:endParaRPr>
          </a:p>
        </p:txBody>
      </p:sp>
      <p:sp>
        <p:nvSpPr>
          <p:cNvPr id="551" name="Google Shape;551;p79"/>
          <p:cNvSpPr txBox="1"/>
          <p:nvPr/>
        </p:nvSpPr>
        <p:spPr>
          <a:xfrm>
            <a:off x="4919126" y="3490925"/>
            <a:ext cx="1301700" cy="361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900">
                <a:solidFill>
                  <a:schemeClr val="dk1"/>
                </a:solidFill>
                <a:highlight>
                  <a:srgbClr val="FFFF00"/>
                </a:highlight>
                <a:latin typeface="Lato"/>
                <a:ea typeface="Lato"/>
                <a:cs typeface="Lato"/>
                <a:sym typeface="Lato"/>
              </a:rPr>
              <a:t>MVSE</a:t>
            </a:r>
            <a:endParaRPr sz="1100">
              <a:latin typeface="Lato"/>
              <a:ea typeface="Lato"/>
              <a:cs typeface="Lato"/>
              <a:sym typeface="Lato"/>
            </a:endParaRPr>
          </a:p>
        </p:txBody>
      </p:sp>
      <p:sp>
        <p:nvSpPr>
          <p:cNvPr id="552" name="Google Shape;552;p79"/>
          <p:cNvSpPr txBox="1"/>
          <p:nvPr/>
        </p:nvSpPr>
        <p:spPr>
          <a:xfrm>
            <a:off x="813100" y="3863851"/>
            <a:ext cx="3606600" cy="1045200"/>
          </a:xfrm>
          <a:prstGeom prst="rect">
            <a:avLst/>
          </a:prstGeom>
          <a:noFill/>
          <a:ln>
            <a:noFill/>
          </a:ln>
        </p:spPr>
        <p:txBody>
          <a:bodyPr spcFirstLastPara="1" wrap="square" lIns="68575" tIns="34275" rIns="68575" bIns="34275" anchor="t" anchorCtr="0">
            <a:noAutofit/>
          </a:bodyPr>
          <a:lstStyle/>
          <a:p>
            <a:pPr marL="0" marR="0" lvl="0" indent="0" algn="l" rtl="0">
              <a:lnSpc>
                <a:spcPct val="115000"/>
              </a:lnSpc>
              <a:spcBef>
                <a:spcPts val="0"/>
              </a:spcBef>
              <a:spcAft>
                <a:spcPts val="0"/>
              </a:spcAft>
              <a:buNone/>
            </a:pPr>
            <a:r>
              <a:rPr lang="en" sz="1400">
                <a:solidFill>
                  <a:schemeClr val="dk1"/>
                </a:solidFill>
                <a:latin typeface="Lato"/>
                <a:ea typeface="Lato"/>
                <a:cs typeface="Lato"/>
                <a:sym typeface="Lato"/>
              </a:rPr>
              <a:t>Transductive and inductive</a:t>
            </a:r>
            <a:endParaRPr sz="1100">
              <a:latin typeface="Lato"/>
              <a:ea typeface="Lato"/>
              <a:cs typeface="Lato"/>
              <a:sym typeface="Lato"/>
            </a:endParaRPr>
          </a:p>
          <a:p>
            <a:pPr marL="0" marR="0" lvl="0" indent="0" algn="l" rtl="0">
              <a:lnSpc>
                <a:spcPct val="115000"/>
              </a:lnSpc>
              <a:spcBef>
                <a:spcPts val="0"/>
              </a:spcBef>
              <a:spcAft>
                <a:spcPts val="0"/>
              </a:spcAft>
              <a:buNone/>
            </a:pPr>
            <a:r>
              <a:rPr lang="en" sz="1400">
                <a:solidFill>
                  <a:schemeClr val="dk1"/>
                </a:solidFill>
                <a:latin typeface="Lato"/>
                <a:ea typeface="Lato"/>
                <a:cs typeface="Lato"/>
                <a:sym typeface="Lato"/>
              </a:rPr>
              <a:t>Utilizes self-attention</a:t>
            </a:r>
            <a:endParaRPr sz="1100">
              <a:latin typeface="Lato"/>
              <a:ea typeface="Lato"/>
              <a:cs typeface="Lato"/>
              <a:sym typeface="Lato"/>
            </a:endParaRPr>
          </a:p>
          <a:p>
            <a:pPr marL="0" marR="0" lvl="0" indent="0" algn="l" rtl="0">
              <a:lnSpc>
                <a:spcPct val="115000"/>
              </a:lnSpc>
              <a:spcBef>
                <a:spcPts val="0"/>
              </a:spcBef>
              <a:spcAft>
                <a:spcPts val="0"/>
              </a:spcAft>
              <a:buNone/>
            </a:pPr>
            <a:r>
              <a:rPr lang="en" sz="1400">
                <a:solidFill>
                  <a:schemeClr val="dk1"/>
                </a:solidFill>
                <a:latin typeface="Lato"/>
                <a:ea typeface="Lato"/>
                <a:cs typeface="Lato"/>
                <a:sym typeface="Lato"/>
              </a:rPr>
              <a:t>Inductive method can utilize node attributes</a:t>
            </a:r>
            <a:endParaRPr sz="1100">
              <a:latin typeface="Lato"/>
              <a:ea typeface="Lato"/>
              <a:cs typeface="Lato"/>
              <a:sym typeface="Lato"/>
            </a:endParaRPr>
          </a:p>
          <a:p>
            <a:pPr marL="0" marR="0" lvl="0" indent="0" algn="l" rtl="0">
              <a:lnSpc>
                <a:spcPct val="115000"/>
              </a:lnSpc>
              <a:spcBef>
                <a:spcPts val="0"/>
              </a:spcBef>
              <a:spcAft>
                <a:spcPts val="0"/>
              </a:spcAft>
              <a:buNone/>
            </a:pPr>
            <a:r>
              <a:rPr lang="en" sz="1400">
                <a:solidFill>
                  <a:schemeClr val="dk1"/>
                </a:solidFill>
                <a:latin typeface="Lato"/>
                <a:ea typeface="Lato"/>
                <a:cs typeface="Lato"/>
                <a:sym typeface="Lato"/>
              </a:rPr>
              <a:t>Main application: link prediction</a:t>
            </a:r>
            <a:endParaRPr sz="1100">
              <a:latin typeface="Lato"/>
              <a:ea typeface="Lato"/>
              <a:cs typeface="Lato"/>
              <a:sym typeface="Lato"/>
            </a:endParaRPr>
          </a:p>
        </p:txBody>
      </p:sp>
      <p:sp>
        <p:nvSpPr>
          <p:cNvPr id="553" name="Google Shape;553;p79"/>
          <p:cNvSpPr txBox="1"/>
          <p:nvPr/>
        </p:nvSpPr>
        <p:spPr>
          <a:xfrm>
            <a:off x="4919125" y="3863850"/>
            <a:ext cx="3669600" cy="931200"/>
          </a:xfrm>
          <a:prstGeom prst="rect">
            <a:avLst/>
          </a:prstGeom>
          <a:noFill/>
          <a:ln>
            <a:noFill/>
          </a:ln>
        </p:spPr>
        <p:txBody>
          <a:bodyPr spcFirstLastPara="1" wrap="square" lIns="68575" tIns="34275" rIns="68575" bIns="34275" anchor="t" anchorCtr="0">
            <a:noAutofit/>
          </a:bodyPr>
          <a:lstStyle/>
          <a:p>
            <a:pPr marL="0" marR="0" lvl="0" indent="0" algn="l" rtl="0">
              <a:lnSpc>
                <a:spcPct val="115000"/>
              </a:lnSpc>
              <a:spcBef>
                <a:spcPts val="0"/>
              </a:spcBef>
              <a:spcAft>
                <a:spcPts val="0"/>
              </a:spcAft>
              <a:buNone/>
            </a:pPr>
            <a:r>
              <a:rPr lang="en" sz="1400">
                <a:solidFill>
                  <a:schemeClr val="dk1"/>
                </a:solidFill>
                <a:latin typeface="Lato"/>
                <a:ea typeface="Lato"/>
                <a:cs typeface="Lato"/>
                <a:sym typeface="Lato"/>
              </a:rPr>
              <a:t>Self-supervised method</a:t>
            </a:r>
            <a:endParaRPr sz="1100">
              <a:latin typeface="Lato"/>
              <a:ea typeface="Lato"/>
              <a:cs typeface="Lato"/>
              <a:sym typeface="Lato"/>
            </a:endParaRPr>
          </a:p>
          <a:p>
            <a:pPr marL="0" marR="0" lvl="0" indent="0" algn="l" rtl="0">
              <a:lnSpc>
                <a:spcPct val="115000"/>
              </a:lnSpc>
              <a:spcBef>
                <a:spcPts val="0"/>
              </a:spcBef>
              <a:spcAft>
                <a:spcPts val="0"/>
              </a:spcAft>
              <a:buNone/>
            </a:pPr>
            <a:r>
              <a:rPr lang="en" sz="1400">
                <a:solidFill>
                  <a:schemeClr val="dk1"/>
                </a:solidFill>
                <a:latin typeface="Lato"/>
                <a:ea typeface="Lato"/>
                <a:cs typeface="Lato"/>
                <a:sym typeface="Lato"/>
              </a:rPr>
              <a:t>Utilizes meta-paths</a:t>
            </a:r>
            <a:endParaRPr sz="1100">
              <a:latin typeface="Lato"/>
              <a:ea typeface="Lato"/>
              <a:cs typeface="Lato"/>
              <a:sym typeface="Lato"/>
            </a:endParaRPr>
          </a:p>
          <a:p>
            <a:pPr marL="0" marR="0" lvl="0" indent="0" algn="l" rtl="0">
              <a:lnSpc>
                <a:spcPct val="115000"/>
              </a:lnSpc>
              <a:spcBef>
                <a:spcPts val="0"/>
              </a:spcBef>
              <a:spcAft>
                <a:spcPts val="0"/>
              </a:spcAft>
              <a:buNone/>
            </a:pPr>
            <a:r>
              <a:rPr lang="en" sz="1400">
                <a:solidFill>
                  <a:schemeClr val="dk1"/>
                </a:solidFill>
                <a:latin typeface="Lato"/>
                <a:ea typeface="Lato"/>
                <a:cs typeface="Lato"/>
                <a:sym typeface="Lato"/>
              </a:rPr>
              <a:t>Intra- and inter-semantic contrastive learning</a:t>
            </a:r>
            <a:endParaRPr sz="1400">
              <a:solidFill>
                <a:schemeClr val="dk1"/>
              </a:solidFill>
              <a:latin typeface="Lato"/>
              <a:ea typeface="Lato"/>
              <a:cs typeface="Lato"/>
              <a:sym typeface="Lato"/>
            </a:endParaRPr>
          </a:p>
        </p:txBody>
      </p:sp>
      <p:pic>
        <p:nvPicPr>
          <p:cNvPr id="554" name="Google Shape;554;p79"/>
          <p:cNvPicPr preferRelativeResize="0">
            <a:picLocks noGrp="1"/>
          </p:cNvPicPr>
          <p:nvPr>
            <p:ph type="body" idx="1"/>
          </p:nvPr>
        </p:nvPicPr>
        <p:blipFill rotWithShape="1">
          <a:blip r:embed="rId4">
            <a:alphaModFix/>
          </a:blip>
          <a:srcRect/>
          <a:stretch/>
        </p:blipFill>
        <p:spPr>
          <a:xfrm>
            <a:off x="803275" y="872250"/>
            <a:ext cx="3495000" cy="2457900"/>
          </a:xfrm>
          <a:prstGeom prst="rect">
            <a:avLst/>
          </a:prstGeom>
          <a:noFill/>
          <a:ln>
            <a:noFill/>
          </a:ln>
        </p:spPr>
      </p:pic>
      <p:sp>
        <p:nvSpPr>
          <p:cNvPr id="555" name="Google Shape;555;p79"/>
          <p:cNvSpPr txBox="1">
            <a:spLocks noGrp="1"/>
          </p:cNvSpPr>
          <p:nvPr>
            <p:ph type="title"/>
          </p:nvPr>
        </p:nvSpPr>
        <p:spPr>
          <a:xfrm>
            <a:off x="311700" y="64025"/>
            <a:ext cx="8520600" cy="5748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500">
                <a:solidFill>
                  <a:srgbClr val="000000"/>
                </a:solidFill>
                <a:latin typeface="Lato"/>
                <a:ea typeface="Lato"/>
                <a:cs typeface="Lato"/>
                <a:sym typeface="Lato"/>
              </a:rPr>
              <a:t>Deep learning-based methods (2/2)</a:t>
            </a:r>
            <a:endParaRPr sz="2500">
              <a:solidFill>
                <a:srgbClr val="000000"/>
              </a:solidFill>
              <a:latin typeface="Lato"/>
              <a:ea typeface="Lato"/>
              <a:cs typeface="Lato"/>
              <a:sym typeface="Lat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80"/>
          <p:cNvSpPr txBox="1">
            <a:spLocks noGrp="1"/>
          </p:cNvSpPr>
          <p:nvPr>
            <p:ph type="body" idx="1"/>
          </p:nvPr>
        </p:nvSpPr>
        <p:spPr>
          <a:xfrm>
            <a:off x="247650" y="859725"/>
            <a:ext cx="8632200" cy="2229600"/>
          </a:xfrm>
          <a:prstGeom prst="rect">
            <a:avLst/>
          </a:prstGeom>
        </p:spPr>
        <p:txBody>
          <a:bodyPr spcFirstLastPara="1" wrap="square" lIns="68575" tIns="34275" rIns="68575" bIns="34275" anchor="t" anchorCtr="0">
            <a:noAutofit/>
          </a:bodyPr>
          <a:lstStyle/>
          <a:p>
            <a:pPr marL="457200" lvl="0" indent="-342900" algn="l" rtl="0">
              <a:lnSpc>
                <a:spcPct val="115000"/>
              </a:lnSpc>
              <a:spcBef>
                <a:spcPts val="1000"/>
              </a:spcBef>
              <a:spcAft>
                <a:spcPts val="0"/>
              </a:spcAft>
              <a:buSzPts val="1800"/>
              <a:buFont typeface="Lato"/>
              <a:buChar char="●"/>
            </a:pPr>
            <a:r>
              <a:rPr lang="en" sz="1800">
                <a:latin typeface="Lato"/>
                <a:ea typeface="Lato"/>
                <a:cs typeface="Lato"/>
                <a:sym typeface="Lato"/>
              </a:rPr>
              <a:t>Choosing the right meta-paths is crucial. How to know which paths are relevant?</a:t>
            </a:r>
            <a:endParaRPr sz="1800">
              <a:latin typeface="Lato"/>
              <a:ea typeface="Lato"/>
              <a:cs typeface="Lato"/>
              <a:sym typeface="Lato"/>
            </a:endParaRPr>
          </a:p>
          <a:p>
            <a:pPr marL="800100" lvl="1" indent="-330200" algn="l" rtl="0">
              <a:lnSpc>
                <a:spcPct val="115000"/>
              </a:lnSpc>
              <a:spcBef>
                <a:spcPts val="1000"/>
              </a:spcBef>
              <a:spcAft>
                <a:spcPts val="0"/>
              </a:spcAft>
              <a:buSzPts val="1600"/>
              <a:buFont typeface="Lato"/>
              <a:buChar char="○"/>
            </a:pPr>
            <a:r>
              <a:rPr lang="en" sz="1600">
                <a:latin typeface="Lato"/>
                <a:ea typeface="Lato"/>
                <a:cs typeface="Lato"/>
                <a:sym typeface="Lato"/>
              </a:rPr>
              <a:t>More focus on meta-graphs and network motifs might be needed</a:t>
            </a:r>
            <a:endParaRPr sz="1600">
              <a:latin typeface="Lato"/>
              <a:ea typeface="Lato"/>
              <a:cs typeface="Lato"/>
              <a:sym typeface="Lato"/>
            </a:endParaRPr>
          </a:p>
          <a:p>
            <a:pPr marL="457200" lvl="0" indent="-342900" algn="l" rtl="0">
              <a:lnSpc>
                <a:spcPct val="115000"/>
              </a:lnSpc>
              <a:spcBef>
                <a:spcPts val="1000"/>
              </a:spcBef>
              <a:spcAft>
                <a:spcPts val="0"/>
              </a:spcAft>
              <a:buSzPts val="1800"/>
              <a:buFont typeface="Lato"/>
              <a:buChar char="●"/>
            </a:pPr>
            <a:r>
              <a:rPr lang="en" sz="1800">
                <a:latin typeface="Lato"/>
                <a:ea typeface="Lato"/>
                <a:cs typeface="Lato"/>
                <a:sym typeface="Lato"/>
              </a:rPr>
              <a:t>Methods for Dynamic multiplex heterogeneous network embedding</a:t>
            </a:r>
            <a:endParaRPr sz="1800">
              <a:latin typeface="Lato"/>
              <a:ea typeface="Lato"/>
              <a:cs typeface="Lato"/>
              <a:sym typeface="Lato"/>
            </a:endParaRPr>
          </a:p>
          <a:p>
            <a:pPr marL="457200" lvl="0" indent="-342900" algn="l" rtl="0">
              <a:lnSpc>
                <a:spcPct val="115000"/>
              </a:lnSpc>
              <a:spcBef>
                <a:spcPts val="1000"/>
              </a:spcBef>
              <a:spcAft>
                <a:spcPts val="0"/>
              </a:spcAft>
              <a:buSzPts val="1800"/>
              <a:buFont typeface="Lato"/>
              <a:buChar char="●"/>
            </a:pPr>
            <a:r>
              <a:rPr lang="en" sz="1800">
                <a:latin typeface="Lato"/>
                <a:ea typeface="Lato"/>
                <a:cs typeface="Lato"/>
                <a:sym typeface="Lato"/>
              </a:rPr>
              <a:t>More theoretical study of deep learning based methods</a:t>
            </a:r>
            <a:endParaRPr sz="1800">
              <a:latin typeface="Lato"/>
              <a:ea typeface="Lato"/>
              <a:cs typeface="Lato"/>
              <a:sym typeface="Lato"/>
            </a:endParaRPr>
          </a:p>
          <a:p>
            <a:pPr marL="457200" lvl="0" indent="-342900" algn="l" rtl="0">
              <a:lnSpc>
                <a:spcPct val="115000"/>
              </a:lnSpc>
              <a:spcBef>
                <a:spcPts val="1000"/>
              </a:spcBef>
              <a:spcAft>
                <a:spcPts val="1000"/>
              </a:spcAft>
              <a:buSzPts val="1800"/>
              <a:buFont typeface="Lato"/>
              <a:buChar char="●"/>
            </a:pPr>
            <a:r>
              <a:rPr lang="en" sz="1800">
                <a:latin typeface="Lato"/>
                <a:ea typeface="Lato"/>
                <a:cs typeface="Lato"/>
                <a:sym typeface="Lato"/>
              </a:rPr>
              <a:t>Learning fair/unbiased and explainable embeddings</a:t>
            </a:r>
            <a:endParaRPr sz="1800">
              <a:latin typeface="Lato"/>
              <a:ea typeface="Lato"/>
              <a:cs typeface="Lato"/>
              <a:sym typeface="Lato"/>
            </a:endParaRPr>
          </a:p>
        </p:txBody>
      </p:sp>
      <p:sp>
        <p:nvSpPr>
          <p:cNvPr id="561" name="Google Shape;561;p80"/>
          <p:cNvSpPr txBox="1">
            <a:spLocks noGrp="1"/>
          </p:cNvSpPr>
          <p:nvPr>
            <p:ph type="title"/>
          </p:nvPr>
        </p:nvSpPr>
        <p:spPr>
          <a:xfrm>
            <a:off x="311700" y="64025"/>
            <a:ext cx="8520600" cy="5748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500">
                <a:solidFill>
                  <a:srgbClr val="000000"/>
                </a:solidFill>
                <a:latin typeface="Lato"/>
                <a:ea typeface="Lato"/>
                <a:cs typeface="Lato"/>
                <a:sym typeface="Lato"/>
              </a:rPr>
              <a:t>Challenges and future directions</a:t>
            </a:r>
            <a:endParaRPr sz="2500">
              <a:solidFill>
                <a:srgbClr val="000000"/>
              </a:solidFill>
              <a:latin typeface="Lato"/>
              <a:ea typeface="Lato"/>
              <a:cs typeface="Lato"/>
              <a:sym typeface="Lat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81"/>
          <p:cNvSpPr txBox="1">
            <a:spLocks noGrp="1"/>
          </p:cNvSpPr>
          <p:nvPr>
            <p:ph type="body" idx="1"/>
          </p:nvPr>
        </p:nvSpPr>
        <p:spPr>
          <a:xfrm>
            <a:off x="311700" y="923875"/>
            <a:ext cx="8520600" cy="3874500"/>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0"/>
              </a:spcAft>
              <a:buClr>
                <a:schemeClr val="dk1"/>
              </a:buClr>
              <a:buSzPct val="100000"/>
              <a:buFont typeface="Arial"/>
              <a:buNone/>
            </a:pPr>
            <a:r>
              <a:rPr lang="en" sz="1100">
                <a:solidFill>
                  <a:schemeClr val="dk1"/>
                </a:solidFill>
              </a:rPr>
              <a:t>Wang X, Bo D, Shi C, Fan S, Ye Y, Yu PS. A Survey on Heterogeneous Graph Embedding: Methods, Techniques, Applications and Sources. IEEE Transactions on Big Data. 2022;1–1.</a:t>
            </a:r>
            <a:endParaRPr sz="1100">
              <a:solidFill>
                <a:schemeClr val="dk1"/>
              </a:solidFill>
            </a:endParaRPr>
          </a:p>
          <a:p>
            <a:pPr marL="0" lvl="0" indent="0" algn="r" rtl="0">
              <a:spcBef>
                <a:spcPts val="0"/>
              </a:spcBef>
              <a:spcAft>
                <a:spcPts val="0"/>
              </a:spcAft>
              <a:buClr>
                <a:schemeClr val="dk1"/>
              </a:buClr>
              <a:buSzPct val="100000"/>
              <a:buFont typeface="Arial"/>
              <a:buNone/>
            </a:pPr>
            <a:r>
              <a:rPr lang="en" sz="1100">
                <a:solidFill>
                  <a:schemeClr val="dk1"/>
                </a:solidFill>
              </a:rPr>
              <a:t> </a:t>
            </a:r>
            <a:endParaRPr sz="1100">
              <a:solidFill>
                <a:schemeClr val="dk1"/>
              </a:solidFill>
            </a:endParaRPr>
          </a:p>
          <a:p>
            <a:pPr marL="0" lvl="0" indent="0" algn="l" rtl="0">
              <a:spcBef>
                <a:spcPts val="0"/>
              </a:spcBef>
              <a:spcAft>
                <a:spcPts val="0"/>
              </a:spcAft>
              <a:buClr>
                <a:schemeClr val="dk1"/>
              </a:buClr>
              <a:buSzPct val="100000"/>
              <a:buFont typeface="Arial"/>
              <a:buNone/>
            </a:pPr>
            <a:r>
              <a:rPr lang="en" sz="1100">
                <a:solidFill>
                  <a:schemeClr val="dk1"/>
                </a:solidFill>
              </a:rPr>
              <a:t>Pio-Lopez L, Valdeolivas A, Tichit L, Remy É, Baudot A. MultiVERSE: a multiplex and multiplex-heterogeneous network embedding approach. Sci Rep. Nature Publishing Group; 2021 Apr 22;11(1):8794.</a:t>
            </a:r>
            <a:endParaRPr sz="1100">
              <a:solidFill>
                <a:schemeClr val="dk1"/>
              </a:solidFill>
            </a:endParaRPr>
          </a:p>
          <a:p>
            <a:pPr marL="0" lvl="0" indent="0" algn="r" rtl="0">
              <a:spcBef>
                <a:spcPts val="0"/>
              </a:spcBef>
              <a:spcAft>
                <a:spcPts val="0"/>
              </a:spcAft>
              <a:buClr>
                <a:schemeClr val="dk1"/>
              </a:buClr>
              <a:buSzPct val="100000"/>
              <a:buFont typeface="Arial"/>
              <a:buNone/>
            </a:pPr>
            <a:r>
              <a:rPr lang="en" sz="1100">
                <a:solidFill>
                  <a:schemeClr val="dk1"/>
                </a:solidFill>
              </a:rPr>
              <a:t> </a:t>
            </a:r>
            <a:endParaRPr sz="1100">
              <a:solidFill>
                <a:schemeClr val="dk1"/>
              </a:solidFill>
            </a:endParaRPr>
          </a:p>
          <a:p>
            <a:pPr marL="0" lvl="0" indent="0" algn="l" rtl="0">
              <a:spcBef>
                <a:spcPts val="0"/>
              </a:spcBef>
              <a:spcAft>
                <a:spcPts val="0"/>
              </a:spcAft>
              <a:buClr>
                <a:schemeClr val="dk1"/>
              </a:buClr>
              <a:buSzPct val="100000"/>
              <a:buFont typeface="Arial"/>
              <a:buNone/>
            </a:pPr>
            <a:r>
              <a:rPr lang="en" sz="1100">
                <a:solidFill>
                  <a:schemeClr val="dk1"/>
                </a:solidFill>
              </a:rPr>
              <a:t>Xie Y, Zhang Y, Gong M, Tang Z, Han C. MGAT: Multi-view Graph Attention Networks. Neural Networks. 2020 Dec 1;132:180–189.</a:t>
            </a:r>
            <a:endParaRPr sz="1100">
              <a:solidFill>
                <a:schemeClr val="dk1"/>
              </a:solidFill>
            </a:endParaRPr>
          </a:p>
          <a:p>
            <a:pPr marL="0" lvl="0" indent="0" algn="r" rtl="0">
              <a:spcBef>
                <a:spcPts val="0"/>
              </a:spcBef>
              <a:spcAft>
                <a:spcPts val="0"/>
              </a:spcAft>
              <a:buClr>
                <a:schemeClr val="dk1"/>
              </a:buClr>
              <a:buSzPct val="100000"/>
              <a:buFont typeface="Arial"/>
              <a:buNone/>
            </a:pPr>
            <a:r>
              <a:rPr lang="en" sz="1100">
                <a:solidFill>
                  <a:schemeClr val="dk1"/>
                </a:solidFill>
              </a:rPr>
              <a:t> </a:t>
            </a:r>
            <a:endParaRPr sz="1100">
              <a:solidFill>
                <a:schemeClr val="dk1"/>
              </a:solidFill>
            </a:endParaRPr>
          </a:p>
          <a:p>
            <a:pPr marL="0" lvl="0" indent="0" algn="l" rtl="0">
              <a:spcBef>
                <a:spcPts val="0"/>
              </a:spcBef>
              <a:spcAft>
                <a:spcPts val="0"/>
              </a:spcAft>
              <a:buClr>
                <a:schemeClr val="dk1"/>
              </a:buClr>
              <a:buSzPct val="100000"/>
              <a:buFont typeface="Arial"/>
              <a:buNone/>
            </a:pPr>
            <a:r>
              <a:rPr lang="en" sz="1100">
                <a:solidFill>
                  <a:schemeClr val="dk1"/>
                </a:solidFill>
              </a:rPr>
              <a:t>Lee B, Zhang S, Poleksic A, Xie L. Heterogeneous Multi-Layered Network Model for Omics Data Integration and Analysis. Frontiers in Genetics [Internet]. 2020;10. Available from:</a:t>
            </a:r>
            <a:r>
              <a:rPr lang="en" sz="1100">
                <a:solidFill>
                  <a:schemeClr val="dk1"/>
                </a:solidFill>
                <a:uFill>
                  <a:noFill/>
                </a:uFill>
                <a:hlinkClick r:id="rId3">
                  <a:extLst>
                    <a:ext uri="{A12FA001-AC4F-418D-AE19-62706E023703}">
                      <ahyp:hlinkClr xmlns:ahyp="http://schemas.microsoft.com/office/drawing/2018/hyperlinkcolor" val="tx"/>
                    </a:ext>
                  </a:extLst>
                </a:hlinkClick>
              </a:rPr>
              <a:t> </a:t>
            </a:r>
            <a:r>
              <a:rPr lang="en" sz="1100" u="sng">
                <a:solidFill>
                  <a:srgbClr val="0000FF"/>
                </a:solidFill>
                <a:hlinkClick r:id="rId3">
                  <a:extLst>
                    <a:ext uri="{A12FA001-AC4F-418D-AE19-62706E023703}">
                      <ahyp:hlinkClr xmlns:ahyp="http://schemas.microsoft.com/office/drawing/2018/hyperlinkcolor" val="tx"/>
                    </a:ext>
                  </a:extLst>
                </a:hlinkClick>
              </a:rPr>
              <a:t>https://www.frontiersin.org/article/10.3389/fgene.2019.01381</a:t>
            </a:r>
            <a:endParaRPr sz="1100" u="sng">
              <a:solidFill>
                <a:srgbClr val="0000FF"/>
              </a:solidFill>
            </a:endParaRPr>
          </a:p>
          <a:p>
            <a:pPr marL="0" lvl="0" indent="0" algn="r" rtl="0">
              <a:spcBef>
                <a:spcPts val="0"/>
              </a:spcBef>
              <a:spcAft>
                <a:spcPts val="0"/>
              </a:spcAft>
              <a:buClr>
                <a:schemeClr val="dk1"/>
              </a:buClr>
              <a:buSzPct val="100000"/>
              <a:buFont typeface="Arial"/>
              <a:buNone/>
            </a:pPr>
            <a:r>
              <a:rPr lang="en" sz="1100">
                <a:solidFill>
                  <a:schemeClr val="dk1"/>
                </a:solidFill>
              </a:rPr>
              <a:t> </a:t>
            </a:r>
            <a:endParaRPr sz="1100">
              <a:solidFill>
                <a:schemeClr val="dk1"/>
              </a:solidFill>
            </a:endParaRPr>
          </a:p>
          <a:p>
            <a:pPr marL="0" lvl="0" indent="0" algn="l" rtl="0">
              <a:spcBef>
                <a:spcPts val="0"/>
              </a:spcBef>
              <a:spcAft>
                <a:spcPts val="0"/>
              </a:spcAft>
              <a:buClr>
                <a:schemeClr val="dk1"/>
              </a:buClr>
              <a:buSzPct val="100000"/>
              <a:buFont typeface="Arial"/>
              <a:buNone/>
            </a:pPr>
            <a:r>
              <a:rPr lang="en" sz="1100">
                <a:solidFill>
                  <a:schemeClr val="dk1"/>
                </a:solidFill>
              </a:rPr>
              <a:t>Dursun C, Smith JR, Hayman GT, Kwitek AE, Bozdag S. NECo: A node embedding algorithm for multiplex heterogeneous networks. 2020 IEEE International Conference on Bioinformatics and Biomedicine (BIBM). 2020. p. 146–149.</a:t>
            </a:r>
            <a:endParaRPr sz="1100">
              <a:solidFill>
                <a:schemeClr val="dk1"/>
              </a:solidFill>
            </a:endParaRPr>
          </a:p>
          <a:p>
            <a:pPr marL="0" lvl="0" indent="0" algn="r" rtl="0">
              <a:spcBef>
                <a:spcPts val="0"/>
              </a:spcBef>
              <a:spcAft>
                <a:spcPts val="0"/>
              </a:spcAft>
              <a:buClr>
                <a:schemeClr val="dk1"/>
              </a:buClr>
              <a:buSzPct val="100000"/>
              <a:buFont typeface="Arial"/>
              <a:buNone/>
            </a:pPr>
            <a:r>
              <a:rPr lang="en" sz="1100">
                <a:solidFill>
                  <a:schemeClr val="dk1"/>
                </a:solidFill>
              </a:rPr>
              <a:t> </a:t>
            </a:r>
            <a:endParaRPr sz="1100">
              <a:solidFill>
                <a:schemeClr val="dk1"/>
              </a:solidFill>
            </a:endParaRPr>
          </a:p>
          <a:p>
            <a:pPr marL="0" lvl="0" indent="0" algn="l" rtl="0">
              <a:spcBef>
                <a:spcPts val="0"/>
              </a:spcBef>
              <a:spcAft>
                <a:spcPts val="0"/>
              </a:spcAft>
              <a:buClr>
                <a:schemeClr val="dk1"/>
              </a:buClr>
              <a:buSzPct val="100000"/>
              <a:buFont typeface="Arial"/>
              <a:buNone/>
            </a:pPr>
            <a:r>
              <a:rPr lang="en" sz="1100">
                <a:solidFill>
                  <a:schemeClr val="dk1"/>
                </a:solidFill>
              </a:rPr>
              <a:t>Zhang C, Song D, Huang C, Swami A, Chawla NV. Heterogeneous Graph Neural Network. Proceedings of the 25th ACM SIGKDD International Conference on Knowledge Discovery &amp; Data Mining [Internet]. New York, NY, USA: Association for Computing Machinery; 2019. p. 793–803. Available from:</a:t>
            </a:r>
            <a:r>
              <a:rPr lang="en" sz="1100">
                <a:solidFill>
                  <a:schemeClr val="dk1"/>
                </a:solidFill>
                <a:uFill>
                  <a:noFill/>
                </a:uFill>
                <a:hlinkClick r:id="rId4">
                  <a:extLst>
                    <a:ext uri="{A12FA001-AC4F-418D-AE19-62706E023703}">
                      <ahyp:hlinkClr xmlns:ahyp="http://schemas.microsoft.com/office/drawing/2018/hyperlinkcolor" val="tx"/>
                    </a:ext>
                  </a:extLst>
                </a:hlinkClick>
              </a:rPr>
              <a:t> </a:t>
            </a:r>
            <a:r>
              <a:rPr lang="en" sz="1100" u="sng">
                <a:solidFill>
                  <a:srgbClr val="0000FF"/>
                </a:solidFill>
                <a:hlinkClick r:id="rId4">
                  <a:extLst>
                    <a:ext uri="{A12FA001-AC4F-418D-AE19-62706E023703}">
                      <ahyp:hlinkClr xmlns:ahyp="http://schemas.microsoft.com/office/drawing/2018/hyperlinkcolor" val="tx"/>
                    </a:ext>
                  </a:extLst>
                </a:hlinkClick>
              </a:rPr>
              <a:t>https://doi.org/10.1145/3292500.3330961</a:t>
            </a:r>
            <a:endParaRPr sz="1100" u="sng">
              <a:solidFill>
                <a:srgbClr val="0000FF"/>
              </a:solidFill>
            </a:endParaRPr>
          </a:p>
          <a:p>
            <a:pPr marL="0" lvl="0" indent="0" algn="r" rtl="0">
              <a:spcBef>
                <a:spcPts val="0"/>
              </a:spcBef>
              <a:spcAft>
                <a:spcPts val="0"/>
              </a:spcAft>
              <a:buClr>
                <a:schemeClr val="dk1"/>
              </a:buClr>
              <a:buSzPct val="100000"/>
              <a:buFont typeface="Arial"/>
              <a:buNone/>
            </a:pPr>
            <a:r>
              <a:rPr lang="en" sz="1100">
                <a:solidFill>
                  <a:schemeClr val="dk1"/>
                </a:solidFill>
              </a:rPr>
              <a:t> </a:t>
            </a:r>
            <a:endParaRPr sz="1100">
              <a:solidFill>
                <a:schemeClr val="dk1"/>
              </a:solidFill>
            </a:endParaRPr>
          </a:p>
          <a:p>
            <a:pPr marL="0" lvl="0" indent="0" algn="l" rtl="0">
              <a:spcBef>
                <a:spcPts val="0"/>
              </a:spcBef>
              <a:spcAft>
                <a:spcPts val="0"/>
              </a:spcAft>
              <a:buClr>
                <a:schemeClr val="dk1"/>
              </a:buClr>
              <a:buSzPct val="100000"/>
              <a:buFont typeface="Arial"/>
              <a:buNone/>
            </a:pPr>
            <a:r>
              <a:rPr lang="en" sz="1100">
                <a:solidFill>
                  <a:schemeClr val="dk1"/>
                </a:solidFill>
              </a:rPr>
              <a:t>Wang X, Ji H, Shi C, Wang B, Ye Y, Cui P, Yu PS. Heterogeneous Graph Attention Network. The World Wide Web Conference [Internet]. New York, NY, USA: Association for Computing Machinery; 2019. p. 2022–2032. Available from:</a:t>
            </a:r>
            <a:r>
              <a:rPr lang="en" sz="1100">
                <a:solidFill>
                  <a:schemeClr val="dk1"/>
                </a:solidFill>
                <a:uFill>
                  <a:noFill/>
                </a:uFill>
                <a:hlinkClick r:id="rId5">
                  <a:extLst>
                    <a:ext uri="{A12FA001-AC4F-418D-AE19-62706E023703}">
                      <ahyp:hlinkClr xmlns:ahyp="http://schemas.microsoft.com/office/drawing/2018/hyperlinkcolor" val="tx"/>
                    </a:ext>
                  </a:extLst>
                </a:hlinkClick>
              </a:rPr>
              <a:t> </a:t>
            </a:r>
            <a:r>
              <a:rPr lang="en" sz="1100" u="sng">
                <a:solidFill>
                  <a:srgbClr val="0000FF"/>
                </a:solidFill>
                <a:hlinkClick r:id="rId5">
                  <a:extLst>
                    <a:ext uri="{A12FA001-AC4F-418D-AE19-62706E023703}">
                      <ahyp:hlinkClr xmlns:ahyp="http://schemas.microsoft.com/office/drawing/2018/hyperlinkcolor" val="tx"/>
                    </a:ext>
                  </a:extLst>
                </a:hlinkClick>
              </a:rPr>
              <a:t>https://doi.org/10.1145/3308558.3313562</a:t>
            </a:r>
            <a:endParaRPr sz="1100" u="sng">
              <a:solidFill>
                <a:srgbClr val="0000FF"/>
              </a:solidFill>
            </a:endParaRPr>
          </a:p>
          <a:p>
            <a:pPr marL="0" lvl="0" indent="0" algn="r" rtl="0">
              <a:spcBef>
                <a:spcPts val="0"/>
              </a:spcBef>
              <a:spcAft>
                <a:spcPts val="0"/>
              </a:spcAft>
              <a:buClr>
                <a:schemeClr val="dk1"/>
              </a:buClr>
              <a:buSzPct val="100000"/>
              <a:buFont typeface="Arial"/>
              <a:buNone/>
            </a:pPr>
            <a:r>
              <a:rPr lang="en" sz="1100">
                <a:solidFill>
                  <a:schemeClr val="dk1"/>
                </a:solidFill>
              </a:rPr>
              <a:t> </a:t>
            </a:r>
            <a:endParaRPr sz="1100">
              <a:solidFill>
                <a:schemeClr val="dk1"/>
              </a:solidFill>
            </a:endParaRPr>
          </a:p>
          <a:p>
            <a:pPr marL="0" lvl="0" indent="0" algn="l" rtl="0">
              <a:spcBef>
                <a:spcPts val="0"/>
              </a:spcBef>
              <a:spcAft>
                <a:spcPts val="0"/>
              </a:spcAft>
              <a:buClr>
                <a:schemeClr val="dk1"/>
              </a:buClr>
              <a:buSzPct val="100000"/>
              <a:buFont typeface="Arial"/>
              <a:buNone/>
            </a:pPr>
            <a:r>
              <a:rPr lang="en" sz="1100">
                <a:solidFill>
                  <a:schemeClr val="dk1"/>
                </a:solidFill>
              </a:rPr>
              <a:t>Cen Y, Zou X, Zhang J, Yang H, Zhou J, Tang J. Representation Learning for Attributed Multiplex Heterogeneous Network. Proceedings of the 25th ACM SIGKDD International Conference on Knowledge Discovery &amp; Data Mining [Internet]. 2019. p. 1358–1368. Available from:</a:t>
            </a:r>
            <a:r>
              <a:rPr lang="en" sz="1100">
                <a:solidFill>
                  <a:schemeClr val="dk1"/>
                </a:solidFill>
                <a:uFill>
                  <a:noFill/>
                </a:uFill>
                <a:hlinkClick r:id="rId6">
                  <a:extLst>
                    <a:ext uri="{A12FA001-AC4F-418D-AE19-62706E023703}">
                      <ahyp:hlinkClr xmlns:ahyp="http://schemas.microsoft.com/office/drawing/2018/hyperlinkcolor" val="tx"/>
                    </a:ext>
                  </a:extLst>
                </a:hlinkClick>
              </a:rPr>
              <a:t> </a:t>
            </a:r>
            <a:r>
              <a:rPr lang="en" sz="1100" u="sng">
                <a:solidFill>
                  <a:srgbClr val="0000FF"/>
                </a:solidFill>
                <a:hlinkClick r:id="rId6">
                  <a:extLst>
                    <a:ext uri="{A12FA001-AC4F-418D-AE19-62706E023703}">
                      <ahyp:hlinkClr xmlns:ahyp="http://schemas.microsoft.com/office/drawing/2018/hyperlinkcolor" val="tx"/>
                    </a:ext>
                  </a:extLst>
                </a:hlinkClick>
              </a:rPr>
              <a:t>http://arxiv.org/abs/1905.01669</a:t>
            </a:r>
            <a:endParaRPr sz="1100" u="sng">
              <a:solidFill>
                <a:srgbClr val="0000FF"/>
              </a:solidFill>
            </a:endParaRPr>
          </a:p>
          <a:p>
            <a:pPr marL="0" lvl="0" indent="0" algn="r" rtl="0">
              <a:spcBef>
                <a:spcPts val="0"/>
              </a:spcBef>
              <a:spcAft>
                <a:spcPts val="0"/>
              </a:spcAft>
              <a:buClr>
                <a:schemeClr val="dk1"/>
              </a:buClr>
              <a:buSzPct val="100000"/>
              <a:buFont typeface="Arial"/>
              <a:buNone/>
            </a:pPr>
            <a:r>
              <a:rPr lang="en" sz="1100">
                <a:solidFill>
                  <a:schemeClr val="dk1"/>
                </a:solidFill>
              </a:rPr>
              <a:t> </a:t>
            </a:r>
            <a:endParaRPr sz="1100">
              <a:solidFill>
                <a:schemeClr val="dk1"/>
              </a:solidFill>
            </a:endParaRPr>
          </a:p>
          <a:p>
            <a:pPr marL="0" lvl="0" indent="0" algn="l" rtl="0">
              <a:spcBef>
                <a:spcPts val="0"/>
              </a:spcBef>
              <a:spcAft>
                <a:spcPts val="0"/>
              </a:spcAft>
              <a:buClr>
                <a:schemeClr val="dk1"/>
              </a:buClr>
              <a:buSzPct val="100000"/>
              <a:buFont typeface="Arial"/>
              <a:buNone/>
            </a:pPr>
            <a:r>
              <a:rPr lang="en" sz="1100">
                <a:solidFill>
                  <a:schemeClr val="dk1"/>
                </a:solidFill>
              </a:rPr>
              <a:t>Dong Y, Chawla NV, Swami A. Metapath2Vec: Scalable Representation Learning for Heterogeneous Networks. Proceedings of the 23rd ACM SIGKDD International Conference on Knowledge Discovery and Data Mining [Internet]. New York, NY, USA: ACM; 2017. p. 135–144. Available from:</a:t>
            </a:r>
            <a:r>
              <a:rPr lang="en" sz="1100">
                <a:solidFill>
                  <a:schemeClr val="dk1"/>
                </a:solidFill>
                <a:uFill>
                  <a:noFill/>
                </a:uFill>
                <a:hlinkClick r:id="rId7">
                  <a:extLst>
                    <a:ext uri="{A12FA001-AC4F-418D-AE19-62706E023703}">
                      <ahyp:hlinkClr xmlns:ahyp="http://schemas.microsoft.com/office/drawing/2018/hyperlinkcolor" val="tx"/>
                    </a:ext>
                  </a:extLst>
                </a:hlinkClick>
              </a:rPr>
              <a:t> </a:t>
            </a:r>
            <a:r>
              <a:rPr lang="en" sz="1100" u="sng">
                <a:solidFill>
                  <a:srgbClr val="0000FF"/>
                </a:solidFill>
                <a:hlinkClick r:id="rId7">
                  <a:extLst>
                    <a:ext uri="{A12FA001-AC4F-418D-AE19-62706E023703}">
                      <ahyp:hlinkClr xmlns:ahyp="http://schemas.microsoft.com/office/drawing/2018/hyperlinkcolor" val="tx"/>
                    </a:ext>
                  </a:extLst>
                </a:hlinkClick>
              </a:rPr>
              <a:t>http://doi.acm.org/10.1145/3097983.3098036</a:t>
            </a:r>
            <a:endParaRPr sz="1100" u="sng">
              <a:solidFill>
                <a:srgbClr val="0000FF"/>
              </a:solidFill>
            </a:endParaRPr>
          </a:p>
          <a:p>
            <a:pPr marL="0" lvl="0" indent="0" algn="l" rtl="0">
              <a:spcBef>
                <a:spcPts val="0"/>
              </a:spcBef>
              <a:spcAft>
                <a:spcPts val="0"/>
              </a:spcAft>
              <a:buClr>
                <a:schemeClr val="dk1"/>
              </a:buClr>
              <a:buSzPct val="100000"/>
              <a:buFont typeface="Arial"/>
              <a:buNone/>
            </a:pPr>
            <a:endParaRPr sz="1100" u="sng">
              <a:solidFill>
                <a:srgbClr val="0000FF"/>
              </a:solidFill>
            </a:endParaRPr>
          </a:p>
          <a:p>
            <a:pPr marL="0" lvl="0" indent="0" algn="l" rtl="0">
              <a:spcBef>
                <a:spcPts val="0"/>
              </a:spcBef>
              <a:spcAft>
                <a:spcPts val="0"/>
              </a:spcAft>
              <a:buClr>
                <a:schemeClr val="dk1"/>
              </a:buClr>
              <a:buSzPct val="100000"/>
              <a:buFont typeface="Arial"/>
              <a:buNone/>
            </a:pPr>
            <a:r>
              <a:rPr lang="en" sz="1100">
                <a:solidFill>
                  <a:schemeClr val="dk1"/>
                </a:solidFill>
              </a:rPr>
              <a:t>Zhao, Jianan, et al. "Multi-view Self-supervised Heterogeneous Graph Embedding." </a:t>
            </a:r>
            <a:r>
              <a:rPr lang="en" sz="1100" i="1">
                <a:solidFill>
                  <a:schemeClr val="dk1"/>
                </a:solidFill>
              </a:rPr>
              <a:t>Joint European Conference on Machine Learning and Knowledge Discovery in Databases</a:t>
            </a:r>
            <a:r>
              <a:rPr lang="en" sz="1100">
                <a:solidFill>
                  <a:schemeClr val="dk1"/>
                </a:solidFill>
              </a:rPr>
              <a:t>. Springer, Cham, 2021.</a:t>
            </a:r>
            <a:endParaRPr sz="1100">
              <a:solidFill>
                <a:schemeClr val="dk1"/>
              </a:solidFill>
            </a:endParaRPr>
          </a:p>
          <a:p>
            <a:pPr marL="0" lvl="0" indent="0" algn="l" rtl="0">
              <a:spcBef>
                <a:spcPts val="0"/>
              </a:spcBef>
              <a:spcAft>
                <a:spcPts val="0"/>
              </a:spcAft>
              <a:buClr>
                <a:schemeClr val="dk1"/>
              </a:buClr>
              <a:buSzPct val="100000"/>
              <a:buFont typeface="Arial"/>
              <a:buNone/>
            </a:pPr>
            <a:endParaRPr sz="1100" u="sng">
              <a:solidFill>
                <a:srgbClr val="0000FF"/>
              </a:solidFill>
            </a:endParaRPr>
          </a:p>
          <a:p>
            <a:pPr marL="0" lvl="0" indent="0" algn="l" rtl="0">
              <a:spcBef>
                <a:spcPts val="0"/>
              </a:spcBef>
              <a:spcAft>
                <a:spcPts val="1200"/>
              </a:spcAft>
              <a:buNone/>
            </a:pPr>
            <a:endParaRPr sz="1100">
              <a:solidFill>
                <a:schemeClr val="dk1"/>
              </a:solidFill>
            </a:endParaRPr>
          </a:p>
        </p:txBody>
      </p:sp>
      <p:sp>
        <p:nvSpPr>
          <p:cNvPr id="567" name="Google Shape;567;p81"/>
          <p:cNvSpPr txBox="1">
            <a:spLocks noGrp="1"/>
          </p:cNvSpPr>
          <p:nvPr>
            <p:ph type="title"/>
          </p:nvPr>
        </p:nvSpPr>
        <p:spPr>
          <a:xfrm>
            <a:off x="311700" y="64025"/>
            <a:ext cx="8520600" cy="57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rgbClr val="000000"/>
                </a:solidFill>
              </a:rPr>
              <a:t>Papers: Embedding multiplex heterogeneous networks</a:t>
            </a:r>
            <a:endParaRPr sz="2500">
              <a:solidFill>
                <a:srgbClr val="000000"/>
              </a:solidFill>
              <a:latin typeface="Lato"/>
              <a:ea typeface="Lato"/>
              <a:cs typeface="Lato"/>
              <a:sym typeface="Lat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82"/>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000000"/>
                </a:solidFill>
              </a:rPr>
              <a:t>Overview</a:t>
            </a:r>
            <a:endParaRPr b="1">
              <a:solidFill>
                <a:srgbClr val="000000"/>
              </a:solidFill>
            </a:endParaRPr>
          </a:p>
        </p:txBody>
      </p:sp>
      <p:sp>
        <p:nvSpPr>
          <p:cNvPr id="573" name="Google Shape;573;p82"/>
          <p:cNvSpPr txBox="1">
            <a:spLocks noGrp="1"/>
          </p:cNvSpPr>
          <p:nvPr>
            <p:ph type="body" idx="1"/>
          </p:nvPr>
        </p:nvSpPr>
        <p:spPr>
          <a:xfrm>
            <a:off x="311700" y="771475"/>
            <a:ext cx="8520600" cy="4068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rgbClr val="000000"/>
              </a:buClr>
              <a:buSzPts val="1800"/>
              <a:buAutoNum type="arabicPeriod"/>
            </a:pPr>
            <a:r>
              <a:rPr lang="en"/>
              <a:t>Introduction</a:t>
            </a:r>
            <a:r>
              <a:rPr lang="en">
                <a:solidFill>
                  <a:schemeClr val="dk1"/>
                </a:solidFill>
              </a:rPr>
              <a:t> (AK)</a:t>
            </a:r>
            <a:endParaRPr>
              <a:solidFill>
                <a:srgbClr val="999999"/>
              </a:solidFill>
            </a:endParaRPr>
          </a:p>
          <a:p>
            <a:pPr marL="457200" lvl="0" indent="-342900" algn="l" rtl="0">
              <a:spcBef>
                <a:spcPts val="1000"/>
              </a:spcBef>
              <a:spcAft>
                <a:spcPts val="0"/>
              </a:spcAft>
              <a:buClr>
                <a:srgbClr val="000000"/>
              </a:buClr>
              <a:buSzPts val="1800"/>
              <a:buAutoNum type="arabicPeriod"/>
            </a:pPr>
            <a:r>
              <a:rPr lang="en"/>
              <a:t>Network</a:t>
            </a:r>
            <a:r>
              <a:rPr lang="en">
                <a:solidFill>
                  <a:srgbClr val="000000"/>
                </a:solidFill>
              </a:rPr>
              <a:t> embedding</a:t>
            </a:r>
            <a:endParaRPr/>
          </a:p>
          <a:p>
            <a:pPr marL="828675" lvl="1" indent="-342900" algn="l" rtl="0">
              <a:spcBef>
                <a:spcPts val="1000"/>
              </a:spcBef>
              <a:spcAft>
                <a:spcPts val="0"/>
              </a:spcAft>
              <a:buClr>
                <a:schemeClr val="dk1"/>
              </a:buClr>
              <a:buSzPts val="1800"/>
              <a:buAutoNum type="alphaLcPeriod"/>
            </a:pPr>
            <a:r>
              <a:rPr lang="en" sz="1800">
                <a:solidFill>
                  <a:schemeClr val="dk1"/>
                </a:solidFill>
              </a:rPr>
              <a:t>Unsupervised / self-supervised pre-training (YS)</a:t>
            </a:r>
            <a:endParaRPr sz="1800">
              <a:solidFill>
                <a:srgbClr val="999999"/>
              </a:solidFill>
            </a:endParaRPr>
          </a:p>
          <a:p>
            <a:pPr marL="828675" lvl="1" indent="-342900" algn="l" rtl="0">
              <a:spcBef>
                <a:spcPts val="1000"/>
              </a:spcBef>
              <a:spcAft>
                <a:spcPts val="0"/>
              </a:spcAft>
              <a:buClr>
                <a:srgbClr val="000000"/>
              </a:buClr>
              <a:buSzPts val="1800"/>
              <a:buAutoNum type="alphaLcPeriod"/>
            </a:pPr>
            <a:r>
              <a:rPr lang="en" sz="1800">
                <a:solidFill>
                  <a:srgbClr val="000000"/>
                </a:solidFill>
              </a:rPr>
              <a:t>Condition-specific node/subgraph embeddings (AK)</a:t>
            </a:r>
            <a:endParaRPr sz="1800">
              <a:solidFill>
                <a:srgbClr val="999999"/>
              </a:solidFill>
            </a:endParaRPr>
          </a:p>
          <a:p>
            <a:pPr marL="828675" lvl="1" indent="-342900" algn="l" rtl="0">
              <a:spcBef>
                <a:spcPts val="1000"/>
              </a:spcBef>
              <a:spcAft>
                <a:spcPts val="0"/>
              </a:spcAft>
              <a:buClr>
                <a:schemeClr val="dk1"/>
              </a:buClr>
              <a:buSzPts val="1800"/>
              <a:buAutoNum type="alphaLcPeriod"/>
            </a:pPr>
            <a:r>
              <a:rPr lang="en" sz="1800">
                <a:solidFill>
                  <a:schemeClr val="dk1"/>
                </a:solidFill>
              </a:rPr>
              <a:t>Multiplex heterogeneous networks (SB, BJY)</a:t>
            </a:r>
            <a:endParaRPr sz="1800">
              <a:solidFill>
                <a:srgbClr val="999999"/>
              </a:solidFill>
            </a:endParaRPr>
          </a:p>
          <a:p>
            <a:pPr marL="457200" lvl="0" indent="-342900" algn="l" rtl="0">
              <a:spcBef>
                <a:spcPts val="1000"/>
              </a:spcBef>
              <a:spcAft>
                <a:spcPts val="0"/>
              </a:spcAft>
              <a:buClr>
                <a:srgbClr val="000000"/>
              </a:buClr>
              <a:buSzPts val="1800"/>
              <a:buAutoNum type="arabicPeriod"/>
            </a:pPr>
            <a:r>
              <a:rPr lang="en" b="1">
                <a:solidFill>
                  <a:srgbClr val="000000"/>
                </a:solidFill>
              </a:rPr>
              <a:t>Graph-based transfer learning</a:t>
            </a:r>
            <a:r>
              <a:rPr lang="en">
                <a:solidFill>
                  <a:srgbClr val="000000"/>
                </a:solidFill>
              </a:rPr>
              <a:t> (AK, BJY)</a:t>
            </a:r>
            <a:endParaRPr>
              <a:solidFill>
                <a:srgbClr val="999999"/>
              </a:solidFill>
            </a:endParaRPr>
          </a:p>
          <a:p>
            <a:pPr marL="457200" lvl="0" indent="-342900" algn="l" rtl="0">
              <a:spcBef>
                <a:spcPts val="1000"/>
              </a:spcBef>
              <a:spcAft>
                <a:spcPts val="0"/>
              </a:spcAft>
              <a:buClr>
                <a:srgbClr val="000000"/>
              </a:buClr>
              <a:buSzPts val="1800"/>
              <a:buAutoNum type="arabicPeriod"/>
            </a:pPr>
            <a:r>
              <a:rPr lang="en">
                <a:solidFill>
                  <a:srgbClr val="000000"/>
                </a:solidFill>
              </a:rPr>
              <a:t>Spatial / geometric networks</a:t>
            </a:r>
            <a:r>
              <a:rPr lang="en"/>
              <a:t> (</a:t>
            </a:r>
            <a:r>
              <a:rPr lang="en">
                <a:solidFill>
                  <a:srgbClr val="000000"/>
                </a:solidFill>
              </a:rPr>
              <a:t>HY, YS)</a:t>
            </a:r>
            <a:endParaRPr>
              <a:solidFill>
                <a:srgbClr val="999999"/>
              </a:solidFill>
            </a:endParaRPr>
          </a:p>
          <a:p>
            <a:pPr marL="457200" lvl="0" indent="-342900" algn="l" rtl="0">
              <a:spcBef>
                <a:spcPts val="1000"/>
              </a:spcBef>
              <a:spcAft>
                <a:spcPts val="0"/>
              </a:spcAft>
              <a:buClr>
                <a:srgbClr val="000000"/>
              </a:buClr>
              <a:buSzPts val="1800"/>
              <a:buAutoNum type="arabicPeriod"/>
            </a:pPr>
            <a:r>
              <a:rPr lang="en"/>
              <a:t>Other emerging problems</a:t>
            </a:r>
            <a:endParaRPr>
              <a:solidFill>
                <a:srgbClr val="999999"/>
              </a:solidFill>
            </a:endParaRPr>
          </a:p>
          <a:p>
            <a:pPr marL="457200" lvl="0" indent="-342900" algn="l" rtl="0">
              <a:spcBef>
                <a:spcPts val="1000"/>
              </a:spcBef>
              <a:spcAft>
                <a:spcPts val="1000"/>
              </a:spcAft>
              <a:buSzPts val="1800"/>
              <a:buAutoNum type="arabicPeriod"/>
            </a:pPr>
            <a:r>
              <a:rPr lang="en"/>
              <a:t>Open discussion</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83"/>
          <p:cNvSpPr txBox="1">
            <a:spLocks noGrp="1"/>
          </p:cNvSpPr>
          <p:nvPr>
            <p:ph type="body" idx="1"/>
          </p:nvPr>
        </p:nvSpPr>
        <p:spPr>
          <a:xfrm>
            <a:off x="235500" y="923875"/>
            <a:ext cx="8520600" cy="38745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b="1"/>
              <a:t>Transfer learning (TL)</a:t>
            </a:r>
            <a:r>
              <a:rPr lang="en"/>
              <a:t> aims to take advantage of the learning outcomes for a specific tasks in one system (domain) for effective learning of another related task in a relevant system (domain)</a:t>
            </a:r>
            <a:br>
              <a:rPr lang="en"/>
            </a:br>
            <a:endParaRPr/>
          </a:p>
          <a:p>
            <a:pPr marL="457200" lvl="0" indent="-342900" algn="l" rtl="0">
              <a:spcBef>
                <a:spcPts val="0"/>
              </a:spcBef>
              <a:spcAft>
                <a:spcPts val="0"/>
              </a:spcAft>
              <a:buSzPts val="1800"/>
              <a:buChar char="●"/>
            </a:pPr>
            <a:r>
              <a:rPr lang="en"/>
              <a:t>TL e</a:t>
            </a:r>
            <a:r>
              <a:rPr lang="en" b="1"/>
              <a:t>nables transfer of data/knowledge</a:t>
            </a:r>
            <a:r>
              <a:rPr lang="en"/>
              <a:t> generated in one system to another, hence useful in studying biological systems, especially when data are scarce</a:t>
            </a:r>
            <a:br>
              <a:rPr lang="en"/>
            </a:br>
            <a:endParaRPr/>
          </a:p>
          <a:p>
            <a:pPr marL="457200" lvl="0" indent="-342900" algn="l" rtl="0">
              <a:spcBef>
                <a:spcPts val="0"/>
              </a:spcBef>
              <a:spcAft>
                <a:spcPts val="0"/>
              </a:spcAft>
              <a:buSzPts val="1800"/>
              <a:buChar char="●"/>
            </a:pPr>
            <a:r>
              <a:rPr lang="en" b="1"/>
              <a:t>Domain adaptation (DA) </a:t>
            </a:r>
            <a:r>
              <a:rPr lang="en"/>
              <a:t>typically assumes domains have the same feature space with different distributions, while TL is more general and not necessarily assume identical feature space</a:t>
            </a:r>
            <a:endParaRPr/>
          </a:p>
        </p:txBody>
      </p:sp>
      <p:sp>
        <p:nvSpPr>
          <p:cNvPr id="579" name="Google Shape;579;p83"/>
          <p:cNvSpPr txBox="1">
            <a:spLocks noGrp="1"/>
          </p:cNvSpPr>
          <p:nvPr>
            <p:ph type="title"/>
          </p:nvPr>
        </p:nvSpPr>
        <p:spPr>
          <a:xfrm>
            <a:off x="311700" y="64025"/>
            <a:ext cx="8520600" cy="57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rgbClr val="000000"/>
                </a:solidFill>
              </a:rPr>
              <a:t>Transfer learning</a:t>
            </a:r>
            <a:endParaRPr sz="2500">
              <a:solidFill>
                <a:srgbClr val="000000"/>
              </a:solidFill>
              <a:latin typeface="Lato"/>
              <a:ea typeface="Lato"/>
              <a:cs typeface="Lato"/>
              <a:sym typeface="Lato"/>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84"/>
          <p:cNvSpPr txBox="1">
            <a:spLocks noGrp="1"/>
          </p:cNvSpPr>
          <p:nvPr>
            <p:ph type="body" idx="1"/>
          </p:nvPr>
        </p:nvSpPr>
        <p:spPr>
          <a:xfrm>
            <a:off x="235500" y="923875"/>
            <a:ext cx="8520600" cy="2853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For example, when studying biological systems, </a:t>
            </a:r>
            <a:r>
              <a:rPr lang="en" b="1"/>
              <a:t>transfer learning techniques</a:t>
            </a:r>
            <a:r>
              <a:rPr lang="en"/>
              <a:t> may be used to address the following questions:</a:t>
            </a:r>
            <a:endParaRPr/>
          </a:p>
          <a:p>
            <a:pPr marL="914400" lvl="0" indent="-342900" algn="l" rtl="0">
              <a:spcBef>
                <a:spcPts val="1000"/>
              </a:spcBef>
              <a:spcAft>
                <a:spcPts val="0"/>
              </a:spcAft>
              <a:buSzPts val="1800"/>
              <a:buAutoNum type="arabicPeriod"/>
            </a:pPr>
            <a:r>
              <a:rPr lang="en"/>
              <a:t>How can biomarkers discovered in one system applied to another?</a:t>
            </a:r>
            <a:endParaRPr/>
          </a:p>
          <a:p>
            <a:pPr marL="914400" lvl="0" indent="-342900" algn="l" rtl="0">
              <a:spcBef>
                <a:spcPts val="1000"/>
              </a:spcBef>
              <a:spcAft>
                <a:spcPts val="0"/>
              </a:spcAft>
              <a:buSzPts val="1800"/>
              <a:buAutoNum type="arabicPeriod"/>
            </a:pPr>
            <a:r>
              <a:rPr lang="en"/>
              <a:t>How does gene regulations/pathways in one system apply to another system?</a:t>
            </a:r>
            <a:endParaRPr/>
          </a:p>
          <a:p>
            <a:pPr marL="914400" lvl="0" indent="-342900" algn="l" rtl="0">
              <a:spcBef>
                <a:spcPts val="1000"/>
              </a:spcBef>
              <a:spcAft>
                <a:spcPts val="1000"/>
              </a:spcAft>
              <a:buSzPts val="1800"/>
              <a:buAutoNum type="arabicPeriod"/>
            </a:pPr>
            <a:r>
              <a:rPr lang="en"/>
              <a:t>How does a predictive model developed for one type of complex disease (e.g., cancer) apply to another type?</a:t>
            </a:r>
            <a:endParaRPr/>
          </a:p>
        </p:txBody>
      </p:sp>
      <p:sp>
        <p:nvSpPr>
          <p:cNvPr id="585" name="Google Shape;585;p84"/>
          <p:cNvSpPr txBox="1">
            <a:spLocks noGrp="1"/>
          </p:cNvSpPr>
          <p:nvPr>
            <p:ph type="title"/>
          </p:nvPr>
        </p:nvSpPr>
        <p:spPr>
          <a:xfrm>
            <a:off x="311700" y="64025"/>
            <a:ext cx="8520600" cy="57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rgbClr val="000000"/>
                </a:solidFill>
              </a:rPr>
              <a:t>Transfer learning</a:t>
            </a:r>
            <a:endParaRPr sz="2500">
              <a:solidFill>
                <a:srgbClr val="000000"/>
              </a:solidFill>
              <a:latin typeface="Lato"/>
              <a:ea typeface="Lato"/>
              <a:cs typeface="Lato"/>
              <a:sym typeface="Lat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pic>
        <p:nvPicPr>
          <p:cNvPr id="590" name="Google Shape;590;p85"/>
          <p:cNvPicPr preferRelativeResize="0"/>
          <p:nvPr/>
        </p:nvPicPr>
        <p:blipFill>
          <a:blip r:embed="rId3">
            <a:alphaModFix/>
          </a:blip>
          <a:stretch>
            <a:fillRect/>
          </a:stretch>
        </p:blipFill>
        <p:spPr>
          <a:xfrm>
            <a:off x="311700" y="1374885"/>
            <a:ext cx="8520602" cy="2799979"/>
          </a:xfrm>
          <a:prstGeom prst="rect">
            <a:avLst/>
          </a:prstGeom>
          <a:noFill/>
          <a:ln>
            <a:noFill/>
          </a:ln>
        </p:spPr>
      </p:pic>
      <p:sp>
        <p:nvSpPr>
          <p:cNvPr id="591" name="Google Shape;591;p85"/>
          <p:cNvSpPr txBox="1">
            <a:spLocks noGrp="1"/>
          </p:cNvSpPr>
          <p:nvPr>
            <p:ph type="title"/>
          </p:nvPr>
        </p:nvSpPr>
        <p:spPr>
          <a:xfrm>
            <a:off x="311700" y="64025"/>
            <a:ext cx="8520600" cy="57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rgbClr val="000000"/>
                </a:solidFill>
              </a:rPr>
              <a:t>Graph-based transfer learning</a:t>
            </a:r>
            <a:endParaRPr sz="2500">
              <a:solidFill>
                <a:srgbClr val="000000"/>
              </a:solidFill>
              <a:latin typeface="Lato"/>
              <a:ea typeface="Lato"/>
              <a:cs typeface="Lato"/>
              <a:sym typeface="Lato"/>
            </a:endParaRPr>
          </a:p>
        </p:txBody>
      </p:sp>
      <p:sp>
        <p:nvSpPr>
          <p:cNvPr id="592" name="Google Shape;592;p85"/>
          <p:cNvSpPr txBox="1"/>
          <p:nvPr/>
        </p:nvSpPr>
        <p:spPr>
          <a:xfrm>
            <a:off x="5289625" y="4804800"/>
            <a:ext cx="38544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a:latin typeface="Lato"/>
                <a:ea typeface="Lato"/>
                <a:cs typeface="Lato"/>
                <a:sym typeface="Lato"/>
              </a:rPr>
              <a:t>Li </a:t>
            </a:r>
            <a:r>
              <a:rPr lang="en" sz="1000" i="1">
                <a:latin typeface="Lato"/>
                <a:ea typeface="Lato"/>
                <a:cs typeface="Lato"/>
                <a:sym typeface="Lato"/>
              </a:rPr>
              <a:t>et al.</a:t>
            </a:r>
            <a:r>
              <a:rPr lang="en" sz="1000">
                <a:latin typeface="Lato"/>
                <a:ea typeface="Lato"/>
                <a:cs typeface="Lato"/>
                <a:sym typeface="Lato"/>
              </a:rPr>
              <a:t>, (2021) </a:t>
            </a:r>
            <a:r>
              <a:rPr lang="en" sz="1000" i="1">
                <a:latin typeface="Lato"/>
                <a:ea typeface="Lato"/>
                <a:cs typeface="Lato"/>
                <a:sym typeface="Lato"/>
              </a:rPr>
              <a:t>arXiv</a:t>
            </a:r>
            <a:endParaRPr sz="1000" i="1">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5"/>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000000"/>
                </a:solidFill>
              </a:rPr>
              <a:t>Intro to network embedding</a:t>
            </a:r>
            <a:endParaRPr>
              <a:solidFill>
                <a:srgbClr val="000000"/>
              </a:solidFill>
            </a:endParaRPr>
          </a:p>
        </p:txBody>
      </p:sp>
      <p:pic>
        <p:nvPicPr>
          <p:cNvPr id="250" name="Google Shape;250;p45"/>
          <p:cNvPicPr preferRelativeResize="0"/>
          <p:nvPr/>
        </p:nvPicPr>
        <p:blipFill>
          <a:blip r:embed="rId3">
            <a:alphaModFix/>
          </a:blip>
          <a:stretch>
            <a:fillRect/>
          </a:stretch>
        </p:blipFill>
        <p:spPr>
          <a:xfrm>
            <a:off x="5692925" y="140225"/>
            <a:ext cx="3298673" cy="2196974"/>
          </a:xfrm>
          <a:prstGeom prst="rect">
            <a:avLst/>
          </a:prstGeom>
          <a:noFill/>
          <a:ln>
            <a:noFill/>
          </a:ln>
        </p:spPr>
      </p:pic>
      <p:pic>
        <p:nvPicPr>
          <p:cNvPr id="251" name="Google Shape;251;p45"/>
          <p:cNvPicPr preferRelativeResize="0"/>
          <p:nvPr/>
        </p:nvPicPr>
        <p:blipFill rotWithShape="1">
          <a:blip r:embed="rId4">
            <a:alphaModFix/>
          </a:blip>
          <a:srcRect l="1048"/>
          <a:stretch/>
        </p:blipFill>
        <p:spPr>
          <a:xfrm>
            <a:off x="866788" y="954350"/>
            <a:ext cx="4362426" cy="294250"/>
          </a:xfrm>
          <a:prstGeom prst="rect">
            <a:avLst/>
          </a:prstGeom>
          <a:noFill/>
          <a:ln>
            <a:noFill/>
          </a:ln>
        </p:spPr>
      </p:pic>
      <p:pic>
        <p:nvPicPr>
          <p:cNvPr id="252" name="Google Shape;252;p45"/>
          <p:cNvPicPr preferRelativeResize="0"/>
          <p:nvPr/>
        </p:nvPicPr>
        <p:blipFill>
          <a:blip r:embed="rId5">
            <a:alphaModFix/>
          </a:blip>
          <a:stretch>
            <a:fillRect/>
          </a:stretch>
        </p:blipFill>
        <p:spPr>
          <a:xfrm>
            <a:off x="1363375" y="1539150"/>
            <a:ext cx="3369249" cy="614800"/>
          </a:xfrm>
          <a:prstGeom prst="rect">
            <a:avLst/>
          </a:prstGeom>
          <a:noFill/>
          <a:ln>
            <a:noFill/>
          </a:ln>
        </p:spPr>
      </p:pic>
      <p:grpSp>
        <p:nvGrpSpPr>
          <p:cNvPr id="253" name="Google Shape;253;p45"/>
          <p:cNvGrpSpPr/>
          <p:nvPr/>
        </p:nvGrpSpPr>
        <p:grpSpPr>
          <a:xfrm>
            <a:off x="670975" y="2481050"/>
            <a:ext cx="7802051" cy="2341424"/>
            <a:chOff x="670975" y="2481050"/>
            <a:chExt cx="7802051" cy="2341424"/>
          </a:xfrm>
        </p:grpSpPr>
        <p:pic>
          <p:nvPicPr>
            <p:cNvPr id="254" name="Google Shape;254;p45"/>
            <p:cNvPicPr preferRelativeResize="0"/>
            <p:nvPr/>
          </p:nvPicPr>
          <p:blipFill rotWithShape="1">
            <a:blip r:embed="rId6">
              <a:alphaModFix/>
            </a:blip>
            <a:srcRect l="-720" t="-3282" r="-720" b="-3293"/>
            <a:stretch/>
          </p:blipFill>
          <p:spPr>
            <a:xfrm>
              <a:off x="670975" y="2481050"/>
              <a:ext cx="7802051" cy="2341424"/>
            </a:xfrm>
            <a:prstGeom prst="rect">
              <a:avLst/>
            </a:prstGeom>
            <a:noFill/>
            <a:ln w="9525" cap="flat" cmpd="sng">
              <a:solidFill>
                <a:srgbClr val="999999"/>
              </a:solidFill>
              <a:prstDash val="solid"/>
              <a:round/>
              <a:headEnd type="none" w="sm" len="sm"/>
              <a:tailEnd type="none" w="sm" len="sm"/>
            </a:ln>
          </p:spPr>
        </p:pic>
        <p:sp>
          <p:nvSpPr>
            <p:cNvPr id="255" name="Google Shape;255;p45"/>
            <p:cNvSpPr/>
            <p:nvPr/>
          </p:nvSpPr>
          <p:spPr>
            <a:xfrm>
              <a:off x="3399971" y="2899925"/>
              <a:ext cx="194700" cy="19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5"/>
            <p:cNvSpPr/>
            <p:nvPr/>
          </p:nvSpPr>
          <p:spPr>
            <a:xfrm>
              <a:off x="3347151" y="3116835"/>
              <a:ext cx="194700" cy="19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5"/>
            <p:cNvSpPr/>
            <p:nvPr/>
          </p:nvSpPr>
          <p:spPr>
            <a:xfrm>
              <a:off x="2966151" y="3333745"/>
              <a:ext cx="194700" cy="19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5"/>
            <p:cNvSpPr/>
            <p:nvPr/>
          </p:nvSpPr>
          <p:spPr>
            <a:xfrm>
              <a:off x="2889950" y="3550650"/>
              <a:ext cx="289800" cy="19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5"/>
            <p:cNvSpPr/>
            <p:nvPr/>
          </p:nvSpPr>
          <p:spPr>
            <a:xfrm>
              <a:off x="3001435" y="3931650"/>
              <a:ext cx="289800" cy="19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5"/>
            <p:cNvSpPr/>
            <p:nvPr/>
          </p:nvSpPr>
          <p:spPr>
            <a:xfrm>
              <a:off x="2977839" y="4388850"/>
              <a:ext cx="289800" cy="19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 name="Google Shape;261;p45"/>
          <p:cNvSpPr txBox="1"/>
          <p:nvPr/>
        </p:nvSpPr>
        <p:spPr>
          <a:xfrm>
            <a:off x="5289625" y="4804800"/>
            <a:ext cx="38544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a:latin typeface="Lato"/>
                <a:ea typeface="Lato"/>
                <a:cs typeface="Lato"/>
                <a:sym typeface="Lato"/>
              </a:rPr>
              <a:t>Hamilton </a:t>
            </a:r>
            <a:r>
              <a:rPr lang="en" sz="1000" i="1">
                <a:latin typeface="Lato"/>
                <a:ea typeface="Lato"/>
                <a:cs typeface="Lato"/>
                <a:sym typeface="Lato"/>
              </a:rPr>
              <a:t>et al.</a:t>
            </a:r>
            <a:r>
              <a:rPr lang="en" sz="1000">
                <a:latin typeface="Lato"/>
                <a:ea typeface="Lato"/>
                <a:cs typeface="Lato"/>
                <a:sym typeface="Lato"/>
              </a:rPr>
              <a:t>, (2018) </a:t>
            </a:r>
            <a:r>
              <a:rPr lang="en" sz="1000" i="1">
                <a:latin typeface="Lato"/>
                <a:ea typeface="Lato"/>
                <a:cs typeface="Lato"/>
                <a:sym typeface="Lato"/>
              </a:rPr>
              <a:t>IEEE CSTCDE</a:t>
            </a:r>
            <a:endParaRPr sz="1000">
              <a:latin typeface="Lato"/>
              <a:ea typeface="Lato"/>
              <a:cs typeface="Lato"/>
              <a:sym typeface="Lato"/>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86"/>
          <p:cNvSpPr txBox="1">
            <a:spLocks noGrp="1"/>
          </p:cNvSpPr>
          <p:nvPr>
            <p:ph type="title"/>
          </p:nvPr>
        </p:nvSpPr>
        <p:spPr>
          <a:xfrm>
            <a:off x="311700" y="64025"/>
            <a:ext cx="8520600" cy="57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rgbClr val="000000"/>
                </a:solidFill>
              </a:rPr>
              <a:t>Graph-based transfer learning</a:t>
            </a:r>
            <a:endParaRPr sz="2500">
              <a:solidFill>
                <a:srgbClr val="000000"/>
              </a:solidFill>
              <a:latin typeface="Lato"/>
              <a:ea typeface="Lato"/>
              <a:cs typeface="Lato"/>
              <a:sym typeface="Lato"/>
            </a:endParaRPr>
          </a:p>
        </p:txBody>
      </p:sp>
      <p:sp>
        <p:nvSpPr>
          <p:cNvPr id="598" name="Google Shape;598;p86"/>
          <p:cNvSpPr txBox="1"/>
          <p:nvPr/>
        </p:nvSpPr>
        <p:spPr>
          <a:xfrm>
            <a:off x="5289625" y="4804800"/>
            <a:ext cx="38544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a:latin typeface="Lato"/>
                <a:ea typeface="Lato"/>
                <a:cs typeface="Lato"/>
                <a:sym typeface="Lato"/>
              </a:rPr>
              <a:t>Fan </a:t>
            </a:r>
            <a:r>
              <a:rPr lang="en" sz="1000" i="1">
                <a:latin typeface="Lato"/>
                <a:ea typeface="Lato"/>
                <a:cs typeface="Lato"/>
                <a:sym typeface="Lato"/>
              </a:rPr>
              <a:t>et al.</a:t>
            </a:r>
            <a:r>
              <a:rPr lang="en" sz="1000">
                <a:latin typeface="Lato"/>
                <a:ea typeface="Lato"/>
                <a:cs typeface="Lato"/>
                <a:sym typeface="Lato"/>
              </a:rPr>
              <a:t>, (2019) </a:t>
            </a:r>
            <a:r>
              <a:rPr lang="en" sz="1000" i="1">
                <a:latin typeface="Lato"/>
                <a:ea typeface="Lato"/>
                <a:cs typeface="Lato"/>
                <a:sym typeface="Lato"/>
              </a:rPr>
              <a:t>Nuc. Acids. Res.</a:t>
            </a:r>
            <a:endParaRPr sz="1000" i="1">
              <a:latin typeface="Lato"/>
              <a:ea typeface="Lato"/>
              <a:cs typeface="Lato"/>
              <a:sym typeface="Lato"/>
            </a:endParaRPr>
          </a:p>
        </p:txBody>
      </p:sp>
      <p:pic>
        <p:nvPicPr>
          <p:cNvPr id="599" name="Google Shape;599;p86"/>
          <p:cNvPicPr preferRelativeResize="0"/>
          <p:nvPr/>
        </p:nvPicPr>
        <p:blipFill>
          <a:blip r:embed="rId3">
            <a:alphaModFix/>
          </a:blip>
          <a:stretch>
            <a:fillRect/>
          </a:stretch>
        </p:blipFill>
        <p:spPr>
          <a:xfrm>
            <a:off x="421300" y="1376575"/>
            <a:ext cx="8301399" cy="3147676"/>
          </a:xfrm>
          <a:prstGeom prst="rect">
            <a:avLst/>
          </a:prstGeom>
          <a:noFill/>
          <a:ln>
            <a:noFill/>
          </a:ln>
        </p:spPr>
      </p:pic>
      <p:sp>
        <p:nvSpPr>
          <p:cNvPr id="600" name="Google Shape;600;p86"/>
          <p:cNvSpPr txBox="1">
            <a:spLocks noGrp="1"/>
          </p:cNvSpPr>
          <p:nvPr>
            <p:ph type="body" idx="1"/>
          </p:nvPr>
        </p:nvSpPr>
        <p:spPr>
          <a:xfrm>
            <a:off x="311725" y="820550"/>
            <a:ext cx="8520600" cy="4242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n" sz="1600" b="1">
                <a:solidFill>
                  <a:schemeClr val="dk1"/>
                </a:solidFill>
              </a:rPr>
              <a:t>Embed </a:t>
            </a:r>
            <a:r>
              <a:rPr lang="en" sz="1600" b="1" i="1">
                <a:solidFill>
                  <a:schemeClr val="dk1"/>
                </a:solidFill>
              </a:rPr>
              <a:t>then</a:t>
            </a:r>
            <a:r>
              <a:rPr lang="en" sz="1600" b="1">
                <a:solidFill>
                  <a:schemeClr val="dk1"/>
                </a:solidFill>
              </a:rPr>
              <a:t> align</a:t>
            </a:r>
            <a:endParaRPr sz="1600">
              <a:solidFill>
                <a:schemeClr val="dk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pic>
        <p:nvPicPr>
          <p:cNvPr id="605" name="Google Shape;605;p87"/>
          <p:cNvPicPr preferRelativeResize="0"/>
          <p:nvPr/>
        </p:nvPicPr>
        <p:blipFill>
          <a:blip r:embed="rId3">
            <a:alphaModFix/>
          </a:blip>
          <a:stretch>
            <a:fillRect/>
          </a:stretch>
        </p:blipFill>
        <p:spPr>
          <a:xfrm>
            <a:off x="1744032" y="1274075"/>
            <a:ext cx="5655936" cy="3352676"/>
          </a:xfrm>
          <a:prstGeom prst="rect">
            <a:avLst/>
          </a:prstGeom>
          <a:noFill/>
          <a:ln>
            <a:noFill/>
          </a:ln>
        </p:spPr>
      </p:pic>
      <p:sp>
        <p:nvSpPr>
          <p:cNvPr id="606" name="Google Shape;606;p87"/>
          <p:cNvSpPr txBox="1">
            <a:spLocks noGrp="1"/>
          </p:cNvSpPr>
          <p:nvPr>
            <p:ph type="title"/>
          </p:nvPr>
        </p:nvSpPr>
        <p:spPr>
          <a:xfrm>
            <a:off x="311700" y="64025"/>
            <a:ext cx="8520600" cy="57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rgbClr val="000000"/>
                </a:solidFill>
              </a:rPr>
              <a:t>Graph-based transfer learning</a:t>
            </a:r>
            <a:endParaRPr sz="2500">
              <a:solidFill>
                <a:srgbClr val="000000"/>
              </a:solidFill>
              <a:latin typeface="Lato"/>
              <a:ea typeface="Lato"/>
              <a:cs typeface="Lato"/>
              <a:sym typeface="Lato"/>
            </a:endParaRPr>
          </a:p>
        </p:txBody>
      </p:sp>
      <p:sp>
        <p:nvSpPr>
          <p:cNvPr id="607" name="Google Shape;607;p87"/>
          <p:cNvSpPr txBox="1"/>
          <p:nvPr/>
        </p:nvSpPr>
        <p:spPr>
          <a:xfrm>
            <a:off x="5289625" y="4804800"/>
            <a:ext cx="38544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a:latin typeface="Lato"/>
                <a:ea typeface="Lato"/>
                <a:cs typeface="Lato"/>
                <a:sym typeface="Lato"/>
              </a:rPr>
              <a:t>Gritsenko </a:t>
            </a:r>
            <a:r>
              <a:rPr lang="en" sz="1000" i="1">
                <a:latin typeface="Lato"/>
                <a:ea typeface="Lato"/>
                <a:cs typeface="Lato"/>
                <a:sym typeface="Lato"/>
              </a:rPr>
              <a:t>et al.</a:t>
            </a:r>
            <a:r>
              <a:rPr lang="en" sz="1000">
                <a:latin typeface="Lato"/>
                <a:ea typeface="Lato"/>
                <a:cs typeface="Lato"/>
                <a:sym typeface="Lato"/>
              </a:rPr>
              <a:t>, (2021) </a:t>
            </a:r>
            <a:r>
              <a:rPr lang="en" sz="1000" i="1">
                <a:latin typeface="Lato"/>
                <a:ea typeface="Lato"/>
                <a:cs typeface="Lato"/>
                <a:sym typeface="Lato"/>
              </a:rPr>
              <a:t>IEEE ICDM</a:t>
            </a:r>
            <a:endParaRPr sz="1000" i="1">
              <a:latin typeface="Lato"/>
              <a:ea typeface="Lato"/>
              <a:cs typeface="Lato"/>
              <a:sym typeface="Lato"/>
            </a:endParaRPr>
          </a:p>
        </p:txBody>
      </p:sp>
      <p:sp>
        <p:nvSpPr>
          <p:cNvPr id="608" name="Google Shape;608;p87"/>
          <p:cNvSpPr txBox="1">
            <a:spLocks noGrp="1"/>
          </p:cNvSpPr>
          <p:nvPr>
            <p:ph type="body" idx="1"/>
          </p:nvPr>
        </p:nvSpPr>
        <p:spPr>
          <a:xfrm>
            <a:off x="311725" y="820550"/>
            <a:ext cx="8520600" cy="4242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n" sz="1600" b="1">
                <a:solidFill>
                  <a:schemeClr val="dk1"/>
                </a:solidFill>
              </a:rPr>
              <a:t>Embed jointly while maintaining reasonable alignment</a:t>
            </a:r>
            <a:endParaRPr sz="1600">
              <a:solidFill>
                <a:schemeClr val="dk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89"/>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000000"/>
                </a:solidFill>
              </a:rPr>
              <a:t>Overview</a:t>
            </a:r>
            <a:endParaRPr b="1">
              <a:solidFill>
                <a:srgbClr val="000000"/>
              </a:solidFill>
            </a:endParaRPr>
          </a:p>
        </p:txBody>
      </p:sp>
      <p:sp>
        <p:nvSpPr>
          <p:cNvPr id="620" name="Google Shape;620;p89"/>
          <p:cNvSpPr txBox="1">
            <a:spLocks noGrp="1"/>
          </p:cNvSpPr>
          <p:nvPr>
            <p:ph type="body" idx="1"/>
          </p:nvPr>
        </p:nvSpPr>
        <p:spPr>
          <a:xfrm>
            <a:off x="311700" y="771475"/>
            <a:ext cx="8520600" cy="4068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rgbClr val="000000"/>
              </a:buClr>
              <a:buSzPts val="1800"/>
              <a:buAutoNum type="arabicPeriod"/>
            </a:pPr>
            <a:r>
              <a:rPr lang="en"/>
              <a:t>Introduction</a:t>
            </a:r>
            <a:r>
              <a:rPr lang="en">
                <a:solidFill>
                  <a:schemeClr val="dk1"/>
                </a:solidFill>
              </a:rPr>
              <a:t> (AK)</a:t>
            </a:r>
            <a:endParaRPr>
              <a:solidFill>
                <a:srgbClr val="999999"/>
              </a:solidFill>
            </a:endParaRPr>
          </a:p>
          <a:p>
            <a:pPr marL="457200" lvl="0" indent="-342900" algn="l" rtl="0">
              <a:spcBef>
                <a:spcPts val="1000"/>
              </a:spcBef>
              <a:spcAft>
                <a:spcPts val="0"/>
              </a:spcAft>
              <a:buClr>
                <a:srgbClr val="000000"/>
              </a:buClr>
              <a:buSzPts val="1800"/>
              <a:buAutoNum type="arabicPeriod"/>
            </a:pPr>
            <a:r>
              <a:rPr lang="en"/>
              <a:t>Network</a:t>
            </a:r>
            <a:r>
              <a:rPr lang="en">
                <a:solidFill>
                  <a:srgbClr val="000000"/>
                </a:solidFill>
              </a:rPr>
              <a:t> embedding</a:t>
            </a:r>
            <a:endParaRPr/>
          </a:p>
          <a:p>
            <a:pPr marL="828675" lvl="1" indent="-342900" algn="l" rtl="0">
              <a:spcBef>
                <a:spcPts val="1000"/>
              </a:spcBef>
              <a:spcAft>
                <a:spcPts val="0"/>
              </a:spcAft>
              <a:buClr>
                <a:schemeClr val="dk1"/>
              </a:buClr>
              <a:buSzPts val="1800"/>
              <a:buAutoNum type="alphaLcPeriod"/>
            </a:pPr>
            <a:r>
              <a:rPr lang="en" sz="1800">
                <a:solidFill>
                  <a:schemeClr val="dk1"/>
                </a:solidFill>
              </a:rPr>
              <a:t>Unsupervised / self-supervised pre-training (YS)</a:t>
            </a:r>
            <a:endParaRPr sz="1800">
              <a:solidFill>
                <a:srgbClr val="999999"/>
              </a:solidFill>
            </a:endParaRPr>
          </a:p>
          <a:p>
            <a:pPr marL="828675" lvl="1" indent="-342900" algn="l" rtl="0">
              <a:spcBef>
                <a:spcPts val="1000"/>
              </a:spcBef>
              <a:spcAft>
                <a:spcPts val="0"/>
              </a:spcAft>
              <a:buClr>
                <a:srgbClr val="000000"/>
              </a:buClr>
              <a:buSzPts val="1800"/>
              <a:buAutoNum type="alphaLcPeriod"/>
            </a:pPr>
            <a:r>
              <a:rPr lang="en" sz="1800">
                <a:solidFill>
                  <a:srgbClr val="000000"/>
                </a:solidFill>
              </a:rPr>
              <a:t>Condition-specific node/subgraph embeddings (AK)</a:t>
            </a:r>
            <a:endParaRPr sz="1800">
              <a:solidFill>
                <a:srgbClr val="999999"/>
              </a:solidFill>
            </a:endParaRPr>
          </a:p>
          <a:p>
            <a:pPr marL="828675" lvl="1" indent="-342900" algn="l" rtl="0">
              <a:spcBef>
                <a:spcPts val="1000"/>
              </a:spcBef>
              <a:spcAft>
                <a:spcPts val="0"/>
              </a:spcAft>
              <a:buClr>
                <a:schemeClr val="dk1"/>
              </a:buClr>
              <a:buSzPts val="1800"/>
              <a:buAutoNum type="alphaLcPeriod"/>
            </a:pPr>
            <a:r>
              <a:rPr lang="en" sz="1800">
                <a:solidFill>
                  <a:schemeClr val="dk1"/>
                </a:solidFill>
              </a:rPr>
              <a:t>Multiplex heterogeneous networks (SB, BJY)</a:t>
            </a:r>
            <a:endParaRPr sz="1800">
              <a:solidFill>
                <a:srgbClr val="999999"/>
              </a:solidFill>
            </a:endParaRPr>
          </a:p>
          <a:p>
            <a:pPr marL="457200" lvl="0" indent="-342900" algn="l" rtl="0">
              <a:spcBef>
                <a:spcPts val="1000"/>
              </a:spcBef>
              <a:spcAft>
                <a:spcPts val="0"/>
              </a:spcAft>
              <a:buClr>
                <a:srgbClr val="000000"/>
              </a:buClr>
              <a:buSzPts val="1800"/>
              <a:buAutoNum type="arabicPeriod"/>
            </a:pPr>
            <a:r>
              <a:rPr lang="en">
                <a:solidFill>
                  <a:srgbClr val="000000"/>
                </a:solidFill>
              </a:rPr>
              <a:t>Graph-based transfer learning (AK, BJY)</a:t>
            </a:r>
            <a:endParaRPr>
              <a:solidFill>
                <a:srgbClr val="999999"/>
              </a:solidFill>
            </a:endParaRPr>
          </a:p>
          <a:p>
            <a:pPr marL="457200" lvl="0" indent="-342900" algn="l" rtl="0">
              <a:spcBef>
                <a:spcPts val="1000"/>
              </a:spcBef>
              <a:spcAft>
                <a:spcPts val="0"/>
              </a:spcAft>
              <a:buClr>
                <a:srgbClr val="000000"/>
              </a:buClr>
              <a:buSzPts val="1800"/>
              <a:buAutoNum type="arabicPeriod"/>
            </a:pPr>
            <a:r>
              <a:rPr lang="en" b="1">
                <a:solidFill>
                  <a:srgbClr val="000000"/>
                </a:solidFill>
              </a:rPr>
              <a:t>Spatial / geometric networks</a:t>
            </a:r>
            <a:r>
              <a:rPr lang="en" b="1"/>
              <a:t> </a:t>
            </a:r>
            <a:r>
              <a:rPr lang="en"/>
              <a:t>(</a:t>
            </a:r>
            <a:r>
              <a:rPr lang="en">
                <a:solidFill>
                  <a:srgbClr val="000000"/>
                </a:solidFill>
              </a:rPr>
              <a:t>HY, YS)</a:t>
            </a:r>
            <a:endParaRPr>
              <a:solidFill>
                <a:srgbClr val="999999"/>
              </a:solidFill>
            </a:endParaRPr>
          </a:p>
          <a:p>
            <a:pPr marL="457200" lvl="0" indent="-342900" algn="l" rtl="0">
              <a:spcBef>
                <a:spcPts val="1000"/>
              </a:spcBef>
              <a:spcAft>
                <a:spcPts val="0"/>
              </a:spcAft>
              <a:buClr>
                <a:srgbClr val="000000"/>
              </a:buClr>
              <a:buSzPts val="1800"/>
              <a:buAutoNum type="arabicPeriod"/>
            </a:pPr>
            <a:r>
              <a:rPr lang="en"/>
              <a:t>Other emerging problems</a:t>
            </a:r>
            <a:endParaRPr>
              <a:solidFill>
                <a:srgbClr val="999999"/>
              </a:solidFill>
            </a:endParaRPr>
          </a:p>
          <a:p>
            <a:pPr marL="457200" lvl="0" indent="-342900" algn="l" rtl="0">
              <a:spcBef>
                <a:spcPts val="1000"/>
              </a:spcBef>
              <a:spcAft>
                <a:spcPts val="1000"/>
              </a:spcAft>
              <a:buSzPts val="1800"/>
              <a:buAutoNum type="arabicPeriod"/>
            </a:pPr>
            <a:r>
              <a:rPr lang="en"/>
              <a:t>Open discussion</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90"/>
          <p:cNvSpPr txBox="1">
            <a:spLocks noGrp="1"/>
          </p:cNvSpPr>
          <p:nvPr>
            <p:ph type="body" idx="1"/>
          </p:nvPr>
        </p:nvSpPr>
        <p:spPr>
          <a:xfrm>
            <a:off x="311700" y="923875"/>
            <a:ext cx="8520600" cy="3874500"/>
          </a:xfrm>
          <a:prstGeom prst="rect">
            <a:avLst/>
          </a:prstGeom>
          <a:noFill/>
          <a:ln>
            <a:noFill/>
          </a:ln>
        </p:spPr>
        <p:txBody>
          <a:bodyPr spcFirstLastPara="1" wrap="square" lIns="91425" tIns="91425" rIns="91425" bIns="91425" anchor="t" anchorCtr="0">
            <a:normAutofit/>
          </a:bodyPr>
          <a:lstStyle/>
          <a:p>
            <a:pPr marL="285750" lvl="0" indent="-285750" algn="l" rtl="0">
              <a:lnSpc>
                <a:spcPct val="115000"/>
              </a:lnSpc>
              <a:spcBef>
                <a:spcPts val="0"/>
              </a:spcBef>
              <a:spcAft>
                <a:spcPts val="0"/>
              </a:spcAft>
              <a:buSzPts val="1800"/>
              <a:buChar char="●"/>
            </a:pPr>
            <a:r>
              <a:rPr lang="en"/>
              <a:t>Spatial information is critical to predicting the label</a:t>
            </a:r>
            <a:endParaRPr/>
          </a:p>
          <a:p>
            <a:pPr marL="0" lvl="0" indent="0" algn="l" rtl="0">
              <a:lnSpc>
                <a:spcPct val="115000"/>
              </a:lnSpc>
              <a:spcBef>
                <a:spcPts val="0"/>
              </a:spcBef>
              <a:spcAft>
                <a:spcPts val="0"/>
              </a:spcAft>
              <a:buSzPts val="1800"/>
              <a:buNone/>
            </a:pPr>
            <a:endParaRPr/>
          </a:p>
          <a:p>
            <a:pPr marL="0" lvl="0" indent="0" algn="l" rtl="0">
              <a:lnSpc>
                <a:spcPct val="115000"/>
              </a:lnSpc>
              <a:spcBef>
                <a:spcPts val="0"/>
              </a:spcBef>
              <a:spcAft>
                <a:spcPts val="0"/>
              </a:spcAft>
              <a:buSzPts val="1800"/>
              <a:buNone/>
            </a:pPr>
            <a:endParaRPr/>
          </a:p>
          <a:p>
            <a:pPr marL="0" lvl="0" indent="0" algn="l" rtl="0">
              <a:lnSpc>
                <a:spcPct val="115000"/>
              </a:lnSpc>
              <a:spcBef>
                <a:spcPts val="0"/>
              </a:spcBef>
              <a:spcAft>
                <a:spcPts val="0"/>
              </a:spcAft>
              <a:buSzPts val="1800"/>
              <a:buNone/>
            </a:pPr>
            <a:endParaRPr/>
          </a:p>
          <a:p>
            <a:pPr marL="0" lvl="0" indent="0" algn="l" rtl="0">
              <a:lnSpc>
                <a:spcPct val="115000"/>
              </a:lnSpc>
              <a:spcBef>
                <a:spcPts val="0"/>
              </a:spcBef>
              <a:spcAft>
                <a:spcPts val="0"/>
              </a:spcAft>
              <a:buSzPts val="1800"/>
              <a:buNone/>
            </a:pPr>
            <a:endParaRPr/>
          </a:p>
          <a:p>
            <a:pPr marL="0" lvl="0" indent="0" algn="l" rtl="0">
              <a:lnSpc>
                <a:spcPct val="115000"/>
              </a:lnSpc>
              <a:spcBef>
                <a:spcPts val="0"/>
              </a:spcBef>
              <a:spcAft>
                <a:spcPts val="0"/>
              </a:spcAft>
              <a:buSzPts val="1800"/>
              <a:buNone/>
            </a:pPr>
            <a:endParaRPr/>
          </a:p>
          <a:p>
            <a:pPr marL="285750" lvl="0" indent="-171450" algn="l" rtl="0">
              <a:lnSpc>
                <a:spcPct val="115000"/>
              </a:lnSpc>
              <a:spcBef>
                <a:spcPts val="0"/>
              </a:spcBef>
              <a:spcAft>
                <a:spcPts val="0"/>
              </a:spcAft>
              <a:buSzPts val="1800"/>
              <a:buNone/>
            </a:pPr>
            <a:endParaRPr/>
          </a:p>
          <a:p>
            <a:pPr marL="0" lvl="0" indent="0" algn="l" rtl="0">
              <a:lnSpc>
                <a:spcPct val="115000"/>
              </a:lnSpc>
              <a:spcBef>
                <a:spcPts val="0"/>
              </a:spcBef>
              <a:spcAft>
                <a:spcPts val="0"/>
              </a:spcAft>
              <a:buSzPts val="1800"/>
              <a:buNone/>
            </a:pPr>
            <a:endParaRPr/>
          </a:p>
          <a:p>
            <a:pPr marL="457200" lvl="1" indent="0" algn="l" rtl="0">
              <a:lnSpc>
                <a:spcPct val="115000"/>
              </a:lnSpc>
              <a:spcBef>
                <a:spcPts val="0"/>
              </a:spcBef>
              <a:spcAft>
                <a:spcPts val="0"/>
              </a:spcAft>
              <a:buSzPts val="1400"/>
              <a:buNone/>
            </a:pPr>
            <a:endParaRPr/>
          </a:p>
          <a:p>
            <a:pPr marL="457200" lvl="1" indent="0" algn="l" rtl="0">
              <a:lnSpc>
                <a:spcPct val="115000"/>
              </a:lnSpc>
              <a:spcBef>
                <a:spcPts val="0"/>
              </a:spcBef>
              <a:spcAft>
                <a:spcPts val="0"/>
              </a:spcAft>
              <a:buSzPts val="1400"/>
              <a:buNone/>
            </a:pPr>
            <a:endParaRPr/>
          </a:p>
          <a:p>
            <a:pPr marL="0" lvl="0" indent="0" algn="l" rtl="0">
              <a:lnSpc>
                <a:spcPct val="115000"/>
              </a:lnSpc>
              <a:spcBef>
                <a:spcPts val="0"/>
              </a:spcBef>
              <a:spcAft>
                <a:spcPts val="0"/>
              </a:spcAft>
              <a:buSzPts val="1800"/>
              <a:buNone/>
            </a:pPr>
            <a:endParaRPr/>
          </a:p>
          <a:p>
            <a:pPr marL="285750" lvl="0" indent="-171450" algn="l" rtl="0">
              <a:lnSpc>
                <a:spcPct val="115000"/>
              </a:lnSpc>
              <a:spcBef>
                <a:spcPts val="0"/>
              </a:spcBef>
              <a:spcAft>
                <a:spcPts val="0"/>
              </a:spcAft>
              <a:buSzPts val="1800"/>
              <a:buNone/>
            </a:pPr>
            <a:endParaRPr/>
          </a:p>
        </p:txBody>
      </p:sp>
      <p:pic>
        <p:nvPicPr>
          <p:cNvPr id="626" name="Google Shape;626;p90" descr="Snipping Tool"/>
          <p:cNvPicPr preferRelativeResize="0"/>
          <p:nvPr/>
        </p:nvPicPr>
        <p:blipFill rotWithShape="1">
          <a:blip r:embed="rId3">
            <a:alphaModFix/>
          </a:blip>
          <a:srcRect l="4596" t="26018" r="10310" b="20241"/>
          <a:stretch/>
        </p:blipFill>
        <p:spPr>
          <a:xfrm>
            <a:off x="407940" y="1864513"/>
            <a:ext cx="3586686" cy="1616063"/>
          </a:xfrm>
          <a:prstGeom prst="rect">
            <a:avLst/>
          </a:prstGeom>
          <a:noFill/>
          <a:ln>
            <a:noFill/>
          </a:ln>
        </p:spPr>
      </p:pic>
      <p:pic>
        <p:nvPicPr>
          <p:cNvPr id="627" name="Google Shape;627;p90" descr="Snipping Tool"/>
          <p:cNvPicPr preferRelativeResize="0"/>
          <p:nvPr/>
        </p:nvPicPr>
        <p:blipFill rotWithShape="1">
          <a:blip r:embed="rId4">
            <a:alphaModFix/>
          </a:blip>
          <a:srcRect l="9377" t="28807" r="14822" b="19818"/>
          <a:stretch/>
        </p:blipFill>
        <p:spPr>
          <a:xfrm>
            <a:off x="4784739" y="2009683"/>
            <a:ext cx="3538168" cy="1564662"/>
          </a:xfrm>
          <a:prstGeom prst="rect">
            <a:avLst/>
          </a:prstGeom>
          <a:noFill/>
          <a:ln>
            <a:noFill/>
          </a:ln>
        </p:spPr>
      </p:pic>
      <p:pic>
        <p:nvPicPr>
          <p:cNvPr id="628" name="Google Shape;628;p90" descr="Snipping Tool"/>
          <p:cNvPicPr preferRelativeResize="0"/>
          <p:nvPr/>
        </p:nvPicPr>
        <p:blipFill rotWithShape="1">
          <a:blip r:embed="rId5">
            <a:alphaModFix/>
          </a:blip>
          <a:srcRect l="20815" t="25397" r="19147" b="16988"/>
          <a:stretch/>
        </p:blipFill>
        <p:spPr>
          <a:xfrm>
            <a:off x="1108477" y="4342802"/>
            <a:ext cx="541175" cy="596796"/>
          </a:xfrm>
          <a:prstGeom prst="rect">
            <a:avLst/>
          </a:prstGeom>
          <a:noFill/>
          <a:ln>
            <a:noFill/>
          </a:ln>
        </p:spPr>
      </p:pic>
      <p:sp>
        <p:nvSpPr>
          <p:cNvPr id="629" name="Google Shape;629;p90"/>
          <p:cNvSpPr txBox="1"/>
          <p:nvPr/>
        </p:nvSpPr>
        <p:spPr>
          <a:xfrm>
            <a:off x="3325430" y="1496631"/>
            <a:ext cx="218521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Example: Stereoisomers </a:t>
            </a:r>
            <a:endParaRPr sz="1400" b="0" i="0" u="none" strike="noStrike" cap="none">
              <a:solidFill>
                <a:srgbClr val="000000"/>
              </a:solidFill>
              <a:latin typeface="Arial"/>
              <a:ea typeface="Arial"/>
              <a:cs typeface="Arial"/>
              <a:sym typeface="Arial"/>
            </a:endParaRPr>
          </a:p>
        </p:txBody>
      </p:sp>
      <p:sp>
        <p:nvSpPr>
          <p:cNvPr id="630" name="Google Shape;630;p90"/>
          <p:cNvSpPr txBox="1"/>
          <p:nvPr/>
        </p:nvSpPr>
        <p:spPr>
          <a:xfrm>
            <a:off x="379212" y="3708963"/>
            <a:ext cx="198644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Poorly soluble in water</a:t>
            </a:r>
            <a:endParaRPr sz="1400" b="0" i="0" u="none" strike="noStrike" cap="none">
              <a:solidFill>
                <a:srgbClr val="000000"/>
              </a:solidFill>
              <a:latin typeface="Arial"/>
              <a:ea typeface="Arial"/>
              <a:cs typeface="Arial"/>
              <a:sym typeface="Arial"/>
            </a:endParaRPr>
          </a:p>
        </p:txBody>
      </p:sp>
      <p:sp>
        <p:nvSpPr>
          <p:cNvPr id="631" name="Google Shape;631;p90"/>
          <p:cNvSpPr txBox="1"/>
          <p:nvPr/>
        </p:nvSpPr>
        <p:spPr>
          <a:xfrm>
            <a:off x="689307" y="4002255"/>
            <a:ext cx="149752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Anti-cancer drug</a:t>
            </a:r>
            <a:endParaRPr sz="1400" b="0" i="0" u="none" strike="noStrike" cap="none">
              <a:solidFill>
                <a:srgbClr val="000000"/>
              </a:solidFill>
              <a:latin typeface="Arial"/>
              <a:ea typeface="Arial"/>
              <a:cs typeface="Arial"/>
              <a:sym typeface="Arial"/>
            </a:endParaRPr>
          </a:p>
        </p:txBody>
      </p:sp>
      <p:sp>
        <p:nvSpPr>
          <p:cNvPr id="632" name="Google Shape;632;p90"/>
          <p:cNvSpPr txBox="1"/>
          <p:nvPr/>
        </p:nvSpPr>
        <p:spPr>
          <a:xfrm>
            <a:off x="2473841" y="3695583"/>
            <a:ext cx="127951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Water soluble</a:t>
            </a:r>
            <a:endParaRPr sz="1400" b="0" i="0" u="none" strike="noStrike" cap="none">
              <a:solidFill>
                <a:srgbClr val="000000"/>
              </a:solidFill>
              <a:latin typeface="Arial"/>
              <a:ea typeface="Arial"/>
              <a:cs typeface="Arial"/>
              <a:sym typeface="Arial"/>
            </a:endParaRPr>
          </a:p>
        </p:txBody>
      </p:sp>
      <p:sp>
        <p:nvSpPr>
          <p:cNvPr id="633" name="Google Shape;633;p90"/>
          <p:cNvSpPr txBox="1"/>
          <p:nvPr/>
        </p:nvSpPr>
        <p:spPr>
          <a:xfrm>
            <a:off x="2405501" y="3997905"/>
            <a:ext cx="221406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No important medical use</a:t>
            </a:r>
            <a:endParaRPr sz="1400" b="0" i="0" u="none" strike="noStrike" cap="none">
              <a:solidFill>
                <a:srgbClr val="000000"/>
              </a:solidFill>
              <a:latin typeface="Arial"/>
              <a:ea typeface="Arial"/>
              <a:cs typeface="Arial"/>
              <a:sym typeface="Arial"/>
            </a:endParaRPr>
          </a:p>
        </p:txBody>
      </p:sp>
      <p:sp>
        <p:nvSpPr>
          <p:cNvPr id="634" name="Google Shape;634;p90"/>
          <p:cNvSpPr txBox="1">
            <a:spLocks noGrp="1"/>
          </p:cNvSpPr>
          <p:nvPr>
            <p:ph type="title"/>
          </p:nvPr>
        </p:nvSpPr>
        <p:spPr>
          <a:xfrm>
            <a:off x="311700" y="64025"/>
            <a:ext cx="8520600" cy="57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rgbClr val="000000"/>
                </a:solidFill>
              </a:rPr>
              <a:t>Spatial/3D graphs: Motivation</a:t>
            </a:r>
            <a:endParaRPr sz="2500">
              <a:solidFill>
                <a:srgbClr val="0000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91"/>
          <p:cNvSpPr txBox="1">
            <a:spLocks noGrp="1"/>
          </p:cNvSpPr>
          <p:nvPr>
            <p:ph type="body" idx="1"/>
          </p:nvPr>
        </p:nvSpPr>
        <p:spPr>
          <a:xfrm>
            <a:off x="311700" y="695275"/>
            <a:ext cx="8520600" cy="829500"/>
          </a:xfrm>
          <a:prstGeom prst="rect">
            <a:avLst/>
          </a:prstGeom>
          <a:noFill/>
          <a:ln>
            <a:noFill/>
          </a:ln>
        </p:spPr>
        <p:txBody>
          <a:bodyPr spcFirstLastPara="1" wrap="square" lIns="91425" tIns="91425" rIns="91425" bIns="91425" anchor="t" anchorCtr="0">
            <a:noAutofit/>
          </a:bodyPr>
          <a:lstStyle/>
          <a:p>
            <a:pPr marL="285750" lvl="0" indent="-285750" algn="l" rtl="0">
              <a:lnSpc>
                <a:spcPct val="115000"/>
              </a:lnSpc>
              <a:spcBef>
                <a:spcPts val="0"/>
              </a:spcBef>
              <a:spcAft>
                <a:spcPts val="0"/>
              </a:spcAft>
              <a:buSzPts val="1800"/>
              <a:buChar char="●"/>
            </a:pPr>
            <a:r>
              <a:rPr lang="en"/>
              <a:t>Spatial information is (part of) the label to predict</a:t>
            </a:r>
            <a:endParaRPr/>
          </a:p>
          <a:p>
            <a:pPr marL="0" lvl="0" indent="0" algn="l" rtl="0">
              <a:lnSpc>
                <a:spcPct val="115000"/>
              </a:lnSpc>
              <a:spcBef>
                <a:spcPts val="0"/>
              </a:spcBef>
              <a:spcAft>
                <a:spcPts val="0"/>
              </a:spcAft>
              <a:buNone/>
            </a:pPr>
            <a:r>
              <a:rPr lang="en"/>
              <a:t>       For instance, 3D shapes/surfaces that are important for protein function</a:t>
            </a:r>
            <a:endParaRPr/>
          </a:p>
          <a:p>
            <a:pPr marL="285750" lvl="0" indent="-171450" algn="l" rtl="0">
              <a:lnSpc>
                <a:spcPct val="115000"/>
              </a:lnSpc>
              <a:spcBef>
                <a:spcPts val="0"/>
              </a:spcBef>
              <a:spcAft>
                <a:spcPts val="0"/>
              </a:spcAft>
              <a:buSzPts val="1800"/>
              <a:buNone/>
            </a:pPr>
            <a:endParaRPr/>
          </a:p>
          <a:p>
            <a:pPr marL="0" lvl="0" indent="0" algn="l" rtl="0">
              <a:lnSpc>
                <a:spcPct val="115000"/>
              </a:lnSpc>
              <a:spcBef>
                <a:spcPts val="0"/>
              </a:spcBef>
              <a:spcAft>
                <a:spcPts val="0"/>
              </a:spcAft>
              <a:buSzPts val="1800"/>
              <a:buNone/>
            </a:pPr>
            <a:endParaRPr/>
          </a:p>
          <a:p>
            <a:pPr marL="285750" lvl="0" indent="-171450" algn="l" rtl="0">
              <a:lnSpc>
                <a:spcPct val="115000"/>
              </a:lnSpc>
              <a:spcBef>
                <a:spcPts val="0"/>
              </a:spcBef>
              <a:spcAft>
                <a:spcPts val="0"/>
              </a:spcAft>
              <a:buSzPts val="1800"/>
              <a:buNone/>
            </a:pPr>
            <a:endParaRPr/>
          </a:p>
          <a:p>
            <a:pPr marL="457200" lvl="1" indent="0" algn="l" rtl="0">
              <a:lnSpc>
                <a:spcPct val="115000"/>
              </a:lnSpc>
              <a:spcBef>
                <a:spcPts val="0"/>
              </a:spcBef>
              <a:spcAft>
                <a:spcPts val="0"/>
              </a:spcAft>
              <a:buSzPts val="1400"/>
              <a:buNone/>
            </a:pPr>
            <a:endParaRPr/>
          </a:p>
          <a:p>
            <a:pPr marL="457200" lvl="1" indent="0" algn="l" rtl="0">
              <a:lnSpc>
                <a:spcPct val="115000"/>
              </a:lnSpc>
              <a:spcBef>
                <a:spcPts val="0"/>
              </a:spcBef>
              <a:spcAft>
                <a:spcPts val="0"/>
              </a:spcAft>
              <a:buSzPts val="1400"/>
              <a:buNone/>
            </a:pPr>
            <a:endParaRPr/>
          </a:p>
          <a:p>
            <a:pPr marL="0" lvl="0" indent="0" algn="l" rtl="0">
              <a:lnSpc>
                <a:spcPct val="115000"/>
              </a:lnSpc>
              <a:spcBef>
                <a:spcPts val="0"/>
              </a:spcBef>
              <a:spcAft>
                <a:spcPts val="0"/>
              </a:spcAft>
              <a:buSzPts val="1800"/>
              <a:buNone/>
            </a:pPr>
            <a:endParaRPr/>
          </a:p>
          <a:p>
            <a:pPr marL="285750" lvl="0" indent="-171450" algn="l" rtl="0">
              <a:lnSpc>
                <a:spcPct val="115000"/>
              </a:lnSpc>
              <a:spcBef>
                <a:spcPts val="0"/>
              </a:spcBef>
              <a:spcAft>
                <a:spcPts val="0"/>
              </a:spcAft>
              <a:buSzPts val="1800"/>
              <a:buNone/>
            </a:pPr>
            <a:endParaRPr/>
          </a:p>
        </p:txBody>
      </p:sp>
      <p:pic>
        <p:nvPicPr>
          <p:cNvPr id="640" name="Google Shape;640;p91" descr="Snipping Tool"/>
          <p:cNvPicPr preferRelativeResize="0"/>
          <p:nvPr/>
        </p:nvPicPr>
        <p:blipFill rotWithShape="1">
          <a:blip r:embed="rId3">
            <a:alphaModFix/>
          </a:blip>
          <a:srcRect l="15100" t="19084" r="15841" b="7991"/>
          <a:stretch/>
        </p:blipFill>
        <p:spPr>
          <a:xfrm>
            <a:off x="485974" y="1597150"/>
            <a:ext cx="2205225" cy="3393949"/>
          </a:xfrm>
          <a:prstGeom prst="rect">
            <a:avLst/>
          </a:prstGeom>
          <a:noFill/>
          <a:ln>
            <a:noFill/>
          </a:ln>
        </p:spPr>
      </p:pic>
      <p:sp>
        <p:nvSpPr>
          <p:cNvPr id="641" name="Google Shape;641;p91"/>
          <p:cNvSpPr/>
          <p:nvPr/>
        </p:nvSpPr>
        <p:spPr>
          <a:xfrm>
            <a:off x="2222056" y="4528401"/>
            <a:ext cx="31710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i="0" u="none" strike="noStrike" cap="none">
                <a:solidFill>
                  <a:srgbClr val="000000"/>
                </a:solidFill>
                <a:latin typeface="Lato"/>
                <a:ea typeface="Lato"/>
                <a:cs typeface="Lato"/>
                <a:sym typeface="Lato"/>
              </a:rPr>
              <a:t>Example: Protein Structure</a:t>
            </a:r>
            <a:endParaRPr sz="1400" i="0" u="none" strike="noStrike" cap="none">
              <a:solidFill>
                <a:srgbClr val="000000"/>
              </a:solidFill>
              <a:latin typeface="Lato"/>
              <a:ea typeface="Lato"/>
              <a:cs typeface="Lato"/>
              <a:sym typeface="Lato"/>
            </a:endParaRPr>
          </a:p>
        </p:txBody>
      </p:sp>
      <p:sp>
        <p:nvSpPr>
          <p:cNvPr id="642" name="Google Shape;642;p91"/>
          <p:cNvSpPr/>
          <p:nvPr/>
        </p:nvSpPr>
        <p:spPr>
          <a:xfrm>
            <a:off x="3731942" y="1924606"/>
            <a:ext cx="913200" cy="2164800"/>
          </a:xfrm>
          <a:prstGeom prst="curvedLeftArrow">
            <a:avLst>
              <a:gd name="adj1" fmla="val 25000"/>
              <a:gd name="adj2" fmla="val 50000"/>
              <a:gd name="adj3" fmla="val 25000"/>
            </a:avLst>
          </a:prstGeom>
          <a:solidFill>
            <a:schemeClr val="accent1"/>
          </a:solidFill>
          <a:ln w="25400" cap="flat" cmpd="sng">
            <a:solidFill>
              <a:srgbClr val="3061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643" name="Google Shape;643;p91"/>
          <p:cNvSpPr/>
          <p:nvPr/>
        </p:nvSpPr>
        <p:spPr>
          <a:xfrm>
            <a:off x="2613611" y="1924603"/>
            <a:ext cx="913200" cy="2164800"/>
          </a:xfrm>
          <a:prstGeom prst="curvedLeftArrow">
            <a:avLst>
              <a:gd name="adj1" fmla="val 25000"/>
              <a:gd name="adj2" fmla="val 50000"/>
              <a:gd name="adj3" fmla="val 25000"/>
            </a:avLst>
          </a:prstGeom>
          <a:gradFill>
            <a:gsLst>
              <a:gs pos="0">
                <a:srgbClr val="81AFFF"/>
              </a:gs>
              <a:gs pos="35000">
                <a:srgbClr val="A6C5FF"/>
              </a:gs>
              <a:gs pos="100000">
                <a:srgbClr val="DBE5FF"/>
              </a:gs>
            </a:gsLst>
            <a:lin ang="16200000" scaled="0"/>
          </a:gradFill>
          <a:ln w="9525" cap="flat" cmpd="sng">
            <a:solidFill>
              <a:srgbClr val="3B7FF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644" name="Google Shape;644;p91" descr="Snipping Tool"/>
          <p:cNvPicPr preferRelativeResize="0"/>
          <p:nvPr/>
        </p:nvPicPr>
        <p:blipFill rotWithShape="1">
          <a:blip r:embed="rId4">
            <a:alphaModFix/>
          </a:blip>
          <a:srcRect l="21844" t="33637" r="32096" b="21008"/>
          <a:stretch/>
        </p:blipFill>
        <p:spPr>
          <a:xfrm>
            <a:off x="2962744" y="1520947"/>
            <a:ext cx="2451625" cy="2642320"/>
          </a:xfrm>
          <a:prstGeom prst="rect">
            <a:avLst/>
          </a:prstGeom>
          <a:noFill/>
          <a:ln>
            <a:noFill/>
          </a:ln>
        </p:spPr>
      </p:pic>
      <p:sp>
        <p:nvSpPr>
          <p:cNvPr id="645" name="Google Shape;645;p91"/>
          <p:cNvSpPr/>
          <p:nvPr/>
        </p:nvSpPr>
        <p:spPr>
          <a:xfrm>
            <a:off x="2687300" y="1520950"/>
            <a:ext cx="1220400" cy="63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600" i="0" u="none" strike="noStrike" cap="none">
                <a:solidFill>
                  <a:schemeClr val="accent1"/>
                </a:solidFill>
                <a:latin typeface="Lato"/>
                <a:ea typeface="Lato"/>
                <a:cs typeface="Lato"/>
                <a:sym typeface="Lato"/>
              </a:rPr>
              <a:t>AlphaFold </a:t>
            </a:r>
            <a:endParaRPr sz="1600" i="0" u="none" strike="noStrike" cap="none">
              <a:solidFill>
                <a:schemeClr val="accent1"/>
              </a:solidFill>
              <a:latin typeface="Lato"/>
              <a:ea typeface="Lato"/>
              <a:cs typeface="Lato"/>
              <a:sym typeface="Lato"/>
            </a:endParaRPr>
          </a:p>
          <a:p>
            <a:pPr marL="0" marR="0" lvl="0" indent="0" algn="ctr" rtl="0">
              <a:lnSpc>
                <a:spcPct val="100000"/>
              </a:lnSpc>
              <a:spcBef>
                <a:spcPts val="0"/>
              </a:spcBef>
              <a:spcAft>
                <a:spcPts val="0"/>
              </a:spcAft>
              <a:buNone/>
            </a:pPr>
            <a:r>
              <a:rPr lang="en" sz="1600" i="0" u="none" strike="noStrike" cap="none">
                <a:solidFill>
                  <a:schemeClr val="accent1"/>
                </a:solidFill>
                <a:latin typeface="Lato"/>
                <a:ea typeface="Lato"/>
                <a:cs typeface="Lato"/>
                <a:sym typeface="Lato"/>
              </a:rPr>
              <a:t>(2020)</a:t>
            </a:r>
            <a:endParaRPr sz="1600" i="0" u="none" strike="noStrike" cap="none">
              <a:solidFill>
                <a:schemeClr val="accent1"/>
              </a:solidFill>
              <a:latin typeface="Lato"/>
              <a:ea typeface="Lato"/>
              <a:cs typeface="Lato"/>
              <a:sym typeface="Lato"/>
            </a:endParaRPr>
          </a:p>
        </p:txBody>
      </p:sp>
      <p:sp>
        <p:nvSpPr>
          <p:cNvPr id="646" name="Google Shape;646;p91"/>
          <p:cNvSpPr/>
          <p:nvPr/>
        </p:nvSpPr>
        <p:spPr>
          <a:xfrm>
            <a:off x="4007925" y="1520950"/>
            <a:ext cx="1220400" cy="57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600" i="0" u="none" strike="noStrike" cap="none">
                <a:solidFill>
                  <a:schemeClr val="accent1"/>
                </a:solidFill>
                <a:latin typeface="Lato"/>
                <a:ea typeface="Lato"/>
                <a:cs typeface="Lato"/>
                <a:sym typeface="Lato"/>
              </a:rPr>
              <a:t>AlphaFold2 </a:t>
            </a:r>
            <a:endParaRPr sz="1600" i="0" u="none" strike="noStrike" cap="none">
              <a:solidFill>
                <a:schemeClr val="accent1"/>
              </a:solidFill>
              <a:latin typeface="Lato"/>
              <a:ea typeface="Lato"/>
              <a:cs typeface="Lato"/>
              <a:sym typeface="Lato"/>
            </a:endParaRPr>
          </a:p>
          <a:p>
            <a:pPr marL="0" marR="0" lvl="0" indent="0" algn="ctr" rtl="0">
              <a:lnSpc>
                <a:spcPct val="100000"/>
              </a:lnSpc>
              <a:spcBef>
                <a:spcPts val="0"/>
              </a:spcBef>
              <a:spcAft>
                <a:spcPts val="0"/>
              </a:spcAft>
              <a:buNone/>
            </a:pPr>
            <a:r>
              <a:rPr lang="en" sz="1600" i="0" u="none" strike="noStrike" cap="none">
                <a:solidFill>
                  <a:schemeClr val="accent1"/>
                </a:solidFill>
                <a:latin typeface="Lato"/>
                <a:ea typeface="Lato"/>
                <a:cs typeface="Lato"/>
                <a:sym typeface="Lato"/>
              </a:rPr>
              <a:t>(2021)</a:t>
            </a:r>
            <a:endParaRPr sz="1600" i="0" u="none" strike="noStrike" cap="none">
              <a:solidFill>
                <a:schemeClr val="accent1"/>
              </a:solidFill>
              <a:latin typeface="Lato"/>
              <a:ea typeface="Lato"/>
              <a:cs typeface="Lato"/>
              <a:sym typeface="Lato"/>
            </a:endParaRPr>
          </a:p>
        </p:txBody>
      </p:sp>
      <p:sp>
        <p:nvSpPr>
          <p:cNvPr id="647" name="Google Shape;647;p91"/>
          <p:cNvSpPr txBox="1"/>
          <p:nvPr/>
        </p:nvSpPr>
        <p:spPr>
          <a:xfrm>
            <a:off x="2795694" y="2519518"/>
            <a:ext cx="9909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100" i="0" u="none" strike="noStrike" cap="none">
                <a:solidFill>
                  <a:srgbClr val="000000"/>
                </a:solidFill>
                <a:latin typeface="Lato"/>
                <a:ea typeface="Lato"/>
                <a:cs typeface="Lato"/>
                <a:sym typeface="Lato"/>
              </a:rPr>
              <a:t>2D graphs</a:t>
            </a:r>
            <a:endParaRPr>
              <a:latin typeface="Lato"/>
              <a:ea typeface="Lato"/>
              <a:cs typeface="Lato"/>
              <a:sym typeface="Lato"/>
            </a:endParaRPr>
          </a:p>
          <a:p>
            <a:pPr marL="0" marR="0" lvl="0" indent="0" algn="l" rtl="0">
              <a:lnSpc>
                <a:spcPct val="100000"/>
              </a:lnSpc>
              <a:spcBef>
                <a:spcPts val="0"/>
              </a:spcBef>
              <a:spcAft>
                <a:spcPts val="0"/>
              </a:spcAft>
              <a:buNone/>
            </a:pPr>
            <a:r>
              <a:rPr lang="en" sz="1100" i="0" u="none" strike="noStrike" cap="none">
                <a:solidFill>
                  <a:srgbClr val="000000"/>
                </a:solidFill>
                <a:latin typeface="Lato"/>
                <a:ea typeface="Lato"/>
                <a:cs typeface="Lato"/>
                <a:sym typeface="Lato"/>
              </a:rPr>
              <a:t>(Distograms)</a:t>
            </a:r>
            <a:endParaRPr sz="1100" i="0" u="none" strike="noStrike" cap="none">
              <a:solidFill>
                <a:srgbClr val="000000"/>
              </a:solidFill>
              <a:latin typeface="Lato"/>
              <a:ea typeface="Lato"/>
              <a:cs typeface="Lato"/>
              <a:sym typeface="Lato"/>
            </a:endParaRPr>
          </a:p>
        </p:txBody>
      </p:sp>
      <p:sp>
        <p:nvSpPr>
          <p:cNvPr id="648" name="Google Shape;648;p91"/>
          <p:cNvSpPr txBox="1"/>
          <p:nvPr/>
        </p:nvSpPr>
        <p:spPr>
          <a:xfrm>
            <a:off x="2386410" y="4291979"/>
            <a:ext cx="8355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100" i="0" u="none" strike="noStrike" cap="none">
                <a:solidFill>
                  <a:srgbClr val="000000"/>
                </a:solidFill>
                <a:latin typeface="Lato"/>
                <a:ea typeface="Lato"/>
                <a:cs typeface="Lato"/>
                <a:sym typeface="Lato"/>
              </a:rPr>
              <a:t>3D graphs</a:t>
            </a:r>
            <a:endParaRPr>
              <a:latin typeface="Lato"/>
              <a:ea typeface="Lato"/>
              <a:cs typeface="Lato"/>
              <a:sym typeface="Lato"/>
            </a:endParaRPr>
          </a:p>
        </p:txBody>
      </p:sp>
      <p:pic>
        <p:nvPicPr>
          <p:cNvPr id="649" name="Google Shape;649;p91"/>
          <p:cNvPicPr preferRelativeResize="0"/>
          <p:nvPr/>
        </p:nvPicPr>
        <p:blipFill rotWithShape="1">
          <a:blip r:embed="rId5">
            <a:alphaModFix/>
          </a:blip>
          <a:srcRect l="53040"/>
          <a:stretch/>
        </p:blipFill>
        <p:spPr>
          <a:xfrm>
            <a:off x="6342300" y="1702925"/>
            <a:ext cx="2083550" cy="2727898"/>
          </a:xfrm>
          <a:prstGeom prst="rect">
            <a:avLst/>
          </a:prstGeom>
          <a:noFill/>
          <a:ln>
            <a:noFill/>
          </a:ln>
        </p:spPr>
      </p:pic>
      <p:sp>
        <p:nvSpPr>
          <p:cNvPr id="650" name="Google Shape;650;p91"/>
          <p:cNvSpPr/>
          <p:nvPr/>
        </p:nvSpPr>
        <p:spPr>
          <a:xfrm>
            <a:off x="5531250" y="4428650"/>
            <a:ext cx="3495000" cy="507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i="0" u="none" strike="noStrike" cap="none">
                <a:solidFill>
                  <a:srgbClr val="000000"/>
                </a:solidFill>
                <a:latin typeface="Lato"/>
                <a:ea typeface="Lato"/>
                <a:cs typeface="Lato"/>
                <a:sym typeface="Lato"/>
              </a:rPr>
              <a:t>Example: </a:t>
            </a:r>
            <a:r>
              <a:rPr lang="en">
                <a:latin typeface="Lato"/>
                <a:ea typeface="Lato"/>
                <a:cs typeface="Lato"/>
                <a:sym typeface="Lato"/>
              </a:rPr>
              <a:t>The highlighted pocket is the active site of the enzyme</a:t>
            </a:r>
            <a:endParaRPr sz="1400" i="0" u="none" strike="noStrike" cap="none">
              <a:solidFill>
                <a:srgbClr val="000000"/>
              </a:solidFill>
              <a:latin typeface="Lato"/>
              <a:ea typeface="Lato"/>
              <a:cs typeface="Lato"/>
              <a:sym typeface="Lato"/>
            </a:endParaRPr>
          </a:p>
        </p:txBody>
      </p:sp>
      <p:sp>
        <p:nvSpPr>
          <p:cNvPr id="651" name="Google Shape;651;p91"/>
          <p:cNvSpPr txBox="1">
            <a:spLocks noGrp="1"/>
          </p:cNvSpPr>
          <p:nvPr>
            <p:ph type="title"/>
          </p:nvPr>
        </p:nvSpPr>
        <p:spPr>
          <a:xfrm>
            <a:off x="311700" y="64025"/>
            <a:ext cx="8520600" cy="57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rgbClr val="000000"/>
                </a:solidFill>
              </a:rPr>
              <a:t>Spatial/3D graphs: Motivation</a:t>
            </a:r>
            <a:endParaRPr sz="2500">
              <a:solidFill>
                <a:srgbClr val="0000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pic>
        <p:nvPicPr>
          <p:cNvPr id="657" name="Google Shape;657;p92"/>
          <p:cNvPicPr preferRelativeResize="0"/>
          <p:nvPr/>
        </p:nvPicPr>
        <p:blipFill rotWithShape="1">
          <a:blip r:embed="rId3">
            <a:alphaModFix/>
          </a:blip>
          <a:srcRect l="54328" r="-381"/>
          <a:stretch/>
        </p:blipFill>
        <p:spPr>
          <a:xfrm>
            <a:off x="3174380" y="2848594"/>
            <a:ext cx="2634474" cy="1860632"/>
          </a:xfrm>
          <a:prstGeom prst="rect">
            <a:avLst/>
          </a:prstGeom>
          <a:noFill/>
          <a:ln>
            <a:noFill/>
          </a:ln>
        </p:spPr>
      </p:pic>
      <p:pic>
        <p:nvPicPr>
          <p:cNvPr id="658" name="Google Shape;658;p92"/>
          <p:cNvPicPr preferRelativeResize="0"/>
          <p:nvPr/>
        </p:nvPicPr>
        <p:blipFill rotWithShape="1">
          <a:blip r:embed="rId4">
            <a:alphaModFix/>
          </a:blip>
          <a:srcRect l="59531" r="-386"/>
          <a:stretch/>
        </p:blipFill>
        <p:spPr>
          <a:xfrm>
            <a:off x="611723" y="2702603"/>
            <a:ext cx="1909372" cy="1970963"/>
          </a:xfrm>
          <a:prstGeom prst="rect">
            <a:avLst/>
          </a:prstGeom>
          <a:noFill/>
          <a:ln>
            <a:noFill/>
          </a:ln>
        </p:spPr>
      </p:pic>
      <p:pic>
        <p:nvPicPr>
          <p:cNvPr id="659" name="Google Shape;659;p92"/>
          <p:cNvPicPr preferRelativeResize="0"/>
          <p:nvPr/>
        </p:nvPicPr>
        <p:blipFill rotWithShape="1">
          <a:blip r:embed="rId3">
            <a:alphaModFix/>
          </a:blip>
          <a:srcRect r="46710"/>
          <a:stretch/>
        </p:blipFill>
        <p:spPr>
          <a:xfrm>
            <a:off x="2727428" y="818419"/>
            <a:ext cx="3048467" cy="1860632"/>
          </a:xfrm>
          <a:prstGeom prst="rect">
            <a:avLst/>
          </a:prstGeom>
          <a:noFill/>
          <a:ln>
            <a:noFill/>
          </a:ln>
        </p:spPr>
      </p:pic>
      <p:pic>
        <p:nvPicPr>
          <p:cNvPr id="660" name="Google Shape;660;p92"/>
          <p:cNvPicPr preferRelativeResize="0"/>
          <p:nvPr/>
        </p:nvPicPr>
        <p:blipFill rotWithShape="1">
          <a:blip r:embed="rId4">
            <a:alphaModFix/>
          </a:blip>
          <a:srcRect r="54904"/>
          <a:stretch/>
        </p:blipFill>
        <p:spPr>
          <a:xfrm>
            <a:off x="611723" y="708224"/>
            <a:ext cx="2107583" cy="1970963"/>
          </a:xfrm>
          <a:prstGeom prst="rect">
            <a:avLst/>
          </a:prstGeom>
          <a:noFill/>
          <a:ln>
            <a:noFill/>
          </a:ln>
        </p:spPr>
      </p:pic>
      <p:cxnSp>
        <p:nvCxnSpPr>
          <p:cNvPr id="661" name="Google Shape;661;p92"/>
          <p:cNvCxnSpPr/>
          <p:nvPr/>
        </p:nvCxnSpPr>
        <p:spPr>
          <a:xfrm>
            <a:off x="407482" y="2815141"/>
            <a:ext cx="8244900" cy="0"/>
          </a:xfrm>
          <a:prstGeom prst="straightConnector1">
            <a:avLst/>
          </a:prstGeom>
          <a:noFill/>
          <a:ln w="9525" cap="flat" cmpd="sng">
            <a:solidFill>
              <a:srgbClr val="7F7F7F"/>
            </a:solidFill>
            <a:prstDash val="solid"/>
            <a:miter lim="800000"/>
            <a:headEnd type="none" w="sm" len="sm"/>
            <a:tailEnd type="none" w="sm" len="sm"/>
          </a:ln>
        </p:spPr>
      </p:cxnSp>
      <p:sp>
        <p:nvSpPr>
          <p:cNvPr id="662" name="Google Shape;662;p92"/>
          <p:cNvSpPr txBox="1"/>
          <p:nvPr/>
        </p:nvSpPr>
        <p:spPr>
          <a:xfrm>
            <a:off x="6087539" y="848488"/>
            <a:ext cx="2565000" cy="1523700"/>
          </a:xfrm>
          <a:prstGeom prst="rect">
            <a:avLst/>
          </a:prstGeom>
          <a:noFill/>
          <a:ln>
            <a:noFill/>
          </a:ln>
        </p:spPr>
        <p:txBody>
          <a:bodyPr spcFirstLastPara="1" wrap="square" lIns="68575" tIns="34275" rIns="68575" bIns="34275" anchor="t" anchorCtr="0">
            <a:spAutoFit/>
          </a:bodyPr>
          <a:lstStyle/>
          <a:p>
            <a:pPr marL="0" marR="0" lvl="0" indent="0" algn="l" rtl="0">
              <a:lnSpc>
                <a:spcPct val="115000"/>
              </a:lnSpc>
              <a:spcBef>
                <a:spcPts val="0"/>
              </a:spcBef>
              <a:spcAft>
                <a:spcPts val="0"/>
              </a:spcAft>
              <a:buNone/>
            </a:pPr>
            <a:r>
              <a:rPr lang="en" sz="1400">
                <a:solidFill>
                  <a:schemeClr val="dk1"/>
                </a:solidFill>
                <a:latin typeface="Lato"/>
                <a:ea typeface="Lato"/>
                <a:cs typeface="Lato"/>
                <a:sym typeface="Lato"/>
              </a:rPr>
              <a:t>Euclidean (extrinsic) convolution</a:t>
            </a:r>
            <a:endParaRPr sz="1100">
              <a:latin typeface="Lato"/>
              <a:ea typeface="Lato"/>
              <a:cs typeface="Lato"/>
              <a:sym typeface="Lato"/>
            </a:endParaRPr>
          </a:p>
          <a:p>
            <a:pPr marL="215900" marR="0" lvl="0" indent="-215900" algn="l" rtl="0">
              <a:lnSpc>
                <a:spcPct val="115000"/>
              </a:lnSpc>
              <a:spcBef>
                <a:spcPts val="0"/>
              </a:spcBef>
              <a:spcAft>
                <a:spcPts val="0"/>
              </a:spcAft>
              <a:buClr>
                <a:schemeClr val="dk1"/>
              </a:buClr>
              <a:buSzPts val="1400"/>
              <a:buFont typeface="Lato"/>
              <a:buChar char="•"/>
            </a:pPr>
            <a:r>
              <a:rPr lang="en" sz="1400">
                <a:solidFill>
                  <a:schemeClr val="dk1"/>
                </a:solidFill>
                <a:latin typeface="Lato"/>
                <a:ea typeface="Lato"/>
                <a:cs typeface="Lato"/>
                <a:sym typeface="Lato"/>
              </a:rPr>
              <a:t>Take data in its Euclidean representation</a:t>
            </a:r>
            <a:endParaRPr sz="1100">
              <a:latin typeface="Lato"/>
              <a:ea typeface="Lato"/>
              <a:cs typeface="Lato"/>
              <a:sym typeface="Lato"/>
            </a:endParaRPr>
          </a:p>
          <a:p>
            <a:pPr marL="215900" marR="0" lvl="0" indent="-215900" algn="l" rtl="0">
              <a:lnSpc>
                <a:spcPct val="115000"/>
              </a:lnSpc>
              <a:spcBef>
                <a:spcPts val="0"/>
              </a:spcBef>
              <a:spcAft>
                <a:spcPts val="0"/>
              </a:spcAft>
              <a:buClr>
                <a:schemeClr val="dk1"/>
              </a:buClr>
              <a:buSzPts val="1400"/>
              <a:buFont typeface="Lato"/>
              <a:buChar char="•"/>
            </a:pPr>
            <a:r>
              <a:rPr lang="en" sz="1400">
                <a:solidFill>
                  <a:schemeClr val="dk1"/>
                </a:solidFill>
                <a:latin typeface="Lato"/>
                <a:ea typeface="Lato"/>
                <a:cs typeface="Lato"/>
                <a:sym typeface="Lato"/>
              </a:rPr>
              <a:t>NOT invariant to deformations</a:t>
            </a:r>
            <a:endParaRPr sz="1100">
              <a:latin typeface="Lato"/>
              <a:ea typeface="Lato"/>
              <a:cs typeface="Lato"/>
              <a:sym typeface="Lato"/>
            </a:endParaRPr>
          </a:p>
        </p:txBody>
      </p:sp>
      <p:sp>
        <p:nvSpPr>
          <p:cNvPr id="663" name="Google Shape;663;p92"/>
          <p:cNvSpPr txBox="1"/>
          <p:nvPr/>
        </p:nvSpPr>
        <p:spPr>
          <a:xfrm>
            <a:off x="416226" y="891875"/>
            <a:ext cx="648600" cy="5001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400">
                <a:solidFill>
                  <a:schemeClr val="dk1"/>
                </a:solidFill>
                <a:latin typeface="Lato"/>
                <a:ea typeface="Lato"/>
                <a:cs typeface="Lato"/>
                <a:sym typeface="Lato"/>
              </a:rPr>
              <a:t>2D</a:t>
            </a:r>
            <a:r>
              <a:rPr lang="en">
                <a:solidFill>
                  <a:schemeClr val="dk1"/>
                </a:solidFill>
                <a:latin typeface="Lato"/>
                <a:ea typeface="Lato"/>
                <a:cs typeface="Lato"/>
                <a:sym typeface="Lato"/>
              </a:rPr>
              <a:t> </a:t>
            </a:r>
            <a:r>
              <a:rPr lang="en" sz="1400">
                <a:solidFill>
                  <a:schemeClr val="dk1"/>
                </a:solidFill>
                <a:latin typeface="Lato"/>
                <a:ea typeface="Lato"/>
                <a:cs typeface="Lato"/>
                <a:sym typeface="Lato"/>
              </a:rPr>
              <a:t>kernel</a:t>
            </a:r>
            <a:endParaRPr sz="1100">
              <a:latin typeface="Lato"/>
              <a:ea typeface="Lato"/>
              <a:cs typeface="Lato"/>
              <a:sym typeface="Lato"/>
            </a:endParaRPr>
          </a:p>
        </p:txBody>
      </p:sp>
      <p:sp>
        <p:nvSpPr>
          <p:cNvPr id="664" name="Google Shape;664;p92"/>
          <p:cNvSpPr txBox="1"/>
          <p:nvPr/>
        </p:nvSpPr>
        <p:spPr>
          <a:xfrm>
            <a:off x="2691073" y="891875"/>
            <a:ext cx="648600" cy="5001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400">
                <a:solidFill>
                  <a:schemeClr val="dk1"/>
                </a:solidFill>
                <a:latin typeface="Lato"/>
                <a:ea typeface="Lato"/>
                <a:cs typeface="Lato"/>
                <a:sym typeface="Lato"/>
              </a:rPr>
              <a:t>3D kernel</a:t>
            </a:r>
            <a:endParaRPr sz="1100">
              <a:latin typeface="Lato"/>
              <a:ea typeface="Lato"/>
              <a:cs typeface="Lato"/>
              <a:sym typeface="Lato"/>
            </a:endParaRPr>
          </a:p>
        </p:txBody>
      </p:sp>
      <p:sp>
        <p:nvSpPr>
          <p:cNvPr id="665" name="Google Shape;665;p92"/>
          <p:cNvSpPr txBox="1"/>
          <p:nvPr/>
        </p:nvSpPr>
        <p:spPr>
          <a:xfrm>
            <a:off x="6087549" y="2940600"/>
            <a:ext cx="2565000" cy="1275900"/>
          </a:xfrm>
          <a:prstGeom prst="rect">
            <a:avLst/>
          </a:prstGeom>
          <a:noFill/>
          <a:ln>
            <a:noFill/>
          </a:ln>
        </p:spPr>
        <p:txBody>
          <a:bodyPr spcFirstLastPara="1" wrap="square" lIns="68575" tIns="34275" rIns="68575" bIns="34275" anchor="t" anchorCtr="0">
            <a:spAutoFit/>
          </a:bodyPr>
          <a:lstStyle/>
          <a:p>
            <a:pPr marL="0" marR="0" lvl="0" indent="0" algn="l" rtl="0">
              <a:lnSpc>
                <a:spcPct val="115000"/>
              </a:lnSpc>
              <a:spcBef>
                <a:spcPts val="0"/>
              </a:spcBef>
              <a:spcAft>
                <a:spcPts val="0"/>
              </a:spcAft>
              <a:buNone/>
            </a:pPr>
            <a:r>
              <a:rPr lang="en" sz="1400">
                <a:solidFill>
                  <a:schemeClr val="dk1"/>
                </a:solidFill>
                <a:latin typeface="Lato"/>
                <a:ea typeface="Lato"/>
                <a:cs typeface="Lato"/>
                <a:sym typeface="Lato"/>
              </a:rPr>
              <a:t>Geometric (intrinsic) convolution</a:t>
            </a:r>
            <a:endParaRPr sz="1100">
              <a:latin typeface="Lato"/>
              <a:ea typeface="Lato"/>
              <a:cs typeface="Lato"/>
              <a:sym typeface="Lato"/>
            </a:endParaRPr>
          </a:p>
          <a:p>
            <a:pPr marL="215900" marR="0" lvl="0" indent="-215900" algn="l" rtl="0">
              <a:lnSpc>
                <a:spcPct val="115000"/>
              </a:lnSpc>
              <a:spcBef>
                <a:spcPts val="0"/>
              </a:spcBef>
              <a:spcAft>
                <a:spcPts val="0"/>
              </a:spcAft>
              <a:buClr>
                <a:schemeClr val="dk1"/>
              </a:buClr>
              <a:buSzPts val="1400"/>
              <a:buFont typeface="Lato"/>
              <a:buChar char="•"/>
            </a:pPr>
            <a:r>
              <a:rPr lang="en" sz="1400">
                <a:solidFill>
                  <a:schemeClr val="dk1"/>
                </a:solidFill>
                <a:latin typeface="Lato"/>
                <a:ea typeface="Lato"/>
                <a:cs typeface="Lato"/>
                <a:sym typeface="Lato"/>
              </a:rPr>
              <a:t>Filter applied on the surface itself </a:t>
            </a:r>
            <a:endParaRPr sz="1100">
              <a:latin typeface="Lato"/>
              <a:ea typeface="Lato"/>
              <a:cs typeface="Lato"/>
              <a:sym typeface="Lato"/>
            </a:endParaRPr>
          </a:p>
          <a:p>
            <a:pPr marL="215900" marR="0" lvl="0" indent="-215900" algn="l" rtl="0">
              <a:lnSpc>
                <a:spcPct val="115000"/>
              </a:lnSpc>
              <a:spcBef>
                <a:spcPts val="0"/>
              </a:spcBef>
              <a:spcAft>
                <a:spcPts val="0"/>
              </a:spcAft>
              <a:buClr>
                <a:schemeClr val="dk1"/>
              </a:buClr>
              <a:buSzPts val="1400"/>
              <a:buFont typeface="Lato"/>
              <a:buChar char="•"/>
            </a:pPr>
            <a:r>
              <a:rPr lang="en" sz="1400">
                <a:solidFill>
                  <a:schemeClr val="dk1"/>
                </a:solidFill>
                <a:latin typeface="Lato"/>
                <a:ea typeface="Lato"/>
                <a:cs typeface="Lato"/>
                <a:sym typeface="Lato"/>
              </a:rPr>
              <a:t>Invariant to deformations</a:t>
            </a:r>
            <a:endParaRPr sz="1100">
              <a:latin typeface="Lato"/>
              <a:ea typeface="Lato"/>
              <a:cs typeface="Lato"/>
              <a:sym typeface="Lato"/>
            </a:endParaRPr>
          </a:p>
        </p:txBody>
      </p:sp>
      <p:cxnSp>
        <p:nvCxnSpPr>
          <p:cNvPr id="666" name="Google Shape;666;p92"/>
          <p:cNvCxnSpPr/>
          <p:nvPr/>
        </p:nvCxnSpPr>
        <p:spPr>
          <a:xfrm>
            <a:off x="3315859" y="1092679"/>
            <a:ext cx="87000" cy="209100"/>
          </a:xfrm>
          <a:prstGeom prst="straightConnector1">
            <a:avLst/>
          </a:prstGeom>
          <a:noFill/>
          <a:ln w="9525" cap="flat" cmpd="sng">
            <a:solidFill>
              <a:schemeClr val="dk1"/>
            </a:solidFill>
            <a:prstDash val="solid"/>
            <a:round/>
            <a:headEnd type="none" w="sm" len="sm"/>
            <a:tailEnd type="stealth" w="med" len="med"/>
          </a:ln>
        </p:spPr>
      </p:cxnSp>
      <p:cxnSp>
        <p:nvCxnSpPr>
          <p:cNvPr id="667" name="Google Shape;667;p92"/>
          <p:cNvCxnSpPr/>
          <p:nvPr/>
        </p:nvCxnSpPr>
        <p:spPr>
          <a:xfrm rot="10800000" flipH="1">
            <a:off x="1020766" y="1110107"/>
            <a:ext cx="217200" cy="104700"/>
          </a:xfrm>
          <a:prstGeom prst="straightConnector1">
            <a:avLst/>
          </a:prstGeom>
          <a:noFill/>
          <a:ln w="9525" cap="flat" cmpd="sng">
            <a:solidFill>
              <a:schemeClr val="dk1"/>
            </a:solidFill>
            <a:prstDash val="solid"/>
            <a:round/>
            <a:headEnd type="none" w="sm" len="sm"/>
            <a:tailEnd type="stealth" w="med" len="med"/>
          </a:ln>
        </p:spPr>
      </p:cxnSp>
      <p:sp>
        <p:nvSpPr>
          <p:cNvPr id="668" name="Google Shape;668;p92"/>
          <p:cNvSpPr/>
          <p:nvPr/>
        </p:nvSpPr>
        <p:spPr>
          <a:xfrm>
            <a:off x="2572150" y="4779575"/>
            <a:ext cx="6571800" cy="364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900">
                <a:solidFill>
                  <a:srgbClr val="7F7F7F"/>
                </a:solidFill>
                <a:latin typeface="Lato"/>
                <a:ea typeface="Lato"/>
                <a:cs typeface="Lato"/>
                <a:sym typeface="Lato"/>
              </a:rPr>
              <a:t>Bronstein, Michael M., et al. "Geometric deep learning: Grids, groups, graphs, geodesics, and gauges." arXiv preprint arXiv:2104.13478 (2021).</a:t>
            </a:r>
            <a:endParaRPr sz="900">
              <a:solidFill>
                <a:srgbClr val="7F7F7F"/>
              </a:solidFill>
              <a:latin typeface="Lato"/>
              <a:ea typeface="Lato"/>
              <a:cs typeface="Lato"/>
              <a:sym typeface="Lato"/>
            </a:endParaRPr>
          </a:p>
        </p:txBody>
      </p:sp>
      <p:sp>
        <p:nvSpPr>
          <p:cNvPr id="669" name="Google Shape;669;p92"/>
          <p:cNvSpPr txBox="1">
            <a:spLocks noGrp="1"/>
          </p:cNvSpPr>
          <p:nvPr>
            <p:ph type="title"/>
          </p:nvPr>
        </p:nvSpPr>
        <p:spPr>
          <a:xfrm>
            <a:off x="311700" y="64025"/>
            <a:ext cx="8520600" cy="5748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500">
                <a:solidFill>
                  <a:srgbClr val="000000"/>
                </a:solidFill>
                <a:latin typeface="Lato"/>
                <a:ea typeface="Lato"/>
                <a:cs typeface="Lato"/>
                <a:sym typeface="Lato"/>
              </a:rPr>
              <a:t>Euclidean CNNs vs. Geometric CNNs</a:t>
            </a:r>
            <a:endParaRPr sz="2500">
              <a:solidFill>
                <a:srgbClr val="000000"/>
              </a:solidFill>
              <a:latin typeface="Lato"/>
              <a:ea typeface="Lato"/>
              <a:cs typeface="Lato"/>
              <a:sym typeface="Lato"/>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pic>
        <p:nvPicPr>
          <p:cNvPr id="674" name="Google Shape;674;p93" descr="Snipping Tool"/>
          <p:cNvPicPr preferRelativeResize="0"/>
          <p:nvPr/>
        </p:nvPicPr>
        <p:blipFill rotWithShape="1">
          <a:blip r:embed="rId3">
            <a:alphaModFix/>
          </a:blip>
          <a:srcRect l="8730" t="29299" r="51157" b="20240"/>
          <a:stretch/>
        </p:blipFill>
        <p:spPr>
          <a:xfrm>
            <a:off x="734630" y="1338944"/>
            <a:ext cx="1690708" cy="1517416"/>
          </a:xfrm>
          <a:prstGeom prst="rect">
            <a:avLst/>
          </a:prstGeom>
          <a:noFill/>
          <a:ln>
            <a:noFill/>
          </a:ln>
        </p:spPr>
      </p:pic>
      <p:cxnSp>
        <p:nvCxnSpPr>
          <p:cNvPr id="675" name="Google Shape;675;p93"/>
          <p:cNvCxnSpPr/>
          <p:nvPr/>
        </p:nvCxnSpPr>
        <p:spPr>
          <a:xfrm>
            <a:off x="2492081" y="1869558"/>
            <a:ext cx="1958400" cy="3000"/>
          </a:xfrm>
          <a:prstGeom prst="straightConnector1">
            <a:avLst/>
          </a:prstGeom>
          <a:noFill/>
          <a:ln w="9525" cap="flat" cmpd="sng">
            <a:solidFill>
              <a:schemeClr val="dk1"/>
            </a:solidFill>
            <a:prstDash val="solid"/>
            <a:round/>
            <a:headEnd type="none" w="sm" len="sm"/>
            <a:tailEnd type="triangle" w="med" len="med"/>
          </a:ln>
        </p:spPr>
      </p:cxnSp>
      <p:sp>
        <p:nvSpPr>
          <p:cNvPr id="676" name="Google Shape;676;p93"/>
          <p:cNvSpPr txBox="1"/>
          <p:nvPr/>
        </p:nvSpPr>
        <p:spPr>
          <a:xfrm>
            <a:off x="2939297" y="1627527"/>
            <a:ext cx="10119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200" i="0" u="none" strike="noStrike" cap="none">
                <a:solidFill>
                  <a:srgbClr val="0C5ADB"/>
                </a:solidFill>
                <a:latin typeface="Lato"/>
                <a:ea typeface="Lato"/>
                <a:cs typeface="Lato"/>
                <a:sym typeface="Lato"/>
              </a:rPr>
              <a:t>Represent/</a:t>
            </a:r>
            <a:endParaRPr>
              <a:latin typeface="Lato"/>
              <a:ea typeface="Lato"/>
              <a:cs typeface="Lato"/>
              <a:sym typeface="Lato"/>
            </a:endParaRPr>
          </a:p>
          <a:p>
            <a:pPr marL="0" marR="0" lvl="0" indent="0" algn="ctr" rtl="0">
              <a:lnSpc>
                <a:spcPct val="100000"/>
              </a:lnSpc>
              <a:spcBef>
                <a:spcPts val="0"/>
              </a:spcBef>
              <a:spcAft>
                <a:spcPts val="0"/>
              </a:spcAft>
              <a:buNone/>
            </a:pPr>
            <a:r>
              <a:rPr lang="en" sz="1200" i="0" u="none" strike="noStrike" cap="none">
                <a:solidFill>
                  <a:srgbClr val="0C5ADB"/>
                </a:solidFill>
                <a:latin typeface="Lato"/>
                <a:ea typeface="Lato"/>
                <a:cs typeface="Lato"/>
                <a:sym typeface="Lato"/>
              </a:rPr>
              <a:t>Parametrize</a:t>
            </a:r>
            <a:endParaRPr sz="1200" i="0" u="none" strike="noStrike" cap="none">
              <a:solidFill>
                <a:srgbClr val="0C5ADB"/>
              </a:solidFill>
              <a:latin typeface="Lato"/>
              <a:ea typeface="Lato"/>
              <a:cs typeface="Lato"/>
              <a:sym typeface="Lato"/>
            </a:endParaRPr>
          </a:p>
        </p:txBody>
      </p:sp>
      <p:grpSp>
        <p:nvGrpSpPr>
          <p:cNvPr id="677" name="Google Shape;677;p93"/>
          <p:cNvGrpSpPr/>
          <p:nvPr/>
        </p:nvGrpSpPr>
        <p:grpSpPr>
          <a:xfrm>
            <a:off x="4710257" y="1536555"/>
            <a:ext cx="3676008" cy="662044"/>
            <a:chOff x="3236" y="972477"/>
            <a:chExt cx="3676008" cy="662044"/>
          </a:xfrm>
        </p:grpSpPr>
        <p:sp>
          <p:nvSpPr>
            <p:cNvPr id="678" name="Google Shape;678;p93"/>
            <p:cNvSpPr/>
            <p:nvPr/>
          </p:nvSpPr>
          <p:spPr>
            <a:xfrm>
              <a:off x="3236" y="972477"/>
              <a:ext cx="967370" cy="662044"/>
            </a:xfrm>
            <a:prstGeom prst="roundRect">
              <a:avLst>
                <a:gd name="adj" fmla="val 10000"/>
              </a:avLst>
            </a:prstGeom>
            <a:solidFill>
              <a:srgbClr val="4185F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3"/>
            <p:cNvSpPr txBox="1"/>
            <p:nvPr/>
          </p:nvSpPr>
          <p:spPr>
            <a:xfrm>
              <a:off x="22627" y="991868"/>
              <a:ext cx="928588" cy="623262"/>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 sz="1800" b="0" i="0" u="none" strike="noStrike" cap="none">
                  <a:solidFill>
                    <a:schemeClr val="lt1"/>
                  </a:solidFill>
                  <a:latin typeface="Arial"/>
                  <a:ea typeface="Arial"/>
                  <a:cs typeface="Arial"/>
                  <a:sym typeface="Arial"/>
                </a:rPr>
                <a:t>Graph Input</a:t>
              </a:r>
              <a:endParaRPr sz="1800" b="0" i="0" u="none" strike="noStrike" cap="none">
                <a:solidFill>
                  <a:schemeClr val="lt1"/>
                </a:solidFill>
                <a:latin typeface="Arial"/>
                <a:ea typeface="Arial"/>
                <a:cs typeface="Arial"/>
                <a:sym typeface="Arial"/>
              </a:endParaRPr>
            </a:p>
          </p:txBody>
        </p:sp>
        <p:sp>
          <p:nvSpPr>
            <p:cNvPr id="680" name="Google Shape;680;p93"/>
            <p:cNvSpPr/>
            <p:nvPr/>
          </p:nvSpPr>
          <p:spPr>
            <a:xfrm>
              <a:off x="1067344" y="1183545"/>
              <a:ext cx="205082" cy="239907"/>
            </a:xfrm>
            <a:prstGeom prst="rightArrow">
              <a:avLst>
                <a:gd name="adj1" fmla="val 60000"/>
                <a:gd name="adj2" fmla="val 50000"/>
              </a:avLst>
            </a:prstGeom>
            <a:solidFill>
              <a:srgbClr val="ACC1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93"/>
            <p:cNvSpPr txBox="1"/>
            <p:nvPr/>
          </p:nvSpPr>
          <p:spPr>
            <a:xfrm>
              <a:off x="1067344" y="1231526"/>
              <a:ext cx="143557" cy="14394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82" name="Google Shape;682;p93"/>
            <p:cNvSpPr/>
            <p:nvPr/>
          </p:nvSpPr>
          <p:spPr>
            <a:xfrm>
              <a:off x="1357555" y="972477"/>
              <a:ext cx="967370" cy="662044"/>
            </a:xfrm>
            <a:prstGeom prst="roundRect">
              <a:avLst>
                <a:gd name="adj" fmla="val 10000"/>
              </a:avLst>
            </a:prstGeom>
            <a:solidFill>
              <a:srgbClr val="4185F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3"/>
            <p:cNvSpPr txBox="1"/>
            <p:nvPr/>
          </p:nvSpPr>
          <p:spPr>
            <a:xfrm>
              <a:off x="1376946" y="991868"/>
              <a:ext cx="928588" cy="623262"/>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 sz="1800" b="0" i="0" u="none" strike="noStrike" cap="none">
                  <a:solidFill>
                    <a:schemeClr val="lt1"/>
                  </a:solidFill>
                  <a:latin typeface="Arial"/>
                  <a:ea typeface="Arial"/>
                  <a:cs typeface="Arial"/>
                  <a:sym typeface="Arial"/>
                </a:rPr>
                <a:t>GNN Model</a:t>
              </a:r>
              <a:endParaRPr sz="1800" b="0" i="0" u="none" strike="noStrike" cap="none">
                <a:solidFill>
                  <a:schemeClr val="lt1"/>
                </a:solidFill>
                <a:latin typeface="Arial"/>
                <a:ea typeface="Arial"/>
                <a:cs typeface="Arial"/>
                <a:sym typeface="Arial"/>
              </a:endParaRPr>
            </a:p>
          </p:txBody>
        </p:sp>
        <p:sp>
          <p:nvSpPr>
            <p:cNvPr id="684" name="Google Shape;684;p93"/>
            <p:cNvSpPr/>
            <p:nvPr/>
          </p:nvSpPr>
          <p:spPr>
            <a:xfrm>
              <a:off x="2421663" y="1183545"/>
              <a:ext cx="205082" cy="239907"/>
            </a:xfrm>
            <a:prstGeom prst="rightArrow">
              <a:avLst>
                <a:gd name="adj1" fmla="val 60000"/>
                <a:gd name="adj2" fmla="val 50000"/>
              </a:avLst>
            </a:prstGeom>
            <a:solidFill>
              <a:srgbClr val="ACC1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93"/>
            <p:cNvSpPr txBox="1"/>
            <p:nvPr/>
          </p:nvSpPr>
          <p:spPr>
            <a:xfrm>
              <a:off x="2421663" y="1231526"/>
              <a:ext cx="143557" cy="14394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86" name="Google Shape;686;p93"/>
            <p:cNvSpPr/>
            <p:nvPr/>
          </p:nvSpPr>
          <p:spPr>
            <a:xfrm>
              <a:off x="2711874" y="972477"/>
              <a:ext cx="967370" cy="662044"/>
            </a:xfrm>
            <a:prstGeom prst="roundRect">
              <a:avLst>
                <a:gd name="adj" fmla="val 10000"/>
              </a:avLst>
            </a:prstGeom>
            <a:solidFill>
              <a:srgbClr val="4185F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93"/>
            <p:cNvSpPr txBox="1"/>
            <p:nvPr/>
          </p:nvSpPr>
          <p:spPr>
            <a:xfrm>
              <a:off x="2731265" y="991868"/>
              <a:ext cx="928588" cy="623262"/>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 sz="1800" b="0" i="0" u="none" strike="noStrike" cap="none">
                  <a:solidFill>
                    <a:schemeClr val="lt1"/>
                  </a:solidFill>
                  <a:latin typeface="Arial"/>
                  <a:ea typeface="Arial"/>
                  <a:cs typeface="Arial"/>
                  <a:sym typeface="Arial"/>
                </a:rPr>
                <a:t>Output</a:t>
              </a:r>
              <a:endParaRPr sz="1800" b="0" i="0" u="none" strike="noStrike" cap="none">
                <a:solidFill>
                  <a:schemeClr val="lt1"/>
                </a:solidFill>
                <a:latin typeface="Arial"/>
                <a:ea typeface="Arial"/>
                <a:cs typeface="Arial"/>
                <a:sym typeface="Arial"/>
              </a:endParaRPr>
            </a:p>
          </p:txBody>
        </p:sp>
      </p:grpSp>
      <p:sp>
        <p:nvSpPr>
          <p:cNvPr id="688" name="Google Shape;688;p93"/>
          <p:cNvSpPr txBox="1"/>
          <p:nvPr/>
        </p:nvSpPr>
        <p:spPr>
          <a:xfrm>
            <a:off x="4575090" y="2474358"/>
            <a:ext cx="1199400" cy="7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400" i="0" u="none" strike="noStrike" cap="none">
                <a:solidFill>
                  <a:srgbClr val="000000"/>
                </a:solidFill>
                <a:latin typeface="Lato"/>
                <a:ea typeface="Lato"/>
                <a:cs typeface="Lato"/>
                <a:sym typeface="Lato"/>
              </a:rPr>
              <a:t>Internal/</a:t>
            </a:r>
            <a:endParaRPr>
              <a:latin typeface="Lato"/>
              <a:ea typeface="Lato"/>
              <a:cs typeface="Lato"/>
              <a:sym typeface="Lato"/>
            </a:endParaRPr>
          </a:p>
          <a:p>
            <a:pPr marL="0" marR="0" lvl="0" indent="0" algn="ctr" rtl="0">
              <a:lnSpc>
                <a:spcPct val="100000"/>
              </a:lnSpc>
              <a:spcBef>
                <a:spcPts val="0"/>
              </a:spcBef>
              <a:spcAft>
                <a:spcPts val="0"/>
              </a:spcAft>
              <a:buNone/>
            </a:pPr>
            <a:r>
              <a:rPr lang="en" sz="1400" i="0" u="none" strike="noStrike" cap="none">
                <a:solidFill>
                  <a:srgbClr val="000000"/>
                </a:solidFill>
                <a:latin typeface="Lato"/>
                <a:ea typeface="Lato"/>
                <a:cs typeface="Lato"/>
                <a:sym typeface="Lato"/>
              </a:rPr>
              <a:t>Relative/</a:t>
            </a:r>
            <a:endParaRPr>
              <a:latin typeface="Lato"/>
              <a:ea typeface="Lato"/>
              <a:cs typeface="Lato"/>
              <a:sym typeface="Lato"/>
            </a:endParaRPr>
          </a:p>
          <a:p>
            <a:pPr marL="0" marR="0" lvl="0" indent="0" algn="ctr" rtl="0">
              <a:lnSpc>
                <a:spcPct val="100000"/>
              </a:lnSpc>
              <a:spcBef>
                <a:spcPts val="0"/>
              </a:spcBef>
              <a:spcAft>
                <a:spcPts val="0"/>
              </a:spcAft>
              <a:buNone/>
            </a:pPr>
            <a:r>
              <a:rPr lang="en" sz="1400" i="0" u="none" strike="noStrike" cap="none">
                <a:solidFill>
                  <a:srgbClr val="000000"/>
                </a:solidFill>
                <a:latin typeface="Lato"/>
                <a:ea typeface="Lato"/>
                <a:cs typeface="Lato"/>
                <a:sym typeface="Lato"/>
              </a:rPr>
              <a:t>Local Coord.</a:t>
            </a:r>
            <a:endParaRPr sz="1400" i="0" u="none" strike="noStrike" cap="none">
              <a:solidFill>
                <a:srgbClr val="000000"/>
              </a:solidFill>
              <a:latin typeface="Lato"/>
              <a:ea typeface="Lato"/>
              <a:cs typeface="Lato"/>
              <a:sym typeface="Lato"/>
            </a:endParaRPr>
          </a:p>
        </p:txBody>
      </p:sp>
      <p:sp>
        <p:nvSpPr>
          <p:cNvPr id="689" name="Google Shape;689;p93"/>
          <p:cNvSpPr txBox="1"/>
          <p:nvPr/>
        </p:nvSpPr>
        <p:spPr>
          <a:xfrm>
            <a:off x="5878486" y="2518456"/>
            <a:ext cx="12297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400" i="0" u="none" strike="noStrike" cap="none">
                <a:solidFill>
                  <a:srgbClr val="000000"/>
                </a:solidFill>
                <a:latin typeface="Lato"/>
                <a:ea typeface="Lato"/>
                <a:cs typeface="Lato"/>
                <a:sym typeface="Lato"/>
              </a:rPr>
              <a:t>Conventional</a:t>
            </a:r>
            <a:endParaRPr>
              <a:latin typeface="Lato"/>
              <a:ea typeface="Lato"/>
              <a:cs typeface="Lato"/>
              <a:sym typeface="Lato"/>
            </a:endParaRPr>
          </a:p>
          <a:p>
            <a:pPr marL="0" marR="0" lvl="0" indent="0" algn="ctr" rtl="0">
              <a:lnSpc>
                <a:spcPct val="100000"/>
              </a:lnSpc>
              <a:spcBef>
                <a:spcPts val="0"/>
              </a:spcBef>
              <a:spcAft>
                <a:spcPts val="0"/>
              </a:spcAft>
              <a:buNone/>
            </a:pPr>
            <a:r>
              <a:rPr lang="en" sz="1400" i="0" u="none" strike="noStrike" cap="none">
                <a:solidFill>
                  <a:srgbClr val="000000"/>
                </a:solidFill>
                <a:latin typeface="Lato"/>
                <a:ea typeface="Lato"/>
                <a:cs typeface="Lato"/>
                <a:sym typeface="Lato"/>
              </a:rPr>
              <a:t>GNNs</a:t>
            </a:r>
            <a:endParaRPr sz="1400" i="0" u="none" strike="noStrike" cap="none">
              <a:solidFill>
                <a:srgbClr val="000000"/>
              </a:solidFill>
              <a:latin typeface="Lato"/>
              <a:ea typeface="Lato"/>
              <a:cs typeface="Lato"/>
              <a:sym typeface="Lato"/>
            </a:endParaRPr>
          </a:p>
        </p:txBody>
      </p:sp>
      <p:sp>
        <p:nvSpPr>
          <p:cNvPr id="690" name="Google Shape;690;p93"/>
          <p:cNvSpPr txBox="1"/>
          <p:nvPr/>
        </p:nvSpPr>
        <p:spPr>
          <a:xfrm>
            <a:off x="5946762" y="3366160"/>
            <a:ext cx="1239300" cy="7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400" i="0" u="none" strike="noStrike" cap="none">
                <a:solidFill>
                  <a:srgbClr val="000000"/>
                </a:solidFill>
                <a:latin typeface="Lato"/>
                <a:ea typeface="Lato"/>
                <a:cs typeface="Lato"/>
                <a:sym typeface="Lato"/>
              </a:rPr>
              <a:t>SE(3) or E(3)</a:t>
            </a:r>
            <a:endParaRPr>
              <a:latin typeface="Lato"/>
              <a:ea typeface="Lato"/>
              <a:cs typeface="Lato"/>
              <a:sym typeface="Lato"/>
            </a:endParaRPr>
          </a:p>
          <a:p>
            <a:pPr marL="0" marR="0" lvl="0" indent="0" algn="ctr" rtl="0">
              <a:lnSpc>
                <a:spcPct val="100000"/>
              </a:lnSpc>
              <a:spcBef>
                <a:spcPts val="0"/>
              </a:spcBef>
              <a:spcAft>
                <a:spcPts val="0"/>
              </a:spcAft>
              <a:buNone/>
            </a:pPr>
            <a:r>
              <a:rPr lang="en" sz="1400" i="0" u="none" strike="noStrike" cap="none">
                <a:solidFill>
                  <a:srgbClr val="000000"/>
                </a:solidFill>
                <a:latin typeface="Lato"/>
                <a:ea typeface="Lato"/>
                <a:cs typeface="Lato"/>
                <a:sym typeface="Lato"/>
              </a:rPr>
              <a:t>Equivariant</a:t>
            </a:r>
            <a:endParaRPr sz="1400" i="0" u="none" strike="noStrike" cap="none">
              <a:solidFill>
                <a:srgbClr val="000000"/>
              </a:solidFill>
              <a:latin typeface="Lato"/>
              <a:ea typeface="Lato"/>
              <a:cs typeface="Lato"/>
              <a:sym typeface="Lato"/>
            </a:endParaRPr>
          </a:p>
          <a:p>
            <a:pPr marL="0" marR="0" lvl="0" indent="0" algn="ctr" rtl="0">
              <a:lnSpc>
                <a:spcPct val="100000"/>
              </a:lnSpc>
              <a:spcBef>
                <a:spcPts val="0"/>
              </a:spcBef>
              <a:spcAft>
                <a:spcPts val="0"/>
              </a:spcAft>
              <a:buNone/>
            </a:pPr>
            <a:r>
              <a:rPr lang="en" sz="1400" i="0" u="none" strike="noStrike" cap="none">
                <a:solidFill>
                  <a:srgbClr val="000000"/>
                </a:solidFill>
                <a:latin typeface="Lato"/>
                <a:ea typeface="Lato"/>
                <a:cs typeface="Lato"/>
                <a:sym typeface="Lato"/>
              </a:rPr>
              <a:t>GNNs</a:t>
            </a:r>
            <a:endParaRPr sz="1400" i="0" u="none" strike="noStrike" cap="none">
              <a:solidFill>
                <a:srgbClr val="000000"/>
              </a:solidFill>
              <a:latin typeface="Lato"/>
              <a:ea typeface="Lato"/>
              <a:cs typeface="Lato"/>
              <a:sym typeface="Lato"/>
            </a:endParaRPr>
          </a:p>
        </p:txBody>
      </p:sp>
      <p:sp>
        <p:nvSpPr>
          <p:cNvPr id="691" name="Google Shape;691;p93"/>
          <p:cNvSpPr txBox="1"/>
          <p:nvPr/>
        </p:nvSpPr>
        <p:spPr>
          <a:xfrm>
            <a:off x="4243602" y="3310658"/>
            <a:ext cx="19143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400" i="0" u="none" strike="noStrike" cap="none">
                <a:solidFill>
                  <a:srgbClr val="000000"/>
                </a:solidFill>
                <a:latin typeface="Lato"/>
                <a:ea typeface="Lato"/>
                <a:cs typeface="Lato"/>
                <a:sym typeface="Lato"/>
              </a:rPr>
              <a:t>External/</a:t>
            </a:r>
            <a:endParaRPr>
              <a:latin typeface="Lato"/>
              <a:ea typeface="Lato"/>
              <a:cs typeface="Lato"/>
              <a:sym typeface="Lato"/>
            </a:endParaRPr>
          </a:p>
          <a:p>
            <a:pPr marL="0" marR="0" lvl="0" indent="0" algn="ctr" rtl="0">
              <a:lnSpc>
                <a:spcPct val="100000"/>
              </a:lnSpc>
              <a:spcBef>
                <a:spcPts val="0"/>
              </a:spcBef>
              <a:spcAft>
                <a:spcPts val="0"/>
              </a:spcAft>
              <a:buNone/>
            </a:pPr>
            <a:r>
              <a:rPr lang="en" sz="1400" i="0" u="none" strike="noStrike" cap="none">
                <a:solidFill>
                  <a:srgbClr val="000000"/>
                </a:solidFill>
                <a:latin typeface="Lato"/>
                <a:ea typeface="Lato"/>
                <a:cs typeface="Lato"/>
                <a:sym typeface="Lato"/>
              </a:rPr>
              <a:t>Absolute/</a:t>
            </a:r>
            <a:endParaRPr>
              <a:latin typeface="Lato"/>
              <a:ea typeface="Lato"/>
              <a:cs typeface="Lato"/>
              <a:sym typeface="Lato"/>
            </a:endParaRPr>
          </a:p>
          <a:p>
            <a:pPr marL="0" marR="0" lvl="0" indent="0" algn="ctr" rtl="0">
              <a:lnSpc>
                <a:spcPct val="100000"/>
              </a:lnSpc>
              <a:spcBef>
                <a:spcPts val="0"/>
              </a:spcBef>
              <a:spcAft>
                <a:spcPts val="0"/>
              </a:spcAft>
              <a:buNone/>
            </a:pPr>
            <a:r>
              <a:rPr lang="en" sz="1400" i="0" u="none" strike="noStrike" cap="none">
                <a:solidFill>
                  <a:srgbClr val="000000"/>
                </a:solidFill>
                <a:latin typeface="Lato"/>
                <a:ea typeface="Lato"/>
                <a:cs typeface="Lato"/>
                <a:sym typeface="Lato"/>
              </a:rPr>
              <a:t>Global Coord.</a:t>
            </a:r>
            <a:endParaRPr>
              <a:latin typeface="Lato"/>
              <a:ea typeface="Lato"/>
              <a:cs typeface="Lato"/>
              <a:sym typeface="Lato"/>
            </a:endParaRPr>
          </a:p>
          <a:p>
            <a:pPr marL="0" marR="0" lvl="0" indent="0" algn="ctr" rtl="0">
              <a:lnSpc>
                <a:spcPct val="100000"/>
              </a:lnSpc>
              <a:spcBef>
                <a:spcPts val="0"/>
              </a:spcBef>
              <a:spcAft>
                <a:spcPts val="0"/>
              </a:spcAft>
              <a:buNone/>
            </a:pPr>
            <a:r>
              <a:rPr lang="en" sz="1400" i="0" u="none" strike="noStrike" cap="none">
                <a:solidFill>
                  <a:srgbClr val="000000"/>
                </a:solidFill>
                <a:latin typeface="Lato"/>
                <a:ea typeface="Lato"/>
                <a:cs typeface="Lato"/>
                <a:sym typeface="Lato"/>
              </a:rPr>
              <a:t>(Cartesian) or mixture</a:t>
            </a:r>
            <a:endParaRPr sz="1400" i="0" u="none" strike="noStrike" cap="none">
              <a:solidFill>
                <a:srgbClr val="000000"/>
              </a:solidFill>
              <a:latin typeface="Lato"/>
              <a:ea typeface="Lato"/>
              <a:cs typeface="Lato"/>
              <a:sym typeface="Lato"/>
            </a:endParaRPr>
          </a:p>
        </p:txBody>
      </p:sp>
      <p:sp>
        <p:nvSpPr>
          <p:cNvPr id="692" name="Google Shape;692;p93"/>
          <p:cNvSpPr/>
          <p:nvPr/>
        </p:nvSpPr>
        <p:spPr>
          <a:xfrm>
            <a:off x="2675625" y="2480700"/>
            <a:ext cx="1880400" cy="400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2000" i="0" u="none" strike="noStrike" cap="none">
                <a:solidFill>
                  <a:schemeClr val="accent1"/>
                </a:solidFill>
                <a:latin typeface="Lato"/>
                <a:ea typeface="Lato"/>
                <a:cs typeface="Lato"/>
                <a:sym typeface="Lato"/>
              </a:rPr>
              <a:t>Input-invariant</a:t>
            </a:r>
            <a:endParaRPr sz="2000" i="0" u="none" strike="noStrike" cap="none">
              <a:solidFill>
                <a:schemeClr val="accent1"/>
              </a:solidFill>
              <a:latin typeface="Lato"/>
              <a:ea typeface="Lato"/>
              <a:cs typeface="Lato"/>
              <a:sym typeface="Lato"/>
            </a:endParaRPr>
          </a:p>
        </p:txBody>
      </p:sp>
      <p:sp>
        <p:nvSpPr>
          <p:cNvPr id="693" name="Google Shape;693;p93"/>
          <p:cNvSpPr/>
          <p:nvPr/>
        </p:nvSpPr>
        <p:spPr>
          <a:xfrm>
            <a:off x="2538150" y="3381550"/>
            <a:ext cx="21546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2000" i="0" u="none" strike="noStrike" cap="none">
                <a:solidFill>
                  <a:schemeClr val="accent1"/>
                </a:solidFill>
                <a:latin typeface="Lato"/>
                <a:ea typeface="Lato"/>
                <a:cs typeface="Lato"/>
                <a:sym typeface="Lato"/>
              </a:rPr>
              <a:t>Model-invariant/</a:t>
            </a:r>
            <a:endParaRPr>
              <a:latin typeface="Lato"/>
              <a:ea typeface="Lato"/>
              <a:cs typeface="Lato"/>
              <a:sym typeface="Lato"/>
            </a:endParaRPr>
          </a:p>
          <a:p>
            <a:pPr marL="0" marR="0" lvl="0" indent="0" algn="ctr" rtl="0">
              <a:lnSpc>
                <a:spcPct val="100000"/>
              </a:lnSpc>
              <a:spcBef>
                <a:spcPts val="0"/>
              </a:spcBef>
              <a:spcAft>
                <a:spcPts val="0"/>
              </a:spcAft>
              <a:buNone/>
            </a:pPr>
            <a:r>
              <a:rPr lang="en" sz="2000" i="0" u="none" strike="noStrike" cap="none">
                <a:solidFill>
                  <a:schemeClr val="accent1"/>
                </a:solidFill>
                <a:latin typeface="Lato"/>
                <a:ea typeface="Lato"/>
                <a:cs typeface="Lato"/>
                <a:sym typeface="Lato"/>
              </a:rPr>
              <a:t>equivariant</a:t>
            </a:r>
            <a:endParaRPr sz="2000" i="0" u="none" strike="noStrike" cap="none">
              <a:solidFill>
                <a:schemeClr val="accent1"/>
              </a:solidFill>
              <a:latin typeface="Lato"/>
              <a:ea typeface="Lato"/>
              <a:cs typeface="Lato"/>
              <a:sym typeface="Lato"/>
            </a:endParaRPr>
          </a:p>
        </p:txBody>
      </p:sp>
      <p:sp>
        <p:nvSpPr>
          <p:cNvPr id="694" name="Google Shape;694;p93"/>
          <p:cNvSpPr/>
          <p:nvPr/>
        </p:nvSpPr>
        <p:spPr>
          <a:xfrm>
            <a:off x="2323992" y="2664138"/>
            <a:ext cx="268800" cy="1078800"/>
          </a:xfrm>
          <a:prstGeom prst="leftBrace">
            <a:avLst>
              <a:gd name="adj1" fmla="val 8333"/>
              <a:gd name="adj2" fmla="val 50000"/>
            </a:avLst>
          </a:prstGeom>
          <a:noFill/>
          <a:ln w="9525" cap="flat" cmpd="sng">
            <a:solidFill>
              <a:srgbClr val="3B7FF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695" name="Google Shape;695;p93"/>
          <p:cNvSpPr txBox="1">
            <a:spLocks noGrp="1"/>
          </p:cNvSpPr>
          <p:nvPr>
            <p:ph type="title"/>
          </p:nvPr>
        </p:nvSpPr>
        <p:spPr>
          <a:xfrm>
            <a:off x="311700" y="64025"/>
            <a:ext cx="8520600" cy="57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rgbClr val="000000"/>
                </a:solidFill>
              </a:rPr>
              <a:t>Spatial/3D graphs: Current methods</a:t>
            </a:r>
            <a:endParaRPr sz="2500">
              <a:solidFill>
                <a:srgbClr val="00000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pic>
        <p:nvPicPr>
          <p:cNvPr id="700" name="Google Shape;700;p94" descr="Image"/>
          <p:cNvPicPr preferRelativeResize="0"/>
          <p:nvPr/>
        </p:nvPicPr>
        <p:blipFill rotWithShape="1">
          <a:blip r:embed="rId3">
            <a:alphaModFix/>
          </a:blip>
          <a:srcRect l="2669" t="4324" r="2318" b="3271"/>
          <a:stretch/>
        </p:blipFill>
        <p:spPr>
          <a:xfrm>
            <a:off x="1314175" y="1299900"/>
            <a:ext cx="6515651" cy="3121675"/>
          </a:xfrm>
          <a:prstGeom prst="rect">
            <a:avLst/>
          </a:prstGeom>
          <a:noFill/>
          <a:ln>
            <a:noFill/>
          </a:ln>
        </p:spPr>
      </p:pic>
      <p:sp>
        <p:nvSpPr>
          <p:cNvPr id="701" name="Google Shape;701;p94"/>
          <p:cNvSpPr txBox="1">
            <a:spLocks noGrp="1"/>
          </p:cNvSpPr>
          <p:nvPr>
            <p:ph type="title"/>
          </p:nvPr>
        </p:nvSpPr>
        <p:spPr>
          <a:xfrm>
            <a:off x="311700" y="64025"/>
            <a:ext cx="8520600" cy="5748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500">
                <a:solidFill>
                  <a:srgbClr val="000000"/>
                </a:solidFill>
                <a:latin typeface="Lato"/>
                <a:ea typeface="Lato"/>
                <a:cs typeface="Lato"/>
                <a:sym typeface="Lato"/>
              </a:rPr>
              <a:t>Spatial graphs: Input-invariant methods overview</a:t>
            </a:r>
            <a:endParaRPr sz="2500">
              <a:solidFill>
                <a:srgbClr val="000000"/>
              </a:solidFill>
              <a:latin typeface="Lato"/>
              <a:ea typeface="Lato"/>
              <a:cs typeface="Lato"/>
              <a:sym typeface="Lato"/>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95"/>
          <p:cNvSpPr txBox="1">
            <a:spLocks noGrp="1"/>
          </p:cNvSpPr>
          <p:nvPr>
            <p:ph type="body" idx="1"/>
          </p:nvPr>
        </p:nvSpPr>
        <p:spPr>
          <a:xfrm>
            <a:off x="159300" y="3319700"/>
            <a:ext cx="4845600" cy="11190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Clr>
                <a:srgbClr val="000000"/>
              </a:buClr>
              <a:buSzPts val="1800"/>
              <a:buChar char="●"/>
            </a:pPr>
            <a:r>
              <a:rPr lang="en"/>
              <a:t>Representation completeness </a:t>
            </a:r>
            <a:endParaRPr/>
          </a:p>
          <a:p>
            <a:pPr marL="457200" lvl="0" indent="-342900" algn="l" rtl="0">
              <a:lnSpc>
                <a:spcPct val="115000"/>
              </a:lnSpc>
              <a:spcBef>
                <a:spcPts val="0"/>
              </a:spcBef>
              <a:spcAft>
                <a:spcPts val="0"/>
              </a:spcAft>
              <a:buClr>
                <a:srgbClr val="000000"/>
              </a:buClr>
              <a:buSzPts val="1800"/>
              <a:buChar char="●"/>
            </a:pPr>
            <a:r>
              <a:rPr lang="en"/>
              <a:t>Representation “effectiveness”</a:t>
            </a:r>
            <a:endParaRPr/>
          </a:p>
          <a:p>
            <a:pPr marL="457200" lvl="0" indent="-342900" algn="l" rtl="0">
              <a:lnSpc>
                <a:spcPct val="115000"/>
              </a:lnSpc>
              <a:spcBef>
                <a:spcPts val="0"/>
              </a:spcBef>
              <a:spcAft>
                <a:spcPts val="0"/>
              </a:spcAft>
              <a:buClr>
                <a:srgbClr val="000000"/>
              </a:buClr>
              <a:buSzPts val="1800"/>
              <a:buChar char="●"/>
            </a:pPr>
            <a:r>
              <a:rPr lang="en"/>
              <a:t>Message passing efficiency and accuracy</a:t>
            </a:r>
            <a:endParaRPr/>
          </a:p>
        </p:txBody>
      </p:sp>
      <p:pic>
        <p:nvPicPr>
          <p:cNvPr id="707" name="Google Shape;707;p95" descr="Table&#10;&#10;Description automatically generated"/>
          <p:cNvPicPr preferRelativeResize="0"/>
          <p:nvPr/>
        </p:nvPicPr>
        <p:blipFill rotWithShape="1">
          <a:blip r:embed="rId3">
            <a:alphaModFix/>
          </a:blip>
          <a:srcRect l="2336" b="17159"/>
          <a:stretch/>
        </p:blipFill>
        <p:spPr>
          <a:xfrm>
            <a:off x="5863356" y="3243511"/>
            <a:ext cx="2619222" cy="1265038"/>
          </a:xfrm>
          <a:prstGeom prst="rect">
            <a:avLst/>
          </a:prstGeom>
          <a:noFill/>
          <a:ln>
            <a:noFill/>
          </a:ln>
        </p:spPr>
      </p:pic>
      <p:cxnSp>
        <p:nvCxnSpPr>
          <p:cNvPr id="708" name="Google Shape;708;p95"/>
          <p:cNvCxnSpPr/>
          <p:nvPr/>
        </p:nvCxnSpPr>
        <p:spPr>
          <a:xfrm>
            <a:off x="5863345" y="3963566"/>
            <a:ext cx="2754000" cy="0"/>
          </a:xfrm>
          <a:prstGeom prst="straightConnector1">
            <a:avLst/>
          </a:prstGeom>
          <a:noFill/>
          <a:ln w="28575" cap="flat" cmpd="sng">
            <a:solidFill>
              <a:srgbClr val="FF0000"/>
            </a:solidFill>
            <a:prstDash val="solid"/>
            <a:round/>
            <a:headEnd type="none" w="sm" len="sm"/>
            <a:tailEnd type="none" w="sm" len="sm"/>
          </a:ln>
        </p:spPr>
      </p:cxnSp>
      <p:sp>
        <p:nvSpPr>
          <p:cNvPr id="709" name="Google Shape;709;p95"/>
          <p:cNvSpPr txBox="1"/>
          <p:nvPr/>
        </p:nvSpPr>
        <p:spPr>
          <a:xfrm>
            <a:off x="8096671" y="3762781"/>
            <a:ext cx="274320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200" b="0" i="0" u="none" strike="noStrike" cap="none">
                <a:solidFill>
                  <a:srgbClr val="FF0000"/>
                </a:solidFill>
                <a:latin typeface="Libre Franklin"/>
                <a:ea typeface="Libre Franklin"/>
                <a:cs typeface="Libre Franklin"/>
                <a:sym typeface="Libre Franklin"/>
              </a:rPr>
              <a:t>Best 2D GNN</a:t>
            </a:r>
            <a:endParaRPr sz="1200" b="0" i="0" u="none" strike="noStrike" cap="none">
              <a:solidFill>
                <a:srgbClr val="000000"/>
              </a:solidFill>
              <a:latin typeface="Arial"/>
              <a:ea typeface="Arial"/>
              <a:cs typeface="Arial"/>
              <a:sym typeface="Arial"/>
            </a:endParaRPr>
          </a:p>
        </p:txBody>
      </p:sp>
      <p:sp>
        <p:nvSpPr>
          <p:cNvPr id="710" name="Google Shape;710;p95"/>
          <p:cNvSpPr txBox="1"/>
          <p:nvPr/>
        </p:nvSpPr>
        <p:spPr>
          <a:xfrm>
            <a:off x="8117141" y="4085366"/>
            <a:ext cx="274320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200" b="0" i="0" u="none" strike="noStrike" cap="none">
                <a:solidFill>
                  <a:srgbClr val="FF0000"/>
                </a:solidFill>
                <a:latin typeface="Libre Franklin"/>
                <a:ea typeface="Libre Franklin"/>
                <a:cs typeface="Libre Franklin"/>
                <a:sym typeface="Libre Franklin"/>
              </a:rPr>
              <a:t>3D GNNs</a:t>
            </a:r>
            <a:endParaRPr sz="1200" b="0" i="0" u="none" strike="noStrike" cap="none">
              <a:solidFill>
                <a:srgbClr val="000000"/>
              </a:solidFill>
              <a:latin typeface="Arial"/>
              <a:ea typeface="Arial"/>
              <a:cs typeface="Arial"/>
              <a:sym typeface="Arial"/>
            </a:endParaRPr>
          </a:p>
        </p:txBody>
      </p:sp>
      <p:sp>
        <p:nvSpPr>
          <p:cNvPr id="711" name="Google Shape;711;p95"/>
          <p:cNvSpPr txBox="1"/>
          <p:nvPr/>
        </p:nvSpPr>
        <p:spPr>
          <a:xfrm>
            <a:off x="419082" y="755043"/>
            <a:ext cx="2047715" cy="6167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chemeClr val="dk1"/>
                </a:solidFill>
                <a:latin typeface="Libre Franklin"/>
                <a:ea typeface="Libre Franklin"/>
                <a:cs typeface="Libre Franklin"/>
                <a:sym typeface="Libre Franklin"/>
              </a:rPr>
              <a:t>SchNet</a:t>
            </a:r>
            <a:r>
              <a:rPr lang="en" sz="1800" b="0" i="0" u="none" strike="noStrike" cap="none">
                <a:solidFill>
                  <a:schemeClr val="dk1"/>
                </a:solidFill>
                <a:latin typeface="Libre Franklin"/>
                <a:ea typeface="Libre Franklin"/>
                <a:cs typeface="Libre Franklin"/>
                <a:sym typeface="Libre Franklin"/>
              </a:rPr>
              <a:t>: distance</a:t>
            </a:r>
            <a:endParaRPr sz="1800" b="0" i="0" u="none" strike="noStrike" cap="none">
              <a:solidFill>
                <a:schemeClr val="dk1"/>
              </a:solidFill>
              <a:latin typeface="Libre Franklin"/>
              <a:ea typeface="Libre Franklin"/>
              <a:cs typeface="Libre Franklin"/>
              <a:sym typeface="Libre Franklin"/>
            </a:endParaRPr>
          </a:p>
        </p:txBody>
      </p:sp>
      <p:pic>
        <p:nvPicPr>
          <p:cNvPr id="712" name="Google Shape;712;p95"/>
          <p:cNvPicPr preferRelativeResize="0"/>
          <p:nvPr/>
        </p:nvPicPr>
        <p:blipFill rotWithShape="1">
          <a:blip r:embed="rId4">
            <a:alphaModFix/>
          </a:blip>
          <a:srcRect/>
          <a:stretch/>
        </p:blipFill>
        <p:spPr>
          <a:xfrm>
            <a:off x="369367" y="1063436"/>
            <a:ext cx="1899693" cy="1342254"/>
          </a:xfrm>
          <a:prstGeom prst="rect">
            <a:avLst/>
          </a:prstGeom>
          <a:noFill/>
          <a:ln>
            <a:noFill/>
          </a:ln>
        </p:spPr>
      </p:pic>
      <p:pic>
        <p:nvPicPr>
          <p:cNvPr id="713" name="Google Shape;713;p95"/>
          <p:cNvPicPr preferRelativeResize="0"/>
          <p:nvPr/>
        </p:nvPicPr>
        <p:blipFill rotWithShape="1">
          <a:blip r:embed="rId5">
            <a:alphaModFix/>
          </a:blip>
          <a:srcRect/>
          <a:stretch/>
        </p:blipFill>
        <p:spPr>
          <a:xfrm>
            <a:off x="2893426" y="1019152"/>
            <a:ext cx="1551972" cy="1313208"/>
          </a:xfrm>
          <a:prstGeom prst="rect">
            <a:avLst/>
          </a:prstGeom>
          <a:noFill/>
          <a:ln>
            <a:noFill/>
          </a:ln>
        </p:spPr>
      </p:pic>
      <p:sp>
        <p:nvSpPr>
          <p:cNvPr id="714" name="Google Shape;714;p95"/>
          <p:cNvSpPr txBox="1"/>
          <p:nvPr/>
        </p:nvSpPr>
        <p:spPr>
          <a:xfrm>
            <a:off x="2645554" y="748860"/>
            <a:ext cx="2047715" cy="6167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chemeClr val="dk1"/>
                </a:solidFill>
                <a:latin typeface="Libre Franklin"/>
                <a:ea typeface="Libre Franklin"/>
                <a:cs typeface="Libre Franklin"/>
                <a:sym typeface="Libre Franklin"/>
              </a:rPr>
              <a:t>DimeNet</a:t>
            </a:r>
            <a:r>
              <a:rPr lang="en" sz="1800" b="0" i="0" u="none" strike="noStrike" cap="none">
                <a:solidFill>
                  <a:schemeClr val="dk1"/>
                </a:solidFill>
                <a:latin typeface="Libre Franklin"/>
                <a:ea typeface="Libre Franklin"/>
                <a:cs typeface="Libre Franklin"/>
                <a:sym typeface="Libre Franklin"/>
              </a:rPr>
              <a:t>: +angle</a:t>
            </a:r>
            <a:endParaRPr sz="1800" b="0" i="0" u="none" strike="noStrike" cap="none">
              <a:solidFill>
                <a:schemeClr val="dk1"/>
              </a:solidFill>
              <a:latin typeface="Libre Franklin"/>
              <a:ea typeface="Libre Franklin"/>
              <a:cs typeface="Libre Franklin"/>
              <a:sym typeface="Libre Franklin"/>
            </a:endParaRPr>
          </a:p>
        </p:txBody>
      </p:sp>
      <p:sp>
        <p:nvSpPr>
          <p:cNvPr id="715" name="Google Shape;715;p95"/>
          <p:cNvSpPr/>
          <p:nvPr/>
        </p:nvSpPr>
        <p:spPr>
          <a:xfrm>
            <a:off x="311700" y="2540440"/>
            <a:ext cx="2015029" cy="501227"/>
          </a:xfrm>
          <a:prstGeom prst="rect">
            <a:avLst/>
          </a:prstGeom>
          <a:blipFill rotWithShape="1">
            <a:blip r:embed="rId6">
              <a:alphaModFix/>
            </a:blip>
            <a:stretch>
              <a:fillRect t="-103656" r="-3019" b="-139020"/>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0" i="0" u="none" strike="noStrike" cap="none">
                <a:latin typeface="Arial"/>
                <a:ea typeface="Arial"/>
                <a:cs typeface="Arial"/>
                <a:sym typeface="Arial"/>
              </a:rPr>
              <a:t> </a:t>
            </a:r>
            <a:endParaRPr/>
          </a:p>
        </p:txBody>
      </p:sp>
      <p:sp>
        <p:nvSpPr>
          <p:cNvPr id="716" name="Google Shape;716;p95"/>
          <p:cNvSpPr/>
          <p:nvPr/>
        </p:nvSpPr>
        <p:spPr>
          <a:xfrm>
            <a:off x="2466798" y="2513674"/>
            <a:ext cx="2459765" cy="501227"/>
          </a:xfrm>
          <a:prstGeom prst="rect">
            <a:avLst/>
          </a:prstGeom>
          <a:blipFill rotWithShape="1">
            <a:blip r:embed="rId7">
              <a:alphaModFix/>
            </a:blip>
            <a:stretch>
              <a:fillRect t="-102407" b="-136139"/>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0" i="0" u="none" strike="noStrike" cap="none">
                <a:latin typeface="Arial"/>
                <a:ea typeface="Arial"/>
                <a:cs typeface="Arial"/>
                <a:sym typeface="Arial"/>
              </a:rPr>
              <a:t> </a:t>
            </a:r>
            <a:endParaRPr/>
          </a:p>
        </p:txBody>
      </p:sp>
      <p:sp>
        <p:nvSpPr>
          <p:cNvPr id="717" name="Google Shape;717;p95"/>
          <p:cNvSpPr txBox="1"/>
          <p:nvPr/>
        </p:nvSpPr>
        <p:spPr>
          <a:xfrm>
            <a:off x="4650378" y="772734"/>
            <a:ext cx="2503642" cy="61984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chemeClr val="dk1"/>
                </a:solidFill>
                <a:latin typeface="Libre Franklin"/>
                <a:ea typeface="Libre Franklin"/>
                <a:cs typeface="Libre Franklin"/>
                <a:sym typeface="Libre Franklin"/>
              </a:rPr>
              <a:t>SphereNet</a:t>
            </a:r>
            <a:r>
              <a:rPr lang="en" sz="1800" b="0" i="0" u="none" strike="noStrike" cap="none">
                <a:solidFill>
                  <a:schemeClr val="dk1"/>
                </a:solidFill>
                <a:latin typeface="Libre Franklin"/>
                <a:ea typeface="Libre Franklin"/>
                <a:cs typeface="Libre Franklin"/>
                <a:sym typeface="Libre Franklin"/>
              </a:rPr>
              <a:t>: +dihedral</a:t>
            </a:r>
            <a:endParaRPr sz="1800" b="0" i="0" u="none" strike="noStrike" cap="none">
              <a:solidFill>
                <a:schemeClr val="dk1"/>
              </a:solidFill>
              <a:latin typeface="Libre Franklin"/>
              <a:ea typeface="Libre Franklin"/>
              <a:cs typeface="Libre Franklin"/>
              <a:sym typeface="Libre Franklin"/>
            </a:endParaRPr>
          </a:p>
        </p:txBody>
      </p:sp>
      <p:pic>
        <p:nvPicPr>
          <p:cNvPr id="718" name="Google Shape;718;p95"/>
          <p:cNvPicPr preferRelativeResize="0"/>
          <p:nvPr/>
        </p:nvPicPr>
        <p:blipFill rotWithShape="1">
          <a:blip r:embed="rId8">
            <a:alphaModFix/>
          </a:blip>
          <a:srcRect l="52900" t="-1512" b="-1"/>
          <a:stretch/>
        </p:blipFill>
        <p:spPr>
          <a:xfrm>
            <a:off x="5050362" y="1138336"/>
            <a:ext cx="2031299" cy="1448602"/>
          </a:xfrm>
          <a:prstGeom prst="rect">
            <a:avLst/>
          </a:prstGeom>
          <a:noFill/>
          <a:ln>
            <a:noFill/>
          </a:ln>
        </p:spPr>
      </p:pic>
      <p:pic>
        <p:nvPicPr>
          <p:cNvPr id="719" name="Google Shape;719;p95"/>
          <p:cNvPicPr preferRelativeResize="0"/>
          <p:nvPr/>
        </p:nvPicPr>
        <p:blipFill rotWithShape="1">
          <a:blip r:embed="rId9">
            <a:alphaModFix/>
          </a:blip>
          <a:srcRect/>
          <a:stretch/>
        </p:blipFill>
        <p:spPr>
          <a:xfrm>
            <a:off x="5012390" y="2380532"/>
            <a:ext cx="3129948" cy="670056"/>
          </a:xfrm>
          <a:prstGeom prst="rect">
            <a:avLst/>
          </a:prstGeom>
          <a:noFill/>
          <a:ln w="12700" cap="flat" cmpd="sng">
            <a:solidFill>
              <a:srgbClr val="00B0F0"/>
            </a:solidFill>
            <a:prstDash val="solid"/>
            <a:round/>
            <a:headEnd type="none" w="sm" len="sm"/>
            <a:tailEnd type="none" w="sm" len="sm"/>
          </a:ln>
        </p:spPr>
      </p:pic>
      <p:sp>
        <p:nvSpPr>
          <p:cNvPr id="720" name="Google Shape;720;p95"/>
          <p:cNvSpPr txBox="1"/>
          <p:nvPr/>
        </p:nvSpPr>
        <p:spPr>
          <a:xfrm>
            <a:off x="6889080" y="783314"/>
            <a:ext cx="2503642" cy="61984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chemeClr val="dk1"/>
                </a:solidFill>
                <a:latin typeface="Libre Franklin"/>
                <a:ea typeface="Libre Franklin"/>
                <a:cs typeface="Libre Franklin"/>
                <a:sym typeface="Libre Franklin"/>
              </a:rPr>
              <a:t>             </a:t>
            </a:r>
            <a:r>
              <a:rPr lang="en" sz="1800" b="0" i="0" u="none" strike="noStrike" cap="none">
                <a:solidFill>
                  <a:schemeClr val="dk1"/>
                </a:solidFill>
                <a:latin typeface="Libre Franklin"/>
                <a:ea typeface="Libre Franklin"/>
                <a:cs typeface="Libre Franklin"/>
                <a:sym typeface="Libre Franklin"/>
              </a:rPr>
              <a:t>…</a:t>
            </a:r>
            <a:endParaRPr sz="1800" b="0" i="0" u="none" strike="noStrike" cap="none">
              <a:solidFill>
                <a:schemeClr val="dk1"/>
              </a:solidFill>
              <a:latin typeface="Libre Franklin"/>
              <a:ea typeface="Libre Franklin"/>
              <a:cs typeface="Libre Franklin"/>
              <a:sym typeface="Libre Franklin"/>
            </a:endParaRPr>
          </a:p>
        </p:txBody>
      </p:sp>
      <p:sp>
        <p:nvSpPr>
          <p:cNvPr id="721" name="Google Shape;721;p95"/>
          <p:cNvSpPr txBox="1"/>
          <p:nvPr/>
        </p:nvSpPr>
        <p:spPr>
          <a:xfrm>
            <a:off x="7221954" y="1554860"/>
            <a:ext cx="166904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1" u="none" strike="noStrike" cap="none">
                <a:solidFill>
                  <a:srgbClr val="000000"/>
                </a:solidFill>
                <a:latin typeface="Arial"/>
                <a:ea typeface="Arial"/>
                <a:cs typeface="Arial"/>
                <a:sym typeface="Arial"/>
              </a:rPr>
              <a:t>Credit: Dr. Yi Liu &amp;</a:t>
            </a:r>
            <a:endParaRPr/>
          </a:p>
          <a:p>
            <a:pPr marL="0" marR="0" lvl="0" indent="0" algn="l" rtl="0">
              <a:lnSpc>
                <a:spcPct val="100000"/>
              </a:lnSpc>
              <a:spcBef>
                <a:spcPts val="0"/>
              </a:spcBef>
              <a:spcAft>
                <a:spcPts val="0"/>
              </a:spcAft>
              <a:buNone/>
            </a:pPr>
            <a:r>
              <a:rPr lang="en" sz="1400" b="0" i="1" u="none" strike="noStrike" cap="none">
                <a:solidFill>
                  <a:srgbClr val="000000"/>
                </a:solidFill>
                <a:latin typeface="Arial"/>
                <a:ea typeface="Arial"/>
                <a:cs typeface="Arial"/>
                <a:sym typeface="Arial"/>
              </a:rPr>
              <a:t> Dr. Shuiwang Ji</a:t>
            </a:r>
            <a:endParaRPr sz="1400" b="0" i="1" u="none" strike="noStrike" cap="none">
              <a:solidFill>
                <a:srgbClr val="000000"/>
              </a:solidFill>
              <a:latin typeface="Arial"/>
              <a:ea typeface="Arial"/>
              <a:cs typeface="Arial"/>
              <a:sym typeface="Arial"/>
            </a:endParaRPr>
          </a:p>
        </p:txBody>
      </p:sp>
      <p:sp>
        <p:nvSpPr>
          <p:cNvPr id="722" name="Google Shape;722;p95"/>
          <p:cNvSpPr txBox="1"/>
          <p:nvPr/>
        </p:nvSpPr>
        <p:spPr>
          <a:xfrm>
            <a:off x="1117793" y="4589403"/>
            <a:ext cx="8026200" cy="5541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 sz="1000" i="1" u="none" strike="noStrike" cap="none">
                <a:solidFill>
                  <a:srgbClr val="000000"/>
                </a:solidFill>
                <a:latin typeface="Lato"/>
                <a:ea typeface="Lato"/>
                <a:cs typeface="Lato"/>
                <a:sym typeface="Lato"/>
              </a:rPr>
              <a:t>K Schütt et al. “Schnet: A continuousfilter convolutional neural network for modeling </a:t>
            </a:r>
            <a:r>
              <a:rPr lang="en" sz="1000" i="1">
                <a:latin typeface="Lato"/>
                <a:ea typeface="Lato"/>
                <a:cs typeface="Lato"/>
                <a:sym typeface="Lato"/>
              </a:rPr>
              <a:t> </a:t>
            </a:r>
            <a:r>
              <a:rPr lang="en" sz="1000" i="1" u="none" strike="noStrike" cap="none">
                <a:solidFill>
                  <a:srgbClr val="000000"/>
                </a:solidFill>
                <a:latin typeface="Lato"/>
                <a:ea typeface="Lato"/>
                <a:cs typeface="Lato"/>
                <a:sym typeface="Lato"/>
              </a:rPr>
              <a:t>quantum interactions.“ NIPS 2017.</a:t>
            </a:r>
            <a:endParaRPr sz="1000">
              <a:latin typeface="Lato"/>
              <a:ea typeface="Lato"/>
              <a:cs typeface="Lato"/>
              <a:sym typeface="Lato"/>
            </a:endParaRPr>
          </a:p>
          <a:p>
            <a:pPr marL="0" marR="0" lvl="0" indent="0" algn="r" rtl="0">
              <a:lnSpc>
                <a:spcPct val="100000"/>
              </a:lnSpc>
              <a:spcBef>
                <a:spcPts val="0"/>
              </a:spcBef>
              <a:spcAft>
                <a:spcPts val="0"/>
              </a:spcAft>
              <a:buNone/>
            </a:pPr>
            <a:r>
              <a:rPr lang="en" sz="1000" i="1" u="none" strike="noStrike" cap="none">
                <a:solidFill>
                  <a:srgbClr val="000000"/>
                </a:solidFill>
                <a:latin typeface="Lato"/>
                <a:ea typeface="Lato"/>
                <a:cs typeface="Lato"/>
                <a:sym typeface="Lato"/>
              </a:rPr>
              <a:t>J Klicpera. “Directional message passing for molecular graphs." ICLR, 2020.    Also GemNet, OrbNet … </a:t>
            </a:r>
            <a:endParaRPr sz="1000">
              <a:latin typeface="Lato"/>
              <a:ea typeface="Lato"/>
              <a:cs typeface="Lato"/>
              <a:sym typeface="Lato"/>
            </a:endParaRPr>
          </a:p>
          <a:p>
            <a:pPr marL="0" marR="0" lvl="0" indent="0" algn="r" rtl="0">
              <a:lnSpc>
                <a:spcPct val="100000"/>
              </a:lnSpc>
              <a:spcBef>
                <a:spcPts val="0"/>
              </a:spcBef>
              <a:spcAft>
                <a:spcPts val="0"/>
              </a:spcAft>
              <a:buNone/>
            </a:pPr>
            <a:r>
              <a:rPr lang="en" sz="1000" i="1" u="none" strike="noStrike" cap="none">
                <a:solidFill>
                  <a:srgbClr val="000000"/>
                </a:solidFill>
                <a:latin typeface="Lato"/>
                <a:ea typeface="Lato"/>
                <a:cs typeface="Lato"/>
                <a:sym typeface="Lato"/>
              </a:rPr>
              <a:t>Y Liu*, L Wang*, M Liu, X Zhang, B Oztekin, and S Ji, “Spherical Message Passing for 3D Molecular Graphs”, ICLR 2022.</a:t>
            </a:r>
            <a:endParaRPr sz="1000" i="1" u="none" strike="noStrike" cap="none">
              <a:solidFill>
                <a:srgbClr val="000000"/>
              </a:solidFill>
              <a:latin typeface="Lato"/>
              <a:ea typeface="Lato"/>
              <a:cs typeface="Lato"/>
              <a:sym typeface="Lato"/>
            </a:endParaRPr>
          </a:p>
        </p:txBody>
      </p:sp>
      <p:sp>
        <p:nvSpPr>
          <p:cNvPr id="723" name="Google Shape;723;p95"/>
          <p:cNvSpPr txBox="1">
            <a:spLocks noGrp="1"/>
          </p:cNvSpPr>
          <p:nvPr>
            <p:ph type="title"/>
          </p:nvPr>
        </p:nvSpPr>
        <p:spPr>
          <a:xfrm>
            <a:off x="311700" y="64025"/>
            <a:ext cx="8520600" cy="57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rgbClr val="000000"/>
                </a:solidFill>
                <a:latin typeface="Lato"/>
                <a:ea typeface="Lato"/>
                <a:cs typeface="Lato"/>
                <a:sym typeface="Lato"/>
              </a:rPr>
              <a:t>Spatial graphs: Input-invariant methods </a:t>
            </a:r>
            <a:r>
              <a:rPr lang="en" sz="2500">
                <a:solidFill>
                  <a:srgbClr val="000000"/>
                </a:solidFill>
              </a:rPr>
              <a:t>&amp; challenges</a:t>
            </a:r>
            <a:endParaRPr sz="2500">
              <a:solidFill>
                <a:srgbClr val="000000"/>
              </a:solidFill>
              <a:latin typeface="Lato"/>
              <a:ea typeface="Lato"/>
              <a:cs typeface="Lato"/>
              <a:sym typeface="Lato"/>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96"/>
          <p:cNvSpPr txBox="1">
            <a:spLocks noGrp="1"/>
          </p:cNvSpPr>
          <p:nvPr>
            <p:ph type="body" idx="1"/>
          </p:nvPr>
        </p:nvSpPr>
        <p:spPr>
          <a:xfrm>
            <a:off x="198175" y="3946575"/>
            <a:ext cx="8520600" cy="11007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Char char="●"/>
            </a:pPr>
            <a:r>
              <a:rPr lang="en"/>
              <a:t>Many Ways to Equivariance?   </a:t>
            </a:r>
            <a:endParaRPr/>
          </a:p>
          <a:p>
            <a:pPr marL="457200" lvl="0" indent="-342900" algn="l" rtl="0">
              <a:lnSpc>
                <a:spcPct val="115000"/>
              </a:lnSpc>
              <a:spcBef>
                <a:spcPts val="0"/>
              </a:spcBef>
              <a:spcAft>
                <a:spcPts val="0"/>
              </a:spcAft>
              <a:buClr>
                <a:srgbClr val="000000"/>
              </a:buClr>
              <a:buSzPts val="1800"/>
              <a:buChar char="●"/>
            </a:pPr>
            <a:r>
              <a:rPr lang="en"/>
              <a:t>Balancing the Needs: Equivariance vs. Expressiveness</a:t>
            </a:r>
            <a:endParaRPr/>
          </a:p>
          <a:p>
            <a:pPr marL="457200" lvl="0" indent="-342900" algn="l" rtl="0">
              <a:lnSpc>
                <a:spcPct val="115000"/>
              </a:lnSpc>
              <a:spcBef>
                <a:spcPts val="0"/>
              </a:spcBef>
              <a:spcAft>
                <a:spcPts val="0"/>
              </a:spcAft>
              <a:buClr>
                <a:srgbClr val="000000"/>
              </a:buClr>
              <a:buSzPts val="1800"/>
              <a:buChar char="●"/>
            </a:pPr>
            <a:r>
              <a:rPr lang="en"/>
              <a:t>Computational Efficiency (messages and message passing …)   ...</a:t>
            </a:r>
            <a:endParaRPr/>
          </a:p>
        </p:txBody>
      </p:sp>
      <p:grpSp>
        <p:nvGrpSpPr>
          <p:cNvPr id="729" name="Google Shape;729;p96"/>
          <p:cNvGrpSpPr/>
          <p:nvPr/>
        </p:nvGrpSpPr>
        <p:grpSpPr>
          <a:xfrm>
            <a:off x="6835827" y="2104798"/>
            <a:ext cx="2094018" cy="2230360"/>
            <a:chOff x="315" y="446896"/>
            <a:chExt cx="2584569" cy="2461494"/>
          </a:xfrm>
        </p:grpSpPr>
        <p:sp>
          <p:nvSpPr>
            <p:cNvPr id="730" name="Google Shape;730;p96"/>
            <p:cNvSpPr/>
            <p:nvPr/>
          </p:nvSpPr>
          <p:spPr>
            <a:xfrm>
              <a:off x="315" y="446896"/>
              <a:ext cx="1230747" cy="738448"/>
            </a:xfrm>
            <a:prstGeom prst="rect">
              <a:avLst/>
            </a:prstGeom>
            <a:solidFill>
              <a:srgbClr val="4185F2"/>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731" name="Google Shape;731;p96"/>
            <p:cNvSpPr txBox="1"/>
            <p:nvPr/>
          </p:nvSpPr>
          <p:spPr>
            <a:xfrm>
              <a:off x="315" y="446896"/>
              <a:ext cx="1230747" cy="738448"/>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r>
                <a:rPr lang="en" sz="1200" i="0" u="none" strike="noStrike" cap="none">
                  <a:solidFill>
                    <a:schemeClr val="lt1"/>
                  </a:solidFill>
                  <a:latin typeface="Lato"/>
                  <a:ea typeface="Lato"/>
                  <a:cs typeface="Lato"/>
                  <a:sym typeface="Lato"/>
                </a:rPr>
                <a:t>Tensor Field Networks (Thomas et al., 2018)</a:t>
              </a:r>
              <a:endParaRPr>
                <a:latin typeface="Lato"/>
                <a:ea typeface="Lato"/>
                <a:cs typeface="Lato"/>
                <a:sym typeface="Lato"/>
              </a:endParaRPr>
            </a:p>
          </p:txBody>
        </p:sp>
        <p:sp>
          <p:nvSpPr>
            <p:cNvPr id="732" name="Google Shape;732;p96"/>
            <p:cNvSpPr/>
            <p:nvPr/>
          </p:nvSpPr>
          <p:spPr>
            <a:xfrm>
              <a:off x="1354137" y="446896"/>
              <a:ext cx="1230747" cy="738448"/>
            </a:xfrm>
            <a:prstGeom prst="rect">
              <a:avLst/>
            </a:prstGeom>
            <a:solidFill>
              <a:srgbClr val="4185F2"/>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733" name="Google Shape;733;p96"/>
            <p:cNvSpPr txBox="1"/>
            <p:nvPr/>
          </p:nvSpPr>
          <p:spPr>
            <a:xfrm>
              <a:off x="1354137" y="446896"/>
              <a:ext cx="1230747" cy="738448"/>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r>
                <a:rPr lang="en" sz="1200" i="0" u="none" strike="noStrike" cap="none">
                  <a:solidFill>
                    <a:schemeClr val="lt1"/>
                  </a:solidFill>
                  <a:latin typeface="Lato"/>
                  <a:ea typeface="Lato"/>
                  <a:cs typeface="Lato"/>
                  <a:sym typeface="Lato"/>
                </a:rPr>
                <a:t>SE(3) Transformers (Fuchs et al., 2020) </a:t>
              </a:r>
              <a:endParaRPr sz="1200" i="0" u="none" strike="noStrike" cap="none">
                <a:solidFill>
                  <a:schemeClr val="lt1"/>
                </a:solidFill>
                <a:latin typeface="Lato"/>
                <a:ea typeface="Lato"/>
                <a:cs typeface="Lato"/>
                <a:sym typeface="Lato"/>
              </a:endParaRPr>
            </a:p>
          </p:txBody>
        </p:sp>
        <p:sp>
          <p:nvSpPr>
            <p:cNvPr id="734" name="Google Shape;734;p96"/>
            <p:cNvSpPr/>
            <p:nvPr/>
          </p:nvSpPr>
          <p:spPr>
            <a:xfrm>
              <a:off x="315" y="1308419"/>
              <a:ext cx="1230747" cy="738448"/>
            </a:xfrm>
            <a:prstGeom prst="rect">
              <a:avLst/>
            </a:prstGeom>
            <a:solidFill>
              <a:srgbClr val="4185F2"/>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735" name="Google Shape;735;p96"/>
            <p:cNvSpPr txBox="1"/>
            <p:nvPr/>
          </p:nvSpPr>
          <p:spPr>
            <a:xfrm>
              <a:off x="315" y="1308419"/>
              <a:ext cx="1230747" cy="738448"/>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r>
                <a:rPr lang="en" sz="1200" i="0" u="none" strike="noStrike" cap="none">
                  <a:solidFill>
                    <a:schemeClr val="lt1"/>
                  </a:solidFill>
                  <a:latin typeface="Lato"/>
                  <a:ea typeface="Lato"/>
                  <a:cs typeface="Lato"/>
                  <a:sym typeface="Lato"/>
                </a:rPr>
                <a:t>PaiNN (Schutt et al., 2021)</a:t>
              </a:r>
              <a:endParaRPr>
                <a:latin typeface="Lato"/>
                <a:ea typeface="Lato"/>
                <a:cs typeface="Lato"/>
                <a:sym typeface="Lato"/>
              </a:endParaRPr>
            </a:p>
          </p:txBody>
        </p:sp>
        <p:sp>
          <p:nvSpPr>
            <p:cNvPr id="736" name="Google Shape;736;p96"/>
            <p:cNvSpPr/>
            <p:nvPr/>
          </p:nvSpPr>
          <p:spPr>
            <a:xfrm>
              <a:off x="1354137" y="1308419"/>
              <a:ext cx="1230747" cy="738448"/>
            </a:xfrm>
            <a:prstGeom prst="rect">
              <a:avLst/>
            </a:prstGeom>
            <a:solidFill>
              <a:srgbClr val="4185F2"/>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737" name="Google Shape;737;p96"/>
            <p:cNvSpPr txBox="1"/>
            <p:nvPr/>
          </p:nvSpPr>
          <p:spPr>
            <a:xfrm>
              <a:off x="1354137" y="1308419"/>
              <a:ext cx="1230747" cy="738448"/>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r>
                <a:rPr lang="en" sz="1200" i="0" u="none" strike="noStrike" cap="none">
                  <a:solidFill>
                    <a:schemeClr val="lt1"/>
                  </a:solidFill>
                  <a:latin typeface="Lato"/>
                  <a:ea typeface="Lato"/>
                  <a:cs typeface="Lato"/>
                  <a:sym typeface="Lato"/>
                </a:rPr>
                <a:t>E(n)-Equivariant GNN (Satorras et al., 2021) </a:t>
              </a:r>
              <a:endParaRPr sz="1200" i="0" u="none" strike="noStrike" cap="none">
                <a:solidFill>
                  <a:schemeClr val="lt1"/>
                </a:solidFill>
                <a:latin typeface="Lato"/>
                <a:ea typeface="Lato"/>
                <a:cs typeface="Lato"/>
                <a:sym typeface="Lato"/>
              </a:endParaRPr>
            </a:p>
          </p:txBody>
        </p:sp>
        <p:sp>
          <p:nvSpPr>
            <p:cNvPr id="738" name="Google Shape;738;p96"/>
            <p:cNvSpPr/>
            <p:nvPr/>
          </p:nvSpPr>
          <p:spPr>
            <a:xfrm>
              <a:off x="315" y="2169942"/>
              <a:ext cx="1230747" cy="738448"/>
            </a:xfrm>
            <a:prstGeom prst="rect">
              <a:avLst/>
            </a:prstGeom>
            <a:solidFill>
              <a:srgbClr val="4185F2"/>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739" name="Google Shape;739;p96"/>
            <p:cNvSpPr txBox="1"/>
            <p:nvPr/>
          </p:nvSpPr>
          <p:spPr>
            <a:xfrm>
              <a:off x="315" y="2169942"/>
              <a:ext cx="1230747" cy="738448"/>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r>
                <a:rPr lang="en" sz="1200" i="0" u="none" strike="noStrike" cap="none">
                  <a:solidFill>
                    <a:schemeClr val="lt1"/>
                  </a:solidFill>
                  <a:latin typeface="Lato"/>
                  <a:ea typeface="Lato"/>
                  <a:cs typeface="Lato"/>
                  <a:sym typeface="Lato"/>
                </a:rPr>
                <a:t>NequIP (Batzner et al., 2021)</a:t>
              </a:r>
              <a:endParaRPr sz="1200" i="0" u="none" strike="noStrike" cap="none">
                <a:solidFill>
                  <a:schemeClr val="lt1"/>
                </a:solidFill>
                <a:latin typeface="Lato"/>
                <a:ea typeface="Lato"/>
                <a:cs typeface="Lato"/>
                <a:sym typeface="Lato"/>
              </a:endParaRPr>
            </a:p>
          </p:txBody>
        </p:sp>
        <p:sp>
          <p:nvSpPr>
            <p:cNvPr id="740" name="Google Shape;740;p96"/>
            <p:cNvSpPr/>
            <p:nvPr/>
          </p:nvSpPr>
          <p:spPr>
            <a:xfrm>
              <a:off x="1354137" y="2169942"/>
              <a:ext cx="1230747" cy="738448"/>
            </a:xfrm>
            <a:prstGeom prst="rect">
              <a:avLst/>
            </a:prstGeom>
            <a:solidFill>
              <a:srgbClr val="4185F2"/>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741" name="Google Shape;741;p96"/>
            <p:cNvSpPr txBox="1"/>
            <p:nvPr/>
          </p:nvSpPr>
          <p:spPr>
            <a:xfrm>
              <a:off x="1354137" y="2169942"/>
              <a:ext cx="1230747" cy="738448"/>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r>
                <a:rPr lang="en" sz="1200" i="0" u="none" strike="noStrike" cap="none">
                  <a:solidFill>
                    <a:schemeClr val="lt1"/>
                  </a:solidFill>
                  <a:latin typeface="Lato"/>
                  <a:ea typeface="Lato"/>
                  <a:cs typeface="Lato"/>
                  <a:sym typeface="Lato"/>
                </a:rPr>
                <a:t>…</a:t>
              </a:r>
              <a:endParaRPr sz="1200" i="0" u="none" strike="noStrike" cap="none">
                <a:solidFill>
                  <a:schemeClr val="lt1"/>
                </a:solidFill>
                <a:latin typeface="Lato"/>
                <a:ea typeface="Lato"/>
                <a:cs typeface="Lato"/>
                <a:sym typeface="Lato"/>
              </a:endParaRPr>
            </a:p>
          </p:txBody>
        </p:sp>
      </p:grpSp>
      <p:pic>
        <p:nvPicPr>
          <p:cNvPr id="742" name="Google Shape;742;p96" descr="Snipping Tool"/>
          <p:cNvPicPr preferRelativeResize="0"/>
          <p:nvPr/>
        </p:nvPicPr>
        <p:blipFill rotWithShape="1">
          <a:blip r:embed="rId3">
            <a:alphaModFix/>
          </a:blip>
          <a:srcRect l="608" t="17270" r="1620" b="12779"/>
          <a:stretch/>
        </p:blipFill>
        <p:spPr>
          <a:xfrm>
            <a:off x="311700" y="699796"/>
            <a:ext cx="6290641" cy="2730382"/>
          </a:xfrm>
          <a:prstGeom prst="rect">
            <a:avLst/>
          </a:prstGeom>
          <a:noFill/>
          <a:ln>
            <a:noFill/>
          </a:ln>
        </p:spPr>
      </p:pic>
      <p:sp>
        <p:nvSpPr>
          <p:cNvPr id="743" name="Google Shape;743;p96"/>
          <p:cNvSpPr txBox="1"/>
          <p:nvPr/>
        </p:nvSpPr>
        <p:spPr>
          <a:xfrm>
            <a:off x="387898" y="3490200"/>
            <a:ext cx="6214500" cy="4563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100"/>
              <a:buFont typeface="Arial"/>
              <a:buNone/>
            </a:pPr>
            <a:r>
              <a:rPr lang="en" sz="1100" i="1">
                <a:solidFill>
                  <a:schemeClr val="dk1"/>
                </a:solidFill>
                <a:latin typeface="Lato"/>
                <a:ea typeface="Lato"/>
                <a:cs typeface="Lato"/>
                <a:sym typeface="Lato"/>
              </a:rPr>
              <a:t>H Stark, O-E Ganea, L Pattanaik, R Barzilay, and TS Jaakkola,</a:t>
            </a:r>
            <a:endParaRPr sz="1100" i="1">
              <a:solidFill>
                <a:schemeClr val="dk1"/>
              </a:solidFill>
              <a:latin typeface="Lato"/>
              <a:ea typeface="Lato"/>
              <a:cs typeface="Lato"/>
              <a:sym typeface="Lato"/>
            </a:endParaRPr>
          </a:p>
          <a:p>
            <a:pPr marL="0" lvl="0" indent="0" algn="l" rtl="0">
              <a:lnSpc>
                <a:spcPct val="115000"/>
              </a:lnSpc>
              <a:spcBef>
                <a:spcPts val="0"/>
              </a:spcBef>
              <a:spcAft>
                <a:spcPts val="0"/>
              </a:spcAft>
              <a:buSzPts val="1100"/>
              <a:buNone/>
            </a:pPr>
            <a:r>
              <a:rPr lang="en" sz="1100" i="1">
                <a:solidFill>
                  <a:schemeClr val="dk1"/>
                </a:solidFill>
                <a:latin typeface="Lato"/>
                <a:ea typeface="Lato"/>
                <a:cs typeface="Lato"/>
                <a:sym typeface="Lato"/>
              </a:rPr>
              <a:t>“EquiBind: Geometric Deep Learning for Drug Binding Structure Prediction”, ICLR MLDD 2022.</a:t>
            </a:r>
            <a:r>
              <a:rPr lang="en" sz="1100" i="1" u="none" strike="noStrike" cap="none">
                <a:solidFill>
                  <a:srgbClr val="000000"/>
                </a:solidFill>
                <a:latin typeface="Lato"/>
                <a:ea typeface="Lato"/>
                <a:cs typeface="Lato"/>
                <a:sym typeface="Lato"/>
              </a:rPr>
              <a:t>.</a:t>
            </a:r>
            <a:endParaRPr sz="1100" i="1" u="none" strike="noStrike" cap="none">
              <a:solidFill>
                <a:srgbClr val="000000"/>
              </a:solidFill>
              <a:latin typeface="Lato"/>
              <a:ea typeface="Lato"/>
              <a:cs typeface="Lato"/>
              <a:sym typeface="Lato"/>
            </a:endParaRPr>
          </a:p>
        </p:txBody>
      </p:sp>
      <p:sp>
        <p:nvSpPr>
          <p:cNvPr id="744" name="Google Shape;744;p96"/>
          <p:cNvSpPr txBox="1">
            <a:spLocks noGrp="1"/>
          </p:cNvSpPr>
          <p:nvPr>
            <p:ph type="title"/>
          </p:nvPr>
        </p:nvSpPr>
        <p:spPr>
          <a:xfrm>
            <a:off x="311700" y="64025"/>
            <a:ext cx="8520600" cy="57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rgbClr val="000000"/>
                </a:solidFill>
                <a:latin typeface="Lato"/>
                <a:ea typeface="Lato"/>
                <a:cs typeface="Lato"/>
                <a:sym typeface="Lato"/>
              </a:rPr>
              <a:t>Spatial graphs: </a:t>
            </a:r>
            <a:r>
              <a:rPr lang="en" sz="2500">
                <a:solidFill>
                  <a:srgbClr val="000000"/>
                </a:solidFill>
              </a:rPr>
              <a:t>Model</a:t>
            </a:r>
            <a:r>
              <a:rPr lang="en" sz="2500">
                <a:solidFill>
                  <a:srgbClr val="000000"/>
                </a:solidFill>
                <a:latin typeface="Lato"/>
                <a:ea typeface="Lato"/>
                <a:cs typeface="Lato"/>
                <a:sym typeface="Lato"/>
              </a:rPr>
              <a:t>-equivariant methods </a:t>
            </a:r>
            <a:r>
              <a:rPr lang="en" sz="2500">
                <a:solidFill>
                  <a:srgbClr val="000000"/>
                </a:solidFill>
              </a:rPr>
              <a:t>&amp; challenges</a:t>
            </a:r>
            <a:endParaRPr sz="2500">
              <a:solidFill>
                <a:srgbClr val="000000"/>
              </a:solidFill>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6"/>
          <p:cNvSpPr txBox="1">
            <a:spLocks noGrp="1"/>
          </p:cNvSpPr>
          <p:nvPr>
            <p:ph type="body" idx="1"/>
          </p:nvPr>
        </p:nvSpPr>
        <p:spPr>
          <a:xfrm>
            <a:off x="311700" y="923875"/>
            <a:ext cx="5500800" cy="387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Problems</a:t>
            </a:r>
            <a:endParaRPr b="1">
              <a:solidFill>
                <a:schemeClr val="dk1"/>
              </a:solidFill>
            </a:endParaRPr>
          </a:p>
          <a:p>
            <a:pPr marL="0" lvl="0" indent="0" algn="l" rtl="0">
              <a:spcBef>
                <a:spcPts val="1200"/>
              </a:spcBef>
              <a:spcAft>
                <a:spcPts val="0"/>
              </a:spcAft>
              <a:buNone/>
            </a:pPr>
            <a:r>
              <a:rPr lang="en" sz="1600">
                <a:solidFill>
                  <a:schemeClr val="dk1"/>
                </a:solidFill>
              </a:rPr>
              <a:t>No parameters shared between nodes in the encoder</a:t>
            </a:r>
            <a:endParaRPr sz="1600">
              <a:solidFill>
                <a:schemeClr val="dk1"/>
              </a:solidFill>
            </a:endParaRPr>
          </a:p>
          <a:p>
            <a:pPr marL="0" lvl="0" indent="0" algn="l" rtl="0">
              <a:spcBef>
                <a:spcPts val="1200"/>
              </a:spcBef>
              <a:spcAft>
                <a:spcPts val="0"/>
              </a:spcAft>
              <a:buNone/>
            </a:pPr>
            <a:r>
              <a:rPr lang="en" sz="1600">
                <a:solidFill>
                  <a:schemeClr val="dk1"/>
                </a:solidFill>
              </a:rPr>
              <a:t>Encoder does not leverage node attributes</a:t>
            </a:r>
            <a:endParaRPr sz="1600">
              <a:solidFill>
                <a:schemeClr val="dk1"/>
              </a:solidFill>
            </a:endParaRPr>
          </a:p>
          <a:p>
            <a:pPr marL="0" lvl="0" indent="0" algn="l" rtl="0">
              <a:spcBef>
                <a:spcPts val="1200"/>
              </a:spcBef>
              <a:spcAft>
                <a:spcPts val="0"/>
              </a:spcAft>
              <a:buNone/>
            </a:pPr>
            <a:r>
              <a:rPr lang="en" sz="1600">
                <a:solidFill>
                  <a:schemeClr val="dk1"/>
                </a:solidFill>
              </a:rPr>
              <a:t>Inherently transductive.</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r>
              <a:rPr lang="en" b="1">
                <a:solidFill>
                  <a:schemeClr val="dk1"/>
                </a:solidFill>
              </a:rPr>
              <a:t>Solutions</a:t>
            </a:r>
            <a:endParaRPr b="1">
              <a:solidFill>
                <a:schemeClr val="dk1"/>
              </a:solidFill>
            </a:endParaRPr>
          </a:p>
          <a:p>
            <a:pPr marL="0" lvl="0" indent="0" algn="l" rtl="0">
              <a:spcBef>
                <a:spcPts val="1200"/>
              </a:spcBef>
              <a:spcAft>
                <a:spcPts val="0"/>
              </a:spcAft>
              <a:buNone/>
            </a:pPr>
            <a:r>
              <a:rPr lang="en" sz="1600">
                <a:solidFill>
                  <a:schemeClr val="dk1"/>
                </a:solidFill>
              </a:rPr>
              <a:t>Incorporate graph structure into the encoder</a:t>
            </a:r>
            <a:endParaRPr sz="1600">
              <a:solidFill>
                <a:schemeClr val="dk1"/>
              </a:solidFill>
            </a:endParaRPr>
          </a:p>
          <a:p>
            <a:pPr marL="0" lvl="0" indent="0" algn="l" rtl="0">
              <a:spcBef>
                <a:spcPts val="1200"/>
              </a:spcBef>
              <a:spcAft>
                <a:spcPts val="0"/>
              </a:spcAft>
              <a:buNone/>
            </a:pPr>
            <a:r>
              <a:rPr lang="en" sz="1600">
                <a:solidFill>
                  <a:schemeClr val="dk1"/>
                </a:solidFill>
              </a:rPr>
              <a:t>Leverage node attributes</a:t>
            </a:r>
            <a:endParaRPr sz="1600">
              <a:solidFill>
                <a:schemeClr val="dk1"/>
              </a:solidFill>
            </a:endParaRPr>
          </a:p>
          <a:p>
            <a:pPr marL="0" lvl="0" indent="0" algn="l" rtl="0">
              <a:spcBef>
                <a:spcPts val="1200"/>
              </a:spcBef>
              <a:spcAft>
                <a:spcPts val="1200"/>
              </a:spcAft>
              <a:buNone/>
            </a:pPr>
            <a:r>
              <a:rPr lang="en" sz="1600">
                <a:solidFill>
                  <a:schemeClr val="dk1"/>
                </a:solidFill>
              </a:rPr>
              <a:t>Generate embeddings for nodes not seen during training</a:t>
            </a:r>
            <a:endParaRPr sz="1600">
              <a:solidFill>
                <a:schemeClr val="dk1"/>
              </a:solidFill>
            </a:endParaRPr>
          </a:p>
        </p:txBody>
      </p:sp>
      <p:sp>
        <p:nvSpPr>
          <p:cNvPr id="267" name="Google Shape;267;p46"/>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Intro to network embedding</a:t>
            </a:r>
            <a:endParaRPr/>
          </a:p>
        </p:txBody>
      </p:sp>
      <p:pic>
        <p:nvPicPr>
          <p:cNvPr id="268" name="Google Shape;268;p46"/>
          <p:cNvPicPr preferRelativeResize="0"/>
          <p:nvPr/>
        </p:nvPicPr>
        <p:blipFill>
          <a:blip r:embed="rId3">
            <a:alphaModFix/>
          </a:blip>
          <a:stretch>
            <a:fillRect/>
          </a:stretch>
        </p:blipFill>
        <p:spPr>
          <a:xfrm>
            <a:off x="5692925" y="140225"/>
            <a:ext cx="3298673" cy="2196974"/>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97"/>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000000"/>
                </a:solidFill>
              </a:rPr>
              <a:t>Overview</a:t>
            </a:r>
            <a:endParaRPr b="1">
              <a:solidFill>
                <a:srgbClr val="000000"/>
              </a:solidFill>
            </a:endParaRPr>
          </a:p>
        </p:txBody>
      </p:sp>
      <p:sp>
        <p:nvSpPr>
          <p:cNvPr id="750" name="Google Shape;750;p97"/>
          <p:cNvSpPr txBox="1">
            <a:spLocks noGrp="1"/>
          </p:cNvSpPr>
          <p:nvPr>
            <p:ph type="body" idx="1"/>
          </p:nvPr>
        </p:nvSpPr>
        <p:spPr>
          <a:xfrm>
            <a:off x="311700" y="771475"/>
            <a:ext cx="8520600" cy="4068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rgbClr val="000000"/>
              </a:buClr>
              <a:buSzPts val="1800"/>
              <a:buAutoNum type="arabicPeriod"/>
            </a:pPr>
            <a:r>
              <a:rPr lang="en"/>
              <a:t>Introduction</a:t>
            </a:r>
            <a:r>
              <a:rPr lang="en">
                <a:solidFill>
                  <a:schemeClr val="dk1"/>
                </a:solidFill>
              </a:rPr>
              <a:t> (AK)</a:t>
            </a:r>
            <a:endParaRPr>
              <a:solidFill>
                <a:srgbClr val="999999"/>
              </a:solidFill>
            </a:endParaRPr>
          </a:p>
          <a:p>
            <a:pPr marL="457200" lvl="0" indent="-342900" algn="l" rtl="0">
              <a:spcBef>
                <a:spcPts val="1000"/>
              </a:spcBef>
              <a:spcAft>
                <a:spcPts val="0"/>
              </a:spcAft>
              <a:buClr>
                <a:srgbClr val="000000"/>
              </a:buClr>
              <a:buSzPts val="1800"/>
              <a:buAutoNum type="arabicPeriod"/>
            </a:pPr>
            <a:r>
              <a:rPr lang="en"/>
              <a:t>Network</a:t>
            </a:r>
            <a:r>
              <a:rPr lang="en">
                <a:solidFill>
                  <a:srgbClr val="000000"/>
                </a:solidFill>
              </a:rPr>
              <a:t> embedding</a:t>
            </a:r>
            <a:endParaRPr/>
          </a:p>
          <a:p>
            <a:pPr marL="828675" lvl="1" indent="-342900" algn="l" rtl="0">
              <a:spcBef>
                <a:spcPts val="1000"/>
              </a:spcBef>
              <a:spcAft>
                <a:spcPts val="0"/>
              </a:spcAft>
              <a:buClr>
                <a:schemeClr val="dk1"/>
              </a:buClr>
              <a:buSzPts val="1800"/>
              <a:buAutoNum type="alphaLcPeriod"/>
            </a:pPr>
            <a:r>
              <a:rPr lang="en" sz="1800">
                <a:solidFill>
                  <a:schemeClr val="dk1"/>
                </a:solidFill>
              </a:rPr>
              <a:t>Unsupervised / self-supervised pre-training (YS)</a:t>
            </a:r>
            <a:endParaRPr sz="1800">
              <a:solidFill>
                <a:srgbClr val="999999"/>
              </a:solidFill>
            </a:endParaRPr>
          </a:p>
          <a:p>
            <a:pPr marL="828675" lvl="1" indent="-342900" algn="l" rtl="0">
              <a:spcBef>
                <a:spcPts val="1000"/>
              </a:spcBef>
              <a:spcAft>
                <a:spcPts val="0"/>
              </a:spcAft>
              <a:buClr>
                <a:srgbClr val="000000"/>
              </a:buClr>
              <a:buSzPts val="1800"/>
              <a:buAutoNum type="alphaLcPeriod"/>
            </a:pPr>
            <a:r>
              <a:rPr lang="en" sz="1800">
                <a:solidFill>
                  <a:srgbClr val="000000"/>
                </a:solidFill>
              </a:rPr>
              <a:t>Condition-specific node/subgraph embeddings (AK)</a:t>
            </a:r>
            <a:endParaRPr sz="1800">
              <a:solidFill>
                <a:srgbClr val="999999"/>
              </a:solidFill>
            </a:endParaRPr>
          </a:p>
          <a:p>
            <a:pPr marL="828675" lvl="1" indent="-342900" algn="l" rtl="0">
              <a:spcBef>
                <a:spcPts val="1000"/>
              </a:spcBef>
              <a:spcAft>
                <a:spcPts val="0"/>
              </a:spcAft>
              <a:buClr>
                <a:schemeClr val="dk1"/>
              </a:buClr>
              <a:buSzPts val="1800"/>
              <a:buAutoNum type="alphaLcPeriod"/>
            </a:pPr>
            <a:r>
              <a:rPr lang="en" sz="1800">
                <a:solidFill>
                  <a:schemeClr val="dk1"/>
                </a:solidFill>
              </a:rPr>
              <a:t>Multiplex heterogeneous networks (SB, BJY)</a:t>
            </a:r>
            <a:endParaRPr sz="1800">
              <a:solidFill>
                <a:srgbClr val="999999"/>
              </a:solidFill>
            </a:endParaRPr>
          </a:p>
          <a:p>
            <a:pPr marL="457200" lvl="0" indent="-342900" algn="l" rtl="0">
              <a:spcBef>
                <a:spcPts val="1000"/>
              </a:spcBef>
              <a:spcAft>
                <a:spcPts val="0"/>
              </a:spcAft>
              <a:buClr>
                <a:srgbClr val="000000"/>
              </a:buClr>
              <a:buSzPts val="1800"/>
              <a:buAutoNum type="arabicPeriod"/>
            </a:pPr>
            <a:r>
              <a:rPr lang="en">
                <a:solidFill>
                  <a:srgbClr val="000000"/>
                </a:solidFill>
              </a:rPr>
              <a:t>Graph-based transfer learning (AK, BJY)</a:t>
            </a:r>
            <a:endParaRPr>
              <a:solidFill>
                <a:srgbClr val="999999"/>
              </a:solidFill>
            </a:endParaRPr>
          </a:p>
          <a:p>
            <a:pPr marL="457200" lvl="0" indent="-342900" algn="l" rtl="0">
              <a:spcBef>
                <a:spcPts val="1000"/>
              </a:spcBef>
              <a:spcAft>
                <a:spcPts val="0"/>
              </a:spcAft>
              <a:buClr>
                <a:srgbClr val="000000"/>
              </a:buClr>
              <a:buSzPts val="1800"/>
              <a:buAutoNum type="arabicPeriod"/>
            </a:pPr>
            <a:r>
              <a:rPr lang="en">
                <a:solidFill>
                  <a:srgbClr val="000000"/>
                </a:solidFill>
              </a:rPr>
              <a:t>Spatial / geometric networks</a:t>
            </a:r>
            <a:r>
              <a:rPr lang="en"/>
              <a:t> (</a:t>
            </a:r>
            <a:r>
              <a:rPr lang="en">
                <a:solidFill>
                  <a:srgbClr val="000000"/>
                </a:solidFill>
              </a:rPr>
              <a:t>HY, YS)</a:t>
            </a:r>
            <a:endParaRPr>
              <a:solidFill>
                <a:srgbClr val="999999"/>
              </a:solidFill>
            </a:endParaRPr>
          </a:p>
          <a:p>
            <a:pPr marL="457200" lvl="0" indent="-342900" algn="l" rtl="0">
              <a:spcBef>
                <a:spcPts val="1000"/>
              </a:spcBef>
              <a:spcAft>
                <a:spcPts val="0"/>
              </a:spcAft>
              <a:buClr>
                <a:srgbClr val="000000"/>
              </a:buClr>
              <a:buSzPts val="1800"/>
              <a:buAutoNum type="arabicPeriod"/>
            </a:pPr>
            <a:r>
              <a:rPr lang="en" b="1"/>
              <a:t>Other emerging problems</a:t>
            </a:r>
            <a:endParaRPr>
              <a:solidFill>
                <a:srgbClr val="999999"/>
              </a:solidFill>
            </a:endParaRPr>
          </a:p>
          <a:p>
            <a:pPr marL="457200" lvl="0" indent="-342900" algn="l" rtl="0">
              <a:spcBef>
                <a:spcPts val="1000"/>
              </a:spcBef>
              <a:spcAft>
                <a:spcPts val="1000"/>
              </a:spcAft>
              <a:buSzPts val="1800"/>
              <a:buAutoNum type="arabicPeriod"/>
            </a:pPr>
            <a:r>
              <a:rPr lang="en"/>
              <a:t>Open discussion</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98"/>
          <p:cNvSpPr txBox="1">
            <a:spLocks noGrp="1"/>
          </p:cNvSpPr>
          <p:nvPr>
            <p:ph type="body" idx="1"/>
          </p:nvPr>
        </p:nvSpPr>
        <p:spPr>
          <a:xfrm>
            <a:off x="311700" y="923875"/>
            <a:ext cx="8520600" cy="38745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AutoNum type="arabicPeriod"/>
            </a:pPr>
            <a:r>
              <a:rPr lang="en" b="1"/>
              <a:t>Explainability, interpretability</a:t>
            </a:r>
            <a:r>
              <a:rPr lang="en"/>
              <a:t> (YS, AK)</a:t>
            </a:r>
            <a:endParaRPr/>
          </a:p>
          <a:p>
            <a:pPr marL="800100" lvl="1" indent="-317500" algn="l" rtl="0">
              <a:spcBef>
                <a:spcPts val="1000"/>
              </a:spcBef>
              <a:spcAft>
                <a:spcPts val="0"/>
              </a:spcAft>
              <a:buSzPts val="1400"/>
              <a:buChar char="○"/>
            </a:pPr>
            <a:r>
              <a:rPr lang="en"/>
              <a:t>…</a:t>
            </a:r>
            <a:endParaRPr/>
          </a:p>
          <a:p>
            <a:pPr marL="457200" lvl="0" indent="-342900" algn="l" rtl="0">
              <a:spcBef>
                <a:spcPts val="1000"/>
              </a:spcBef>
              <a:spcAft>
                <a:spcPts val="0"/>
              </a:spcAft>
              <a:buSzPts val="1800"/>
              <a:buAutoNum type="arabicPeriod"/>
            </a:pPr>
            <a:r>
              <a:rPr lang="en"/>
              <a:t>Uncertainty quantification (BJY)</a:t>
            </a:r>
            <a:endParaRPr/>
          </a:p>
          <a:p>
            <a:pPr marL="800100" lvl="1" indent="-317500" algn="l" rtl="0">
              <a:spcBef>
                <a:spcPts val="1000"/>
              </a:spcBef>
              <a:spcAft>
                <a:spcPts val="0"/>
              </a:spcAft>
              <a:buSzPts val="1400"/>
              <a:buChar char="○"/>
            </a:pPr>
            <a:r>
              <a:rPr lang="en"/>
              <a:t>…</a:t>
            </a:r>
            <a:endParaRPr/>
          </a:p>
          <a:p>
            <a:pPr marL="457200" lvl="0" indent="-342900" algn="l" rtl="0">
              <a:spcBef>
                <a:spcPts val="1000"/>
              </a:spcBef>
              <a:spcAft>
                <a:spcPts val="0"/>
              </a:spcAft>
              <a:buSzPts val="1800"/>
              <a:buAutoNum type="arabicPeriod"/>
            </a:pPr>
            <a:r>
              <a:rPr lang="en"/>
              <a:t>Meta-learning (MZ)</a:t>
            </a:r>
            <a:endParaRPr/>
          </a:p>
          <a:p>
            <a:pPr marL="800100" lvl="1" indent="-317500" algn="l" rtl="0">
              <a:spcBef>
                <a:spcPts val="1000"/>
              </a:spcBef>
              <a:spcAft>
                <a:spcPts val="1000"/>
              </a:spcAft>
              <a:buSzPts val="1400"/>
              <a:buChar char="○"/>
            </a:pPr>
            <a:r>
              <a:rPr lang="en"/>
              <a:t>…</a:t>
            </a:r>
            <a:endParaRPr/>
          </a:p>
        </p:txBody>
      </p:sp>
      <p:sp>
        <p:nvSpPr>
          <p:cNvPr id="756" name="Google Shape;756;p98"/>
          <p:cNvSpPr txBox="1">
            <a:spLocks noGrp="1"/>
          </p:cNvSpPr>
          <p:nvPr>
            <p:ph type="title"/>
          </p:nvPr>
        </p:nvSpPr>
        <p:spPr>
          <a:xfrm>
            <a:off x="311700" y="64025"/>
            <a:ext cx="8520600" cy="57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rgbClr val="000000"/>
                </a:solidFill>
              </a:rPr>
              <a:t>Other emerging problems</a:t>
            </a:r>
            <a:endParaRPr sz="2500">
              <a:solidFill>
                <a:srgbClr val="000000"/>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99"/>
          <p:cNvSpPr txBox="1">
            <a:spLocks noGrp="1"/>
          </p:cNvSpPr>
          <p:nvPr>
            <p:ph type="body" idx="1"/>
          </p:nvPr>
        </p:nvSpPr>
        <p:spPr>
          <a:xfrm>
            <a:off x="311700" y="923875"/>
            <a:ext cx="8520600" cy="3874500"/>
          </a:xfrm>
          <a:prstGeom prst="rect">
            <a:avLst/>
          </a:prstGeom>
          <a:noFill/>
          <a:ln>
            <a:noFill/>
          </a:ln>
        </p:spPr>
        <p:txBody>
          <a:bodyPr spcFirstLastPara="1" wrap="square" lIns="91425" tIns="91425" rIns="91425" bIns="91425" anchor="t" anchorCtr="0">
            <a:normAutofit lnSpcReduction="20000"/>
          </a:bodyPr>
          <a:lstStyle/>
          <a:p>
            <a:pPr marL="114300" lvl="0" indent="0" algn="l" rtl="0">
              <a:lnSpc>
                <a:spcPct val="115000"/>
              </a:lnSpc>
              <a:spcBef>
                <a:spcPts val="0"/>
              </a:spcBef>
              <a:spcAft>
                <a:spcPts val="0"/>
              </a:spcAft>
              <a:buSzPts val="1800"/>
              <a:buNone/>
            </a:pPr>
            <a:r>
              <a:rPr lang="en"/>
              <a:t>In the context of specific domains …</a:t>
            </a:r>
            <a:endParaRPr/>
          </a:p>
          <a:p>
            <a:pPr marL="114300" lvl="0" indent="0" algn="l" rtl="0">
              <a:lnSpc>
                <a:spcPct val="115000"/>
              </a:lnSpc>
              <a:spcBef>
                <a:spcPts val="0"/>
              </a:spcBef>
              <a:spcAft>
                <a:spcPts val="0"/>
              </a:spcAft>
              <a:buSzPts val="1800"/>
              <a:buNone/>
            </a:pPr>
            <a:endParaRPr/>
          </a:p>
          <a:p>
            <a:pPr marL="457200" lvl="0" indent="-342900" algn="l" rtl="0">
              <a:lnSpc>
                <a:spcPct val="115000"/>
              </a:lnSpc>
              <a:spcBef>
                <a:spcPts val="0"/>
              </a:spcBef>
              <a:spcAft>
                <a:spcPts val="0"/>
              </a:spcAft>
              <a:buClr>
                <a:srgbClr val="000000"/>
              </a:buClr>
              <a:buSzPts val="1800"/>
              <a:buChar char="●"/>
            </a:pPr>
            <a:r>
              <a:rPr lang="en"/>
              <a:t>How to </a:t>
            </a:r>
            <a:r>
              <a:rPr lang="en" b="1"/>
              <a:t>define</a:t>
            </a:r>
            <a:r>
              <a:rPr lang="en"/>
              <a:t> explainability? </a:t>
            </a:r>
            <a:endParaRPr/>
          </a:p>
          <a:p>
            <a:pPr marL="114300" lvl="0" indent="0" algn="l" rtl="0">
              <a:lnSpc>
                <a:spcPct val="115000"/>
              </a:lnSpc>
              <a:spcBef>
                <a:spcPts val="0"/>
              </a:spcBef>
              <a:spcAft>
                <a:spcPts val="0"/>
              </a:spcAft>
              <a:buSzPts val="1800"/>
              <a:buNone/>
            </a:pPr>
            <a:endParaRPr/>
          </a:p>
          <a:p>
            <a:pPr marL="457200" lvl="0" indent="-342900" algn="l" rtl="0">
              <a:lnSpc>
                <a:spcPct val="115000"/>
              </a:lnSpc>
              <a:spcBef>
                <a:spcPts val="0"/>
              </a:spcBef>
              <a:spcAft>
                <a:spcPts val="0"/>
              </a:spcAft>
              <a:buClr>
                <a:srgbClr val="000000"/>
              </a:buClr>
              <a:buSzPts val="1800"/>
              <a:buChar char="●"/>
            </a:pPr>
            <a:r>
              <a:rPr lang="en"/>
              <a:t>How to </a:t>
            </a:r>
            <a:r>
              <a:rPr lang="en" b="1"/>
              <a:t>assess</a:t>
            </a:r>
            <a:r>
              <a:rPr lang="en"/>
              <a:t> explainability? </a:t>
            </a:r>
            <a:endParaRPr/>
          </a:p>
          <a:p>
            <a:pPr marL="457200" lvl="0" indent="-228600" algn="l" rtl="0">
              <a:lnSpc>
                <a:spcPct val="115000"/>
              </a:lnSpc>
              <a:spcBef>
                <a:spcPts val="0"/>
              </a:spcBef>
              <a:spcAft>
                <a:spcPts val="0"/>
              </a:spcAft>
              <a:buClr>
                <a:srgbClr val="000000"/>
              </a:buClr>
              <a:buSzPts val="1800"/>
              <a:buNone/>
            </a:pPr>
            <a:endParaRPr/>
          </a:p>
          <a:p>
            <a:pPr marL="457200" lvl="0" indent="-342900" algn="l" rtl="0">
              <a:lnSpc>
                <a:spcPct val="115000"/>
              </a:lnSpc>
              <a:spcBef>
                <a:spcPts val="0"/>
              </a:spcBef>
              <a:spcAft>
                <a:spcPts val="0"/>
              </a:spcAft>
              <a:buClr>
                <a:srgbClr val="000000"/>
              </a:buClr>
              <a:buSzPts val="1800"/>
              <a:buChar char="●"/>
            </a:pPr>
            <a:r>
              <a:rPr lang="en"/>
              <a:t>How to </a:t>
            </a:r>
            <a:r>
              <a:rPr lang="en" b="1"/>
              <a:t>achieve</a:t>
            </a:r>
            <a:r>
              <a:rPr lang="en"/>
              <a:t> explainability? </a:t>
            </a:r>
            <a:endParaRPr/>
          </a:p>
          <a:p>
            <a:pPr marL="914400" lvl="1" indent="-317500" algn="l" rtl="0">
              <a:lnSpc>
                <a:spcPct val="115000"/>
              </a:lnSpc>
              <a:spcBef>
                <a:spcPts val="0"/>
              </a:spcBef>
              <a:spcAft>
                <a:spcPts val="0"/>
              </a:spcAft>
              <a:buSzPts val="1400"/>
              <a:buChar char="○"/>
            </a:pPr>
            <a:r>
              <a:rPr lang="en"/>
              <a:t>Intrinsic / transparent?</a:t>
            </a:r>
            <a:endParaRPr/>
          </a:p>
          <a:p>
            <a:pPr marL="914400" lvl="1" indent="-317500" algn="l" rtl="0">
              <a:lnSpc>
                <a:spcPct val="115000"/>
              </a:lnSpc>
              <a:spcBef>
                <a:spcPts val="0"/>
              </a:spcBef>
              <a:spcAft>
                <a:spcPts val="0"/>
              </a:spcAft>
              <a:buSzPts val="1400"/>
              <a:buChar char="○"/>
            </a:pPr>
            <a:r>
              <a:rPr lang="en"/>
              <a:t>Post-hoc (&amp;model-agnostic) / opaque? </a:t>
            </a:r>
            <a:endParaRPr/>
          </a:p>
          <a:p>
            <a:pPr marL="914400" lvl="1" indent="-228600" algn="l" rtl="0">
              <a:lnSpc>
                <a:spcPct val="115000"/>
              </a:lnSpc>
              <a:spcBef>
                <a:spcPts val="0"/>
              </a:spcBef>
              <a:spcAft>
                <a:spcPts val="0"/>
              </a:spcAft>
              <a:buSzPts val="1400"/>
              <a:buNone/>
            </a:pPr>
            <a:endParaRPr/>
          </a:p>
          <a:p>
            <a:pPr marL="425450" lvl="0" indent="-285750" algn="l" rtl="0">
              <a:lnSpc>
                <a:spcPct val="115000"/>
              </a:lnSpc>
              <a:spcBef>
                <a:spcPts val="0"/>
              </a:spcBef>
              <a:spcAft>
                <a:spcPts val="0"/>
              </a:spcAft>
              <a:buSzPts val="1800"/>
              <a:buChar char="●"/>
            </a:pPr>
            <a:r>
              <a:rPr lang="en"/>
              <a:t>Any u</a:t>
            </a:r>
            <a:r>
              <a:rPr lang="en" b="1"/>
              <a:t>nique challenge </a:t>
            </a:r>
            <a:r>
              <a:rPr lang="en"/>
              <a:t>in graph explainable learning?</a:t>
            </a:r>
            <a:endParaRPr/>
          </a:p>
          <a:p>
            <a:pPr marL="882650" lvl="1" indent="-285750" algn="l" rtl="0">
              <a:lnSpc>
                <a:spcPct val="115000"/>
              </a:lnSpc>
              <a:spcBef>
                <a:spcPts val="0"/>
              </a:spcBef>
              <a:spcAft>
                <a:spcPts val="0"/>
              </a:spcAft>
              <a:buSzPts val="1400"/>
              <a:buChar char="○"/>
            </a:pPr>
            <a:r>
              <a:rPr lang="en"/>
              <a:t>Non-Euclidean structured /irregular data, which affects the pattern of explanations (no longer important pixels in images) </a:t>
            </a:r>
            <a:endParaRPr/>
          </a:p>
          <a:p>
            <a:pPr marL="596900" lvl="1" indent="0" algn="l" rtl="0">
              <a:lnSpc>
                <a:spcPct val="115000"/>
              </a:lnSpc>
              <a:spcBef>
                <a:spcPts val="0"/>
              </a:spcBef>
              <a:spcAft>
                <a:spcPts val="0"/>
              </a:spcAft>
              <a:buSzPts val="1400"/>
              <a:buNone/>
            </a:pPr>
            <a:endParaRPr/>
          </a:p>
          <a:p>
            <a:pPr marL="596900" lvl="1" indent="0" algn="l" rtl="0">
              <a:lnSpc>
                <a:spcPct val="115000"/>
              </a:lnSpc>
              <a:spcBef>
                <a:spcPts val="0"/>
              </a:spcBef>
              <a:spcAft>
                <a:spcPts val="0"/>
              </a:spcAft>
              <a:buSzPts val="1400"/>
              <a:buNone/>
            </a:pPr>
            <a:endParaRPr/>
          </a:p>
        </p:txBody>
      </p:sp>
      <p:sp>
        <p:nvSpPr>
          <p:cNvPr id="762" name="Google Shape;762;p99"/>
          <p:cNvSpPr txBox="1">
            <a:spLocks noGrp="1"/>
          </p:cNvSpPr>
          <p:nvPr>
            <p:ph type="title"/>
          </p:nvPr>
        </p:nvSpPr>
        <p:spPr>
          <a:xfrm>
            <a:off x="235500" y="64025"/>
            <a:ext cx="8520600" cy="57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rgbClr val="000000"/>
                </a:solidFill>
              </a:rPr>
              <a:t> Other topics: Explainable graph learning</a:t>
            </a:r>
            <a:endParaRPr sz="2500">
              <a:solidFill>
                <a:srgbClr val="000000"/>
              </a:solidFill>
              <a:latin typeface="Lato"/>
              <a:ea typeface="Lato"/>
              <a:cs typeface="Lato"/>
              <a:sym typeface="Lato"/>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102"/>
          <p:cNvSpPr txBox="1">
            <a:spLocks noGrp="1"/>
          </p:cNvSpPr>
          <p:nvPr>
            <p:ph type="body" idx="1"/>
          </p:nvPr>
        </p:nvSpPr>
        <p:spPr>
          <a:xfrm>
            <a:off x="337825" y="2767599"/>
            <a:ext cx="8520600" cy="21738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a:t>How to </a:t>
            </a:r>
            <a:r>
              <a:rPr lang="en" b="1">
                <a:solidFill>
                  <a:srgbClr val="374AC0"/>
                </a:solidFill>
              </a:rPr>
              <a:t>define</a:t>
            </a:r>
            <a:r>
              <a:rPr lang="en"/>
              <a:t> model interpretability? </a:t>
            </a:r>
            <a:endParaRPr/>
          </a:p>
          <a:p>
            <a:pPr marL="800100" lvl="1" indent="-317500" algn="l" rtl="0">
              <a:lnSpc>
                <a:spcPct val="115000"/>
              </a:lnSpc>
              <a:spcBef>
                <a:spcPts val="0"/>
              </a:spcBef>
              <a:spcAft>
                <a:spcPts val="0"/>
              </a:spcAft>
              <a:buSzPts val="1400"/>
              <a:buChar char="○"/>
            </a:pPr>
            <a:r>
              <a:rPr lang="en"/>
              <a:t>Need to conform to scientific knowledge, human understanding, and drug-discovery needs</a:t>
            </a:r>
            <a:endParaRPr/>
          </a:p>
          <a:p>
            <a:pPr marL="800100" lvl="1" indent="-317500" algn="l" rtl="0">
              <a:lnSpc>
                <a:spcPct val="115000"/>
              </a:lnSpc>
              <a:spcBef>
                <a:spcPts val="0"/>
              </a:spcBef>
              <a:spcAft>
                <a:spcPts val="0"/>
              </a:spcAft>
              <a:buSzPts val="1400"/>
              <a:buChar char="○"/>
            </a:pPr>
            <a:r>
              <a:rPr lang="en" i="1"/>
              <a:t>Ability to explain predicted affinities through intermolecular atomic contacts  (</a:t>
            </a:r>
            <a:r>
              <a:rPr lang="en" b="1" i="1"/>
              <a:t>Intrinsic</a:t>
            </a:r>
            <a:r>
              <a:rPr lang="en" i="1"/>
              <a:t>)</a:t>
            </a:r>
            <a:endParaRPr/>
          </a:p>
          <a:p>
            <a:pPr marL="800100" lvl="1" indent="-317500" algn="l" rtl="0">
              <a:lnSpc>
                <a:spcPct val="115000"/>
              </a:lnSpc>
              <a:spcBef>
                <a:spcPts val="0"/>
              </a:spcBef>
              <a:spcAft>
                <a:spcPts val="0"/>
              </a:spcAft>
              <a:buSzPts val="1400"/>
              <a:buChar char="○"/>
            </a:pPr>
            <a:r>
              <a:rPr lang="en">
                <a:solidFill>
                  <a:srgbClr val="374AC0"/>
                </a:solidFill>
              </a:rPr>
              <a:t>Ground truth </a:t>
            </a:r>
            <a:r>
              <a:rPr lang="en"/>
              <a:t>exists! </a:t>
            </a:r>
            <a:endParaRPr/>
          </a:p>
          <a:p>
            <a:pPr marL="457200" lvl="0" indent="-342900" algn="l" rtl="0">
              <a:lnSpc>
                <a:spcPct val="115000"/>
              </a:lnSpc>
              <a:spcBef>
                <a:spcPts val="0"/>
              </a:spcBef>
              <a:spcAft>
                <a:spcPts val="0"/>
              </a:spcAft>
              <a:buSzPts val="1800"/>
              <a:buChar char="●"/>
            </a:pPr>
            <a:r>
              <a:rPr lang="en"/>
              <a:t>How to </a:t>
            </a:r>
            <a:r>
              <a:rPr lang="en" b="1">
                <a:solidFill>
                  <a:srgbClr val="181818"/>
                </a:solidFill>
              </a:rPr>
              <a:t>assess</a:t>
            </a:r>
            <a:r>
              <a:rPr lang="en"/>
              <a:t> model interpretability? </a:t>
            </a:r>
            <a:endParaRPr/>
          </a:p>
          <a:p>
            <a:pPr marL="800100" lvl="1" indent="-317500" algn="l" rtl="0">
              <a:lnSpc>
                <a:spcPct val="115000"/>
              </a:lnSpc>
              <a:spcBef>
                <a:spcPts val="0"/>
              </a:spcBef>
              <a:spcAft>
                <a:spcPts val="0"/>
              </a:spcAft>
              <a:buSzPts val="1400"/>
              <a:buChar char="○"/>
            </a:pPr>
            <a:r>
              <a:rPr lang="en" i="1"/>
              <a:t>Accuracy of contact prediction underlying affinity prediction. </a:t>
            </a:r>
            <a:r>
              <a:rPr lang="en"/>
              <a:t>=&gt; </a:t>
            </a:r>
            <a:r>
              <a:rPr lang="en">
                <a:solidFill>
                  <a:srgbClr val="C00000"/>
                </a:solidFill>
              </a:rPr>
              <a:t>Attention alone is inadequate! </a:t>
            </a:r>
            <a:endParaRPr/>
          </a:p>
          <a:p>
            <a:pPr marL="457200" lvl="0" indent="-342900" algn="l" rtl="0">
              <a:lnSpc>
                <a:spcPct val="115000"/>
              </a:lnSpc>
              <a:spcBef>
                <a:spcPts val="0"/>
              </a:spcBef>
              <a:spcAft>
                <a:spcPts val="0"/>
              </a:spcAft>
              <a:buSzPts val="1800"/>
              <a:buChar char="●"/>
            </a:pPr>
            <a:r>
              <a:rPr lang="en"/>
              <a:t>How to </a:t>
            </a:r>
            <a:r>
              <a:rPr lang="en" b="1">
                <a:solidFill>
                  <a:srgbClr val="FF0000"/>
                </a:solidFill>
              </a:rPr>
              <a:t>enhance</a:t>
            </a:r>
            <a:r>
              <a:rPr lang="en"/>
              <a:t> model interpretability? </a:t>
            </a:r>
            <a:endParaRPr/>
          </a:p>
        </p:txBody>
      </p:sp>
      <p:pic>
        <p:nvPicPr>
          <p:cNvPr id="790" name="Google Shape;790;p102" descr="Snipping Tool"/>
          <p:cNvPicPr preferRelativeResize="0"/>
          <p:nvPr/>
        </p:nvPicPr>
        <p:blipFill rotWithShape="1">
          <a:blip r:embed="rId3">
            <a:alphaModFix/>
          </a:blip>
          <a:srcRect l="13181" t="20608" r="18756" b="47537"/>
          <a:stretch/>
        </p:blipFill>
        <p:spPr>
          <a:xfrm>
            <a:off x="627950" y="797766"/>
            <a:ext cx="3553097" cy="1638455"/>
          </a:xfrm>
          <a:prstGeom prst="rect">
            <a:avLst/>
          </a:prstGeom>
          <a:noFill/>
          <a:ln>
            <a:noFill/>
          </a:ln>
        </p:spPr>
      </p:pic>
      <p:pic>
        <p:nvPicPr>
          <p:cNvPr id="791" name="Google Shape;791;p102" descr="Snipping Tool"/>
          <p:cNvPicPr preferRelativeResize="0"/>
          <p:nvPr/>
        </p:nvPicPr>
        <p:blipFill rotWithShape="1">
          <a:blip r:embed="rId3">
            <a:alphaModFix/>
          </a:blip>
          <a:srcRect l="15196" t="51749" r="52060" b="12114"/>
          <a:stretch/>
        </p:blipFill>
        <p:spPr>
          <a:xfrm>
            <a:off x="4181047" y="797766"/>
            <a:ext cx="1593401" cy="1732561"/>
          </a:xfrm>
          <a:prstGeom prst="rect">
            <a:avLst/>
          </a:prstGeom>
          <a:noFill/>
          <a:ln>
            <a:noFill/>
          </a:ln>
        </p:spPr>
      </p:pic>
      <p:pic>
        <p:nvPicPr>
          <p:cNvPr id="792" name="Google Shape;792;p102" descr="Snipping Tool"/>
          <p:cNvPicPr preferRelativeResize="0"/>
          <p:nvPr/>
        </p:nvPicPr>
        <p:blipFill rotWithShape="1">
          <a:blip r:embed="rId4">
            <a:alphaModFix/>
          </a:blip>
          <a:srcRect l="12612" t="16618" r="14873" b="10675"/>
          <a:stretch/>
        </p:blipFill>
        <p:spPr>
          <a:xfrm>
            <a:off x="6431591" y="712887"/>
            <a:ext cx="1704872" cy="1902315"/>
          </a:xfrm>
          <a:prstGeom prst="rect">
            <a:avLst/>
          </a:prstGeom>
          <a:noFill/>
          <a:ln>
            <a:noFill/>
          </a:ln>
        </p:spPr>
      </p:pic>
      <p:cxnSp>
        <p:nvCxnSpPr>
          <p:cNvPr id="793" name="Google Shape;793;p102"/>
          <p:cNvCxnSpPr/>
          <p:nvPr/>
        </p:nvCxnSpPr>
        <p:spPr>
          <a:xfrm rot="10800000" flipH="1">
            <a:off x="4838192" y="1136678"/>
            <a:ext cx="1786500" cy="697500"/>
          </a:xfrm>
          <a:prstGeom prst="straightConnector1">
            <a:avLst/>
          </a:prstGeom>
          <a:noFill/>
          <a:ln w="9525" cap="flat" cmpd="sng">
            <a:solidFill>
              <a:schemeClr val="accent1"/>
            </a:solidFill>
            <a:prstDash val="dash"/>
            <a:round/>
            <a:headEnd type="none" w="sm" len="sm"/>
            <a:tailEnd type="none" w="sm" len="sm"/>
          </a:ln>
        </p:spPr>
      </p:cxnSp>
      <p:cxnSp>
        <p:nvCxnSpPr>
          <p:cNvPr id="794" name="Google Shape;794;p102"/>
          <p:cNvCxnSpPr/>
          <p:nvPr/>
        </p:nvCxnSpPr>
        <p:spPr>
          <a:xfrm>
            <a:off x="4838192" y="2134772"/>
            <a:ext cx="2002200" cy="248400"/>
          </a:xfrm>
          <a:prstGeom prst="straightConnector1">
            <a:avLst/>
          </a:prstGeom>
          <a:noFill/>
          <a:ln w="9525" cap="flat" cmpd="sng">
            <a:solidFill>
              <a:schemeClr val="accent1"/>
            </a:solidFill>
            <a:prstDash val="dash"/>
            <a:round/>
            <a:headEnd type="none" w="sm" len="sm"/>
            <a:tailEnd type="none" w="sm" len="sm"/>
          </a:ln>
        </p:spPr>
      </p:cxnSp>
      <p:sp>
        <p:nvSpPr>
          <p:cNvPr id="795" name="Google Shape;795;p102"/>
          <p:cNvSpPr txBox="1"/>
          <p:nvPr/>
        </p:nvSpPr>
        <p:spPr>
          <a:xfrm>
            <a:off x="2562303" y="2404871"/>
            <a:ext cx="16803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000" i="0" u="none" strike="noStrike" cap="none">
                <a:solidFill>
                  <a:srgbClr val="000000"/>
                </a:solidFill>
                <a:latin typeface="Lato"/>
                <a:ea typeface="Lato"/>
                <a:cs typeface="Lato"/>
                <a:sym typeface="Lato"/>
              </a:rPr>
              <a:t>Credit: Dr. Jiangning Song</a:t>
            </a:r>
            <a:endParaRPr sz="1000" i="0" u="none" strike="noStrike" cap="none">
              <a:solidFill>
                <a:srgbClr val="000000"/>
              </a:solidFill>
              <a:latin typeface="Lato"/>
              <a:ea typeface="Lato"/>
              <a:cs typeface="Lato"/>
              <a:sym typeface="Lato"/>
            </a:endParaRPr>
          </a:p>
        </p:txBody>
      </p:sp>
      <p:sp>
        <p:nvSpPr>
          <p:cNvPr id="796" name="Google Shape;796;p102"/>
          <p:cNvSpPr txBox="1">
            <a:spLocks noGrp="1"/>
          </p:cNvSpPr>
          <p:nvPr>
            <p:ph type="title"/>
          </p:nvPr>
        </p:nvSpPr>
        <p:spPr>
          <a:xfrm>
            <a:off x="311700" y="64025"/>
            <a:ext cx="8520600" cy="57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rgbClr val="000000"/>
                </a:solidFill>
              </a:rPr>
              <a:t>Attentions as explanations: Protein-drug affinity prediction</a:t>
            </a:r>
            <a:endParaRPr sz="2500">
              <a:solidFill>
                <a:srgbClr val="00000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103"/>
          <p:cNvSpPr txBox="1">
            <a:spLocks noGrp="1"/>
          </p:cNvSpPr>
          <p:nvPr>
            <p:ph type="body" idx="1"/>
          </p:nvPr>
        </p:nvSpPr>
        <p:spPr>
          <a:xfrm>
            <a:off x="178775" y="814450"/>
            <a:ext cx="6172200" cy="31563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Char char="●"/>
            </a:pPr>
            <a:r>
              <a:rPr lang="en" b="1">
                <a:solidFill>
                  <a:srgbClr val="374AC0"/>
                </a:solidFill>
              </a:rPr>
              <a:t>Supervise</a:t>
            </a:r>
            <a:r>
              <a:rPr lang="en"/>
              <a:t> attentions</a:t>
            </a:r>
            <a:endParaRPr/>
          </a:p>
          <a:p>
            <a:pPr marL="800100" lvl="1" indent="-330200" algn="l" rtl="0">
              <a:lnSpc>
                <a:spcPct val="115000"/>
              </a:lnSpc>
              <a:spcBef>
                <a:spcPts val="0"/>
              </a:spcBef>
              <a:spcAft>
                <a:spcPts val="0"/>
              </a:spcAft>
              <a:buSzPts val="1600"/>
              <a:buChar char="○"/>
            </a:pPr>
            <a:r>
              <a:rPr lang="en" sz="1600"/>
              <a:t>Teach models with </a:t>
            </a:r>
            <a:r>
              <a:rPr lang="en" sz="1600" i="1"/>
              <a:t>examples</a:t>
            </a:r>
            <a:r>
              <a:rPr lang="en" sz="1600"/>
              <a:t> where to pay attention</a:t>
            </a:r>
            <a:endParaRPr sz="1600"/>
          </a:p>
          <a:p>
            <a:pPr marL="457200" lvl="0" indent="-342900" algn="l" rtl="0">
              <a:lnSpc>
                <a:spcPct val="115000"/>
              </a:lnSpc>
              <a:spcBef>
                <a:spcPts val="1000"/>
              </a:spcBef>
              <a:spcAft>
                <a:spcPts val="0"/>
              </a:spcAft>
              <a:buSzPts val="1800"/>
              <a:buChar char="●"/>
            </a:pPr>
            <a:r>
              <a:rPr lang="en" b="1">
                <a:solidFill>
                  <a:srgbClr val="374AC0"/>
                </a:solidFill>
              </a:rPr>
              <a:t>Regularize</a:t>
            </a:r>
            <a:r>
              <a:rPr lang="en"/>
              <a:t> attentions</a:t>
            </a:r>
            <a:endParaRPr/>
          </a:p>
          <a:p>
            <a:pPr marL="800100" lvl="1" indent="-330200" algn="l" rtl="0">
              <a:lnSpc>
                <a:spcPct val="115000"/>
              </a:lnSpc>
              <a:spcBef>
                <a:spcPts val="0"/>
              </a:spcBef>
              <a:spcAft>
                <a:spcPts val="0"/>
              </a:spcAft>
              <a:buSzPts val="1600"/>
              <a:buChar char="○"/>
            </a:pPr>
            <a:r>
              <a:rPr lang="en" sz="1600"/>
              <a:t>Teach models with </a:t>
            </a:r>
            <a:r>
              <a:rPr lang="en" sz="1600" i="1"/>
              <a:t>knowledge</a:t>
            </a:r>
            <a:r>
              <a:rPr lang="en" sz="1600"/>
              <a:t> where to pay attention</a:t>
            </a:r>
            <a:endParaRPr sz="1600"/>
          </a:p>
          <a:p>
            <a:pPr marL="457200" lvl="0" indent="-342900" algn="l" rtl="0">
              <a:lnSpc>
                <a:spcPct val="115000"/>
              </a:lnSpc>
              <a:spcBef>
                <a:spcPts val="1000"/>
              </a:spcBef>
              <a:spcAft>
                <a:spcPts val="0"/>
              </a:spcAft>
              <a:buSzPts val="1800"/>
              <a:buChar char="●"/>
            </a:pPr>
            <a:r>
              <a:rPr lang="en"/>
              <a:t>Intrinsically explainable NN </a:t>
            </a:r>
            <a:r>
              <a:rPr lang="en" b="1">
                <a:solidFill>
                  <a:srgbClr val="374AC0"/>
                </a:solidFill>
              </a:rPr>
              <a:t>architecture</a:t>
            </a:r>
            <a:endParaRPr/>
          </a:p>
          <a:p>
            <a:pPr marL="800100" lvl="1" indent="-330200" algn="l" rtl="0">
              <a:lnSpc>
                <a:spcPct val="115000"/>
              </a:lnSpc>
              <a:spcBef>
                <a:spcPts val="0"/>
              </a:spcBef>
              <a:spcAft>
                <a:spcPts val="0"/>
              </a:spcAft>
              <a:buSzPts val="1600"/>
              <a:buChar char="○"/>
            </a:pPr>
            <a:r>
              <a:rPr lang="en" sz="1600"/>
              <a:t>Physics-motivated interatomic “relations”</a:t>
            </a:r>
            <a:endParaRPr sz="1600"/>
          </a:p>
          <a:p>
            <a:pPr marL="800100" lvl="1" indent="-330200" algn="l" rtl="0">
              <a:lnSpc>
                <a:spcPct val="115000"/>
              </a:lnSpc>
              <a:spcBef>
                <a:spcPts val="0"/>
              </a:spcBef>
              <a:spcAft>
                <a:spcPts val="0"/>
              </a:spcAft>
              <a:buSzPts val="1600"/>
              <a:buChar char="○"/>
            </a:pPr>
            <a:r>
              <a:rPr lang="en" sz="1600"/>
              <a:t>Increasingly focusing attentions </a:t>
            </a:r>
            <a:endParaRPr sz="1600"/>
          </a:p>
          <a:p>
            <a:pPr marL="1143000" lvl="2" indent="-330200" algn="l" rtl="0">
              <a:lnSpc>
                <a:spcPct val="115000"/>
              </a:lnSpc>
              <a:spcBef>
                <a:spcPts val="0"/>
              </a:spcBef>
              <a:spcAft>
                <a:spcPts val="1000"/>
              </a:spcAft>
              <a:buSzPts val="1600"/>
              <a:buChar char="■"/>
            </a:pPr>
            <a:r>
              <a:rPr lang="en" sz="1600"/>
              <a:t>Seq-predict. surface, putative binding </a:t>
            </a:r>
            <a:r>
              <a:rPr lang="en" sz="1600" i="1"/>
              <a:t>k</a:t>
            </a:r>
            <a:r>
              <a:rPr lang="en" sz="1600"/>
              <a:t>-mers/residues/pairs</a:t>
            </a:r>
            <a:endParaRPr sz="1600"/>
          </a:p>
        </p:txBody>
      </p:sp>
      <p:pic>
        <p:nvPicPr>
          <p:cNvPr id="802" name="Google Shape;802;p103"/>
          <p:cNvPicPr preferRelativeResize="0"/>
          <p:nvPr/>
        </p:nvPicPr>
        <p:blipFill rotWithShape="1">
          <a:blip r:embed="rId3">
            <a:alphaModFix/>
          </a:blip>
          <a:srcRect/>
          <a:stretch/>
        </p:blipFill>
        <p:spPr>
          <a:xfrm>
            <a:off x="5722626" y="1031859"/>
            <a:ext cx="3421374" cy="2506156"/>
          </a:xfrm>
          <a:prstGeom prst="rect">
            <a:avLst/>
          </a:prstGeom>
          <a:noFill/>
          <a:ln>
            <a:noFill/>
          </a:ln>
        </p:spPr>
      </p:pic>
      <p:sp>
        <p:nvSpPr>
          <p:cNvPr id="803" name="Google Shape;803;p103"/>
          <p:cNvSpPr txBox="1"/>
          <p:nvPr/>
        </p:nvSpPr>
        <p:spPr>
          <a:xfrm>
            <a:off x="6398075" y="3626882"/>
            <a:ext cx="2273379" cy="9002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050" b="1" i="0" u="none" strike="noStrike" cap="none">
                <a:solidFill>
                  <a:srgbClr val="FFC000"/>
                </a:solidFill>
                <a:latin typeface="Arial"/>
                <a:ea typeface="Arial"/>
                <a:cs typeface="Arial"/>
                <a:sym typeface="Arial"/>
              </a:rPr>
              <a:t>Human carbonic anhydrase II</a:t>
            </a:r>
            <a:endParaRPr/>
          </a:p>
          <a:p>
            <a:pPr marL="0" marR="0" lvl="0" indent="0" algn="l" rtl="0">
              <a:lnSpc>
                <a:spcPct val="100000"/>
              </a:lnSpc>
              <a:spcBef>
                <a:spcPts val="0"/>
              </a:spcBef>
              <a:spcAft>
                <a:spcPts val="0"/>
              </a:spcAft>
              <a:buNone/>
            </a:pPr>
            <a:r>
              <a:rPr lang="en" sz="1050" b="0" i="0" u="none" strike="noStrike" cap="none">
                <a:solidFill>
                  <a:srgbClr val="000000"/>
                </a:solidFill>
                <a:latin typeface="Arial"/>
                <a:ea typeface="Arial"/>
                <a:cs typeface="Arial"/>
                <a:sym typeface="Arial"/>
              </a:rPr>
              <a:t>(no homologs in training set)</a:t>
            </a:r>
            <a:endParaRPr/>
          </a:p>
          <a:p>
            <a:pPr marL="0" marR="0" lvl="0" indent="0" algn="l" rtl="0">
              <a:lnSpc>
                <a:spcPct val="100000"/>
              </a:lnSpc>
              <a:spcBef>
                <a:spcPts val="0"/>
              </a:spcBef>
              <a:spcAft>
                <a:spcPts val="0"/>
              </a:spcAft>
              <a:buNone/>
            </a:pPr>
            <a:r>
              <a:rPr lang="en" sz="1050" b="1" i="0" u="none" strike="noStrike" cap="none">
                <a:solidFill>
                  <a:srgbClr val="00B050"/>
                </a:solidFill>
                <a:latin typeface="Arial"/>
                <a:ea typeface="Arial"/>
                <a:cs typeface="Arial"/>
                <a:sym typeface="Arial"/>
              </a:rPr>
              <a:t>AL1</a:t>
            </a:r>
            <a:endParaRPr/>
          </a:p>
          <a:p>
            <a:pPr marL="0" marR="0" lvl="0" indent="0" algn="l" rtl="0">
              <a:lnSpc>
                <a:spcPct val="100000"/>
              </a:lnSpc>
              <a:spcBef>
                <a:spcPts val="0"/>
              </a:spcBef>
              <a:spcAft>
                <a:spcPts val="0"/>
              </a:spcAft>
              <a:buNone/>
            </a:pPr>
            <a:r>
              <a:rPr lang="en" sz="1050" b="0" i="0" u="none" strike="noStrike" cap="none">
                <a:solidFill>
                  <a:srgbClr val="7F7F7F"/>
                </a:solidFill>
                <a:latin typeface="Arial"/>
                <a:ea typeface="Arial"/>
                <a:cs typeface="Arial"/>
                <a:sym typeface="Arial"/>
              </a:rPr>
              <a:t>----- Incorrect </a:t>
            </a:r>
            <a:r>
              <a:rPr lang="en" sz="1050" b="0" i="0" u="none" strike="noStrike" cap="none">
                <a:solidFill>
                  <a:srgbClr val="000000"/>
                </a:solidFill>
                <a:latin typeface="Arial"/>
                <a:ea typeface="Arial"/>
                <a:cs typeface="Arial"/>
                <a:sym typeface="Arial"/>
              </a:rPr>
              <a:t>top-10 pred. contacts</a:t>
            </a:r>
            <a:endParaRPr/>
          </a:p>
          <a:p>
            <a:pPr marL="0" marR="0" lvl="0" indent="0" algn="l" rtl="0">
              <a:lnSpc>
                <a:spcPct val="100000"/>
              </a:lnSpc>
              <a:spcBef>
                <a:spcPts val="0"/>
              </a:spcBef>
              <a:spcAft>
                <a:spcPts val="0"/>
              </a:spcAft>
              <a:buNone/>
            </a:pPr>
            <a:r>
              <a:rPr lang="en" sz="1050" b="0" i="0" u="none" strike="noStrike" cap="none">
                <a:solidFill>
                  <a:srgbClr val="FF0000"/>
                </a:solidFill>
                <a:latin typeface="Arial"/>
                <a:ea typeface="Arial"/>
                <a:cs typeface="Arial"/>
                <a:sym typeface="Arial"/>
              </a:rPr>
              <a:t>-----</a:t>
            </a:r>
            <a:r>
              <a:rPr lang="en" sz="1050" b="0" i="0" u="none" strike="noStrike" cap="none">
                <a:solidFill>
                  <a:srgbClr val="000000"/>
                </a:solidFill>
                <a:latin typeface="Arial"/>
                <a:ea typeface="Arial"/>
                <a:cs typeface="Arial"/>
                <a:sym typeface="Arial"/>
              </a:rPr>
              <a:t> </a:t>
            </a:r>
            <a:r>
              <a:rPr lang="en" sz="1050" b="0" i="0" u="none" strike="noStrike" cap="none">
                <a:solidFill>
                  <a:srgbClr val="FF0000"/>
                </a:solidFill>
                <a:latin typeface="Arial"/>
                <a:ea typeface="Arial"/>
                <a:cs typeface="Arial"/>
                <a:sym typeface="Arial"/>
              </a:rPr>
              <a:t>Correct</a:t>
            </a:r>
            <a:r>
              <a:rPr lang="en" sz="1050" b="0" i="0" u="none" strike="noStrike" cap="none">
                <a:solidFill>
                  <a:srgbClr val="000000"/>
                </a:solidFill>
                <a:latin typeface="Arial"/>
                <a:ea typeface="Arial"/>
                <a:cs typeface="Arial"/>
                <a:sym typeface="Arial"/>
              </a:rPr>
              <a:t> top-10 pred. contacts</a:t>
            </a:r>
            <a:endParaRPr/>
          </a:p>
        </p:txBody>
      </p:sp>
      <p:sp>
        <p:nvSpPr>
          <p:cNvPr id="804" name="Google Shape;804;p103"/>
          <p:cNvSpPr txBox="1"/>
          <p:nvPr/>
        </p:nvSpPr>
        <p:spPr>
          <a:xfrm>
            <a:off x="1378809" y="4743312"/>
            <a:ext cx="77652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 sz="1000" i="0" u="none" strike="noStrike" cap="none">
                <a:solidFill>
                  <a:srgbClr val="000000"/>
                </a:solidFill>
                <a:latin typeface="Lato"/>
                <a:ea typeface="Lato"/>
                <a:cs typeface="Lato"/>
                <a:sym typeface="Lato"/>
              </a:rPr>
              <a:t>M. Karimi, D. Wu, Z. Wang, and Y. Shen, "Explainable Deep Relational Networks for Predicting </a:t>
            </a:r>
            <a:r>
              <a:rPr lang="en" sz="1000">
                <a:latin typeface="Lato"/>
                <a:ea typeface="Lato"/>
                <a:cs typeface="Lato"/>
                <a:sym typeface="Lato"/>
              </a:rPr>
              <a:t> </a:t>
            </a:r>
            <a:r>
              <a:rPr lang="en" sz="1000" i="0" u="none" strike="noStrike" cap="none">
                <a:solidFill>
                  <a:srgbClr val="000000"/>
                </a:solidFill>
                <a:latin typeface="Lato"/>
                <a:ea typeface="Lato"/>
                <a:cs typeface="Lato"/>
                <a:sym typeface="Lato"/>
              </a:rPr>
              <a:t>Compound–Protein Affinities and Contacts”, in </a:t>
            </a:r>
            <a:r>
              <a:rPr lang="en" sz="1000" i="1" u="none" strike="noStrike" cap="none">
                <a:solidFill>
                  <a:srgbClr val="000000"/>
                </a:solidFill>
                <a:latin typeface="Lato"/>
                <a:ea typeface="Lato"/>
                <a:cs typeface="Lato"/>
                <a:sym typeface="Lato"/>
              </a:rPr>
              <a:t>J. Chem. Inf. Model.</a:t>
            </a:r>
            <a:r>
              <a:rPr lang="en" sz="1000" i="0" u="none" strike="noStrike" cap="none">
                <a:solidFill>
                  <a:srgbClr val="000000"/>
                </a:solidFill>
                <a:latin typeface="Lato"/>
                <a:ea typeface="Lato"/>
                <a:cs typeface="Lato"/>
                <a:sym typeface="Lato"/>
              </a:rPr>
              <a:t> 2021, 61, 1, 46–66</a:t>
            </a:r>
            <a:endParaRPr sz="1000" i="0" u="none" strike="noStrike" cap="none">
              <a:solidFill>
                <a:srgbClr val="000000"/>
              </a:solidFill>
              <a:latin typeface="Lato"/>
              <a:ea typeface="Lato"/>
              <a:cs typeface="Lato"/>
              <a:sym typeface="Lato"/>
            </a:endParaRPr>
          </a:p>
        </p:txBody>
      </p:sp>
      <p:sp>
        <p:nvSpPr>
          <p:cNvPr id="805" name="Google Shape;805;p103"/>
          <p:cNvSpPr txBox="1">
            <a:spLocks noGrp="1"/>
          </p:cNvSpPr>
          <p:nvPr>
            <p:ph type="title"/>
          </p:nvPr>
        </p:nvSpPr>
        <p:spPr>
          <a:xfrm>
            <a:off x="311700" y="64025"/>
            <a:ext cx="8520600" cy="57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rgbClr val="000000"/>
                </a:solidFill>
              </a:rPr>
              <a:t>How to enhance model interpretability</a:t>
            </a:r>
            <a:endParaRPr sz="2500">
              <a:solidFill>
                <a:srgbClr val="000000"/>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104"/>
          <p:cNvSpPr txBox="1">
            <a:spLocks noGrp="1"/>
          </p:cNvSpPr>
          <p:nvPr>
            <p:ph type="body" idx="1"/>
          </p:nvPr>
        </p:nvSpPr>
        <p:spPr>
          <a:xfrm>
            <a:off x="311700" y="923875"/>
            <a:ext cx="8520600" cy="38745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AutoNum type="arabicPeriod"/>
            </a:pPr>
            <a:r>
              <a:rPr lang="en"/>
              <a:t>Explainability, interpretability (YS, AK)</a:t>
            </a:r>
            <a:endParaRPr/>
          </a:p>
          <a:p>
            <a:pPr marL="800100" lvl="1" indent="-317500" algn="l" rtl="0">
              <a:spcBef>
                <a:spcPts val="1000"/>
              </a:spcBef>
              <a:spcAft>
                <a:spcPts val="0"/>
              </a:spcAft>
              <a:buSzPts val="1400"/>
              <a:buChar char="○"/>
            </a:pPr>
            <a:r>
              <a:rPr lang="en"/>
              <a:t>…</a:t>
            </a:r>
            <a:endParaRPr/>
          </a:p>
          <a:p>
            <a:pPr marL="457200" lvl="0" indent="-342900" algn="l" rtl="0">
              <a:spcBef>
                <a:spcPts val="1000"/>
              </a:spcBef>
              <a:spcAft>
                <a:spcPts val="0"/>
              </a:spcAft>
              <a:buSzPts val="1800"/>
              <a:buAutoNum type="arabicPeriod"/>
            </a:pPr>
            <a:r>
              <a:rPr lang="en" b="1"/>
              <a:t>Uncertainty quantification</a:t>
            </a:r>
            <a:r>
              <a:rPr lang="en"/>
              <a:t> (BJY)</a:t>
            </a:r>
            <a:endParaRPr/>
          </a:p>
          <a:p>
            <a:pPr marL="800100" lvl="1" indent="-317500" algn="l" rtl="0">
              <a:spcBef>
                <a:spcPts val="1000"/>
              </a:spcBef>
              <a:spcAft>
                <a:spcPts val="0"/>
              </a:spcAft>
              <a:buSzPts val="1400"/>
              <a:buChar char="○"/>
            </a:pPr>
            <a:r>
              <a:rPr lang="en"/>
              <a:t>…</a:t>
            </a:r>
            <a:endParaRPr/>
          </a:p>
          <a:p>
            <a:pPr marL="457200" lvl="0" indent="-342900" algn="l" rtl="0">
              <a:spcBef>
                <a:spcPts val="1000"/>
              </a:spcBef>
              <a:spcAft>
                <a:spcPts val="0"/>
              </a:spcAft>
              <a:buSzPts val="1800"/>
              <a:buAutoNum type="arabicPeriod"/>
            </a:pPr>
            <a:r>
              <a:rPr lang="en"/>
              <a:t>Meta-learning (MZ)</a:t>
            </a:r>
            <a:endParaRPr/>
          </a:p>
          <a:p>
            <a:pPr marL="800100" lvl="1" indent="-317500" algn="l" rtl="0">
              <a:spcBef>
                <a:spcPts val="1000"/>
              </a:spcBef>
              <a:spcAft>
                <a:spcPts val="1000"/>
              </a:spcAft>
              <a:buSzPts val="1400"/>
              <a:buChar char="○"/>
            </a:pPr>
            <a:r>
              <a:rPr lang="en"/>
              <a:t>…</a:t>
            </a:r>
            <a:endParaRPr/>
          </a:p>
        </p:txBody>
      </p:sp>
      <p:sp>
        <p:nvSpPr>
          <p:cNvPr id="811" name="Google Shape;811;p104"/>
          <p:cNvSpPr txBox="1">
            <a:spLocks noGrp="1"/>
          </p:cNvSpPr>
          <p:nvPr>
            <p:ph type="title"/>
          </p:nvPr>
        </p:nvSpPr>
        <p:spPr>
          <a:xfrm>
            <a:off x="311700" y="64025"/>
            <a:ext cx="8520600" cy="57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rgbClr val="000000"/>
                </a:solidFill>
              </a:rPr>
              <a:t>Other emerging problems</a:t>
            </a:r>
            <a:endParaRPr sz="2500">
              <a:solidFill>
                <a:srgbClr val="000000"/>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105"/>
          <p:cNvSpPr txBox="1">
            <a:spLocks noGrp="1"/>
          </p:cNvSpPr>
          <p:nvPr>
            <p:ph type="body" idx="1"/>
          </p:nvPr>
        </p:nvSpPr>
        <p:spPr>
          <a:xfrm>
            <a:off x="311700" y="923875"/>
            <a:ext cx="8520600" cy="531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SzPts val="1018"/>
              <a:buNone/>
            </a:pPr>
            <a:r>
              <a:rPr lang="en" sz="1600"/>
              <a:t>Consider the problem of inferring a biological network (e.g., gene regulatory network)</a:t>
            </a:r>
            <a:endParaRPr sz="1600"/>
          </a:p>
        </p:txBody>
      </p:sp>
      <p:pic>
        <p:nvPicPr>
          <p:cNvPr id="817" name="Google Shape;817;p105"/>
          <p:cNvPicPr preferRelativeResize="0"/>
          <p:nvPr/>
        </p:nvPicPr>
        <p:blipFill>
          <a:blip r:embed="rId3">
            <a:alphaModFix/>
          </a:blip>
          <a:stretch>
            <a:fillRect/>
          </a:stretch>
        </p:blipFill>
        <p:spPr>
          <a:xfrm>
            <a:off x="1176050" y="1667587"/>
            <a:ext cx="7028052" cy="2117274"/>
          </a:xfrm>
          <a:prstGeom prst="rect">
            <a:avLst/>
          </a:prstGeom>
          <a:noFill/>
          <a:ln>
            <a:noFill/>
          </a:ln>
        </p:spPr>
      </p:pic>
      <p:sp>
        <p:nvSpPr>
          <p:cNvPr id="818" name="Google Shape;818;p105"/>
          <p:cNvSpPr txBox="1">
            <a:spLocks noGrp="1"/>
          </p:cNvSpPr>
          <p:nvPr>
            <p:ph type="body" idx="1"/>
          </p:nvPr>
        </p:nvSpPr>
        <p:spPr>
          <a:xfrm>
            <a:off x="429775" y="3995775"/>
            <a:ext cx="8520600" cy="906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Due to the complexity of the network and the scarcity of data/knowledge, we end up with an </a:t>
            </a:r>
            <a:r>
              <a:rPr lang="en" b="1"/>
              <a:t>uncertainty class of networks</a:t>
            </a:r>
            <a:r>
              <a:rPr lang="en"/>
              <a:t> consistent with data/knowledge</a:t>
            </a:r>
            <a:endParaRPr/>
          </a:p>
        </p:txBody>
      </p:sp>
      <p:sp>
        <p:nvSpPr>
          <p:cNvPr id="819" name="Google Shape;819;p105"/>
          <p:cNvSpPr txBox="1">
            <a:spLocks noGrp="1"/>
          </p:cNvSpPr>
          <p:nvPr>
            <p:ph type="title"/>
          </p:nvPr>
        </p:nvSpPr>
        <p:spPr>
          <a:xfrm>
            <a:off x="311700" y="64025"/>
            <a:ext cx="8520600" cy="57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rgbClr val="000000"/>
                </a:solidFill>
              </a:rPr>
              <a:t>Uncertainty Quantification (UQ) in biological networks</a:t>
            </a:r>
            <a:endParaRPr sz="2500">
              <a:solidFill>
                <a:srgbClr val="000000"/>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106"/>
          <p:cNvSpPr txBox="1">
            <a:spLocks noGrp="1"/>
          </p:cNvSpPr>
          <p:nvPr>
            <p:ph type="body" idx="1"/>
          </p:nvPr>
        </p:nvSpPr>
        <p:spPr>
          <a:xfrm>
            <a:off x="5536400" y="2395325"/>
            <a:ext cx="3216000" cy="692100"/>
          </a:xfrm>
          <a:prstGeom prst="rect">
            <a:avLst/>
          </a:prstGeom>
          <a:solidFill>
            <a:srgbClr val="FCE5CD"/>
          </a:solidFill>
        </p:spPr>
        <p:txBody>
          <a:bodyPr spcFirstLastPara="1" wrap="square" lIns="91425" tIns="91425" rIns="91425" bIns="91425" anchor="t" anchorCtr="0">
            <a:noAutofit/>
          </a:bodyPr>
          <a:lstStyle/>
          <a:p>
            <a:pPr marL="0" lvl="0" indent="0" algn="ctr" rtl="0">
              <a:spcBef>
                <a:spcPts val="0"/>
              </a:spcBef>
              <a:spcAft>
                <a:spcPts val="1200"/>
              </a:spcAft>
              <a:buSzPts val="935"/>
              <a:buNone/>
            </a:pPr>
            <a:r>
              <a:rPr lang="en" sz="1600" b="1"/>
              <a:t>Robust network intervention</a:t>
            </a:r>
            <a:br>
              <a:rPr lang="en" sz="1600"/>
            </a:br>
            <a:r>
              <a:rPr lang="en" sz="1600"/>
              <a:t>under uncertainty</a:t>
            </a:r>
            <a:endParaRPr sz="1600"/>
          </a:p>
        </p:txBody>
      </p:sp>
      <p:pic>
        <p:nvPicPr>
          <p:cNvPr id="825" name="Google Shape;825;p106"/>
          <p:cNvPicPr preferRelativeResize="0"/>
          <p:nvPr/>
        </p:nvPicPr>
        <p:blipFill>
          <a:blip r:embed="rId3">
            <a:alphaModFix/>
          </a:blip>
          <a:stretch>
            <a:fillRect/>
          </a:stretch>
        </p:blipFill>
        <p:spPr>
          <a:xfrm>
            <a:off x="933350" y="1011900"/>
            <a:ext cx="3325900" cy="3933725"/>
          </a:xfrm>
          <a:prstGeom prst="rect">
            <a:avLst/>
          </a:prstGeom>
          <a:noFill/>
          <a:ln>
            <a:noFill/>
          </a:ln>
        </p:spPr>
      </p:pic>
      <p:sp>
        <p:nvSpPr>
          <p:cNvPr id="826" name="Google Shape;826;p106"/>
          <p:cNvSpPr txBox="1">
            <a:spLocks noGrp="1"/>
          </p:cNvSpPr>
          <p:nvPr>
            <p:ph type="title"/>
          </p:nvPr>
        </p:nvSpPr>
        <p:spPr>
          <a:xfrm>
            <a:off x="311700" y="64025"/>
            <a:ext cx="8520600" cy="57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rgbClr val="000000"/>
                </a:solidFill>
              </a:rPr>
              <a:t>UQ | Examples / Applications</a:t>
            </a:r>
            <a:endParaRPr sz="2500">
              <a:solidFill>
                <a:srgbClr val="00000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pic>
        <p:nvPicPr>
          <p:cNvPr id="831" name="Google Shape;831;p107"/>
          <p:cNvPicPr preferRelativeResize="0"/>
          <p:nvPr/>
        </p:nvPicPr>
        <p:blipFill>
          <a:blip r:embed="rId3">
            <a:alphaModFix/>
          </a:blip>
          <a:stretch>
            <a:fillRect/>
          </a:stretch>
        </p:blipFill>
        <p:spPr>
          <a:xfrm>
            <a:off x="432475" y="966825"/>
            <a:ext cx="4350550" cy="3878450"/>
          </a:xfrm>
          <a:prstGeom prst="rect">
            <a:avLst/>
          </a:prstGeom>
          <a:noFill/>
          <a:ln>
            <a:noFill/>
          </a:ln>
        </p:spPr>
      </p:pic>
      <p:sp>
        <p:nvSpPr>
          <p:cNvPr id="832" name="Google Shape;832;p107"/>
          <p:cNvSpPr txBox="1">
            <a:spLocks noGrp="1"/>
          </p:cNvSpPr>
          <p:nvPr>
            <p:ph type="body" idx="1"/>
          </p:nvPr>
        </p:nvSpPr>
        <p:spPr>
          <a:xfrm>
            <a:off x="5199825" y="2395325"/>
            <a:ext cx="3552600" cy="692100"/>
          </a:xfrm>
          <a:prstGeom prst="rect">
            <a:avLst/>
          </a:prstGeom>
          <a:solidFill>
            <a:srgbClr val="FCE5CD"/>
          </a:solidFill>
        </p:spPr>
        <p:txBody>
          <a:bodyPr spcFirstLastPara="1" wrap="square" lIns="91425" tIns="91425" rIns="91425" bIns="91425" anchor="t" anchorCtr="0">
            <a:noAutofit/>
          </a:bodyPr>
          <a:lstStyle/>
          <a:p>
            <a:pPr marL="0" lvl="0" indent="0" algn="ctr" rtl="0">
              <a:spcBef>
                <a:spcPts val="0"/>
              </a:spcBef>
              <a:spcAft>
                <a:spcPts val="1200"/>
              </a:spcAft>
              <a:buSzPts val="935"/>
              <a:buNone/>
            </a:pPr>
            <a:r>
              <a:rPr lang="en" sz="1600" b="1">
                <a:solidFill>
                  <a:schemeClr val="dk1"/>
                </a:solidFill>
              </a:rPr>
              <a:t>Integrative modeling </a:t>
            </a:r>
            <a:r>
              <a:rPr lang="en" sz="1600">
                <a:solidFill>
                  <a:schemeClr val="dk1"/>
                </a:solidFill>
              </a:rPr>
              <a:t>of transcription &amp; metabolic regulation</a:t>
            </a:r>
            <a:endParaRPr sz="1600" b="1"/>
          </a:p>
        </p:txBody>
      </p:sp>
      <p:sp>
        <p:nvSpPr>
          <p:cNvPr id="833" name="Google Shape;833;p107"/>
          <p:cNvSpPr txBox="1">
            <a:spLocks noGrp="1"/>
          </p:cNvSpPr>
          <p:nvPr>
            <p:ph type="title"/>
          </p:nvPr>
        </p:nvSpPr>
        <p:spPr>
          <a:xfrm>
            <a:off x="311700" y="64025"/>
            <a:ext cx="8520600" cy="57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rgbClr val="000000"/>
                </a:solidFill>
              </a:rPr>
              <a:t>UQ | Examples / Applications</a:t>
            </a:r>
            <a:endParaRPr sz="2500">
              <a:solidFill>
                <a:srgbClr val="000000"/>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pic>
        <p:nvPicPr>
          <p:cNvPr id="838" name="Google Shape;838;p108"/>
          <p:cNvPicPr preferRelativeResize="0"/>
          <p:nvPr/>
        </p:nvPicPr>
        <p:blipFill>
          <a:blip r:embed="rId3">
            <a:alphaModFix/>
          </a:blip>
          <a:stretch>
            <a:fillRect/>
          </a:stretch>
        </p:blipFill>
        <p:spPr>
          <a:xfrm>
            <a:off x="418450" y="923900"/>
            <a:ext cx="4663199" cy="3918648"/>
          </a:xfrm>
          <a:prstGeom prst="rect">
            <a:avLst/>
          </a:prstGeom>
          <a:noFill/>
          <a:ln>
            <a:noFill/>
          </a:ln>
        </p:spPr>
      </p:pic>
      <p:sp>
        <p:nvSpPr>
          <p:cNvPr id="839" name="Google Shape;839;p108"/>
          <p:cNvSpPr txBox="1">
            <a:spLocks noGrp="1"/>
          </p:cNvSpPr>
          <p:nvPr>
            <p:ph type="body" idx="1"/>
          </p:nvPr>
        </p:nvSpPr>
        <p:spPr>
          <a:xfrm>
            <a:off x="5536400" y="2242925"/>
            <a:ext cx="3216000" cy="1002300"/>
          </a:xfrm>
          <a:prstGeom prst="rect">
            <a:avLst/>
          </a:prstGeom>
          <a:solidFill>
            <a:srgbClr val="FCE5CD"/>
          </a:solidFill>
        </p:spPr>
        <p:txBody>
          <a:bodyPr spcFirstLastPara="1" wrap="square" lIns="91425" tIns="91425" rIns="91425" bIns="91425" anchor="t" anchorCtr="0">
            <a:noAutofit/>
          </a:bodyPr>
          <a:lstStyle/>
          <a:p>
            <a:pPr marL="0" lvl="0" indent="0" algn="ctr" rtl="0">
              <a:spcBef>
                <a:spcPts val="0"/>
              </a:spcBef>
              <a:spcAft>
                <a:spcPts val="1200"/>
              </a:spcAft>
              <a:buSzPts val="935"/>
              <a:buNone/>
            </a:pPr>
            <a:r>
              <a:rPr lang="en" sz="1600" b="1">
                <a:solidFill>
                  <a:schemeClr val="dk1"/>
                </a:solidFill>
              </a:rPr>
              <a:t>Optimal Bayesian transfer learning</a:t>
            </a:r>
            <a:r>
              <a:rPr lang="en" sz="1600">
                <a:solidFill>
                  <a:schemeClr val="dk1"/>
                </a:solidFill>
              </a:rPr>
              <a:t> for biomarker discovery &amp; error estimation</a:t>
            </a:r>
            <a:endParaRPr sz="1600" b="1"/>
          </a:p>
        </p:txBody>
      </p:sp>
      <p:sp>
        <p:nvSpPr>
          <p:cNvPr id="840" name="Google Shape;840;p108"/>
          <p:cNvSpPr txBox="1">
            <a:spLocks noGrp="1"/>
          </p:cNvSpPr>
          <p:nvPr>
            <p:ph type="title"/>
          </p:nvPr>
        </p:nvSpPr>
        <p:spPr>
          <a:xfrm>
            <a:off x="311700" y="64025"/>
            <a:ext cx="8520600" cy="57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rgbClr val="000000"/>
                </a:solidFill>
              </a:rPr>
              <a:t>UQ | Examples / Applications</a:t>
            </a:r>
            <a:endParaRPr sz="2500">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7"/>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Intro to graph neural networks (GNNs)</a:t>
            </a:r>
            <a:endParaRPr/>
          </a:p>
        </p:txBody>
      </p:sp>
      <p:sp>
        <p:nvSpPr>
          <p:cNvPr id="274" name="Google Shape;274;p47"/>
          <p:cNvSpPr txBox="1">
            <a:spLocks noGrp="1"/>
          </p:cNvSpPr>
          <p:nvPr>
            <p:ph type="body" idx="1"/>
          </p:nvPr>
        </p:nvSpPr>
        <p:spPr>
          <a:xfrm>
            <a:off x="311700" y="619075"/>
            <a:ext cx="8520600" cy="431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Deep Convolutional Neural Network (CNN) for images</a:t>
            </a:r>
            <a:br>
              <a:rPr lang="en">
                <a:solidFill>
                  <a:schemeClr val="dk1"/>
                </a:solidFill>
              </a:rPr>
            </a:br>
            <a:r>
              <a:rPr lang="en" sz="1600">
                <a:solidFill>
                  <a:schemeClr val="dk1"/>
                </a:solidFill>
              </a:rPr>
              <a:t>Learn small and localized filters to scan through an image and generate representations in the next layer of the neural network.</a:t>
            </a:r>
            <a:endParaRPr sz="1600">
              <a:solidFill>
                <a:schemeClr val="dk1"/>
              </a:solidFill>
            </a:endParaRPr>
          </a:p>
          <a:p>
            <a:pPr marL="0" lvl="0" indent="0" algn="l" rtl="0">
              <a:spcBef>
                <a:spcPts val="1200"/>
              </a:spcBef>
              <a:spcAft>
                <a:spcPts val="0"/>
              </a:spcAft>
              <a:buNone/>
            </a:pPr>
            <a:r>
              <a:rPr lang="en" b="1">
                <a:solidFill>
                  <a:schemeClr val="dk1"/>
                </a:solidFill>
              </a:rPr>
              <a:t>Graphs are similar to images</a:t>
            </a:r>
            <a:br>
              <a:rPr lang="en">
                <a:solidFill>
                  <a:schemeClr val="dk1"/>
                </a:solidFill>
              </a:rPr>
            </a:br>
            <a:r>
              <a:rPr lang="en" sz="1600">
                <a:solidFill>
                  <a:schemeClr val="dk1"/>
                </a:solidFill>
              </a:rPr>
              <a:t>Pixels (nodes) on a mesh grid (edges/topology). But, no natural ordering of the neighboring nodes and num. of neighbors of each node invariably isn’t the same.</a:t>
            </a:r>
            <a:endParaRPr sz="1600">
              <a:solidFill>
                <a:schemeClr val="dk1"/>
              </a:solidFill>
            </a:endParaRPr>
          </a:p>
          <a:p>
            <a:pPr marL="342900" lvl="0" indent="-342900" algn="l" rtl="0">
              <a:spcBef>
                <a:spcPts val="1200"/>
              </a:spcBef>
              <a:spcAft>
                <a:spcPts val="0"/>
              </a:spcAft>
              <a:buClr>
                <a:schemeClr val="dk1"/>
              </a:buClr>
              <a:buSzPts val="1800"/>
              <a:buChar char="●"/>
            </a:pPr>
            <a:r>
              <a:rPr lang="en">
                <a:solidFill>
                  <a:schemeClr val="dk1"/>
                </a:solidFill>
              </a:rPr>
              <a:t>Bruna 2013, Defferrard 2016, Kipf/Welling 2016:</a:t>
            </a:r>
            <a:endParaRPr>
              <a:solidFill>
                <a:schemeClr val="dk1"/>
              </a:solidFill>
            </a:endParaRPr>
          </a:p>
          <a:p>
            <a:pPr marL="685800" lvl="1" indent="-330200" algn="l" rtl="0">
              <a:spcBef>
                <a:spcPts val="0"/>
              </a:spcBef>
              <a:spcAft>
                <a:spcPts val="0"/>
              </a:spcAft>
              <a:buClr>
                <a:schemeClr val="dk1"/>
              </a:buClr>
              <a:buSzPts val="1600"/>
              <a:buChar char="○"/>
            </a:pPr>
            <a:r>
              <a:rPr lang="en" sz="1600">
                <a:solidFill>
                  <a:schemeClr val="dk1"/>
                </a:solidFill>
              </a:rPr>
              <a:t>A spatial interpretation of </a:t>
            </a:r>
            <a:r>
              <a:rPr lang="en" sz="1600" i="1">
                <a:solidFill>
                  <a:schemeClr val="dk1"/>
                </a:solidFill>
              </a:rPr>
              <a:t>aggregating</a:t>
            </a:r>
            <a:r>
              <a:rPr lang="en" sz="1600">
                <a:solidFill>
                  <a:schemeClr val="dk1"/>
                </a:solidFill>
              </a:rPr>
              <a:t> representations of neighboring nodes followed by a </a:t>
            </a:r>
            <a:r>
              <a:rPr lang="en" sz="1600" i="1">
                <a:solidFill>
                  <a:schemeClr val="dk1"/>
                </a:solidFill>
              </a:rPr>
              <a:t>transformation</a:t>
            </a:r>
            <a:endParaRPr sz="1600">
              <a:solidFill>
                <a:schemeClr val="dk1"/>
              </a:solidFill>
            </a:endParaRPr>
          </a:p>
          <a:p>
            <a:pPr marL="342900" lvl="0" indent="-342900" algn="l" rtl="0">
              <a:spcBef>
                <a:spcPts val="0"/>
              </a:spcBef>
              <a:spcAft>
                <a:spcPts val="0"/>
              </a:spcAft>
              <a:buClr>
                <a:schemeClr val="dk1"/>
              </a:buClr>
              <a:buSzPts val="1800"/>
              <a:buChar char="●"/>
            </a:pPr>
            <a:r>
              <a:rPr lang="en">
                <a:solidFill>
                  <a:schemeClr val="dk1"/>
                </a:solidFill>
              </a:rPr>
              <a:t>Gilmer 2017:</a:t>
            </a:r>
            <a:endParaRPr>
              <a:solidFill>
                <a:schemeClr val="dk1"/>
              </a:solidFill>
            </a:endParaRPr>
          </a:p>
          <a:p>
            <a:pPr marL="685800" lvl="1" indent="-330200" algn="l" rtl="0">
              <a:spcBef>
                <a:spcPts val="0"/>
              </a:spcBef>
              <a:spcAft>
                <a:spcPts val="0"/>
              </a:spcAft>
              <a:buClr>
                <a:schemeClr val="dk1"/>
              </a:buClr>
              <a:buSzPts val="1600"/>
              <a:buChar char="○"/>
            </a:pPr>
            <a:r>
              <a:rPr lang="en" sz="1600">
                <a:solidFill>
                  <a:schemeClr val="dk1"/>
                </a:solidFill>
              </a:rPr>
              <a:t>Message passing neural network</a:t>
            </a:r>
            <a:endParaRPr sz="1600">
              <a:solidFill>
                <a:schemeClr val="dk1"/>
              </a:solidFill>
            </a:endParaRPr>
          </a:p>
          <a:p>
            <a:pPr marL="342900" lvl="0" indent="-342900" algn="l" rtl="0">
              <a:spcBef>
                <a:spcPts val="0"/>
              </a:spcBef>
              <a:spcAft>
                <a:spcPts val="0"/>
              </a:spcAft>
              <a:buClr>
                <a:schemeClr val="dk1"/>
              </a:buClr>
              <a:buSzPts val="1800"/>
              <a:buChar char="●"/>
            </a:pPr>
            <a:r>
              <a:rPr lang="en">
                <a:solidFill>
                  <a:schemeClr val="dk1"/>
                </a:solidFill>
              </a:rPr>
              <a:t>Veličković 2018:</a:t>
            </a:r>
            <a:endParaRPr>
              <a:solidFill>
                <a:schemeClr val="dk1"/>
              </a:solidFill>
            </a:endParaRPr>
          </a:p>
          <a:p>
            <a:pPr marL="685800" lvl="1" indent="-330200" algn="l" rtl="0">
              <a:spcBef>
                <a:spcPts val="0"/>
              </a:spcBef>
              <a:spcAft>
                <a:spcPts val="0"/>
              </a:spcAft>
              <a:buClr>
                <a:schemeClr val="dk1"/>
              </a:buClr>
              <a:buSzPts val="1600"/>
              <a:buChar char="○"/>
            </a:pPr>
            <a:r>
              <a:rPr lang="en" sz="1600">
                <a:solidFill>
                  <a:schemeClr val="dk1"/>
                </a:solidFill>
              </a:rPr>
              <a:t>Graph attention</a:t>
            </a:r>
            <a:endParaRPr sz="1600">
              <a:solidFill>
                <a:schemeClr val="dk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109"/>
          <p:cNvSpPr txBox="1">
            <a:spLocks noGrp="1"/>
          </p:cNvSpPr>
          <p:nvPr>
            <p:ph type="body" idx="1"/>
          </p:nvPr>
        </p:nvSpPr>
        <p:spPr>
          <a:xfrm>
            <a:off x="235500" y="923875"/>
            <a:ext cx="8520600" cy="38745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AutoNum type="arabicPeriod"/>
            </a:pPr>
            <a:r>
              <a:rPr lang="en"/>
              <a:t>How do we </a:t>
            </a:r>
            <a:r>
              <a:rPr lang="en" b="1"/>
              <a:t>quantify uncertainty</a:t>
            </a:r>
            <a:r>
              <a:rPr lang="en"/>
              <a:t>?</a:t>
            </a:r>
            <a:br>
              <a:rPr lang="en"/>
            </a:br>
            <a:r>
              <a:rPr lang="en"/>
              <a:t>→ Focus on the “objective” (e.g., predictive task) and assess how the uncertainty hinders attaining the objective</a:t>
            </a:r>
            <a:br>
              <a:rPr lang="en"/>
            </a:br>
            <a:endParaRPr/>
          </a:p>
          <a:p>
            <a:pPr marL="457200" lvl="0" indent="-342900" algn="l" rtl="0">
              <a:spcBef>
                <a:spcPts val="0"/>
              </a:spcBef>
              <a:spcAft>
                <a:spcPts val="0"/>
              </a:spcAft>
              <a:buSzPts val="1800"/>
              <a:buAutoNum type="arabicPeriod"/>
            </a:pPr>
            <a:r>
              <a:rPr lang="en"/>
              <a:t>How do we optimally </a:t>
            </a:r>
            <a:r>
              <a:rPr lang="en" b="1"/>
              <a:t>reduce uncertainty</a:t>
            </a:r>
            <a:r>
              <a:rPr lang="en"/>
              <a:t>?</a:t>
            </a:r>
            <a:br>
              <a:rPr lang="en"/>
            </a:br>
            <a:r>
              <a:rPr lang="en"/>
              <a:t>→ Active learning, optimal experimental design (OED)</a:t>
            </a:r>
            <a:br>
              <a:rPr lang="en"/>
            </a:br>
            <a:endParaRPr/>
          </a:p>
          <a:p>
            <a:pPr marL="457200" lvl="0" indent="-342900" algn="l" rtl="0">
              <a:spcBef>
                <a:spcPts val="0"/>
              </a:spcBef>
              <a:spcAft>
                <a:spcPts val="0"/>
              </a:spcAft>
              <a:buSzPts val="1800"/>
              <a:buAutoNum type="arabicPeriod"/>
            </a:pPr>
            <a:r>
              <a:rPr lang="en"/>
              <a:t>How can we </a:t>
            </a:r>
            <a:r>
              <a:rPr lang="en" b="1"/>
              <a:t>incorporate prior (network) knowledge?</a:t>
            </a:r>
            <a:br>
              <a:rPr lang="en"/>
            </a:br>
            <a:r>
              <a:rPr lang="en"/>
              <a:t>(esp., to enhance the performance of data-driven ML models)</a:t>
            </a:r>
            <a:br>
              <a:rPr lang="en"/>
            </a:br>
            <a:r>
              <a:rPr lang="en"/>
              <a:t>→ Bayesian methods (use prior constructed from scientific/expert knowledge)</a:t>
            </a:r>
            <a:br>
              <a:rPr lang="en"/>
            </a:br>
            <a:r>
              <a:rPr lang="en"/>
              <a:t>→ Transfer learning &amp; domain adaptation</a:t>
            </a:r>
            <a:endParaRPr/>
          </a:p>
        </p:txBody>
      </p:sp>
      <p:sp>
        <p:nvSpPr>
          <p:cNvPr id="846" name="Google Shape;846;p109"/>
          <p:cNvSpPr txBox="1">
            <a:spLocks noGrp="1"/>
          </p:cNvSpPr>
          <p:nvPr>
            <p:ph type="title"/>
          </p:nvPr>
        </p:nvSpPr>
        <p:spPr>
          <a:xfrm>
            <a:off x="311700" y="64025"/>
            <a:ext cx="8520600" cy="57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rgbClr val="000000"/>
                </a:solidFill>
              </a:rPr>
              <a:t>UQ | Challenges and needs arising from uncertainty</a:t>
            </a:r>
            <a:endParaRPr sz="2500">
              <a:solidFill>
                <a:srgbClr val="00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8"/>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Intro to GNNs</a:t>
            </a:r>
            <a:endParaRPr/>
          </a:p>
        </p:txBody>
      </p:sp>
      <p:pic>
        <p:nvPicPr>
          <p:cNvPr id="280" name="Google Shape;280;p48"/>
          <p:cNvPicPr preferRelativeResize="0"/>
          <p:nvPr/>
        </p:nvPicPr>
        <p:blipFill>
          <a:blip r:embed="rId3">
            <a:alphaModFix/>
          </a:blip>
          <a:stretch>
            <a:fillRect/>
          </a:stretch>
        </p:blipFill>
        <p:spPr>
          <a:xfrm>
            <a:off x="660950" y="2428250"/>
            <a:ext cx="7822100" cy="2341300"/>
          </a:xfrm>
          <a:prstGeom prst="rect">
            <a:avLst/>
          </a:prstGeom>
          <a:noFill/>
          <a:ln>
            <a:noFill/>
          </a:ln>
        </p:spPr>
      </p:pic>
      <p:sp>
        <p:nvSpPr>
          <p:cNvPr id="281" name="Google Shape;281;p48"/>
          <p:cNvSpPr txBox="1"/>
          <p:nvPr/>
        </p:nvSpPr>
        <p:spPr>
          <a:xfrm>
            <a:off x="5289625" y="4804800"/>
            <a:ext cx="38544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a:latin typeface="Lato"/>
                <a:ea typeface="Lato"/>
                <a:cs typeface="Lato"/>
                <a:sym typeface="Lato"/>
              </a:rPr>
              <a:t>Hamilton </a:t>
            </a:r>
            <a:r>
              <a:rPr lang="en" sz="1000" i="1">
                <a:latin typeface="Lato"/>
                <a:ea typeface="Lato"/>
                <a:cs typeface="Lato"/>
                <a:sym typeface="Lato"/>
              </a:rPr>
              <a:t>et al.</a:t>
            </a:r>
            <a:r>
              <a:rPr lang="en" sz="1000">
                <a:latin typeface="Lato"/>
                <a:ea typeface="Lato"/>
                <a:cs typeface="Lato"/>
                <a:sym typeface="Lato"/>
              </a:rPr>
              <a:t>, (2018) </a:t>
            </a:r>
            <a:r>
              <a:rPr lang="en" sz="1000" i="1">
                <a:latin typeface="Lato"/>
                <a:ea typeface="Lato"/>
                <a:cs typeface="Lato"/>
                <a:sym typeface="Lato"/>
              </a:rPr>
              <a:t>IEEE CSTCDE</a:t>
            </a:r>
            <a:endParaRPr sz="1000">
              <a:latin typeface="Lato"/>
              <a:ea typeface="Lato"/>
              <a:cs typeface="Lato"/>
              <a:sym typeface="Lato"/>
            </a:endParaRPr>
          </a:p>
        </p:txBody>
      </p:sp>
      <p:pic>
        <p:nvPicPr>
          <p:cNvPr id="282" name="Google Shape;282;p48"/>
          <p:cNvPicPr preferRelativeResize="0"/>
          <p:nvPr/>
        </p:nvPicPr>
        <p:blipFill>
          <a:blip r:embed="rId4">
            <a:alphaModFix/>
          </a:blip>
          <a:stretch>
            <a:fillRect/>
          </a:stretch>
        </p:blipFill>
        <p:spPr>
          <a:xfrm>
            <a:off x="2239203" y="601425"/>
            <a:ext cx="4665595" cy="17518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grpSp>
        <p:nvGrpSpPr>
          <p:cNvPr id="294" name="Google Shape;294;p50"/>
          <p:cNvGrpSpPr/>
          <p:nvPr/>
        </p:nvGrpSpPr>
        <p:grpSpPr>
          <a:xfrm>
            <a:off x="291500" y="1708500"/>
            <a:ext cx="7494848" cy="3200474"/>
            <a:chOff x="585372" y="1057687"/>
            <a:chExt cx="7973243" cy="3431776"/>
          </a:xfrm>
        </p:grpSpPr>
        <p:pic>
          <p:nvPicPr>
            <p:cNvPr id="295" name="Google Shape;295;p50"/>
            <p:cNvPicPr preferRelativeResize="0"/>
            <p:nvPr/>
          </p:nvPicPr>
          <p:blipFill rotWithShape="1">
            <a:blip r:embed="rId3">
              <a:alphaModFix/>
            </a:blip>
            <a:srcRect b="1536"/>
            <a:stretch/>
          </p:blipFill>
          <p:spPr>
            <a:xfrm>
              <a:off x="585372" y="1057687"/>
              <a:ext cx="7973243" cy="3431776"/>
            </a:xfrm>
            <a:prstGeom prst="rect">
              <a:avLst/>
            </a:prstGeom>
            <a:noFill/>
            <a:ln>
              <a:noFill/>
            </a:ln>
          </p:spPr>
        </p:pic>
        <p:sp>
          <p:nvSpPr>
            <p:cNvPr id="296" name="Google Shape;296;p50"/>
            <p:cNvSpPr/>
            <p:nvPr/>
          </p:nvSpPr>
          <p:spPr>
            <a:xfrm>
              <a:off x="5099685" y="1120250"/>
              <a:ext cx="1405500" cy="19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7" name="Google Shape;297;p50"/>
          <p:cNvSpPr txBox="1">
            <a:spLocks noGrp="1"/>
          </p:cNvSpPr>
          <p:nvPr>
            <p:ph type="title"/>
          </p:nvPr>
        </p:nvSpPr>
        <p:spPr>
          <a:xfrm>
            <a:off x="311700" y="64025"/>
            <a:ext cx="1467300" cy="1020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Intro to GNNs</a:t>
            </a:r>
            <a:endParaRPr/>
          </a:p>
        </p:txBody>
      </p:sp>
      <p:sp>
        <p:nvSpPr>
          <p:cNvPr id="298" name="Google Shape;298;p50"/>
          <p:cNvSpPr txBox="1"/>
          <p:nvPr/>
        </p:nvSpPr>
        <p:spPr>
          <a:xfrm>
            <a:off x="5289625" y="4804800"/>
            <a:ext cx="38544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a:latin typeface="Lato"/>
                <a:ea typeface="Lato"/>
                <a:cs typeface="Lato"/>
                <a:sym typeface="Lato"/>
              </a:rPr>
              <a:t>Hamilton </a:t>
            </a:r>
            <a:r>
              <a:rPr lang="en" sz="1000" i="1">
                <a:latin typeface="Lato"/>
                <a:ea typeface="Lato"/>
                <a:cs typeface="Lato"/>
                <a:sym typeface="Lato"/>
              </a:rPr>
              <a:t>et al.</a:t>
            </a:r>
            <a:r>
              <a:rPr lang="en" sz="1000">
                <a:latin typeface="Lato"/>
                <a:ea typeface="Lato"/>
                <a:cs typeface="Lato"/>
                <a:sym typeface="Lato"/>
              </a:rPr>
              <a:t>, (2018) </a:t>
            </a:r>
            <a:r>
              <a:rPr lang="en" sz="1000" i="1">
                <a:latin typeface="Lato"/>
                <a:ea typeface="Lato"/>
                <a:cs typeface="Lato"/>
                <a:sym typeface="Lato"/>
              </a:rPr>
              <a:t>IEEE CSTCDE</a:t>
            </a:r>
            <a:endParaRPr sz="1000">
              <a:latin typeface="Lato"/>
              <a:ea typeface="Lato"/>
              <a:cs typeface="Lato"/>
              <a:sym typeface="Lato"/>
            </a:endParaRPr>
          </a:p>
        </p:txBody>
      </p:sp>
      <p:pic>
        <p:nvPicPr>
          <p:cNvPr id="299" name="Google Shape;299;p50"/>
          <p:cNvPicPr preferRelativeResize="0"/>
          <p:nvPr/>
        </p:nvPicPr>
        <p:blipFill>
          <a:blip r:embed="rId4">
            <a:alphaModFix/>
          </a:blip>
          <a:stretch>
            <a:fillRect/>
          </a:stretch>
        </p:blipFill>
        <p:spPr>
          <a:xfrm>
            <a:off x="2232100" y="92875"/>
            <a:ext cx="4679798" cy="1400749"/>
          </a:xfrm>
          <a:prstGeom prst="rect">
            <a:avLst/>
          </a:prstGeom>
          <a:noFill/>
          <a:ln>
            <a:noFill/>
          </a:ln>
        </p:spPr>
      </p:pic>
      <p:sp>
        <p:nvSpPr>
          <p:cNvPr id="300" name="Google Shape;300;p50"/>
          <p:cNvSpPr/>
          <p:nvPr/>
        </p:nvSpPr>
        <p:spPr>
          <a:xfrm>
            <a:off x="1059425" y="3461350"/>
            <a:ext cx="3275400" cy="273900"/>
          </a:xfrm>
          <a:prstGeom prst="rect">
            <a:avLst/>
          </a:prstGeom>
          <a:no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50"/>
          <p:cNvSpPr/>
          <p:nvPr/>
        </p:nvSpPr>
        <p:spPr>
          <a:xfrm>
            <a:off x="1059425" y="3735250"/>
            <a:ext cx="3275400" cy="273900"/>
          </a:xfrm>
          <a:prstGeom prst="rect">
            <a:avLst/>
          </a:prstGeom>
          <a:no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50"/>
          <p:cNvSpPr txBox="1">
            <a:spLocks noGrp="1"/>
          </p:cNvSpPr>
          <p:nvPr>
            <p:ph type="body" idx="1"/>
          </p:nvPr>
        </p:nvSpPr>
        <p:spPr>
          <a:xfrm>
            <a:off x="4537875" y="3327525"/>
            <a:ext cx="3646500" cy="470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rgbClr val="0B5394"/>
                </a:solidFill>
              </a:rPr>
              <a:t>Aggregate embeddings of neighbors</a:t>
            </a:r>
            <a:endParaRPr sz="1600">
              <a:solidFill>
                <a:srgbClr val="0B5394"/>
              </a:solidFill>
            </a:endParaRPr>
          </a:p>
        </p:txBody>
      </p:sp>
      <p:sp>
        <p:nvSpPr>
          <p:cNvPr id="303" name="Google Shape;303;p50"/>
          <p:cNvSpPr txBox="1">
            <a:spLocks noGrp="1"/>
          </p:cNvSpPr>
          <p:nvPr>
            <p:ph type="body" idx="1"/>
          </p:nvPr>
        </p:nvSpPr>
        <p:spPr>
          <a:xfrm>
            <a:off x="4537875" y="3752375"/>
            <a:ext cx="36465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rgbClr val="0B5394"/>
                </a:solidFill>
              </a:rPr>
              <a:t>This is combined with node embedding from prev. iteration</a:t>
            </a:r>
            <a:endParaRPr sz="1600">
              <a:solidFill>
                <a:srgbClr val="0B5394"/>
              </a:solidFill>
            </a:endParaRPr>
          </a:p>
        </p:txBody>
      </p:sp>
      <p:cxnSp>
        <p:nvCxnSpPr>
          <p:cNvPr id="304" name="Google Shape;304;p50"/>
          <p:cNvCxnSpPr/>
          <p:nvPr/>
        </p:nvCxnSpPr>
        <p:spPr>
          <a:xfrm rot="10800000">
            <a:off x="4334825" y="3597700"/>
            <a:ext cx="241500" cy="1200"/>
          </a:xfrm>
          <a:prstGeom prst="straightConnector1">
            <a:avLst/>
          </a:prstGeom>
          <a:noFill/>
          <a:ln w="9525" cap="flat" cmpd="sng">
            <a:solidFill>
              <a:schemeClr val="dk2"/>
            </a:solidFill>
            <a:prstDash val="solid"/>
            <a:round/>
            <a:headEnd type="none" w="med" len="med"/>
            <a:tailEnd type="triangle" w="med" len="med"/>
          </a:ln>
        </p:spPr>
      </p:cxnSp>
      <p:cxnSp>
        <p:nvCxnSpPr>
          <p:cNvPr id="305" name="Google Shape;305;p50"/>
          <p:cNvCxnSpPr/>
          <p:nvPr/>
        </p:nvCxnSpPr>
        <p:spPr>
          <a:xfrm rot="10800000">
            <a:off x="4334825" y="3858649"/>
            <a:ext cx="241500" cy="1200"/>
          </a:xfrm>
          <a:prstGeom prst="straightConnector1">
            <a:avLst/>
          </a:prstGeom>
          <a:noFill/>
          <a:ln w="9525" cap="flat" cmpd="sng">
            <a:solidFill>
              <a:schemeClr val="dk2"/>
            </a:solidFill>
            <a:prstDash val="solid"/>
            <a:round/>
            <a:headEnd type="none" w="med" len="med"/>
            <a:tailEnd type="triangle" w="med" len="med"/>
          </a:ln>
        </p:spPr>
      </p:cxnSp>
      <p:sp>
        <p:nvSpPr>
          <p:cNvPr id="306" name="Google Shape;306;p50"/>
          <p:cNvSpPr txBox="1">
            <a:spLocks noGrp="1"/>
          </p:cNvSpPr>
          <p:nvPr>
            <p:ph type="body" idx="1"/>
          </p:nvPr>
        </p:nvSpPr>
        <p:spPr>
          <a:xfrm>
            <a:off x="4576325" y="2441100"/>
            <a:ext cx="30252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rgbClr val="0B5394"/>
                </a:solidFill>
              </a:rPr>
              <a:t>Aggregator functions + weights are shared across all nodes</a:t>
            </a:r>
            <a:endParaRPr sz="1600">
              <a:solidFill>
                <a:srgbClr val="0B5394"/>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51"/>
          <p:cNvSpPr txBox="1">
            <a:spLocks noGrp="1"/>
          </p:cNvSpPr>
          <p:nvPr>
            <p:ph type="body" idx="1"/>
          </p:nvPr>
        </p:nvSpPr>
        <p:spPr>
          <a:xfrm>
            <a:off x="311725" y="668150"/>
            <a:ext cx="8520600" cy="199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chemeClr val="dk1"/>
                </a:solidFill>
              </a:rPr>
              <a:t>Simplest formulation of GNN</a:t>
            </a:r>
            <a:br>
              <a:rPr lang="en" sz="1600">
                <a:solidFill>
                  <a:schemeClr val="dk1"/>
                </a:solidFill>
              </a:rPr>
            </a:br>
            <a:r>
              <a:rPr lang="en" sz="1600">
                <a:solidFill>
                  <a:schemeClr val="dk1"/>
                </a:solidFill>
              </a:rPr>
              <a:t>Each neighbor contributes equally to update the representation of the central node (isotropic aggregation).</a:t>
            </a:r>
            <a:endParaRPr sz="1600">
              <a:solidFill>
                <a:schemeClr val="dk1"/>
              </a:solidFill>
            </a:endParaRPr>
          </a:p>
          <a:p>
            <a:pPr marL="0" lvl="0" indent="0" algn="l" rtl="0">
              <a:spcBef>
                <a:spcPts val="1000"/>
              </a:spcBef>
              <a:spcAft>
                <a:spcPts val="0"/>
              </a:spcAft>
              <a:buNone/>
            </a:pPr>
            <a:r>
              <a:rPr lang="en" sz="1600" b="1">
                <a:solidFill>
                  <a:schemeClr val="dk1"/>
                </a:solidFill>
              </a:rPr>
              <a:t>Graph attention networks (GAT)</a:t>
            </a:r>
            <a:br>
              <a:rPr lang="en" sz="1600">
                <a:solidFill>
                  <a:schemeClr val="dk1"/>
                </a:solidFill>
              </a:rPr>
            </a:br>
            <a:r>
              <a:rPr lang="en" sz="1600">
                <a:solidFill>
                  <a:schemeClr val="dk1"/>
                </a:solidFill>
              </a:rPr>
              <a:t>Improved learning capacity by an </a:t>
            </a:r>
            <a:r>
              <a:rPr lang="en" sz="1600" i="1">
                <a:solidFill>
                  <a:schemeClr val="dk1"/>
                </a:solidFill>
              </a:rPr>
              <a:t>attention</a:t>
            </a:r>
            <a:r>
              <a:rPr lang="en" sz="1600">
                <a:solidFill>
                  <a:schemeClr val="dk1"/>
                </a:solidFill>
              </a:rPr>
              <a:t> mechanism that assigns different importance to each neighbor's contribution (anisotropic aggregation).</a:t>
            </a:r>
            <a:endParaRPr sz="1600">
              <a:solidFill>
                <a:schemeClr val="dk1"/>
              </a:solidFill>
            </a:endParaRPr>
          </a:p>
        </p:txBody>
      </p:sp>
      <p:sp>
        <p:nvSpPr>
          <p:cNvPr id="312" name="Google Shape;312;p51"/>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Intro to GNNs</a:t>
            </a:r>
            <a:endParaRPr/>
          </a:p>
        </p:txBody>
      </p:sp>
      <p:sp>
        <p:nvSpPr>
          <p:cNvPr id="313" name="Google Shape;313;p51"/>
          <p:cNvSpPr txBox="1"/>
          <p:nvPr/>
        </p:nvSpPr>
        <p:spPr>
          <a:xfrm>
            <a:off x="5289625" y="4804800"/>
            <a:ext cx="38544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a:latin typeface="Lato"/>
                <a:ea typeface="Lato"/>
                <a:cs typeface="Lato"/>
                <a:sym typeface="Lato"/>
              </a:rPr>
              <a:t>Veličković </a:t>
            </a:r>
            <a:r>
              <a:rPr lang="en" sz="1000" i="1">
                <a:latin typeface="Lato"/>
                <a:ea typeface="Lato"/>
                <a:cs typeface="Lato"/>
                <a:sym typeface="Lato"/>
              </a:rPr>
              <a:t>et al.</a:t>
            </a:r>
            <a:r>
              <a:rPr lang="en" sz="1000">
                <a:latin typeface="Lato"/>
                <a:ea typeface="Lato"/>
                <a:cs typeface="Lato"/>
                <a:sym typeface="Lato"/>
              </a:rPr>
              <a:t>, (2018) </a:t>
            </a:r>
            <a:r>
              <a:rPr lang="en" sz="1000" i="1">
                <a:latin typeface="Lato"/>
                <a:ea typeface="Lato"/>
                <a:cs typeface="Lato"/>
                <a:sym typeface="Lato"/>
              </a:rPr>
              <a:t>ICLR</a:t>
            </a:r>
            <a:endParaRPr sz="1000">
              <a:latin typeface="Lato"/>
              <a:ea typeface="Lato"/>
              <a:cs typeface="Lato"/>
              <a:sym typeface="Lato"/>
            </a:endParaRPr>
          </a:p>
        </p:txBody>
      </p:sp>
      <p:pic>
        <p:nvPicPr>
          <p:cNvPr id="314" name="Google Shape;314;p51"/>
          <p:cNvPicPr preferRelativeResize="0"/>
          <p:nvPr/>
        </p:nvPicPr>
        <p:blipFill>
          <a:blip r:embed="rId3">
            <a:alphaModFix/>
          </a:blip>
          <a:stretch>
            <a:fillRect/>
          </a:stretch>
        </p:blipFill>
        <p:spPr>
          <a:xfrm>
            <a:off x="2223524" y="2709012"/>
            <a:ext cx="4696950" cy="2309499"/>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3942</Words>
  <Application>Microsoft Office PowerPoint</Application>
  <PresentationFormat>On-screen Show (16:9)</PresentationFormat>
  <Paragraphs>509</Paragraphs>
  <Slides>60</Slides>
  <Notes>60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60</vt:i4>
      </vt:variant>
    </vt:vector>
  </HeadingPairs>
  <TitlesOfParts>
    <vt:vector size="67" baseType="lpstr">
      <vt:lpstr>Calibri</vt:lpstr>
      <vt:lpstr>Arial</vt:lpstr>
      <vt:lpstr>Libre Franklin</vt:lpstr>
      <vt:lpstr>Lato</vt:lpstr>
      <vt:lpstr>Simple Light</vt:lpstr>
      <vt:lpstr>Office Theme</vt:lpstr>
      <vt:lpstr>Simple Light</vt:lpstr>
      <vt:lpstr>ML on networks (graphs)</vt:lpstr>
      <vt:lpstr>Overview</vt:lpstr>
      <vt:lpstr>Intro to network embedding</vt:lpstr>
      <vt:lpstr>Intro to network embedding</vt:lpstr>
      <vt:lpstr>Intro to network embedding</vt:lpstr>
      <vt:lpstr>Intro to graph neural networks (GNNs)</vt:lpstr>
      <vt:lpstr>Intro to GNNs</vt:lpstr>
      <vt:lpstr>Intro to GNNs</vt:lpstr>
      <vt:lpstr>Intro to GNNs</vt:lpstr>
      <vt:lpstr>Intro to GNNs</vt:lpstr>
      <vt:lpstr>Overview</vt:lpstr>
      <vt:lpstr>Supervised graph embedding: Bottlenecks</vt:lpstr>
      <vt:lpstr>Supervised graph embedding: Bottlenecks</vt:lpstr>
      <vt:lpstr>Supervised graph embedding: Bottlenecks</vt:lpstr>
      <vt:lpstr>Unsupervised and self-supervised graph embedding</vt:lpstr>
      <vt:lpstr>Self-supervised pretext tasks: Predictive and contrastive</vt:lpstr>
      <vt:lpstr>Predictive self-supervised graph embedding</vt:lpstr>
      <vt:lpstr>Contrastive self-supervised graph embedding</vt:lpstr>
      <vt:lpstr>Challenges to self-supervised graph embedding  </vt:lpstr>
      <vt:lpstr>Overview</vt:lpstr>
      <vt:lpstr>Condition-specific network embeddings</vt:lpstr>
      <vt:lpstr>Condition-specific network embeddings</vt:lpstr>
      <vt:lpstr>Overview</vt:lpstr>
      <vt:lpstr>Multiplex heterogeneous networks</vt:lpstr>
      <vt:lpstr>ML applications using multiplex heterogeneous network embeddings</vt:lpstr>
      <vt:lpstr>Multiplex heterogeneous network embedding approaches</vt:lpstr>
      <vt:lpstr>Multiplex heterogeneous network embedding approaches</vt:lpstr>
      <vt:lpstr>Shallow learning methods: Defining the paths</vt:lpstr>
      <vt:lpstr>Shallow learning methods: Learning the embeddings</vt:lpstr>
      <vt:lpstr>Limitations</vt:lpstr>
      <vt:lpstr>Multiplex heterogeneous network embedding approaches</vt:lpstr>
      <vt:lpstr>Deep learning-based methods (1/2)</vt:lpstr>
      <vt:lpstr>Deep learning-based methods (2/2)</vt:lpstr>
      <vt:lpstr>Challenges and future directions</vt:lpstr>
      <vt:lpstr>Papers: Embedding multiplex heterogeneous networks</vt:lpstr>
      <vt:lpstr>Overview</vt:lpstr>
      <vt:lpstr>Transfer learning</vt:lpstr>
      <vt:lpstr>Transfer learning</vt:lpstr>
      <vt:lpstr>Graph-based transfer learning</vt:lpstr>
      <vt:lpstr>Graph-based transfer learning</vt:lpstr>
      <vt:lpstr>Graph-based transfer learning</vt:lpstr>
      <vt:lpstr>Overview</vt:lpstr>
      <vt:lpstr>Spatial/3D graphs: Motivation</vt:lpstr>
      <vt:lpstr>Spatial/3D graphs: Motivation</vt:lpstr>
      <vt:lpstr>Euclidean CNNs vs. Geometric CNNs</vt:lpstr>
      <vt:lpstr>Spatial/3D graphs: Current methods</vt:lpstr>
      <vt:lpstr>Spatial graphs: Input-invariant methods overview</vt:lpstr>
      <vt:lpstr>Spatial graphs: Input-invariant methods &amp; challenges</vt:lpstr>
      <vt:lpstr>Spatial graphs: Model-equivariant methods &amp; challenges</vt:lpstr>
      <vt:lpstr>Overview</vt:lpstr>
      <vt:lpstr>Other emerging problems</vt:lpstr>
      <vt:lpstr> Other topics: Explainable graph learning</vt:lpstr>
      <vt:lpstr>Attentions as explanations: Protein-drug affinity prediction</vt:lpstr>
      <vt:lpstr>How to enhance model interpretability</vt:lpstr>
      <vt:lpstr>Other emerging problems</vt:lpstr>
      <vt:lpstr>Uncertainty Quantification (UQ) in biological networks</vt:lpstr>
      <vt:lpstr>UQ | Examples / Applications</vt:lpstr>
      <vt:lpstr>UQ | Examples / Applications</vt:lpstr>
      <vt:lpstr>UQ | Examples / Applications</vt:lpstr>
      <vt:lpstr>UQ | Challenges and needs arising from uncertainty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ML on networks (graphs)</dc:title>
  <cp:lastModifiedBy>Tijana Milenkovic</cp:lastModifiedBy>
  <cp:revision>1</cp:revision>
  <dcterms:modified xsi:type="dcterms:W3CDTF">2023-02-21T17:33:29Z</dcterms:modified>
</cp:coreProperties>
</file>