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9"/>
  </p:notes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5" r:id="rId39"/>
    <p:sldId id="296" r:id="rId40"/>
    <p:sldId id="297" r:id="rId41"/>
    <p:sldId id="298" r:id="rId42"/>
    <p:sldId id="299" r:id="rId43"/>
    <p:sldId id="302" r:id="rId44"/>
    <p:sldId id="303" r:id="rId45"/>
    <p:sldId id="304" r:id="rId46"/>
    <p:sldId id="305" r:id="rId47"/>
    <p:sldId id="307" r:id="rId48"/>
    <p:sldId id="308" r:id="rId49"/>
    <p:sldId id="309" r:id="rId50"/>
    <p:sldId id="310" r:id="rId51"/>
    <p:sldId id="327" r:id="rId52"/>
    <p:sldId id="314" r:id="rId53"/>
    <p:sldId id="315" r:id="rId54"/>
    <p:sldId id="316" r:id="rId55"/>
    <p:sldId id="317" r:id="rId56"/>
    <p:sldId id="318" r:id="rId57"/>
    <p:sldId id="319" r:id="rId58"/>
  </p:sldIdLst>
  <p:sldSz cx="12192000" cy="6858000"/>
  <p:notesSz cx="6858000" cy="9144000"/>
  <p:embeddedFontLst>
    <p:embeddedFont>
      <p:font typeface="Calibri" panose="020F0502020204030204" pitchFamily="34" charset="0"/>
      <p:regular r:id="rId60"/>
      <p:bold r:id="rId61"/>
      <p:italic r:id="rId62"/>
      <p:boldItalic r:id="rId63"/>
    </p:embeddedFont>
    <p:embeddedFont>
      <p:font typeface="Helvetica Neue Light" panose="020B0604020202020204" charset="0"/>
      <p:regular r:id="rId64"/>
      <p:bold r:id="rId65"/>
      <p:italic r:id="rId66"/>
      <p:boldItalic r:id="rId67"/>
    </p:embeddedFont>
    <p:embeddedFont>
      <p:font typeface="Verdana" panose="020B0604030504040204" pitchFamily="34"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16"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4" roundtripDataSignature="AMtx7miY0TulK3if/PXeduNtGg2286wgL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isy Gysi"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523D51-F2A7-4F35-8180-8C167B3A49DB}">
  <a:tblStyle styleId="{5C523D51-F2A7-4F35-8180-8C167B3A49DB}" styleName="Table_0">
    <a:wholeTbl>
      <a:tcTxStyle b="off" i="off">
        <a:font>
          <a:latin typeface="Avenir Next LT Pro"/>
          <a:ea typeface="Avenir Next LT Pro"/>
          <a:cs typeface="Avenir Next LT Pro"/>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BE8E7"/>
          </a:solidFill>
        </a:fill>
      </a:tcStyle>
    </a:wholeTbl>
    <a:band1H>
      <a:tcTxStyle/>
      <a:tcStyle>
        <a:tcBdr/>
        <a:fill>
          <a:solidFill>
            <a:srgbClr val="F6CECB"/>
          </a:solidFill>
        </a:fill>
      </a:tcStyle>
    </a:band1H>
    <a:band2H>
      <a:tcTxStyle/>
      <a:tcStyle>
        <a:tcBdr/>
      </a:tcStyle>
    </a:band2H>
    <a:band1V>
      <a:tcTxStyle/>
      <a:tcStyle>
        <a:tcBdr/>
        <a:fill>
          <a:solidFill>
            <a:srgbClr val="F6CECB"/>
          </a:solidFill>
        </a:fill>
      </a:tcStyle>
    </a:band1V>
    <a:band2V>
      <a:tcTxStyle/>
      <a:tcStyle>
        <a:tcBdr/>
      </a:tcStyle>
    </a:band2V>
    <a:lastCol>
      <a:tcTxStyle b="on" i="off">
        <a:font>
          <a:latin typeface="Avenir Next LT Pro"/>
          <a:ea typeface="Avenir Next LT Pro"/>
          <a:cs typeface="Avenir Next LT Pro"/>
        </a:font>
        <a:schemeClr val="lt1"/>
      </a:tcTxStyle>
      <a:tcStyle>
        <a:tcBdr/>
        <a:fill>
          <a:solidFill>
            <a:schemeClr val="accent1"/>
          </a:solidFill>
        </a:fill>
      </a:tcStyle>
    </a:lastCol>
    <a:firstCol>
      <a:tcTxStyle b="on" i="off">
        <a:font>
          <a:latin typeface="Avenir Next LT Pro"/>
          <a:ea typeface="Avenir Next LT Pro"/>
          <a:cs typeface="Avenir Next LT Pro"/>
        </a:font>
        <a:schemeClr val="lt1"/>
      </a:tcTxStyle>
      <a:tcStyle>
        <a:tcBdr/>
        <a:fill>
          <a:solidFill>
            <a:schemeClr val="accent1"/>
          </a:solidFill>
        </a:fill>
      </a:tcStyle>
    </a:firstCol>
    <a:lastRow>
      <a:tcTxStyle b="on" i="off">
        <a:font>
          <a:latin typeface="Avenir Next LT Pro"/>
          <a:ea typeface="Avenir Next LT Pro"/>
          <a:cs typeface="Avenir Next LT Pro"/>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venir Next LT Pro"/>
          <a:ea typeface="Avenir Next LT Pro"/>
          <a:cs typeface="Avenir Next LT Pro"/>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60"/>
    <p:restoredTop sz="94712"/>
  </p:normalViewPr>
  <p:slideViewPr>
    <p:cSldViewPr snapToGrid="0">
      <p:cViewPr varScale="1">
        <p:scale>
          <a:sx n="106" d="100"/>
          <a:sy n="106" d="100"/>
        </p:scale>
        <p:origin x="822" y="96"/>
      </p:cViewPr>
      <p:guideLst>
        <p:guide orient="horz" pos="2160"/>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5" Type="http://schemas.openxmlformats.org/officeDocument/2006/relationships/slide" Target="slides/slide4.xml"/><Relationship Id="rId61" Type="http://schemas.openxmlformats.org/officeDocument/2006/relationships/font" Target="fonts/font2.fntdata"/><Relationship Id="rId95"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94" Type="http://customschemas.google.com/relationships/presentationmetadata" Target="metadata"/><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2.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32e2daf0da_4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132e2daf0da_4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g132e2daf0da_4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32e2daf0da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132e2daf0da_3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g132e2daf0da_3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33c81127c3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56" name="Google Shape;256;g133c81127c3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64" name="Google Shape;26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82" name="Google Shape;28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91" name="Google Shape;29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01" name="Google Shape;30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20" name="Google Shape;32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27" name="Google Shape;32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34" name="Google Shape;33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52" name="Google Shape;352;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33c81127c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133c81127c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g133c81127c3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2" name="Google Shape;38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1.5min/1.5</a:t>
            </a:r>
            <a:endParaRPr/>
          </a:p>
          <a:p>
            <a:pPr marL="0" lvl="0" indent="0" algn="l" rtl="0">
              <a:spcBef>
                <a:spcPts val="0"/>
              </a:spcBef>
              <a:spcAft>
                <a:spcPts val="0"/>
              </a:spcAft>
              <a:buNone/>
            </a:pPr>
            <a:r>
              <a:rPr lang="en-US"/>
              <a:t>The biomedical algorithms aim to convert the data to diagnoses and knowledge.</a:t>
            </a:r>
            <a:endParaRPr/>
          </a:p>
          <a:p>
            <a:pPr marL="0" lvl="0" indent="0" algn="l" rtl="0">
              <a:spcBef>
                <a:spcPts val="0"/>
              </a:spcBef>
              <a:spcAft>
                <a:spcPts val="0"/>
              </a:spcAft>
              <a:buNone/>
            </a:pPr>
            <a:r>
              <a:rPr lang="en-US"/>
              <a:t>Image data (e.g., ) graph data (e.g., ) and text data (e.g., ) . </a:t>
            </a:r>
            <a:endParaRPr/>
          </a:p>
          <a:p>
            <a:pPr marL="0" lvl="0" indent="0" algn="l" rtl="0">
              <a:spcBef>
                <a:spcPts val="0"/>
              </a:spcBef>
              <a:spcAft>
                <a:spcPts val="0"/>
              </a:spcAft>
              <a:buNone/>
            </a:pPr>
            <a:r>
              <a:rPr lang="en-US"/>
              <a:t>The task are various. We can roughly categorize them into Diagnoses and Knowledge acquiring. </a:t>
            </a:r>
            <a:endParaRPr/>
          </a:p>
          <a:p>
            <a:pPr marL="0" lvl="0" indent="0" algn="l" rtl="0">
              <a:spcBef>
                <a:spcPts val="0"/>
              </a:spcBef>
              <a:spcAft>
                <a:spcPts val="0"/>
              </a:spcAft>
              <a:buNone/>
            </a:pPr>
            <a:r>
              <a:rPr lang="en-US"/>
              <a:t>analysis from different granu: Cancer: Image/G/Topo</a:t>
            </a:r>
            <a:endParaRPr/>
          </a:p>
          <a:p>
            <a:pPr marL="0" lvl="0" indent="0" algn="l" rtl="0">
              <a:spcBef>
                <a:spcPts val="0"/>
              </a:spcBef>
              <a:spcAft>
                <a:spcPts val="0"/>
              </a:spcAft>
              <a:buNone/>
            </a:pPr>
            <a:r>
              <a:rPr lang="en-US"/>
              <a:t>It is inspiring to study how to combine </a:t>
            </a:r>
            <a:endParaRPr/>
          </a:p>
          <a:p>
            <a:pPr marL="0" lvl="0" indent="0" algn="l" rtl="0">
              <a:spcBef>
                <a:spcPts val="0"/>
              </a:spcBef>
              <a:spcAft>
                <a:spcPts val="0"/>
              </a:spcAft>
              <a:buNone/>
            </a:pPr>
            <a:endParaRPr/>
          </a:p>
          <a:p>
            <a:pPr marL="0" lvl="0" indent="0" algn="l" rtl="0">
              <a:spcBef>
                <a:spcPts val="0"/>
              </a:spcBef>
              <a:spcAft>
                <a:spcPts val="0"/>
              </a:spcAft>
              <a:buNone/>
            </a:pPr>
            <a:r>
              <a:rPr lang="en-US"/>
              <a:t>Our goal is to extract valuable information from data with algorithms. </a:t>
            </a:r>
            <a:endParaRPr/>
          </a:p>
          <a:p>
            <a:pPr marL="0" lvl="0" indent="0" algn="l" rtl="0">
              <a:spcBef>
                <a:spcPts val="0"/>
              </a:spcBef>
              <a:spcAft>
                <a:spcPts val="0"/>
              </a:spcAft>
              <a:buNone/>
            </a:pPr>
            <a:r>
              <a:rPr lang="en-US"/>
              <a:t>First let's look at the data, there's multiple modalities and sources of data. The image data graph data and the text data. </a:t>
            </a:r>
            <a:endParaRPr/>
          </a:p>
          <a:p>
            <a:pPr marL="0" lvl="0" indent="0" algn="l" rtl="0">
              <a:spcBef>
                <a:spcPts val="0"/>
              </a:spcBef>
              <a:spcAft>
                <a:spcPts val="0"/>
              </a:spcAft>
              <a:buNone/>
            </a:pPr>
            <a:r>
              <a:rPr lang="en-US"/>
              <a:t>The valuable information can roughly categorized into: for diagnosis and acquiring knowledge. The diagnoses include cancer diagnosis scoliosis diagnosis diabetes diagnosis. Acquiring knowledge include studying protein interactions, finding out high risk factors, these learned knowledge may be helpful for drug discoveries. </a:t>
            </a:r>
            <a:endParaRPr/>
          </a:p>
          <a:p>
            <a:pPr marL="0" lvl="0" indent="0" algn="l" rtl="0">
              <a:spcBef>
                <a:spcPts val="0"/>
              </a:spcBef>
              <a:spcAft>
                <a:spcPts val="0"/>
              </a:spcAft>
              <a:buNone/>
            </a:pPr>
            <a:r>
              <a:rPr lang="en-US"/>
              <a:t>In research we often find that, to extract valuable information, often need to analysis from different granuity. Take cancer diagnosis as an example. The pathology images are the golden standard. We can study the nuclei metosis (cell division) with CNN, study the cell microenvironment with GNN and glands morphology with topo. data analysis tools.</a:t>
            </a:r>
            <a:endParaRPr/>
          </a:p>
          <a:p>
            <a:pPr marL="0" lvl="0" indent="0" algn="l" rtl="0">
              <a:spcBef>
                <a:spcPts val="0"/>
              </a:spcBef>
              <a:spcAft>
                <a:spcPts val="0"/>
              </a:spcAft>
              <a:buNone/>
            </a:pPr>
            <a:r>
              <a:rPr lang="en-US"/>
              <a:t>It is inspiring to study how to combine the three levels (image, graph and topo.) to comprehensively stud the properties of biomedical data.</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89" name="Google Shape;389;p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1.5min/1.5</a:t>
            </a:r>
            <a:endParaRPr/>
          </a:p>
          <a:p>
            <a:pPr marL="0" lvl="0" indent="0" algn="l" rtl="0">
              <a:spcBef>
                <a:spcPts val="0"/>
              </a:spcBef>
              <a:spcAft>
                <a:spcPts val="0"/>
              </a:spcAft>
              <a:buNone/>
            </a:pPr>
            <a:r>
              <a:rPr lang="en-US"/>
              <a:t>The biomedical algorithms aim to convert the data to diagnoses and knowledge.</a:t>
            </a:r>
            <a:endParaRPr/>
          </a:p>
          <a:p>
            <a:pPr marL="0" lvl="0" indent="0" algn="l" rtl="0">
              <a:spcBef>
                <a:spcPts val="0"/>
              </a:spcBef>
              <a:spcAft>
                <a:spcPts val="0"/>
              </a:spcAft>
              <a:buNone/>
            </a:pPr>
            <a:r>
              <a:rPr lang="en-US"/>
              <a:t>Image data (e.g., ) graph data (e.g., ) and text data (e.g., ) . </a:t>
            </a:r>
            <a:endParaRPr/>
          </a:p>
          <a:p>
            <a:pPr marL="0" lvl="0" indent="0" algn="l" rtl="0">
              <a:spcBef>
                <a:spcPts val="0"/>
              </a:spcBef>
              <a:spcAft>
                <a:spcPts val="0"/>
              </a:spcAft>
              <a:buNone/>
            </a:pPr>
            <a:r>
              <a:rPr lang="en-US"/>
              <a:t>The task are various. We can roughly categorize them into Diagnoses and Knowledge acquiring. </a:t>
            </a:r>
            <a:endParaRPr/>
          </a:p>
          <a:p>
            <a:pPr marL="0" lvl="0" indent="0" algn="l" rtl="0">
              <a:spcBef>
                <a:spcPts val="0"/>
              </a:spcBef>
              <a:spcAft>
                <a:spcPts val="0"/>
              </a:spcAft>
              <a:buNone/>
            </a:pPr>
            <a:r>
              <a:rPr lang="en-US"/>
              <a:t>analysis from different granu: Cancer: Image/G/Topo</a:t>
            </a:r>
            <a:endParaRPr/>
          </a:p>
          <a:p>
            <a:pPr marL="0" lvl="0" indent="0" algn="l" rtl="0">
              <a:spcBef>
                <a:spcPts val="0"/>
              </a:spcBef>
              <a:spcAft>
                <a:spcPts val="0"/>
              </a:spcAft>
              <a:buNone/>
            </a:pPr>
            <a:r>
              <a:rPr lang="en-US"/>
              <a:t>It is inspiring to study how to combine </a:t>
            </a:r>
            <a:endParaRPr/>
          </a:p>
          <a:p>
            <a:pPr marL="0" lvl="0" indent="0" algn="l" rtl="0">
              <a:spcBef>
                <a:spcPts val="0"/>
              </a:spcBef>
              <a:spcAft>
                <a:spcPts val="0"/>
              </a:spcAft>
              <a:buNone/>
            </a:pPr>
            <a:endParaRPr/>
          </a:p>
          <a:p>
            <a:pPr marL="0" lvl="0" indent="0" algn="l" rtl="0">
              <a:spcBef>
                <a:spcPts val="0"/>
              </a:spcBef>
              <a:spcAft>
                <a:spcPts val="0"/>
              </a:spcAft>
              <a:buNone/>
            </a:pPr>
            <a:r>
              <a:rPr lang="en-US"/>
              <a:t>Our goal is to extract valuable information from data with algorithms. </a:t>
            </a:r>
            <a:endParaRPr/>
          </a:p>
          <a:p>
            <a:pPr marL="0" lvl="0" indent="0" algn="l" rtl="0">
              <a:spcBef>
                <a:spcPts val="0"/>
              </a:spcBef>
              <a:spcAft>
                <a:spcPts val="0"/>
              </a:spcAft>
              <a:buNone/>
            </a:pPr>
            <a:r>
              <a:rPr lang="en-US"/>
              <a:t>First let's look at the data, there's multiple modalities and sources of data. The image data graph data and the text data. </a:t>
            </a:r>
            <a:endParaRPr/>
          </a:p>
          <a:p>
            <a:pPr marL="0" lvl="0" indent="0" algn="l" rtl="0">
              <a:spcBef>
                <a:spcPts val="0"/>
              </a:spcBef>
              <a:spcAft>
                <a:spcPts val="0"/>
              </a:spcAft>
              <a:buNone/>
            </a:pPr>
            <a:r>
              <a:rPr lang="en-US"/>
              <a:t>The valuable information can roughly categorized into: for diagnosis and acquiring knowledge. The diagnoses include cancer diagnosis scoliosis diagnosis diabetes diagnosis. Acquiring knowledge include studying protein interactions, finding out high risk factors, these learned knowledge may be helpful for drug discoveries. </a:t>
            </a:r>
            <a:endParaRPr/>
          </a:p>
          <a:p>
            <a:pPr marL="0" lvl="0" indent="0" algn="l" rtl="0">
              <a:spcBef>
                <a:spcPts val="0"/>
              </a:spcBef>
              <a:spcAft>
                <a:spcPts val="0"/>
              </a:spcAft>
              <a:buNone/>
            </a:pPr>
            <a:r>
              <a:rPr lang="en-US"/>
              <a:t>In research we often find that, to extract valuable information, often need to analysis from different granuity. Take cancer diagnosis as an example. The pathology images are the golden standard. We can study the nuclei metosis (cell division) with CNN, study the cell microenvironment with GNN and glands morphology with topo. data analysis tools.</a:t>
            </a:r>
            <a:endParaRPr/>
          </a:p>
          <a:p>
            <a:pPr marL="0" lvl="0" indent="0" algn="l" rtl="0">
              <a:spcBef>
                <a:spcPts val="0"/>
              </a:spcBef>
              <a:spcAft>
                <a:spcPts val="0"/>
              </a:spcAft>
              <a:buNone/>
            </a:pPr>
            <a:r>
              <a:rPr lang="en-US"/>
              <a:t>It is inspiring to study how to combine the three levels (image, graph and topo.) to comprehensively stud the properties of biomedical data.</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08" name="Google Shape;408;p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2min/4</a:t>
            </a:r>
            <a:endParaRPr/>
          </a:p>
          <a:p>
            <a:pPr marL="0" lvl="0" indent="0" algn="l" rtl="0">
              <a:spcBef>
                <a:spcPts val="0"/>
              </a:spcBef>
              <a:spcAft>
                <a:spcPts val="0"/>
              </a:spcAft>
              <a:buNone/>
            </a:pPr>
            <a:r>
              <a:rPr lang="en-US"/>
              <a:t>Three major tasks are: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can make high accurate predictions. </a:t>
            </a:r>
            <a:endParaRPr/>
          </a:p>
        </p:txBody>
      </p:sp>
      <p:sp>
        <p:nvSpPr>
          <p:cNvPr id="427" name="Google Shape;427;p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p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1min/5</a:t>
            </a:r>
            <a:endParaRPr/>
          </a:p>
          <a:p>
            <a:pPr marL="0" lvl="0" indent="0" algn="l" rtl="0">
              <a:spcBef>
                <a:spcPts val="0"/>
              </a:spcBef>
              <a:spcAft>
                <a:spcPts val="0"/>
              </a:spcAft>
              <a:buNone/>
            </a:pPr>
            <a:r>
              <a:rPr lang="en-US"/>
              <a:t>cell graphs, the nodes are the cells and the edges are the neighboring relations. In gene ontology graphs, the nodes are protein attributes and the edges are the depency relation between them. </a:t>
            </a:r>
            <a:endParaRPr/>
          </a:p>
        </p:txBody>
      </p:sp>
      <p:sp>
        <p:nvSpPr>
          <p:cNvPr id="442" name="Google Shape;442;p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1min/6</a:t>
            </a:r>
            <a:endParaRPr/>
          </a:p>
        </p:txBody>
      </p:sp>
      <p:sp>
        <p:nvSpPr>
          <p:cNvPr id="473" name="Google Shape;473;p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2min/8</a:t>
            </a:r>
            <a:endParaRPr/>
          </a:p>
          <a:p>
            <a:pPr marL="0" lvl="0" indent="0" algn="l" rtl="0">
              <a:spcBef>
                <a:spcPts val="0"/>
              </a:spcBef>
              <a:spcAft>
                <a:spcPts val="0"/>
              </a:spcAft>
              <a:buNone/>
            </a:pPr>
            <a:r>
              <a:rPr lang="en-US"/>
              <a:t>Fine to coarse </a:t>
            </a:r>
            <a:endParaRPr/>
          </a:p>
        </p:txBody>
      </p:sp>
      <p:sp>
        <p:nvSpPr>
          <p:cNvPr id="495" name="Google Shape;495;p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https://www.nejm.org/doi/full/10.1056/NEJMp1500523</a:t>
            </a:r>
            <a:endParaRPr/>
          </a:p>
        </p:txBody>
      </p:sp>
      <p:sp>
        <p:nvSpPr>
          <p:cNvPr id="138" name="Google Shape;13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2min/43</a:t>
            </a:r>
            <a:endParaRPr/>
          </a:p>
          <a:p>
            <a:pPr marL="0" marR="0" lvl="0" indent="0" algn="l" rtl="0">
              <a:lnSpc>
                <a:spcPct val="100000"/>
              </a:lnSpc>
              <a:spcBef>
                <a:spcPts val="0"/>
              </a:spcBef>
              <a:spcAft>
                <a:spcPts val="0"/>
              </a:spcAft>
              <a:buClr>
                <a:schemeClr val="dk1"/>
              </a:buClr>
              <a:buSzPts val="1200"/>
              <a:buFont typeface="Calibri"/>
              <a:buNone/>
            </a:pPr>
            <a:r>
              <a:rPr lang="en-US" sz="1200"/>
              <a:t>Applications on H &amp; E/ Immunofluorescence images</a:t>
            </a:r>
            <a:endParaRPr/>
          </a:p>
          <a:p>
            <a:pPr marL="228600" marR="0" lvl="0" indent="-228600" algn="l" rtl="0">
              <a:lnSpc>
                <a:spcPct val="100000"/>
              </a:lnSpc>
              <a:spcBef>
                <a:spcPts val="0"/>
              </a:spcBef>
              <a:spcAft>
                <a:spcPts val="0"/>
              </a:spcAft>
              <a:buClr>
                <a:schemeClr val="dk1"/>
              </a:buClr>
              <a:buSzPts val="1200"/>
              <a:buFont typeface="Calibri"/>
              <a:buAutoNum type="alphaUcParenBoth"/>
            </a:pPr>
            <a:r>
              <a:rPr lang="en-US" sz="1200"/>
              <a:t>same patho. three density values. </a:t>
            </a:r>
            <a:endParaRPr/>
          </a:p>
          <a:p>
            <a:pPr marL="228600" marR="0" lvl="0" indent="-228600" algn="l" rtl="0">
              <a:lnSpc>
                <a:spcPct val="100000"/>
              </a:lnSpc>
              <a:spcBef>
                <a:spcPts val="0"/>
              </a:spcBef>
              <a:spcAft>
                <a:spcPts val="0"/>
              </a:spcAft>
              <a:buClr>
                <a:schemeClr val="dk1"/>
              </a:buClr>
              <a:buSzPts val="1200"/>
              <a:buFont typeface="Calibri"/>
              <a:buAutoNum type="alphaUcParenBoth"/>
            </a:pPr>
            <a:r>
              <a:rPr lang="en-US" sz="1200"/>
              <a:t>points are cell coordinates. Cells in the cluster </a:t>
            </a:r>
            <a:r>
              <a:rPr lang="en-US" sz="1200" b="1"/>
              <a:t>color</a:t>
            </a:r>
            <a:endParaRPr/>
          </a:p>
          <a:p>
            <a:pPr marL="228600" marR="0" lvl="0" indent="-228600" algn="l" rtl="0">
              <a:lnSpc>
                <a:spcPct val="100000"/>
              </a:lnSpc>
              <a:spcBef>
                <a:spcPts val="0"/>
              </a:spcBef>
              <a:spcAft>
                <a:spcPts val="0"/>
              </a:spcAft>
              <a:buClr>
                <a:schemeClr val="dk1"/>
              </a:buClr>
              <a:buSzPts val="1200"/>
              <a:buFont typeface="Calibri"/>
              <a:buAutoNum type="alphaUcParenBoth"/>
            </a:pPr>
            <a:r>
              <a:rPr lang="en-US" sz="1200" b="1"/>
              <a:t>Bottom to top</a:t>
            </a:r>
            <a:r>
              <a:rPr lang="en-US" sz="1200" b="0"/>
              <a:t> the clustering density decrease. </a:t>
            </a:r>
            <a:endParaRPr/>
          </a:p>
          <a:p>
            <a:pPr marL="228600" marR="0" lvl="0" indent="-228600" algn="l" rtl="0">
              <a:lnSpc>
                <a:spcPct val="100000"/>
              </a:lnSpc>
              <a:spcBef>
                <a:spcPts val="0"/>
              </a:spcBef>
              <a:spcAft>
                <a:spcPts val="0"/>
              </a:spcAft>
              <a:buClr>
                <a:schemeClr val="dk1"/>
              </a:buClr>
              <a:buSzPts val="1200"/>
              <a:buFont typeface="Calibri"/>
              <a:buAutoNum type="alphaUcParenBoth"/>
            </a:pPr>
            <a:r>
              <a:rPr lang="en-US" sz="1200" b="0"/>
              <a:t>Small clusters merge into big ones.</a:t>
            </a:r>
            <a:endParaRPr sz="1200" b="1"/>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2 The info. aggreate from dense to sparse. Eventually, all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FT. </a:t>
            </a:r>
            <a:r>
              <a:rPr lang="en-US" sz="1200">
                <a:solidFill>
                  <a:schemeClr val="dk1"/>
                </a:solidFill>
                <a:latin typeface="Calibri"/>
                <a:ea typeface="Calibri"/>
                <a:cs typeface="Calibri"/>
                <a:sym typeface="Calibri"/>
              </a:rPr>
              <a:t>cell cluster feature. </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Edges: lowlevel dense merge big sparfe ones. </a:t>
            </a:r>
            <a:endParaRPr sz="1200"/>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 The three subfigures illustrate the cell clustering pattern in the same pathology image with three clustering density parameters. Points represent cell coordinates. Cells in the same cluster are plotted with the same color (black color represents scattering cells). From bottom to top, the density parameter of DBSCAN decreases, making (a1) dense small clusters merge into sparse big ones and (a2) new clusters emerge from scattering cells as the cluster density parameter decrease. (B) Filtration tree. Each node is a cell cluster feature. Edges represent small clusters gathering and form bigger ones. (i.e., (a1)). (C) The cluster feature is aggregated from lower-level dense clusters and scattering cells (i.e., (a2)). (D) Cell features are concatenations of encoded appearance and microenvironment. </a:t>
            </a:r>
            <a:endParaRPr/>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spcBef>
                <a:spcPts val="0"/>
              </a:spcBef>
              <a:spcAft>
                <a:spcPts val="0"/>
              </a:spcAft>
              <a:buNone/>
            </a:pPr>
            <a:endParaRPr/>
          </a:p>
        </p:txBody>
      </p:sp>
      <p:sp>
        <p:nvSpPr>
          <p:cNvPr id="507" name="Google Shape;507;p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5" name="Google Shape;515;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25" name="Google Shape;525;p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p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Verdana"/>
                <a:ea typeface="Verdana"/>
                <a:cs typeface="Verdana"/>
                <a:sym typeface="Verdana"/>
              </a:rPr>
              <a:t>32</a:t>
            </a:fld>
            <a:endParaRPr sz="1200">
              <a:solidFill>
                <a:schemeClr val="dk1"/>
              </a:solidFill>
              <a:latin typeface="Verdana"/>
              <a:ea typeface="Verdana"/>
              <a:cs typeface="Verdana"/>
              <a:sym typeface="Verdana"/>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8" name="Google Shape;538;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9" name="Google Shape;549;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7" name="Google Shape;557;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3" name="Google Shape;573;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8" name="Google Shape;598;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8" name="Google Shape;608;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8" name="Google Shape;618;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7" name="Google Shape;627;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3" name="Google Shape;633;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3" name="Google Shape;653;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4" name="Google Shape;664;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1" name="Google Shape;671;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1" i="0" u="none" strike="noStrike" cap="none">
                <a:solidFill>
                  <a:schemeClr val="dk1"/>
                </a:solidFill>
                <a:latin typeface="Arial"/>
                <a:ea typeface="Arial"/>
                <a:cs typeface="Arial"/>
                <a:sym typeface="Arial"/>
              </a:rPr>
              <a:t>Figure 1. </a:t>
            </a:r>
            <a:r>
              <a:rPr lang="en-US" sz="1200" b="0" i="0" u="none" strike="noStrike" cap="none">
                <a:solidFill>
                  <a:schemeClr val="dk1"/>
                </a:solidFill>
                <a:latin typeface="Arial"/>
                <a:ea typeface="Arial"/>
                <a:cs typeface="Arial"/>
                <a:sym typeface="Arial"/>
              </a:rPr>
              <a:t> Inference of the probabilistic model of disease subtypes. ( A ) The input to the inference algorithm is the patient phenotype similarity network and a set of genomic factors (mutations, CNVs, etc.) ( B ) Each disease subtype ( K = 4) is modeled by a distribution of the factors (shown as boxes). Each patient has some probability of belonging to each subtype thus genetic factors of each patient are mixtures of genetic characteristic of each subtype. ( C ) The links between patients are modeled as binary variables where a probability of a link is defined by the similarity of the probabilistic subtype assignment. ( D ) Final model where patients are colored based on the most likely subtype assignment and uncolored nodes represent defining genomic factors. </a:t>
            </a:r>
            <a:br>
              <a:rPr lang="en-US" sz="1200" b="0" i="0" u="none" strike="noStrike" cap="none">
                <a:solidFill>
                  <a:schemeClr val="dk1"/>
                </a:solidFill>
                <a:latin typeface="Arial"/>
                <a:ea typeface="Arial"/>
                <a:cs typeface="Arial"/>
                <a:sym typeface="Arial"/>
              </a:rPr>
            </a:br>
            <a:br>
              <a:rPr lang="en-US" sz="1200" b="0" i="0" u="none" strike="noStrike" cap="none">
                <a:solidFill>
                  <a:schemeClr val="dk1"/>
                </a:solidFill>
                <a:latin typeface="Arial"/>
                <a:ea typeface="Arial"/>
                <a:cs typeface="Arial"/>
                <a:sym typeface="Arial"/>
              </a:rPr>
            </a:br>
            <a:endParaRPr/>
          </a:p>
          <a:p>
            <a:pPr marL="0" marR="0" lvl="0" indent="0" algn="l" rtl="0">
              <a:lnSpc>
                <a:spcPct val="100000"/>
              </a:lnSpc>
              <a:spcBef>
                <a:spcPts val="36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Unless provided in the caption above, the following copyright applies to the content of this slide: Published by Oxford University Press 2013. This work is written by US Government employees and is in the public domain in the US.Published by Oxford University Press 2013. This work is written by US Government employees and is in the public domain in the US.</a:t>
            </a:r>
            <a:endParaRPr/>
          </a:p>
        </p:txBody>
      </p:sp>
      <p:sp>
        <p:nvSpPr>
          <p:cNvPr id="672" name="Google Shape;672;p72:notes"/>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a:solidFill>
                  <a:schemeClr val="dk1"/>
                </a:solidFill>
                <a:latin typeface="Arial"/>
                <a:ea typeface="Arial"/>
                <a:cs typeface="Arial"/>
                <a:sym typeface="Arial"/>
              </a:rPr>
              <a:t>45</a:t>
            </a:fld>
            <a:endParaRPr sz="1200" b="0" i="0" u="none">
              <a:solidFill>
                <a:schemeClr val="dk1"/>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7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0" name="Google Shape;680;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6" name="Google Shape;696;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2" name="Google Shape;702;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Helvetica Neue Light"/>
              <a:buNone/>
            </a:pPr>
            <a:r>
              <a:rPr lang="en-US" sz="1200" dirty="0">
                <a:latin typeface="Helvetica Neue Light"/>
                <a:ea typeface="Helvetica Neue Light"/>
                <a:cs typeface="Helvetica Neue Light"/>
                <a:sym typeface="Helvetica Neue Light"/>
              </a:rPr>
              <a:t>The disease relevance of the human proteins targeted by the virus predict the symptoms/signs and diseases caused by a pathogen [REF]</a:t>
            </a:r>
            <a:endParaRPr dirty="0"/>
          </a:p>
          <a:p>
            <a:pPr marL="0" marR="0" lvl="0" indent="0" algn="l" rtl="0">
              <a:lnSpc>
                <a:spcPct val="100000"/>
              </a:lnSpc>
              <a:spcBef>
                <a:spcPts val="0"/>
              </a:spcBef>
              <a:spcAft>
                <a:spcPts val="0"/>
              </a:spcAft>
              <a:buClr>
                <a:schemeClr val="dk1"/>
              </a:buClr>
              <a:buSzPts val="1200"/>
              <a:buFont typeface="Calibri"/>
              <a:buNone/>
            </a:pPr>
            <a:endParaRPr sz="1200" dirty="0">
              <a:latin typeface="Helvetica Neue Light"/>
              <a:ea typeface="Helvetica Neue Light"/>
              <a:cs typeface="Helvetica Neue Light"/>
              <a:sym typeface="Helvetica Neue Light"/>
            </a:endParaRPr>
          </a:p>
          <a:p>
            <a:pPr marL="0" marR="0" lvl="0" indent="0" algn="l" rtl="0">
              <a:lnSpc>
                <a:spcPct val="100000"/>
              </a:lnSpc>
              <a:spcBef>
                <a:spcPts val="0"/>
              </a:spcBef>
              <a:spcAft>
                <a:spcPts val="0"/>
              </a:spcAft>
              <a:buClr>
                <a:schemeClr val="dk1"/>
              </a:buClr>
              <a:buSzPts val="1200"/>
              <a:buFont typeface="Helvetica Neue Light"/>
              <a:buNone/>
            </a:pPr>
            <a:r>
              <a:rPr lang="en-US" sz="1200" dirty="0">
                <a:latin typeface="Helvetica Neue Light"/>
                <a:ea typeface="Helvetica Neue Light"/>
                <a:cs typeface="Helvetica Neue Light"/>
                <a:sym typeface="Helvetica Neue Light"/>
              </a:rPr>
              <a:t>Predict potential comorbidity patterns by identifying diseases whose molecular mechanisms overlap with cellular processes targeted by SARS-CoV2.</a:t>
            </a:r>
            <a:endParaRPr dirty="0"/>
          </a:p>
          <a:p>
            <a:pPr marL="0" marR="0" lvl="0" indent="0" algn="l" rtl="0">
              <a:lnSpc>
                <a:spcPct val="100000"/>
              </a:lnSpc>
              <a:spcBef>
                <a:spcPts val="0"/>
              </a:spcBef>
              <a:spcAft>
                <a:spcPts val="0"/>
              </a:spcAft>
              <a:buClr>
                <a:schemeClr val="dk1"/>
              </a:buClr>
              <a:buSzPts val="1200"/>
              <a:buFont typeface="Calibri"/>
              <a:buNone/>
            </a:pPr>
            <a:endParaRPr sz="1200" dirty="0">
              <a:latin typeface="Helvetica Neue Light"/>
              <a:ea typeface="Helvetica Neue Light"/>
              <a:cs typeface="Helvetica Neue Light"/>
              <a:sym typeface="Helvetica Neue Light"/>
            </a:endParaRPr>
          </a:p>
          <a:p>
            <a:pPr marL="0" lvl="0" indent="0" algn="l" rtl="0">
              <a:spcBef>
                <a:spcPts val="0"/>
              </a:spcBef>
              <a:spcAft>
                <a:spcPts val="0"/>
              </a:spcAft>
              <a:buNone/>
            </a:pPr>
            <a:endParaRPr dirty="0"/>
          </a:p>
        </p:txBody>
      </p:sp>
      <p:sp>
        <p:nvSpPr>
          <p:cNvPr id="710" name="Google Shape;710;p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7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8" name="Google Shape;728;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4" name="Google Shape;844;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p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2100" algn="l" rtl="0">
              <a:lnSpc>
                <a:spcPct val="115000"/>
              </a:lnSpc>
              <a:spcBef>
                <a:spcPts val="0"/>
              </a:spcBef>
              <a:spcAft>
                <a:spcPts val="0"/>
              </a:spcAft>
              <a:buClr>
                <a:srgbClr val="595959"/>
              </a:buClr>
              <a:buSzPts val="1000"/>
              <a:buFont typeface="Calibri"/>
              <a:buChar char="●"/>
            </a:pPr>
            <a:r>
              <a:rPr lang="en-US" sz="1000">
                <a:solidFill>
                  <a:srgbClr val="595959"/>
                </a:solidFill>
              </a:rPr>
              <a:t>Challenges </a:t>
            </a:r>
            <a:endParaRPr sz="1000">
              <a:solidFill>
                <a:srgbClr val="595959"/>
              </a:solidFill>
            </a:endParaRPr>
          </a:p>
          <a:p>
            <a:pPr marL="914400" lvl="1" indent="-292100" algn="l" rtl="0">
              <a:lnSpc>
                <a:spcPct val="115000"/>
              </a:lnSpc>
              <a:spcBef>
                <a:spcPts val="0"/>
              </a:spcBef>
              <a:spcAft>
                <a:spcPts val="0"/>
              </a:spcAft>
              <a:buClr>
                <a:srgbClr val="595959"/>
              </a:buClr>
              <a:buSzPts val="1000"/>
              <a:buFont typeface="Calibri"/>
              <a:buChar char="○"/>
            </a:pPr>
            <a:r>
              <a:rPr lang="en-US" sz="1000">
                <a:solidFill>
                  <a:srgbClr val="595959"/>
                </a:solidFill>
              </a:rPr>
              <a:t>Privacy, Multidata on the same patient, trade of privacy and utility; </a:t>
            </a:r>
            <a:endParaRPr sz="1000">
              <a:solidFill>
                <a:srgbClr val="595959"/>
              </a:solidFill>
            </a:endParaRPr>
          </a:p>
          <a:p>
            <a:pPr marL="914400" lvl="1" indent="-292100" algn="l" rtl="0">
              <a:lnSpc>
                <a:spcPct val="115000"/>
              </a:lnSpc>
              <a:spcBef>
                <a:spcPts val="0"/>
              </a:spcBef>
              <a:spcAft>
                <a:spcPts val="0"/>
              </a:spcAft>
              <a:buClr>
                <a:srgbClr val="595959"/>
              </a:buClr>
              <a:buSzPts val="1000"/>
              <a:buFont typeface="Calibri"/>
              <a:buChar char="○"/>
            </a:pPr>
            <a:r>
              <a:rPr lang="en-US" sz="1000">
                <a:solidFill>
                  <a:srgbClr val="595959"/>
                </a:solidFill>
              </a:rPr>
              <a:t>Evaluation of network methods - what does this mean, how can we do it?</a:t>
            </a:r>
            <a:endParaRPr sz="1000">
              <a:solidFill>
                <a:srgbClr val="595959"/>
              </a:solidFill>
            </a:endParaRPr>
          </a:p>
          <a:p>
            <a:pPr marL="914400" lvl="1" indent="-279400" algn="l" rtl="0">
              <a:lnSpc>
                <a:spcPct val="115000"/>
              </a:lnSpc>
              <a:spcBef>
                <a:spcPts val="0"/>
              </a:spcBef>
              <a:spcAft>
                <a:spcPts val="0"/>
              </a:spcAft>
              <a:buClr>
                <a:srgbClr val="595959"/>
              </a:buClr>
              <a:buSzPts val="800"/>
              <a:buFont typeface="Calibri"/>
              <a:buChar char="○"/>
            </a:pPr>
            <a:r>
              <a:rPr lang="en-US" sz="800">
                <a:solidFill>
                  <a:srgbClr val="595959"/>
                </a:solidFill>
              </a:rPr>
              <a:t>How to define if this is the “correct” or the best medicine/ drug; often don’t know causality</a:t>
            </a:r>
            <a:endParaRPr sz="800">
              <a:solidFill>
                <a:srgbClr val="595959"/>
              </a:solidFill>
            </a:endParaRPr>
          </a:p>
          <a:p>
            <a:pPr marL="914400" lvl="1" indent="-279400" algn="l" rtl="0">
              <a:lnSpc>
                <a:spcPct val="115000"/>
              </a:lnSpc>
              <a:spcBef>
                <a:spcPts val="0"/>
              </a:spcBef>
              <a:spcAft>
                <a:spcPts val="0"/>
              </a:spcAft>
              <a:buClr>
                <a:srgbClr val="595959"/>
              </a:buClr>
              <a:buSzPts val="800"/>
              <a:buFont typeface="Calibri"/>
              <a:buChar char="○"/>
            </a:pPr>
            <a:r>
              <a:rPr lang="en-US" sz="800">
                <a:solidFill>
                  <a:srgbClr val="595959"/>
                </a:solidFill>
              </a:rPr>
              <a:t>DKS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4" name="Google Shape;864;p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2100" algn="l" rtl="0">
              <a:lnSpc>
                <a:spcPct val="115000"/>
              </a:lnSpc>
              <a:spcBef>
                <a:spcPts val="0"/>
              </a:spcBef>
              <a:spcAft>
                <a:spcPts val="0"/>
              </a:spcAft>
              <a:buClr>
                <a:srgbClr val="595959"/>
              </a:buClr>
              <a:buSzPts val="1000"/>
              <a:buFont typeface="Calibri"/>
              <a:buChar char="●"/>
            </a:pPr>
            <a:r>
              <a:rPr lang="en-US" sz="1000">
                <a:solidFill>
                  <a:srgbClr val="595959"/>
                </a:solidFill>
              </a:rPr>
              <a:t>Challenges </a:t>
            </a:r>
            <a:endParaRPr sz="1000">
              <a:solidFill>
                <a:srgbClr val="595959"/>
              </a:solidFill>
            </a:endParaRPr>
          </a:p>
          <a:p>
            <a:pPr marL="914400" lvl="1" indent="-292100" algn="l" rtl="0">
              <a:lnSpc>
                <a:spcPct val="115000"/>
              </a:lnSpc>
              <a:spcBef>
                <a:spcPts val="0"/>
              </a:spcBef>
              <a:spcAft>
                <a:spcPts val="0"/>
              </a:spcAft>
              <a:buClr>
                <a:srgbClr val="595959"/>
              </a:buClr>
              <a:buSzPts val="1000"/>
              <a:buFont typeface="Calibri"/>
              <a:buChar char="○"/>
            </a:pPr>
            <a:r>
              <a:rPr lang="en-US" sz="1000">
                <a:solidFill>
                  <a:srgbClr val="595959"/>
                </a:solidFill>
              </a:rPr>
              <a:t>Privacy, Multidata on the same patient, trade of privacy and utility; </a:t>
            </a:r>
            <a:endParaRPr sz="1000">
              <a:solidFill>
                <a:srgbClr val="595959"/>
              </a:solidFill>
            </a:endParaRPr>
          </a:p>
          <a:p>
            <a:pPr marL="914400" lvl="1" indent="-292100" algn="l" rtl="0">
              <a:lnSpc>
                <a:spcPct val="115000"/>
              </a:lnSpc>
              <a:spcBef>
                <a:spcPts val="0"/>
              </a:spcBef>
              <a:spcAft>
                <a:spcPts val="0"/>
              </a:spcAft>
              <a:buClr>
                <a:srgbClr val="595959"/>
              </a:buClr>
              <a:buSzPts val="1000"/>
              <a:buFont typeface="Calibri"/>
              <a:buChar char="○"/>
            </a:pPr>
            <a:r>
              <a:rPr lang="en-US" sz="1000">
                <a:solidFill>
                  <a:srgbClr val="595959"/>
                </a:solidFill>
              </a:rPr>
              <a:t>Evaluation of network methods - what does this mean, how can we do it?</a:t>
            </a:r>
            <a:endParaRPr sz="1000">
              <a:solidFill>
                <a:srgbClr val="595959"/>
              </a:solidFill>
            </a:endParaRPr>
          </a:p>
          <a:p>
            <a:pPr marL="914400" lvl="1" indent="-279400" algn="l" rtl="0">
              <a:lnSpc>
                <a:spcPct val="115000"/>
              </a:lnSpc>
              <a:spcBef>
                <a:spcPts val="0"/>
              </a:spcBef>
              <a:spcAft>
                <a:spcPts val="0"/>
              </a:spcAft>
              <a:buClr>
                <a:srgbClr val="595959"/>
              </a:buClr>
              <a:buSzPts val="800"/>
              <a:buFont typeface="Calibri"/>
              <a:buChar char="○"/>
            </a:pPr>
            <a:r>
              <a:rPr lang="en-US" sz="800">
                <a:solidFill>
                  <a:srgbClr val="595959"/>
                </a:solidFill>
              </a:rPr>
              <a:t>How to define if this is the “correct” or the best medicine/ drug; often don’t know causality</a:t>
            </a:r>
            <a:endParaRPr sz="800">
              <a:solidFill>
                <a:srgbClr val="595959"/>
              </a:solidFill>
            </a:endParaRPr>
          </a:p>
          <a:p>
            <a:pPr marL="914400" lvl="1" indent="-279400" algn="l" rtl="0">
              <a:lnSpc>
                <a:spcPct val="115000"/>
              </a:lnSpc>
              <a:spcBef>
                <a:spcPts val="0"/>
              </a:spcBef>
              <a:spcAft>
                <a:spcPts val="0"/>
              </a:spcAft>
              <a:buClr>
                <a:srgbClr val="595959"/>
              </a:buClr>
              <a:buSzPts val="800"/>
              <a:buFont typeface="Calibri"/>
              <a:buChar char="○"/>
            </a:pPr>
            <a:r>
              <a:rPr lang="en-US" sz="800">
                <a:solidFill>
                  <a:srgbClr val="595959"/>
                </a:solidFill>
              </a:rPr>
              <a:t>DKS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5" name="Google Shape;895;p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Only do video if there is time - but it’s funny and relevant.  Discuss how many people using this *outside-clinic* data realize that this is going on.  Given that, how do we design solutions that are both ethical and beneficial to patients?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3" name="Google Shape;903;p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Also mention Matt M.  </a:t>
            </a:r>
            <a:endParaRPr/>
          </a:p>
        </p:txBody>
      </p:sp>
      <p:sp>
        <p:nvSpPr>
          <p:cNvPr id="188" name="Google Shape;18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6"/>
        <p:cNvGrpSpPr/>
        <p:nvPr/>
      </p:nvGrpSpPr>
      <p:grpSpPr>
        <a:xfrm>
          <a:off x="0" y="0"/>
          <a:ext cx="0" cy="0"/>
          <a:chOff x="0" y="0"/>
          <a:chExt cx="0" cy="0"/>
        </a:xfrm>
      </p:grpSpPr>
      <p:sp>
        <p:nvSpPr>
          <p:cNvPr id="17" name="Google Shape;17;p89"/>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62626"/>
              </a:buClr>
              <a:buSzPts val="8000"/>
              <a:buFont typeface="Avenir"/>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89"/>
          <p:cNvSpPr txBox="1">
            <a:spLocks noGrp="1"/>
          </p:cNvSpPr>
          <p:nvPr>
            <p:ph type="subTitle" idx="1"/>
          </p:nvPr>
        </p:nvSpPr>
        <p:spPr>
          <a:xfrm>
            <a:off x="1100051" y="4645152"/>
            <a:ext cx="10058400" cy="1143000"/>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200"/>
              </a:spcBef>
              <a:spcAft>
                <a:spcPts val="0"/>
              </a:spcAft>
              <a:buSzPts val="2400"/>
              <a:buNone/>
              <a:defRPr sz="2400" cap="none">
                <a:solidFill>
                  <a:schemeClr val="dk1"/>
                </a:solidFill>
                <a:latin typeface="Avenir"/>
                <a:ea typeface="Avenir"/>
                <a:cs typeface="Avenir"/>
                <a:sym typeface="Avenir"/>
              </a:defRPr>
            </a:lvl1pPr>
            <a:lvl2pPr lvl="1" algn="ctr">
              <a:lnSpc>
                <a:spcPct val="110000"/>
              </a:lnSpc>
              <a:spcBef>
                <a:spcPts val="200"/>
              </a:spcBef>
              <a:spcAft>
                <a:spcPts val="0"/>
              </a:spcAft>
              <a:buClr>
                <a:srgbClr val="3F3F3F"/>
              </a:buClr>
              <a:buSzPts val="2400"/>
              <a:buNone/>
              <a:defRPr sz="2400"/>
            </a:lvl2pPr>
            <a:lvl3pPr lvl="2" algn="ctr">
              <a:lnSpc>
                <a:spcPct val="110000"/>
              </a:lnSpc>
              <a:spcBef>
                <a:spcPts val="400"/>
              </a:spcBef>
              <a:spcAft>
                <a:spcPts val="0"/>
              </a:spcAft>
              <a:buClr>
                <a:srgbClr val="3F3F3F"/>
              </a:buClr>
              <a:buSzPts val="2400"/>
              <a:buNone/>
              <a:defRPr sz="2400"/>
            </a:lvl3pPr>
            <a:lvl4pPr lvl="3" algn="ctr">
              <a:lnSpc>
                <a:spcPct val="110000"/>
              </a:lnSpc>
              <a:spcBef>
                <a:spcPts val="400"/>
              </a:spcBef>
              <a:spcAft>
                <a:spcPts val="0"/>
              </a:spcAft>
              <a:buClr>
                <a:srgbClr val="3F3F3F"/>
              </a:buClr>
              <a:buSzPts val="2000"/>
              <a:buNone/>
              <a:defRPr sz="2000"/>
            </a:lvl4pPr>
            <a:lvl5pPr lvl="4" algn="ctr">
              <a:lnSpc>
                <a:spcPct val="110000"/>
              </a:lnSpc>
              <a:spcBef>
                <a:spcPts val="400"/>
              </a:spcBef>
              <a:spcAft>
                <a:spcPts val="0"/>
              </a:spcAft>
              <a:buClr>
                <a:srgbClr val="3F3F3F"/>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cxnSp>
        <p:nvCxnSpPr>
          <p:cNvPr id="19" name="Google Shape;19;p89"/>
          <p:cNvCxnSpPr/>
          <p:nvPr/>
        </p:nvCxnSpPr>
        <p:spPr>
          <a:xfrm>
            <a:off x="1207658" y="4474741"/>
            <a:ext cx="9875520" cy="0"/>
          </a:xfrm>
          <a:prstGeom prst="straightConnector1">
            <a:avLst/>
          </a:prstGeom>
          <a:noFill/>
          <a:ln w="12700" cap="flat" cmpd="sng">
            <a:solidFill>
              <a:srgbClr val="3F3F3F"/>
            </a:solidFill>
            <a:prstDash val="solid"/>
            <a:round/>
            <a:headEnd type="none" w="sm" len="sm"/>
            <a:tailEnd type="none" w="sm" len="sm"/>
          </a:ln>
        </p:spPr>
      </p:cxnSp>
      <p:sp>
        <p:nvSpPr>
          <p:cNvPr id="20" name="Google Shape;20;p89"/>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89"/>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89"/>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8"/>
        <p:cNvGrpSpPr/>
        <p:nvPr/>
      </p:nvGrpSpPr>
      <p:grpSpPr>
        <a:xfrm>
          <a:off x="0" y="0"/>
          <a:ext cx="0" cy="0"/>
          <a:chOff x="0" y="0"/>
          <a:chExt cx="0" cy="0"/>
        </a:xfrm>
      </p:grpSpPr>
      <p:sp>
        <p:nvSpPr>
          <p:cNvPr id="79" name="Google Shape;79;p99"/>
          <p:cNvSpPr/>
          <p:nvPr/>
        </p:nvSpPr>
        <p:spPr>
          <a:xfrm>
            <a:off x="0" y="4578350"/>
            <a:ext cx="12188825" cy="227965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99"/>
          <p:cNvSpPr>
            <a:spLocks noGrp="1"/>
          </p:cNvSpPr>
          <p:nvPr>
            <p:ph type="pic" idx="2"/>
          </p:nvPr>
        </p:nvSpPr>
        <p:spPr>
          <a:xfrm>
            <a:off x="15" y="0"/>
            <a:ext cx="12191985" cy="4578350"/>
          </a:xfrm>
          <a:prstGeom prst="rect">
            <a:avLst/>
          </a:prstGeom>
          <a:solidFill>
            <a:srgbClr val="D8D8D8"/>
          </a:solidFill>
          <a:ln>
            <a:noFill/>
          </a:ln>
        </p:spPr>
      </p:sp>
      <p:sp>
        <p:nvSpPr>
          <p:cNvPr id="81" name="Google Shape;81;p99"/>
          <p:cNvSpPr txBox="1">
            <a:spLocks noGrp="1"/>
          </p:cNvSpPr>
          <p:nvPr>
            <p:ph type="title"/>
          </p:nvPr>
        </p:nvSpPr>
        <p:spPr>
          <a:xfrm>
            <a:off x="1097279" y="4799362"/>
            <a:ext cx="10113645" cy="743682"/>
          </a:xfrm>
          <a:prstGeom prst="rect">
            <a:avLst/>
          </a:prstGeom>
          <a:noFill/>
          <a:ln>
            <a:noFill/>
          </a:ln>
        </p:spPr>
        <p:txBody>
          <a:bodyPr spcFirstLastPara="1" wrap="square" lIns="91425" tIns="0" rIns="91425" bIns="0" anchor="b" anchorCtr="0">
            <a:noAutofit/>
          </a:bodyPr>
          <a:lstStyle>
            <a:lvl1pPr lvl="0" algn="l">
              <a:lnSpc>
                <a:spcPct val="90000"/>
              </a:lnSpc>
              <a:spcBef>
                <a:spcPts val="0"/>
              </a:spcBef>
              <a:spcAft>
                <a:spcPts val="0"/>
              </a:spcAft>
              <a:buClr>
                <a:srgbClr val="FFFFFF"/>
              </a:buClr>
              <a:buSzPts val="3600"/>
              <a:buFont typeface="Avenir"/>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99"/>
          <p:cNvSpPr txBox="1">
            <a:spLocks noGrp="1"/>
          </p:cNvSpPr>
          <p:nvPr>
            <p:ph type="body" idx="1"/>
          </p:nvPr>
        </p:nvSpPr>
        <p:spPr>
          <a:xfrm>
            <a:off x="1097279" y="5715000"/>
            <a:ext cx="10113264" cy="609600"/>
          </a:xfrm>
          <a:prstGeom prst="rect">
            <a:avLst/>
          </a:prstGeom>
          <a:noFill/>
          <a:ln>
            <a:noFill/>
          </a:ln>
        </p:spPr>
        <p:txBody>
          <a:bodyPr spcFirstLastPara="1" wrap="square" lIns="91425" tIns="0" rIns="91425" bIns="0" anchor="t" anchorCtr="0">
            <a:normAutofit/>
          </a:bodyPr>
          <a:lstStyle>
            <a:lvl1pPr marL="457200" lvl="0" indent="-228600" algn="l">
              <a:lnSpc>
                <a:spcPct val="110000"/>
              </a:lnSpc>
              <a:spcBef>
                <a:spcPts val="0"/>
              </a:spcBef>
              <a:spcAft>
                <a:spcPts val="0"/>
              </a:spcAft>
              <a:buSzPts val="1800"/>
              <a:buNone/>
              <a:defRPr sz="1800">
                <a:solidFill>
                  <a:srgbClr val="FFFFFF"/>
                </a:solidFill>
              </a:defRPr>
            </a:lvl1pPr>
            <a:lvl2pPr marL="914400" lvl="1" indent="-228600" algn="l">
              <a:lnSpc>
                <a:spcPct val="110000"/>
              </a:lnSpc>
              <a:spcBef>
                <a:spcPts val="600"/>
              </a:spcBef>
              <a:spcAft>
                <a:spcPts val="0"/>
              </a:spcAft>
              <a:buClr>
                <a:srgbClr val="3F3F3F"/>
              </a:buClr>
              <a:buSzPts val="1200"/>
              <a:buNone/>
              <a:defRPr sz="1200"/>
            </a:lvl2pPr>
            <a:lvl3pPr marL="1371600" lvl="2" indent="-228600" algn="l">
              <a:lnSpc>
                <a:spcPct val="110000"/>
              </a:lnSpc>
              <a:spcBef>
                <a:spcPts val="400"/>
              </a:spcBef>
              <a:spcAft>
                <a:spcPts val="0"/>
              </a:spcAft>
              <a:buClr>
                <a:srgbClr val="3F3F3F"/>
              </a:buClr>
              <a:buSzPts val="1000"/>
              <a:buNone/>
              <a:defRPr sz="1000"/>
            </a:lvl3pPr>
            <a:lvl4pPr marL="1828800" lvl="3" indent="-228600" algn="l">
              <a:lnSpc>
                <a:spcPct val="110000"/>
              </a:lnSpc>
              <a:spcBef>
                <a:spcPts val="400"/>
              </a:spcBef>
              <a:spcAft>
                <a:spcPts val="0"/>
              </a:spcAft>
              <a:buClr>
                <a:srgbClr val="3F3F3F"/>
              </a:buClr>
              <a:buSzPts val="900"/>
              <a:buNone/>
              <a:defRPr sz="900"/>
            </a:lvl4pPr>
            <a:lvl5pPr marL="2286000" lvl="4" indent="-228600" algn="l">
              <a:lnSpc>
                <a:spcPct val="110000"/>
              </a:lnSpc>
              <a:spcBef>
                <a:spcPts val="400"/>
              </a:spcBef>
              <a:spcAft>
                <a:spcPts val="0"/>
              </a:spcAft>
              <a:buClr>
                <a:srgbClr val="3F3F3F"/>
              </a:buClr>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83" name="Google Shape;83;p99"/>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99"/>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99"/>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6"/>
        <p:cNvGrpSpPr/>
        <p:nvPr/>
      </p:nvGrpSpPr>
      <p:grpSpPr>
        <a:xfrm>
          <a:off x="0" y="0"/>
          <a:ext cx="0" cy="0"/>
          <a:chOff x="0" y="0"/>
          <a:chExt cx="0" cy="0"/>
        </a:xfrm>
      </p:grpSpPr>
      <p:sp>
        <p:nvSpPr>
          <p:cNvPr id="87" name="Google Shape;87;p100"/>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00"/>
          <p:cNvSpPr txBox="1">
            <a:spLocks noGrp="1"/>
          </p:cNvSpPr>
          <p:nvPr>
            <p:ph type="body" idx="1"/>
          </p:nvPr>
        </p:nvSpPr>
        <p:spPr>
          <a:xfrm rot="5400000">
            <a:off x="4246035" y="-1040554"/>
            <a:ext cx="3760891" cy="10058400"/>
          </a:xfrm>
          <a:prstGeom prst="rect">
            <a:avLst/>
          </a:prstGeom>
          <a:noFill/>
          <a:ln>
            <a:noFill/>
          </a:ln>
        </p:spPr>
        <p:txBody>
          <a:bodyPr spcFirstLastPara="1" wrap="square" lIns="45700" tIns="0" rIns="45700" bIns="0" anchor="t" anchorCtr="0">
            <a:normAutofit/>
          </a:bodyPr>
          <a:lstStyle>
            <a:lvl1pPr marL="457200" lvl="0" indent="-342900" algn="l">
              <a:lnSpc>
                <a:spcPct val="110000"/>
              </a:lnSpc>
              <a:spcBef>
                <a:spcPts val="1200"/>
              </a:spcBef>
              <a:spcAft>
                <a:spcPts val="0"/>
              </a:spcAft>
              <a:buSzPts val="1800"/>
              <a:buChar char=" "/>
              <a:defRPr/>
            </a:lvl1pPr>
            <a:lvl2pPr marL="914400" lvl="1" indent="-342900" algn="l">
              <a:lnSpc>
                <a:spcPct val="110000"/>
              </a:lnSpc>
              <a:spcBef>
                <a:spcPts val="200"/>
              </a:spcBef>
              <a:spcAft>
                <a:spcPts val="0"/>
              </a:spcAft>
              <a:buClr>
                <a:srgbClr val="3F3F3F"/>
              </a:buClr>
              <a:buSzPts val="1800"/>
              <a:buChar char="◦"/>
              <a:defRPr/>
            </a:lvl2pPr>
            <a:lvl3pPr marL="1371600" lvl="2" indent="-342900" algn="l">
              <a:lnSpc>
                <a:spcPct val="110000"/>
              </a:lnSpc>
              <a:spcBef>
                <a:spcPts val="400"/>
              </a:spcBef>
              <a:spcAft>
                <a:spcPts val="0"/>
              </a:spcAft>
              <a:buClr>
                <a:srgbClr val="3F3F3F"/>
              </a:buClr>
              <a:buSzPts val="1800"/>
              <a:buChar char="◦"/>
              <a:defRPr/>
            </a:lvl3pPr>
            <a:lvl4pPr marL="1828800" lvl="3" indent="-342900" algn="l">
              <a:lnSpc>
                <a:spcPct val="110000"/>
              </a:lnSpc>
              <a:spcBef>
                <a:spcPts val="400"/>
              </a:spcBef>
              <a:spcAft>
                <a:spcPts val="0"/>
              </a:spcAft>
              <a:buClr>
                <a:srgbClr val="3F3F3F"/>
              </a:buClr>
              <a:buSzPts val="1800"/>
              <a:buChar char="◦"/>
              <a:defRPr/>
            </a:lvl4pPr>
            <a:lvl5pPr marL="2286000" lvl="4" indent="-342900" algn="l">
              <a:lnSpc>
                <a:spcPct val="110000"/>
              </a:lnSpc>
              <a:spcBef>
                <a:spcPts val="400"/>
              </a:spcBef>
              <a:spcAft>
                <a:spcPts val="0"/>
              </a:spcAft>
              <a:buClr>
                <a:srgbClr val="3F3F3F"/>
              </a:buClr>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9" name="Google Shape;89;p100"/>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00"/>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00"/>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92"/>
        <p:cNvGrpSpPr/>
        <p:nvPr/>
      </p:nvGrpSpPr>
      <p:grpSpPr>
        <a:xfrm>
          <a:off x="0" y="0"/>
          <a:ext cx="0" cy="0"/>
          <a:chOff x="0" y="0"/>
          <a:chExt cx="0" cy="0"/>
        </a:xfrm>
      </p:grpSpPr>
      <p:sp>
        <p:nvSpPr>
          <p:cNvPr id="93" name="Google Shape;93;p101"/>
          <p:cNvSpPr/>
          <p:nvPr/>
        </p:nvSpPr>
        <p:spPr>
          <a:xfrm>
            <a:off x="3175" y="6400800"/>
            <a:ext cx="12188825" cy="4572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1"/>
          <p:cNvSpPr txBox="1">
            <a:spLocks noGrp="1"/>
          </p:cNvSpPr>
          <p:nvPr>
            <p:ph type="title"/>
          </p:nvPr>
        </p:nvSpPr>
        <p:spPr>
          <a:xfrm rot="5400000">
            <a:off x="7159401" y="1977801"/>
            <a:ext cx="5759898" cy="2628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101"/>
          <p:cNvSpPr txBox="1">
            <a:spLocks noGrp="1"/>
          </p:cNvSpPr>
          <p:nvPr>
            <p:ph type="body" idx="1"/>
          </p:nvPr>
        </p:nvSpPr>
        <p:spPr>
          <a:xfrm rot="5400000">
            <a:off x="1825401" y="-574899"/>
            <a:ext cx="5759898" cy="7734300"/>
          </a:xfrm>
          <a:prstGeom prst="rect">
            <a:avLst/>
          </a:prstGeom>
          <a:noFill/>
          <a:ln>
            <a:noFill/>
          </a:ln>
        </p:spPr>
        <p:txBody>
          <a:bodyPr spcFirstLastPara="1" wrap="square" lIns="45700" tIns="0" rIns="45700" bIns="0" anchor="t" anchorCtr="0">
            <a:normAutofit/>
          </a:bodyPr>
          <a:lstStyle>
            <a:lvl1pPr marL="457200" lvl="0" indent="-342900" algn="l">
              <a:lnSpc>
                <a:spcPct val="110000"/>
              </a:lnSpc>
              <a:spcBef>
                <a:spcPts val="1200"/>
              </a:spcBef>
              <a:spcAft>
                <a:spcPts val="0"/>
              </a:spcAft>
              <a:buSzPts val="1800"/>
              <a:buChar char=" "/>
              <a:defRPr/>
            </a:lvl1pPr>
            <a:lvl2pPr marL="914400" lvl="1" indent="-342900" algn="l">
              <a:lnSpc>
                <a:spcPct val="110000"/>
              </a:lnSpc>
              <a:spcBef>
                <a:spcPts val="200"/>
              </a:spcBef>
              <a:spcAft>
                <a:spcPts val="0"/>
              </a:spcAft>
              <a:buClr>
                <a:srgbClr val="3F3F3F"/>
              </a:buClr>
              <a:buSzPts val="1800"/>
              <a:buChar char="◦"/>
              <a:defRPr/>
            </a:lvl2pPr>
            <a:lvl3pPr marL="1371600" lvl="2" indent="-342900" algn="l">
              <a:lnSpc>
                <a:spcPct val="110000"/>
              </a:lnSpc>
              <a:spcBef>
                <a:spcPts val="400"/>
              </a:spcBef>
              <a:spcAft>
                <a:spcPts val="0"/>
              </a:spcAft>
              <a:buClr>
                <a:srgbClr val="3F3F3F"/>
              </a:buClr>
              <a:buSzPts val="1800"/>
              <a:buChar char="◦"/>
              <a:defRPr/>
            </a:lvl3pPr>
            <a:lvl4pPr marL="1828800" lvl="3" indent="-342900" algn="l">
              <a:lnSpc>
                <a:spcPct val="110000"/>
              </a:lnSpc>
              <a:spcBef>
                <a:spcPts val="400"/>
              </a:spcBef>
              <a:spcAft>
                <a:spcPts val="0"/>
              </a:spcAft>
              <a:buClr>
                <a:srgbClr val="3F3F3F"/>
              </a:buClr>
              <a:buSzPts val="1800"/>
              <a:buChar char="◦"/>
              <a:defRPr/>
            </a:lvl4pPr>
            <a:lvl5pPr marL="2286000" lvl="4" indent="-342900" algn="l">
              <a:lnSpc>
                <a:spcPct val="110000"/>
              </a:lnSpc>
              <a:spcBef>
                <a:spcPts val="400"/>
              </a:spcBef>
              <a:spcAft>
                <a:spcPts val="0"/>
              </a:spcAft>
              <a:buClr>
                <a:srgbClr val="3F3F3F"/>
              </a:buClr>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6" name="Google Shape;96;p101"/>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01"/>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01"/>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90"/>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90"/>
          <p:cNvSpPr txBox="1">
            <a:spLocks noGrp="1"/>
          </p:cNvSpPr>
          <p:nvPr>
            <p:ph type="body" idx="1"/>
          </p:nvPr>
        </p:nvSpPr>
        <p:spPr>
          <a:xfrm>
            <a:off x="1097280" y="2108201"/>
            <a:ext cx="10058400" cy="3760891"/>
          </a:xfrm>
          <a:prstGeom prst="rect">
            <a:avLst/>
          </a:prstGeom>
          <a:noFill/>
          <a:ln>
            <a:noFill/>
          </a:ln>
        </p:spPr>
        <p:txBody>
          <a:bodyPr spcFirstLastPara="1" wrap="square" lIns="0" tIns="45700" rIns="0" bIns="45700" anchor="t" anchorCtr="0">
            <a:normAutofit/>
          </a:bodyPr>
          <a:lstStyle>
            <a:lvl1pPr marL="457200" lvl="0" indent="-342900" algn="l">
              <a:lnSpc>
                <a:spcPct val="110000"/>
              </a:lnSpc>
              <a:spcBef>
                <a:spcPts val="1200"/>
              </a:spcBef>
              <a:spcAft>
                <a:spcPts val="0"/>
              </a:spcAft>
              <a:buSzPts val="1800"/>
              <a:buChar char=" "/>
              <a:defRPr/>
            </a:lvl1pPr>
            <a:lvl2pPr marL="914400" lvl="1" indent="-342900" algn="l">
              <a:lnSpc>
                <a:spcPct val="110000"/>
              </a:lnSpc>
              <a:spcBef>
                <a:spcPts val="200"/>
              </a:spcBef>
              <a:spcAft>
                <a:spcPts val="0"/>
              </a:spcAft>
              <a:buClr>
                <a:srgbClr val="3F3F3F"/>
              </a:buClr>
              <a:buSzPts val="1800"/>
              <a:buChar char="◦"/>
              <a:defRPr/>
            </a:lvl2pPr>
            <a:lvl3pPr marL="1371600" lvl="2" indent="-342900" algn="l">
              <a:lnSpc>
                <a:spcPct val="110000"/>
              </a:lnSpc>
              <a:spcBef>
                <a:spcPts val="400"/>
              </a:spcBef>
              <a:spcAft>
                <a:spcPts val="0"/>
              </a:spcAft>
              <a:buClr>
                <a:srgbClr val="3F3F3F"/>
              </a:buClr>
              <a:buSzPts val="1800"/>
              <a:buChar char="◦"/>
              <a:defRPr/>
            </a:lvl3pPr>
            <a:lvl4pPr marL="1828800" lvl="3" indent="-342900" algn="l">
              <a:lnSpc>
                <a:spcPct val="110000"/>
              </a:lnSpc>
              <a:spcBef>
                <a:spcPts val="400"/>
              </a:spcBef>
              <a:spcAft>
                <a:spcPts val="0"/>
              </a:spcAft>
              <a:buClr>
                <a:srgbClr val="3F3F3F"/>
              </a:buClr>
              <a:buSzPts val="1800"/>
              <a:buChar char="◦"/>
              <a:defRPr/>
            </a:lvl4pPr>
            <a:lvl5pPr marL="2286000" lvl="4" indent="-342900" algn="l">
              <a:lnSpc>
                <a:spcPct val="110000"/>
              </a:lnSpc>
              <a:spcBef>
                <a:spcPts val="400"/>
              </a:spcBef>
              <a:spcAft>
                <a:spcPts val="0"/>
              </a:spcAft>
              <a:buClr>
                <a:srgbClr val="3F3F3F"/>
              </a:buClr>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6" name="Google Shape;26;p90"/>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90"/>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90"/>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9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91"/>
          <p:cNvSpPr txBox="1">
            <a:spLocks noGrp="1"/>
          </p:cNvSpPr>
          <p:nvPr>
            <p:ph type="body" idx="1"/>
          </p:nvPr>
        </p:nvSpPr>
        <p:spPr>
          <a:xfrm>
            <a:off x="1097280" y="2120900"/>
            <a:ext cx="4639736" cy="3748193"/>
          </a:xfrm>
          <a:prstGeom prst="rect">
            <a:avLst/>
          </a:prstGeom>
          <a:noFill/>
          <a:ln>
            <a:noFill/>
          </a:ln>
        </p:spPr>
        <p:txBody>
          <a:bodyPr spcFirstLastPara="1" wrap="square" lIns="0" tIns="45700" rIns="0" bIns="45700" anchor="t" anchorCtr="0">
            <a:normAutofit/>
          </a:bodyPr>
          <a:lstStyle>
            <a:lvl1pPr marL="457200" lvl="0" indent="-342900" algn="l">
              <a:lnSpc>
                <a:spcPct val="110000"/>
              </a:lnSpc>
              <a:spcBef>
                <a:spcPts val="1200"/>
              </a:spcBef>
              <a:spcAft>
                <a:spcPts val="0"/>
              </a:spcAft>
              <a:buSzPts val="1800"/>
              <a:buChar char=" "/>
              <a:defRPr/>
            </a:lvl1pPr>
            <a:lvl2pPr marL="914400" lvl="1" indent="-342900" algn="l">
              <a:lnSpc>
                <a:spcPct val="110000"/>
              </a:lnSpc>
              <a:spcBef>
                <a:spcPts val="200"/>
              </a:spcBef>
              <a:spcAft>
                <a:spcPts val="0"/>
              </a:spcAft>
              <a:buClr>
                <a:srgbClr val="3F3F3F"/>
              </a:buClr>
              <a:buSzPts val="1800"/>
              <a:buChar char="◦"/>
              <a:defRPr/>
            </a:lvl2pPr>
            <a:lvl3pPr marL="1371600" lvl="2" indent="-342900" algn="l">
              <a:lnSpc>
                <a:spcPct val="110000"/>
              </a:lnSpc>
              <a:spcBef>
                <a:spcPts val="400"/>
              </a:spcBef>
              <a:spcAft>
                <a:spcPts val="0"/>
              </a:spcAft>
              <a:buClr>
                <a:srgbClr val="3F3F3F"/>
              </a:buClr>
              <a:buSzPts val="1800"/>
              <a:buChar char="◦"/>
              <a:defRPr/>
            </a:lvl3pPr>
            <a:lvl4pPr marL="1828800" lvl="3" indent="-342900" algn="l">
              <a:lnSpc>
                <a:spcPct val="110000"/>
              </a:lnSpc>
              <a:spcBef>
                <a:spcPts val="400"/>
              </a:spcBef>
              <a:spcAft>
                <a:spcPts val="0"/>
              </a:spcAft>
              <a:buClr>
                <a:srgbClr val="3F3F3F"/>
              </a:buClr>
              <a:buSzPts val="1800"/>
              <a:buChar char="◦"/>
              <a:defRPr/>
            </a:lvl4pPr>
            <a:lvl5pPr marL="2286000" lvl="4" indent="-342900" algn="l">
              <a:lnSpc>
                <a:spcPct val="110000"/>
              </a:lnSpc>
              <a:spcBef>
                <a:spcPts val="400"/>
              </a:spcBef>
              <a:spcAft>
                <a:spcPts val="0"/>
              </a:spcAft>
              <a:buClr>
                <a:srgbClr val="3F3F3F"/>
              </a:buClr>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2" name="Google Shape;32;p91"/>
          <p:cNvSpPr txBox="1">
            <a:spLocks noGrp="1"/>
          </p:cNvSpPr>
          <p:nvPr>
            <p:ph type="body" idx="2"/>
          </p:nvPr>
        </p:nvSpPr>
        <p:spPr>
          <a:xfrm>
            <a:off x="6515944" y="2120900"/>
            <a:ext cx="4639736" cy="3748194"/>
          </a:xfrm>
          <a:prstGeom prst="rect">
            <a:avLst/>
          </a:prstGeom>
          <a:noFill/>
          <a:ln>
            <a:noFill/>
          </a:ln>
        </p:spPr>
        <p:txBody>
          <a:bodyPr spcFirstLastPara="1" wrap="square" lIns="0" tIns="45700" rIns="0" bIns="45700" anchor="t" anchorCtr="0">
            <a:normAutofit/>
          </a:bodyPr>
          <a:lstStyle>
            <a:lvl1pPr marL="457200" lvl="0" indent="-342900" algn="l">
              <a:lnSpc>
                <a:spcPct val="110000"/>
              </a:lnSpc>
              <a:spcBef>
                <a:spcPts val="1200"/>
              </a:spcBef>
              <a:spcAft>
                <a:spcPts val="0"/>
              </a:spcAft>
              <a:buSzPts val="1800"/>
              <a:buChar char=" "/>
              <a:defRPr/>
            </a:lvl1pPr>
            <a:lvl2pPr marL="914400" lvl="1" indent="-342900" algn="l">
              <a:lnSpc>
                <a:spcPct val="110000"/>
              </a:lnSpc>
              <a:spcBef>
                <a:spcPts val="200"/>
              </a:spcBef>
              <a:spcAft>
                <a:spcPts val="0"/>
              </a:spcAft>
              <a:buClr>
                <a:srgbClr val="3F3F3F"/>
              </a:buClr>
              <a:buSzPts val="1800"/>
              <a:buChar char="◦"/>
              <a:defRPr/>
            </a:lvl2pPr>
            <a:lvl3pPr marL="1371600" lvl="2" indent="-342900" algn="l">
              <a:lnSpc>
                <a:spcPct val="110000"/>
              </a:lnSpc>
              <a:spcBef>
                <a:spcPts val="400"/>
              </a:spcBef>
              <a:spcAft>
                <a:spcPts val="0"/>
              </a:spcAft>
              <a:buClr>
                <a:srgbClr val="3F3F3F"/>
              </a:buClr>
              <a:buSzPts val="1800"/>
              <a:buChar char="◦"/>
              <a:defRPr/>
            </a:lvl3pPr>
            <a:lvl4pPr marL="1828800" lvl="3" indent="-342900" algn="l">
              <a:lnSpc>
                <a:spcPct val="110000"/>
              </a:lnSpc>
              <a:spcBef>
                <a:spcPts val="400"/>
              </a:spcBef>
              <a:spcAft>
                <a:spcPts val="0"/>
              </a:spcAft>
              <a:buClr>
                <a:srgbClr val="3F3F3F"/>
              </a:buClr>
              <a:buSzPts val="1800"/>
              <a:buChar char="◦"/>
              <a:defRPr/>
            </a:lvl4pPr>
            <a:lvl5pPr marL="2286000" lvl="4" indent="-342900" algn="l">
              <a:lnSpc>
                <a:spcPct val="110000"/>
              </a:lnSpc>
              <a:spcBef>
                <a:spcPts val="400"/>
              </a:spcBef>
              <a:spcAft>
                <a:spcPts val="0"/>
              </a:spcAft>
              <a:buClr>
                <a:srgbClr val="3F3F3F"/>
              </a:buClr>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3" name="Google Shape;33;p91"/>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91"/>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91"/>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92"/>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92"/>
          <p:cNvSpPr txBox="1">
            <a:spLocks noGrp="1"/>
          </p:cNvSpPr>
          <p:nvPr>
            <p:ph type="body" idx="1"/>
          </p:nvPr>
        </p:nvSpPr>
        <p:spPr>
          <a:xfrm>
            <a:off x="1097280" y="2057400"/>
            <a:ext cx="4639736"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110000"/>
              </a:lnSpc>
              <a:spcBef>
                <a:spcPts val="1200"/>
              </a:spcBef>
              <a:spcAft>
                <a:spcPts val="0"/>
              </a:spcAft>
              <a:buSzPts val="2000"/>
              <a:buNone/>
              <a:defRPr sz="2000" b="0" cap="none">
                <a:solidFill>
                  <a:schemeClr val="dk1"/>
                </a:solidFill>
              </a:defRPr>
            </a:lvl1pPr>
            <a:lvl2pPr marL="914400" lvl="1" indent="-228600" algn="l">
              <a:lnSpc>
                <a:spcPct val="110000"/>
              </a:lnSpc>
              <a:spcBef>
                <a:spcPts val="200"/>
              </a:spcBef>
              <a:spcAft>
                <a:spcPts val="0"/>
              </a:spcAft>
              <a:buClr>
                <a:srgbClr val="3F3F3F"/>
              </a:buClr>
              <a:buSzPts val="2000"/>
              <a:buNone/>
              <a:defRPr sz="2000" b="1"/>
            </a:lvl2pPr>
            <a:lvl3pPr marL="1371600" lvl="2" indent="-228600" algn="l">
              <a:lnSpc>
                <a:spcPct val="110000"/>
              </a:lnSpc>
              <a:spcBef>
                <a:spcPts val="400"/>
              </a:spcBef>
              <a:spcAft>
                <a:spcPts val="0"/>
              </a:spcAft>
              <a:buClr>
                <a:srgbClr val="3F3F3F"/>
              </a:buClr>
              <a:buSzPts val="1800"/>
              <a:buNone/>
              <a:defRPr sz="1800" b="1"/>
            </a:lvl3pPr>
            <a:lvl4pPr marL="1828800" lvl="3" indent="-228600" algn="l">
              <a:lnSpc>
                <a:spcPct val="110000"/>
              </a:lnSpc>
              <a:spcBef>
                <a:spcPts val="400"/>
              </a:spcBef>
              <a:spcAft>
                <a:spcPts val="0"/>
              </a:spcAft>
              <a:buClr>
                <a:srgbClr val="3F3F3F"/>
              </a:buClr>
              <a:buSzPts val="1600"/>
              <a:buNone/>
              <a:defRPr sz="1600" b="1"/>
            </a:lvl4pPr>
            <a:lvl5pPr marL="2286000" lvl="4" indent="-228600" algn="l">
              <a:lnSpc>
                <a:spcPct val="110000"/>
              </a:lnSpc>
              <a:spcBef>
                <a:spcPts val="400"/>
              </a:spcBef>
              <a:spcAft>
                <a:spcPts val="0"/>
              </a:spcAft>
              <a:buClr>
                <a:srgbClr val="3F3F3F"/>
              </a:buClr>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39" name="Google Shape;39;p92"/>
          <p:cNvSpPr txBox="1">
            <a:spLocks noGrp="1"/>
          </p:cNvSpPr>
          <p:nvPr>
            <p:ph type="body" idx="2"/>
          </p:nvPr>
        </p:nvSpPr>
        <p:spPr>
          <a:xfrm>
            <a:off x="1097280" y="2958274"/>
            <a:ext cx="4639736" cy="2910821"/>
          </a:xfrm>
          <a:prstGeom prst="rect">
            <a:avLst/>
          </a:prstGeom>
          <a:noFill/>
          <a:ln>
            <a:noFill/>
          </a:ln>
        </p:spPr>
        <p:txBody>
          <a:bodyPr spcFirstLastPara="1" wrap="square" lIns="0" tIns="45700" rIns="0" bIns="45700" anchor="t" anchorCtr="0">
            <a:normAutofit/>
          </a:bodyPr>
          <a:lstStyle>
            <a:lvl1pPr marL="457200" lvl="0" indent="-342900" algn="l">
              <a:lnSpc>
                <a:spcPct val="110000"/>
              </a:lnSpc>
              <a:spcBef>
                <a:spcPts val="1200"/>
              </a:spcBef>
              <a:spcAft>
                <a:spcPts val="0"/>
              </a:spcAft>
              <a:buSzPts val="1800"/>
              <a:buChar char=" "/>
              <a:defRPr/>
            </a:lvl1pPr>
            <a:lvl2pPr marL="914400" lvl="1" indent="-342900" algn="l">
              <a:lnSpc>
                <a:spcPct val="110000"/>
              </a:lnSpc>
              <a:spcBef>
                <a:spcPts val="200"/>
              </a:spcBef>
              <a:spcAft>
                <a:spcPts val="0"/>
              </a:spcAft>
              <a:buClr>
                <a:srgbClr val="3F3F3F"/>
              </a:buClr>
              <a:buSzPts val="1800"/>
              <a:buChar char="◦"/>
              <a:defRPr/>
            </a:lvl2pPr>
            <a:lvl3pPr marL="1371600" lvl="2" indent="-342900" algn="l">
              <a:lnSpc>
                <a:spcPct val="110000"/>
              </a:lnSpc>
              <a:spcBef>
                <a:spcPts val="400"/>
              </a:spcBef>
              <a:spcAft>
                <a:spcPts val="0"/>
              </a:spcAft>
              <a:buClr>
                <a:srgbClr val="3F3F3F"/>
              </a:buClr>
              <a:buSzPts val="1800"/>
              <a:buChar char="◦"/>
              <a:defRPr/>
            </a:lvl3pPr>
            <a:lvl4pPr marL="1828800" lvl="3" indent="-342900" algn="l">
              <a:lnSpc>
                <a:spcPct val="110000"/>
              </a:lnSpc>
              <a:spcBef>
                <a:spcPts val="400"/>
              </a:spcBef>
              <a:spcAft>
                <a:spcPts val="0"/>
              </a:spcAft>
              <a:buClr>
                <a:srgbClr val="3F3F3F"/>
              </a:buClr>
              <a:buSzPts val="1800"/>
              <a:buChar char="◦"/>
              <a:defRPr/>
            </a:lvl4pPr>
            <a:lvl5pPr marL="2286000" lvl="4" indent="-342900" algn="l">
              <a:lnSpc>
                <a:spcPct val="110000"/>
              </a:lnSpc>
              <a:spcBef>
                <a:spcPts val="400"/>
              </a:spcBef>
              <a:spcAft>
                <a:spcPts val="0"/>
              </a:spcAft>
              <a:buClr>
                <a:srgbClr val="3F3F3F"/>
              </a:buClr>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0" name="Google Shape;40;p92"/>
          <p:cNvSpPr txBox="1">
            <a:spLocks noGrp="1"/>
          </p:cNvSpPr>
          <p:nvPr>
            <p:ph type="body" idx="3"/>
          </p:nvPr>
        </p:nvSpPr>
        <p:spPr>
          <a:xfrm>
            <a:off x="6515944" y="2057400"/>
            <a:ext cx="4639736"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110000"/>
              </a:lnSpc>
              <a:spcBef>
                <a:spcPts val="1200"/>
              </a:spcBef>
              <a:spcAft>
                <a:spcPts val="0"/>
              </a:spcAft>
              <a:buSzPts val="2000"/>
              <a:buNone/>
              <a:defRPr sz="2000" b="0" cap="none">
                <a:solidFill>
                  <a:schemeClr val="dk1"/>
                </a:solidFill>
              </a:defRPr>
            </a:lvl1pPr>
            <a:lvl2pPr marL="914400" lvl="1" indent="-228600" algn="l">
              <a:lnSpc>
                <a:spcPct val="110000"/>
              </a:lnSpc>
              <a:spcBef>
                <a:spcPts val="200"/>
              </a:spcBef>
              <a:spcAft>
                <a:spcPts val="0"/>
              </a:spcAft>
              <a:buClr>
                <a:srgbClr val="3F3F3F"/>
              </a:buClr>
              <a:buSzPts val="2000"/>
              <a:buNone/>
              <a:defRPr sz="2000" b="1"/>
            </a:lvl2pPr>
            <a:lvl3pPr marL="1371600" lvl="2" indent="-228600" algn="l">
              <a:lnSpc>
                <a:spcPct val="110000"/>
              </a:lnSpc>
              <a:spcBef>
                <a:spcPts val="400"/>
              </a:spcBef>
              <a:spcAft>
                <a:spcPts val="0"/>
              </a:spcAft>
              <a:buClr>
                <a:srgbClr val="3F3F3F"/>
              </a:buClr>
              <a:buSzPts val="1800"/>
              <a:buNone/>
              <a:defRPr sz="1800" b="1"/>
            </a:lvl3pPr>
            <a:lvl4pPr marL="1828800" lvl="3" indent="-228600" algn="l">
              <a:lnSpc>
                <a:spcPct val="110000"/>
              </a:lnSpc>
              <a:spcBef>
                <a:spcPts val="400"/>
              </a:spcBef>
              <a:spcAft>
                <a:spcPts val="0"/>
              </a:spcAft>
              <a:buClr>
                <a:srgbClr val="3F3F3F"/>
              </a:buClr>
              <a:buSzPts val="1600"/>
              <a:buNone/>
              <a:defRPr sz="1600" b="1"/>
            </a:lvl4pPr>
            <a:lvl5pPr marL="2286000" lvl="4" indent="-228600" algn="l">
              <a:lnSpc>
                <a:spcPct val="110000"/>
              </a:lnSpc>
              <a:spcBef>
                <a:spcPts val="400"/>
              </a:spcBef>
              <a:spcAft>
                <a:spcPts val="0"/>
              </a:spcAft>
              <a:buClr>
                <a:srgbClr val="3F3F3F"/>
              </a:buClr>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41" name="Google Shape;41;p92"/>
          <p:cNvSpPr txBox="1">
            <a:spLocks noGrp="1"/>
          </p:cNvSpPr>
          <p:nvPr>
            <p:ph type="body" idx="4"/>
          </p:nvPr>
        </p:nvSpPr>
        <p:spPr>
          <a:xfrm>
            <a:off x="6515944" y="2958273"/>
            <a:ext cx="4639736" cy="2910821"/>
          </a:xfrm>
          <a:prstGeom prst="rect">
            <a:avLst/>
          </a:prstGeom>
          <a:noFill/>
          <a:ln>
            <a:noFill/>
          </a:ln>
        </p:spPr>
        <p:txBody>
          <a:bodyPr spcFirstLastPara="1" wrap="square" lIns="0" tIns="45700" rIns="0" bIns="45700" anchor="t" anchorCtr="0">
            <a:normAutofit/>
          </a:bodyPr>
          <a:lstStyle>
            <a:lvl1pPr marL="457200" lvl="0" indent="-342900" algn="l">
              <a:lnSpc>
                <a:spcPct val="110000"/>
              </a:lnSpc>
              <a:spcBef>
                <a:spcPts val="1200"/>
              </a:spcBef>
              <a:spcAft>
                <a:spcPts val="0"/>
              </a:spcAft>
              <a:buSzPts val="1800"/>
              <a:buChar char=" "/>
              <a:defRPr/>
            </a:lvl1pPr>
            <a:lvl2pPr marL="914400" lvl="1" indent="-342900" algn="l">
              <a:lnSpc>
                <a:spcPct val="110000"/>
              </a:lnSpc>
              <a:spcBef>
                <a:spcPts val="200"/>
              </a:spcBef>
              <a:spcAft>
                <a:spcPts val="0"/>
              </a:spcAft>
              <a:buClr>
                <a:srgbClr val="3F3F3F"/>
              </a:buClr>
              <a:buSzPts val="1800"/>
              <a:buChar char="◦"/>
              <a:defRPr/>
            </a:lvl2pPr>
            <a:lvl3pPr marL="1371600" lvl="2" indent="-342900" algn="l">
              <a:lnSpc>
                <a:spcPct val="110000"/>
              </a:lnSpc>
              <a:spcBef>
                <a:spcPts val="400"/>
              </a:spcBef>
              <a:spcAft>
                <a:spcPts val="0"/>
              </a:spcAft>
              <a:buClr>
                <a:srgbClr val="3F3F3F"/>
              </a:buClr>
              <a:buSzPts val="1800"/>
              <a:buChar char="◦"/>
              <a:defRPr/>
            </a:lvl3pPr>
            <a:lvl4pPr marL="1828800" lvl="3" indent="-342900" algn="l">
              <a:lnSpc>
                <a:spcPct val="110000"/>
              </a:lnSpc>
              <a:spcBef>
                <a:spcPts val="400"/>
              </a:spcBef>
              <a:spcAft>
                <a:spcPts val="0"/>
              </a:spcAft>
              <a:buClr>
                <a:srgbClr val="3F3F3F"/>
              </a:buClr>
              <a:buSzPts val="1800"/>
              <a:buChar char="◦"/>
              <a:defRPr/>
            </a:lvl4pPr>
            <a:lvl5pPr marL="2286000" lvl="4" indent="-342900" algn="l">
              <a:lnSpc>
                <a:spcPct val="110000"/>
              </a:lnSpc>
              <a:spcBef>
                <a:spcPts val="400"/>
              </a:spcBef>
              <a:spcAft>
                <a:spcPts val="0"/>
              </a:spcAft>
              <a:buClr>
                <a:srgbClr val="3F3F3F"/>
              </a:buClr>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2" name="Google Shape;42;p92"/>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92"/>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92"/>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45"/>
        <p:cNvGrpSpPr/>
        <p:nvPr/>
      </p:nvGrpSpPr>
      <p:grpSpPr>
        <a:xfrm>
          <a:off x="0" y="0"/>
          <a:ext cx="0" cy="0"/>
          <a:chOff x="0" y="0"/>
          <a:chExt cx="0" cy="0"/>
        </a:xfrm>
      </p:grpSpPr>
      <p:sp>
        <p:nvSpPr>
          <p:cNvPr id="46" name="Google Shape;46;p93"/>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62626"/>
              </a:buClr>
              <a:buSzPts val="8000"/>
              <a:buFont typeface="Avenir"/>
              <a:buNone/>
              <a:defRPr sz="8000" b="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93"/>
          <p:cNvSpPr txBox="1">
            <a:spLocks noGrp="1"/>
          </p:cNvSpPr>
          <p:nvPr>
            <p:ph type="body" idx="1"/>
          </p:nvPr>
        </p:nvSpPr>
        <p:spPr>
          <a:xfrm>
            <a:off x="1097280" y="4663440"/>
            <a:ext cx="10058400" cy="11430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200"/>
              </a:spcBef>
              <a:spcAft>
                <a:spcPts val="0"/>
              </a:spcAft>
              <a:buSzPts val="2400"/>
              <a:buNone/>
              <a:defRPr sz="2400" cap="none">
                <a:solidFill>
                  <a:schemeClr val="dk1"/>
                </a:solidFill>
                <a:latin typeface="Avenir"/>
                <a:ea typeface="Avenir"/>
                <a:cs typeface="Avenir"/>
                <a:sym typeface="Avenir"/>
              </a:defRPr>
            </a:lvl1pPr>
            <a:lvl2pPr marL="914400" lvl="1" indent="-228600" algn="l">
              <a:lnSpc>
                <a:spcPct val="110000"/>
              </a:lnSpc>
              <a:spcBef>
                <a:spcPts val="200"/>
              </a:spcBef>
              <a:spcAft>
                <a:spcPts val="0"/>
              </a:spcAft>
              <a:buClr>
                <a:srgbClr val="888888"/>
              </a:buClr>
              <a:buSzPts val="1800"/>
              <a:buNone/>
              <a:defRPr sz="1800">
                <a:solidFill>
                  <a:srgbClr val="888888"/>
                </a:solidFill>
              </a:defRPr>
            </a:lvl2pPr>
            <a:lvl3pPr marL="1371600" lvl="2" indent="-228600" algn="l">
              <a:lnSpc>
                <a:spcPct val="110000"/>
              </a:lnSpc>
              <a:spcBef>
                <a:spcPts val="400"/>
              </a:spcBef>
              <a:spcAft>
                <a:spcPts val="0"/>
              </a:spcAft>
              <a:buClr>
                <a:srgbClr val="888888"/>
              </a:buClr>
              <a:buSzPts val="1600"/>
              <a:buNone/>
              <a:defRPr sz="1600">
                <a:solidFill>
                  <a:srgbClr val="888888"/>
                </a:solidFill>
              </a:defRPr>
            </a:lvl3pPr>
            <a:lvl4pPr marL="1828800" lvl="3" indent="-228600" algn="l">
              <a:lnSpc>
                <a:spcPct val="110000"/>
              </a:lnSpc>
              <a:spcBef>
                <a:spcPts val="400"/>
              </a:spcBef>
              <a:spcAft>
                <a:spcPts val="0"/>
              </a:spcAft>
              <a:buClr>
                <a:srgbClr val="888888"/>
              </a:buClr>
              <a:buSzPts val="1400"/>
              <a:buNone/>
              <a:defRPr sz="1400">
                <a:solidFill>
                  <a:srgbClr val="888888"/>
                </a:solidFill>
              </a:defRPr>
            </a:lvl4pPr>
            <a:lvl5pPr marL="2286000" lvl="4" indent="-228600" algn="l">
              <a:lnSpc>
                <a:spcPct val="110000"/>
              </a:lnSpc>
              <a:spcBef>
                <a:spcPts val="400"/>
              </a:spcBef>
              <a:spcAft>
                <a:spcPts val="0"/>
              </a:spcAft>
              <a:buClr>
                <a:srgbClr val="888888"/>
              </a:buClr>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cxnSp>
        <p:nvCxnSpPr>
          <p:cNvPr id="48" name="Google Shape;48;p93"/>
          <p:cNvCxnSpPr/>
          <p:nvPr/>
        </p:nvCxnSpPr>
        <p:spPr>
          <a:xfrm>
            <a:off x="1207658" y="4485132"/>
            <a:ext cx="9875520" cy="0"/>
          </a:xfrm>
          <a:prstGeom prst="straightConnector1">
            <a:avLst/>
          </a:prstGeom>
          <a:noFill/>
          <a:ln w="12700" cap="flat" cmpd="sng">
            <a:solidFill>
              <a:srgbClr val="3F3F3F"/>
            </a:solidFill>
            <a:prstDash val="solid"/>
            <a:round/>
            <a:headEnd type="none" w="sm" len="sm"/>
            <a:tailEnd type="none" w="sm" len="sm"/>
          </a:ln>
        </p:spPr>
      </p:cxnSp>
      <p:sp>
        <p:nvSpPr>
          <p:cNvPr id="49" name="Google Shape;49;p93"/>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93"/>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93"/>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2"/>
        <p:cNvGrpSpPr/>
        <p:nvPr/>
      </p:nvGrpSpPr>
      <p:grpSpPr>
        <a:xfrm>
          <a:off x="0" y="0"/>
          <a:ext cx="0" cy="0"/>
          <a:chOff x="0" y="0"/>
          <a:chExt cx="0" cy="0"/>
        </a:xfrm>
      </p:grpSpPr>
      <p:sp>
        <p:nvSpPr>
          <p:cNvPr id="53" name="Google Shape;53;p9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rgbClr val="3F3F3F"/>
              </a:buClr>
              <a:buSzPts val="2800"/>
              <a:buFont typeface="Avenir"/>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4" name="Google Shape;54;p9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110000"/>
              </a:lnSpc>
              <a:spcBef>
                <a:spcPts val="0"/>
              </a:spcBef>
              <a:spcAft>
                <a:spcPts val="0"/>
              </a:spcAft>
              <a:buSzPts val="1800"/>
              <a:buChar char="●"/>
              <a:defRPr/>
            </a:lvl1pPr>
            <a:lvl2pPr marL="914400" lvl="1" indent="-317500" algn="l">
              <a:lnSpc>
                <a:spcPct val="110000"/>
              </a:lnSpc>
              <a:spcBef>
                <a:spcPts val="0"/>
              </a:spcBef>
              <a:spcAft>
                <a:spcPts val="0"/>
              </a:spcAft>
              <a:buClr>
                <a:srgbClr val="3F3F3F"/>
              </a:buClr>
              <a:buSzPts val="1400"/>
              <a:buChar char="○"/>
              <a:defRPr/>
            </a:lvl2pPr>
            <a:lvl3pPr marL="1371600" lvl="2" indent="-317500" algn="l">
              <a:lnSpc>
                <a:spcPct val="110000"/>
              </a:lnSpc>
              <a:spcBef>
                <a:spcPts val="0"/>
              </a:spcBef>
              <a:spcAft>
                <a:spcPts val="0"/>
              </a:spcAft>
              <a:buClr>
                <a:srgbClr val="3F3F3F"/>
              </a:buClr>
              <a:buSzPts val="1400"/>
              <a:buChar char="■"/>
              <a:defRPr/>
            </a:lvl3pPr>
            <a:lvl4pPr marL="1828800" lvl="3" indent="-317500" algn="l">
              <a:lnSpc>
                <a:spcPct val="110000"/>
              </a:lnSpc>
              <a:spcBef>
                <a:spcPts val="0"/>
              </a:spcBef>
              <a:spcAft>
                <a:spcPts val="0"/>
              </a:spcAft>
              <a:buClr>
                <a:srgbClr val="3F3F3F"/>
              </a:buClr>
              <a:buSzPts val="1400"/>
              <a:buChar char="●"/>
              <a:defRPr/>
            </a:lvl4pPr>
            <a:lvl5pPr marL="2286000" lvl="4" indent="-317500" algn="l">
              <a:lnSpc>
                <a:spcPct val="110000"/>
              </a:lnSpc>
              <a:spcBef>
                <a:spcPts val="0"/>
              </a:spcBef>
              <a:spcAft>
                <a:spcPts val="0"/>
              </a:spcAft>
              <a:buClr>
                <a:srgbClr val="3F3F3F"/>
              </a:buClr>
              <a:buSzPts val="1400"/>
              <a:buChar char="○"/>
              <a:defRPr/>
            </a:lvl5pPr>
            <a:lvl6pPr marL="2743200" lvl="5" indent="-317500" algn="l">
              <a:lnSpc>
                <a:spcPct val="90000"/>
              </a:lnSpc>
              <a:spcBef>
                <a:spcPts val="0"/>
              </a:spcBef>
              <a:spcAft>
                <a:spcPts val="0"/>
              </a:spcAft>
              <a:buSzPts val="1400"/>
              <a:buChar char="■"/>
              <a:defRPr/>
            </a:lvl6pPr>
            <a:lvl7pPr marL="3200400" lvl="6" indent="-317500" algn="l">
              <a:lnSpc>
                <a:spcPct val="90000"/>
              </a:lnSpc>
              <a:spcBef>
                <a:spcPts val="0"/>
              </a:spcBef>
              <a:spcAft>
                <a:spcPts val="0"/>
              </a:spcAft>
              <a:buSzPts val="1400"/>
              <a:buChar char="●"/>
              <a:defRPr/>
            </a:lvl7pPr>
            <a:lvl8pPr marL="3657600" lvl="7" indent="-317500" algn="l">
              <a:lnSpc>
                <a:spcPct val="90000"/>
              </a:lnSpc>
              <a:spcBef>
                <a:spcPts val="0"/>
              </a:spcBef>
              <a:spcAft>
                <a:spcPts val="0"/>
              </a:spcAft>
              <a:buSzPts val="1400"/>
              <a:buChar char="○"/>
              <a:defRPr/>
            </a:lvl8pPr>
            <a:lvl9pPr marL="4114800" lvl="8" indent="-317500" algn="l">
              <a:lnSpc>
                <a:spcPct val="90000"/>
              </a:lnSpc>
              <a:spcBef>
                <a:spcPts val="0"/>
              </a:spcBef>
              <a:spcAft>
                <a:spcPts val="0"/>
              </a:spcAft>
              <a:buSzPts val="1400"/>
              <a:buChar char="■"/>
              <a:defRPr/>
            </a:lvl9pPr>
          </a:lstStyle>
          <a:p>
            <a:endParaRPr/>
          </a:p>
        </p:txBody>
      </p:sp>
      <p:sp>
        <p:nvSpPr>
          <p:cNvPr id="55" name="Google Shape;55;p9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buClr>
                <a:srgbClr val="FFFFFF"/>
              </a:buClr>
              <a:buSzPts val="800"/>
              <a:buFont typeface="Avenir"/>
              <a:buNone/>
              <a:defRPr sz="800">
                <a:solidFill>
                  <a:srgbClr val="FFFFFF"/>
                </a:solidFill>
                <a:latin typeface="Avenir"/>
                <a:ea typeface="Avenir"/>
                <a:cs typeface="Avenir"/>
                <a:sym typeface="Avenir"/>
              </a:defRPr>
            </a:lvl1pPr>
            <a:lvl2pPr marL="0" marR="0" lvl="1" indent="0" algn="r">
              <a:buClr>
                <a:srgbClr val="FFFFFF"/>
              </a:buClr>
              <a:buSzPts val="800"/>
              <a:buFont typeface="Avenir"/>
              <a:buNone/>
              <a:defRPr sz="800">
                <a:solidFill>
                  <a:srgbClr val="FFFFFF"/>
                </a:solidFill>
                <a:latin typeface="Avenir"/>
                <a:ea typeface="Avenir"/>
                <a:cs typeface="Avenir"/>
                <a:sym typeface="Avenir"/>
              </a:defRPr>
            </a:lvl2pPr>
            <a:lvl3pPr marL="0" marR="0" lvl="2" indent="0" algn="r">
              <a:buClr>
                <a:srgbClr val="FFFFFF"/>
              </a:buClr>
              <a:buSzPts val="800"/>
              <a:buFont typeface="Avenir"/>
              <a:buNone/>
              <a:defRPr sz="800">
                <a:solidFill>
                  <a:srgbClr val="FFFFFF"/>
                </a:solidFill>
                <a:latin typeface="Avenir"/>
                <a:ea typeface="Avenir"/>
                <a:cs typeface="Avenir"/>
                <a:sym typeface="Avenir"/>
              </a:defRPr>
            </a:lvl3pPr>
            <a:lvl4pPr marL="0" marR="0" lvl="3" indent="0" algn="r">
              <a:buClr>
                <a:srgbClr val="FFFFFF"/>
              </a:buClr>
              <a:buSzPts val="800"/>
              <a:buFont typeface="Avenir"/>
              <a:buNone/>
              <a:defRPr sz="800">
                <a:solidFill>
                  <a:srgbClr val="FFFFFF"/>
                </a:solidFill>
                <a:latin typeface="Avenir"/>
                <a:ea typeface="Avenir"/>
                <a:cs typeface="Avenir"/>
                <a:sym typeface="Avenir"/>
              </a:defRPr>
            </a:lvl4pPr>
            <a:lvl5pPr marL="0" marR="0" lvl="4" indent="0" algn="r">
              <a:buClr>
                <a:srgbClr val="FFFFFF"/>
              </a:buClr>
              <a:buSzPts val="800"/>
              <a:buFont typeface="Avenir"/>
              <a:buNone/>
              <a:defRPr sz="800">
                <a:solidFill>
                  <a:srgbClr val="FFFFFF"/>
                </a:solidFill>
                <a:latin typeface="Avenir"/>
                <a:ea typeface="Avenir"/>
                <a:cs typeface="Avenir"/>
                <a:sym typeface="Avenir"/>
              </a:defRPr>
            </a:lvl5pPr>
            <a:lvl6pPr marL="0" marR="0" lvl="5" indent="0" algn="r">
              <a:buClr>
                <a:srgbClr val="FFFFFF"/>
              </a:buClr>
              <a:buSzPts val="800"/>
              <a:buFont typeface="Avenir"/>
              <a:buNone/>
              <a:defRPr sz="800">
                <a:solidFill>
                  <a:srgbClr val="FFFFFF"/>
                </a:solidFill>
                <a:latin typeface="Avenir"/>
                <a:ea typeface="Avenir"/>
                <a:cs typeface="Avenir"/>
                <a:sym typeface="Avenir"/>
              </a:defRPr>
            </a:lvl6pPr>
            <a:lvl7pPr marL="0" marR="0" lvl="6" indent="0" algn="r">
              <a:buClr>
                <a:srgbClr val="FFFFFF"/>
              </a:buClr>
              <a:buSzPts val="800"/>
              <a:buFont typeface="Avenir"/>
              <a:buNone/>
              <a:defRPr sz="800">
                <a:solidFill>
                  <a:srgbClr val="FFFFFF"/>
                </a:solidFill>
                <a:latin typeface="Avenir"/>
                <a:ea typeface="Avenir"/>
                <a:cs typeface="Avenir"/>
                <a:sym typeface="Avenir"/>
              </a:defRPr>
            </a:lvl7pPr>
            <a:lvl8pPr marL="0" marR="0" lvl="7" indent="0" algn="r">
              <a:buClr>
                <a:srgbClr val="FFFFFF"/>
              </a:buClr>
              <a:buSzPts val="800"/>
              <a:buFont typeface="Avenir"/>
              <a:buNone/>
              <a:defRPr sz="800">
                <a:solidFill>
                  <a:srgbClr val="FFFFFF"/>
                </a:solidFill>
                <a:latin typeface="Avenir"/>
                <a:ea typeface="Avenir"/>
                <a:cs typeface="Avenir"/>
                <a:sym typeface="Avenir"/>
              </a:defRPr>
            </a:lvl8pPr>
            <a:lvl9pPr marL="0" marR="0" lvl="8" indent="0" algn="r">
              <a:buClr>
                <a:srgbClr val="FFFFFF"/>
              </a:buClr>
              <a:buSzPts val="800"/>
              <a:buFont typeface="Avenir"/>
              <a:buNone/>
              <a:defRPr sz="800">
                <a:solidFill>
                  <a:srgbClr val="FFFFFF"/>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61"/>
        <p:cNvGrpSpPr/>
        <p:nvPr/>
      </p:nvGrpSpPr>
      <p:grpSpPr>
        <a:xfrm>
          <a:off x="0" y="0"/>
          <a:ext cx="0" cy="0"/>
          <a:chOff x="0" y="0"/>
          <a:chExt cx="0" cy="0"/>
        </a:xfrm>
      </p:grpSpPr>
      <p:sp>
        <p:nvSpPr>
          <p:cNvPr id="62" name="Google Shape;62;p96"/>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6"/>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6"/>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sp>
        <p:nvSpPr>
          <p:cNvPr id="66" name="Google Shape;66;p97"/>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97"/>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97"/>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97"/>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70"/>
        <p:cNvGrpSpPr/>
        <p:nvPr/>
      </p:nvGrpSpPr>
      <p:grpSpPr>
        <a:xfrm>
          <a:off x="0" y="0"/>
          <a:ext cx="0" cy="0"/>
          <a:chOff x="0" y="0"/>
          <a:chExt cx="0" cy="0"/>
        </a:xfrm>
      </p:grpSpPr>
      <p:sp>
        <p:nvSpPr>
          <p:cNvPr id="71" name="Google Shape;71;p98"/>
          <p:cNvSpPr/>
          <p:nvPr/>
        </p:nvSpPr>
        <p:spPr>
          <a:xfrm>
            <a:off x="16" y="0"/>
            <a:ext cx="4654296" cy="68580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98"/>
          <p:cNvSpPr txBox="1">
            <a:spLocks noGrp="1"/>
          </p:cNvSpPr>
          <p:nvPr>
            <p:ph type="title"/>
          </p:nvPr>
        </p:nvSpPr>
        <p:spPr>
          <a:xfrm>
            <a:off x="643466" y="786383"/>
            <a:ext cx="3517567" cy="209397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600"/>
              <a:buFont typeface="Avenir"/>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98"/>
          <p:cNvSpPr txBox="1">
            <a:spLocks noGrp="1"/>
          </p:cNvSpPr>
          <p:nvPr>
            <p:ph type="body" idx="1"/>
          </p:nvPr>
        </p:nvSpPr>
        <p:spPr>
          <a:xfrm>
            <a:off x="5458984" y="812799"/>
            <a:ext cx="5928344" cy="5294757"/>
          </a:xfrm>
          <a:prstGeom prst="rect">
            <a:avLst/>
          </a:prstGeom>
          <a:noFill/>
          <a:ln>
            <a:noFill/>
          </a:ln>
        </p:spPr>
        <p:txBody>
          <a:bodyPr spcFirstLastPara="1" wrap="square" lIns="0" tIns="45700" rIns="0" bIns="45700" anchor="t" anchorCtr="0">
            <a:normAutofit/>
          </a:bodyPr>
          <a:lstStyle>
            <a:lvl1pPr marL="457200" lvl="0" indent="-342900" algn="l">
              <a:lnSpc>
                <a:spcPct val="110000"/>
              </a:lnSpc>
              <a:spcBef>
                <a:spcPts val="1200"/>
              </a:spcBef>
              <a:spcAft>
                <a:spcPts val="0"/>
              </a:spcAft>
              <a:buSzPts val="1800"/>
              <a:buChar char=" "/>
              <a:defRPr/>
            </a:lvl1pPr>
            <a:lvl2pPr marL="914400" lvl="1" indent="-342900" algn="l">
              <a:lnSpc>
                <a:spcPct val="110000"/>
              </a:lnSpc>
              <a:spcBef>
                <a:spcPts val="200"/>
              </a:spcBef>
              <a:spcAft>
                <a:spcPts val="0"/>
              </a:spcAft>
              <a:buClr>
                <a:srgbClr val="3F3F3F"/>
              </a:buClr>
              <a:buSzPts val="1800"/>
              <a:buChar char="◦"/>
              <a:defRPr/>
            </a:lvl2pPr>
            <a:lvl3pPr marL="1371600" lvl="2" indent="-342900" algn="l">
              <a:lnSpc>
                <a:spcPct val="110000"/>
              </a:lnSpc>
              <a:spcBef>
                <a:spcPts val="400"/>
              </a:spcBef>
              <a:spcAft>
                <a:spcPts val="0"/>
              </a:spcAft>
              <a:buClr>
                <a:srgbClr val="3F3F3F"/>
              </a:buClr>
              <a:buSzPts val="1800"/>
              <a:buChar char="◦"/>
              <a:defRPr/>
            </a:lvl3pPr>
            <a:lvl4pPr marL="1828800" lvl="3" indent="-342900" algn="l">
              <a:lnSpc>
                <a:spcPct val="110000"/>
              </a:lnSpc>
              <a:spcBef>
                <a:spcPts val="400"/>
              </a:spcBef>
              <a:spcAft>
                <a:spcPts val="0"/>
              </a:spcAft>
              <a:buClr>
                <a:srgbClr val="3F3F3F"/>
              </a:buClr>
              <a:buSzPts val="1800"/>
              <a:buChar char="◦"/>
              <a:defRPr/>
            </a:lvl4pPr>
            <a:lvl5pPr marL="2286000" lvl="4" indent="-342900" algn="l">
              <a:lnSpc>
                <a:spcPct val="110000"/>
              </a:lnSpc>
              <a:spcBef>
                <a:spcPts val="400"/>
              </a:spcBef>
              <a:spcAft>
                <a:spcPts val="0"/>
              </a:spcAft>
              <a:buClr>
                <a:srgbClr val="3F3F3F"/>
              </a:buClr>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74" name="Google Shape;74;p98"/>
          <p:cNvSpPr txBox="1">
            <a:spLocks noGrp="1"/>
          </p:cNvSpPr>
          <p:nvPr>
            <p:ph type="body" idx="2"/>
          </p:nvPr>
        </p:nvSpPr>
        <p:spPr>
          <a:xfrm>
            <a:off x="643465" y="3043050"/>
            <a:ext cx="3517567" cy="3064505"/>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200"/>
              </a:spcBef>
              <a:spcAft>
                <a:spcPts val="0"/>
              </a:spcAft>
              <a:buSzPts val="1800"/>
              <a:buNone/>
              <a:defRPr sz="1800">
                <a:solidFill>
                  <a:srgbClr val="FFFFFF"/>
                </a:solidFill>
              </a:defRPr>
            </a:lvl1pPr>
            <a:lvl2pPr marL="914400" lvl="1" indent="-228600" algn="l">
              <a:lnSpc>
                <a:spcPct val="110000"/>
              </a:lnSpc>
              <a:spcBef>
                <a:spcPts val="200"/>
              </a:spcBef>
              <a:spcAft>
                <a:spcPts val="0"/>
              </a:spcAft>
              <a:buClr>
                <a:srgbClr val="3F3F3F"/>
              </a:buClr>
              <a:buSzPts val="1200"/>
              <a:buNone/>
              <a:defRPr sz="1200"/>
            </a:lvl2pPr>
            <a:lvl3pPr marL="1371600" lvl="2" indent="-228600" algn="l">
              <a:lnSpc>
                <a:spcPct val="110000"/>
              </a:lnSpc>
              <a:spcBef>
                <a:spcPts val="400"/>
              </a:spcBef>
              <a:spcAft>
                <a:spcPts val="0"/>
              </a:spcAft>
              <a:buClr>
                <a:srgbClr val="3F3F3F"/>
              </a:buClr>
              <a:buSzPts val="1000"/>
              <a:buNone/>
              <a:defRPr sz="1000"/>
            </a:lvl3pPr>
            <a:lvl4pPr marL="1828800" lvl="3" indent="-228600" algn="l">
              <a:lnSpc>
                <a:spcPct val="110000"/>
              </a:lnSpc>
              <a:spcBef>
                <a:spcPts val="400"/>
              </a:spcBef>
              <a:spcAft>
                <a:spcPts val="0"/>
              </a:spcAft>
              <a:buClr>
                <a:srgbClr val="3F3F3F"/>
              </a:buClr>
              <a:buSzPts val="900"/>
              <a:buNone/>
              <a:defRPr sz="900"/>
            </a:lvl4pPr>
            <a:lvl5pPr marL="2286000" lvl="4" indent="-228600" algn="l">
              <a:lnSpc>
                <a:spcPct val="110000"/>
              </a:lnSpc>
              <a:spcBef>
                <a:spcPts val="400"/>
              </a:spcBef>
              <a:spcAft>
                <a:spcPts val="0"/>
              </a:spcAft>
              <a:buClr>
                <a:srgbClr val="3F3F3F"/>
              </a:buClr>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75" name="Google Shape;75;p98"/>
          <p:cNvSpPr txBox="1">
            <a:spLocks noGrp="1"/>
          </p:cNvSpPr>
          <p:nvPr>
            <p:ph type="dt" idx="10"/>
          </p:nvPr>
        </p:nvSpPr>
        <p:spPr>
          <a:xfrm>
            <a:off x="643464" y="6446520"/>
            <a:ext cx="351756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98"/>
          <p:cNvSpPr txBox="1">
            <a:spLocks noGrp="1"/>
          </p:cNvSpPr>
          <p:nvPr>
            <p:ph type="ftr" idx="11"/>
          </p:nvPr>
        </p:nvSpPr>
        <p:spPr>
          <a:xfrm>
            <a:off x="5458983" y="6446520"/>
            <a:ext cx="533401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98"/>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800">
                <a:solidFill>
                  <a:schemeClr val="dk2"/>
                </a:solidFill>
                <a:latin typeface="Avenir"/>
                <a:ea typeface="Avenir"/>
                <a:cs typeface="Avenir"/>
                <a:sym typeface="Avenir"/>
              </a:defRPr>
            </a:lvl1pPr>
            <a:lvl2pPr marL="0" lvl="1" indent="0" algn="l">
              <a:spcBef>
                <a:spcPts val="0"/>
              </a:spcBef>
              <a:buNone/>
              <a:defRPr sz="800">
                <a:solidFill>
                  <a:schemeClr val="dk2"/>
                </a:solidFill>
                <a:latin typeface="Avenir"/>
                <a:ea typeface="Avenir"/>
                <a:cs typeface="Avenir"/>
                <a:sym typeface="Avenir"/>
              </a:defRPr>
            </a:lvl2pPr>
            <a:lvl3pPr marL="0" lvl="2" indent="0" algn="l">
              <a:spcBef>
                <a:spcPts val="0"/>
              </a:spcBef>
              <a:buNone/>
              <a:defRPr sz="800">
                <a:solidFill>
                  <a:schemeClr val="dk2"/>
                </a:solidFill>
                <a:latin typeface="Avenir"/>
                <a:ea typeface="Avenir"/>
                <a:cs typeface="Avenir"/>
                <a:sym typeface="Avenir"/>
              </a:defRPr>
            </a:lvl3pPr>
            <a:lvl4pPr marL="0" lvl="3" indent="0" algn="l">
              <a:spcBef>
                <a:spcPts val="0"/>
              </a:spcBef>
              <a:buNone/>
              <a:defRPr sz="800">
                <a:solidFill>
                  <a:schemeClr val="dk2"/>
                </a:solidFill>
                <a:latin typeface="Avenir"/>
                <a:ea typeface="Avenir"/>
                <a:cs typeface="Avenir"/>
                <a:sym typeface="Avenir"/>
              </a:defRPr>
            </a:lvl4pPr>
            <a:lvl5pPr marL="0" lvl="4" indent="0" algn="l">
              <a:spcBef>
                <a:spcPts val="0"/>
              </a:spcBef>
              <a:buNone/>
              <a:defRPr sz="800">
                <a:solidFill>
                  <a:schemeClr val="dk2"/>
                </a:solidFill>
                <a:latin typeface="Avenir"/>
                <a:ea typeface="Avenir"/>
                <a:cs typeface="Avenir"/>
                <a:sym typeface="Avenir"/>
              </a:defRPr>
            </a:lvl5pPr>
            <a:lvl6pPr marL="0" lvl="5" indent="0" algn="l">
              <a:spcBef>
                <a:spcPts val="0"/>
              </a:spcBef>
              <a:buNone/>
              <a:defRPr sz="800">
                <a:solidFill>
                  <a:schemeClr val="dk2"/>
                </a:solidFill>
                <a:latin typeface="Avenir"/>
                <a:ea typeface="Avenir"/>
                <a:cs typeface="Avenir"/>
                <a:sym typeface="Avenir"/>
              </a:defRPr>
            </a:lvl6pPr>
            <a:lvl7pPr marL="0" lvl="6" indent="0" algn="l">
              <a:spcBef>
                <a:spcPts val="0"/>
              </a:spcBef>
              <a:buNone/>
              <a:defRPr sz="800">
                <a:solidFill>
                  <a:schemeClr val="dk2"/>
                </a:solidFill>
                <a:latin typeface="Avenir"/>
                <a:ea typeface="Avenir"/>
                <a:cs typeface="Avenir"/>
                <a:sym typeface="Avenir"/>
              </a:defRPr>
            </a:lvl7pPr>
            <a:lvl8pPr marL="0" lvl="7" indent="0" algn="l">
              <a:spcBef>
                <a:spcPts val="0"/>
              </a:spcBef>
              <a:buNone/>
              <a:defRPr sz="800">
                <a:solidFill>
                  <a:schemeClr val="dk2"/>
                </a:solidFill>
                <a:latin typeface="Avenir"/>
                <a:ea typeface="Avenir"/>
                <a:cs typeface="Avenir"/>
                <a:sym typeface="Avenir"/>
              </a:defRPr>
            </a:lvl8pPr>
            <a:lvl9pPr marL="0" lvl="8" indent="0" algn="l">
              <a:spcBef>
                <a:spcPts val="0"/>
              </a:spcBef>
              <a:buNone/>
              <a:defRPr sz="800">
                <a:solidFill>
                  <a:schemeClr val="dk2"/>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8"/>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rgbClr val="3F3F3F"/>
              </a:buClr>
              <a:buSzPts val="4700"/>
              <a:buFont typeface="Avenir"/>
              <a:buNone/>
              <a:defRPr sz="4700" b="0" i="0" u="none" strike="noStrike" cap="none">
                <a:solidFill>
                  <a:srgbClr val="3F3F3F"/>
                </a:solidFill>
                <a:latin typeface="Avenir"/>
                <a:ea typeface="Avenir"/>
                <a:cs typeface="Avenir"/>
                <a:sym typeface="Aveni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88"/>
          <p:cNvSpPr txBox="1">
            <a:spLocks noGrp="1"/>
          </p:cNvSpPr>
          <p:nvPr>
            <p:ph type="body" idx="1"/>
          </p:nvPr>
        </p:nvSpPr>
        <p:spPr>
          <a:xfrm>
            <a:off x="1097280" y="2108201"/>
            <a:ext cx="10058400" cy="3760891"/>
          </a:xfrm>
          <a:prstGeom prst="rect">
            <a:avLst/>
          </a:prstGeom>
          <a:noFill/>
          <a:ln>
            <a:noFill/>
          </a:ln>
        </p:spPr>
        <p:txBody>
          <a:bodyPr spcFirstLastPara="1" wrap="square" lIns="0" tIns="45700" rIns="0" bIns="45700" anchor="t" anchorCtr="0">
            <a:normAutofit/>
          </a:bodyPr>
          <a:lstStyle>
            <a:lvl1pPr marL="457200" marR="0" lvl="0" indent="-355600" algn="l" rtl="0">
              <a:lnSpc>
                <a:spcPct val="110000"/>
              </a:lnSpc>
              <a:spcBef>
                <a:spcPts val="1200"/>
              </a:spcBef>
              <a:spcAft>
                <a:spcPts val="0"/>
              </a:spcAft>
              <a:buClr>
                <a:schemeClr val="accent1"/>
              </a:buClr>
              <a:buSzPts val="2000"/>
              <a:buFont typeface="Calibri"/>
              <a:buChar char=" "/>
              <a:defRPr sz="2000" b="0" i="0" u="none" strike="noStrike" cap="none">
                <a:solidFill>
                  <a:srgbClr val="3F3F3F"/>
                </a:solidFill>
                <a:latin typeface="Avenir"/>
                <a:ea typeface="Avenir"/>
                <a:cs typeface="Avenir"/>
                <a:sym typeface="Avenir"/>
              </a:defRPr>
            </a:lvl1pPr>
            <a:lvl2pPr marL="914400" marR="0" lvl="1" indent="-342900" algn="l" rtl="0">
              <a:lnSpc>
                <a:spcPct val="110000"/>
              </a:lnSpc>
              <a:spcBef>
                <a:spcPts val="200"/>
              </a:spcBef>
              <a:spcAft>
                <a:spcPts val="0"/>
              </a:spcAft>
              <a:buClr>
                <a:srgbClr val="3F3F3F"/>
              </a:buClr>
              <a:buSzPts val="1800"/>
              <a:buFont typeface="Calibri"/>
              <a:buChar char="◦"/>
              <a:defRPr sz="1800" b="0" i="0" u="none" strike="noStrike" cap="none">
                <a:solidFill>
                  <a:srgbClr val="3F3F3F"/>
                </a:solidFill>
                <a:latin typeface="Avenir"/>
                <a:ea typeface="Avenir"/>
                <a:cs typeface="Avenir"/>
                <a:sym typeface="Avenir"/>
              </a:defRPr>
            </a:lvl2pPr>
            <a:lvl3pPr marL="1371600" marR="0" lvl="2" indent="-317500" algn="l" rtl="0">
              <a:lnSpc>
                <a:spcPct val="110000"/>
              </a:lnSpc>
              <a:spcBef>
                <a:spcPts val="400"/>
              </a:spcBef>
              <a:spcAft>
                <a:spcPts val="0"/>
              </a:spcAft>
              <a:buClr>
                <a:srgbClr val="3F3F3F"/>
              </a:buClr>
              <a:buSzPts val="1400"/>
              <a:buFont typeface="Calibri"/>
              <a:buChar char="◦"/>
              <a:defRPr sz="1400" b="0" i="0" u="none" strike="noStrike" cap="none">
                <a:solidFill>
                  <a:srgbClr val="3F3F3F"/>
                </a:solidFill>
                <a:latin typeface="Avenir"/>
                <a:ea typeface="Avenir"/>
                <a:cs typeface="Avenir"/>
                <a:sym typeface="Avenir"/>
              </a:defRPr>
            </a:lvl3pPr>
            <a:lvl4pPr marL="1828800" marR="0" lvl="3" indent="-317500" algn="l" rtl="0">
              <a:lnSpc>
                <a:spcPct val="110000"/>
              </a:lnSpc>
              <a:spcBef>
                <a:spcPts val="400"/>
              </a:spcBef>
              <a:spcAft>
                <a:spcPts val="0"/>
              </a:spcAft>
              <a:buClr>
                <a:srgbClr val="3F3F3F"/>
              </a:buClr>
              <a:buSzPts val="1400"/>
              <a:buFont typeface="Calibri"/>
              <a:buChar char="◦"/>
              <a:defRPr sz="1400" b="0" i="0" u="none" strike="noStrike" cap="none">
                <a:solidFill>
                  <a:srgbClr val="3F3F3F"/>
                </a:solidFill>
                <a:latin typeface="Avenir"/>
                <a:ea typeface="Avenir"/>
                <a:cs typeface="Avenir"/>
                <a:sym typeface="Avenir"/>
              </a:defRPr>
            </a:lvl4pPr>
            <a:lvl5pPr marL="2286000" marR="0" lvl="4" indent="-317500" algn="l" rtl="0">
              <a:lnSpc>
                <a:spcPct val="110000"/>
              </a:lnSpc>
              <a:spcBef>
                <a:spcPts val="400"/>
              </a:spcBef>
              <a:spcAft>
                <a:spcPts val="0"/>
              </a:spcAft>
              <a:buClr>
                <a:srgbClr val="3F3F3F"/>
              </a:buClr>
              <a:buSzPts val="1400"/>
              <a:buFont typeface="Calibri"/>
              <a:buChar char="◦"/>
              <a:defRPr sz="1400" b="0" i="0" u="none" strike="noStrike" cap="none">
                <a:solidFill>
                  <a:srgbClr val="3F3F3F"/>
                </a:solidFill>
                <a:latin typeface="Avenir"/>
                <a:ea typeface="Avenir"/>
                <a:cs typeface="Avenir"/>
                <a:sym typeface="Avenir"/>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venir"/>
                <a:ea typeface="Avenir"/>
                <a:cs typeface="Avenir"/>
                <a:sym typeface="Avenir"/>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venir"/>
                <a:ea typeface="Avenir"/>
                <a:cs typeface="Avenir"/>
                <a:sym typeface="Avenir"/>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venir"/>
                <a:ea typeface="Avenir"/>
                <a:cs typeface="Avenir"/>
                <a:sym typeface="Avenir"/>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Avenir"/>
                <a:ea typeface="Avenir"/>
                <a:cs typeface="Avenir"/>
                <a:sym typeface="Avenir"/>
              </a:defRPr>
            </a:lvl9pPr>
          </a:lstStyle>
          <a:p>
            <a:endParaRPr/>
          </a:p>
        </p:txBody>
      </p:sp>
      <p:sp>
        <p:nvSpPr>
          <p:cNvPr id="12" name="Google Shape;12;p88"/>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800" b="0" i="0" u="none" strike="noStrike" cap="none">
                <a:solidFill>
                  <a:srgbClr val="FFFFFF"/>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dk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dk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dk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dk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dk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dk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dk1"/>
                </a:solidFill>
                <a:latin typeface="Avenir"/>
                <a:ea typeface="Avenir"/>
                <a:cs typeface="Avenir"/>
                <a:sym typeface="Avenir"/>
              </a:defRPr>
            </a:lvl9pPr>
          </a:lstStyle>
          <a:p>
            <a:endParaRPr/>
          </a:p>
        </p:txBody>
      </p:sp>
      <p:sp>
        <p:nvSpPr>
          <p:cNvPr id="13" name="Google Shape;13;p88"/>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chemeClr val="dk1"/>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dk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dk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dk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dk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dk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dk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dk1"/>
                </a:solidFill>
                <a:latin typeface="Avenir"/>
                <a:ea typeface="Avenir"/>
                <a:cs typeface="Avenir"/>
                <a:sym typeface="Avenir"/>
              </a:defRPr>
            </a:lvl9pPr>
          </a:lstStyle>
          <a:p>
            <a:endParaRPr/>
          </a:p>
        </p:txBody>
      </p:sp>
      <p:sp>
        <p:nvSpPr>
          <p:cNvPr id="14" name="Google Shape;14;p88"/>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800" b="0" i="0" u="none" strike="noStrike" cap="none">
                <a:solidFill>
                  <a:srgbClr val="FFFFFF"/>
                </a:solidFill>
                <a:latin typeface="Avenir"/>
                <a:ea typeface="Avenir"/>
                <a:cs typeface="Avenir"/>
                <a:sym typeface="Avenir"/>
              </a:defRPr>
            </a:lvl1pPr>
            <a:lvl2pPr marL="0" marR="0" lvl="1" indent="0" algn="l" rtl="0">
              <a:spcBef>
                <a:spcPts val="0"/>
              </a:spcBef>
              <a:buNone/>
              <a:defRPr sz="800" b="0" i="0" u="none" strike="noStrike" cap="none">
                <a:solidFill>
                  <a:srgbClr val="FFFFFF"/>
                </a:solidFill>
                <a:latin typeface="Avenir"/>
                <a:ea typeface="Avenir"/>
                <a:cs typeface="Avenir"/>
                <a:sym typeface="Avenir"/>
              </a:defRPr>
            </a:lvl2pPr>
            <a:lvl3pPr marL="0" marR="0" lvl="2" indent="0" algn="l" rtl="0">
              <a:spcBef>
                <a:spcPts val="0"/>
              </a:spcBef>
              <a:buNone/>
              <a:defRPr sz="800" b="0" i="0" u="none" strike="noStrike" cap="none">
                <a:solidFill>
                  <a:srgbClr val="FFFFFF"/>
                </a:solidFill>
                <a:latin typeface="Avenir"/>
                <a:ea typeface="Avenir"/>
                <a:cs typeface="Avenir"/>
                <a:sym typeface="Avenir"/>
              </a:defRPr>
            </a:lvl3pPr>
            <a:lvl4pPr marL="0" marR="0" lvl="3" indent="0" algn="l" rtl="0">
              <a:spcBef>
                <a:spcPts val="0"/>
              </a:spcBef>
              <a:buNone/>
              <a:defRPr sz="800" b="0" i="0" u="none" strike="noStrike" cap="none">
                <a:solidFill>
                  <a:srgbClr val="FFFFFF"/>
                </a:solidFill>
                <a:latin typeface="Avenir"/>
                <a:ea typeface="Avenir"/>
                <a:cs typeface="Avenir"/>
                <a:sym typeface="Avenir"/>
              </a:defRPr>
            </a:lvl4pPr>
            <a:lvl5pPr marL="0" marR="0" lvl="4" indent="0" algn="l" rtl="0">
              <a:spcBef>
                <a:spcPts val="0"/>
              </a:spcBef>
              <a:buNone/>
              <a:defRPr sz="800" b="0" i="0" u="none" strike="noStrike" cap="none">
                <a:solidFill>
                  <a:srgbClr val="FFFFFF"/>
                </a:solidFill>
                <a:latin typeface="Avenir"/>
                <a:ea typeface="Avenir"/>
                <a:cs typeface="Avenir"/>
                <a:sym typeface="Avenir"/>
              </a:defRPr>
            </a:lvl5pPr>
            <a:lvl6pPr marL="0" marR="0" lvl="5" indent="0" algn="l" rtl="0">
              <a:spcBef>
                <a:spcPts val="0"/>
              </a:spcBef>
              <a:buNone/>
              <a:defRPr sz="800" b="0" i="0" u="none" strike="noStrike" cap="none">
                <a:solidFill>
                  <a:srgbClr val="FFFFFF"/>
                </a:solidFill>
                <a:latin typeface="Avenir"/>
                <a:ea typeface="Avenir"/>
                <a:cs typeface="Avenir"/>
                <a:sym typeface="Avenir"/>
              </a:defRPr>
            </a:lvl6pPr>
            <a:lvl7pPr marL="0" marR="0" lvl="6" indent="0" algn="l" rtl="0">
              <a:spcBef>
                <a:spcPts val="0"/>
              </a:spcBef>
              <a:buNone/>
              <a:defRPr sz="800" b="0" i="0" u="none" strike="noStrike" cap="none">
                <a:solidFill>
                  <a:srgbClr val="FFFFFF"/>
                </a:solidFill>
                <a:latin typeface="Avenir"/>
                <a:ea typeface="Avenir"/>
                <a:cs typeface="Avenir"/>
                <a:sym typeface="Avenir"/>
              </a:defRPr>
            </a:lvl7pPr>
            <a:lvl8pPr marL="0" marR="0" lvl="7" indent="0" algn="l" rtl="0">
              <a:spcBef>
                <a:spcPts val="0"/>
              </a:spcBef>
              <a:buNone/>
              <a:defRPr sz="800" b="0" i="0" u="none" strike="noStrike" cap="none">
                <a:solidFill>
                  <a:srgbClr val="FFFFFF"/>
                </a:solidFill>
                <a:latin typeface="Avenir"/>
                <a:ea typeface="Avenir"/>
                <a:cs typeface="Avenir"/>
                <a:sym typeface="Avenir"/>
              </a:defRPr>
            </a:lvl8pPr>
            <a:lvl9pPr marL="0" marR="0" lvl="8" indent="0" algn="l" rtl="0">
              <a:spcBef>
                <a:spcPts val="0"/>
              </a:spcBef>
              <a:buNone/>
              <a:defRPr sz="800" b="0" i="0" u="none" strike="noStrike" cap="none">
                <a:solidFill>
                  <a:srgbClr val="FFFFFF"/>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en-US"/>
              <a:t>‹#›</a:t>
            </a:fld>
            <a:endParaRPr/>
          </a:p>
        </p:txBody>
      </p:sp>
      <p:cxnSp>
        <p:nvCxnSpPr>
          <p:cNvPr id="15" name="Google Shape;15;p88"/>
          <p:cNvCxnSpPr/>
          <p:nvPr/>
        </p:nvCxnSpPr>
        <p:spPr>
          <a:xfrm>
            <a:off x="1193532" y="1897380"/>
            <a:ext cx="9966960" cy="0"/>
          </a:xfrm>
          <a:prstGeom prst="straightConnector1">
            <a:avLst/>
          </a:prstGeom>
          <a:noFill/>
          <a:ln w="12700" cap="flat" cmpd="sng">
            <a:solidFill>
              <a:srgbClr val="3F3F3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 Id="rId4" Type="http://schemas.openxmlformats.org/officeDocument/2006/relationships/image" Target="../media/image71.em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hyperlink" Target="https://www.ncbi.nlm.nih.gov/pmc/articles/PMC8769687/" TargetMode="External"/><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3" Type="http://schemas.openxmlformats.org/officeDocument/2006/relationships/hyperlink" Target="https://www.ncbi.nlm.nih.gov/pmc/articles/PMC8769687/"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xml"/><Relationship Id="rId1" Type="http://schemas.openxmlformats.org/officeDocument/2006/relationships/video" Target="https://www.youtube.com/embed/wqn3gR1WTcA?start=443&amp;feature=oembed" TargetMode="External"/><Relationship Id="rId4" Type="http://schemas.openxmlformats.org/officeDocument/2006/relationships/image" Target="../media/image78.jpeg"/></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2"/>
        <p:cNvGrpSpPr/>
        <p:nvPr/>
      </p:nvGrpSpPr>
      <p:grpSpPr>
        <a:xfrm>
          <a:off x="0" y="0"/>
          <a:ext cx="0" cy="0"/>
          <a:chOff x="0" y="0"/>
          <a:chExt cx="0" cy="0"/>
        </a:xfrm>
      </p:grpSpPr>
      <p:sp>
        <p:nvSpPr>
          <p:cNvPr id="103" name="Google Shape;103;p1"/>
          <p:cNvSpPr/>
          <p:nvPr/>
        </p:nvSpPr>
        <p:spPr>
          <a:xfrm>
            <a:off x="0" y="1"/>
            <a:ext cx="12192001" cy="68579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104" name="Google Shape;104;p1"/>
          <p:cNvSpPr txBox="1">
            <a:spLocks noGrp="1"/>
          </p:cNvSpPr>
          <p:nvPr>
            <p:ph type="ctrTitle"/>
          </p:nvPr>
        </p:nvSpPr>
        <p:spPr>
          <a:xfrm>
            <a:off x="648929" y="639097"/>
            <a:ext cx="6253317" cy="368601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62626"/>
              </a:buClr>
              <a:buSzPts val="6200"/>
              <a:buFont typeface="Avenir"/>
              <a:buNone/>
            </a:pPr>
            <a:r>
              <a:rPr lang="en-US" sz="6200"/>
              <a:t>Network-based personalized medicine in and outside of clinic</a:t>
            </a:r>
            <a:endParaRPr/>
          </a:p>
        </p:txBody>
      </p:sp>
      <p:sp>
        <p:nvSpPr>
          <p:cNvPr id="105" name="Google Shape;105;p1"/>
          <p:cNvSpPr txBox="1">
            <a:spLocks noGrp="1"/>
          </p:cNvSpPr>
          <p:nvPr>
            <p:ph type="subTitle" idx="1"/>
          </p:nvPr>
        </p:nvSpPr>
        <p:spPr>
          <a:xfrm>
            <a:off x="632900" y="4672738"/>
            <a:ext cx="3528134" cy="1625307"/>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SzPts val="275"/>
              <a:buNone/>
            </a:pPr>
            <a:r>
              <a:rPr lang="en-US" sz="1400"/>
              <a:t>BY </a:t>
            </a:r>
            <a:endParaRPr/>
          </a:p>
          <a:p>
            <a:pPr marL="0" lvl="0" indent="0" algn="r" rtl="0">
              <a:lnSpc>
                <a:spcPct val="120000"/>
              </a:lnSpc>
              <a:spcBef>
                <a:spcPts val="0"/>
              </a:spcBef>
              <a:spcAft>
                <a:spcPts val="0"/>
              </a:spcAft>
              <a:buSzPts val="275"/>
              <a:buNone/>
            </a:pPr>
            <a:r>
              <a:rPr lang="en-US" sz="1400"/>
              <a:t>DANNY CHEN</a:t>
            </a:r>
            <a:endParaRPr/>
          </a:p>
          <a:p>
            <a:pPr marL="0" lvl="0" indent="0" algn="r" rtl="0">
              <a:lnSpc>
                <a:spcPct val="120000"/>
              </a:lnSpc>
              <a:spcBef>
                <a:spcPts val="0"/>
              </a:spcBef>
              <a:spcAft>
                <a:spcPts val="0"/>
              </a:spcAft>
              <a:buSzPts val="275"/>
              <a:buNone/>
            </a:pPr>
            <a:r>
              <a:rPr lang="en-US" sz="1400"/>
              <a:t>DEISY GYSI</a:t>
            </a:r>
            <a:endParaRPr/>
          </a:p>
          <a:p>
            <a:pPr marL="0" lvl="0" indent="0" algn="r" rtl="0">
              <a:lnSpc>
                <a:spcPct val="120000"/>
              </a:lnSpc>
              <a:spcBef>
                <a:spcPts val="0"/>
              </a:spcBef>
              <a:spcAft>
                <a:spcPts val="0"/>
              </a:spcAft>
              <a:buSzPts val="275"/>
              <a:buNone/>
            </a:pPr>
            <a:r>
              <a:rPr lang="en-US" sz="1400"/>
              <a:t>HENG HUANG</a:t>
            </a:r>
            <a:endParaRPr/>
          </a:p>
          <a:p>
            <a:pPr marL="0" lvl="0" indent="0" algn="r" rtl="0">
              <a:lnSpc>
                <a:spcPct val="120000"/>
              </a:lnSpc>
              <a:spcBef>
                <a:spcPts val="0"/>
              </a:spcBef>
              <a:spcAft>
                <a:spcPts val="0"/>
              </a:spcAft>
              <a:buClr>
                <a:schemeClr val="dk1"/>
              </a:buClr>
              <a:buSzPts val="275"/>
              <a:buNone/>
            </a:pPr>
            <a:r>
              <a:rPr lang="en-US" sz="1400"/>
              <a:t>TERESA PRZYTYCKA</a:t>
            </a:r>
            <a:endParaRPr sz="1400"/>
          </a:p>
          <a:p>
            <a:pPr marL="0" lvl="0" indent="0" algn="r" rtl="0">
              <a:lnSpc>
                <a:spcPct val="120000"/>
              </a:lnSpc>
              <a:spcBef>
                <a:spcPts val="0"/>
              </a:spcBef>
              <a:spcAft>
                <a:spcPts val="0"/>
              </a:spcAft>
              <a:buClr>
                <a:schemeClr val="dk1"/>
              </a:buClr>
              <a:buSzPts val="275"/>
              <a:buNone/>
            </a:pPr>
            <a:r>
              <a:rPr lang="en-US" sz="1400"/>
              <a:t>DONNA SLONIM</a:t>
            </a:r>
            <a:endParaRPr/>
          </a:p>
        </p:txBody>
      </p:sp>
      <p:cxnSp>
        <p:nvCxnSpPr>
          <p:cNvPr id="106" name="Google Shape;106;p1"/>
          <p:cNvCxnSpPr/>
          <p:nvPr/>
        </p:nvCxnSpPr>
        <p:spPr>
          <a:xfrm>
            <a:off x="744179" y="4498925"/>
            <a:ext cx="5636107" cy="0"/>
          </a:xfrm>
          <a:prstGeom prst="straightConnector1">
            <a:avLst/>
          </a:prstGeom>
          <a:noFill/>
          <a:ln w="12700" cap="flat" cmpd="sng">
            <a:solidFill>
              <a:srgbClr val="3F3F3F"/>
            </a:solidFill>
            <a:prstDash val="solid"/>
            <a:round/>
            <a:headEnd type="none" w="sm" len="sm"/>
            <a:tailEnd type="none" w="sm" len="sm"/>
          </a:ln>
        </p:spPr>
      </p:cxnSp>
      <p:pic>
        <p:nvPicPr>
          <p:cNvPr id="107" name="Google Shape;107;p1"/>
          <p:cNvPicPr preferRelativeResize="0"/>
          <p:nvPr/>
        </p:nvPicPr>
        <p:blipFill rotWithShape="1">
          <a:blip r:embed="rId3">
            <a:alphaModFix/>
          </a:blip>
          <a:srcRect l="31555"/>
          <a:stretch/>
        </p:blipFill>
        <p:spPr>
          <a:xfrm>
            <a:off x="7556686" y="1"/>
            <a:ext cx="4635315" cy="68579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4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132e2daf0da_4_6"/>
          <p:cNvSpPr txBox="1">
            <a:spLocks noGrp="1"/>
          </p:cNvSpPr>
          <p:nvPr>
            <p:ph type="title"/>
          </p:nvPr>
        </p:nvSpPr>
        <p:spPr>
          <a:xfrm>
            <a:off x="1097280" y="286603"/>
            <a:ext cx="10058400" cy="14508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Outline</a:t>
            </a:r>
            <a:endParaRPr/>
          </a:p>
        </p:txBody>
      </p:sp>
      <p:sp>
        <p:nvSpPr>
          <p:cNvPr id="239" name="Google Shape;239;g132e2daf0da_4_6"/>
          <p:cNvSpPr txBox="1">
            <a:spLocks noGrp="1"/>
          </p:cNvSpPr>
          <p:nvPr>
            <p:ph type="body" idx="1"/>
          </p:nvPr>
        </p:nvSpPr>
        <p:spPr>
          <a:xfrm>
            <a:off x="1097280" y="2120900"/>
            <a:ext cx="4639800" cy="3748200"/>
          </a:xfrm>
          <a:prstGeom prst="rect">
            <a:avLst/>
          </a:prstGeom>
        </p:spPr>
        <p:txBody>
          <a:bodyPr spcFirstLastPara="1" wrap="square" lIns="0" tIns="45700" rIns="0" bIns="45700" anchor="t" anchorCtr="0">
            <a:normAutofit/>
          </a:bodyPr>
          <a:lstStyle/>
          <a:p>
            <a:pPr marL="0" lvl="0" indent="0" algn="l" rtl="0">
              <a:spcBef>
                <a:spcPts val="1200"/>
              </a:spcBef>
              <a:spcAft>
                <a:spcPts val="0"/>
              </a:spcAft>
              <a:buNone/>
            </a:pPr>
            <a:r>
              <a:rPr lang="en-US"/>
              <a:t>Multi-scale</a:t>
            </a:r>
            <a:endParaRPr/>
          </a:p>
          <a:p>
            <a:pPr marL="0" lvl="0" indent="0" algn="l" rtl="0">
              <a:spcBef>
                <a:spcPts val="1200"/>
              </a:spcBef>
              <a:spcAft>
                <a:spcPts val="0"/>
              </a:spcAft>
              <a:buNone/>
            </a:pPr>
            <a:r>
              <a:rPr lang="en-US"/>
              <a:t>Noise</a:t>
            </a:r>
            <a:endParaRPr/>
          </a:p>
          <a:p>
            <a:pPr marL="0" lvl="0" indent="0" algn="l" rtl="0">
              <a:spcBef>
                <a:spcPts val="1200"/>
              </a:spcBef>
              <a:spcAft>
                <a:spcPts val="0"/>
              </a:spcAft>
              <a:buNone/>
            </a:pPr>
            <a:r>
              <a:rPr lang="en-US"/>
              <a:t>Applications</a:t>
            </a:r>
            <a:endParaRPr/>
          </a:p>
          <a:p>
            <a:pPr marL="0" lvl="0" indent="0" algn="l" rtl="0">
              <a:spcBef>
                <a:spcPts val="1200"/>
              </a:spcBef>
              <a:spcAft>
                <a:spcPts val="200"/>
              </a:spcAft>
              <a:buNone/>
            </a:pPr>
            <a:r>
              <a:rPr lang="en-US"/>
              <a:t>Challenges</a:t>
            </a:r>
            <a:endParaRPr/>
          </a:p>
        </p:txBody>
      </p:sp>
      <p:sp>
        <p:nvSpPr>
          <p:cNvPr id="240" name="Google Shape;240;g132e2daf0da_4_6"/>
          <p:cNvSpPr txBox="1">
            <a:spLocks noGrp="1"/>
          </p:cNvSpPr>
          <p:nvPr>
            <p:ph type="body" idx="2"/>
          </p:nvPr>
        </p:nvSpPr>
        <p:spPr>
          <a:xfrm>
            <a:off x="6515944" y="2120900"/>
            <a:ext cx="4639800" cy="3748200"/>
          </a:xfrm>
          <a:prstGeom prst="rect">
            <a:avLst/>
          </a:prstGeom>
        </p:spPr>
        <p:txBody>
          <a:bodyPr spcFirstLastPara="1" wrap="square" lIns="0" tIns="45700" rIns="0" bIns="45700" anchor="t" anchorCtr="0">
            <a:normAutofit/>
          </a:bodyPr>
          <a:lstStyle/>
          <a:p>
            <a:pPr marL="0" lvl="0" indent="0" algn="l" rtl="0">
              <a:spcBef>
                <a:spcPts val="1200"/>
              </a:spcBef>
              <a:spcAft>
                <a:spcPts val="20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1"/>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62626"/>
              </a:buClr>
              <a:buSzPts val="8000"/>
              <a:buFont typeface="Avenir"/>
              <a:buNone/>
            </a:pPr>
            <a:r>
              <a:rPr lang="en-US"/>
              <a:t>Multi-scale data integration</a:t>
            </a:r>
            <a:endParaRPr/>
          </a:p>
        </p:txBody>
      </p:sp>
      <p:sp>
        <p:nvSpPr>
          <p:cNvPr id="246" name="Google Shape;246;p11"/>
          <p:cNvSpPr txBox="1">
            <a:spLocks noGrp="1"/>
          </p:cNvSpPr>
          <p:nvPr>
            <p:ph type="body" idx="1"/>
          </p:nvPr>
        </p:nvSpPr>
        <p:spPr>
          <a:xfrm>
            <a:off x="1097280" y="4663440"/>
            <a:ext cx="10058400" cy="1143000"/>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400"/>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132e2daf0da_3_0"/>
          <p:cNvSpPr txBox="1">
            <a:spLocks noGrp="1"/>
          </p:cNvSpPr>
          <p:nvPr>
            <p:ph type="title"/>
          </p:nvPr>
        </p:nvSpPr>
        <p:spPr>
          <a:xfrm>
            <a:off x="1097280" y="286603"/>
            <a:ext cx="10058400" cy="14508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Overview</a:t>
            </a:r>
            <a:endParaRPr/>
          </a:p>
        </p:txBody>
      </p:sp>
      <p:sp>
        <p:nvSpPr>
          <p:cNvPr id="253" name="Google Shape;253;g132e2daf0da_3_0"/>
          <p:cNvSpPr txBox="1">
            <a:spLocks noGrp="1"/>
          </p:cNvSpPr>
          <p:nvPr>
            <p:ph type="body" idx="1"/>
          </p:nvPr>
        </p:nvSpPr>
        <p:spPr>
          <a:xfrm>
            <a:off x="1097275" y="2108200"/>
            <a:ext cx="10155600" cy="4262400"/>
          </a:xfrm>
          <a:prstGeom prst="rect">
            <a:avLst/>
          </a:prstGeom>
        </p:spPr>
        <p:txBody>
          <a:bodyPr spcFirstLastPara="1" wrap="square" lIns="0" tIns="45700" rIns="0" bIns="45700" anchor="t" anchorCtr="0">
            <a:normAutofit lnSpcReduction="10000"/>
          </a:bodyPr>
          <a:lstStyle/>
          <a:p>
            <a:pPr marL="0" lvl="0" indent="0" algn="l" rtl="0">
              <a:spcBef>
                <a:spcPts val="1200"/>
              </a:spcBef>
              <a:spcAft>
                <a:spcPts val="0"/>
              </a:spcAft>
              <a:buNone/>
            </a:pPr>
            <a:r>
              <a:rPr lang="en-US"/>
              <a:t>Significance:</a:t>
            </a:r>
            <a:endParaRPr/>
          </a:p>
          <a:p>
            <a:pPr marL="457200" lvl="0" indent="0" algn="l" rtl="0">
              <a:spcBef>
                <a:spcPts val="1200"/>
              </a:spcBef>
              <a:spcAft>
                <a:spcPts val="0"/>
              </a:spcAft>
              <a:buNone/>
            </a:pPr>
            <a:r>
              <a:rPr lang="en-US"/>
              <a:t>Different biological and biomedical data provide specific views for the problem with corresponding mechanisms</a:t>
            </a:r>
            <a:endParaRPr/>
          </a:p>
          <a:p>
            <a:pPr marL="457200" lvl="0" indent="0" algn="l" rtl="0">
              <a:spcBef>
                <a:spcPts val="1200"/>
              </a:spcBef>
              <a:spcAft>
                <a:spcPts val="0"/>
              </a:spcAft>
              <a:buNone/>
            </a:pPr>
            <a:r>
              <a:rPr lang="en-US"/>
              <a:t>These multi-scale heterogeneous data often complement to each other</a:t>
            </a:r>
            <a:endParaRPr/>
          </a:p>
          <a:p>
            <a:pPr marL="0" lvl="0" indent="0" algn="l" rtl="0">
              <a:spcBef>
                <a:spcPts val="1200"/>
              </a:spcBef>
              <a:spcAft>
                <a:spcPts val="0"/>
              </a:spcAft>
              <a:buNone/>
            </a:pPr>
            <a:r>
              <a:rPr lang="en-US"/>
              <a:t>Challenges:</a:t>
            </a:r>
            <a:endParaRPr/>
          </a:p>
          <a:p>
            <a:pPr marL="457200" lvl="0" indent="0" algn="l" rtl="0">
              <a:spcBef>
                <a:spcPts val="1200"/>
              </a:spcBef>
              <a:spcAft>
                <a:spcPts val="0"/>
              </a:spcAft>
              <a:buNone/>
            </a:pPr>
            <a:r>
              <a:rPr lang="en-US"/>
              <a:t>How can we integrate heterogeneous data with considering their interrelations?</a:t>
            </a:r>
            <a:endParaRPr/>
          </a:p>
          <a:p>
            <a:pPr marL="457200" lvl="0" indent="0" algn="l" rtl="0">
              <a:spcBef>
                <a:spcPts val="1200"/>
              </a:spcBef>
              <a:spcAft>
                <a:spcPts val="0"/>
              </a:spcAft>
              <a:buNone/>
            </a:pPr>
            <a:r>
              <a:rPr lang="en-US"/>
              <a:t>How can we integrate different formats of data, such as vectors, pathways, networks?</a:t>
            </a:r>
            <a:endParaRPr/>
          </a:p>
          <a:p>
            <a:pPr marL="457200" lvl="0" indent="0" algn="l" rtl="0">
              <a:spcBef>
                <a:spcPts val="1200"/>
              </a:spcBef>
              <a:spcAft>
                <a:spcPts val="200"/>
              </a:spcAft>
              <a:buNone/>
            </a:pPr>
            <a:r>
              <a:rPr lang="en-US"/>
              <a:t>Although the multimodal data are often available during model training, we may only have single modal data in prediction. Can we use multimodal data to enhance the model which will conduct prediction with single modal data?</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133c81127c3_0_81"/>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rgbClr val="3F3F3F"/>
              </a:buClr>
              <a:buSzPts val="3111"/>
              <a:buFont typeface="Avenir"/>
              <a:buNone/>
            </a:pPr>
            <a:r>
              <a:rPr lang="en-US"/>
              <a:t>Multimodal Heterogeneous Data Integration</a:t>
            </a:r>
            <a:endParaRPr/>
          </a:p>
        </p:txBody>
      </p:sp>
      <p:sp>
        <p:nvSpPr>
          <p:cNvPr id="259" name="Google Shape;259;g133c81127c3_0_81"/>
          <p:cNvSpPr txBox="1">
            <a:spLocks noGrp="1"/>
          </p:cNvSpPr>
          <p:nvPr>
            <p:ph type="body" idx="1"/>
          </p:nvPr>
        </p:nvSpPr>
        <p:spPr>
          <a:xfrm>
            <a:off x="1097280" y="2108201"/>
            <a:ext cx="10058400" cy="3760800"/>
          </a:xfrm>
          <a:prstGeom prst="rect">
            <a:avLst/>
          </a:prstGeom>
          <a:noFill/>
          <a:ln>
            <a:noFill/>
          </a:ln>
        </p:spPr>
        <p:txBody>
          <a:bodyPr spcFirstLastPara="1" wrap="square" lIns="0" tIns="45700" rIns="0" bIns="45700" anchor="t" anchorCtr="0">
            <a:normAutofit/>
          </a:bodyPr>
          <a:lstStyle/>
          <a:p>
            <a:pPr marL="91440" lvl="0" indent="-114300" algn="l" rtl="0">
              <a:spcBef>
                <a:spcPts val="0"/>
              </a:spcBef>
              <a:spcAft>
                <a:spcPts val="0"/>
              </a:spcAft>
              <a:buSzPts val="1800"/>
              <a:buChar char=" "/>
            </a:pPr>
            <a:r>
              <a:rPr lang="en-US"/>
              <a:t>Global feature importance: some types of features are important than the other types</a:t>
            </a:r>
            <a:endParaRPr/>
          </a:p>
          <a:p>
            <a:pPr marL="91440" lvl="0" indent="-114300" algn="l" rtl="0">
              <a:spcBef>
                <a:spcPts val="0"/>
              </a:spcBef>
              <a:spcAft>
                <a:spcPts val="0"/>
              </a:spcAft>
              <a:buSzPts val="1800"/>
              <a:buChar char=" "/>
            </a:pPr>
            <a:r>
              <a:rPr lang="en-US"/>
              <a:t>Local feature importance: one type is not important, but individual features from this modality could be important</a:t>
            </a:r>
            <a:endParaRPr/>
          </a:p>
          <a:p>
            <a:pPr marL="91440" lvl="0" indent="0" algn="l" rtl="0">
              <a:lnSpc>
                <a:spcPct val="110000"/>
              </a:lnSpc>
              <a:spcBef>
                <a:spcPts val="1400"/>
              </a:spcBef>
              <a:spcAft>
                <a:spcPts val="0"/>
              </a:spcAft>
              <a:buSzPts val="2000"/>
              <a:buNone/>
            </a:pPr>
            <a:endParaRPr/>
          </a:p>
        </p:txBody>
      </p:sp>
      <p:sp>
        <p:nvSpPr>
          <p:cNvPr id="260" name="Google Shape;260;g133c81127c3_0_81"/>
          <p:cNvSpPr txBox="1">
            <a:spLocks noGrp="1"/>
          </p:cNvSpPr>
          <p:nvPr>
            <p:ph type="sldNum" idx="12"/>
          </p:nvPr>
        </p:nvSpPr>
        <p:spPr>
          <a:xfrm>
            <a:off x="10993582" y="6446838"/>
            <a:ext cx="7800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13</a:t>
            </a:fld>
            <a:endParaRPr/>
          </a:p>
        </p:txBody>
      </p:sp>
      <p:pic>
        <p:nvPicPr>
          <p:cNvPr id="261" name="Google Shape;261;g133c81127c3_0_81"/>
          <p:cNvPicPr preferRelativeResize="0"/>
          <p:nvPr/>
        </p:nvPicPr>
        <p:blipFill rotWithShape="1">
          <a:blip r:embed="rId3">
            <a:alphaModFix/>
          </a:blip>
          <a:srcRect/>
          <a:stretch/>
        </p:blipFill>
        <p:spPr>
          <a:xfrm>
            <a:off x="2533839" y="3429010"/>
            <a:ext cx="7407134" cy="277532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3"/>
          <p:cNvSpPr txBox="1">
            <a:spLocks noGrp="1"/>
          </p:cNvSpPr>
          <p:nvPr>
            <p:ph type="title"/>
          </p:nvPr>
        </p:nvSpPr>
        <p:spPr>
          <a:xfrm>
            <a:off x="1141050" y="543625"/>
            <a:ext cx="10053600" cy="7635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90000"/>
              </a:lnSpc>
              <a:spcBef>
                <a:spcPts val="0"/>
              </a:spcBef>
              <a:spcAft>
                <a:spcPts val="0"/>
              </a:spcAft>
              <a:buClr>
                <a:srgbClr val="3F3F3F"/>
              </a:buClr>
              <a:buSzPct val="66193"/>
              <a:buFont typeface="Avenir"/>
              <a:buNone/>
            </a:pPr>
            <a:r>
              <a:rPr lang="en-US"/>
              <a:t>Data Integration via Structured Sparsity-Inducing Norms</a:t>
            </a:r>
            <a:endParaRPr/>
          </a:p>
        </p:txBody>
      </p:sp>
      <p:sp>
        <p:nvSpPr>
          <p:cNvPr id="267" name="Google Shape;267;p13"/>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Clr>
                <a:srgbClr val="FFFFFF"/>
              </a:buClr>
              <a:buSzPts val="800"/>
              <a:buFont typeface="Avenir"/>
              <a:buNone/>
            </a:pPr>
            <a:fld id="{00000000-1234-1234-1234-123412341234}" type="slidenum">
              <a:rPr lang="en-US"/>
              <a:t>14</a:t>
            </a:fld>
            <a:endParaRPr/>
          </a:p>
        </p:txBody>
      </p:sp>
      <p:grpSp>
        <p:nvGrpSpPr>
          <p:cNvPr id="268" name="Google Shape;268;p13"/>
          <p:cNvGrpSpPr/>
          <p:nvPr/>
        </p:nvGrpSpPr>
        <p:grpSpPr>
          <a:xfrm>
            <a:off x="2586868" y="3131160"/>
            <a:ext cx="7988082" cy="3277023"/>
            <a:chOff x="683568" y="2349500"/>
            <a:chExt cx="7920756" cy="3658617"/>
          </a:xfrm>
        </p:grpSpPr>
        <p:pic>
          <p:nvPicPr>
            <p:cNvPr id="269" name="Google Shape;269;p13"/>
            <p:cNvPicPr preferRelativeResize="0"/>
            <p:nvPr/>
          </p:nvPicPr>
          <p:blipFill rotWithShape="1">
            <a:blip r:embed="rId3">
              <a:alphaModFix/>
            </a:blip>
            <a:srcRect/>
            <a:stretch/>
          </p:blipFill>
          <p:spPr>
            <a:xfrm>
              <a:off x="1319213" y="2349500"/>
              <a:ext cx="6149976" cy="2659063"/>
            </a:xfrm>
            <a:prstGeom prst="rect">
              <a:avLst/>
            </a:prstGeom>
            <a:noFill/>
            <a:ln>
              <a:noFill/>
            </a:ln>
          </p:spPr>
        </p:pic>
        <p:sp>
          <p:nvSpPr>
            <p:cNvPr id="270" name="Google Shape;270;p13"/>
            <p:cNvSpPr txBox="1"/>
            <p:nvPr/>
          </p:nvSpPr>
          <p:spPr>
            <a:xfrm>
              <a:off x="683568" y="5229201"/>
              <a:ext cx="3168300" cy="778916"/>
            </a:xfrm>
            <a:prstGeom prst="rect">
              <a:avLst/>
            </a:prstGeom>
            <a:noFill/>
            <a:ln>
              <a:noFill/>
            </a:ln>
            <a:effectLst>
              <a:outerShdw blurRad="107950" dist="12700" dir="5400000" algn="ctr">
                <a:srgbClr val="000000"/>
              </a:outerShdw>
            </a:effectLst>
          </p:spPr>
          <p:txBody>
            <a:bodyPr spcFirstLastPara="1" wrap="square" lIns="121900" tIns="60925" rIns="121900" bIns="60925" anchor="t" anchorCtr="0">
              <a:spAutoFit/>
            </a:bodyPr>
            <a:lstStyle/>
            <a:p>
              <a:pPr marL="0" marR="0" lvl="0" indent="0" algn="ctr" rtl="0">
                <a:spcBef>
                  <a:spcPts val="0"/>
                </a:spcBef>
                <a:spcAft>
                  <a:spcPts val="0"/>
                </a:spcAft>
                <a:buNone/>
              </a:pPr>
              <a:r>
                <a:rPr lang="en-US" sz="1867">
                  <a:solidFill>
                    <a:srgbClr val="000000"/>
                  </a:solidFill>
                  <a:latin typeface="Arial"/>
                  <a:ea typeface="Arial"/>
                  <a:cs typeface="Arial"/>
                  <a:sym typeface="Arial"/>
                </a:rPr>
                <a:t>Learning proper weight for each modality</a:t>
              </a:r>
              <a:endParaRPr sz="2400">
                <a:solidFill>
                  <a:schemeClr val="dk1"/>
                </a:solidFill>
                <a:latin typeface="Avenir"/>
                <a:ea typeface="Avenir"/>
                <a:cs typeface="Avenir"/>
                <a:sym typeface="Avenir"/>
              </a:endParaRPr>
            </a:p>
          </p:txBody>
        </p:sp>
        <p:sp>
          <p:nvSpPr>
            <p:cNvPr id="271" name="Google Shape;271;p13"/>
            <p:cNvSpPr txBox="1"/>
            <p:nvPr/>
          </p:nvSpPr>
          <p:spPr>
            <a:xfrm>
              <a:off x="4788025" y="5229201"/>
              <a:ext cx="3816299" cy="778916"/>
            </a:xfrm>
            <a:prstGeom prst="rect">
              <a:avLst/>
            </a:prstGeom>
            <a:noFill/>
            <a:ln>
              <a:noFill/>
            </a:ln>
            <a:effectLst>
              <a:outerShdw blurRad="107950" dist="12700" dir="5400000" algn="ctr">
                <a:srgbClr val="000000"/>
              </a:outerShdw>
            </a:effectLst>
          </p:spPr>
          <p:txBody>
            <a:bodyPr spcFirstLastPara="1" wrap="square" lIns="121900" tIns="60925" rIns="121900" bIns="60925" anchor="t" anchorCtr="0">
              <a:spAutoFit/>
            </a:bodyPr>
            <a:lstStyle/>
            <a:p>
              <a:pPr marL="0" marR="0" lvl="0" indent="0" algn="ctr" rtl="0">
                <a:spcBef>
                  <a:spcPts val="0"/>
                </a:spcBef>
                <a:spcAft>
                  <a:spcPts val="0"/>
                </a:spcAft>
                <a:buNone/>
              </a:pPr>
              <a:r>
                <a:rPr lang="en-US" sz="1867">
                  <a:solidFill>
                    <a:srgbClr val="000000"/>
                  </a:solidFill>
                  <a:latin typeface="Arial"/>
                  <a:ea typeface="Arial"/>
                  <a:cs typeface="Arial"/>
                  <a:sym typeface="Arial"/>
                </a:rPr>
                <a:t>Learning proper weight for each individual feature</a:t>
              </a:r>
              <a:endParaRPr sz="2400">
                <a:solidFill>
                  <a:schemeClr val="dk1"/>
                </a:solidFill>
                <a:latin typeface="Avenir"/>
                <a:ea typeface="Avenir"/>
                <a:cs typeface="Avenir"/>
                <a:sym typeface="Avenir"/>
              </a:endParaRPr>
            </a:p>
          </p:txBody>
        </p:sp>
        <p:cxnSp>
          <p:nvCxnSpPr>
            <p:cNvPr id="272" name="Google Shape;272;p13"/>
            <p:cNvCxnSpPr/>
            <p:nvPr/>
          </p:nvCxnSpPr>
          <p:spPr>
            <a:xfrm flipH="1">
              <a:off x="1763575" y="4797425"/>
              <a:ext cx="182700" cy="503100"/>
            </a:xfrm>
            <a:prstGeom prst="straightConnector1">
              <a:avLst/>
            </a:prstGeom>
            <a:noFill/>
            <a:ln w="28575" cap="flat" cmpd="sng">
              <a:solidFill>
                <a:srgbClr val="7030A0"/>
              </a:solidFill>
              <a:prstDash val="solid"/>
              <a:round/>
              <a:headEnd type="none" w="sm" len="sm"/>
              <a:tailEnd type="none" w="sm" len="sm"/>
            </a:ln>
          </p:spPr>
        </p:cxnSp>
        <p:cxnSp>
          <p:nvCxnSpPr>
            <p:cNvPr id="273" name="Google Shape;273;p13"/>
            <p:cNvCxnSpPr/>
            <p:nvPr/>
          </p:nvCxnSpPr>
          <p:spPr>
            <a:xfrm>
              <a:off x="5076825" y="4797425"/>
              <a:ext cx="182700" cy="576300"/>
            </a:xfrm>
            <a:prstGeom prst="straightConnector1">
              <a:avLst/>
            </a:prstGeom>
            <a:noFill/>
            <a:ln w="28575" cap="flat" cmpd="sng">
              <a:solidFill>
                <a:srgbClr val="7030A0"/>
              </a:solidFill>
              <a:prstDash val="solid"/>
              <a:round/>
              <a:headEnd type="none" w="sm" len="sm"/>
              <a:tailEnd type="none" w="sm" len="sm"/>
            </a:ln>
          </p:spPr>
        </p:cxnSp>
      </p:grpSp>
      <p:pic>
        <p:nvPicPr>
          <p:cNvPr id="274" name="Google Shape;274;p13"/>
          <p:cNvPicPr preferRelativeResize="0"/>
          <p:nvPr/>
        </p:nvPicPr>
        <p:blipFill rotWithShape="1">
          <a:blip r:embed="rId4">
            <a:alphaModFix/>
          </a:blip>
          <a:srcRect/>
          <a:stretch/>
        </p:blipFill>
        <p:spPr>
          <a:xfrm>
            <a:off x="5664133" y="2019066"/>
            <a:ext cx="5607069" cy="552535"/>
          </a:xfrm>
          <a:prstGeom prst="rect">
            <a:avLst/>
          </a:prstGeom>
          <a:noFill/>
          <a:ln>
            <a:noFill/>
          </a:ln>
        </p:spPr>
      </p:pic>
      <p:sp>
        <p:nvSpPr>
          <p:cNvPr id="275" name="Google Shape;275;p13"/>
          <p:cNvSpPr txBox="1"/>
          <p:nvPr/>
        </p:nvSpPr>
        <p:spPr>
          <a:xfrm>
            <a:off x="3789279" y="2562239"/>
            <a:ext cx="1536000" cy="492600"/>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r>
              <a:rPr lang="en-US" sz="2400">
                <a:solidFill>
                  <a:srgbClr val="002060"/>
                </a:solidFill>
                <a:latin typeface="Arial"/>
                <a:ea typeface="Arial"/>
                <a:cs typeface="Arial"/>
                <a:sym typeface="Arial"/>
              </a:rPr>
              <a:t>MRI</a:t>
            </a:r>
            <a:endParaRPr sz="2400">
              <a:solidFill>
                <a:srgbClr val="002060"/>
              </a:solidFill>
              <a:latin typeface="Arial"/>
              <a:ea typeface="Arial"/>
              <a:cs typeface="Arial"/>
              <a:sym typeface="Arial"/>
            </a:endParaRPr>
          </a:p>
        </p:txBody>
      </p:sp>
      <p:sp>
        <p:nvSpPr>
          <p:cNvPr id="276" name="Google Shape;276;p13"/>
          <p:cNvSpPr txBox="1"/>
          <p:nvPr/>
        </p:nvSpPr>
        <p:spPr>
          <a:xfrm>
            <a:off x="6953335" y="2562239"/>
            <a:ext cx="1536000" cy="492600"/>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r>
              <a:rPr lang="en-US" sz="2400">
                <a:solidFill>
                  <a:srgbClr val="002060"/>
                </a:solidFill>
                <a:latin typeface="Arial"/>
                <a:ea typeface="Arial"/>
                <a:cs typeface="Arial"/>
                <a:sym typeface="Arial"/>
              </a:rPr>
              <a:t>SNP</a:t>
            </a:r>
            <a:endParaRPr sz="2400">
              <a:solidFill>
                <a:srgbClr val="002060"/>
              </a:solidFill>
              <a:latin typeface="Arial"/>
              <a:ea typeface="Arial"/>
              <a:cs typeface="Arial"/>
              <a:sym typeface="Arial"/>
            </a:endParaRPr>
          </a:p>
        </p:txBody>
      </p:sp>
      <p:sp>
        <p:nvSpPr>
          <p:cNvPr id="277" name="Google Shape;277;p13"/>
          <p:cNvSpPr txBox="1"/>
          <p:nvPr/>
        </p:nvSpPr>
        <p:spPr>
          <a:xfrm>
            <a:off x="1264741" y="3089201"/>
            <a:ext cx="1536000" cy="492600"/>
          </a:xfrm>
          <a:prstGeom prst="rect">
            <a:avLst/>
          </a:prstGeom>
          <a:noFill/>
          <a:ln>
            <a:noFill/>
          </a:ln>
        </p:spPr>
        <p:txBody>
          <a:bodyPr spcFirstLastPara="1" wrap="square" lIns="121900" tIns="60925" rIns="121900" bIns="60925" anchor="t" anchorCtr="0">
            <a:spAutoFit/>
          </a:bodyPr>
          <a:lstStyle/>
          <a:p>
            <a:pPr marL="0" marR="0" lvl="0" indent="0" algn="r" rtl="0">
              <a:spcBef>
                <a:spcPts val="0"/>
              </a:spcBef>
              <a:spcAft>
                <a:spcPts val="0"/>
              </a:spcAft>
              <a:buNone/>
            </a:pPr>
            <a:r>
              <a:rPr lang="en-US" sz="2400">
                <a:solidFill>
                  <a:srgbClr val="002060"/>
                </a:solidFill>
                <a:latin typeface="Arial"/>
                <a:ea typeface="Arial"/>
                <a:cs typeface="Arial"/>
                <a:sym typeface="Arial"/>
              </a:rPr>
              <a:t>AD</a:t>
            </a:r>
            <a:endParaRPr sz="2400">
              <a:solidFill>
                <a:srgbClr val="002060"/>
              </a:solidFill>
              <a:latin typeface="Arial"/>
              <a:ea typeface="Arial"/>
              <a:cs typeface="Arial"/>
              <a:sym typeface="Arial"/>
            </a:endParaRPr>
          </a:p>
        </p:txBody>
      </p:sp>
      <p:sp>
        <p:nvSpPr>
          <p:cNvPr id="278" name="Google Shape;278;p13"/>
          <p:cNvSpPr txBox="1"/>
          <p:nvPr/>
        </p:nvSpPr>
        <p:spPr>
          <a:xfrm>
            <a:off x="1334725" y="4061508"/>
            <a:ext cx="1536000" cy="492600"/>
          </a:xfrm>
          <a:prstGeom prst="rect">
            <a:avLst/>
          </a:prstGeom>
          <a:noFill/>
          <a:ln>
            <a:noFill/>
          </a:ln>
        </p:spPr>
        <p:txBody>
          <a:bodyPr spcFirstLastPara="1" wrap="square" lIns="121900" tIns="60925" rIns="121900" bIns="60925" anchor="t" anchorCtr="0">
            <a:spAutoFit/>
          </a:bodyPr>
          <a:lstStyle/>
          <a:p>
            <a:pPr marL="0" marR="0" lvl="0" indent="0" algn="r" rtl="0">
              <a:spcBef>
                <a:spcPts val="0"/>
              </a:spcBef>
              <a:spcAft>
                <a:spcPts val="0"/>
              </a:spcAft>
              <a:buNone/>
            </a:pPr>
            <a:r>
              <a:rPr lang="en-US" sz="2400">
                <a:solidFill>
                  <a:srgbClr val="002060"/>
                </a:solidFill>
                <a:latin typeface="Arial"/>
                <a:ea typeface="Arial"/>
                <a:cs typeface="Arial"/>
                <a:sym typeface="Arial"/>
              </a:rPr>
              <a:t>MCI</a:t>
            </a:r>
            <a:endParaRPr sz="2400">
              <a:solidFill>
                <a:srgbClr val="002060"/>
              </a:solidFill>
              <a:latin typeface="Arial"/>
              <a:ea typeface="Arial"/>
              <a:cs typeface="Arial"/>
              <a:sym typeface="Arial"/>
            </a:endParaRPr>
          </a:p>
        </p:txBody>
      </p:sp>
      <p:sp>
        <p:nvSpPr>
          <p:cNvPr id="279" name="Google Shape;279;p13"/>
          <p:cNvSpPr txBox="1"/>
          <p:nvPr/>
        </p:nvSpPr>
        <p:spPr>
          <a:xfrm rot="5400000">
            <a:off x="2250880" y="3657407"/>
            <a:ext cx="672000" cy="369300"/>
          </a:xfrm>
          <a:prstGeom prst="rect">
            <a:avLst/>
          </a:prstGeom>
          <a:noFill/>
          <a:ln>
            <a:noFill/>
          </a:ln>
        </p:spPr>
        <p:txBody>
          <a:bodyPr spcFirstLastPara="1" wrap="square" lIns="121900" tIns="60925" rIns="121900" bIns="60925" anchor="t" anchorCtr="0">
            <a:spAutoFit/>
          </a:bodyPr>
          <a:lstStyle/>
          <a:p>
            <a:pPr marL="0" marR="0" lvl="0" indent="0" algn="ctr" rtl="0">
              <a:spcBef>
                <a:spcPts val="0"/>
              </a:spcBef>
              <a:spcAft>
                <a:spcPts val="0"/>
              </a:spcAft>
              <a:buNone/>
            </a:pPr>
            <a:r>
              <a:rPr lang="en-US" sz="1600" b="1">
                <a:solidFill>
                  <a:srgbClr val="002060"/>
                </a:solidFill>
                <a:latin typeface="Arial"/>
                <a:ea typeface="Arial"/>
                <a:cs typeface="Arial"/>
                <a:sym typeface="Arial"/>
              </a:rPr>
              <a:t>…</a:t>
            </a:r>
            <a:endParaRPr sz="1600" b="1">
              <a:solidFill>
                <a:srgbClr val="00206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1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700"/>
              <a:buFont typeface="Avenir"/>
              <a:buNone/>
            </a:pPr>
            <a:r>
              <a:rPr lang="en-US"/>
              <a:t>Drosophila Gene Expression Image Analysis</a:t>
            </a:r>
            <a:endParaRPr/>
          </a:p>
        </p:txBody>
      </p:sp>
      <p:sp>
        <p:nvSpPr>
          <p:cNvPr id="285" name="Google Shape;285;p14"/>
          <p:cNvSpPr txBox="1">
            <a:spLocks noGrp="1"/>
          </p:cNvSpPr>
          <p:nvPr>
            <p:ph type="body" idx="1"/>
          </p:nvPr>
        </p:nvSpPr>
        <p:spPr>
          <a:xfrm>
            <a:off x="1097280" y="2108201"/>
            <a:ext cx="10058400" cy="3760891"/>
          </a:xfrm>
          <a:prstGeom prst="rect">
            <a:avLst/>
          </a:prstGeom>
          <a:noFill/>
          <a:ln>
            <a:noFill/>
          </a:ln>
        </p:spPr>
        <p:txBody>
          <a:bodyPr spcFirstLastPara="1" wrap="square" lIns="0" tIns="45700" rIns="0" bIns="45700" anchor="t" anchorCtr="0">
            <a:normAutofit/>
          </a:bodyPr>
          <a:lstStyle/>
          <a:p>
            <a:pPr marL="91440" lvl="0" indent="-127000" algn="l" rtl="0">
              <a:lnSpc>
                <a:spcPct val="110000"/>
              </a:lnSpc>
              <a:spcBef>
                <a:spcPts val="0"/>
              </a:spcBef>
              <a:spcAft>
                <a:spcPts val="0"/>
              </a:spcAft>
              <a:buSzPts val="2000"/>
              <a:buChar char=" "/>
            </a:pPr>
            <a:r>
              <a:rPr lang="en-US"/>
              <a:t>The in situ hybridization (ISH) visualizes gene expression patterns to help understand the mechanisms of gene regulation</a:t>
            </a:r>
            <a:endParaRPr/>
          </a:p>
          <a:p>
            <a:pPr marL="91440" lvl="0" indent="0" algn="l" rtl="0">
              <a:lnSpc>
                <a:spcPct val="110000"/>
              </a:lnSpc>
              <a:spcBef>
                <a:spcPts val="1400"/>
              </a:spcBef>
              <a:spcAft>
                <a:spcPts val="0"/>
              </a:spcAft>
              <a:buSzPts val="2000"/>
              <a:buNone/>
            </a:pPr>
            <a:endParaRPr/>
          </a:p>
        </p:txBody>
      </p:sp>
      <p:sp>
        <p:nvSpPr>
          <p:cNvPr id="286" name="Google Shape;286;p14"/>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15</a:t>
            </a:fld>
            <a:endParaRPr/>
          </a:p>
        </p:txBody>
      </p:sp>
      <p:pic>
        <p:nvPicPr>
          <p:cNvPr id="287" name="Google Shape;287;p14"/>
          <p:cNvPicPr preferRelativeResize="0"/>
          <p:nvPr/>
        </p:nvPicPr>
        <p:blipFill rotWithShape="1">
          <a:blip r:embed="rId3">
            <a:alphaModFix/>
          </a:blip>
          <a:srcRect/>
          <a:stretch/>
        </p:blipFill>
        <p:spPr>
          <a:xfrm>
            <a:off x="4459996" y="3321825"/>
            <a:ext cx="7171642" cy="2894244"/>
          </a:xfrm>
          <a:prstGeom prst="rect">
            <a:avLst/>
          </a:prstGeom>
          <a:noFill/>
          <a:ln>
            <a:noFill/>
          </a:ln>
        </p:spPr>
      </p:pic>
      <p:pic>
        <p:nvPicPr>
          <p:cNvPr id="288" name="Google Shape;288;p14"/>
          <p:cNvPicPr preferRelativeResize="0"/>
          <p:nvPr/>
        </p:nvPicPr>
        <p:blipFill rotWithShape="1">
          <a:blip r:embed="rId4">
            <a:alphaModFix/>
          </a:blip>
          <a:srcRect/>
          <a:stretch/>
        </p:blipFill>
        <p:spPr>
          <a:xfrm>
            <a:off x="869375" y="3091050"/>
            <a:ext cx="2831767" cy="3355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5"/>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700"/>
              <a:buFont typeface="Avenir"/>
              <a:buNone/>
            </a:pPr>
            <a:r>
              <a:rPr lang="en-US"/>
              <a:t>Multimodal Network Integration for Classification</a:t>
            </a:r>
            <a:endParaRPr/>
          </a:p>
        </p:txBody>
      </p:sp>
      <p:sp>
        <p:nvSpPr>
          <p:cNvPr id="294" name="Google Shape;294;p15"/>
          <p:cNvSpPr txBox="1">
            <a:spLocks noGrp="1"/>
          </p:cNvSpPr>
          <p:nvPr>
            <p:ph type="body" idx="1"/>
          </p:nvPr>
        </p:nvSpPr>
        <p:spPr>
          <a:xfrm>
            <a:off x="1097280" y="2108201"/>
            <a:ext cx="10058400" cy="3760891"/>
          </a:xfrm>
          <a:prstGeom prst="rect">
            <a:avLst/>
          </a:prstGeom>
          <a:noFill/>
          <a:ln>
            <a:noFill/>
          </a:ln>
        </p:spPr>
        <p:txBody>
          <a:bodyPr spcFirstLastPara="1" wrap="square" lIns="0" tIns="45700" rIns="0" bIns="45700" anchor="t" anchorCtr="0">
            <a:normAutofit/>
          </a:bodyPr>
          <a:lstStyle/>
          <a:p>
            <a:pPr marL="91440" lvl="0" indent="-127000" algn="l" rtl="0">
              <a:lnSpc>
                <a:spcPct val="110000"/>
              </a:lnSpc>
              <a:spcBef>
                <a:spcPts val="0"/>
              </a:spcBef>
              <a:spcAft>
                <a:spcPts val="0"/>
              </a:spcAft>
              <a:buSzPts val="2000"/>
              <a:buChar char=" "/>
            </a:pPr>
            <a:r>
              <a:rPr lang="en-US"/>
              <a:t>For example, integrating heterogeneous brain networks to predict conditions</a:t>
            </a:r>
            <a:endParaRPr/>
          </a:p>
        </p:txBody>
      </p:sp>
      <p:sp>
        <p:nvSpPr>
          <p:cNvPr id="295" name="Google Shape;295;p15"/>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16</a:t>
            </a:fld>
            <a:endParaRPr/>
          </a:p>
        </p:txBody>
      </p:sp>
      <p:pic>
        <p:nvPicPr>
          <p:cNvPr id="296" name="Google Shape;296;p15"/>
          <p:cNvPicPr preferRelativeResize="0"/>
          <p:nvPr/>
        </p:nvPicPr>
        <p:blipFill rotWithShape="1">
          <a:blip r:embed="rId3">
            <a:alphaModFix/>
          </a:blip>
          <a:srcRect/>
          <a:stretch/>
        </p:blipFill>
        <p:spPr>
          <a:xfrm>
            <a:off x="2383750" y="2650713"/>
            <a:ext cx="7485451" cy="1754275"/>
          </a:xfrm>
          <a:prstGeom prst="rect">
            <a:avLst/>
          </a:prstGeom>
          <a:noFill/>
          <a:ln>
            <a:noFill/>
          </a:ln>
        </p:spPr>
      </p:pic>
      <p:pic>
        <p:nvPicPr>
          <p:cNvPr id="297" name="Google Shape;297;p15"/>
          <p:cNvPicPr preferRelativeResize="0"/>
          <p:nvPr/>
        </p:nvPicPr>
        <p:blipFill rotWithShape="1">
          <a:blip r:embed="rId4">
            <a:alphaModFix/>
          </a:blip>
          <a:srcRect/>
          <a:stretch/>
        </p:blipFill>
        <p:spPr>
          <a:xfrm>
            <a:off x="1272375" y="4622975"/>
            <a:ext cx="4680799" cy="1882249"/>
          </a:xfrm>
          <a:prstGeom prst="rect">
            <a:avLst/>
          </a:prstGeom>
          <a:noFill/>
          <a:ln>
            <a:noFill/>
          </a:ln>
        </p:spPr>
      </p:pic>
      <p:pic>
        <p:nvPicPr>
          <p:cNvPr id="298" name="Google Shape;298;p15"/>
          <p:cNvPicPr preferRelativeResize="0"/>
          <p:nvPr/>
        </p:nvPicPr>
        <p:blipFill rotWithShape="1">
          <a:blip r:embed="rId5">
            <a:alphaModFix/>
          </a:blip>
          <a:srcRect/>
          <a:stretch/>
        </p:blipFill>
        <p:spPr>
          <a:xfrm>
            <a:off x="7546724" y="4564599"/>
            <a:ext cx="3117151" cy="22112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6"/>
          <p:cNvSpPr txBox="1">
            <a:spLocks noGrp="1"/>
          </p:cNvSpPr>
          <p:nvPr>
            <p:ph type="title"/>
          </p:nvPr>
        </p:nvSpPr>
        <p:spPr>
          <a:xfrm>
            <a:off x="1097280" y="286603"/>
            <a:ext cx="10058400" cy="1450757"/>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Clr>
                <a:srgbClr val="3F3F3F"/>
              </a:buClr>
              <a:buSzPct val="111111"/>
              <a:buFont typeface="Avenir"/>
              <a:buNone/>
            </a:pPr>
            <a:r>
              <a:rPr lang="en-US"/>
              <a:t>Integrating Heterogeneous Brain Networks</a:t>
            </a:r>
            <a:endParaRPr/>
          </a:p>
        </p:txBody>
      </p:sp>
      <p:grpSp>
        <p:nvGrpSpPr>
          <p:cNvPr id="304" name="Google Shape;304;p16"/>
          <p:cNvGrpSpPr/>
          <p:nvPr/>
        </p:nvGrpSpPr>
        <p:grpSpPr>
          <a:xfrm>
            <a:off x="1097280" y="2108201"/>
            <a:ext cx="10058399" cy="3760890"/>
            <a:chOff x="0" y="0"/>
            <a:chExt cx="10058399" cy="3760890"/>
          </a:xfrm>
        </p:grpSpPr>
        <p:cxnSp>
          <p:nvCxnSpPr>
            <p:cNvPr id="305" name="Google Shape;305;p16"/>
            <p:cNvCxnSpPr/>
            <p:nvPr/>
          </p:nvCxnSpPr>
          <p:spPr>
            <a:xfrm>
              <a:off x="0" y="0"/>
              <a:ext cx="10058399" cy="0"/>
            </a:xfrm>
            <a:prstGeom prst="straightConnector1">
              <a:avLst/>
            </a:prstGeom>
            <a:solidFill>
              <a:schemeClr val="accent1"/>
            </a:solidFill>
            <a:ln w="15875" cap="flat" cmpd="sng">
              <a:solidFill>
                <a:schemeClr val="accent1"/>
              </a:solidFill>
              <a:prstDash val="solid"/>
              <a:round/>
              <a:headEnd type="none" w="sm" len="sm"/>
              <a:tailEnd type="none" w="sm" len="sm"/>
            </a:ln>
          </p:spPr>
        </p:cxnSp>
        <p:sp>
          <p:nvSpPr>
            <p:cNvPr id="306" name="Google Shape;306;p16"/>
            <p:cNvSpPr/>
            <p:nvPr/>
          </p:nvSpPr>
          <p:spPr>
            <a:xfrm>
              <a:off x="0" y="0"/>
              <a:ext cx="10058399" cy="94022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6"/>
            <p:cNvSpPr txBox="1"/>
            <p:nvPr/>
          </p:nvSpPr>
          <p:spPr>
            <a:xfrm>
              <a:off x="0" y="0"/>
              <a:ext cx="10058399" cy="940222"/>
            </a:xfrm>
            <a:prstGeom prst="rect">
              <a:avLst/>
            </a:prstGeom>
            <a:noFill/>
            <a:ln>
              <a:noFill/>
            </a:ln>
          </p:spPr>
          <p:txBody>
            <a:bodyPr spcFirstLastPara="1" wrap="square" lIns="72375" tIns="72375" rIns="72375" bIns="72375" anchor="t" anchorCtr="0">
              <a:noAutofit/>
            </a:bodyPr>
            <a:lstStyle/>
            <a:p>
              <a:pPr marL="0" marR="0" lvl="0" indent="0" algn="l" rtl="0">
                <a:lnSpc>
                  <a:spcPct val="90000"/>
                </a:lnSpc>
                <a:spcBef>
                  <a:spcPts val="0"/>
                </a:spcBef>
                <a:spcAft>
                  <a:spcPts val="0"/>
                </a:spcAft>
                <a:buClr>
                  <a:schemeClr val="dk1"/>
                </a:buClr>
                <a:buSzPts val="1900"/>
                <a:buFont typeface="Avenir"/>
                <a:buNone/>
              </a:pPr>
              <a:r>
                <a:rPr lang="en-US" sz="1900">
                  <a:solidFill>
                    <a:schemeClr val="dk1"/>
                  </a:solidFill>
                  <a:latin typeface="Avenir"/>
                  <a:ea typeface="Avenir"/>
                  <a:cs typeface="Avenir"/>
                  <a:sym typeface="Avenir"/>
                </a:rPr>
                <a:t>Many mental disorders are degenerative, and clinical measures can better capture the progress</a:t>
              </a:r>
              <a:endParaRPr sz="1900">
                <a:solidFill>
                  <a:schemeClr val="dk1"/>
                </a:solidFill>
                <a:latin typeface="Avenir"/>
                <a:ea typeface="Avenir"/>
                <a:cs typeface="Avenir"/>
                <a:sym typeface="Avenir"/>
              </a:endParaRPr>
            </a:p>
          </p:txBody>
        </p:sp>
        <p:cxnSp>
          <p:nvCxnSpPr>
            <p:cNvPr id="308" name="Google Shape;308;p16"/>
            <p:cNvCxnSpPr/>
            <p:nvPr/>
          </p:nvCxnSpPr>
          <p:spPr>
            <a:xfrm>
              <a:off x="0" y="940222"/>
              <a:ext cx="10058399" cy="0"/>
            </a:xfrm>
            <a:prstGeom prst="straightConnector1">
              <a:avLst/>
            </a:prstGeom>
            <a:solidFill>
              <a:schemeClr val="accent1"/>
            </a:solidFill>
            <a:ln w="15875" cap="flat" cmpd="sng">
              <a:solidFill>
                <a:schemeClr val="accent1"/>
              </a:solidFill>
              <a:prstDash val="solid"/>
              <a:round/>
              <a:headEnd type="none" w="sm" len="sm"/>
              <a:tailEnd type="none" w="sm" len="sm"/>
            </a:ln>
          </p:spPr>
        </p:cxnSp>
        <p:sp>
          <p:nvSpPr>
            <p:cNvPr id="309" name="Google Shape;309;p16"/>
            <p:cNvSpPr/>
            <p:nvPr/>
          </p:nvSpPr>
          <p:spPr>
            <a:xfrm>
              <a:off x="0" y="940222"/>
              <a:ext cx="10058399" cy="94022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6"/>
            <p:cNvSpPr txBox="1"/>
            <p:nvPr/>
          </p:nvSpPr>
          <p:spPr>
            <a:xfrm>
              <a:off x="0" y="940222"/>
              <a:ext cx="10058399" cy="940222"/>
            </a:xfrm>
            <a:prstGeom prst="rect">
              <a:avLst/>
            </a:prstGeom>
            <a:noFill/>
            <a:ln>
              <a:noFill/>
            </a:ln>
          </p:spPr>
          <p:txBody>
            <a:bodyPr spcFirstLastPara="1" wrap="square" lIns="72375" tIns="72375" rIns="72375" bIns="72375" anchor="t" anchorCtr="0">
              <a:noAutofit/>
            </a:bodyPr>
            <a:lstStyle/>
            <a:p>
              <a:pPr marL="0" marR="0" lvl="0" indent="0" algn="l" rtl="0">
                <a:lnSpc>
                  <a:spcPct val="90000"/>
                </a:lnSpc>
                <a:spcBef>
                  <a:spcPts val="0"/>
                </a:spcBef>
                <a:spcAft>
                  <a:spcPts val="0"/>
                </a:spcAft>
                <a:buClr>
                  <a:schemeClr val="dk1"/>
                </a:buClr>
                <a:buSzPts val="1900"/>
                <a:buFont typeface="Avenir"/>
                <a:buNone/>
              </a:pPr>
              <a:r>
                <a:rPr lang="en-US" sz="1900">
                  <a:solidFill>
                    <a:schemeClr val="dk1"/>
                  </a:solidFill>
                  <a:latin typeface="Avenir"/>
                  <a:ea typeface="Avenir"/>
                  <a:cs typeface="Avenir"/>
                  <a:sym typeface="Avenir"/>
                </a:rPr>
                <a:t>Multi-view brain networks can provide complementary viewpoint</a:t>
              </a:r>
              <a:endParaRPr sz="1900">
                <a:solidFill>
                  <a:schemeClr val="dk1"/>
                </a:solidFill>
                <a:latin typeface="Avenir"/>
                <a:ea typeface="Avenir"/>
                <a:cs typeface="Avenir"/>
                <a:sym typeface="Avenir"/>
              </a:endParaRPr>
            </a:p>
          </p:txBody>
        </p:sp>
        <p:cxnSp>
          <p:nvCxnSpPr>
            <p:cNvPr id="311" name="Google Shape;311;p16"/>
            <p:cNvCxnSpPr/>
            <p:nvPr/>
          </p:nvCxnSpPr>
          <p:spPr>
            <a:xfrm>
              <a:off x="0" y="1880445"/>
              <a:ext cx="10058399" cy="0"/>
            </a:xfrm>
            <a:prstGeom prst="straightConnector1">
              <a:avLst/>
            </a:prstGeom>
            <a:solidFill>
              <a:schemeClr val="accent1"/>
            </a:solidFill>
            <a:ln w="15875" cap="flat" cmpd="sng">
              <a:solidFill>
                <a:schemeClr val="accent1"/>
              </a:solidFill>
              <a:prstDash val="solid"/>
              <a:round/>
              <a:headEnd type="none" w="sm" len="sm"/>
              <a:tailEnd type="none" w="sm" len="sm"/>
            </a:ln>
          </p:spPr>
        </p:cxnSp>
        <p:sp>
          <p:nvSpPr>
            <p:cNvPr id="312" name="Google Shape;312;p16"/>
            <p:cNvSpPr/>
            <p:nvPr/>
          </p:nvSpPr>
          <p:spPr>
            <a:xfrm>
              <a:off x="0" y="1880445"/>
              <a:ext cx="10058399" cy="94022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6"/>
            <p:cNvSpPr txBox="1"/>
            <p:nvPr/>
          </p:nvSpPr>
          <p:spPr>
            <a:xfrm>
              <a:off x="0" y="1880445"/>
              <a:ext cx="10058399" cy="940222"/>
            </a:xfrm>
            <a:prstGeom prst="rect">
              <a:avLst/>
            </a:prstGeom>
            <a:noFill/>
            <a:ln>
              <a:noFill/>
            </a:ln>
          </p:spPr>
          <p:txBody>
            <a:bodyPr spcFirstLastPara="1" wrap="square" lIns="72375" tIns="72375" rIns="72375" bIns="72375" anchor="t" anchorCtr="0">
              <a:noAutofit/>
            </a:bodyPr>
            <a:lstStyle/>
            <a:p>
              <a:pPr marL="0" marR="0" lvl="0" indent="0" algn="l" rtl="0">
                <a:lnSpc>
                  <a:spcPct val="90000"/>
                </a:lnSpc>
                <a:spcBef>
                  <a:spcPts val="0"/>
                </a:spcBef>
                <a:spcAft>
                  <a:spcPts val="0"/>
                </a:spcAft>
                <a:buClr>
                  <a:schemeClr val="dk1"/>
                </a:buClr>
                <a:buSzPts val="1900"/>
                <a:buFont typeface="Avenir"/>
                <a:buNone/>
              </a:pPr>
              <a:r>
                <a:rPr lang="en-US" sz="1900">
                  <a:solidFill>
                    <a:schemeClr val="dk1"/>
                  </a:solidFill>
                  <a:latin typeface="Avenir"/>
                  <a:ea typeface="Avenir"/>
                  <a:cs typeface="Avenir"/>
                  <a:sym typeface="Avenir"/>
                </a:rPr>
                <a:t>We learn the representations for multi-view brain networks, then make predictions, e.g. predicting the medical scores using the data from the Parkinsons Progression Markers Initiative </a:t>
              </a:r>
              <a:endParaRPr sz="1900">
                <a:solidFill>
                  <a:schemeClr val="dk1"/>
                </a:solidFill>
                <a:latin typeface="Avenir"/>
                <a:ea typeface="Avenir"/>
                <a:cs typeface="Avenir"/>
                <a:sym typeface="Avenir"/>
              </a:endParaRPr>
            </a:p>
          </p:txBody>
        </p:sp>
        <p:cxnSp>
          <p:nvCxnSpPr>
            <p:cNvPr id="314" name="Google Shape;314;p16"/>
            <p:cNvCxnSpPr/>
            <p:nvPr/>
          </p:nvCxnSpPr>
          <p:spPr>
            <a:xfrm>
              <a:off x="0" y="2820668"/>
              <a:ext cx="10058399" cy="0"/>
            </a:xfrm>
            <a:prstGeom prst="straightConnector1">
              <a:avLst/>
            </a:prstGeom>
            <a:solidFill>
              <a:schemeClr val="accent1"/>
            </a:solidFill>
            <a:ln w="15875" cap="flat" cmpd="sng">
              <a:solidFill>
                <a:schemeClr val="accent1"/>
              </a:solidFill>
              <a:prstDash val="solid"/>
              <a:round/>
              <a:headEnd type="none" w="sm" len="sm"/>
              <a:tailEnd type="none" w="sm" len="sm"/>
            </a:ln>
          </p:spPr>
        </p:cxnSp>
        <p:sp>
          <p:nvSpPr>
            <p:cNvPr id="315" name="Google Shape;315;p16"/>
            <p:cNvSpPr/>
            <p:nvPr/>
          </p:nvSpPr>
          <p:spPr>
            <a:xfrm>
              <a:off x="0" y="2820668"/>
              <a:ext cx="10058399" cy="94022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6"/>
            <p:cNvSpPr txBox="1"/>
            <p:nvPr/>
          </p:nvSpPr>
          <p:spPr>
            <a:xfrm>
              <a:off x="0" y="2820668"/>
              <a:ext cx="10058399" cy="940222"/>
            </a:xfrm>
            <a:prstGeom prst="rect">
              <a:avLst/>
            </a:prstGeom>
            <a:noFill/>
            <a:ln>
              <a:noFill/>
            </a:ln>
          </p:spPr>
          <p:txBody>
            <a:bodyPr spcFirstLastPara="1" wrap="square" lIns="72375" tIns="72375" rIns="72375" bIns="72375" anchor="t" anchorCtr="0">
              <a:noAutofit/>
            </a:bodyPr>
            <a:lstStyle/>
            <a:p>
              <a:pPr marL="0" marR="0" lvl="0" indent="0" algn="l" rtl="0">
                <a:lnSpc>
                  <a:spcPct val="90000"/>
                </a:lnSpc>
                <a:spcBef>
                  <a:spcPts val="0"/>
                </a:spcBef>
                <a:spcAft>
                  <a:spcPts val="0"/>
                </a:spcAft>
                <a:buClr>
                  <a:schemeClr val="dk1"/>
                </a:buClr>
                <a:buSzPts val="1900"/>
                <a:buFont typeface="Avenir"/>
                <a:buNone/>
              </a:pPr>
              <a:r>
                <a:rPr lang="en-US" sz="1900">
                  <a:solidFill>
                    <a:schemeClr val="dk1"/>
                  </a:solidFill>
                  <a:latin typeface="Avenir"/>
                  <a:ea typeface="Avenir"/>
                  <a:cs typeface="Avenir"/>
                  <a:sym typeface="Avenir"/>
                </a:rPr>
                <a:t>An adaptive pooling scheme in graph convolutional network is proposed</a:t>
              </a:r>
              <a:endParaRPr sz="1900">
                <a:solidFill>
                  <a:schemeClr val="dk1"/>
                </a:solidFill>
                <a:latin typeface="Avenir"/>
                <a:ea typeface="Avenir"/>
                <a:cs typeface="Avenir"/>
                <a:sym typeface="Avenir"/>
              </a:endParaRPr>
            </a:p>
          </p:txBody>
        </p:sp>
      </p:grpSp>
      <p:sp>
        <p:nvSpPr>
          <p:cNvPr id="317" name="Google Shape;317;p16"/>
          <p:cNvSpPr txBox="1">
            <a:spLocks noGrp="1"/>
          </p:cNvSpPr>
          <p:nvPr>
            <p:ph type="sldNum" idx="12"/>
          </p:nvPr>
        </p:nvSpPr>
        <p:spPr>
          <a:xfrm>
            <a:off x="10993582" y="6446838"/>
            <a:ext cx="780010" cy="365125"/>
          </a:xfrm>
          <a:prstGeom prst="rect">
            <a:avLst/>
          </a:prstGeom>
          <a:noFill/>
          <a:ln>
            <a:noFill/>
          </a:ln>
        </p:spPr>
        <p:txBody>
          <a:bodyPr spcFirstLastPara="1" wrap="square" lIns="121900" tIns="121900" rIns="121900" bIns="121900" anchor="ctr" anchorCtr="0">
            <a:normAutofit lnSpcReduction="10000"/>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17"/>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700"/>
              <a:buFont typeface="Avenir"/>
              <a:buNone/>
            </a:pPr>
            <a:r>
              <a:rPr lang="en-US"/>
              <a:t>Methodology: Formulation</a:t>
            </a:r>
            <a:endParaRPr/>
          </a:p>
        </p:txBody>
      </p:sp>
      <p:sp>
        <p:nvSpPr>
          <p:cNvPr id="323" name="Google Shape;323;p17"/>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18</a:t>
            </a:fld>
            <a:endParaRPr/>
          </a:p>
        </p:txBody>
      </p:sp>
      <p:pic>
        <p:nvPicPr>
          <p:cNvPr id="324" name="Google Shape;324;p17"/>
          <p:cNvPicPr preferRelativeResize="0">
            <a:picLocks noGrp="1"/>
          </p:cNvPicPr>
          <p:nvPr>
            <p:ph type="body" idx="1"/>
          </p:nvPr>
        </p:nvPicPr>
        <p:blipFill rotWithShape="1">
          <a:blip r:embed="rId3">
            <a:alphaModFix/>
          </a:blip>
          <a:srcRect/>
          <a:stretch/>
        </p:blipFill>
        <p:spPr>
          <a:xfrm>
            <a:off x="2066724" y="2108200"/>
            <a:ext cx="8118877" cy="376078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8"/>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700"/>
              <a:buFont typeface="Avenir"/>
              <a:buNone/>
            </a:pPr>
            <a:r>
              <a:rPr lang="en-US"/>
              <a:t>Methodology: Architecture</a:t>
            </a:r>
            <a:endParaRPr/>
          </a:p>
        </p:txBody>
      </p:sp>
      <p:sp>
        <p:nvSpPr>
          <p:cNvPr id="330" name="Google Shape;330;p18"/>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19</a:t>
            </a:fld>
            <a:endParaRPr/>
          </a:p>
        </p:txBody>
      </p:sp>
      <p:pic>
        <p:nvPicPr>
          <p:cNvPr id="331" name="Google Shape;331;p18"/>
          <p:cNvPicPr preferRelativeResize="0">
            <a:picLocks noGrp="1"/>
          </p:cNvPicPr>
          <p:nvPr>
            <p:ph type="body" idx="1"/>
          </p:nvPr>
        </p:nvPicPr>
        <p:blipFill rotWithShape="1">
          <a:blip r:embed="rId3">
            <a:alphaModFix/>
          </a:blip>
          <a:srcRect/>
          <a:stretch/>
        </p:blipFill>
        <p:spPr>
          <a:xfrm>
            <a:off x="2225425" y="2195750"/>
            <a:ext cx="7802100" cy="4116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700"/>
              <a:buFont typeface="Avenir"/>
              <a:buNone/>
            </a:pPr>
            <a:r>
              <a:rPr lang="en-US"/>
              <a:t>Definition of medicine over time</a:t>
            </a:r>
            <a:endParaRPr/>
          </a:p>
        </p:txBody>
      </p:sp>
      <p:grpSp>
        <p:nvGrpSpPr>
          <p:cNvPr id="113" name="Google Shape;113;p2"/>
          <p:cNvGrpSpPr/>
          <p:nvPr/>
        </p:nvGrpSpPr>
        <p:grpSpPr>
          <a:xfrm>
            <a:off x="1096963" y="2108200"/>
            <a:ext cx="10058399" cy="3760787"/>
            <a:chOff x="0" y="0"/>
            <a:chExt cx="10058399" cy="3760787"/>
          </a:xfrm>
        </p:grpSpPr>
        <p:sp>
          <p:nvSpPr>
            <p:cNvPr id="114" name="Google Shape;114;p2"/>
            <p:cNvSpPr/>
            <p:nvPr/>
          </p:nvSpPr>
          <p:spPr>
            <a:xfrm>
              <a:off x="0" y="1128236"/>
              <a:ext cx="10058399" cy="1504315"/>
            </a:xfrm>
            <a:prstGeom prst="notchedRightArrow">
              <a:avLst>
                <a:gd name="adj1" fmla="val 50000"/>
                <a:gd name="adj2" fmla="val 50000"/>
              </a:avLst>
            </a:prstGeom>
            <a:solidFill>
              <a:srgbClr val="F6CE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978" y="0"/>
              <a:ext cx="1739346" cy="15043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txBox="1"/>
            <p:nvPr/>
          </p:nvSpPr>
          <p:spPr>
            <a:xfrm>
              <a:off x="3978" y="0"/>
              <a:ext cx="1739346" cy="1504315"/>
            </a:xfrm>
            <a:prstGeom prst="rect">
              <a:avLst/>
            </a:prstGeom>
            <a:noFill/>
            <a:ln>
              <a:noFill/>
            </a:ln>
          </p:spPr>
          <p:txBody>
            <a:bodyPr spcFirstLastPara="1" wrap="square" lIns="113775" tIns="113775" rIns="113775" bIns="113775" anchor="b" anchorCtr="0">
              <a:noAutofit/>
            </a:bodyPr>
            <a:lstStyle/>
            <a:p>
              <a:pPr marL="0" marR="0" lvl="0" indent="0" algn="ctr" rtl="0">
                <a:lnSpc>
                  <a:spcPct val="90000"/>
                </a:lnSpc>
                <a:spcBef>
                  <a:spcPts val="0"/>
                </a:spcBef>
                <a:spcAft>
                  <a:spcPts val="0"/>
                </a:spcAft>
                <a:buClr>
                  <a:schemeClr val="dk1"/>
                </a:buClr>
                <a:buSzPts val="1600"/>
                <a:buFont typeface="Avenir"/>
                <a:buNone/>
              </a:pPr>
              <a:r>
                <a:rPr lang="en-US" sz="1600" b="1" i="0" u="none" strike="noStrike" cap="none">
                  <a:solidFill>
                    <a:schemeClr val="dk1"/>
                  </a:solidFill>
                  <a:latin typeface="Avenir"/>
                  <a:ea typeface="Avenir"/>
                  <a:cs typeface="Avenir"/>
                  <a:sym typeface="Avenir"/>
                </a:rPr>
                <a:t>1700</a:t>
              </a:r>
              <a:endParaRPr/>
            </a:p>
            <a:p>
              <a:pPr marL="0" marR="0" lvl="0" indent="0" algn="ctr" rtl="0">
                <a:lnSpc>
                  <a:spcPct val="90000"/>
                </a:lnSpc>
                <a:spcBef>
                  <a:spcPts val="560"/>
                </a:spcBef>
                <a:spcAft>
                  <a:spcPts val="0"/>
                </a:spcAft>
                <a:buClr>
                  <a:schemeClr val="dk1"/>
                </a:buClr>
                <a:buSzPts val="1600"/>
                <a:buFont typeface="Avenir"/>
                <a:buNone/>
              </a:pPr>
              <a:r>
                <a:rPr lang="en-US" sz="1600" b="0" i="0" u="none" strike="noStrike" cap="none">
                  <a:solidFill>
                    <a:schemeClr val="dk1"/>
                  </a:solidFill>
                  <a:latin typeface="Avenir"/>
                  <a:ea typeface="Avenir"/>
                  <a:cs typeface="Avenir"/>
                  <a:sym typeface="Avenir"/>
                </a:rPr>
                <a:t>Scientific method applied to medicine</a:t>
              </a:r>
              <a:endParaRPr/>
            </a:p>
          </p:txBody>
        </p:sp>
        <p:sp>
          <p:nvSpPr>
            <p:cNvPr id="117" name="Google Shape;117;p2"/>
            <p:cNvSpPr/>
            <p:nvPr/>
          </p:nvSpPr>
          <p:spPr>
            <a:xfrm>
              <a:off x="685612" y="1692354"/>
              <a:ext cx="376078" cy="376078"/>
            </a:xfrm>
            <a:prstGeom prst="ellipse">
              <a:avLst/>
            </a:prstGeom>
            <a:solidFill>
              <a:schemeClr val="accent1"/>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830292" y="2256472"/>
              <a:ext cx="1739346" cy="15043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txBox="1"/>
            <p:nvPr/>
          </p:nvSpPr>
          <p:spPr>
            <a:xfrm>
              <a:off x="1830292" y="2256472"/>
              <a:ext cx="1739346" cy="1504315"/>
            </a:xfrm>
            <a:prstGeom prst="rect">
              <a:avLst/>
            </a:prstGeom>
            <a:noFill/>
            <a:ln>
              <a:noFill/>
            </a:ln>
          </p:spPr>
          <p:txBody>
            <a:bodyPr spcFirstLastPara="1" wrap="square" lIns="113775" tIns="113775" rIns="113775" bIns="113775" anchor="t" anchorCtr="0">
              <a:noAutofit/>
            </a:bodyPr>
            <a:lstStyle/>
            <a:p>
              <a:pPr marL="0" marR="0" lvl="0" indent="0" algn="ctr" rtl="0">
                <a:lnSpc>
                  <a:spcPct val="90000"/>
                </a:lnSpc>
                <a:spcBef>
                  <a:spcPts val="0"/>
                </a:spcBef>
                <a:spcAft>
                  <a:spcPts val="0"/>
                </a:spcAft>
                <a:buClr>
                  <a:schemeClr val="dk1"/>
                </a:buClr>
                <a:buSzPts val="1600"/>
                <a:buFont typeface="Avenir"/>
                <a:buNone/>
              </a:pPr>
              <a:r>
                <a:rPr lang="en-US" sz="1600" b="1" i="0" u="none" strike="noStrike" cap="none">
                  <a:solidFill>
                    <a:schemeClr val="dk1"/>
                  </a:solidFill>
                  <a:latin typeface="Avenir"/>
                  <a:ea typeface="Avenir"/>
                  <a:cs typeface="Avenir"/>
                  <a:sym typeface="Avenir"/>
                </a:rPr>
                <a:t>1990</a:t>
              </a:r>
              <a:endParaRPr/>
            </a:p>
            <a:p>
              <a:pPr marL="0" marR="0" lvl="0" indent="0" algn="ctr" rtl="0">
                <a:lnSpc>
                  <a:spcPct val="90000"/>
                </a:lnSpc>
                <a:spcBef>
                  <a:spcPts val="560"/>
                </a:spcBef>
                <a:spcAft>
                  <a:spcPts val="0"/>
                </a:spcAft>
                <a:buClr>
                  <a:schemeClr val="dk1"/>
                </a:buClr>
                <a:buSzPts val="1600"/>
                <a:buFont typeface="Avenir"/>
                <a:buNone/>
              </a:pPr>
              <a:r>
                <a:rPr lang="en-US" sz="1600" b="0" i="0" u="none" strike="noStrike" cap="none">
                  <a:solidFill>
                    <a:schemeClr val="dk1"/>
                  </a:solidFill>
                  <a:latin typeface="Avenir"/>
                  <a:ea typeface="Avenir"/>
                  <a:cs typeface="Avenir"/>
                  <a:sym typeface="Avenir"/>
                </a:rPr>
                <a:t>Evidence-Based Medicine</a:t>
              </a:r>
              <a:endParaRPr/>
            </a:p>
          </p:txBody>
        </p:sp>
        <p:sp>
          <p:nvSpPr>
            <p:cNvPr id="120" name="Google Shape;120;p2"/>
            <p:cNvSpPr/>
            <p:nvPr/>
          </p:nvSpPr>
          <p:spPr>
            <a:xfrm>
              <a:off x="2511926" y="1692354"/>
              <a:ext cx="376078" cy="376078"/>
            </a:xfrm>
            <a:prstGeom prst="ellipse">
              <a:avLst/>
            </a:prstGeom>
            <a:solidFill>
              <a:schemeClr val="accent1"/>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3656606" y="0"/>
              <a:ext cx="1739346" cy="15043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txBox="1"/>
            <p:nvPr/>
          </p:nvSpPr>
          <p:spPr>
            <a:xfrm>
              <a:off x="3656606" y="0"/>
              <a:ext cx="1739346" cy="1504315"/>
            </a:xfrm>
            <a:prstGeom prst="rect">
              <a:avLst/>
            </a:prstGeom>
            <a:noFill/>
            <a:ln>
              <a:noFill/>
            </a:ln>
          </p:spPr>
          <p:txBody>
            <a:bodyPr spcFirstLastPara="1" wrap="square" lIns="113775" tIns="113775" rIns="113775" bIns="113775" anchor="b" anchorCtr="0">
              <a:noAutofit/>
            </a:bodyPr>
            <a:lstStyle/>
            <a:p>
              <a:pPr marL="0" marR="0" lvl="0" indent="0" algn="ctr" rtl="0">
                <a:lnSpc>
                  <a:spcPct val="90000"/>
                </a:lnSpc>
                <a:spcBef>
                  <a:spcPts val="0"/>
                </a:spcBef>
                <a:spcAft>
                  <a:spcPts val="0"/>
                </a:spcAft>
                <a:buClr>
                  <a:schemeClr val="dk1"/>
                </a:buClr>
                <a:buSzPts val="1600"/>
                <a:buFont typeface="Avenir"/>
                <a:buNone/>
              </a:pPr>
              <a:r>
                <a:rPr lang="en-US" sz="1600" b="1" i="0" u="none" strike="noStrike" cap="none">
                  <a:solidFill>
                    <a:schemeClr val="dk1"/>
                  </a:solidFill>
                  <a:latin typeface="Avenir"/>
                  <a:ea typeface="Avenir"/>
                  <a:cs typeface="Avenir"/>
                  <a:sym typeface="Avenir"/>
                </a:rPr>
                <a:t>1996</a:t>
              </a:r>
              <a:endParaRPr/>
            </a:p>
            <a:p>
              <a:pPr marL="0" marR="0" lvl="0" indent="0" algn="ctr" rtl="0">
                <a:lnSpc>
                  <a:spcPct val="90000"/>
                </a:lnSpc>
                <a:spcBef>
                  <a:spcPts val="560"/>
                </a:spcBef>
                <a:spcAft>
                  <a:spcPts val="0"/>
                </a:spcAft>
                <a:buClr>
                  <a:schemeClr val="dk1"/>
                </a:buClr>
                <a:buSzPts val="1600"/>
                <a:buFont typeface="Avenir"/>
                <a:buNone/>
              </a:pPr>
              <a:r>
                <a:rPr lang="en-US" sz="1600" b="0" i="0" u="none" strike="noStrike" cap="none">
                  <a:solidFill>
                    <a:schemeClr val="dk1"/>
                  </a:solidFill>
                  <a:latin typeface="Avenir"/>
                  <a:ea typeface="Avenir"/>
                  <a:cs typeface="Avenir"/>
                  <a:sym typeface="Avenir"/>
                </a:rPr>
                <a:t>Heterogeneity in patients</a:t>
              </a:r>
              <a:endParaRPr/>
            </a:p>
          </p:txBody>
        </p:sp>
        <p:sp>
          <p:nvSpPr>
            <p:cNvPr id="123" name="Google Shape;123;p2"/>
            <p:cNvSpPr/>
            <p:nvPr/>
          </p:nvSpPr>
          <p:spPr>
            <a:xfrm>
              <a:off x="4338240" y="1692354"/>
              <a:ext cx="376078" cy="376078"/>
            </a:xfrm>
            <a:prstGeom prst="ellipse">
              <a:avLst/>
            </a:prstGeom>
            <a:solidFill>
              <a:schemeClr val="accent1"/>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5482920" y="2256472"/>
              <a:ext cx="1739346" cy="15043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txBox="1"/>
            <p:nvPr/>
          </p:nvSpPr>
          <p:spPr>
            <a:xfrm>
              <a:off x="5482920" y="2256472"/>
              <a:ext cx="1739346" cy="1504315"/>
            </a:xfrm>
            <a:prstGeom prst="rect">
              <a:avLst/>
            </a:prstGeom>
            <a:noFill/>
            <a:ln>
              <a:noFill/>
            </a:ln>
          </p:spPr>
          <p:txBody>
            <a:bodyPr spcFirstLastPara="1" wrap="square" lIns="113775" tIns="113775" rIns="113775" bIns="113775" anchor="t" anchorCtr="0">
              <a:noAutofit/>
            </a:bodyPr>
            <a:lstStyle/>
            <a:p>
              <a:pPr marL="0" marR="0" lvl="0" indent="0" algn="ctr" rtl="0">
                <a:lnSpc>
                  <a:spcPct val="90000"/>
                </a:lnSpc>
                <a:spcBef>
                  <a:spcPts val="0"/>
                </a:spcBef>
                <a:spcAft>
                  <a:spcPts val="0"/>
                </a:spcAft>
                <a:buClr>
                  <a:schemeClr val="dk1"/>
                </a:buClr>
                <a:buSzPts val="1600"/>
                <a:buFont typeface="Avenir"/>
                <a:buNone/>
              </a:pPr>
              <a:r>
                <a:rPr lang="en-US" sz="1600" b="1" i="0" u="none" strike="noStrike" cap="none">
                  <a:solidFill>
                    <a:schemeClr val="dk1"/>
                  </a:solidFill>
                  <a:latin typeface="Avenir"/>
                  <a:ea typeface="Avenir"/>
                  <a:cs typeface="Avenir"/>
                  <a:sym typeface="Avenir"/>
                </a:rPr>
                <a:t>2004</a:t>
              </a:r>
              <a:endParaRPr/>
            </a:p>
            <a:p>
              <a:pPr marL="0" marR="0" lvl="0" indent="0" algn="ctr" rtl="0">
                <a:lnSpc>
                  <a:spcPct val="90000"/>
                </a:lnSpc>
                <a:spcBef>
                  <a:spcPts val="560"/>
                </a:spcBef>
                <a:spcAft>
                  <a:spcPts val="0"/>
                </a:spcAft>
                <a:buClr>
                  <a:schemeClr val="dk1"/>
                </a:buClr>
                <a:buSzPts val="1600"/>
                <a:buFont typeface="Avenir"/>
                <a:buNone/>
              </a:pPr>
              <a:r>
                <a:rPr lang="en-US" sz="1600" b="0" i="0" u="none" strike="noStrike" cap="none">
                  <a:solidFill>
                    <a:schemeClr val="dk1"/>
                  </a:solidFill>
                  <a:latin typeface="Avenir"/>
                  <a:ea typeface="Avenir"/>
                  <a:cs typeface="Avenir"/>
                  <a:sym typeface="Avenir"/>
                </a:rPr>
                <a:t>Individualized Medicine</a:t>
              </a:r>
              <a:endParaRPr/>
            </a:p>
          </p:txBody>
        </p:sp>
        <p:sp>
          <p:nvSpPr>
            <p:cNvPr id="126" name="Google Shape;126;p2"/>
            <p:cNvSpPr/>
            <p:nvPr/>
          </p:nvSpPr>
          <p:spPr>
            <a:xfrm>
              <a:off x="6164554" y="1692354"/>
              <a:ext cx="376078" cy="376078"/>
            </a:xfrm>
            <a:prstGeom prst="ellipse">
              <a:avLst/>
            </a:prstGeom>
            <a:solidFill>
              <a:schemeClr val="accent1"/>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7309234" y="0"/>
              <a:ext cx="1739346" cy="15043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txBox="1"/>
            <p:nvPr/>
          </p:nvSpPr>
          <p:spPr>
            <a:xfrm>
              <a:off x="7309234" y="0"/>
              <a:ext cx="1739346" cy="1504315"/>
            </a:xfrm>
            <a:prstGeom prst="rect">
              <a:avLst/>
            </a:prstGeom>
            <a:noFill/>
            <a:ln>
              <a:noFill/>
            </a:ln>
          </p:spPr>
          <p:txBody>
            <a:bodyPr spcFirstLastPara="1" wrap="square" lIns="113775" tIns="113775" rIns="113775" bIns="113775" anchor="b" anchorCtr="0">
              <a:noAutofit/>
            </a:bodyPr>
            <a:lstStyle/>
            <a:p>
              <a:pPr marL="0" marR="0" lvl="0" indent="0" algn="ctr" rtl="0">
                <a:lnSpc>
                  <a:spcPct val="90000"/>
                </a:lnSpc>
                <a:spcBef>
                  <a:spcPts val="0"/>
                </a:spcBef>
                <a:spcAft>
                  <a:spcPts val="0"/>
                </a:spcAft>
                <a:buClr>
                  <a:schemeClr val="dk1"/>
                </a:buClr>
                <a:buSzPts val="1600"/>
                <a:buFont typeface="Avenir"/>
                <a:buNone/>
              </a:pPr>
              <a:r>
                <a:rPr lang="en-US" sz="1600" b="1" i="0" u="none" strike="noStrike" cap="none">
                  <a:solidFill>
                    <a:schemeClr val="dk1"/>
                  </a:solidFill>
                  <a:latin typeface="Avenir"/>
                  <a:ea typeface="Avenir"/>
                  <a:cs typeface="Avenir"/>
                  <a:sym typeface="Avenir"/>
                </a:rPr>
                <a:t>2015 </a:t>
              </a:r>
              <a:endParaRPr/>
            </a:p>
            <a:p>
              <a:pPr marL="0" marR="0" lvl="0" indent="0" algn="ctr" rtl="0">
                <a:lnSpc>
                  <a:spcPct val="90000"/>
                </a:lnSpc>
                <a:spcBef>
                  <a:spcPts val="560"/>
                </a:spcBef>
                <a:spcAft>
                  <a:spcPts val="0"/>
                </a:spcAft>
                <a:buClr>
                  <a:schemeClr val="dk1"/>
                </a:buClr>
                <a:buSzPts val="1600"/>
                <a:buFont typeface="Avenir"/>
                <a:buNone/>
              </a:pPr>
              <a:r>
                <a:rPr lang="en-US" sz="1600" b="0" i="0" u="none" strike="noStrike" cap="none">
                  <a:solidFill>
                    <a:schemeClr val="dk1"/>
                  </a:solidFill>
                  <a:latin typeface="Avenir"/>
                  <a:ea typeface="Avenir"/>
                  <a:cs typeface="Avenir"/>
                  <a:sym typeface="Avenir"/>
                </a:rPr>
                <a:t>Precision Medicine Initiative</a:t>
              </a:r>
              <a:endParaRPr/>
            </a:p>
          </p:txBody>
        </p:sp>
        <p:sp>
          <p:nvSpPr>
            <p:cNvPr id="129" name="Google Shape;129;p2"/>
            <p:cNvSpPr/>
            <p:nvPr/>
          </p:nvSpPr>
          <p:spPr>
            <a:xfrm>
              <a:off x="7990868" y="1692354"/>
              <a:ext cx="376078" cy="376078"/>
            </a:xfrm>
            <a:prstGeom prst="ellipse">
              <a:avLst/>
            </a:prstGeom>
            <a:solidFill>
              <a:schemeClr val="accent1"/>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0" name="Google Shape;130;p2"/>
          <p:cNvPicPr preferRelativeResize="0"/>
          <p:nvPr/>
        </p:nvPicPr>
        <p:blipFill rotWithShape="1">
          <a:blip r:embed="rId3">
            <a:alphaModFix/>
          </a:blip>
          <a:srcRect/>
          <a:stretch/>
        </p:blipFill>
        <p:spPr>
          <a:xfrm>
            <a:off x="1369723" y="4371116"/>
            <a:ext cx="880800" cy="880800"/>
          </a:xfrm>
          <a:prstGeom prst="rect">
            <a:avLst/>
          </a:prstGeom>
          <a:noFill/>
          <a:ln>
            <a:noFill/>
          </a:ln>
        </p:spPr>
      </p:pic>
      <p:pic>
        <p:nvPicPr>
          <p:cNvPr id="131" name="Google Shape;131;p2"/>
          <p:cNvPicPr preferRelativeResize="0"/>
          <p:nvPr/>
        </p:nvPicPr>
        <p:blipFill rotWithShape="1">
          <a:blip r:embed="rId4">
            <a:alphaModFix/>
          </a:blip>
          <a:srcRect/>
          <a:stretch/>
        </p:blipFill>
        <p:spPr>
          <a:xfrm>
            <a:off x="3303842" y="2526273"/>
            <a:ext cx="1034125" cy="1034125"/>
          </a:xfrm>
          <a:prstGeom prst="rect">
            <a:avLst/>
          </a:prstGeom>
          <a:noFill/>
          <a:ln>
            <a:noFill/>
          </a:ln>
        </p:spPr>
      </p:pic>
      <p:pic>
        <p:nvPicPr>
          <p:cNvPr id="132" name="Google Shape;132;p2"/>
          <p:cNvPicPr preferRelativeResize="0"/>
          <p:nvPr/>
        </p:nvPicPr>
        <p:blipFill rotWithShape="1">
          <a:blip r:embed="rId5">
            <a:alphaModFix/>
          </a:blip>
          <a:srcRect/>
          <a:stretch/>
        </p:blipFill>
        <p:spPr>
          <a:xfrm>
            <a:off x="5163725" y="4371116"/>
            <a:ext cx="932275" cy="932275"/>
          </a:xfrm>
          <a:prstGeom prst="rect">
            <a:avLst/>
          </a:prstGeom>
          <a:noFill/>
          <a:ln>
            <a:noFill/>
          </a:ln>
        </p:spPr>
      </p:pic>
      <p:pic>
        <p:nvPicPr>
          <p:cNvPr id="133" name="Google Shape;133;p2"/>
          <p:cNvPicPr preferRelativeResize="0"/>
          <p:nvPr/>
        </p:nvPicPr>
        <p:blipFill rotWithShape="1">
          <a:blip r:embed="rId5">
            <a:alphaModFix/>
          </a:blip>
          <a:srcRect l="35798" t="49982" r="34988"/>
          <a:stretch/>
        </p:blipFill>
        <p:spPr>
          <a:xfrm>
            <a:off x="7212440" y="2819200"/>
            <a:ext cx="356150" cy="609800"/>
          </a:xfrm>
          <a:prstGeom prst="rect">
            <a:avLst/>
          </a:prstGeom>
          <a:noFill/>
          <a:ln>
            <a:noFill/>
          </a:ln>
        </p:spPr>
      </p:pic>
      <p:sp>
        <p:nvSpPr>
          <p:cNvPr id="134" name="Google Shape;134;p2"/>
          <p:cNvSpPr txBox="1"/>
          <p:nvPr/>
        </p:nvSpPr>
        <p:spPr>
          <a:xfrm>
            <a:off x="8055088" y="6581001"/>
            <a:ext cx="413691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a:solidFill>
                  <a:schemeClr val="dk1"/>
                </a:solidFill>
                <a:latin typeface="Avenir"/>
                <a:ea typeface="Avenir"/>
                <a:cs typeface="Avenir"/>
                <a:sym typeface="Avenir"/>
              </a:rPr>
              <a:t>Kosorok and Laber, 2019, Ann Rev. Stat. Appl, 6:263-286.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21"/>
          <p:cNvSpPr txBox="1">
            <a:spLocks noGrp="1"/>
          </p:cNvSpPr>
          <p:nvPr>
            <p:ph type="title"/>
          </p:nvPr>
        </p:nvSpPr>
        <p:spPr>
          <a:xfrm>
            <a:off x="1097280" y="286603"/>
            <a:ext cx="10058400" cy="1450757"/>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Clr>
                <a:srgbClr val="3F3F3F"/>
              </a:buClr>
              <a:buSzPct val="111111"/>
              <a:buFont typeface="Avenir"/>
              <a:buNone/>
            </a:pPr>
            <a:r>
              <a:rPr lang="en-US"/>
              <a:t>Multimodal Genotype and Phenotype Mutual Learning</a:t>
            </a:r>
            <a:endParaRPr/>
          </a:p>
        </p:txBody>
      </p:sp>
      <p:sp>
        <p:nvSpPr>
          <p:cNvPr id="337" name="Google Shape;337;p21"/>
          <p:cNvSpPr txBox="1">
            <a:spLocks noGrp="1"/>
          </p:cNvSpPr>
          <p:nvPr>
            <p:ph type="body" idx="1"/>
          </p:nvPr>
        </p:nvSpPr>
        <p:spPr>
          <a:xfrm>
            <a:off x="1097280" y="2108201"/>
            <a:ext cx="10058400" cy="3760891"/>
          </a:xfrm>
          <a:prstGeom prst="rect">
            <a:avLst/>
          </a:prstGeom>
          <a:noFill/>
          <a:ln>
            <a:noFill/>
          </a:ln>
        </p:spPr>
        <p:txBody>
          <a:bodyPr spcFirstLastPara="1" wrap="square" lIns="121900" tIns="121900" rIns="121900" bIns="121900" anchor="t" anchorCtr="0">
            <a:normAutofit/>
          </a:bodyPr>
          <a:lstStyle/>
          <a:p>
            <a:pPr marL="91440" lvl="0" indent="-127000" algn="l" rtl="0">
              <a:lnSpc>
                <a:spcPct val="115000"/>
              </a:lnSpc>
              <a:spcBef>
                <a:spcPts val="1200"/>
              </a:spcBef>
              <a:spcAft>
                <a:spcPts val="0"/>
              </a:spcAft>
              <a:buSzPts val="2000"/>
              <a:buChar char=" "/>
            </a:pPr>
            <a:r>
              <a:rPr lang="en-US">
                <a:latin typeface="Times New Roman"/>
                <a:ea typeface="Times New Roman"/>
                <a:cs typeface="Times New Roman"/>
                <a:sym typeface="Times New Roman"/>
              </a:rPr>
              <a:t>Age-related Macular Degeneration (AMD)</a:t>
            </a:r>
            <a:endParaRPr/>
          </a:p>
          <a:p>
            <a:pPr marL="384048" lvl="1" indent="-182879" algn="l" rtl="0">
              <a:lnSpc>
                <a:spcPct val="115000"/>
              </a:lnSpc>
              <a:spcBef>
                <a:spcPts val="400"/>
              </a:spcBef>
              <a:spcAft>
                <a:spcPts val="0"/>
              </a:spcAft>
              <a:buClr>
                <a:srgbClr val="3F3F3F"/>
              </a:buClr>
              <a:buSzPts val="2133"/>
              <a:buChar char="◦"/>
            </a:pPr>
            <a:r>
              <a:rPr lang="en-US" sz="2133">
                <a:latin typeface="Times New Roman"/>
                <a:ea typeface="Times New Roman"/>
                <a:cs typeface="Times New Roman"/>
                <a:sym typeface="Times New Roman"/>
              </a:rPr>
              <a:t>A leading cause of blindness among elder adults in developed countries.</a:t>
            </a:r>
            <a:endParaRPr/>
          </a:p>
          <a:p>
            <a:pPr marL="384048" lvl="1" indent="-182879" algn="l" rtl="0">
              <a:lnSpc>
                <a:spcPct val="115000"/>
              </a:lnSpc>
              <a:spcBef>
                <a:spcPts val="600"/>
              </a:spcBef>
              <a:spcAft>
                <a:spcPts val="0"/>
              </a:spcAft>
              <a:buClr>
                <a:srgbClr val="3F3F3F"/>
              </a:buClr>
              <a:buSzPts val="2133"/>
              <a:buChar char="◦"/>
            </a:pPr>
            <a:r>
              <a:rPr lang="en-US" sz="2133">
                <a:latin typeface="Times New Roman"/>
                <a:ea typeface="Times New Roman"/>
                <a:cs typeface="Times New Roman"/>
                <a:sym typeface="Times New Roman"/>
              </a:rPr>
              <a:t>Estimates that its prevalence will increase to 288 M people worldwide in 2040.</a:t>
            </a:r>
            <a:endParaRPr/>
          </a:p>
          <a:p>
            <a:pPr marL="384048" lvl="1" indent="-182880" algn="l" rtl="0">
              <a:lnSpc>
                <a:spcPct val="115000"/>
              </a:lnSpc>
              <a:spcBef>
                <a:spcPts val="600"/>
              </a:spcBef>
              <a:spcAft>
                <a:spcPts val="0"/>
              </a:spcAft>
              <a:buClr>
                <a:srgbClr val="3F3F3F"/>
              </a:buClr>
              <a:buSzPts val="2133"/>
              <a:buChar char="◦"/>
            </a:pPr>
            <a:r>
              <a:rPr lang="en-US" sz="2133">
                <a:latin typeface="Times New Roman"/>
                <a:ea typeface="Times New Roman"/>
                <a:cs typeface="Times New Roman"/>
                <a:sym typeface="Times New Roman"/>
              </a:rPr>
              <a:t>Symptoms: presence of drusen and/or leaky blood vessels on Macula.</a:t>
            </a:r>
            <a:endParaRPr sz="2133">
              <a:latin typeface="Times New Roman"/>
              <a:ea typeface="Times New Roman"/>
              <a:cs typeface="Times New Roman"/>
              <a:sym typeface="Times New Roman"/>
            </a:endParaRPr>
          </a:p>
          <a:p>
            <a:pPr marL="384048" lvl="1" indent="-182879" algn="l" rtl="0">
              <a:lnSpc>
                <a:spcPct val="115000"/>
              </a:lnSpc>
              <a:spcBef>
                <a:spcPts val="600"/>
              </a:spcBef>
              <a:spcAft>
                <a:spcPts val="0"/>
              </a:spcAft>
              <a:buSzPts val="2133"/>
              <a:buFont typeface="Times New Roman"/>
              <a:buChar char="◦"/>
            </a:pPr>
            <a:r>
              <a:rPr lang="en-US" sz="2133">
                <a:latin typeface="Times New Roman"/>
                <a:ea typeface="Times New Roman"/>
                <a:cs typeface="Times New Roman"/>
                <a:sym typeface="Times New Roman"/>
              </a:rPr>
              <a:t>Challenge: the genetic data are available in model training, but not in many clinics during prediction</a:t>
            </a:r>
            <a:endParaRPr sz="2133">
              <a:latin typeface="Times New Roman"/>
              <a:ea typeface="Times New Roman"/>
              <a:cs typeface="Times New Roman"/>
              <a:sym typeface="Times New Roman"/>
            </a:endParaRPr>
          </a:p>
          <a:p>
            <a:pPr marL="91440" lvl="0" indent="-91440" algn="l" rtl="0">
              <a:lnSpc>
                <a:spcPct val="115000"/>
              </a:lnSpc>
              <a:spcBef>
                <a:spcPts val="1600"/>
              </a:spcBef>
              <a:spcAft>
                <a:spcPts val="200"/>
              </a:spcAft>
              <a:buSzPts val="1867"/>
              <a:buNone/>
            </a:pPr>
            <a:endParaRPr sz="1867"/>
          </a:p>
        </p:txBody>
      </p:sp>
      <p:sp>
        <p:nvSpPr>
          <p:cNvPr id="338" name="Google Shape;338;p21"/>
          <p:cNvSpPr txBox="1">
            <a:spLocks noGrp="1"/>
          </p:cNvSpPr>
          <p:nvPr>
            <p:ph type="sldNum" idx="12"/>
          </p:nvPr>
        </p:nvSpPr>
        <p:spPr>
          <a:xfrm>
            <a:off x="10993582" y="6446838"/>
            <a:ext cx="780010" cy="365125"/>
          </a:xfrm>
          <a:prstGeom prst="rect">
            <a:avLst/>
          </a:prstGeom>
          <a:noFill/>
          <a:ln>
            <a:noFill/>
          </a:ln>
        </p:spPr>
        <p:txBody>
          <a:bodyPr spcFirstLastPara="1" wrap="square" lIns="121900" tIns="121900" rIns="121900" bIns="121900" anchor="ctr" anchorCtr="0">
            <a:normAutofit lnSpcReduction="10000"/>
          </a:bodyPr>
          <a:lstStyle/>
          <a:p>
            <a:pPr marL="0" lvl="0" indent="0" algn="r" rtl="0">
              <a:spcBef>
                <a:spcPts val="0"/>
              </a:spcBef>
              <a:spcAft>
                <a:spcPts val="0"/>
              </a:spcAft>
              <a:buNone/>
            </a:pPr>
            <a:fld id="{00000000-1234-1234-1234-123412341234}" type="slidenum">
              <a:rPr lang="en-US"/>
              <a:t>20</a:t>
            </a:fld>
            <a:endParaRPr/>
          </a:p>
        </p:txBody>
      </p:sp>
      <p:grpSp>
        <p:nvGrpSpPr>
          <p:cNvPr id="339" name="Google Shape;339;p21"/>
          <p:cNvGrpSpPr/>
          <p:nvPr/>
        </p:nvGrpSpPr>
        <p:grpSpPr>
          <a:xfrm>
            <a:off x="1463203" y="4812284"/>
            <a:ext cx="4732156" cy="1889537"/>
            <a:chOff x="1052516" y="3542503"/>
            <a:chExt cx="4939620" cy="1981270"/>
          </a:xfrm>
        </p:grpSpPr>
        <p:grpSp>
          <p:nvGrpSpPr>
            <p:cNvPr id="340" name="Google Shape;340;p21"/>
            <p:cNvGrpSpPr/>
            <p:nvPr/>
          </p:nvGrpSpPr>
          <p:grpSpPr>
            <a:xfrm>
              <a:off x="1052516" y="3542503"/>
              <a:ext cx="1554480" cy="1981270"/>
              <a:chOff x="1124371" y="4100511"/>
              <a:chExt cx="1554480" cy="1981270"/>
            </a:xfrm>
          </p:grpSpPr>
          <p:pic>
            <p:nvPicPr>
              <p:cNvPr id="341" name="Google Shape;341;p21" descr="A picture containing monitor, orange, indoor, lamp&#10;&#10;Description automatically generated"/>
              <p:cNvPicPr preferRelativeResize="0"/>
              <p:nvPr/>
            </p:nvPicPr>
            <p:blipFill rotWithShape="1">
              <a:blip r:embed="rId3">
                <a:alphaModFix/>
              </a:blip>
              <a:srcRect/>
              <a:stretch/>
            </p:blipFill>
            <p:spPr>
              <a:xfrm rot="10800000">
                <a:off x="1124371" y="4100511"/>
                <a:ext cx="1554480" cy="1554480"/>
              </a:xfrm>
              <a:prstGeom prst="rect">
                <a:avLst/>
              </a:prstGeom>
              <a:noFill/>
              <a:ln>
                <a:noFill/>
              </a:ln>
            </p:spPr>
          </p:pic>
          <p:sp>
            <p:nvSpPr>
              <p:cNvPr id="342" name="Google Shape;342;p21"/>
              <p:cNvSpPr txBox="1"/>
              <p:nvPr/>
            </p:nvSpPr>
            <p:spPr>
              <a:xfrm>
                <a:off x="1560315" y="5651494"/>
                <a:ext cx="910637" cy="430287"/>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r>
                  <a:rPr lang="en-US" sz="1867">
                    <a:solidFill>
                      <a:srgbClr val="000000"/>
                    </a:solidFill>
                    <a:latin typeface="Times New Roman"/>
                    <a:ea typeface="Times New Roman"/>
                    <a:cs typeface="Times New Roman"/>
                    <a:sym typeface="Times New Roman"/>
                  </a:rPr>
                  <a:t>Early</a:t>
                </a:r>
                <a:endParaRPr sz="2400">
                  <a:solidFill>
                    <a:schemeClr val="dk1"/>
                  </a:solidFill>
                  <a:latin typeface="Avenir"/>
                  <a:ea typeface="Avenir"/>
                  <a:cs typeface="Avenir"/>
                  <a:sym typeface="Avenir"/>
                </a:endParaRPr>
              </a:p>
            </p:txBody>
          </p:sp>
        </p:grpSp>
        <p:grpSp>
          <p:nvGrpSpPr>
            <p:cNvPr id="343" name="Google Shape;343;p21"/>
            <p:cNvGrpSpPr/>
            <p:nvPr/>
          </p:nvGrpSpPr>
          <p:grpSpPr>
            <a:xfrm>
              <a:off x="2745086" y="3542503"/>
              <a:ext cx="1627039" cy="1981270"/>
              <a:chOff x="3864717" y="4100511"/>
              <a:chExt cx="1627039" cy="1981270"/>
            </a:xfrm>
          </p:grpSpPr>
          <p:pic>
            <p:nvPicPr>
              <p:cNvPr id="344" name="Google Shape;344;p21" descr="A picture containing light&#10;&#10;Description automatically generated"/>
              <p:cNvPicPr preferRelativeResize="0"/>
              <p:nvPr/>
            </p:nvPicPr>
            <p:blipFill rotWithShape="1">
              <a:blip r:embed="rId4">
                <a:alphaModFix/>
              </a:blip>
              <a:srcRect/>
              <a:stretch/>
            </p:blipFill>
            <p:spPr>
              <a:xfrm>
                <a:off x="3864717" y="4100511"/>
                <a:ext cx="1554480" cy="1554480"/>
              </a:xfrm>
              <a:prstGeom prst="rect">
                <a:avLst/>
              </a:prstGeom>
              <a:noFill/>
              <a:ln>
                <a:noFill/>
              </a:ln>
            </p:spPr>
          </p:pic>
          <p:sp>
            <p:nvSpPr>
              <p:cNvPr id="345" name="Google Shape;345;p21"/>
              <p:cNvSpPr txBox="1"/>
              <p:nvPr/>
            </p:nvSpPr>
            <p:spPr>
              <a:xfrm>
                <a:off x="3937277" y="5651494"/>
                <a:ext cx="1554479" cy="430287"/>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r>
                  <a:rPr lang="en-US" sz="1867">
                    <a:solidFill>
                      <a:srgbClr val="000000"/>
                    </a:solidFill>
                    <a:latin typeface="Times New Roman"/>
                    <a:ea typeface="Times New Roman"/>
                    <a:cs typeface="Times New Roman"/>
                    <a:sym typeface="Times New Roman"/>
                  </a:rPr>
                  <a:t>Intermediate</a:t>
                </a:r>
                <a:endParaRPr sz="2400">
                  <a:solidFill>
                    <a:schemeClr val="dk1"/>
                  </a:solidFill>
                  <a:latin typeface="Avenir"/>
                  <a:ea typeface="Avenir"/>
                  <a:cs typeface="Avenir"/>
                  <a:sym typeface="Avenir"/>
                </a:endParaRPr>
              </a:p>
            </p:txBody>
          </p:sp>
        </p:grpSp>
        <p:grpSp>
          <p:nvGrpSpPr>
            <p:cNvPr id="346" name="Google Shape;346;p21"/>
            <p:cNvGrpSpPr/>
            <p:nvPr/>
          </p:nvGrpSpPr>
          <p:grpSpPr>
            <a:xfrm>
              <a:off x="4437656" y="3542503"/>
              <a:ext cx="1554480" cy="1981270"/>
              <a:chOff x="6315262" y="4100510"/>
              <a:chExt cx="1554480" cy="1981270"/>
            </a:xfrm>
          </p:grpSpPr>
          <p:pic>
            <p:nvPicPr>
              <p:cNvPr id="347" name="Google Shape;347;p21" descr="A close-up of a sun&#10;&#10;Description automatically generated with low confidence"/>
              <p:cNvPicPr preferRelativeResize="0"/>
              <p:nvPr/>
            </p:nvPicPr>
            <p:blipFill rotWithShape="1">
              <a:blip r:embed="rId5">
                <a:alphaModFix/>
              </a:blip>
              <a:srcRect/>
              <a:stretch/>
            </p:blipFill>
            <p:spPr>
              <a:xfrm>
                <a:off x="6315262" y="4100510"/>
                <a:ext cx="1554480" cy="1554480"/>
              </a:xfrm>
              <a:prstGeom prst="rect">
                <a:avLst/>
              </a:prstGeom>
              <a:noFill/>
              <a:ln>
                <a:noFill/>
              </a:ln>
            </p:spPr>
          </p:pic>
          <p:sp>
            <p:nvSpPr>
              <p:cNvPr id="348" name="Google Shape;348;p21"/>
              <p:cNvSpPr txBox="1"/>
              <p:nvPr/>
            </p:nvSpPr>
            <p:spPr>
              <a:xfrm>
                <a:off x="6518702" y="5651493"/>
                <a:ext cx="1351040" cy="430287"/>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r>
                  <a:rPr lang="en-US" sz="1867">
                    <a:solidFill>
                      <a:srgbClr val="000000"/>
                    </a:solidFill>
                    <a:latin typeface="Times New Roman"/>
                    <a:ea typeface="Times New Roman"/>
                    <a:cs typeface="Times New Roman"/>
                    <a:sym typeface="Times New Roman"/>
                  </a:rPr>
                  <a:t>Advanced</a:t>
                </a:r>
                <a:endParaRPr sz="2400">
                  <a:solidFill>
                    <a:schemeClr val="dk1"/>
                  </a:solidFill>
                  <a:latin typeface="Avenir"/>
                  <a:ea typeface="Avenir"/>
                  <a:cs typeface="Avenir"/>
                  <a:sym typeface="Avenir"/>
                </a:endParaRPr>
              </a:p>
            </p:txBody>
          </p:sp>
        </p:grpSp>
      </p:grpSp>
      <p:pic>
        <p:nvPicPr>
          <p:cNvPr id="349" name="Google Shape;349;p21"/>
          <p:cNvPicPr preferRelativeResize="0"/>
          <p:nvPr/>
        </p:nvPicPr>
        <p:blipFill rotWithShape="1">
          <a:blip r:embed="rId6">
            <a:alphaModFix/>
          </a:blip>
          <a:srcRect/>
          <a:stretch/>
        </p:blipFill>
        <p:spPr>
          <a:xfrm rot="-5400000">
            <a:off x="8558494" y="3914771"/>
            <a:ext cx="1008040" cy="345446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23"/>
          <p:cNvSpPr txBox="1">
            <a:spLocks noGrp="1"/>
          </p:cNvSpPr>
          <p:nvPr>
            <p:ph type="title"/>
          </p:nvPr>
        </p:nvSpPr>
        <p:spPr>
          <a:xfrm>
            <a:off x="1097280" y="286603"/>
            <a:ext cx="10058400" cy="1450757"/>
          </a:xfrm>
          <a:prstGeom prst="rect">
            <a:avLst/>
          </a:prstGeom>
          <a:noFill/>
          <a:ln>
            <a:noFill/>
          </a:ln>
        </p:spPr>
        <p:txBody>
          <a:bodyPr spcFirstLastPara="1" wrap="square" lIns="121900" tIns="121900" rIns="121900" bIns="121900" anchor="b" anchorCtr="0">
            <a:normAutofit/>
          </a:bodyPr>
          <a:lstStyle/>
          <a:p>
            <a:pPr marL="0" lvl="0" indent="0" algn="l" rtl="0">
              <a:lnSpc>
                <a:spcPct val="100000"/>
              </a:lnSpc>
              <a:spcBef>
                <a:spcPts val="0"/>
              </a:spcBef>
              <a:spcAft>
                <a:spcPts val="0"/>
              </a:spcAft>
              <a:buClr>
                <a:srgbClr val="3F3F3F"/>
              </a:buClr>
              <a:buSzPts val="5222"/>
              <a:buFont typeface="Avenir"/>
              <a:buNone/>
            </a:pPr>
            <a:r>
              <a:rPr lang="en-US"/>
              <a:t>Method</a:t>
            </a:r>
            <a:endParaRPr/>
          </a:p>
        </p:txBody>
      </p:sp>
      <p:sp>
        <p:nvSpPr>
          <p:cNvPr id="355" name="Google Shape;355;p23"/>
          <p:cNvSpPr txBox="1">
            <a:spLocks noGrp="1"/>
          </p:cNvSpPr>
          <p:nvPr>
            <p:ph type="body" idx="1"/>
          </p:nvPr>
        </p:nvSpPr>
        <p:spPr>
          <a:xfrm>
            <a:off x="1097280" y="2108201"/>
            <a:ext cx="10058400" cy="3760891"/>
          </a:xfrm>
          <a:prstGeom prst="rect">
            <a:avLst/>
          </a:prstGeom>
          <a:noFill/>
          <a:ln>
            <a:noFill/>
          </a:ln>
        </p:spPr>
        <p:txBody>
          <a:bodyPr spcFirstLastPara="1" wrap="square" lIns="121900" tIns="121900" rIns="121900" bIns="121900" anchor="t" anchorCtr="0">
            <a:normAutofit/>
          </a:bodyPr>
          <a:lstStyle/>
          <a:p>
            <a:pPr marL="91440" lvl="0" indent="-127000" algn="l" rtl="0">
              <a:lnSpc>
                <a:spcPct val="115000"/>
              </a:lnSpc>
              <a:spcBef>
                <a:spcPts val="1200"/>
              </a:spcBef>
              <a:spcAft>
                <a:spcPts val="0"/>
              </a:spcAft>
              <a:buSzPts val="2000"/>
              <a:buChar char=" "/>
            </a:pPr>
            <a:r>
              <a:rPr lang="en-US">
                <a:latin typeface="Times New Roman"/>
                <a:ea typeface="Times New Roman"/>
                <a:cs typeface="Times New Roman"/>
                <a:sym typeface="Times New Roman"/>
              </a:rPr>
              <a:t>How to effectively use the auxiliary modality (Genome sequence) in the training dataset if the final model is single-modal?</a:t>
            </a:r>
            <a:endParaRPr/>
          </a:p>
          <a:p>
            <a:pPr marL="91440" lvl="0" indent="-127000" algn="l" rtl="0">
              <a:lnSpc>
                <a:spcPct val="115000"/>
              </a:lnSpc>
              <a:spcBef>
                <a:spcPts val="1400"/>
              </a:spcBef>
              <a:spcAft>
                <a:spcPts val="0"/>
              </a:spcAft>
              <a:buSzPts val="2000"/>
              <a:buChar char=" "/>
            </a:pPr>
            <a:r>
              <a:rPr lang="en-US">
                <a:latin typeface="Times New Roman"/>
                <a:ea typeface="Times New Roman"/>
                <a:cs typeface="Times New Roman"/>
                <a:sym typeface="Times New Roman"/>
              </a:rPr>
              <a:t>Main idea: Train the single modal model (S-model) mutually with a pretrained multimodal one (M-model).</a:t>
            </a:r>
            <a:endParaRPr sz="1600">
              <a:latin typeface="Times New Roman"/>
              <a:ea typeface="Times New Roman"/>
              <a:cs typeface="Times New Roman"/>
              <a:sym typeface="Times New Roman"/>
            </a:endParaRPr>
          </a:p>
          <a:p>
            <a:pPr marL="91440" lvl="0" indent="-91440" algn="l" rtl="0">
              <a:lnSpc>
                <a:spcPct val="115000"/>
              </a:lnSpc>
              <a:spcBef>
                <a:spcPts val="1400"/>
              </a:spcBef>
              <a:spcAft>
                <a:spcPts val="200"/>
              </a:spcAft>
              <a:buSzPts val="2000"/>
              <a:buNone/>
            </a:pPr>
            <a:endParaRPr/>
          </a:p>
        </p:txBody>
      </p:sp>
      <p:sp>
        <p:nvSpPr>
          <p:cNvPr id="356" name="Google Shape;356;p23"/>
          <p:cNvSpPr txBox="1">
            <a:spLocks noGrp="1"/>
          </p:cNvSpPr>
          <p:nvPr>
            <p:ph type="sldNum" idx="12"/>
          </p:nvPr>
        </p:nvSpPr>
        <p:spPr>
          <a:xfrm>
            <a:off x="10993582" y="6446838"/>
            <a:ext cx="780010" cy="365125"/>
          </a:xfrm>
          <a:prstGeom prst="rect">
            <a:avLst/>
          </a:prstGeom>
          <a:noFill/>
          <a:ln>
            <a:noFill/>
          </a:ln>
        </p:spPr>
        <p:txBody>
          <a:bodyPr spcFirstLastPara="1" wrap="square" lIns="121900" tIns="121900" rIns="121900" bIns="121900" anchor="ctr" anchorCtr="0">
            <a:normAutofit lnSpcReduction="10000"/>
          </a:bodyPr>
          <a:lstStyle/>
          <a:p>
            <a:pPr marL="0" lvl="0" indent="0" algn="r" rtl="0">
              <a:spcBef>
                <a:spcPts val="0"/>
              </a:spcBef>
              <a:spcAft>
                <a:spcPts val="0"/>
              </a:spcAft>
              <a:buNone/>
            </a:pPr>
            <a:fld id="{00000000-1234-1234-1234-123412341234}" type="slidenum">
              <a:rPr lang="en-US"/>
              <a:t>21</a:t>
            </a:fld>
            <a:endParaRPr/>
          </a:p>
        </p:txBody>
      </p:sp>
      <p:grpSp>
        <p:nvGrpSpPr>
          <p:cNvPr id="357" name="Google Shape;357;p23"/>
          <p:cNvGrpSpPr/>
          <p:nvPr/>
        </p:nvGrpSpPr>
        <p:grpSpPr>
          <a:xfrm>
            <a:off x="3897450" y="3769969"/>
            <a:ext cx="4458031" cy="2896069"/>
            <a:chOff x="3378323" y="3183838"/>
            <a:chExt cx="5365304" cy="3309037"/>
          </a:xfrm>
        </p:grpSpPr>
        <p:sp>
          <p:nvSpPr>
            <p:cNvPr id="358" name="Google Shape;358;p23"/>
            <p:cNvSpPr/>
            <p:nvPr/>
          </p:nvSpPr>
          <p:spPr>
            <a:xfrm rot="5400000" flipH="1">
              <a:off x="5487133" y="3522191"/>
              <a:ext cx="1218900" cy="1645800"/>
            </a:xfrm>
            <a:prstGeom prst="trapezoid">
              <a:avLst>
                <a:gd name="adj" fmla="val 25000"/>
              </a:avLst>
            </a:prstGeom>
            <a:solidFill>
              <a:srgbClr val="083C92"/>
            </a:solidFill>
            <a:ln>
              <a:noFill/>
            </a:ln>
            <a:effectLst>
              <a:outerShdw blurRad="50800" dist="38100" dir="2700000" algn="tl" rotWithShape="0">
                <a:srgbClr val="000000">
                  <a:alpha val="40000"/>
                </a:srgbClr>
              </a:outerShdw>
            </a:effectLst>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Avenir"/>
                <a:ea typeface="Avenir"/>
                <a:cs typeface="Avenir"/>
                <a:sym typeface="Avenir"/>
              </a:endParaRPr>
            </a:p>
          </p:txBody>
        </p:sp>
        <p:sp>
          <p:nvSpPr>
            <p:cNvPr id="359" name="Google Shape;359;p23"/>
            <p:cNvSpPr txBox="1"/>
            <p:nvPr/>
          </p:nvSpPr>
          <p:spPr>
            <a:xfrm flipH="1">
              <a:off x="5273555" y="3938875"/>
              <a:ext cx="1371600" cy="812400"/>
            </a:xfrm>
            <a:prstGeom prst="rect">
              <a:avLst/>
            </a:prstGeom>
            <a:noFill/>
            <a:ln>
              <a:noFill/>
            </a:ln>
          </p:spPr>
          <p:txBody>
            <a:bodyPr spcFirstLastPara="1" wrap="square" lIns="121900" tIns="60925" rIns="121900" bIns="60925" anchor="ctr" anchorCtr="1">
              <a:noAutofit/>
            </a:bodyPr>
            <a:lstStyle/>
            <a:p>
              <a:pPr marL="0" marR="0" lvl="0" indent="0" algn="ctr" rtl="0">
                <a:spcBef>
                  <a:spcPts val="0"/>
                </a:spcBef>
                <a:spcAft>
                  <a:spcPts val="0"/>
                </a:spcAft>
                <a:buNone/>
              </a:pPr>
              <a:r>
                <a:rPr lang="en-US" sz="2133">
                  <a:solidFill>
                    <a:schemeClr val="lt1"/>
                  </a:solidFill>
                  <a:latin typeface="Times New Roman"/>
                  <a:ea typeface="Times New Roman"/>
                  <a:cs typeface="Times New Roman"/>
                  <a:sym typeface="Times New Roman"/>
                </a:rPr>
                <a:t>M-model</a:t>
              </a:r>
              <a:endParaRPr sz="2400">
                <a:solidFill>
                  <a:schemeClr val="dk1"/>
                </a:solidFill>
                <a:latin typeface="Avenir"/>
                <a:ea typeface="Avenir"/>
                <a:cs typeface="Avenir"/>
                <a:sym typeface="Avenir"/>
              </a:endParaRPr>
            </a:p>
          </p:txBody>
        </p:sp>
        <p:sp>
          <p:nvSpPr>
            <p:cNvPr id="360" name="Google Shape;360;p23"/>
            <p:cNvSpPr/>
            <p:nvPr/>
          </p:nvSpPr>
          <p:spPr>
            <a:xfrm rot="5400000" flipH="1">
              <a:off x="5486610" y="5060525"/>
              <a:ext cx="1218900" cy="1645800"/>
            </a:xfrm>
            <a:prstGeom prst="trapezoid">
              <a:avLst>
                <a:gd name="adj" fmla="val 25000"/>
              </a:avLst>
            </a:prstGeom>
            <a:solidFill>
              <a:srgbClr val="C00000"/>
            </a:solidFill>
            <a:ln>
              <a:noFill/>
            </a:ln>
            <a:effectLst>
              <a:outerShdw blurRad="50800" dist="38100" dir="2700000" algn="tl" rotWithShape="0">
                <a:srgbClr val="000000">
                  <a:alpha val="40000"/>
                </a:srgbClr>
              </a:outerShdw>
            </a:effectLst>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Avenir"/>
                <a:ea typeface="Avenir"/>
                <a:cs typeface="Avenir"/>
                <a:sym typeface="Avenir"/>
              </a:endParaRPr>
            </a:p>
          </p:txBody>
        </p:sp>
        <p:sp>
          <p:nvSpPr>
            <p:cNvPr id="361" name="Google Shape;361;p23"/>
            <p:cNvSpPr txBox="1"/>
            <p:nvPr/>
          </p:nvSpPr>
          <p:spPr>
            <a:xfrm flipH="1">
              <a:off x="5273030" y="5477225"/>
              <a:ext cx="1371600" cy="812400"/>
            </a:xfrm>
            <a:prstGeom prst="rect">
              <a:avLst/>
            </a:prstGeom>
            <a:noFill/>
            <a:ln>
              <a:noFill/>
            </a:ln>
          </p:spPr>
          <p:txBody>
            <a:bodyPr spcFirstLastPara="1" wrap="square" lIns="121900" tIns="60925" rIns="121900" bIns="60925" anchor="ctr" anchorCtr="1">
              <a:noAutofit/>
            </a:bodyPr>
            <a:lstStyle/>
            <a:p>
              <a:pPr marL="0" marR="0" lvl="0" indent="0" algn="ctr" rtl="0">
                <a:spcBef>
                  <a:spcPts val="0"/>
                </a:spcBef>
                <a:spcAft>
                  <a:spcPts val="0"/>
                </a:spcAft>
                <a:buNone/>
              </a:pPr>
              <a:r>
                <a:rPr lang="en-US" sz="2133">
                  <a:solidFill>
                    <a:schemeClr val="lt1"/>
                  </a:solidFill>
                  <a:latin typeface="Times New Roman"/>
                  <a:ea typeface="Times New Roman"/>
                  <a:cs typeface="Times New Roman"/>
                  <a:sym typeface="Times New Roman"/>
                </a:rPr>
                <a:t>S-model</a:t>
              </a:r>
              <a:endParaRPr sz="2400">
                <a:solidFill>
                  <a:schemeClr val="dk1"/>
                </a:solidFill>
                <a:latin typeface="Avenir"/>
                <a:ea typeface="Avenir"/>
                <a:cs typeface="Avenir"/>
                <a:sym typeface="Avenir"/>
              </a:endParaRPr>
            </a:p>
          </p:txBody>
        </p:sp>
        <p:pic>
          <p:nvPicPr>
            <p:cNvPr id="362" name="Google Shape;362;p23"/>
            <p:cNvPicPr preferRelativeResize="0"/>
            <p:nvPr/>
          </p:nvPicPr>
          <p:blipFill rotWithShape="1">
            <a:blip r:embed="rId3">
              <a:alphaModFix/>
            </a:blip>
            <a:srcRect/>
            <a:stretch/>
          </p:blipFill>
          <p:spPr>
            <a:xfrm>
              <a:off x="3744932" y="3183838"/>
              <a:ext cx="310520" cy="1064126"/>
            </a:xfrm>
            <a:prstGeom prst="rect">
              <a:avLst/>
            </a:prstGeom>
            <a:noFill/>
            <a:ln>
              <a:noFill/>
            </a:ln>
          </p:spPr>
        </p:pic>
        <p:pic>
          <p:nvPicPr>
            <p:cNvPr id="363" name="Google Shape;363;p23" descr="A picture containing lamp, light&#10;&#10;Description automatically generated"/>
            <p:cNvPicPr preferRelativeResize="0"/>
            <p:nvPr/>
          </p:nvPicPr>
          <p:blipFill rotWithShape="1">
            <a:blip r:embed="rId4">
              <a:alphaModFix/>
            </a:blip>
            <a:srcRect/>
            <a:stretch/>
          </p:blipFill>
          <p:spPr>
            <a:xfrm>
              <a:off x="3378323" y="4345152"/>
              <a:ext cx="961767" cy="961767"/>
            </a:xfrm>
            <a:prstGeom prst="rect">
              <a:avLst/>
            </a:prstGeom>
            <a:noFill/>
            <a:ln>
              <a:noFill/>
            </a:ln>
            <a:effectLst>
              <a:outerShdw blurRad="50800" dist="38100" dir="2700000" algn="tl" rotWithShape="0">
                <a:srgbClr val="000000">
                  <a:alpha val="40000"/>
                </a:srgbClr>
              </a:outerShdw>
            </a:effectLst>
          </p:spPr>
        </p:pic>
        <p:cxnSp>
          <p:nvCxnSpPr>
            <p:cNvPr id="364" name="Google Shape;364;p23"/>
            <p:cNvCxnSpPr>
              <a:stCxn id="363" idx="3"/>
            </p:cNvCxnSpPr>
            <p:nvPr/>
          </p:nvCxnSpPr>
          <p:spPr>
            <a:xfrm rot="10800000" flipH="1">
              <a:off x="4340090" y="4345136"/>
              <a:ext cx="933600" cy="480900"/>
            </a:xfrm>
            <a:prstGeom prst="curvedConnector3">
              <a:avLst>
                <a:gd name="adj1" fmla="val 14225"/>
              </a:avLst>
            </a:prstGeom>
            <a:noFill/>
            <a:ln w="25400" cap="flat" cmpd="sng">
              <a:solidFill>
                <a:srgbClr val="3B7FF2"/>
              </a:solidFill>
              <a:prstDash val="solid"/>
              <a:round/>
              <a:headEnd type="none" w="sm" len="sm"/>
              <a:tailEnd type="triangle" w="med" len="med"/>
            </a:ln>
            <a:effectLst>
              <a:outerShdw blurRad="50800" dist="38100" dir="2700000" algn="tl" rotWithShape="0">
                <a:srgbClr val="000000">
                  <a:alpha val="40000"/>
                </a:srgbClr>
              </a:outerShdw>
            </a:effectLst>
          </p:spPr>
        </p:cxnSp>
        <p:cxnSp>
          <p:nvCxnSpPr>
            <p:cNvPr id="365" name="Google Shape;365;p23"/>
            <p:cNvCxnSpPr>
              <a:stCxn id="362" idx="3"/>
            </p:cNvCxnSpPr>
            <p:nvPr/>
          </p:nvCxnSpPr>
          <p:spPr>
            <a:xfrm>
              <a:off x="4055452" y="3715901"/>
              <a:ext cx="1218000" cy="619800"/>
            </a:xfrm>
            <a:prstGeom prst="curvedConnector3">
              <a:avLst>
                <a:gd name="adj1" fmla="val 20199"/>
              </a:avLst>
            </a:prstGeom>
            <a:noFill/>
            <a:ln w="25400" cap="flat" cmpd="sng">
              <a:solidFill>
                <a:srgbClr val="3B7FF2"/>
              </a:solidFill>
              <a:prstDash val="solid"/>
              <a:round/>
              <a:headEnd type="none" w="sm" len="sm"/>
              <a:tailEnd type="triangle" w="med" len="med"/>
            </a:ln>
            <a:effectLst>
              <a:outerShdw blurRad="50800" dist="38100" dir="2700000" algn="tl" rotWithShape="0">
                <a:srgbClr val="000000">
                  <a:alpha val="40000"/>
                </a:srgbClr>
              </a:outerShdw>
            </a:effectLst>
          </p:spPr>
        </p:cxnSp>
        <p:cxnSp>
          <p:nvCxnSpPr>
            <p:cNvPr id="366" name="Google Shape;366;p23"/>
            <p:cNvCxnSpPr>
              <a:stCxn id="363" idx="3"/>
            </p:cNvCxnSpPr>
            <p:nvPr/>
          </p:nvCxnSpPr>
          <p:spPr>
            <a:xfrm>
              <a:off x="4340090" y="4826036"/>
              <a:ext cx="941700" cy="1090200"/>
            </a:xfrm>
            <a:prstGeom prst="curvedConnector3">
              <a:avLst>
                <a:gd name="adj1" fmla="val 75041"/>
              </a:avLst>
            </a:prstGeom>
            <a:noFill/>
            <a:ln w="25400" cap="flat" cmpd="sng">
              <a:solidFill>
                <a:srgbClr val="3B7FF2"/>
              </a:solidFill>
              <a:prstDash val="solid"/>
              <a:round/>
              <a:headEnd type="none" w="sm" len="sm"/>
              <a:tailEnd type="triangle" w="med" len="med"/>
            </a:ln>
            <a:effectLst>
              <a:outerShdw blurRad="50800" dist="38100" dir="2700000" algn="tl" rotWithShape="0">
                <a:srgbClr val="000000">
                  <a:alpha val="40000"/>
                </a:srgbClr>
              </a:outerShdw>
            </a:effectLst>
          </p:spPr>
        </p:cxnSp>
        <p:sp>
          <p:nvSpPr>
            <p:cNvPr id="367" name="Google Shape;367;p23"/>
            <p:cNvSpPr txBox="1"/>
            <p:nvPr/>
          </p:nvSpPr>
          <p:spPr>
            <a:xfrm>
              <a:off x="8303827" y="4752203"/>
              <a:ext cx="439800" cy="468897"/>
            </a:xfrm>
            <a:prstGeom prst="rect">
              <a:avLst/>
            </a:prstGeom>
            <a:solidFill>
              <a:srgbClr val="181818"/>
            </a:solidFill>
            <a:ln>
              <a:noFill/>
            </a:ln>
            <a:effectLst>
              <a:outerShdw blurRad="50800" dist="38100" dir="2700000" algn="tl" rotWithShape="0">
                <a:srgbClr val="000000">
                  <a:alpha val="40000"/>
                </a:srgbClr>
              </a:outerShdw>
            </a:effectLst>
          </p:spPr>
          <p:txBody>
            <a:bodyPr spcFirstLastPara="1" wrap="square" lIns="121900" tIns="60925" rIns="121900" bIns="60925" anchor="t" anchorCtr="0">
              <a:spAutoFit/>
            </a:bodyPr>
            <a:lstStyle/>
            <a:p>
              <a:pPr marL="0" marR="0" lvl="0" indent="0" algn="ctr" rtl="0">
                <a:spcBef>
                  <a:spcPts val="0"/>
                </a:spcBef>
                <a:spcAft>
                  <a:spcPts val="0"/>
                </a:spcAft>
                <a:buNone/>
              </a:pPr>
              <a:r>
                <a:rPr lang="en-US" sz="1867" b="1">
                  <a:solidFill>
                    <a:schemeClr val="lt1"/>
                  </a:solidFill>
                  <a:latin typeface="Times New Roman"/>
                  <a:ea typeface="Times New Roman"/>
                  <a:cs typeface="Times New Roman"/>
                  <a:sym typeface="Times New Roman"/>
                </a:rPr>
                <a:t>y</a:t>
              </a:r>
              <a:endParaRPr sz="2400">
                <a:solidFill>
                  <a:schemeClr val="dk1"/>
                </a:solidFill>
                <a:latin typeface="Avenir"/>
                <a:ea typeface="Avenir"/>
                <a:cs typeface="Avenir"/>
                <a:sym typeface="Avenir"/>
              </a:endParaRPr>
            </a:p>
          </p:txBody>
        </p:sp>
        <p:cxnSp>
          <p:nvCxnSpPr>
            <p:cNvPr id="368" name="Google Shape;368;p23"/>
            <p:cNvCxnSpPr>
              <a:endCxn id="367" idx="1"/>
            </p:cNvCxnSpPr>
            <p:nvPr/>
          </p:nvCxnSpPr>
          <p:spPr>
            <a:xfrm>
              <a:off x="6877327" y="4375552"/>
              <a:ext cx="1426500" cy="611100"/>
            </a:xfrm>
            <a:prstGeom prst="straightConnector1">
              <a:avLst/>
            </a:prstGeom>
            <a:noFill/>
            <a:ln w="19050" cap="flat" cmpd="sng">
              <a:solidFill>
                <a:srgbClr val="3B7FF2"/>
              </a:solidFill>
              <a:prstDash val="solid"/>
              <a:round/>
              <a:headEnd type="none" w="sm" len="sm"/>
              <a:tailEnd type="triangle" w="med" len="med"/>
            </a:ln>
            <a:effectLst>
              <a:outerShdw blurRad="50800" dist="38100" dir="2700000" algn="tl" rotWithShape="0">
                <a:srgbClr val="000000">
                  <a:alpha val="40000"/>
                </a:srgbClr>
              </a:outerShdw>
            </a:effectLst>
          </p:spPr>
        </p:cxnSp>
        <p:cxnSp>
          <p:nvCxnSpPr>
            <p:cNvPr id="369" name="Google Shape;369;p23"/>
            <p:cNvCxnSpPr>
              <a:endCxn id="367" idx="1"/>
            </p:cNvCxnSpPr>
            <p:nvPr/>
          </p:nvCxnSpPr>
          <p:spPr>
            <a:xfrm rot="10800000" flipH="1">
              <a:off x="6905527" y="4986652"/>
              <a:ext cx="1398300" cy="930600"/>
            </a:xfrm>
            <a:prstGeom prst="straightConnector1">
              <a:avLst/>
            </a:prstGeom>
            <a:noFill/>
            <a:ln w="19050" cap="flat" cmpd="sng">
              <a:solidFill>
                <a:srgbClr val="3B7FF2"/>
              </a:solidFill>
              <a:prstDash val="solid"/>
              <a:round/>
              <a:headEnd type="none" w="sm" len="sm"/>
              <a:tailEnd type="triangle" w="med" len="med"/>
            </a:ln>
            <a:effectLst>
              <a:outerShdw blurRad="50800" dist="38100" dir="2700000" algn="tl" rotWithShape="0">
                <a:srgbClr val="000000">
                  <a:alpha val="40000"/>
                </a:srgbClr>
              </a:outerShdw>
            </a:effectLst>
          </p:spPr>
        </p:cxnSp>
        <p:cxnSp>
          <p:nvCxnSpPr>
            <p:cNvPr id="370" name="Google Shape;370;p23"/>
            <p:cNvCxnSpPr/>
            <p:nvPr/>
          </p:nvCxnSpPr>
          <p:spPr>
            <a:xfrm>
              <a:off x="6479060" y="4826035"/>
              <a:ext cx="0" cy="593700"/>
            </a:xfrm>
            <a:prstGeom prst="straightConnector1">
              <a:avLst/>
            </a:prstGeom>
            <a:noFill/>
            <a:ln w="19050" cap="flat" cmpd="sng">
              <a:solidFill>
                <a:srgbClr val="3B7FF2"/>
              </a:solidFill>
              <a:prstDash val="solid"/>
              <a:round/>
              <a:headEnd type="none" w="sm" len="sm"/>
              <a:tailEnd type="triangle" w="med" len="med"/>
            </a:ln>
          </p:spPr>
        </p:cxnSp>
        <p:cxnSp>
          <p:nvCxnSpPr>
            <p:cNvPr id="371" name="Google Shape;371;p23"/>
            <p:cNvCxnSpPr/>
            <p:nvPr/>
          </p:nvCxnSpPr>
          <p:spPr>
            <a:xfrm rot="10800000">
              <a:off x="6666789" y="4812454"/>
              <a:ext cx="0" cy="594300"/>
            </a:xfrm>
            <a:prstGeom prst="straightConnector1">
              <a:avLst/>
            </a:prstGeom>
            <a:noFill/>
            <a:ln w="19050" cap="flat" cmpd="sng">
              <a:solidFill>
                <a:srgbClr val="3B7FF2"/>
              </a:solidFill>
              <a:prstDash val="solid"/>
              <a:round/>
              <a:headEnd type="none" w="sm" len="sm"/>
              <a:tailEnd type="triangle" w="med" len="med"/>
            </a:ln>
          </p:spPr>
        </p:cxn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133c81127c3_0_0"/>
          <p:cNvSpPr txBox="1">
            <a:spLocks noGrp="1"/>
          </p:cNvSpPr>
          <p:nvPr>
            <p:ph type="title"/>
          </p:nvPr>
        </p:nvSpPr>
        <p:spPr>
          <a:xfrm>
            <a:off x="1097280" y="286603"/>
            <a:ext cx="10058400" cy="1450800"/>
          </a:xfrm>
          <a:prstGeom prst="rect">
            <a:avLst/>
          </a:prstGeom>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3F3F3F"/>
              </a:buClr>
              <a:buSzPts val="5222"/>
              <a:buFont typeface="Avenir"/>
              <a:buNone/>
            </a:pPr>
            <a:r>
              <a:rPr lang="en-US"/>
              <a:t>Method</a:t>
            </a:r>
            <a:endParaRPr/>
          </a:p>
        </p:txBody>
      </p:sp>
      <p:sp>
        <p:nvSpPr>
          <p:cNvPr id="378" name="Google Shape;378;g133c81127c3_0_0"/>
          <p:cNvSpPr txBox="1">
            <a:spLocks noGrp="1"/>
          </p:cNvSpPr>
          <p:nvPr>
            <p:ph type="body" idx="1"/>
          </p:nvPr>
        </p:nvSpPr>
        <p:spPr>
          <a:xfrm>
            <a:off x="1097278" y="2108200"/>
            <a:ext cx="3545700" cy="3760800"/>
          </a:xfrm>
          <a:prstGeom prst="rect">
            <a:avLst/>
          </a:prstGeom>
        </p:spPr>
        <p:txBody>
          <a:bodyPr spcFirstLastPara="1" wrap="square" lIns="0" tIns="45700" rIns="0" bIns="45700" anchor="t" anchorCtr="0">
            <a:normAutofit/>
          </a:bodyPr>
          <a:lstStyle/>
          <a:p>
            <a:pPr marL="0" lvl="0" indent="0" algn="l" rtl="0">
              <a:lnSpc>
                <a:spcPct val="115000"/>
              </a:lnSpc>
              <a:spcBef>
                <a:spcPts val="0"/>
              </a:spcBef>
              <a:spcAft>
                <a:spcPts val="0"/>
              </a:spcAft>
              <a:buNone/>
            </a:pPr>
            <a:r>
              <a:rPr lang="en-US" sz="2400" b="1">
                <a:solidFill>
                  <a:srgbClr val="595959"/>
                </a:solidFill>
                <a:latin typeface="Times New Roman"/>
                <a:ea typeface="Times New Roman"/>
                <a:cs typeface="Times New Roman"/>
                <a:sym typeface="Times New Roman"/>
              </a:rPr>
              <a:t>Schematic of our mutual learning model</a:t>
            </a:r>
            <a:endParaRPr sz="2400">
              <a:solidFill>
                <a:srgbClr val="595959"/>
              </a:solidFill>
              <a:latin typeface="Arial"/>
              <a:ea typeface="Arial"/>
              <a:cs typeface="Arial"/>
              <a:sym typeface="Arial"/>
            </a:endParaRPr>
          </a:p>
          <a:p>
            <a:pPr marL="0" lvl="0" indent="0" algn="l" rtl="0">
              <a:spcBef>
                <a:spcPts val="1200"/>
              </a:spcBef>
              <a:spcAft>
                <a:spcPts val="200"/>
              </a:spcAft>
              <a:buNone/>
            </a:pPr>
            <a:endParaRPr/>
          </a:p>
        </p:txBody>
      </p:sp>
      <p:pic>
        <p:nvPicPr>
          <p:cNvPr id="379" name="Google Shape;379;g133c81127c3_0_0"/>
          <p:cNvPicPr preferRelativeResize="0"/>
          <p:nvPr/>
        </p:nvPicPr>
        <p:blipFill rotWithShape="1">
          <a:blip r:embed="rId3">
            <a:alphaModFix/>
          </a:blip>
          <a:srcRect/>
          <a:stretch/>
        </p:blipFill>
        <p:spPr>
          <a:xfrm>
            <a:off x="4642977" y="2049826"/>
            <a:ext cx="5221698" cy="460067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31"/>
          <p:cNvSpPr txBox="1">
            <a:spLocks noGrp="1"/>
          </p:cNvSpPr>
          <p:nvPr>
            <p:ph type="title"/>
          </p:nvPr>
        </p:nvSpPr>
        <p:spPr>
          <a:xfrm>
            <a:off x="1097280" y="758952"/>
            <a:ext cx="10058400" cy="3566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62626"/>
              </a:buClr>
              <a:buSzPts val="8000"/>
              <a:buFont typeface="Avenir"/>
              <a:buNone/>
            </a:pPr>
            <a:r>
              <a:rPr lang="en-US"/>
              <a:t>Noise in Personalized Medicine</a:t>
            </a:r>
            <a:endParaRPr/>
          </a:p>
        </p:txBody>
      </p:sp>
      <p:sp>
        <p:nvSpPr>
          <p:cNvPr id="385" name="Google Shape;385;p31"/>
          <p:cNvSpPr txBox="1">
            <a:spLocks noGrp="1"/>
          </p:cNvSpPr>
          <p:nvPr>
            <p:ph type="body" idx="1"/>
          </p:nvPr>
        </p:nvSpPr>
        <p:spPr>
          <a:xfrm>
            <a:off x="1097280" y="4663440"/>
            <a:ext cx="10058400" cy="1143000"/>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400"/>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32"/>
          <p:cNvSpPr txBox="1">
            <a:spLocks noGrp="1"/>
          </p:cNvSpPr>
          <p:nvPr>
            <p:ph type="title"/>
          </p:nvPr>
        </p:nvSpPr>
        <p:spPr>
          <a:xfrm>
            <a:off x="1384200" y="223900"/>
            <a:ext cx="9423600" cy="1143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3600"/>
              <a:buFont typeface="Avenir"/>
              <a:buNone/>
            </a:pPr>
            <a:r>
              <a:rPr lang="en-US" sz="3600"/>
              <a:t>Biomedical image analysis and deep learning</a:t>
            </a:r>
            <a:endParaRPr/>
          </a:p>
        </p:txBody>
      </p:sp>
      <p:sp>
        <p:nvSpPr>
          <p:cNvPr id="392" name="Google Shape;392;p32"/>
          <p:cNvSpPr txBox="1">
            <a:spLocks noGrp="1"/>
          </p:cNvSpPr>
          <p:nvPr>
            <p:ph type="body" idx="1"/>
          </p:nvPr>
        </p:nvSpPr>
        <p:spPr>
          <a:xfrm>
            <a:off x="1803602" y="1965959"/>
            <a:ext cx="2681400" cy="479400"/>
          </a:xfrm>
          <a:prstGeom prst="rect">
            <a:avLst/>
          </a:prstGeom>
          <a:noFill/>
          <a:ln>
            <a:noFill/>
          </a:ln>
        </p:spPr>
        <p:txBody>
          <a:bodyPr spcFirstLastPara="1" wrap="square" lIns="0" tIns="45700" rIns="0" bIns="45700" anchor="t" anchorCtr="0">
            <a:normAutofit/>
          </a:bodyPr>
          <a:lstStyle/>
          <a:p>
            <a:pPr marL="91440" lvl="0" indent="-127000" algn="l" rtl="0">
              <a:lnSpc>
                <a:spcPct val="110000"/>
              </a:lnSpc>
              <a:spcBef>
                <a:spcPts val="0"/>
              </a:spcBef>
              <a:spcAft>
                <a:spcPts val="0"/>
              </a:spcAft>
              <a:buSzPts val="2000"/>
              <a:buChar char=" "/>
            </a:pPr>
            <a:r>
              <a:rPr lang="en-US" b="1"/>
              <a:t>Image data</a:t>
            </a:r>
            <a:endParaRPr b="1"/>
          </a:p>
        </p:txBody>
      </p:sp>
      <p:pic>
        <p:nvPicPr>
          <p:cNvPr id="393" name="Google Shape;393;p32" descr="A picture containing text, room, vector graphics&#10;&#10;Description automatically generated"/>
          <p:cNvPicPr preferRelativeResize="0"/>
          <p:nvPr/>
        </p:nvPicPr>
        <p:blipFill rotWithShape="1">
          <a:blip r:embed="rId3">
            <a:alphaModFix/>
          </a:blip>
          <a:srcRect/>
          <a:stretch/>
        </p:blipFill>
        <p:spPr>
          <a:xfrm>
            <a:off x="1797426" y="2551482"/>
            <a:ext cx="1858291" cy="1202082"/>
          </a:xfrm>
          <a:prstGeom prst="rect">
            <a:avLst/>
          </a:prstGeom>
          <a:noFill/>
          <a:ln>
            <a:noFill/>
          </a:ln>
        </p:spPr>
      </p:pic>
      <p:sp>
        <p:nvSpPr>
          <p:cNvPr id="394" name="Google Shape;394;p32"/>
          <p:cNvSpPr txBox="1"/>
          <p:nvPr/>
        </p:nvSpPr>
        <p:spPr>
          <a:xfrm>
            <a:off x="1752600" y="3715147"/>
            <a:ext cx="28482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dk1"/>
                </a:solidFill>
                <a:latin typeface="Avenir"/>
                <a:ea typeface="Avenir"/>
                <a:cs typeface="Avenir"/>
                <a:sym typeface="Avenir"/>
              </a:rPr>
              <a:t>https://pixabay.com/vectors/analysis-biology-cell-cell-culture-2025834</a:t>
            </a:r>
            <a:r>
              <a:rPr lang="en-US" sz="700">
                <a:solidFill>
                  <a:srgbClr val="A5A5A5"/>
                </a:solidFill>
                <a:latin typeface="Avenir"/>
                <a:ea typeface="Avenir"/>
                <a:cs typeface="Avenir"/>
                <a:sym typeface="Avenir"/>
              </a:rPr>
              <a:t>/</a:t>
            </a:r>
            <a:endParaRPr/>
          </a:p>
        </p:txBody>
      </p:sp>
      <p:pic>
        <p:nvPicPr>
          <p:cNvPr id="395" name="Google Shape;395;p32"/>
          <p:cNvPicPr preferRelativeResize="0"/>
          <p:nvPr/>
        </p:nvPicPr>
        <p:blipFill rotWithShape="1">
          <a:blip r:embed="rId4">
            <a:alphaModFix/>
          </a:blip>
          <a:srcRect/>
          <a:stretch/>
        </p:blipFill>
        <p:spPr>
          <a:xfrm>
            <a:off x="1797426" y="4079919"/>
            <a:ext cx="2637100" cy="1352396"/>
          </a:xfrm>
          <a:prstGeom prst="rect">
            <a:avLst/>
          </a:prstGeom>
          <a:noFill/>
          <a:ln>
            <a:noFill/>
          </a:ln>
        </p:spPr>
      </p:pic>
      <p:sp>
        <p:nvSpPr>
          <p:cNvPr id="396" name="Google Shape;396;p32"/>
          <p:cNvSpPr txBox="1"/>
          <p:nvPr/>
        </p:nvSpPr>
        <p:spPr>
          <a:xfrm>
            <a:off x="1767840" y="5466360"/>
            <a:ext cx="4572000" cy="21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dk1"/>
                </a:solidFill>
                <a:latin typeface="Avenir"/>
                <a:ea typeface="Avenir"/>
                <a:cs typeface="Avenir"/>
                <a:sym typeface="Avenir"/>
              </a:rPr>
              <a:t>http://geneontology.org</a:t>
            </a:r>
            <a:r>
              <a:rPr lang="en-US" sz="700">
                <a:solidFill>
                  <a:srgbClr val="A5A5A5"/>
                </a:solidFill>
                <a:latin typeface="Avenir"/>
                <a:ea typeface="Avenir"/>
                <a:cs typeface="Avenir"/>
                <a:sym typeface="Avenir"/>
              </a:rPr>
              <a:t>/</a:t>
            </a:r>
            <a:endParaRPr/>
          </a:p>
        </p:txBody>
      </p:sp>
      <p:sp>
        <p:nvSpPr>
          <p:cNvPr id="397" name="Google Shape;397;p32"/>
          <p:cNvSpPr txBox="1"/>
          <p:nvPr/>
        </p:nvSpPr>
        <p:spPr>
          <a:xfrm>
            <a:off x="4645656" y="1957798"/>
            <a:ext cx="2681400" cy="37149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Algorithms</a:t>
            </a:r>
            <a:endParaRPr/>
          </a:p>
          <a:p>
            <a:pPr marL="742950" marR="0" lvl="1" indent="-285750" algn="l" rtl="0">
              <a:spcBef>
                <a:spcPts val="48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CNNs</a:t>
            </a:r>
            <a:endParaRPr/>
          </a:p>
          <a:p>
            <a:pPr marL="742950" marR="0" lvl="1" indent="-285750" algn="l" rtl="0">
              <a:spcBef>
                <a:spcPts val="48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GNNs</a:t>
            </a:r>
            <a:endParaRPr/>
          </a:p>
          <a:p>
            <a:pPr marL="742950" marR="0" lvl="1" indent="-285750" algn="l" rtl="0">
              <a:spcBef>
                <a:spcPts val="48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a:t>
            </a:r>
            <a:endParaRPr/>
          </a:p>
        </p:txBody>
      </p:sp>
      <p:sp>
        <p:nvSpPr>
          <p:cNvPr id="398" name="Google Shape;398;p32"/>
          <p:cNvSpPr txBox="1"/>
          <p:nvPr/>
        </p:nvSpPr>
        <p:spPr>
          <a:xfrm>
            <a:off x="7533792" y="1945443"/>
            <a:ext cx="2981700" cy="37272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Diagnoses</a:t>
            </a:r>
            <a:endParaRPr/>
          </a:p>
          <a:p>
            <a:pPr marL="742950" marR="0" lvl="1" indent="-285750" algn="l" rtl="0">
              <a:spcBef>
                <a:spcPts val="4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Cancer</a:t>
            </a:r>
            <a:endParaRPr/>
          </a:p>
          <a:p>
            <a:pPr marL="742950" marR="0" lvl="1" indent="-285750" algn="l" rtl="0">
              <a:spcBef>
                <a:spcPts val="4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Scoliosis</a:t>
            </a:r>
            <a:endParaRPr/>
          </a:p>
          <a:p>
            <a:pPr marL="742950" marR="0" lvl="1" indent="-285750" algn="l" rtl="0">
              <a:spcBef>
                <a:spcPts val="4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Diabetes</a:t>
            </a:r>
            <a:endParaRPr sz="2400" b="0" i="0" u="none" strike="noStrike" cap="none">
              <a:solidFill>
                <a:schemeClr val="dk1"/>
              </a:solidFill>
              <a:latin typeface="Arial"/>
              <a:ea typeface="Arial"/>
              <a:cs typeface="Arial"/>
              <a:sym typeface="Arial"/>
            </a:endParaRPr>
          </a:p>
          <a:p>
            <a:pPr marL="342900" marR="0" lvl="0" indent="-342900" algn="l" rtl="0">
              <a:spcBef>
                <a:spcPts val="560"/>
              </a:spcBef>
              <a:spcAft>
                <a:spcPts val="0"/>
              </a:spcAft>
              <a:buClr>
                <a:schemeClr val="dk1"/>
              </a:buClr>
              <a:buSzPts val="2800"/>
              <a:buFont typeface="Arial"/>
              <a:buChar char="•"/>
            </a:pPr>
            <a:r>
              <a:rPr lang="en-US" sz="2800">
                <a:solidFill>
                  <a:schemeClr val="dk1"/>
                </a:solidFill>
                <a:latin typeface="Arial"/>
                <a:ea typeface="Arial"/>
                <a:cs typeface="Arial"/>
                <a:sym typeface="Arial"/>
              </a:rPr>
              <a:t>Knowledge</a:t>
            </a:r>
            <a:endParaRPr/>
          </a:p>
          <a:p>
            <a:pPr marL="742950" marR="0" lvl="1" indent="-285750" algn="l" rtl="0">
              <a:spcBef>
                <a:spcPts val="4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Protein-protein interactions</a:t>
            </a:r>
            <a:endParaRPr/>
          </a:p>
          <a:p>
            <a:pPr marL="742950" marR="0" lvl="1" indent="-285750" algn="l" rtl="0">
              <a:spcBef>
                <a:spcPts val="4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High risk factors</a:t>
            </a:r>
            <a:endParaRPr/>
          </a:p>
          <a:p>
            <a:pPr marL="742950" marR="0" lvl="1" indent="-285750" algn="l" rtl="0">
              <a:spcBef>
                <a:spcPts val="4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Drug discoveries</a:t>
            </a:r>
            <a:endParaRPr/>
          </a:p>
          <a:p>
            <a:pPr marL="742950" marR="0" lvl="1" indent="-133350" algn="l" rtl="0">
              <a:spcBef>
                <a:spcPts val="48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cxnSp>
        <p:nvCxnSpPr>
          <p:cNvPr id="399" name="Google Shape;399;p32"/>
          <p:cNvCxnSpPr/>
          <p:nvPr/>
        </p:nvCxnSpPr>
        <p:spPr>
          <a:xfrm>
            <a:off x="7381102" y="1965957"/>
            <a:ext cx="0" cy="3484500"/>
          </a:xfrm>
          <a:prstGeom prst="straightConnector1">
            <a:avLst/>
          </a:prstGeom>
          <a:noFill/>
          <a:ln w="15875" cap="flat" cmpd="sng">
            <a:solidFill>
              <a:schemeClr val="accent1"/>
            </a:solidFill>
            <a:prstDash val="solid"/>
            <a:round/>
            <a:headEnd type="none" w="sm" len="sm"/>
            <a:tailEnd type="none" w="sm" len="sm"/>
          </a:ln>
        </p:spPr>
      </p:cxnSp>
      <p:cxnSp>
        <p:nvCxnSpPr>
          <p:cNvPr id="400" name="Google Shape;400;p32"/>
          <p:cNvCxnSpPr/>
          <p:nvPr/>
        </p:nvCxnSpPr>
        <p:spPr>
          <a:xfrm flipH="1">
            <a:off x="4497490" y="1930743"/>
            <a:ext cx="24600" cy="3569100"/>
          </a:xfrm>
          <a:prstGeom prst="straightConnector1">
            <a:avLst/>
          </a:prstGeom>
          <a:noFill/>
          <a:ln w="15875" cap="flat" cmpd="sng">
            <a:solidFill>
              <a:schemeClr val="accent1"/>
            </a:solidFill>
            <a:prstDash val="solid"/>
            <a:round/>
            <a:headEnd type="none" w="sm" len="sm"/>
            <a:tailEnd type="none" w="sm" len="sm"/>
          </a:ln>
        </p:spPr>
      </p:cxnSp>
      <p:sp>
        <p:nvSpPr>
          <p:cNvPr id="401" name="Google Shape;401;p32"/>
          <p:cNvSpPr/>
          <p:nvPr/>
        </p:nvSpPr>
        <p:spPr>
          <a:xfrm>
            <a:off x="4242489" y="3044398"/>
            <a:ext cx="736800" cy="770700"/>
          </a:xfrm>
          <a:prstGeom prst="rightArrow">
            <a:avLst>
              <a:gd name="adj1" fmla="val 50000"/>
              <a:gd name="adj2" fmla="val 50000"/>
            </a:avLst>
          </a:prstGeom>
          <a:solidFill>
            <a:srgbClr val="FFE4B5"/>
          </a:solidFill>
          <a:ln w="12700" cap="flat" cmpd="sng">
            <a:solidFill>
              <a:schemeClr val="accent3"/>
            </a:solidFill>
            <a:prstDash val="solid"/>
            <a:round/>
            <a:headEnd type="none" w="sm" len="sm"/>
            <a:tailEnd type="none" w="sm" len="sm"/>
          </a:ln>
          <a:effectLst>
            <a:outerShdw blurRad="38100" dist="25400" dir="2700000" algn="br"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402" name="Google Shape;402;p32"/>
          <p:cNvSpPr/>
          <p:nvPr/>
        </p:nvSpPr>
        <p:spPr>
          <a:xfrm>
            <a:off x="7156382" y="3044398"/>
            <a:ext cx="736800" cy="770700"/>
          </a:xfrm>
          <a:prstGeom prst="rightArrow">
            <a:avLst>
              <a:gd name="adj1" fmla="val 50000"/>
              <a:gd name="adj2" fmla="val 50000"/>
            </a:avLst>
          </a:prstGeom>
          <a:solidFill>
            <a:srgbClr val="FFE4B5"/>
          </a:solidFill>
          <a:ln w="12700" cap="flat" cmpd="sng">
            <a:solidFill>
              <a:schemeClr val="accent3"/>
            </a:solidFill>
            <a:prstDash val="solid"/>
            <a:round/>
            <a:headEnd type="none" w="sm" len="sm"/>
            <a:tailEnd type="none" w="sm" len="sm"/>
          </a:ln>
          <a:effectLst>
            <a:outerShdw blurRad="38100" dist="25400" dir="2700000" algn="br"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pic>
        <p:nvPicPr>
          <p:cNvPr id="403" name="Google Shape;403;p32"/>
          <p:cNvPicPr preferRelativeResize="0"/>
          <p:nvPr/>
        </p:nvPicPr>
        <p:blipFill rotWithShape="1">
          <a:blip r:embed="rId5">
            <a:alphaModFix/>
          </a:blip>
          <a:srcRect b="10297"/>
          <a:stretch/>
        </p:blipFill>
        <p:spPr>
          <a:xfrm>
            <a:off x="4979290" y="3915203"/>
            <a:ext cx="1917793" cy="1324678"/>
          </a:xfrm>
          <a:prstGeom prst="rect">
            <a:avLst/>
          </a:prstGeom>
          <a:noFill/>
          <a:ln>
            <a:noFill/>
          </a:ln>
        </p:spPr>
      </p:pic>
      <p:sp>
        <p:nvSpPr>
          <p:cNvPr id="404" name="Google Shape;404;p32"/>
          <p:cNvSpPr txBox="1"/>
          <p:nvPr/>
        </p:nvSpPr>
        <p:spPr>
          <a:xfrm>
            <a:off x="5031646" y="5216938"/>
            <a:ext cx="1700400" cy="23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chemeClr val="dk1"/>
                </a:solidFill>
                <a:latin typeface="Avenir"/>
                <a:ea typeface="Avenir"/>
                <a:cs typeface="Avenir"/>
                <a:sym typeface="Avenir"/>
              </a:rPr>
              <a:t>https://phdcomics.com</a:t>
            </a:r>
            <a:endParaRPr sz="900">
              <a:solidFill>
                <a:schemeClr val="dk1"/>
              </a:solidFill>
              <a:latin typeface="Avenir"/>
              <a:ea typeface="Avenir"/>
              <a:cs typeface="Avenir"/>
              <a:sym typeface="Aveni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33"/>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3600"/>
              <a:buFont typeface="Avenir"/>
              <a:buNone/>
            </a:pPr>
            <a:r>
              <a:rPr lang="en-US" sz="3600"/>
              <a:t>Biomedical images and biological networks </a:t>
            </a:r>
            <a:endParaRPr/>
          </a:p>
        </p:txBody>
      </p:sp>
      <p:sp>
        <p:nvSpPr>
          <p:cNvPr id="411" name="Google Shape;411;p33"/>
          <p:cNvSpPr txBox="1">
            <a:spLocks noGrp="1"/>
          </p:cNvSpPr>
          <p:nvPr>
            <p:ph type="body" idx="1"/>
          </p:nvPr>
        </p:nvSpPr>
        <p:spPr>
          <a:xfrm>
            <a:off x="1097280" y="2108201"/>
            <a:ext cx="8944800" cy="3760800"/>
          </a:xfrm>
          <a:prstGeom prst="rect">
            <a:avLst/>
          </a:prstGeom>
          <a:noFill/>
          <a:ln>
            <a:noFill/>
          </a:ln>
        </p:spPr>
        <p:txBody>
          <a:bodyPr spcFirstLastPara="1" wrap="square" lIns="0" tIns="45700" rIns="0" bIns="45700" anchor="t" anchorCtr="0">
            <a:normAutofit fontScale="70000" lnSpcReduction="20000"/>
          </a:bodyPr>
          <a:lstStyle/>
          <a:p>
            <a:pPr marL="91440" lvl="0" indent="-106679" algn="l" rtl="0">
              <a:lnSpc>
                <a:spcPct val="110000"/>
              </a:lnSpc>
              <a:spcBef>
                <a:spcPts val="0"/>
              </a:spcBef>
              <a:spcAft>
                <a:spcPts val="0"/>
              </a:spcAft>
              <a:buSzPct val="100000"/>
              <a:buChar char=" "/>
            </a:pPr>
            <a:r>
              <a:rPr lang="en-US" sz="2400"/>
              <a:t>Biomedical images have been extensively used in biomedical research and clinical practice</a:t>
            </a:r>
            <a:endParaRPr/>
          </a:p>
          <a:p>
            <a:pPr marL="384048" lvl="1" indent="-182880" algn="l" rtl="0">
              <a:lnSpc>
                <a:spcPct val="110000"/>
              </a:lnSpc>
              <a:spcBef>
                <a:spcPts val="400"/>
              </a:spcBef>
              <a:spcAft>
                <a:spcPts val="0"/>
              </a:spcAft>
              <a:buClr>
                <a:srgbClr val="3F3F3F"/>
              </a:buClr>
              <a:buSzPct val="100000"/>
              <a:buChar char="◦"/>
            </a:pPr>
            <a:r>
              <a:rPr lang="en-US" sz="2000"/>
              <a:t>Disease diagnosis, treatment planning, monitoring, and evaluation, drug design, cancer studies, …</a:t>
            </a:r>
            <a:endParaRPr/>
          </a:p>
          <a:p>
            <a:pPr marL="91440" lvl="0" indent="-106679" algn="l" rtl="0">
              <a:lnSpc>
                <a:spcPct val="110000"/>
              </a:lnSpc>
              <a:spcBef>
                <a:spcPts val="1600"/>
              </a:spcBef>
              <a:spcAft>
                <a:spcPts val="0"/>
              </a:spcAft>
              <a:buSzPct val="100000"/>
              <a:buChar char=" "/>
            </a:pPr>
            <a:r>
              <a:rPr lang="en-US" sz="2400"/>
              <a:t>2D, 3D, 4D images, possibly very large sizes</a:t>
            </a:r>
            <a:endParaRPr/>
          </a:p>
          <a:p>
            <a:pPr marL="91440" lvl="0" indent="-106679" algn="l" rtl="0">
              <a:lnSpc>
                <a:spcPct val="110000"/>
              </a:lnSpc>
              <a:spcBef>
                <a:spcPts val="1400"/>
              </a:spcBef>
              <a:spcAft>
                <a:spcPts val="0"/>
              </a:spcAft>
              <a:buSzPct val="100000"/>
              <a:buChar char=" "/>
            </a:pPr>
            <a:r>
              <a:rPr lang="en-US" sz="2400"/>
              <a:t>Images can come from different sources</a:t>
            </a:r>
            <a:endParaRPr/>
          </a:p>
          <a:p>
            <a:pPr marL="384048" lvl="1" indent="-182879" algn="l" rtl="0">
              <a:lnSpc>
                <a:spcPct val="110000"/>
              </a:lnSpc>
              <a:spcBef>
                <a:spcPts val="400"/>
              </a:spcBef>
              <a:spcAft>
                <a:spcPts val="0"/>
              </a:spcAft>
              <a:buClr>
                <a:srgbClr val="3F3F3F"/>
              </a:buClr>
              <a:buSzPct val="100000"/>
              <a:buChar char="◦"/>
            </a:pPr>
            <a:r>
              <a:rPr lang="en-US" sz="2200"/>
              <a:t>Biomedical experiments (e.g., different subjects, organs/tissues, diseases, imaging modalities)</a:t>
            </a:r>
            <a:endParaRPr/>
          </a:p>
          <a:p>
            <a:pPr marL="384048" lvl="1" indent="-182879" algn="l" rtl="0">
              <a:lnSpc>
                <a:spcPct val="110000"/>
              </a:lnSpc>
              <a:spcBef>
                <a:spcPts val="600"/>
              </a:spcBef>
              <a:spcAft>
                <a:spcPts val="0"/>
              </a:spcAft>
              <a:buClr>
                <a:srgbClr val="3F3F3F"/>
              </a:buClr>
              <a:buSzPct val="100000"/>
              <a:buChar char="◦"/>
            </a:pPr>
            <a:r>
              <a:rPr lang="en-US" sz="2200"/>
              <a:t>Clinic (e.g., in-patient, out-patient)</a:t>
            </a:r>
            <a:endParaRPr/>
          </a:p>
          <a:p>
            <a:pPr marL="384048" lvl="1" indent="-182879" algn="l" rtl="0">
              <a:lnSpc>
                <a:spcPct val="110000"/>
              </a:lnSpc>
              <a:spcBef>
                <a:spcPts val="600"/>
              </a:spcBef>
              <a:spcAft>
                <a:spcPts val="0"/>
              </a:spcAft>
              <a:buClr>
                <a:srgbClr val="3F3F3F"/>
              </a:buClr>
              <a:buSzPct val="100000"/>
              <a:buChar char="◦"/>
            </a:pPr>
            <a:r>
              <a:rPr lang="en-US" sz="2200"/>
              <a:t>Outside the clinic (e.g., cell phones, Internet, sensors, hand-held devices, edge computing)</a:t>
            </a:r>
            <a:endParaRPr/>
          </a:p>
          <a:p>
            <a:pPr marL="91440" lvl="0" indent="-106679" algn="l" rtl="0">
              <a:lnSpc>
                <a:spcPct val="110000"/>
              </a:lnSpc>
              <a:spcBef>
                <a:spcPts val="1600"/>
              </a:spcBef>
              <a:spcAft>
                <a:spcPts val="0"/>
              </a:spcAft>
              <a:buSzPct val="100000"/>
              <a:buChar char=" "/>
            </a:pPr>
            <a:r>
              <a:rPr lang="en-US" sz="2400">
                <a:solidFill>
                  <a:schemeClr val="accent1"/>
                </a:solidFill>
              </a:rPr>
              <a:t>Network models </a:t>
            </a:r>
            <a:r>
              <a:rPr lang="en-US" sz="2400"/>
              <a:t>can be used to represent </a:t>
            </a:r>
            <a:r>
              <a:rPr lang="en-US" sz="2400">
                <a:solidFill>
                  <a:schemeClr val="accent1"/>
                </a:solidFill>
              </a:rPr>
              <a:t>structures of different levels </a:t>
            </a:r>
            <a:r>
              <a:rPr lang="en-US" sz="2400"/>
              <a:t>in biomedical images</a:t>
            </a:r>
            <a:endParaRPr/>
          </a:p>
          <a:p>
            <a:pPr marL="91440" lvl="0" indent="0" algn="l" rtl="0">
              <a:lnSpc>
                <a:spcPct val="110000"/>
              </a:lnSpc>
              <a:spcBef>
                <a:spcPts val="1400"/>
              </a:spcBef>
              <a:spcAft>
                <a:spcPts val="0"/>
              </a:spcAft>
              <a:buSzPct val="100000"/>
              <a:buNone/>
            </a:pPr>
            <a:endParaRPr sz="2800"/>
          </a:p>
        </p:txBody>
      </p:sp>
      <p:grpSp>
        <p:nvGrpSpPr>
          <p:cNvPr id="412" name="Google Shape;412;p33"/>
          <p:cNvGrpSpPr/>
          <p:nvPr/>
        </p:nvGrpSpPr>
        <p:grpSpPr>
          <a:xfrm>
            <a:off x="10156808" y="4038732"/>
            <a:ext cx="1648116" cy="1765274"/>
            <a:chOff x="4347105" y="3309736"/>
            <a:chExt cx="1331166" cy="1447183"/>
          </a:xfrm>
        </p:grpSpPr>
        <p:pic>
          <p:nvPicPr>
            <p:cNvPr id="413" name="Google Shape;413;p33"/>
            <p:cNvPicPr preferRelativeResize="0"/>
            <p:nvPr/>
          </p:nvPicPr>
          <p:blipFill rotWithShape="1">
            <a:blip r:embed="rId3">
              <a:alphaModFix/>
            </a:blip>
            <a:srcRect r="22839"/>
            <a:stretch/>
          </p:blipFill>
          <p:spPr>
            <a:xfrm>
              <a:off x="4347105" y="3309736"/>
              <a:ext cx="1331166" cy="1447183"/>
            </a:xfrm>
            <a:prstGeom prst="rect">
              <a:avLst/>
            </a:prstGeom>
            <a:noFill/>
            <a:ln>
              <a:noFill/>
            </a:ln>
          </p:spPr>
        </p:pic>
        <p:sp>
          <p:nvSpPr>
            <p:cNvPr id="414" name="Google Shape;414;p33"/>
            <p:cNvSpPr/>
            <p:nvPr/>
          </p:nvSpPr>
          <p:spPr>
            <a:xfrm>
              <a:off x="4832156" y="3767556"/>
              <a:ext cx="130200" cy="152400"/>
            </a:xfrm>
            <a:prstGeom prst="ellipse">
              <a:avLst/>
            </a:prstGeom>
            <a:solidFill>
              <a:srgbClr val="FF0000"/>
            </a:solidFill>
            <a:ln>
              <a:noFill/>
            </a:ln>
          </p:spPr>
          <p:txBody>
            <a:bodyPr spcFirstLastPara="1" wrap="square" lIns="91425" tIns="45700" rIns="91425" bIns="45700" anchor="t" anchorCtr="0">
              <a:noAutofit/>
            </a:bodyPr>
            <a:lstStyle/>
            <a:p>
              <a:pPr marL="342900" marR="0" lvl="0" indent="-190500" algn="l" rtl="0">
                <a:spcBef>
                  <a:spcPts val="0"/>
                </a:spcBef>
                <a:spcAft>
                  <a:spcPts val="0"/>
                </a:spcAft>
                <a:buClr>
                  <a:schemeClr val="dk1"/>
                </a:buClr>
                <a:buSzPts val="2400"/>
                <a:buFont typeface="Avenir"/>
                <a:buNone/>
              </a:pPr>
              <a:endParaRPr sz="2400">
                <a:solidFill>
                  <a:schemeClr val="dk1"/>
                </a:solidFill>
                <a:latin typeface="Times New Roman"/>
                <a:ea typeface="Times New Roman"/>
                <a:cs typeface="Times New Roman"/>
                <a:sym typeface="Times New Roman"/>
              </a:endParaRPr>
            </a:p>
          </p:txBody>
        </p:sp>
        <p:sp>
          <p:nvSpPr>
            <p:cNvPr id="415" name="Google Shape;415;p33"/>
            <p:cNvSpPr/>
            <p:nvPr/>
          </p:nvSpPr>
          <p:spPr>
            <a:xfrm>
              <a:off x="4676039" y="3962702"/>
              <a:ext cx="130200" cy="152400"/>
            </a:xfrm>
            <a:prstGeom prst="ellipse">
              <a:avLst/>
            </a:prstGeom>
            <a:solidFill>
              <a:srgbClr val="FF0000"/>
            </a:solidFill>
            <a:ln>
              <a:noFill/>
            </a:ln>
          </p:spPr>
          <p:txBody>
            <a:bodyPr spcFirstLastPara="1" wrap="square" lIns="91425" tIns="45700" rIns="91425" bIns="45700" anchor="t" anchorCtr="0">
              <a:noAutofit/>
            </a:bodyPr>
            <a:lstStyle/>
            <a:p>
              <a:pPr marL="342900" marR="0" lvl="0" indent="-190500" algn="l" rtl="0">
                <a:spcBef>
                  <a:spcPts val="0"/>
                </a:spcBef>
                <a:spcAft>
                  <a:spcPts val="0"/>
                </a:spcAft>
                <a:buClr>
                  <a:schemeClr val="dk1"/>
                </a:buClr>
                <a:buSzPts val="2400"/>
                <a:buFont typeface="Avenir"/>
                <a:buNone/>
              </a:pPr>
              <a:endParaRPr sz="2400">
                <a:solidFill>
                  <a:schemeClr val="dk1"/>
                </a:solidFill>
                <a:latin typeface="Times New Roman"/>
                <a:ea typeface="Times New Roman"/>
                <a:cs typeface="Times New Roman"/>
                <a:sym typeface="Times New Roman"/>
              </a:endParaRPr>
            </a:p>
          </p:txBody>
        </p:sp>
        <p:sp>
          <p:nvSpPr>
            <p:cNvPr id="416" name="Google Shape;416;p33"/>
            <p:cNvSpPr/>
            <p:nvPr/>
          </p:nvSpPr>
          <p:spPr>
            <a:xfrm>
              <a:off x="4531055" y="4166046"/>
              <a:ext cx="193200" cy="177300"/>
            </a:xfrm>
            <a:prstGeom prst="ellipse">
              <a:avLst/>
            </a:prstGeom>
            <a:solidFill>
              <a:srgbClr val="FF0000"/>
            </a:solidFill>
            <a:ln>
              <a:noFill/>
            </a:ln>
          </p:spPr>
          <p:txBody>
            <a:bodyPr spcFirstLastPara="1" wrap="square" lIns="91425" tIns="45700" rIns="91425" bIns="45700" anchor="t" anchorCtr="0">
              <a:noAutofit/>
            </a:bodyPr>
            <a:lstStyle/>
            <a:p>
              <a:pPr marL="342900" marR="0" lvl="0" indent="-190500" algn="l" rtl="0">
                <a:spcBef>
                  <a:spcPts val="0"/>
                </a:spcBef>
                <a:spcAft>
                  <a:spcPts val="0"/>
                </a:spcAft>
                <a:buClr>
                  <a:schemeClr val="dk1"/>
                </a:buClr>
                <a:buSzPts val="2400"/>
                <a:buFont typeface="Avenir"/>
                <a:buNone/>
              </a:pPr>
              <a:endParaRPr sz="2400">
                <a:solidFill>
                  <a:schemeClr val="dk1"/>
                </a:solidFill>
                <a:latin typeface="Times New Roman"/>
                <a:ea typeface="Times New Roman"/>
                <a:cs typeface="Times New Roman"/>
                <a:sym typeface="Times New Roman"/>
              </a:endParaRPr>
            </a:p>
          </p:txBody>
        </p:sp>
        <p:sp>
          <p:nvSpPr>
            <p:cNvPr id="417" name="Google Shape;417;p33"/>
            <p:cNvSpPr/>
            <p:nvPr/>
          </p:nvSpPr>
          <p:spPr>
            <a:xfrm>
              <a:off x="4514346" y="3929248"/>
              <a:ext cx="130200" cy="152400"/>
            </a:xfrm>
            <a:prstGeom prst="ellipse">
              <a:avLst/>
            </a:prstGeom>
            <a:solidFill>
              <a:srgbClr val="FF0000"/>
            </a:solidFill>
            <a:ln>
              <a:noFill/>
            </a:ln>
          </p:spPr>
          <p:txBody>
            <a:bodyPr spcFirstLastPara="1" wrap="square" lIns="91425" tIns="45700" rIns="91425" bIns="45700" anchor="t" anchorCtr="0">
              <a:noAutofit/>
            </a:bodyPr>
            <a:lstStyle/>
            <a:p>
              <a:pPr marL="342900" marR="0" lvl="0" indent="-190500" algn="l" rtl="0">
                <a:spcBef>
                  <a:spcPts val="0"/>
                </a:spcBef>
                <a:spcAft>
                  <a:spcPts val="0"/>
                </a:spcAft>
                <a:buClr>
                  <a:schemeClr val="dk1"/>
                </a:buClr>
                <a:buSzPts val="2400"/>
                <a:buFont typeface="Avenir"/>
                <a:buNone/>
              </a:pPr>
              <a:endParaRPr sz="2400">
                <a:solidFill>
                  <a:schemeClr val="dk1"/>
                </a:solidFill>
                <a:latin typeface="Times New Roman"/>
                <a:ea typeface="Times New Roman"/>
                <a:cs typeface="Times New Roman"/>
                <a:sym typeface="Times New Roman"/>
              </a:endParaRPr>
            </a:p>
          </p:txBody>
        </p:sp>
        <p:sp>
          <p:nvSpPr>
            <p:cNvPr id="418" name="Google Shape;418;p33"/>
            <p:cNvSpPr/>
            <p:nvPr/>
          </p:nvSpPr>
          <p:spPr>
            <a:xfrm>
              <a:off x="4865609" y="3583560"/>
              <a:ext cx="130200" cy="152400"/>
            </a:xfrm>
            <a:prstGeom prst="ellipse">
              <a:avLst/>
            </a:prstGeom>
            <a:solidFill>
              <a:srgbClr val="FF0000"/>
            </a:solidFill>
            <a:ln>
              <a:noFill/>
            </a:ln>
          </p:spPr>
          <p:txBody>
            <a:bodyPr spcFirstLastPara="1" wrap="square" lIns="91425" tIns="45700" rIns="91425" bIns="45700" anchor="t" anchorCtr="0">
              <a:noAutofit/>
            </a:bodyPr>
            <a:lstStyle/>
            <a:p>
              <a:pPr marL="342900" marR="0" lvl="0" indent="-190500" algn="l" rtl="0">
                <a:spcBef>
                  <a:spcPts val="0"/>
                </a:spcBef>
                <a:spcAft>
                  <a:spcPts val="0"/>
                </a:spcAft>
                <a:buClr>
                  <a:schemeClr val="dk1"/>
                </a:buClr>
                <a:buSzPts val="2400"/>
                <a:buFont typeface="Avenir"/>
                <a:buNone/>
              </a:pPr>
              <a:endParaRPr sz="2400">
                <a:solidFill>
                  <a:schemeClr val="dk1"/>
                </a:solidFill>
                <a:latin typeface="Times New Roman"/>
                <a:ea typeface="Times New Roman"/>
                <a:cs typeface="Times New Roman"/>
                <a:sym typeface="Times New Roman"/>
              </a:endParaRPr>
            </a:p>
          </p:txBody>
        </p:sp>
        <p:sp>
          <p:nvSpPr>
            <p:cNvPr id="419" name="Google Shape;419;p33"/>
            <p:cNvSpPr/>
            <p:nvPr/>
          </p:nvSpPr>
          <p:spPr>
            <a:xfrm>
              <a:off x="5172267" y="3600287"/>
              <a:ext cx="130200" cy="152400"/>
            </a:xfrm>
            <a:prstGeom prst="ellipse">
              <a:avLst/>
            </a:prstGeom>
            <a:solidFill>
              <a:srgbClr val="FF0000"/>
            </a:solidFill>
            <a:ln>
              <a:noFill/>
            </a:ln>
          </p:spPr>
          <p:txBody>
            <a:bodyPr spcFirstLastPara="1" wrap="square" lIns="91425" tIns="45700" rIns="91425" bIns="45700" anchor="t" anchorCtr="0">
              <a:noAutofit/>
            </a:bodyPr>
            <a:lstStyle/>
            <a:p>
              <a:pPr marL="342900" marR="0" lvl="0" indent="-190500" algn="l" rtl="0">
                <a:spcBef>
                  <a:spcPts val="0"/>
                </a:spcBef>
                <a:spcAft>
                  <a:spcPts val="0"/>
                </a:spcAft>
                <a:buClr>
                  <a:schemeClr val="dk1"/>
                </a:buClr>
                <a:buSzPts val="2400"/>
                <a:buFont typeface="Avenir"/>
                <a:buNone/>
              </a:pPr>
              <a:endParaRPr sz="2400">
                <a:solidFill>
                  <a:schemeClr val="dk1"/>
                </a:solidFill>
                <a:latin typeface="Times New Roman"/>
                <a:ea typeface="Times New Roman"/>
                <a:cs typeface="Times New Roman"/>
                <a:sym typeface="Times New Roman"/>
              </a:endParaRPr>
            </a:p>
          </p:txBody>
        </p:sp>
        <p:sp>
          <p:nvSpPr>
            <p:cNvPr id="420" name="Google Shape;420;p33"/>
            <p:cNvSpPr/>
            <p:nvPr/>
          </p:nvSpPr>
          <p:spPr>
            <a:xfrm>
              <a:off x="4759672" y="3444170"/>
              <a:ext cx="130200" cy="152400"/>
            </a:xfrm>
            <a:prstGeom prst="ellipse">
              <a:avLst/>
            </a:prstGeom>
            <a:solidFill>
              <a:srgbClr val="FF0000"/>
            </a:solidFill>
            <a:ln>
              <a:noFill/>
            </a:ln>
          </p:spPr>
          <p:txBody>
            <a:bodyPr spcFirstLastPara="1" wrap="square" lIns="91425" tIns="45700" rIns="91425" bIns="45700" anchor="t" anchorCtr="0">
              <a:noAutofit/>
            </a:bodyPr>
            <a:lstStyle/>
            <a:p>
              <a:pPr marL="342900" marR="0" lvl="0" indent="-190500" algn="l" rtl="0">
                <a:spcBef>
                  <a:spcPts val="0"/>
                </a:spcBef>
                <a:spcAft>
                  <a:spcPts val="0"/>
                </a:spcAft>
                <a:buClr>
                  <a:schemeClr val="dk1"/>
                </a:buClr>
                <a:buSzPts val="2400"/>
                <a:buFont typeface="Avenir"/>
                <a:buNone/>
              </a:pPr>
              <a:endParaRPr sz="2400">
                <a:solidFill>
                  <a:schemeClr val="dk1"/>
                </a:solidFill>
                <a:latin typeface="Times New Roman"/>
                <a:ea typeface="Times New Roman"/>
                <a:cs typeface="Times New Roman"/>
                <a:sym typeface="Times New Roman"/>
              </a:endParaRPr>
            </a:p>
          </p:txBody>
        </p:sp>
      </p:grpSp>
      <p:pic>
        <p:nvPicPr>
          <p:cNvPr id="421" name="Google Shape;421;p33" descr="A picture containing lit, light, dark, night&#10;&#10;Description automatically generated"/>
          <p:cNvPicPr preferRelativeResize="0"/>
          <p:nvPr/>
        </p:nvPicPr>
        <p:blipFill rotWithShape="1">
          <a:blip r:embed="rId4">
            <a:alphaModFix/>
          </a:blip>
          <a:srcRect/>
          <a:stretch/>
        </p:blipFill>
        <p:spPr>
          <a:xfrm flipH="1">
            <a:off x="10156904" y="1573718"/>
            <a:ext cx="1648146" cy="1658360"/>
          </a:xfrm>
          <a:prstGeom prst="rect">
            <a:avLst/>
          </a:prstGeom>
          <a:noFill/>
          <a:ln>
            <a:noFill/>
          </a:ln>
        </p:spPr>
      </p:pic>
      <p:sp>
        <p:nvSpPr>
          <p:cNvPr id="422" name="Google Shape;422;p33"/>
          <p:cNvSpPr txBox="1"/>
          <p:nvPr/>
        </p:nvSpPr>
        <p:spPr>
          <a:xfrm>
            <a:off x="10145448" y="3222125"/>
            <a:ext cx="1868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venir"/>
                <a:ea typeface="Avenir"/>
                <a:cs typeface="Avenir"/>
                <a:sym typeface="Avenir"/>
              </a:rPr>
              <a:t>A fundus image</a:t>
            </a:r>
            <a:endParaRPr/>
          </a:p>
        </p:txBody>
      </p:sp>
      <p:sp>
        <p:nvSpPr>
          <p:cNvPr id="423" name="Google Shape;423;p33"/>
          <p:cNvSpPr txBox="1"/>
          <p:nvPr/>
        </p:nvSpPr>
        <p:spPr>
          <a:xfrm>
            <a:off x="10173248" y="5872825"/>
            <a:ext cx="1868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venir"/>
                <a:ea typeface="Avenir"/>
                <a:cs typeface="Avenir"/>
                <a:sym typeface="Avenir"/>
              </a:rPr>
              <a:t>Retinal vessels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36"/>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700"/>
              <a:buFont typeface="Avenir"/>
              <a:buNone/>
            </a:pPr>
            <a:r>
              <a:rPr lang="en-US"/>
              <a:t>Images: Low level, fine granularity </a:t>
            </a:r>
            <a:endParaRPr/>
          </a:p>
        </p:txBody>
      </p:sp>
      <p:sp>
        <p:nvSpPr>
          <p:cNvPr id="430" name="Google Shape;430;p36"/>
          <p:cNvSpPr/>
          <p:nvPr/>
        </p:nvSpPr>
        <p:spPr>
          <a:xfrm>
            <a:off x="1097280" y="2113496"/>
            <a:ext cx="8112000" cy="431700"/>
          </a:xfrm>
          <a:prstGeom prst="roundRect">
            <a:avLst>
              <a:gd name="adj" fmla="val 16667"/>
            </a:avLst>
          </a:prstGeom>
          <a:solidFill>
            <a:schemeClr val="lt1"/>
          </a:solidFill>
          <a:ln w="15875" cap="flat" cmpd="sng">
            <a:solidFill>
              <a:srgbClr val="D143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t>Images: In pixel space</a:t>
            </a:r>
            <a:endParaRPr/>
          </a:p>
        </p:txBody>
      </p:sp>
      <p:sp>
        <p:nvSpPr>
          <p:cNvPr id="431" name="Google Shape;431;p36"/>
          <p:cNvSpPr/>
          <p:nvPr/>
        </p:nvSpPr>
        <p:spPr>
          <a:xfrm>
            <a:off x="1097280" y="2545226"/>
            <a:ext cx="8112000" cy="1676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6"/>
          <p:cNvSpPr txBox="1"/>
          <p:nvPr/>
        </p:nvSpPr>
        <p:spPr>
          <a:xfrm>
            <a:off x="1097280" y="2545226"/>
            <a:ext cx="8112000" cy="1676700"/>
          </a:xfrm>
          <a:prstGeom prst="rect">
            <a:avLst/>
          </a:prstGeom>
          <a:noFill/>
          <a:ln>
            <a:noFill/>
          </a:ln>
        </p:spPr>
        <p:txBody>
          <a:bodyPr spcFirstLastPara="1" wrap="square" lIns="257550" tIns="22850" rIns="128000" bIns="22850" anchor="t" anchorCtr="0">
            <a:noAutofit/>
          </a:bodyPr>
          <a:lstStyle/>
          <a:p>
            <a:pPr marL="114300" marR="0" lvl="1" indent="-114300" algn="l" rtl="0">
              <a:lnSpc>
                <a:spcPct val="90000"/>
              </a:lnSpc>
              <a:spcBef>
                <a:spcPts val="0"/>
              </a:spcBef>
              <a:spcAft>
                <a:spcPts val="0"/>
              </a:spcAft>
              <a:buClr>
                <a:schemeClr val="dk1"/>
              </a:buClr>
              <a:buSzPts val="1400"/>
              <a:buFont typeface="Avenir"/>
              <a:buChar char="•"/>
            </a:pPr>
            <a:r>
              <a:rPr lang="en-US" sz="1400" b="0" i="0" u="none" strike="noStrike" cap="none">
                <a:solidFill>
                  <a:schemeClr val="dk1"/>
                </a:solidFill>
                <a:latin typeface="Avenir"/>
                <a:ea typeface="Avenir"/>
                <a:cs typeface="Avenir"/>
                <a:sym typeface="Avenir"/>
              </a:rPr>
              <a:t>Classification </a:t>
            </a:r>
            <a:endParaRPr/>
          </a:p>
          <a:p>
            <a:pPr marL="228600" marR="0" lvl="2" indent="-114300" algn="l" rtl="0">
              <a:lnSpc>
                <a:spcPct val="90000"/>
              </a:lnSpc>
              <a:spcBef>
                <a:spcPts val="280"/>
              </a:spcBef>
              <a:spcAft>
                <a:spcPts val="0"/>
              </a:spcAft>
              <a:buClr>
                <a:schemeClr val="dk1"/>
              </a:buClr>
              <a:buSzPts val="1400"/>
              <a:buFont typeface="Avenir"/>
              <a:buChar char="•"/>
            </a:pPr>
            <a:r>
              <a:rPr lang="en-US" sz="1400" b="0" i="0" u="none" strike="noStrike" cap="none">
                <a:solidFill>
                  <a:schemeClr val="dk1"/>
                </a:solidFill>
                <a:latin typeface="Avenir"/>
                <a:ea typeface="Avenir"/>
                <a:cs typeface="Avenir"/>
                <a:sym typeface="Avenir"/>
              </a:rPr>
              <a:t>Directly to results: Diagnoses/cancer screening</a:t>
            </a:r>
            <a:endParaRPr/>
          </a:p>
          <a:p>
            <a:pPr marL="228600" marR="0" lvl="2" indent="-114300" algn="l" rtl="0">
              <a:lnSpc>
                <a:spcPct val="90000"/>
              </a:lnSpc>
              <a:spcBef>
                <a:spcPts val="280"/>
              </a:spcBef>
              <a:spcAft>
                <a:spcPts val="0"/>
              </a:spcAft>
              <a:buClr>
                <a:schemeClr val="dk1"/>
              </a:buClr>
              <a:buSzPts val="1400"/>
              <a:buFont typeface="Avenir"/>
              <a:buChar char="•"/>
            </a:pPr>
            <a:r>
              <a:rPr lang="en-US" sz="1400" b="0" i="0" u="none" strike="noStrike" cap="none">
                <a:solidFill>
                  <a:schemeClr val="dk1"/>
                </a:solidFill>
                <a:latin typeface="Avenir"/>
                <a:ea typeface="Avenir"/>
                <a:cs typeface="Avenir"/>
                <a:sym typeface="Avenir"/>
              </a:rPr>
              <a:t>Hard to explain the results</a:t>
            </a:r>
            <a:endParaRPr/>
          </a:p>
          <a:p>
            <a:pPr marL="114300" marR="0" lvl="1" indent="-114300" algn="l" rtl="0">
              <a:lnSpc>
                <a:spcPct val="90000"/>
              </a:lnSpc>
              <a:spcBef>
                <a:spcPts val="280"/>
              </a:spcBef>
              <a:spcAft>
                <a:spcPts val="0"/>
              </a:spcAft>
              <a:buClr>
                <a:schemeClr val="dk1"/>
              </a:buClr>
              <a:buSzPts val="1400"/>
              <a:buFont typeface="Avenir"/>
              <a:buChar char="•"/>
            </a:pPr>
            <a:r>
              <a:rPr lang="en-US" sz="1400" b="0" i="0" u="none" strike="noStrike" cap="none">
                <a:solidFill>
                  <a:schemeClr val="dk1"/>
                </a:solidFill>
                <a:latin typeface="Avenir"/>
                <a:ea typeface="Avenir"/>
                <a:cs typeface="Avenir"/>
                <a:sym typeface="Avenir"/>
              </a:rPr>
              <a:t>Segmentation and detection</a:t>
            </a:r>
            <a:endParaRPr/>
          </a:p>
          <a:p>
            <a:pPr marL="228600" marR="0" lvl="2" indent="-114300" algn="l" rtl="0">
              <a:lnSpc>
                <a:spcPct val="90000"/>
              </a:lnSpc>
              <a:spcBef>
                <a:spcPts val="280"/>
              </a:spcBef>
              <a:spcAft>
                <a:spcPts val="0"/>
              </a:spcAft>
              <a:buClr>
                <a:schemeClr val="dk1"/>
              </a:buClr>
              <a:buSzPts val="1400"/>
              <a:buFont typeface="Avenir"/>
              <a:buChar char="•"/>
            </a:pPr>
            <a:r>
              <a:rPr lang="en-US" sz="1400" b="0" i="0" u="none" strike="noStrike" cap="none">
                <a:solidFill>
                  <a:schemeClr val="dk1"/>
                </a:solidFill>
                <a:latin typeface="Avenir"/>
                <a:ea typeface="Avenir"/>
                <a:cs typeface="Avenir"/>
                <a:sym typeface="Avenir"/>
              </a:rPr>
              <a:t>Map image pixels to instance labels</a:t>
            </a:r>
            <a:endParaRPr/>
          </a:p>
          <a:p>
            <a:pPr marL="228600" marR="0" lvl="2" indent="-114300" algn="l" rtl="0">
              <a:lnSpc>
                <a:spcPct val="90000"/>
              </a:lnSpc>
              <a:spcBef>
                <a:spcPts val="280"/>
              </a:spcBef>
              <a:spcAft>
                <a:spcPts val="0"/>
              </a:spcAft>
              <a:buClr>
                <a:schemeClr val="dk1"/>
              </a:buClr>
              <a:buSzPts val="1400"/>
              <a:buFont typeface="Avenir"/>
              <a:buChar char="•"/>
            </a:pPr>
            <a:r>
              <a:rPr lang="en-US" sz="1400" b="0" i="0" u="none" strike="noStrike" cap="none">
                <a:solidFill>
                  <a:schemeClr val="dk1"/>
                </a:solidFill>
                <a:latin typeface="Avenir"/>
                <a:ea typeface="Avenir"/>
                <a:cs typeface="Avenir"/>
                <a:sym typeface="Avenir"/>
              </a:rPr>
              <a:t>Indirectly: Acquiring knowledge/assisting doctors making diagnoses</a:t>
            </a:r>
            <a:endParaRPr/>
          </a:p>
          <a:p>
            <a:pPr marL="228600" marR="0" lvl="2" indent="-114300" algn="l" rtl="0">
              <a:lnSpc>
                <a:spcPct val="90000"/>
              </a:lnSpc>
              <a:spcBef>
                <a:spcPts val="280"/>
              </a:spcBef>
              <a:spcAft>
                <a:spcPts val="0"/>
              </a:spcAft>
              <a:buClr>
                <a:schemeClr val="dk1"/>
              </a:buClr>
              <a:buSzPts val="1400"/>
              <a:buFont typeface="Avenir"/>
              <a:buChar char="•"/>
            </a:pPr>
            <a:r>
              <a:rPr lang="en-US" sz="1400" b="0" i="0" u="none" strike="noStrike" cap="none">
                <a:solidFill>
                  <a:schemeClr val="dk1"/>
                </a:solidFill>
                <a:latin typeface="Avenir"/>
                <a:ea typeface="Avenir"/>
                <a:cs typeface="Avenir"/>
                <a:sym typeface="Avenir"/>
              </a:rPr>
              <a:t>More reliable/interpretable to doctors</a:t>
            </a:r>
            <a:endParaRPr/>
          </a:p>
        </p:txBody>
      </p:sp>
      <p:sp>
        <p:nvSpPr>
          <p:cNvPr id="433" name="Google Shape;433;p36"/>
          <p:cNvSpPr/>
          <p:nvPr/>
        </p:nvSpPr>
        <p:spPr>
          <a:xfrm>
            <a:off x="1097280" y="4221926"/>
            <a:ext cx="8112000" cy="431700"/>
          </a:xfrm>
          <a:prstGeom prst="roundRect">
            <a:avLst>
              <a:gd name="adj" fmla="val 16667"/>
            </a:avLst>
          </a:prstGeom>
          <a:solidFill>
            <a:schemeClr val="lt1"/>
          </a:solidFill>
          <a:ln w="15875" cap="flat" cmpd="sng">
            <a:solidFill>
              <a:srgbClr val="D143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t>Tools: CNNs, Transformers (extract visual/appearance features)</a:t>
            </a:r>
            <a:endParaRPr/>
          </a:p>
        </p:txBody>
      </p:sp>
      <p:sp>
        <p:nvSpPr>
          <p:cNvPr id="434" name="Google Shape;434;p36"/>
          <p:cNvSpPr/>
          <p:nvPr/>
        </p:nvSpPr>
        <p:spPr>
          <a:xfrm>
            <a:off x="1097280" y="4705496"/>
            <a:ext cx="8112000" cy="431700"/>
          </a:xfrm>
          <a:prstGeom prst="roundRect">
            <a:avLst>
              <a:gd name="adj" fmla="val 16667"/>
            </a:avLst>
          </a:prstGeom>
          <a:solidFill>
            <a:schemeClr val="lt1"/>
          </a:solidFill>
          <a:ln w="15875" cap="flat" cmpd="sng">
            <a:solidFill>
              <a:srgbClr val="D143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t>Drawbacks</a:t>
            </a:r>
            <a:endParaRPr/>
          </a:p>
        </p:txBody>
      </p:sp>
      <p:sp>
        <p:nvSpPr>
          <p:cNvPr id="435" name="Google Shape;435;p36"/>
          <p:cNvSpPr/>
          <p:nvPr/>
        </p:nvSpPr>
        <p:spPr>
          <a:xfrm>
            <a:off x="1097280" y="5137226"/>
            <a:ext cx="8112000" cy="72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6"/>
          <p:cNvSpPr txBox="1"/>
          <p:nvPr/>
        </p:nvSpPr>
        <p:spPr>
          <a:xfrm>
            <a:off x="1097280" y="5137226"/>
            <a:ext cx="8112000" cy="726600"/>
          </a:xfrm>
          <a:prstGeom prst="rect">
            <a:avLst/>
          </a:prstGeom>
          <a:noFill/>
          <a:ln>
            <a:noFill/>
          </a:ln>
        </p:spPr>
        <p:txBody>
          <a:bodyPr spcFirstLastPara="1" wrap="square" lIns="257550" tIns="22850" rIns="128000" bIns="22850" anchor="t" anchorCtr="0">
            <a:noAutofit/>
          </a:bodyPr>
          <a:lstStyle/>
          <a:p>
            <a:pPr marL="114300" marR="0" lvl="1" indent="-114300" algn="l" rtl="0">
              <a:lnSpc>
                <a:spcPct val="90000"/>
              </a:lnSpc>
              <a:spcBef>
                <a:spcPts val="0"/>
              </a:spcBef>
              <a:spcAft>
                <a:spcPts val="0"/>
              </a:spcAft>
              <a:buClr>
                <a:schemeClr val="dk1"/>
              </a:buClr>
              <a:buSzPts val="1400"/>
              <a:buFont typeface="Avenir"/>
              <a:buChar char="•"/>
            </a:pPr>
            <a:r>
              <a:rPr lang="en-US" sz="1400" b="0" i="0" u="none" strike="noStrike" cap="none">
                <a:solidFill>
                  <a:schemeClr val="dk1"/>
                </a:solidFill>
                <a:latin typeface="Avenir"/>
                <a:ea typeface="Avenir"/>
                <a:cs typeface="Avenir"/>
                <a:sym typeface="Avenir"/>
              </a:rPr>
              <a:t>Fixed field of view: trade-off between the field size and the patch resolution</a:t>
            </a:r>
            <a:endParaRPr/>
          </a:p>
          <a:p>
            <a:pPr marL="114300" marR="0" lvl="1" indent="-114300" algn="l" rtl="0">
              <a:lnSpc>
                <a:spcPct val="90000"/>
              </a:lnSpc>
              <a:spcBef>
                <a:spcPts val="280"/>
              </a:spcBef>
              <a:spcAft>
                <a:spcPts val="0"/>
              </a:spcAft>
              <a:buClr>
                <a:schemeClr val="dk1"/>
              </a:buClr>
              <a:buSzPts val="1400"/>
              <a:buFont typeface="Avenir"/>
              <a:buChar char="•"/>
            </a:pPr>
            <a:r>
              <a:rPr lang="en-US" sz="1400" b="0" i="0" u="none" strike="noStrike" cap="none">
                <a:solidFill>
                  <a:schemeClr val="dk1"/>
                </a:solidFill>
                <a:latin typeface="Avenir"/>
                <a:ea typeface="Avenir"/>
                <a:cs typeface="Avenir"/>
                <a:sym typeface="Avenir"/>
              </a:rPr>
              <a:t>May disregard meaningful instances</a:t>
            </a:r>
            <a:endParaRPr/>
          </a:p>
          <a:p>
            <a:pPr marL="114300" marR="0" lvl="1" indent="-114300" algn="l" rtl="0">
              <a:lnSpc>
                <a:spcPct val="90000"/>
              </a:lnSpc>
              <a:spcBef>
                <a:spcPts val="280"/>
              </a:spcBef>
              <a:spcAft>
                <a:spcPts val="0"/>
              </a:spcAft>
              <a:buClr>
                <a:schemeClr val="dk1"/>
              </a:buClr>
              <a:buSzPts val="1400"/>
              <a:buFont typeface="Avenir"/>
              <a:buChar char="•"/>
            </a:pPr>
            <a:r>
              <a:rPr lang="en-US" sz="1400" b="0" i="0" u="none" strike="noStrike" cap="none">
                <a:solidFill>
                  <a:schemeClr val="dk1"/>
                </a:solidFill>
                <a:latin typeface="Avenir"/>
                <a:ea typeface="Avenir"/>
                <a:cs typeface="Avenir"/>
                <a:sym typeface="Avenir"/>
              </a:rPr>
              <a:t>May disregard structural compositions of tissues</a:t>
            </a:r>
            <a:endParaRPr/>
          </a:p>
        </p:txBody>
      </p:sp>
      <p:pic>
        <p:nvPicPr>
          <p:cNvPr id="437" name="Google Shape;437;p36"/>
          <p:cNvPicPr preferRelativeResize="0"/>
          <p:nvPr/>
        </p:nvPicPr>
        <p:blipFill rotWithShape="1">
          <a:blip r:embed="rId3">
            <a:alphaModFix/>
          </a:blip>
          <a:srcRect r="71869"/>
          <a:stretch/>
        </p:blipFill>
        <p:spPr>
          <a:xfrm>
            <a:off x="9620925" y="3185225"/>
            <a:ext cx="2318901" cy="2782225"/>
          </a:xfrm>
          <a:prstGeom prst="rect">
            <a:avLst/>
          </a:prstGeom>
          <a:noFill/>
          <a:ln>
            <a:noFill/>
          </a:ln>
        </p:spPr>
      </p:pic>
      <p:sp>
        <p:nvSpPr>
          <p:cNvPr id="438" name="Google Shape;438;p36"/>
          <p:cNvSpPr/>
          <p:nvPr/>
        </p:nvSpPr>
        <p:spPr>
          <a:xfrm>
            <a:off x="8932497" y="6198960"/>
            <a:ext cx="32595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venir"/>
                <a:ea typeface="Avenir"/>
                <a:cs typeface="Avenir"/>
                <a:sym typeface="Avenir"/>
              </a:rPr>
              <a:t>Chen, Richard J., et al.</a:t>
            </a:r>
            <a:r>
              <a:rPr lang="en-US" sz="1200" i="1">
                <a:solidFill>
                  <a:schemeClr val="dk1"/>
                </a:solidFill>
                <a:latin typeface="Avenir"/>
                <a:ea typeface="Avenir"/>
                <a:cs typeface="Avenir"/>
                <a:sym typeface="Avenir"/>
              </a:rPr>
              <a:t>IEEE Transactions on Medical Imaging</a:t>
            </a:r>
            <a:r>
              <a:rPr lang="en-US" sz="1200">
                <a:solidFill>
                  <a:schemeClr val="dk1"/>
                </a:solidFill>
                <a:latin typeface="Avenir"/>
                <a:ea typeface="Avenir"/>
                <a:cs typeface="Avenir"/>
                <a:sym typeface="Avenir"/>
              </a:rPr>
              <a:t> (2020).</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37"/>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700"/>
              <a:buFont typeface="Avenir"/>
              <a:buNone/>
            </a:pPr>
            <a:r>
              <a:rPr lang="en-US"/>
              <a:t>Graphs: Middle level, medium granularity </a:t>
            </a:r>
            <a:endParaRPr/>
          </a:p>
        </p:txBody>
      </p:sp>
      <p:grpSp>
        <p:nvGrpSpPr>
          <p:cNvPr id="445" name="Google Shape;445;p37"/>
          <p:cNvGrpSpPr/>
          <p:nvPr/>
        </p:nvGrpSpPr>
        <p:grpSpPr>
          <a:xfrm>
            <a:off x="1097280" y="2110037"/>
            <a:ext cx="8715900" cy="3757312"/>
            <a:chOff x="0" y="1836"/>
            <a:chExt cx="8715900" cy="3757312"/>
          </a:xfrm>
        </p:grpSpPr>
        <p:cxnSp>
          <p:nvCxnSpPr>
            <p:cNvPr id="446" name="Google Shape;446;p37"/>
            <p:cNvCxnSpPr/>
            <p:nvPr/>
          </p:nvCxnSpPr>
          <p:spPr>
            <a:xfrm>
              <a:off x="0" y="1836"/>
              <a:ext cx="8715900" cy="0"/>
            </a:xfrm>
            <a:prstGeom prst="straightConnector1">
              <a:avLst/>
            </a:prstGeom>
            <a:solidFill>
              <a:schemeClr val="accent1"/>
            </a:solidFill>
            <a:ln w="15875" cap="flat" cmpd="sng">
              <a:solidFill>
                <a:schemeClr val="accent1"/>
              </a:solidFill>
              <a:prstDash val="solid"/>
              <a:round/>
              <a:headEnd type="none" w="sm" len="sm"/>
              <a:tailEnd type="none" w="sm" len="sm"/>
            </a:ln>
          </p:spPr>
        </p:cxnSp>
        <p:sp>
          <p:nvSpPr>
            <p:cNvPr id="447" name="Google Shape;447;p37"/>
            <p:cNvSpPr/>
            <p:nvPr/>
          </p:nvSpPr>
          <p:spPr>
            <a:xfrm>
              <a:off x="0" y="1836"/>
              <a:ext cx="3084000" cy="125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7"/>
            <p:cNvSpPr txBox="1"/>
            <p:nvPr/>
          </p:nvSpPr>
          <p:spPr>
            <a:xfrm>
              <a:off x="0" y="1836"/>
              <a:ext cx="3084000" cy="1252500"/>
            </a:xfrm>
            <a:prstGeom prst="rect">
              <a:avLst/>
            </a:prstGeom>
            <a:noFill/>
            <a:ln>
              <a:noFill/>
            </a:ln>
          </p:spPr>
          <p:txBody>
            <a:bodyPr spcFirstLastPara="1" wrap="square" lIns="95250" tIns="95250" rIns="95250" bIns="95250" anchor="t" anchorCtr="0">
              <a:noAutofit/>
            </a:bodyPr>
            <a:lstStyle/>
            <a:p>
              <a:pPr marL="0" marR="0" lvl="0" indent="0" algn="l" rtl="0">
                <a:lnSpc>
                  <a:spcPct val="90000"/>
                </a:lnSpc>
                <a:spcBef>
                  <a:spcPts val="0"/>
                </a:spcBef>
                <a:spcAft>
                  <a:spcPts val="0"/>
                </a:spcAft>
                <a:buClr>
                  <a:schemeClr val="dk1"/>
                </a:buClr>
                <a:buSzPts val="2500"/>
                <a:buFont typeface="Avenir"/>
                <a:buNone/>
              </a:pPr>
              <a:r>
                <a:rPr lang="en-US" sz="2500">
                  <a:solidFill>
                    <a:schemeClr val="dk1"/>
                  </a:solidFill>
                  <a:latin typeface="Avenir"/>
                  <a:ea typeface="Avenir"/>
                  <a:cs typeface="Avenir"/>
                  <a:sym typeface="Avenir"/>
                </a:rPr>
                <a:t>Graphs: Instances + pairwise relations</a:t>
              </a:r>
              <a:endParaRPr/>
            </a:p>
          </p:txBody>
        </p:sp>
        <p:sp>
          <p:nvSpPr>
            <p:cNvPr id="449" name="Google Shape;449;p37"/>
            <p:cNvSpPr/>
            <p:nvPr/>
          </p:nvSpPr>
          <p:spPr>
            <a:xfrm>
              <a:off x="3189733" y="30945"/>
              <a:ext cx="5525700" cy="58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7"/>
            <p:cNvSpPr txBox="1"/>
            <p:nvPr/>
          </p:nvSpPr>
          <p:spPr>
            <a:xfrm>
              <a:off x="3189733" y="30945"/>
              <a:ext cx="5525700" cy="582300"/>
            </a:xfrm>
            <a:prstGeom prst="rect">
              <a:avLst/>
            </a:prstGeom>
            <a:noFill/>
            <a:ln>
              <a:noFill/>
            </a:ln>
          </p:spPr>
          <p:txBody>
            <a:bodyPr spcFirstLastPara="1" wrap="square" lIns="60950" tIns="60950" rIns="60950" bIns="60950" anchor="t" anchorCtr="0">
              <a:noAutofit/>
            </a:bodyPr>
            <a:lstStyle/>
            <a:p>
              <a:pPr marL="0" marR="0" lvl="0" indent="0" algn="l" rtl="0">
                <a:lnSpc>
                  <a:spcPct val="90000"/>
                </a:lnSpc>
                <a:spcBef>
                  <a:spcPts val="0"/>
                </a:spcBef>
                <a:spcAft>
                  <a:spcPts val="0"/>
                </a:spcAft>
                <a:buClr>
                  <a:schemeClr val="dk1"/>
                </a:buClr>
                <a:buSzPts val="1600"/>
                <a:buFont typeface="Avenir"/>
                <a:buNone/>
              </a:pPr>
              <a:r>
                <a:rPr lang="en-US" sz="1600">
                  <a:solidFill>
                    <a:schemeClr val="dk1"/>
                  </a:solidFill>
                  <a:latin typeface="Avenir"/>
                  <a:ea typeface="Avenir"/>
                  <a:cs typeface="Avenir"/>
                  <a:sym typeface="Avenir"/>
                </a:rPr>
                <a:t>E.g., cell graph (cells + neighbor links) </a:t>
              </a:r>
              <a:endParaRPr/>
            </a:p>
          </p:txBody>
        </p:sp>
        <p:cxnSp>
          <p:nvCxnSpPr>
            <p:cNvPr id="451" name="Google Shape;451;p37"/>
            <p:cNvCxnSpPr/>
            <p:nvPr/>
          </p:nvCxnSpPr>
          <p:spPr>
            <a:xfrm>
              <a:off x="3084148" y="613118"/>
              <a:ext cx="5631300" cy="0"/>
            </a:xfrm>
            <a:prstGeom prst="straightConnector1">
              <a:avLst/>
            </a:prstGeom>
            <a:solidFill>
              <a:schemeClr val="accent1"/>
            </a:solidFill>
            <a:ln w="15875" cap="flat" cmpd="sng">
              <a:solidFill>
                <a:srgbClr val="F4BEB9"/>
              </a:solidFill>
              <a:prstDash val="solid"/>
              <a:round/>
              <a:headEnd type="none" w="sm" len="sm"/>
              <a:tailEnd type="none" w="sm" len="sm"/>
            </a:ln>
          </p:spPr>
        </p:cxnSp>
        <p:sp>
          <p:nvSpPr>
            <p:cNvPr id="452" name="Google Shape;452;p37"/>
            <p:cNvSpPr/>
            <p:nvPr/>
          </p:nvSpPr>
          <p:spPr>
            <a:xfrm>
              <a:off x="3189733" y="642226"/>
              <a:ext cx="5525700" cy="58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7"/>
            <p:cNvSpPr txBox="1"/>
            <p:nvPr/>
          </p:nvSpPr>
          <p:spPr>
            <a:xfrm>
              <a:off x="3189733" y="642226"/>
              <a:ext cx="5525700" cy="582300"/>
            </a:xfrm>
            <a:prstGeom prst="rect">
              <a:avLst/>
            </a:prstGeom>
            <a:noFill/>
            <a:ln>
              <a:noFill/>
            </a:ln>
          </p:spPr>
          <p:txBody>
            <a:bodyPr spcFirstLastPara="1" wrap="square" lIns="60950" tIns="60950" rIns="60950" bIns="60950" anchor="t" anchorCtr="0">
              <a:noAutofit/>
            </a:bodyPr>
            <a:lstStyle/>
            <a:p>
              <a:pPr marL="0" marR="0" lvl="0" indent="0" algn="l" rtl="0">
                <a:lnSpc>
                  <a:spcPct val="90000"/>
                </a:lnSpc>
                <a:spcBef>
                  <a:spcPts val="0"/>
                </a:spcBef>
                <a:spcAft>
                  <a:spcPts val="0"/>
                </a:spcAft>
                <a:buClr>
                  <a:schemeClr val="dk1"/>
                </a:buClr>
                <a:buSzPts val="1600"/>
                <a:buFont typeface="Avenir"/>
                <a:buNone/>
              </a:pPr>
              <a:r>
                <a:rPr lang="en-US" sz="1600">
                  <a:solidFill>
                    <a:schemeClr val="dk1"/>
                  </a:solidFill>
                  <a:latin typeface="Avenir"/>
                  <a:ea typeface="Avenir"/>
                  <a:cs typeface="Avenir"/>
                  <a:sym typeface="Avenir"/>
                </a:rPr>
                <a:t>Gene ontology (protein concepts + dependency relations)</a:t>
              </a:r>
              <a:endParaRPr/>
            </a:p>
          </p:txBody>
        </p:sp>
        <p:cxnSp>
          <p:nvCxnSpPr>
            <p:cNvPr id="454" name="Google Shape;454;p37"/>
            <p:cNvCxnSpPr/>
            <p:nvPr/>
          </p:nvCxnSpPr>
          <p:spPr>
            <a:xfrm>
              <a:off x="3084148" y="1224399"/>
              <a:ext cx="5631300" cy="0"/>
            </a:xfrm>
            <a:prstGeom prst="straightConnector1">
              <a:avLst/>
            </a:prstGeom>
            <a:solidFill>
              <a:schemeClr val="accent1"/>
            </a:solidFill>
            <a:ln w="15875" cap="flat" cmpd="sng">
              <a:solidFill>
                <a:srgbClr val="F4BEB9"/>
              </a:solidFill>
              <a:prstDash val="solid"/>
              <a:round/>
              <a:headEnd type="none" w="sm" len="sm"/>
              <a:tailEnd type="none" w="sm" len="sm"/>
            </a:ln>
          </p:spPr>
        </p:cxnSp>
        <p:cxnSp>
          <p:nvCxnSpPr>
            <p:cNvPr id="455" name="Google Shape;455;p37"/>
            <p:cNvCxnSpPr/>
            <p:nvPr/>
          </p:nvCxnSpPr>
          <p:spPr>
            <a:xfrm>
              <a:off x="0" y="1254242"/>
              <a:ext cx="8715900" cy="0"/>
            </a:xfrm>
            <a:prstGeom prst="straightConnector1">
              <a:avLst/>
            </a:prstGeom>
            <a:solidFill>
              <a:schemeClr val="accent1"/>
            </a:solidFill>
            <a:ln w="15875" cap="flat" cmpd="sng">
              <a:solidFill>
                <a:schemeClr val="accent1"/>
              </a:solidFill>
              <a:prstDash val="solid"/>
              <a:round/>
              <a:headEnd type="none" w="sm" len="sm"/>
              <a:tailEnd type="none" w="sm" len="sm"/>
            </a:ln>
          </p:spPr>
        </p:cxnSp>
        <p:sp>
          <p:nvSpPr>
            <p:cNvPr id="456" name="Google Shape;456;p37"/>
            <p:cNvSpPr/>
            <p:nvPr/>
          </p:nvSpPr>
          <p:spPr>
            <a:xfrm>
              <a:off x="0" y="1254242"/>
              <a:ext cx="3170400" cy="125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7"/>
            <p:cNvSpPr txBox="1"/>
            <p:nvPr/>
          </p:nvSpPr>
          <p:spPr>
            <a:xfrm>
              <a:off x="0" y="1254242"/>
              <a:ext cx="3170400" cy="1252500"/>
            </a:xfrm>
            <a:prstGeom prst="rect">
              <a:avLst/>
            </a:prstGeom>
            <a:noFill/>
            <a:ln>
              <a:noFill/>
            </a:ln>
          </p:spPr>
          <p:txBody>
            <a:bodyPr spcFirstLastPara="1" wrap="square" lIns="95250" tIns="95250" rIns="95250" bIns="95250" anchor="t" anchorCtr="0">
              <a:noAutofit/>
            </a:bodyPr>
            <a:lstStyle/>
            <a:p>
              <a:pPr marL="0" marR="0" lvl="0" indent="0" algn="l" rtl="0">
                <a:lnSpc>
                  <a:spcPct val="90000"/>
                </a:lnSpc>
                <a:spcBef>
                  <a:spcPts val="0"/>
                </a:spcBef>
                <a:spcAft>
                  <a:spcPts val="0"/>
                </a:spcAft>
                <a:buClr>
                  <a:schemeClr val="dk1"/>
                </a:buClr>
                <a:buSzPts val="2500"/>
                <a:buFont typeface="Avenir"/>
                <a:buNone/>
              </a:pPr>
              <a:r>
                <a:rPr lang="en-US" sz="2500">
                  <a:solidFill>
                    <a:schemeClr val="dk1"/>
                  </a:solidFill>
                  <a:latin typeface="Avenir"/>
                  <a:ea typeface="Avenir"/>
                  <a:cs typeface="Avenir"/>
                  <a:sym typeface="Avenir"/>
                </a:rPr>
                <a:t>Tools: GNNs (extract relations, more explainable results)</a:t>
              </a:r>
              <a:endParaRPr/>
            </a:p>
          </p:txBody>
        </p:sp>
        <p:cxnSp>
          <p:nvCxnSpPr>
            <p:cNvPr id="458" name="Google Shape;458;p37"/>
            <p:cNvCxnSpPr/>
            <p:nvPr/>
          </p:nvCxnSpPr>
          <p:spPr>
            <a:xfrm>
              <a:off x="0" y="2506648"/>
              <a:ext cx="8715900" cy="0"/>
            </a:xfrm>
            <a:prstGeom prst="straightConnector1">
              <a:avLst/>
            </a:prstGeom>
            <a:solidFill>
              <a:schemeClr val="accent1"/>
            </a:solidFill>
            <a:ln w="15875" cap="flat" cmpd="sng">
              <a:solidFill>
                <a:schemeClr val="accent1"/>
              </a:solidFill>
              <a:prstDash val="solid"/>
              <a:round/>
              <a:headEnd type="none" w="sm" len="sm"/>
              <a:tailEnd type="none" w="sm" len="sm"/>
            </a:ln>
          </p:spPr>
        </p:cxnSp>
        <p:sp>
          <p:nvSpPr>
            <p:cNvPr id="459" name="Google Shape;459;p37"/>
            <p:cNvSpPr/>
            <p:nvPr/>
          </p:nvSpPr>
          <p:spPr>
            <a:xfrm>
              <a:off x="0" y="2506648"/>
              <a:ext cx="2990100" cy="125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7"/>
            <p:cNvSpPr txBox="1"/>
            <p:nvPr/>
          </p:nvSpPr>
          <p:spPr>
            <a:xfrm>
              <a:off x="0" y="2506648"/>
              <a:ext cx="2990100" cy="1252500"/>
            </a:xfrm>
            <a:prstGeom prst="rect">
              <a:avLst/>
            </a:prstGeom>
            <a:noFill/>
            <a:ln>
              <a:noFill/>
            </a:ln>
          </p:spPr>
          <p:txBody>
            <a:bodyPr spcFirstLastPara="1" wrap="square" lIns="95250" tIns="95250" rIns="95250" bIns="95250" anchor="t" anchorCtr="0">
              <a:noAutofit/>
            </a:bodyPr>
            <a:lstStyle/>
            <a:p>
              <a:pPr marL="0" marR="0" lvl="0" indent="0" algn="l" rtl="0">
                <a:lnSpc>
                  <a:spcPct val="90000"/>
                </a:lnSpc>
                <a:spcBef>
                  <a:spcPts val="0"/>
                </a:spcBef>
                <a:spcAft>
                  <a:spcPts val="0"/>
                </a:spcAft>
                <a:buClr>
                  <a:schemeClr val="dk1"/>
                </a:buClr>
                <a:buSzPts val="2500"/>
                <a:buFont typeface="Avenir"/>
                <a:buNone/>
              </a:pPr>
              <a:r>
                <a:rPr lang="en-US" sz="2500">
                  <a:solidFill>
                    <a:schemeClr val="dk1"/>
                  </a:solidFill>
                  <a:latin typeface="Avenir"/>
                  <a:ea typeface="Avenir"/>
                  <a:cs typeface="Avenir"/>
                  <a:sym typeface="Avenir"/>
                </a:rPr>
                <a:t>Drawbacks</a:t>
              </a:r>
              <a:endParaRPr/>
            </a:p>
          </p:txBody>
        </p:sp>
        <p:sp>
          <p:nvSpPr>
            <p:cNvPr id="461" name="Google Shape;461;p37"/>
            <p:cNvSpPr/>
            <p:nvPr/>
          </p:nvSpPr>
          <p:spPr>
            <a:xfrm>
              <a:off x="3097381" y="2535757"/>
              <a:ext cx="5612400" cy="58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7"/>
            <p:cNvSpPr txBox="1"/>
            <p:nvPr/>
          </p:nvSpPr>
          <p:spPr>
            <a:xfrm>
              <a:off x="3097381" y="2535757"/>
              <a:ext cx="5612400" cy="582300"/>
            </a:xfrm>
            <a:prstGeom prst="rect">
              <a:avLst/>
            </a:prstGeom>
            <a:noFill/>
            <a:ln>
              <a:noFill/>
            </a:ln>
          </p:spPr>
          <p:txBody>
            <a:bodyPr spcFirstLastPara="1" wrap="square" lIns="60950" tIns="60950" rIns="60950" bIns="60950" anchor="t" anchorCtr="0">
              <a:noAutofit/>
            </a:bodyPr>
            <a:lstStyle/>
            <a:p>
              <a:pPr marL="0" marR="0" lvl="0" indent="0" algn="l" rtl="0">
                <a:lnSpc>
                  <a:spcPct val="90000"/>
                </a:lnSpc>
                <a:spcBef>
                  <a:spcPts val="0"/>
                </a:spcBef>
                <a:spcAft>
                  <a:spcPts val="0"/>
                </a:spcAft>
                <a:buClr>
                  <a:schemeClr val="dk1"/>
                </a:buClr>
                <a:buSzPts val="1600"/>
                <a:buFont typeface="Avenir"/>
                <a:buNone/>
              </a:pPr>
              <a:r>
                <a:rPr lang="en-US" sz="1600">
                  <a:solidFill>
                    <a:schemeClr val="dk1"/>
                  </a:solidFill>
                  <a:latin typeface="Avenir"/>
                  <a:ea typeface="Avenir"/>
                  <a:cs typeface="Avenir"/>
                  <a:sym typeface="Avenir"/>
                </a:rPr>
                <a:t>Only pairwise relations</a:t>
              </a:r>
              <a:endParaRPr/>
            </a:p>
          </p:txBody>
        </p:sp>
        <p:cxnSp>
          <p:nvCxnSpPr>
            <p:cNvPr id="463" name="Google Shape;463;p37"/>
            <p:cNvCxnSpPr/>
            <p:nvPr/>
          </p:nvCxnSpPr>
          <p:spPr>
            <a:xfrm>
              <a:off x="2990136" y="3117930"/>
              <a:ext cx="5719800" cy="0"/>
            </a:xfrm>
            <a:prstGeom prst="straightConnector1">
              <a:avLst/>
            </a:prstGeom>
            <a:solidFill>
              <a:schemeClr val="accent1"/>
            </a:solidFill>
            <a:ln w="15875" cap="flat" cmpd="sng">
              <a:solidFill>
                <a:srgbClr val="F4BEB9"/>
              </a:solidFill>
              <a:prstDash val="solid"/>
              <a:round/>
              <a:headEnd type="none" w="sm" len="sm"/>
              <a:tailEnd type="none" w="sm" len="sm"/>
            </a:ln>
          </p:spPr>
        </p:cxnSp>
        <p:sp>
          <p:nvSpPr>
            <p:cNvPr id="464" name="Google Shape;464;p37"/>
            <p:cNvSpPr/>
            <p:nvPr/>
          </p:nvSpPr>
          <p:spPr>
            <a:xfrm>
              <a:off x="3097381" y="3147038"/>
              <a:ext cx="5612400" cy="58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7"/>
            <p:cNvSpPr txBox="1"/>
            <p:nvPr/>
          </p:nvSpPr>
          <p:spPr>
            <a:xfrm>
              <a:off x="3097381" y="3147038"/>
              <a:ext cx="5612400" cy="582300"/>
            </a:xfrm>
            <a:prstGeom prst="rect">
              <a:avLst/>
            </a:prstGeom>
            <a:noFill/>
            <a:ln>
              <a:noFill/>
            </a:ln>
          </p:spPr>
          <p:txBody>
            <a:bodyPr spcFirstLastPara="1" wrap="square" lIns="60950" tIns="60950" rIns="60950" bIns="60950" anchor="t" anchorCtr="0">
              <a:noAutofit/>
            </a:bodyPr>
            <a:lstStyle/>
            <a:p>
              <a:pPr marL="0" marR="0" lvl="0" indent="0" algn="l" rtl="0">
                <a:lnSpc>
                  <a:spcPct val="90000"/>
                </a:lnSpc>
                <a:spcBef>
                  <a:spcPts val="0"/>
                </a:spcBef>
                <a:spcAft>
                  <a:spcPts val="0"/>
                </a:spcAft>
                <a:buClr>
                  <a:schemeClr val="dk1"/>
                </a:buClr>
                <a:buSzPts val="1600"/>
                <a:buFont typeface="Avenir"/>
                <a:buNone/>
              </a:pPr>
              <a:r>
                <a:rPr lang="en-US" sz="1600">
                  <a:solidFill>
                    <a:schemeClr val="dk1"/>
                  </a:solidFill>
                  <a:latin typeface="Avenir"/>
                  <a:ea typeface="Avenir"/>
                  <a:cs typeface="Avenir"/>
                  <a:sym typeface="Avenir"/>
                </a:rPr>
                <a:t>Local visual features</a:t>
              </a:r>
              <a:endParaRPr/>
            </a:p>
          </p:txBody>
        </p:sp>
        <p:cxnSp>
          <p:nvCxnSpPr>
            <p:cNvPr id="466" name="Google Shape;466;p37"/>
            <p:cNvCxnSpPr/>
            <p:nvPr/>
          </p:nvCxnSpPr>
          <p:spPr>
            <a:xfrm>
              <a:off x="2990136" y="3729212"/>
              <a:ext cx="5719800" cy="0"/>
            </a:xfrm>
            <a:prstGeom prst="straightConnector1">
              <a:avLst/>
            </a:prstGeom>
            <a:solidFill>
              <a:schemeClr val="accent1"/>
            </a:solidFill>
            <a:ln w="15875" cap="flat" cmpd="sng">
              <a:solidFill>
                <a:srgbClr val="F4BEB9"/>
              </a:solidFill>
              <a:prstDash val="solid"/>
              <a:round/>
              <a:headEnd type="none" w="sm" len="sm"/>
              <a:tailEnd type="none" w="sm" len="sm"/>
            </a:ln>
          </p:spPr>
        </p:cxnSp>
      </p:grpSp>
      <p:pic>
        <p:nvPicPr>
          <p:cNvPr id="467" name="Google Shape;467;p37"/>
          <p:cNvPicPr preferRelativeResize="0"/>
          <p:nvPr/>
        </p:nvPicPr>
        <p:blipFill rotWithShape="1">
          <a:blip r:embed="rId3">
            <a:alphaModFix/>
          </a:blip>
          <a:srcRect l="79656" t="43946" r="1007" b="3187"/>
          <a:stretch/>
        </p:blipFill>
        <p:spPr>
          <a:xfrm>
            <a:off x="9813074" y="4119923"/>
            <a:ext cx="2087049" cy="1925726"/>
          </a:xfrm>
          <a:prstGeom prst="rect">
            <a:avLst/>
          </a:prstGeom>
          <a:noFill/>
          <a:ln>
            <a:noFill/>
          </a:ln>
        </p:spPr>
      </p:pic>
      <p:pic>
        <p:nvPicPr>
          <p:cNvPr id="468" name="Google Shape;468;p37"/>
          <p:cNvPicPr preferRelativeResize="0"/>
          <p:nvPr/>
        </p:nvPicPr>
        <p:blipFill rotWithShape="1">
          <a:blip r:embed="rId4">
            <a:alphaModFix/>
          </a:blip>
          <a:srcRect/>
          <a:stretch/>
        </p:blipFill>
        <p:spPr>
          <a:xfrm>
            <a:off x="10153027" y="3713959"/>
            <a:ext cx="1407160" cy="259573"/>
          </a:xfrm>
          <a:prstGeom prst="rect">
            <a:avLst/>
          </a:prstGeom>
          <a:noFill/>
          <a:ln>
            <a:noFill/>
          </a:ln>
        </p:spPr>
      </p:pic>
      <p:sp>
        <p:nvSpPr>
          <p:cNvPr id="469" name="Google Shape;469;p37"/>
          <p:cNvSpPr/>
          <p:nvPr/>
        </p:nvSpPr>
        <p:spPr>
          <a:xfrm>
            <a:off x="9074699" y="6192060"/>
            <a:ext cx="31173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venir"/>
                <a:ea typeface="Avenir"/>
                <a:cs typeface="Avenir"/>
                <a:sym typeface="Avenir"/>
              </a:rPr>
              <a:t>Chen, Richard J., et al.  </a:t>
            </a:r>
            <a:r>
              <a:rPr lang="en-US" sz="1200" i="1">
                <a:solidFill>
                  <a:schemeClr val="dk1"/>
                </a:solidFill>
                <a:latin typeface="Avenir"/>
                <a:ea typeface="Avenir"/>
                <a:cs typeface="Avenir"/>
                <a:sym typeface="Avenir"/>
              </a:rPr>
              <a:t>IEEE Transactions on Medical Imaging</a:t>
            </a:r>
            <a:r>
              <a:rPr lang="en-US" sz="1200">
                <a:solidFill>
                  <a:schemeClr val="dk1"/>
                </a:solidFill>
                <a:latin typeface="Avenir"/>
                <a:ea typeface="Avenir"/>
                <a:cs typeface="Avenir"/>
                <a:sym typeface="Avenir"/>
              </a:rPr>
              <a:t> (2020).</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38"/>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700"/>
              <a:buFont typeface="Avenir"/>
              <a:buNone/>
            </a:pPr>
            <a:r>
              <a:rPr lang="en-US"/>
              <a:t>Topology: High level, coarse granularity </a:t>
            </a:r>
            <a:endParaRPr/>
          </a:p>
        </p:txBody>
      </p:sp>
      <p:grpSp>
        <p:nvGrpSpPr>
          <p:cNvPr id="476" name="Google Shape;476;p38"/>
          <p:cNvGrpSpPr/>
          <p:nvPr/>
        </p:nvGrpSpPr>
        <p:grpSpPr>
          <a:xfrm>
            <a:off x="1097280" y="2293080"/>
            <a:ext cx="5520600" cy="3390990"/>
            <a:chOff x="0" y="184879"/>
            <a:chExt cx="5520600" cy="3390990"/>
          </a:xfrm>
        </p:grpSpPr>
        <p:sp>
          <p:nvSpPr>
            <p:cNvPr id="477" name="Google Shape;477;p38"/>
            <p:cNvSpPr/>
            <p:nvPr/>
          </p:nvSpPr>
          <p:spPr>
            <a:xfrm>
              <a:off x="0" y="184879"/>
              <a:ext cx="5520600" cy="503700"/>
            </a:xfrm>
            <a:prstGeom prst="roundRect">
              <a:avLst>
                <a:gd name="adj" fmla="val 16667"/>
              </a:avLst>
            </a:prstGeom>
            <a:solidFill>
              <a:schemeClr val="lt1"/>
            </a:solidFill>
            <a:ln w="15875" cap="flat" cmpd="sng">
              <a:solidFill>
                <a:srgbClr val="D143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t>Capable to capture</a:t>
              </a:r>
              <a:endParaRPr/>
            </a:p>
          </p:txBody>
        </p:sp>
        <p:sp>
          <p:nvSpPr>
            <p:cNvPr id="478" name="Google Shape;478;p38"/>
            <p:cNvSpPr/>
            <p:nvPr/>
          </p:nvSpPr>
          <p:spPr>
            <a:xfrm>
              <a:off x="0" y="688564"/>
              <a:ext cx="5520600" cy="825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8"/>
            <p:cNvSpPr txBox="1"/>
            <p:nvPr/>
          </p:nvSpPr>
          <p:spPr>
            <a:xfrm>
              <a:off x="0" y="688564"/>
              <a:ext cx="5520600" cy="825900"/>
            </a:xfrm>
            <a:prstGeom prst="rect">
              <a:avLst/>
            </a:prstGeom>
            <a:noFill/>
            <a:ln>
              <a:noFill/>
            </a:ln>
          </p:spPr>
          <p:txBody>
            <a:bodyPr spcFirstLastPara="1" wrap="square" lIns="175275" tIns="26650" rIns="149350" bIns="26650" anchor="t" anchorCtr="0">
              <a:noAutofit/>
            </a:bodyPr>
            <a:lstStyle/>
            <a:p>
              <a:pPr marL="171450" marR="0" lvl="1" indent="-171450" algn="l" rtl="0">
                <a:lnSpc>
                  <a:spcPct val="90000"/>
                </a:lnSpc>
                <a:spcBef>
                  <a:spcPts val="0"/>
                </a:spcBef>
                <a:spcAft>
                  <a:spcPts val="0"/>
                </a:spcAft>
                <a:buClr>
                  <a:schemeClr val="dk1"/>
                </a:buClr>
                <a:buSzPts val="1600"/>
                <a:buFont typeface="Avenir"/>
                <a:buChar char="•"/>
              </a:pPr>
              <a:r>
                <a:rPr lang="en-US" sz="1600" b="0" i="0" u="none" strike="noStrike" cap="none">
                  <a:solidFill>
                    <a:schemeClr val="dk1"/>
                  </a:solidFill>
                  <a:latin typeface="Avenir"/>
                  <a:ea typeface="Avenir"/>
                  <a:cs typeface="Avenir"/>
                  <a:sym typeface="Avenir"/>
                </a:rPr>
                <a:t>Instance distributions</a:t>
              </a:r>
              <a:endParaRPr/>
            </a:p>
            <a:p>
              <a:pPr marL="171450" marR="0" lvl="1" indent="-171450" algn="l" rtl="0">
                <a:lnSpc>
                  <a:spcPct val="90000"/>
                </a:lnSpc>
                <a:spcBef>
                  <a:spcPts val="320"/>
                </a:spcBef>
                <a:spcAft>
                  <a:spcPts val="0"/>
                </a:spcAft>
                <a:buClr>
                  <a:schemeClr val="dk1"/>
                </a:buClr>
                <a:buSzPts val="1600"/>
                <a:buFont typeface="Avenir"/>
                <a:buChar char="•"/>
              </a:pPr>
              <a:r>
                <a:rPr lang="en-US" sz="1600" b="0" i="0" u="none" strike="noStrike" cap="none">
                  <a:solidFill>
                    <a:schemeClr val="dk1"/>
                  </a:solidFill>
                  <a:latin typeface="Avenir"/>
                  <a:ea typeface="Avenir"/>
                  <a:cs typeface="Avenir"/>
                  <a:sym typeface="Avenir"/>
                </a:rPr>
                <a:t>Computational geometric info</a:t>
              </a:r>
              <a:r>
                <a:rPr lang="en-US" sz="1600">
                  <a:solidFill>
                    <a:schemeClr val="dk1"/>
                  </a:solidFill>
                  <a:latin typeface="Avenir"/>
                  <a:ea typeface="Avenir"/>
                  <a:cs typeface="Avenir"/>
                  <a:sym typeface="Avenir"/>
                </a:rPr>
                <a:t>rmation</a:t>
              </a:r>
              <a:endParaRPr/>
            </a:p>
            <a:p>
              <a:pPr marL="171450" marR="0" lvl="1" indent="-171450" algn="l" rtl="0">
                <a:lnSpc>
                  <a:spcPct val="90000"/>
                </a:lnSpc>
                <a:spcBef>
                  <a:spcPts val="320"/>
                </a:spcBef>
                <a:spcAft>
                  <a:spcPts val="0"/>
                </a:spcAft>
                <a:buClr>
                  <a:schemeClr val="dk1"/>
                </a:buClr>
                <a:buSzPts val="1600"/>
                <a:buFont typeface="Avenir"/>
                <a:buChar char="•"/>
              </a:pPr>
              <a:r>
                <a:rPr lang="en-US" sz="1600" b="0" i="0" u="none" strike="noStrike" cap="none">
                  <a:solidFill>
                    <a:schemeClr val="dk1"/>
                  </a:solidFill>
                  <a:latin typeface="Avenir"/>
                  <a:ea typeface="Avenir"/>
                  <a:cs typeface="Avenir"/>
                  <a:sym typeface="Avenir"/>
                </a:rPr>
                <a:t>E.g., clustering patterns, shape priors, graph topology</a:t>
              </a:r>
              <a:endParaRPr/>
            </a:p>
          </p:txBody>
        </p:sp>
        <p:sp>
          <p:nvSpPr>
            <p:cNvPr id="480" name="Google Shape;480;p38"/>
            <p:cNvSpPr/>
            <p:nvPr/>
          </p:nvSpPr>
          <p:spPr>
            <a:xfrm>
              <a:off x="0" y="1514494"/>
              <a:ext cx="5520600" cy="503700"/>
            </a:xfrm>
            <a:prstGeom prst="roundRect">
              <a:avLst>
                <a:gd name="adj" fmla="val 16667"/>
              </a:avLst>
            </a:prstGeom>
            <a:solidFill>
              <a:schemeClr val="lt1"/>
            </a:solidFill>
            <a:ln w="15875" cap="flat" cmpd="sng">
              <a:solidFill>
                <a:srgbClr val="D143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t>Tool: Persistent homology</a:t>
              </a:r>
              <a:endParaRPr/>
            </a:p>
          </p:txBody>
        </p:sp>
        <p:sp>
          <p:nvSpPr>
            <p:cNvPr id="481" name="Google Shape;481;p38"/>
            <p:cNvSpPr/>
            <p:nvPr/>
          </p:nvSpPr>
          <p:spPr>
            <a:xfrm>
              <a:off x="0" y="2018179"/>
              <a:ext cx="5520600" cy="499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8"/>
            <p:cNvSpPr txBox="1"/>
            <p:nvPr/>
          </p:nvSpPr>
          <p:spPr>
            <a:xfrm>
              <a:off x="0" y="2018179"/>
              <a:ext cx="5520600" cy="499800"/>
            </a:xfrm>
            <a:prstGeom prst="rect">
              <a:avLst/>
            </a:prstGeom>
            <a:noFill/>
            <a:ln>
              <a:noFill/>
            </a:ln>
          </p:spPr>
          <p:txBody>
            <a:bodyPr spcFirstLastPara="1" wrap="square" lIns="175275" tIns="26650" rIns="149350" bIns="26650" anchor="t" anchorCtr="0">
              <a:noAutofit/>
            </a:bodyPr>
            <a:lstStyle/>
            <a:p>
              <a:pPr marL="171450" marR="0" lvl="1" indent="-171450" algn="l" rtl="0">
                <a:lnSpc>
                  <a:spcPct val="90000"/>
                </a:lnSpc>
                <a:spcBef>
                  <a:spcPts val="0"/>
                </a:spcBef>
                <a:spcAft>
                  <a:spcPts val="0"/>
                </a:spcAft>
                <a:buClr>
                  <a:schemeClr val="dk1"/>
                </a:buClr>
                <a:buSzPts val="1600"/>
                <a:buFont typeface="Avenir"/>
                <a:buChar char="•"/>
              </a:pPr>
              <a:r>
                <a:rPr lang="en-US" sz="1600" b="0" i="0" u="none" strike="noStrike" cap="none">
                  <a:solidFill>
                    <a:schemeClr val="dk1"/>
                  </a:solidFill>
                  <a:latin typeface="Avenir"/>
                  <a:ea typeface="Avenir"/>
                  <a:cs typeface="Avenir"/>
                  <a:sym typeface="Avenir"/>
                </a:rPr>
                <a:t>Track evolving topological structures across multiple scales (e.g., cells to gland to distribution)</a:t>
              </a:r>
              <a:endParaRPr/>
            </a:p>
          </p:txBody>
        </p:sp>
        <p:sp>
          <p:nvSpPr>
            <p:cNvPr id="483" name="Google Shape;483;p38"/>
            <p:cNvSpPr/>
            <p:nvPr/>
          </p:nvSpPr>
          <p:spPr>
            <a:xfrm>
              <a:off x="0" y="2518084"/>
              <a:ext cx="5520600" cy="503700"/>
            </a:xfrm>
            <a:prstGeom prst="roundRect">
              <a:avLst>
                <a:gd name="adj" fmla="val 16667"/>
              </a:avLst>
            </a:prstGeom>
            <a:solidFill>
              <a:schemeClr val="lt1"/>
            </a:solidFill>
            <a:ln w="15875" cap="flat" cmpd="sng">
              <a:solidFill>
                <a:srgbClr val="D143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t>Drawbacks</a:t>
              </a:r>
              <a:endParaRPr/>
            </a:p>
          </p:txBody>
        </p:sp>
        <p:sp>
          <p:nvSpPr>
            <p:cNvPr id="484" name="Google Shape;484;p38"/>
            <p:cNvSpPr/>
            <p:nvPr/>
          </p:nvSpPr>
          <p:spPr>
            <a:xfrm>
              <a:off x="0" y="3021769"/>
              <a:ext cx="5520600" cy="554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8"/>
            <p:cNvSpPr txBox="1"/>
            <p:nvPr/>
          </p:nvSpPr>
          <p:spPr>
            <a:xfrm>
              <a:off x="0" y="3021769"/>
              <a:ext cx="5520600" cy="554100"/>
            </a:xfrm>
            <a:prstGeom prst="rect">
              <a:avLst/>
            </a:prstGeom>
            <a:noFill/>
            <a:ln>
              <a:noFill/>
            </a:ln>
          </p:spPr>
          <p:txBody>
            <a:bodyPr spcFirstLastPara="1" wrap="square" lIns="175275" tIns="26650" rIns="149350" bIns="26650" anchor="t" anchorCtr="0">
              <a:noAutofit/>
            </a:bodyPr>
            <a:lstStyle/>
            <a:p>
              <a:pPr marL="171450" marR="0" lvl="1" indent="-171450" algn="l" rtl="0">
                <a:lnSpc>
                  <a:spcPct val="90000"/>
                </a:lnSpc>
                <a:spcBef>
                  <a:spcPts val="0"/>
                </a:spcBef>
                <a:spcAft>
                  <a:spcPts val="0"/>
                </a:spcAft>
                <a:buClr>
                  <a:schemeClr val="dk1"/>
                </a:buClr>
                <a:buSzPts val="1600"/>
                <a:buFont typeface="Avenir"/>
                <a:buChar char="•"/>
              </a:pPr>
              <a:r>
                <a:rPr lang="en-US" sz="1600" b="0" i="0" u="none" strike="noStrike" cap="none">
                  <a:solidFill>
                    <a:schemeClr val="dk1"/>
                  </a:solidFill>
                  <a:latin typeface="Avenir"/>
                  <a:ea typeface="Avenir"/>
                  <a:cs typeface="Avenir"/>
                  <a:sym typeface="Avenir"/>
                </a:rPr>
                <a:t>Disregard too much details </a:t>
              </a:r>
              <a:endParaRPr/>
            </a:p>
            <a:p>
              <a:pPr marL="171450" marR="0" lvl="1" indent="-171450" algn="l" rtl="0">
                <a:lnSpc>
                  <a:spcPct val="90000"/>
                </a:lnSpc>
                <a:spcBef>
                  <a:spcPts val="320"/>
                </a:spcBef>
                <a:spcAft>
                  <a:spcPts val="0"/>
                </a:spcAft>
                <a:buClr>
                  <a:schemeClr val="dk1"/>
                </a:buClr>
                <a:buSzPts val="1600"/>
                <a:buFont typeface="Avenir"/>
                <a:buChar char="•"/>
              </a:pPr>
              <a:r>
                <a:rPr lang="en-US" sz="1600" b="0" i="0" u="none" strike="noStrike" cap="none">
                  <a:solidFill>
                    <a:schemeClr val="dk1"/>
                  </a:solidFill>
                  <a:latin typeface="Avenir"/>
                  <a:ea typeface="Avenir"/>
                  <a:cs typeface="Avenir"/>
                  <a:sym typeface="Avenir"/>
                </a:rPr>
                <a:t>Lack representation ability for local features </a:t>
              </a:r>
              <a:endParaRPr/>
            </a:p>
          </p:txBody>
        </p:sp>
      </p:grpSp>
      <p:pic>
        <p:nvPicPr>
          <p:cNvPr id="486" name="Google Shape;486;p38"/>
          <p:cNvPicPr preferRelativeResize="0"/>
          <p:nvPr/>
        </p:nvPicPr>
        <p:blipFill rotWithShape="1">
          <a:blip r:embed="rId3">
            <a:alphaModFix/>
          </a:blip>
          <a:srcRect/>
          <a:stretch/>
        </p:blipFill>
        <p:spPr>
          <a:xfrm>
            <a:off x="7086601" y="2063015"/>
            <a:ext cx="3546741" cy="3657601"/>
          </a:xfrm>
          <a:prstGeom prst="rect">
            <a:avLst/>
          </a:prstGeom>
          <a:noFill/>
          <a:ln>
            <a:noFill/>
          </a:ln>
        </p:spPr>
      </p:pic>
      <p:sp>
        <p:nvSpPr>
          <p:cNvPr id="487" name="Google Shape;487;p38"/>
          <p:cNvSpPr/>
          <p:nvPr/>
        </p:nvSpPr>
        <p:spPr>
          <a:xfrm>
            <a:off x="7086588" y="6046310"/>
            <a:ext cx="32733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venir"/>
                <a:ea typeface="Avenir"/>
                <a:cs typeface="Avenir"/>
                <a:sym typeface="Avenir"/>
              </a:rPr>
              <a:t>Lawson, Peter, et al.</a:t>
            </a:r>
            <a:r>
              <a:rPr lang="en-US" sz="1200" i="1">
                <a:solidFill>
                  <a:schemeClr val="dk1"/>
                </a:solidFill>
                <a:latin typeface="Avenir"/>
                <a:ea typeface="Avenir"/>
                <a:cs typeface="Avenir"/>
                <a:sym typeface="Avenir"/>
              </a:rPr>
              <a:t>Scientific Reports</a:t>
            </a:r>
            <a:r>
              <a:rPr lang="en-US" sz="1200">
                <a:solidFill>
                  <a:schemeClr val="dk1"/>
                </a:solidFill>
                <a:latin typeface="Avenir"/>
                <a:ea typeface="Avenir"/>
                <a:cs typeface="Avenir"/>
                <a:sym typeface="Avenir"/>
              </a:rPr>
              <a:t> 9.1 (2019): 1-15.</a:t>
            </a:r>
            <a:endParaRPr/>
          </a:p>
        </p:txBody>
      </p:sp>
      <p:sp>
        <p:nvSpPr>
          <p:cNvPr id="488" name="Google Shape;488;p38"/>
          <p:cNvSpPr txBox="1"/>
          <p:nvPr/>
        </p:nvSpPr>
        <p:spPr>
          <a:xfrm>
            <a:off x="9492828" y="2151162"/>
            <a:ext cx="1205700" cy="954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7030A0"/>
                </a:solidFill>
                <a:latin typeface="Avenir"/>
                <a:ea typeface="Avenir"/>
                <a:cs typeface="Avenir"/>
                <a:sym typeface="Avenir"/>
              </a:rPr>
              <a:t>Evenly distributed with regular shapes</a:t>
            </a:r>
            <a:endParaRPr/>
          </a:p>
        </p:txBody>
      </p:sp>
      <p:sp>
        <p:nvSpPr>
          <p:cNvPr id="489" name="Google Shape;489;p38"/>
          <p:cNvSpPr txBox="1"/>
          <p:nvPr/>
        </p:nvSpPr>
        <p:spPr>
          <a:xfrm>
            <a:off x="9498823" y="4256772"/>
            <a:ext cx="1134600" cy="1169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7030A0"/>
                </a:solidFill>
                <a:latin typeface="Avenir"/>
                <a:ea typeface="Avenir"/>
                <a:cs typeface="Avenir"/>
                <a:sym typeface="Avenir"/>
              </a:rPr>
              <a:t>Randomly distributed with irregular shapes</a:t>
            </a:r>
            <a:endParaRPr/>
          </a:p>
        </p:txBody>
      </p:sp>
      <p:sp>
        <p:nvSpPr>
          <p:cNvPr id="490" name="Google Shape;490;p38"/>
          <p:cNvSpPr txBox="1"/>
          <p:nvPr/>
        </p:nvSpPr>
        <p:spPr>
          <a:xfrm rot="-5400000">
            <a:off x="5468359" y="3432680"/>
            <a:ext cx="2798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C00000"/>
                </a:solidFill>
                <a:latin typeface="Avenir"/>
                <a:ea typeface="Avenir"/>
                <a:cs typeface="Avenir"/>
                <a:sym typeface="Avenir"/>
              </a:rPr>
              <a:t>More  Aggressive</a:t>
            </a:r>
            <a:endParaRPr/>
          </a:p>
        </p:txBody>
      </p:sp>
      <p:cxnSp>
        <p:nvCxnSpPr>
          <p:cNvPr id="491" name="Google Shape;491;p38"/>
          <p:cNvCxnSpPr/>
          <p:nvPr/>
        </p:nvCxnSpPr>
        <p:spPr>
          <a:xfrm>
            <a:off x="7086597" y="2311300"/>
            <a:ext cx="0" cy="2856300"/>
          </a:xfrm>
          <a:prstGeom prst="straightConnector1">
            <a:avLst/>
          </a:prstGeom>
          <a:noFill/>
          <a:ln w="28575" cap="flat" cmpd="sng">
            <a:solidFill>
              <a:srgbClr val="C00000"/>
            </a:solidFill>
            <a:prstDash val="solid"/>
            <a:round/>
            <a:headEnd type="none" w="sm" len="sm"/>
            <a:tailEnd type="triangle"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39"/>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700"/>
              <a:buFont typeface="Avenir"/>
              <a:buNone/>
            </a:pPr>
            <a:r>
              <a:rPr lang="en-US"/>
              <a:t>An overview</a:t>
            </a:r>
            <a:endParaRPr/>
          </a:p>
        </p:txBody>
      </p:sp>
      <p:graphicFrame>
        <p:nvGraphicFramePr>
          <p:cNvPr id="498" name="Google Shape;498;p39"/>
          <p:cNvGraphicFramePr/>
          <p:nvPr/>
        </p:nvGraphicFramePr>
        <p:xfrm>
          <a:off x="93353" y="1981228"/>
          <a:ext cx="6943050" cy="3360200"/>
        </p:xfrm>
        <a:graphic>
          <a:graphicData uri="http://schemas.openxmlformats.org/drawingml/2006/table">
            <a:tbl>
              <a:tblPr firstRow="1" bandRow="1">
                <a:noFill/>
                <a:tableStyleId>{5C523D51-F2A7-4F35-8180-8C167B3A49DB}</a:tableStyleId>
              </a:tblPr>
              <a:tblGrid>
                <a:gridCol w="1589275">
                  <a:extLst>
                    <a:ext uri="{9D8B030D-6E8A-4147-A177-3AD203B41FA5}">
                      <a16:colId xmlns:a16="http://schemas.microsoft.com/office/drawing/2014/main" val="20000"/>
                    </a:ext>
                  </a:extLst>
                </a:gridCol>
                <a:gridCol w="1563600">
                  <a:extLst>
                    <a:ext uri="{9D8B030D-6E8A-4147-A177-3AD203B41FA5}">
                      <a16:colId xmlns:a16="http://schemas.microsoft.com/office/drawing/2014/main" val="20001"/>
                    </a:ext>
                  </a:extLst>
                </a:gridCol>
                <a:gridCol w="1760925">
                  <a:extLst>
                    <a:ext uri="{9D8B030D-6E8A-4147-A177-3AD203B41FA5}">
                      <a16:colId xmlns:a16="http://schemas.microsoft.com/office/drawing/2014/main" val="20002"/>
                    </a:ext>
                  </a:extLst>
                </a:gridCol>
                <a:gridCol w="2029250">
                  <a:extLst>
                    <a:ext uri="{9D8B030D-6E8A-4147-A177-3AD203B41FA5}">
                      <a16:colId xmlns:a16="http://schemas.microsoft.com/office/drawing/2014/main" val="20003"/>
                    </a:ext>
                  </a:extLst>
                </a:gridCol>
              </a:tblGrid>
              <a:tr h="591150">
                <a:tc>
                  <a:txBody>
                    <a:bodyPr/>
                    <a:lstStyle/>
                    <a:p>
                      <a:pPr marL="0" marR="0" lvl="0" indent="0" algn="l" rtl="0">
                        <a:spcBef>
                          <a:spcPts val="0"/>
                        </a:spcBef>
                        <a:spcAft>
                          <a:spcPts val="0"/>
                        </a:spcAft>
                        <a:buNone/>
                      </a:pPr>
                      <a:endParaRPr sz="1600"/>
                    </a:p>
                  </a:txBody>
                  <a:tcPr marL="91450" marR="91450" marT="45725" marB="45725"/>
                </a:tc>
                <a:tc>
                  <a:txBody>
                    <a:bodyPr/>
                    <a:lstStyle/>
                    <a:p>
                      <a:pPr marL="0" marR="0" lvl="0" indent="0" algn="l" rtl="0">
                        <a:spcBef>
                          <a:spcPts val="0"/>
                        </a:spcBef>
                        <a:spcAft>
                          <a:spcPts val="0"/>
                        </a:spcAft>
                        <a:buNone/>
                      </a:pPr>
                      <a:r>
                        <a:rPr lang="en-US" sz="1600"/>
                        <a:t>Images (fine)</a:t>
                      </a:r>
                      <a:endParaRPr/>
                    </a:p>
                  </a:txBody>
                  <a:tcPr marL="91450" marR="91450" marT="45725" marB="45725"/>
                </a:tc>
                <a:tc>
                  <a:txBody>
                    <a:bodyPr/>
                    <a:lstStyle/>
                    <a:p>
                      <a:pPr marL="0" marR="0" lvl="0" indent="0" algn="l" rtl="0">
                        <a:spcBef>
                          <a:spcPts val="0"/>
                        </a:spcBef>
                        <a:spcAft>
                          <a:spcPts val="0"/>
                        </a:spcAft>
                        <a:buNone/>
                      </a:pPr>
                      <a:r>
                        <a:rPr lang="en-US" sz="1600"/>
                        <a:t>Graphs (medium)</a:t>
                      </a:r>
                      <a:endParaRPr/>
                    </a:p>
                  </a:txBody>
                  <a:tcPr marL="91450" marR="91450" marT="45725" marB="45725"/>
                </a:tc>
                <a:tc>
                  <a:txBody>
                    <a:bodyPr/>
                    <a:lstStyle/>
                    <a:p>
                      <a:pPr marL="0" marR="0" lvl="0" indent="0" algn="l" rtl="0">
                        <a:spcBef>
                          <a:spcPts val="0"/>
                        </a:spcBef>
                        <a:spcAft>
                          <a:spcPts val="0"/>
                        </a:spcAft>
                        <a:buNone/>
                      </a:pPr>
                      <a:r>
                        <a:rPr lang="en-US" sz="1600"/>
                        <a:t>Topology (coarse)</a:t>
                      </a:r>
                      <a:endParaRPr/>
                    </a:p>
                  </a:txBody>
                  <a:tcPr marL="91450" marR="91450" marT="45725" marB="45725"/>
                </a:tc>
                <a:extLst>
                  <a:ext uri="{0D108BD9-81ED-4DB2-BD59-A6C34878D82A}">
                    <a16:rowId xmlns:a16="http://schemas.microsoft.com/office/drawing/2014/main" val="10000"/>
                  </a:ext>
                </a:extLst>
              </a:tr>
              <a:tr h="840050">
                <a:tc>
                  <a:txBody>
                    <a:bodyPr/>
                    <a:lstStyle/>
                    <a:p>
                      <a:pPr marL="0" marR="0" lvl="0" indent="0" algn="l" rtl="0">
                        <a:spcBef>
                          <a:spcPts val="0"/>
                        </a:spcBef>
                        <a:spcAft>
                          <a:spcPts val="0"/>
                        </a:spcAft>
                        <a:buNone/>
                      </a:pPr>
                      <a:r>
                        <a:rPr lang="en-US" sz="1600"/>
                        <a:t>Approaches</a:t>
                      </a:r>
                      <a:endParaRPr/>
                    </a:p>
                  </a:txBody>
                  <a:tcPr marL="91450" marR="91450" marT="45725" marB="45725"/>
                </a:tc>
                <a:tc>
                  <a:txBody>
                    <a:bodyPr/>
                    <a:lstStyle/>
                    <a:p>
                      <a:pPr marL="0" marR="0" lvl="0" indent="0" algn="l" rtl="0">
                        <a:spcBef>
                          <a:spcPts val="0"/>
                        </a:spcBef>
                        <a:spcAft>
                          <a:spcPts val="0"/>
                        </a:spcAft>
                        <a:buNone/>
                      </a:pPr>
                      <a:r>
                        <a:rPr lang="en-US" sz="1600"/>
                        <a:t>CNNs</a:t>
                      </a:r>
                      <a:endParaRPr/>
                    </a:p>
                    <a:p>
                      <a:pPr marL="0" marR="0" lvl="0" indent="0" algn="l" rtl="0">
                        <a:spcBef>
                          <a:spcPts val="0"/>
                        </a:spcBef>
                        <a:spcAft>
                          <a:spcPts val="0"/>
                        </a:spcAft>
                        <a:buNone/>
                      </a:pPr>
                      <a:r>
                        <a:rPr lang="en-US" sz="1600"/>
                        <a:t>Transformers</a:t>
                      </a:r>
                      <a:endParaRPr/>
                    </a:p>
                  </a:txBody>
                  <a:tcPr marL="91450" marR="91450" marT="45725" marB="45725"/>
                </a:tc>
                <a:tc>
                  <a:txBody>
                    <a:bodyPr/>
                    <a:lstStyle/>
                    <a:p>
                      <a:pPr marL="0" marR="0" lvl="0" indent="0" algn="l" rtl="0">
                        <a:spcBef>
                          <a:spcPts val="0"/>
                        </a:spcBef>
                        <a:spcAft>
                          <a:spcPts val="0"/>
                        </a:spcAft>
                        <a:buNone/>
                      </a:pPr>
                      <a:r>
                        <a:rPr lang="en-US" sz="1600"/>
                        <a:t>GNNs</a:t>
                      </a:r>
                      <a:endParaRPr/>
                    </a:p>
                  </a:txBody>
                  <a:tcPr marL="91450" marR="91450" marT="45725" marB="45725"/>
                </a:tc>
                <a:tc>
                  <a:txBody>
                    <a:bodyPr/>
                    <a:lstStyle/>
                    <a:p>
                      <a:pPr marL="0" marR="0" lvl="0" indent="0" algn="l" rtl="0">
                        <a:spcBef>
                          <a:spcPts val="0"/>
                        </a:spcBef>
                        <a:spcAft>
                          <a:spcPts val="0"/>
                        </a:spcAft>
                        <a:buNone/>
                      </a:pPr>
                      <a:r>
                        <a:rPr lang="en-US" sz="1600"/>
                        <a:t>Persistent homology</a:t>
                      </a:r>
                      <a:endParaRPr/>
                    </a:p>
                    <a:p>
                      <a:pPr marL="0" marR="0" lvl="0" indent="0" algn="l" rtl="0">
                        <a:spcBef>
                          <a:spcPts val="0"/>
                        </a:spcBef>
                        <a:spcAft>
                          <a:spcPts val="0"/>
                        </a:spcAft>
                        <a:buNone/>
                      </a:pPr>
                      <a:endParaRPr sz="1600"/>
                    </a:p>
                  </a:txBody>
                  <a:tcPr marL="91450" marR="91450" marT="45725" marB="45725"/>
                </a:tc>
                <a:extLst>
                  <a:ext uri="{0D108BD9-81ED-4DB2-BD59-A6C34878D82A}">
                    <a16:rowId xmlns:a16="http://schemas.microsoft.com/office/drawing/2014/main" val="10001"/>
                  </a:ext>
                </a:extLst>
              </a:tr>
              <a:tr h="840050">
                <a:tc>
                  <a:txBody>
                    <a:bodyPr/>
                    <a:lstStyle/>
                    <a:p>
                      <a:pPr marL="0" marR="0" lvl="0" indent="0" algn="l" rtl="0">
                        <a:spcBef>
                          <a:spcPts val="0"/>
                        </a:spcBef>
                        <a:spcAft>
                          <a:spcPts val="0"/>
                        </a:spcAft>
                        <a:buNone/>
                      </a:pPr>
                      <a:r>
                        <a:rPr lang="en-US" sz="1600"/>
                        <a:t>Advantages</a:t>
                      </a:r>
                      <a:endParaRPr/>
                    </a:p>
                  </a:txBody>
                  <a:tcPr marL="91450" marR="91450" marT="45725" marB="45725"/>
                </a:tc>
                <a:tc>
                  <a:txBody>
                    <a:bodyPr/>
                    <a:lstStyle/>
                    <a:p>
                      <a:pPr marL="0" marR="0" lvl="0" indent="0" algn="l" rtl="0">
                        <a:spcBef>
                          <a:spcPts val="0"/>
                        </a:spcBef>
                        <a:spcAft>
                          <a:spcPts val="0"/>
                        </a:spcAft>
                        <a:buNone/>
                      </a:pPr>
                      <a:r>
                        <a:rPr lang="en-US" sz="1600"/>
                        <a:t>Extracting visual features</a:t>
                      </a:r>
                      <a:endParaRPr/>
                    </a:p>
                  </a:txBody>
                  <a:tcPr marL="91450" marR="91450" marT="45725" marB="45725"/>
                </a:tc>
                <a:tc>
                  <a:txBody>
                    <a:bodyPr/>
                    <a:lstStyle/>
                    <a:p>
                      <a:pPr marL="0" marR="0" lvl="0" indent="0" algn="l" rtl="0">
                        <a:spcBef>
                          <a:spcPts val="0"/>
                        </a:spcBef>
                        <a:spcAft>
                          <a:spcPts val="0"/>
                        </a:spcAft>
                        <a:buNone/>
                      </a:pPr>
                      <a:r>
                        <a:rPr lang="en-US" sz="1600"/>
                        <a:t>Extracting relations and structural info.</a:t>
                      </a:r>
                      <a:endParaRPr/>
                    </a:p>
                  </a:txBody>
                  <a:tcPr marL="91450" marR="91450" marT="45725" marB="45725"/>
                </a:tc>
                <a:tc>
                  <a:txBody>
                    <a:bodyPr/>
                    <a:lstStyle/>
                    <a:p>
                      <a:pPr marL="0" marR="0" lvl="0" indent="0" algn="l" rtl="0">
                        <a:spcBef>
                          <a:spcPts val="0"/>
                        </a:spcBef>
                        <a:spcAft>
                          <a:spcPts val="0"/>
                        </a:spcAft>
                        <a:buNone/>
                      </a:pPr>
                      <a:r>
                        <a:rPr lang="en-US" sz="1600"/>
                        <a:t>Global distribution patterns</a:t>
                      </a:r>
                      <a:endParaRPr/>
                    </a:p>
                  </a:txBody>
                  <a:tcPr marL="91450" marR="91450" marT="45725" marB="45725"/>
                </a:tc>
                <a:extLst>
                  <a:ext uri="{0D108BD9-81ED-4DB2-BD59-A6C34878D82A}">
                    <a16:rowId xmlns:a16="http://schemas.microsoft.com/office/drawing/2014/main" val="10002"/>
                  </a:ext>
                </a:extLst>
              </a:tr>
              <a:tr h="1088950">
                <a:tc>
                  <a:txBody>
                    <a:bodyPr/>
                    <a:lstStyle/>
                    <a:p>
                      <a:pPr marL="0" marR="0" lvl="0" indent="0" algn="l" rtl="0">
                        <a:spcBef>
                          <a:spcPts val="0"/>
                        </a:spcBef>
                        <a:spcAft>
                          <a:spcPts val="0"/>
                        </a:spcAft>
                        <a:buNone/>
                      </a:pPr>
                      <a:r>
                        <a:rPr lang="en-US" sz="1600"/>
                        <a:t>Disadvantages</a:t>
                      </a:r>
                      <a:endParaRPr/>
                    </a:p>
                  </a:txBody>
                  <a:tcPr marL="91450" marR="91450" marT="45725" marB="45725"/>
                </a:tc>
                <a:tc>
                  <a:txBody>
                    <a:bodyPr/>
                    <a:lstStyle/>
                    <a:p>
                      <a:pPr marL="0" marR="0" lvl="0" indent="0" algn="l" rtl="0">
                        <a:spcBef>
                          <a:spcPts val="0"/>
                        </a:spcBef>
                        <a:spcAft>
                          <a:spcPts val="0"/>
                        </a:spcAft>
                        <a:buNone/>
                      </a:pPr>
                      <a:r>
                        <a:rPr lang="en-US" sz="1600"/>
                        <a:t>Instance information</a:t>
                      </a:r>
                      <a:endParaRPr/>
                    </a:p>
                    <a:p>
                      <a:pPr marL="0" marR="0" lvl="0" indent="0" algn="l" rtl="0">
                        <a:spcBef>
                          <a:spcPts val="0"/>
                        </a:spcBef>
                        <a:spcAft>
                          <a:spcPts val="0"/>
                        </a:spcAft>
                        <a:buNone/>
                      </a:pPr>
                      <a:r>
                        <a:rPr lang="en-US" sz="1600"/>
                        <a:t>Structural information</a:t>
                      </a:r>
                      <a:endParaRPr/>
                    </a:p>
                  </a:txBody>
                  <a:tcPr marL="91450" marR="91450" marT="45725" marB="45725"/>
                </a:tc>
                <a:tc>
                  <a:txBody>
                    <a:bodyPr/>
                    <a:lstStyle/>
                    <a:p>
                      <a:pPr marL="0" marR="0" lvl="0" indent="0" algn="l" rtl="0">
                        <a:spcBef>
                          <a:spcPts val="0"/>
                        </a:spcBef>
                        <a:spcAft>
                          <a:spcPts val="0"/>
                        </a:spcAft>
                        <a:buNone/>
                      </a:pPr>
                      <a:r>
                        <a:rPr lang="en-US" sz="1600"/>
                        <a:t>Visual features Global graph topology</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600"/>
                        <a:buFont typeface="Avenir"/>
                        <a:buNone/>
                      </a:pPr>
                      <a:r>
                        <a:rPr lang="en-US" sz="1600"/>
                        <a:t>Lack of representation ability for local features</a:t>
                      </a:r>
                      <a:endParaRPr/>
                    </a:p>
                  </a:txBody>
                  <a:tcPr marL="91450" marR="91450" marT="45725" marB="45725"/>
                </a:tc>
                <a:extLst>
                  <a:ext uri="{0D108BD9-81ED-4DB2-BD59-A6C34878D82A}">
                    <a16:rowId xmlns:a16="http://schemas.microsoft.com/office/drawing/2014/main" val="10003"/>
                  </a:ext>
                </a:extLst>
              </a:tr>
            </a:tbl>
          </a:graphicData>
        </a:graphic>
      </p:graphicFrame>
      <p:grpSp>
        <p:nvGrpSpPr>
          <p:cNvPr id="499" name="Google Shape;499;p39"/>
          <p:cNvGrpSpPr/>
          <p:nvPr/>
        </p:nvGrpSpPr>
        <p:grpSpPr>
          <a:xfrm>
            <a:off x="8101840" y="634971"/>
            <a:ext cx="3571960" cy="2666992"/>
            <a:chOff x="1581637" y="4081164"/>
            <a:chExt cx="3415855" cy="2594603"/>
          </a:xfrm>
        </p:grpSpPr>
        <p:sp>
          <p:nvSpPr>
            <p:cNvPr id="500" name="Google Shape;500;p39"/>
            <p:cNvSpPr/>
            <p:nvPr/>
          </p:nvSpPr>
          <p:spPr>
            <a:xfrm>
              <a:off x="2328767" y="4081164"/>
              <a:ext cx="1704300" cy="1563000"/>
            </a:xfrm>
            <a:prstGeom prst="ellipse">
              <a:avLst/>
            </a:prstGeom>
            <a:noFill/>
            <a:ln w="28575" cap="flat" cmpd="sng">
              <a:solidFill>
                <a:srgbClr val="851C00"/>
              </a:solidFill>
              <a:prstDash val="solid"/>
              <a:round/>
              <a:headEnd type="none" w="sm" len="sm"/>
              <a:tailEnd type="none" w="sm" len="sm"/>
            </a:ln>
            <a:effectLst>
              <a:outerShdw blurRad="38100" dist="25400" dir="2700000" algn="br"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851C00"/>
                  </a:solidFill>
                  <a:latin typeface="Avenir"/>
                  <a:ea typeface="Avenir"/>
                  <a:cs typeface="Avenir"/>
                  <a:sym typeface="Avenir"/>
                </a:rPr>
                <a:t>Images</a:t>
              </a:r>
              <a:endParaRPr/>
            </a:p>
          </p:txBody>
        </p:sp>
        <p:sp>
          <p:nvSpPr>
            <p:cNvPr id="501" name="Google Shape;501;p39"/>
            <p:cNvSpPr/>
            <p:nvPr/>
          </p:nvSpPr>
          <p:spPr>
            <a:xfrm>
              <a:off x="1581637" y="4928267"/>
              <a:ext cx="1638300" cy="1563000"/>
            </a:xfrm>
            <a:prstGeom prst="ellipse">
              <a:avLst/>
            </a:prstGeom>
            <a:noFill/>
            <a:ln w="28575" cap="flat" cmpd="sng">
              <a:solidFill>
                <a:srgbClr val="00B050"/>
              </a:solidFill>
              <a:prstDash val="solid"/>
              <a:round/>
              <a:headEnd type="none" w="sm" len="sm"/>
              <a:tailEnd type="none" w="sm" len="sm"/>
            </a:ln>
            <a:effectLst>
              <a:outerShdw blurRad="38100" dist="25400" dir="2700000" algn="br"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00B050"/>
                  </a:solidFill>
                  <a:latin typeface="Avenir"/>
                  <a:ea typeface="Avenir"/>
                  <a:cs typeface="Avenir"/>
                  <a:sym typeface="Avenir"/>
                </a:rPr>
                <a:t>Graphs</a:t>
              </a:r>
              <a:endParaRPr/>
            </a:p>
          </p:txBody>
        </p:sp>
        <p:sp>
          <p:nvSpPr>
            <p:cNvPr id="502" name="Google Shape;502;p39"/>
            <p:cNvSpPr/>
            <p:nvPr/>
          </p:nvSpPr>
          <p:spPr>
            <a:xfrm>
              <a:off x="3020192" y="4928267"/>
              <a:ext cx="1977300" cy="1747500"/>
            </a:xfrm>
            <a:prstGeom prst="ellipse">
              <a:avLst/>
            </a:prstGeom>
            <a:noFill/>
            <a:ln w="28575" cap="flat" cmpd="sng">
              <a:solidFill>
                <a:srgbClr val="C00000"/>
              </a:solidFill>
              <a:prstDash val="solid"/>
              <a:round/>
              <a:headEnd type="none" w="sm" len="sm"/>
              <a:tailEnd type="none" w="sm" len="sm"/>
            </a:ln>
            <a:effectLst>
              <a:outerShdw blurRad="38100" dist="25400" dir="2700000" algn="br" rotWithShape="0">
                <a:srgbClr val="000000">
                  <a:alpha val="6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r>
                <a:rPr lang="en-US" sz="2200">
                  <a:solidFill>
                    <a:srgbClr val="C00000"/>
                  </a:solidFill>
                  <a:latin typeface="Avenir"/>
                  <a:ea typeface="Avenir"/>
                  <a:cs typeface="Avenir"/>
                  <a:sym typeface="Avenir"/>
                </a:rPr>
                <a:t>Topology</a:t>
              </a:r>
              <a:endParaRPr/>
            </a:p>
          </p:txBody>
        </p:sp>
      </p:grpSp>
      <p:graphicFrame>
        <p:nvGraphicFramePr>
          <p:cNvPr id="503" name="Google Shape;503;p39"/>
          <p:cNvGraphicFramePr/>
          <p:nvPr/>
        </p:nvGraphicFramePr>
        <p:xfrm>
          <a:off x="7270595" y="3671920"/>
          <a:ext cx="4921400" cy="2757130"/>
        </p:xfrm>
        <a:graphic>
          <a:graphicData uri="http://schemas.openxmlformats.org/drawingml/2006/table">
            <a:tbl>
              <a:tblPr bandRow="1">
                <a:noFill/>
                <a:tableStyleId>{5C523D51-F2A7-4F35-8180-8C167B3A49DB}</a:tableStyleId>
              </a:tblPr>
              <a:tblGrid>
                <a:gridCol w="1527725">
                  <a:extLst>
                    <a:ext uri="{9D8B030D-6E8A-4147-A177-3AD203B41FA5}">
                      <a16:colId xmlns:a16="http://schemas.microsoft.com/office/drawing/2014/main" val="20000"/>
                    </a:ext>
                  </a:extLst>
                </a:gridCol>
                <a:gridCol w="3393675">
                  <a:extLst>
                    <a:ext uri="{9D8B030D-6E8A-4147-A177-3AD203B41FA5}">
                      <a16:colId xmlns:a16="http://schemas.microsoft.com/office/drawing/2014/main" val="20001"/>
                    </a:ext>
                  </a:extLst>
                </a:gridCol>
              </a:tblGrid>
              <a:tr h="427850">
                <a:tc>
                  <a:txBody>
                    <a:bodyPr/>
                    <a:lstStyle/>
                    <a:p>
                      <a:pPr marL="0" marR="0" lvl="0" indent="0" algn="l" rtl="0">
                        <a:spcBef>
                          <a:spcPts val="0"/>
                        </a:spcBef>
                        <a:spcAft>
                          <a:spcPts val="0"/>
                        </a:spcAft>
                        <a:buNone/>
                      </a:pPr>
                      <a:r>
                        <a:rPr lang="en-US" sz="1800">
                          <a:solidFill>
                            <a:srgbClr val="851C00"/>
                          </a:solidFill>
                        </a:rPr>
                        <a:t>Images</a:t>
                      </a:r>
                      <a:r>
                        <a:rPr lang="en-US" sz="1800"/>
                        <a:t> + </a:t>
                      </a:r>
                      <a:r>
                        <a:rPr lang="en-US" sz="1800">
                          <a:solidFill>
                            <a:srgbClr val="00B050"/>
                          </a:solidFill>
                        </a:rPr>
                        <a:t>Graphs</a:t>
                      </a:r>
                      <a:endParaRPr/>
                    </a:p>
                  </a:txBody>
                  <a:tcPr marL="91450" marR="91450" marT="45725" marB="45725"/>
                </a:tc>
                <a:tc>
                  <a:txBody>
                    <a:bodyPr/>
                    <a:lstStyle/>
                    <a:p>
                      <a:pPr marL="0" marR="0" lvl="0" indent="0" algn="l" rtl="0">
                        <a:spcBef>
                          <a:spcPts val="0"/>
                        </a:spcBef>
                        <a:spcAft>
                          <a:spcPts val="0"/>
                        </a:spcAft>
                        <a:buNone/>
                      </a:pPr>
                      <a:r>
                        <a:rPr lang="en-US" sz="1800"/>
                        <a:t>Image classification</a:t>
                      </a:r>
                      <a:endParaRPr/>
                    </a:p>
                  </a:txBody>
                  <a:tcPr marL="91450" marR="91450" marT="45725" marB="45725"/>
                </a:tc>
                <a:extLst>
                  <a:ext uri="{0D108BD9-81ED-4DB2-BD59-A6C34878D82A}">
                    <a16:rowId xmlns:a16="http://schemas.microsoft.com/office/drawing/2014/main" val="10000"/>
                  </a:ext>
                </a:extLst>
              </a:tr>
              <a:tr h="738475">
                <a:tc>
                  <a:txBody>
                    <a:bodyPr/>
                    <a:lstStyle/>
                    <a:p>
                      <a:pPr marL="0" marR="0" lvl="0" indent="0" algn="l" rtl="0">
                        <a:spcBef>
                          <a:spcPts val="0"/>
                        </a:spcBef>
                        <a:spcAft>
                          <a:spcPts val="0"/>
                        </a:spcAft>
                        <a:buNone/>
                      </a:pPr>
                      <a:r>
                        <a:rPr lang="en-US" sz="1800">
                          <a:solidFill>
                            <a:srgbClr val="00B050"/>
                          </a:solidFill>
                        </a:rPr>
                        <a:t>Graphs</a:t>
                      </a:r>
                      <a:r>
                        <a:rPr lang="en-US" sz="1800"/>
                        <a:t> + </a:t>
                      </a:r>
                      <a:r>
                        <a:rPr lang="en-US" sz="1800">
                          <a:solidFill>
                            <a:srgbClr val="C00000"/>
                          </a:solidFill>
                        </a:rPr>
                        <a:t>Topology</a:t>
                      </a:r>
                      <a:endParaRPr/>
                    </a:p>
                  </a:txBody>
                  <a:tcPr marL="91450" marR="91450" marT="45725" marB="45725"/>
                </a:tc>
                <a:tc>
                  <a:txBody>
                    <a:bodyPr/>
                    <a:lstStyle/>
                    <a:p>
                      <a:pPr marL="0" marR="0" lvl="0" indent="0" algn="l" rtl="0">
                        <a:spcBef>
                          <a:spcPts val="0"/>
                        </a:spcBef>
                        <a:spcAft>
                          <a:spcPts val="0"/>
                        </a:spcAft>
                        <a:buNone/>
                      </a:pPr>
                      <a:r>
                        <a:rPr lang="en-US" sz="1800"/>
                        <a:t>Knowledge graph embedding</a:t>
                      </a:r>
                      <a:endParaRPr/>
                    </a:p>
                  </a:txBody>
                  <a:tcPr marL="91450" marR="91450" marT="45725" marB="45725"/>
                </a:tc>
                <a:extLst>
                  <a:ext uri="{0D108BD9-81ED-4DB2-BD59-A6C34878D82A}">
                    <a16:rowId xmlns:a16="http://schemas.microsoft.com/office/drawing/2014/main" val="10001"/>
                  </a:ext>
                </a:extLst>
              </a:tr>
              <a:tr h="738475">
                <a:tc>
                  <a:txBody>
                    <a:bodyPr/>
                    <a:lstStyle/>
                    <a:p>
                      <a:pPr marL="0" marR="0" lvl="0" indent="0" algn="l" rtl="0">
                        <a:spcBef>
                          <a:spcPts val="0"/>
                        </a:spcBef>
                        <a:spcAft>
                          <a:spcPts val="0"/>
                        </a:spcAft>
                        <a:buNone/>
                      </a:pPr>
                      <a:r>
                        <a:rPr lang="en-US" sz="1800">
                          <a:solidFill>
                            <a:srgbClr val="851C00"/>
                          </a:solidFill>
                        </a:rPr>
                        <a:t>Images</a:t>
                      </a:r>
                      <a:r>
                        <a:rPr lang="en-US" sz="1800"/>
                        <a:t> + </a:t>
                      </a:r>
                      <a:r>
                        <a:rPr lang="en-US" sz="1800">
                          <a:solidFill>
                            <a:srgbClr val="C00000"/>
                          </a:solidFill>
                        </a:rPr>
                        <a:t>Topology</a:t>
                      </a:r>
                      <a:endParaRPr/>
                    </a:p>
                  </a:txBody>
                  <a:tcPr marL="91450" marR="91450" marT="45725" marB="45725"/>
                </a:tc>
                <a:tc>
                  <a:txBody>
                    <a:bodyPr/>
                    <a:lstStyle/>
                    <a:p>
                      <a:pPr marL="0" marR="0" lvl="0" indent="0" algn="l" rtl="0">
                        <a:spcBef>
                          <a:spcPts val="0"/>
                        </a:spcBef>
                        <a:spcAft>
                          <a:spcPts val="0"/>
                        </a:spcAft>
                        <a:buNone/>
                      </a:pPr>
                      <a:r>
                        <a:rPr lang="en-US" sz="1800"/>
                        <a:t>Image segmentation with priors</a:t>
                      </a:r>
                      <a:endParaRPr/>
                    </a:p>
                  </a:txBody>
                  <a:tcPr marL="91450" marR="91450" marT="45725" marB="45725"/>
                </a:tc>
                <a:extLst>
                  <a:ext uri="{0D108BD9-81ED-4DB2-BD59-A6C34878D82A}">
                    <a16:rowId xmlns:a16="http://schemas.microsoft.com/office/drawing/2014/main" val="10002"/>
                  </a:ext>
                </a:extLst>
              </a:tr>
              <a:tr h="427850">
                <a:tc>
                  <a:txBody>
                    <a:bodyPr/>
                    <a:lstStyle/>
                    <a:p>
                      <a:pPr marL="0" marR="0" lvl="0" indent="0" algn="l" rtl="0">
                        <a:spcBef>
                          <a:spcPts val="0"/>
                        </a:spcBef>
                        <a:spcAft>
                          <a:spcPts val="0"/>
                        </a:spcAft>
                        <a:buNone/>
                      </a:pPr>
                      <a:r>
                        <a:rPr lang="en-US" sz="1800"/>
                        <a:t>Combining 3 levels</a:t>
                      </a:r>
                      <a:endParaRPr/>
                    </a:p>
                  </a:txBody>
                  <a:tcPr marL="91450" marR="91450" marT="45725" marB="45725"/>
                </a:tc>
                <a:tc>
                  <a:txBody>
                    <a:bodyPr/>
                    <a:lstStyle/>
                    <a:p>
                      <a:pPr marL="0" marR="0" lvl="0" indent="0" algn="l" rtl="0">
                        <a:spcBef>
                          <a:spcPts val="0"/>
                        </a:spcBef>
                        <a:spcAft>
                          <a:spcPts val="0"/>
                        </a:spcAft>
                        <a:buNone/>
                      </a:pPr>
                      <a:r>
                        <a:rPr lang="en-US" sz="1800"/>
                        <a:t>New approaches</a:t>
                      </a:r>
                      <a:endParaRPr sz="1800"/>
                    </a:p>
                  </a:txBody>
                  <a:tcPr marL="91450" marR="91450" marT="45725" marB="45725"/>
                </a:tc>
                <a:extLst>
                  <a:ext uri="{0D108BD9-81ED-4DB2-BD59-A6C34878D82A}">
                    <a16:rowId xmlns:a16="http://schemas.microsoft.com/office/drawing/2014/main" val="10003"/>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9"/>
        <p:cNvGrpSpPr/>
        <p:nvPr/>
      </p:nvGrpSpPr>
      <p:grpSpPr>
        <a:xfrm>
          <a:off x="0" y="0"/>
          <a:ext cx="0" cy="0"/>
          <a:chOff x="0" y="0"/>
          <a:chExt cx="0" cy="0"/>
        </a:xfrm>
      </p:grpSpPr>
      <p:sp>
        <p:nvSpPr>
          <p:cNvPr id="140" name="Google Shape;140;p3"/>
          <p:cNvSpPr/>
          <p:nvPr/>
        </p:nvSpPr>
        <p:spPr>
          <a:xfrm>
            <a:off x="3175" y="6400800"/>
            <a:ext cx="12188825" cy="4572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1" name="Google Shape;141;p3"/>
          <p:cNvCxnSpPr/>
          <p:nvPr/>
        </p:nvCxnSpPr>
        <p:spPr>
          <a:xfrm>
            <a:off x="1207658" y="4474741"/>
            <a:ext cx="9875520" cy="0"/>
          </a:xfrm>
          <a:prstGeom prst="straightConnector1">
            <a:avLst/>
          </a:prstGeom>
          <a:noFill/>
          <a:ln w="12700" cap="flat" cmpd="sng">
            <a:solidFill>
              <a:srgbClr val="3F3F3F"/>
            </a:solidFill>
            <a:prstDash val="solid"/>
            <a:round/>
            <a:headEnd type="none" w="sm" len="sm"/>
            <a:tailEnd type="none" w="sm" len="sm"/>
          </a:ln>
        </p:spPr>
      </p:cxnSp>
      <p:sp>
        <p:nvSpPr>
          <p:cNvPr id="142" name="Google Shape;142;p3"/>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pic>
        <p:nvPicPr>
          <p:cNvPr id="143" name="Google Shape;143;p3"/>
          <p:cNvPicPr preferRelativeResize="0">
            <a:picLocks noGrp="1"/>
          </p:cNvPicPr>
          <p:nvPr>
            <p:ph type="body" idx="1"/>
          </p:nvPr>
        </p:nvPicPr>
        <p:blipFill rotWithShape="1">
          <a:blip r:embed="rId3">
            <a:alphaModFix/>
          </a:blip>
          <a:srcRect r="2223" b="1"/>
          <a:stretch/>
        </p:blipFill>
        <p:spPr>
          <a:xfrm>
            <a:off x="20" y="10"/>
            <a:ext cx="12191980" cy="6857990"/>
          </a:xfrm>
          <a:prstGeom prst="rect">
            <a:avLst/>
          </a:prstGeom>
          <a:noFill/>
          <a:ln>
            <a:noFill/>
          </a:ln>
        </p:spPr>
      </p:pic>
      <p:sp>
        <p:nvSpPr>
          <p:cNvPr id="144" name="Google Shape;144;p3"/>
          <p:cNvSpPr/>
          <p:nvPr/>
        </p:nvSpPr>
        <p:spPr>
          <a:xfrm>
            <a:off x="0" y="2207602"/>
            <a:ext cx="12191999" cy="3162146"/>
          </a:xfrm>
          <a:prstGeom prst="rect">
            <a:avLst/>
          </a:prstGeom>
          <a:gradFill>
            <a:gsLst>
              <a:gs pos="0">
                <a:srgbClr val="000000">
                  <a:alpha val="0"/>
                </a:srgbClr>
              </a:gs>
              <a:gs pos="26000">
                <a:srgbClr val="000000">
                  <a:alpha val="20000"/>
                </a:srgbClr>
              </a:gs>
              <a:gs pos="46064">
                <a:srgbClr val="000000">
                  <a:alpha val="29803"/>
                </a:srgbClr>
              </a:gs>
              <a:gs pos="68000">
                <a:srgbClr val="000000">
                  <a:alpha val="20000"/>
                </a:srgbClr>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145" name="Google Shape;145;p3"/>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8000"/>
              <a:buFont typeface="Avenir"/>
              <a:buNone/>
            </a:pPr>
            <a:r>
              <a:rPr lang="en-US" sz="8000">
                <a:solidFill>
                  <a:srgbClr val="FFFFFF"/>
                </a:solidFill>
              </a:rPr>
              <a:t>What do we mean by “precision medicine?” </a:t>
            </a:r>
            <a:endParaRPr/>
          </a:p>
        </p:txBody>
      </p:sp>
      <p:cxnSp>
        <p:nvCxnSpPr>
          <p:cNvPr id="146" name="Google Shape;146;p3"/>
          <p:cNvCxnSpPr/>
          <p:nvPr/>
        </p:nvCxnSpPr>
        <p:spPr>
          <a:xfrm>
            <a:off x="1207658" y="4474741"/>
            <a:ext cx="9875520" cy="0"/>
          </a:xfrm>
          <a:prstGeom prst="straightConnector1">
            <a:avLst/>
          </a:prstGeom>
          <a:noFill/>
          <a:ln w="12700" cap="flat" cmpd="sng">
            <a:solidFill>
              <a:srgbClr val="FFFFFF"/>
            </a:solidFill>
            <a:prstDash val="solid"/>
            <a:round/>
            <a:headEnd type="none" w="sm" len="sm"/>
            <a:tailEnd type="none" w="sm" len="sm"/>
          </a:ln>
        </p:spPr>
      </p:cxnSp>
      <p:sp>
        <p:nvSpPr>
          <p:cNvPr id="147" name="Google Shape;147;p3"/>
          <p:cNvSpPr/>
          <p:nvPr/>
        </p:nvSpPr>
        <p:spPr>
          <a:xfrm>
            <a:off x="-2307" y="6400798"/>
            <a:ext cx="12188952" cy="457201"/>
          </a:xfrm>
          <a:prstGeom prst="rect">
            <a:avLst/>
          </a:prstGeom>
          <a:gradFill>
            <a:gsLst>
              <a:gs pos="0">
                <a:srgbClr val="000000">
                  <a:alpha val="0"/>
                </a:srgbClr>
              </a:gs>
              <a:gs pos="7000">
                <a:srgbClr val="000000">
                  <a:alpha val="0"/>
                </a:srgbClr>
              </a:gs>
              <a:gs pos="61000">
                <a:srgbClr val="000000">
                  <a:alpha val="9803"/>
                </a:srgbClr>
              </a:gs>
              <a:gs pos="100000">
                <a:srgbClr val="000000">
                  <a:alpha val="4000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45"/>
          <p:cNvSpPr txBox="1">
            <a:spLocks noGrp="1"/>
          </p:cNvSpPr>
          <p:nvPr>
            <p:ph type="title"/>
          </p:nvPr>
        </p:nvSpPr>
        <p:spPr>
          <a:xfrm>
            <a:off x="398025" y="0"/>
            <a:ext cx="11295000" cy="1450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700"/>
              <a:buFont typeface="Avenir"/>
              <a:buNone/>
            </a:pPr>
            <a:r>
              <a:rPr lang="en-US"/>
              <a:t>A unified hierarchical model: An example</a:t>
            </a:r>
            <a:endParaRPr/>
          </a:p>
        </p:txBody>
      </p:sp>
      <p:sp>
        <p:nvSpPr>
          <p:cNvPr id="510" name="Google Shape;510;p45"/>
          <p:cNvSpPr txBox="1">
            <a:spLocks noGrp="1"/>
          </p:cNvSpPr>
          <p:nvPr>
            <p:ph type="body" idx="1"/>
          </p:nvPr>
        </p:nvSpPr>
        <p:spPr>
          <a:xfrm>
            <a:off x="398033" y="2108201"/>
            <a:ext cx="6223500" cy="3760800"/>
          </a:xfrm>
          <a:prstGeom prst="rect">
            <a:avLst/>
          </a:prstGeom>
          <a:noFill/>
          <a:ln>
            <a:noFill/>
          </a:ln>
        </p:spPr>
        <p:txBody>
          <a:bodyPr spcFirstLastPara="1" wrap="square" lIns="0" tIns="45700" rIns="0" bIns="45700" anchor="t" anchorCtr="0">
            <a:normAutofit fontScale="92500" lnSpcReduction="10000"/>
          </a:bodyPr>
          <a:lstStyle/>
          <a:p>
            <a:pPr marL="91440" lvl="0" indent="-117475" algn="l" rtl="0">
              <a:lnSpc>
                <a:spcPct val="110000"/>
              </a:lnSpc>
              <a:spcBef>
                <a:spcPts val="0"/>
              </a:spcBef>
              <a:spcAft>
                <a:spcPts val="0"/>
              </a:spcAft>
              <a:buSzPct val="100000"/>
              <a:buChar char=" "/>
            </a:pPr>
            <a:r>
              <a:rPr lang="en-US"/>
              <a:t>Combine three levels of cell information</a:t>
            </a:r>
            <a:endParaRPr/>
          </a:p>
          <a:p>
            <a:pPr marL="384048" lvl="1" indent="-182879" algn="l" rtl="0">
              <a:lnSpc>
                <a:spcPct val="110000"/>
              </a:lnSpc>
              <a:spcBef>
                <a:spcPts val="400"/>
              </a:spcBef>
              <a:spcAft>
                <a:spcPts val="0"/>
              </a:spcAft>
              <a:buClr>
                <a:srgbClr val="3F3F3F"/>
              </a:buClr>
              <a:buSzPct val="100000"/>
              <a:buChar char="◦"/>
            </a:pPr>
            <a:r>
              <a:rPr lang="en-US"/>
              <a:t>Cell appearance features: CNN</a:t>
            </a:r>
            <a:endParaRPr/>
          </a:p>
          <a:p>
            <a:pPr marL="384048" lvl="1" indent="-182879" algn="l" rtl="0">
              <a:lnSpc>
                <a:spcPct val="110000"/>
              </a:lnSpc>
              <a:spcBef>
                <a:spcPts val="600"/>
              </a:spcBef>
              <a:spcAft>
                <a:spcPts val="0"/>
              </a:spcAft>
              <a:buClr>
                <a:srgbClr val="3F3F3F"/>
              </a:buClr>
              <a:buSzPct val="100000"/>
              <a:buChar char="◦"/>
            </a:pPr>
            <a:r>
              <a:rPr lang="en-US"/>
              <a:t>Cell microenvironment/clusters: GNN</a:t>
            </a:r>
            <a:endParaRPr/>
          </a:p>
          <a:p>
            <a:pPr marL="384048" lvl="1" indent="-182879" algn="l" rtl="0">
              <a:lnSpc>
                <a:spcPct val="110000"/>
              </a:lnSpc>
              <a:spcBef>
                <a:spcPts val="600"/>
              </a:spcBef>
              <a:spcAft>
                <a:spcPts val="0"/>
              </a:spcAft>
              <a:buClr>
                <a:srgbClr val="3F3F3F"/>
              </a:buClr>
              <a:buSzPct val="100000"/>
              <a:buChar char="◦"/>
            </a:pPr>
            <a:r>
              <a:rPr lang="en-US"/>
              <a:t>Topology: Filtration tree (FT)</a:t>
            </a:r>
            <a:endParaRPr/>
          </a:p>
          <a:p>
            <a:pPr marL="566928" lvl="2" indent="-182880" algn="l" rtl="0">
              <a:lnSpc>
                <a:spcPct val="110000"/>
              </a:lnSpc>
              <a:spcBef>
                <a:spcPts val="600"/>
              </a:spcBef>
              <a:spcAft>
                <a:spcPts val="0"/>
              </a:spcAft>
              <a:buClr>
                <a:srgbClr val="3F3F3F"/>
              </a:buClr>
              <a:buSzPct val="100000"/>
              <a:buChar char="◦"/>
            </a:pPr>
            <a:r>
              <a:rPr lang="en-US"/>
              <a:t>Describe cell gathering patterns </a:t>
            </a:r>
            <a:endParaRPr/>
          </a:p>
          <a:p>
            <a:pPr marL="566928" lvl="2" indent="-182880" algn="l" rtl="0">
              <a:lnSpc>
                <a:spcPct val="110000"/>
              </a:lnSpc>
              <a:spcBef>
                <a:spcPts val="600"/>
              </a:spcBef>
              <a:spcAft>
                <a:spcPts val="0"/>
              </a:spcAft>
              <a:buClr>
                <a:srgbClr val="3F3F3F"/>
              </a:buClr>
              <a:buSzPct val="100000"/>
              <a:buChar char="◦"/>
            </a:pPr>
            <a:r>
              <a:rPr lang="en-US"/>
              <a:t>Guide aggregation of cell information</a:t>
            </a:r>
            <a:endParaRPr/>
          </a:p>
          <a:p>
            <a:pPr marL="91440" lvl="0" indent="-117475" algn="l" rtl="0">
              <a:lnSpc>
                <a:spcPct val="110000"/>
              </a:lnSpc>
              <a:spcBef>
                <a:spcPts val="1600"/>
              </a:spcBef>
              <a:spcAft>
                <a:spcPts val="0"/>
              </a:spcAft>
              <a:buSzPct val="100000"/>
              <a:buChar char=" "/>
            </a:pPr>
            <a:r>
              <a:rPr lang="en-US"/>
              <a:t>Filtration tree</a:t>
            </a:r>
            <a:endParaRPr/>
          </a:p>
          <a:p>
            <a:pPr marL="384048" lvl="1" indent="-182879" algn="l" rtl="0">
              <a:lnSpc>
                <a:spcPct val="110000"/>
              </a:lnSpc>
              <a:spcBef>
                <a:spcPts val="400"/>
              </a:spcBef>
              <a:spcAft>
                <a:spcPts val="0"/>
              </a:spcAft>
              <a:buClr>
                <a:srgbClr val="3F3F3F"/>
              </a:buClr>
              <a:buSzPct val="100000"/>
              <a:buChar char="◦"/>
            </a:pPr>
            <a:r>
              <a:rPr lang="en-US"/>
              <a:t>(A): DBSCAN with three density values</a:t>
            </a:r>
            <a:endParaRPr/>
          </a:p>
          <a:p>
            <a:pPr marL="384048" lvl="1" indent="-182879" algn="l" rtl="0">
              <a:lnSpc>
                <a:spcPct val="110000"/>
              </a:lnSpc>
              <a:spcBef>
                <a:spcPts val="600"/>
              </a:spcBef>
              <a:spcAft>
                <a:spcPts val="0"/>
              </a:spcAft>
              <a:buClr>
                <a:srgbClr val="3F3F3F"/>
              </a:buClr>
              <a:buSzPct val="100000"/>
              <a:buChar char="◦"/>
            </a:pPr>
            <a:r>
              <a:rPr lang="en-US"/>
              <a:t>Nodes: Cluster features</a:t>
            </a:r>
            <a:endParaRPr/>
          </a:p>
          <a:p>
            <a:pPr marL="384048" lvl="1" indent="-182879" algn="l" rtl="0">
              <a:lnSpc>
                <a:spcPct val="110000"/>
              </a:lnSpc>
              <a:spcBef>
                <a:spcPts val="600"/>
              </a:spcBef>
              <a:spcAft>
                <a:spcPts val="0"/>
              </a:spcAft>
              <a:buClr>
                <a:srgbClr val="3F3F3F"/>
              </a:buClr>
              <a:buSzPct val="100000"/>
              <a:buChar char="◦"/>
            </a:pPr>
            <a:r>
              <a:rPr lang="en-US"/>
              <a:t>Edges: Dense small clusters merge into sparse big ones</a:t>
            </a:r>
            <a:endParaRPr/>
          </a:p>
          <a:p>
            <a:pPr marL="384048" lvl="1" indent="-182879" algn="l" rtl="0">
              <a:lnSpc>
                <a:spcPct val="110000"/>
              </a:lnSpc>
              <a:spcBef>
                <a:spcPts val="600"/>
              </a:spcBef>
              <a:spcAft>
                <a:spcPts val="0"/>
              </a:spcAft>
              <a:buClr>
                <a:srgbClr val="3F3F3F"/>
              </a:buClr>
              <a:buSzPct val="100000"/>
              <a:buChar char="◦"/>
            </a:pPr>
            <a:r>
              <a:rPr lang="en-US"/>
              <a:t>Use GNN aggregation modules 🡪 one global feature vector</a:t>
            </a:r>
            <a:endParaRPr/>
          </a:p>
          <a:p>
            <a:pPr marL="384048" lvl="1" indent="-77152" algn="l" rtl="0">
              <a:lnSpc>
                <a:spcPct val="110000"/>
              </a:lnSpc>
              <a:spcBef>
                <a:spcPts val="600"/>
              </a:spcBef>
              <a:spcAft>
                <a:spcPts val="0"/>
              </a:spcAft>
              <a:buClr>
                <a:srgbClr val="3F3F3F"/>
              </a:buClr>
              <a:buSzPct val="100000"/>
              <a:buNone/>
            </a:pPr>
            <a:endParaRPr/>
          </a:p>
        </p:txBody>
      </p:sp>
      <p:pic>
        <p:nvPicPr>
          <p:cNvPr id="511" name="Google Shape;511;p45"/>
          <p:cNvPicPr preferRelativeResize="0"/>
          <p:nvPr/>
        </p:nvPicPr>
        <p:blipFill rotWithShape="1">
          <a:blip r:embed="rId3">
            <a:alphaModFix/>
          </a:blip>
          <a:srcRect/>
          <a:stretch/>
        </p:blipFill>
        <p:spPr>
          <a:xfrm>
            <a:off x="6621624" y="1864113"/>
            <a:ext cx="4919538" cy="4621986"/>
          </a:xfrm>
          <a:prstGeom prst="rect">
            <a:avLst/>
          </a:prstGeom>
          <a:noFill/>
          <a:ln>
            <a:noFill/>
          </a:ln>
        </p:spPr>
      </p:pic>
      <p:pic>
        <p:nvPicPr>
          <p:cNvPr id="512" name="Google Shape;512;p45"/>
          <p:cNvPicPr preferRelativeResize="0"/>
          <p:nvPr/>
        </p:nvPicPr>
        <p:blipFill rotWithShape="1">
          <a:blip r:embed="rId4">
            <a:alphaModFix/>
          </a:blip>
          <a:srcRect/>
          <a:stretch/>
        </p:blipFill>
        <p:spPr>
          <a:xfrm>
            <a:off x="1624404" y="5584815"/>
            <a:ext cx="4644185" cy="118556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46"/>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700"/>
              <a:buFont typeface="Avenir"/>
              <a:buNone/>
            </a:pPr>
            <a:r>
              <a:rPr lang="en-US"/>
              <a:t>A critical challenge: Labeling biomedical images</a:t>
            </a:r>
            <a:endParaRPr/>
          </a:p>
        </p:txBody>
      </p:sp>
      <p:pic>
        <p:nvPicPr>
          <p:cNvPr id="518" name="Google Shape;518;p46"/>
          <p:cNvPicPr preferRelativeResize="0"/>
          <p:nvPr/>
        </p:nvPicPr>
        <p:blipFill rotWithShape="1">
          <a:blip r:embed="rId3">
            <a:alphaModFix/>
          </a:blip>
          <a:srcRect/>
          <a:stretch/>
        </p:blipFill>
        <p:spPr>
          <a:xfrm>
            <a:off x="7112263" y="2103345"/>
            <a:ext cx="2828925" cy="2076450"/>
          </a:xfrm>
          <a:prstGeom prst="rect">
            <a:avLst/>
          </a:prstGeom>
          <a:noFill/>
          <a:ln>
            <a:noFill/>
          </a:ln>
        </p:spPr>
      </p:pic>
      <p:pic>
        <p:nvPicPr>
          <p:cNvPr id="519" name="Google Shape;519;p46"/>
          <p:cNvPicPr preferRelativeResize="0"/>
          <p:nvPr/>
        </p:nvPicPr>
        <p:blipFill rotWithShape="1">
          <a:blip r:embed="rId4">
            <a:alphaModFix/>
          </a:blip>
          <a:srcRect/>
          <a:stretch/>
        </p:blipFill>
        <p:spPr>
          <a:xfrm>
            <a:off x="7121787" y="4246470"/>
            <a:ext cx="2819400" cy="2190750"/>
          </a:xfrm>
          <a:prstGeom prst="rect">
            <a:avLst/>
          </a:prstGeom>
          <a:noFill/>
          <a:ln>
            <a:noFill/>
          </a:ln>
        </p:spPr>
      </p:pic>
      <p:sp>
        <p:nvSpPr>
          <p:cNvPr id="520" name="Google Shape;520;p46"/>
          <p:cNvSpPr txBox="1"/>
          <p:nvPr/>
        </p:nvSpPr>
        <p:spPr>
          <a:xfrm>
            <a:off x="9941187" y="2679905"/>
            <a:ext cx="1626900" cy="646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venir"/>
                <a:ea typeface="Avenir"/>
                <a:cs typeface="Avenir"/>
                <a:sym typeface="Avenir"/>
              </a:rPr>
              <a:t>Astrocytes in the brain</a:t>
            </a:r>
            <a:endParaRPr/>
          </a:p>
        </p:txBody>
      </p:sp>
      <p:sp>
        <p:nvSpPr>
          <p:cNvPr id="521" name="Google Shape;521;p46"/>
          <p:cNvSpPr txBox="1"/>
          <p:nvPr/>
        </p:nvSpPr>
        <p:spPr>
          <a:xfrm>
            <a:off x="10005481" y="4770347"/>
            <a:ext cx="1806300" cy="646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venir"/>
                <a:ea typeface="Avenir"/>
                <a:cs typeface="Avenir"/>
                <a:sym typeface="Avenir"/>
              </a:rPr>
              <a:t>Glial cells in the brain</a:t>
            </a:r>
            <a:endParaRPr/>
          </a:p>
        </p:txBody>
      </p:sp>
      <p:sp>
        <p:nvSpPr>
          <p:cNvPr id="522" name="Google Shape;522;p46"/>
          <p:cNvSpPr txBox="1">
            <a:spLocks noGrp="1"/>
          </p:cNvSpPr>
          <p:nvPr>
            <p:ph type="body" idx="1"/>
          </p:nvPr>
        </p:nvSpPr>
        <p:spPr>
          <a:xfrm>
            <a:off x="1097280" y="2108201"/>
            <a:ext cx="5852100" cy="3760800"/>
          </a:xfrm>
          <a:prstGeom prst="rect">
            <a:avLst/>
          </a:prstGeom>
          <a:noFill/>
          <a:ln>
            <a:noFill/>
          </a:ln>
        </p:spPr>
        <p:txBody>
          <a:bodyPr spcFirstLastPara="1" wrap="square" lIns="0" tIns="45700" rIns="0" bIns="45700" anchor="t" anchorCtr="0">
            <a:normAutofit fontScale="77500" lnSpcReduction="20000"/>
          </a:bodyPr>
          <a:lstStyle/>
          <a:p>
            <a:pPr marL="91440" lvl="0" indent="-79375" algn="l" rtl="0">
              <a:lnSpc>
                <a:spcPct val="110000"/>
              </a:lnSpc>
              <a:spcBef>
                <a:spcPts val="0"/>
              </a:spcBef>
              <a:spcAft>
                <a:spcPts val="0"/>
              </a:spcAft>
              <a:buClr>
                <a:srgbClr val="3F3F3F"/>
              </a:buClr>
              <a:buSzPct val="100000"/>
              <a:buFont typeface="Arial"/>
              <a:buChar char="•"/>
            </a:pPr>
            <a:r>
              <a:rPr lang="en-US"/>
              <a:t> Labeled biomedical image data (</a:t>
            </a:r>
            <a:r>
              <a:rPr lang="en-US">
                <a:solidFill>
                  <a:srgbClr val="0070C0"/>
                </a:solidFill>
              </a:rPr>
              <a:t>ground truth</a:t>
            </a:r>
            <a:r>
              <a:rPr lang="en-US"/>
              <a:t>) are crucial</a:t>
            </a:r>
            <a:endParaRPr/>
          </a:p>
          <a:p>
            <a:pPr marL="384048" lvl="1" indent="-165734" algn="l" rtl="0">
              <a:lnSpc>
                <a:spcPct val="110000"/>
              </a:lnSpc>
              <a:spcBef>
                <a:spcPts val="200"/>
              </a:spcBef>
              <a:spcAft>
                <a:spcPts val="0"/>
              </a:spcAft>
              <a:buClr>
                <a:srgbClr val="3F3F3F"/>
              </a:buClr>
              <a:buSzPct val="100000"/>
              <a:buFont typeface="Arial"/>
              <a:buChar char="•"/>
            </a:pPr>
            <a:r>
              <a:rPr lang="en-US"/>
              <a:t>Biomedical research, clinical practice, biomedical databases</a:t>
            </a:r>
            <a:endParaRPr/>
          </a:p>
          <a:p>
            <a:pPr marL="384048" lvl="1" indent="-165734" algn="l" rtl="0">
              <a:lnSpc>
                <a:spcPct val="110000"/>
              </a:lnSpc>
              <a:spcBef>
                <a:spcPts val="400"/>
              </a:spcBef>
              <a:spcAft>
                <a:spcPts val="0"/>
              </a:spcAft>
              <a:buClr>
                <a:srgbClr val="3F3F3F"/>
              </a:buClr>
              <a:buSzPct val="100000"/>
              <a:buFont typeface="Arial"/>
              <a:buChar char="•"/>
            </a:pPr>
            <a:r>
              <a:rPr lang="en-US"/>
              <a:t>Training machine learning (deep learning) models</a:t>
            </a:r>
            <a:endParaRPr/>
          </a:p>
          <a:p>
            <a:pPr marL="384048" lvl="1" indent="-94297" algn="l" rtl="0">
              <a:lnSpc>
                <a:spcPct val="110000"/>
              </a:lnSpc>
              <a:spcBef>
                <a:spcPts val="400"/>
              </a:spcBef>
              <a:spcAft>
                <a:spcPts val="0"/>
              </a:spcAft>
              <a:buClr>
                <a:srgbClr val="3F3F3F"/>
              </a:buClr>
              <a:buSzPct val="100000"/>
              <a:buFont typeface="Arial"/>
              <a:buNone/>
            </a:pPr>
            <a:endParaRPr/>
          </a:p>
          <a:p>
            <a:pPr marL="91440" lvl="0" indent="-79375" algn="l" rtl="0">
              <a:lnSpc>
                <a:spcPct val="110000"/>
              </a:lnSpc>
              <a:spcBef>
                <a:spcPts val="400"/>
              </a:spcBef>
              <a:spcAft>
                <a:spcPts val="0"/>
              </a:spcAft>
              <a:buSzPct val="111111"/>
              <a:buFont typeface="Arial"/>
              <a:buChar char="•"/>
            </a:pPr>
            <a:r>
              <a:rPr lang="en-US">
                <a:solidFill>
                  <a:srgbClr val="FF0000"/>
                </a:solidFill>
              </a:rPr>
              <a:t> But, many difficulties</a:t>
            </a:r>
            <a:r>
              <a:rPr lang="en-US" sz="1800">
                <a:solidFill>
                  <a:srgbClr val="FF0000"/>
                </a:solidFill>
              </a:rPr>
              <a:t>!</a:t>
            </a:r>
            <a:endParaRPr sz="1800">
              <a:solidFill>
                <a:srgbClr val="FF0000"/>
              </a:solidFill>
            </a:endParaRPr>
          </a:p>
          <a:p>
            <a:pPr marL="384048" lvl="1" indent="-165734" algn="l" rtl="0">
              <a:lnSpc>
                <a:spcPct val="110000"/>
              </a:lnSpc>
              <a:spcBef>
                <a:spcPts val="200"/>
              </a:spcBef>
              <a:spcAft>
                <a:spcPts val="0"/>
              </a:spcAft>
              <a:buClr>
                <a:srgbClr val="3F3F3F"/>
              </a:buClr>
              <a:buSzPct val="100000"/>
              <a:buFont typeface="Arial"/>
              <a:buChar char="•"/>
            </a:pPr>
            <a:r>
              <a:rPr lang="en-US"/>
              <a:t>expensive</a:t>
            </a:r>
            <a:endParaRPr/>
          </a:p>
          <a:p>
            <a:pPr marL="384048" lvl="1" indent="-165734" algn="l" rtl="0">
              <a:lnSpc>
                <a:spcPct val="110000"/>
              </a:lnSpc>
              <a:spcBef>
                <a:spcPts val="400"/>
              </a:spcBef>
              <a:spcAft>
                <a:spcPts val="0"/>
              </a:spcAft>
              <a:buClr>
                <a:srgbClr val="3F3F3F"/>
              </a:buClr>
              <a:buSzPct val="100000"/>
              <a:buFont typeface="Arial"/>
              <a:buChar char="•"/>
            </a:pPr>
            <a:r>
              <a:rPr lang="en-US"/>
              <a:t>arduous</a:t>
            </a:r>
            <a:endParaRPr/>
          </a:p>
          <a:p>
            <a:pPr marL="384048" lvl="1" indent="-165734" algn="l" rtl="0">
              <a:lnSpc>
                <a:spcPct val="110000"/>
              </a:lnSpc>
              <a:spcBef>
                <a:spcPts val="400"/>
              </a:spcBef>
              <a:spcAft>
                <a:spcPts val="0"/>
              </a:spcAft>
              <a:buClr>
                <a:srgbClr val="3F3F3F"/>
              </a:buClr>
              <a:buSzPct val="100000"/>
              <a:buFont typeface="Arial"/>
              <a:buChar char="•"/>
            </a:pPr>
            <a:r>
              <a:rPr lang="en-US"/>
              <a:t>tedious</a:t>
            </a:r>
            <a:endParaRPr/>
          </a:p>
          <a:p>
            <a:pPr marL="384048" lvl="1" indent="-165734" algn="l" rtl="0">
              <a:lnSpc>
                <a:spcPct val="110000"/>
              </a:lnSpc>
              <a:spcBef>
                <a:spcPts val="400"/>
              </a:spcBef>
              <a:spcAft>
                <a:spcPts val="0"/>
              </a:spcAft>
              <a:buClr>
                <a:srgbClr val="3F3F3F"/>
              </a:buClr>
              <a:buSzPct val="100000"/>
              <a:buFont typeface="Arial"/>
              <a:buChar char="•"/>
            </a:pPr>
            <a:r>
              <a:rPr lang="en-US"/>
              <a:t>insufficient</a:t>
            </a:r>
            <a:endParaRPr/>
          </a:p>
          <a:p>
            <a:pPr marL="384048" lvl="1" indent="-165734" algn="l" rtl="0">
              <a:lnSpc>
                <a:spcPct val="110000"/>
              </a:lnSpc>
              <a:spcBef>
                <a:spcPts val="400"/>
              </a:spcBef>
              <a:spcAft>
                <a:spcPts val="0"/>
              </a:spcAft>
              <a:buClr>
                <a:srgbClr val="3F3F3F"/>
              </a:buClr>
              <a:buSzPct val="100000"/>
              <a:buFont typeface="Arial"/>
              <a:buChar char="•"/>
            </a:pPr>
            <a:r>
              <a:rPr lang="en-US"/>
              <a:t>incomplete</a:t>
            </a:r>
            <a:endParaRPr/>
          </a:p>
          <a:p>
            <a:pPr marL="384048" lvl="1" indent="-165734" algn="l" rtl="0">
              <a:lnSpc>
                <a:spcPct val="110000"/>
              </a:lnSpc>
              <a:spcBef>
                <a:spcPts val="400"/>
              </a:spcBef>
              <a:spcAft>
                <a:spcPts val="0"/>
              </a:spcAft>
              <a:buClr>
                <a:srgbClr val="3F3F3F"/>
              </a:buClr>
              <a:buSzPct val="100000"/>
              <a:buFont typeface="Arial"/>
              <a:buChar char="•"/>
            </a:pPr>
            <a:r>
              <a:rPr lang="en-US"/>
              <a:t>inaccurate</a:t>
            </a:r>
            <a:endParaRPr/>
          </a:p>
          <a:p>
            <a:pPr marL="384048" lvl="1" indent="-165734" algn="l" rtl="0">
              <a:lnSpc>
                <a:spcPct val="110000"/>
              </a:lnSpc>
              <a:spcBef>
                <a:spcPts val="400"/>
              </a:spcBef>
              <a:spcAft>
                <a:spcPts val="0"/>
              </a:spcAft>
              <a:buClr>
                <a:srgbClr val="3F3F3F"/>
              </a:buClr>
              <a:buSzPct val="100000"/>
              <a:buFont typeface="Arial"/>
              <a:buChar char="•"/>
            </a:pPr>
            <a:r>
              <a:rPr lang="en-US"/>
              <a:t>inconsistent</a:t>
            </a:r>
            <a:endParaRPr/>
          </a:p>
          <a:p>
            <a:pPr marL="384048" lvl="1" indent="-165734" algn="l" rtl="0">
              <a:lnSpc>
                <a:spcPct val="110000"/>
              </a:lnSpc>
              <a:spcBef>
                <a:spcPts val="400"/>
              </a:spcBef>
              <a:spcAft>
                <a:spcPts val="0"/>
              </a:spcAft>
              <a:buClr>
                <a:srgbClr val="3F3F3F"/>
              </a:buClr>
              <a:buSzPct val="100000"/>
              <a:buFont typeface="Arial"/>
              <a:buChar char="•"/>
            </a:pPr>
            <a:r>
              <a:rPr lang="en-US"/>
              <a:t>non-standard</a:t>
            </a:r>
            <a:endParaRPr/>
          </a:p>
          <a:p>
            <a:pPr marL="384048" lvl="1" indent="-165734" algn="l" rtl="0">
              <a:lnSpc>
                <a:spcPct val="110000"/>
              </a:lnSpc>
              <a:spcBef>
                <a:spcPts val="400"/>
              </a:spcBef>
              <a:spcAft>
                <a:spcPts val="0"/>
              </a:spcAft>
              <a:buClr>
                <a:srgbClr val="3F3F3F"/>
              </a:buClr>
              <a:buSzPct val="100000"/>
              <a:buFont typeface="Arial"/>
              <a:buChar char="•"/>
            </a:pPr>
            <a:r>
              <a:rPr lang="en-US"/>
              <a:t>non-transferable</a:t>
            </a:r>
            <a:endParaRPr/>
          </a:p>
          <a:p>
            <a:pPr marL="384048" lvl="1" indent="-165734" algn="l" rtl="0">
              <a:lnSpc>
                <a:spcPct val="110000"/>
              </a:lnSpc>
              <a:spcBef>
                <a:spcPts val="400"/>
              </a:spcBef>
              <a:spcAft>
                <a:spcPts val="0"/>
              </a:spcAft>
              <a:buClr>
                <a:srgbClr val="3F3F3F"/>
              </a:buClr>
              <a:buSzPct val="100000"/>
              <a:buFont typeface="Arial"/>
              <a:buChar char="•"/>
            </a:pPr>
            <a:r>
              <a:rPr lang="en-US"/>
              <a:t>low dimension</a:t>
            </a:r>
            <a:endParaRPr/>
          </a:p>
          <a:p>
            <a:pPr marL="384048" lvl="1" indent="-94297" algn="l" rtl="0">
              <a:lnSpc>
                <a:spcPct val="110000"/>
              </a:lnSpc>
              <a:spcBef>
                <a:spcPts val="400"/>
              </a:spcBef>
              <a:spcAft>
                <a:spcPts val="0"/>
              </a:spcAft>
              <a:buClr>
                <a:srgbClr val="3F3F3F"/>
              </a:buClr>
              <a:buSzPct val="100000"/>
              <a:buFont typeface="Arial"/>
              <a:buNone/>
            </a:pPr>
            <a:endParaRPr/>
          </a:p>
          <a:p>
            <a:pPr marL="91440" lvl="0" indent="0" algn="l" rtl="0">
              <a:lnSpc>
                <a:spcPct val="110000"/>
              </a:lnSpc>
              <a:spcBef>
                <a:spcPts val="1600"/>
              </a:spcBef>
              <a:spcAft>
                <a:spcPts val="0"/>
              </a:spcAft>
              <a:buSzPct val="100000"/>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47"/>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700"/>
              <a:buFont typeface="Avenir"/>
              <a:buNone/>
            </a:pPr>
            <a:r>
              <a:rPr lang="en-US"/>
              <a:t>Annotation effort for biomedical images can be exceedingly high!</a:t>
            </a:r>
            <a:endParaRPr/>
          </a:p>
        </p:txBody>
      </p:sp>
      <p:sp>
        <p:nvSpPr>
          <p:cNvPr id="529" name="Google Shape;529;p47"/>
          <p:cNvSpPr txBox="1">
            <a:spLocks noGrp="1"/>
          </p:cNvSpPr>
          <p:nvPr>
            <p:ph type="body" idx="1"/>
          </p:nvPr>
        </p:nvSpPr>
        <p:spPr>
          <a:xfrm>
            <a:off x="1097280" y="2108201"/>
            <a:ext cx="10058400" cy="3760800"/>
          </a:xfrm>
          <a:prstGeom prst="rect">
            <a:avLst/>
          </a:prstGeom>
          <a:noFill/>
          <a:ln>
            <a:noFill/>
          </a:ln>
        </p:spPr>
        <p:txBody>
          <a:bodyPr spcFirstLastPara="1" wrap="square" lIns="0" tIns="45700" rIns="0" bIns="45700" anchor="t" anchorCtr="0">
            <a:normAutofit/>
          </a:bodyPr>
          <a:lstStyle/>
          <a:p>
            <a:pPr marL="91440" lvl="0" indent="-127000" algn="l" rtl="0">
              <a:lnSpc>
                <a:spcPct val="110000"/>
              </a:lnSpc>
              <a:spcBef>
                <a:spcPts val="0"/>
              </a:spcBef>
              <a:spcAft>
                <a:spcPts val="0"/>
              </a:spcAft>
              <a:buSzPts val="2000"/>
              <a:buChar char=" "/>
            </a:pPr>
            <a:r>
              <a:rPr lang="en-US"/>
              <a:t>It is very difficult to label sufficient biomedical image data, especially 3D/4D images, for DL model training</a:t>
            </a:r>
            <a:endParaRPr/>
          </a:p>
          <a:p>
            <a:pPr marL="384048" lvl="1" indent="-182880" algn="l" rtl="0">
              <a:lnSpc>
                <a:spcPct val="110000"/>
              </a:lnSpc>
              <a:spcBef>
                <a:spcPts val="400"/>
              </a:spcBef>
              <a:spcAft>
                <a:spcPts val="0"/>
              </a:spcAft>
              <a:buClr>
                <a:srgbClr val="3F3F3F"/>
              </a:buClr>
              <a:buSzPts val="1800"/>
              <a:buChar char="◦"/>
            </a:pPr>
            <a:r>
              <a:rPr lang="en-US"/>
              <a:t>Only </a:t>
            </a:r>
            <a:r>
              <a:rPr lang="en-US">
                <a:solidFill>
                  <a:schemeClr val="accent1"/>
                </a:solidFill>
              </a:rPr>
              <a:t>biomedical experts </a:t>
            </a:r>
            <a:r>
              <a:rPr lang="en-US"/>
              <a:t>can annotate well</a:t>
            </a:r>
            <a:endParaRPr/>
          </a:p>
          <a:p>
            <a:pPr marL="384048" lvl="1" indent="-182880" algn="l" rtl="0">
              <a:lnSpc>
                <a:spcPct val="110000"/>
              </a:lnSpc>
              <a:spcBef>
                <a:spcPts val="600"/>
              </a:spcBef>
              <a:spcAft>
                <a:spcPts val="0"/>
              </a:spcAft>
              <a:buClr>
                <a:srgbClr val="3F3F3F"/>
              </a:buClr>
              <a:buSzPts val="1800"/>
              <a:buChar char="◦"/>
            </a:pPr>
            <a:r>
              <a:rPr lang="en-US"/>
              <a:t>Biomedical images often contain many object instances (e.g., millions cells)</a:t>
            </a:r>
            <a:endParaRPr/>
          </a:p>
          <a:p>
            <a:pPr marL="384048" lvl="1" indent="-182880" algn="l" rtl="0">
              <a:lnSpc>
                <a:spcPct val="110000"/>
              </a:lnSpc>
              <a:spcBef>
                <a:spcPts val="600"/>
              </a:spcBef>
              <a:spcAft>
                <a:spcPts val="0"/>
              </a:spcAft>
              <a:buClr>
                <a:srgbClr val="3F3F3F"/>
              </a:buClr>
              <a:buSzPts val="1800"/>
              <a:buChar char="◦"/>
            </a:pPr>
            <a:r>
              <a:rPr lang="en-US"/>
              <a:t>The need for </a:t>
            </a:r>
            <a:r>
              <a:rPr lang="en-US">
                <a:solidFill>
                  <a:schemeClr val="accent1"/>
                </a:solidFill>
              </a:rPr>
              <a:t>re-annotations</a:t>
            </a:r>
            <a:r>
              <a:rPr lang="en-US"/>
              <a:t>, due to (frequent) changes in biomedical experiments and studies (e.g., new subjects, species, diseases, ages, drugs, equipment, …) and/or in different imaging settings</a:t>
            </a:r>
            <a:endParaRPr/>
          </a:p>
        </p:txBody>
      </p:sp>
      <p:grpSp>
        <p:nvGrpSpPr>
          <p:cNvPr id="530" name="Google Shape;530;p47"/>
          <p:cNvGrpSpPr/>
          <p:nvPr/>
        </p:nvGrpSpPr>
        <p:grpSpPr>
          <a:xfrm>
            <a:off x="3448289" y="4604416"/>
            <a:ext cx="4396365" cy="2186045"/>
            <a:chOff x="2667001" y="4194608"/>
            <a:chExt cx="5044017" cy="2611450"/>
          </a:xfrm>
        </p:grpSpPr>
        <p:pic>
          <p:nvPicPr>
            <p:cNvPr id="531" name="Google Shape;531;p47" descr="E:\Users\Lin\Desktop\MICCAI_talk_2016\bs.tif"/>
            <p:cNvPicPr preferRelativeResize="0"/>
            <p:nvPr/>
          </p:nvPicPr>
          <p:blipFill rotWithShape="1">
            <a:blip r:embed="rId3">
              <a:alphaModFix/>
            </a:blip>
            <a:srcRect/>
            <a:stretch/>
          </p:blipFill>
          <p:spPr>
            <a:xfrm>
              <a:off x="2667001" y="4194608"/>
              <a:ext cx="2160645" cy="2223908"/>
            </a:xfrm>
            <a:prstGeom prst="rect">
              <a:avLst/>
            </a:prstGeom>
            <a:noFill/>
            <a:ln>
              <a:noFill/>
            </a:ln>
          </p:spPr>
        </p:pic>
        <p:pic>
          <p:nvPicPr>
            <p:cNvPr id="532" name="Google Shape;532;p47"/>
            <p:cNvPicPr preferRelativeResize="0"/>
            <p:nvPr/>
          </p:nvPicPr>
          <p:blipFill rotWithShape="1">
            <a:blip r:embed="rId4">
              <a:alphaModFix/>
            </a:blip>
            <a:srcRect/>
            <a:stretch/>
          </p:blipFill>
          <p:spPr>
            <a:xfrm>
              <a:off x="5067300" y="4197850"/>
              <a:ext cx="2114550" cy="2182417"/>
            </a:xfrm>
            <a:prstGeom prst="rect">
              <a:avLst/>
            </a:prstGeom>
            <a:noFill/>
            <a:ln>
              <a:noFill/>
            </a:ln>
          </p:spPr>
        </p:pic>
        <p:sp>
          <p:nvSpPr>
            <p:cNvPr id="533" name="Google Shape;533;p47"/>
            <p:cNvSpPr txBox="1"/>
            <p:nvPr/>
          </p:nvSpPr>
          <p:spPr>
            <a:xfrm>
              <a:off x="2667014" y="6438258"/>
              <a:ext cx="1987500" cy="36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Avenir"/>
                  <a:ea typeface="Avenir"/>
                  <a:cs typeface="Avenir"/>
                  <a:sym typeface="Avenir"/>
                </a:rPr>
                <a:t>Normal glial cells</a:t>
              </a:r>
              <a:endParaRPr/>
            </a:p>
          </p:txBody>
        </p:sp>
        <p:sp>
          <p:nvSpPr>
            <p:cNvPr id="534" name="Google Shape;534;p47"/>
            <p:cNvSpPr txBox="1"/>
            <p:nvPr/>
          </p:nvSpPr>
          <p:spPr>
            <a:xfrm>
              <a:off x="4987918" y="6438258"/>
              <a:ext cx="2723100" cy="36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Avenir"/>
                  <a:ea typeface="Avenir"/>
                  <a:cs typeface="Avenir"/>
                  <a:sym typeface="Avenir"/>
                </a:rPr>
                <a:t>Glial cells around a tumor</a:t>
              </a:r>
              <a:endParaRPr/>
            </a:p>
          </p:txBody>
        </p:sp>
      </p:grpSp>
      <p:sp>
        <p:nvSpPr>
          <p:cNvPr id="535" name="Google Shape;535;p47"/>
          <p:cNvSpPr txBox="1"/>
          <p:nvPr/>
        </p:nvSpPr>
        <p:spPr>
          <a:xfrm>
            <a:off x="7569119" y="4871895"/>
            <a:ext cx="3216600" cy="1323600"/>
          </a:xfrm>
          <a:prstGeom prst="rect">
            <a:avLst/>
          </a:prstGeom>
          <a:noFill/>
          <a:ln>
            <a:noFill/>
          </a:ln>
        </p:spPr>
        <p:txBody>
          <a:bodyPr spcFirstLastPara="1" wrap="square" lIns="91425" tIns="45700" rIns="91425" bIns="45700" anchor="ctr" anchorCtr="0">
            <a:spAutoFit/>
          </a:bodyPr>
          <a:lstStyle/>
          <a:p>
            <a:pPr marL="214312" marR="0" lvl="0" indent="-214312" algn="l" rtl="0">
              <a:spcBef>
                <a:spcPts val="0"/>
              </a:spcBef>
              <a:spcAft>
                <a:spcPts val="0"/>
              </a:spcAft>
              <a:buClr>
                <a:schemeClr val="dk1"/>
              </a:buClr>
              <a:buSzPts val="1600"/>
              <a:buFont typeface="Noto Sans Symbols"/>
              <a:buChar char="▪"/>
            </a:pPr>
            <a:r>
              <a:rPr lang="en-US" sz="1600">
                <a:solidFill>
                  <a:schemeClr val="dk1"/>
                </a:solidFill>
                <a:latin typeface="Avenir"/>
                <a:ea typeface="Avenir"/>
                <a:cs typeface="Avenir"/>
                <a:sym typeface="Avenir"/>
              </a:rPr>
              <a:t>Glial cells have very different appearances around tumors</a:t>
            </a:r>
            <a:endParaRPr/>
          </a:p>
          <a:p>
            <a:pPr marL="0" marR="0" lvl="0" indent="0" algn="l" rtl="0">
              <a:spcBef>
                <a:spcPts val="0"/>
              </a:spcBef>
              <a:spcAft>
                <a:spcPts val="0"/>
              </a:spcAft>
              <a:buNone/>
            </a:pPr>
            <a:endParaRPr sz="1600">
              <a:solidFill>
                <a:schemeClr val="dk1"/>
              </a:solidFill>
              <a:latin typeface="Avenir"/>
              <a:ea typeface="Avenir"/>
              <a:cs typeface="Avenir"/>
              <a:sym typeface="Avenir"/>
            </a:endParaRPr>
          </a:p>
          <a:p>
            <a:pPr marL="214312" marR="0" lvl="0" indent="-214312" algn="l" rtl="0">
              <a:spcBef>
                <a:spcPts val="0"/>
              </a:spcBef>
              <a:spcAft>
                <a:spcPts val="0"/>
              </a:spcAft>
              <a:buClr>
                <a:schemeClr val="dk1"/>
              </a:buClr>
              <a:buSzPts val="1600"/>
              <a:buFont typeface="Noto Sans Symbols"/>
              <a:buChar char="▪"/>
            </a:pPr>
            <a:r>
              <a:rPr lang="en-US" sz="1600">
                <a:solidFill>
                  <a:schemeClr val="dk1"/>
                </a:solidFill>
                <a:latin typeface="Avenir"/>
                <a:ea typeface="Avenir"/>
                <a:cs typeface="Avenir"/>
                <a:sym typeface="Avenir"/>
              </a:rPr>
              <a:t>Re-annotation is needed for deep learning model training</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48"/>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700"/>
              <a:buFont typeface="Avenir"/>
              <a:buNone/>
            </a:pPr>
            <a:r>
              <a:rPr lang="en-US"/>
              <a:t>Exploiting deep learning for image annotation</a:t>
            </a:r>
            <a:endParaRPr/>
          </a:p>
        </p:txBody>
      </p:sp>
      <p:sp>
        <p:nvSpPr>
          <p:cNvPr id="541" name="Google Shape;541;p48"/>
          <p:cNvSpPr txBox="1">
            <a:spLocks noGrp="1"/>
          </p:cNvSpPr>
          <p:nvPr>
            <p:ph type="body" idx="1"/>
          </p:nvPr>
        </p:nvSpPr>
        <p:spPr>
          <a:xfrm>
            <a:off x="1097280" y="2108201"/>
            <a:ext cx="10058400" cy="3760800"/>
          </a:xfrm>
          <a:prstGeom prst="rect">
            <a:avLst/>
          </a:prstGeom>
          <a:noFill/>
          <a:ln>
            <a:noFill/>
          </a:ln>
        </p:spPr>
        <p:txBody>
          <a:bodyPr spcFirstLastPara="1" wrap="square" lIns="0" tIns="45700" rIns="0" bIns="45700" anchor="t" anchorCtr="0">
            <a:normAutofit fontScale="92500" lnSpcReduction="20000"/>
          </a:bodyPr>
          <a:lstStyle/>
          <a:p>
            <a:pPr marL="91440" lvl="0" indent="-117475" algn="l" rtl="0">
              <a:lnSpc>
                <a:spcPct val="110000"/>
              </a:lnSpc>
              <a:spcBef>
                <a:spcPts val="0"/>
              </a:spcBef>
              <a:spcAft>
                <a:spcPts val="0"/>
              </a:spcAft>
              <a:buSzPct val="100000"/>
              <a:buChar char=" "/>
            </a:pPr>
            <a:r>
              <a:rPr lang="en-US"/>
              <a:t>Based on algorithms and DL techniques, develop new automatic/semi-automatic methods for biomedical image annotation, to reduce effort and burden of experts</a:t>
            </a:r>
            <a:endParaRPr/>
          </a:p>
          <a:p>
            <a:pPr marL="384048" lvl="1" indent="-182879" algn="l" rtl="0">
              <a:lnSpc>
                <a:spcPct val="110000"/>
              </a:lnSpc>
              <a:spcBef>
                <a:spcPts val="400"/>
              </a:spcBef>
              <a:spcAft>
                <a:spcPts val="0"/>
              </a:spcAft>
              <a:buClr>
                <a:srgbClr val="3F3F3F"/>
              </a:buClr>
              <a:buSzPct val="100000"/>
              <a:buChar char="◦"/>
            </a:pPr>
            <a:r>
              <a:rPr lang="en-US"/>
              <a:t>Selective labeling </a:t>
            </a:r>
            <a:endParaRPr/>
          </a:p>
          <a:p>
            <a:pPr marL="384048" lvl="1" indent="-182879" algn="l" rtl="0">
              <a:lnSpc>
                <a:spcPct val="110000"/>
              </a:lnSpc>
              <a:spcBef>
                <a:spcPts val="600"/>
              </a:spcBef>
              <a:spcAft>
                <a:spcPts val="0"/>
              </a:spcAft>
              <a:buClr>
                <a:srgbClr val="3F3F3F"/>
              </a:buClr>
              <a:buSzPct val="100000"/>
              <a:buChar char="◦"/>
            </a:pPr>
            <a:r>
              <a:rPr lang="en-US"/>
              <a:t>Sparse labeling </a:t>
            </a:r>
            <a:endParaRPr/>
          </a:p>
          <a:p>
            <a:pPr marL="384048" lvl="1" indent="-182879" algn="l" rtl="0">
              <a:lnSpc>
                <a:spcPct val="110000"/>
              </a:lnSpc>
              <a:spcBef>
                <a:spcPts val="600"/>
              </a:spcBef>
              <a:spcAft>
                <a:spcPts val="0"/>
              </a:spcAft>
              <a:buClr>
                <a:srgbClr val="3F3F3F"/>
              </a:buClr>
              <a:buSzPct val="100000"/>
              <a:buChar char="◦"/>
            </a:pPr>
            <a:r>
              <a:rPr lang="en-US"/>
              <a:t>Sketchy labeling </a:t>
            </a:r>
            <a:endParaRPr/>
          </a:p>
          <a:p>
            <a:pPr marL="384048" lvl="1" indent="-182879" algn="l" rtl="0">
              <a:lnSpc>
                <a:spcPct val="110000"/>
              </a:lnSpc>
              <a:spcBef>
                <a:spcPts val="600"/>
              </a:spcBef>
              <a:spcAft>
                <a:spcPts val="0"/>
              </a:spcAft>
              <a:buClr>
                <a:srgbClr val="3F3F3F"/>
              </a:buClr>
              <a:buSzPct val="100000"/>
              <a:buChar char="◦"/>
            </a:pPr>
            <a:r>
              <a:rPr lang="en-US"/>
              <a:t>Automatic labeling</a:t>
            </a:r>
            <a:endParaRPr/>
          </a:p>
          <a:p>
            <a:pPr marL="384048" lvl="1" indent="-182879" algn="l" rtl="0">
              <a:lnSpc>
                <a:spcPct val="110000"/>
              </a:lnSpc>
              <a:spcBef>
                <a:spcPts val="600"/>
              </a:spcBef>
              <a:spcAft>
                <a:spcPts val="0"/>
              </a:spcAft>
              <a:buClr>
                <a:srgbClr val="3F3F3F"/>
              </a:buClr>
              <a:buSzPct val="100000"/>
              <a:buChar char="◦"/>
            </a:pPr>
            <a:r>
              <a:rPr lang="en-US"/>
              <a:t>Error-tolerant labeling </a:t>
            </a:r>
            <a:endParaRPr/>
          </a:p>
          <a:p>
            <a:pPr marL="384048" lvl="1" indent="-182879" algn="l" rtl="0">
              <a:lnSpc>
                <a:spcPct val="110000"/>
              </a:lnSpc>
              <a:spcBef>
                <a:spcPts val="600"/>
              </a:spcBef>
              <a:spcAft>
                <a:spcPts val="0"/>
              </a:spcAft>
              <a:buClr>
                <a:srgbClr val="3F3F3F"/>
              </a:buClr>
              <a:buSzPct val="100000"/>
              <a:buChar char="◦"/>
            </a:pPr>
            <a:r>
              <a:rPr lang="en-US"/>
              <a:t>Transferable labeling</a:t>
            </a:r>
            <a:endParaRPr/>
          </a:p>
          <a:p>
            <a:pPr marL="384048" lvl="1" indent="-182879" algn="l" rtl="0">
              <a:lnSpc>
                <a:spcPct val="110000"/>
              </a:lnSpc>
              <a:spcBef>
                <a:spcPts val="600"/>
              </a:spcBef>
              <a:spcAft>
                <a:spcPts val="0"/>
              </a:spcAft>
              <a:buClr>
                <a:srgbClr val="3F3F3F"/>
              </a:buClr>
              <a:buSzPct val="100000"/>
              <a:buChar char="◦"/>
            </a:pPr>
            <a:r>
              <a:rPr lang="en-US"/>
              <a:t>Preliminary labeling </a:t>
            </a:r>
            <a:endParaRPr/>
          </a:p>
          <a:p>
            <a:pPr marL="384048" lvl="1" indent="-182879" algn="l" rtl="0">
              <a:lnSpc>
                <a:spcPct val="110000"/>
              </a:lnSpc>
              <a:spcBef>
                <a:spcPts val="600"/>
              </a:spcBef>
              <a:spcAft>
                <a:spcPts val="0"/>
              </a:spcAft>
              <a:buClr>
                <a:srgbClr val="3F3F3F"/>
              </a:buClr>
              <a:buSzPct val="100000"/>
              <a:buChar char="◦"/>
            </a:pPr>
            <a:r>
              <a:rPr lang="en-US"/>
              <a:t>High dimensional labeling</a:t>
            </a:r>
            <a:endParaRPr/>
          </a:p>
          <a:p>
            <a:pPr marL="0" lvl="0" indent="0" algn="l" rtl="0">
              <a:lnSpc>
                <a:spcPct val="110000"/>
              </a:lnSpc>
              <a:spcBef>
                <a:spcPts val="1600"/>
              </a:spcBef>
              <a:spcAft>
                <a:spcPts val="0"/>
              </a:spcAft>
              <a:buSzPct val="100000"/>
              <a:buNone/>
            </a:pPr>
            <a:r>
              <a:rPr lang="en-US"/>
              <a:t> </a:t>
            </a:r>
            <a:endParaRPr/>
          </a:p>
          <a:p>
            <a:pPr marL="91440" lvl="0" indent="0" algn="l" rtl="0">
              <a:lnSpc>
                <a:spcPct val="110000"/>
              </a:lnSpc>
              <a:spcBef>
                <a:spcPts val="1400"/>
              </a:spcBef>
              <a:spcAft>
                <a:spcPts val="0"/>
              </a:spcAft>
              <a:buSzPct val="100000"/>
              <a:buNone/>
            </a:pPr>
            <a:endParaRPr/>
          </a:p>
        </p:txBody>
      </p:sp>
      <p:pic>
        <p:nvPicPr>
          <p:cNvPr id="542" name="Google Shape;542;p48"/>
          <p:cNvPicPr preferRelativeResize="0"/>
          <p:nvPr/>
        </p:nvPicPr>
        <p:blipFill rotWithShape="1">
          <a:blip r:embed="rId3">
            <a:alphaModFix/>
          </a:blip>
          <a:srcRect/>
          <a:stretch/>
        </p:blipFill>
        <p:spPr>
          <a:xfrm>
            <a:off x="6419850" y="3016178"/>
            <a:ext cx="1619250" cy="1627585"/>
          </a:xfrm>
          <a:prstGeom prst="rect">
            <a:avLst/>
          </a:prstGeom>
          <a:noFill/>
          <a:ln>
            <a:noFill/>
          </a:ln>
        </p:spPr>
      </p:pic>
      <p:pic>
        <p:nvPicPr>
          <p:cNvPr id="543" name="Google Shape;543;p48"/>
          <p:cNvPicPr preferRelativeResize="0"/>
          <p:nvPr/>
        </p:nvPicPr>
        <p:blipFill rotWithShape="1">
          <a:blip r:embed="rId4">
            <a:alphaModFix/>
          </a:blip>
          <a:srcRect/>
          <a:stretch/>
        </p:blipFill>
        <p:spPr>
          <a:xfrm>
            <a:off x="6415088" y="4740202"/>
            <a:ext cx="1624013" cy="1549003"/>
          </a:xfrm>
          <a:prstGeom prst="rect">
            <a:avLst/>
          </a:prstGeom>
          <a:noFill/>
          <a:ln>
            <a:noFill/>
          </a:ln>
        </p:spPr>
      </p:pic>
      <p:sp>
        <p:nvSpPr>
          <p:cNvPr id="544" name="Google Shape;544;p48"/>
          <p:cNvSpPr txBox="1"/>
          <p:nvPr/>
        </p:nvSpPr>
        <p:spPr>
          <a:xfrm>
            <a:off x="8096251" y="5897491"/>
            <a:ext cx="26409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venir"/>
                <a:ea typeface="Avenir"/>
                <a:cs typeface="Avenir"/>
                <a:sym typeface="Avenir"/>
              </a:rPr>
              <a:t>Images from MICCAI 2015 Gland Segmentation Challenge</a:t>
            </a:r>
            <a:endParaRPr/>
          </a:p>
        </p:txBody>
      </p:sp>
      <p:sp>
        <p:nvSpPr>
          <p:cNvPr id="545" name="Google Shape;545;p48"/>
          <p:cNvSpPr txBox="1"/>
          <p:nvPr/>
        </p:nvSpPr>
        <p:spPr>
          <a:xfrm>
            <a:off x="8127207" y="3722218"/>
            <a:ext cx="986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venir"/>
                <a:ea typeface="Avenir"/>
                <a:cs typeface="Avenir"/>
                <a:sym typeface="Avenir"/>
              </a:rPr>
              <a:t>Difficult</a:t>
            </a:r>
            <a:endParaRPr/>
          </a:p>
        </p:txBody>
      </p:sp>
      <p:sp>
        <p:nvSpPr>
          <p:cNvPr id="546" name="Google Shape;546;p48"/>
          <p:cNvSpPr txBox="1"/>
          <p:nvPr/>
        </p:nvSpPr>
        <p:spPr>
          <a:xfrm>
            <a:off x="8096250" y="5122393"/>
            <a:ext cx="17463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venir"/>
                <a:ea typeface="Avenir"/>
                <a:cs typeface="Avenir"/>
                <a:sym typeface="Avenir"/>
              </a:rPr>
              <a:t>Representative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0"/>
        <p:cNvGrpSpPr/>
        <p:nvPr/>
      </p:nvGrpSpPr>
      <p:grpSpPr>
        <a:xfrm>
          <a:off x="0" y="0"/>
          <a:ext cx="0" cy="0"/>
          <a:chOff x="0" y="0"/>
          <a:chExt cx="0" cy="0"/>
        </a:xfrm>
      </p:grpSpPr>
      <p:sp>
        <p:nvSpPr>
          <p:cNvPr id="551" name="Google Shape;551;p4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552" name="Google Shape;552;p49"/>
          <p:cNvSpPr txBox="1">
            <a:spLocks noGrp="1"/>
          </p:cNvSpPr>
          <p:nvPr>
            <p:ph type="title"/>
          </p:nvPr>
        </p:nvSpPr>
        <p:spPr>
          <a:xfrm>
            <a:off x="642256" y="642257"/>
            <a:ext cx="3417600" cy="5226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F3F3F"/>
              </a:buClr>
              <a:buSzPts val="4700"/>
              <a:buFont typeface="Avenir"/>
              <a:buNone/>
            </a:pPr>
            <a:r>
              <a:rPr lang="en-US"/>
              <a:t>Noise and blurriness in biomedical images</a:t>
            </a:r>
            <a:endParaRPr/>
          </a:p>
        </p:txBody>
      </p:sp>
      <p:sp>
        <p:nvSpPr>
          <p:cNvPr id="553" name="Google Shape;553;p49"/>
          <p:cNvSpPr txBox="1">
            <a:spLocks noGrp="1"/>
          </p:cNvSpPr>
          <p:nvPr>
            <p:ph type="body" idx="1"/>
          </p:nvPr>
        </p:nvSpPr>
        <p:spPr>
          <a:xfrm>
            <a:off x="4489775" y="642250"/>
            <a:ext cx="7071000" cy="2537700"/>
          </a:xfrm>
          <a:prstGeom prst="rect">
            <a:avLst/>
          </a:prstGeom>
          <a:noFill/>
          <a:ln>
            <a:noFill/>
          </a:ln>
        </p:spPr>
        <p:txBody>
          <a:bodyPr spcFirstLastPara="1" wrap="square" lIns="0" tIns="45700" rIns="0" bIns="45700" anchor="t" anchorCtr="0">
            <a:normAutofit lnSpcReduction="10000"/>
          </a:bodyPr>
          <a:lstStyle/>
          <a:p>
            <a:pPr marL="0" lvl="0" indent="0" algn="l" rtl="0">
              <a:lnSpc>
                <a:spcPct val="100000"/>
              </a:lnSpc>
              <a:spcBef>
                <a:spcPts val="0"/>
              </a:spcBef>
              <a:spcAft>
                <a:spcPts val="0"/>
              </a:spcAft>
              <a:buClr>
                <a:srgbClr val="86D1EC"/>
              </a:buClr>
              <a:buSzPts val="1700"/>
              <a:buNone/>
            </a:pPr>
            <a:endParaRPr sz="1700"/>
          </a:p>
          <a:p>
            <a:pPr marL="457200" lvl="0" indent="-336550" algn="l" rtl="0">
              <a:lnSpc>
                <a:spcPct val="100000"/>
              </a:lnSpc>
              <a:spcBef>
                <a:spcPts val="1400"/>
              </a:spcBef>
              <a:spcAft>
                <a:spcPts val="0"/>
              </a:spcAft>
              <a:buSzPts val="1700"/>
              <a:buChar char="●"/>
            </a:pPr>
            <a:r>
              <a:rPr lang="en-US" sz="1700"/>
              <a:t>Image quality can be affected by multiple factors (e.g., objective lens, energy dose, exposure time, point spread function, subject characteristics, etc.), causing noise and blurriness, and consequently inaccurate or even impossible analyses</a:t>
            </a:r>
            <a:endParaRPr/>
          </a:p>
          <a:p>
            <a:pPr marL="457200" lvl="0" indent="0" algn="l" rtl="0">
              <a:lnSpc>
                <a:spcPct val="100000"/>
              </a:lnSpc>
              <a:spcBef>
                <a:spcPts val="1400"/>
              </a:spcBef>
              <a:spcAft>
                <a:spcPts val="0"/>
              </a:spcAft>
              <a:buNone/>
            </a:pPr>
            <a:endParaRPr/>
          </a:p>
          <a:p>
            <a:pPr marL="457200" lvl="0" indent="-336550" algn="l" rtl="0">
              <a:lnSpc>
                <a:spcPct val="100000"/>
              </a:lnSpc>
              <a:spcBef>
                <a:spcPts val="1400"/>
              </a:spcBef>
              <a:spcAft>
                <a:spcPts val="0"/>
              </a:spcAft>
              <a:buSzPts val="1700"/>
              <a:buChar char="●"/>
            </a:pPr>
            <a:r>
              <a:rPr lang="en-US" sz="1700"/>
              <a:t>Removing noise and blurriness in biomedical images is a critical problem</a:t>
            </a:r>
            <a:endParaRPr/>
          </a:p>
        </p:txBody>
      </p:sp>
      <p:pic>
        <p:nvPicPr>
          <p:cNvPr id="554" name="Google Shape;554;p49"/>
          <p:cNvPicPr preferRelativeResize="0"/>
          <p:nvPr/>
        </p:nvPicPr>
        <p:blipFill rotWithShape="1">
          <a:blip r:embed="rId3">
            <a:alphaModFix/>
          </a:blip>
          <a:srcRect/>
          <a:stretch/>
        </p:blipFill>
        <p:spPr>
          <a:xfrm>
            <a:off x="296035" y="3937299"/>
            <a:ext cx="11536405" cy="227844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58"/>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62626"/>
              </a:buClr>
              <a:buSzPts val="8000"/>
              <a:buFont typeface="Avenir"/>
              <a:buNone/>
            </a:pPr>
            <a:r>
              <a:rPr lang="en-US"/>
              <a:t>Applications</a:t>
            </a:r>
            <a:endParaRPr/>
          </a:p>
        </p:txBody>
      </p:sp>
      <p:sp>
        <p:nvSpPr>
          <p:cNvPr id="560" name="Google Shape;560;p58"/>
          <p:cNvSpPr txBox="1">
            <a:spLocks noGrp="1"/>
          </p:cNvSpPr>
          <p:nvPr>
            <p:ph type="body" idx="1"/>
          </p:nvPr>
        </p:nvSpPr>
        <p:spPr>
          <a:xfrm>
            <a:off x="1097280" y="4663440"/>
            <a:ext cx="10058400" cy="1143000"/>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400"/>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4"/>
        <p:cNvGrpSpPr/>
        <p:nvPr/>
      </p:nvGrpSpPr>
      <p:grpSpPr>
        <a:xfrm>
          <a:off x="0" y="0"/>
          <a:ext cx="0" cy="0"/>
          <a:chOff x="0" y="0"/>
          <a:chExt cx="0" cy="0"/>
        </a:xfrm>
      </p:grpSpPr>
      <p:sp>
        <p:nvSpPr>
          <p:cNvPr id="565" name="Google Shape;565;p5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566" name="Google Shape;566;p59"/>
          <p:cNvSpPr txBox="1">
            <a:spLocks noGrp="1"/>
          </p:cNvSpPr>
          <p:nvPr>
            <p:ph type="title"/>
          </p:nvPr>
        </p:nvSpPr>
        <p:spPr>
          <a:xfrm>
            <a:off x="1097280" y="286603"/>
            <a:ext cx="6437363" cy="145075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700"/>
              <a:buFont typeface="Avenir"/>
              <a:buNone/>
            </a:pPr>
            <a:r>
              <a:rPr lang="en-US"/>
              <a:t>Disease Module Detection</a:t>
            </a:r>
            <a:endParaRPr/>
          </a:p>
        </p:txBody>
      </p:sp>
      <p:cxnSp>
        <p:nvCxnSpPr>
          <p:cNvPr id="567" name="Google Shape;567;p59"/>
          <p:cNvCxnSpPr/>
          <p:nvPr/>
        </p:nvCxnSpPr>
        <p:spPr>
          <a:xfrm>
            <a:off x="1193532" y="1895846"/>
            <a:ext cx="6217920" cy="0"/>
          </a:xfrm>
          <a:prstGeom prst="straightConnector1">
            <a:avLst/>
          </a:prstGeom>
          <a:noFill/>
          <a:ln w="12700" cap="flat" cmpd="sng">
            <a:solidFill>
              <a:srgbClr val="3F3F3F"/>
            </a:solidFill>
            <a:prstDash val="solid"/>
            <a:round/>
            <a:headEnd type="none" w="sm" len="sm"/>
            <a:tailEnd type="none" w="sm" len="sm"/>
          </a:ln>
        </p:spPr>
      </p:cxnSp>
      <p:sp>
        <p:nvSpPr>
          <p:cNvPr id="568" name="Google Shape;568;p59"/>
          <p:cNvSpPr txBox="1">
            <a:spLocks noGrp="1"/>
          </p:cNvSpPr>
          <p:nvPr>
            <p:ph type="body" idx="1"/>
          </p:nvPr>
        </p:nvSpPr>
        <p:spPr>
          <a:xfrm>
            <a:off x="1097281" y="2108201"/>
            <a:ext cx="6388242" cy="3760891"/>
          </a:xfrm>
          <a:prstGeom prst="rect">
            <a:avLst/>
          </a:prstGeom>
          <a:noFill/>
          <a:ln>
            <a:noFill/>
          </a:ln>
        </p:spPr>
        <p:txBody>
          <a:bodyPr spcFirstLastPara="1" wrap="square" lIns="0" tIns="45700" rIns="0" bIns="45700" anchor="t" anchorCtr="0">
            <a:normAutofit/>
          </a:bodyPr>
          <a:lstStyle/>
          <a:p>
            <a:pPr marL="384048" lvl="1" indent="-182880" algn="l" rtl="0">
              <a:lnSpc>
                <a:spcPct val="110000"/>
              </a:lnSpc>
              <a:spcBef>
                <a:spcPts val="0"/>
              </a:spcBef>
              <a:spcAft>
                <a:spcPts val="0"/>
              </a:spcAft>
              <a:buClr>
                <a:srgbClr val="3F3F3F"/>
              </a:buClr>
              <a:buSzPts val="1800"/>
              <a:buFont typeface="Arial"/>
              <a:buChar char="•"/>
            </a:pPr>
            <a:r>
              <a:rPr lang="en-US"/>
              <a:t>Complex diseases are underlined by dysregulated gene modules, rather than dysregulation of individual  genes</a:t>
            </a:r>
            <a:endParaRPr/>
          </a:p>
          <a:p>
            <a:pPr marL="384048" lvl="1" indent="-182880" algn="l" rtl="0">
              <a:lnSpc>
                <a:spcPct val="110000"/>
              </a:lnSpc>
              <a:spcBef>
                <a:spcPts val="600"/>
              </a:spcBef>
              <a:spcAft>
                <a:spcPts val="0"/>
              </a:spcAft>
              <a:buClr>
                <a:srgbClr val="3F3F3F"/>
              </a:buClr>
              <a:buSzPts val="1800"/>
              <a:buFont typeface="Arial"/>
              <a:buChar char="•"/>
            </a:pPr>
            <a:r>
              <a:rPr lang="en-US"/>
              <a:t>Identification of these modules helps in understanding  the disease </a:t>
            </a:r>
            <a:endParaRPr/>
          </a:p>
          <a:p>
            <a:pPr marL="384048" lvl="1" indent="-182880" algn="l" rtl="0">
              <a:lnSpc>
                <a:spcPct val="110000"/>
              </a:lnSpc>
              <a:spcBef>
                <a:spcPts val="600"/>
              </a:spcBef>
              <a:spcAft>
                <a:spcPts val="0"/>
              </a:spcAft>
              <a:buClr>
                <a:srgbClr val="3F3F3F"/>
              </a:buClr>
              <a:buSzPts val="1800"/>
              <a:buFont typeface="Arial"/>
              <a:buChar char="•"/>
            </a:pPr>
            <a:r>
              <a:rPr lang="en-US"/>
              <a:t>Heterogeneity of  disease related modules guides disease classification</a:t>
            </a:r>
            <a:endParaRPr/>
          </a:p>
          <a:p>
            <a:pPr marL="384048" lvl="1" indent="-182880" algn="l" rtl="0">
              <a:lnSpc>
                <a:spcPct val="110000"/>
              </a:lnSpc>
              <a:spcBef>
                <a:spcPts val="600"/>
              </a:spcBef>
              <a:spcAft>
                <a:spcPts val="0"/>
              </a:spcAft>
              <a:buClr>
                <a:srgbClr val="3F3F3F"/>
              </a:buClr>
              <a:buSzPts val="1800"/>
              <a:buFont typeface="Arial"/>
              <a:buChar char="•"/>
            </a:pPr>
            <a:r>
              <a:rPr lang="en-US"/>
              <a:t>Help assigning individual patients to disease subtypes and treatment regime </a:t>
            </a:r>
            <a:endParaRPr/>
          </a:p>
          <a:p>
            <a:pPr marL="0" lvl="0" indent="0" algn="l" rtl="0">
              <a:lnSpc>
                <a:spcPct val="110000"/>
              </a:lnSpc>
              <a:spcBef>
                <a:spcPts val="1600"/>
              </a:spcBef>
              <a:spcAft>
                <a:spcPts val="0"/>
              </a:spcAft>
              <a:buSzPts val="2000"/>
              <a:buNone/>
            </a:pPr>
            <a:endParaRPr/>
          </a:p>
        </p:txBody>
      </p:sp>
      <p:pic>
        <p:nvPicPr>
          <p:cNvPr id="569" name="Google Shape;569;p59" descr="DNA"/>
          <p:cNvPicPr preferRelativeResize="0"/>
          <p:nvPr/>
        </p:nvPicPr>
        <p:blipFill rotWithShape="1">
          <a:blip r:embed="rId3">
            <a:alphaModFix/>
          </a:blip>
          <a:srcRect/>
          <a:stretch/>
        </p:blipFill>
        <p:spPr>
          <a:xfrm>
            <a:off x="8129003" y="1492450"/>
            <a:ext cx="3412514" cy="3412514"/>
          </a:xfrm>
          <a:prstGeom prst="rect">
            <a:avLst/>
          </a:prstGeom>
          <a:noFill/>
          <a:ln>
            <a:noFill/>
          </a:ln>
        </p:spPr>
      </p:pic>
      <p:sp>
        <p:nvSpPr>
          <p:cNvPr id="570" name="Google Shape;570;p59"/>
          <p:cNvSpPr/>
          <p:nvPr/>
        </p:nvSpPr>
        <p:spPr>
          <a:xfrm>
            <a:off x="0" y="6400800"/>
            <a:ext cx="12192000" cy="4572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60"/>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800"/>
              <a:buFont typeface="Avenir"/>
              <a:buNone/>
            </a:pPr>
            <a:r>
              <a:rPr lang="en-US" sz="4800"/>
              <a:t>Types of disease associated gene modules</a:t>
            </a:r>
            <a:endParaRPr/>
          </a:p>
        </p:txBody>
      </p:sp>
      <p:sp>
        <p:nvSpPr>
          <p:cNvPr id="576" name="Google Shape;576;p60"/>
          <p:cNvSpPr txBox="1">
            <a:spLocks noGrp="1"/>
          </p:cNvSpPr>
          <p:nvPr>
            <p:ph type="body" idx="1"/>
          </p:nvPr>
        </p:nvSpPr>
        <p:spPr>
          <a:xfrm>
            <a:off x="1097280" y="2108201"/>
            <a:ext cx="10058400" cy="3760891"/>
          </a:xfrm>
          <a:prstGeom prst="rect">
            <a:avLst/>
          </a:prstGeom>
          <a:noFill/>
          <a:ln>
            <a:noFill/>
          </a:ln>
        </p:spPr>
        <p:txBody>
          <a:bodyPr spcFirstLastPara="1" wrap="square" lIns="0" tIns="45700" rIns="0" bIns="45700" anchor="t" anchorCtr="0">
            <a:normAutofit/>
          </a:bodyPr>
          <a:lstStyle/>
          <a:p>
            <a:pPr marL="91440" lvl="0" indent="-127000" algn="l" rtl="0">
              <a:lnSpc>
                <a:spcPct val="110000"/>
              </a:lnSpc>
              <a:spcBef>
                <a:spcPts val="0"/>
              </a:spcBef>
              <a:spcAft>
                <a:spcPts val="0"/>
              </a:spcAft>
              <a:buSzPts val="2000"/>
              <a:buChar char=" "/>
            </a:pPr>
            <a:r>
              <a:rPr lang="en-US" i="1">
                <a:solidFill>
                  <a:schemeClr val="dk2"/>
                </a:solidFill>
              </a:rPr>
              <a:t>1. Modules enriched with genetic alterations (germline mutations or somatic mutations in cancer </a:t>
            </a:r>
            <a:endParaRPr/>
          </a:p>
          <a:p>
            <a:pPr marL="91440" lvl="0" indent="0" algn="l" rtl="0">
              <a:lnSpc>
                <a:spcPct val="110000"/>
              </a:lnSpc>
              <a:spcBef>
                <a:spcPts val="1400"/>
              </a:spcBef>
              <a:spcAft>
                <a:spcPts val="0"/>
              </a:spcAft>
              <a:buSzPts val="2000"/>
              <a:buNone/>
            </a:pPr>
            <a:endParaRPr/>
          </a:p>
        </p:txBody>
      </p:sp>
      <p:grpSp>
        <p:nvGrpSpPr>
          <p:cNvPr id="577" name="Google Shape;577;p60"/>
          <p:cNvGrpSpPr/>
          <p:nvPr/>
        </p:nvGrpSpPr>
        <p:grpSpPr>
          <a:xfrm>
            <a:off x="2144047" y="2765078"/>
            <a:ext cx="7903906" cy="3692653"/>
            <a:chOff x="266700" y="1803400"/>
            <a:chExt cx="9525000" cy="5224233"/>
          </a:xfrm>
        </p:grpSpPr>
        <p:pic>
          <p:nvPicPr>
            <p:cNvPr id="578" name="Google Shape;578;p60"/>
            <p:cNvPicPr preferRelativeResize="0"/>
            <p:nvPr/>
          </p:nvPicPr>
          <p:blipFill rotWithShape="1">
            <a:blip r:embed="rId3">
              <a:alphaModFix/>
            </a:blip>
            <a:srcRect/>
            <a:stretch/>
          </p:blipFill>
          <p:spPr>
            <a:xfrm>
              <a:off x="266700" y="1803400"/>
              <a:ext cx="9525000" cy="3594100"/>
            </a:xfrm>
            <a:prstGeom prst="rect">
              <a:avLst/>
            </a:prstGeom>
            <a:noFill/>
            <a:ln>
              <a:noFill/>
            </a:ln>
          </p:spPr>
        </p:pic>
        <p:sp>
          <p:nvSpPr>
            <p:cNvPr id="579" name="Google Shape;579;p60"/>
            <p:cNvSpPr txBox="1"/>
            <p:nvPr/>
          </p:nvSpPr>
          <p:spPr>
            <a:xfrm>
              <a:off x="3200400" y="5943600"/>
              <a:ext cx="450636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venir"/>
                  <a:ea typeface="Avenir"/>
                  <a:cs typeface="Avenir"/>
                  <a:sym typeface="Avenir"/>
                </a:rPr>
                <a:t>Known disease associated mutated genes</a:t>
              </a:r>
              <a:endParaRPr/>
            </a:p>
          </p:txBody>
        </p:sp>
        <p:sp>
          <p:nvSpPr>
            <p:cNvPr id="580" name="Google Shape;580;p60"/>
            <p:cNvSpPr txBox="1"/>
            <p:nvPr/>
          </p:nvSpPr>
          <p:spPr>
            <a:xfrm>
              <a:off x="3200400" y="6505115"/>
              <a:ext cx="5810947" cy="5225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venir"/>
                  <a:ea typeface="Avenir"/>
                  <a:cs typeface="Avenir"/>
                  <a:sym typeface="Avenir"/>
                </a:rPr>
                <a:t>Predicted disease associated mutated gene</a:t>
              </a:r>
              <a:endParaRPr/>
            </a:p>
          </p:txBody>
        </p:sp>
        <p:cxnSp>
          <p:nvCxnSpPr>
            <p:cNvPr id="581" name="Google Shape;581;p60"/>
            <p:cNvCxnSpPr/>
            <p:nvPr/>
          </p:nvCxnSpPr>
          <p:spPr>
            <a:xfrm rot="10800000" flipH="1">
              <a:off x="4724400" y="4495800"/>
              <a:ext cx="1524000" cy="1295400"/>
            </a:xfrm>
            <a:prstGeom prst="straightConnector1">
              <a:avLst/>
            </a:prstGeom>
            <a:solidFill>
              <a:schemeClr val="accent1"/>
            </a:solidFill>
            <a:ln w="38100" cap="flat" cmpd="sng">
              <a:solidFill>
                <a:srgbClr val="002060"/>
              </a:solidFill>
              <a:prstDash val="solid"/>
              <a:round/>
              <a:headEnd type="none" w="sm" len="sm"/>
              <a:tailEnd type="triangle" w="med" len="med"/>
            </a:ln>
          </p:spPr>
        </p:cxnSp>
        <p:cxnSp>
          <p:nvCxnSpPr>
            <p:cNvPr id="582" name="Google Shape;582;p60"/>
            <p:cNvCxnSpPr/>
            <p:nvPr/>
          </p:nvCxnSpPr>
          <p:spPr>
            <a:xfrm rot="10800000" flipH="1">
              <a:off x="4876800" y="4089231"/>
              <a:ext cx="3048000" cy="1701969"/>
            </a:xfrm>
            <a:prstGeom prst="straightConnector1">
              <a:avLst/>
            </a:prstGeom>
            <a:solidFill>
              <a:schemeClr val="accent1"/>
            </a:solidFill>
            <a:ln w="38100" cap="flat" cmpd="sng">
              <a:solidFill>
                <a:srgbClr val="002060"/>
              </a:solidFill>
              <a:prstDash val="solid"/>
              <a:round/>
              <a:headEnd type="none" w="sm" len="sm"/>
              <a:tailEnd type="triangle" w="med" len="med"/>
            </a:ln>
          </p:spPr>
        </p:cxnSp>
        <p:cxnSp>
          <p:nvCxnSpPr>
            <p:cNvPr id="583" name="Google Shape;583;p60"/>
            <p:cNvCxnSpPr/>
            <p:nvPr/>
          </p:nvCxnSpPr>
          <p:spPr>
            <a:xfrm rot="10800000">
              <a:off x="7280483" y="4089232"/>
              <a:ext cx="578680" cy="2504290"/>
            </a:xfrm>
            <a:prstGeom prst="straightConnector1">
              <a:avLst/>
            </a:prstGeom>
            <a:solidFill>
              <a:schemeClr val="accent1"/>
            </a:solidFill>
            <a:ln w="38100" cap="flat" cmpd="sng">
              <a:solidFill>
                <a:srgbClr val="00B0F0"/>
              </a:solidFill>
              <a:prstDash val="solid"/>
              <a:round/>
              <a:headEnd type="none" w="sm" len="sm"/>
              <a:tailEnd type="triangle" w="med" len="med"/>
            </a:ln>
          </p:spPr>
        </p:cxnSp>
      </p:grpSp>
      <p:sp>
        <p:nvSpPr>
          <p:cNvPr id="584" name="Google Shape;584;p60"/>
          <p:cNvSpPr txBox="1"/>
          <p:nvPr/>
        </p:nvSpPr>
        <p:spPr>
          <a:xfrm>
            <a:off x="7494894" y="6593572"/>
            <a:ext cx="485818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venir"/>
                <a:ea typeface="Avenir"/>
                <a:cs typeface="Avenir"/>
                <a:sym typeface="Avenir"/>
              </a:rPr>
              <a:t>Cho DY </a:t>
            </a:r>
            <a:r>
              <a:rPr lang="en-US" sz="1200" i="1">
                <a:solidFill>
                  <a:schemeClr val="dk1"/>
                </a:solidFill>
                <a:latin typeface="Avenir"/>
                <a:ea typeface="Avenir"/>
                <a:cs typeface="Avenir"/>
                <a:sym typeface="Avenir"/>
              </a:rPr>
              <a:t>et al</a:t>
            </a:r>
            <a:r>
              <a:rPr lang="en-US" sz="1200">
                <a:solidFill>
                  <a:schemeClr val="dk1"/>
                </a:solidFill>
                <a:latin typeface="Avenir"/>
                <a:ea typeface="Avenir"/>
                <a:cs typeface="Avenir"/>
                <a:sym typeface="Avenir"/>
              </a:rPr>
              <a:t> (2012) PLOS Computational Biology 8(12): e1002820</a:t>
            </a:r>
            <a:endParaRPr sz="1200">
              <a:solidFill>
                <a:schemeClr val="dk1"/>
              </a:solidFill>
              <a:latin typeface="Avenir"/>
              <a:ea typeface="Avenir"/>
              <a:cs typeface="Avenir"/>
              <a:sym typeface="Aveni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62"/>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800"/>
              <a:buFont typeface="Avenir"/>
              <a:buNone/>
            </a:pPr>
            <a:r>
              <a:rPr lang="en-US" sz="4800"/>
              <a:t>Types of disease associated gene modules</a:t>
            </a:r>
            <a:endParaRPr/>
          </a:p>
        </p:txBody>
      </p:sp>
      <p:sp>
        <p:nvSpPr>
          <p:cNvPr id="601" name="Google Shape;601;p62"/>
          <p:cNvSpPr txBox="1">
            <a:spLocks noGrp="1"/>
          </p:cNvSpPr>
          <p:nvPr>
            <p:ph type="body" idx="1"/>
          </p:nvPr>
        </p:nvSpPr>
        <p:spPr>
          <a:xfrm>
            <a:off x="1097280" y="2108201"/>
            <a:ext cx="10058400" cy="3760891"/>
          </a:xfrm>
          <a:prstGeom prst="rect">
            <a:avLst/>
          </a:prstGeom>
          <a:noFill/>
          <a:ln>
            <a:noFill/>
          </a:ln>
        </p:spPr>
        <p:txBody>
          <a:bodyPr spcFirstLastPara="1" wrap="square" lIns="0" tIns="45700" rIns="0" bIns="45700" anchor="t" anchorCtr="0">
            <a:normAutofit/>
          </a:bodyPr>
          <a:lstStyle/>
          <a:p>
            <a:pPr marL="91440" lvl="0" indent="-127000" algn="l" rtl="0">
              <a:lnSpc>
                <a:spcPct val="110000"/>
              </a:lnSpc>
              <a:spcBef>
                <a:spcPts val="0"/>
              </a:spcBef>
              <a:spcAft>
                <a:spcPts val="0"/>
              </a:spcAft>
              <a:buSzPts val="2000"/>
              <a:buChar char=" "/>
            </a:pPr>
            <a:r>
              <a:rPr lang="en-US" i="1">
                <a:solidFill>
                  <a:schemeClr val="dk2"/>
                </a:solidFill>
              </a:rPr>
              <a:t>2. Information propagation modules/pathways – using networks to explain eQTLs</a:t>
            </a:r>
            <a:endParaRPr i="1">
              <a:solidFill>
                <a:schemeClr val="dk2"/>
              </a:solidFill>
            </a:endParaRPr>
          </a:p>
          <a:p>
            <a:pPr marL="91440" lvl="0" indent="0" algn="l" rtl="0">
              <a:lnSpc>
                <a:spcPct val="110000"/>
              </a:lnSpc>
              <a:spcBef>
                <a:spcPts val="1400"/>
              </a:spcBef>
              <a:spcAft>
                <a:spcPts val="0"/>
              </a:spcAft>
              <a:buSzPts val="2000"/>
              <a:buNone/>
            </a:pPr>
            <a:endParaRPr/>
          </a:p>
        </p:txBody>
      </p:sp>
      <p:pic>
        <p:nvPicPr>
          <p:cNvPr id="602" name="Google Shape;602;p62"/>
          <p:cNvPicPr preferRelativeResize="0"/>
          <p:nvPr/>
        </p:nvPicPr>
        <p:blipFill rotWithShape="1">
          <a:blip r:embed="rId3">
            <a:alphaModFix/>
          </a:blip>
          <a:srcRect/>
          <a:stretch/>
        </p:blipFill>
        <p:spPr>
          <a:xfrm>
            <a:off x="1036320" y="2477346"/>
            <a:ext cx="9525000" cy="3022600"/>
          </a:xfrm>
          <a:prstGeom prst="rect">
            <a:avLst/>
          </a:prstGeom>
          <a:noFill/>
          <a:ln>
            <a:noFill/>
          </a:ln>
        </p:spPr>
      </p:pic>
      <p:sp>
        <p:nvSpPr>
          <p:cNvPr id="603" name="Google Shape;603;p62"/>
          <p:cNvSpPr txBox="1"/>
          <p:nvPr/>
        </p:nvSpPr>
        <p:spPr>
          <a:xfrm>
            <a:off x="900084" y="5545736"/>
            <a:ext cx="411479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u="sng">
                <a:solidFill>
                  <a:schemeClr val="dk1"/>
                </a:solidFill>
                <a:latin typeface="Avenir"/>
                <a:ea typeface="Avenir"/>
                <a:cs typeface="Avenir"/>
                <a:sym typeface="Avenir"/>
              </a:rPr>
              <a:t>Shortest path based:</a:t>
            </a:r>
            <a:endParaRPr/>
          </a:p>
          <a:p>
            <a:pPr marL="0" marR="0" lvl="0" indent="0" algn="l" rtl="0">
              <a:spcBef>
                <a:spcPts val="0"/>
              </a:spcBef>
              <a:spcAft>
                <a:spcPts val="0"/>
              </a:spcAft>
              <a:buNone/>
            </a:pPr>
            <a:r>
              <a:rPr lang="en-US" sz="1200">
                <a:solidFill>
                  <a:schemeClr val="dk1"/>
                </a:solidFill>
                <a:latin typeface="Avenir"/>
                <a:ea typeface="Avenir"/>
                <a:cs typeface="Avenir"/>
                <a:sym typeface="Avenir"/>
              </a:rPr>
              <a:t>Carter GW, Prinz S, Neou C, Shelby JP, Marzolf B, et al. (2007) Prediction of phenotype and gene expression for combinations of mutations. Mol Syst Biol 3: 96.</a:t>
            </a:r>
            <a:endParaRPr/>
          </a:p>
        </p:txBody>
      </p:sp>
      <p:sp>
        <p:nvSpPr>
          <p:cNvPr id="604" name="Google Shape;604;p62"/>
          <p:cNvSpPr txBox="1"/>
          <p:nvPr/>
        </p:nvSpPr>
        <p:spPr>
          <a:xfrm>
            <a:off x="6446521" y="5545736"/>
            <a:ext cx="411479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u="sng">
                <a:solidFill>
                  <a:schemeClr val="dk1"/>
                </a:solidFill>
                <a:latin typeface="Avenir"/>
                <a:ea typeface="Avenir"/>
                <a:cs typeface="Avenir"/>
                <a:sym typeface="Avenir"/>
              </a:rPr>
              <a:t>Network Flow based </a:t>
            </a:r>
            <a:endParaRPr/>
          </a:p>
          <a:p>
            <a:pPr marL="0" marR="0" lvl="0" indent="0" algn="l" rtl="0">
              <a:spcBef>
                <a:spcPts val="0"/>
              </a:spcBef>
              <a:spcAft>
                <a:spcPts val="0"/>
              </a:spcAft>
              <a:buNone/>
            </a:pPr>
            <a:r>
              <a:rPr lang="en-US" sz="1200">
                <a:solidFill>
                  <a:schemeClr val="dk1"/>
                </a:solidFill>
                <a:latin typeface="Avenir"/>
                <a:ea typeface="Avenir"/>
                <a:cs typeface="Avenir"/>
                <a:sym typeface="Avenir"/>
              </a:rPr>
              <a:t>Kim YA, Wuchty S, Przytycka TM (2011) Identifying causal genes and dysregulated pathways in complex diseases. PLoS Comput Biol</a:t>
            </a:r>
            <a:endParaRPr/>
          </a:p>
        </p:txBody>
      </p:sp>
      <p:sp>
        <p:nvSpPr>
          <p:cNvPr id="605" name="Google Shape;605;p62"/>
          <p:cNvSpPr txBox="1"/>
          <p:nvPr/>
        </p:nvSpPr>
        <p:spPr>
          <a:xfrm>
            <a:off x="7333811" y="6571397"/>
            <a:ext cx="485818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venir"/>
                <a:ea typeface="Avenir"/>
                <a:cs typeface="Avenir"/>
                <a:sym typeface="Avenir"/>
              </a:rPr>
              <a:t>Cho DY </a:t>
            </a:r>
            <a:r>
              <a:rPr lang="en-US" sz="1200" i="1">
                <a:solidFill>
                  <a:schemeClr val="dk1"/>
                </a:solidFill>
                <a:latin typeface="Avenir"/>
                <a:ea typeface="Avenir"/>
                <a:cs typeface="Avenir"/>
                <a:sym typeface="Avenir"/>
              </a:rPr>
              <a:t>et al</a:t>
            </a:r>
            <a:r>
              <a:rPr lang="en-US" sz="1200">
                <a:solidFill>
                  <a:schemeClr val="dk1"/>
                </a:solidFill>
                <a:latin typeface="Avenir"/>
                <a:ea typeface="Avenir"/>
                <a:cs typeface="Avenir"/>
                <a:sym typeface="Avenir"/>
              </a:rPr>
              <a:t> (2012) PLOS Computational Biology 8(12): e1002820</a:t>
            </a:r>
            <a:endParaRPr sz="1200">
              <a:solidFill>
                <a:schemeClr val="dk1"/>
              </a:solidFill>
              <a:latin typeface="Avenir"/>
              <a:ea typeface="Avenir"/>
              <a:cs typeface="Avenir"/>
              <a:sym typeface="Aveni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6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800"/>
              <a:buFont typeface="Avenir"/>
              <a:buNone/>
            </a:pPr>
            <a:r>
              <a:rPr lang="en-US" sz="4800"/>
              <a:t>Types of disease associated gene modules</a:t>
            </a:r>
            <a:endParaRPr/>
          </a:p>
        </p:txBody>
      </p:sp>
      <p:sp>
        <p:nvSpPr>
          <p:cNvPr id="611" name="Google Shape;611;p63"/>
          <p:cNvSpPr txBox="1">
            <a:spLocks noGrp="1"/>
          </p:cNvSpPr>
          <p:nvPr>
            <p:ph type="body" idx="1"/>
          </p:nvPr>
        </p:nvSpPr>
        <p:spPr>
          <a:xfrm>
            <a:off x="1097280" y="2108201"/>
            <a:ext cx="10058400" cy="3760891"/>
          </a:xfrm>
          <a:prstGeom prst="rect">
            <a:avLst/>
          </a:prstGeom>
          <a:noFill/>
          <a:ln>
            <a:noFill/>
          </a:ln>
        </p:spPr>
        <p:txBody>
          <a:bodyPr spcFirstLastPara="1" wrap="square" lIns="0" tIns="45700" rIns="0" bIns="45700" anchor="t" anchorCtr="0">
            <a:normAutofit/>
          </a:bodyPr>
          <a:lstStyle/>
          <a:p>
            <a:pPr marL="91440" lvl="0" indent="-127000" algn="l" rtl="0">
              <a:lnSpc>
                <a:spcPct val="110000"/>
              </a:lnSpc>
              <a:spcBef>
                <a:spcPts val="0"/>
              </a:spcBef>
              <a:spcAft>
                <a:spcPts val="0"/>
              </a:spcAft>
              <a:buSzPts val="2000"/>
              <a:buChar char=" "/>
            </a:pPr>
            <a:r>
              <a:rPr lang="en-US" i="1">
                <a:solidFill>
                  <a:schemeClr val="dk2"/>
                </a:solidFill>
              </a:rPr>
              <a:t>3. Differential gene expression modules </a:t>
            </a:r>
            <a:endParaRPr/>
          </a:p>
          <a:p>
            <a:pPr marL="91440" lvl="0" indent="0" algn="l" rtl="0">
              <a:lnSpc>
                <a:spcPct val="110000"/>
              </a:lnSpc>
              <a:spcBef>
                <a:spcPts val="1400"/>
              </a:spcBef>
              <a:spcAft>
                <a:spcPts val="0"/>
              </a:spcAft>
              <a:buSzPts val="2000"/>
              <a:buNone/>
            </a:pPr>
            <a:endParaRPr/>
          </a:p>
        </p:txBody>
      </p:sp>
      <p:pic>
        <p:nvPicPr>
          <p:cNvPr id="612" name="Google Shape;612;p63"/>
          <p:cNvPicPr preferRelativeResize="0"/>
          <p:nvPr/>
        </p:nvPicPr>
        <p:blipFill rotWithShape="1">
          <a:blip r:embed="rId3">
            <a:alphaModFix/>
          </a:blip>
          <a:srcRect r="19024"/>
          <a:stretch/>
        </p:blipFill>
        <p:spPr>
          <a:xfrm>
            <a:off x="1097280" y="2604164"/>
            <a:ext cx="5074418" cy="4061265"/>
          </a:xfrm>
          <a:prstGeom prst="rect">
            <a:avLst/>
          </a:prstGeom>
          <a:noFill/>
          <a:ln>
            <a:noFill/>
          </a:ln>
        </p:spPr>
      </p:pic>
      <p:sp>
        <p:nvSpPr>
          <p:cNvPr id="613" name="Google Shape;613;p63"/>
          <p:cNvSpPr txBox="1"/>
          <p:nvPr/>
        </p:nvSpPr>
        <p:spPr>
          <a:xfrm>
            <a:off x="5950924" y="2996674"/>
            <a:ext cx="4871151" cy="93871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u="sng">
                <a:solidFill>
                  <a:schemeClr val="dk1"/>
                </a:solidFill>
                <a:latin typeface="Avenir"/>
                <a:ea typeface="Avenir"/>
                <a:cs typeface="Avenir"/>
                <a:sym typeface="Avenir"/>
              </a:rPr>
              <a:t>Scoring based methods </a:t>
            </a:r>
            <a:endParaRPr/>
          </a:p>
          <a:p>
            <a:pPr marL="0" marR="0" lvl="0" indent="0" algn="l" rtl="0">
              <a:spcBef>
                <a:spcPts val="0"/>
              </a:spcBef>
              <a:spcAft>
                <a:spcPts val="0"/>
              </a:spcAft>
              <a:buNone/>
            </a:pPr>
            <a:endParaRPr sz="1100">
              <a:solidFill>
                <a:schemeClr val="dk1"/>
              </a:solidFill>
              <a:latin typeface="Avenir"/>
              <a:ea typeface="Avenir"/>
              <a:cs typeface="Avenir"/>
              <a:sym typeface="Avenir"/>
            </a:endParaRPr>
          </a:p>
          <a:p>
            <a:pPr marL="0" marR="0" lvl="0" indent="0" algn="l" rtl="0">
              <a:spcBef>
                <a:spcPts val="0"/>
              </a:spcBef>
              <a:spcAft>
                <a:spcPts val="0"/>
              </a:spcAft>
              <a:buNone/>
            </a:pPr>
            <a:r>
              <a:rPr lang="en-US" sz="1100">
                <a:solidFill>
                  <a:schemeClr val="dk1"/>
                </a:solidFill>
                <a:latin typeface="Avenir"/>
                <a:ea typeface="Avenir"/>
                <a:cs typeface="Avenir"/>
                <a:sym typeface="Avenir"/>
              </a:rPr>
              <a:t>Examples: Chuang HY, Lee E, Liu YT, Lee D, Ideker T (2007) Network-based classification of breast cancer metastasis. Mol Syst Biol 3: 140</a:t>
            </a:r>
            <a:endParaRPr/>
          </a:p>
          <a:p>
            <a:pPr marL="0" marR="0" lvl="0" indent="0" algn="l" rtl="0">
              <a:spcBef>
                <a:spcPts val="0"/>
              </a:spcBef>
              <a:spcAft>
                <a:spcPts val="0"/>
              </a:spcAft>
              <a:buNone/>
            </a:pPr>
            <a:r>
              <a:rPr lang="en-US" sz="1100">
                <a:solidFill>
                  <a:schemeClr val="dk1"/>
                </a:solidFill>
                <a:latin typeface="Avenir"/>
                <a:ea typeface="Avenir"/>
                <a:cs typeface="Avenir"/>
                <a:sym typeface="Avenir"/>
              </a:rPr>
              <a:t>Define activity score and search for most discriminative modules </a:t>
            </a:r>
            <a:endParaRPr/>
          </a:p>
        </p:txBody>
      </p:sp>
      <p:sp>
        <p:nvSpPr>
          <p:cNvPr id="614" name="Google Shape;614;p63"/>
          <p:cNvSpPr txBox="1"/>
          <p:nvPr/>
        </p:nvSpPr>
        <p:spPr>
          <a:xfrm>
            <a:off x="5852888" y="4306234"/>
            <a:ext cx="4064835" cy="93871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u="sng">
                <a:solidFill>
                  <a:schemeClr val="dk1"/>
                </a:solidFill>
                <a:latin typeface="Avenir"/>
                <a:ea typeface="Avenir"/>
                <a:cs typeface="Avenir"/>
                <a:sym typeface="Avenir"/>
              </a:rPr>
              <a:t>Correlation based methods:</a:t>
            </a:r>
            <a:endParaRPr/>
          </a:p>
          <a:p>
            <a:pPr marL="0" marR="0" lvl="0" indent="0" algn="l" rtl="0">
              <a:spcBef>
                <a:spcPts val="0"/>
              </a:spcBef>
              <a:spcAft>
                <a:spcPts val="0"/>
              </a:spcAft>
              <a:buNone/>
            </a:pPr>
            <a:endParaRPr sz="1100">
              <a:solidFill>
                <a:schemeClr val="dk1"/>
              </a:solidFill>
              <a:latin typeface="Avenir"/>
              <a:ea typeface="Avenir"/>
              <a:cs typeface="Avenir"/>
              <a:sym typeface="Avenir"/>
            </a:endParaRPr>
          </a:p>
          <a:p>
            <a:pPr marL="0" marR="0" lvl="0" indent="0" algn="l" rtl="0">
              <a:spcBef>
                <a:spcPts val="0"/>
              </a:spcBef>
              <a:spcAft>
                <a:spcPts val="0"/>
              </a:spcAft>
              <a:buNone/>
            </a:pPr>
            <a:r>
              <a:rPr lang="en-US" sz="1100">
                <a:solidFill>
                  <a:schemeClr val="dk1"/>
                </a:solidFill>
                <a:latin typeface="Avenir"/>
                <a:ea typeface="Avenir"/>
                <a:cs typeface="Avenir"/>
                <a:sym typeface="Avenir"/>
              </a:rPr>
              <a:t>Examples: Muller et al. (2008) Jointly Active Connected Subnetworks,</a:t>
            </a:r>
            <a:endParaRPr/>
          </a:p>
          <a:p>
            <a:pPr marL="0" marR="0" lvl="0" indent="0" algn="l" rtl="0">
              <a:spcBef>
                <a:spcPts val="0"/>
              </a:spcBef>
              <a:spcAft>
                <a:spcPts val="0"/>
              </a:spcAft>
              <a:buNone/>
            </a:pPr>
            <a:endParaRPr sz="1100">
              <a:solidFill>
                <a:schemeClr val="dk1"/>
              </a:solidFill>
              <a:latin typeface="Avenir"/>
              <a:ea typeface="Avenir"/>
              <a:cs typeface="Avenir"/>
              <a:sym typeface="Avenir"/>
            </a:endParaRPr>
          </a:p>
        </p:txBody>
      </p:sp>
      <p:sp>
        <p:nvSpPr>
          <p:cNvPr id="615" name="Google Shape;615;p63"/>
          <p:cNvSpPr txBox="1"/>
          <p:nvPr/>
        </p:nvSpPr>
        <p:spPr>
          <a:xfrm>
            <a:off x="5850442" y="5869187"/>
            <a:ext cx="4971633" cy="78483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u="sng">
                <a:solidFill>
                  <a:schemeClr val="dk1"/>
                </a:solidFill>
                <a:latin typeface="Avenir"/>
                <a:ea typeface="Avenir"/>
                <a:cs typeface="Avenir"/>
                <a:sym typeface="Avenir"/>
              </a:rPr>
              <a:t>Connected set cover based methods</a:t>
            </a:r>
            <a:endParaRPr/>
          </a:p>
          <a:p>
            <a:pPr marL="0" marR="0" lvl="0" indent="0" algn="l" rtl="0">
              <a:spcBef>
                <a:spcPts val="0"/>
              </a:spcBef>
              <a:spcAft>
                <a:spcPts val="0"/>
              </a:spcAft>
              <a:buNone/>
            </a:pPr>
            <a:r>
              <a:rPr lang="en-US" sz="1100">
                <a:solidFill>
                  <a:schemeClr val="dk1"/>
                </a:solidFill>
                <a:latin typeface="Avenir"/>
                <a:ea typeface="Avenir"/>
                <a:cs typeface="Avenir"/>
                <a:sym typeface="Avenir"/>
              </a:rPr>
              <a:t>Examples: Ulitsky et al (2010). DEGAS) searches for a smallest set of genes forming a connected subnetwork, application to  Parkinson’s disease</a:t>
            </a:r>
            <a:endParaRPr/>
          </a:p>
          <a:p>
            <a:pPr marL="0" marR="0" lvl="0" indent="0" algn="l" rtl="0">
              <a:spcBef>
                <a:spcPts val="0"/>
              </a:spcBef>
              <a:spcAft>
                <a:spcPts val="0"/>
              </a:spcAft>
              <a:buNone/>
            </a:pPr>
            <a:r>
              <a:rPr lang="en-US" sz="1100">
                <a:solidFill>
                  <a:schemeClr val="dk1"/>
                </a:solidFill>
                <a:latin typeface="Avenir"/>
                <a:ea typeface="Avenir"/>
                <a:cs typeface="Avenir"/>
                <a:sym typeface="Avenir"/>
              </a:rPr>
              <a:t>Kim et. al. – modules dysregulated in cancer</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700"/>
              <a:buFont typeface="Avenir"/>
              <a:buNone/>
            </a:pPr>
            <a:r>
              <a:rPr lang="en-US"/>
              <a:t>Goals of Precision Medicine</a:t>
            </a:r>
            <a:endParaRPr/>
          </a:p>
        </p:txBody>
      </p:sp>
      <p:grpSp>
        <p:nvGrpSpPr>
          <p:cNvPr id="153" name="Google Shape;153;p4"/>
          <p:cNvGrpSpPr/>
          <p:nvPr/>
        </p:nvGrpSpPr>
        <p:grpSpPr>
          <a:xfrm>
            <a:off x="1097760" y="2191807"/>
            <a:ext cx="10057438" cy="3593678"/>
            <a:chOff x="480" y="83606"/>
            <a:chExt cx="10057438" cy="3593678"/>
          </a:xfrm>
        </p:grpSpPr>
        <p:sp>
          <p:nvSpPr>
            <p:cNvPr id="154" name="Google Shape;154;p4"/>
            <p:cNvSpPr/>
            <p:nvPr/>
          </p:nvSpPr>
          <p:spPr>
            <a:xfrm>
              <a:off x="131318" y="225347"/>
              <a:ext cx="3140106" cy="981283"/>
            </a:xfrm>
            <a:prstGeom prst="rect">
              <a:avLst/>
            </a:prstGeom>
            <a:solidFill>
              <a:schemeClr val="lt1">
                <a:alpha val="40000"/>
              </a:schemeClr>
            </a:solidFill>
            <a:ln w="127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txBox="1"/>
            <p:nvPr/>
          </p:nvSpPr>
          <p:spPr>
            <a:xfrm>
              <a:off x="131318" y="225347"/>
              <a:ext cx="3140106" cy="981283"/>
            </a:xfrm>
            <a:prstGeom prst="rect">
              <a:avLst/>
            </a:prstGeom>
            <a:noFill/>
            <a:ln>
              <a:noFill/>
            </a:ln>
          </p:spPr>
          <p:txBody>
            <a:bodyPr spcFirstLastPara="1" wrap="square" lIns="664650" tIns="102850" rIns="102850" bIns="102850" anchor="ctr" anchorCtr="0">
              <a:noAutofit/>
            </a:bodyPr>
            <a:lstStyle/>
            <a:p>
              <a:pPr marL="0" marR="0" lvl="0" indent="0" algn="l" rtl="0">
                <a:lnSpc>
                  <a:spcPct val="90000"/>
                </a:lnSpc>
                <a:spcBef>
                  <a:spcPts val="0"/>
                </a:spcBef>
                <a:spcAft>
                  <a:spcPts val="0"/>
                </a:spcAft>
                <a:buClr>
                  <a:schemeClr val="dk1"/>
                </a:buClr>
                <a:buSzPts val="2700"/>
                <a:buFont typeface="Avenir"/>
                <a:buNone/>
              </a:pPr>
              <a:r>
                <a:rPr lang="en-US" sz="2700">
                  <a:solidFill>
                    <a:schemeClr val="dk1"/>
                  </a:solidFill>
                  <a:latin typeface="Avenir"/>
                  <a:ea typeface="Avenir"/>
                  <a:cs typeface="Avenir"/>
                  <a:sym typeface="Avenir"/>
                </a:rPr>
                <a:t>Drug Discovery</a:t>
              </a:r>
              <a:endParaRPr/>
            </a:p>
          </p:txBody>
        </p:sp>
        <p:sp>
          <p:nvSpPr>
            <p:cNvPr id="156" name="Google Shape;156;p4"/>
            <p:cNvSpPr/>
            <p:nvPr/>
          </p:nvSpPr>
          <p:spPr>
            <a:xfrm>
              <a:off x="480" y="83606"/>
              <a:ext cx="686898" cy="1030347"/>
            </a:xfrm>
            <a:prstGeom prst="rect">
              <a:avLst/>
            </a:prstGeom>
            <a:blipFill rotWithShape="1">
              <a:blip r:embed="rId3">
                <a:alphaModFix/>
              </a:blip>
              <a:stretch>
                <a:fillRect l="-24998" r="-24998"/>
              </a:stretch>
            </a:blip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3524565" y="225347"/>
              <a:ext cx="3140106" cy="981283"/>
            </a:xfrm>
            <a:prstGeom prst="rect">
              <a:avLst/>
            </a:prstGeom>
            <a:solidFill>
              <a:schemeClr val="lt1">
                <a:alpha val="40000"/>
              </a:schemeClr>
            </a:solidFill>
            <a:ln w="127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txBox="1"/>
            <p:nvPr/>
          </p:nvSpPr>
          <p:spPr>
            <a:xfrm>
              <a:off x="3524565" y="225347"/>
              <a:ext cx="3140106" cy="981283"/>
            </a:xfrm>
            <a:prstGeom prst="rect">
              <a:avLst/>
            </a:prstGeom>
            <a:noFill/>
            <a:ln>
              <a:noFill/>
            </a:ln>
          </p:spPr>
          <p:txBody>
            <a:bodyPr spcFirstLastPara="1" wrap="square" lIns="664650" tIns="102850" rIns="102850" bIns="102850" anchor="ctr" anchorCtr="0">
              <a:noAutofit/>
            </a:bodyPr>
            <a:lstStyle/>
            <a:p>
              <a:pPr marL="0" marR="0" lvl="0" indent="0" algn="l" rtl="0">
                <a:lnSpc>
                  <a:spcPct val="90000"/>
                </a:lnSpc>
                <a:spcBef>
                  <a:spcPts val="0"/>
                </a:spcBef>
                <a:spcAft>
                  <a:spcPts val="0"/>
                </a:spcAft>
                <a:buClr>
                  <a:schemeClr val="dk1"/>
                </a:buClr>
                <a:buSzPts val="2700"/>
                <a:buFont typeface="Avenir"/>
                <a:buNone/>
              </a:pPr>
              <a:r>
                <a:rPr lang="en-US" sz="2700">
                  <a:solidFill>
                    <a:schemeClr val="dk1"/>
                  </a:solidFill>
                  <a:latin typeface="Avenir"/>
                  <a:ea typeface="Avenir"/>
                  <a:cs typeface="Avenir"/>
                  <a:sym typeface="Avenir"/>
                </a:rPr>
                <a:t>Biomarker Identification</a:t>
              </a:r>
              <a:endParaRPr/>
            </a:p>
          </p:txBody>
        </p:sp>
        <p:sp>
          <p:nvSpPr>
            <p:cNvPr id="159" name="Google Shape;159;p4"/>
            <p:cNvSpPr/>
            <p:nvPr/>
          </p:nvSpPr>
          <p:spPr>
            <a:xfrm>
              <a:off x="3393727" y="83606"/>
              <a:ext cx="686898" cy="1030347"/>
            </a:xfrm>
            <a:prstGeom prst="rect">
              <a:avLst/>
            </a:prstGeom>
            <a:blipFill rotWithShape="1">
              <a:blip r:embed="rId4">
                <a:alphaModFix/>
              </a:blip>
              <a:stretch>
                <a:fillRect l="-24998" r="-24998"/>
              </a:stretch>
            </a:blip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6917812" y="225347"/>
              <a:ext cx="3140106" cy="981283"/>
            </a:xfrm>
            <a:prstGeom prst="rect">
              <a:avLst/>
            </a:prstGeom>
            <a:solidFill>
              <a:schemeClr val="lt1">
                <a:alpha val="40000"/>
              </a:schemeClr>
            </a:solidFill>
            <a:ln w="127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txBox="1"/>
            <p:nvPr/>
          </p:nvSpPr>
          <p:spPr>
            <a:xfrm>
              <a:off x="6917812" y="225347"/>
              <a:ext cx="3140106" cy="981283"/>
            </a:xfrm>
            <a:prstGeom prst="rect">
              <a:avLst/>
            </a:prstGeom>
            <a:noFill/>
            <a:ln>
              <a:noFill/>
            </a:ln>
          </p:spPr>
          <p:txBody>
            <a:bodyPr spcFirstLastPara="1" wrap="square" lIns="664650" tIns="102850" rIns="102850" bIns="102850" anchor="ctr" anchorCtr="0">
              <a:noAutofit/>
            </a:bodyPr>
            <a:lstStyle/>
            <a:p>
              <a:pPr marL="0" marR="0" lvl="0" indent="0" algn="l" rtl="0">
                <a:lnSpc>
                  <a:spcPct val="90000"/>
                </a:lnSpc>
                <a:spcBef>
                  <a:spcPts val="0"/>
                </a:spcBef>
                <a:spcAft>
                  <a:spcPts val="0"/>
                </a:spcAft>
                <a:buClr>
                  <a:schemeClr val="dk1"/>
                </a:buClr>
                <a:buSzPts val="2700"/>
                <a:buFont typeface="Avenir"/>
                <a:buNone/>
              </a:pPr>
              <a:r>
                <a:rPr lang="en-US" sz="2700">
                  <a:solidFill>
                    <a:schemeClr val="dk1"/>
                  </a:solidFill>
                  <a:latin typeface="Avenir"/>
                  <a:ea typeface="Avenir"/>
                  <a:cs typeface="Avenir"/>
                  <a:sym typeface="Avenir"/>
                </a:rPr>
                <a:t>Study Design</a:t>
              </a:r>
              <a:endParaRPr/>
            </a:p>
          </p:txBody>
        </p:sp>
        <p:sp>
          <p:nvSpPr>
            <p:cNvPr id="162" name="Google Shape;162;p4"/>
            <p:cNvSpPr/>
            <p:nvPr/>
          </p:nvSpPr>
          <p:spPr>
            <a:xfrm>
              <a:off x="6786974" y="83606"/>
              <a:ext cx="686898" cy="1030347"/>
            </a:xfrm>
            <a:prstGeom prst="rect">
              <a:avLst/>
            </a:prstGeom>
            <a:blipFill rotWithShape="1">
              <a:blip r:embed="rId5">
                <a:alphaModFix/>
              </a:blip>
              <a:stretch>
                <a:fillRect l="-24998" r="-24998"/>
              </a:stretch>
            </a:blip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131318" y="1460674"/>
              <a:ext cx="3140106" cy="981283"/>
            </a:xfrm>
            <a:prstGeom prst="rect">
              <a:avLst/>
            </a:prstGeom>
            <a:solidFill>
              <a:schemeClr val="lt1">
                <a:alpha val="40000"/>
              </a:schemeClr>
            </a:solidFill>
            <a:ln w="127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txBox="1"/>
            <p:nvPr/>
          </p:nvSpPr>
          <p:spPr>
            <a:xfrm>
              <a:off x="131318" y="1460674"/>
              <a:ext cx="3140106" cy="981283"/>
            </a:xfrm>
            <a:prstGeom prst="rect">
              <a:avLst/>
            </a:prstGeom>
            <a:noFill/>
            <a:ln>
              <a:noFill/>
            </a:ln>
          </p:spPr>
          <p:txBody>
            <a:bodyPr spcFirstLastPara="1" wrap="square" lIns="664650" tIns="102850" rIns="102850" bIns="102850" anchor="ctr" anchorCtr="0">
              <a:noAutofit/>
            </a:bodyPr>
            <a:lstStyle/>
            <a:p>
              <a:pPr marL="0" marR="0" lvl="0" indent="0" algn="l" rtl="0">
                <a:lnSpc>
                  <a:spcPct val="90000"/>
                </a:lnSpc>
                <a:spcBef>
                  <a:spcPts val="0"/>
                </a:spcBef>
                <a:spcAft>
                  <a:spcPts val="0"/>
                </a:spcAft>
                <a:buClr>
                  <a:schemeClr val="dk1"/>
                </a:buClr>
                <a:buSzPts val="2700"/>
                <a:buFont typeface="Avenir"/>
                <a:buNone/>
              </a:pPr>
              <a:r>
                <a:rPr lang="en-US" sz="2700">
                  <a:solidFill>
                    <a:schemeClr val="dk1"/>
                  </a:solidFill>
                  <a:latin typeface="Avenir"/>
                  <a:ea typeface="Avenir"/>
                  <a:cs typeface="Avenir"/>
                  <a:sym typeface="Avenir"/>
                </a:rPr>
                <a:t>Causal Treatments</a:t>
              </a:r>
              <a:endParaRPr/>
            </a:p>
          </p:txBody>
        </p:sp>
        <p:sp>
          <p:nvSpPr>
            <p:cNvPr id="165" name="Google Shape;165;p4"/>
            <p:cNvSpPr/>
            <p:nvPr/>
          </p:nvSpPr>
          <p:spPr>
            <a:xfrm>
              <a:off x="480" y="1318933"/>
              <a:ext cx="686898" cy="1030347"/>
            </a:xfrm>
            <a:prstGeom prst="rect">
              <a:avLst/>
            </a:prstGeom>
            <a:blipFill rotWithShape="1">
              <a:blip r:embed="rId6">
                <a:alphaModFix/>
              </a:blip>
              <a:stretch>
                <a:fillRect l="-24998" r="-24998"/>
              </a:stretch>
            </a:blip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3524565" y="1460674"/>
              <a:ext cx="3140106" cy="981283"/>
            </a:xfrm>
            <a:prstGeom prst="rect">
              <a:avLst/>
            </a:prstGeom>
            <a:solidFill>
              <a:schemeClr val="lt1">
                <a:alpha val="40000"/>
              </a:schemeClr>
            </a:solidFill>
            <a:ln w="127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txBox="1"/>
            <p:nvPr/>
          </p:nvSpPr>
          <p:spPr>
            <a:xfrm>
              <a:off x="3524565" y="1460674"/>
              <a:ext cx="3140106" cy="981283"/>
            </a:xfrm>
            <a:prstGeom prst="rect">
              <a:avLst/>
            </a:prstGeom>
            <a:noFill/>
            <a:ln>
              <a:noFill/>
            </a:ln>
          </p:spPr>
          <p:txBody>
            <a:bodyPr spcFirstLastPara="1" wrap="square" lIns="664650" tIns="102850" rIns="102850" bIns="102850" anchor="ctr" anchorCtr="0">
              <a:noAutofit/>
            </a:bodyPr>
            <a:lstStyle/>
            <a:p>
              <a:pPr marL="0" marR="0" lvl="0" indent="0" algn="l" rtl="0">
                <a:lnSpc>
                  <a:spcPct val="90000"/>
                </a:lnSpc>
                <a:spcBef>
                  <a:spcPts val="0"/>
                </a:spcBef>
                <a:spcAft>
                  <a:spcPts val="0"/>
                </a:spcAft>
                <a:buClr>
                  <a:schemeClr val="dk1"/>
                </a:buClr>
                <a:buSzPts val="2700"/>
                <a:buFont typeface="Avenir"/>
                <a:buNone/>
              </a:pPr>
              <a:r>
                <a:rPr lang="en-US" sz="2700">
                  <a:solidFill>
                    <a:schemeClr val="dk1"/>
                  </a:solidFill>
                  <a:latin typeface="Avenir"/>
                  <a:ea typeface="Avenir"/>
                  <a:cs typeface="Avenir"/>
                  <a:sym typeface="Avenir"/>
                </a:rPr>
                <a:t>Assessment of disease risk</a:t>
              </a:r>
              <a:endParaRPr/>
            </a:p>
          </p:txBody>
        </p:sp>
        <p:sp>
          <p:nvSpPr>
            <p:cNvPr id="168" name="Google Shape;168;p4"/>
            <p:cNvSpPr/>
            <p:nvPr/>
          </p:nvSpPr>
          <p:spPr>
            <a:xfrm>
              <a:off x="3393727" y="1318933"/>
              <a:ext cx="686898" cy="1030347"/>
            </a:xfrm>
            <a:prstGeom prst="rect">
              <a:avLst/>
            </a:prstGeom>
            <a:blipFill rotWithShape="1">
              <a:blip r:embed="rId7">
                <a:alphaModFix/>
              </a:blip>
              <a:stretch>
                <a:fillRect l="-24998" r="-24998"/>
              </a:stretch>
            </a:blip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6917812" y="1460674"/>
              <a:ext cx="3140106" cy="981283"/>
            </a:xfrm>
            <a:prstGeom prst="rect">
              <a:avLst/>
            </a:prstGeom>
            <a:solidFill>
              <a:schemeClr val="lt1">
                <a:alpha val="40000"/>
              </a:schemeClr>
            </a:solidFill>
            <a:ln w="127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txBox="1"/>
            <p:nvPr/>
          </p:nvSpPr>
          <p:spPr>
            <a:xfrm>
              <a:off x="6917812" y="1460674"/>
              <a:ext cx="3140106" cy="981283"/>
            </a:xfrm>
            <a:prstGeom prst="rect">
              <a:avLst/>
            </a:prstGeom>
            <a:noFill/>
            <a:ln>
              <a:noFill/>
            </a:ln>
          </p:spPr>
          <p:txBody>
            <a:bodyPr spcFirstLastPara="1" wrap="square" lIns="664650" tIns="102850" rIns="102850" bIns="102850" anchor="ctr" anchorCtr="0">
              <a:noAutofit/>
            </a:bodyPr>
            <a:lstStyle/>
            <a:p>
              <a:pPr marL="0" marR="0" lvl="0" indent="0" algn="l" rtl="0">
                <a:lnSpc>
                  <a:spcPct val="90000"/>
                </a:lnSpc>
                <a:spcBef>
                  <a:spcPts val="0"/>
                </a:spcBef>
                <a:spcAft>
                  <a:spcPts val="0"/>
                </a:spcAft>
                <a:buClr>
                  <a:schemeClr val="dk1"/>
                </a:buClr>
                <a:buSzPts val="2700"/>
                <a:buFont typeface="Avenir"/>
                <a:buNone/>
              </a:pPr>
              <a:r>
                <a:rPr lang="en-US" sz="2700">
                  <a:solidFill>
                    <a:schemeClr val="dk1"/>
                  </a:solidFill>
                  <a:latin typeface="Avenir"/>
                  <a:ea typeface="Avenir"/>
                  <a:cs typeface="Avenir"/>
                  <a:sym typeface="Avenir"/>
                </a:rPr>
                <a:t>Prevention</a:t>
              </a:r>
              <a:endParaRPr/>
            </a:p>
          </p:txBody>
        </p:sp>
        <p:sp>
          <p:nvSpPr>
            <p:cNvPr id="171" name="Google Shape;171;p4"/>
            <p:cNvSpPr/>
            <p:nvPr/>
          </p:nvSpPr>
          <p:spPr>
            <a:xfrm>
              <a:off x="6786974" y="1318933"/>
              <a:ext cx="686898" cy="1030347"/>
            </a:xfrm>
            <a:prstGeom prst="rect">
              <a:avLst/>
            </a:prstGeom>
            <a:blipFill rotWithShape="1">
              <a:blip r:embed="rId8">
                <a:alphaModFix/>
              </a:blip>
              <a:stretch>
                <a:fillRect l="-24998" r="-24998"/>
              </a:stretch>
            </a:blip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1827942" y="2696001"/>
              <a:ext cx="3140106" cy="981283"/>
            </a:xfrm>
            <a:prstGeom prst="rect">
              <a:avLst/>
            </a:prstGeom>
            <a:solidFill>
              <a:schemeClr val="lt1">
                <a:alpha val="40000"/>
              </a:schemeClr>
            </a:solidFill>
            <a:ln w="127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txBox="1"/>
            <p:nvPr/>
          </p:nvSpPr>
          <p:spPr>
            <a:xfrm>
              <a:off x="1827942" y="2696001"/>
              <a:ext cx="3140106" cy="981283"/>
            </a:xfrm>
            <a:prstGeom prst="rect">
              <a:avLst/>
            </a:prstGeom>
            <a:noFill/>
            <a:ln>
              <a:noFill/>
            </a:ln>
          </p:spPr>
          <p:txBody>
            <a:bodyPr spcFirstLastPara="1" wrap="square" lIns="664650" tIns="102850" rIns="102850" bIns="102850" anchor="ctr" anchorCtr="0">
              <a:noAutofit/>
            </a:bodyPr>
            <a:lstStyle/>
            <a:p>
              <a:pPr marL="0" marR="0" lvl="0" indent="0" algn="l" rtl="0">
                <a:lnSpc>
                  <a:spcPct val="90000"/>
                </a:lnSpc>
                <a:spcBef>
                  <a:spcPts val="0"/>
                </a:spcBef>
                <a:spcAft>
                  <a:spcPts val="0"/>
                </a:spcAft>
                <a:buClr>
                  <a:schemeClr val="dk1"/>
                </a:buClr>
                <a:buSzPts val="2700"/>
                <a:buFont typeface="Avenir"/>
                <a:buNone/>
              </a:pPr>
              <a:r>
                <a:rPr lang="en-US" sz="2700">
                  <a:solidFill>
                    <a:schemeClr val="dk1"/>
                  </a:solidFill>
                  <a:latin typeface="Avenir"/>
                  <a:ea typeface="Avenir"/>
                  <a:cs typeface="Avenir"/>
                  <a:sym typeface="Avenir"/>
                </a:rPr>
                <a:t>Diagnostics</a:t>
              </a:r>
              <a:endParaRPr/>
            </a:p>
          </p:txBody>
        </p:sp>
        <p:sp>
          <p:nvSpPr>
            <p:cNvPr id="174" name="Google Shape;174;p4"/>
            <p:cNvSpPr/>
            <p:nvPr/>
          </p:nvSpPr>
          <p:spPr>
            <a:xfrm>
              <a:off x="1697104" y="2554260"/>
              <a:ext cx="686898" cy="1030347"/>
            </a:xfrm>
            <a:prstGeom prst="rect">
              <a:avLst/>
            </a:prstGeom>
            <a:blipFill rotWithShape="1">
              <a:blip r:embed="rId9">
                <a:alphaModFix/>
              </a:blip>
              <a:stretch>
                <a:fillRect l="-24998" r="-24998"/>
              </a:stretch>
            </a:blip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5221188" y="2696001"/>
              <a:ext cx="3140106" cy="981283"/>
            </a:xfrm>
            <a:prstGeom prst="rect">
              <a:avLst/>
            </a:prstGeom>
            <a:solidFill>
              <a:schemeClr val="lt1">
                <a:alpha val="40000"/>
              </a:schemeClr>
            </a:solidFill>
            <a:ln w="127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txBox="1"/>
            <p:nvPr/>
          </p:nvSpPr>
          <p:spPr>
            <a:xfrm>
              <a:off x="5221188" y="2696001"/>
              <a:ext cx="3140106" cy="981283"/>
            </a:xfrm>
            <a:prstGeom prst="rect">
              <a:avLst/>
            </a:prstGeom>
            <a:noFill/>
            <a:ln>
              <a:noFill/>
            </a:ln>
          </p:spPr>
          <p:txBody>
            <a:bodyPr spcFirstLastPara="1" wrap="square" lIns="664650" tIns="102850" rIns="102850" bIns="102850" anchor="ctr" anchorCtr="0">
              <a:noAutofit/>
            </a:bodyPr>
            <a:lstStyle/>
            <a:p>
              <a:pPr marL="0" marR="0" lvl="0" indent="0" algn="l" rtl="0">
                <a:lnSpc>
                  <a:spcPct val="90000"/>
                </a:lnSpc>
                <a:spcBef>
                  <a:spcPts val="0"/>
                </a:spcBef>
                <a:spcAft>
                  <a:spcPts val="0"/>
                </a:spcAft>
                <a:buClr>
                  <a:schemeClr val="dk1"/>
                </a:buClr>
                <a:buSzPts val="2700"/>
                <a:buFont typeface="Avenir"/>
                <a:buNone/>
              </a:pPr>
              <a:r>
                <a:rPr lang="en-US" sz="2700">
                  <a:solidFill>
                    <a:schemeClr val="dk1"/>
                  </a:solidFill>
                  <a:latin typeface="Avenir"/>
                  <a:ea typeface="Avenir"/>
                  <a:cs typeface="Avenir"/>
                  <a:sym typeface="Avenir"/>
                </a:rPr>
                <a:t>Effective treatments </a:t>
              </a:r>
              <a:endParaRPr/>
            </a:p>
          </p:txBody>
        </p:sp>
        <p:sp>
          <p:nvSpPr>
            <p:cNvPr id="177" name="Google Shape;177;p4"/>
            <p:cNvSpPr/>
            <p:nvPr/>
          </p:nvSpPr>
          <p:spPr>
            <a:xfrm>
              <a:off x="5090351" y="2554260"/>
              <a:ext cx="686898" cy="1030347"/>
            </a:xfrm>
            <a:prstGeom prst="rect">
              <a:avLst/>
            </a:prstGeom>
            <a:blipFill rotWithShape="1">
              <a:blip r:embed="rId10">
                <a:alphaModFix/>
              </a:blip>
              <a:stretch>
                <a:fillRect l="-24998" r="-24998"/>
              </a:stretch>
            </a:blip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6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400"/>
              <a:buFont typeface="Avenir"/>
              <a:buNone/>
            </a:pPr>
            <a:r>
              <a:rPr lang="en-US" sz="4400"/>
              <a:t>Types of disease associated gene modules</a:t>
            </a:r>
            <a:endParaRPr/>
          </a:p>
        </p:txBody>
      </p:sp>
      <p:sp>
        <p:nvSpPr>
          <p:cNvPr id="621" name="Google Shape;621;p64"/>
          <p:cNvSpPr txBox="1">
            <a:spLocks noGrp="1"/>
          </p:cNvSpPr>
          <p:nvPr>
            <p:ph type="body" idx="1"/>
          </p:nvPr>
        </p:nvSpPr>
        <p:spPr>
          <a:xfrm>
            <a:off x="1097280" y="2108201"/>
            <a:ext cx="10058400" cy="534515"/>
          </a:xfrm>
          <a:prstGeom prst="rect">
            <a:avLst/>
          </a:prstGeom>
          <a:noFill/>
          <a:ln>
            <a:noFill/>
          </a:ln>
        </p:spPr>
        <p:txBody>
          <a:bodyPr spcFirstLastPara="1" wrap="square" lIns="0" tIns="45700" rIns="0" bIns="45700" anchor="t" anchorCtr="0">
            <a:normAutofit/>
          </a:bodyPr>
          <a:lstStyle/>
          <a:p>
            <a:pPr marL="91440" lvl="0" indent="-127000" algn="l" rtl="0">
              <a:lnSpc>
                <a:spcPct val="110000"/>
              </a:lnSpc>
              <a:spcBef>
                <a:spcPts val="0"/>
              </a:spcBef>
              <a:spcAft>
                <a:spcPts val="0"/>
              </a:spcAft>
              <a:buSzPts val="2000"/>
              <a:buChar char=" "/>
            </a:pPr>
            <a:r>
              <a:rPr lang="en-US" i="1">
                <a:solidFill>
                  <a:schemeClr val="dk2"/>
                </a:solidFill>
              </a:rPr>
              <a:t>3. Differential co-expression modules </a:t>
            </a:r>
            <a:endParaRPr/>
          </a:p>
          <a:p>
            <a:pPr marL="91440" lvl="0" indent="0" algn="l" rtl="0">
              <a:lnSpc>
                <a:spcPct val="110000"/>
              </a:lnSpc>
              <a:spcBef>
                <a:spcPts val="1400"/>
              </a:spcBef>
              <a:spcAft>
                <a:spcPts val="0"/>
              </a:spcAft>
              <a:buSzPts val="2000"/>
              <a:buNone/>
            </a:pPr>
            <a:endParaRPr/>
          </a:p>
        </p:txBody>
      </p:sp>
      <p:pic>
        <p:nvPicPr>
          <p:cNvPr id="622" name="Google Shape;622;p64"/>
          <p:cNvPicPr preferRelativeResize="0"/>
          <p:nvPr/>
        </p:nvPicPr>
        <p:blipFill rotWithShape="1">
          <a:blip r:embed="rId3">
            <a:alphaModFix/>
          </a:blip>
          <a:srcRect l="37286"/>
          <a:stretch/>
        </p:blipFill>
        <p:spPr>
          <a:xfrm rot="-5400000">
            <a:off x="3302588" y="590384"/>
            <a:ext cx="3012440" cy="7544975"/>
          </a:xfrm>
          <a:prstGeom prst="rect">
            <a:avLst/>
          </a:prstGeom>
          <a:noFill/>
          <a:ln>
            <a:noFill/>
          </a:ln>
        </p:spPr>
      </p:pic>
      <p:sp>
        <p:nvSpPr>
          <p:cNvPr id="623" name="Google Shape;623;p64"/>
          <p:cNvSpPr txBox="1"/>
          <p:nvPr/>
        </p:nvSpPr>
        <p:spPr>
          <a:xfrm>
            <a:off x="6953460" y="2108201"/>
            <a:ext cx="4612193"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venir"/>
                <a:ea typeface="Avenir"/>
                <a:cs typeface="Avenir"/>
                <a:sym typeface="Avenir"/>
              </a:rPr>
              <a:t>Genes are differentially co-expressed in different groups of patients. </a:t>
            </a:r>
            <a:endParaRPr/>
          </a:p>
          <a:p>
            <a:pPr marL="0" marR="0" lvl="0" indent="0" algn="l" rtl="0">
              <a:spcBef>
                <a:spcPts val="0"/>
              </a:spcBef>
              <a:spcAft>
                <a:spcPts val="0"/>
              </a:spcAft>
              <a:buNone/>
            </a:pPr>
            <a:endParaRPr sz="1800">
              <a:solidFill>
                <a:schemeClr val="dk1"/>
              </a:solidFill>
              <a:latin typeface="Avenir"/>
              <a:ea typeface="Avenir"/>
              <a:cs typeface="Avenir"/>
              <a:sym typeface="Avenir"/>
            </a:endParaRPr>
          </a:p>
          <a:p>
            <a:pPr marL="0" marR="0" lvl="0" indent="0" algn="l" rtl="0">
              <a:spcBef>
                <a:spcPts val="0"/>
              </a:spcBef>
              <a:spcAft>
                <a:spcPts val="0"/>
              </a:spcAft>
              <a:buNone/>
            </a:pPr>
            <a:r>
              <a:rPr lang="en-US" sz="1800">
                <a:solidFill>
                  <a:schemeClr val="dk1"/>
                </a:solidFill>
                <a:latin typeface="Avenir"/>
                <a:ea typeface="Avenir"/>
                <a:cs typeface="Avenir"/>
                <a:sym typeface="Avenir"/>
              </a:rPr>
              <a:t>Define signature genes for each group</a:t>
            </a:r>
            <a:endParaRPr/>
          </a:p>
        </p:txBody>
      </p:sp>
      <p:sp>
        <p:nvSpPr>
          <p:cNvPr id="624" name="Google Shape;624;p64"/>
          <p:cNvSpPr txBox="1"/>
          <p:nvPr/>
        </p:nvSpPr>
        <p:spPr>
          <a:xfrm>
            <a:off x="7802167" y="6581001"/>
            <a:ext cx="451495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venir"/>
                <a:ea typeface="Avenir"/>
                <a:cs typeface="Avenir"/>
                <a:sym typeface="Avenir"/>
              </a:rPr>
              <a:t>Gysi, D. M., et al (2020). </a:t>
            </a:r>
            <a:r>
              <a:rPr lang="en-US" sz="1200" i="1">
                <a:solidFill>
                  <a:schemeClr val="dk1"/>
                </a:solidFill>
                <a:latin typeface="Avenir"/>
                <a:ea typeface="Avenir"/>
                <a:cs typeface="Avenir"/>
                <a:sym typeface="Avenir"/>
              </a:rPr>
              <a:t>PLoS ONE</a:t>
            </a:r>
            <a:r>
              <a:rPr lang="en-US" sz="1200">
                <a:solidFill>
                  <a:schemeClr val="dk1"/>
                </a:solidFill>
                <a:latin typeface="Avenir"/>
                <a:ea typeface="Avenir"/>
                <a:cs typeface="Avenir"/>
                <a:sym typeface="Avenir"/>
              </a:rPr>
              <a:t>, </a:t>
            </a:r>
            <a:r>
              <a:rPr lang="en-US" sz="1200" i="1">
                <a:solidFill>
                  <a:schemeClr val="dk1"/>
                </a:solidFill>
                <a:latin typeface="Avenir"/>
                <a:ea typeface="Avenir"/>
                <a:cs typeface="Avenir"/>
                <a:sym typeface="Avenir"/>
              </a:rPr>
              <a:t>15</a:t>
            </a:r>
            <a:r>
              <a:rPr lang="en-US" sz="1200">
                <a:solidFill>
                  <a:schemeClr val="dk1"/>
                </a:solidFill>
                <a:latin typeface="Avenir"/>
                <a:ea typeface="Avenir"/>
                <a:cs typeface="Avenir"/>
                <a:sym typeface="Avenir"/>
              </a:rPr>
              <a:t>(10 October), e0240523</a:t>
            </a:r>
            <a:endParaRPr sz="1200">
              <a:solidFill>
                <a:schemeClr val="dk1"/>
              </a:solidFill>
              <a:latin typeface="Avenir"/>
              <a:ea typeface="Avenir"/>
              <a:cs typeface="Avenir"/>
              <a:sym typeface="Aveni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65"/>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800"/>
              <a:buFont typeface="Avenir"/>
              <a:buNone/>
            </a:pPr>
            <a:r>
              <a:rPr lang="en-US" sz="4800"/>
              <a:t>Drug response associated modules </a:t>
            </a:r>
            <a:endParaRPr/>
          </a:p>
        </p:txBody>
      </p:sp>
      <p:sp>
        <p:nvSpPr>
          <p:cNvPr id="630" name="Google Shape;630;p65"/>
          <p:cNvSpPr txBox="1">
            <a:spLocks noGrp="1"/>
          </p:cNvSpPr>
          <p:nvPr>
            <p:ph type="body" idx="1"/>
          </p:nvPr>
        </p:nvSpPr>
        <p:spPr>
          <a:xfrm>
            <a:off x="1097280" y="2108201"/>
            <a:ext cx="10058400" cy="3760891"/>
          </a:xfrm>
          <a:prstGeom prst="rect">
            <a:avLst/>
          </a:prstGeom>
          <a:noFill/>
          <a:ln>
            <a:noFill/>
          </a:ln>
        </p:spPr>
        <p:txBody>
          <a:bodyPr spcFirstLastPara="1" wrap="square" lIns="0" tIns="45700" rIns="0" bIns="45700" anchor="t" anchorCtr="0">
            <a:normAutofit/>
          </a:bodyPr>
          <a:lstStyle/>
          <a:p>
            <a:pPr marL="384048" lvl="1" indent="-182880" algn="l" rtl="0">
              <a:lnSpc>
                <a:spcPct val="110000"/>
              </a:lnSpc>
              <a:spcBef>
                <a:spcPts val="0"/>
              </a:spcBef>
              <a:spcAft>
                <a:spcPts val="0"/>
              </a:spcAft>
              <a:buClr>
                <a:srgbClr val="3F3F3F"/>
              </a:buClr>
              <a:buSzPts val="2800"/>
              <a:buFont typeface="Arial"/>
              <a:buChar char="•"/>
            </a:pPr>
            <a:r>
              <a:rPr lang="en-US" sz="2800"/>
              <a:t>Understandings drug action in the context of interaction network</a:t>
            </a:r>
            <a:endParaRPr/>
          </a:p>
          <a:p>
            <a:pPr marL="384048" lvl="1" indent="-182880" algn="l" rtl="0">
              <a:lnSpc>
                <a:spcPct val="110000"/>
              </a:lnSpc>
              <a:spcBef>
                <a:spcPts val="600"/>
              </a:spcBef>
              <a:spcAft>
                <a:spcPts val="0"/>
              </a:spcAft>
              <a:buClr>
                <a:srgbClr val="3F3F3F"/>
              </a:buClr>
              <a:buSzPts val="2800"/>
              <a:buFont typeface="Arial"/>
              <a:buChar char="•"/>
            </a:pPr>
            <a:r>
              <a:rPr lang="en-US" sz="2800"/>
              <a:t>Prediction of drug response </a:t>
            </a:r>
            <a:endParaRPr/>
          </a:p>
          <a:p>
            <a:pPr marL="384048" lvl="1" indent="-182880" algn="l" rtl="0">
              <a:lnSpc>
                <a:spcPct val="110000"/>
              </a:lnSpc>
              <a:spcBef>
                <a:spcPts val="600"/>
              </a:spcBef>
              <a:spcAft>
                <a:spcPts val="0"/>
              </a:spcAft>
              <a:buClr>
                <a:srgbClr val="3F3F3F"/>
              </a:buClr>
              <a:buSzPts val="2800"/>
              <a:buFont typeface="Arial"/>
              <a:buChar char="•"/>
            </a:pPr>
            <a:r>
              <a:rPr lang="en-US" sz="2800"/>
              <a:t>Prediction of drug interactions </a:t>
            </a:r>
            <a:endParaRPr/>
          </a:p>
          <a:p>
            <a:pPr marL="0" lvl="0" indent="0" algn="l" rtl="0">
              <a:lnSpc>
                <a:spcPct val="110000"/>
              </a:lnSpc>
              <a:spcBef>
                <a:spcPts val="1600"/>
              </a:spcBef>
              <a:spcAft>
                <a:spcPts val="0"/>
              </a:spcAft>
              <a:buSzPts val="2000"/>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66"/>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800"/>
              <a:buFont typeface="Avenir"/>
              <a:buNone/>
            </a:pPr>
            <a:r>
              <a:rPr lang="en-US" sz="4800"/>
              <a:t>Drug response associated modules </a:t>
            </a:r>
            <a:endParaRPr/>
          </a:p>
        </p:txBody>
      </p:sp>
      <p:pic>
        <p:nvPicPr>
          <p:cNvPr id="636" name="Google Shape;636;p66" descr="Diagram, schematic&#10;&#10;Description automatically generated"/>
          <p:cNvPicPr preferRelativeResize="0">
            <a:picLocks noGrp="1"/>
          </p:cNvPicPr>
          <p:nvPr>
            <p:ph type="body" idx="1"/>
          </p:nvPr>
        </p:nvPicPr>
        <p:blipFill rotWithShape="1">
          <a:blip r:embed="rId3">
            <a:alphaModFix/>
          </a:blip>
          <a:srcRect/>
          <a:stretch/>
        </p:blipFill>
        <p:spPr>
          <a:xfrm>
            <a:off x="3875934" y="1979083"/>
            <a:ext cx="4655116" cy="465511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655" name="Google Shape;655;p69"/>
          <p:cNvPicPr preferRelativeResize="0"/>
          <p:nvPr/>
        </p:nvPicPr>
        <p:blipFill rotWithShape="1">
          <a:blip r:embed="rId3">
            <a:alphaModFix/>
          </a:blip>
          <a:srcRect/>
          <a:stretch/>
        </p:blipFill>
        <p:spPr>
          <a:xfrm>
            <a:off x="2123456" y="2154811"/>
            <a:ext cx="5104728" cy="4703189"/>
          </a:xfrm>
          <a:prstGeom prst="rect">
            <a:avLst/>
          </a:prstGeom>
          <a:noFill/>
          <a:ln>
            <a:noFill/>
          </a:ln>
        </p:spPr>
      </p:pic>
      <p:sp>
        <p:nvSpPr>
          <p:cNvPr id="656" name="Google Shape;656;p69"/>
          <p:cNvSpPr txBox="1"/>
          <p:nvPr/>
        </p:nvSpPr>
        <p:spPr>
          <a:xfrm>
            <a:off x="7451945" y="3901082"/>
            <a:ext cx="2156481"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venir"/>
                <a:ea typeface="Avenir"/>
                <a:cs typeface="Avenir"/>
                <a:sym typeface="Avenir"/>
              </a:rPr>
              <a:t>Proteins targeted by SARS-CoV-2 form a large connected component</a:t>
            </a:r>
            <a:endParaRPr/>
          </a:p>
        </p:txBody>
      </p:sp>
      <p:sp>
        <p:nvSpPr>
          <p:cNvPr id="657" name="Google Shape;657;p69"/>
          <p:cNvSpPr txBox="1"/>
          <p:nvPr/>
        </p:nvSpPr>
        <p:spPr>
          <a:xfrm>
            <a:off x="7381148" y="2666415"/>
            <a:ext cx="279328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0000"/>
                </a:solidFill>
                <a:latin typeface="Avenir"/>
                <a:ea typeface="Avenir"/>
                <a:cs typeface="Avenir"/>
                <a:sym typeface="Avenir"/>
              </a:rPr>
              <a:t>Importance of tissue specificity!</a:t>
            </a:r>
            <a:endParaRPr/>
          </a:p>
        </p:txBody>
      </p:sp>
      <p:cxnSp>
        <p:nvCxnSpPr>
          <p:cNvPr id="658" name="Google Shape;658;p69"/>
          <p:cNvCxnSpPr/>
          <p:nvPr/>
        </p:nvCxnSpPr>
        <p:spPr>
          <a:xfrm rot="10800000">
            <a:off x="6575554" y="2696537"/>
            <a:ext cx="876391" cy="332049"/>
          </a:xfrm>
          <a:prstGeom prst="straightConnector1">
            <a:avLst/>
          </a:prstGeom>
          <a:solidFill>
            <a:schemeClr val="accent1"/>
          </a:solidFill>
          <a:ln w="9525" cap="flat" cmpd="sng">
            <a:solidFill>
              <a:srgbClr val="FF0000"/>
            </a:solidFill>
            <a:prstDash val="solid"/>
            <a:round/>
            <a:headEnd type="none" w="sm" len="sm"/>
            <a:tailEnd type="triangle" w="med" len="med"/>
          </a:ln>
        </p:spPr>
      </p:cxnSp>
      <p:sp>
        <p:nvSpPr>
          <p:cNvPr id="659" name="Google Shape;659;p69"/>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800"/>
              <a:buFont typeface="Avenir"/>
              <a:buNone/>
            </a:pPr>
            <a:r>
              <a:rPr lang="en-US" sz="4800"/>
              <a:t>Host-pathogen interaction networks modules</a:t>
            </a:r>
            <a:endParaRPr/>
          </a:p>
        </p:txBody>
      </p:sp>
      <p:sp>
        <p:nvSpPr>
          <p:cNvPr id="660" name="Google Shape;660;p69"/>
          <p:cNvSpPr txBox="1">
            <a:spLocks noGrp="1"/>
          </p:cNvSpPr>
          <p:nvPr>
            <p:ph type="body" idx="1"/>
          </p:nvPr>
        </p:nvSpPr>
        <p:spPr>
          <a:xfrm>
            <a:off x="1097280" y="2108201"/>
            <a:ext cx="10058400" cy="3760891"/>
          </a:xfrm>
          <a:prstGeom prst="rect">
            <a:avLst/>
          </a:prstGeom>
          <a:noFill/>
          <a:ln>
            <a:noFill/>
          </a:ln>
        </p:spPr>
        <p:txBody>
          <a:bodyPr spcFirstLastPara="1" wrap="square" lIns="0" tIns="45700" rIns="0" bIns="45700" anchor="t" anchorCtr="0">
            <a:normAutofit/>
          </a:bodyPr>
          <a:lstStyle/>
          <a:p>
            <a:pPr marL="91440" lvl="0" indent="-127000" algn="l" rtl="0">
              <a:lnSpc>
                <a:spcPct val="110000"/>
              </a:lnSpc>
              <a:spcBef>
                <a:spcPts val="0"/>
              </a:spcBef>
              <a:spcAft>
                <a:spcPts val="0"/>
              </a:spcAft>
              <a:buSzPts val="2000"/>
              <a:buChar char=" "/>
            </a:pPr>
            <a:r>
              <a:rPr lang="en-US"/>
              <a:t>Key for understanding infections microbial diseases  and developing antimicrobial drugs</a:t>
            </a:r>
            <a:endParaRPr/>
          </a:p>
        </p:txBody>
      </p:sp>
      <p:sp>
        <p:nvSpPr>
          <p:cNvPr id="661" name="Google Shape;661;p69"/>
          <p:cNvSpPr txBox="1"/>
          <p:nvPr/>
        </p:nvSpPr>
        <p:spPr>
          <a:xfrm>
            <a:off x="10147199" y="6587387"/>
            <a:ext cx="20169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venir"/>
                <a:ea typeface="Avenir"/>
                <a:cs typeface="Avenir"/>
                <a:sym typeface="Avenir"/>
              </a:rPr>
              <a:t>Gysi, DM et. al PNAS 2021</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7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800"/>
              <a:buFont typeface="Avenir"/>
              <a:buNone/>
            </a:pPr>
            <a:r>
              <a:rPr lang="en-US" sz="4800"/>
              <a:t>Patient Similarity network </a:t>
            </a:r>
            <a:endParaRPr/>
          </a:p>
        </p:txBody>
      </p:sp>
      <p:pic>
        <p:nvPicPr>
          <p:cNvPr id="667" name="Google Shape;667;p71"/>
          <p:cNvPicPr preferRelativeResize="0">
            <a:picLocks noGrp="1"/>
          </p:cNvPicPr>
          <p:nvPr>
            <p:ph type="body" idx="1"/>
          </p:nvPr>
        </p:nvPicPr>
        <p:blipFill rotWithShape="1">
          <a:blip r:embed="rId3">
            <a:alphaModFix/>
          </a:blip>
          <a:srcRect/>
          <a:stretch/>
        </p:blipFill>
        <p:spPr>
          <a:xfrm>
            <a:off x="1493895" y="2120900"/>
            <a:ext cx="3846398" cy="3748088"/>
          </a:xfrm>
          <a:prstGeom prst="rect">
            <a:avLst/>
          </a:prstGeom>
          <a:noFill/>
          <a:ln>
            <a:noFill/>
          </a:ln>
        </p:spPr>
      </p:pic>
      <p:sp>
        <p:nvSpPr>
          <p:cNvPr id="668" name="Google Shape;668;p71"/>
          <p:cNvSpPr txBox="1">
            <a:spLocks noGrp="1"/>
          </p:cNvSpPr>
          <p:nvPr>
            <p:ph type="body" idx="2"/>
          </p:nvPr>
        </p:nvSpPr>
        <p:spPr>
          <a:xfrm>
            <a:off x="6515944" y="2120900"/>
            <a:ext cx="4639736" cy="3748194"/>
          </a:xfrm>
          <a:prstGeom prst="rect">
            <a:avLst/>
          </a:prstGeom>
          <a:noFill/>
          <a:ln>
            <a:noFill/>
          </a:ln>
        </p:spPr>
        <p:txBody>
          <a:bodyPr spcFirstLastPara="1" wrap="square" lIns="0" tIns="45700" rIns="0" bIns="45700" anchor="t" anchorCtr="0">
            <a:normAutofit/>
          </a:bodyPr>
          <a:lstStyle/>
          <a:p>
            <a:pPr marL="91440" lvl="0" indent="-127000" algn="l" rtl="0">
              <a:lnSpc>
                <a:spcPct val="110000"/>
              </a:lnSpc>
              <a:spcBef>
                <a:spcPts val="0"/>
              </a:spcBef>
              <a:spcAft>
                <a:spcPts val="0"/>
              </a:spcAft>
              <a:buSzPts val="2000"/>
              <a:buChar char=" "/>
            </a:pPr>
            <a:r>
              <a:rPr lang="en-US"/>
              <a:t>Motivation:</a:t>
            </a:r>
            <a:endParaRPr/>
          </a:p>
          <a:p>
            <a:pPr marL="285750" lvl="0" indent="-285750" algn="l" rtl="0">
              <a:lnSpc>
                <a:spcPct val="110000"/>
              </a:lnSpc>
              <a:spcBef>
                <a:spcPts val="1400"/>
              </a:spcBef>
              <a:spcAft>
                <a:spcPts val="0"/>
              </a:spcAft>
              <a:buSzPts val="2000"/>
              <a:buFont typeface="Arial"/>
              <a:buChar char="•"/>
            </a:pPr>
            <a:r>
              <a:rPr lang="en-US"/>
              <a:t>Disease  subtyping </a:t>
            </a:r>
            <a:endParaRPr/>
          </a:p>
          <a:p>
            <a:pPr marL="285750" lvl="0" indent="-285750" algn="l" rtl="0">
              <a:lnSpc>
                <a:spcPct val="110000"/>
              </a:lnSpc>
              <a:spcBef>
                <a:spcPts val="1400"/>
              </a:spcBef>
              <a:spcAft>
                <a:spcPts val="0"/>
              </a:spcAft>
              <a:buSzPts val="2000"/>
              <a:buFont typeface="Arial"/>
              <a:buChar char="•"/>
            </a:pPr>
            <a:r>
              <a:rPr lang="en-US"/>
              <a:t>Understanding features driving disease similarity  </a:t>
            </a:r>
            <a:endParaRPr/>
          </a:p>
          <a:p>
            <a:pPr marL="91440" lvl="0" indent="0" algn="l" rtl="0">
              <a:lnSpc>
                <a:spcPct val="110000"/>
              </a:lnSpc>
              <a:spcBef>
                <a:spcPts val="1400"/>
              </a:spcBef>
              <a:spcAft>
                <a:spcPts val="0"/>
              </a:spcAft>
              <a:buSzPts val="2000"/>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72"/>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dk1"/>
              </a:buClr>
              <a:buSzPts val="4800"/>
              <a:buFont typeface="Arial"/>
              <a:buNone/>
            </a:pPr>
            <a:r>
              <a:rPr lang="en-US" sz="4800" b="1" i="0" u="none" strike="noStrike" cap="none">
                <a:solidFill>
                  <a:schemeClr val="dk1"/>
                </a:solidFill>
                <a:latin typeface="Arial"/>
                <a:ea typeface="Arial"/>
                <a:cs typeface="Arial"/>
                <a:sym typeface="Arial"/>
              </a:rPr>
              <a:t>Patient Similarity network </a:t>
            </a:r>
            <a:endParaRPr sz="4800" b="1" i="0" u="none" strike="noStrike" cap="none">
              <a:solidFill>
                <a:schemeClr val="dk1"/>
              </a:solidFill>
              <a:latin typeface="Avenir"/>
              <a:ea typeface="Avenir"/>
              <a:cs typeface="Avenir"/>
              <a:sym typeface="Avenir"/>
            </a:endParaRPr>
          </a:p>
        </p:txBody>
      </p:sp>
      <p:pic>
        <p:nvPicPr>
          <p:cNvPr id="675" name="Google Shape;675;p72"/>
          <p:cNvPicPr preferRelativeResize="0">
            <a:picLocks noGrp="1"/>
          </p:cNvPicPr>
          <p:nvPr>
            <p:ph type="body" idx="1"/>
          </p:nvPr>
        </p:nvPicPr>
        <p:blipFill rotWithShape="1">
          <a:blip r:embed="rId3">
            <a:alphaModFix/>
          </a:blip>
          <a:srcRect/>
          <a:stretch/>
        </p:blipFill>
        <p:spPr>
          <a:xfrm>
            <a:off x="503381" y="1928409"/>
            <a:ext cx="5925127" cy="4463155"/>
          </a:xfrm>
          <a:prstGeom prst="rect">
            <a:avLst/>
          </a:prstGeom>
          <a:noFill/>
          <a:ln>
            <a:noFill/>
          </a:ln>
        </p:spPr>
      </p:pic>
      <p:sp>
        <p:nvSpPr>
          <p:cNvPr id="676" name="Google Shape;676;p72"/>
          <p:cNvSpPr txBox="1">
            <a:spLocks noGrp="1"/>
          </p:cNvSpPr>
          <p:nvPr>
            <p:ph type="body" idx="2"/>
          </p:nvPr>
        </p:nvSpPr>
        <p:spPr>
          <a:xfrm>
            <a:off x="6515944" y="2120900"/>
            <a:ext cx="4639736" cy="1450757"/>
          </a:xfrm>
          <a:prstGeom prst="rect">
            <a:avLst/>
          </a:prstGeom>
          <a:noFill/>
          <a:ln>
            <a:noFill/>
          </a:ln>
        </p:spPr>
        <p:txBody>
          <a:bodyPr spcFirstLastPara="1" wrap="square" lIns="0" tIns="45700" rIns="0" bIns="45700" anchor="t" anchorCtr="0">
            <a:normAutofit/>
          </a:bodyPr>
          <a:lstStyle/>
          <a:p>
            <a:pPr marL="91440" lvl="0" indent="-127000" algn="l" rtl="0">
              <a:lnSpc>
                <a:spcPct val="110000"/>
              </a:lnSpc>
              <a:spcBef>
                <a:spcPts val="0"/>
              </a:spcBef>
              <a:spcAft>
                <a:spcPts val="0"/>
              </a:spcAft>
              <a:buSzPts val="2000"/>
              <a:buChar char=" "/>
            </a:pPr>
            <a:r>
              <a:rPr lang="en-US"/>
              <a:t>Using patient similarity network and hierarchical topic model  for disease subtyping and defining features driving the subtyping </a:t>
            </a:r>
            <a:endParaRPr/>
          </a:p>
        </p:txBody>
      </p:sp>
      <p:sp>
        <p:nvSpPr>
          <p:cNvPr id="677" name="Google Shape;677;p72"/>
          <p:cNvSpPr txBox="1">
            <a:spLocks noGrp="1"/>
          </p:cNvSpPr>
          <p:nvPr>
            <p:ph type="ftr" idx="11"/>
          </p:nvPr>
        </p:nvSpPr>
        <p:spPr>
          <a:xfrm>
            <a:off x="5366544" y="6492875"/>
            <a:ext cx="6818262"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1200"/>
              <a:buFont typeface="Arial"/>
              <a:buNone/>
            </a:pPr>
            <a:r>
              <a:rPr lang="en-US" sz="1200" b="0" i="0" u="none" cap="none">
                <a:solidFill>
                  <a:schemeClr val="dk1"/>
                </a:solidFill>
                <a:latin typeface="Avenir"/>
                <a:ea typeface="Avenir"/>
                <a:cs typeface="Avenir"/>
                <a:sym typeface="Avenir"/>
              </a:rPr>
              <a:t>CHE ET. AL. NUCLEIC ACIDS RES, VOLUME 41, ISSUE 17, 1 SEPTEMBER 2013</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73"/>
          <p:cNvSpPr txBox="1"/>
          <p:nvPr/>
        </p:nvSpPr>
        <p:spPr>
          <a:xfrm>
            <a:off x="9746357" y="6581001"/>
            <a:ext cx="252190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venir"/>
                <a:ea typeface="Avenir"/>
                <a:cs typeface="Avenir"/>
                <a:sym typeface="Avenir"/>
              </a:rPr>
              <a:t>Wang et. al Nature Methods 2014</a:t>
            </a:r>
            <a:endParaRPr sz="1200">
              <a:solidFill>
                <a:schemeClr val="dk1"/>
              </a:solidFill>
              <a:latin typeface="Avenir"/>
              <a:ea typeface="Avenir"/>
              <a:cs typeface="Avenir"/>
              <a:sym typeface="Avenir"/>
            </a:endParaRPr>
          </a:p>
        </p:txBody>
      </p:sp>
      <p:sp>
        <p:nvSpPr>
          <p:cNvPr id="683" name="Google Shape;683;p7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700"/>
              <a:buFont typeface="Avenir"/>
              <a:buNone/>
            </a:pPr>
            <a:r>
              <a:rPr lang="en-US"/>
              <a:t>Patient similarity  network  using similarity network fusion </a:t>
            </a:r>
            <a:endParaRPr/>
          </a:p>
        </p:txBody>
      </p:sp>
      <p:pic>
        <p:nvPicPr>
          <p:cNvPr id="684" name="Google Shape;684;p73" descr="Figure 1"/>
          <p:cNvPicPr preferRelativeResize="0">
            <a:picLocks noGrp="1"/>
          </p:cNvPicPr>
          <p:nvPr>
            <p:ph type="body" idx="1"/>
          </p:nvPr>
        </p:nvPicPr>
        <p:blipFill rotWithShape="1">
          <a:blip r:embed="rId3">
            <a:alphaModFix/>
          </a:blip>
          <a:srcRect/>
          <a:stretch/>
        </p:blipFill>
        <p:spPr>
          <a:xfrm>
            <a:off x="1096963" y="2283456"/>
            <a:ext cx="10058400" cy="341027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75"/>
          <p:cNvSpPr txBox="1">
            <a:spLocks noGrp="1"/>
          </p:cNvSpPr>
          <p:nvPr>
            <p:ph type="title"/>
          </p:nvPr>
        </p:nvSpPr>
        <p:spPr>
          <a:xfrm>
            <a:off x="1097280" y="286603"/>
            <a:ext cx="10058400" cy="1450757"/>
          </a:xfrm>
          <a:prstGeom prst="rect">
            <a:avLst/>
          </a:prstGeom>
          <a:noFill/>
          <a:ln>
            <a:noFill/>
          </a:ln>
        </p:spPr>
        <p:txBody>
          <a:bodyPr spcFirstLastPara="1" wrap="square" lIns="121900" tIns="121900" rIns="121900" bIns="121900" anchor="b" anchorCtr="0">
            <a:normAutofit/>
          </a:bodyPr>
          <a:lstStyle/>
          <a:p>
            <a:pPr marL="0" lvl="0" indent="0" algn="l" rtl="0">
              <a:lnSpc>
                <a:spcPct val="90000"/>
              </a:lnSpc>
              <a:spcBef>
                <a:spcPts val="0"/>
              </a:spcBef>
              <a:spcAft>
                <a:spcPts val="0"/>
              </a:spcAft>
              <a:buClr>
                <a:srgbClr val="3F3F3F"/>
              </a:buClr>
              <a:buSzPts val="4700"/>
              <a:buFont typeface="Avenir"/>
              <a:buNone/>
            </a:pPr>
            <a:r>
              <a:rPr lang="en-US"/>
              <a:t>Disease Comorbidity</a:t>
            </a:r>
            <a:endParaRPr/>
          </a:p>
        </p:txBody>
      </p:sp>
      <p:sp>
        <p:nvSpPr>
          <p:cNvPr id="699" name="Google Shape;699;p75"/>
          <p:cNvSpPr txBox="1">
            <a:spLocks noGrp="1"/>
          </p:cNvSpPr>
          <p:nvPr>
            <p:ph type="body" idx="1"/>
          </p:nvPr>
        </p:nvSpPr>
        <p:spPr>
          <a:xfrm>
            <a:off x="1097280" y="2108201"/>
            <a:ext cx="10058400" cy="3760891"/>
          </a:xfrm>
          <a:prstGeom prst="rect">
            <a:avLst/>
          </a:prstGeom>
          <a:noFill/>
          <a:ln>
            <a:noFill/>
          </a:ln>
        </p:spPr>
        <p:txBody>
          <a:bodyPr spcFirstLastPara="1" wrap="square" lIns="121900" tIns="121900" rIns="121900" bIns="121900" anchor="t" anchorCtr="0">
            <a:normAutofit/>
          </a:bodyPr>
          <a:lstStyle/>
          <a:p>
            <a:pPr marL="0" lvl="0" indent="0" algn="l" rtl="0">
              <a:lnSpc>
                <a:spcPct val="110000"/>
              </a:lnSpc>
              <a:spcBef>
                <a:spcPts val="1200"/>
              </a:spcBef>
              <a:spcAft>
                <a:spcPts val="0"/>
              </a:spcAft>
              <a:buSzPts val="2000"/>
              <a:buNone/>
            </a:pPr>
            <a:r>
              <a:rPr lang="en-US"/>
              <a:t>Diseases similar to one another are located in similar neighbourhoods in the PPI, this can help us understand: </a:t>
            </a:r>
            <a:endParaRPr/>
          </a:p>
          <a:p>
            <a:pPr marL="0" lvl="0" indent="0" algn="l" rtl="0">
              <a:lnSpc>
                <a:spcPct val="110000"/>
              </a:lnSpc>
              <a:spcBef>
                <a:spcPts val="1800"/>
              </a:spcBef>
              <a:spcAft>
                <a:spcPts val="0"/>
              </a:spcAft>
              <a:buSzPts val="2000"/>
              <a:buNone/>
            </a:pPr>
            <a:r>
              <a:rPr lang="en-US"/>
              <a:t>	Disease Progression</a:t>
            </a:r>
            <a:endParaRPr/>
          </a:p>
          <a:p>
            <a:pPr marL="0" lvl="0" indent="0" algn="l" rtl="0">
              <a:lnSpc>
                <a:spcPct val="110000"/>
              </a:lnSpc>
              <a:spcBef>
                <a:spcPts val="1800"/>
              </a:spcBef>
              <a:spcAft>
                <a:spcPts val="0"/>
              </a:spcAft>
              <a:buSzPts val="2000"/>
              <a:buNone/>
            </a:pPr>
            <a:r>
              <a:rPr lang="en-US"/>
              <a:t>	Disease Comorbidity</a:t>
            </a:r>
            <a:endParaRPr/>
          </a:p>
          <a:p>
            <a:pPr marL="0" lvl="0" indent="0" algn="l" rtl="0">
              <a:lnSpc>
                <a:spcPct val="110000"/>
              </a:lnSpc>
              <a:spcBef>
                <a:spcPts val="1800"/>
              </a:spcBef>
              <a:spcAft>
                <a:spcPts val="1600"/>
              </a:spcAft>
              <a:buSzPts val="2000"/>
              <a:buNone/>
            </a:pPr>
            <a:r>
              <a:rPr lang="en-US"/>
              <a:t>	Treatment sharing / drug repurposing</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pic>
        <p:nvPicPr>
          <p:cNvPr id="704" name="Google Shape;704;p76"/>
          <p:cNvPicPr preferRelativeResize="0"/>
          <p:nvPr/>
        </p:nvPicPr>
        <p:blipFill rotWithShape="1">
          <a:blip r:embed="rId3">
            <a:alphaModFix/>
          </a:blip>
          <a:srcRect/>
          <a:stretch/>
        </p:blipFill>
        <p:spPr>
          <a:xfrm>
            <a:off x="-356500" y="-200532"/>
            <a:ext cx="12905000" cy="7259063"/>
          </a:xfrm>
          <a:prstGeom prst="rect">
            <a:avLst/>
          </a:prstGeom>
          <a:noFill/>
          <a:ln>
            <a:noFill/>
          </a:ln>
        </p:spPr>
      </p:pic>
      <p:sp>
        <p:nvSpPr>
          <p:cNvPr id="705" name="Google Shape;705;p76"/>
          <p:cNvSpPr txBox="1"/>
          <p:nvPr/>
        </p:nvSpPr>
        <p:spPr>
          <a:xfrm>
            <a:off x="9939157" y="6538912"/>
            <a:ext cx="218758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venir"/>
                <a:ea typeface="Avenir"/>
                <a:cs typeface="Avenir"/>
                <a:sym typeface="Avenir"/>
              </a:rPr>
              <a:t>Menche et al, Science. 2015. </a:t>
            </a:r>
            <a:endParaRPr/>
          </a:p>
        </p:txBody>
      </p:sp>
      <p:sp>
        <p:nvSpPr>
          <p:cNvPr id="706" name="Google Shape;706;p76"/>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04"/>
                                        </p:tgtEl>
                                        <p:attrNameLst>
                                          <p:attrName>style.visibility</p:attrName>
                                        </p:attrNameLst>
                                      </p:cBhvr>
                                      <p:to>
                                        <p:strVal val="visible"/>
                                      </p:to>
                                    </p:set>
                                    <p:animEffect transition="in" filter="fade">
                                      <p:cBhvr>
                                        <p:cTn id="7" dur="5000"/>
                                        <p:tgtEl>
                                          <p:spTgt spid="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77"/>
          <p:cNvSpPr txBox="1"/>
          <p:nvPr/>
        </p:nvSpPr>
        <p:spPr>
          <a:xfrm>
            <a:off x="8696598" y="6314133"/>
            <a:ext cx="2657202"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chemeClr val="dk1"/>
                </a:solidFill>
                <a:latin typeface="Avenir"/>
                <a:ea typeface="Avenir"/>
                <a:cs typeface="Avenir"/>
                <a:sym typeface="Avenir"/>
              </a:rPr>
              <a:t>Gulbahce, PLoS Comput Biol. 2012.</a:t>
            </a:r>
            <a:endParaRPr/>
          </a:p>
          <a:p>
            <a:pPr marL="0" marR="0" lvl="0" indent="0" algn="r" rtl="0">
              <a:spcBef>
                <a:spcPts val="0"/>
              </a:spcBef>
              <a:spcAft>
                <a:spcPts val="0"/>
              </a:spcAft>
              <a:buNone/>
            </a:pPr>
            <a:r>
              <a:rPr lang="en-US" sz="1200">
                <a:solidFill>
                  <a:schemeClr val="dk1"/>
                </a:solidFill>
                <a:latin typeface="Avenir"/>
                <a:ea typeface="Avenir"/>
                <a:cs typeface="Avenir"/>
                <a:sym typeface="Avenir"/>
              </a:rPr>
              <a:t>Menche, Science. 2015. </a:t>
            </a:r>
            <a:endParaRPr/>
          </a:p>
        </p:txBody>
      </p:sp>
      <p:sp>
        <p:nvSpPr>
          <p:cNvPr id="713" name="Google Shape;713;p77"/>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700"/>
              <a:buFont typeface="Avenir"/>
              <a:buNone/>
            </a:pPr>
            <a:r>
              <a:rPr lang="en-US"/>
              <a:t>Comorbidity</a:t>
            </a:r>
            <a:endParaRPr/>
          </a:p>
        </p:txBody>
      </p:sp>
      <p:sp>
        <p:nvSpPr>
          <p:cNvPr id="714" name="Google Shape;714;p77"/>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II EMECD</a:t>
            </a:r>
            <a:endParaRPr/>
          </a:p>
        </p:txBody>
      </p:sp>
      <p:pic>
        <p:nvPicPr>
          <p:cNvPr id="715" name="Google Shape;715;p77" descr="A close up of a map&#10;&#10;Description automatically generated"/>
          <p:cNvPicPr preferRelativeResize="0">
            <a:picLocks noGrp="1"/>
          </p:cNvPicPr>
          <p:nvPr>
            <p:ph type="body" idx="1"/>
          </p:nvPr>
        </p:nvPicPr>
        <p:blipFill rotWithShape="1">
          <a:blip r:embed="rId3">
            <a:alphaModFix/>
          </a:blip>
          <a:srcRect/>
          <a:stretch/>
        </p:blipFill>
        <p:spPr>
          <a:xfrm>
            <a:off x="298277" y="2120899"/>
            <a:ext cx="5277716" cy="4581351"/>
          </a:xfrm>
          <a:prstGeom prst="rect">
            <a:avLst/>
          </a:prstGeom>
          <a:noFill/>
          <a:ln>
            <a:noFill/>
          </a:ln>
        </p:spPr>
      </p:pic>
      <p:grpSp>
        <p:nvGrpSpPr>
          <p:cNvPr id="716" name="Google Shape;716;p77"/>
          <p:cNvGrpSpPr/>
          <p:nvPr/>
        </p:nvGrpSpPr>
        <p:grpSpPr>
          <a:xfrm>
            <a:off x="6516688" y="2122730"/>
            <a:ext cx="4638675" cy="3744427"/>
            <a:chOff x="0" y="1830"/>
            <a:chExt cx="4638675" cy="3744427"/>
          </a:xfrm>
        </p:grpSpPr>
        <p:cxnSp>
          <p:nvCxnSpPr>
            <p:cNvPr id="717" name="Google Shape;717;p77"/>
            <p:cNvCxnSpPr/>
            <p:nvPr/>
          </p:nvCxnSpPr>
          <p:spPr>
            <a:xfrm>
              <a:off x="0" y="1830"/>
              <a:ext cx="4638675" cy="0"/>
            </a:xfrm>
            <a:prstGeom prst="straightConnector1">
              <a:avLst/>
            </a:prstGeom>
            <a:solidFill>
              <a:schemeClr val="accent1"/>
            </a:solidFill>
            <a:ln w="15875" cap="flat" cmpd="sng">
              <a:solidFill>
                <a:schemeClr val="accent1"/>
              </a:solidFill>
              <a:prstDash val="solid"/>
              <a:round/>
              <a:headEnd type="none" w="sm" len="sm"/>
              <a:tailEnd type="none" w="sm" len="sm"/>
            </a:ln>
          </p:spPr>
        </p:cxnSp>
        <p:sp>
          <p:nvSpPr>
            <p:cNvPr id="718" name="Google Shape;718;p77"/>
            <p:cNvSpPr/>
            <p:nvPr/>
          </p:nvSpPr>
          <p:spPr>
            <a:xfrm>
              <a:off x="0" y="1830"/>
              <a:ext cx="4638675" cy="124814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77"/>
            <p:cNvSpPr txBox="1"/>
            <p:nvPr/>
          </p:nvSpPr>
          <p:spPr>
            <a:xfrm>
              <a:off x="0" y="1830"/>
              <a:ext cx="4638675" cy="1248142"/>
            </a:xfrm>
            <a:prstGeom prst="rect">
              <a:avLst/>
            </a:prstGeom>
            <a:noFill/>
            <a:ln>
              <a:noFill/>
            </a:ln>
          </p:spPr>
          <p:txBody>
            <a:bodyPr spcFirstLastPara="1" wrap="square" lIns="95250" tIns="95250" rIns="95250" bIns="95250" anchor="t" anchorCtr="0">
              <a:noAutofit/>
            </a:bodyPr>
            <a:lstStyle/>
            <a:p>
              <a:pPr marL="0" marR="0" lvl="0" indent="0" algn="l" rtl="0">
                <a:lnSpc>
                  <a:spcPct val="90000"/>
                </a:lnSpc>
                <a:spcBef>
                  <a:spcPts val="0"/>
                </a:spcBef>
                <a:spcAft>
                  <a:spcPts val="0"/>
                </a:spcAft>
                <a:buClr>
                  <a:schemeClr val="dk1"/>
                </a:buClr>
                <a:buSzPts val="2500"/>
                <a:buFont typeface="Avenir"/>
                <a:buNone/>
              </a:pPr>
              <a:r>
                <a:rPr lang="en-US" sz="2500">
                  <a:solidFill>
                    <a:schemeClr val="dk1"/>
                  </a:solidFill>
                  <a:latin typeface="Avenir"/>
                  <a:ea typeface="Avenir"/>
                  <a:cs typeface="Avenir"/>
                  <a:sym typeface="Avenir"/>
                </a:rPr>
                <a:t>Network overlap of diseases is an indicative of comorbidity</a:t>
              </a:r>
              <a:endParaRPr/>
            </a:p>
          </p:txBody>
        </p:sp>
        <p:cxnSp>
          <p:nvCxnSpPr>
            <p:cNvPr id="720" name="Google Shape;720;p77"/>
            <p:cNvCxnSpPr/>
            <p:nvPr/>
          </p:nvCxnSpPr>
          <p:spPr>
            <a:xfrm>
              <a:off x="0" y="1249972"/>
              <a:ext cx="4638675" cy="0"/>
            </a:xfrm>
            <a:prstGeom prst="straightConnector1">
              <a:avLst/>
            </a:prstGeom>
            <a:solidFill>
              <a:schemeClr val="accent1"/>
            </a:solidFill>
            <a:ln w="15875" cap="flat" cmpd="sng">
              <a:solidFill>
                <a:schemeClr val="accent1"/>
              </a:solidFill>
              <a:prstDash val="solid"/>
              <a:round/>
              <a:headEnd type="none" w="sm" len="sm"/>
              <a:tailEnd type="none" w="sm" len="sm"/>
            </a:ln>
          </p:spPr>
        </p:cxnSp>
        <p:sp>
          <p:nvSpPr>
            <p:cNvPr id="721" name="Google Shape;721;p77"/>
            <p:cNvSpPr/>
            <p:nvPr/>
          </p:nvSpPr>
          <p:spPr>
            <a:xfrm>
              <a:off x="0" y="1249972"/>
              <a:ext cx="4638675" cy="124814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77"/>
            <p:cNvSpPr txBox="1"/>
            <p:nvPr/>
          </p:nvSpPr>
          <p:spPr>
            <a:xfrm>
              <a:off x="0" y="1249972"/>
              <a:ext cx="4638675" cy="1248142"/>
            </a:xfrm>
            <a:prstGeom prst="rect">
              <a:avLst/>
            </a:prstGeom>
            <a:noFill/>
            <a:ln>
              <a:noFill/>
            </a:ln>
          </p:spPr>
          <p:txBody>
            <a:bodyPr spcFirstLastPara="1" wrap="square" lIns="95250" tIns="95250" rIns="95250" bIns="95250" anchor="t" anchorCtr="0">
              <a:noAutofit/>
            </a:bodyPr>
            <a:lstStyle/>
            <a:p>
              <a:pPr marL="0" marR="0" lvl="0" indent="0" algn="l" rtl="0">
                <a:lnSpc>
                  <a:spcPct val="90000"/>
                </a:lnSpc>
                <a:spcBef>
                  <a:spcPts val="0"/>
                </a:spcBef>
                <a:spcAft>
                  <a:spcPts val="0"/>
                </a:spcAft>
                <a:buClr>
                  <a:schemeClr val="dk1"/>
                </a:buClr>
                <a:buSzPts val="2500"/>
                <a:buFont typeface="Avenir"/>
                <a:buNone/>
              </a:pPr>
              <a:r>
                <a:rPr lang="en-US" sz="2500">
                  <a:solidFill>
                    <a:schemeClr val="dk1"/>
                  </a:solidFill>
                  <a:latin typeface="Avenir"/>
                  <a:ea typeface="Avenir"/>
                  <a:cs typeface="Avenir"/>
                  <a:sym typeface="Avenir"/>
                </a:rPr>
                <a:t>Disease similarity can indicate disease progression</a:t>
              </a:r>
              <a:endParaRPr/>
            </a:p>
          </p:txBody>
        </p:sp>
        <p:cxnSp>
          <p:nvCxnSpPr>
            <p:cNvPr id="723" name="Google Shape;723;p77"/>
            <p:cNvCxnSpPr/>
            <p:nvPr/>
          </p:nvCxnSpPr>
          <p:spPr>
            <a:xfrm>
              <a:off x="0" y="2498115"/>
              <a:ext cx="4638675" cy="0"/>
            </a:xfrm>
            <a:prstGeom prst="straightConnector1">
              <a:avLst/>
            </a:prstGeom>
            <a:solidFill>
              <a:schemeClr val="accent1"/>
            </a:solidFill>
            <a:ln w="15875" cap="flat" cmpd="sng">
              <a:solidFill>
                <a:schemeClr val="accent1"/>
              </a:solidFill>
              <a:prstDash val="solid"/>
              <a:round/>
              <a:headEnd type="none" w="sm" len="sm"/>
              <a:tailEnd type="none" w="sm" len="sm"/>
            </a:ln>
          </p:spPr>
        </p:cxnSp>
        <p:sp>
          <p:nvSpPr>
            <p:cNvPr id="724" name="Google Shape;724;p77"/>
            <p:cNvSpPr/>
            <p:nvPr/>
          </p:nvSpPr>
          <p:spPr>
            <a:xfrm>
              <a:off x="0" y="2498115"/>
              <a:ext cx="4638675" cy="124814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77"/>
            <p:cNvSpPr txBox="1"/>
            <p:nvPr/>
          </p:nvSpPr>
          <p:spPr>
            <a:xfrm>
              <a:off x="0" y="2498115"/>
              <a:ext cx="4638675" cy="1248142"/>
            </a:xfrm>
            <a:prstGeom prst="rect">
              <a:avLst/>
            </a:prstGeom>
            <a:noFill/>
            <a:ln>
              <a:noFill/>
            </a:ln>
          </p:spPr>
          <p:txBody>
            <a:bodyPr spcFirstLastPara="1" wrap="square" lIns="95250" tIns="95250" rIns="95250" bIns="95250" anchor="t" anchorCtr="0">
              <a:noAutofit/>
            </a:bodyPr>
            <a:lstStyle/>
            <a:p>
              <a:pPr marL="0" marR="0" lvl="0" indent="0" algn="l" rtl="0">
                <a:lnSpc>
                  <a:spcPct val="90000"/>
                </a:lnSpc>
                <a:spcBef>
                  <a:spcPts val="0"/>
                </a:spcBef>
                <a:spcAft>
                  <a:spcPts val="0"/>
                </a:spcAft>
                <a:buClr>
                  <a:schemeClr val="dk1"/>
                </a:buClr>
                <a:buSzPts val="2500"/>
                <a:buFont typeface="Avenir"/>
                <a:buNone/>
              </a:pPr>
              <a:r>
                <a:rPr lang="en-US" sz="2500">
                  <a:solidFill>
                    <a:schemeClr val="dk1"/>
                  </a:solidFill>
                  <a:latin typeface="Avenir"/>
                  <a:ea typeface="Avenir"/>
                  <a:cs typeface="Avenir"/>
                  <a:sym typeface="Avenir"/>
                </a:rPr>
                <a:t>Diseases with network overlap can share similar drugs/treatments</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5"/>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700"/>
              <a:buFont typeface="Avenir"/>
              <a:buNone/>
            </a:pPr>
            <a:r>
              <a:rPr lang="en-US"/>
              <a:t>Finding disease subtypes</a:t>
            </a:r>
            <a:endParaRPr/>
          </a:p>
        </p:txBody>
      </p:sp>
      <p:sp>
        <p:nvSpPr>
          <p:cNvPr id="183" name="Google Shape;183;p5"/>
          <p:cNvSpPr txBox="1">
            <a:spLocks noGrp="1"/>
          </p:cNvSpPr>
          <p:nvPr>
            <p:ph type="body" idx="1"/>
          </p:nvPr>
        </p:nvSpPr>
        <p:spPr>
          <a:xfrm>
            <a:off x="1097280" y="2120900"/>
            <a:ext cx="4639736" cy="3748193"/>
          </a:xfrm>
          <a:prstGeom prst="rect">
            <a:avLst/>
          </a:prstGeom>
          <a:noFill/>
          <a:ln>
            <a:noFill/>
          </a:ln>
        </p:spPr>
        <p:txBody>
          <a:bodyPr spcFirstLastPara="1" wrap="square" lIns="0" tIns="45700" rIns="0" bIns="45700" anchor="t" anchorCtr="0">
            <a:normAutofit/>
          </a:bodyPr>
          <a:lstStyle/>
          <a:p>
            <a:pPr marL="0" lvl="0" indent="0" algn="l" rtl="0">
              <a:lnSpc>
                <a:spcPct val="110000"/>
              </a:lnSpc>
              <a:spcBef>
                <a:spcPts val="0"/>
              </a:spcBef>
              <a:spcAft>
                <a:spcPts val="0"/>
              </a:spcAft>
              <a:buSzPts val="2000"/>
              <a:buNone/>
            </a:pPr>
            <a:r>
              <a:rPr lang="en-US" b="1"/>
              <a:t>Non-Small Cell Lung Cancer</a:t>
            </a:r>
            <a:endParaRPr/>
          </a:p>
          <a:p>
            <a:pPr marL="201168" lvl="1" indent="0" algn="l" rtl="0">
              <a:lnSpc>
                <a:spcPct val="110000"/>
              </a:lnSpc>
              <a:spcBef>
                <a:spcPts val="200"/>
              </a:spcBef>
              <a:spcAft>
                <a:spcPts val="0"/>
              </a:spcAft>
              <a:buClr>
                <a:srgbClr val="3F3F3F"/>
              </a:buClr>
              <a:buSzPts val="1800"/>
              <a:buNone/>
            </a:pPr>
            <a:endParaRPr/>
          </a:p>
          <a:p>
            <a:pPr marL="384048" lvl="1" indent="-182880" algn="l" rtl="0">
              <a:lnSpc>
                <a:spcPct val="110000"/>
              </a:lnSpc>
              <a:spcBef>
                <a:spcPts val="200"/>
              </a:spcBef>
              <a:spcAft>
                <a:spcPts val="0"/>
              </a:spcAft>
              <a:buClr>
                <a:srgbClr val="3F3F3F"/>
              </a:buClr>
              <a:buSzPts val="1800"/>
              <a:buChar char="◦"/>
            </a:pPr>
            <a:r>
              <a:rPr lang="en-US"/>
              <a:t>Overexpressed genes targeted by specific therapies.   </a:t>
            </a:r>
            <a:endParaRPr/>
          </a:p>
          <a:p>
            <a:pPr marL="384048" lvl="1" indent="-68579" algn="l" rtl="0">
              <a:lnSpc>
                <a:spcPct val="110000"/>
              </a:lnSpc>
              <a:spcBef>
                <a:spcPts val="200"/>
              </a:spcBef>
              <a:spcAft>
                <a:spcPts val="0"/>
              </a:spcAft>
              <a:buClr>
                <a:srgbClr val="3F3F3F"/>
              </a:buClr>
              <a:buSzPts val="1800"/>
              <a:buNone/>
            </a:pPr>
            <a:endParaRPr/>
          </a:p>
          <a:p>
            <a:pPr marL="384048" lvl="1" indent="-182880" algn="l" rtl="0">
              <a:lnSpc>
                <a:spcPct val="110000"/>
              </a:lnSpc>
              <a:spcBef>
                <a:spcPts val="1400"/>
              </a:spcBef>
              <a:spcAft>
                <a:spcPts val="0"/>
              </a:spcAft>
              <a:buClr>
                <a:srgbClr val="3F3F3F"/>
              </a:buClr>
              <a:buSzPts val="1800"/>
              <a:buChar char="◦"/>
            </a:pPr>
            <a:r>
              <a:rPr lang="en-US"/>
              <a:t>Subdividing patients into groups can improve survival and quality of life.</a:t>
            </a:r>
            <a:endParaRPr/>
          </a:p>
          <a:p>
            <a:pPr marL="91440" lvl="0" indent="0" algn="l" rtl="0">
              <a:lnSpc>
                <a:spcPct val="110000"/>
              </a:lnSpc>
              <a:spcBef>
                <a:spcPts val="2400"/>
              </a:spcBef>
              <a:spcAft>
                <a:spcPts val="0"/>
              </a:spcAft>
              <a:buSzPts val="2000"/>
              <a:buNone/>
            </a:pPr>
            <a:endParaRPr/>
          </a:p>
        </p:txBody>
      </p:sp>
      <p:sp>
        <p:nvSpPr>
          <p:cNvPr id="184" name="Google Shape;184;p5"/>
          <p:cNvSpPr txBox="1"/>
          <p:nvPr/>
        </p:nvSpPr>
        <p:spPr>
          <a:xfrm>
            <a:off x="9457597" y="6571397"/>
            <a:ext cx="273440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venir"/>
                <a:ea typeface="Avenir"/>
                <a:cs typeface="Avenir"/>
                <a:sym typeface="Avenir"/>
              </a:rPr>
              <a:t>Schrank, </a:t>
            </a:r>
            <a:r>
              <a:rPr lang="en-US" sz="1200" i="1">
                <a:solidFill>
                  <a:schemeClr val="dk1"/>
                </a:solidFill>
                <a:latin typeface="Avenir"/>
                <a:ea typeface="Avenir"/>
                <a:cs typeface="Avenir"/>
                <a:sym typeface="Avenir"/>
              </a:rPr>
              <a:t>et al.   Cancers</a:t>
            </a:r>
            <a:r>
              <a:rPr lang="en-US" sz="1200">
                <a:solidFill>
                  <a:schemeClr val="dk1"/>
                </a:solidFill>
                <a:latin typeface="Avenir"/>
                <a:ea typeface="Avenir"/>
                <a:cs typeface="Avenir"/>
                <a:sym typeface="Avenir"/>
              </a:rPr>
              <a:t> </a:t>
            </a:r>
            <a:r>
              <a:rPr lang="en-US" sz="1200" b="1">
                <a:solidFill>
                  <a:schemeClr val="dk1"/>
                </a:solidFill>
                <a:latin typeface="Avenir"/>
                <a:ea typeface="Avenir"/>
                <a:cs typeface="Avenir"/>
                <a:sym typeface="Avenir"/>
              </a:rPr>
              <a:t>2018</a:t>
            </a:r>
            <a:r>
              <a:rPr lang="en-US" sz="1200">
                <a:solidFill>
                  <a:schemeClr val="dk1"/>
                </a:solidFill>
                <a:latin typeface="Avenir"/>
                <a:ea typeface="Avenir"/>
                <a:cs typeface="Avenir"/>
                <a:sym typeface="Avenir"/>
              </a:rPr>
              <a:t>, </a:t>
            </a:r>
            <a:r>
              <a:rPr lang="en-US" sz="1200" i="1">
                <a:solidFill>
                  <a:schemeClr val="dk1"/>
                </a:solidFill>
                <a:latin typeface="Avenir"/>
                <a:ea typeface="Avenir"/>
                <a:cs typeface="Avenir"/>
                <a:sym typeface="Avenir"/>
              </a:rPr>
              <a:t>10</a:t>
            </a:r>
            <a:r>
              <a:rPr lang="en-US" sz="1200">
                <a:solidFill>
                  <a:schemeClr val="dk1"/>
                </a:solidFill>
                <a:latin typeface="Avenir"/>
                <a:ea typeface="Avenir"/>
                <a:cs typeface="Avenir"/>
                <a:sym typeface="Avenir"/>
              </a:rPr>
              <a:t>(7).</a:t>
            </a:r>
            <a:endParaRPr sz="1200">
              <a:solidFill>
                <a:schemeClr val="dk1"/>
              </a:solidFill>
              <a:latin typeface="Avenir"/>
              <a:ea typeface="Avenir"/>
              <a:cs typeface="Avenir"/>
              <a:sym typeface="Avenir"/>
            </a:endParaRPr>
          </a:p>
        </p:txBody>
      </p:sp>
      <p:pic>
        <p:nvPicPr>
          <p:cNvPr id="185" name="Google Shape;185;p5"/>
          <p:cNvPicPr preferRelativeResize="0">
            <a:picLocks noGrp="1"/>
          </p:cNvPicPr>
          <p:nvPr>
            <p:ph type="body" idx="2"/>
          </p:nvPr>
        </p:nvPicPr>
        <p:blipFill rotWithShape="1">
          <a:blip r:embed="rId3">
            <a:alphaModFix/>
          </a:blip>
          <a:srcRect/>
          <a:stretch/>
        </p:blipFill>
        <p:spPr>
          <a:xfrm>
            <a:off x="6516688" y="2282621"/>
            <a:ext cx="4638675" cy="3424646"/>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78"/>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700"/>
              <a:buFont typeface="Avenir"/>
              <a:buNone/>
            </a:pPr>
            <a:r>
              <a:rPr lang="en-US"/>
              <a:t>Drug Repurposing</a:t>
            </a:r>
            <a:endParaRPr/>
          </a:p>
        </p:txBody>
      </p:sp>
      <p:grpSp>
        <p:nvGrpSpPr>
          <p:cNvPr id="731" name="Google Shape;731;p78"/>
          <p:cNvGrpSpPr/>
          <p:nvPr/>
        </p:nvGrpSpPr>
        <p:grpSpPr>
          <a:xfrm>
            <a:off x="1097280" y="2108201"/>
            <a:ext cx="10058399" cy="3760891"/>
            <a:chOff x="0" y="0"/>
            <a:chExt cx="10058399" cy="3760891"/>
          </a:xfrm>
        </p:grpSpPr>
        <p:cxnSp>
          <p:nvCxnSpPr>
            <p:cNvPr id="732" name="Google Shape;732;p78"/>
            <p:cNvCxnSpPr/>
            <p:nvPr/>
          </p:nvCxnSpPr>
          <p:spPr>
            <a:xfrm>
              <a:off x="0" y="0"/>
              <a:ext cx="10058399" cy="0"/>
            </a:xfrm>
            <a:prstGeom prst="straightConnector1">
              <a:avLst/>
            </a:prstGeom>
            <a:solidFill>
              <a:schemeClr val="accent1"/>
            </a:solidFill>
            <a:ln w="15875" cap="flat" cmpd="sng">
              <a:solidFill>
                <a:schemeClr val="accent1"/>
              </a:solidFill>
              <a:prstDash val="solid"/>
              <a:round/>
              <a:headEnd type="none" w="sm" len="sm"/>
              <a:tailEnd type="none" w="sm" len="sm"/>
            </a:ln>
          </p:spPr>
        </p:cxnSp>
        <p:sp>
          <p:nvSpPr>
            <p:cNvPr id="733" name="Google Shape;733;p78"/>
            <p:cNvSpPr/>
            <p:nvPr/>
          </p:nvSpPr>
          <p:spPr>
            <a:xfrm>
              <a:off x="0" y="0"/>
              <a:ext cx="3746022" cy="376089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78"/>
            <p:cNvSpPr txBox="1"/>
            <p:nvPr/>
          </p:nvSpPr>
          <p:spPr>
            <a:xfrm>
              <a:off x="0" y="0"/>
              <a:ext cx="3746022" cy="3760891"/>
            </a:xfrm>
            <a:prstGeom prst="rect">
              <a:avLst/>
            </a:prstGeom>
            <a:noFill/>
            <a:ln>
              <a:noFill/>
            </a:ln>
          </p:spPr>
          <p:txBody>
            <a:bodyPr spcFirstLastPara="1" wrap="square" lIns="182875" tIns="182875" rIns="182875" bIns="182875" anchor="t" anchorCtr="0">
              <a:noAutofit/>
            </a:bodyPr>
            <a:lstStyle/>
            <a:p>
              <a:pPr marL="0" marR="0" lvl="0" indent="0" algn="l" rtl="0">
                <a:lnSpc>
                  <a:spcPct val="90000"/>
                </a:lnSpc>
                <a:spcBef>
                  <a:spcPts val="0"/>
                </a:spcBef>
                <a:spcAft>
                  <a:spcPts val="0"/>
                </a:spcAft>
                <a:buClr>
                  <a:schemeClr val="dk1"/>
                </a:buClr>
                <a:buSzPts val="4800"/>
                <a:buFont typeface="Avenir"/>
                <a:buNone/>
              </a:pPr>
              <a:r>
                <a:rPr lang="en-US" sz="4800">
                  <a:solidFill>
                    <a:schemeClr val="dk1"/>
                  </a:solidFill>
                  <a:latin typeface="Avenir"/>
                  <a:ea typeface="Avenir"/>
                  <a:cs typeface="Avenir"/>
                  <a:sym typeface="Avenir"/>
                </a:rPr>
                <a:t>Utilize existing drugs to treat other diseases</a:t>
              </a:r>
              <a:endParaRPr sz="4800">
                <a:solidFill>
                  <a:schemeClr val="dk1"/>
                </a:solidFill>
                <a:latin typeface="Avenir"/>
                <a:ea typeface="Avenir"/>
                <a:cs typeface="Avenir"/>
                <a:sym typeface="Avenir"/>
              </a:endParaRPr>
            </a:p>
          </p:txBody>
        </p:sp>
        <p:sp>
          <p:nvSpPr>
            <p:cNvPr id="735" name="Google Shape;735;p78"/>
            <p:cNvSpPr/>
            <p:nvPr/>
          </p:nvSpPr>
          <p:spPr>
            <a:xfrm>
              <a:off x="3864336" y="87411"/>
              <a:ext cx="6191760" cy="174822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78"/>
            <p:cNvSpPr txBox="1"/>
            <p:nvPr/>
          </p:nvSpPr>
          <p:spPr>
            <a:xfrm>
              <a:off x="3864336" y="87411"/>
              <a:ext cx="6191760" cy="1748226"/>
            </a:xfrm>
            <a:prstGeom prst="rect">
              <a:avLst/>
            </a:prstGeom>
            <a:noFill/>
            <a:ln>
              <a:noFill/>
            </a:ln>
          </p:spPr>
          <p:txBody>
            <a:bodyPr spcFirstLastPara="1" wrap="square" lIns="110475" tIns="110475" rIns="110475" bIns="110475" anchor="t" anchorCtr="0">
              <a:noAutofit/>
            </a:bodyPr>
            <a:lstStyle/>
            <a:p>
              <a:pPr marL="0" marR="0" lvl="0" indent="0" algn="l" rtl="0">
                <a:lnSpc>
                  <a:spcPct val="90000"/>
                </a:lnSpc>
                <a:spcBef>
                  <a:spcPts val="0"/>
                </a:spcBef>
                <a:spcAft>
                  <a:spcPts val="0"/>
                </a:spcAft>
                <a:buClr>
                  <a:schemeClr val="dk1"/>
                </a:buClr>
                <a:buSzPts val="2900"/>
                <a:buFont typeface="Avenir"/>
                <a:buNone/>
              </a:pPr>
              <a:r>
                <a:rPr lang="en-US" sz="2900">
                  <a:solidFill>
                    <a:schemeClr val="dk1"/>
                  </a:solidFill>
                  <a:latin typeface="Avenir"/>
                  <a:ea typeface="Avenir"/>
                  <a:cs typeface="Avenir"/>
                  <a:sym typeface="Avenir"/>
                </a:rPr>
                <a:t>Sildenafil was first approved to treat coronary artery disease (CAD), hypertension and angina pectoris.</a:t>
              </a:r>
              <a:endParaRPr sz="2900">
                <a:solidFill>
                  <a:schemeClr val="dk1"/>
                </a:solidFill>
                <a:latin typeface="Avenir"/>
                <a:ea typeface="Avenir"/>
                <a:cs typeface="Avenir"/>
                <a:sym typeface="Avenir"/>
              </a:endParaRPr>
            </a:p>
          </p:txBody>
        </p:sp>
        <p:cxnSp>
          <p:nvCxnSpPr>
            <p:cNvPr id="737" name="Google Shape;737;p78"/>
            <p:cNvCxnSpPr/>
            <p:nvPr/>
          </p:nvCxnSpPr>
          <p:spPr>
            <a:xfrm>
              <a:off x="3746022" y="1835638"/>
              <a:ext cx="6310074" cy="0"/>
            </a:xfrm>
            <a:prstGeom prst="straightConnector1">
              <a:avLst/>
            </a:prstGeom>
            <a:solidFill>
              <a:schemeClr val="accent1"/>
            </a:solidFill>
            <a:ln w="15875" cap="flat" cmpd="sng">
              <a:solidFill>
                <a:srgbClr val="F4BEB9"/>
              </a:solidFill>
              <a:prstDash val="solid"/>
              <a:round/>
              <a:headEnd type="none" w="sm" len="sm"/>
              <a:tailEnd type="none" w="sm" len="sm"/>
            </a:ln>
          </p:spPr>
        </p:cxnSp>
        <p:sp>
          <p:nvSpPr>
            <p:cNvPr id="738" name="Google Shape;738;p78"/>
            <p:cNvSpPr/>
            <p:nvPr/>
          </p:nvSpPr>
          <p:spPr>
            <a:xfrm>
              <a:off x="3864336" y="1923049"/>
              <a:ext cx="6191760" cy="174822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78"/>
            <p:cNvSpPr txBox="1"/>
            <p:nvPr/>
          </p:nvSpPr>
          <p:spPr>
            <a:xfrm>
              <a:off x="3864336" y="1923049"/>
              <a:ext cx="6191760" cy="1748226"/>
            </a:xfrm>
            <a:prstGeom prst="rect">
              <a:avLst/>
            </a:prstGeom>
            <a:noFill/>
            <a:ln>
              <a:noFill/>
            </a:ln>
          </p:spPr>
          <p:txBody>
            <a:bodyPr spcFirstLastPara="1" wrap="square" lIns="110475" tIns="110475" rIns="110475" bIns="110475" anchor="t" anchorCtr="0">
              <a:noAutofit/>
            </a:bodyPr>
            <a:lstStyle/>
            <a:p>
              <a:pPr marL="0" marR="0" lvl="0" indent="0" algn="l" rtl="0">
                <a:lnSpc>
                  <a:spcPct val="90000"/>
                </a:lnSpc>
                <a:spcBef>
                  <a:spcPts val="0"/>
                </a:spcBef>
                <a:spcAft>
                  <a:spcPts val="0"/>
                </a:spcAft>
                <a:buClr>
                  <a:schemeClr val="dk1"/>
                </a:buClr>
                <a:buSzPts val="2900"/>
                <a:buFont typeface="Avenir"/>
                <a:buNone/>
              </a:pPr>
              <a:r>
                <a:rPr lang="en-US" sz="2900">
                  <a:solidFill>
                    <a:schemeClr val="dk1"/>
                  </a:solidFill>
                  <a:latin typeface="Avenir"/>
                  <a:ea typeface="Avenir"/>
                  <a:cs typeface="Avenir"/>
                  <a:sym typeface="Avenir"/>
                </a:rPr>
                <a:t>Side effects in CT Phase I</a:t>
              </a:r>
              <a:endParaRPr sz="2900">
                <a:solidFill>
                  <a:schemeClr val="dk1"/>
                </a:solidFill>
                <a:latin typeface="Avenir"/>
                <a:ea typeface="Avenir"/>
                <a:cs typeface="Avenir"/>
                <a:sym typeface="Avenir"/>
              </a:endParaRPr>
            </a:p>
          </p:txBody>
        </p:sp>
        <p:cxnSp>
          <p:nvCxnSpPr>
            <p:cNvPr id="740" name="Google Shape;740;p78"/>
            <p:cNvCxnSpPr/>
            <p:nvPr/>
          </p:nvCxnSpPr>
          <p:spPr>
            <a:xfrm>
              <a:off x="3746022" y="3671276"/>
              <a:ext cx="6310074" cy="0"/>
            </a:xfrm>
            <a:prstGeom prst="straightConnector1">
              <a:avLst/>
            </a:prstGeom>
            <a:solidFill>
              <a:schemeClr val="accent1"/>
            </a:solidFill>
            <a:ln w="15875" cap="flat" cmpd="sng">
              <a:solidFill>
                <a:srgbClr val="F4BEB9"/>
              </a:solidFill>
              <a:prstDash val="solid"/>
              <a:round/>
              <a:headEnd type="none" w="sm" len="sm"/>
              <a:tailEnd type="none" w="sm" len="sm"/>
            </a:ln>
          </p:spPr>
        </p:cxn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8EF289-7CF9-20F7-2B16-ACC2662DA7BD}"/>
              </a:ext>
            </a:extLst>
          </p:cNvPr>
          <p:cNvSpPr>
            <a:spLocks noGrp="1"/>
          </p:cNvSpPr>
          <p:nvPr>
            <p:ph type="title"/>
          </p:nvPr>
        </p:nvSpPr>
        <p:spPr/>
        <p:txBody>
          <a:bodyPr/>
          <a:lstStyle/>
          <a:p>
            <a:r>
              <a:rPr lang="en-US" dirty="0"/>
              <a:t>Methods</a:t>
            </a:r>
          </a:p>
        </p:txBody>
      </p:sp>
      <p:sp>
        <p:nvSpPr>
          <p:cNvPr id="7" name="Text Placeholder 6">
            <a:extLst>
              <a:ext uri="{FF2B5EF4-FFF2-40B4-BE49-F238E27FC236}">
                <a16:creationId xmlns:a16="http://schemas.microsoft.com/office/drawing/2014/main" id="{86B8F4E1-4046-204D-2FDF-5F3373C9B96E}"/>
              </a:ext>
            </a:extLst>
          </p:cNvPr>
          <p:cNvSpPr>
            <a:spLocks noGrp="1"/>
          </p:cNvSpPr>
          <p:nvPr>
            <p:ph type="body" idx="3"/>
          </p:nvPr>
        </p:nvSpPr>
        <p:spPr>
          <a:xfrm>
            <a:off x="4884149" y="2057400"/>
            <a:ext cx="3263676" cy="760769"/>
          </a:xfrm>
        </p:spPr>
        <p:txBody>
          <a:bodyPr/>
          <a:lstStyle/>
          <a:p>
            <a:r>
              <a:rPr lang="en-US" dirty="0"/>
              <a:t>Network Based Diffusion</a:t>
            </a:r>
          </a:p>
        </p:txBody>
      </p:sp>
      <p:sp>
        <p:nvSpPr>
          <p:cNvPr id="8" name="Text Placeholder 7">
            <a:extLst>
              <a:ext uri="{FF2B5EF4-FFF2-40B4-BE49-F238E27FC236}">
                <a16:creationId xmlns:a16="http://schemas.microsoft.com/office/drawing/2014/main" id="{C9CF2F80-D989-C543-1987-47F67E182548}"/>
              </a:ext>
            </a:extLst>
          </p:cNvPr>
          <p:cNvSpPr>
            <a:spLocks noGrp="1"/>
          </p:cNvSpPr>
          <p:nvPr>
            <p:ph type="body" idx="4"/>
          </p:nvPr>
        </p:nvSpPr>
        <p:spPr>
          <a:xfrm>
            <a:off x="4884149" y="2958274"/>
            <a:ext cx="3263676" cy="3007629"/>
          </a:xfrm>
        </p:spPr>
        <p:txBody>
          <a:bodyPr/>
          <a:lstStyle/>
          <a:p>
            <a:pPr marL="114300" indent="0">
              <a:buNone/>
            </a:pPr>
            <a:endParaRPr lang="en-US" dirty="0"/>
          </a:p>
        </p:txBody>
      </p:sp>
      <p:sp>
        <p:nvSpPr>
          <p:cNvPr id="9" name="Text Placeholder 6">
            <a:extLst>
              <a:ext uri="{FF2B5EF4-FFF2-40B4-BE49-F238E27FC236}">
                <a16:creationId xmlns:a16="http://schemas.microsoft.com/office/drawing/2014/main" id="{D168677A-50E5-AD38-CA65-50065FB552A7}"/>
              </a:ext>
            </a:extLst>
          </p:cNvPr>
          <p:cNvSpPr txBox="1">
            <a:spLocks/>
          </p:cNvSpPr>
          <p:nvPr/>
        </p:nvSpPr>
        <p:spPr>
          <a:xfrm>
            <a:off x="1237700" y="2057400"/>
            <a:ext cx="3263676" cy="76076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457200" marR="0" lvl="0" indent="-228600" algn="l" rtl="0">
              <a:lnSpc>
                <a:spcPct val="110000"/>
              </a:lnSpc>
              <a:spcBef>
                <a:spcPts val="1200"/>
              </a:spcBef>
              <a:spcAft>
                <a:spcPts val="0"/>
              </a:spcAft>
              <a:buClr>
                <a:schemeClr val="accent1"/>
              </a:buClr>
              <a:buSzPts val="2000"/>
              <a:buFont typeface="Calibri"/>
              <a:buNone/>
              <a:defRPr sz="2000" b="0" i="0" u="none" strike="noStrike" cap="none">
                <a:solidFill>
                  <a:schemeClr val="dk1"/>
                </a:solidFill>
                <a:latin typeface="Avenir"/>
                <a:ea typeface="Avenir"/>
                <a:cs typeface="Avenir"/>
                <a:sym typeface="Avenir"/>
              </a:defRPr>
            </a:lvl1pPr>
            <a:lvl2pPr marL="914400" marR="0" lvl="1" indent="-228600" algn="l" rtl="0">
              <a:lnSpc>
                <a:spcPct val="110000"/>
              </a:lnSpc>
              <a:spcBef>
                <a:spcPts val="200"/>
              </a:spcBef>
              <a:spcAft>
                <a:spcPts val="0"/>
              </a:spcAft>
              <a:buClr>
                <a:srgbClr val="3F3F3F"/>
              </a:buClr>
              <a:buSzPts val="2000"/>
              <a:buFont typeface="Calibri"/>
              <a:buNone/>
              <a:defRPr sz="2000" b="1" i="0" u="none" strike="noStrike" cap="none">
                <a:solidFill>
                  <a:srgbClr val="3F3F3F"/>
                </a:solidFill>
                <a:latin typeface="Avenir"/>
                <a:ea typeface="Avenir"/>
                <a:cs typeface="Avenir"/>
                <a:sym typeface="Avenir"/>
              </a:defRPr>
            </a:lvl2pPr>
            <a:lvl3pPr marL="1371600" marR="0" lvl="2" indent="-228600" algn="l" rtl="0">
              <a:lnSpc>
                <a:spcPct val="110000"/>
              </a:lnSpc>
              <a:spcBef>
                <a:spcPts val="400"/>
              </a:spcBef>
              <a:spcAft>
                <a:spcPts val="0"/>
              </a:spcAft>
              <a:buClr>
                <a:srgbClr val="3F3F3F"/>
              </a:buClr>
              <a:buSzPts val="1800"/>
              <a:buFont typeface="Calibri"/>
              <a:buNone/>
              <a:defRPr sz="1800" b="1" i="0" u="none" strike="noStrike" cap="none">
                <a:solidFill>
                  <a:srgbClr val="3F3F3F"/>
                </a:solidFill>
                <a:latin typeface="Avenir"/>
                <a:ea typeface="Avenir"/>
                <a:cs typeface="Avenir"/>
                <a:sym typeface="Avenir"/>
              </a:defRPr>
            </a:lvl3pPr>
            <a:lvl4pPr marL="1828800" marR="0" lvl="3" indent="-228600" algn="l" rtl="0">
              <a:lnSpc>
                <a:spcPct val="110000"/>
              </a:lnSpc>
              <a:spcBef>
                <a:spcPts val="400"/>
              </a:spcBef>
              <a:spcAft>
                <a:spcPts val="0"/>
              </a:spcAft>
              <a:buClr>
                <a:srgbClr val="3F3F3F"/>
              </a:buClr>
              <a:buSzPts val="1600"/>
              <a:buFont typeface="Calibri"/>
              <a:buNone/>
              <a:defRPr sz="1600" b="1" i="0" u="none" strike="noStrike" cap="none">
                <a:solidFill>
                  <a:srgbClr val="3F3F3F"/>
                </a:solidFill>
                <a:latin typeface="Avenir"/>
                <a:ea typeface="Avenir"/>
                <a:cs typeface="Avenir"/>
                <a:sym typeface="Avenir"/>
              </a:defRPr>
            </a:lvl4pPr>
            <a:lvl5pPr marL="2286000" marR="0" lvl="4" indent="-228600" algn="l" rtl="0">
              <a:lnSpc>
                <a:spcPct val="110000"/>
              </a:lnSpc>
              <a:spcBef>
                <a:spcPts val="400"/>
              </a:spcBef>
              <a:spcAft>
                <a:spcPts val="0"/>
              </a:spcAft>
              <a:buClr>
                <a:srgbClr val="3F3F3F"/>
              </a:buClr>
              <a:buSzPts val="1600"/>
              <a:buFont typeface="Calibri"/>
              <a:buNone/>
              <a:defRPr sz="1600" b="1" i="0" u="none" strike="noStrike" cap="none">
                <a:solidFill>
                  <a:srgbClr val="3F3F3F"/>
                </a:solidFill>
                <a:latin typeface="Avenir"/>
                <a:ea typeface="Avenir"/>
                <a:cs typeface="Avenir"/>
                <a:sym typeface="Avenir"/>
              </a:defRPr>
            </a:lvl5pPr>
            <a:lvl6pPr marL="2743200" marR="0" lvl="5"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Avenir"/>
                <a:ea typeface="Avenir"/>
                <a:cs typeface="Avenir"/>
                <a:sym typeface="Avenir"/>
              </a:defRPr>
            </a:lvl6pPr>
            <a:lvl7pPr marL="3200400" marR="0" lvl="6"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Avenir"/>
                <a:ea typeface="Avenir"/>
                <a:cs typeface="Avenir"/>
                <a:sym typeface="Avenir"/>
              </a:defRPr>
            </a:lvl7pPr>
            <a:lvl8pPr marL="3657600" marR="0" lvl="7"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Avenir"/>
                <a:ea typeface="Avenir"/>
                <a:cs typeface="Avenir"/>
                <a:sym typeface="Avenir"/>
              </a:defRPr>
            </a:lvl8pPr>
            <a:lvl9pPr marL="4114800" marR="0" lvl="8" indent="-228600" algn="l" rtl="0">
              <a:lnSpc>
                <a:spcPct val="90000"/>
              </a:lnSpc>
              <a:spcBef>
                <a:spcPts val="400"/>
              </a:spcBef>
              <a:spcAft>
                <a:spcPts val="400"/>
              </a:spcAft>
              <a:buClr>
                <a:schemeClr val="accent1"/>
              </a:buClr>
              <a:buSzPts val="1600"/>
              <a:buFont typeface="Calibri"/>
              <a:buNone/>
              <a:defRPr sz="1600" b="1" i="0" u="none" strike="noStrike" cap="none">
                <a:solidFill>
                  <a:srgbClr val="3F3F3F"/>
                </a:solidFill>
                <a:latin typeface="Avenir"/>
                <a:ea typeface="Avenir"/>
                <a:cs typeface="Avenir"/>
                <a:sym typeface="Avenir"/>
              </a:defRPr>
            </a:lvl9pPr>
          </a:lstStyle>
          <a:p>
            <a:r>
              <a:rPr lang="en-US" dirty="0"/>
              <a:t>Network Based Proximity</a:t>
            </a:r>
          </a:p>
        </p:txBody>
      </p:sp>
      <p:sp>
        <p:nvSpPr>
          <p:cNvPr id="10" name="Text Placeholder 7">
            <a:extLst>
              <a:ext uri="{FF2B5EF4-FFF2-40B4-BE49-F238E27FC236}">
                <a16:creationId xmlns:a16="http://schemas.microsoft.com/office/drawing/2014/main" id="{013224CC-BAEE-23CD-D10D-0CF57291DEC9}"/>
              </a:ext>
            </a:extLst>
          </p:cNvPr>
          <p:cNvSpPr txBox="1">
            <a:spLocks/>
          </p:cNvSpPr>
          <p:nvPr/>
        </p:nvSpPr>
        <p:spPr>
          <a:xfrm>
            <a:off x="1237700" y="2958274"/>
            <a:ext cx="3263676" cy="3007629"/>
          </a:xfrm>
          <a:prstGeom prst="rect">
            <a:avLst/>
          </a:prstGeom>
          <a:noFill/>
          <a:ln>
            <a:noFill/>
          </a:ln>
        </p:spPr>
        <p:txBody>
          <a:bodyPr spcFirstLastPara="1" wrap="square" lIns="0" tIns="45700" rIns="0" bIns="45700" anchor="t" anchorCtr="0">
            <a:normAutofit/>
          </a:bodyPr>
          <a:lstStyle>
            <a:defPPr marR="0" lvl="0" algn="l" rtl="0">
              <a:lnSpc>
                <a:spcPct val="100000"/>
              </a:lnSpc>
              <a:spcBef>
                <a:spcPts val="0"/>
              </a:spcBef>
              <a:spcAft>
                <a:spcPts val="0"/>
              </a:spcAft>
            </a:defPPr>
            <a:lvl1pPr marL="457200" marR="0" lvl="0" indent="-342900" algn="l" rtl="0">
              <a:lnSpc>
                <a:spcPct val="110000"/>
              </a:lnSpc>
              <a:spcBef>
                <a:spcPts val="1200"/>
              </a:spcBef>
              <a:spcAft>
                <a:spcPts val="0"/>
              </a:spcAft>
              <a:buClr>
                <a:schemeClr val="accent1"/>
              </a:buClr>
              <a:buSzPts val="1800"/>
              <a:buFont typeface="Calibri"/>
              <a:buChar char=" "/>
              <a:defRPr sz="2000" b="0" i="0" u="none" strike="noStrike" cap="none">
                <a:solidFill>
                  <a:srgbClr val="3F3F3F"/>
                </a:solidFill>
                <a:latin typeface="Avenir"/>
                <a:ea typeface="Avenir"/>
                <a:cs typeface="Avenir"/>
                <a:sym typeface="Avenir"/>
              </a:defRPr>
            </a:lvl1pPr>
            <a:lvl2pPr marL="914400" marR="0" lvl="1" indent="-342900" algn="l" rtl="0">
              <a:lnSpc>
                <a:spcPct val="110000"/>
              </a:lnSpc>
              <a:spcBef>
                <a:spcPts val="200"/>
              </a:spcBef>
              <a:spcAft>
                <a:spcPts val="0"/>
              </a:spcAft>
              <a:buClr>
                <a:srgbClr val="3F3F3F"/>
              </a:buClr>
              <a:buSzPts val="1800"/>
              <a:buFont typeface="Calibri"/>
              <a:buChar char="◦"/>
              <a:defRPr sz="1800" b="0" i="0" u="none" strike="noStrike" cap="none">
                <a:solidFill>
                  <a:srgbClr val="3F3F3F"/>
                </a:solidFill>
                <a:latin typeface="Avenir"/>
                <a:ea typeface="Avenir"/>
                <a:cs typeface="Avenir"/>
                <a:sym typeface="Avenir"/>
              </a:defRPr>
            </a:lvl2pPr>
            <a:lvl3pPr marL="1371600" marR="0" lvl="2" indent="-342900" algn="l" rtl="0">
              <a:lnSpc>
                <a:spcPct val="110000"/>
              </a:lnSpc>
              <a:spcBef>
                <a:spcPts val="400"/>
              </a:spcBef>
              <a:spcAft>
                <a:spcPts val="0"/>
              </a:spcAft>
              <a:buClr>
                <a:srgbClr val="3F3F3F"/>
              </a:buClr>
              <a:buSzPts val="1800"/>
              <a:buFont typeface="Calibri"/>
              <a:buChar char="◦"/>
              <a:defRPr sz="1400" b="0" i="0" u="none" strike="noStrike" cap="none">
                <a:solidFill>
                  <a:srgbClr val="3F3F3F"/>
                </a:solidFill>
                <a:latin typeface="Avenir"/>
                <a:ea typeface="Avenir"/>
                <a:cs typeface="Avenir"/>
                <a:sym typeface="Avenir"/>
              </a:defRPr>
            </a:lvl3pPr>
            <a:lvl4pPr marL="1828800" marR="0" lvl="3" indent="-342900" algn="l" rtl="0">
              <a:lnSpc>
                <a:spcPct val="110000"/>
              </a:lnSpc>
              <a:spcBef>
                <a:spcPts val="400"/>
              </a:spcBef>
              <a:spcAft>
                <a:spcPts val="0"/>
              </a:spcAft>
              <a:buClr>
                <a:srgbClr val="3F3F3F"/>
              </a:buClr>
              <a:buSzPts val="1800"/>
              <a:buFont typeface="Calibri"/>
              <a:buChar char="◦"/>
              <a:defRPr sz="1400" b="0" i="0" u="none" strike="noStrike" cap="none">
                <a:solidFill>
                  <a:srgbClr val="3F3F3F"/>
                </a:solidFill>
                <a:latin typeface="Avenir"/>
                <a:ea typeface="Avenir"/>
                <a:cs typeface="Avenir"/>
                <a:sym typeface="Avenir"/>
              </a:defRPr>
            </a:lvl4pPr>
            <a:lvl5pPr marL="2286000" marR="0" lvl="4" indent="-342900" algn="l" rtl="0">
              <a:lnSpc>
                <a:spcPct val="110000"/>
              </a:lnSpc>
              <a:spcBef>
                <a:spcPts val="400"/>
              </a:spcBef>
              <a:spcAft>
                <a:spcPts val="0"/>
              </a:spcAft>
              <a:buClr>
                <a:srgbClr val="3F3F3F"/>
              </a:buClr>
              <a:buSzPts val="1800"/>
              <a:buFont typeface="Calibri"/>
              <a:buChar char="◦"/>
              <a:defRPr sz="1400" b="0" i="0" u="none" strike="noStrike" cap="none">
                <a:solidFill>
                  <a:srgbClr val="3F3F3F"/>
                </a:solidFill>
                <a:latin typeface="Avenir"/>
                <a:ea typeface="Avenir"/>
                <a:cs typeface="Avenir"/>
                <a:sym typeface="Avenir"/>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Avenir"/>
                <a:ea typeface="Avenir"/>
                <a:cs typeface="Avenir"/>
                <a:sym typeface="Avenir"/>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Avenir"/>
                <a:ea typeface="Avenir"/>
                <a:cs typeface="Avenir"/>
                <a:sym typeface="Avenir"/>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Avenir"/>
                <a:ea typeface="Avenir"/>
                <a:cs typeface="Avenir"/>
                <a:sym typeface="Avenir"/>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Avenir"/>
                <a:ea typeface="Avenir"/>
                <a:cs typeface="Avenir"/>
                <a:sym typeface="Avenir"/>
              </a:defRPr>
            </a:lvl9pPr>
          </a:lstStyle>
          <a:p>
            <a:endParaRPr lang="en-US" dirty="0"/>
          </a:p>
        </p:txBody>
      </p:sp>
      <p:sp>
        <p:nvSpPr>
          <p:cNvPr id="11" name="Text Placeholder 6">
            <a:extLst>
              <a:ext uri="{FF2B5EF4-FFF2-40B4-BE49-F238E27FC236}">
                <a16:creationId xmlns:a16="http://schemas.microsoft.com/office/drawing/2014/main" id="{8E0DA7C5-AD9F-A8CD-2F8B-65D274931765}"/>
              </a:ext>
            </a:extLst>
          </p:cNvPr>
          <p:cNvSpPr txBox="1">
            <a:spLocks/>
          </p:cNvSpPr>
          <p:nvPr/>
        </p:nvSpPr>
        <p:spPr>
          <a:xfrm>
            <a:off x="8530598" y="2057400"/>
            <a:ext cx="3263676" cy="76076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457200" marR="0" lvl="0" indent="-228600" algn="l" rtl="0">
              <a:lnSpc>
                <a:spcPct val="110000"/>
              </a:lnSpc>
              <a:spcBef>
                <a:spcPts val="1200"/>
              </a:spcBef>
              <a:spcAft>
                <a:spcPts val="0"/>
              </a:spcAft>
              <a:buClr>
                <a:schemeClr val="accent1"/>
              </a:buClr>
              <a:buSzPts val="2000"/>
              <a:buFont typeface="Calibri"/>
              <a:buNone/>
              <a:defRPr sz="2000" b="0" i="0" u="none" strike="noStrike" cap="none">
                <a:solidFill>
                  <a:schemeClr val="dk1"/>
                </a:solidFill>
                <a:latin typeface="Avenir"/>
                <a:ea typeface="Avenir"/>
                <a:cs typeface="Avenir"/>
                <a:sym typeface="Avenir"/>
              </a:defRPr>
            </a:lvl1pPr>
            <a:lvl2pPr marL="914400" marR="0" lvl="1" indent="-228600" algn="l" rtl="0">
              <a:lnSpc>
                <a:spcPct val="110000"/>
              </a:lnSpc>
              <a:spcBef>
                <a:spcPts val="200"/>
              </a:spcBef>
              <a:spcAft>
                <a:spcPts val="0"/>
              </a:spcAft>
              <a:buClr>
                <a:srgbClr val="3F3F3F"/>
              </a:buClr>
              <a:buSzPts val="2000"/>
              <a:buFont typeface="Calibri"/>
              <a:buNone/>
              <a:defRPr sz="2000" b="1" i="0" u="none" strike="noStrike" cap="none">
                <a:solidFill>
                  <a:srgbClr val="3F3F3F"/>
                </a:solidFill>
                <a:latin typeface="Avenir"/>
                <a:ea typeface="Avenir"/>
                <a:cs typeface="Avenir"/>
                <a:sym typeface="Avenir"/>
              </a:defRPr>
            </a:lvl2pPr>
            <a:lvl3pPr marL="1371600" marR="0" lvl="2" indent="-228600" algn="l" rtl="0">
              <a:lnSpc>
                <a:spcPct val="110000"/>
              </a:lnSpc>
              <a:spcBef>
                <a:spcPts val="400"/>
              </a:spcBef>
              <a:spcAft>
                <a:spcPts val="0"/>
              </a:spcAft>
              <a:buClr>
                <a:srgbClr val="3F3F3F"/>
              </a:buClr>
              <a:buSzPts val="1800"/>
              <a:buFont typeface="Calibri"/>
              <a:buNone/>
              <a:defRPr sz="1800" b="1" i="0" u="none" strike="noStrike" cap="none">
                <a:solidFill>
                  <a:srgbClr val="3F3F3F"/>
                </a:solidFill>
                <a:latin typeface="Avenir"/>
                <a:ea typeface="Avenir"/>
                <a:cs typeface="Avenir"/>
                <a:sym typeface="Avenir"/>
              </a:defRPr>
            </a:lvl3pPr>
            <a:lvl4pPr marL="1828800" marR="0" lvl="3" indent="-228600" algn="l" rtl="0">
              <a:lnSpc>
                <a:spcPct val="110000"/>
              </a:lnSpc>
              <a:spcBef>
                <a:spcPts val="400"/>
              </a:spcBef>
              <a:spcAft>
                <a:spcPts val="0"/>
              </a:spcAft>
              <a:buClr>
                <a:srgbClr val="3F3F3F"/>
              </a:buClr>
              <a:buSzPts val="1600"/>
              <a:buFont typeface="Calibri"/>
              <a:buNone/>
              <a:defRPr sz="1600" b="1" i="0" u="none" strike="noStrike" cap="none">
                <a:solidFill>
                  <a:srgbClr val="3F3F3F"/>
                </a:solidFill>
                <a:latin typeface="Avenir"/>
                <a:ea typeface="Avenir"/>
                <a:cs typeface="Avenir"/>
                <a:sym typeface="Avenir"/>
              </a:defRPr>
            </a:lvl4pPr>
            <a:lvl5pPr marL="2286000" marR="0" lvl="4" indent="-228600" algn="l" rtl="0">
              <a:lnSpc>
                <a:spcPct val="110000"/>
              </a:lnSpc>
              <a:spcBef>
                <a:spcPts val="400"/>
              </a:spcBef>
              <a:spcAft>
                <a:spcPts val="0"/>
              </a:spcAft>
              <a:buClr>
                <a:srgbClr val="3F3F3F"/>
              </a:buClr>
              <a:buSzPts val="1600"/>
              <a:buFont typeface="Calibri"/>
              <a:buNone/>
              <a:defRPr sz="1600" b="1" i="0" u="none" strike="noStrike" cap="none">
                <a:solidFill>
                  <a:srgbClr val="3F3F3F"/>
                </a:solidFill>
                <a:latin typeface="Avenir"/>
                <a:ea typeface="Avenir"/>
                <a:cs typeface="Avenir"/>
                <a:sym typeface="Avenir"/>
              </a:defRPr>
            </a:lvl5pPr>
            <a:lvl6pPr marL="2743200" marR="0" lvl="5"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Avenir"/>
                <a:ea typeface="Avenir"/>
                <a:cs typeface="Avenir"/>
                <a:sym typeface="Avenir"/>
              </a:defRPr>
            </a:lvl6pPr>
            <a:lvl7pPr marL="3200400" marR="0" lvl="6"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Avenir"/>
                <a:ea typeface="Avenir"/>
                <a:cs typeface="Avenir"/>
                <a:sym typeface="Avenir"/>
              </a:defRPr>
            </a:lvl7pPr>
            <a:lvl8pPr marL="3657600" marR="0" lvl="7"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Avenir"/>
                <a:ea typeface="Avenir"/>
                <a:cs typeface="Avenir"/>
                <a:sym typeface="Avenir"/>
              </a:defRPr>
            </a:lvl8pPr>
            <a:lvl9pPr marL="4114800" marR="0" lvl="8" indent="-228600" algn="l" rtl="0">
              <a:lnSpc>
                <a:spcPct val="90000"/>
              </a:lnSpc>
              <a:spcBef>
                <a:spcPts val="400"/>
              </a:spcBef>
              <a:spcAft>
                <a:spcPts val="400"/>
              </a:spcAft>
              <a:buClr>
                <a:schemeClr val="accent1"/>
              </a:buClr>
              <a:buSzPts val="1600"/>
              <a:buFont typeface="Calibri"/>
              <a:buNone/>
              <a:defRPr sz="1600" b="1" i="0" u="none" strike="noStrike" cap="none">
                <a:solidFill>
                  <a:srgbClr val="3F3F3F"/>
                </a:solidFill>
                <a:latin typeface="Avenir"/>
                <a:ea typeface="Avenir"/>
                <a:cs typeface="Avenir"/>
                <a:sym typeface="Avenir"/>
              </a:defRPr>
            </a:lvl9pPr>
          </a:lstStyle>
          <a:p>
            <a:r>
              <a:rPr lang="en-US" dirty="0"/>
              <a:t>AI-Based</a:t>
            </a:r>
          </a:p>
        </p:txBody>
      </p:sp>
      <p:sp>
        <p:nvSpPr>
          <p:cNvPr id="12" name="Text Placeholder 7">
            <a:extLst>
              <a:ext uri="{FF2B5EF4-FFF2-40B4-BE49-F238E27FC236}">
                <a16:creationId xmlns:a16="http://schemas.microsoft.com/office/drawing/2014/main" id="{B4B63CA7-479C-1479-424C-FCCABFF3EB12}"/>
              </a:ext>
            </a:extLst>
          </p:cNvPr>
          <p:cNvSpPr txBox="1">
            <a:spLocks/>
          </p:cNvSpPr>
          <p:nvPr/>
        </p:nvSpPr>
        <p:spPr>
          <a:xfrm>
            <a:off x="8530598" y="2958274"/>
            <a:ext cx="3263676" cy="3007629"/>
          </a:xfrm>
          <a:prstGeom prst="rect">
            <a:avLst/>
          </a:prstGeom>
          <a:noFill/>
          <a:ln>
            <a:noFill/>
          </a:ln>
        </p:spPr>
        <p:txBody>
          <a:bodyPr spcFirstLastPara="1" wrap="square" lIns="0" tIns="45700" rIns="0" bIns="45700" anchor="t" anchorCtr="0">
            <a:normAutofit/>
          </a:bodyPr>
          <a:lstStyle>
            <a:defPPr marR="0" lvl="0" algn="l" rtl="0">
              <a:lnSpc>
                <a:spcPct val="100000"/>
              </a:lnSpc>
              <a:spcBef>
                <a:spcPts val="0"/>
              </a:spcBef>
              <a:spcAft>
                <a:spcPts val="0"/>
              </a:spcAft>
            </a:defPPr>
            <a:lvl1pPr marL="457200" marR="0" lvl="0" indent="-342900" algn="l" rtl="0">
              <a:lnSpc>
                <a:spcPct val="110000"/>
              </a:lnSpc>
              <a:spcBef>
                <a:spcPts val="1200"/>
              </a:spcBef>
              <a:spcAft>
                <a:spcPts val="0"/>
              </a:spcAft>
              <a:buClr>
                <a:schemeClr val="accent1"/>
              </a:buClr>
              <a:buSzPts val="1800"/>
              <a:buFont typeface="Calibri"/>
              <a:buChar char=" "/>
              <a:defRPr sz="2000" b="0" i="0" u="none" strike="noStrike" cap="none">
                <a:solidFill>
                  <a:srgbClr val="3F3F3F"/>
                </a:solidFill>
                <a:latin typeface="Avenir"/>
                <a:ea typeface="Avenir"/>
                <a:cs typeface="Avenir"/>
                <a:sym typeface="Avenir"/>
              </a:defRPr>
            </a:lvl1pPr>
            <a:lvl2pPr marL="914400" marR="0" lvl="1" indent="-342900" algn="l" rtl="0">
              <a:lnSpc>
                <a:spcPct val="110000"/>
              </a:lnSpc>
              <a:spcBef>
                <a:spcPts val="200"/>
              </a:spcBef>
              <a:spcAft>
                <a:spcPts val="0"/>
              </a:spcAft>
              <a:buClr>
                <a:srgbClr val="3F3F3F"/>
              </a:buClr>
              <a:buSzPts val="1800"/>
              <a:buFont typeface="Calibri"/>
              <a:buChar char="◦"/>
              <a:defRPr sz="1800" b="0" i="0" u="none" strike="noStrike" cap="none">
                <a:solidFill>
                  <a:srgbClr val="3F3F3F"/>
                </a:solidFill>
                <a:latin typeface="Avenir"/>
                <a:ea typeface="Avenir"/>
                <a:cs typeface="Avenir"/>
                <a:sym typeface="Avenir"/>
              </a:defRPr>
            </a:lvl2pPr>
            <a:lvl3pPr marL="1371600" marR="0" lvl="2" indent="-342900" algn="l" rtl="0">
              <a:lnSpc>
                <a:spcPct val="110000"/>
              </a:lnSpc>
              <a:spcBef>
                <a:spcPts val="400"/>
              </a:spcBef>
              <a:spcAft>
                <a:spcPts val="0"/>
              </a:spcAft>
              <a:buClr>
                <a:srgbClr val="3F3F3F"/>
              </a:buClr>
              <a:buSzPts val="1800"/>
              <a:buFont typeface="Calibri"/>
              <a:buChar char="◦"/>
              <a:defRPr sz="1400" b="0" i="0" u="none" strike="noStrike" cap="none">
                <a:solidFill>
                  <a:srgbClr val="3F3F3F"/>
                </a:solidFill>
                <a:latin typeface="Avenir"/>
                <a:ea typeface="Avenir"/>
                <a:cs typeface="Avenir"/>
                <a:sym typeface="Avenir"/>
              </a:defRPr>
            </a:lvl3pPr>
            <a:lvl4pPr marL="1828800" marR="0" lvl="3" indent="-342900" algn="l" rtl="0">
              <a:lnSpc>
                <a:spcPct val="110000"/>
              </a:lnSpc>
              <a:spcBef>
                <a:spcPts val="400"/>
              </a:spcBef>
              <a:spcAft>
                <a:spcPts val="0"/>
              </a:spcAft>
              <a:buClr>
                <a:srgbClr val="3F3F3F"/>
              </a:buClr>
              <a:buSzPts val="1800"/>
              <a:buFont typeface="Calibri"/>
              <a:buChar char="◦"/>
              <a:defRPr sz="1400" b="0" i="0" u="none" strike="noStrike" cap="none">
                <a:solidFill>
                  <a:srgbClr val="3F3F3F"/>
                </a:solidFill>
                <a:latin typeface="Avenir"/>
                <a:ea typeface="Avenir"/>
                <a:cs typeface="Avenir"/>
                <a:sym typeface="Avenir"/>
              </a:defRPr>
            </a:lvl4pPr>
            <a:lvl5pPr marL="2286000" marR="0" lvl="4" indent="-342900" algn="l" rtl="0">
              <a:lnSpc>
                <a:spcPct val="110000"/>
              </a:lnSpc>
              <a:spcBef>
                <a:spcPts val="400"/>
              </a:spcBef>
              <a:spcAft>
                <a:spcPts val="0"/>
              </a:spcAft>
              <a:buClr>
                <a:srgbClr val="3F3F3F"/>
              </a:buClr>
              <a:buSzPts val="1800"/>
              <a:buFont typeface="Calibri"/>
              <a:buChar char="◦"/>
              <a:defRPr sz="1400" b="0" i="0" u="none" strike="noStrike" cap="none">
                <a:solidFill>
                  <a:srgbClr val="3F3F3F"/>
                </a:solidFill>
                <a:latin typeface="Avenir"/>
                <a:ea typeface="Avenir"/>
                <a:cs typeface="Avenir"/>
                <a:sym typeface="Avenir"/>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Avenir"/>
                <a:ea typeface="Avenir"/>
                <a:cs typeface="Avenir"/>
                <a:sym typeface="Avenir"/>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Avenir"/>
                <a:ea typeface="Avenir"/>
                <a:cs typeface="Avenir"/>
                <a:sym typeface="Avenir"/>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Avenir"/>
                <a:ea typeface="Avenir"/>
                <a:cs typeface="Avenir"/>
                <a:sym typeface="Avenir"/>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Avenir"/>
                <a:ea typeface="Avenir"/>
                <a:cs typeface="Avenir"/>
                <a:sym typeface="Avenir"/>
              </a:defRPr>
            </a:lvl9pPr>
          </a:lstStyle>
          <a:p>
            <a:endParaRPr lang="en-US" dirty="0"/>
          </a:p>
        </p:txBody>
      </p:sp>
      <p:pic>
        <p:nvPicPr>
          <p:cNvPr id="13" name="Google Shape;747;p79" descr="Drug-Target &amp; Disease-Module Proximity. Triangles represent Disease Associated Genes, while circles represent non-associated genes. In dark purple, we see the drugs and light purple, its targets.">
            <a:extLst>
              <a:ext uri="{FF2B5EF4-FFF2-40B4-BE49-F238E27FC236}">
                <a16:creationId xmlns:a16="http://schemas.microsoft.com/office/drawing/2014/main" id="{041689CA-75E6-A91B-0670-20815DBE9347}"/>
              </a:ext>
            </a:extLst>
          </p:cNvPr>
          <p:cNvPicPr preferRelativeResize="0">
            <a:picLocks noGrp="1"/>
          </p:cNvPicPr>
          <p:nvPr>
            <p:ph type="body" idx="1"/>
          </p:nvPr>
        </p:nvPicPr>
        <p:blipFill rotWithShape="1">
          <a:blip r:embed="rId2">
            <a:alphaModFix/>
          </a:blip>
          <a:srcRect l="19774" t="5724" r="19140" b="5784"/>
          <a:stretch/>
        </p:blipFill>
        <p:spPr>
          <a:xfrm>
            <a:off x="1421855" y="2958274"/>
            <a:ext cx="2895365" cy="2910714"/>
          </a:xfrm>
          <a:prstGeom prst="rect">
            <a:avLst/>
          </a:prstGeom>
          <a:noFill/>
          <a:ln>
            <a:noFill/>
          </a:ln>
        </p:spPr>
      </p:pic>
      <p:pic>
        <p:nvPicPr>
          <p:cNvPr id="15" name="Google Shape;755;p80">
            <a:extLst>
              <a:ext uri="{FF2B5EF4-FFF2-40B4-BE49-F238E27FC236}">
                <a16:creationId xmlns:a16="http://schemas.microsoft.com/office/drawing/2014/main" id="{39452AF5-347D-19B9-AC05-D5FAEDE65D48}"/>
              </a:ext>
            </a:extLst>
          </p:cNvPr>
          <p:cNvPicPr preferRelativeResize="0">
            <a:picLocks/>
          </p:cNvPicPr>
          <p:nvPr/>
        </p:nvPicPr>
        <p:blipFill rotWithShape="1">
          <a:blip r:embed="rId3">
            <a:alphaModFix/>
          </a:blip>
          <a:srcRect/>
          <a:stretch/>
        </p:blipFill>
        <p:spPr>
          <a:xfrm>
            <a:off x="5167875" y="2823309"/>
            <a:ext cx="2522751" cy="3748088"/>
          </a:xfrm>
          <a:prstGeom prst="rect">
            <a:avLst/>
          </a:prstGeom>
          <a:noFill/>
          <a:ln>
            <a:noFill/>
          </a:ln>
        </p:spPr>
      </p:pic>
      <p:pic>
        <p:nvPicPr>
          <p:cNvPr id="16" name="Picture 15">
            <a:extLst>
              <a:ext uri="{FF2B5EF4-FFF2-40B4-BE49-F238E27FC236}">
                <a16:creationId xmlns:a16="http://schemas.microsoft.com/office/drawing/2014/main" id="{294ECBAD-0CD1-979B-4CED-B3056483466A}"/>
              </a:ext>
            </a:extLst>
          </p:cNvPr>
          <p:cNvPicPr>
            <a:picLocks noChangeAspect="1"/>
          </p:cNvPicPr>
          <p:nvPr/>
        </p:nvPicPr>
        <p:blipFill>
          <a:blip r:embed="rId4"/>
          <a:stretch>
            <a:fillRect/>
          </a:stretch>
        </p:blipFill>
        <p:spPr>
          <a:xfrm>
            <a:off x="8709231" y="3361215"/>
            <a:ext cx="2605982" cy="1052416"/>
          </a:xfrm>
          <a:prstGeom prst="rect">
            <a:avLst/>
          </a:prstGeom>
        </p:spPr>
      </p:pic>
      <p:sp>
        <p:nvSpPr>
          <p:cNvPr id="17" name="TextBox 16">
            <a:extLst>
              <a:ext uri="{FF2B5EF4-FFF2-40B4-BE49-F238E27FC236}">
                <a16:creationId xmlns:a16="http://schemas.microsoft.com/office/drawing/2014/main" id="{2283DAC0-FF97-E895-6D37-5F8E22884881}"/>
              </a:ext>
            </a:extLst>
          </p:cNvPr>
          <p:cNvSpPr txBox="1"/>
          <p:nvPr/>
        </p:nvSpPr>
        <p:spPr>
          <a:xfrm>
            <a:off x="9820300" y="5878899"/>
            <a:ext cx="2459328" cy="1384995"/>
          </a:xfrm>
          <a:prstGeom prst="rect">
            <a:avLst/>
          </a:prstGeom>
          <a:noFill/>
        </p:spPr>
        <p:txBody>
          <a:bodyPr wrap="none" rtlCol="0">
            <a:spAutoFit/>
          </a:bodyPr>
          <a:lstStyle/>
          <a:p>
            <a:pPr lvl="0" algn="r"/>
            <a:r>
              <a:rPr lang="en-US" dirty="0" err="1">
                <a:solidFill>
                  <a:schemeClr val="dk1"/>
                </a:solidFill>
                <a:latin typeface="Avenir"/>
                <a:ea typeface="Avenir"/>
                <a:cs typeface="Avenir"/>
                <a:sym typeface="Avenir"/>
              </a:rPr>
              <a:t>Zitnik</a:t>
            </a:r>
            <a:r>
              <a:rPr lang="en-US" dirty="0">
                <a:solidFill>
                  <a:schemeClr val="dk1"/>
                </a:solidFill>
                <a:latin typeface="Avenir"/>
                <a:ea typeface="Avenir"/>
                <a:cs typeface="Avenir"/>
                <a:sym typeface="Avenir"/>
              </a:rPr>
              <a:t>, Bioinformatics. 2018</a:t>
            </a:r>
            <a:endParaRPr lang="en-US" dirty="0"/>
          </a:p>
          <a:p>
            <a:pPr lvl="0" algn="r"/>
            <a:r>
              <a:rPr lang="en-US" dirty="0" err="1">
                <a:solidFill>
                  <a:schemeClr val="dk1"/>
                </a:solidFill>
                <a:latin typeface="Avenir"/>
                <a:ea typeface="Avenir"/>
                <a:cs typeface="Avenir"/>
                <a:sym typeface="Avenir"/>
              </a:rPr>
              <a:t>Zitnik</a:t>
            </a:r>
            <a:r>
              <a:rPr lang="en-US" dirty="0">
                <a:solidFill>
                  <a:schemeClr val="dk1"/>
                </a:solidFill>
                <a:latin typeface="Avenir"/>
                <a:ea typeface="Avenir"/>
                <a:cs typeface="Avenir"/>
                <a:sym typeface="Avenir"/>
              </a:rPr>
              <a:t>, Info. </a:t>
            </a:r>
            <a:r>
              <a:rPr lang="en-US" dirty="0" err="1">
                <a:solidFill>
                  <a:schemeClr val="dk1"/>
                </a:solidFill>
                <a:latin typeface="Avenir"/>
                <a:ea typeface="Avenir"/>
                <a:cs typeface="Avenir"/>
                <a:sym typeface="Avenir"/>
              </a:rPr>
              <a:t>Fision</a:t>
            </a:r>
            <a:r>
              <a:rPr lang="en-US" dirty="0">
                <a:solidFill>
                  <a:schemeClr val="dk1"/>
                </a:solidFill>
                <a:latin typeface="Avenir"/>
                <a:ea typeface="Avenir"/>
                <a:cs typeface="Avenir"/>
                <a:sym typeface="Avenir"/>
              </a:rPr>
              <a:t>. 2019</a:t>
            </a:r>
            <a:endParaRPr lang="en-US" dirty="0"/>
          </a:p>
          <a:p>
            <a:pPr algn="r"/>
            <a:r>
              <a:rPr lang="en-US" dirty="0">
                <a:solidFill>
                  <a:schemeClr val="dk1"/>
                </a:solidFill>
                <a:latin typeface="Avenir"/>
                <a:ea typeface="Avenir"/>
                <a:cs typeface="Avenir"/>
                <a:sym typeface="Avenir"/>
              </a:rPr>
              <a:t>Gysi, DM et. al PNAS 2021</a:t>
            </a:r>
          </a:p>
          <a:p>
            <a:pPr algn="r"/>
            <a:r>
              <a:rPr lang="en-US" dirty="0" err="1">
                <a:latin typeface="Avenir"/>
                <a:ea typeface="Avenir"/>
                <a:cs typeface="Avenir"/>
                <a:sym typeface="Avenir"/>
              </a:rPr>
              <a:t>Guney</a:t>
            </a:r>
            <a:r>
              <a:rPr lang="en-US" dirty="0">
                <a:latin typeface="Avenir"/>
                <a:ea typeface="Avenir"/>
                <a:cs typeface="Avenir"/>
                <a:sym typeface="Avenir"/>
              </a:rPr>
              <a:t>, Nature Comm. 2016</a:t>
            </a:r>
            <a:endParaRPr lang="en-US" dirty="0"/>
          </a:p>
          <a:p>
            <a:pPr algn="r"/>
            <a:endParaRPr lang="en-US" dirty="0"/>
          </a:p>
          <a:p>
            <a:pPr algn="r"/>
            <a:endParaRPr lang="en-US" dirty="0"/>
          </a:p>
        </p:txBody>
      </p:sp>
    </p:spTree>
    <p:extLst>
      <p:ext uri="{BB962C8B-B14F-4D97-AF65-F5344CB8AC3E}">
        <p14:creationId xmlns:p14="http://schemas.microsoft.com/office/powerpoint/2010/main" val="13663836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82"/>
          <p:cNvSpPr txBox="1">
            <a:spLocks noGrp="1"/>
          </p:cNvSpPr>
          <p:nvPr>
            <p:ph type="ctrTitle"/>
          </p:nvPr>
        </p:nvSpPr>
        <p:spPr>
          <a:xfrm>
            <a:off x="415611" y="992767"/>
            <a:ext cx="11360800" cy="2736800"/>
          </a:xfrm>
          <a:prstGeom prst="rect">
            <a:avLst/>
          </a:prstGeom>
          <a:noFill/>
          <a:ln>
            <a:noFill/>
          </a:ln>
        </p:spPr>
        <p:txBody>
          <a:bodyPr spcFirstLastPara="1" wrap="square" lIns="121900" tIns="121900" rIns="121900" bIns="121900" anchor="b" anchorCtr="0">
            <a:normAutofit/>
          </a:bodyPr>
          <a:lstStyle/>
          <a:p>
            <a:pPr marL="0" lvl="0" indent="0" algn="ctr" rtl="0">
              <a:lnSpc>
                <a:spcPct val="90000"/>
              </a:lnSpc>
              <a:spcBef>
                <a:spcPts val="0"/>
              </a:spcBef>
              <a:spcAft>
                <a:spcPts val="0"/>
              </a:spcAft>
              <a:buClr>
                <a:srgbClr val="262626"/>
              </a:buClr>
              <a:buSzPts val="8000"/>
              <a:buFont typeface="Avenir"/>
              <a:buNone/>
            </a:pPr>
            <a:r>
              <a:rPr lang="en-US"/>
              <a:t>Further Challenges</a:t>
            </a:r>
            <a:endParaRPr/>
          </a:p>
        </p:txBody>
      </p:sp>
      <p:sp>
        <p:nvSpPr>
          <p:cNvPr id="847" name="Google Shape;847;p82"/>
          <p:cNvSpPr txBox="1">
            <a:spLocks noGrp="1"/>
          </p:cNvSpPr>
          <p:nvPr>
            <p:ph type="subTitle" idx="1"/>
          </p:nvPr>
        </p:nvSpPr>
        <p:spPr>
          <a:xfrm>
            <a:off x="415600" y="3778833"/>
            <a:ext cx="11360800" cy="1056800"/>
          </a:xfrm>
          <a:prstGeom prst="rect">
            <a:avLst/>
          </a:prstGeom>
          <a:noFill/>
          <a:ln>
            <a:noFill/>
          </a:ln>
        </p:spPr>
        <p:txBody>
          <a:bodyPr spcFirstLastPara="1" wrap="square" lIns="121900" tIns="121900" rIns="121900" bIns="121900" anchor="t" anchorCtr="0">
            <a:normAutofit/>
          </a:bodyPr>
          <a:lstStyle/>
          <a:p>
            <a:pPr marL="0" lvl="0" indent="0" algn="ctr" rtl="0">
              <a:lnSpc>
                <a:spcPct val="110000"/>
              </a:lnSpc>
              <a:spcBef>
                <a:spcPts val="0"/>
              </a:spcBef>
              <a:spcAft>
                <a:spcPts val="0"/>
              </a:spcAft>
              <a:buSzPts val="2400"/>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1"/>
        <p:cNvGrpSpPr/>
        <p:nvPr/>
      </p:nvGrpSpPr>
      <p:grpSpPr>
        <a:xfrm>
          <a:off x="0" y="0"/>
          <a:ext cx="0" cy="0"/>
          <a:chOff x="0" y="0"/>
          <a:chExt cx="0" cy="0"/>
        </a:xfrm>
      </p:grpSpPr>
      <p:sp>
        <p:nvSpPr>
          <p:cNvPr id="852" name="Google Shape;852;p83"/>
          <p:cNvSpPr/>
          <p:nvPr/>
        </p:nvSpPr>
        <p:spPr>
          <a:xfrm>
            <a:off x="3175" y="6400800"/>
            <a:ext cx="12188825" cy="4572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53" name="Google Shape;853;p83"/>
          <p:cNvCxnSpPr/>
          <p:nvPr/>
        </p:nvCxnSpPr>
        <p:spPr>
          <a:xfrm>
            <a:off x="1193532" y="1897380"/>
            <a:ext cx="9966960" cy="0"/>
          </a:xfrm>
          <a:prstGeom prst="straightConnector1">
            <a:avLst/>
          </a:prstGeom>
          <a:noFill/>
          <a:ln w="12700" cap="flat" cmpd="sng">
            <a:solidFill>
              <a:srgbClr val="3F3F3F"/>
            </a:solidFill>
            <a:prstDash val="solid"/>
            <a:round/>
            <a:headEnd type="none" w="sm" len="sm"/>
            <a:tailEnd type="none" w="sm" len="sm"/>
          </a:ln>
        </p:spPr>
      </p:cxnSp>
      <p:sp>
        <p:nvSpPr>
          <p:cNvPr id="854" name="Google Shape;854;p83"/>
          <p:cNvSpPr/>
          <p:nvPr/>
        </p:nvSpPr>
        <p:spPr>
          <a:xfrm>
            <a:off x="0" y="0"/>
            <a:ext cx="12192001"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855" name="Google Shape;855;p83"/>
          <p:cNvSpPr txBox="1">
            <a:spLocks noGrp="1"/>
          </p:cNvSpPr>
          <p:nvPr>
            <p:ph type="title"/>
          </p:nvPr>
        </p:nvSpPr>
        <p:spPr>
          <a:xfrm>
            <a:off x="5117309" y="634946"/>
            <a:ext cx="6432434" cy="145075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400"/>
              <a:buFont typeface="Avenir"/>
              <a:buNone/>
            </a:pPr>
            <a:r>
              <a:rPr lang="en-US" sz="4400"/>
              <a:t>Challenges:  Evaluation w/ network models</a:t>
            </a:r>
            <a:endParaRPr/>
          </a:p>
        </p:txBody>
      </p:sp>
      <p:pic>
        <p:nvPicPr>
          <p:cNvPr id="856" name="Google Shape;856;p83" descr="A close-up of a diamond&#10;&#10;Description automatically generated with low confidence"/>
          <p:cNvPicPr preferRelativeResize="0"/>
          <p:nvPr/>
        </p:nvPicPr>
        <p:blipFill rotWithShape="1">
          <a:blip r:embed="rId3">
            <a:alphaModFix/>
          </a:blip>
          <a:srcRect/>
          <a:stretch/>
        </p:blipFill>
        <p:spPr>
          <a:xfrm>
            <a:off x="1344715" y="634947"/>
            <a:ext cx="2579880" cy="2519034"/>
          </a:xfrm>
          <a:prstGeom prst="rect">
            <a:avLst/>
          </a:prstGeom>
          <a:noFill/>
          <a:ln>
            <a:noFill/>
          </a:ln>
        </p:spPr>
      </p:pic>
      <p:cxnSp>
        <p:nvCxnSpPr>
          <p:cNvPr id="857" name="Google Shape;857;p83"/>
          <p:cNvCxnSpPr/>
          <p:nvPr/>
        </p:nvCxnSpPr>
        <p:spPr>
          <a:xfrm>
            <a:off x="5180720" y="2267421"/>
            <a:ext cx="6035040" cy="0"/>
          </a:xfrm>
          <a:prstGeom prst="straightConnector1">
            <a:avLst/>
          </a:prstGeom>
          <a:noFill/>
          <a:ln w="12700" cap="flat" cmpd="sng">
            <a:solidFill>
              <a:srgbClr val="3F3F3F"/>
            </a:solidFill>
            <a:prstDash val="solid"/>
            <a:round/>
            <a:headEnd type="none" w="sm" len="sm"/>
            <a:tailEnd type="none" w="sm" len="sm"/>
          </a:ln>
        </p:spPr>
      </p:cxnSp>
      <p:pic>
        <p:nvPicPr>
          <p:cNvPr id="858" name="Google Shape;858;p83" descr="A person with his hand on his face&#10;&#10;Description automatically generated with medium confidence"/>
          <p:cNvPicPr preferRelativeResize="0">
            <a:picLocks noGrp="1"/>
          </p:cNvPicPr>
          <p:nvPr>
            <p:ph type="body" idx="2"/>
          </p:nvPr>
        </p:nvPicPr>
        <p:blipFill rotWithShape="1">
          <a:blip r:embed="rId4">
            <a:alphaModFix/>
          </a:blip>
          <a:srcRect/>
          <a:stretch/>
        </p:blipFill>
        <p:spPr>
          <a:xfrm>
            <a:off x="982143" y="3475717"/>
            <a:ext cx="3305026" cy="2478770"/>
          </a:xfrm>
          <a:prstGeom prst="rect">
            <a:avLst/>
          </a:prstGeom>
          <a:noFill/>
          <a:ln>
            <a:noFill/>
          </a:ln>
        </p:spPr>
      </p:pic>
      <p:sp>
        <p:nvSpPr>
          <p:cNvPr id="859" name="Google Shape;859;p83"/>
          <p:cNvSpPr txBox="1">
            <a:spLocks noGrp="1"/>
          </p:cNvSpPr>
          <p:nvPr>
            <p:ph type="body" idx="1"/>
          </p:nvPr>
        </p:nvSpPr>
        <p:spPr>
          <a:xfrm>
            <a:off x="5117308" y="2407436"/>
            <a:ext cx="6432434" cy="3461658"/>
          </a:xfrm>
          <a:prstGeom prst="rect">
            <a:avLst/>
          </a:prstGeom>
          <a:noFill/>
          <a:ln>
            <a:noFill/>
          </a:ln>
        </p:spPr>
        <p:txBody>
          <a:bodyPr spcFirstLastPara="1" wrap="square" lIns="0" tIns="45700" rIns="0" bIns="45700" anchor="t" anchorCtr="0">
            <a:normAutofit/>
          </a:bodyPr>
          <a:lstStyle/>
          <a:p>
            <a:pPr marL="0" lvl="0" indent="0" rtl="0">
              <a:lnSpc>
                <a:spcPct val="100000"/>
              </a:lnSpc>
              <a:spcBef>
                <a:spcPts val="1200"/>
              </a:spcBef>
              <a:spcAft>
                <a:spcPts val="0"/>
              </a:spcAft>
              <a:buSzPts val="2000"/>
              <a:buFont typeface="Calibri"/>
              <a:buNone/>
            </a:pPr>
            <a:r>
              <a:rPr lang="en-US" dirty="0"/>
              <a:t>Cross-validation / recapitulating known data </a:t>
            </a:r>
            <a:endParaRPr dirty="0"/>
          </a:p>
          <a:p>
            <a:pPr marL="0" lvl="0" indent="0" rtl="0">
              <a:lnSpc>
                <a:spcPct val="100000"/>
              </a:lnSpc>
              <a:spcBef>
                <a:spcPts val="1400"/>
              </a:spcBef>
              <a:spcAft>
                <a:spcPts val="0"/>
              </a:spcAft>
              <a:buSzPts val="2000"/>
              <a:buNone/>
            </a:pPr>
            <a:r>
              <a:rPr lang="en-US" dirty="0"/>
              <a:t>Does it make sense to use only </a:t>
            </a:r>
            <a:r>
              <a:rPr lang="en-US" i="1" dirty="0"/>
              <a:t>part </a:t>
            </a:r>
            <a:r>
              <a:rPr lang="en-US" dirty="0"/>
              <a:t>of a network or the data?</a:t>
            </a:r>
            <a:endParaRPr dirty="0"/>
          </a:p>
          <a:p>
            <a:pPr marL="0" lvl="0" indent="0" rtl="0">
              <a:lnSpc>
                <a:spcPct val="100000"/>
              </a:lnSpc>
              <a:spcBef>
                <a:spcPts val="1400"/>
              </a:spcBef>
              <a:spcAft>
                <a:spcPts val="200"/>
              </a:spcAft>
              <a:buSzPts val="2000"/>
              <a:buNone/>
            </a:pPr>
            <a:r>
              <a:rPr lang="en-US" dirty="0"/>
              <a:t>Does any gold standard exist?    </a:t>
            </a:r>
          </a:p>
          <a:p>
            <a:pPr marL="0" lvl="0" indent="0" rtl="0">
              <a:lnSpc>
                <a:spcPct val="100000"/>
              </a:lnSpc>
              <a:spcBef>
                <a:spcPts val="1400"/>
              </a:spcBef>
              <a:spcAft>
                <a:spcPts val="200"/>
              </a:spcAft>
              <a:buSzPts val="2000"/>
              <a:buNone/>
            </a:pPr>
            <a:r>
              <a:rPr lang="en-US" dirty="0"/>
              <a:t>	Can we simulate usefully?  </a:t>
            </a:r>
            <a:endParaRPr dirty="0"/>
          </a:p>
        </p:txBody>
      </p:sp>
      <p:sp>
        <p:nvSpPr>
          <p:cNvPr id="860" name="Google Shape;860;p83"/>
          <p:cNvSpPr/>
          <p:nvPr/>
        </p:nvSpPr>
        <p:spPr>
          <a:xfrm>
            <a:off x="1" y="6400800"/>
            <a:ext cx="12192000" cy="4572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83"/>
          <p:cNvSpPr txBox="1"/>
          <p:nvPr/>
        </p:nvSpPr>
        <p:spPr>
          <a:xfrm>
            <a:off x="7215772" y="6441068"/>
            <a:ext cx="4973053" cy="507791"/>
          </a:xfrm>
          <a:prstGeom prst="rect">
            <a:avLst/>
          </a:prstGeom>
          <a:noFill/>
          <a:ln>
            <a:noFill/>
          </a:ln>
        </p:spPr>
        <p:txBody>
          <a:bodyPr spcFirstLastPara="1" wrap="square" lIns="121900" tIns="121900" rIns="121900" bIns="121900" anchor="t" anchorCtr="0">
            <a:spAutoFit/>
          </a:bodyPr>
          <a:lstStyle/>
          <a:p>
            <a:pPr marL="0" marR="0" lvl="0" indent="0" algn="r" rtl="0">
              <a:spcBef>
                <a:spcPts val="0"/>
              </a:spcBef>
              <a:spcAft>
                <a:spcPts val="600"/>
              </a:spcAft>
              <a:buNone/>
            </a:pPr>
            <a:r>
              <a:rPr lang="en-US" sz="1200">
                <a:solidFill>
                  <a:schemeClr val="lt1"/>
                </a:solidFill>
                <a:latin typeface="Avenir"/>
                <a:ea typeface="Avenir"/>
                <a:cs typeface="Avenir"/>
                <a:sym typeface="Avenir"/>
              </a:rPr>
              <a:t>Guo, </a:t>
            </a:r>
            <a:r>
              <a:rPr lang="en-US" sz="1200" i="1">
                <a:solidFill>
                  <a:schemeClr val="lt1"/>
                </a:solidFill>
                <a:latin typeface="Avenir"/>
                <a:ea typeface="Avenir"/>
                <a:cs typeface="Avenir"/>
                <a:sym typeface="Avenir"/>
              </a:rPr>
              <a:t>et al. </a:t>
            </a:r>
            <a:r>
              <a:rPr lang="en-US" sz="1200" u="sng">
                <a:solidFill>
                  <a:schemeClr val="lt1"/>
                </a:solidFill>
                <a:latin typeface="Avenir"/>
                <a:ea typeface="Avenir"/>
                <a:cs typeface="Avenir"/>
                <a:sym typeface="Avenir"/>
                <a:hlinkClick r:id="rId5">
                  <a:extLst>
                    <a:ext uri="{A12FA001-AC4F-418D-AE19-62706E023703}">
                      <ahyp:hlinkClr xmlns:ahyp="http://schemas.microsoft.com/office/drawing/2018/hyperlinkcolor" val="tx"/>
                    </a:ext>
                  </a:extLst>
                </a:hlinkClick>
              </a:rPr>
              <a:t>Brief Bioinform.</a:t>
            </a:r>
            <a:r>
              <a:rPr lang="en-US" sz="1200">
                <a:solidFill>
                  <a:schemeClr val="lt1"/>
                </a:solidFill>
                <a:latin typeface="Avenir"/>
                <a:ea typeface="Avenir"/>
                <a:cs typeface="Avenir"/>
                <a:sym typeface="Avenir"/>
              </a:rPr>
              <a:t> 2022 Jan; 23(1): bbab437.</a:t>
            </a:r>
            <a:endParaRPr sz="1200">
              <a:solidFill>
                <a:schemeClr val="lt1"/>
              </a:solidFill>
              <a:latin typeface="Avenir"/>
              <a:ea typeface="Avenir"/>
              <a:cs typeface="Avenir"/>
              <a:sym typeface="Aveni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84"/>
          <p:cNvSpPr txBox="1">
            <a:spLocks noGrp="1"/>
          </p:cNvSpPr>
          <p:nvPr>
            <p:ph type="title"/>
          </p:nvPr>
        </p:nvSpPr>
        <p:spPr>
          <a:xfrm>
            <a:off x="1097280" y="286603"/>
            <a:ext cx="10058400" cy="1450757"/>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90000"/>
              </a:lnSpc>
              <a:spcBef>
                <a:spcPts val="0"/>
              </a:spcBef>
              <a:spcAft>
                <a:spcPts val="0"/>
              </a:spcAft>
              <a:buClr>
                <a:srgbClr val="3F3F3F"/>
              </a:buClr>
              <a:buSzPct val="100000"/>
              <a:buFont typeface="Avenir"/>
              <a:buNone/>
            </a:pPr>
            <a:r>
              <a:rPr lang="en-US"/>
              <a:t>Challenges:  Evaluation of precision medicine outcomes</a:t>
            </a:r>
            <a:endParaRPr/>
          </a:p>
        </p:txBody>
      </p:sp>
      <p:sp>
        <p:nvSpPr>
          <p:cNvPr id="867" name="Google Shape;867;p84"/>
          <p:cNvSpPr txBox="1">
            <a:spLocks noGrp="1"/>
          </p:cNvSpPr>
          <p:nvPr>
            <p:ph type="body" idx="1"/>
          </p:nvPr>
        </p:nvSpPr>
        <p:spPr>
          <a:xfrm>
            <a:off x="1097280" y="2108201"/>
            <a:ext cx="10058400" cy="3760891"/>
          </a:xfrm>
          <a:prstGeom prst="rect">
            <a:avLst/>
          </a:prstGeom>
          <a:noFill/>
          <a:ln>
            <a:noFill/>
          </a:ln>
        </p:spPr>
        <p:txBody>
          <a:bodyPr spcFirstLastPara="1" wrap="square" lIns="0" tIns="45700" rIns="0" bIns="45700" anchor="t" anchorCtr="0">
            <a:normAutofit/>
          </a:bodyPr>
          <a:lstStyle/>
          <a:p>
            <a:pPr marL="91440" lvl="0" indent="0" algn="l" rtl="0">
              <a:lnSpc>
                <a:spcPct val="110000"/>
              </a:lnSpc>
              <a:spcBef>
                <a:spcPts val="0"/>
              </a:spcBef>
              <a:spcAft>
                <a:spcPts val="0"/>
              </a:spcAft>
              <a:buSzPts val="2000"/>
              <a:buNone/>
            </a:pPr>
            <a:endParaRPr/>
          </a:p>
        </p:txBody>
      </p:sp>
      <p:sp>
        <p:nvSpPr>
          <p:cNvPr id="868" name="Google Shape;868;p84"/>
          <p:cNvSpPr txBox="1">
            <a:spLocks noGrp="1"/>
          </p:cNvSpPr>
          <p:nvPr>
            <p:ph type="sldNum" idx="12"/>
          </p:nvPr>
        </p:nvSpPr>
        <p:spPr>
          <a:xfrm>
            <a:off x="10993582" y="6446838"/>
            <a:ext cx="780010" cy="365125"/>
          </a:xfrm>
          <a:prstGeom prst="rect">
            <a:avLst/>
          </a:prstGeom>
          <a:noFill/>
          <a:ln>
            <a:noFill/>
          </a:ln>
        </p:spPr>
        <p:txBody>
          <a:bodyPr spcFirstLastPara="1" wrap="square" lIns="121900" tIns="121900" rIns="121900" bIns="121900" anchor="ctr" anchorCtr="0">
            <a:normAutofit lnSpcReduction="10000"/>
          </a:bodyPr>
          <a:lstStyle/>
          <a:p>
            <a:pPr marL="0" lvl="0" indent="0" algn="r" rtl="0">
              <a:spcBef>
                <a:spcPts val="0"/>
              </a:spcBef>
              <a:spcAft>
                <a:spcPts val="0"/>
              </a:spcAft>
              <a:buNone/>
            </a:pPr>
            <a:fld id="{00000000-1234-1234-1234-123412341234}" type="slidenum">
              <a:rPr lang="en-US"/>
              <a:t>54</a:t>
            </a:fld>
            <a:endParaRPr/>
          </a:p>
        </p:txBody>
      </p:sp>
      <p:sp>
        <p:nvSpPr>
          <p:cNvPr id="869" name="Google Shape;869;p84"/>
          <p:cNvSpPr txBox="1"/>
          <p:nvPr/>
        </p:nvSpPr>
        <p:spPr>
          <a:xfrm>
            <a:off x="8126528" y="6427153"/>
            <a:ext cx="4083009" cy="430847"/>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1200">
                <a:solidFill>
                  <a:schemeClr val="dk1"/>
                </a:solidFill>
                <a:latin typeface="Avenir"/>
                <a:ea typeface="Avenir"/>
                <a:cs typeface="Avenir"/>
                <a:sym typeface="Avenir"/>
              </a:rPr>
              <a:t>Guo, </a:t>
            </a:r>
            <a:r>
              <a:rPr lang="en-US" sz="1200" i="1">
                <a:solidFill>
                  <a:schemeClr val="dk1"/>
                </a:solidFill>
                <a:latin typeface="Avenir"/>
                <a:ea typeface="Avenir"/>
                <a:cs typeface="Avenir"/>
                <a:sym typeface="Avenir"/>
              </a:rPr>
              <a:t>et al. </a:t>
            </a:r>
            <a:r>
              <a:rPr lang="en-US" sz="1200" u="sng">
                <a:solidFill>
                  <a:schemeClr val="hlink"/>
                </a:solidFill>
                <a:latin typeface="Avenir"/>
                <a:ea typeface="Avenir"/>
                <a:cs typeface="Avenir"/>
                <a:sym typeface="Avenir"/>
                <a:hlinkClick r:id="rId3"/>
              </a:rPr>
              <a:t>Brief Bioinform.</a:t>
            </a:r>
            <a:r>
              <a:rPr lang="en-US" sz="1200">
                <a:solidFill>
                  <a:schemeClr val="dk1"/>
                </a:solidFill>
                <a:latin typeface="Avenir"/>
                <a:ea typeface="Avenir"/>
                <a:cs typeface="Avenir"/>
                <a:sym typeface="Avenir"/>
              </a:rPr>
              <a:t> 2022 Jan; 23(1): bbab437.</a:t>
            </a:r>
            <a:endParaRPr sz="1200">
              <a:solidFill>
                <a:schemeClr val="dk1"/>
              </a:solidFill>
              <a:latin typeface="Avenir"/>
              <a:ea typeface="Avenir"/>
              <a:cs typeface="Avenir"/>
              <a:sym typeface="Avenir"/>
            </a:endParaRPr>
          </a:p>
        </p:txBody>
      </p:sp>
      <p:grpSp>
        <p:nvGrpSpPr>
          <p:cNvPr id="870" name="Google Shape;870;p84"/>
          <p:cNvGrpSpPr/>
          <p:nvPr/>
        </p:nvGrpSpPr>
        <p:grpSpPr>
          <a:xfrm>
            <a:off x="501620" y="2055328"/>
            <a:ext cx="11249717" cy="3630388"/>
            <a:chOff x="5263" y="462405"/>
            <a:chExt cx="11249717" cy="3630388"/>
          </a:xfrm>
        </p:grpSpPr>
        <p:sp>
          <p:nvSpPr>
            <p:cNvPr id="871" name="Google Shape;871;p84"/>
            <p:cNvSpPr/>
            <p:nvPr/>
          </p:nvSpPr>
          <p:spPr>
            <a:xfrm>
              <a:off x="5263" y="462405"/>
              <a:ext cx="1175343" cy="1175343"/>
            </a:xfrm>
            <a:prstGeom prst="rect">
              <a:avLst/>
            </a:prstGeom>
            <a:blipFill rotWithShape="1">
              <a:blip r:embed="rId4">
                <a:alphaModFix/>
              </a:blip>
              <a:stretch>
                <a:fillRect/>
              </a:stretch>
            </a:blip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84"/>
            <p:cNvSpPr/>
            <p:nvPr/>
          </p:nvSpPr>
          <p:spPr>
            <a:xfrm>
              <a:off x="5263" y="1793856"/>
              <a:ext cx="3358124" cy="73983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84"/>
            <p:cNvSpPr txBox="1"/>
            <p:nvPr/>
          </p:nvSpPr>
          <p:spPr>
            <a:xfrm>
              <a:off x="5263" y="1793856"/>
              <a:ext cx="3358124" cy="73983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400"/>
                <a:buFont typeface="Avenir"/>
                <a:buNone/>
              </a:pPr>
              <a:r>
                <a:rPr lang="en-US" sz="2400" b="1">
                  <a:solidFill>
                    <a:schemeClr val="dk1"/>
                  </a:solidFill>
                  <a:latin typeface="Avenir"/>
                  <a:ea typeface="Avenir"/>
                  <a:cs typeface="Avenir"/>
                  <a:sym typeface="Avenir"/>
                </a:rPr>
                <a:t>Biological validation - </a:t>
              </a:r>
              <a:endParaRPr sz="2400">
                <a:solidFill>
                  <a:schemeClr val="dk1"/>
                </a:solidFill>
                <a:latin typeface="Avenir"/>
                <a:ea typeface="Avenir"/>
                <a:cs typeface="Avenir"/>
                <a:sym typeface="Avenir"/>
              </a:endParaRPr>
            </a:p>
          </p:txBody>
        </p:sp>
        <p:sp>
          <p:nvSpPr>
            <p:cNvPr id="874" name="Google Shape;874;p84"/>
            <p:cNvSpPr/>
            <p:nvPr/>
          </p:nvSpPr>
          <p:spPr>
            <a:xfrm>
              <a:off x="5263" y="2606300"/>
              <a:ext cx="3358124" cy="148649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84"/>
            <p:cNvSpPr txBox="1"/>
            <p:nvPr/>
          </p:nvSpPr>
          <p:spPr>
            <a:xfrm>
              <a:off x="5263" y="2606300"/>
              <a:ext cx="3358124" cy="148649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venir"/>
                <a:buNone/>
              </a:pPr>
              <a:r>
                <a:rPr lang="en-US" sz="1800">
                  <a:solidFill>
                    <a:schemeClr val="dk1"/>
                  </a:solidFill>
                  <a:latin typeface="Avenir"/>
                  <a:ea typeface="Avenir"/>
                  <a:cs typeface="Avenir"/>
                  <a:sym typeface="Avenir"/>
                </a:rPr>
                <a:t>To what degree is it feasible?  Bias?  Anecdotal?</a:t>
              </a:r>
              <a:endParaRPr sz="1800">
                <a:solidFill>
                  <a:schemeClr val="dk1"/>
                </a:solidFill>
                <a:latin typeface="Avenir"/>
                <a:ea typeface="Avenir"/>
                <a:cs typeface="Avenir"/>
                <a:sym typeface="Avenir"/>
              </a:endParaRPr>
            </a:p>
            <a:p>
              <a:pPr marL="0" marR="0" lvl="0" indent="0" algn="l" rtl="0">
                <a:lnSpc>
                  <a:spcPct val="100000"/>
                </a:lnSpc>
                <a:spcBef>
                  <a:spcPts val="630"/>
                </a:spcBef>
                <a:spcAft>
                  <a:spcPts val="0"/>
                </a:spcAft>
                <a:buClr>
                  <a:schemeClr val="dk1"/>
                </a:buClr>
                <a:buSzPts val="1800"/>
                <a:buFont typeface="Avenir"/>
                <a:buNone/>
              </a:pPr>
              <a:r>
                <a:rPr lang="en-US" sz="1800">
                  <a:solidFill>
                    <a:schemeClr val="dk1"/>
                  </a:solidFill>
                  <a:latin typeface="Avenir"/>
                  <a:ea typeface="Avenir"/>
                  <a:cs typeface="Avenir"/>
                  <a:sym typeface="Avenir"/>
                </a:rPr>
                <a:t>Validating algorithms, or representations?   Interpretability?</a:t>
              </a:r>
              <a:endParaRPr sz="1800">
                <a:solidFill>
                  <a:schemeClr val="dk1"/>
                </a:solidFill>
                <a:latin typeface="Avenir"/>
                <a:ea typeface="Avenir"/>
                <a:cs typeface="Avenir"/>
                <a:sym typeface="Avenir"/>
              </a:endParaRPr>
            </a:p>
          </p:txBody>
        </p:sp>
        <p:sp>
          <p:nvSpPr>
            <p:cNvPr id="876" name="Google Shape;876;p84"/>
            <p:cNvSpPr/>
            <p:nvPr/>
          </p:nvSpPr>
          <p:spPr>
            <a:xfrm>
              <a:off x="3951060" y="462405"/>
              <a:ext cx="1175343" cy="1175343"/>
            </a:xfrm>
            <a:prstGeom prst="rect">
              <a:avLst/>
            </a:prstGeom>
            <a:blipFill rotWithShape="1">
              <a:blip r:embed="rId5">
                <a:alphaModFix/>
              </a:blip>
              <a:stretch>
                <a:fillRect/>
              </a:stretch>
            </a:blip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84"/>
            <p:cNvSpPr/>
            <p:nvPr/>
          </p:nvSpPr>
          <p:spPr>
            <a:xfrm>
              <a:off x="3951060" y="1793856"/>
              <a:ext cx="3358124" cy="73983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84"/>
            <p:cNvSpPr txBox="1"/>
            <p:nvPr/>
          </p:nvSpPr>
          <p:spPr>
            <a:xfrm>
              <a:off x="3951060" y="1793856"/>
              <a:ext cx="3358124" cy="73983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400"/>
                <a:buFont typeface="Avenir"/>
                <a:buNone/>
              </a:pPr>
              <a:r>
                <a:rPr lang="en-US" sz="2400" b="1">
                  <a:solidFill>
                    <a:schemeClr val="dk1"/>
                  </a:solidFill>
                  <a:latin typeface="Avenir"/>
                  <a:ea typeface="Avenir"/>
                  <a:cs typeface="Avenir"/>
                  <a:sym typeface="Avenir"/>
                </a:rPr>
                <a:t>Can we determine causality?  </a:t>
              </a:r>
              <a:endParaRPr sz="2400">
                <a:solidFill>
                  <a:schemeClr val="dk1"/>
                </a:solidFill>
                <a:latin typeface="Avenir"/>
                <a:ea typeface="Avenir"/>
                <a:cs typeface="Avenir"/>
                <a:sym typeface="Avenir"/>
              </a:endParaRPr>
            </a:p>
          </p:txBody>
        </p:sp>
        <p:sp>
          <p:nvSpPr>
            <p:cNvPr id="879" name="Google Shape;879;p84"/>
            <p:cNvSpPr/>
            <p:nvPr/>
          </p:nvSpPr>
          <p:spPr>
            <a:xfrm>
              <a:off x="3951060" y="2606300"/>
              <a:ext cx="3358124" cy="148649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84"/>
            <p:cNvSpPr/>
            <p:nvPr/>
          </p:nvSpPr>
          <p:spPr>
            <a:xfrm>
              <a:off x="7896856" y="462405"/>
              <a:ext cx="1175343" cy="1175343"/>
            </a:xfrm>
            <a:prstGeom prst="rect">
              <a:avLst/>
            </a:prstGeom>
            <a:blipFill rotWithShape="1">
              <a:blip r:embed="rId6">
                <a:alphaModFix/>
              </a:blip>
              <a:stretch>
                <a:fillRect/>
              </a:stretch>
            </a:blip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84"/>
            <p:cNvSpPr/>
            <p:nvPr/>
          </p:nvSpPr>
          <p:spPr>
            <a:xfrm>
              <a:off x="7896856" y="1793856"/>
              <a:ext cx="3358124" cy="73983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84"/>
            <p:cNvSpPr txBox="1"/>
            <p:nvPr/>
          </p:nvSpPr>
          <p:spPr>
            <a:xfrm>
              <a:off x="7896856" y="1793856"/>
              <a:ext cx="3358124" cy="73983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400"/>
                <a:buFont typeface="Avenir"/>
                <a:buNone/>
              </a:pPr>
              <a:r>
                <a:rPr lang="en-US" sz="2400" b="1">
                  <a:solidFill>
                    <a:schemeClr val="dk1"/>
                  </a:solidFill>
                  <a:latin typeface="Avenir"/>
                  <a:ea typeface="Avenir"/>
                  <a:cs typeface="Avenir"/>
                  <a:sym typeface="Avenir"/>
                </a:rPr>
                <a:t>Can we afford to test it systematically?   </a:t>
              </a:r>
              <a:endParaRPr sz="2400">
                <a:solidFill>
                  <a:schemeClr val="dk1"/>
                </a:solidFill>
                <a:latin typeface="Avenir"/>
                <a:ea typeface="Avenir"/>
                <a:cs typeface="Avenir"/>
                <a:sym typeface="Avenir"/>
              </a:endParaRPr>
            </a:p>
          </p:txBody>
        </p:sp>
        <p:sp>
          <p:nvSpPr>
            <p:cNvPr id="883" name="Google Shape;883;p84"/>
            <p:cNvSpPr/>
            <p:nvPr/>
          </p:nvSpPr>
          <p:spPr>
            <a:xfrm>
              <a:off x="7896856" y="2606300"/>
              <a:ext cx="3358124" cy="148649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85"/>
          <p:cNvSpPr txBox="1">
            <a:spLocks noGrp="1"/>
          </p:cNvSpPr>
          <p:nvPr>
            <p:ph type="title"/>
          </p:nvPr>
        </p:nvSpPr>
        <p:spPr>
          <a:xfrm>
            <a:off x="1097280" y="286603"/>
            <a:ext cx="10058400" cy="1450757"/>
          </a:xfrm>
          <a:prstGeom prst="rect">
            <a:avLst/>
          </a:prstGeom>
          <a:noFill/>
          <a:ln>
            <a:noFill/>
          </a:ln>
        </p:spPr>
        <p:txBody>
          <a:bodyPr spcFirstLastPara="1" wrap="square" lIns="121900" tIns="121900" rIns="121900" bIns="121900" anchor="t" anchorCtr="0">
            <a:normAutofit/>
          </a:bodyPr>
          <a:lstStyle/>
          <a:p>
            <a:pPr marL="0" lvl="0" indent="0" algn="l" rtl="0">
              <a:lnSpc>
                <a:spcPct val="90000"/>
              </a:lnSpc>
              <a:spcBef>
                <a:spcPts val="0"/>
              </a:spcBef>
              <a:spcAft>
                <a:spcPts val="0"/>
              </a:spcAft>
              <a:buClr>
                <a:srgbClr val="3F3F3F"/>
              </a:buClr>
              <a:buSzPts val="4700"/>
              <a:buFont typeface="Avenir"/>
              <a:buNone/>
            </a:pPr>
            <a:r>
              <a:rPr lang="en-US"/>
              <a:t>Challenges:  Privacy</a:t>
            </a:r>
            <a:endParaRPr/>
          </a:p>
        </p:txBody>
      </p:sp>
      <p:sp>
        <p:nvSpPr>
          <p:cNvPr id="889" name="Google Shape;889;p85"/>
          <p:cNvSpPr txBox="1">
            <a:spLocks noGrp="1"/>
          </p:cNvSpPr>
          <p:nvPr>
            <p:ph type="body" idx="1"/>
          </p:nvPr>
        </p:nvSpPr>
        <p:spPr>
          <a:xfrm>
            <a:off x="1097280" y="2108201"/>
            <a:ext cx="10058400" cy="4338637"/>
          </a:xfrm>
          <a:prstGeom prst="rect">
            <a:avLst/>
          </a:prstGeom>
          <a:noFill/>
          <a:ln>
            <a:noFill/>
          </a:ln>
        </p:spPr>
        <p:txBody>
          <a:bodyPr spcFirstLastPara="1" wrap="square" lIns="121900" tIns="121900" rIns="121900" bIns="121900" anchor="t" anchorCtr="0">
            <a:normAutofit fontScale="85000" lnSpcReduction="20000"/>
          </a:bodyPr>
          <a:lstStyle/>
          <a:p>
            <a:pPr marL="0" lvl="0" indent="0" algn="l" rtl="0">
              <a:lnSpc>
                <a:spcPct val="110000"/>
              </a:lnSpc>
              <a:spcBef>
                <a:spcPts val="1200"/>
              </a:spcBef>
              <a:spcAft>
                <a:spcPts val="0"/>
              </a:spcAft>
              <a:buSzPct val="100000"/>
              <a:buNone/>
            </a:pPr>
            <a:r>
              <a:rPr lang="en-US" sz="2400"/>
              <a:t>To what degree can we both </a:t>
            </a:r>
            <a:r>
              <a:rPr lang="en-US" sz="2400">
                <a:solidFill>
                  <a:srgbClr val="0E9453"/>
                </a:solidFill>
              </a:rPr>
              <a:t>share / make use of</a:t>
            </a:r>
            <a:r>
              <a:rPr lang="en-US" sz="2400"/>
              <a:t>, and </a:t>
            </a:r>
            <a:r>
              <a:rPr lang="en-US" sz="2400">
                <a:solidFill>
                  <a:srgbClr val="990000"/>
                </a:solidFill>
              </a:rPr>
              <a:t>prevent abuse of</a:t>
            </a:r>
            <a:r>
              <a:rPr lang="en-US" sz="2400"/>
              <a:t>, network data mined or gathered in pursuit of precision medicine?   </a:t>
            </a:r>
            <a:endParaRPr sz="2400"/>
          </a:p>
          <a:p>
            <a:pPr marL="0" lvl="0" indent="0" algn="l" rtl="0">
              <a:lnSpc>
                <a:spcPct val="110000"/>
              </a:lnSpc>
              <a:spcBef>
                <a:spcPts val="1800"/>
              </a:spcBef>
              <a:spcAft>
                <a:spcPts val="0"/>
              </a:spcAft>
              <a:buSzPct val="100000"/>
              <a:buNone/>
            </a:pPr>
            <a:endParaRPr/>
          </a:p>
          <a:p>
            <a:pPr marL="0" lvl="0" indent="0" algn="l" rtl="0">
              <a:lnSpc>
                <a:spcPct val="110000"/>
              </a:lnSpc>
              <a:spcBef>
                <a:spcPts val="1800"/>
              </a:spcBef>
              <a:spcAft>
                <a:spcPts val="0"/>
              </a:spcAft>
              <a:buSzPct val="100000"/>
              <a:buNone/>
            </a:pPr>
            <a:endParaRPr/>
          </a:p>
          <a:p>
            <a:pPr marL="0" lvl="0" indent="0" algn="l" rtl="0">
              <a:lnSpc>
                <a:spcPct val="110000"/>
              </a:lnSpc>
              <a:spcBef>
                <a:spcPts val="1800"/>
              </a:spcBef>
              <a:spcAft>
                <a:spcPts val="0"/>
              </a:spcAft>
              <a:buSzPct val="100000"/>
              <a:buNone/>
            </a:pPr>
            <a:endParaRPr/>
          </a:p>
          <a:p>
            <a:pPr marL="0" lvl="0" indent="0" algn="l" rtl="0">
              <a:lnSpc>
                <a:spcPct val="110000"/>
              </a:lnSpc>
              <a:spcBef>
                <a:spcPts val="1800"/>
              </a:spcBef>
              <a:spcAft>
                <a:spcPts val="0"/>
              </a:spcAft>
              <a:buSzPct val="100000"/>
              <a:buNone/>
            </a:pPr>
            <a:endParaRPr/>
          </a:p>
          <a:p>
            <a:pPr marL="0" lvl="0" indent="0" algn="l" rtl="0">
              <a:lnSpc>
                <a:spcPct val="110000"/>
              </a:lnSpc>
              <a:spcBef>
                <a:spcPts val="1800"/>
              </a:spcBef>
              <a:spcAft>
                <a:spcPts val="0"/>
              </a:spcAft>
              <a:buSzPct val="100000"/>
              <a:buNone/>
            </a:pPr>
            <a:endParaRPr/>
          </a:p>
          <a:p>
            <a:pPr marL="0" lvl="0" indent="0" algn="l" rtl="0">
              <a:lnSpc>
                <a:spcPct val="110000"/>
              </a:lnSpc>
              <a:spcBef>
                <a:spcPts val="1800"/>
              </a:spcBef>
              <a:spcAft>
                <a:spcPts val="0"/>
              </a:spcAft>
              <a:buSzPct val="100000"/>
              <a:buNone/>
            </a:pPr>
            <a:endParaRPr/>
          </a:p>
          <a:p>
            <a:pPr marL="0" lvl="0" indent="0" algn="l" rtl="0">
              <a:lnSpc>
                <a:spcPct val="110000"/>
              </a:lnSpc>
              <a:spcBef>
                <a:spcPts val="1800"/>
              </a:spcBef>
              <a:spcAft>
                <a:spcPts val="0"/>
              </a:spcAft>
              <a:buSzPct val="100000"/>
              <a:buNone/>
            </a:pPr>
            <a:r>
              <a:rPr lang="en-US" sz="2400"/>
              <a:t>Cryptographic methods to improve security typically limit unforeseen utility</a:t>
            </a:r>
            <a:endParaRPr sz="2400"/>
          </a:p>
          <a:p>
            <a:pPr marL="0" lvl="0" indent="0" algn="l" rtl="0">
              <a:lnSpc>
                <a:spcPct val="110000"/>
              </a:lnSpc>
              <a:spcBef>
                <a:spcPts val="1800"/>
              </a:spcBef>
              <a:spcAft>
                <a:spcPts val="1600"/>
              </a:spcAft>
              <a:buSzPct val="100000"/>
              <a:buNone/>
            </a:pPr>
            <a:endParaRPr/>
          </a:p>
        </p:txBody>
      </p:sp>
      <p:sp>
        <p:nvSpPr>
          <p:cNvPr id="890" name="Google Shape;890;p85"/>
          <p:cNvSpPr txBox="1">
            <a:spLocks noGrp="1"/>
          </p:cNvSpPr>
          <p:nvPr>
            <p:ph type="sldNum" idx="12"/>
          </p:nvPr>
        </p:nvSpPr>
        <p:spPr>
          <a:xfrm>
            <a:off x="10993582" y="6446838"/>
            <a:ext cx="780010" cy="365125"/>
          </a:xfrm>
          <a:prstGeom prst="rect">
            <a:avLst/>
          </a:prstGeom>
          <a:noFill/>
          <a:ln>
            <a:noFill/>
          </a:ln>
        </p:spPr>
        <p:txBody>
          <a:bodyPr spcFirstLastPara="1" wrap="square" lIns="121900" tIns="121900" rIns="121900" bIns="121900" anchor="ctr" anchorCtr="0">
            <a:normAutofit lnSpcReduction="10000"/>
          </a:bodyPr>
          <a:lstStyle/>
          <a:p>
            <a:pPr marL="0" lvl="0" indent="0" algn="r" rtl="0">
              <a:spcBef>
                <a:spcPts val="0"/>
              </a:spcBef>
              <a:spcAft>
                <a:spcPts val="0"/>
              </a:spcAft>
              <a:buNone/>
            </a:pPr>
            <a:fld id="{00000000-1234-1234-1234-123412341234}" type="slidenum">
              <a:rPr lang="en-US"/>
              <a:t>55</a:t>
            </a:fld>
            <a:endParaRPr/>
          </a:p>
        </p:txBody>
      </p:sp>
      <p:pic>
        <p:nvPicPr>
          <p:cNvPr id="891" name="Google Shape;891;p85"/>
          <p:cNvPicPr preferRelativeResize="0"/>
          <p:nvPr/>
        </p:nvPicPr>
        <p:blipFill rotWithShape="1">
          <a:blip r:embed="rId3">
            <a:alphaModFix/>
          </a:blip>
          <a:srcRect/>
          <a:stretch/>
        </p:blipFill>
        <p:spPr>
          <a:xfrm>
            <a:off x="1482901" y="2856652"/>
            <a:ext cx="5483036" cy="2773300"/>
          </a:xfrm>
          <a:prstGeom prst="rect">
            <a:avLst/>
          </a:prstGeom>
          <a:noFill/>
          <a:ln>
            <a:noFill/>
          </a:ln>
        </p:spPr>
      </p:pic>
      <p:pic>
        <p:nvPicPr>
          <p:cNvPr id="892" name="Google Shape;892;p85"/>
          <p:cNvPicPr preferRelativeResize="0"/>
          <p:nvPr/>
        </p:nvPicPr>
        <p:blipFill rotWithShape="1">
          <a:blip r:embed="rId4">
            <a:alphaModFix/>
          </a:blip>
          <a:srcRect/>
          <a:stretch/>
        </p:blipFill>
        <p:spPr>
          <a:xfrm>
            <a:off x="7764546" y="3657796"/>
            <a:ext cx="2399121" cy="163230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6"/>
        <p:cNvGrpSpPr/>
        <p:nvPr/>
      </p:nvGrpSpPr>
      <p:grpSpPr>
        <a:xfrm>
          <a:off x="0" y="0"/>
          <a:ext cx="0" cy="0"/>
          <a:chOff x="0" y="0"/>
          <a:chExt cx="0" cy="0"/>
        </a:xfrm>
      </p:grpSpPr>
      <p:sp>
        <p:nvSpPr>
          <p:cNvPr id="897" name="Google Shape;897;p86"/>
          <p:cNvSpPr txBox="1">
            <a:spLocks noGrp="1"/>
          </p:cNvSpPr>
          <p:nvPr>
            <p:ph type="title"/>
          </p:nvPr>
        </p:nvSpPr>
        <p:spPr>
          <a:xfrm>
            <a:off x="1097280" y="286603"/>
            <a:ext cx="10058400" cy="1450757"/>
          </a:xfrm>
          <a:prstGeom prst="rect">
            <a:avLst/>
          </a:prstGeom>
          <a:noFill/>
          <a:ln>
            <a:noFill/>
          </a:ln>
        </p:spPr>
        <p:txBody>
          <a:bodyPr spcFirstLastPara="1" wrap="square" lIns="121900" tIns="121900" rIns="121900" bIns="121900" anchor="b" anchorCtr="0">
            <a:normAutofit/>
          </a:bodyPr>
          <a:lstStyle/>
          <a:p>
            <a:pPr marL="0" lvl="0" indent="0" algn="l" rtl="0">
              <a:lnSpc>
                <a:spcPct val="90000"/>
              </a:lnSpc>
              <a:spcBef>
                <a:spcPts val="0"/>
              </a:spcBef>
              <a:spcAft>
                <a:spcPts val="0"/>
              </a:spcAft>
              <a:buClr>
                <a:srgbClr val="3F3F3F"/>
              </a:buClr>
              <a:buSzPts val="4000"/>
              <a:buFont typeface="Avenir"/>
              <a:buNone/>
            </a:pPr>
            <a:r>
              <a:rPr lang="en-US" sz="4000"/>
              <a:t>Challenges:  Consent / control of data</a:t>
            </a:r>
            <a:endParaRPr/>
          </a:p>
        </p:txBody>
      </p:sp>
      <p:sp>
        <p:nvSpPr>
          <p:cNvPr id="898" name="Google Shape;898;p86"/>
          <p:cNvSpPr txBox="1">
            <a:spLocks noGrp="1"/>
          </p:cNvSpPr>
          <p:nvPr>
            <p:ph type="body" idx="1"/>
          </p:nvPr>
        </p:nvSpPr>
        <p:spPr>
          <a:xfrm>
            <a:off x="388363" y="2145872"/>
            <a:ext cx="3474720" cy="3748193"/>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1200"/>
              </a:spcBef>
              <a:spcAft>
                <a:spcPts val="0"/>
              </a:spcAft>
              <a:buSzPts val="2000"/>
              <a:buNone/>
            </a:pPr>
            <a:r>
              <a:rPr lang="en-US" dirty="0"/>
              <a:t>Do most data producers or patients understand what is done with their data?  </a:t>
            </a:r>
            <a:endParaRPr dirty="0"/>
          </a:p>
          <a:p>
            <a:pPr marL="0" lvl="0" indent="0" algn="l" rtl="0">
              <a:lnSpc>
                <a:spcPct val="100000"/>
              </a:lnSpc>
              <a:spcBef>
                <a:spcPts val="1800"/>
              </a:spcBef>
              <a:spcAft>
                <a:spcPts val="0"/>
              </a:spcAft>
              <a:buSzPts val="2000"/>
              <a:buNone/>
            </a:pPr>
            <a:r>
              <a:rPr lang="en-US" dirty="0"/>
              <a:t>What </a:t>
            </a:r>
            <a:r>
              <a:rPr lang="en-US" i="1" dirty="0"/>
              <a:t>could be </a:t>
            </a:r>
            <a:r>
              <a:rPr lang="en-US" dirty="0"/>
              <a:t>done?   How does this affect our ability to gain consent?   </a:t>
            </a:r>
            <a:endParaRPr dirty="0"/>
          </a:p>
          <a:p>
            <a:pPr marL="0" lvl="0" indent="0" algn="l" rtl="0">
              <a:lnSpc>
                <a:spcPct val="100000"/>
              </a:lnSpc>
              <a:spcBef>
                <a:spcPts val="1800"/>
              </a:spcBef>
              <a:spcAft>
                <a:spcPts val="0"/>
              </a:spcAft>
              <a:buSzPts val="2000"/>
              <a:buNone/>
            </a:pPr>
            <a:r>
              <a:rPr lang="en-US" dirty="0"/>
              <a:t>How do we give individuals control of their data?  Computational solutions?</a:t>
            </a:r>
            <a:endParaRPr dirty="0"/>
          </a:p>
        </p:txBody>
      </p:sp>
      <p:sp>
        <p:nvSpPr>
          <p:cNvPr id="900" name="Google Shape;900;p86"/>
          <p:cNvSpPr txBox="1">
            <a:spLocks noGrp="1"/>
          </p:cNvSpPr>
          <p:nvPr>
            <p:ph type="sldNum" idx="12"/>
          </p:nvPr>
        </p:nvSpPr>
        <p:spPr>
          <a:xfrm>
            <a:off x="10993582" y="6446838"/>
            <a:ext cx="780010" cy="365125"/>
          </a:xfrm>
          <a:prstGeom prst="rect">
            <a:avLst/>
          </a:prstGeom>
          <a:noFill/>
          <a:ln>
            <a:noFill/>
          </a:ln>
        </p:spPr>
        <p:txBody>
          <a:bodyPr spcFirstLastPara="1" wrap="square" lIns="121900" tIns="121900" rIns="121900" bIns="121900" anchor="ctr" anchorCtr="0">
            <a:normAutofit/>
          </a:bodyPr>
          <a:lstStyle/>
          <a:p>
            <a:pPr marL="0" lvl="0" indent="0" algn="l" rtl="0">
              <a:lnSpc>
                <a:spcPct val="90000"/>
              </a:lnSpc>
              <a:spcBef>
                <a:spcPts val="0"/>
              </a:spcBef>
              <a:spcAft>
                <a:spcPts val="600"/>
              </a:spcAft>
              <a:buNone/>
            </a:pPr>
            <a:fld id="{00000000-1234-1234-1234-123412341234}" type="slidenum">
              <a:rPr lang="en-US" sz="300"/>
              <a:t>56</a:t>
            </a:fld>
            <a:endParaRPr sz="300"/>
          </a:p>
        </p:txBody>
      </p:sp>
      <p:sp>
        <p:nvSpPr>
          <p:cNvPr id="3" name="Text Placeholder 2">
            <a:extLst>
              <a:ext uri="{FF2B5EF4-FFF2-40B4-BE49-F238E27FC236}">
                <a16:creationId xmlns:a16="http://schemas.microsoft.com/office/drawing/2014/main" id="{F389618B-2683-1C80-BE49-E0BEB6E4FCAE}"/>
              </a:ext>
            </a:extLst>
          </p:cNvPr>
          <p:cNvSpPr>
            <a:spLocks noGrp="1"/>
          </p:cNvSpPr>
          <p:nvPr>
            <p:ph type="body" idx="2"/>
          </p:nvPr>
        </p:nvSpPr>
        <p:spPr/>
        <p:txBody>
          <a:bodyPr/>
          <a:lstStyle/>
          <a:p>
            <a:endParaRPr lang="en-US" dirty="0"/>
          </a:p>
        </p:txBody>
      </p:sp>
      <p:pic>
        <p:nvPicPr>
          <p:cNvPr id="4" name="Online Media 3" descr="Data Brokers: Last Week Tonight with John Oliver (HBO)">
            <a:hlinkClick r:id="" action="ppaction://media"/>
            <a:extLst>
              <a:ext uri="{FF2B5EF4-FFF2-40B4-BE49-F238E27FC236}">
                <a16:creationId xmlns:a16="http://schemas.microsoft.com/office/drawing/2014/main" id="{A6379E82-BC17-F950-A8B7-D2916B89CF5F}"/>
              </a:ext>
            </a:extLst>
          </p:cNvPr>
          <p:cNvPicPr>
            <a:picLocks noRot="1" noChangeAspect="1"/>
          </p:cNvPicPr>
          <p:nvPr>
            <a:videoFile r:link="rId1"/>
          </p:nvPr>
        </p:nvPicPr>
        <p:blipFill>
          <a:blip r:embed="rId4"/>
          <a:stretch>
            <a:fillRect/>
          </a:stretch>
        </p:blipFill>
        <p:spPr>
          <a:xfrm>
            <a:off x="3824977" y="2145872"/>
            <a:ext cx="7612329" cy="43009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4"/>
        <p:cNvGrpSpPr/>
        <p:nvPr/>
      </p:nvGrpSpPr>
      <p:grpSpPr>
        <a:xfrm>
          <a:off x="0" y="0"/>
          <a:ext cx="0" cy="0"/>
          <a:chOff x="0" y="0"/>
          <a:chExt cx="0" cy="0"/>
        </a:xfrm>
      </p:grpSpPr>
      <p:sp>
        <p:nvSpPr>
          <p:cNvPr id="905" name="Google Shape;905;p8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906" name="Google Shape;906;p87"/>
          <p:cNvSpPr txBox="1">
            <a:spLocks noGrp="1"/>
          </p:cNvSpPr>
          <p:nvPr>
            <p:ph type="title"/>
          </p:nvPr>
        </p:nvSpPr>
        <p:spPr>
          <a:xfrm>
            <a:off x="1097280" y="286603"/>
            <a:ext cx="6437363" cy="1450757"/>
          </a:xfrm>
          <a:prstGeom prst="rect">
            <a:avLst/>
          </a:prstGeom>
          <a:noFill/>
          <a:ln>
            <a:noFill/>
          </a:ln>
        </p:spPr>
        <p:txBody>
          <a:bodyPr spcFirstLastPara="1" wrap="square" lIns="121900" tIns="121900" rIns="121900" bIns="121900" anchor="b" anchorCtr="0">
            <a:normAutofit/>
          </a:bodyPr>
          <a:lstStyle/>
          <a:p>
            <a:pPr marL="0" lvl="0" indent="0" algn="l" rtl="0">
              <a:lnSpc>
                <a:spcPct val="90000"/>
              </a:lnSpc>
              <a:spcBef>
                <a:spcPts val="0"/>
              </a:spcBef>
              <a:spcAft>
                <a:spcPts val="0"/>
              </a:spcAft>
              <a:buClr>
                <a:schemeClr val="dk1"/>
              </a:buClr>
              <a:buSzPts val="1689"/>
              <a:buFont typeface="Avenir"/>
              <a:buNone/>
            </a:pPr>
            <a:r>
              <a:rPr lang="en-US" sz="4300"/>
              <a:t>Challenges: Technology and Methodology</a:t>
            </a:r>
            <a:endParaRPr/>
          </a:p>
        </p:txBody>
      </p:sp>
      <p:cxnSp>
        <p:nvCxnSpPr>
          <p:cNvPr id="907" name="Google Shape;907;p87"/>
          <p:cNvCxnSpPr/>
          <p:nvPr/>
        </p:nvCxnSpPr>
        <p:spPr>
          <a:xfrm>
            <a:off x="1193532" y="1895846"/>
            <a:ext cx="6217920" cy="0"/>
          </a:xfrm>
          <a:prstGeom prst="straightConnector1">
            <a:avLst/>
          </a:prstGeom>
          <a:noFill/>
          <a:ln w="12700" cap="flat" cmpd="sng">
            <a:solidFill>
              <a:srgbClr val="3F3F3F"/>
            </a:solidFill>
            <a:prstDash val="solid"/>
            <a:round/>
            <a:headEnd type="none" w="sm" len="sm"/>
            <a:tailEnd type="none" w="sm" len="sm"/>
          </a:ln>
        </p:spPr>
      </p:cxnSp>
      <p:sp>
        <p:nvSpPr>
          <p:cNvPr id="908" name="Google Shape;908;p87"/>
          <p:cNvSpPr txBox="1">
            <a:spLocks noGrp="1"/>
          </p:cNvSpPr>
          <p:nvPr>
            <p:ph type="body" idx="1"/>
          </p:nvPr>
        </p:nvSpPr>
        <p:spPr>
          <a:xfrm>
            <a:off x="1097281" y="2108201"/>
            <a:ext cx="6388242" cy="3760891"/>
          </a:xfrm>
          <a:prstGeom prst="rect">
            <a:avLst/>
          </a:prstGeom>
          <a:noFill/>
          <a:ln>
            <a:noFill/>
          </a:ln>
        </p:spPr>
        <p:txBody>
          <a:bodyPr spcFirstLastPara="1" wrap="square" lIns="121900" tIns="121900" rIns="121900" bIns="121900" anchor="t" anchorCtr="0">
            <a:normAutofit/>
          </a:bodyPr>
          <a:lstStyle/>
          <a:p>
            <a:pPr marL="0" lvl="0" indent="0" algn="l" rtl="0">
              <a:lnSpc>
                <a:spcPct val="110000"/>
              </a:lnSpc>
              <a:spcBef>
                <a:spcPts val="1200"/>
              </a:spcBef>
              <a:spcAft>
                <a:spcPts val="0"/>
              </a:spcAft>
              <a:buSzPts val="2000"/>
              <a:buNone/>
            </a:pPr>
            <a:r>
              <a:rPr lang="en-US"/>
              <a:t>Single Cell Technologies: How to integrate this data into a network </a:t>
            </a:r>
            <a:endParaRPr/>
          </a:p>
          <a:p>
            <a:pPr marL="0" lvl="0" indent="0" algn="l" rtl="0">
              <a:lnSpc>
                <a:spcPct val="110000"/>
              </a:lnSpc>
              <a:spcBef>
                <a:spcPts val="1800"/>
              </a:spcBef>
              <a:spcAft>
                <a:spcPts val="0"/>
              </a:spcAft>
              <a:buSzPts val="2000"/>
              <a:buNone/>
            </a:pPr>
            <a:r>
              <a:rPr lang="en-US"/>
              <a:t>How to make it accessible</a:t>
            </a:r>
            <a:endParaRPr/>
          </a:p>
          <a:p>
            <a:pPr marL="0" lvl="0" indent="0" algn="l" rtl="0">
              <a:lnSpc>
                <a:spcPct val="110000"/>
              </a:lnSpc>
              <a:spcBef>
                <a:spcPts val="1800"/>
              </a:spcBef>
              <a:spcAft>
                <a:spcPts val="0"/>
              </a:spcAft>
              <a:buSzPts val="2000"/>
              <a:buNone/>
            </a:pPr>
            <a:r>
              <a:rPr lang="en-US"/>
              <a:t>Temporal-Spatial dependency </a:t>
            </a:r>
            <a:endParaRPr/>
          </a:p>
          <a:p>
            <a:pPr marL="0" lvl="0" indent="0" algn="l" rtl="0">
              <a:lnSpc>
                <a:spcPct val="110000"/>
              </a:lnSpc>
              <a:spcBef>
                <a:spcPts val="1800"/>
              </a:spcBef>
              <a:spcAft>
                <a:spcPts val="0"/>
              </a:spcAft>
              <a:buSzPts val="2000"/>
              <a:buNone/>
            </a:pPr>
            <a:r>
              <a:rPr lang="en-US"/>
              <a:t>Dynamics in immunology</a:t>
            </a:r>
            <a:endParaRPr/>
          </a:p>
          <a:p>
            <a:pPr marL="0" lvl="0" indent="0" algn="l" rtl="0">
              <a:lnSpc>
                <a:spcPct val="110000"/>
              </a:lnSpc>
              <a:spcBef>
                <a:spcPts val="1800"/>
              </a:spcBef>
              <a:spcAft>
                <a:spcPts val="1600"/>
              </a:spcAft>
              <a:buSzPts val="2000"/>
              <a:buNone/>
            </a:pPr>
            <a:endParaRPr/>
          </a:p>
        </p:txBody>
      </p:sp>
      <p:pic>
        <p:nvPicPr>
          <p:cNvPr id="909" name="Google Shape;909;p87" descr="Network Diagram"/>
          <p:cNvPicPr preferRelativeResize="0"/>
          <p:nvPr/>
        </p:nvPicPr>
        <p:blipFill rotWithShape="1">
          <a:blip r:embed="rId3">
            <a:alphaModFix/>
          </a:blip>
          <a:srcRect/>
          <a:stretch/>
        </p:blipFill>
        <p:spPr>
          <a:xfrm>
            <a:off x="8129003" y="1492450"/>
            <a:ext cx="3412514" cy="3412514"/>
          </a:xfrm>
          <a:prstGeom prst="rect">
            <a:avLst/>
          </a:prstGeom>
          <a:noFill/>
          <a:ln>
            <a:noFill/>
          </a:ln>
        </p:spPr>
      </p:pic>
      <p:sp>
        <p:nvSpPr>
          <p:cNvPr id="910" name="Google Shape;910;p87"/>
          <p:cNvSpPr txBox="1">
            <a:spLocks noGrp="1"/>
          </p:cNvSpPr>
          <p:nvPr>
            <p:ph type="sldNum" idx="12"/>
          </p:nvPr>
        </p:nvSpPr>
        <p:spPr>
          <a:xfrm>
            <a:off x="10993582" y="6446838"/>
            <a:ext cx="780010" cy="365125"/>
          </a:xfrm>
          <a:prstGeom prst="rect">
            <a:avLst/>
          </a:prstGeom>
          <a:noFill/>
          <a:ln>
            <a:noFill/>
          </a:ln>
        </p:spPr>
        <p:txBody>
          <a:bodyPr spcFirstLastPara="1" wrap="square" lIns="121900" tIns="121900" rIns="121900" bIns="121900" anchor="ctr" anchorCtr="0">
            <a:normAutofit/>
          </a:bodyPr>
          <a:lstStyle/>
          <a:p>
            <a:pPr marL="0" lvl="0" indent="0" algn="l" rtl="0">
              <a:lnSpc>
                <a:spcPct val="90000"/>
              </a:lnSpc>
              <a:spcBef>
                <a:spcPts val="0"/>
              </a:spcBef>
              <a:spcAft>
                <a:spcPts val="600"/>
              </a:spcAft>
              <a:buNone/>
            </a:pPr>
            <a:fld id="{00000000-1234-1234-1234-123412341234}" type="slidenum">
              <a:rPr lang="en-US" sz="300"/>
              <a:t>57</a:t>
            </a:fld>
            <a:endParaRPr sz="300"/>
          </a:p>
        </p:txBody>
      </p:sp>
      <p:sp>
        <p:nvSpPr>
          <p:cNvPr id="911" name="Google Shape;911;p87"/>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6"/>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700"/>
              <a:buFont typeface="Avenir"/>
              <a:buNone/>
            </a:pPr>
            <a:r>
              <a:rPr lang="en-US"/>
              <a:t>N-of-1 Clinical Trials </a:t>
            </a:r>
            <a:endParaRPr/>
          </a:p>
        </p:txBody>
      </p:sp>
      <p:sp>
        <p:nvSpPr>
          <p:cNvPr id="191" name="Google Shape;191;p6"/>
          <p:cNvSpPr txBox="1">
            <a:spLocks noGrp="1"/>
          </p:cNvSpPr>
          <p:nvPr>
            <p:ph type="body" idx="1"/>
          </p:nvPr>
        </p:nvSpPr>
        <p:spPr>
          <a:xfrm>
            <a:off x="1097280" y="2057400"/>
            <a:ext cx="4639736" cy="736282"/>
          </a:xfrm>
          <a:prstGeom prst="rect">
            <a:avLst/>
          </a:prstGeom>
          <a:noFill/>
          <a:ln>
            <a:noFill/>
          </a:ln>
        </p:spPr>
        <p:txBody>
          <a:bodyPr spcFirstLastPara="1" wrap="square" lIns="91425" tIns="45700" rIns="91425" bIns="45700" anchor="ctr" anchorCtr="0">
            <a:normAutofit/>
          </a:bodyPr>
          <a:lstStyle/>
          <a:p>
            <a:pPr marL="0" lvl="0" indent="0" algn="l" rtl="0">
              <a:lnSpc>
                <a:spcPct val="110000"/>
              </a:lnSpc>
              <a:spcBef>
                <a:spcPts val="0"/>
              </a:spcBef>
              <a:spcAft>
                <a:spcPts val="0"/>
              </a:spcAft>
              <a:buSzPts val="2000"/>
              <a:buNone/>
            </a:pPr>
            <a:endParaRPr/>
          </a:p>
        </p:txBody>
      </p:sp>
      <p:sp>
        <p:nvSpPr>
          <p:cNvPr id="192" name="Google Shape;192;p6"/>
          <p:cNvSpPr txBox="1">
            <a:spLocks noGrp="1"/>
          </p:cNvSpPr>
          <p:nvPr>
            <p:ph type="body" idx="2"/>
          </p:nvPr>
        </p:nvSpPr>
        <p:spPr>
          <a:xfrm>
            <a:off x="1097280" y="2958274"/>
            <a:ext cx="4639736" cy="2910821"/>
          </a:xfrm>
          <a:prstGeom prst="rect">
            <a:avLst/>
          </a:prstGeom>
          <a:noFill/>
          <a:ln>
            <a:noFill/>
          </a:ln>
        </p:spPr>
        <p:txBody>
          <a:bodyPr spcFirstLastPara="1" wrap="square" lIns="0" tIns="45700" rIns="0" bIns="45700" anchor="t" anchorCtr="0">
            <a:normAutofit fontScale="92500"/>
          </a:bodyPr>
          <a:lstStyle/>
          <a:p>
            <a:pPr marL="91440" lvl="0" indent="-117475" algn="l" rtl="0">
              <a:lnSpc>
                <a:spcPct val="110000"/>
              </a:lnSpc>
              <a:spcBef>
                <a:spcPts val="0"/>
              </a:spcBef>
              <a:spcAft>
                <a:spcPts val="0"/>
              </a:spcAft>
              <a:buSzPct val="100000"/>
              <a:buChar char=" "/>
            </a:pPr>
            <a:r>
              <a:rPr lang="en-US"/>
              <a:t>Mila had a rare form of Batten’s disease, a fatal disorder of the nervous system. </a:t>
            </a:r>
            <a:endParaRPr/>
          </a:p>
          <a:p>
            <a:pPr marL="91440" lvl="0" indent="-117475" algn="l" rtl="0">
              <a:lnSpc>
                <a:spcPct val="110000"/>
              </a:lnSpc>
              <a:spcBef>
                <a:spcPts val="1200"/>
              </a:spcBef>
              <a:spcAft>
                <a:spcPts val="0"/>
              </a:spcAft>
              <a:buSzPct val="100000"/>
              <a:buChar char=" "/>
            </a:pPr>
            <a:r>
              <a:rPr lang="en-US"/>
              <a:t>Sequencing identified an insertion in a key gene. </a:t>
            </a:r>
            <a:endParaRPr/>
          </a:p>
          <a:p>
            <a:pPr marL="91440" lvl="0" indent="-117475" algn="l" rtl="0">
              <a:lnSpc>
                <a:spcPct val="110000"/>
              </a:lnSpc>
              <a:spcBef>
                <a:spcPts val="1200"/>
              </a:spcBef>
              <a:spcAft>
                <a:spcPts val="0"/>
              </a:spcAft>
              <a:buSzPct val="100000"/>
              <a:buChar char=" "/>
            </a:pPr>
            <a:r>
              <a:rPr lang="en-US"/>
              <a:t>Dr. Timothy Yu at Boston Children’s developed an antisense oligo therapeutic and arranged for an N-of-1 clinical trial. </a:t>
            </a:r>
            <a:endParaRPr/>
          </a:p>
        </p:txBody>
      </p:sp>
      <p:sp>
        <p:nvSpPr>
          <p:cNvPr id="193" name="Google Shape;193;p6"/>
          <p:cNvSpPr txBox="1">
            <a:spLocks noGrp="1"/>
          </p:cNvSpPr>
          <p:nvPr>
            <p:ph type="body" idx="3"/>
          </p:nvPr>
        </p:nvSpPr>
        <p:spPr>
          <a:xfrm>
            <a:off x="6515944" y="2057400"/>
            <a:ext cx="4639736" cy="736282"/>
          </a:xfrm>
          <a:prstGeom prst="rect">
            <a:avLst/>
          </a:prstGeom>
          <a:noFill/>
          <a:ln>
            <a:noFill/>
          </a:ln>
        </p:spPr>
        <p:txBody>
          <a:bodyPr spcFirstLastPara="1" wrap="square" lIns="91425" tIns="45700" rIns="91425" bIns="45700" anchor="ctr" anchorCtr="0">
            <a:normAutofit/>
          </a:bodyPr>
          <a:lstStyle/>
          <a:p>
            <a:pPr marL="0" lvl="0" indent="0" algn="l" rtl="0">
              <a:lnSpc>
                <a:spcPct val="110000"/>
              </a:lnSpc>
              <a:spcBef>
                <a:spcPts val="0"/>
              </a:spcBef>
              <a:spcAft>
                <a:spcPts val="0"/>
              </a:spcAft>
              <a:buSzPts val="2000"/>
              <a:buNone/>
            </a:pPr>
            <a:endParaRPr/>
          </a:p>
        </p:txBody>
      </p:sp>
      <p:pic>
        <p:nvPicPr>
          <p:cNvPr id="194" name="Google Shape;194;p6"/>
          <p:cNvPicPr preferRelativeResize="0">
            <a:picLocks noGrp="1"/>
          </p:cNvPicPr>
          <p:nvPr>
            <p:ph type="body" idx="4"/>
          </p:nvPr>
        </p:nvPicPr>
        <p:blipFill rotWithShape="1">
          <a:blip r:embed="rId3">
            <a:alphaModFix/>
          </a:blip>
          <a:srcRect/>
          <a:stretch/>
        </p:blipFill>
        <p:spPr>
          <a:xfrm>
            <a:off x="6515944" y="2958274"/>
            <a:ext cx="4576494" cy="3613884"/>
          </a:xfrm>
          <a:prstGeom prst="rect">
            <a:avLst/>
          </a:prstGeom>
          <a:noFill/>
          <a:ln>
            <a:noFill/>
          </a:ln>
        </p:spPr>
      </p:pic>
      <p:pic>
        <p:nvPicPr>
          <p:cNvPr id="195" name="Google Shape;195;p6"/>
          <p:cNvPicPr preferRelativeResize="0"/>
          <p:nvPr/>
        </p:nvPicPr>
        <p:blipFill rotWithShape="1">
          <a:blip r:embed="rId4">
            <a:alphaModFix/>
          </a:blip>
          <a:srcRect t="11818" b="10020"/>
          <a:stretch/>
        </p:blipFill>
        <p:spPr>
          <a:xfrm>
            <a:off x="807129" y="1979903"/>
            <a:ext cx="9144003" cy="891275"/>
          </a:xfrm>
          <a:prstGeom prst="rect">
            <a:avLst/>
          </a:prstGeom>
          <a:noFill/>
          <a:ln>
            <a:noFill/>
          </a:ln>
        </p:spPr>
      </p:pic>
      <p:pic>
        <p:nvPicPr>
          <p:cNvPr id="196" name="Google Shape;196;p6"/>
          <p:cNvPicPr preferRelativeResize="0"/>
          <p:nvPr/>
        </p:nvPicPr>
        <p:blipFill rotWithShape="1">
          <a:blip r:embed="rId5">
            <a:alphaModFix/>
          </a:blip>
          <a:srcRect/>
          <a:stretch/>
        </p:blipFill>
        <p:spPr>
          <a:xfrm>
            <a:off x="7991306" y="1163782"/>
            <a:ext cx="3164374" cy="6948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8"/>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700"/>
              <a:buFont typeface="Avenir"/>
              <a:buNone/>
            </a:pPr>
            <a:r>
              <a:rPr lang="en-US"/>
              <a:t>The “Holy Grail” of precision medicine</a:t>
            </a:r>
            <a:endParaRPr/>
          </a:p>
        </p:txBody>
      </p:sp>
      <p:sp>
        <p:nvSpPr>
          <p:cNvPr id="209" name="Google Shape;209;p8"/>
          <p:cNvSpPr txBox="1">
            <a:spLocks noGrp="1"/>
          </p:cNvSpPr>
          <p:nvPr>
            <p:ph type="body" idx="1"/>
          </p:nvPr>
        </p:nvSpPr>
        <p:spPr>
          <a:xfrm>
            <a:off x="1097280" y="2108201"/>
            <a:ext cx="10058400" cy="3760891"/>
          </a:xfrm>
          <a:prstGeom prst="rect">
            <a:avLst/>
          </a:prstGeom>
          <a:noFill/>
          <a:ln>
            <a:noFill/>
          </a:ln>
        </p:spPr>
        <p:txBody>
          <a:bodyPr spcFirstLastPara="1" wrap="square" lIns="0" tIns="45700" rIns="0" bIns="45700" anchor="t" anchorCtr="0">
            <a:normAutofit/>
          </a:bodyPr>
          <a:lstStyle/>
          <a:p>
            <a:pPr marL="0" lvl="0" indent="0" algn="l" rtl="0">
              <a:lnSpc>
                <a:spcPct val="110000"/>
              </a:lnSpc>
              <a:spcBef>
                <a:spcPts val="0"/>
              </a:spcBef>
              <a:spcAft>
                <a:spcPts val="0"/>
              </a:spcAft>
              <a:buSzPts val="2000"/>
              <a:buNone/>
            </a:pPr>
            <a:r>
              <a:rPr lang="en-US"/>
              <a:t>Map individual patients to treatment plans</a:t>
            </a:r>
            <a:endParaRPr/>
          </a:p>
          <a:p>
            <a:pPr marL="0" lvl="0" indent="0" algn="l" rtl="0">
              <a:lnSpc>
                <a:spcPct val="110000"/>
              </a:lnSpc>
              <a:spcBef>
                <a:spcPts val="1200"/>
              </a:spcBef>
              <a:spcAft>
                <a:spcPts val="0"/>
              </a:spcAft>
              <a:buSzPts val="2000"/>
              <a:buNone/>
            </a:pPr>
            <a:r>
              <a:rPr lang="en-US"/>
              <a:t>E.g. Determine which antidepressant will work best for a given person.</a:t>
            </a:r>
            <a:endParaRPr/>
          </a:p>
          <a:p>
            <a:pPr marL="0" lvl="0" indent="0" algn="l" rtl="0">
              <a:lnSpc>
                <a:spcPct val="110000"/>
              </a:lnSpc>
              <a:spcBef>
                <a:spcPts val="1200"/>
              </a:spcBef>
              <a:spcAft>
                <a:spcPts val="0"/>
              </a:spcAft>
              <a:buSzPts val="2000"/>
              <a:buNone/>
            </a:pPr>
            <a:r>
              <a:rPr lang="en-US"/>
              <a:t>Applies widely, not just to some with one particular mutation.</a:t>
            </a:r>
            <a:endParaRPr/>
          </a:p>
          <a:p>
            <a:pPr marL="91440" lvl="0" indent="0" algn="l" rtl="0">
              <a:lnSpc>
                <a:spcPct val="110000"/>
              </a:lnSpc>
              <a:spcBef>
                <a:spcPts val="1200"/>
              </a:spcBef>
              <a:spcAft>
                <a:spcPts val="0"/>
              </a:spcAft>
              <a:buSzPts val="2000"/>
              <a:buNone/>
            </a:pPr>
            <a:endParaRPr/>
          </a:p>
        </p:txBody>
      </p:sp>
      <p:grpSp>
        <p:nvGrpSpPr>
          <p:cNvPr id="210" name="Google Shape;210;p8"/>
          <p:cNvGrpSpPr/>
          <p:nvPr/>
        </p:nvGrpSpPr>
        <p:grpSpPr>
          <a:xfrm>
            <a:off x="2505996" y="4018561"/>
            <a:ext cx="7180007" cy="2552836"/>
            <a:chOff x="3261851" y="4671958"/>
            <a:chExt cx="4499725" cy="1567975"/>
          </a:xfrm>
        </p:grpSpPr>
        <p:pic>
          <p:nvPicPr>
            <p:cNvPr id="211" name="Google Shape;211;p8"/>
            <p:cNvPicPr preferRelativeResize="0"/>
            <p:nvPr/>
          </p:nvPicPr>
          <p:blipFill rotWithShape="1">
            <a:blip r:embed="rId3">
              <a:alphaModFix/>
            </a:blip>
            <a:srcRect/>
            <a:stretch/>
          </p:blipFill>
          <p:spPr>
            <a:xfrm>
              <a:off x="3261851" y="4977983"/>
              <a:ext cx="1164250" cy="1054125"/>
            </a:xfrm>
            <a:prstGeom prst="rect">
              <a:avLst/>
            </a:prstGeom>
            <a:noFill/>
            <a:ln>
              <a:noFill/>
            </a:ln>
          </p:spPr>
        </p:pic>
        <p:pic>
          <p:nvPicPr>
            <p:cNvPr id="212" name="Google Shape;212;p8"/>
            <p:cNvPicPr preferRelativeResize="0"/>
            <p:nvPr/>
          </p:nvPicPr>
          <p:blipFill rotWithShape="1">
            <a:blip r:embed="rId4">
              <a:alphaModFix/>
            </a:blip>
            <a:srcRect/>
            <a:stretch/>
          </p:blipFill>
          <p:spPr>
            <a:xfrm>
              <a:off x="4781851" y="4671958"/>
              <a:ext cx="1665525" cy="1567975"/>
            </a:xfrm>
            <a:prstGeom prst="rect">
              <a:avLst/>
            </a:prstGeom>
            <a:noFill/>
            <a:ln>
              <a:noFill/>
            </a:ln>
          </p:spPr>
        </p:pic>
        <p:sp>
          <p:nvSpPr>
            <p:cNvPr id="213" name="Google Shape;213;p8"/>
            <p:cNvSpPr/>
            <p:nvPr/>
          </p:nvSpPr>
          <p:spPr>
            <a:xfrm>
              <a:off x="4499126" y="5281558"/>
              <a:ext cx="209700" cy="2667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venir"/>
                <a:buNone/>
              </a:pPr>
              <a:endParaRPr sz="1800">
                <a:solidFill>
                  <a:schemeClr val="dk1"/>
                </a:solidFill>
                <a:latin typeface="Avenir"/>
                <a:ea typeface="Avenir"/>
                <a:cs typeface="Avenir"/>
                <a:sym typeface="Avenir"/>
              </a:endParaRPr>
            </a:p>
          </p:txBody>
        </p:sp>
        <p:sp>
          <p:nvSpPr>
            <p:cNvPr id="214" name="Google Shape;214;p8"/>
            <p:cNvSpPr/>
            <p:nvPr/>
          </p:nvSpPr>
          <p:spPr>
            <a:xfrm>
              <a:off x="6450351" y="5348233"/>
              <a:ext cx="209700" cy="266700"/>
            </a:xfrm>
            <a:prstGeom prst="mathEqual">
              <a:avLst>
                <a:gd name="adj1" fmla="val 23520"/>
                <a:gd name="adj2" fmla="val 1176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venir"/>
                <a:buNone/>
              </a:pPr>
              <a:endParaRPr sz="1800">
                <a:solidFill>
                  <a:schemeClr val="dk1"/>
                </a:solidFill>
                <a:latin typeface="Avenir"/>
                <a:ea typeface="Avenir"/>
                <a:cs typeface="Avenir"/>
                <a:sym typeface="Avenir"/>
              </a:endParaRPr>
            </a:p>
          </p:txBody>
        </p:sp>
        <p:pic>
          <p:nvPicPr>
            <p:cNvPr id="215" name="Google Shape;215;p8"/>
            <p:cNvPicPr preferRelativeResize="0"/>
            <p:nvPr/>
          </p:nvPicPr>
          <p:blipFill rotWithShape="1">
            <a:blip r:embed="rId5">
              <a:alphaModFix/>
            </a:blip>
            <a:srcRect/>
            <a:stretch/>
          </p:blipFill>
          <p:spPr>
            <a:xfrm>
              <a:off x="6736251" y="5205350"/>
              <a:ext cx="1025325" cy="748533"/>
            </a:xfrm>
            <a:prstGeom prst="rect">
              <a:avLst/>
            </a:prstGeom>
            <a:noFill/>
            <a:ln>
              <a:noFill/>
            </a:ln>
          </p:spPr>
        </p:pic>
      </p:grpSp>
      <p:pic>
        <p:nvPicPr>
          <p:cNvPr id="216" name="Google Shape;216;p8"/>
          <p:cNvPicPr preferRelativeResize="0"/>
          <p:nvPr/>
        </p:nvPicPr>
        <p:blipFill rotWithShape="1">
          <a:blip r:embed="rId6">
            <a:alphaModFix/>
          </a:blip>
          <a:srcRect/>
          <a:stretch/>
        </p:blipFill>
        <p:spPr>
          <a:xfrm>
            <a:off x="9512711" y="0"/>
            <a:ext cx="2679290" cy="187161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9"/>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700"/>
              <a:buFont typeface="Avenir"/>
              <a:buNone/>
            </a:pPr>
            <a:r>
              <a:rPr lang="en-US"/>
              <a:t>How does network science fit in? </a:t>
            </a:r>
            <a:endParaRPr/>
          </a:p>
        </p:txBody>
      </p:sp>
      <p:sp>
        <p:nvSpPr>
          <p:cNvPr id="222" name="Google Shape;222;p9"/>
          <p:cNvSpPr txBox="1">
            <a:spLocks noGrp="1"/>
          </p:cNvSpPr>
          <p:nvPr>
            <p:ph type="body" idx="1"/>
          </p:nvPr>
        </p:nvSpPr>
        <p:spPr>
          <a:xfrm>
            <a:off x="1097280" y="2108201"/>
            <a:ext cx="10058400" cy="3760891"/>
          </a:xfrm>
          <a:prstGeom prst="rect">
            <a:avLst/>
          </a:prstGeom>
          <a:noFill/>
          <a:ln>
            <a:noFill/>
          </a:ln>
        </p:spPr>
        <p:txBody>
          <a:bodyPr spcFirstLastPara="1" wrap="square" lIns="0" tIns="45700" rIns="0" bIns="45700" anchor="t" anchorCtr="0">
            <a:normAutofit/>
          </a:bodyPr>
          <a:lstStyle/>
          <a:p>
            <a:pPr marL="0" lvl="0" indent="0" algn="l" rtl="0">
              <a:lnSpc>
                <a:spcPct val="110000"/>
              </a:lnSpc>
              <a:spcBef>
                <a:spcPts val="0"/>
              </a:spcBef>
              <a:spcAft>
                <a:spcPts val="0"/>
              </a:spcAft>
              <a:buSzPts val="2000"/>
              <a:buNone/>
            </a:pPr>
            <a:r>
              <a:rPr lang="en-US"/>
              <a:t>Chromatin structure governs prostate cancer subclasses</a:t>
            </a:r>
            <a:endParaRPr/>
          </a:p>
          <a:p>
            <a:pPr marL="0" lvl="0" indent="0" algn="l" rtl="0">
              <a:lnSpc>
                <a:spcPct val="110000"/>
              </a:lnSpc>
              <a:spcBef>
                <a:spcPts val="1200"/>
              </a:spcBef>
              <a:spcAft>
                <a:spcPts val="0"/>
              </a:spcAft>
              <a:buSzPts val="2000"/>
              <a:buNone/>
            </a:pPr>
            <a:r>
              <a:rPr lang="en-US"/>
              <a:t>Built regulatory networks; identified key TFs </a:t>
            </a:r>
            <a:endParaRPr/>
          </a:p>
          <a:p>
            <a:pPr marL="0" lvl="0" indent="0" algn="l" rtl="0">
              <a:lnSpc>
                <a:spcPct val="110000"/>
              </a:lnSpc>
              <a:spcBef>
                <a:spcPts val="1200"/>
              </a:spcBef>
              <a:spcAft>
                <a:spcPts val="0"/>
              </a:spcAft>
              <a:buSzPts val="2000"/>
              <a:buNone/>
            </a:pPr>
            <a:r>
              <a:rPr lang="en-US"/>
              <a:t>YAP / TAZ inhibitors available for AP-1 focused subclass</a:t>
            </a:r>
            <a:endParaRPr/>
          </a:p>
          <a:p>
            <a:pPr marL="91440" lvl="0" indent="0" algn="l" rtl="0">
              <a:lnSpc>
                <a:spcPct val="110000"/>
              </a:lnSpc>
              <a:spcBef>
                <a:spcPts val="1200"/>
              </a:spcBef>
              <a:spcAft>
                <a:spcPts val="0"/>
              </a:spcAft>
              <a:buSzPts val="2000"/>
              <a:buNone/>
            </a:pPr>
            <a:endParaRPr/>
          </a:p>
        </p:txBody>
      </p:sp>
      <p:sp>
        <p:nvSpPr>
          <p:cNvPr id="223" name="Google Shape;223;p9"/>
          <p:cNvSpPr txBox="1"/>
          <p:nvPr/>
        </p:nvSpPr>
        <p:spPr>
          <a:xfrm>
            <a:off x="9136484" y="6581001"/>
            <a:ext cx="305551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2"/>
                </a:solidFill>
                <a:latin typeface="Avenir"/>
                <a:ea typeface="Avenir"/>
                <a:cs typeface="Avenir"/>
                <a:sym typeface="Avenir"/>
              </a:rPr>
              <a:t>Tang, </a:t>
            </a:r>
            <a:r>
              <a:rPr lang="en-US" sz="1200" i="1">
                <a:solidFill>
                  <a:schemeClr val="dk2"/>
                </a:solidFill>
                <a:latin typeface="Avenir"/>
                <a:ea typeface="Avenir"/>
                <a:cs typeface="Avenir"/>
                <a:sym typeface="Avenir"/>
              </a:rPr>
              <a:t>et al.</a:t>
            </a:r>
            <a:r>
              <a:rPr lang="en-US" sz="1200">
                <a:solidFill>
                  <a:schemeClr val="dk2"/>
                </a:solidFill>
                <a:latin typeface="Avenir"/>
                <a:ea typeface="Avenir"/>
                <a:cs typeface="Avenir"/>
                <a:sym typeface="Avenir"/>
              </a:rPr>
              <a:t> </a:t>
            </a:r>
            <a:r>
              <a:rPr lang="en-US" sz="1200" i="1">
                <a:solidFill>
                  <a:schemeClr val="dk2"/>
                </a:solidFill>
                <a:latin typeface="Avenir"/>
                <a:ea typeface="Avenir"/>
                <a:cs typeface="Avenir"/>
                <a:sym typeface="Avenir"/>
              </a:rPr>
              <a:t>Science</a:t>
            </a:r>
            <a:r>
              <a:rPr lang="en-US" sz="1200">
                <a:solidFill>
                  <a:schemeClr val="dk2"/>
                </a:solidFill>
                <a:latin typeface="Avenir"/>
                <a:ea typeface="Avenir"/>
                <a:cs typeface="Avenir"/>
                <a:sym typeface="Avenir"/>
              </a:rPr>
              <a:t>, 376:6596, May, 2022</a:t>
            </a:r>
            <a:endParaRPr sz="1200">
              <a:solidFill>
                <a:schemeClr val="dk1"/>
              </a:solidFill>
              <a:latin typeface="Avenir"/>
              <a:ea typeface="Avenir"/>
              <a:cs typeface="Avenir"/>
              <a:sym typeface="Avenir"/>
            </a:endParaRPr>
          </a:p>
        </p:txBody>
      </p:sp>
      <p:pic>
        <p:nvPicPr>
          <p:cNvPr id="224" name="Google Shape;224;p9"/>
          <p:cNvPicPr preferRelativeResize="0"/>
          <p:nvPr/>
        </p:nvPicPr>
        <p:blipFill rotWithShape="1">
          <a:blip r:embed="rId3">
            <a:alphaModFix/>
          </a:blip>
          <a:srcRect/>
          <a:stretch/>
        </p:blipFill>
        <p:spPr>
          <a:xfrm>
            <a:off x="2256503" y="3476195"/>
            <a:ext cx="8180439" cy="282530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0"/>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700"/>
              <a:buFont typeface="Avenir"/>
              <a:buNone/>
            </a:pPr>
            <a:r>
              <a:rPr lang="en-US"/>
              <a:t>How does network science fit in?</a:t>
            </a:r>
            <a:endParaRPr/>
          </a:p>
        </p:txBody>
      </p:sp>
      <p:sp>
        <p:nvSpPr>
          <p:cNvPr id="230" name="Google Shape;230;p10"/>
          <p:cNvSpPr txBox="1">
            <a:spLocks noGrp="1"/>
          </p:cNvSpPr>
          <p:nvPr>
            <p:ph type="body" idx="1"/>
          </p:nvPr>
        </p:nvSpPr>
        <p:spPr>
          <a:xfrm>
            <a:off x="1097280" y="2120900"/>
            <a:ext cx="4639736" cy="3748193"/>
          </a:xfrm>
          <a:prstGeom prst="rect">
            <a:avLst/>
          </a:prstGeom>
          <a:noFill/>
          <a:ln>
            <a:noFill/>
          </a:ln>
        </p:spPr>
        <p:txBody>
          <a:bodyPr spcFirstLastPara="1" wrap="square" lIns="0" tIns="45700" rIns="0" bIns="45700" anchor="t" anchorCtr="0">
            <a:normAutofit fontScale="85000" lnSpcReduction="10000"/>
          </a:bodyPr>
          <a:lstStyle/>
          <a:p>
            <a:pPr marL="0" lvl="0" indent="0" algn="l" rtl="0">
              <a:lnSpc>
                <a:spcPct val="110000"/>
              </a:lnSpc>
              <a:spcBef>
                <a:spcPts val="0"/>
              </a:spcBef>
              <a:spcAft>
                <a:spcPts val="0"/>
              </a:spcAft>
              <a:buSzPct val="100000"/>
              <a:buNone/>
            </a:pPr>
            <a:r>
              <a:rPr lang="en-US">
                <a:solidFill>
                  <a:schemeClr val="dk1"/>
                </a:solidFill>
              </a:rPr>
              <a:t>Ulcerative colitis example: </a:t>
            </a:r>
            <a:endParaRPr/>
          </a:p>
          <a:p>
            <a:pPr marL="0" lvl="0" indent="0" algn="l" rtl="0">
              <a:lnSpc>
                <a:spcPct val="110000"/>
              </a:lnSpc>
              <a:spcBef>
                <a:spcPts val="0"/>
              </a:spcBef>
              <a:spcAft>
                <a:spcPts val="0"/>
              </a:spcAft>
              <a:buSzPct val="100000"/>
              <a:buNone/>
            </a:pPr>
            <a:endParaRPr>
              <a:solidFill>
                <a:schemeClr val="dk1"/>
              </a:solidFill>
            </a:endParaRPr>
          </a:p>
          <a:p>
            <a:pPr marL="0" lvl="0" indent="0" algn="l" rtl="0">
              <a:lnSpc>
                <a:spcPct val="110000"/>
              </a:lnSpc>
              <a:spcBef>
                <a:spcPts val="0"/>
              </a:spcBef>
              <a:spcAft>
                <a:spcPts val="0"/>
              </a:spcAft>
              <a:buSzPct val="100000"/>
              <a:buNone/>
            </a:pPr>
            <a:r>
              <a:rPr lang="en-US">
                <a:solidFill>
                  <a:schemeClr val="dk1"/>
                </a:solidFill>
              </a:rPr>
              <a:t>Most disease-associated SNPs are non-coding.   </a:t>
            </a:r>
            <a:endParaRPr/>
          </a:p>
          <a:p>
            <a:pPr marL="0" lvl="0" indent="0" algn="l" rtl="0">
              <a:lnSpc>
                <a:spcPct val="110000"/>
              </a:lnSpc>
              <a:spcBef>
                <a:spcPts val="0"/>
              </a:spcBef>
              <a:spcAft>
                <a:spcPts val="0"/>
              </a:spcAft>
              <a:buSzPct val="100000"/>
              <a:buNone/>
            </a:pPr>
            <a:endParaRPr>
              <a:solidFill>
                <a:schemeClr val="dk1"/>
              </a:solidFill>
            </a:endParaRPr>
          </a:p>
          <a:p>
            <a:pPr marL="0" lvl="0" indent="0" algn="l" rtl="0">
              <a:lnSpc>
                <a:spcPct val="110000"/>
              </a:lnSpc>
              <a:spcBef>
                <a:spcPts val="0"/>
              </a:spcBef>
              <a:spcAft>
                <a:spcPts val="0"/>
              </a:spcAft>
              <a:buSzPct val="100000"/>
              <a:buNone/>
            </a:pPr>
            <a:r>
              <a:rPr lang="en-US">
                <a:solidFill>
                  <a:schemeClr val="dk1"/>
                </a:solidFill>
              </a:rPr>
              <a:t>Stratifies patients by clustering patient SNPs in networks and investigating interacting / regulating proteins as possible targets.</a:t>
            </a:r>
            <a:endParaRPr/>
          </a:p>
          <a:p>
            <a:pPr marL="0" lvl="0" indent="0" algn="l" rtl="0">
              <a:lnSpc>
                <a:spcPct val="110000"/>
              </a:lnSpc>
              <a:spcBef>
                <a:spcPts val="0"/>
              </a:spcBef>
              <a:spcAft>
                <a:spcPts val="0"/>
              </a:spcAft>
              <a:buSzPct val="100000"/>
              <a:buNone/>
            </a:pPr>
            <a:endParaRPr>
              <a:solidFill>
                <a:schemeClr val="dk1"/>
              </a:solidFill>
            </a:endParaRPr>
          </a:p>
          <a:p>
            <a:pPr marL="0" lvl="0" indent="0" algn="l" rtl="0">
              <a:lnSpc>
                <a:spcPct val="110000"/>
              </a:lnSpc>
              <a:spcBef>
                <a:spcPts val="0"/>
              </a:spcBef>
              <a:spcAft>
                <a:spcPts val="0"/>
              </a:spcAft>
              <a:buSzPct val="100000"/>
              <a:buNone/>
            </a:pPr>
            <a:r>
              <a:rPr lang="en-US">
                <a:solidFill>
                  <a:schemeClr val="dk1"/>
                </a:solidFill>
              </a:rPr>
              <a:t>Validated clusters in a separate cohort. </a:t>
            </a:r>
            <a:endParaRPr/>
          </a:p>
          <a:p>
            <a:pPr marL="0" lvl="0" indent="0" algn="l" rtl="0">
              <a:lnSpc>
                <a:spcPct val="110000"/>
              </a:lnSpc>
              <a:spcBef>
                <a:spcPts val="0"/>
              </a:spcBef>
              <a:spcAft>
                <a:spcPts val="0"/>
              </a:spcAft>
              <a:buSzPct val="100000"/>
              <a:buNone/>
            </a:pPr>
            <a:endParaRPr>
              <a:solidFill>
                <a:schemeClr val="dk1"/>
              </a:solidFill>
            </a:endParaRPr>
          </a:p>
          <a:p>
            <a:pPr marL="0" lvl="0" indent="0" algn="l" rtl="0">
              <a:lnSpc>
                <a:spcPct val="110000"/>
              </a:lnSpc>
              <a:spcBef>
                <a:spcPts val="0"/>
              </a:spcBef>
              <a:spcAft>
                <a:spcPts val="0"/>
              </a:spcAft>
              <a:buSzPct val="100000"/>
              <a:buNone/>
            </a:pPr>
            <a:r>
              <a:rPr lang="en-US">
                <a:solidFill>
                  <a:schemeClr val="dk1"/>
                </a:solidFill>
              </a:rPr>
              <a:t>… </a:t>
            </a:r>
            <a:r>
              <a:rPr lang="en-US" i="1">
                <a:solidFill>
                  <a:schemeClr val="dk1"/>
                </a:solidFill>
              </a:rPr>
              <a:t>could be </a:t>
            </a:r>
            <a:r>
              <a:rPr lang="en-US">
                <a:solidFill>
                  <a:schemeClr val="dk1"/>
                </a:solidFill>
              </a:rPr>
              <a:t>truly patient specific, but the focus is still primarily on finding common subclusters.   </a:t>
            </a:r>
            <a:endParaRPr/>
          </a:p>
          <a:p>
            <a:pPr marL="0" lvl="0" indent="0" algn="l" rtl="0">
              <a:lnSpc>
                <a:spcPct val="110000"/>
              </a:lnSpc>
              <a:spcBef>
                <a:spcPts val="0"/>
              </a:spcBef>
              <a:spcAft>
                <a:spcPts val="0"/>
              </a:spcAft>
              <a:buSzPct val="100000"/>
              <a:buNone/>
            </a:pPr>
            <a:endParaRPr>
              <a:solidFill>
                <a:schemeClr val="dk1"/>
              </a:solidFill>
            </a:endParaRPr>
          </a:p>
        </p:txBody>
      </p:sp>
      <p:pic>
        <p:nvPicPr>
          <p:cNvPr id="231" name="Google Shape;231;p10"/>
          <p:cNvPicPr preferRelativeResize="0">
            <a:picLocks noGrp="1"/>
          </p:cNvPicPr>
          <p:nvPr>
            <p:ph type="body" idx="2"/>
          </p:nvPr>
        </p:nvPicPr>
        <p:blipFill rotWithShape="1">
          <a:blip r:embed="rId3">
            <a:alphaModFix/>
          </a:blip>
          <a:srcRect t="4348" b="1718"/>
          <a:stretch/>
        </p:blipFill>
        <p:spPr>
          <a:xfrm>
            <a:off x="6865270" y="2120900"/>
            <a:ext cx="3941511" cy="3748088"/>
          </a:xfrm>
          <a:prstGeom prst="rect">
            <a:avLst/>
          </a:prstGeom>
          <a:noFill/>
          <a:ln>
            <a:noFill/>
          </a:ln>
        </p:spPr>
      </p:pic>
      <p:sp>
        <p:nvSpPr>
          <p:cNvPr id="232" name="Google Shape;232;p10"/>
          <p:cNvSpPr txBox="1"/>
          <p:nvPr/>
        </p:nvSpPr>
        <p:spPr>
          <a:xfrm>
            <a:off x="8303342" y="6624007"/>
            <a:ext cx="400244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venir"/>
                <a:ea typeface="Avenir"/>
                <a:cs typeface="Avenir"/>
                <a:sym typeface="Avenir"/>
              </a:rPr>
              <a:t>Brooks-Warburton, </a:t>
            </a:r>
            <a:r>
              <a:rPr lang="en-US" sz="1200" i="1">
                <a:solidFill>
                  <a:schemeClr val="dk1"/>
                </a:solidFill>
                <a:latin typeface="Avenir"/>
                <a:ea typeface="Avenir"/>
                <a:cs typeface="Avenir"/>
                <a:sym typeface="Avenir"/>
              </a:rPr>
              <a:t>et al.</a:t>
            </a:r>
            <a:r>
              <a:rPr lang="en-US" sz="1200">
                <a:solidFill>
                  <a:schemeClr val="dk1"/>
                </a:solidFill>
                <a:latin typeface="Avenir"/>
                <a:ea typeface="Avenir"/>
                <a:cs typeface="Avenir"/>
                <a:sym typeface="Avenir"/>
              </a:rPr>
              <a:t>, </a:t>
            </a:r>
            <a:r>
              <a:rPr lang="en-US" sz="1200" i="1">
                <a:solidFill>
                  <a:schemeClr val="dk1"/>
                </a:solidFill>
                <a:latin typeface="Avenir"/>
                <a:ea typeface="Avenir"/>
                <a:cs typeface="Avenir"/>
                <a:sym typeface="Avenir"/>
              </a:rPr>
              <a:t>Nat. Comm. </a:t>
            </a:r>
            <a:r>
              <a:rPr lang="en-US" sz="1200">
                <a:solidFill>
                  <a:schemeClr val="dk1"/>
                </a:solidFill>
                <a:latin typeface="Avenir"/>
                <a:ea typeface="Avenir"/>
                <a:cs typeface="Avenir"/>
                <a:sym typeface="Avenir"/>
              </a:rPr>
              <a:t>13:2299 (2022).  </a:t>
            </a:r>
            <a:endParaRPr sz="1200">
              <a:solidFill>
                <a:schemeClr val="dk1"/>
              </a:solidFill>
              <a:latin typeface="Avenir"/>
              <a:ea typeface="Avenir"/>
              <a:cs typeface="Avenir"/>
              <a:sym typeface="Avenir"/>
            </a:endParaRPr>
          </a:p>
        </p:txBody>
      </p:sp>
    </p:spTree>
  </p:cSld>
  <p:clrMapOvr>
    <a:masterClrMapping/>
  </p:clrMapOvr>
</p:sld>
</file>

<file path=ppt/theme/theme1.xml><?xml version="1.0" encoding="utf-8"?>
<a:theme xmlns:a="http://schemas.openxmlformats.org/drawingml/2006/main" name="RetrospectVTI">
  <a:themeElements>
    <a:clrScheme name="Red Orange">
      <a:dk1>
        <a:srgbClr val="000000"/>
      </a:dk1>
      <a:lt1>
        <a:srgbClr val="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3707</Words>
  <Application>Microsoft Office PowerPoint</Application>
  <PresentationFormat>Widescreen</PresentationFormat>
  <Paragraphs>476</Paragraphs>
  <Slides>57</Slides>
  <Notes>56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Calibri</vt:lpstr>
      <vt:lpstr>Arial</vt:lpstr>
      <vt:lpstr>Noto Sans Symbols</vt:lpstr>
      <vt:lpstr>Avenir</vt:lpstr>
      <vt:lpstr>Helvetica Neue Light</vt:lpstr>
      <vt:lpstr>Verdana</vt:lpstr>
      <vt:lpstr>Times New Roman</vt:lpstr>
      <vt:lpstr>RetrospectVTI</vt:lpstr>
      <vt:lpstr>Network-based personalized medicine in and outside of clinic</vt:lpstr>
      <vt:lpstr>Definition of medicine over time</vt:lpstr>
      <vt:lpstr>What do we mean by “precision medicine?” </vt:lpstr>
      <vt:lpstr>Goals of Precision Medicine</vt:lpstr>
      <vt:lpstr>Finding disease subtypes</vt:lpstr>
      <vt:lpstr>N-of-1 Clinical Trials </vt:lpstr>
      <vt:lpstr>The “Holy Grail” of precision medicine</vt:lpstr>
      <vt:lpstr>How does network science fit in? </vt:lpstr>
      <vt:lpstr>How does network science fit in?</vt:lpstr>
      <vt:lpstr>Outline</vt:lpstr>
      <vt:lpstr>Multi-scale data integration</vt:lpstr>
      <vt:lpstr>Overview</vt:lpstr>
      <vt:lpstr>Multimodal Heterogeneous Data Integration</vt:lpstr>
      <vt:lpstr>Data Integration via Structured Sparsity-Inducing Norms</vt:lpstr>
      <vt:lpstr>Drosophila Gene Expression Image Analysis</vt:lpstr>
      <vt:lpstr>Multimodal Network Integration for Classification</vt:lpstr>
      <vt:lpstr>Integrating Heterogeneous Brain Networks</vt:lpstr>
      <vt:lpstr>Methodology: Formulation</vt:lpstr>
      <vt:lpstr>Methodology: Architecture</vt:lpstr>
      <vt:lpstr>Multimodal Genotype and Phenotype Mutual Learning</vt:lpstr>
      <vt:lpstr>Method</vt:lpstr>
      <vt:lpstr>Method</vt:lpstr>
      <vt:lpstr>Noise in Personalized Medicine</vt:lpstr>
      <vt:lpstr>Biomedical image analysis and deep learning</vt:lpstr>
      <vt:lpstr>Biomedical images and biological networks </vt:lpstr>
      <vt:lpstr>Images: Low level, fine granularity </vt:lpstr>
      <vt:lpstr>Graphs: Middle level, medium granularity </vt:lpstr>
      <vt:lpstr>Topology: High level, coarse granularity </vt:lpstr>
      <vt:lpstr>An overview</vt:lpstr>
      <vt:lpstr>A unified hierarchical model: An example</vt:lpstr>
      <vt:lpstr>A critical challenge: Labeling biomedical images</vt:lpstr>
      <vt:lpstr>Annotation effort for biomedical images can be exceedingly high!</vt:lpstr>
      <vt:lpstr>Exploiting deep learning for image annotation</vt:lpstr>
      <vt:lpstr>Noise and blurriness in biomedical images</vt:lpstr>
      <vt:lpstr>Applications</vt:lpstr>
      <vt:lpstr>Disease Module Detection</vt:lpstr>
      <vt:lpstr>Types of disease associated gene modules</vt:lpstr>
      <vt:lpstr>Types of disease associated gene modules</vt:lpstr>
      <vt:lpstr>Types of disease associated gene modules</vt:lpstr>
      <vt:lpstr>Types of disease associated gene modules</vt:lpstr>
      <vt:lpstr>Drug response associated modules </vt:lpstr>
      <vt:lpstr>Drug response associated modules </vt:lpstr>
      <vt:lpstr>Host-pathogen interaction networks modules</vt:lpstr>
      <vt:lpstr>Patient Similarity network </vt:lpstr>
      <vt:lpstr>Patient Similarity network </vt:lpstr>
      <vt:lpstr>Patient similarity  network  using similarity network fusion </vt:lpstr>
      <vt:lpstr>Disease Comorbidity</vt:lpstr>
      <vt:lpstr>PowerPoint Presentation</vt:lpstr>
      <vt:lpstr>Comorbidity</vt:lpstr>
      <vt:lpstr>Drug Repurposing</vt:lpstr>
      <vt:lpstr>Methods</vt:lpstr>
      <vt:lpstr>Further Challenges</vt:lpstr>
      <vt:lpstr>Challenges:  Evaluation w/ network models</vt:lpstr>
      <vt:lpstr>Challenges:  Evaluation of precision medicine outcomes</vt:lpstr>
      <vt:lpstr>Challenges:  Privacy</vt:lpstr>
      <vt:lpstr>Challenges:  Consent / control of data</vt:lpstr>
      <vt:lpstr>Challenges: Technology and Methodology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Network-based personalized medicine in and outside of clinic</dc:title>
  <dc:creator>Morselli Gysi, Deisy</dc:creator>
  <cp:lastModifiedBy>Tijana Milenkovic</cp:lastModifiedBy>
  <cp:revision>3</cp:revision>
  <dcterms:created xsi:type="dcterms:W3CDTF">2022-06-09T22:10:38Z</dcterms:created>
  <dcterms:modified xsi:type="dcterms:W3CDTF">2023-02-21T17:35:11Z</dcterms:modified>
</cp:coreProperties>
</file>