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7.xml" ContentType="application/vnd.openxmlformats-officedocument.presentationml.notesSlide+xml"/>
  <Override PartName="/ppt/charts/chart10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7"/>
  </p:notesMasterIdLst>
  <p:sldIdLst>
    <p:sldId id="279" r:id="rId2"/>
    <p:sldId id="451" r:id="rId3"/>
    <p:sldId id="362" r:id="rId4"/>
    <p:sldId id="359" r:id="rId5"/>
    <p:sldId id="360" r:id="rId6"/>
    <p:sldId id="361" r:id="rId7"/>
    <p:sldId id="364" r:id="rId8"/>
    <p:sldId id="363" r:id="rId9"/>
    <p:sldId id="282" r:id="rId10"/>
    <p:sldId id="286" r:id="rId11"/>
    <p:sldId id="366" r:id="rId12"/>
    <p:sldId id="287" r:id="rId13"/>
    <p:sldId id="365" r:id="rId14"/>
    <p:sldId id="368" r:id="rId15"/>
    <p:sldId id="281" r:id="rId16"/>
    <p:sldId id="369" r:id="rId17"/>
    <p:sldId id="370" r:id="rId18"/>
    <p:sldId id="290" r:id="rId19"/>
    <p:sldId id="372" r:id="rId20"/>
    <p:sldId id="371" r:id="rId21"/>
    <p:sldId id="288" r:id="rId22"/>
    <p:sldId id="373" r:id="rId23"/>
    <p:sldId id="289" r:id="rId24"/>
    <p:sldId id="375" r:id="rId25"/>
    <p:sldId id="374" r:id="rId26"/>
    <p:sldId id="283" r:id="rId27"/>
    <p:sldId id="313" r:id="rId28"/>
    <p:sldId id="295" r:id="rId29"/>
    <p:sldId id="303" r:id="rId30"/>
    <p:sldId id="305" r:id="rId31"/>
    <p:sldId id="306" r:id="rId32"/>
    <p:sldId id="307" r:id="rId33"/>
    <p:sldId id="308" r:id="rId34"/>
    <p:sldId id="309" r:id="rId35"/>
    <p:sldId id="310" r:id="rId36"/>
    <p:sldId id="304" r:id="rId37"/>
    <p:sldId id="311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294" r:id="rId46"/>
    <p:sldId id="343" r:id="rId47"/>
    <p:sldId id="344" r:id="rId48"/>
    <p:sldId id="345" r:id="rId49"/>
    <p:sldId id="346" r:id="rId50"/>
    <p:sldId id="347" r:id="rId51"/>
    <p:sldId id="348" r:id="rId52"/>
    <p:sldId id="351" r:id="rId53"/>
    <p:sldId id="349" r:id="rId54"/>
    <p:sldId id="350" r:id="rId55"/>
    <p:sldId id="352" r:id="rId56"/>
    <p:sldId id="353" r:id="rId57"/>
    <p:sldId id="354" r:id="rId58"/>
    <p:sldId id="357" r:id="rId59"/>
    <p:sldId id="355" r:id="rId60"/>
    <p:sldId id="358" r:id="rId61"/>
    <p:sldId id="342" r:id="rId62"/>
    <p:sldId id="376" r:id="rId63"/>
    <p:sldId id="312" r:id="rId64"/>
    <p:sldId id="292" r:id="rId65"/>
    <p:sldId id="315" r:id="rId66"/>
    <p:sldId id="314" r:id="rId67"/>
    <p:sldId id="316" r:id="rId68"/>
    <p:sldId id="317" r:id="rId69"/>
    <p:sldId id="318" r:id="rId70"/>
    <p:sldId id="319" r:id="rId71"/>
    <p:sldId id="321" r:id="rId72"/>
    <p:sldId id="320" r:id="rId73"/>
    <p:sldId id="322" r:id="rId74"/>
    <p:sldId id="323" r:id="rId75"/>
    <p:sldId id="324" r:id="rId76"/>
    <p:sldId id="325" r:id="rId77"/>
    <p:sldId id="336" r:id="rId78"/>
    <p:sldId id="335" r:id="rId79"/>
    <p:sldId id="337" r:id="rId80"/>
    <p:sldId id="327" r:id="rId81"/>
    <p:sldId id="328" r:id="rId82"/>
    <p:sldId id="329" r:id="rId83"/>
    <p:sldId id="330" r:id="rId84"/>
    <p:sldId id="331" r:id="rId85"/>
    <p:sldId id="332" r:id="rId86"/>
    <p:sldId id="333" r:id="rId87"/>
    <p:sldId id="334" r:id="rId88"/>
    <p:sldId id="338" r:id="rId89"/>
    <p:sldId id="339" r:id="rId90"/>
    <p:sldId id="340" r:id="rId91"/>
    <p:sldId id="377" r:id="rId92"/>
    <p:sldId id="378" r:id="rId93"/>
    <p:sldId id="379" r:id="rId94"/>
    <p:sldId id="380" r:id="rId95"/>
    <p:sldId id="381" r:id="rId96"/>
    <p:sldId id="382" r:id="rId97"/>
    <p:sldId id="383" r:id="rId98"/>
    <p:sldId id="384" r:id="rId99"/>
    <p:sldId id="385" r:id="rId100"/>
    <p:sldId id="386" r:id="rId101"/>
    <p:sldId id="387" r:id="rId102"/>
    <p:sldId id="388" r:id="rId103"/>
    <p:sldId id="390" r:id="rId104"/>
    <p:sldId id="285" r:id="rId105"/>
    <p:sldId id="391" r:id="rId106"/>
    <p:sldId id="394" r:id="rId107"/>
    <p:sldId id="395" r:id="rId108"/>
    <p:sldId id="396" r:id="rId109"/>
    <p:sldId id="400" r:id="rId110"/>
    <p:sldId id="401" r:id="rId111"/>
    <p:sldId id="402" r:id="rId112"/>
    <p:sldId id="449" r:id="rId113"/>
    <p:sldId id="404" r:id="rId114"/>
    <p:sldId id="405" r:id="rId115"/>
    <p:sldId id="406" r:id="rId116"/>
    <p:sldId id="408" r:id="rId117"/>
    <p:sldId id="423" r:id="rId118"/>
    <p:sldId id="425" r:id="rId119"/>
    <p:sldId id="426" r:id="rId120"/>
    <p:sldId id="427" r:id="rId121"/>
    <p:sldId id="429" r:id="rId122"/>
    <p:sldId id="435" r:id="rId123"/>
    <p:sldId id="437" r:id="rId124"/>
    <p:sldId id="443" r:id="rId125"/>
    <p:sldId id="450" r:id="rId12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6709"/>
    <a:srgbClr val="E06B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29" autoAdjust="0"/>
    <p:restoredTop sz="90924" autoAdjust="0"/>
  </p:normalViewPr>
  <p:slideViewPr>
    <p:cSldViewPr>
      <p:cViewPr>
        <p:scale>
          <a:sx n="70" d="100"/>
          <a:sy n="70" d="100"/>
        </p:scale>
        <p:origin x="-111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2544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DD\AppData\Roaming\Microsoft\Excel\results%20(version%202).xlsb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DD\www08\NABCCrawler\data\ANNIEResult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DD\Documents\Tim%20Weninger\CIS899\result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DD\www08\NABCCrawler\data\ANNIEResult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DD\www08\NABCCrawler\data\ANNIEResult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DD\www08\NABCCrawler\data\ANNIEResult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DD\www08\NABCCrawler\data\ANNIEResults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DD\www08\NABCCrawler\data\ANNIEResults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DD\AppData\Roaming\Microsoft\Excel\results%20(version%202).xlsb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DD\www08\NABCCrawler\data\ANNIEResul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011904761904761"/>
          <c:y val="5.0943271002885933E-2"/>
          <c:w val="0.77719441319835891"/>
          <c:h val="0.6846202692405422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delete val="1"/>
          </c:dLbls>
          <c:val>
            <c:numRef>
              <c:f>Sheet2!$A$1:$PL$1</c:f>
              <c:numCache>
                <c:formatCode>General</c:formatCode>
                <c:ptCount val="42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2</c:v>
                </c:pt>
                <c:pt idx="40">
                  <c:v>3</c:v>
                </c:pt>
                <c:pt idx="41">
                  <c:v>2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1</c:v>
                </c:pt>
                <c:pt idx="49">
                  <c:v>1</c:v>
                </c:pt>
                <c:pt idx="50">
                  <c:v>0</c:v>
                </c:pt>
                <c:pt idx="51">
                  <c:v>6</c:v>
                </c:pt>
                <c:pt idx="52">
                  <c:v>0</c:v>
                </c:pt>
                <c:pt idx="53">
                  <c:v>13</c:v>
                </c:pt>
                <c:pt idx="54">
                  <c:v>2</c:v>
                </c:pt>
                <c:pt idx="55">
                  <c:v>6</c:v>
                </c:pt>
                <c:pt idx="56">
                  <c:v>0</c:v>
                </c:pt>
                <c:pt idx="57">
                  <c:v>0</c:v>
                </c:pt>
                <c:pt idx="58">
                  <c:v>1</c:v>
                </c:pt>
                <c:pt idx="59">
                  <c:v>0</c:v>
                </c:pt>
                <c:pt idx="60">
                  <c:v>2</c:v>
                </c:pt>
                <c:pt idx="61">
                  <c:v>2</c:v>
                </c:pt>
                <c:pt idx="62">
                  <c:v>0</c:v>
                </c:pt>
                <c:pt idx="63">
                  <c:v>3</c:v>
                </c:pt>
                <c:pt idx="64">
                  <c:v>4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2</c:v>
                </c:pt>
                <c:pt idx="69">
                  <c:v>0</c:v>
                </c:pt>
                <c:pt idx="70">
                  <c:v>2</c:v>
                </c:pt>
                <c:pt idx="71">
                  <c:v>5</c:v>
                </c:pt>
                <c:pt idx="72">
                  <c:v>2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3</c:v>
                </c:pt>
                <c:pt idx="77">
                  <c:v>0</c:v>
                </c:pt>
                <c:pt idx="78">
                  <c:v>6</c:v>
                </c:pt>
                <c:pt idx="79">
                  <c:v>2</c:v>
                </c:pt>
                <c:pt idx="80">
                  <c:v>2</c:v>
                </c:pt>
                <c:pt idx="81">
                  <c:v>3</c:v>
                </c:pt>
                <c:pt idx="82">
                  <c:v>0</c:v>
                </c:pt>
                <c:pt idx="83">
                  <c:v>3</c:v>
                </c:pt>
                <c:pt idx="84">
                  <c:v>3</c:v>
                </c:pt>
                <c:pt idx="85">
                  <c:v>2</c:v>
                </c:pt>
                <c:pt idx="86">
                  <c:v>0</c:v>
                </c:pt>
                <c:pt idx="87">
                  <c:v>0</c:v>
                </c:pt>
                <c:pt idx="88">
                  <c:v>4</c:v>
                </c:pt>
                <c:pt idx="89">
                  <c:v>0</c:v>
                </c:pt>
                <c:pt idx="90">
                  <c:v>0</c:v>
                </c:pt>
                <c:pt idx="91">
                  <c:v>2</c:v>
                </c:pt>
                <c:pt idx="92">
                  <c:v>1</c:v>
                </c:pt>
                <c:pt idx="93">
                  <c:v>5</c:v>
                </c:pt>
                <c:pt idx="94">
                  <c:v>1</c:v>
                </c:pt>
                <c:pt idx="95">
                  <c:v>2</c:v>
                </c:pt>
                <c:pt idx="96">
                  <c:v>0</c:v>
                </c:pt>
                <c:pt idx="97">
                  <c:v>5</c:v>
                </c:pt>
                <c:pt idx="98">
                  <c:v>2</c:v>
                </c:pt>
                <c:pt idx="99">
                  <c:v>2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1</c:v>
                </c:pt>
                <c:pt idx="104">
                  <c:v>0</c:v>
                </c:pt>
                <c:pt idx="105">
                  <c:v>1</c:v>
                </c:pt>
                <c:pt idx="106">
                  <c:v>2</c:v>
                </c:pt>
                <c:pt idx="107">
                  <c:v>3</c:v>
                </c:pt>
                <c:pt idx="108">
                  <c:v>0</c:v>
                </c:pt>
                <c:pt idx="109">
                  <c:v>3</c:v>
                </c:pt>
                <c:pt idx="110">
                  <c:v>2</c:v>
                </c:pt>
                <c:pt idx="111">
                  <c:v>4</c:v>
                </c:pt>
                <c:pt idx="112">
                  <c:v>0</c:v>
                </c:pt>
                <c:pt idx="113">
                  <c:v>4</c:v>
                </c:pt>
                <c:pt idx="114">
                  <c:v>0</c:v>
                </c:pt>
                <c:pt idx="115">
                  <c:v>0</c:v>
                </c:pt>
                <c:pt idx="116">
                  <c:v>3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18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4</c:v>
                </c:pt>
                <c:pt idx="132">
                  <c:v>5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5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6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12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15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41</c:v>
                </c:pt>
                <c:pt idx="225">
                  <c:v>16</c:v>
                </c:pt>
                <c:pt idx="226">
                  <c:v>52</c:v>
                </c:pt>
                <c:pt idx="227">
                  <c:v>131</c:v>
                </c:pt>
                <c:pt idx="228">
                  <c:v>0</c:v>
                </c:pt>
                <c:pt idx="229">
                  <c:v>10</c:v>
                </c:pt>
                <c:pt idx="230">
                  <c:v>77</c:v>
                </c:pt>
                <c:pt idx="231">
                  <c:v>70</c:v>
                </c:pt>
                <c:pt idx="232">
                  <c:v>77</c:v>
                </c:pt>
                <c:pt idx="233">
                  <c:v>88</c:v>
                </c:pt>
                <c:pt idx="234">
                  <c:v>63</c:v>
                </c:pt>
                <c:pt idx="235">
                  <c:v>66</c:v>
                </c:pt>
                <c:pt idx="236">
                  <c:v>55</c:v>
                </c:pt>
                <c:pt idx="237">
                  <c:v>157</c:v>
                </c:pt>
                <c:pt idx="238">
                  <c:v>0</c:v>
                </c:pt>
                <c:pt idx="239">
                  <c:v>64</c:v>
                </c:pt>
                <c:pt idx="240">
                  <c:v>204</c:v>
                </c:pt>
                <c:pt idx="241">
                  <c:v>47</c:v>
                </c:pt>
                <c:pt idx="242">
                  <c:v>96</c:v>
                </c:pt>
                <c:pt idx="243">
                  <c:v>34</c:v>
                </c:pt>
                <c:pt idx="244">
                  <c:v>119</c:v>
                </c:pt>
                <c:pt idx="245">
                  <c:v>42</c:v>
                </c:pt>
                <c:pt idx="246">
                  <c:v>142</c:v>
                </c:pt>
                <c:pt idx="247">
                  <c:v>105</c:v>
                </c:pt>
                <c:pt idx="248">
                  <c:v>0</c:v>
                </c:pt>
                <c:pt idx="249">
                  <c:v>76</c:v>
                </c:pt>
                <c:pt idx="250">
                  <c:v>36</c:v>
                </c:pt>
                <c:pt idx="251">
                  <c:v>106</c:v>
                </c:pt>
                <c:pt idx="252">
                  <c:v>63</c:v>
                </c:pt>
                <c:pt idx="253">
                  <c:v>20</c:v>
                </c:pt>
                <c:pt idx="254">
                  <c:v>9</c:v>
                </c:pt>
                <c:pt idx="255">
                  <c:v>115</c:v>
                </c:pt>
                <c:pt idx="256">
                  <c:v>0</c:v>
                </c:pt>
                <c:pt idx="257">
                  <c:v>86</c:v>
                </c:pt>
                <c:pt idx="258">
                  <c:v>196</c:v>
                </c:pt>
                <c:pt idx="259">
                  <c:v>92</c:v>
                </c:pt>
                <c:pt idx="260">
                  <c:v>95</c:v>
                </c:pt>
                <c:pt idx="261">
                  <c:v>21</c:v>
                </c:pt>
                <c:pt idx="262">
                  <c:v>8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10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3</c:v>
                </c:pt>
                <c:pt idx="307">
                  <c:v>0</c:v>
                </c:pt>
                <c:pt idx="308">
                  <c:v>3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18</c:v>
                </c:pt>
                <c:pt idx="315">
                  <c:v>5</c:v>
                </c:pt>
                <c:pt idx="316">
                  <c:v>9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1667584"/>
        <c:axId val="34882688"/>
      </c:barChart>
      <c:catAx>
        <c:axId val="416675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Line Number</a:t>
                </a:r>
              </a:p>
            </c:rich>
          </c:tx>
          <c:layout>
            <c:manualLayout>
              <c:xMode val="edge"/>
              <c:yMode val="edge"/>
              <c:x val="0.45510476444681702"/>
              <c:y val="0.86430934505279866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crossAx val="34882688"/>
        <c:crosses val="autoZero"/>
        <c:auto val="1"/>
        <c:lblAlgn val="ctr"/>
        <c:lblOffset val="100"/>
        <c:tickLblSkip val="50"/>
        <c:tickMarkSkip val="10"/>
        <c:noMultiLvlLbl val="0"/>
      </c:catAx>
      <c:valAx>
        <c:axId val="3488268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Text To Tag Ratio</a:t>
                </a:r>
              </a:p>
            </c:rich>
          </c:tx>
          <c:layout>
            <c:manualLayout>
              <c:xMode val="edge"/>
              <c:yMode val="edge"/>
              <c:x val="4.15220872814627E-2"/>
              <c:y val="0.2900656167979003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41667584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050"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778331017446364"/>
          <c:y val="0.11559955740826512"/>
          <c:w val="0.67974892340054704"/>
          <c:h val="0.66509851426943112"/>
        </c:manualLayout>
      </c:layout>
      <c:scatterChart>
        <c:scatterStyle val="lineMarker"/>
        <c:varyColors val="0"/>
        <c:ser>
          <c:idx val="1"/>
          <c:order val="0"/>
          <c:tx>
            <c:v>non</c:v>
          </c:tx>
          <c:spPr>
            <a:ln w="28575">
              <a:noFill/>
            </a:ln>
          </c:spPr>
          <c:marker>
            <c:symbol val="x"/>
            <c:size val="8"/>
            <c:spPr>
              <a:ln w="9525"/>
            </c:spPr>
          </c:marker>
          <c:xVal>
            <c:numRef>
              <c:f>DensityClusters!$G$83:$G$117</c:f>
              <c:numCache>
                <c:formatCode>General</c:formatCode>
                <c:ptCount val="35"/>
                <c:pt idx="0">
                  <c:v>4</c:v>
                </c:pt>
                <c:pt idx="1">
                  <c:v>4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2</c:v>
                </c:pt>
                <c:pt idx="6">
                  <c:v>2</c:v>
                </c:pt>
                <c:pt idx="7">
                  <c:v>1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1</c:v>
                </c:pt>
                <c:pt idx="18">
                  <c:v>0</c:v>
                </c:pt>
                <c:pt idx="19">
                  <c:v>0</c:v>
                </c:pt>
                <c:pt idx="20">
                  <c:v>0.5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1</c:v>
                </c:pt>
                <c:pt idx="31">
                  <c:v>5</c:v>
                </c:pt>
                <c:pt idx="32">
                  <c:v>5</c:v>
                </c:pt>
                <c:pt idx="33">
                  <c:v>8</c:v>
                </c:pt>
                <c:pt idx="34">
                  <c:v>6</c:v>
                </c:pt>
              </c:numCache>
            </c:numRef>
          </c:xVal>
          <c:yVal>
            <c:numRef>
              <c:f>DensityClusters!$H$83:$H$117</c:f>
              <c:numCache>
                <c:formatCode>General</c:formatCode>
                <c:ptCount val="35"/>
                <c:pt idx="0">
                  <c:v>2</c:v>
                </c:pt>
                <c:pt idx="1">
                  <c:v>1</c:v>
                </c:pt>
                <c:pt idx="2">
                  <c:v>1</c:v>
                </c:pt>
                <c:pt idx="3">
                  <c:v>2</c:v>
                </c:pt>
                <c:pt idx="4">
                  <c:v>0</c:v>
                </c:pt>
                <c:pt idx="5">
                  <c:v>2</c:v>
                </c:pt>
                <c:pt idx="6">
                  <c:v>1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  <c:pt idx="12">
                  <c:v>2</c:v>
                </c:pt>
                <c:pt idx="13">
                  <c:v>2</c:v>
                </c:pt>
                <c:pt idx="14">
                  <c:v>3</c:v>
                </c:pt>
                <c:pt idx="15">
                  <c:v>3.5</c:v>
                </c:pt>
                <c:pt idx="16">
                  <c:v>4.1428571428571397</c:v>
                </c:pt>
                <c:pt idx="17">
                  <c:v>4.7678571428571397</c:v>
                </c:pt>
                <c:pt idx="18">
                  <c:v>5.3928571428571397</c:v>
                </c:pt>
                <c:pt idx="19">
                  <c:v>6.0178571428571397</c:v>
                </c:pt>
                <c:pt idx="20">
                  <c:v>6.6428571428571397</c:v>
                </c:pt>
                <c:pt idx="21">
                  <c:v>7.2678571428571397</c:v>
                </c:pt>
                <c:pt idx="22">
                  <c:v>7.8928571428571397</c:v>
                </c:pt>
                <c:pt idx="23">
                  <c:v>8.5178571428571139</c:v>
                </c:pt>
                <c:pt idx="24">
                  <c:v>9.1428571428571139</c:v>
                </c:pt>
                <c:pt idx="25">
                  <c:v>9.7678571428571139</c:v>
                </c:pt>
                <c:pt idx="26">
                  <c:v>10.3928571428571</c:v>
                </c:pt>
                <c:pt idx="27">
                  <c:v>11.017857142857098</c:v>
                </c:pt>
                <c:pt idx="28">
                  <c:v>11.642857142857098</c:v>
                </c:pt>
                <c:pt idx="29">
                  <c:v>20</c:v>
                </c:pt>
                <c:pt idx="30">
                  <c:v>25</c:v>
                </c:pt>
                <c:pt idx="31">
                  <c:v>4</c:v>
                </c:pt>
                <c:pt idx="32">
                  <c:v>3</c:v>
                </c:pt>
                <c:pt idx="33">
                  <c:v>3</c:v>
                </c:pt>
                <c:pt idx="34">
                  <c:v>3</c:v>
                </c:pt>
              </c:numCache>
            </c:numRef>
          </c:yVal>
          <c:smooth val="0"/>
        </c:ser>
        <c:ser>
          <c:idx val="2"/>
          <c:order val="1"/>
          <c:tx>
            <c:v>in2</c:v>
          </c:tx>
          <c:spPr>
            <a:ln w="28575">
              <a:noFill/>
            </a:ln>
          </c:spPr>
          <c:marker>
            <c:symbol val="circle"/>
            <c:size val="8"/>
            <c:spPr>
              <a:solidFill>
                <a:srgbClr val="92D050">
                  <a:alpha val="55000"/>
                </a:srgbClr>
              </a:solidFill>
              <a:ln>
                <a:solidFill>
                  <a:schemeClr val="accent1"/>
                </a:solidFill>
              </a:ln>
            </c:spPr>
          </c:marker>
          <c:xVal>
            <c:numRef>
              <c:f>DensityClusters!$I$72:$I$98</c:f>
              <c:numCache>
                <c:formatCode>General</c:formatCode>
                <c:ptCount val="27"/>
                <c:pt idx="0">
                  <c:v>95</c:v>
                </c:pt>
                <c:pt idx="1">
                  <c:v>55</c:v>
                </c:pt>
                <c:pt idx="2">
                  <c:v>30</c:v>
                </c:pt>
                <c:pt idx="3">
                  <c:v>28</c:v>
                </c:pt>
                <c:pt idx="4">
                  <c:v>26</c:v>
                </c:pt>
                <c:pt idx="5">
                  <c:v>18</c:v>
                </c:pt>
                <c:pt idx="6">
                  <c:v>20</c:v>
                </c:pt>
                <c:pt idx="7">
                  <c:v>17</c:v>
                </c:pt>
                <c:pt idx="12">
                  <c:v>5</c:v>
                </c:pt>
                <c:pt idx="13">
                  <c:v>5</c:v>
                </c:pt>
                <c:pt idx="14">
                  <c:v>1</c:v>
                </c:pt>
                <c:pt idx="15">
                  <c:v>0</c:v>
                </c:pt>
                <c:pt idx="16">
                  <c:v>25</c:v>
                </c:pt>
                <c:pt idx="18">
                  <c:v>16</c:v>
                </c:pt>
                <c:pt idx="19">
                  <c:v>0</c:v>
                </c:pt>
                <c:pt idx="21">
                  <c:v>8</c:v>
                </c:pt>
                <c:pt idx="22">
                  <c:v>4</c:v>
                </c:pt>
                <c:pt idx="24">
                  <c:v>12</c:v>
                </c:pt>
                <c:pt idx="26">
                  <c:v>0</c:v>
                </c:pt>
              </c:numCache>
            </c:numRef>
          </c:xVal>
          <c:yVal>
            <c:numRef>
              <c:f>DensityClusters!$J$72:$J$98</c:f>
              <c:numCache>
                <c:formatCode>General</c:formatCode>
                <c:ptCount val="27"/>
                <c:pt idx="0">
                  <c:v>2</c:v>
                </c:pt>
                <c:pt idx="1">
                  <c:v>15</c:v>
                </c:pt>
                <c:pt idx="2">
                  <c:v>6</c:v>
                </c:pt>
                <c:pt idx="3">
                  <c:v>8</c:v>
                </c:pt>
                <c:pt idx="4">
                  <c:v>3</c:v>
                </c:pt>
                <c:pt idx="5">
                  <c:v>4</c:v>
                </c:pt>
                <c:pt idx="6">
                  <c:v>75</c:v>
                </c:pt>
                <c:pt idx="7">
                  <c:v>2</c:v>
                </c:pt>
                <c:pt idx="12">
                  <c:v>80</c:v>
                </c:pt>
                <c:pt idx="13">
                  <c:v>30</c:v>
                </c:pt>
                <c:pt idx="14">
                  <c:v>34.928571428571615</c:v>
                </c:pt>
                <c:pt idx="15">
                  <c:v>40.060714285714297</c:v>
                </c:pt>
                <c:pt idx="16">
                  <c:v>45.192857142857363</c:v>
                </c:pt>
                <c:pt idx="18">
                  <c:v>55.457142857142671</c:v>
                </c:pt>
                <c:pt idx="19">
                  <c:v>60.589285714285801</c:v>
                </c:pt>
                <c:pt idx="21">
                  <c:v>70.853571428571158</c:v>
                </c:pt>
                <c:pt idx="22">
                  <c:v>75.985714285714394</c:v>
                </c:pt>
                <c:pt idx="24">
                  <c:v>86.250000000000099</c:v>
                </c:pt>
                <c:pt idx="26">
                  <c:v>96.514285714285904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3438656"/>
        <c:axId val="113439232"/>
      </c:scatterChart>
      <c:valAx>
        <c:axId val="1134386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TTR (hʹ)</a:t>
                </a:r>
              </a:p>
            </c:rich>
          </c:tx>
          <c:layout>
            <c:manualLayout>
              <c:xMode val="edge"/>
              <c:yMode val="edge"/>
              <c:x val="0.43197750281214997"/>
              <c:y val="0.8986121304972600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13439232"/>
        <c:crosses val="autoZero"/>
        <c:crossBetween val="midCat"/>
        <c:majorUnit val="25"/>
      </c:valAx>
      <c:valAx>
        <c:axId val="113439232"/>
        <c:scaling>
          <c:orientation val="minMax"/>
          <c:max val="1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Differences (g')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13438656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400">
          <a:latin typeface="+mj-lt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085294727060937"/>
          <c:y val="7.2751322751322831E-2"/>
          <c:w val="0.73280596784500263"/>
          <c:h val="0.68271147802280774"/>
        </c:manualLayout>
      </c:layout>
      <c:barChart>
        <c:barDir val="col"/>
        <c:grouping val="clustered"/>
        <c:varyColors val="0"/>
        <c:ser>
          <c:idx val="1"/>
          <c:order val="1"/>
          <c:invertIfNegative val="0"/>
          <c:val>
            <c:numRef>
              <c:f>Sheet2!$AZ$2:$FD$2</c:f>
            </c:numRef>
          </c:val>
        </c:ser>
        <c:ser>
          <c:idx val="0"/>
          <c:order val="0"/>
          <c:invertIfNegative val="0"/>
          <c:val>
            <c:numRef>
              <c:f>Sheet3!$A$2:$PM$2</c:f>
              <c:numCache>
                <c:formatCode>General</c:formatCode>
                <c:ptCount val="429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1</c:v>
                </c:pt>
                <c:pt idx="50">
                  <c:v>1</c:v>
                </c:pt>
                <c:pt idx="51">
                  <c:v>4</c:v>
                </c:pt>
                <c:pt idx="52">
                  <c:v>4</c:v>
                </c:pt>
                <c:pt idx="53">
                  <c:v>5</c:v>
                </c:pt>
                <c:pt idx="54">
                  <c:v>4</c:v>
                </c:pt>
                <c:pt idx="55">
                  <c:v>4</c:v>
                </c:pt>
                <c:pt idx="56">
                  <c:v>1</c:v>
                </c:pt>
                <c:pt idx="57">
                  <c:v>1</c:v>
                </c:pt>
                <c:pt idx="58">
                  <c:v>0</c:v>
                </c:pt>
                <c:pt idx="59">
                  <c:v>1</c:v>
                </c:pt>
                <c:pt idx="60">
                  <c:v>1</c:v>
                </c:pt>
                <c:pt idx="61">
                  <c:v>1</c:v>
                </c:pt>
                <c:pt idx="62">
                  <c:v>2</c:v>
                </c:pt>
                <c:pt idx="63">
                  <c:v>1</c:v>
                </c:pt>
                <c:pt idx="64">
                  <c:v>1</c:v>
                </c:pt>
                <c:pt idx="65">
                  <c:v>1</c:v>
                </c:pt>
                <c:pt idx="66">
                  <c:v>1</c:v>
                </c:pt>
                <c:pt idx="67">
                  <c:v>0</c:v>
                </c:pt>
                <c:pt idx="68">
                  <c:v>0</c:v>
                </c:pt>
                <c:pt idx="69">
                  <c:v>1</c:v>
                </c:pt>
                <c:pt idx="70">
                  <c:v>2</c:v>
                </c:pt>
                <c:pt idx="71">
                  <c:v>1</c:v>
                </c:pt>
                <c:pt idx="72">
                  <c:v>1</c:v>
                </c:pt>
                <c:pt idx="73">
                  <c:v>1</c:v>
                </c:pt>
                <c:pt idx="74">
                  <c:v>1</c:v>
                </c:pt>
                <c:pt idx="75">
                  <c:v>0</c:v>
                </c:pt>
                <c:pt idx="76">
                  <c:v>1</c:v>
                </c:pt>
                <c:pt idx="77">
                  <c:v>2</c:v>
                </c:pt>
                <c:pt idx="78">
                  <c:v>2</c:v>
                </c:pt>
                <c:pt idx="79">
                  <c:v>2</c:v>
                </c:pt>
                <c:pt idx="80">
                  <c:v>2</c:v>
                </c:pt>
                <c:pt idx="81">
                  <c:v>2</c:v>
                </c:pt>
                <c:pt idx="82">
                  <c:v>2</c:v>
                </c:pt>
                <c:pt idx="83">
                  <c:v>2</c:v>
                </c:pt>
                <c:pt idx="84">
                  <c:v>1</c:v>
                </c:pt>
                <c:pt idx="85">
                  <c:v>1</c:v>
                </c:pt>
                <c:pt idx="86">
                  <c:v>1</c:v>
                </c:pt>
                <c:pt idx="87">
                  <c:v>1</c:v>
                </c:pt>
                <c:pt idx="88">
                  <c:v>0</c:v>
                </c:pt>
                <c:pt idx="89">
                  <c:v>1</c:v>
                </c:pt>
                <c:pt idx="90">
                  <c:v>1</c:v>
                </c:pt>
                <c:pt idx="91">
                  <c:v>1</c:v>
                </c:pt>
                <c:pt idx="92">
                  <c:v>1</c:v>
                </c:pt>
                <c:pt idx="93">
                  <c:v>2</c:v>
                </c:pt>
                <c:pt idx="94">
                  <c:v>1</c:v>
                </c:pt>
                <c:pt idx="95">
                  <c:v>2</c:v>
                </c:pt>
                <c:pt idx="96">
                  <c:v>2</c:v>
                </c:pt>
                <c:pt idx="97">
                  <c:v>2</c:v>
                </c:pt>
                <c:pt idx="98">
                  <c:v>1</c:v>
                </c:pt>
                <c:pt idx="99">
                  <c:v>1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1</c:v>
                </c:pt>
                <c:pt idx="106">
                  <c:v>1</c:v>
                </c:pt>
                <c:pt idx="107">
                  <c:v>1</c:v>
                </c:pt>
                <c:pt idx="108">
                  <c:v>2</c:v>
                </c:pt>
                <c:pt idx="109">
                  <c:v>2</c:v>
                </c:pt>
                <c:pt idx="110">
                  <c:v>1</c:v>
                </c:pt>
                <c:pt idx="111">
                  <c:v>2</c:v>
                </c:pt>
                <c:pt idx="112">
                  <c:v>2</c:v>
                </c:pt>
                <c:pt idx="113">
                  <c:v>1</c:v>
                </c:pt>
                <c:pt idx="114">
                  <c:v>1</c:v>
                </c:pt>
                <c:pt idx="115">
                  <c:v>1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3</c:v>
                </c:pt>
                <c:pt idx="124">
                  <c:v>3</c:v>
                </c:pt>
                <c:pt idx="125">
                  <c:v>3</c:v>
                </c:pt>
                <c:pt idx="126">
                  <c:v>3</c:v>
                </c:pt>
                <c:pt idx="127">
                  <c:v>3</c:v>
                </c:pt>
                <c:pt idx="128">
                  <c:v>0</c:v>
                </c:pt>
                <c:pt idx="129">
                  <c:v>0</c:v>
                </c:pt>
                <c:pt idx="130">
                  <c:v>1</c:v>
                </c:pt>
                <c:pt idx="131">
                  <c:v>1</c:v>
                </c:pt>
                <c:pt idx="132">
                  <c:v>1</c:v>
                </c:pt>
                <c:pt idx="133">
                  <c:v>1</c:v>
                </c:pt>
                <c:pt idx="134">
                  <c:v>1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1</c:v>
                </c:pt>
                <c:pt idx="146">
                  <c:v>1</c:v>
                </c:pt>
                <c:pt idx="147">
                  <c:v>1</c:v>
                </c:pt>
                <c:pt idx="148">
                  <c:v>1</c:v>
                </c:pt>
                <c:pt idx="149">
                  <c:v>1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1</c:v>
                </c:pt>
                <c:pt idx="175">
                  <c:v>1</c:v>
                </c:pt>
                <c:pt idx="176">
                  <c:v>1</c:v>
                </c:pt>
                <c:pt idx="177">
                  <c:v>1</c:v>
                </c:pt>
                <c:pt idx="178">
                  <c:v>1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2</c:v>
                </c:pt>
                <c:pt idx="198">
                  <c:v>2</c:v>
                </c:pt>
                <c:pt idx="199">
                  <c:v>2</c:v>
                </c:pt>
                <c:pt idx="200">
                  <c:v>2</c:v>
                </c:pt>
                <c:pt idx="201">
                  <c:v>2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3</c:v>
                </c:pt>
                <c:pt idx="207">
                  <c:v>3</c:v>
                </c:pt>
                <c:pt idx="208">
                  <c:v>3</c:v>
                </c:pt>
                <c:pt idx="209">
                  <c:v>3</c:v>
                </c:pt>
                <c:pt idx="210">
                  <c:v>3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8</c:v>
                </c:pt>
                <c:pt idx="223">
                  <c:v>11</c:v>
                </c:pt>
                <c:pt idx="224">
                  <c:v>21</c:v>
                </c:pt>
                <c:pt idx="225">
                  <c:v>48</c:v>
                </c:pt>
                <c:pt idx="226">
                  <c:v>48</c:v>
                </c:pt>
                <c:pt idx="227">
                  <c:v>41</c:v>
                </c:pt>
                <c:pt idx="228">
                  <c:v>54</c:v>
                </c:pt>
                <c:pt idx="229">
                  <c:v>57</c:v>
                </c:pt>
                <c:pt idx="230">
                  <c:v>46</c:v>
                </c:pt>
                <c:pt idx="231">
                  <c:v>64</c:v>
                </c:pt>
                <c:pt idx="232">
                  <c:v>75</c:v>
                </c:pt>
                <c:pt idx="233">
                  <c:v>72</c:v>
                </c:pt>
                <c:pt idx="234">
                  <c:v>69</c:v>
                </c:pt>
                <c:pt idx="235">
                  <c:v>85</c:v>
                </c:pt>
                <c:pt idx="236">
                  <c:v>68</c:v>
                </c:pt>
                <c:pt idx="237">
                  <c:v>68</c:v>
                </c:pt>
                <c:pt idx="238">
                  <c:v>96</c:v>
                </c:pt>
                <c:pt idx="239">
                  <c:v>94</c:v>
                </c:pt>
                <c:pt idx="240">
                  <c:v>82</c:v>
                </c:pt>
                <c:pt idx="241">
                  <c:v>89</c:v>
                </c:pt>
                <c:pt idx="242">
                  <c:v>100</c:v>
                </c:pt>
                <c:pt idx="243">
                  <c:v>67</c:v>
                </c:pt>
                <c:pt idx="244">
                  <c:v>86</c:v>
                </c:pt>
                <c:pt idx="245">
                  <c:v>88</c:v>
                </c:pt>
                <c:pt idx="246">
                  <c:v>81</c:v>
                </c:pt>
                <c:pt idx="247">
                  <c:v>73</c:v>
                </c:pt>
                <c:pt idx="248">
                  <c:v>71</c:v>
                </c:pt>
                <c:pt idx="249">
                  <c:v>64</c:v>
                </c:pt>
                <c:pt idx="250">
                  <c:v>56</c:v>
                </c:pt>
                <c:pt idx="251">
                  <c:v>60</c:v>
                </c:pt>
                <c:pt idx="252">
                  <c:v>46</c:v>
                </c:pt>
                <c:pt idx="253">
                  <c:v>62</c:v>
                </c:pt>
                <c:pt idx="254">
                  <c:v>41</c:v>
                </c:pt>
                <c:pt idx="255">
                  <c:v>46</c:v>
                </c:pt>
                <c:pt idx="256">
                  <c:v>81</c:v>
                </c:pt>
                <c:pt idx="257">
                  <c:v>97</c:v>
                </c:pt>
                <c:pt idx="258">
                  <c:v>93</c:v>
                </c:pt>
                <c:pt idx="259">
                  <c:v>98</c:v>
                </c:pt>
                <c:pt idx="260">
                  <c:v>82</c:v>
                </c:pt>
                <c:pt idx="261">
                  <c:v>43</c:v>
                </c:pt>
                <c:pt idx="262">
                  <c:v>24</c:v>
                </c:pt>
                <c:pt idx="263">
                  <c:v>5</c:v>
                </c:pt>
                <c:pt idx="264">
                  <c:v>1</c:v>
                </c:pt>
                <c:pt idx="265">
                  <c:v>0</c:v>
                </c:pt>
                <c:pt idx="266">
                  <c:v>2</c:v>
                </c:pt>
                <c:pt idx="267">
                  <c:v>2</c:v>
                </c:pt>
                <c:pt idx="268">
                  <c:v>2</c:v>
                </c:pt>
                <c:pt idx="269">
                  <c:v>2</c:v>
                </c:pt>
                <c:pt idx="270">
                  <c:v>2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1</c:v>
                </c:pt>
                <c:pt idx="307">
                  <c:v>1</c:v>
                </c:pt>
                <c:pt idx="308">
                  <c:v>1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3</c:v>
                </c:pt>
                <c:pt idx="313">
                  <c:v>4</c:v>
                </c:pt>
                <c:pt idx="314">
                  <c:v>6</c:v>
                </c:pt>
                <c:pt idx="315">
                  <c:v>6</c:v>
                </c:pt>
                <c:pt idx="316">
                  <c:v>6</c:v>
                </c:pt>
                <c:pt idx="317">
                  <c:v>2</c:v>
                </c:pt>
                <c:pt idx="318">
                  <c:v>1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7791744"/>
        <c:axId val="34885568"/>
      </c:barChart>
      <c:catAx>
        <c:axId val="777917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Line Number</a:t>
                </a:r>
              </a:p>
            </c:rich>
          </c:tx>
          <c:layout>
            <c:manualLayout>
              <c:xMode val="edge"/>
              <c:yMode val="edge"/>
              <c:x val="0.42089227477949426"/>
              <c:y val="0.87472104448482546"/>
            </c:manualLayout>
          </c:layout>
          <c:overlay val="0"/>
        </c:title>
        <c:majorTickMark val="out"/>
        <c:minorTickMark val="none"/>
        <c:tickLblPos val="nextTo"/>
        <c:crossAx val="34885568"/>
        <c:crosses val="autoZero"/>
        <c:auto val="1"/>
        <c:lblAlgn val="ctr"/>
        <c:lblOffset val="100"/>
        <c:tickMarkSkip val="100"/>
        <c:noMultiLvlLbl val="0"/>
      </c:catAx>
      <c:valAx>
        <c:axId val="3488556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Text To Tag Ratio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77791744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400">
          <a:latin typeface="+mn-lt"/>
          <a:cs typeface="Times New Roman" pitchFamily="18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526339852679804"/>
          <c:y val="9.6450590647675721E-2"/>
          <c:w val="0.70496418592837151"/>
          <c:h val="0.656285167873737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ysClr val="windowText" lastClr="000000">
                <a:lumMod val="50000"/>
                <a:lumOff val="50000"/>
              </a:sys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c:spPr>
          <c:invertIfNegative val="0"/>
          <c:val>
            <c:numRef>
              <c:f>DensityClusters!$G$39:$PR$39</c:f>
              <c:numCache>
                <c:formatCode>General</c:formatCode>
                <c:ptCount val="42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 formatCode="0.00E+00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2.5906120737393599E-2</c:v>
                </c:pt>
                <c:pt idx="24">
                  <c:v>5.5433409909407566E-2</c:v>
                </c:pt>
                <c:pt idx="25">
                  <c:v>9.1969877481460544E-2</c:v>
                </c:pt>
                <c:pt idx="26">
                  <c:v>3.4966424107551367E-2</c:v>
                </c:pt>
                <c:pt idx="27">
                  <c:v>5.4102445642153413E-2</c:v>
                </c:pt>
                <c:pt idx="28">
                  <c:v>7.1244207521279607E-2</c:v>
                </c:pt>
                <c:pt idx="29">
                  <c:v>8.7187851468721989E-2</c:v>
                </c:pt>
                <c:pt idx="30">
                  <c:v>0.101851016283035</c:v>
                </c:pt>
                <c:pt idx="31">
                  <c:v>0.11624474823474799</c:v>
                </c:pt>
                <c:pt idx="32">
                  <c:v>0.12668750683466487</c:v>
                </c:pt>
                <c:pt idx="33">
                  <c:v>0.13492323954900196</c:v>
                </c:pt>
                <c:pt idx="34">
                  <c:v>0.14091168840726351</c:v>
                </c:pt>
                <c:pt idx="35">
                  <c:v>0.37926694750786066</c:v>
                </c:pt>
                <c:pt idx="36">
                  <c:v>1.4723287423451632</c:v>
                </c:pt>
                <c:pt idx="37">
                  <c:v>3.4828990896542686</c:v>
                </c:pt>
                <c:pt idx="38" formatCode="0.00E+00">
                  <c:v>5.2822008132934499</c:v>
                </c:pt>
                <c:pt idx="39" formatCode="0.00E+00">
                  <c:v>4.25292142232259</c:v>
                </c:pt>
                <c:pt idx="40" formatCode="0.00E+00">
                  <c:v>1.9569379488627185</c:v>
                </c:pt>
                <c:pt idx="41" formatCode="0.00E+00">
                  <c:v>-0.69133218129475493</c:v>
                </c:pt>
                <c:pt idx="42">
                  <c:v>-0.96324396133422796</c:v>
                </c:pt>
                <c:pt idx="43">
                  <c:v>-1.1561530431111653</c:v>
                </c:pt>
                <c:pt idx="44">
                  <c:v>-1.26496410369873</c:v>
                </c:pt>
                <c:pt idx="45">
                  <c:v>-0.98149569829304895</c:v>
                </c:pt>
                <c:pt idx="46">
                  <c:v>-0.21714528401692751</c:v>
                </c:pt>
                <c:pt idx="47">
                  <c:v>0.58235152562459203</c:v>
                </c:pt>
                <c:pt idx="48">
                  <c:v>2.0835731824239212</c:v>
                </c:pt>
                <c:pt idx="49">
                  <c:v>2.8141005833943598</c:v>
                </c:pt>
                <c:pt idx="50">
                  <c:v>8.7746464411417602</c:v>
                </c:pt>
                <c:pt idx="51">
                  <c:v>7.6297136942545514</c:v>
                </c:pt>
                <c:pt idx="52">
                  <c:v>14.1597280502319</c:v>
                </c:pt>
                <c:pt idx="53">
                  <c:v>4.2067057291666599</c:v>
                </c:pt>
                <c:pt idx="54">
                  <c:v>2.8239072163899812</c:v>
                </c:pt>
                <c:pt idx="55">
                  <c:v>-3.5416234334309777</c:v>
                </c:pt>
                <c:pt idx="56" formatCode="0.00E+00">
                  <c:v>-3.6797300974528002</c:v>
                </c:pt>
                <c:pt idx="57">
                  <c:v>-2.8012644449869799</c:v>
                </c:pt>
                <c:pt idx="58">
                  <c:v>-3.2626438140869101</c:v>
                </c:pt>
                <c:pt idx="59">
                  <c:v>-1.8908754984537701</c:v>
                </c:pt>
                <c:pt idx="60">
                  <c:v>-2.4757881164550581</c:v>
                </c:pt>
                <c:pt idx="61">
                  <c:v>-1.8646068572997998</c:v>
                </c:pt>
                <c:pt idx="62">
                  <c:v>0.68655204772949197</c:v>
                </c:pt>
                <c:pt idx="63">
                  <c:v>-0.82465171813965066</c:v>
                </c:pt>
                <c:pt idx="64" formatCode="0.00E+00">
                  <c:v>-4.3257201512654344</c:v>
                </c:pt>
                <c:pt idx="65" formatCode="0.00E+00">
                  <c:v>-3.339059193929006</c:v>
                </c:pt>
                <c:pt idx="66">
                  <c:v>-2.3130970001220699</c:v>
                </c:pt>
                <c:pt idx="67">
                  <c:v>-0.49672921498616501</c:v>
                </c:pt>
                <c:pt idx="68">
                  <c:v>1.8011728922525401E-2</c:v>
                </c:pt>
                <c:pt idx="69">
                  <c:v>3.4436356226603202</c:v>
                </c:pt>
                <c:pt idx="70">
                  <c:v>3.6484785079956001</c:v>
                </c:pt>
                <c:pt idx="71">
                  <c:v>-0.49638207753499708</c:v>
                </c:pt>
                <c:pt idx="72">
                  <c:v>-2.9169031778971277</c:v>
                </c:pt>
                <c:pt idx="73">
                  <c:v>-1.9280726114908853</c:v>
                </c:pt>
                <c:pt idx="74">
                  <c:v>-0.88355604807535315</c:v>
                </c:pt>
                <c:pt idx="75">
                  <c:v>2.3020985921223902</c:v>
                </c:pt>
                <c:pt idx="76">
                  <c:v>1.9308169682820653</c:v>
                </c:pt>
                <c:pt idx="77">
                  <c:v>5.4846080144246789</c:v>
                </c:pt>
                <c:pt idx="78">
                  <c:v>1.53305117289225</c:v>
                </c:pt>
                <c:pt idx="79">
                  <c:v>1.3241920471191346</c:v>
                </c:pt>
                <c:pt idx="80">
                  <c:v>0.55341847737630001</c:v>
                </c:pt>
                <c:pt idx="81">
                  <c:v>-0.68290901184082065</c:v>
                </c:pt>
                <c:pt idx="82">
                  <c:v>1.8648586273193299</c:v>
                </c:pt>
                <c:pt idx="83">
                  <c:v>0.378082275390629</c:v>
                </c:pt>
                <c:pt idx="84">
                  <c:v>-2.11107571919759</c:v>
                </c:pt>
                <c:pt idx="85">
                  <c:v>-2.9521948496500601</c:v>
                </c:pt>
                <c:pt idx="86">
                  <c:v>-1.58938980102539</c:v>
                </c:pt>
                <c:pt idx="87">
                  <c:v>-0.14740244547526268</c:v>
                </c:pt>
                <c:pt idx="88">
                  <c:v>-3.3848578135172467</c:v>
                </c:pt>
                <c:pt idx="89">
                  <c:v>-2.2135012944539412</c:v>
                </c:pt>
                <c:pt idx="90">
                  <c:v>0.57113997141520101</c:v>
                </c:pt>
                <c:pt idx="91">
                  <c:v>1.08259105682373</c:v>
                </c:pt>
                <c:pt idx="92">
                  <c:v>3.01724274953206</c:v>
                </c:pt>
                <c:pt idx="93">
                  <c:v>-0.44535668690999397</c:v>
                </c:pt>
                <c:pt idx="94">
                  <c:v>0.24161116282145381</c:v>
                </c:pt>
                <c:pt idx="95">
                  <c:v>0.67544714609782064</c:v>
                </c:pt>
                <c:pt idx="96">
                  <c:v>3.661781628926605</c:v>
                </c:pt>
                <c:pt idx="97">
                  <c:v>-0.27438545227050698</c:v>
                </c:pt>
                <c:pt idx="98" formatCode="0.00E+00">
                  <c:v>-1.5887009302774999</c:v>
                </c:pt>
                <c:pt idx="99">
                  <c:v>-3.7963895797729412</c:v>
                </c:pt>
                <c:pt idx="100">
                  <c:v>-3.4933217366536402</c:v>
                </c:pt>
                <c:pt idx="101">
                  <c:v>-3.0786561965942134</c:v>
                </c:pt>
                <c:pt idx="102">
                  <c:v>-2.183160146077491</c:v>
                </c:pt>
                <c:pt idx="103">
                  <c:v>-1.6191705067952458</c:v>
                </c:pt>
                <c:pt idx="104">
                  <c:v>1.0480883916219021</c:v>
                </c:pt>
                <c:pt idx="105">
                  <c:v>2.1223080952962197</c:v>
                </c:pt>
                <c:pt idx="106">
                  <c:v>1.7798579533894798</c:v>
                </c:pt>
                <c:pt idx="107">
                  <c:v>3.8297017415365404E-2</c:v>
                </c:pt>
                <c:pt idx="108">
                  <c:v>2.91496276855468</c:v>
                </c:pt>
                <c:pt idx="109">
                  <c:v>1.9788668950398698</c:v>
                </c:pt>
                <c:pt idx="110">
                  <c:v>2.2951030731201101</c:v>
                </c:pt>
                <c:pt idx="111">
                  <c:v>-0.32544867197672867</c:v>
                </c:pt>
                <c:pt idx="112">
                  <c:v>0.79678153991699197</c:v>
                </c:pt>
                <c:pt idx="113">
                  <c:v>-2.1886116663615049</c:v>
                </c:pt>
                <c:pt idx="114">
                  <c:v>-1.1344159444173179</c:v>
                </c:pt>
                <c:pt idx="115">
                  <c:v>3.8391749064121692E-3</c:v>
                </c:pt>
                <c:pt idx="116">
                  <c:v>-3.4925727844238064</c:v>
                </c:pt>
                <c:pt idx="117">
                  <c:v>-3.4096085230509368</c:v>
                </c:pt>
                <c:pt idx="118">
                  <c:v>-3.2301657994588187</c:v>
                </c:pt>
                <c:pt idx="119">
                  <c:v>-2.9762695630391258</c:v>
                </c:pt>
                <c:pt idx="120">
                  <c:v>-2.6715391476949106</c:v>
                </c:pt>
                <c:pt idx="121">
                  <c:v>-2.3420055707295595</c:v>
                </c:pt>
                <c:pt idx="122">
                  <c:v>3.60983037948608</c:v>
                </c:pt>
                <c:pt idx="123">
                  <c:v>9.4752613703409807</c:v>
                </c:pt>
                <c:pt idx="124">
                  <c:v>15.105712890625048</c:v>
                </c:pt>
                <c:pt idx="125">
                  <c:v>-2.1057504018147677</c:v>
                </c:pt>
                <c:pt idx="126">
                  <c:v>-2.6430997848510849</c:v>
                </c:pt>
                <c:pt idx="127">
                  <c:v>-3.09982840220133</c:v>
                </c:pt>
                <c:pt idx="128">
                  <c:v>-2.1859896977742501</c:v>
                </c:pt>
                <c:pt idx="129">
                  <c:v>0.57594394683838102</c:v>
                </c:pt>
                <c:pt idx="130">
                  <c:v>3.4247233072916612</c:v>
                </c:pt>
                <c:pt idx="131">
                  <c:v>1.2877184549967458</c:v>
                </c:pt>
                <c:pt idx="132">
                  <c:v>-3.9797868728637598</c:v>
                </c:pt>
                <c:pt idx="133">
                  <c:v>-4.0214001337687098</c:v>
                </c:pt>
                <c:pt idx="134">
                  <c:v>-3.9339234034220301</c:v>
                </c:pt>
                <c:pt idx="135">
                  <c:v>-3.5798734029134067</c:v>
                </c:pt>
                <c:pt idx="136">
                  <c:v>-3.1390061378478977</c:v>
                </c:pt>
                <c:pt idx="137">
                  <c:v>-2.6414513587951602</c:v>
                </c:pt>
                <c:pt idx="138">
                  <c:v>-2.740337371826191</c:v>
                </c:pt>
                <c:pt idx="139">
                  <c:v>-2.36326305071512</c:v>
                </c:pt>
                <c:pt idx="140">
                  <c:v>-1.9914684295654201</c:v>
                </c:pt>
                <c:pt idx="141">
                  <c:v>-1.6421828269958521</c:v>
                </c:pt>
                <c:pt idx="142">
                  <c:v>-1.32639491558074</c:v>
                </c:pt>
                <c:pt idx="143">
                  <c:v>-1.0508503119150701</c:v>
                </c:pt>
                <c:pt idx="144">
                  <c:v>0.84525823593139604</c:v>
                </c:pt>
                <c:pt idx="145">
                  <c:v>2.6773289044697997</c:v>
                </c:pt>
                <c:pt idx="146">
                  <c:v>4.4083268245061324</c:v>
                </c:pt>
                <c:pt idx="147">
                  <c:v>-0.65208721160889205</c:v>
                </c:pt>
                <c:pt idx="148">
                  <c:v>-0.7886424064636266</c:v>
                </c:pt>
                <c:pt idx="149">
                  <c:v>-0.91246716181436638</c:v>
                </c:pt>
                <c:pt idx="150">
                  <c:v>-1.0060817400614399</c:v>
                </c:pt>
                <c:pt idx="151">
                  <c:v>-1.0589013894398998</c:v>
                </c:pt>
                <c:pt idx="152">
                  <c:v>-1.064528624216716</c:v>
                </c:pt>
                <c:pt idx="153">
                  <c:v>-1.0300478935241699</c:v>
                </c:pt>
                <c:pt idx="154">
                  <c:v>-0.95863151550292902</c:v>
                </c:pt>
                <c:pt idx="155">
                  <c:v>-0.85987408955891964</c:v>
                </c:pt>
                <c:pt idx="156">
                  <c:v>-0.74433859189351304</c:v>
                </c:pt>
                <c:pt idx="157">
                  <c:v>-0.62195430199305202</c:v>
                </c:pt>
                <c:pt idx="158">
                  <c:v>-0.50088384747505099</c:v>
                </c:pt>
                <c:pt idx="159">
                  <c:v>-0.38805158933003897</c:v>
                </c:pt>
                <c:pt idx="160">
                  <c:v>-0.28844369451204932</c:v>
                </c:pt>
                <c:pt idx="161">
                  <c:v>-0.203020170331001</c:v>
                </c:pt>
                <c:pt idx="162">
                  <c:v>-0.13205884397029799</c:v>
                </c:pt>
                <c:pt idx="163" formatCode="0.00E+00">
                  <c:v>-7.4625298380851704E-2</c:v>
                </c:pt>
                <c:pt idx="164" formatCode="0.00E+00">
                  <c:v>-2.9206410050392088E-2</c:v>
                </c:pt>
                <c:pt idx="165">
                  <c:v>5.92210888862609E-3</c:v>
                </c:pt>
                <c:pt idx="166">
                  <c:v>3.2099440693855202E-2</c:v>
                </c:pt>
                <c:pt idx="167">
                  <c:v>5.05678703387578E-2</c:v>
                </c:pt>
                <c:pt idx="168">
                  <c:v>6.2122608224550901E-2</c:v>
                </c:pt>
                <c:pt idx="169">
                  <c:v>6.7292844255765233E-2</c:v>
                </c:pt>
                <c:pt idx="170">
                  <c:v>6.6540290911992303E-2</c:v>
                </c:pt>
                <c:pt idx="171">
                  <c:v>6.0143053531646812E-2</c:v>
                </c:pt>
                <c:pt idx="172">
                  <c:v>4.9042433500289903E-2</c:v>
                </c:pt>
                <c:pt idx="173">
                  <c:v>1.9850368499755853</c:v>
                </c:pt>
                <c:pt idx="174">
                  <c:v>3.8946504990259658</c:v>
                </c:pt>
                <c:pt idx="175">
                  <c:v>5.7304576734701724</c:v>
                </c:pt>
                <c:pt idx="176">
                  <c:v>-0.35121774673461897</c:v>
                </c:pt>
                <c:pt idx="177">
                  <c:v>-0.62701272964477495</c:v>
                </c:pt>
                <c:pt idx="178">
                  <c:v>-0.85725990931192997</c:v>
                </c:pt>
                <c:pt idx="179">
                  <c:v>-1.0278782844543346</c:v>
                </c:pt>
                <c:pt idx="180">
                  <c:v>-1.1313713391621898</c:v>
                </c:pt>
                <c:pt idx="181">
                  <c:v>-1.1669968763987253</c:v>
                </c:pt>
                <c:pt idx="182">
                  <c:v>-1.1403839588165281</c:v>
                </c:pt>
                <c:pt idx="183">
                  <c:v>-1.06138583024342</c:v>
                </c:pt>
                <c:pt idx="184">
                  <c:v>-0.94313371181488004</c:v>
                </c:pt>
                <c:pt idx="185">
                  <c:v>-0.799677888552347</c:v>
                </c:pt>
                <c:pt idx="186">
                  <c:v>-0.64444639285405403</c:v>
                </c:pt>
                <c:pt idx="187">
                  <c:v>-0.48904200394948544</c:v>
                </c:pt>
                <c:pt idx="188">
                  <c:v>-0.34255896011988607</c:v>
                </c:pt>
                <c:pt idx="189">
                  <c:v>-0.21138004461924201</c:v>
                </c:pt>
                <c:pt idx="190">
                  <c:v>-9.9342127641042097E-2</c:v>
                </c:pt>
                <c:pt idx="191">
                  <c:v>-8.1291993459066247E-3</c:v>
                </c:pt>
                <c:pt idx="192">
                  <c:v>6.2243858973185046E-2</c:v>
                </c:pt>
                <c:pt idx="193">
                  <c:v>0.11295485496520929</c:v>
                </c:pt>
                <c:pt idx="194">
                  <c:v>0.14595884084701607</c:v>
                </c:pt>
                <c:pt idx="195">
                  <c:v>0.163815677165985</c:v>
                </c:pt>
                <c:pt idx="196" formatCode="0.00E+00">
                  <c:v>4.0712630748749206</c:v>
                </c:pt>
                <c:pt idx="197">
                  <c:v>7.9198774695396414</c:v>
                </c:pt>
                <c:pt idx="198">
                  <c:v>11.6174661715825</c:v>
                </c:pt>
                <c:pt idx="199">
                  <c:v>-0.52577845255534195</c:v>
                </c:pt>
                <c:pt idx="200">
                  <c:v>-1.0648533503214499</c:v>
                </c:pt>
                <c:pt idx="201">
                  <c:v>-1.5215940475463727</c:v>
                </c:pt>
                <c:pt idx="202">
                  <c:v>-1.8657557169596299</c:v>
                </c:pt>
                <c:pt idx="203">
                  <c:v>-2.0806961059570299</c:v>
                </c:pt>
                <c:pt idx="204">
                  <c:v>-2.1640230814615906</c:v>
                </c:pt>
                <c:pt idx="205">
                  <c:v>2.7974618275960212</c:v>
                </c:pt>
                <c:pt idx="206">
                  <c:v>7.8129930496215785</c:v>
                </c:pt>
                <c:pt idx="207">
                  <c:v>12.747813542683845</c:v>
                </c:pt>
                <c:pt idx="208">
                  <c:v>-2.1853548685709807</c:v>
                </c:pt>
                <c:pt idx="209">
                  <c:v>-2.4209814071655202</c:v>
                </c:pt>
                <c:pt idx="210">
                  <c:v>-2.4871721267700102</c:v>
                </c:pt>
                <c:pt idx="211">
                  <c:v>-2.357320785522472</c:v>
                </c:pt>
                <c:pt idx="212">
                  <c:v>-2.0139862696329849</c:v>
                </c:pt>
                <c:pt idx="213">
                  <c:v>-1.4586626688639299</c:v>
                </c:pt>
                <c:pt idx="214">
                  <c:v>-0.7090756098429345</c:v>
                </c:pt>
                <c:pt idx="215">
                  <c:v>0.20711453755696707</c:v>
                </c:pt>
                <c:pt idx="216">
                  <c:v>1.2456105550130199</c:v>
                </c:pt>
                <c:pt idx="217">
                  <c:v>2.3575305938720699</c:v>
                </c:pt>
                <c:pt idx="218">
                  <c:v>3.4875758488973108</c:v>
                </c:pt>
                <c:pt idx="219">
                  <c:v>4.5840927759806434</c:v>
                </c:pt>
                <c:pt idx="220">
                  <c:v>5.5972620646158804</c:v>
                </c:pt>
                <c:pt idx="221">
                  <c:v>19.494646708170489</c:v>
                </c:pt>
                <c:pt idx="222">
                  <c:v>38.07119623820001</c:v>
                </c:pt>
                <c:pt idx="223">
                  <c:v>72.165782928466044</c:v>
                </c:pt>
                <c:pt idx="224" formatCode="0.00E+00">
                  <c:v>93.799540201822893</c:v>
                </c:pt>
                <c:pt idx="225">
                  <c:v>132.56280008951799</c:v>
                </c:pt>
                <c:pt idx="226">
                  <c:v>122.190622965494</c:v>
                </c:pt>
                <c:pt idx="227">
                  <c:v>18.6128133138021</c:v>
                </c:pt>
                <c:pt idx="228">
                  <c:v>59.030741373697794</c:v>
                </c:pt>
                <c:pt idx="229">
                  <c:v>110.80783081054555</c:v>
                </c:pt>
                <c:pt idx="230">
                  <c:v>102.61334228515598</c:v>
                </c:pt>
                <c:pt idx="231">
                  <c:v>97.759470621744782</c:v>
                </c:pt>
                <c:pt idx="232">
                  <c:v>82.827972412108707</c:v>
                </c:pt>
                <c:pt idx="233">
                  <c:v>47.103597005208194</c:v>
                </c:pt>
                <c:pt idx="234">
                  <c:v>64.809315999348996</c:v>
                </c:pt>
                <c:pt idx="235">
                  <c:v>59.847432454426944</c:v>
                </c:pt>
                <c:pt idx="236">
                  <c:v>68.669657389322794</c:v>
                </c:pt>
                <c:pt idx="237">
                  <c:v>-3.6059366861978699</c:v>
                </c:pt>
                <c:pt idx="238">
                  <c:v>87.366353352864024</c:v>
                </c:pt>
                <c:pt idx="239" formatCode="0.00E+00">
                  <c:v>128.61596679687389</c:v>
                </c:pt>
                <c:pt idx="240">
                  <c:v>-14.810587565104157</c:v>
                </c:pt>
                <c:pt idx="241">
                  <c:v>11.557088216145852</c:v>
                </c:pt>
                <c:pt idx="242">
                  <c:v>-23.8719075520833</c:v>
                </c:pt>
                <c:pt idx="243">
                  <c:v>34.065653483072801</c:v>
                </c:pt>
                <c:pt idx="244">
                  <c:v>9.0198771158853717</c:v>
                </c:pt>
                <c:pt idx="245">
                  <c:v>43.9883422851562</c:v>
                </c:pt>
                <c:pt idx="246">
                  <c:v>-35.5267740885416</c:v>
                </c:pt>
                <c:pt idx="247">
                  <c:v>-100.82491048177042</c:v>
                </c:pt>
                <c:pt idx="248">
                  <c:v>-32.254007975259995</c:v>
                </c:pt>
                <c:pt idx="249">
                  <c:v>-37.410685221354044</c:v>
                </c:pt>
                <c:pt idx="250">
                  <c:v>-8.791178385416524</c:v>
                </c:pt>
                <c:pt idx="251">
                  <c:v>-76.396362304687358</c:v>
                </c:pt>
                <c:pt idx="252">
                  <c:v>-87.192423502604058</c:v>
                </c:pt>
                <c:pt idx="253">
                  <c:v>-62.26049804687532</c:v>
                </c:pt>
                <c:pt idx="254" formatCode="0.00E+00">
                  <c:v>-2.16131591796875</c:v>
                </c:pt>
                <c:pt idx="255" formatCode="0.00E+00">
                  <c:v>-16.514668782552135</c:v>
                </c:pt>
                <c:pt idx="256" formatCode="0.00E+00">
                  <c:v>104.43625895182232</c:v>
                </c:pt>
                <c:pt idx="257">
                  <c:v>145.231608072916</c:v>
                </c:pt>
                <c:pt idx="258">
                  <c:v>24.268941243489589</c:v>
                </c:pt>
                <c:pt idx="259">
                  <c:v>-28.322326660156186</c:v>
                </c:pt>
                <c:pt idx="260">
                  <c:v>-113.44821166992158</c:v>
                </c:pt>
                <c:pt idx="261">
                  <c:v>-134.34311930338501</c:v>
                </c:pt>
                <c:pt idx="262">
                  <c:v>-141.40786743164</c:v>
                </c:pt>
                <c:pt idx="263">
                  <c:v>-137.01816813150998</c:v>
                </c:pt>
                <c:pt idx="264">
                  <c:v>-128.96018473307132</c:v>
                </c:pt>
                <c:pt idx="265">
                  <c:v>-114.68321736653566</c:v>
                </c:pt>
                <c:pt idx="266">
                  <c:v>-98.3594970703125</c:v>
                </c:pt>
                <c:pt idx="267">
                  <c:v>-81.0147298177083</c:v>
                </c:pt>
                <c:pt idx="268" formatCode="0.00E+00">
                  <c:v>-76.788520812987755</c:v>
                </c:pt>
                <c:pt idx="269" formatCode="0.00E+00">
                  <c:v>-63.369295756022098</c:v>
                </c:pt>
                <c:pt idx="270">
                  <c:v>-51.049769083658795</c:v>
                </c:pt>
                <c:pt idx="271">
                  <c:v>-40.167455037434912</c:v>
                </c:pt>
                <c:pt idx="272">
                  <c:v>-30.915814717610711</c:v>
                </c:pt>
                <c:pt idx="273">
                  <c:v>-23.286331812540507</c:v>
                </c:pt>
                <c:pt idx="274">
                  <c:v>-17.196514447530099</c:v>
                </c:pt>
                <c:pt idx="275" formatCode="0.00E+00">
                  <c:v>-12.4792877833048</c:v>
                </c:pt>
                <c:pt idx="276" formatCode="0.00E+00">
                  <c:v>-8.8938117027282697</c:v>
                </c:pt>
                <c:pt idx="277" formatCode="0.00E+00">
                  <c:v>-6.2419741948445928</c:v>
                </c:pt>
                <c:pt idx="278">
                  <c:v>-4.3070274194081604</c:v>
                </c:pt>
                <c:pt idx="279">
                  <c:v>-2.9362444877624467</c:v>
                </c:pt>
                <c:pt idx="280">
                  <c:v>-1.9788758158683701</c:v>
                </c:pt>
                <c:pt idx="281">
                  <c:v>-1.3203741709391199</c:v>
                </c:pt>
                <c:pt idx="282">
                  <c:v>-0.86275363961856055</c:v>
                </c:pt>
                <c:pt idx="283">
                  <c:v>-0.56970771650473595</c:v>
                </c:pt>
                <c:pt idx="284">
                  <c:v>-0.3645363201697675</c:v>
                </c:pt>
                <c:pt idx="285">
                  <c:v>-0.21311540901660941</c:v>
                </c:pt>
                <c:pt idx="286">
                  <c:v>-0.12427823245525373</c:v>
                </c:pt>
                <c:pt idx="287">
                  <c:v>-6.3212987035513382E-2</c:v>
                </c:pt>
                <c:pt idx="288">
                  <c:v>-3.0447105566660762E-2</c:v>
                </c:pt>
                <c:pt idx="289">
                  <c:v>-8.5579665998618461E-3</c:v>
                </c:pt>
                <c:pt idx="290">
                  <c:v>7.0758449534575104E-3</c:v>
                </c:pt>
                <c:pt idx="291">
                  <c:v>2.0351563890774998E-2</c:v>
                </c:pt>
                <c:pt idx="292">
                  <c:v>3.2567075143257698E-2</c:v>
                </c:pt>
                <c:pt idx="293">
                  <c:v>4.5528026918570198E-2</c:v>
                </c:pt>
                <c:pt idx="294">
                  <c:v>6.0130901634693132E-2</c:v>
                </c:pt>
                <c:pt idx="295">
                  <c:v>7.8448784848054232E-2</c:v>
                </c:pt>
                <c:pt idx="296">
                  <c:v>0.25400550166765951</c:v>
                </c:pt>
                <c:pt idx="297" formatCode="0.00E+00">
                  <c:v>0.430982862909638</c:v>
                </c:pt>
                <c:pt idx="298">
                  <c:v>0.60565864543120063</c:v>
                </c:pt>
                <c:pt idx="299">
                  <c:v>0.15014433860778872</c:v>
                </c:pt>
                <c:pt idx="300">
                  <c:v>0.16164646546045899</c:v>
                </c:pt>
                <c:pt idx="301">
                  <c:v>0.17823276917139719</c:v>
                </c:pt>
                <c:pt idx="302">
                  <c:v>0.19939732551574699</c:v>
                </c:pt>
                <c:pt idx="303">
                  <c:v>1.1600651343663606</c:v>
                </c:pt>
                <c:pt idx="304">
                  <c:v>2.1092772086461453</c:v>
                </c:pt>
                <c:pt idx="305">
                  <c:v>3.9573099215825298</c:v>
                </c:pt>
                <c:pt idx="306">
                  <c:v>1.9855844179789199</c:v>
                </c:pt>
                <c:pt idx="307">
                  <c:v>2.7537751197814901</c:v>
                </c:pt>
                <c:pt idx="308">
                  <c:v>-0.2734956741333</c:v>
                </c:pt>
                <c:pt idx="309">
                  <c:v>-0.50595823923746697</c:v>
                </c:pt>
                <c:pt idx="310">
                  <c:v>-0.70674244562784805</c:v>
                </c:pt>
                <c:pt idx="311">
                  <c:v>4.7507980664571097</c:v>
                </c:pt>
                <c:pt idx="312">
                  <c:v>11.741577784220249</c:v>
                </c:pt>
                <c:pt idx="313">
                  <c:v>21.567028363545699</c:v>
                </c:pt>
                <c:pt idx="314">
                  <c:v>8.5340595245361239</c:v>
                </c:pt>
                <c:pt idx="315">
                  <c:v>5.8068593343098902</c:v>
                </c:pt>
                <c:pt idx="316">
                  <c:v>-4.3722152709960644</c:v>
                </c:pt>
                <c:pt idx="317">
                  <c:v>-5.3586514790852755</c:v>
                </c:pt>
                <c:pt idx="318">
                  <c:v>-6.0404841105143197</c:v>
                </c:pt>
                <c:pt idx="319">
                  <c:v>-6.3973102569579456</c:v>
                </c:pt>
                <c:pt idx="320" formatCode="0.00E+00">
                  <c:v>-6.4393650690714503</c:v>
                </c:pt>
                <c:pt idx="321" formatCode="0.00E+00">
                  <c:v>-6.2033478418985997</c:v>
                </c:pt>
                <c:pt idx="322">
                  <c:v>-5.7451934814453134</c:v>
                </c:pt>
                <c:pt idx="323">
                  <c:v>-5.1312290827433769</c:v>
                </c:pt>
                <c:pt idx="324">
                  <c:v>-4.4292858441670697</c:v>
                </c:pt>
                <c:pt idx="325">
                  <c:v>-3.7012820243835387</c:v>
                </c:pt>
                <c:pt idx="326">
                  <c:v>-2.9978342056274521</c:v>
                </c:pt>
                <c:pt idx="327">
                  <c:v>-2.35581374168396</c:v>
                </c:pt>
                <c:pt idx="328">
                  <c:v>-1.7975250879923439</c:v>
                </c:pt>
                <c:pt idx="329">
                  <c:v>-1.3325397173563598</c:v>
                </c:pt>
                <c:pt idx="330">
                  <c:v>-0.96033332745234057</c:v>
                </c:pt>
                <c:pt idx="331">
                  <c:v>-0.67304754257202448</c:v>
                </c:pt>
                <c:pt idx="332">
                  <c:v>-0.45899499952793132</c:v>
                </c:pt>
                <c:pt idx="333">
                  <c:v>-0.30424659450848901</c:v>
                </c:pt>
                <c:pt idx="334">
                  <c:v>-0.19655803591012899</c:v>
                </c:pt>
                <c:pt idx="335" formatCode="0.00E+00">
                  <c:v>-0.12326022485892012</c:v>
                </c:pt>
                <c:pt idx="336">
                  <c:v>-7.5480960309505393E-2</c:v>
                </c:pt>
                <c:pt idx="337">
                  <c:v>-4.5013224706053914E-2</c:v>
                </c:pt>
                <c:pt idx="338">
                  <c:v>-2.6733696460724047E-2</c:v>
                </c:pt>
                <c:pt idx="339">
                  <c:v>-1.5838089437844802E-2</c:v>
                </c:pt>
                <c:pt idx="340">
                  <c:v>-9.7389696553970301E-3</c:v>
                </c:pt>
                <c:pt idx="341">
                  <c:v>-3.8762636249884868E-3</c:v>
                </c:pt>
                <c:pt idx="342">
                  <c:v>-1.8534947885200301E-3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 formatCode="0.00E+00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 formatCode="0.00E+00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 formatCode="0.00E+00">
                  <c:v>0</c:v>
                </c:pt>
                <c:pt idx="400" formatCode="0.00E+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 formatCode="0.00E+00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7792256"/>
        <c:axId val="34887296"/>
      </c:barChart>
      <c:catAx>
        <c:axId val="777922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Line Number</a:t>
                </a:r>
              </a:p>
            </c:rich>
          </c:tx>
          <c:layout>
            <c:manualLayout>
              <c:xMode val="edge"/>
              <c:yMode val="edge"/>
              <c:x val="0.42725442564360339"/>
              <c:y val="0.87636089238845238"/>
            </c:manualLayout>
          </c:layout>
          <c:overlay val="0"/>
        </c:title>
        <c:majorTickMark val="out"/>
        <c:minorTickMark val="none"/>
        <c:tickLblPos val="low"/>
        <c:crossAx val="34887296"/>
        <c:crosses val="autoZero"/>
        <c:auto val="1"/>
        <c:lblAlgn val="ctr"/>
        <c:lblOffset val="100"/>
        <c:tickMarkSkip val="10"/>
        <c:noMultiLvlLbl val="0"/>
      </c:catAx>
      <c:valAx>
        <c:axId val="34887296"/>
        <c:scaling>
          <c:orientation val="minMax"/>
          <c:max val="150"/>
          <c:min val="-15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7792256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400">
          <a:latin typeface="+mn-lt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526339852679835"/>
          <c:y val="9.6450590647675721E-2"/>
          <c:w val="0.70496418592837151"/>
          <c:h val="0.6562851678737377"/>
        </c:manualLayout>
      </c:layout>
      <c:barChart>
        <c:barDir val="col"/>
        <c:grouping val="clustered"/>
        <c:varyColors val="0"/>
        <c:ser>
          <c:idx val="1"/>
          <c:order val="1"/>
          <c:invertIfNegative val="0"/>
          <c:val>
            <c:numRef>
              <c:f>Sheet2!$AZ$2:$FD$2</c:f>
            </c:numRef>
          </c:val>
        </c:ser>
        <c:ser>
          <c:idx val="0"/>
          <c:order val="0"/>
          <c:spPr>
            <a:solidFill>
              <a:sysClr val="windowText" lastClr="000000">
                <a:lumMod val="50000"/>
                <a:lumOff val="50000"/>
              </a:sys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c:spPr>
          <c:invertIfNegative val="0"/>
          <c:val>
            <c:numRef>
              <c:f>DensityClusters!$G$39:$PR$39</c:f>
              <c:numCache>
                <c:formatCode>General</c:formatCode>
                <c:ptCount val="42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 formatCode="0.00E+00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2.5906120737393599E-2</c:v>
                </c:pt>
                <c:pt idx="24">
                  <c:v>5.5433409909407615E-2</c:v>
                </c:pt>
                <c:pt idx="25">
                  <c:v>9.1969877481460544E-2</c:v>
                </c:pt>
                <c:pt idx="26">
                  <c:v>3.4966424107551367E-2</c:v>
                </c:pt>
                <c:pt idx="27">
                  <c:v>5.4102445642153413E-2</c:v>
                </c:pt>
                <c:pt idx="28">
                  <c:v>7.1244207521279607E-2</c:v>
                </c:pt>
                <c:pt idx="29">
                  <c:v>8.7187851468721989E-2</c:v>
                </c:pt>
                <c:pt idx="30">
                  <c:v>0.101851016283035</c:v>
                </c:pt>
                <c:pt idx="31">
                  <c:v>0.11624474823474799</c:v>
                </c:pt>
                <c:pt idx="32">
                  <c:v>0.12668750683466487</c:v>
                </c:pt>
                <c:pt idx="33">
                  <c:v>0.13492323954900207</c:v>
                </c:pt>
                <c:pt idx="34">
                  <c:v>0.14091168840726376</c:v>
                </c:pt>
                <c:pt idx="35">
                  <c:v>0.37926694750786111</c:v>
                </c:pt>
                <c:pt idx="36">
                  <c:v>1.4723287423451621</c:v>
                </c:pt>
                <c:pt idx="37">
                  <c:v>3.4828990896542664</c:v>
                </c:pt>
                <c:pt idx="38" formatCode="0.00E+00">
                  <c:v>5.2822008132934499</c:v>
                </c:pt>
                <c:pt idx="39" formatCode="0.00E+00">
                  <c:v>4.25292142232259</c:v>
                </c:pt>
                <c:pt idx="40" formatCode="0.00E+00">
                  <c:v>1.9569379488627201</c:v>
                </c:pt>
                <c:pt idx="41" formatCode="0.00E+00">
                  <c:v>-0.69133218129475427</c:v>
                </c:pt>
                <c:pt idx="42">
                  <c:v>-0.96324396133422796</c:v>
                </c:pt>
                <c:pt idx="43">
                  <c:v>-1.1561530431111662</c:v>
                </c:pt>
                <c:pt idx="44">
                  <c:v>-1.26496410369873</c:v>
                </c:pt>
                <c:pt idx="45">
                  <c:v>-0.98149569829304895</c:v>
                </c:pt>
                <c:pt idx="46">
                  <c:v>-0.21714528401692776</c:v>
                </c:pt>
                <c:pt idx="47">
                  <c:v>0.58235152562459203</c:v>
                </c:pt>
                <c:pt idx="48">
                  <c:v>2.0835731824239212</c:v>
                </c:pt>
                <c:pt idx="49">
                  <c:v>2.8141005833943598</c:v>
                </c:pt>
                <c:pt idx="50">
                  <c:v>8.7746464411417602</c:v>
                </c:pt>
                <c:pt idx="51">
                  <c:v>7.6297136942545514</c:v>
                </c:pt>
                <c:pt idx="52">
                  <c:v>14.1597280502319</c:v>
                </c:pt>
                <c:pt idx="53">
                  <c:v>4.2067057291666599</c:v>
                </c:pt>
                <c:pt idx="54">
                  <c:v>2.8239072163899812</c:v>
                </c:pt>
                <c:pt idx="55">
                  <c:v>-3.5416234334309777</c:v>
                </c:pt>
                <c:pt idx="56" formatCode="0.00E+00">
                  <c:v>-3.6797300974528002</c:v>
                </c:pt>
                <c:pt idx="57">
                  <c:v>-2.8012644449869799</c:v>
                </c:pt>
                <c:pt idx="58">
                  <c:v>-3.2626438140869101</c:v>
                </c:pt>
                <c:pt idx="59">
                  <c:v>-1.8908754984537701</c:v>
                </c:pt>
                <c:pt idx="60">
                  <c:v>-2.4757881164550577</c:v>
                </c:pt>
                <c:pt idx="61">
                  <c:v>-1.8646068572997998</c:v>
                </c:pt>
                <c:pt idx="62">
                  <c:v>0.68655204772949197</c:v>
                </c:pt>
                <c:pt idx="63">
                  <c:v>-0.8246517181396511</c:v>
                </c:pt>
                <c:pt idx="64" formatCode="0.00E+00">
                  <c:v>-4.3257201512654309</c:v>
                </c:pt>
                <c:pt idx="65" formatCode="0.00E+00">
                  <c:v>-3.339059193929002</c:v>
                </c:pt>
                <c:pt idx="66">
                  <c:v>-2.3130970001220699</c:v>
                </c:pt>
                <c:pt idx="67">
                  <c:v>-0.49672921498616501</c:v>
                </c:pt>
                <c:pt idx="68">
                  <c:v>1.8011728922525401E-2</c:v>
                </c:pt>
                <c:pt idx="69">
                  <c:v>3.4436356226603202</c:v>
                </c:pt>
                <c:pt idx="70">
                  <c:v>3.6484785079956001</c:v>
                </c:pt>
                <c:pt idx="71">
                  <c:v>-0.49638207753499758</c:v>
                </c:pt>
                <c:pt idx="72">
                  <c:v>-2.9169031778971277</c:v>
                </c:pt>
                <c:pt idx="73">
                  <c:v>-1.9280726114908862</c:v>
                </c:pt>
                <c:pt idx="74">
                  <c:v>-0.88355604807535237</c:v>
                </c:pt>
                <c:pt idx="75">
                  <c:v>2.3020985921223902</c:v>
                </c:pt>
                <c:pt idx="76">
                  <c:v>1.9308169682820662</c:v>
                </c:pt>
                <c:pt idx="77">
                  <c:v>5.484608014424686</c:v>
                </c:pt>
                <c:pt idx="78">
                  <c:v>1.53305117289225</c:v>
                </c:pt>
                <c:pt idx="79">
                  <c:v>1.3241920471191337</c:v>
                </c:pt>
                <c:pt idx="80">
                  <c:v>0.55341847737630001</c:v>
                </c:pt>
                <c:pt idx="81">
                  <c:v>-0.68290901184082065</c:v>
                </c:pt>
                <c:pt idx="82">
                  <c:v>1.8648586273193299</c:v>
                </c:pt>
                <c:pt idx="83">
                  <c:v>0.37808227539062966</c:v>
                </c:pt>
                <c:pt idx="84">
                  <c:v>-2.11107571919759</c:v>
                </c:pt>
                <c:pt idx="85">
                  <c:v>-2.9521948496500601</c:v>
                </c:pt>
                <c:pt idx="86">
                  <c:v>-1.58938980102539</c:v>
                </c:pt>
                <c:pt idx="87">
                  <c:v>-0.14740244547526299</c:v>
                </c:pt>
                <c:pt idx="88">
                  <c:v>-3.3848578135172467</c:v>
                </c:pt>
                <c:pt idx="89">
                  <c:v>-2.2135012944539412</c:v>
                </c:pt>
                <c:pt idx="90">
                  <c:v>0.57113997141520101</c:v>
                </c:pt>
                <c:pt idx="91">
                  <c:v>1.08259105682373</c:v>
                </c:pt>
                <c:pt idx="92">
                  <c:v>3.01724274953206</c:v>
                </c:pt>
                <c:pt idx="93">
                  <c:v>-0.44535668690999436</c:v>
                </c:pt>
                <c:pt idx="94">
                  <c:v>0.24161116282145395</c:v>
                </c:pt>
                <c:pt idx="95">
                  <c:v>0.67544714609782064</c:v>
                </c:pt>
                <c:pt idx="96">
                  <c:v>3.6617816289266072</c:v>
                </c:pt>
                <c:pt idx="97">
                  <c:v>-0.27438545227050698</c:v>
                </c:pt>
                <c:pt idx="98" formatCode="0.00E+00">
                  <c:v>-1.5887009302774999</c:v>
                </c:pt>
                <c:pt idx="99">
                  <c:v>-3.7963895797729412</c:v>
                </c:pt>
                <c:pt idx="100">
                  <c:v>-3.4933217366536402</c:v>
                </c:pt>
                <c:pt idx="101">
                  <c:v>-3.0786561965942116</c:v>
                </c:pt>
                <c:pt idx="102">
                  <c:v>-2.183160146077495</c:v>
                </c:pt>
                <c:pt idx="103">
                  <c:v>-1.6191705067952469</c:v>
                </c:pt>
                <c:pt idx="104">
                  <c:v>1.0480883916219021</c:v>
                </c:pt>
                <c:pt idx="105">
                  <c:v>2.1223080952962197</c:v>
                </c:pt>
                <c:pt idx="106">
                  <c:v>1.7798579533894798</c:v>
                </c:pt>
                <c:pt idx="107">
                  <c:v>3.8297017415365453E-2</c:v>
                </c:pt>
                <c:pt idx="108">
                  <c:v>2.91496276855468</c:v>
                </c:pt>
                <c:pt idx="109">
                  <c:v>1.9788668950398698</c:v>
                </c:pt>
                <c:pt idx="110">
                  <c:v>2.2951030731201101</c:v>
                </c:pt>
                <c:pt idx="111">
                  <c:v>-0.32544867197672911</c:v>
                </c:pt>
                <c:pt idx="112">
                  <c:v>0.79678153991699197</c:v>
                </c:pt>
                <c:pt idx="113">
                  <c:v>-2.1886116663615072</c:v>
                </c:pt>
                <c:pt idx="114">
                  <c:v>-1.134415944417319</c:v>
                </c:pt>
                <c:pt idx="115">
                  <c:v>3.8391749064121692E-3</c:v>
                </c:pt>
                <c:pt idx="116">
                  <c:v>-3.4925727844238033</c:v>
                </c:pt>
                <c:pt idx="117">
                  <c:v>-3.4096085230509368</c:v>
                </c:pt>
                <c:pt idx="118">
                  <c:v>-3.2301657994588187</c:v>
                </c:pt>
                <c:pt idx="119">
                  <c:v>-2.9762695630391223</c:v>
                </c:pt>
                <c:pt idx="120">
                  <c:v>-2.6715391476949129</c:v>
                </c:pt>
                <c:pt idx="121">
                  <c:v>-2.3420055707295577</c:v>
                </c:pt>
                <c:pt idx="122">
                  <c:v>3.60983037948608</c:v>
                </c:pt>
                <c:pt idx="123">
                  <c:v>9.4752613703409807</c:v>
                </c:pt>
                <c:pt idx="124">
                  <c:v>15.105712890625057</c:v>
                </c:pt>
                <c:pt idx="125">
                  <c:v>-2.1057504018147677</c:v>
                </c:pt>
                <c:pt idx="126">
                  <c:v>-2.6430997848510867</c:v>
                </c:pt>
                <c:pt idx="127">
                  <c:v>-3.09982840220133</c:v>
                </c:pt>
                <c:pt idx="128">
                  <c:v>-2.1859896977742501</c:v>
                </c:pt>
                <c:pt idx="129">
                  <c:v>0.57594394683838146</c:v>
                </c:pt>
                <c:pt idx="130">
                  <c:v>3.4247233072916612</c:v>
                </c:pt>
                <c:pt idx="131">
                  <c:v>1.2877184549967469</c:v>
                </c:pt>
                <c:pt idx="132">
                  <c:v>-3.9797868728637598</c:v>
                </c:pt>
                <c:pt idx="133">
                  <c:v>-4.0214001337687098</c:v>
                </c:pt>
                <c:pt idx="134">
                  <c:v>-3.9339234034220301</c:v>
                </c:pt>
                <c:pt idx="135">
                  <c:v>-3.5798734029134067</c:v>
                </c:pt>
                <c:pt idx="136">
                  <c:v>-3.1390061378478977</c:v>
                </c:pt>
                <c:pt idx="137">
                  <c:v>-2.6414513587951602</c:v>
                </c:pt>
                <c:pt idx="138">
                  <c:v>-2.740337371826195</c:v>
                </c:pt>
                <c:pt idx="139">
                  <c:v>-2.36326305071512</c:v>
                </c:pt>
                <c:pt idx="140">
                  <c:v>-1.9914684295654201</c:v>
                </c:pt>
                <c:pt idx="141">
                  <c:v>-1.6421828269958541</c:v>
                </c:pt>
                <c:pt idx="142">
                  <c:v>-1.32639491558074</c:v>
                </c:pt>
                <c:pt idx="143">
                  <c:v>-1.0508503119150701</c:v>
                </c:pt>
                <c:pt idx="144">
                  <c:v>0.84525823593139604</c:v>
                </c:pt>
                <c:pt idx="145">
                  <c:v>2.6773289044697997</c:v>
                </c:pt>
                <c:pt idx="146">
                  <c:v>4.4083268245061324</c:v>
                </c:pt>
                <c:pt idx="147">
                  <c:v>-0.65208721160889305</c:v>
                </c:pt>
                <c:pt idx="148">
                  <c:v>-0.78864240646362704</c:v>
                </c:pt>
                <c:pt idx="149">
                  <c:v>-0.91246716181436527</c:v>
                </c:pt>
                <c:pt idx="150">
                  <c:v>-1.0060817400614399</c:v>
                </c:pt>
                <c:pt idx="151">
                  <c:v>-1.0589013894398998</c:v>
                </c:pt>
                <c:pt idx="152">
                  <c:v>-1.0645286242167169</c:v>
                </c:pt>
                <c:pt idx="153">
                  <c:v>-1.0300478935241699</c:v>
                </c:pt>
                <c:pt idx="154">
                  <c:v>-0.95863151550292902</c:v>
                </c:pt>
                <c:pt idx="155">
                  <c:v>-0.85987408955891964</c:v>
                </c:pt>
                <c:pt idx="156">
                  <c:v>-0.74433859189351304</c:v>
                </c:pt>
                <c:pt idx="157">
                  <c:v>-0.62195430199305202</c:v>
                </c:pt>
                <c:pt idx="158">
                  <c:v>-0.50088384747505099</c:v>
                </c:pt>
                <c:pt idx="159">
                  <c:v>-0.38805158933003936</c:v>
                </c:pt>
                <c:pt idx="160">
                  <c:v>-0.28844369451204932</c:v>
                </c:pt>
                <c:pt idx="161">
                  <c:v>-0.203020170331001</c:v>
                </c:pt>
                <c:pt idx="162">
                  <c:v>-0.13205884397029799</c:v>
                </c:pt>
                <c:pt idx="163" formatCode="0.00E+00">
                  <c:v>-7.4625298380851704E-2</c:v>
                </c:pt>
                <c:pt idx="164" formatCode="0.00E+00">
                  <c:v>-2.9206410050392088E-2</c:v>
                </c:pt>
                <c:pt idx="165">
                  <c:v>5.92210888862609E-3</c:v>
                </c:pt>
                <c:pt idx="166">
                  <c:v>3.2099440693855202E-2</c:v>
                </c:pt>
                <c:pt idx="167">
                  <c:v>5.05678703387578E-2</c:v>
                </c:pt>
                <c:pt idx="168">
                  <c:v>6.2122608224550901E-2</c:v>
                </c:pt>
                <c:pt idx="169">
                  <c:v>6.7292844255765233E-2</c:v>
                </c:pt>
                <c:pt idx="170">
                  <c:v>6.6540290911992303E-2</c:v>
                </c:pt>
                <c:pt idx="171">
                  <c:v>6.0143053531646812E-2</c:v>
                </c:pt>
                <c:pt idx="172">
                  <c:v>4.9042433500289903E-2</c:v>
                </c:pt>
                <c:pt idx="173">
                  <c:v>1.9850368499755862</c:v>
                </c:pt>
                <c:pt idx="174">
                  <c:v>3.8946504990259623</c:v>
                </c:pt>
                <c:pt idx="175">
                  <c:v>5.7304576734701724</c:v>
                </c:pt>
                <c:pt idx="176">
                  <c:v>-0.35121774673461897</c:v>
                </c:pt>
                <c:pt idx="177">
                  <c:v>-0.62701272964477495</c:v>
                </c:pt>
                <c:pt idx="178">
                  <c:v>-0.85725990931192997</c:v>
                </c:pt>
                <c:pt idx="179">
                  <c:v>-1.0278782844543337</c:v>
                </c:pt>
                <c:pt idx="180">
                  <c:v>-1.1313713391621898</c:v>
                </c:pt>
                <c:pt idx="181">
                  <c:v>-1.1669968763987262</c:v>
                </c:pt>
                <c:pt idx="182">
                  <c:v>-1.1403839588165292</c:v>
                </c:pt>
                <c:pt idx="183">
                  <c:v>-1.06138583024342</c:v>
                </c:pt>
                <c:pt idx="184">
                  <c:v>-0.94313371181488004</c:v>
                </c:pt>
                <c:pt idx="185">
                  <c:v>-0.799677888552347</c:v>
                </c:pt>
                <c:pt idx="186">
                  <c:v>-0.64444639285405403</c:v>
                </c:pt>
                <c:pt idx="187">
                  <c:v>-0.48904200394948588</c:v>
                </c:pt>
                <c:pt idx="188">
                  <c:v>-0.34255896011988657</c:v>
                </c:pt>
                <c:pt idx="189">
                  <c:v>-0.21138004461924201</c:v>
                </c:pt>
                <c:pt idx="190">
                  <c:v>-9.9342127641042097E-2</c:v>
                </c:pt>
                <c:pt idx="191">
                  <c:v>-8.1291993459066247E-3</c:v>
                </c:pt>
                <c:pt idx="192">
                  <c:v>6.2243858973185046E-2</c:v>
                </c:pt>
                <c:pt idx="193">
                  <c:v>0.11295485496520929</c:v>
                </c:pt>
                <c:pt idx="194">
                  <c:v>0.14595884084701627</c:v>
                </c:pt>
                <c:pt idx="195">
                  <c:v>0.163815677165985</c:v>
                </c:pt>
                <c:pt idx="196" formatCode="0.00E+00">
                  <c:v>4.0712630748749303</c:v>
                </c:pt>
                <c:pt idx="197">
                  <c:v>7.9198774695396414</c:v>
                </c:pt>
                <c:pt idx="198">
                  <c:v>11.6174661715825</c:v>
                </c:pt>
                <c:pt idx="199">
                  <c:v>-0.52577845255534272</c:v>
                </c:pt>
                <c:pt idx="200">
                  <c:v>-1.0648533503214499</c:v>
                </c:pt>
                <c:pt idx="201">
                  <c:v>-1.5215940475463714</c:v>
                </c:pt>
                <c:pt idx="202">
                  <c:v>-1.8657557169596299</c:v>
                </c:pt>
                <c:pt idx="203">
                  <c:v>-2.0806961059570299</c:v>
                </c:pt>
                <c:pt idx="204">
                  <c:v>-2.1640230814615924</c:v>
                </c:pt>
                <c:pt idx="205">
                  <c:v>2.7974618275960212</c:v>
                </c:pt>
                <c:pt idx="206">
                  <c:v>7.8129930496215785</c:v>
                </c:pt>
                <c:pt idx="207">
                  <c:v>12.747813542683838</c:v>
                </c:pt>
                <c:pt idx="208">
                  <c:v>-2.1853548685709838</c:v>
                </c:pt>
                <c:pt idx="209">
                  <c:v>-2.4209814071655202</c:v>
                </c:pt>
                <c:pt idx="210">
                  <c:v>-2.4871721267700102</c:v>
                </c:pt>
                <c:pt idx="211">
                  <c:v>-2.3573207855224756</c:v>
                </c:pt>
                <c:pt idx="212">
                  <c:v>-2.0139862696329867</c:v>
                </c:pt>
                <c:pt idx="213">
                  <c:v>-1.4586626688639299</c:v>
                </c:pt>
                <c:pt idx="214">
                  <c:v>-0.7090756098429345</c:v>
                </c:pt>
                <c:pt idx="215">
                  <c:v>0.20711453755696727</c:v>
                </c:pt>
                <c:pt idx="216">
                  <c:v>1.2456105550130199</c:v>
                </c:pt>
                <c:pt idx="217">
                  <c:v>2.3575305938720699</c:v>
                </c:pt>
                <c:pt idx="218">
                  <c:v>3.4875758488973161</c:v>
                </c:pt>
                <c:pt idx="219">
                  <c:v>4.5840927759806434</c:v>
                </c:pt>
                <c:pt idx="220">
                  <c:v>5.5972620646158804</c:v>
                </c:pt>
                <c:pt idx="221">
                  <c:v>19.494646708170489</c:v>
                </c:pt>
                <c:pt idx="222">
                  <c:v>38.07119623820001</c:v>
                </c:pt>
                <c:pt idx="223">
                  <c:v>72.165782928465944</c:v>
                </c:pt>
                <c:pt idx="224" formatCode="0.00E+00">
                  <c:v>93.799540201822893</c:v>
                </c:pt>
                <c:pt idx="225">
                  <c:v>132.56280008951799</c:v>
                </c:pt>
                <c:pt idx="226">
                  <c:v>122.190622965494</c:v>
                </c:pt>
                <c:pt idx="227">
                  <c:v>18.612813313802114</c:v>
                </c:pt>
                <c:pt idx="228">
                  <c:v>59.030741373697794</c:v>
                </c:pt>
                <c:pt idx="229">
                  <c:v>110.80783081054548</c:v>
                </c:pt>
                <c:pt idx="230">
                  <c:v>102.61334228515598</c:v>
                </c:pt>
                <c:pt idx="231">
                  <c:v>97.759470621744782</c:v>
                </c:pt>
                <c:pt idx="232">
                  <c:v>82.827972412108608</c:v>
                </c:pt>
                <c:pt idx="233">
                  <c:v>47.103597005208194</c:v>
                </c:pt>
                <c:pt idx="234">
                  <c:v>64.809315999348996</c:v>
                </c:pt>
                <c:pt idx="235">
                  <c:v>59.847432454426944</c:v>
                </c:pt>
                <c:pt idx="236">
                  <c:v>68.669657389322794</c:v>
                </c:pt>
                <c:pt idx="237">
                  <c:v>-3.6059366861978699</c:v>
                </c:pt>
                <c:pt idx="238">
                  <c:v>87.366353352863939</c:v>
                </c:pt>
                <c:pt idx="239" formatCode="0.00E+00">
                  <c:v>128.61596679687372</c:v>
                </c:pt>
                <c:pt idx="240">
                  <c:v>-14.810587565104166</c:v>
                </c:pt>
                <c:pt idx="241">
                  <c:v>11.557088216145859</c:v>
                </c:pt>
                <c:pt idx="242">
                  <c:v>-23.8719075520833</c:v>
                </c:pt>
                <c:pt idx="243">
                  <c:v>34.065653483072801</c:v>
                </c:pt>
                <c:pt idx="244">
                  <c:v>9.0198771158853717</c:v>
                </c:pt>
                <c:pt idx="245">
                  <c:v>43.9883422851562</c:v>
                </c:pt>
                <c:pt idx="246">
                  <c:v>-35.5267740885416</c:v>
                </c:pt>
                <c:pt idx="247">
                  <c:v>-100.82491048177047</c:v>
                </c:pt>
                <c:pt idx="248">
                  <c:v>-32.254007975259995</c:v>
                </c:pt>
                <c:pt idx="249">
                  <c:v>-37.410685221354044</c:v>
                </c:pt>
                <c:pt idx="250">
                  <c:v>-8.791178385416508</c:v>
                </c:pt>
                <c:pt idx="251">
                  <c:v>-76.396362304687358</c:v>
                </c:pt>
                <c:pt idx="252">
                  <c:v>-87.192423502604058</c:v>
                </c:pt>
                <c:pt idx="253">
                  <c:v>-62.260498046875369</c:v>
                </c:pt>
                <c:pt idx="254" formatCode="0.00E+00">
                  <c:v>-2.16131591796875</c:v>
                </c:pt>
                <c:pt idx="255" formatCode="0.00E+00">
                  <c:v>-16.514668782552135</c:v>
                </c:pt>
                <c:pt idx="256" formatCode="0.00E+00">
                  <c:v>104.43625895182232</c:v>
                </c:pt>
                <c:pt idx="257">
                  <c:v>145.231608072916</c:v>
                </c:pt>
                <c:pt idx="258">
                  <c:v>24.268941243489589</c:v>
                </c:pt>
                <c:pt idx="259">
                  <c:v>-28.322326660156186</c:v>
                </c:pt>
                <c:pt idx="260">
                  <c:v>-113.44821166992165</c:v>
                </c:pt>
                <c:pt idx="261">
                  <c:v>-134.34311930338501</c:v>
                </c:pt>
                <c:pt idx="262">
                  <c:v>-141.40786743164</c:v>
                </c:pt>
                <c:pt idx="263">
                  <c:v>-137.01816813150998</c:v>
                </c:pt>
                <c:pt idx="264">
                  <c:v>-128.96018473307132</c:v>
                </c:pt>
                <c:pt idx="265">
                  <c:v>-114.6832173665356</c:v>
                </c:pt>
                <c:pt idx="266">
                  <c:v>-98.3594970703125</c:v>
                </c:pt>
                <c:pt idx="267">
                  <c:v>-81.0147298177083</c:v>
                </c:pt>
                <c:pt idx="268" formatCode="0.00E+00">
                  <c:v>-76.788520812987684</c:v>
                </c:pt>
                <c:pt idx="269" formatCode="0.00E+00">
                  <c:v>-63.369295756022098</c:v>
                </c:pt>
                <c:pt idx="270">
                  <c:v>-51.049769083658795</c:v>
                </c:pt>
                <c:pt idx="271">
                  <c:v>-40.167455037434912</c:v>
                </c:pt>
                <c:pt idx="272">
                  <c:v>-30.915814717610733</c:v>
                </c:pt>
                <c:pt idx="273">
                  <c:v>-23.286331812540492</c:v>
                </c:pt>
                <c:pt idx="274">
                  <c:v>-17.196514447530099</c:v>
                </c:pt>
                <c:pt idx="275" formatCode="0.00E+00">
                  <c:v>-12.4792877833048</c:v>
                </c:pt>
                <c:pt idx="276" formatCode="0.00E+00">
                  <c:v>-8.8938117027282697</c:v>
                </c:pt>
                <c:pt idx="277" formatCode="0.00E+00">
                  <c:v>-6.2419741948445973</c:v>
                </c:pt>
                <c:pt idx="278">
                  <c:v>-4.3070274194081604</c:v>
                </c:pt>
                <c:pt idx="279">
                  <c:v>-2.9362444877624467</c:v>
                </c:pt>
                <c:pt idx="280">
                  <c:v>-1.9788758158683701</c:v>
                </c:pt>
                <c:pt idx="281">
                  <c:v>-1.3203741709391199</c:v>
                </c:pt>
                <c:pt idx="282">
                  <c:v>-0.86275363961856144</c:v>
                </c:pt>
                <c:pt idx="283">
                  <c:v>-0.56970771650473673</c:v>
                </c:pt>
                <c:pt idx="284">
                  <c:v>-0.36453632016976772</c:v>
                </c:pt>
                <c:pt idx="285">
                  <c:v>-0.21311540901660941</c:v>
                </c:pt>
                <c:pt idx="286">
                  <c:v>-0.12427823245525385</c:v>
                </c:pt>
                <c:pt idx="287">
                  <c:v>-6.3212987035513452E-2</c:v>
                </c:pt>
                <c:pt idx="288">
                  <c:v>-3.0447105566660811E-2</c:v>
                </c:pt>
                <c:pt idx="289">
                  <c:v>-8.5579665998618583E-3</c:v>
                </c:pt>
                <c:pt idx="290">
                  <c:v>7.0758449534575104E-3</c:v>
                </c:pt>
                <c:pt idx="291">
                  <c:v>2.0351563890774998E-2</c:v>
                </c:pt>
                <c:pt idx="292">
                  <c:v>3.2567075143257698E-2</c:v>
                </c:pt>
                <c:pt idx="293">
                  <c:v>4.5528026918570198E-2</c:v>
                </c:pt>
                <c:pt idx="294">
                  <c:v>6.0130901634693132E-2</c:v>
                </c:pt>
                <c:pt idx="295">
                  <c:v>7.8448784848054232E-2</c:v>
                </c:pt>
                <c:pt idx="296">
                  <c:v>0.25400550166765973</c:v>
                </c:pt>
                <c:pt idx="297" formatCode="0.00E+00">
                  <c:v>0.43098286290963866</c:v>
                </c:pt>
                <c:pt idx="298">
                  <c:v>0.60565864543120063</c:v>
                </c:pt>
                <c:pt idx="299">
                  <c:v>0.15014433860778884</c:v>
                </c:pt>
                <c:pt idx="300">
                  <c:v>0.16164646546045899</c:v>
                </c:pt>
                <c:pt idx="301">
                  <c:v>0.17823276917139738</c:v>
                </c:pt>
                <c:pt idx="302">
                  <c:v>0.19939732551574699</c:v>
                </c:pt>
                <c:pt idx="303">
                  <c:v>1.1600651343663624</c:v>
                </c:pt>
                <c:pt idx="304">
                  <c:v>2.1092772086461475</c:v>
                </c:pt>
                <c:pt idx="305">
                  <c:v>3.9573099215825298</c:v>
                </c:pt>
                <c:pt idx="306">
                  <c:v>1.9855844179789199</c:v>
                </c:pt>
                <c:pt idx="307">
                  <c:v>2.7537751197814901</c:v>
                </c:pt>
                <c:pt idx="308">
                  <c:v>-0.2734956741333</c:v>
                </c:pt>
                <c:pt idx="309">
                  <c:v>-0.50595823923746697</c:v>
                </c:pt>
                <c:pt idx="310">
                  <c:v>-0.70674244562784805</c:v>
                </c:pt>
                <c:pt idx="311">
                  <c:v>4.7507980664571097</c:v>
                </c:pt>
                <c:pt idx="312">
                  <c:v>11.741577784220242</c:v>
                </c:pt>
                <c:pt idx="313">
                  <c:v>21.567028363545699</c:v>
                </c:pt>
                <c:pt idx="314">
                  <c:v>8.5340595245361239</c:v>
                </c:pt>
                <c:pt idx="315">
                  <c:v>5.8068593343098902</c:v>
                </c:pt>
                <c:pt idx="316">
                  <c:v>-4.3722152709960609</c:v>
                </c:pt>
                <c:pt idx="317">
                  <c:v>-5.3586514790852755</c:v>
                </c:pt>
                <c:pt idx="318">
                  <c:v>-6.0404841105143197</c:v>
                </c:pt>
                <c:pt idx="319">
                  <c:v>-6.3973102569579368</c:v>
                </c:pt>
                <c:pt idx="320" formatCode="0.00E+00">
                  <c:v>-6.4393650690714503</c:v>
                </c:pt>
                <c:pt idx="321" formatCode="0.00E+00">
                  <c:v>-6.2033478418985997</c:v>
                </c:pt>
                <c:pt idx="322">
                  <c:v>-5.7451934814453134</c:v>
                </c:pt>
                <c:pt idx="323">
                  <c:v>-5.1312290827433866</c:v>
                </c:pt>
                <c:pt idx="324">
                  <c:v>-4.4292858441670697</c:v>
                </c:pt>
                <c:pt idx="325">
                  <c:v>-3.7012820243835387</c:v>
                </c:pt>
                <c:pt idx="326">
                  <c:v>-2.9978342056274556</c:v>
                </c:pt>
                <c:pt idx="327">
                  <c:v>-2.35581374168396</c:v>
                </c:pt>
                <c:pt idx="328">
                  <c:v>-1.797525087992343</c:v>
                </c:pt>
                <c:pt idx="329">
                  <c:v>-1.3325397173563598</c:v>
                </c:pt>
                <c:pt idx="330">
                  <c:v>-0.96033332745234057</c:v>
                </c:pt>
                <c:pt idx="331">
                  <c:v>-0.67304754257202504</c:v>
                </c:pt>
                <c:pt idx="332">
                  <c:v>-0.45899499952793132</c:v>
                </c:pt>
                <c:pt idx="333">
                  <c:v>-0.30424659450848901</c:v>
                </c:pt>
                <c:pt idx="334">
                  <c:v>-0.19655803591012899</c:v>
                </c:pt>
                <c:pt idx="335" formatCode="0.00E+00">
                  <c:v>-0.12326022485892023</c:v>
                </c:pt>
                <c:pt idx="336">
                  <c:v>-7.5480960309505393E-2</c:v>
                </c:pt>
                <c:pt idx="337">
                  <c:v>-4.5013224706053914E-2</c:v>
                </c:pt>
                <c:pt idx="338">
                  <c:v>-2.6733696460724089E-2</c:v>
                </c:pt>
                <c:pt idx="339">
                  <c:v>-1.5838089437844802E-2</c:v>
                </c:pt>
                <c:pt idx="340">
                  <c:v>-9.7389696553970301E-3</c:v>
                </c:pt>
                <c:pt idx="341">
                  <c:v>-3.8762636249884868E-3</c:v>
                </c:pt>
                <c:pt idx="342">
                  <c:v>-1.8534947885200301E-3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 formatCode="0.00E+00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 formatCode="0.00E+00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 formatCode="0.00E+00">
                  <c:v>0</c:v>
                </c:pt>
                <c:pt idx="400" formatCode="0.00E+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 formatCode="0.00E+00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2287232"/>
        <c:axId val="58685056"/>
      </c:barChart>
      <c:catAx>
        <c:axId val="1122872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Line Number</a:t>
                </a:r>
              </a:p>
            </c:rich>
          </c:tx>
          <c:layout>
            <c:manualLayout>
              <c:xMode val="edge"/>
              <c:yMode val="edge"/>
              <c:x val="0.44143879708878431"/>
              <c:y val="0.89302752673621111"/>
            </c:manualLayout>
          </c:layout>
          <c:overlay val="0"/>
        </c:title>
        <c:majorTickMark val="out"/>
        <c:minorTickMark val="none"/>
        <c:tickLblPos val="low"/>
        <c:crossAx val="58685056"/>
        <c:crosses val="autoZero"/>
        <c:auto val="1"/>
        <c:lblAlgn val="ctr"/>
        <c:lblOffset val="100"/>
        <c:tickMarkSkip val="10"/>
        <c:noMultiLvlLbl val="0"/>
      </c:catAx>
      <c:valAx>
        <c:axId val="58685056"/>
        <c:scaling>
          <c:orientation val="minMax"/>
          <c:max val="150"/>
          <c:min val="-15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2287232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400">
          <a:latin typeface="+mn-lt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17259538699142"/>
          <c:y val="9.5965927630562206E-2"/>
          <c:w val="0.72705234996750756"/>
          <c:h val="0.66170602277215862"/>
        </c:manualLayout>
      </c:layout>
      <c:barChart>
        <c:barDir val="col"/>
        <c:grouping val="clustered"/>
        <c:varyColors val="0"/>
        <c:ser>
          <c:idx val="1"/>
          <c:order val="1"/>
          <c:spPr>
            <a:solidFill>
              <a:sysClr val="windowText" lastClr="000000">
                <a:lumMod val="50000"/>
                <a:lumOff val="50000"/>
              </a:sys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c:spPr>
          <c:invertIfNegative val="0"/>
          <c:val>
            <c:numRef>
              <c:f>DensityClusters!$G$39:$PR$39</c:f>
            </c:numRef>
          </c:val>
        </c:ser>
        <c:ser>
          <c:idx val="0"/>
          <c:order val="0"/>
          <c:spPr>
            <a:solidFill>
              <a:schemeClr val="tx1">
                <a:lumMod val="50000"/>
                <a:lumOff val="50000"/>
              </a:schemeClr>
            </a:solidFill>
          </c:spPr>
          <c:invertIfNegative val="0"/>
          <c:val>
            <c:numRef>
              <c:f>DensityClusters!$G$41:$PR$41</c:f>
              <c:numCache>
                <c:formatCode>General</c:formatCode>
                <c:ptCount val="42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 formatCode="0.00E+00">
                  <c:v>0</c:v>
                </c:pt>
                <c:pt idx="8" formatCode="0.00E+00">
                  <c:v>0</c:v>
                </c:pt>
                <c:pt idx="9" formatCode="0.00E+00">
                  <c:v>0</c:v>
                </c:pt>
                <c:pt idx="10" formatCode="0.00E+00">
                  <c:v>0</c:v>
                </c:pt>
                <c:pt idx="11" formatCode="0.00E+00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0.67474132776260365</c:v>
                </c:pt>
                <c:pt idx="29">
                  <c:v>0.81250876188277898</c:v>
                </c:pt>
                <c:pt idx="30">
                  <c:v>0.96415835618973</c:v>
                </c:pt>
                <c:pt idx="31">
                  <c:v>1.1273046731948744</c:v>
                </c:pt>
                <c:pt idx="32">
                  <c:v>1.2958563566207799</c:v>
                </c:pt>
                <c:pt idx="33">
                  <c:v>1.4654631614685001</c:v>
                </c:pt>
                <c:pt idx="34">
                  <c:v>1.63209617137908</c:v>
                </c:pt>
                <c:pt idx="35">
                  <c:v>2.0134503841400067</c:v>
                </c:pt>
                <c:pt idx="36">
                  <c:v>3.4125690460204998</c:v>
                </c:pt>
                <c:pt idx="37">
                  <c:v>6.6800546646118075</c:v>
                </c:pt>
                <c:pt idx="38">
                  <c:v>11.574112892150801</c:v>
                </c:pt>
                <c:pt idx="39">
                  <c:v>15.352539062500089</c:v>
                </c:pt>
                <c:pt idx="40">
                  <c:v>16.746730804443128</c:v>
                </c:pt>
                <c:pt idx="41">
                  <c:v>15.394147872924806</c:v>
                </c:pt>
                <c:pt idx="42">
                  <c:v>13.564989089965804</c:v>
                </c:pt>
                <c:pt idx="43">
                  <c:v>11.400031089782702</c:v>
                </c:pt>
                <c:pt idx="44">
                  <c:v>9.0525779724121094</c:v>
                </c:pt>
                <c:pt idx="45">
                  <c:v>6.9667501449584899</c:v>
                </c:pt>
                <c:pt idx="46">
                  <c:v>5.660515308380079</c:v>
                </c:pt>
                <c:pt idx="47">
                  <c:v>5.2096858024597097</c:v>
                </c:pt>
                <c:pt idx="48">
                  <c:v>6.2901811599731401</c:v>
                </c:pt>
                <c:pt idx="49">
                  <c:v>8.1551399230957067</c:v>
                </c:pt>
                <c:pt idx="50">
                  <c:v>15.685856819152848</c:v>
                </c:pt>
                <c:pt idx="51">
                  <c:v>22.064556121826101</c:v>
                </c:pt>
                <c:pt idx="52">
                  <c:v>34.370952606201101</c:v>
                </c:pt>
                <c:pt idx="53">
                  <c:v>36.870281219482095</c:v>
                </c:pt>
                <c:pt idx="54">
                  <c:v>37.514160156249844</c:v>
                </c:pt>
                <c:pt idx="55">
                  <c:v>31.6183776855468</c:v>
                </c:pt>
                <c:pt idx="56">
                  <c:v>25.17551612854</c:v>
                </c:pt>
                <c:pt idx="57">
                  <c:v>19.347333908080987</c:v>
                </c:pt>
                <c:pt idx="58">
                  <c:v>13.0704631805419</c:v>
                </c:pt>
                <c:pt idx="59" formatCode="0.00E+00">
                  <c:v>8.2581892013549805</c:v>
                </c:pt>
                <c:pt idx="60" formatCode="0.00E+00">
                  <c:v>3.21714067459106</c:v>
                </c:pt>
                <c:pt idx="61" formatCode="0.00E+00">
                  <c:v>0.81338685750961304</c:v>
                </c:pt>
                <c:pt idx="62" formatCode="0.00E+00">
                  <c:v>1.9299173355102501</c:v>
                </c:pt>
                <c:pt idx="63">
                  <c:v>3.9564876556396387</c:v>
                </c:pt>
                <c:pt idx="64">
                  <c:v>8.8048410415649396</c:v>
                </c:pt>
                <c:pt idx="65">
                  <c:v>12.254778861999498</c:v>
                </c:pt>
                <c:pt idx="66">
                  <c:v>14.274553298950099</c:v>
                </c:pt>
                <c:pt idx="67">
                  <c:v>14.1565694808959</c:v>
                </c:pt>
                <c:pt idx="68">
                  <c:v>13.200705528259199</c:v>
                </c:pt>
                <c:pt idx="69">
                  <c:v>8.7594299316406268</c:v>
                </c:pt>
                <c:pt idx="70">
                  <c:v>4.0005588531493945</c:v>
                </c:pt>
                <c:pt idx="71">
                  <c:v>3.1802170276641801</c:v>
                </c:pt>
                <c:pt idx="72">
                  <c:v>4.7694640159606934</c:v>
                </c:pt>
                <c:pt idx="73">
                  <c:v>5.5656599998474086</c:v>
                </c:pt>
                <c:pt idx="74">
                  <c:v>5.4958167076110795</c:v>
                </c:pt>
                <c:pt idx="75">
                  <c:v>2.5259099006652797</c:v>
                </c:pt>
                <c:pt idx="76">
                  <c:v>2.5892473757267002E-2</c:v>
                </c:pt>
                <c:pt idx="77">
                  <c:v>5.6698665618896396</c:v>
                </c:pt>
                <c:pt idx="78">
                  <c:v>7.4255895614623855</c:v>
                </c:pt>
                <c:pt idx="79">
                  <c:v>8.723767280578608</c:v>
                </c:pt>
                <c:pt idx="80">
                  <c:v>9.0411596298217685</c:v>
                </c:pt>
                <c:pt idx="81">
                  <c:v>7.9604740142822203</c:v>
                </c:pt>
                <c:pt idx="82">
                  <c:v>9.1032981872557936</c:v>
                </c:pt>
                <c:pt idx="83">
                  <c:v>8.7028989791870206</c:v>
                </c:pt>
                <c:pt idx="84">
                  <c:v>5.8457007408142001</c:v>
                </c:pt>
                <c:pt idx="85">
                  <c:v>2.1510651111602535</c:v>
                </c:pt>
                <c:pt idx="86">
                  <c:v>0.20951105654239768</c:v>
                </c:pt>
                <c:pt idx="87">
                  <c:v>1.0835348367690998</c:v>
                </c:pt>
                <c:pt idx="88">
                  <c:v>4.8478541374206445</c:v>
                </c:pt>
                <c:pt idx="89">
                  <c:v>7.30600786209106</c:v>
                </c:pt>
                <c:pt idx="90">
                  <c:v>6.8935527801513734</c:v>
                </c:pt>
                <c:pt idx="91">
                  <c:v>5.7638039588928196</c:v>
                </c:pt>
                <c:pt idx="92">
                  <c:v>2.6266446113586377</c:v>
                </c:pt>
                <c:pt idx="93">
                  <c:v>2.6538307666778649</c:v>
                </c:pt>
                <c:pt idx="94">
                  <c:v>2.0004978179931601</c:v>
                </c:pt>
                <c:pt idx="95">
                  <c:v>0.93946671485900757</c:v>
                </c:pt>
                <c:pt idx="96">
                  <c:v>2.8993799686431787</c:v>
                </c:pt>
                <c:pt idx="97">
                  <c:v>2.9285721778869602</c:v>
                </c:pt>
                <c:pt idx="98">
                  <c:v>1.5812356472015299</c:v>
                </c:pt>
                <c:pt idx="99">
                  <c:v>1.960415363311772</c:v>
                </c:pt>
                <c:pt idx="100">
                  <c:v>5.2620863914489675</c:v>
                </c:pt>
                <c:pt idx="101">
                  <c:v>8.1327733993530185</c:v>
                </c:pt>
                <c:pt idx="102" formatCode="0.00E+00">
                  <c:v>10.045000076293899</c:v>
                </c:pt>
                <c:pt idx="103" formatCode="0.00E+00">
                  <c:v>11.259338378906254</c:v>
                </c:pt>
                <c:pt idx="104" formatCode="0.00E+00">
                  <c:v>9.7683725357055486</c:v>
                </c:pt>
                <c:pt idx="105" formatCode="0.00E+00">
                  <c:v>7.0937595367431596</c:v>
                </c:pt>
                <c:pt idx="106">
                  <c:v>4.6394476890563903</c:v>
                </c:pt>
                <c:pt idx="107">
                  <c:v>3.8019659519195477</c:v>
                </c:pt>
                <c:pt idx="108">
                  <c:v>0.28441065549850397</c:v>
                </c:pt>
                <c:pt idx="109">
                  <c:v>2.2574245929718106</c:v>
                </c:pt>
                <c:pt idx="110">
                  <c:v>4.9364619255066202</c:v>
                </c:pt>
                <c:pt idx="111">
                  <c:v>4.9354510307312003</c:v>
                </c:pt>
                <c:pt idx="112">
                  <c:v>5.7759466171264382</c:v>
                </c:pt>
                <c:pt idx="113">
                  <c:v>3.6048262119293306</c:v>
                </c:pt>
                <c:pt idx="114">
                  <c:v>2.2796311378478999</c:v>
                </c:pt>
                <c:pt idx="115">
                  <c:v>1.95173132419586</c:v>
                </c:pt>
                <c:pt idx="116">
                  <c:v>1.6990784406661901</c:v>
                </c:pt>
                <c:pt idx="117">
                  <c:v>5.2301216125488414</c:v>
                </c:pt>
                <c:pt idx="118">
                  <c:v>8.4630250930786097</c:v>
                </c:pt>
                <c:pt idx="119">
                  <c:v>11.257334709167402</c:v>
                </c:pt>
                <c:pt idx="120">
                  <c:v>13.516422271728526</c:v>
                </c:pt>
                <c:pt idx="121">
                  <c:v>15.193497657775804</c:v>
                </c:pt>
                <c:pt idx="122">
                  <c:v>10.985594749450652</c:v>
                </c:pt>
                <c:pt idx="123">
                  <c:v>1.04956722259521</c:v>
                </c:pt>
                <c:pt idx="124">
                  <c:v>14.199027061462401</c:v>
                </c:pt>
                <c:pt idx="125">
                  <c:v>12.9238891601562</c:v>
                </c:pt>
                <c:pt idx="126">
                  <c:v>10.6909265518188</c:v>
                </c:pt>
                <c:pt idx="127">
                  <c:v>7.6226954460143945</c:v>
                </c:pt>
                <c:pt idx="128">
                  <c:v>5.0994629859924618</c:v>
                </c:pt>
                <c:pt idx="129">
                  <c:v>4.9684071540832502</c:v>
                </c:pt>
                <c:pt idx="130">
                  <c:v>7.3924512863158798</c:v>
                </c:pt>
                <c:pt idx="131">
                  <c:v>7.6996512413024885</c:v>
                </c:pt>
                <c:pt idx="132">
                  <c:v>2.9585678577423198</c:v>
                </c:pt>
                <c:pt idx="133">
                  <c:v>1.81710636615753</c:v>
                </c:pt>
                <c:pt idx="134">
                  <c:v>6.3787741661071697</c:v>
                </c:pt>
                <c:pt idx="135">
                  <c:v>10.366459846496557</c:v>
                </c:pt>
                <c:pt idx="136">
                  <c:v>13.616249084472598</c:v>
                </c:pt>
                <c:pt idx="137">
                  <c:v>16.025789260864077</c:v>
                </c:pt>
                <c:pt idx="138">
                  <c:v>18.139497756958104</c:v>
                </c:pt>
                <c:pt idx="139">
                  <c:v>19.5170288085937</c:v>
                </c:pt>
                <c:pt idx="140">
                  <c:v>20.190708160400298</c:v>
                </c:pt>
                <c:pt idx="141">
                  <c:v>20.230058670043899</c:v>
                </c:pt>
                <c:pt idx="142">
                  <c:v>19.7268371582031</c:v>
                </c:pt>
                <c:pt idx="143">
                  <c:v>18.78889656066881</c:v>
                </c:pt>
                <c:pt idx="144">
                  <c:v>15.9589233398437</c:v>
                </c:pt>
                <c:pt idx="145">
                  <c:v>11.380355834960953</c:v>
                </c:pt>
                <c:pt idx="146">
                  <c:v>5.2574028968811</c:v>
                </c:pt>
                <c:pt idx="147">
                  <c:v>4.1193976402282697</c:v>
                </c:pt>
                <c:pt idx="148">
                  <c:v>3.3949632644653298</c:v>
                </c:pt>
                <c:pt idx="149">
                  <c:v>3.0706372261047301</c:v>
                </c:pt>
                <c:pt idx="150">
                  <c:v>3.09447765350341</c:v>
                </c:pt>
                <c:pt idx="151">
                  <c:v>3.3889298439025812</c:v>
                </c:pt>
                <c:pt idx="152">
                  <c:v>3.85855507850646</c:v>
                </c:pt>
                <c:pt idx="153">
                  <c:v>4.4109516143798801</c:v>
                </c:pt>
                <c:pt idx="154">
                  <c:v>4.95468378067019</c:v>
                </c:pt>
                <c:pt idx="155">
                  <c:v>5.4233369827270499</c:v>
                </c:pt>
                <c:pt idx="156" formatCode="0.00E+00">
                  <c:v>5.7650318145751855</c:v>
                </c:pt>
                <c:pt idx="157" formatCode="0.00E+00">
                  <c:v>5.9490637779236106</c:v>
                </c:pt>
                <c:pt idx="158" formatCode="0.00E+00">
                  <c:v>5.9640293121337802</c:v>
                </c:pt>
                <c:pt idx="159" formatCode="0.00E+00">
                  <c:v>5.8151268959045401</c:v>
                </c:pt>
                <c:pt idx="160" formatCode="0.00E+00">
                  <c:v>5.5199918746948198</c:v>
                </c:pt>
                <c:pt idx="161" formatCode="0.00E+00">
                  <c:v>5.1041936874389382</c:v>
                </c:pt>
                <c:pt idx="162">
                  <c:v>4.5990109443664355</c:v>
                </c:pt>
                <c:pt idx="163">
                  <c:v>4.0348305702209073</c:v>
                </c:pt>
                <c:pt idx="164">
                  <c:v>3.4404642581939706</c:v>
                </c:pt>
                <c:pt idx="165">
                  <c:v>2.8415124416351301</c:v>
                </c:pt>
                <c:pt idx="166">
                  <c:v>2.2598996162414502</c:v>
                </c:pt>
                <c:pt idx="167">
                  <c:v>1.7133871316909701</c:v>
                </c:pt>
                <c:pt idx="168">
                  <c:v>1.21617007255554</c:v>
                </c:pt>
                <c:pt idx="169">
                  <c:v>0.77889931201935414</c:v>
                </c:pt>
                <c:pt idx="170">
                  <c:v>0.40906158089637701</c:v>
                </c:pt>
                <c:pt idx="171">
                  <c:v>0.11169177293777446</c:v>
                </c:pt>
                <c:pt idx="172">
                  <c:v>0.11160080134868602</c:v>
                </c:pt>
                <c:pt idx="173">
                  <c:v>2.1011941432952801</c:v>
                </c:pt>
                <c:pt idx="174">
                  <c:v>5.8199796676635698</c:v>
                </c:pt>
                <c:pt idx="175">
                  <c:v>11.151451110839799</c:v>
                </c:pt>
                <c:pt idx="176">
                  <c:v>10.5532531738281</c:v>
                </c:pt>
                <c:pt idx="177">
                  <c:v>9.4715909957885707</c:v>
                </c:pt>
                <c:pt idx="178">
                  <c:v>7.9944963455200098</c:v>
                </c:pt>
                <c:pt idx="179">
                  <c:v>6.2358365058898899</c:v>
                </c:pt>
                <c:pt idx="180">
                  <c:v>4.3234114646911603</c:v>
                </c:pt>
                <c:pt idx="181">
                  <c:v>2.3874545097350999</c:v>
                </c:pt>
                <c:pt idx="182">
                  <c:v>0.54827946424484264</c:v>
                </c:pt>
                <c:pt idx="183">
                  <c:v>1.0924788713455265</c:v>
                </c:pt>
                <c:pt idx="184">
                  <c:v>2.4586086273193195</c:v>
                </c:pt>
                <c:pt idx="185">
                  <c:v>3.50226473808288</c:v>
                </c:pt>
                <c:pt idx="186">
                  <c:v>4.2038311958313166</c:v>
                </c:pt>
                <c:pt idx="187">
                  <c:v>4.5691971778869354</c:v>
                </c:pt>
                <c:pt idx="188">
                  <c:v>4.6252155303954456</c:v>
                </c:pt>
                <c:pt idx="189">
                  <c:v>4.4142093658447434</c:v>
                </c:pt>
                <c:pt idx="190">
                  <c:v>3.9882612228393612</c:v>
                </c:pt>
                <c:pt idx="191">
                  <c:v>3.40388751029968</c:v>
                </c:pt>
                <c:pt idx="192">
                  <c:v>2.7174589633941482</c:v>
                </c:pt>
                <c:pt idx="193">
                  <c:v>1.981339931488036</c:v>
                </c:pt>
                <c:pt idx="194">
                  <c:v>1.2414948940277046</c:v>
                </c:pt>
                <c:pt idx="195">
                  <c:v>0.53532713651657449</c:v>
                </c:pt>
                <c:pt idx="196">
                  <c:v>3.7880873680114924</c:v>
                </c:pt>
                <c:pt idx="197">
                  <c:v>11.6263675689697</c:v>
                </c:pt>
                <c:pt idx="198">
                  <c:v>22.7238445281982</c:v>
                </c:pt>
                <c:pt idx="199">
                  <c:v>21.971254348754801</c:v>
                </c:pt>
                <c:pt idx="200" formatCode="0.00E+00">
                  <c:v>20.247503280639499</c:v>
                </c:pt>
                <c:pt idx="201" formatCode="0.00E+00">
                  <c:v>17.714220046996999</c:v>
                </c:pt>
                <c:pt idx="202" formatCode="0.00E+00">
                  <c:v>14.590166091918899</c:v>
                </c:pt>
                <c:pt idx="203" formatCode="0.00E+00">
                  <c:v>11.131011962890497</c:v>
                </c:pt>
                <c:pt idx="204">
                  <c:v>7.6032986640930114</c:v>
                </c:pt>
                <c:pt idx="205">
                  <c:v>8.9057283401489205</c:v>
                </c:pt>
                <c:pt idx="206">
                  <c:v>15.170299530029272</c:v>
                </c:pt>
                <c:pt idx="207">
                  <c:v>26.29351425170881</c:v>
                </c:pt>
                <c:pt idx="208">
                  <c:v>23.410049438476499</c:v>
                </c:pt>
                <c:pt idx="209">
                  <c:v>20.3468723297119</c:v>
                </c:pt>
                <c:pt idx="210">
                  <c:v>17.389705657958899</c:v>
                </c:pt>
                <c:pt idx="211">
                  <c:v>14.853723526000952</c:v>
                </c:pt>
                <c:pt idx="212">
                  <c:v>13.063786506652848</c:v>
                </c:pt>
                <c:pt idx="213">
                  <c:v>12.331558227539</c:v>
                </c:pt>
                <c:pt idx="214">
                  <c:v>12.920400619506859</c:v>
                </c:pt>
                <c:pt idx="215">
                  <c:v>15.030190467834398</c:v>
                </c:pt>
                <c:pt idx="216">
                  <c:v>18.768959045410099</c:v>
                </c:pt>
                <c:pt idx="217" formatCode="0.00E+00">
                  <c:v>24.148424148559499</c:v>
                </c:pt>
                <c:pt idx="218" formatCode="0.00E+00">
                  <c:v>31.073446273803569</c:v>
                </c:pt>
                <c:pt idx="219" formatCode="0.00E+00">
                  <c:v>39.353759765624844</c:v>
                </c:pt>
                <c:pt idx="220" formatCode="0.00E+00">
                  <c:v>48.714988708496001</c:v>
                </c:pt>
                <c:pt idx="221" formatCode="0.00E+00">
                  <c:v>71.080894470214801</c:v>
                </c:pt>
                <c:pt idx="222" formatCode="0.00E+00">
                  <c:v>110.50115966796861</c:v>
                </c:pt>
                <c:pt idx="223">
                  <c:v>180.95741271972668</c:v>
                </c:pt>
                <c:pt idx="224">
                  <c:v>269.60494995117023</c:v>
                </c:pt>
                <c:pt idx="225">
                  <c:v>391.08718872070301</c:v>
                </c:pt>
                <c:pt idx="226">
                  <c:v>497.18621826171699</c:v>
                </c:pt>
                <c:pt idx="227">
                  <c:v>498.15301513671932</c:v>
                </c:pt>
                <c:pt idx="228">
                  <c:v>529.39691162109295</c:v>
                </c:pt>
                <c:pt idx="229">
                  <c:v>602.22595214843705</c:v>
                </c:pt>
                <c:pt idx="230">
                  <c:v>660.09918212890602</c:v>
                </c:pt>
                <c:pt idx="231">
                  <c:v>706.01232910156148</c:v>
                </c:pt>
                <c:pt idx="232">
                  <c:v>730.6533203125</c:v>
                </c:pt>
                <c:pt idx="233">
                  <c:v>714.97344970703352</c:v>
                </c:pt>
                <c:pt idx="234">
                  <c:v>710.51721191406148</c:v>
                </c:pt>
                <c:pt idx="235">
                  <c:v>697.28240966796852</c:v>
                </c:pt>
                <c:pt idx="236">
                  <c:v>689.47009277343705</c:v>
                </c:pt>
                <c:pt idx="237">
                  <c:v>611.67083740234352</c:v>
                </c:pt>
                <c:pt idx="238">
                  <c:v>619.34002685546272</c:v>
                </c:pt>
                <c:pt idx="239">
                  <c:v>666.731689453125</c:v>
                </c:pt>
                <c:pt idx="240">
                  <c:v>579.34613037109295</c:v>
                </c:pt>
                <c:pt idx="241">
                  <c:v>517.757568359375</c:v>
                </c:pt>
                <c:pt idx="242">
                  <c:v>425.13943481445432</c:v>
                </c:pt>
                <c:pt idx="243" formatCode="0.00E+00">
                  <c:v>390.87704467773432</c:v>
                </c:pt>
                <c:pt idx="244" formatCode="0.00E+00">
                  <c:v>337.6171875</c:v>
                </c:pt>
                <c:pt idx="245" formatCode="0.00E+00">
                  <c:v>322.28082275390602</c:v>
                </c:pt>
                <c:pt idx="246" formatCode="0.00E+00">
                  <c:v>236.90744018554668</c:v>
                </c:pt>
                <c:pt idx="247" formatCode="0.00E+00">
                  <c:v>95.112136840819943</c:v>
                </c:pt>
                <c:pt idx="248" formatCode="0.00E+00">
                  <c:v>24.526782989501747</c:v>
                </c:pt>
                <c:pt idx="249" formatCode="0.00E+00">
                  <c:v>43.265987396240199</c:v>
                </c:pt>
                <c:pt idx="250" formatCode="0.00E+00">
                  <c:v>76.227073669433594</c:v>
                </c:pt>
                <c:pt idx="251" formatCode="0.00E+00">
                  <c:v>165.41740417480398</c:v>
                </c:pt>
                <c:pt idx="252" formatCode="0.00E+00">
                  <c:v>257.46392822265523</c:v>
                </c:pt>
                <c:pt idx="253" formatCode="0.00E+00">
                  <c:v>318.31765747070301</c:v>
                </c:pt>
                <c:pt idx="254">
                  <c:v>314.79748535156205</c:v>
                </c:pt>
                <c:pt idx="255">
                  <c:v>318.06530761718699</c:v>
                </c:pt>
                <c:pt idx="256">
                  <c:v>202.01760864257798</c:v>
                </c:pt>
                <c:pt idx="257">
                  <c:v>44.782085418701101</c:v>
                </c:pt>
                <c:pt idx="258">
                  <c:v>2.77753281593322</c:v>
                </c:pt>
                <c:pt idx="259">
                  <c:v>14.248015403747436</c:v>
                </c:pt>
                <c:pt idx="260">
                  <c:v>110.42266082763598</c:v>
                </c:pt>
                <c:pt idx="261">
                  <c:v>229.4646911621081</c:v>
                </c:pt>
                <c:pt idx="262">
                  <c:v>355.70275878906205</c:v>
                </c:pt>
                <c:pt idx="263">
                  <c:v>475.34869384765602</c:v>
                </c:pt>
                <c:pt idx="264">
                  <c:v>582.05853271484295</c:v>
                </c:pt>
                <c:pt idx="265">
                  <c:v>667.57916259765852</c:v>
                </c:pt>
                <c:pt idx="266">
                  <c:v>728.31225585937239</c:v>
                </c:pt>
                <c:pt idx="267">
                  <c:v>762.5751342773483</c:v>
                </c:pt>
                <c:pt idx="268">
                  <c:v>782.88232421875</c:v>
                </c:pt>
                <c:pt idx="269">
                  <c:v>781.41137695312818</c:v>
                </c:pt>
                <c:pt idx="270">
                  <c:v>760.67535400390602</c:v>
                </c:pt>
                <c:pt idx="271">
                  <c:v>723.90283203125</c:v>
                </c:pt>
                <c:pt idx="272" formatCode="0.00E+00">
                  <c:v>674.80401611327795</c:v>
                </c:pt>
                <c:pt idx="273" formatCode="0.00E+00">
                  <c:v>617.10852050781352</c:v>
                </c:pt>
                <c:pt idx="274" formatCode="0.00E+00">
                  <c:v>554.402099609375</c:v>
                </c:pt>
                <c:pt idx="275" formatCode="0.00E+00">
                  <c:v>489.83874511718699</c:v>
                </c:pt>
                <c:pt idx="276">
                  <c:v>426.05249023437665</c:v>
                </c:pt>
                <c:pt idx="277">
                  <c:v>365.13265991210869</c:v>
                </c:pt>
                <c:pt idx="278">
                  <c:v>308.52755737304602</c:v>
                </c:pt>
                <c:pt idx="279">
                  <c:v>257.20724487304767</c:v>
                </c:pt>
                <c:pt idx="280">
                  <c:v>211.65158081054599</c:v>
                </c:pt>
                <c:pt idx="281">
                  <c:v>172.00503540039</c:v>
                </c:pt>
                <c:pt idx="282">
                  <c:v>138.10527038574199</c:v>
                </c:pt>
                <c:pt idx="283">
                  <c:v>109.611068725585</c:v>
                </c:pt>
                <c:pt idx="284">
                  <c:v>86.000923156738182</c:v>
                </c:pt>
                <c:pt idx="285">
                  <c:v>66.729499816893906</c:v>
                </c:pt>
                <c:pt idx="286">
                  <c:v>51.206623077392187</c:v>
                </c:pt>
                <c:pt idx="287">
                  <c:v>38.832080841064396</c:v>
                </c:pt>
                <c:pt idx="288">
                  <c:v>29.108484268188388</c:v>
                </c:pt>
                <c:pt idx="289">
                  <c:v>21.549001693725486</c:v>
                </c:pt>
                <c:pt idx="290">
                  <c:v>15.7451009750366</c:v>
                </c:pt>
                <c:pt idx="291">
                  <c:v>11.331456184387248</c:v>
                </c:pt>
                <c:pt idx="292">
                  <c:v>8.0017108917236293</c:v>
                </c:pt>
                <c:pt idx="293">
                  <c:v>5.5019679069518999</c:v>
                </c:pt>
                <c:pt idx="294">
                  <c:v>3.6277103424072417</c:v>
                </c:pt>
                <c:pt idx="295">
                  <c:v>2.2140612602233802</c:v>
                </c:pt>
                <c:pt idx="296">
                  <c:v>0.98713868856429998</c:v>
                </c:pt>
                <c:pt idx="297">
                  <c:v>0.15147417783737213</c:v>
                </c:pt>
                <c:pt idx="298">
                  <c:v>1.264442920684816</c:v>
                </c:pt>
                <c:pt idx="299">
                  <c:v>1.80361056327819</c:v>
                </c:pt>
                <c:pt idx="300" formatCode="0.00E+00">
                  <c:v>2.2438881397247181</c:v>
                </c:pt>
                <c:pt idx="301" formatCode="0.00E+00">
                  <c:v>2.6179451942443777</c:v>
                </c:pt>
                <c:pt idx="302" formatCode="0.00E+00">
                  <c:v>2.9491052627563543</c:v>
                </c:pt>
                <c:pt idx="303" formatCode="0.00E+00">
                  <c:v>4.1350760459899885</c:v>
                </c:pt>
                <c:pt idx="304" formatCode="0.00E+00">
                  <c:v>6.1619095802307076</c:v>
                </c:pt>
                <c:pt idx="305">
                  <c:v>9.8518342971802486</c:v>
                </c:pt>
                <c:pt idx="306">
                  <c:v>11.549551963806101</c:v>
                </c:pt>
                <c:pt idx="307">
                  <c:v>13.7892503738403</c:v>
                </c:pt>
                <c:pt idx="308">
                  <c:v>12.960278511047306</c:v>
                </c:pt>
                <c:pt idx="309">
                  <c:v>11.696458816528368</c:v>
                </c:pt>
                <c:pt idx="310">
                  <c:v>10.065849304199274</c:v>
                </c:pt>
                <c:pt idx="311">
                  <c:v>13.452469825744704</c:v>
                </c:pt>
                <c:pt idx="312">
                  <c:v>23.303182601928686</c:v>
                </c:pt>
                <c:pt idx="313" formatCode="0.00E+00">
                  <c:v>42.1758003234863</c:v>
                </c:pt>
                <c:pt idx="314" formatCode="0.00E+00">
                  <c:v>48.249526977539013</c:v>
                </c:pt>
                <c:pt idx="315" formatCode="0.00E+00">
                  <c:v>51.033515930176193</c:v>
                </c:pt>
                <c:pt idx="316" formatCode="0.00E+00">
                  <c:v>43.481510162353494</c:v>
                </c:pt>
                <c:pt idx="317" formatCode="0.00E+00">
                  <c:v>34.403594970703097</c:v>
                </c:pt>
                <c:pt idx="318" formatCode="0.00E+00">
                  <c:v>24.361421585082986</c:v>
                </c:pt>
                <c:pt idx="319" formatCode="0.00E+00">
                  <c:v>13.957215309143002</c:v>
                </c:pt>
                <c:pt idx="320">
                  <c:v>3.7780578136443999</c:v>
                </c:pt>
                <c:pt idx="321">
                  <c:v>5.6540069580077637</c:v>
                </c:pt>
                <c:pt idx="322">
                  <c:v>13.920428276062006</c:v>
                </c:pt>
                <c:pt idx="323">
                  <c:v>20.729606628417887</c:v>
                </c:pt>
                <c:pt idx="324">
                  <c:v>25.924535751342699</c:v>
                </c:pt>
                <c:pt idx="325">
                  <c:v>29.475997924804631</c:v>
                </c:pt>
                <c:pt idx="326">
                  <c:v>31.464370727538999</c:v>
                </c:pt>
                <c:pt idx="327">
                  <c:v>32.054492950439396</c:v>
                </c:pt>
                <c:pt idx="328">
                  <c:v>31.466962814330884</c:v>
                </c:pt>
                <c:pt idx="329">
                  <c:v>29.950891494750898</c:v>
                </c:pt>
                <c:pt idx="330">
                  <c:v>27.759363174438388</c:v>
                </c:pt>
                <c:pt idx="331">
                  <c:v>25.130273818969702</c:v>
                </c:pt>
                <c:pt idx="332">
                  <c:v>22.273534774780103</c:v>
                </c:pt>
                <c:pt idx="333">
                  <c:v>19.362380981445195</c:v>
                </c:pt>
                <c:pt idx="334">
                  <c:v>16.5324611663818</c:v>
                </c:pt>
                <c:pt idx="335">
                  <c:v>13.879957199096626</c:v>
                </c:pt>
                <c:pt idx="336">
                  <c:v>11.469450950622548</c:v>
                </c:pt>
                <c:pt idx="337">
                  <c:v>9.33459377288818</c:v>
                </c:pt>
                <c:pt idx="338" formatCode="0.00E+00">
                  <c:v>7.4881172180175675</c:v>
                </c:pt>
                <c:pt idx="339" formatCode="0.00E+00">
                  <c:v>5.9238977432250897</c:v>
                </c:pt>
                <c:pt idx="340" formatCode="0.00E+00">
                  <c:v>4.6250624656677202</c:v>
                </c:pt>
                <c:pt idx="341" formatCode="0.00E+00">
                  <c:v>3.5634596347808767</c:v>
                </c:pt>
                <c:pt idx="342" formatCode="0.00E+00">
                  <c:v>2.7119624614715501</c:v>
                </c:pt>
                <c:pt idx="343">
                  <c:v>2.0348274707794101</c:v>
                </c:pt>
                <c:pt idx="344">
                  <c:v>1.5075403451919498</c:v>
                </c:pt>
                <c:pt idx="345">
                  <c:v>1.1014539003372101</c:v>
                </c:pt>
                <c:pt idx="346">
                  <c:v>0.79472422599792358</c:v>
                </c:pt>
                <c:pt idx="347" formatCode="0.00E+00">
                  <c:v>0.566192746162414</c:v>
                </c:pt>
                <c:pt idx="348" formatCode="0.00E+00">
                  <c:v>0.39822950959205855</c:v>
                </c:pt>
                <c:pt idx="349" formatCode="0.00E+00">
                  <c:v>0.27645468711853038</c:v>
                </c:pt>
                <c:pt idx="350" formatCode="0.00E+00">
                  <c:v>0.18936944007873607</c:v>
                </c:pt>
                <c:pt idx="351" formatCode="0.00E+00">
                  <c:v>0.127949178218841</c:v>
                </c:pt>
                <c:pt idx="352">
                  <c:v>8.5236079990864383E-2</c:v>
                </c:pt>
                <c:pt idx="353">
                  <c:v>5.5956814438104713E-2</c:v>
                </c:pt>
                <c:pt idx="354">
                  <c:v>3.6180801689624925E-2</c:v>
                </c:pt>
                <c:pt idx="355">
                  <c:v>2.3025829344987658E-2</c:v>
                </c:pt>
                <c:pt idx="356">
                  <c:v>1.4412562362849698E-2</c:v>
                </c:pt>
                <c:pt idx="357">
                  <c:v>8.8651832193137395E-3</c:v>
                </c:pt>
                <c:pt idx="358">
                  <c:v>5.3534475155174724E-3</c:v>
                </c:pt>
                <c:pt idx="359">
                  <c:v>3.1702059786766802E-3</c:v>
                </c:pt>
                <c:pt idx="360">
                  <c:v>1.8385350704193169E-3</c:v>
                </c:pt>
                <c:pt idx="361">
                  <c:v>1.0425067739561241E-3</c:v>
                </c:pt>
                <c:pt idx="362" formatCode="0.00E+00">
                  <c:v>5.7687435764819329E-4</c:v>
                </c:pt>
                <c:pt idx="363" formatCode="0.00E+00">
                  <c:v>3.1066607334651004E-4</c:v>
                </c:pt>
                <c:pt idx="364" formatCode="0.00E+00">
                  <c:v>1.6231331392191383E-4</c:v>
                </c:pt>
                <c:pt idx="365" formatCode="0.00E+00">
                  <c:v>8.1833008152899241E-5</c:v>
                </c:pt>
                <c:pt idx="366" formatCode="0.00E+00">
                  <c:v>3.9506321627414125E-5</c:v>
                </c:pt>
                <c:pt idx="367" formatCode="0.00E+00">
                  <c:v>1.7920854588737871E-5</c:v>
                </c:pt>
                <c:pt idx="368" formatCode="0.00E+00">
                  <c:v>7.3406235969742574E-6</c:v>
                </c:pt>
                <c:pt idx="369" formatCode="0.00E+00">
                  <c:v>2.3646132376598012E-6</c:v>
                </c:pt>
                <c:pt idx="370" formatCode="0.00E+00">
                  <c:v>6.1490197822423155E-7</c:v>
                </c:pt>
                <c:pt idx="371">
                  <c:v>0</c:v>
                </c:pt>
                <c:pt idx="372">
                  <c:v>0</c:v>
                </c:pt>
                <c:pt idx="373" formatCode="0.00E+00">
                  <c:v>0</c:v>
                </c:pt>
                <c:pt idx="374" formatCode="0.00E+00">
                  <c:v>0</c:v>
                </c:pt>
                <c:pt idx="375" formatCode="0.00E+00">
                  <c:v>0</c:v>
                </c:pt>
                <c:pt idx="376" formatCode="0.00E+00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 formatCode="0.00E+00">
                  <c:v>0</c:v>
                </c:pt>
                <c:pt idx="393" formatCode="0.00E+00">
                  <c:v>0</c:v>
                </c:pt>
                <c:pt idx="394" formatCode="0.00E+00">
                  <c:v>0</c:v>
                </c:pt>
                <c:pt idx="395" formatCode="0.00E+00">
                  <c:v>0</c:v>
                </c:pt>
                <c:pt idx="396" formatCode="0.00E+00">
                  <c:v>0</c:v>
                </c:pt>
                <c:pt idx="397" formatCode="0.00E+00">
                  <c:v>0</c:v>
                </c:pt>
                <c:pt idx="398" formatCode="0.00E+00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 formatCode="0.00E+00">
                  <c:v>0</c:v>
                </c:pt>
                <c:pt idx="418" formatCode="0.00E+00">
                  <c:v>0</c:v>
                </c:pt>
                <c:pt idx="419" formatCode="0.00E+00">
                  <c:v>0</c:v>
                </c:pt>
                <c:pt idx="420" formatCode="0.00E+00">
                  <c:v>0</c:v>
                </c:pt>
                <c:pt idx="421" formatCode="0.00E+00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2324608"/>
        <c:axId val="113386048"/>
      </c:barChart>
      <c:catAx>
        <c:axId val="1123246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Line Number</a:t>
                </a:r>
              </a:p>
            </c:rich>
          </c:tx>
          <c:layout/>
          <c:overlay val="0"/>
        </c:title>
        <c:majorTickMark val="out"/>
        <c:minorTickMark val="none"/>
        <c:tickLblPos val="low"/>
        <c:crossAx val="113386048"/>
        <c:crosses val="autoZero"/>
        <c:auto val="1"/>
        <c:lblAlgn val="ctr"/>
        <c:lblOffset val="100"/>
        <c:tickMarkSkip val="10"/>
        <c:noMultiLvlLbl val="0"/>
      </c:catAx>
      <c:valAx>
        <c:axId val="113386048"/>
        <c:scaling>
          <c:orientation val="minMax"/>
          <c:max val="8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gʹ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12324608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023435752325378"/>
          <c:y val="0.1025276711715188"/>
          <c:w val="0.67974892340054605"/>
          <c:h val="0.66509851426943012"/>
        </c:manualLayout>
      </c:layout>
      <c:scatterChart>
        <c:scatterStyle val="lineMarker"/>
        <c:varyColors val="0"/>
        <c:ser>
          <c:idx val="1"/>
          <c:order val="0"/>
          <c:tx>
            <c:v>non</c:v>
          </c:tx>
          <c:spPr>
            <a:ln w="28575">
              <a:noFill/>
            </a:ln>
          </c:spPr>
          <c:marker>
            <c:symbol val="x"/>
            <c:size val="4"/>
            <c:spPr>
              <a:ln w="9525"/>
            </c:spPr>
          </c:marker>
          <c:xVal>
            <c:numRef>
              <c:f>DensityClusters!$G$83:$G$117</c:f>
              <c:numCache>
                <c:formatCode>General</c:formatCode>
                <c:ptCount val="35"/>
                <c:pt idx="0">
                  <c:v>4</c:v>
                </c:pt>
                <c:pt idx="1">
                  <c:v>4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2</c:v>
                </c:pt>
                <c:pt idx="6">
                  <c:v>2</c:v>
                </c:pt>
                <c:pt idx="7">
                  <c:v>1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1</c:v>
                </c:pt>
                <c:pt idx="18">
                  <c:v>0</c:v>
                </c:pt>
                <c:pt idx="19">
                  <c:v>0</c:v>
                </c:pt>
                <c:pt idx="20">
                  <c:v>0.5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1</c:v>
                </c:pt>
                <c:pt idx="31">
                  <c:v>5</c:v>
                </c:pt>
                <c:pt idx="32">
                  <c:v>5</c:v>
                </c:pt>
                <c:pt idx="33">
                  <c:v>8</c:v>
                </c:pt>
                <c:pt idx="34">
                  <c:v>6</c:v>
                </c:pt>
              </c:numCache>
            </c:numRef>
          </c:xVal>
          <c:yVal>
            <c:numRef>
              <c:f>DensityClusters!$H$83:$H$117</c:f>
              <c:numCache>
                <c:formatCode>General</c:formatCode>
                <c:ptCount val="35"/>
                <c:pt idx="0">
                  <c:v>2</c:v>
                </c:pt>
                <c:pt idx="1">
                  <c:v>1</c:v>
                </c:pt>
                <c:pt idx="2">
                  <c:v>1</c:v>
                </c:pt>
                <c:pt idx="3">
                  <c:v>2</c:v>
                </c:pt>
                <c:pt idx="4">
                  <c:v>0</c:v>
                </c:pt>
                <c:pt idx="5">
                  <c:v>2</c:v>
                </c:pt>
                <c:pt idx="6">
                  <c:v>1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  <c:pt idx="12">
                  <c:v>2</c:v>
                </c:pt>
                <c:pt idx="13">
                  <c:v>2</c:v>
                </c:pt>
                <c:pt idx="14">
                  <c:v>3</c:v>
                </c:pt>
                <c:pt idx="15">
                  <c:v>3.5</c:v>
                </c:pt>
                <c:pt idx="16">
                  <c:v>4.1428571428571397</c:v>
                </c:pt>
                <c:pt idx="17">
                  <c:v>4.7678571428571397</c:v>
                </c:pt>
                <c:pt idx="18">
                  <c:v>5.3928571428571397</c:v>
                </c:pt>
                <c:pt idx="19">
                  <c:v>6.0178571428571397</c:v>
                </c:pt>
                <c:pt idx="20">
                  <c:v>6.6428571428571397</c:v>
                </c:pt>
                <c:pt idx="21">
                  <c:v>7.2678571428571397</c:v>
                </c:pt>
                <c:pt idx="22">
                  <c:v>7.8928571428571397</c:v>
                </c:pt>
                <c:pt idx="23">
                  <c:v>8.5178571428571139</c:v>
                </c:pt>
                <c:pt idx="24">
                  <c:v>9.1428571428571139</c:v>
                </c:pt>
                <c:pt idx="25">
                  <c:v>9.7678571428571139</c:v>
                </c:pt>
                <c:pt idx="26">
                  <c:v>10.3928571428571</c:v>
                </c:pt>
                <c:pt idx="27">
                  <c:v>11.017857142857098</c:v>
                </c:pt>
                <c:pt idx="28">
                  <c:v>11.642857142857098</c:v>
                </c:pt>
                <c:pt idx="29">
                  <c:v>20</c:v>
                </c:pt>
                <c:pt idx="30">
                  <c:v>25</c:v>
                </c:pt>
                <c:pt idx="31">
                  <c:v>4</c:v>
                </c:pt>
                <c:pt idx="32">
                  <c:v>3</c:v>
                </c:pt>
                <c:pt idx="33">
                  <c:v>3</c:v>
                </c:pt>
                <c:pt idx="34">
                  <c:v>3</c:v>
                </c:pt>
              </c:numCache>
            </c:numRef>
          </c:yVal>
          <c:smooth val="0"/>
        </c:ser>
        <c:ser>
          <c:idx val="2"/>
          <c:order val="1"/>
          <c:tx>
            <c:v>in2</c:v>
          </c:tx>
          <c:spPr>
            <a:ln w="28575">
              <a:noFill/>
            </a:ln>
          </c:spPr>
          <c:marker>
            <c:symbol val="circle"/>
            <c:size val="4"/>
            <c:spPr>
              <a:solidFill>
                <a:srgbClr val="92D050">
                  <a:alpha val="55000"/>
                </a:srgbClr>
              </a:solidFill>
              <a:ln>
                <a:solidFill>
                  <a:schemeClr val="accent1"/>
                </a:solidFill>
              </a:ln>
            </c:spPr>
          </c:marker>
          <c:xVal>
            <c:numRef>
              <c:f>DensityClusters!$I$72:$I$98</c:f>
              <c:numCache>
                <c:formatCode>General</c:formatCode>
                <c:ptCount val="27"/>
                <c:pt idx="0">
                  <c:v>95</c:v>
                </c:pt>
                <c:pt idx="1">
                  <c:v>55</c:v>
                </c:pt>
                <c:pt idx="2">
                  <c:v>30</c:v>
                </c:pt>
                <c:pt idx="3">
                  <c:v>28</c:v>
                </c:pt>
                <c:pt idx="4">
                  <c:v>26</c:v>
                </c:pt>
                <c:pt idx="5">
                  <c:v>18</c:v>
                </c:pt>
                <c:pt idx="6">
                  <c:v>20</c:v>
                </c:pt>
                <c:pt idx="7">
                  <c:v>17</c:v>
                </c:pt>
                <c:pt idx="12">
                  <c:v>5</c:v>
                </c:pt>
                <c:pt idx="13">
                  <c:v>5</c:v>
                </c:pt>
                <c:pt idx="14">
                  <c:v>1</c:v>
                </c:pt>
                <c:pt idx="15">
                  <c:v>0</c:v>
                </c:pt>
                <c:pt idx="16">
                  <c:v>25</c:v>
                </c:pt>
                <c:pt idx="18">
                  <c:v>16</c:v>
                </c:pt>
                <c:pt idx="19">
                  <c:v>0</c:v>
                </c:pt>
                <c:pt idx="21">
                  <c:v>8</c:v>
                </c:pt>
                <c:pt idx="22">
                  <c:v>4</c:v>
                </c:pt>
                <c:pt idx="24">
                  <c:v>12</c:v>
                </c:pt>
                <c:pt idx="26">
                  <c:v>0</c:v>
                </c:pt>
              </c:numCache>
            </c:numRef>
          </c:xVal>
          <c:yVal>
            <c:numRef>
              <c:f>DensityClusters!$J$72:$J$98</c:f>
              <c:numCache>
                <c:formatCode>General</c:formatCode>
                <c:ptCount val="27"/>
                <c:pt idx="0">
                  <c:v>2</c:v>
                </c:pt>
                <c:pt idx="1">
                  <c:v>15</c:v>
                </c:pt>
                <c:pt idx="2">
                  <c:v>6</c:v>
                </c:pt>
                <c:pt idx="3">
                  <c:v>8</c:v>
                </c:pt>
                <c:pt idx="4">
                  <c:v>3</c:v>
                </c:pt>
                <c:pt idx="5">
                  <c:v>4</c:v>
                </c:pt>
                <c:pt idx="6">
                  <c:v>75</c:v>
                </c:pt>
                <c:pt idx="7">
                  <c:v>2</c:v>
                </c:pt>
                <c:pt idx="12">
                  <c:v>80</c:v>
                </c:pt>
                <c:pt idx="13">
                  <c:v>30</c:v>
                </c:pt>
                <c:pt idx="14">
                  <c:v>34.92857142857158</c:v>
                </c:pt>
                <c:pt idx="15">
                  <c:v>40.060714285714297</c:v>
                </c:pt>
                <c:pt idx="16">
                  <c:v>45.192857142857356</c:v>
                </c:pt>
                <c:pt idx="18">
                  <c:v>55.457142857142721</c:v>
                </c:pt>
                <c:pt idx="19">
                  <c:v>60.589285714285801</c:v>
                </c:pt>
                <c:pt idx="21">
                  <c:v>70.853571428571186</c:v>
                </c:pt>
                <c:pt idx="22">
                  <c:v>75.985714285714394</c:v>
                </c:pt>
                <c:pt idx="24">
                  <c:v>86.250000000000099</c:v>
                </c:pt>
                <c:pt idx="26">
                  <c:v>96.514285714285904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3388928"/>
        <c:axId val="113389504"/>
      </c:scatterChart>
      <c:valAx>
        <c:axId val="1133889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TTR (hʹ)</a:t>
                </a:r>
              </a:p>
            </c:rich>
          </c:tx>
          <c:layout>
            <c:manualLayout>
              <c:xMode val="edge"/>
              <c:yMode val="edge"/>
              <c:x val="0.43197750281214964"/>
              <c:y val="0.8986121304972606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13389504"/>
        <c:crosses val="autoZero"/>
        <c:crossBetween val="midCat"/>
        <c:majorUnit val="25"/>
      </c:valAx>
      <c:valAx>
        <c:axId val="113389504"/>
        <c:scaling>
          <c:orientation val="minMax"/>
          <c:max val="1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Differences (g')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13388928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400">
          <a:latin typeface="+mj-lt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236808042327202"/>
          <c:y val="0.10158093972185582"/>
          <c:w val="0.640312741704258"/>
          <c:h val="0.66284343416349445"/>
        </c:manualLayout>
      </c:layout>
      <c:scatterChart>
        <c:scatterStyle val="lineMarker"/>
        <c:varyColors val="0"/>
        <c:ser>
          <c:idx val="0"/>
          <c:order val="0"/>
          <c:tx>
            <c:strRef>
              <c:f>DensityClusters!$E$69</c:f>
              <c:strCache>
                <c:ptCount val="1"/>
                <c:pt idx="0">
                  <c:v>DoG</c:v>
                </c:pt>
              </c:strCache>
            </c:strRef>
          </c:tx>
          <c:spPr>
            <a:ln w="28575">
              <a:noFill/>
            </a:ln>
          </c:spPr>
          <c:marker>
            <c:symbol val="x"/>
            <c:size val="4"/>
            <c:spPr>
              <a:noFill/>
              <a:ln w="12700">
                <a:solidFill>
                  <a:sysClr val="windowText" lastClr="000000"/>
                </a:solidFill>
              </a:ln>
            </c:spPr>
          </c:marker>
          <c:xVal>
            <c:numRef>
              <c:f>DensityClusters!$D$70:$D$127</c:f>
              <c:numCache>
                <c:formatCode>General</c:formatCode>
                <c:ptCount val="58"/>
                <c:pt idx="0">
                  <c:v>95</c:v>
                </c:pt>
                <c:pt idx="1">
                  <c:v>55</c:v>
                </c:pt>
                <c:pt idx="2">
                  <c:v>30</c:v>
                </c:pt>
                <c:pt idx="3">
                  <c:v>28</c:v>
                </c:pt>
                <c:pt idx="4">
                  <c:v>26</c:v>
                </c:pt>
                <c:pt idx="5">
                  <c:v>18</c:v>
                </c:pt>
                <c:pt idx="6">
                  <c:v>20</c:v>
                </c:pt>
                <c:pt idx="7">
                  <c:v>17</c:v>
                </c:pt>
                <c:pt idx="8">
                  <c:v>8</c:v>
                </c:pt>
                <c:pt idx="9">
                  <c:v>6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4</c:v>
                </c:pt>
                <c:pt idx="14">
                  <c:v>4</c:v>
                </c:pt>
                <c:pt idx="15">
                  <c:v>3</c:v>
                </c:pt>
                <c:pt idx="16">
                  <c:v>3</c:v>
                </c:pt>
                <c:pt idx="17">
                  <c:v>3</c:v>
                </c:pt>
                <c:pt idx="18">
                  <c:v>2</c:v>
                </c:pt>
                <c:pt idx="19">
                  <c:v>2</c:v>
                </c:pt>
                <c:pt idx="20">
                  <c:v>1</c:v>
                </c:pt>
                <c:pt idx="21">
                  <c:v>1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1</c:v>
                </c:pt>
                <c:pt idx="31">
                  <c:v>0</c:v>
                </c:pt>
                <c:pt idx="32">
                  <c:v>0</c:v>
                </c:pt>
                <c:pt idx="33">
                  <c:v>0.5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1</c:v>
                </c:pt>
                <c:pt idx="44">
                  <c:v>5</c:v>
                </c:pt>
                <c:pt idx="45">
                  <c:v>1</c:v>
                </c:pt>
                <c:pt idx="46">
                  <c:v>0</c:v>
                </c:pt>
                <c:pt idx="47">
                  <c:v>25</c:v>
                </c:pt>
                <c:pt idx="49">
                  <c:v>16</c:v>
                </c:pt>
                <c:pt idx="50">
                  <c:v>0</c:v>
                </c:pt>
                <c:pt idx="52">
                  <c:v>8</c:v>
                </c:pt>
                <c:pt idx="53">
                  <c:v>4</c:v>
                </c:pt>
                <c:pt idx="55">
                  <c:v>12</c:v>
                </c:pt>
                <c:pt idx="57">
                  <c:v>0</c:v>
                </c:pt>
              </c:numCache>
            </c:numRef>
          </c:xVal>
          <c:yVal>
            <c:numRef>
              <c:f>DensityClusters!$E$70:$E$127</c:f>
              <c:numCache>
                <c:formatCode>General</c:formatCode>
                <c:ptCount val="58"/>
                <c:pt idx="0">
                  <c:v>2</c:v>
                </c:pt>
                <c:pt idx="1">
                  <c:v>15</c:v>
                </c:pt>
                <c:pt idx="2">
                  <c:v>6</c:v>
                </c:pt>
                <c:pt idx="3">
                  <c:v>8</c:v>
                </c:pt>
                <c:pt idx="4">
                  <c:v>3</c:v>
                </c:pt>
                <c:pt idx="5">
                  <c:v>4</c:v>
                </c:pt>
                <c:pt idx="6">
                  <c:v>75</c:v>
                </c:pt>
                <c:pt idx="7">
                  <c:v>2</c:v>
                </c:pt>
                <c:pt idx="8">
                  <c:v>3</c:v>
                </c:pt>
                <c:pt idx="9">
                  <c:v>3</c:v>
                </c:pt>
                <c:pt idx="10">
                  <c:v>4</c:v>
                </c:pt>
                <c:pt idx="11">
                  <c:v>3</c:v>
                </c:pt>
                <c:pt idx="12">
                  <c:v>80</c:v>
                </c:pt>
                <c:pt idx="13">
                  <c:v>2</c:v>
                </c:pt>
                <c:pt idx="14">
                  <c:v>1</c:v>
                </c:pt>
                <c:pt idx="15">
                  <c:v>1</c:v>
                </c:pt>
                <c:pt idx="16">
                  <c:v>2</c:v>
                </c:pt>
                <c:pt idx="17">
                  <c:v>0</c:v>
                </c:pt>
                <c:pt idx="18">
                  <c:v>2</c:v>
                </c:pt>
                <c:pt idx="19">
                  <c:v>1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1</c:v>
                </c:pt>
                <c:pt idx="25">
                  <c:v>2</c:v>
                </c:pt>
                <c:pt idx="26">
                  <c:v>2</c:v>
                </c:pt>
                <c:pt idx="27">
                  <c:v>3</c:v>
                </c:pt>
                <c:pt idx="28">
                  <c:v>3.5</c:v>
                </c:pt>
                <c:pt idx="29">
                  <c:v>4.1428571428571397</c:v>
                </c:pt>
                <c:pt idx="30">
                  <c:v>4.7678571428571397</c:v>
                </c:pt>
                <c:pt idx="31">
                  <c:v>5.3928571428571397</c:v>
                </c:pt>
                <c:pt idx="32">
                  <c:v>6.0178571428571397</c:v>
                </c:pt>
                <c:pt idx="33">
                  <c:v>6.6428571428571397</c:v>
                </c:pt>
                <c:pt idx="34">
                  <c:v>7.2678571428571397</c:v>
                </c:pt>
                <c:pt idx="35">
                  <c:v>7.8928571428571397</c:v>
                </c:pt>
                <c:pt idx="36">
                  <c:v>8.5178571428571139</c:v>
                </c:pt>
                <c:pt idx="37">
                  <c:v>9.1428571428571139</c:v>
                </c:pt>
                <c:pt idx="38">
                  <c:v>9.7678571428571139</c:v>
                </c:pt>
                <c:pt idx="39">
                  <c:v>10.3928571428571</c:v>
                </c:pt>
                <c:pt idx="40">
                  <c:v>11.017857142857098</c:v>
                </c:pt>
                <c:pt idx="41">
                  <c:v>11.642857142857098</c:v>
                </c:pt>
                <c:pt idx="42">
                  <c:v>20</c:v>
                </c:pt>
                <c:pt idx="43">
                  <c:v>25</c:v>
                </c:pt>
                <c:pt idx="44">
                  <c:v>30</c:v>
                </c:pt>
                <c:pt idx="45">
                  <c:v>34.92857142857158</c:v>
                </c:pt>
                <c:pt idx="46">
                  <c:v>40.060714285714297</c:v>
                </c:pt>
                <c:pt idx="47">
                  <c:v>45.192857142857356</c:v>
                </c:pt>
                <c:pt idx="49">
                  <c:v>55.457142857142721</c:v>
                </c:pt>
                <c:pt idx="50">
                  <c:v>60.589285714285801</c:v>
                </c:pt>
                <c:pt idx="52">
                  <c:v>70.853571428571186</c:v>
                </c:pt>
                <c:pt idx="53">
                  <c:v>75.985714285714394</c:v>
                </c:pt>
                <c:pt idx="55">
                  <c:v>86.250000000000099</c:v>
                </c:pt>
                <c:pt idx="57">
                  <c:v>96.514285714285904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3391232"/>
        <c:axId val="113391808"/>
      </c:scatterChart>
      <c:valAx>
        <c:axId val="113391232"/>
        <c:scaling>
          <c:orientation val="minMax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TTR (hʹ)</a:t>
                </a:r>
              </a:p>
            </c:rich>
          </c:tx>
          <c:layout>
            <c:manualLayout>
              <c:xMode val="edge"/>
              <c:yMode val="edge"/>
              <c:x val="0.45970483197797096"/>
              <c:y val="0.894248286837448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13391808"/>
        <c:crosses val="autoZero"/>
        <c:crossBetween val="midCat"/>
        <c:majorUnit val="25"/>
      </c:valAx>
      <c:valAx>
        <c:axId val="113391808"/>
        <c:scaling>
          <c:orientation val="minMax"/>
          <c:max val="1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 algn="ctr" rtl="0">
                  <a:defRPr/>
                </a:pPr>
                <a:r>
                  <a:rPr lang="en-US"/>
                  <a:t>Differences (g')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13391232"/>
        <c:crosses val="autoZero"/>
        <c:crossBetween val="midCat"/>
        <c:majorUnit val="20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400">
          <a:latin typeface="+mn-lt"/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930845600821607E-2"/>
          <c:y val="5.0943271002885926E-2"/>
          <c:w val="0.90038285975122556"/>
          <c:h val="0.91128713910761061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val>
            <c:numRef>
              <c:f>Sheet2!$A$1:$PL$1</c:f>
              <c:numCache>
                <c:formatCode>General</c:formatCode>
                <c:ptCount val="42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2</c:v>
                </c:pt>
                <c:pt idx="40">
                  <c:v>3</c:v>
                </c:pt>
                <c:pt idx="41">
                  <c:v>2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1</c:v>
                </c:pt>
                <c:pt idx="49">
                  <c:v>1</c:v>
                </c:pt>
                <c:pt idx="50">
                  <c:v>0</c:v>
                </c:pt>
                <c:pt idx="51">
                  <c:v>6</c:v>
                </c:pt>
                <c:pt idx="52">
                  <c:v>0</c:v>
                </c:pt>
                <c:pt idx="53">
                  <c:v>13</c:v>
                </c:pt>
                <c:pt idx="54">
                  <c:v>2</c:v>
                </c:pt>
                <c:pt idx="55">
                  <c:v>6</c:v>
                </c:pt>
                <c:pt idx="56">
                  <c:v>0</c:v>
                </c:pt>
                <c:pt idx="57">
                  <c:v>0</c:v>
                </c:pt>
                <c:pt idx="58">
                  <c:v>1</c:v>
                </c:pt>
                <c:pt idx="59">
                  <c:v>0</c:v>
                </c:pt>
                <c:pt idx="60">
                  <c:v>2</c:v>
                </c:pt>
                <c:pt idx="61">
                  <c:v>2</c:v>
                </c:pt>
                <c:pt idx="62">
                  <c:v>0</c:v>
                </c:pt>
                <c:pt idx="63">
                  <c:v>3</c:v>
                </c:pt>
                <c:pt idx="64">
                  <c:v>4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2</c:v>
                </c:pt>
                <c:pt idx="69">
                  <c:v>0</c:v>
                </c:pt>
                <c:pt idx="70">
                  <c:v>2</c:v>
                </c:pt>
                <c:pt idx="71">
                  <c:v>5</c:v>
                </c:pt>
                <c:pt idx="72">
                  <c:v>2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3</c:v>
                </c:pt>
                <c:pt idx="77">
                  <c:v>0</c:v>
                </c:pt>
                <c:pt idx="78">
                  <c:v>6</c:v>
                </c:pt>
                <c:pt idx="79">
                  <c:v>2</c:v>
                </c:pt>
                <c:pt idx="80">
                  <c:v>2</c:v>
                </c:pt>
                <c:pt idx="81">
                  <c:v>3</c:v>
                </c:pt>
                <c:pt idx="82">
                  <c:v>0</c:v>
                </c:pt>
                <c:pt idx="83">
                  <c:v>3</c:v>
                </c:pt>
                <c:pt idx="84">
                  <c:v>3</c:v>
                </c:pt>
                <c:pt idx="85">
                  <c:v>2</c:v>
                </c:pt>
                <c:pt idx="86">
                  <c:v>0</c:v>
                </c:pt>
                <c:pt idx="87">
                  <c:v>0</c:v>
                </c:pt>
                <c:pt idx="88">
                  <c:v>4</c:v>
                </c:pt>
                <c:pt idx="89">
                  <c:v>0</c:v>
                </c:pt>
                <c:pt idx="90">
                  <c:v>0</c:v>
                </c:pt>
                <c:pt idx="91">
                  <c:v>2</c:v>
                </c:pt>
                <c:pt idx="92">
                  <c:v>1</c:v>
                </c:pt>
                <c:pt idx="93">
                  <c:v>5</c:v>
                </c:pt>
                <c:pt idx="94">
                  <c:v>1</c:v>
                </c:pt>
                <c:pt idx="95">
                  <c:v>2</c:v>
                </c:pt>
                <c:pt idx="96">
                  <c:v>0</c:v>
                </c:pt>
                <c:pt idx="97">
                  <c:v>5</c:v>
                </c:pt>
                <c:pt idx="98">
                  <c:v>2</c:v>
                </c:pt>
                <c:pt idx="99">
                  <c:v>2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1</c:v>
                </c:pt>
                <c:pt idx="104">
                  <c:v>0</c:v>
                </c:pt>
                <c:pt idx="105">
                  <c:v>1</c:v>
                </c:pt>
                <c:pt idx="106">
                  <c:v>2</c:v>
                </c:pt>
                <c:pt idx="107">
                  <c:v>3</c:v>
                </c:pt>
                <c:pt idx="108">
                  <c:v>0</c:v>
                </c:pt>
                <c:pt idx="109">
                  <c:v>3</c:v>
                </c:pt>
                <c:pt idx="110">
                  <c:v>2</c:v>
                </c:pt>
                <c:pt idx="111">
                  <c:v>4</c:v>
                </c:pt>
                <c:pt idx="112">
                  <c:v>0</c:v>
                </c:pt>
                <c:pt idx="113">
                  <c:v>4</c:v>
                </c:pt>
                <c:pt idx="114">
                  <c:v>0</c:v>
                </c:pt>
                <c:pt idx="115">
                  <c:v>0</c:v>
                </c:pt>
                <c:pt idx="116">
                  <c:v>3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18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4</c:v>
                </c:pt>
                <c:pt idx="132">
                  <c:v>5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5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6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12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15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41</c:v>
                </c:pt>
                <c:pt idx="225">
                  <c:v>16</c:v>
                </c:pt>
                <c:pt idx="226">
                  <c:v>52</c:v>
                </c:pt>
                <c:pt idx="227">
                  <c:v>131</c:v>
                </c:pt>
                <c:pt idx="228">
                  <c:v>0</c:v>
                </c:pt>
                <c:pt idx="229">
                  <c:v>10</c:v>
                </c:pt>
                <c:pt idx="230">
                  <c:v>77</c:v>
                </c:pt>
                <c:pt idx="231">
                  <c:v>70</c:v>
                </c:pt>
                <c:pt idx="232">
                  <c:v>77</c:v>
                </c:pt>
                <c:pt idx="233">
                  <c:v>88</c:v>
                </c:pt>
                <c:pt idx="234">
                  <c:v>63</c:v>
                </c:pt>
                <c:pt idx="235">
                  <c:v>66</c:v>
                </c:pt>
                <c:pt idx="236">
                  <c:v>55</c:v>
                </c:pt>
                <c:pt idx="237">
                  <c:v>157</c:v>
                </c:pt>
                <c:pt idx="238">
                  <c:v>0</c:v>
                </c:pt>
                <c:pt idx="239">
                  <c:v>64</c:v>
                </c:pt>
                <c:pt idx="240">
                  <c:v>204</c:v>
                </c:pt>
                <c:pt idx="241">
                  <c:v>47</c:v>
                </c:pt>
                <c:pt idx="242">
                  <c:v>96</c:v>
                </c:pt>
                <c:pt idx="243">
                  <c:v>34</c:v>
                </c:pt>
                <c:pt idx="244">
                  <c:v>119</c:v>
                </c:pt>
                <c:pt idx="245">
                  <c:v>42</c:v>
                </c:pt>
                <c:pt idx="246">
                  <c:v>142</c:v>
                </c:pt>
                <c:pt idx="247">
                  <c:v>105</c:v>
                </c:pt>
                <c:pt idx="248">
                  <c:v>0</c:v>
                </c:pt>
                <c:pt idx="249">
                  <c:v>76</c:v>
                </c:pt>
                <c:pt idx="250">
                  <c:v>36</c:v>
                </c:pt>
                <c:pt idx="251">
                  <c:v>106</c:v>
                </c:pt>
                <c:pt idx="252">
                  <c:v>63</c:v>
                </c:pt>
                <c:pt idx="253">
                  <c:v>20</c:v>
                </c:pt>
                <c:pt idx="254">
                  <c:v>9</c:v>
                </c:pt>
                <c:pt idx="255">
                  <c:v>115</c:v>
                </c:pt>
                <c:pt idx="256">
                  <c:v>0</c:v>
                </c:pt>
                <c:pt idx="257">
                  <c:v>86</c:v>
                </c:pt>
                <c:pt idx="258">
                  <c:v>196</c:v>
                </c:pt>
                <c:pt idx="259">
                  <c:v>92</c:v>
                </c:pt>
                <c:pt idx="260">
                  <c:v>95</c:v>
                </c:pt>
                <c:pt idx="261">
                  <c:v>21</c:v>
                </c:pt>
                <c:pt idx="262">
                  <c:v>8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10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3</c:v>
                </c:pt>
                <c:pt idx="307">
                  <c:v>0</c:v>
                </c:pt>
                <c:pt idx="308">
                  <c:v>3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18</c:v>
                </c:pt>
                <c:pt idx="315">
                  <c:v>5</c:v>
                </c:pt>
                <c:pt idx="316">
                  <c:v>9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2328192"/>
        <c:axId val="113434624"/>
      </c:barChart>
      <c:catAx>
        <c:axId val="11232819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13434624"/>
        <c:crosses val="autoZero"/>
        <c:auto val="1"/>
        <c:lblAlgn val="ctr"/>
        <c:lblOffset val="100"/>
        <c:tickLblSkip val="50"/>
        <c:tickMarkSkip val="10"/>
        <c:noMultiLvlLbl val="0"/>
      </c:catAx>
      <c:valAx>
        <c:axId val="113434624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112328192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05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8392650918635192E-2"/>
          <c:y val="9.5965927630562206E-2"/>
          <c:w val="0.90038556430446159"/>
          <c:h val="0.85337270341207361"/>
        </c:manualLayout>
      </c:layout>
      <c:barChart>
        <c:barDir val="col"/>
        <c:grouping val="clustered"/>
        <c:varyColors val="0"/>
        <c:ser>
          <c:idx val="1"/>
          <c:order val="1"/>
          <c:spPr>
            <a:solidFill>
              <a:sysClr val="windowText" lastClr="000000">
                <a:lumMod val="50000"/>
                <a:lumOff val="50000"/>
              </a:sys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c:spPr>
          <c:invertIfNegative val="0"/>
          <c:val>
            <c:numRef>
              <c:f>DensityClusters!$G$39:$PR$39</c:f>
            </c:numRef>
          </c:val>
        </c:ser>
        <c:ser>
          <c:idx val="0"/>
          <c:order val="0"/>
          <c:spPr>
            <a:solidFill>
              <a:schemeClr val="tx1">
                <a:lumMod val="50000"/>
                <a:lumOff val="50000"/>
              </a:schemeClr>
            </a:solidFill>
          </c:spPr>
          <c:invertIfNegative val="0"/>
          <c:val>
            <c:numRef>
              <c:f>DensityClusters!$G$41:$PR$41</c:f>
              <c:numCache>
                <c:formatCode>General</c:formatCode>
                <c:ptCount val="42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 formatCode="0.00E+00">
                  <c:v>0</c:v>
                </c:pt>
                <c:pt idx="8" formatCode="0.00E+00">
                  <c:v>0</c:v>
                </c:pt>
                <c:pt idx="9" formatCode="0.00E+00">
                  <c:v>0</c:v>
                </c:pt>
                <c:pt idx="10" formatCode="0.00E+00">
                  <c:v>0</c:v>
                </c:pt>
                <c:pt idx="11" formatCode="0.00E+00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0.67474132776260365</c:v>
                </c:pt>
                <c:pt idx="29">
                  <c:v>0.81250876188277876</c:v>
                </c:pt>
                <c:pt idx="30">
                  <c:v>0.96415835618973023</c:v>
                </c:pt>
                <c:pt idx="31">
                  <c:v>1.1273046731948739</c:v>
                </c:pt>
                <c:pt idx="32">
                  <c:v>1.2958563566207799</c:v>
                </c:pt>
                <c:pt idx="33">
                  <c:v>1.4654631614685001</c:v>
                </c:pt>
                <c:pt idx="34">
                  <c:v>1.63209617137908</c:v>
                </c:pt>
                <c:pt idx="35">
                  <c:v>2.0134503841400067</c:v>
                </c:pt>
                <c:pt idx="36">
                  <c:v>3.4125690460204998</c:v>
                </c:pt>
                <c:pt idx="37">
                  <c:v>6.6800546646118075</c:v>
                </c:pt>
                <c:pt idx="38">
                  <c:v>11.574112892150801</c:v>
                </c:pt>
                <c:pt idx="39">
                  <c:v>15.352539062500096</c:v>
                </c:pt>
                <c:pt idx="40">
                  <c:v>16.746730804443114</c:v>
                </c:pt>
                <c:pt idx="41">
                  <c:v>15.394147872924806</c:v>
                </c:pt>
                <c:pt idx="42">
                  <c:v>13.564989089965804</c:v>
                </c:pt>
                <c:pt idx="43">
                  <c:v>11.400031089782702</c:v>
                </c:pt>
                <c:pt idx="44">
                  <c:v>9.0525779724121094</c:v>
                </c:pt>
                <c:pt idx="45">
                  <c:v>6.9667501449584899</c:v>
                </c:pt>
                <c:pt idx="46">
                  <c:v>5.6605153083800754</c:v>
                </c:pt>
                <c:pt idx="47">
                  <c:v>5.2096858024597097</c:v>
                </c:pt>
                <c:pt idx="48">
                  <c:v>6.2901811599731401</c:v>
                </c:pt>
                <c:pt idx="49">
                  <c:v>8.1551399230957067</c:v>
                </c:pt>
                <c:pt idx="50">
                  <c:v>15.685856819152853</c:v>
                </c:pt>
                <c:pt idx="51">
                  <c:v>22.064556121826101</c:v>
                </c:pt>
                <c:pt idx="52">
                  <c:v>34.370952606201101</c:v>
                </c:pt>
                <c:pt idx="53">
                  <c:v>36.870281219482074</c:v>
                </c:pt>
                <c:pt idx="54">
                  <c:v>37.514160156249844</c:v>
                </c:pt>
                <c:pt idx="55">
                  <c:v>31.6183776855468</c:v>
                </c:pt>
                <c:pt idx="56">
                  <c:v>25.17551612854</c:v>
                </c:pt>
                <c:pt idx="57">
                  <c:v>19.347333908080987</c:v>
                </c:pt>
                <c:pt idx="58">
                  <c:v>13.0704631805419</c:v>
                </c:pt>
                <c:pt idx="59" formatCode="0.00E+00">
                  <c:v>8.2581892013549805</c:v>
                </c:pt>
                <c:pt idx="60" formatCode="0.00E+00">
                  <c:v>3.21714067459106</c:v>
                </c:pt>
                <c:pt idx="61" formatCode="0.00E+00">
                  <c:v>0.81338685750961304</c:v>
                </c:pt>
                <c:pt idx="62" formatCode="0.00E+00">
                  <c:v>1.9299173355102501</c:v>
                </c:pt>
                <c:pt idx="63">
                  <c:v>3.9564876556396387</c:v>
                </c:pt>
                <c:pt idx="64">
                  <c:v>8.8048410415649396</c:v>
                </c:pt>
                <c:pt idx="65">
                  <c:v>12.254778861999498</c:v>
                </c:pt>
                <c:pt idx="66">
                  <c:v>14.274553298950099</c:v>
                </c:pt>
                <c:pt idx="67">
                  <c:v>14.1565694808959</c:v>
                </c:pt>
                <c:pt idx="68">
                  <c:v>13.200705528259199</c:v>
                </c:pt>
                <c:pt idx="69">
                  <c:v>8.7594299316406268</c:v>
                </c:pt>
                <c:pt idx="70">
                  <c:v>4.0005588531493945</c:v>
                </c:pt>
                <c:pt idx="71">
                  <c:v>3.1802170276641801</c:v>
                </c:pt>
                <c:pt idx="72">
                  <c:v>4.7694640159606934</c:v>
                </c:pt>
                <c:pt idx="73">
                  <c:v>5.5656599998474086</c:v>
                </c:pt>
                <c:pt idx="74">
                  <c:v>5.4958167076110795</c:v>
                </c:pt>
                <c:pt idx="75">
                  <c:v>2.5259099006652797</c:v>
                </c:pt>
                <c:pt idx="76">
                  <c:v>2.5892473757267002E-2</c:v>
                </c:pt>
                <c:pt idx="77">
                  <c:v>5.6698665618896396</c:v>
                </c:pt>
                <c:pt idx="78">
                  <c:v>7.4255895614623855</c:v>
                </c:pt>
                <c:pt idx="79">
                  <c:v>8.723767280578608</c:v>
                </c:pt>
                <c:pt idx="80">
                  <c:v>9.0411596298217685</c:v>
                </c:pt>
                <c:pt idx="81">
                  <c:v>7.9604740142822203</c:v>
                </c:pt>
                <c:pt idx="82">
                  <c:v>9.1032981872557919</c:v>
                </c:pt>
                <c:pt idx="83">
                  <c:v>8.7028989791870206</c:v>
                </c:pt>
                <c:pt idx="84">
                  <c:v>5.8457007408142001</c:v>
                </c:pt>
                <c:pt idx="85">
                  <c:v>2.1510651111602526</c:v>
                </c:pt>
                <c:pt idx="86">
                  <c:v>0.20951105654239785</c:v>
                </c:pt>
                <c:pt idx="87">
                  <c:v>1.0835348367690998</c:v>
                </c:pt>
                <c:pt idx="88">
                  <c:v>4.8478541374206445</c:v>
                </c:pt>
                <c:pt idx="89">
                  <c:v>7.30600786209106</c:v>
                </c:pt>
                <c:pt idx="90">
                  <c:v>6.8935527801513734</c:v>
                </c:pt>
                <c:pt idx="91">
                  <c:v>5.7638039588928196</c:v>
                </c:pt>
                <c:pt idx="92">
                  <c:v>2.6266446113586377</c:v>
                </c:pt>
                <c:pt idx="93">
                  <c:v>2.6538307666778658</c:v>
                </c:pt>
                <c:pt idx="94">
                  <c:v>2.0004978179931601</c:v>
                </c:pt>
                <c:pt idx="95">
                  <c:v>0.93946671485900757</c:v>
                </c:pt>
                <c:pt idx="96">
                  <c:v>2.8993799686431787</c:v>
                </c:pt>
                <c:pt idx="97">
                  <c:v>2.9285721778869602</c:v>
                </c:pt>
                <c:pt idx="98">
                  <c:v>1.5812356472015299</c:v>
                </c:pt>
                <c:pt idx="99">
                  <c:v>1.9604153633117729</c:v>
                </c:pt>
                <c:pt idx="100">
                  <c:v>5.2620863914489675</c:v>
                </c:pt>
                <c:pt idx="101">
                  <c:v>8.1327733993530185</c:v>
                </c:pt>
                <c:pt idx="102" formatCode="0.00E+00">
                  <c:v>10.045000076293899</c:v>
                </c:pt>
                <c:pt idx="103" formatCode="0.00E+00">
                  <c:v>11.259338378906257</c:v>
                </c:pt>
                <c:pt idx="104" formatCode="0.00E+00">
                  <c:v>9.7683725357055486</c:v>
                </c:pt>
                <c:pt idx="105" formatCode="0.00E+00">
                  <c:v>7.0937595367431596</c:v>
                </c:pt>
                <c:pt idx="106">
                  <c:v>4.6394476890563903</c:v>
                </c:pt>
                <c:pt idx="107">
                  <c:v>3.8019659519195477</c:v>
                </c:pt>
                <c:pt idx="108">
                  <c:v>0.28441065549850397</c:v>
                </c:pt>
                <c:pt idx="109">
                  <c:v>2.2574245929718115</c:v>
                </c:pt>
                <c:pt idx="110">
                  <c:v>4.9364619255066238</c:v>
                </c:pt>
                <c:pt idx="111">
                  <c:v>4.9354510307312003</c:v>
                </c:pt>
                <c:pt idx="112">
                  <c:v>5.7759466171264364</c:v>
                </c:pt>
                <c:pt idx="113">
                  <c:v>3.6048262119293315</c:v>
                </c:pt>
                <c:pt idx="114">
                  <c:v>2.2796311378478999</c:v>
                </c:pt>
                <c:pt idx="115">
                  <c:v>1.95173132419586</c:v>
                </c:pt>
                <c:pt idx="116">
                  <c:v>1.6990784406661901</c:v>
                </c:pt>
                <c:pt idx="117">
                  <c:v>5.2301216125488414</c:v>
                </c:pt>
                <c:pt idx="118">
                  <c:v>8.4630250930786097</c:v>
                </c:pt>
                <c:pt idx="119">
                  <c:v>11.257334709167402</c:v>
                </c:pt>
                <c:pt idx="120">
                  <c:v>13.516422271728526</c:v>
                </c:pt>
                <c:pt idx="121">
                  <c:v>15.193497657775804</c:v>
                </c:pt>
                <c:pt idx="122">
                  <c:v>10.985594749450655</c:v>
                </c:pt>
                <c:pt idx="123">
                  <c:v>1.04956722259521</c:v>
                </c:pt>
                <c:pt idx="124">
                  <c:v>14.199027061462401</c:v>
                </c:pt>
                <c:pt idx="125">
                  <c:v>12.9238891601562</c:v>
                </c:pt>
                <c:pt idx="126">
                  <c:v>10.6909265518188</c:v>
                </c:pt>
                <c:pt idx="127">
                  <c:v>7.6226954460143945</c:v>
                </c:pt>
                <c:pt idx="128">
                  <c:v>5.0994629859924654</c:v>
                </c:pt>
                <c:pt idx="129">
                  <c:v>4.9684071540832502</c:v>
                </c:pt>
                <c:pt idx="130">
                  <c:v>7.392451286315878</c:v>
                </c:pt>
                <c:pt idx="131">
                  <c:v>7.6996512413024885</c:v>
                </c:pt>
                <c:pt idx="132">
                  <c:v>2.9585678577423216</c:v>
                </c:pt>
                <c:pt idx="133">
                  <c:v>1.81710636615753</c:v>
                </c:pt>
                <c:pt idx="134">
                  <c:v>6.3787741661071697</c:v>
                </c:pt>
                <c:pt idx="135">
                  <c:v>10.366459846496561</c:v>
                </c:pt>
                <c:pt idx="136">
                  <c:v>13.616249084472598</c:v>
                </c:pt>
                <c:pt idx="137">
                  <c:v>16.02578926086407</c:v>
                </c:pt>
                <c:pt idx="138">
                  <c:v>18.139497756958111</c:v>
                </c:pt>
                <c:pt idx="139">
                  <c:v>19.5170288085937</c:v>
                </c:pt>
                <c:pt idx="140">
                  <c:v>20.190708160400298</c:v>
                </c:pt>
                <c:pt idx="141">
                  <c:v>20.230058670043899</c:v>
                </c:pt>
                <c:pt idx="142">
                  <c:v>19.7268371582031</c:v>
                </c:pt>
                <c:pt idx="143">
                  <c:v>18.788896560668803</c:v>
                </c:pt>
                <c:pt idx="144">
                  <c:v>15.9589233398437</c:v>
                </c:pt>
                <c:pt idx="145">
                  <c:v>11.380355834960957</c:v>
                </c:pt>
                <c:pt idx="146">
                  <c:v>5.2574028968811</c:v>
                </c:pt>
                <c:pt idx="147">
                  <c:v>4.1193976402282697</c:v>
                </c:pt>
                <c:pt idx="148">
                  <c:v>3.3949632644653298</c:v>
                </c:pt>
                <c:pt idx="149">
                  <c:v>3.0706372261047301</c:v>
                </c:pt>
                <c:pt idx="150">
                  <c:v>3.09447765350341</c:v>
                </c:pt>
                <c:pt idx="151">
                  <c:v>3.3889298439025812</c:v>
                </c:pt>
                <c:pt idx="152">
                  <c:v>3.85855507850646</c:v>
                </c:pt>
                <c:pt idx="153">
                  <c:v>4.4109516143798801</c:v>
                </c:pt>
                <c:pt idx="154">
                  <c:v>4.9546837806701918</c:v>
                </c:pt>
                <c:pt idx="155">
                  <c:v>5.4233369827270499</c:v>
                </c:pt>
                <c:pt idx="156" formatCode="0.00E+00">
                  <c:v>5.7650318145751855</c:v>
                </c:pt>
                <c:pt idx="157" formatCode="0.00E+00">
                  <c:v>5.9490637779236133</c:v>
                </c:pt>
                <c:pt idx="158" formatCode="0.00E+00">
                  <c:v>5.9640293121337802</c:v>
                </c:pt>
                <c:pt idx="159" formatCode="0.00E+00">
                  <c:v>5.8151268959045401</c:v>
                </c:pt>
                <c:pt idx="160" formatCode="0.00E+00">
                  <c:v>5.5199918746948198</c:v>
                </c:pt>
                <c:pt idx="161" formatCode="0.00E+00">
                  <c:v>5.1041936874389364</c:v>
                </c:pt>
                <c:pt idx="162">
                  <c:v>4.5990109443664355</c:v>
                </c:pt>
                <c:pt idx="163">
                  <c:v>4.0348305702209046</c:v>
                </c:pt>
                <c:pt idx="164">
                  <c:v>3.4404642581939715</c:v>
                </c:pt>
                <c:pt idx="165">
                  <c:v>2.8415124416351301</c:v>
                </c:pt>
                <c:pt idx="166">
                  <c:v>2.2598996162414502</c:v>
                </c:pt>
                <c:pt idx="167">
                  <c:v>1.7133871316909701</c:v>
                </c:pt>
                <c:pt idx="168">
                  <c:v>1.21617007255554</c:v>
                </c:pt>
                <c:pt idx="169">
                  <c:v>0.77889931201935469</c:v>
                </c:pt>
                <c:pt idx="170">
                  <c:v>0.40906158089637701</c:v>
                </c:pt>
                <c:pt idx="171">
                  <c:v>0.11169177293777451</c:v>
                </c:pt>
                <c:pt idx="172">
                  <c:v>0.11160080134868602</c:v>
                </c:pt>
                <c:pt idx="173">
                  <c:v>2.1011941432952801</c:v>
                </c:pt>
                <c:pt idx="174">
                  <c:v>5.8199796676635698</c:v>
                </c:pt>
                <c:pt idx="175">
                  <c:v>11.151451110839799</c:v>
                </c:pt>
                <c:pt idx="176">
                  <c:v>10.5532531738281</c:v>
                </c:pt>
                <c:pt idx="177">
                  <c:v>9.4715909957885707</c:v>
                </c:pt>
                <c:pt idx="178">
                  <c:v>7.9944963455200098</c:v>
                </c:pt>
                <c:pt idx="179">
                  <c:v>6.2358365058898899</c:v>
                </c:pt>
                <c:pt idx="180">
                  <c:v>4.3234114646911603</c:v>
                </c:pt>
                <c:pt idx="181">
                  <c:v>2.3874545097350999</c:v>
                </c:pt>
                <c:pt idx="182">
                  <c:v>0.54827946424484264</c:v>
                </c:pt>
                <c:pt idx="183">
                  <c:v>1.0924788713455269</c:v>
                </c:pt>
                <c:pt idx="184">
                  <c:v>2.4586086273193186</c:v>
                </c:pt>
                <c:pt idx="185">
                  <c:v>3.50226473808288</c:v>
                </c:pt>
                <c:pt idx="186">
                  <c:v>4.2038311958313193</c:v>
                </c:pt>
                <c:pt idx="187">
                  <c:v>4.5691971778869345</c:v>
                </c:pt>
                <c:pt idx="188">
                  <c:v>4.6252155303954412</c:v>
                </c:pt>
                <c:pt idx="189">
                  <c:v>4.4142093658447434</c:v>
                </c:pt>
                <c:pt idx="190">
                  <c:v>3.9882612228393612</c:v>
                </c:pt>
                <c:pt idx="191">
                  <c:v>3.40388751029968</c:v>
                </c:pt>
                <c:pt idx="192">
                  <c:v>2.7174589633941468</c:v>
                </c:pt>
                <c:pt idx="193">
                  <c:v>1.9813399314880364</c:v>
                </c:pt>
                <c:pt idx="194">
                  <c:v>1.2414948940277042</c:v>
                </c:pt>
                <c:pt idx="195">
                  <c:v>0.53532713651657482</c:v>
                </c:pt>
                <c:pt idx="196">
                  <c:v>3.788087368011495</c:v>
                </c:pt>
                <c:pt idx="197">
                  <c:v>11.6263675689697</c:v>
                </c:pt>
                <c:pt idx="198">
                  <c:v>22.7238445281982</c:v>
                </c:pt>
                <c:pt idx="199">
                  <c:v>21.971254348754801</c:v>
                </c:pt>
                <c:pt idx="200" formatCode="0.00E+00">
                  <c:v>20.247503280639492</c:v>
                </c:pt>
                <c:pt idx="201" formatCode="0.00E+00">
                  <c:v>17.714220046996999</c:v>
                </c:pt>
                <c:pt idx="202" formatCode="0.00E+00">
                  <c:v>14.590166091918899</c:v>
                </c:pt>
                <c:pt idx="203" formatCode="0.00E+00">
                  <c:v>11.13101196289049</c:v>
                </c:pt>
                <c:pt idx="204">
                  <c:v>7.6032986640930114</c:v>
                </c:pt>
                <c:pt idx="205">
                  <c:v>8.9057283401489205</c:v>
                </c:pt>
                <c:pt idx="206">
                  <c:v>15.170299530029276</c:v>
                </c:pt>
                <c:pt idx="207">
                  <c:v>26.293514251708803</c:v>
                </c:pt>
                <c:pt idx="208">
                  <c:v>23.410049438476499</c:v>
                </c:pt>
                <c:pt idx="209">
                  <c:v>20.3468723297119</c:v>
                </c:pt>
                <c:pt idx="210">
                  <c:v>17.389705657958899</c:v>
                </c:pt>
                <c:pt idx="211">
                  <c:v>14.853723526000955</c:v>
                </c:pt>
                <c:pt idx="212">
                  <c:v>13.063786506652853</c:v>
                </c:pt>
                <c:pt idx="213">
                  <c:v>12.331558227539</c:v>
                </c:pt>
                <c:pt idx="214">
                  <c:v>12.920400619506864</c:v>
                </c:pt>
                <c:pt idx="215">
                  <c:v>15.030190467834398</c:v>
                </c:pt>
                <c:pt idx="216">
                  <c:v>18.768959045410099</c:v>
                </c:pt>
                <c:pt idx="217" formatCode="0.00E+00">
                  <c:v>24.148424148559499</c:v>
                </c:pt>
                <c:pt idx="218" formatCode="0.00E+00">
                  <c:v>31.073446273803558</c:v>
                </c:pt>
                <c:pt idx="219" formatCode="0.00E+00">
                  <c:v>39.353759765624844</c:v>
                </c:pt>
                <c:pt idx="220" formatCode="0.00E+00">
                  <c:v>48.714988708496001</c:v>
                </c:pt>
                <c:pt idx="221" formatCode="0.00E+00">
                  <c:v>71.080894470214801</c:v>
                </c:pt>
                <c:pt idx="222" formatCode="0.00E+00">
                  <c:v>110.50115966796866</c:v>
                </c:pt>
                <c:pt idx="223">
                  <c:v>180.95741271972673</c:v>
                </c:pt>
                <c:pt idx="224">
                  <c:v>269.60494995117023</c:v>
                </c:pt>
                <c:pt idx="225">
                  <c:v>391.08718872070301</c:v>
                </c:pt>
                <c:pt idx="226">
                  <c:v>497.18621826171699</c:v>
                </c:pt>
                <c:pt idx="227">
                  <c:v>498.15301513671932</c:v>
                </c:pt>
                <c:pt idx="228">
                  <c:v>529.39691162109295</c:v>
                </c:pt>
                <c:pt idx="229">
                  <c:v>602.22595214843705</c:v>
                </c:pt>
                <c:pt idx="230">
                  <c:v>660.09918212890602</c:v>
                </c:pt>
                <c:pt idx="231">
                  <c:v>706.01232910156148</c:v>
                </c:pt>
                <c:pt idx="232">
                  <c:v>730.6533203125</c:v>
                </c:pt>
                <c:pt idx="233">
                  <c:v>714.97344970703352</c:v>
                </c:pt>
                <c:pt idx="234">
                  <c:v>710.51721191406148</c:v>
                </c:pt>
                <c:pt idx="235">
                  <c:v>697.28240966796852</c:v>
                </c:pt>
                <c:pt idx="236">
                  <c:v>689.47009277343705</c:v>
                </c:pt>
                <c:pt idx="237">
                  <c:v>611.67083740234352</c:v>
                </c:pt>
                <c:pt idx="238">
                  <c:v>619.34002685546227</c:v>
                </c:pt>
                <c:pt idx="239">
                  <c:v>666.731689453125</c:v>
                </c:pt>
                <c:pt idx="240">
                  <c:v>579.34613037109295</c:v>
                </c:pt>
                <c:pt idx="241">
                  <c:v>517.757568359375</c:v>
                </c:pt>
                <c:pt idx="242">
                  <c:v>425.13943481445432</c:v>
                </c:pt>
                <c:pt idx="243" formatCode="0.00E+00">
                  <c:v>390.87704467773432</c:v>
                </c:pt>
                <c:pt idx="244" formatCode="0.00E+00">
                  <c:v>337.6171875</c:v>
                </c:pt>
                <c:pt idx="245" formatCode="0.00E+00">
                  <c:v>322.28082275390602</c:v>
                </c:pt>
                <c:pt idx="246" formatCode="0.00E+00">
                  <c:v>236.90744018554673</c:v>
                </c:pt>
                <c:pt idx="247" formatCode="0.00E+00">
                  <c:v>95.112136840819915</c:v>
                </c:pt>
                <c:pt idx="248" formatCode="0.00E+00">
                  <c:v>24.526782989501733</c:v>
                </c:pt>
                <c:pt idx="249" formatCode="0.00E+00">
                  <c:v>43.265987396240199</c:v>
                </c:pt>
                <c:pt idx="250" formatCode="0.00E+00">
                  <c:v>76.227073669433594</c:v>
                </c:pt>
                <c:pt idx="251" formatCode="0.00E+00">
                  <c:v>165.41740417480398</c:v>
                </c:pt>
                <c:pt idx="252" formatCode="0.00E+00">
                  <c:v>257.46392822265523</c:v>
                </c:pt>
                <c:pt idx="253" formatCode="0.00E+00">
                  <c:v>318.31765747070301</c:v>
                </c:pt>
                <c:pt idx="254">
                  <c:v>314.79748535156205</c:v>
                </c:pt>
                <c:pt idx="255">
                  <c:v>318.06530761718699</c:v>
                </c:pt>
                <c:pt idx="256">
                  <c:v>202.01760864257798</c:v>
                </c:pt>
                <c:pt idx="257">
                  <c:v>44.782085418701101</c:v>
                </c:pt>
                <c:pt idx="258">
                  <c:v>2.77753281593322</c:v>
                </c:pt>
                <c:pt idx="259">
                  <c:v>14.248015403747429</c:v>
                </c:pt>
                <c:pt idx="260">
                  <c:v>110.42266082763598</c:v>
                </c:pt>
                <c:pt idx="261">
                  <c:v>229.46469116210801</c:v>
                </c:pt>
                <c:pt idx="262">
                  <c:v>355.70275878906205</c:v>
                </c:pt>
                <c:pt idx="263">
                  <c:v>475.34869384765602</c:v>
                </c:pt>
                <c:pt idx="264">
                  <c:v>582.05853271484295</c:v>
                </c:pt>
                <c:pt idx="265">
                  <c:v>667.57916259765852</c:v>
                </c:pt>
                <c:pt idx="266">
                  <c:v>728.31225585937239</c:v>
                </c:pt>
                <c:pt idx="267">
                  <c:v>762.57513427734864</c:v>
                </c:pt>
                <c:pt idx="268">
                  <c:v>782.88232421875</c:v>
                </c:pt>
                <c:pt idx="269">
                  <c:v>781.41137695312841</c:v>
                </c:pt>
                <c:pt idx="270">
                  <c:v>760.67535400390602</c:v>
                </c:pt>
                <c:pt idx="271">
                  <c:v>723.90283203125</c:v>
                </c:pt>
                <c:pt idx="272" formatCode="0.00E+00">
                  <c:v>674.80401611327773</c:v>
                </c:pt>
                <c:pt idx="273" formatCode="0.00E+00">
                  <c:v>617.10852050781352</c:v>
                </c:pt>
                <c:pt idx="274" formatCode="0.00E+00">
                  <c:v>554.402099609375</c:v>
                </c:pt>
                <c:pt idx="275" formatCode="0.00E+00">
                  <c:v>489.83874511718699</c:v>
                </c:pt>
                <c:pt idx="276">
                  <c:v>426.05249023437682</c:v>
                </c:pt>
                <c:pt idx="277">
                  <c:v>365.13265991210869</c:v>
                </c:pt>
                <c:pt idx="278">
                  <c:v>308.52755737304602</c:v>
                </c:pt>
                <c:pt idx="279">
                  <c:v>257.20724487304778</c:v>
                </c:pt>
                <c:pt idx="280">
                  <c:v>211.65158081054599</c:v>
                </c:pt>
                <c:pt idx="281">
                  <c:v>172.00503540039</c:v>
                </c:pt>
                <c:pt idx="282">
                  <c:v>138.10527038574199</c:v>
                </c:pt>
                <c:pt idx="283">
                  <c:v>109.611068725585</c:v>
                </c:pt>
                <c:pt idx="284">
                  <c:v>86.000923156738182</c:v>
                </c:pt>
                <c:pt idx="285">
                  <c:v>66.729499816893863</c:v>
                </c:pt>
                <c:pt idx="286">
                  <c:v>51.206623077392159</c:v>
                </c:pt>
                <c:pt idx="287">
                  <c:v>38.832080841064396</c:v>
                </c:pt>
                <c:pt idx="288">
                  <c:v>29.108484268188388</c:v>
                </c:pt>
                <c:pt idx="289">
                  <c:v>21.549001693725486</c:v>
                </c:pt>
                <c:pt idx="290">
                  <c:v>15.7451009750366</c:v>
                </c:pt>
                <c:pt idx="291">
                  <c:v>11.331456184387253</c:v>
                </c:pt>
                <c:pt idx="292">
                  <c:v>8.0017108917236293</c:v>
                </c:pt>
                <c:pt idx="293">
                  <c:v>5.5019679069518999</c:v>
                </c:pt>
                <c:pt idx="294">
                  <c:v>3.6277103424072434</c:v>
                </c:pt>
                <c:pt idx="295">
                  <c:v>2.2140612602233802</c:v>
                </c:pt>
                <c:pt idx="296">
                  <c:v>0.98713868856429998</c:v>
                </c:pt>
                <c:pt idx="297">
                  <c:v>0.15147417783737224</c:v>
                </c:pt>
                <c:pt idx="298">
                  <c:v>1.2644429206848165</c:v>
                </c:pt>
                <c:pt idx="299">
                  <c:v>1.80361056327819</c:v>
                </c:pt>
                <c:pt idx="300" formatCode="0.00E+00">
                  <c:v>2.2438881397247177</c:v>
                </c:pt>
                <c:pt idx="301" formatCode="0.00E+00">
                  <c:v>2.6179451942443777</c:v>
                </c:pt>
                <c:pt idx="302" formatCode="0.00E+00">
                  <c:v>2.9491052627563556</c:v>
                </c:pt>
                <c:pt idx="303" formatCode="0.00E+00">
                  <c:v>4.1350760459899885</c:v>
                </c:pt>
                <c:pt idx="304" formatCode="0.00E+00">
                  <c:v>6.1619095802307076</c:v>
                </c:pt>
                <c:pt idx="305">
                  <c:v>9.8518342971802593</c:v>
                </c:pt>
                <c:pt idx="306">
                  <c:v>11.549551963806101</c:v>
                </c:pt>
                <c:pt idx="307">
                  <c:v>13.7892503738403</c:v>
                </c:pt>
                <c:pt idx="308">
                  <c:v>12.960278511047306</c:v>
                </c:pt>
                <c:pt idx="309">
                  <c:v>11.696458816528374</c:v>
                </c:pt>
                <c:pt idx="310">
                  <c:v>10.065849304199277</c:v>
                </c:pt>
                <c:pt idx="311">
                  <c:v>13.452469825744711</c:v>
                </c:pt>
                <c:pt idx="312">
                  <c:v>23.303182601928686</c:v>
                </c:pt>
                <c:pt idx="313" formatCode="0.00E+00">
                  <c:v>42.1758003234863</c:v>
                </c:pt>
                <c:pt idx="314" formatCode="0.00E+00">
                  <c:v>48.249526977539013</c:v>
                </c:pt>
                <c:pt idx="315" formatCode="0.00E+00">
                  <c:v>51.033515930176222</c:v>
                </c:pt>
                <c:pt idx="316" formatCode="0.00E+00">
                  <c:v>43.481510162353494</c:v>
                </c:pt>
                <c:pt idx="317" formatCode="0.00E+00">
                  <c:v>34.403594970703097</c:v>
                </c:pt>
                <c:pt idx="318" formatCode="0.00E+00">
                  <c:v>24.361421585082986</c:v>
                </c:pt>
                <c:pt idx="319" formatCode="0.00E+00">
                  <c:v>13.957215309143002</c:v>
                </c:pt>
                <c:pt idx="320">
                  <c:v>3.7780578136443999</c:v>
                </c:pt>
                <c:pt idx="321">
                  <c:v>5.6540069580077601</c:v>
                </c:pt>
                <c:pt idx="322">
                  <c:v>13.920428276062006</c:v>
                </c:pt>
                <c:pt idx="323">
                  <c:v>20.729606628417887</c:v>
                </c:pt>
                <c:pt idx="324">
                  <c:v>25.924535751342699</c:v>
                </c:pt>
                <c:pt idx="325">
                  <c:v>29.475997924804631</c:v>
                </c:pt>
                <c:pt idx="326">
                  <c:v>31.464370727538999</c:v>
                </c:pt>
                <c:pt idx="327">
                  <c:v>32.054492950439396</c:v>
                </c:pt>
                <c:pt idx="328">
                  <c:v>31.466962814330877</c:v>
                </c:pt>
                <c:pt idx="329">
                  <c:v>29.950891494750898</c:v>
                </c:pt>
                <c:pt idx="330">
                  <c:v>27.759363174438388</c:v>
                </c:pt>
                <c:pt idx="331">
                  <c:v>25.130273818969702</c:v>
                </c:pt>
                <c:pt idx="332">
                  <c:v>22.273534774780096</c:v>
                </c:pt>
                <c:pt idx="333">
                  <c:v>19.362380981445185</c:v>
                </c:pt>
                <c:pt idx="334">
                  <c:v>16.5324611663818</c:v>
                </c:pt>
                <c:pt idx="335">
                  <c:v>13.879957199096626</c:v>
                </c:pt>
                <c:pt idx="336">
                  <c:v>11.469450950622553</c:v>
                </c:pt>
                <c:pt idx="337">
                  <c:v>9.33459377288818</c:v>
                </c:pt>
                <c:pt idx="338" formatCode="0.00E+00">
                  <c:v>7.4881172180175675</c:v>
                </c:pt>
                <c:pt idx="339" formatCode="0.00E+00">
                  <c:v>5.9238977432250897</c:v>
                </c:pt>
                <c:pt idx="340" formatCode="0.00E+00">
                  <c:v>4.6250624656677202</c:v>
                </c:pt>
                <c:pt idx="341" formatCode="0.00E+00">
                  <c:v>3.5634596347808767</c:v>
                </c:pt>
                <c:pt idx="342" formatCode="0.00E+00">
                  <c:v>2.7119624614715501</c:v>
                </c:pt>
                <c:pt idx="343">
                  <c:v>2.0348274707794101</c:v>
                </c:pt>
                <c:pt idx="344">
                  <c:v>1.5075403451919498</c:v>
                </c:pt>
                <c:pt idx="345">
                  <c:v>1.1014539003372101</c:v>
                </c:pt>
                <c:pt idx="346">
                  <c:v>0.79472422599792358</c:v>
                </c:pt>
                <c:pt idx="347" formatCode="0.00E+00">
                  <c:v>0.566192746162414</c:v>
                </c:pt>
                <c:pt idx="348" formatCode="0.00E+00">
                  <c:v>0.39822950959205877</c:v>
                </c:pt>
                <c:pt idx="349" formatCode="0.00E+00">
                  <c:v>0.27645468711853038</c:v>
                </c:pt>
                <c:pt idx="350" formatCode="0.00E+00">
                  <c:v>0.18936944007873618</c:v>
                </c:pt>
                <c:pt idx="351" formatCode="0.00E+00">
                  <c:v>0.127949178218841</c:v>
                </c:pt>
                <c:pt idx="352">
                  <c:v>8.5236079990864452E-2</c:v>
                </c:pt>
                <c:pt idx="353">
                  <c:v>5.5956814438104713E-2</c:v>
                </c:pt>
                <c:pt idx="354">
                  <c:v>3.6180801689624953E-2</c:v>
                </c:pt>
                <c:pt idx="355">
                  <c:v>2.302582934498764E-2</c:v>
                </c:pt>
                <c:pt idx="356">
                  <c:v>1.4412562362849698E-2</c:v>
                </c:pt>
                <c:pt idx="357">
                  <c:v>8.8651832193137499E-3</c:v>
                </c:pt>
                <c:pt idx="358">
                  <c:v>5.3534475155174724E-3</c:v>
                </c:pt>
                <c:pt idx="359">
                  <c:v>3.1702059786766802E-3</c:v>
                </c:pt>
                <c:pt idx="360">
                  <c:v>1.8385350704193176E-3</c:v>
                </c:pt>
                <c:pt idx="361">
                  <c:v>1.0425067739561241E-3</c:v>
                </c:pt>
                <c:pt idx="362" formatCode="0.00E+00">
                  <c:v>5.7687435764819329E-4</c:v>
                </c:pt>
                <c:pt idx="363" formatCode="0.00E+00">
                  <c:v>3.1066607334651004E-4</c:v>
                </c:pt>
                <c:pt idx="364" formatCode="0.00E+00">
                  <c:v>1.6231331392191388E-4</c:v>
                </c:pt>
                <c:pt idx="365" formatCode="0.00E+00">
                  <c:v>8.1833008152899336E-5</c:v>
                </c:pt>
                <c:pt idx="366" formatCode="0.00E+00">
                  <c:v>3.9506321627414152E-5</c:v>
                </c:pt>
                <c:pt idx="367" formatCode="0.00E+00">
                  <c:v>1.7920854588737884E-5</c:v>
                </c:pt>
                <c:pt idx="368" formatCode="0.00E+00">
                  <c:v>7.3406235969742633E-6</c:v>
                </c:pt>
                <c:pt idx="369" formatCode="0.00E+00">
                  <c:v>2.3646132376598012E-6</c:v>
                </c:pt>
                <c:pt idx="370" formatCode="0.00E+00">
                  <c:v>6.1490197822423229E-7</c:v>
                </c:pt>
                <c:pt idx="371">
                  <c:v>0</c:v>
                </c:pt>
                <c:pt idx="372">
                  <c:v>0</c:v>
                </c:pt>
                <c:pt idx="373" formatCode="0.00E+00">
                  <c:v>0</c:v>
                </c:pt>
                <c:pt idx="374" formatCode="0.00E+00">
                  <c:v>0</c:v>
                </c:pt>
                <c:pt idx="375" formatCode="0.00E+00">
                  <c:v>0</c:v>
                </c:pt>
                <c:pt idx="376" formatCode="0.00E+00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 formatCode="0.00E+00">
                  <c:v>0</c:v>
                </c:pt>
                <c:pt idx="393" formatCode="0.00E+00">
                  <c:v>0</c:v>
                </c:pt>
                <c:pt idx="394" formatCode="0.00E+00">
                  <c:v>0</c:v>
                </c:pt>
                <c:pt idx="395" formatCode="0.00E+00">
                  <c:v>0</c:v>
                </c:pt>
                <c:pt idx="396" formatCode="0.00E+00">
                  <c:v>0</c:v>
                </c:pt>
                <c:pt idx="397" formatCode="0.00E+00">
                  <c:v>0</c:v>
                </c:pt>
                <c:pt idx="398" formatCode="0.00E+00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 formatCode="0.00E+00">
                  <c:v>0</c:v>
                </c:pt>
                <c:pt idx="418" formatCode="0.00E+00">
                  <c:v>0</c:v>
                </c:pt>
                <c:pt idx="419" formatCode="0.00E+00">
                  <c:v>0</c:v>
                </c:pt>
                <c:pt idx="420" formatCode="0.00E+00">
                  <c:v>0</c:v>
                </c:pt>
                <c:pt idx="421" formatCode="0.00E+00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4537984"/>
        <c:axId val="113436352"/>
      </c:barChart>
      <c:catAx>
        <c:axId val="114537984"/>
        <c:scaling>
          <c:orientation val="minMax"/>
        </c:scaling>
        <c:delete val="1"/>
        <c:axPos val="b"/>
        <c:majorTickMark val="out"/>
        <c:minorTickMark val="none"/>
        <c:tickLblPos val="none"/>
        <c:crossAx val="113436352"/>
        <c:crosses val="autoZero"/>
        <c:auto val="1"/>
        <c:lblAlgn val="ctr"/>
        <c:lblOffset val="100"/>
        <c:tickLblSkip val="100"/>
        <c:tickMarkSkip val="10"/>
        <c:noMultiLvlLbl val="0"/>
      </c:catAx>
      <c:valAx>
        <c:axId val="113436352"/>
        <c:scaling>
          <c:orientation val="minMax"/>
          <c:max val="800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114537984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2629193-6460-4976-A08D-DB93FA7DFC12}" type="datetimeFigureOut">
              <a:rPr lang="en-US"/>
              <a:pPr>
                <a:defRPr/>
              </a:pPr>
              <a:t>2/5/2013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DF66F5A-98D4-43BC-9232-85F06082E9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3375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what we’re talking about today!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F66F5A-98D4-43BC-9232-85F06082E94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5461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E1358792-79D4-41AA-B5F6-678A14C1028B}" type="slidenum">
              <a:rPr lang="en-US" sz="1200"/>
              <a:pPr algn="r"/>
              <a:t>51</a:t>
            </a:fld>
            <a:endParaRPr lang="en-US" sz="1200"/>
          </a:p>
        </p:txBody>
      </p:sp>
      <p:sp>
        <p:nvSpPr>
          <p:cNvPr id="122883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/>
            <a:r>
              <a:rPr lang="en-US" dirty="0" smtClean="0">
                <a:latin typeface="Arial" charset="0"/>
                <a:ea typeface="ＭＳ Ｐゴシック" charset="-128"/>
              </a:rPr>
              <a:t>Past approaches do not work on Web</a:t>
            </a:r>
          </a:p>
          <a:p>
            <a:pPr marL="685800" lvl="1" indent="-228600" eaLnBrk="1" hangingPunct="1"/>
            <a:r>
              <a:rPr lang="en-US" dirty="0" smtClean="0">
                <a:latin typeface="Arial" charset="0"/>
                <a:ea typeface="ＭＳ Ｐゴシック" charset="-128"/>
              </a:rPr>
              <a:t>Hand-written extraction rules / data</a:t>
            </a:r>
            <a:br>
              <a:rPr lang="en-US" dirty="0" smtClean="0">
                <a:latin typeface="Arial" charset="0"/>
                <a:ea typeface="ＭＳ Ｐゴシック" charset="-128"/>
              </a:rPr>
            </a:br>
            <a:r>
              <a:rPr lang="en-US" dirty="0" smtClean="0">
                <a:latin typeface="Arial" charset="0"/>
                <a:ea typeface="ＭＳ Ｐゴシック" charset="-128"/>
              </a:rPr>
              <a:t>-- </a:t>
            </a:r>
            <a:r>
              <a:rPr lang="en-US" dirty="0" smtClean="0">
                <a:solidFill>
                  <a:schemeClr val="hlink"/>
                </a:solidFill>
                <a:latin typeface="Arial" charset="0"/>
                <a:ea typeface="ＭＳ Ｐゴシック" charset="-128"/>
              </a:rPr>
              <a:t>User effort cannot scale to sheer # of domains;</a:t>
            </a:r>
            <a:br>
              <a:rPr lang="en-US" dirty="0" smtClean="0">
                <a:solidFill>
                  <a:schemeClr val="hlink"/>
                </a:solidFill>
                <a:latin typeface="Arial" charset="0"/>
                <a:ea typeface="ＭＳ Ｐゴシック" charset="-128"/>
              </a:rPr>
            </a:br>
            <a:r>
              <a:rPr lang="en-US" dirty="0" smtClean="0">
                <a:solidFill>
                  <a:schemeClr val="hlink"/>
                </a:solidFill>
                <a:latin typeface="Arial" charset="0"/>
                <a:ea typeface="ＭＳ Ｐゴシック" charset="-128"/>
              </a:rPr>
              <a:t>    training data often tailored to one text genre</a:t>
            </a:r>
            <a:endParaRPr lang="en-US" dirty="0" smtClean="0">
              <a:latin typeface="Arial" charset="0"/>
              <a:ea typeface="ＭＳ Ｐゴシック" charset="-128"/>
            </a:endParaRPr>
          </a:p>
          <a:p>
            <a:pPr marL="685800" lvl="1" indent="-228600" eaLnBrk="1" hangingPunct="1"/>
            <a:r>
              <a:rPr lang="en-US" dirty="0" smtClean="0">
                <a:latin typeface="Arial" charset="0"/>
                <a:ea typeface="ＭＳ Ｐゴシック" charset="-128"/>
              </a:rPr>
              <a:t>Advance specification of interesting relations</a:t>
            </a:r>
            <a:br>
              <a:rPr lang="en-US" dirty="0" smtClean="0">
                <a:latin typeface="Arial" charset="0"/>
                <a:ea typeface="ＭＳ Ｐゴシック" charset="-128"/>
              </a:rPr>
            </a:br>
            <a:r>
              <a:rPr lang="en-US" dirty="0" smtClean="0">
                <a:latin typeface="Arial" charset="0"/>
                <a:ea typeface="ＭＳ Ｐゴシック" charset="-128"/>
              </a:rPr>
              <a:t>-- </a:t>
            </a:r>
            <a:r>
              <a:rPr lang="en-US" dirty="0" smtClean="0">
                <a:solidFill>
                  <a:schemeClr val="hlink"/>
                </a:solidFill>
                <a:latin typeface="Arial" charset="0"/>
                <a:ea typeface="ＭＳ Ｐゴシック" charset="-128"/>
              </a:rPr>
              <a:t>Target relations not known ahead of time</a:t>
            </a:r>
          </a:p>
          <a:p>
            <a:pPr marL="685800" lvl="1" indent="-228600" eaLnBrk="1" hangingPunct="1"/>
            <a:r>
              <a:rPr lang="en-US" dirty="0" smtClean="0">
                <a:latin typeface="Arial" charset="0"/>
                <a:ea typeface="ＭＳ Ｐゴシック" charset="-128"/>
              </a:rPr>
              <a:t>Full linguistic parse of text</a:t>
            </a:r>
            <a:br>
              <a:rPr lang="en-US" dirty="0" smtClean="0">
                <a:latin typeface="Arial" charset="0"/>
                <a:ea typeface="ＭＳ Ｐゴシック" charset="-128"/>
              </a:rPr>
            </a:br>
            <a:r>
              <a:rPr lang="en-US" dirty="0" smtClean="0">
                <a:latin typeface="Arial" charset="0"/>
                <a:ea typeface="ＭＳ Ｐゴシック" charset="-128"/>
              </a:rPr>
              <a:t>-- </a:t>
            </a:r>
            <a:r>
              <a:rPr lang="en-US" dirty="0" smtClean="0">
                <a:solidFill>
                  <a:schemeClr val="hlink"/>
                </a:solidFill>
                <a:latin typeface="Arial" charset="0"/>
                <a:ea typeface="ＭＳ Ｐゴシック" charset="-128"/>
              </a:rPr>
              <a:t>Such parsers are computationally expensive</a:t>
            </a:r>
          </a:p>
          <a:p>
            <a:pPr marL="228600" indent="-228600" eaLnBrk="1" hangingPunct="1"/>
            <a:endParaRPr lang="en-US" dirty="0" smtClean="0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Web page</a:t>
            </a:r>
            <a:r>
              <a:rPr lang="en-US" baseline="0" dirty="0" smtClean="0"/>
              <a:t> is full of boxes, boxes within boxes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F66F5A-98D4-43BC-9232-85F06082E946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089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Boxes can be rendered to a tree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F66F5A-98D4-43BC-9232-85F06082E946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8797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can generate lists by </a:t>
            </a:r>
            <a:r>
              <a:rPr lang="en-US" baseline="0" dirty="0" smtClean="0"/>
              <a:t>aligning boxes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F66F5A-98D4-43BC-9232-85F06082E946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3946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are different types of alignments</a:t>
            </a:r>
          </a:p>
          <a:p>
            <a:endParaRPr lang="en-US" dirty="0" smtClean="0"/>
          </a:p>
          <a:p>
            <a:r>
              <a:rPr lang="en-US" dirty="0" smtClean="0"/>
              <a:t>Vertical, horizontal,</a:t>
            </a:r>
            <a:r>
              <a:rPr lang="en-US" baseline="0" dirty="0" smtClean="0"/>
              <a:t> tiled</a:t>
            </a:r>
          </a:p>
          <a:p>
            <a:endParaRPr lang="en-US" baseline="0" dirty="0" smtClean="0"/>
          </a:p>
          <a:p>
            <a:r>
              <a:rPr lang="en-US" baseline="0" dirty="0" smtClean="0"/>
              <a:t>Above is output of our algorithm… colors denote lists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F66F5A-98D4-43BC-9232-85F06082E946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0573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Sometimes lists have attributes</a:t>
            </a:r>
          </a:p>
          <a:p>
            <a:endParaRPr lang="en-US" dirty="0" smtClean="0"/>
          </a:p>
          <a:p>
            <a:r>
              <a:rPr lang="en-US" dirty="0" smtClean="0"/>
              <a:t>3</a:t>
            </a:r>
            <a:r>
              <a:rPr lang="en-US" baseline="0" dirty="0" smtClean="0"/>
              <a:t> records with 6 attributes each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F66F5A-98D4-43BC-9232-85F06082E946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8129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have a REST service that generates </a:t>
            </a:r>
            <a:r>
              <a:rPr lang="en-US" baseline="0" dirty="0" err="1" smtClean="0"/>
              <a:t>json</a:t>
            </a:r>
            <a:r>
              <a:rPr lang="en-US" baseline="0" dirty="0" smtClean="0"/>
              <a:t> extraction of lists on a web page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F66F5A-98D4-43BC-9232-85F06082E946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7398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Ids for each attribute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F66F5A-98D4-43BC-9232-85F06082E946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5317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ids are aligned across records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F66F5A-98D4-43BC-9232-85F06082E946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2618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We’ve got to render the web page to do it right</a:t>
            </a:r>
          </a:p>
          <a:p>
            <a:r>
              <a:rPr lang="en-US" dirty="0" smtClean="0"/>
              <a:t>Independent, tag agnostic</a:t>
            </a:r>
          </a:p>
          <a:p>
            <a:r>
              <a:rPr lang="en-US" dirty="0" smtClean="0"/>
              <a:t>We get a database</a:t>
            </a:r>
            <a:r>
              <a:rPr lang="en-US" baseline="0" dirty="0" smtClean="0"/>
              <a:t> table from web page lists/tables/records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F66F5A-98D4-43BC-9232-85F06082E946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254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Earlier</a:t>
            </a:r>
            <a:r>
              <a:rPr lang="en-US" baseline="0" dirty="0" smtClean="0"/>
              <a:t> approaches looked for clues by looking at different types of html tags</a:t>
            </a:r>
            <a:br>
              <a:rPr lang="en-US" baseline="0" dirty="0" smtClean="0"/>
            </a:br>
            <a:r>
              <a:rPr lang="en-US" baseline="0" dirty="0" smtClean="0"/>
              <a:t>Modern web pages use CSS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F66F5A-98D4-43BC-9232-85F06082E946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521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101D2863-0932-4938-BF51-3279A2DE0EF4}" type="slidenum">
              <a:rPr lang="en-US" sz="1200"/>
              <a:pPr/>
              <a:t>90</a:t>
            </a:fld>
            <a:endParaRPr lang="en-US" sz="1200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ea typeface="ＭＳ Ｐゴシック" charset="-128"/>
              </a:rPr>
              <a:t>This unstructured page clearly contains a database.  Tuple-oriented, typed columns that represent attributes, and column labels </a:t>
            </a:r>
          </a:p>
          <a:p>
            <a:pPr eaLnBrk="1" hangingPunct="1"/>
            <a:endParaRPr lang="en-US" smtClean="0">
              <a:latin typeface="Arial" charset="0"/>
              <a:ea typeface="ＭＳ Ｐゴシック" charset="-128"/>
            </a:endParaRPr>
          </a:p>
          <a:p>
            <a:pPr eaLnBrk="1" hangingPunct="1"/>
            <a:r>
              <a:rPr lang="en-US" smtClean="0">
                <a:latin typeface="Arial" charset="0"/>
                <a:ea typeface="ＭＳ Ｐゴシック" charset="-128"/>
              </a:rPr>
              <a:t>It also contains tables that are not databases at all.</a:t>
            </a:r>
          </a:p>
          <a:p>
            <a:pPr eaLnBrk="1" hangingPunct="1"/>
            <a:endParaRPr lang="en-US" smtClean="0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3EDAE0F9-46CF-47F0-8FFE-35A0E8B91996}" type="slidenum">
              <a:rPr lang="en-US" sz="1200"/>
              <a:pPr/>
              <a:t>98</a:t>
            </a:fld>
            <a:endParaRPr lang="en-US" sz="1200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  <a:ea typeface="ＭＳ Ｐゴシック" charset="-128"/>
              </a:rPr>
              <a:t>How many databases can we find?</a:t>
            </a:r>
          </a:p>
          <a:p>
            <a:pPr eaLnBrk="1" hangingPunct="1"/>
            <a:r>
              <a:rPr lang="en-US" smtClean="0">
                <a:latin typeface="Arial" charset="0"/>
                <a:ea typeface="ＭＳ Ｐゴシック" charset="-128"/>
              </a:rPr>
              <a:t>A few things to note: single-tables only, we have a particular notion of </a:t>
            </a:r>
            <a:r>
              <a:rPr lang="ja-JP" altLang="en-US" smtClean="0">
                <a:latin typeface="Arial" charset="0"/>
                <a:ea typeface="ＭＳ Ｐゴシック" charset="-128"/>
              </a:rPr>
              <a:t>“</a:t>
            </a:r>
            <a:r>
              <a:rPr lang="en-US" altLang="ja-JP" smtClean="0">
                <a:latin typeface="Arial" charset="0"/>
                <a:ea typeface="ＭＳ Ｐゴシック" charset="-128"/>
              </a:rPr>
              <a:t>schema</a:t>
            </a:r>
            <a:r>
              <a:rPr lang="ja-JP" altLang="en-US" smtClean="0">
                <a:latin typeface="Arial" charset="0"/>
                <a:ea typeface="ＭＳ Ｐゴシック" charset="-128"/>
              </a:rPr>
              <a:t>”</a:t>
            </a:r>
            <a:r>
              <a:rPr lang="en-US" altLang="ja-JP" smtClean="0">
                <a:latin typeface="Arial" charset="0"/>
                <a:ea typeface="ＭＳ Ｐゴシック" charset="-128"/>
              </a:rPr>
              <a:t>, and it</a:t>
            </a:r>
            <a:r>
              <a:rPr lang="ja-JP" altLang="en-US" smtClean="0">
                <a:latin typeface="Arial" charset="0"/>
                <a:ea typeface="ＭＳ Ｐゴシック" charset="-128"/>
              </a:rPr>
              <a:t>’</a:t>
            </a:r>
            <a:r>
              <a:rPr lang="en-US" altLang="ja-JP" smtClean="0">
                <a:latin typeface="Arial" charset="0"/>
                <a:ea typeface="ＭＳ Ｐゴシック" charset="-128"/>
              </a:rPr>
              <a:t>s HUGE!</a:t>
            </a:r>
          </a:p>
          <a:p>
            <a:pPr eaLnBrk="1" hangingPunct="1"/>
            <a:endParaRPr lang="en-US" smtClean="0">
              <a:latin typeface="Arial" charset="0"/>
              <a:ea typeface="ＭＳ Ｐゴシック" charset="-128"/>
            </a:endParaRPr>
          </a:p>
          <a:p>
            <a:pPr eaLnBrk="1" hangingPunct="1"/>
            <a:r>
              <a:rPr lang="en-US" smtClean="0">
                <a:latin typeface="Arial" charset="0"/>
                <a:ea typeface="ＭＳ Ｐゴシック" charset="-128"/>
              </a:rPr>
              <a:t>This talk is about </a:t>
            </a:r>
            <a:r>
              <a:rPr lang="ja-JP" altLang="en-US" smtClean="0">
                <a:latin typeface="Arial" charset="0"/>
                <a:ea typeface="ＭＳ Ｐゴシック" charset="-128"/>
              </a:rPr>
              <a:t>“</a:t>
            </a:r>
            <a:r>
              <a:rPr lang="en-US" altLang="ja-JP" smtClean="0">
                <a:latin typeface="Arial" charset="0"/>
                <a:ea typeface="ＭＳ Ｐゴシック" charset="-128"/>
              </a:rPr>
              <a:t>WebTables</a:t>
            </a:r>
            <a:r>
              <a:rPr lang="ja-JP" altLang="en-US" smtClean="0">
                <a:latin typeface="Arial" charset="0"/>
                <a:ea typeface="ＭＳ Ｐゴシック" charset="-128"/>
              </a:rPr>
              <a:t>”</a:t>
            </a:r>
            <a:r>
              <a:rPr lang="en-US" altLang="ja-JP" smtClean="0">
                <a:latin typeface="Arial" charset="0"/>
                <a:ea typeface="ＭＳ Ｐゴシック" charset="-128"/>
              </a:rPr>
              <a:t> system</a:t>
            </a:r>
            <a:endParaRPr lang="en-US" smtClean="0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CD94D4B-DE25-4DFC-BDB4-3973A7952B13}" type="slidenum">
              <a:rPr lang="en-US" sz="1200"/>
              <a:pPr/>
              <a:t>100</a:t>
            </a:fld>
            <a:endParaRPr lang="en-US" sz="1200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228600" indent="-228600" eaLnBrk="1" hangingPunct="1"/>
            <a:r>
              <a:rPr lang="en-US" dirty="0" smtClean="0">
                <a:latin typeface="Arial" charset="0"/>
                <a:ea typeface="ＭＳ Ｐゴシック" charset="-128"/>
              </a:rPr>
              <a:t>Intuition is: If two attributes are synonymous, then we have a few observations:</a:t>
            </a:r>
          </a:p>
          <a:p>
            <a:pPr marL="228600" indent="-228600" eaLnBrk="1" hangingPunct="1">
              <a:buFontTx/>
              <a:buAutoNum type="alphaUcParenR"/>
            </a:pPr>
            <a:r>
              <a:rPr lang="en-US" dirty="0" smtClean="0">
                <a:latin typeface="Arial" charset="0"/>
                <a:ea typeface="ＭＳ Ｐゴシック" charset="-128"/>
              </a:rPr>
              <a:t> </a:t>
            </a:r>
            <a:r>
              <a:rPr lang="en-US" dirty="0" err="1" smtClean="0">
                <a:latin typeface="Arial" charset="0"/>
                <a:ea typeface="ＭＳ Ｐゴシック" charset="-128"/>
              </a:rPr>
              <a:t>Attrs</a:t>
            </a:r>
            <a:r>
              <a:rPr lang="en-US" dirty="0" smtClean="0">
                <a:latin typeface="Arial" charset="0"/>
                <a:ea typeface="ＭＳ Ｐゴシック" charset="-128"/>
              </a:rPr>
              <a:t> should not appear together in the same schema (</a:t>
            </a:r>
            <a:r>
              <a:rPr lang="en-US" dirty="0" err="1" smtClean="0">
                <a:latin typeface="Arial" charset="0"/>
                <a:ea typeface="ＭＳ Ｐゴシック" charset="-128"/>
              </a:rPr>
              <a:t>ie</a:t>
            </a:r>
            <a:r>
              <a:rPr lang="en-US" dirty="0" smtClean="0">
                <a:latin typeface="Arial" charset="0"/>
                <a:ea typeface="ＭＳ Ｐゴシック" charset="-128"/>
              </a:rPr>
              <a:t>, p(a, b) == 0)</a:t>
            </a:r>
          </a:p>
          <a:p>
            <a:pPr marL="228600" indent="-228600" eaLnBrk="1" hangingPunct="1">
              <a:buFontTx/>
              <a:buAutoNum type="alphaUcParenR"/>
            </a:pPr>
            <a:r>
              <a:rPr lang="en-US" dirty="0" smtClean="0">
                <a:latin typeface="Arial" charset="0"/>
                <a:ea typeface="ＭＳ Ｐゴシック" charset="-128"/>
              </a:rPr>
              <a:t> If p(a, b) == 0 when p(a)p(b) is large, then </a:t>
            </a:r>
            <a:r>
              <a:rPr lang="en-US" dirty="0" err="1" smtClean="0">
                <a:latin typeface="Arial" charset="0"/>
                <a:ea typeface="ＭＳ Ｐゴシック" charset="-128"/>
              </a:rPr>
              <a:t>syn</a:t>
            </a:r>
            <a:r>
              <a:rPr lang="en-US" dirty="0" smtClean="0">
                <a:latin typeface="Arial" charset="0"/>
                <a:ea typeface="ＭＳ Ｐゴシック" charset="-128"/>
              </a:rPr>
              <a:t>() score should be higher</a:t>
            </a:r>
          </a:p>
          <a:p>
            <a:pPr marL="228600" indent="-228600" eaLnBrk="1" hangingPunct="1">
              <a:buFontTx/>
              <a:buAutoNum type="alphaUcParenR"/>
            </a:pPr>
            <a:r>
              <a:rPr lang="en-US" dirty="0" smtClean="0">
                <a:latin typeface="Arial" charset="0"/>
                <a:ea typeface="ＭＳ Ｐゴシック" charset="-128"/>
              </a:rPr>
              <a:t> synonymous </a:t>
            </a:r>
            <a:r>
              <a:rPr lang="en-US" dirty="0" err="1" smtClean="0">
                <a:latin typeface="Arial" charset="0"/>
                <a:ea typeface="ＭＳ Ｐゴシック" charset="-128"/>
              </a:rPr>
              <a:t>attrs</a:t>
            </a:r>
            <a:r>
              <a:rPr lang="en-US" dirty="0" smtClean="0">
                <a:latin typeface="Arial" charset="0"/>
                <a:ea typeface="ＭＳ Ｐゴシック" charset="-128"/>
              </a:rPr>
              <a:t> a b should often appear in the same contexts.  I.e.,  p(z | a, C) ~= p(z | b, C)</a:t>
            </a:r>
          </a:p>
          <a:p>
            <a:pPr marL="228600" indent="-228600" eaLnBrk="1" hangingPunct="1"/>
            <a:r>
              <a:rPr lang="en-US" dirty="0" smtClean="0">
                <a:latin typeface="Arial" charset="0"/>
                <a:ea typeface="ＭＳ Ｐゴシック" charset="-128"/>
              </a:rPr>
              <a:t>If a, b always </a:t>
            </a:r>
            <a:r>
              <a:rPr lang="ja-JP" altLang="en-US" dirty="0" smtClean="0">
                <a:latin typeface="Arial" charset="0"/>
                <a:ea typeface="ＭＳ Ｐゴシック" charset="-128"/>
              </a:rPr>
              <a:t>“</a:t>
            </a:r>
            <a:r>
              <a:rPr lang="en-US" altLang="ja-JP" dirty="0" smtClean="0">
                <a:latin typeface="Arial" charset="0"/>
                <a:ea typeface="ＭＳ Ｐゴシック" charset="-128"/>
              </a:rPr>
              <a:t>replace</a:t>
            </a:r>
            <a:r>
              <a:rPr lang="ja-JP" altLang="en-US" dirty="0" smtClean="0">
                <a:latin typeface="Arial" charset="0"/>
                <a:ea typeface="ＭＳ Ｐゴシック" charset="-128"/>
              </a:rPr>
              <a:t>”</a:t>
            </a:r>
            <a:r>
              <a:rPr lang="en-US" altLang="ja-JP" dirty="0" smtClean="0">
                <a:latin typeface="Arial" charset="0"/>
                <a:ea typeface="ＭＳ Ｐゴシック" charset="-128"/>
              </a:rPr>
              <a:t> each other, then the denominator will be close to zero.</a:t>
            </a:r>
          </a:p>
          <a:p>
            <a:pPr marL="228600" indent="-228600" eaLnBrk="1" hangingPunct="1"/>
            <a:r>
              <a:rPr lang="en-US" dirty="0" smtClean="0">
                <a:latin typeface="Arial" charset="0"/>
                <a:ea typeface="ＭＳ Ｐゴシック" charset="-128"/>
              </a:rPr>
              <a:t>If they rarely </a:t>
            </a:r>
            <a:r>
              <a:rPr lang="ja-JP" altLang="en-US" dirty="0" smtClean="0">
                <a:latin typeface="Arial" charset="0"/>
                <a:ea typeface="ＭＳ Ｐゴシック" charset="-128"/>
              </a:rPr>
              <a:t>“</a:t>
            </a:r>
            <a:r>
              <a:rPr lang="en-US" altLang="ja-JP" dirty="0" smtClean="0">
                <a:latin typeface="Arial" charset="0"/>
                <a:ea typeface="ＭＳ Ｐゴシック" charset="-128"/>
              </a:rPr>
              <a:t>replace</a:t>
            </a:r>
            <a:r>
              <a:rPr lang="ja-JP" altLang="en-US" dirty="0" smtClean="0">
                <a:latin typeface="Arial" charset="0"/>
                <a:ea typeface="ＭＳ Ｐゴシック" charset="-128"/>
              </a:rPr>
              <a:t>”</a:t>
            </a:r>
            <a:r>
              <a:rPr lang="en-US" altLang="ja-JP" dirty="0" smtClean="0">
                <a:latin typeface="Arial" charset="0"/>
                <a:ea typeface="ＭＳ Ｐゴシック" charset="-128"/>
              </a:rPr>
              <a:t> each other (appearing with quite different contexts), then the denominator will be large.</a:t>
            </a:r>
            <a:endParaRPr lang="en-US" dirty="0" smtClean="0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Text To Tag</a:t>
            </a:r>
            <a:r>
              <a:rPr lang="en-US" baseline="0" dirty="0" smtClean="0"/>
              <a:t> Ratio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F66F5A-98D4-43BC-9232-85F06082E946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3830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61694E50-A230-4FE3-9EE5-2B99088F2B78}" type="slidenum">
              <a:rPr lang="en-US" sz="1200"/>
              <a:pPr/>
              <a:t>101</a:t>
            </a:fld>
            <a:endParaRPr lang="en-US" sz="1200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  <a:ea typeface="ＭＳ Ｐゴシック" charset="-128"/>
            </a:endParaRPr>
          </a:p>
        </p:txBody>
      </p:sp>
      <p:sp>
        <p:nvSpPr>
          <p:cNvPr id="1013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405BF53A-68CB-4D25-A71F-D344E3DCFCF4}" type="slidenum">
              <a:rPr lang="en-IN" sz="1200"/>
              <a:pPr/>
              <a:t>103</a:t>
            </a:fld>
            <a:endParaRPr lang="en-IN" sz="12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 we find entities of the same type?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F66F5A-98D4-43BC-9232-85F06082E946}" type="slidenum">
              <a:rPr lang="en-US" smtClean="0"/>
              <a:pPr>
                <a:defRPr/>
              </a:pPr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90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Sometimes lists have attributes</a:t>
            </a:r>
          </a:p>
          <a:p>
            <a:endParaRPr lang="en-US" dirty="0" smtClean="0"/>
          </a:p>
          <a:p>
            <a:r>
              <a:rPr lang="en-US" dirty="0" smtClean="0"/>
              <a:t>3</a:t>
            </a:r>
            <a:r>
              <a:rPr lang="en-US" baseline="0" dirty="0" smtClean="0"/>
              <a:t> records with 6 attributes each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F66F5A-98D4-43BC-9232-85F06082E946}" type="slidenum">
              <a:rPr lang="en-US" smtClean="0"/>
              <a:pPr>
                <a:defRPr/>
              </a:pPr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8129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can use link paths for record linkage.</a:t>
            </a:r>
          </a:p>
          <a:p>
            <a:endParaRPr lang="en-US" dirty="0" smtClean="0"/>
          </a:p>
          <a:p>
            <a:r>
              <a:rPr lang="en-US" dirty="0" smtClean="0"/>
              <a:t>We can match the anchor</a:t>
            </a:r>
            <a:r>
              <a:rPr lang="en-US" baseline="0" dirty="0" smtClean="0"/>
              <a:t> text with a tolerance \lambda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When lambda = 0 it is very strict… much match names exactly… lambda = 1 then it picks the closest record.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F66F5A-98D4-43BC-9232-85F06082E946}" type="slidenum">
              <a:rPr lang="en-US" smtClean="0"/>
              <a:pPr>
                <a:defRPr/>
              </a:pPr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246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Each line in a file</a:t>
            </a:r>
            <a:r>
              <a:rPr lang="en-US" baseline="0" dirty="0" smtClean="0"/>
              <a:t> gets a TTR score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F66F5A-98D4-43BC-9232-85F06082E946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357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Look for jumps in the TTR histogram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F66F5A-98D4-43BC-9232-85F06082E946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137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Plot the two </a:t>
            </a:r>
            <a:r>
              <a:rPr lang="en-US" dirty="0" err="1" smtClean="0"/>
              <a:t>histrograms</a:t>
            </a:r>
            <a:r>
              <a:rPr lang="en-US" dirty="0" smtClean="0"/>
              <a:t> (1) TTR (2) differential Histogram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F66F5A-98D4-43BC-9232-85F06082E946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140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 k=3,</a:t>
            </a:r>
            <a:r>
              <a:rPr lang="en-US" baseline="0" dirty="0" smtClean="0"/>
              <a:t> k(0) = (0,0)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F66F5A-98D4-43BC-9232-85F06082E946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6528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8A4578E5-75AF-41FD-872F-8BDE48AFB0C6}" type="slidenum">
              <a:rPr lang="en-US" sz="1200"/>
              <a:pPr algn="r"/>
              <a:t>47</a:t>
            </a:fld>
            <a:endParaRPr lang="en-US" sz="120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E1358792-79D4-41AA-B5F6-678A14C1028B}" type="slidenum">
              <a:rPr lang="en-US" sz="1200"/>
              <a:pPr algn="r"/>
              <a:t>50</a:t>
            </a:fld>
            <a:endParaRPr lang="en-US" sz="1200"/>
          </a:p>
        </p:txBody>
      </p:sp>
      <p:sp>
        <p:nvSpPr>
          <p:cNvPr id="122883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/>
            <a:r>
              <a:rPr lang="en-US" smtClean="0">
                <a:latin typeface="Arial" charset="0"/>
                <a:ea typeface="ＭＳ Ｐゴシック" charset="-128"/>
              </a:rPr>
              <a:t>Past approaches do not work on Web</a:t>
            </a:r>
          </a:p>
          <a:p>
            <a:pPr marL="685800" lvl="1" indent="-228600" eaLnBrk="1" hangingPunct="1"/>
            <a:r>
              <a:rPr lang="en-US" smtClean="0">
                <a:latin typeface="Arial" charset="0"/>
                <a:ea typeface="ＭＳ Ｐゴシック" charset="-128"/>
              </a:rPr>
              <a:t>Hand-written extraction rules / data</a:t>
            </a:r>
            <a:br>
              <a:rPr lang="en-US" smtClean="0">
                <a:latin typeface="Arial" charset="0"/>
                <a:ea typeface="ＭＳ Ｐゴシック" charset="-128"/>
              </a:rPr>
            </a:br>
            <a:r>
              <a:rPr lang="en-US" smtClean="0">
                <a:latin typeface="Arial" charset="0"/>
                <a:ea typeface="ＭＳ Ｐゴシック" charset="-128"/>
              </a:rPr>
              <a:t>-- </a:t>
            </a:r>
            <a:r>
              <a:rPr lang="en-US" smtClean="0">
                <a:solidFill>
                  <a:schemeClr val="hlink"/>
                </a:solidFill>
                <a:latin typeface="Arial" charset="0"/>
                <a:ea typeface="ＭＳ Ｐゴシック" charset="-128"/>
              </a:rPr>
              <a:t>User effort cannot scale to sheer # of domains;</a:t>
            </a:r>
            <a:br>
              <a:rPr lang="en-US" smtClean="0">
                <a:solidFill>
                  <a:schemeClr val="hlink"/>
                </a:solidFill>
                <a:latin typeface="Arial" charset="0"/>
                <a:ea typeface="ＭＳ Ｐゴシック" charset="-128"/>
              </a:rPr>
            </a:br>
            <a:r>
              <a:rPr lang="en-US" smtClean="0">
                <a:solidFill>
                  <a:schemeClr val="hlink"/>
                </a:solidFill>
                <a:latin typeface="Arial" charset="0"/>
                <a:ea typeface="ＭＳ Ｐゴシック" charset="-128"/>
              </a:rPr>
              <a:t>    training data often tailored to one text genre</a:t>
            </a:r>
            <a:endParaRPr lang="en-US" smtClean="0">
              <a:latin typeface="Arial" charset="0"/>
              <a:ea typeface="ＭＳ Ｐゴシック" charset="-128"/>
            </a:endParaRPr>
          </a:p>
          <a:p>
            <a:pPr marL="685800" lvl="1" indent="-228600" eaLnBrk="1" hangingPunct="1"/>
            <a:r>
              <a:rPr lang="en-US" smtClean="0">
                <a:latin typeface="Arial" charset="0"/>
                <a:ea typeface="ＭＳ Ｐゴシック" charset="-128"/>
              </a:rPr>
              <a:t>Advance specification of interesting relations</a:t>
            </a:r>
            <a:br>
              <a:rPr lang="en-US" smtClean="0">
                <a:latin typeface="Arial" charset="0"/>
                <a:ea typeface="ＭＳ Ｐゴシック" charset="-128"/>
              </a:rPr>
            </a:br>
            <a:r>
              <a:rPr lang="en-US" smtClean="0">
                <a:latin typeface="Arial" charset="0"/>
                <a:ea typeface="ＭＳ Ｐゴシック" charset="-128"/>
              </a:rPr>
              <a:t>-- </a:t>
            </a:r>
            <a:r>
              <a:rPr lang="en-US" smtClean="0">
                <a:solidFill>
                  <a:schemeClr val="hlink"/>
                </a:solidFill>
                <a:latin typeface="Arial" charset="0"/>
                <a:ea typeface="ＭＳ Ｐゴシック" charset="-128"/>
              </a:rPr>
              <a:t>Target relations not known ahead of time</a:t>
            </a:r>
          </a:p>
          <a:p>
            <a:pPr marL="685800" lvl="1" indent="-228600" eaLnBrk="1" hangingPunct="1"/>
            <a:r>
              <a:rPr lang="en-US" smtClean="0">
                <a:latin typeface="Arial" charset="0"/>
                <a:ea typeface="ＭＳ Ｐゴシック" charset="-128"/>
              </a:rPr>
              <a:t>Full linguistic parse of text</a:t>
            </a:r>
            <a:br>
              <a:rPr lang="en-US" smtClean="0">
                <a:latin typeface="Arial" charset="0"/>
                <a:ea typeface="ＭＳ Ｐゴシック" charset="-128"/>
              </a:rPr>
            </a:br>
            <a:r>
              <a:rPr lang="en-US" smtClean="0">
                <a:latin typeface="Arial" charset="0"/>
                <a:ea typeface="ＭＳ Ｐゴシック" charset="-128"/>
              </a:rPr>
              <a:t>-- </a:t>
            </a:r>
            <a:r>
              <a:rPr lang="en-US" smtClean="0">
                <a:solidFill>
                  <a:schemeClr val="hlink"/>
                </a:solidFill>
                <a:latin typeface="Arial" charset="0"/>
                <a:ea typeface="ＭＳ Ｐゴシック" charset="-128"/>
              </a:rPr>
              <a:t>Such parsers are computationally expensive</a:t>
            </a:r>
          </a:p>
          <a:p>
            <a:pPr marL="228600" indent="-228600" eaLnBrk="1" hangingPunct="1"/>
            <a:endParaRPr lang="en-US" smtClean="0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1470025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590800"/>
            <a:ext cx="6400800" cy="381000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371600" y="3505200"/>
            <a:ext cx="6400800" cy="533400"/>
          </a:xfrm>
        </p:spPr>
        <p:txBody>
          <a:bodyPr>
            <a:normAutofit/>
          </a:bodyPr>
          <a:lstStyle>
            <a:lvl1pPr algn="ctr">
              <a:buNone/>
              <a:defRPr sz="1400" i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1371600" y="4495800"/>
            <a:ext cx="6400800" cy="838200"/>
          </a:xfrm>
        </p:spPr>
        <p:txBody>
          <a:bodyPr>
            <a:normAutofit/>
          </a:bodyPr>
          <a:lstStyle>
            <a:lvl1pPr algn="ctr">
              <a:buNone/>
              <a:defRPr sz="20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273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563562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spcBef>
                <a:spcPts val="0"/>
              </a:spcBef>
              <a:buFont typeface="Calibri" pitchFamily="34" charset="0"/>
              <a:buChar char="›"/>
              <a:defRPr sz="2400">
                <a:solidFill>
                  <a:schemeClr val="tx2"/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939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563562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spcBef>
                <a:spcPts val="0"/>
              </a:spcBef>
              <a:buFont typeface="Calibri" pitchFamily="34" charset="0"/>
              <a:buChar char="›"/>
              <a:defRPr sz="2400">
                <a:solidFill>
                  <a:schemeClr val="tx2"/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818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FC9E672-2592-4878-BE45-0DB001A301D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940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FE23AD3-D0A1-470A-A669-B99B057C65D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463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Calibri" pitchFamily="34" charset="0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Calibri" pitchFamily="34" charset="0"/>
        <a:buChar char="›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Calibri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0.png"/><Relationship Id="rId5" Type="http://schemas.openxmlformats.org/officeDocument/2006/relationships/image" Target="../media/image740.png"/><Relationship Id="rId4" Type="http://schemas.openxmlformats.org/officeDocument/2006/relationships/image" Target="../media/image730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3.org/TR/DOM-Level-2-Core/glossary.html" TargetMode="External"/><Relationship Id="rId2" Type="http://schemas.openxmlformats.org/officeDocument/2006/relationships/hyperlink" Target="http://www.w3.org/TR/DOM-Level-2-Core/references.htm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emf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e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8600" y="1295400"/>
            <a:ext cx="8610600" cy="2079625"/>
          </a:xfrm>
        </p:spPr>
        <p:txBody>
          <a:bodyPr>
            <a:normAutofit fontScale="90000"/>
          </a:bodyPr>
          <a:lstStyle/>
          <a:p>
            <a:r>
              <a:rPr lang="en-US" sz="4900" dirty="0"/>
              <a:t>Exploring Structure and </a:t>
            </a:r>
            <a:r>
              <a:rPr lang="en-US" sz="4900" dirty="0" smtClean="0"/>
              <a:t/>
            </a:r>
            <a:br>
              <a:rPr lang="en-US" sz="4900" dirty="0" smtClean="0"/>
            </a:br>
            <a:r>
              <a:rPr lang="en-US" sz="4900" dirty="0" smtClean="0"/>
              <a:t>Content </a:t>
            </a:r>
            <a:r>
              <a:rPr lang="en-US" sz="4900" dirty="0"/>
              <a:t>on the </a:t>
            </a:r>
            <a:r>
              <a:rPr lang="en-US" sz="4900" dirty="0" smtClean="0"/>
              <a:t>Web </a:t>
            </a:r>
            <a:br>
              <a:rPr lang="en-US" sz="4900" dirty="0" smtClean="0"/>
            </a:br>
            <a:r>
              <a:rPr lang="en-US" dirty="0" smtClean="0"/>
              <a:t>Extraction </a:t>
            </a:r>
            <a:r>
              <a:rPr lang="en-US" dirty="0"/>
              <a:t>and Integration of the Semi-Structured </a:t>
            </a:r>
            <a:r>
              <a:rPr lang="en-US" dirty="0" smtClean="0"/>
              <a:t>Web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4038600"/>
            <a:ext cx="6400800" cy="1905000"/>
          </a:xfrm>
        </p:spPr>
        <p:txBody>
          <a:bodyPr/>
          <a:lstStyle/>
          <a:p>
            <a:r>
              <a:rPr lang="en-US" sz="2800" b="1" dirty="0" smtClean="0"/>
              <a:t>Tim Weninger</a:t>
            </a:r>
          </a:p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Department of Computer Science</a:t>
            </a:r>
          </a:p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University of Illinois Urbana-Champaign</a:t>
            </a:r>
          </a:p>
          <a:p>
            <a:r>
              <a:rPr lang="en-US" sz="2000" dirty="0" smtClean="0"/>
              <a:t>weninge1@illinois.edu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14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Databases and Schemas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Databases </a:t>
            </a:r>
            <a:r>
              <a:rPr lang="en-US" i="1" dirty="0" smtClean="0"/>
              <a:t>usually </a:t>
            </a:r>
            <a:r>
              <a:rPr lang="en-US" dirty="0" smtClean="0"/>
              <a:t>have a well defined schema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09800"/>
            <a:ext cx="877601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681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Synonym Discovery</a:t>
            </a:r>
          </a:p>
        </p:txBody>
      </p:sp>
      <p:sp>
        <p:nvSpPr>
          <p:cNvPr id="501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schema statistics to automatically compute attribute synonyms</a:t>
            </a:r>
          </a:p>
          <a:p>
            <a:pPr lvl="1"/>
            <a:r>
              <a:rPr lang="en-US" dirty="0" smtClean="0"/>
              <a:t>More complete than thesaurus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Given input “</a:t>
            </a:r>
            <a:r>
              <a:rPr lang="en-US" altLang="ja-JP" dirty="0" smtClean="0"/>
              <a:t>context” attribute set C: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 = all </a:t>
            </a:r>
            <a:r>
              <a:rPr lang="en-US" dirty="0" err="1" smtClean="0"/>
              <a:t>attrs</a:t>
            </a:r>
            <a:r>
              <a:rPr lang="en-US" dirty="0" smtClean="0"/>
              <a:t> that appear with C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 = all (</a:t>
            </a:r>
            <a:r>
              <a:rPr lang="en-US" dirty="0" err="1" smtClean="0"/>
              <a:t>a,b</a:t>
            </a:r>
            <a:r>
              <a:rPr lang="en-US" dirty="0" smtClean="0"/>
              <a:t>) where </a:t>
            </a:r>
            <a:r>
              <a:rPr lang="en-US" dirty="0" err="1" smtClean="0"/>
              <a:t>a</a:t>
            </a:r>
            <a:r>
              <a:rPr lang="en-US" dirty="0" err="1" smtClean="0">
                <a:sym typeface="Symbol" charset="2"/>
              </a:rPr>
              <a:t>A</a:t>
            </a:r>
            <a:r>
              <a:rPr lang="en-US" dirty="0" smtClean="0">
                <a:sym typeface="Symbol" charset="2"/>
              </a:rPr>
              <a:t>, </a:t>
            </a:r>
            <a:r>
              <a:rPr lang="en-US" dirty="0" err="1" smtClean="0">
                <a:sym typeface="Symbol" charset="2"/>
              </a:rPr>
              <a:t>bA</a:t>
            </a:r>
            <a:r>
              <a:rPr lang="en-US" dirty="0" smtClean="0">
                <a:sym typeface="Symbol" charset="2"/>
              </a:rPr>
              <a:t>, </a:t>
            </a:r>
            <a:r>
              <a:rPr lang="en-US" dirty="0" err="1" smtClean="0">
                <a:sym typeface="Symbol" charset="2"/>
              </a:rPr>
              <a:t>ab</a:t>
            </a:r>
            <a:endParaRPr lang="en-US" dirty="0" smtClean="0">
              <a:sym typeface="Symbol" charset="2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sym typeface="Symbol" charset="2"/>
              </a:rPr>
              <a:t>rm</a:t>
            </a:r>
            <a:r>
              <a:rPr lang="en-US" dirty="0" smtClean="0">
                <a:sym typeface="Symbol" charset="2"/>
              </a:rPr>
              <a:t> all (</a:t>
            </a:r>
            <a:r>
              <a:rPr lang="en-US" dirty="0" err="1" smtClean="0">
                <a:sym typeface="Symbol" charset="2"/>
              </a:rPr>
              <a:t>a,b</a:t>
            </a:r>
            <a:r>
              <a:rPr lang="en-US" dirty="0" smtClean="0">
                <a:sym typeface="Symbol" charset="2"/>
              </a:rPr>
              <a:t>) from P where p(</a:t>
            </a:r>
            <a:r>
              <a:rPr lang="en-US" dirty="0" err="1" smtClean="0">
                <a:sym typeface="Symbol" charset="2"/>
              </a:rPr>
              <a:t>a,b</a:t>
            </a:r>
            <a:r>
              <a:rPr lang="en-US" dirty="0" smtClean="0">
                <a:sym typeface="Symbol" charset="2"/>
              </a:rPr>
              <a:t>)&gt;0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For each remaining pair (</a:t>
            </a:r>
            <a:r>
              <a:rPr lang="en-US" dirty="0" err="1" smtClean="0"/>
              <a:t>a,b</a:t>
            </a:r>
            <a:r>
              <a:rPr lang="en-US" dirty="0" smtClean="0"/>
              <a:t>) compute: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50179" name="Picture 4" descr="synonymScoreF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500687"/>
            <a:ext cx="60960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Rectangle 5"/>
          <p:cNvSpPr>
            <a:spLocks noChangeArrowheads="1"/>
          </p:cNvSpPr>
          <p:nvPr/>
        </p:nvSpPr>
        <p:spPr bwMode="auto">
          <a:xfrm>
            <a:off x="381000" y="2667000"/>
            <a:ext cx="7848600" cy="3586162"/>
          </a:xfrm>
          <a:prstGeom prst="rect">
            <a:avLst/>
          </a:prstGeom>
          <a:solidFill>
            <a:schemeClr val="accent1">
              <a:alpha val="25098"/>
            </a:schemeClr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931732" y="6574741"/>
            <a:ext cx="22249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Slide courtesy </a:t>
            </a:r>
            <a:r>
              <a:rPr lang="en-US" sz="1200" dirty="0" err="1" smtClean="0"/>
              <a:t>Cafarella</a:t>
            </a:r>
            <a:r>
              <a:rPr lang="en-US" sz="1200" dirty="0" smtClean="0"/>
              <a:t> &amp; Halevy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4026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Synonym Discovery Examples</a:t>
            </a:r>
          </a:p>
        </p:txBody>
      </p:sp>
      <p:graphicFrame>
        <p:nvGraphicFramePr>
          <p:cNvPr id="231427" name="Group 3"/>
          <p:cNvGraphicFramePr>
            <a:graphicFrameLocks noGrp="1"/>
          </p:cNvGraphicFramePr>
          <p:nvPr/>
        </p:nvGraphicFramePr>
        <p:xfrm>
          <a:off x="304800" y="1524000"/>
          <a:ext cx="8686800" cy="609600"/>
        </p:xfrm>
        <a:graphic>
          <a:graphicData uri="http://schemas.openxmlformats.org/drawingml/2006/table">
            <a:tbl>
              <a:tblPr/>
              <a:tblGrid>
                <a:gridCol w="1670050"/>
                <a:gridCol w="7016750"/>
              </a:tblGrid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" charset="0"/>
                          <a:ea typeface="ＭＳ Ｐゴシック" charset="0"/>
                          <a:cs typeface="ＭＳ Ｐゴシック" charset="0"/>
                        </a:rPr>
                        <a:t>name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" charset="0"/>
                          <a:ea typeface="ＭＳ Ｐゴシック" charset="0"/>
                          <a:cs typeface="ＭＳ Ｐゴシック" charset="0"/>
                        </a:rPr>
                        <a:t>e-mail|email, phone|telephone, </a:t>
                      </a:r>
                      <a:b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" charset="0"/>
                          <a:ea typeface="ＭＳ Ｐゴシック" charset="0"/>
                          <a:cs typeface="ＭＳ Ｐゴシック" charset="0"/>
                        </a:rPr>
                      </a:b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" charset="0"/>
                          <a:ea typeface="ＭＳ Ｐゴシック" charset="0"/>
                          <a:cs typeface="ＭＳ Ｐゴシック" charset="0"/>
                        </a:rPr>
                        <a:t>e-mail_address|email_address, date|last_modified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31435" name="Group 11"/>
          <p:cNvGraphicFramePr>
            <a:graphicFrameLocks noGrp="1"/>
          </p:cNvGraphicFramePr>
          <p:nvPr/>
        </p:nvGraphicFramePr>
        <p:xfrm>
          <a:off x="304800" y="2133600"/>
          <a:ext cx="8686800" cy="609600"/>
        </p:xfrm>
        <a:graphic>
          <a:graphicData uri="http://schemas.openxmlformats.org/drawingml/2006/table">
            <a:tbl>
              <a:tblPr/>
              <a:tblGrid>
                <a:gridCol w="1670050"/>
                <a:gridCol w="7016750"/>
              </a:tblGrid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" charset="0"/>
                          <a:ea typeface="ＭＳ Ｐゴシック" charset="0"/>
                          <a:cs typeface="ＭＳ Ｐゴシック" charset="0"/>
                        </a:rPr>
                        <a:t>instructor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" charset="0"/>
                          <a:ea typeface="ＭＳ Ｐゴシック" charset="0"/>
                          <a:cs typeface="ＭＳ Ｐゴシック" charset="0"/>
                        </a:rPr>
                        <a:t>course-title|title, day|days, course|course-#,</a:t>
                      </a:r>
                      <a:b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" charset="0"/>
                          <a:ea typeface="ＭＳ Ｐゴシック" charset="0"/>
                          <a:cs typeface="ＭＳ Ｐゴシック" charset="0"/>
                        </a:rPr>
                      </a:b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" charset="0"/>
                          <a:ea typeface="ＭＳ Ｐゴシック" charset="0"/>
                          <a:cs typeface="ＭＳ Ｐゴシック" charset="0"/>
                        </a:rPr>
                        <a:t>course-name|course-title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31443" name="Group 19"/>
          <p:cNvGraphicFramePr>
            <a:graphicFrameLocks noGrp="1"/>
          </p:cNvGraphicFramePr>
          <p:nvPr/>
        </p:nvGraphicFramePr>
        <p:xfrm>
          <a:off x="304800" y="2743200"/>
          <a:ext cx="8686800" cy="609600"/>
        </p:xfrm>
        <a:graphic>
          <a:graphicData uri="http://schemas.openxmlformats.org/drawingml/2006/table">
            <a:tbl>
              <a:tblPr/>
              <a:tblGrid>
                <a:gridCol w="1670050"/>
                <a:gridCol w="7016750"/>
              </a:tblGrid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" charset="0"/>
                          <a:ea typeface="ＭＳ Ｐゴシック" charset="0"/>
                          <a:cs typeface="ＭＳ Ｐゴシック" charset="0"/>
                        </a:rPr>
                        <a:t>elected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" charset="0"/>
                          <a:ea typeface="ＭＳ Ｐゴシック" charset="0"/>
                          <a:cs typeface="ＭＳ Ｐゴシック" charset="0"/>
                        </a:rPr>
                        <a:t>candidate|name, presiding-officer|speaker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31451" name="Group 27"/>
          <p:cNvGraphicFramePr>
            <a:graphicFrameLocks noGrp="1"/>
          </p:cNvGraphicFramePr>
          <p:nvPr/>
        </p:nvGraphicFramePr>
        <p:xfrm>
          <a:off x="304800" y="3352800"/>
          <a:ext cx="8686800" cy="609600"/>
        </p:xfrm>
        <a:graphic>
          <a:graphicData uri="http://schemas.openxmlformats.org/drawingml/2006/table">
            <a:tbl>
              <a:tblPr/>
              <a:tblGrid>
                <a:gridCol w="1670050"/>
                <a:gridCol w="7016750"/>
              </a:tblGrid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" charset="0"/>
                          <a:ea typeface="ＭＳ Ｐゴシック" charset="0"/>
                          <a:cs typeface="ＭＳ Ｐゴシック" charset="0"/>
                        </a:rPr>
                        <a:t>ab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" charset="0"/>
                          <a:ea typeface="ＭＳ Ｐゴシック" charset="0"/>
                          <a:cs typeface="ＭＳ Ｐゴシック" charset="0"/>
                        </a:rPr>
                        <a:t>k|so, h|hits, avg|ba, name|player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31459" name="Group 35"/>
          <p:cNvGraphicFramePr>
            <a:graphicFrameLocks noGrp="1"/>
          </p:cNvGraphicFramePr>
          <p:nvPr/>
        </p:nvGraphicFramePr>
        <p:xfrm>
          <a:off x="304800" y="3962400"/>
          <a:ext cx="8686800" cy="609600"/>
        </p:xfrm>
        <a:graphic>
          <a:graphicData uri="http://schemas.openxmlformats.org/drawingml/2006/table">
            <a:tbl>
              <a:tblPr/>
              <a:tblGrid>
                <a:gridCol w="1670050"/>
                <a:gridCol w="7016750"/>
              </a:tblGrid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" charset="0"/>
                          <a:ea typeface="ＭＳ Ｐゴシック" charset="0"/>
                          <a:cs typeface="ＭＳ Ｐゴシック" charset="0"/>
                        </a:rPr>
                        <a:t>sqft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" charset="0"/>
                          <a:ea typeface="ＭＳ Ｐゴシック" charset="0"/>
                          <a:cs typeface="ＭＳ Ｐゴシック" charset="0"/>
                        </a:rPr>
                        <a:t>bath|baths, list|list-price, bed|beds, price|rent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6931732" y="6574741"/>
            <a:ext cx="22249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Slide courtesy </a:t>
            </a:r>
            <a:r>
              <a:rPr lang="en-US" sz="1200" dirty="0" err="1" smtClean="0"/>
              <a:t>Cafarella</a:t>
            </a:r>
            <a:r>
              <a:rPr lang="en-US" sz="1200" dirty="0" smtClean="0"/>
              <a:t> &amp; Halevy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6262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More Work on </a:t>
            </a:r>
            <a:r>
              <a:rPr lang="en-US" dirty="0" err="1" smtClean="0"/>
              <a:t>WebTables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Annotate the data in </a:t>
            </a:r>
            <a:r>
              <a:rPr lang="en-US" dirty="0" err="1" smtClean="0"/>
              <a:t>WebTables</a:t>
            </a:r>
            <a:r>
              <a:rPr lang="en-US" dirty="0" smtClean="0"/>
              <a:t> with ontology information extracted earlier</a:t>
            </a:r>
            <a:endParaRPr lang="en-US" dirty="0"/>
          </a:p>
        </p:txBody>
      </p:sp>
      <p:sp>
        <p:nvSpPr>
          <p:cNvPr id="4" name="Rectangle 67"/>
          <p:cNvSpPr>
            <a:spLocks noChangeArrowheads="1"/>
          </p:cNvSpPr>
          <p:nvPr/>
        </p:nvSpPr>
        <p:spPr bwMode="auto">
          <a:xfrm>
            <a:off x="4235450" y="2751138"/>
            <a:ext cx="4908550" cy="468312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 anchor="ctr"/>
          <a:lstStyle/>
          <a:p>
            <a:endParaRPr lang="en-US" sz="4000"/>
          </a:p>
        </p:txBody>
      </p:sp>
      <p:sp>
        <p:nvSpPr>
          <p:cNvPr id="5" name="AutoShape 5"/>
          <p:cNvSpPr>
            <a:spLocks noChangeAspect="1" noChangeArrowheads="1"/>
          </p:cNvSpPr>
          <p:nvPr/>
        </p:nvSpPr>
        <p:spPr bwMode="auto">
          <a:xfrm>
            <a:off x="165100" y="2751138"/>
            <a:ext cx="3863975" cy="2808287"/>
          </a:xfrm>
          <a:prstGeom prst="roundRect">
            <a:avLst>
              <a:gd name="adj" fmla="val 5810"/>
            </a:avLst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2945" tIns="41473" rIns="82945" bIns="41473" anchor="ctr"/>
          <a:lstStyle/>
          <a:p>
            <a:endParaRPr lang="en-US" sz="4000"/>
          </a:p>
        </p:txBody>
      </p:sp>
      <p:sp>
        <p:nvSpPr>
          <p:cNvPr id="6" name="AutoShape 6"/>
          <p:cNvSpPr>
            <a:spLocks noChangeAspect="1" noChangeArrowheads="1"/>
          </p:cNvSpPr>
          <p:nvPr/>
        </p:nvSpPr>
        <p:spPr bwMode="auto">
          <a:xfrm flipV="1">
            <a:off x="479425" y="3902075"/>
            <a:ext cx="3235325" cy="541338"/>
          </a:xfrm>
          <a:custGeom>
            <a:avLst/>
            <a:gdLst>
              <a:gd name="T0" fmla="*/ 2861026 w 21600"/>
              <a:gd name="T1" fmla="*/ 270472 h 21600"/>
              <a:gd name="T2" fmla="*/ 1617499 w 21600"/>
              <a:gd name="T3" fmla="*/ 540944 h 21600"/>
              <a:gd name="T4" fmla="*/ 373972 w 21600"/>
              <a:gd name="T5" fmla="*/ 270472 h 21600"/>
              <a:gd name="T6" fmla="*/ 1617499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297 w 21600"/>
              <a:gd name="T13" fmla="*/ 4297 h 21600"/>
              <a:gd name="T14" fmla="*/ 17303 w 21600"/>
              <a:gd name="T15" fmla="*/ 1730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4993" y="21600"/>
                </a:lnTo>
                <a:lnTo>
                  <a:pt x="16607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99FF"/>
              </a:gs>
            </a:gsLst>
            <a:lin ang="5400000" scaled="1"/>
          </a:gradFill>
          <a:ln w="9525">
            <a:solidFill>
              <a:srgbClr val="DDDDDD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7" name="AutoShape 7"/>
          <p:cNvSpPr>
            <a:spLocks noChangeAspect="1" noChangeArrowheads="1"/>
          </p:cNvSpPr>
          <p:nvPr/>
        </p:nvSpPr>
        <p:spPr bwMode="auto">
          <a:xfrm flipV="1">
            <a:off x="1230313" y="2986088"/>
            <a:ext cx="1733550" cy="915987"/>
          </a:xfrm>
          <a:custGeom>
            <a:avLst/>
            <a:gdLst>
              <a:gd name="T0" fmla="*/ 1448659 w 21600"/>
              <a:gd name="T1" fmla="*/ 458098 h 21600"/>
              <a:gd name="T2" fmla="*/ 866740 w 21600"/>
              <a:gd name="T3" fmla="*/ 916196 h 21600"/>
              <a:gd name="T4" fmla="*/ 284820 w 21600"/>
              <a:gd name="T5" fmla="*/ 458098 h 21600"/>
              <a:gd name="T6" fmla="*/ 86674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5349 w 21600"/>
              <a:gd name="T13" fmla="*/ 5349 h 21600"/>
              <a:gd name="T14" fmla="*/ 16251 w 21600"/>
              <a:gd name="T15" fmla="*/ 1625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7097" y="21600"/>
                </a:lnTo>
                <a:lnTo>
                  <a:pt x="14503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99CCFF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DDDDDD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8" name="AutoShape 8"/>
          <p:cNvSpPr>
            <a:spLocks noChangeAspect="1" noChangeArrowheads="1"/>
          </p:cNvSpPr>
          <p:nvPr/>
        </p:nvSpPr>
        <p:spPr bwMode="auto">
          <a:xfrm>
            <a:off x="2078038" y="3746500"/>
            <a:ext cx="682625" cy="23018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3786188"/>
            <a:r>
              <a:rPr lang="en-US" sz="1300"/>
              <a:t>Physicist</a:t>
            </a:r>
          </a:p>
        </p:txBody>
      </p:sp>
      <p:sp>
        <p:nvSpPr>
          <p:cNvPr id="9" name="AutoShape 9"/>
          <p:cNvSpPr>
            <a:spLocks noChangeAspect="1" noChangeArrowheads="1"/>
          </p:cNvSpPr>
          <p:nvPr/>
        </p:nvSpPr>
        <p:spPr bwMode="auto">
          <a:xfrm>
            <a:off x="1935163" y="3354388"/>
            <a:ext cx="555625" cy="2301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3786188"/>
            <a:r>
              <a:rPr lang="en-US" sz="1300"/>
              <a:t>Person</a:t>
            </a:r>
          </a:p>
        </p:txBody>
      </p:sp>
      <p:sp>
        <p:nvSpPr>
          <p:cNvPr id="10" name="AutoShape 11"/>
          <p:cNvSpPr>
            <a:spLocks noChangeAspect="1" noChangeArrowheads="1"/>
          </p:cNvSpPr>
          <p:nvPr/>
        </p:nvSpPr>
        <p:spPr bwMode="auto">
          <a:xfrm>
            <a:off x="1949450" y="2863850"/>
            <a:ext cx="444500" cy="230188"/>
          </a:xfrm>
          <a:prstGeom prst="roundRect">
            <a:avLst>
              <a:gd name="adj" fmla="val 16667"/>
            </a:avLst>
          </a:prstGeom>
          <a:solidFill>
            <a:srgbClr val="66CCFF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3786188"/>
            <a:r>
              <a:rPr lang="en-US" sz="1300"/>
              <a:t>Entity</a:t>
            </a:r>
          </a:p>
        </p:txBody>
      </p:sp>
      <p:cxnSp>
        <p:nvCxnSpPr>
          <p:cNvPr id="11" name="AutoShape 13"/>
          <p:cNvCxnSpPr>
            <a:cxnSpLocks noChangeAspect="1" noChangeShapeType="1"/>
            <a:stCxn id="10" idx="2"/>
            <a:endCxn id="9" idx="0"/>
          </p:cNvCxnSpPr>
          <p:nvPr/>
        </p:nvCxnSpPr>
        <p:spPr bwMode="auto">
          <a:xfrm>
            <a:off x="2171700" y="3094038"/>
            <a:ext cx="41275" cy="2603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AutoShape 14"/>
          <p:cNvCxnSpPr>
            <a:cxnSpLocks noChangeAspect="1" noChangeShapeType="1"/>
            <a:stCxn id="9" idx="2"/>
            <a:endCxn id="8" idx="0"/>
          </p:cNvCxnSpPr>
          <p:nvPr/>
        </p:nvCxnSpPr>
        <p:spPr bwMode="auto">
          <a:xfrm>
            <a:off x="2212975" y="3584575"/>
            <a:ext cx="206375" cy="1619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AutoShape 15"/>
          <p:cNvCxnSpPr>
            <a:cxnSpLocks noChangeAspect="1" noChangeShapeType="1"/>
            <a:stCxn id="8" idx="2"/>
            <a:endCxn id="19" idx="0"/>
          </p:cNvCxnSpPr>
          <p:nvPr/>
        </p:nvCxnSpPr>
        <p:spPr bwMode="auto">
          <a:xfrm>
            <a:off x="2419350" y="3976688"/>
            <a:ext cx="860425" cy="252412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Text Box 16"/>
          <p:cNvSpPr txBox="1">
            <a:spLocks noChangeAspect="1" noChangeArrowheads="1"/>
          </p:cNvSpPr>
          <p:nvPr/>
        </p:nvSpPr>
        <p:spPr bwMode="auto">
          <a:xfrm>
            <a:off x="2659063" y="2868613"/>
            <a:ext cx="679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37861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37861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37861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37861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37861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3786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3786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3786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3786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1300">
                <a:solidFill>
                  <a:schemeClr val="bg2"/>
                </a:solidFill>
              </a:rPr>
              <a:t>Type</a:t>
            </a:r>
            <a:br>
              <a:rPr lang="en-US" sz="1300">
                <a:solidFill>
                  <a:schemeClr val="bg2"/>
                </a:solidFill>
              </a:rPr>
            </a:br>
            <a:r>
              <a:rPr lang="en-US" sz="1300">
                <a:solidFill>
                  <a:schemeClr val="bg2"/>
                </a:solidFill>
              </a:rPr>
              <a:t>hierarchy</a:t>
            </a:r>
          </a:p>
        </p:txBody>
      </p:sp>
      <p:sp>
        <p:nvSpPr>
          <p:cNvPr id="15" name="AutoShape 17"/>
          <p:cNvSpPr>
            <a:spLocks noChangeAspect="1" noChangeArrowheads="1"/>
          </p:cNvSpPr>
          <p:nvPr/>
        </p:nvSpPr>
        <p:spPr bwMode="auto">
          <a:xfrm flipV="1">
            <a:off x="244475" y="4443413"/>
            <a:ext cx="3703638" cy="765175"/>
          </a:xfrm>
          <a:custGeom>
            <a:avLst/>
            <a:gdLst>
              <a:gd name="T0" fmla="*/ 3586449 w 21600"/>
              <a:gd name="T1" fmla="*/ 382560 h 21600"/>
              <a:gd name="T2" fmla="*/ 1851956 w 21600"/>
              <a:gd name="T3" fmla="*/ 765120 h 21600"/>
              <a:gd name="T4" fmla="*/ 117462 w 21600"/>
              <a:gd name="T5" fmla="*/ 382560 h 21600"/>
              <a:gd name="T6" fmla="*/ 185195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485 w 21600"/>
              <a:gd name="T13" fmla="*/ 2485 h 21600"/>
              <a:gd name="T14" fmla="*/ 19115 w 21600"/>
              <a:gd name="T15" fmla="*/ 1911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369" y="21600"/>
                </a:lnTo>
                <a:lnTo>
                  <a:pt x="2023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808000"/>
              </a:gs>
              <a:gs pos="100000">
                <a:srgbClr val="CCFF99"/>
              </a:gs>
            </a:gsLst>
            <a:lin ang="5400000" scaled="1"/>
          </a:gradFill>
          <a:ln w="9525">
            <a:solidFill>
              <a:srgbClr val="DDDDDD"/>
            </a:solidFill>
            <a:miter lim="800000"/>
            <a:headEnd/>
            <a:tailEnd/>
          </a:ln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6" name="Text Box 18"/>
          <p:cNvSpPr txBox="1">
            <a:spLocks noChangeAspect="1" noChangeArrowheads="1"/>
          </p:cNvSpPr>
          <p:nvPr/>
        </p:nvSpPr>
        <p:spPr bwMode="auto">
          <a:xfrm>
            <a:off x="1903413" y="4243388"/>
            <a:ext cx="541337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37861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37861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37861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37861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37861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3786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3786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3786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3786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1300">
                <a:solidFill>
                  <a:schemeClr val="bg2"/>
                </a:solidFill>
              </a:rPr>
              <a:t>Entities</a:t>
            </a:r>
          </a:p>
        </p:txBody>
      </p:sp>
      <p:sp>
        <p:nvSpPr>
          <p:cNvPr id="17" name="Text Box 19"/>
          <p:cNvSpPr txBox="1">
            <a:spLocks noChangeAspect="1" noChangeArrowheads="1"/>
          </p:cNvSpPr>
          <p:nvPr/>
        </p:nvSpPr>
        <p:spPr bwMode="auto">
          <a:xfrm>
            <a:off x="2619375" y="5349875"/>
            <a:ext cx="604838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37861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37861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37861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37861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37861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3786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3786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3786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3786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1300" b="1"/>
              <a:t>Catalog</a:t>
            </a:r>
          </a:p>
        </p:txBody>
      </p:sp>
      <p:sp>
        <p:nvSpPr>
          <p:cNvPr id="18" name="AutoShape 20"/>
          <p:cNvSpPr>
            <a:spLocks noChangeAspect="1" noChangeArrowheads="1"/>
          </p:cNvSpPr>
          <p:nvPr/>
        </p:nvSpPr>
        <p:spPr bwMode="auto">
          <a:xfrm>
            <a:off x="638175" y="4283075"/>
            <a:ext cx="325438" cy="23018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3786188"/>
            <a:r>
              <a:rPr lang="en-US" sz="1300">
                <a:solidFill>
                  <a:schemeClr val="bg1"/>
                </a:solidFill>
              </a:rPr>
              <a:t>B94</a:t>
            </a:r>
          </a:p>
        </p:txBody>
      </p:sp>
      <p:sp>
        <p:nvSpPr>
          <p:cNvPr id="19" name="AutoShape 21"/>
          <p:cNvSpPr>
            <a:spLocks noChangeAspect="1" noChangeArrowheads="1"/>
          </p:cNvSpPr>
          <p:nvPr/>
        </p:nvSpPr>
        <p:spPr bwMode="auto">
          <a:xfrm>
            <a:off x="3116263" y="4229100"/>
            <a:ext cx="325437" cy="23018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3786188"/>
            <a:r>
              <a:rPr lang="en-US" sz="1300">
                <a:solidFill>
                  <a:schemeClr val="bg1"/>
                </a:solidFill>
              </a:rPr>
              <a:t>P22</a:t>
            </a:r>
          </a:p>
        </p:txBody>
      </p:sp>
      <p:sp>
        <p:nvSpPr>
          <p:cNvPr id="20" name="AutoShape 22"/>
          <p:cNvSpPr>
            <a:spLocks noChangeAspect="1" noChangeArrowheads="1"/>
          </p:cNvSpPr>
          <p:nvPr/>
        </p:nvSpPr>
        <p:spPr bwMode="auto">
          <a:xfrm>
            <a:off x="284163" y="4705350"/>
            <a:ext cx="1344612" cy="384175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defTabSz="3786188"/>
            <a:r>
              <a:rPr lang="en-US" sz="1100"/>
              <a:t>The Time and Space</a:t>
            </a:r>
            <a:br>
              <a:rPr lang="en-US" sz="1100"/>
            </a:br>
            <a:r>
              <a:rPr lang="en-US" sz="1100"/>
              <a:t>of Uncle Albert</a:t>
            </a:r>
          </a:p>
        </p:txBody>
      </p:sp>
      <p:cxnSp>
        <p:nvCxnSpPr>
          <p:cNvPr id="21" name="AutoShape 23"/>
          <p:cNvCxnSpPr>
            <a:cxnSpLocks noChangeAspect="1" noChangeShapeType="1"/>
            <a:stCxn id="18" idx="2"/>
            <a:endCxn id="20" idx="0"/>
          </p:cNvCxnSpPr>
          <p:nvPr/>
        </p:nvCxnSpPr>
        <p:spPr bwMode="auto">
          <a:xfrm>
            <a:off x="801688" y="4513263"/>
            <a:ext cx="155575" cy="192087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AutoShape 25"/>
          <p:cNvSpPr>
            <a:spLocks noChangeAspect="1" noChangeArrowheads="1"/>
          </p:cNvSpPr>
          <p:nvPr/>
        </p:nvSpPr>
        <p:spPr bwMode="auto">
          <a:xfrm>
            <a:off x="2801938" y="4968875"/>
            <a:ext cx="1100137" cy="230188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defTabSz="3786188"/>
            <a:r>
              <a:rPr lang="en-US" sz="1300"/>
              <a:t>Albert Einstein</a:t>
            </a:r>
          </a:p>
        </p:txBody>
      </p:sp>
      <p:cxnSp>
        <p:nvCxnSpPr>
          <p:cNvPr id="23" name="AutoShape 26"/>
          <p:cNvCxnSpPr>
            <a:cxnSpLocks noChangeAspect="1" noChangeShapeType="1"/>
            <a:stCxn id="19" idx="2"/>
            <a:endCxn id="22" idx="0"/>
          </p:cNvCxnSpPr>
          <p:nvPr/>
        </p:nvCxnSpPr>
        <p:spPr bwMode="auto">
          <a:xfrm>
            <a:off x="3279775" y="4459288"/>
            <a:ext cx="73025" cy="509587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AutoShape 27"/>
          <p:cNvSpPr>
            <a:spLocks noChangeAspect="1" noChangeArrowheads="1"/>
          </p:cNvSpPr>
          <p:nvPr/>
        </p:nvSpPr>
        <p:spPr bwMode="auto">
          <a:xfrm>
            <a:off x="1263650" y="3746500"/>
            <a:ext cx="407988" cy="23018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3786188"/>
            <a:r>
              <a:rPr lang="en-US" sz="1300"/>
              <a:t>Book</a:t>
            </a:r>
          </a:p>
        </p:txBody>
      </p:sp>
      <p:cxnSp>
        <p:nvCxnSpPr>
          <p:cNvPr id="25" name="AutoShape 28"/>
          <p:cNvCxnSpPr>
            <a:cxnSpLocks noChangeAspect="1" noChangeShapeType="1"/>
            <a:stCxn id="24" idx="2"/>
            <a:endCxn id="18" idx="0"/>
          </p:cNvCxnSpPr>
          <p:nvPr/>
        </p:nvCxnSpPr>
        <p:spPr bwMode="auto">
          <a:xfrm flipH="1">
            <a:off x="801688" y="3976688"/>
            <a:ext cx="666750" cy="306387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Line 30"/>
          <p:cNvSpPr>
            <a:spLocks noChangeShapeType="1"/>
          </p:cNvSpPr>
          <p:nvPr/>
        </p:nvSpPr>
        <p:spPr bwMode="auto">
          <a:xfrm>
            <a:off x="4235450" y="3219450"/>
            <a:ext cx="49085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7" name="Line 31"/>
          <p:cNvSpPr>
            <a:spLocks noChangeShapeType="1"/>
          </p:cNvSpPr>
          <p:nvPr/>
        </p:nvSpPr>
        <p:spPr bwMode="auto">
          <a:xfrm>
            <a:off x="7707313" y="2751138"/>
            <a:ext cx="0" cy="24574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8" name="Line 32"/>
          <p:cNvSpPr>
            <a:spLocks noChangeShapeType="1"/>
          </p:cNvSpPr>
          <p:nvPr/>
        </p:nvSpPr>
        <p:spPr bwMode="auto">
          <a:xfrm>
            <a:off x="4235450" y="3805238"/>
            <a:ext cx="490855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9" name="Text Box 36"/>
          <p:cNvSpPr txBox="1">
            <a:spLocks noChangeAspect="1" noChangeArrowheads="1"/>
          </p:cNvSpPr>
          <p:nvPr/>
        </p:nvSpPr>
        <p:spPr bwMode="auto">
          <a:xfrm>
            <a:off x="2079625" y="4951413"/>
            <a:ext cx="633413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37861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37861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37861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37861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37861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3786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3786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3786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3786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1300">
                <a:solidFill>
                  <a:schemeClr val="bg1"/>
                </a:solidFill>
              </a:rPr>
              <a:t>Lemmas</a:t>
            </a:r>
          </a:p>
        </p:txBody>
      </p:sp>
      <p:sp>
        <p:nvSpPr>
          <p:cNvPr id="30" name="Text Box 37"/>
          <p:cNvSpPr txBox="1">
            <a:spLocks noChangeArrowheads="1"/>
          </p:cNvSpPr>
          <p:nvPr/>
        </p:nvSpPr>
        <p:spPr bwMode="auto">
          <a:xfrm>
            <a:off x="4494213" y="2868613"/>
            <a:ext cx="3111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1300"/>
              <a:t>Title</a:t>
            </a:r>
          </a:p>
        </p:txBody>
      </p:sp>
      <p:sp>
        <p:nvSpPr>
          <p:cNvPr id="31" name="Text Box 38"/>
          <p:cNvSpPr txBox="1">
            <a:spLocks noChangeArrowheads="1"/>
          </p:cNvSpPr>
          <p:nvPr/>
        </p:nvSpPr>
        <p:spPr bwMode="auto">
          <a:xfrm>
            <a:off x="7947025" y="2868613"/>
            <a:ext cx="48577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1300"/>
              <a:t>Author</a:t>
            </a:r>
          </a:p>
        </p:txBody>
      </p:sp>
      <p:sp>
        <p:nvSpPr>
          <p:cNvPr id="32" name="Line 47"/>
          <p:cNvSpPr>
            <a:spLocks noChangeShapeType="1"/>
          </p:cNvSpPr>
          <p:nvPr/>
        </p:nvSpPr>
        <p:spPr bwMode="auto">
          <a:xfrm>
            <a:off x="4235450" y="4740275"/>
            <a:ext cx="490855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3" name="Line 48"/>
          <p:cNvSpPr>
            <a:spLocks noChangeShapeType="1"/>
          </p:cNvSpPr>
          <p:nvPr/>
        </p:nvSpPr>
        <p:spPr bwMode="auto">
          <a:xfrm>
            <a:off x="4235450" y="5091113"/>
            <a:ext cx="490855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" name="AutoShape 50"/>
          <p:cNvSpPr>
            <a:spLocks noChangeAspect="1" noChangeArrowheads="1"/>
          </p:cNvSpPr>
          <p:nvPr/>
        </p:nvSpPr>
        <p:spPr bwMode="auto">
          <a:xfrm>
            <a:off x="1074738" y="4283075"/>
            <a:ext cx="325437" cy="230188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3786188"/>
            <a:r>
              <a:rPr lang="en-US" sz="1300">
                <a:solidFill>
                  <a:schemeClr val="bg1"/>
                </a:solidFill>
              </a:rPr>
              <a:t>B95</a:t>
            </a:r>
          </a:p>
        </p:txBody>
      </p:sp>
      <p:cxnSp>
        <p:nvCxnSpPr>
          <p:cNvPr id="35" name="AutoShape 51"/>
          <p:cNvCxnSpPr>
            <a:cxnSpLocks noChangeAspect="1" noChangeShapeType="1"/>
            <a:stCxn id="24" idx="2"/>
            <a:endCxn id="34" idx="0"/>
          </p:cNvCxnSpPr>
          <p:nvPr/>
        </p:nvCxnSpPr>
        <p:spPr bwMode="auto">
          <a:xfrm flipH="1">
            <a:off x="1238250" y="3976688"/>
            <a:ext cx="230188" cy="306387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" name="AutoShape 52"/>
          <p:cNvSpPr>
            <a:spLocks noChangeAspect="1" noChangeArrowheads="1"/>
          </p:cNvSpPr>
          <p:nvPr/>
        </p:nvSpPr>
        <p:spPr bwMode="auto">
          <a:xfrm>
            <a:off x="446088" y="5087938"/>
            <a:ext cx="1312862" cy="384175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defTabSz="3786188"/>
            <a:r>
              <a:rPr lang="en-US" sz="1100"/>
              <a:t>Uncle Albert and the</a:t>
            </a:r>
            <a:br>
              <a:rPr lang="en-US" sz="1100"/>
            </a:br>
            <a:r>
              <a:rPr lang="en-US" sz="1100"/>
              <a:t>Quantum Quest</a:t>
            </a:r>
          </a:p>
        </p:txBody>
      </p:sp>
      <p:cxnSp>
        <p:nvCxnSpPr>
          <p:cNvPr id="37" name="AutoShape 53"/>
          <p:cNvCxnSpPr>
            <a:cxnSpLocks noChangeAspect="1" noChangeShapeType="1"/>
            <a:stCxn id="34" idx="2"/>
            <a:endCxn id="36" idx="0"/>
          </p:cNvCxnSpPr>
          <p:nvPr/>
        </p:nvCxnSpPr>
        <p:spPr bwMode="auto">
          <a:xfrm flipH="1">
            <a:off x="1103313" y="4513263"/>
            <a:ext cx="134937" cy="574675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AutoShape 56"/>
          <p:cNvCxnSpPr>
            <a:cxnSpLocks noChangeShapeType="1"/>
            <a:stCxn id="24" idx="0"/>
            <a:endCxn id="30" idx="0"/>
          </p:cNvCxnSpPr>
          <p:nvPr/>
        </p:nvCxnSpPr>
        <p:spPr bwMode="auto">
          <a:xfrm rot="16200000">
            <a:off x="2620169" y="1716882"/>
            <a:ext cx="877887" cy="3181350"/>
          </a:xfrm>
          <a:prstGeom prst="curvedConnector3">
            <a:avLst>
              <a:gd name="adj1" fmla="val 126042"/>
            </a:avLst>
          </a:prstGeom>
          <a:noFill/>
          <a:ln w="41275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AutoShape 57"/>
          <p:cNvCxnSpPr>
            <a:cxnSpLocks noChangeShapeType="1"/>
            <a:stCxn id="34" idx="2"/>
          </p:cNvCxnSpPr>
          <p:nvPr/>
        </p:nvCxnSpPr>
        <p:spPr bwMode="auto">
          <a:xfrm rot="5400000" flipH="1" flipV="1">
            <a:off x="2529681" y="2678907"/>
            <a:ext cx="542925" cy="3125788"/>
          </a:xfrm>
          <a:prstGeom prst="curvedConnector4">
            <a:avLst>
              <a:gd name="adj1" fmla="val -38264"/>
              <a:gd name="adj2" fmla="val 52523"/>
            </a:avLst>
          </a:prstGeom>
          <a:noFill/>
          <a:ln w="41275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" name="AutoShape 58"/>
          <p:cNvCxnSpPr>
            <a:cxnSpLocks noChangeShapeType="1"/>
            <a:stCxn id="19" idx="2"/>
          </p:cNvCxnSpPr>
          <p:nvPr/>
        </p:nvCxnSpPr>
        <p:spPr bwMode="auto">
          <a:xfrm rot="16200000" flipH="1">
            <a:off x="5478462" y="2260601"/>
            <a:ext cx="536575" cy="4933950"/>
          </a:xfrm>
          <a:prstGeom prst="curvedConnector3">
            <a:avLst>
              <a:gd name="adj1" fmla="val 138597"/>
            </a:avLst>
          </a:prstGeom>
          <a:noFill/>
          <a:ln w="41275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" name="AutoShape 59"/>
          <p:cNvCxnSpPr>
            <a:cxnSpLocks noChangeShapeType="1"/>
            <a:stCxn id="9" idx="3"/>
            <a:endCxn id="31" idx="0"/>
          </p:cNvCxnSpPr>
          <p:nvPr/>
        </p:nvCxnSpPr>
        <p:spPr bwMode="auto">
          <a:xfrm flipV="1">
            <a:off x="2490788" y="2868613"/>
            <a:ext cx="5699125" cy="601662"/>
          </a:xfrm>
          <a:prstGeom prst="curvedConnector4">
            <a:avLst>
              <a:gd name="adj1" fmla="val 47856"/>
              <a:gd name="adj2" fmla="val 137995"/>
            </a:avLst>
          </a:prstGeom>
          <a:noFill/>
          <a:ln w="41275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" name="AutoShape 63"/>
          <p:cNvSpPr>
            <a:spLocks noChangeAspect="1" noChangeArrowheads="1"/>
          </p:cNvSpPr>
          <p:nvPr/>
        </p:nvSpPr>
        <p:spPr bwMode="auto">
          <a:xfrm>
            <a:off x="20638" y="2657475"/>
            <a:ext cx="1462087" cy="639763"/>
          </a:xfrm>
          <a:prstGeom prst="flowChartDocument">
            <a:avLst/>
          </a:prstGeom>
          <a:solidFill>
            <a:srgbClr val="F8F8F8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1796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0" rIns="0" bIns="0" anchor="ctr">
            <a:spAutoFit/>
          </a:bodyPr>
          <a:lstStyle/>
          <a:p>
            <a:r>
              <a:rPr lang="en-US" sz="1100" b="1" dirty="0">
                <a:solidFill>
                  <a:srgbClr val="FF00FF"/>
                </a:solidFill>
              </a:rPr>
              <a:t>Writes</a:t>
            </a:r>
            <a:r>
              <a:rPr lang="en-US" sz="1100" dirty="0"/>
              <a:t>(</a:t>
            </a:r>
            <a:r>
              <a:rPr lang="en-US" sz="1100" dirty="0" err="1"/>
              <a:t>Book,Person</a:t>
            </a:r>
            <a:r>
              <a:rPr lang="en-US" sz="1100" dirty="0"/>
              <a:t>)</a:t>
            </a:r>
            <a:br>
              <a:rPr lang="en-US" sz="1100" dirty="0"/>
            </a:br>
            <a:r>
              <a:rPr lang="en-US" sz="1100" dirty="0" err="1">
                <a:solidFill>
                  <a:schemeClr val="bg2"/>
                </a:solidFill>
              </a:rPr>
              <a:t>bornAt</a:t>
            </a:r>
            <a:r>
              <a:rPr lang="en-US" sz="1100" dirty="0">
                <a:solidFill>
                  <a:schemeClr val="bg2"/>
                </a:solidFill>
              </a:rPr>
              <a:t>(</a:t>
            </a:r>
            <a:r>
              <a:rPr lang="en-US" sz="1100" dirty="0" err="1">
                <a:solidFill>
                  <a:schemeClr val="bg2"/>
                </a:solidFill>
              </a:rPr>
              <a:t>Person,Place</a:t>
            </a:r>
            <a:r>
              <a:rPr lang="en-US" sz="1100" dirty="0">
                <a:solidFill>
                  <a:schemeClr val="bg2"/>
                </a:solidFill>
              </a:rPr>
              <a:t>)</a:t>
            </a:r>
          </a:p>
          <a:p>
            <a:r>
              <a:rPr lang="en-US" sz="1100" dirty="0">
                <a:solidFill>
                  <a:schemeClr val="bg2"/>
                </a:solidFill>
              </a:rPr>
              <a:t>leader(</a:t>
            </a:r>
            <a:r>
              <a:rPr lang="en-US" sz="1100" dirty="0" err="1">
                <a:solidFill>
                  <a:schemeClr val="bg2"/>
                </a:solidFill>
              </a:rPr>
              <a:t>Person,Country</a:t>
            </a:r>
            <a:r>
              <a:rPr lang="en-US" sz="1100" dirty="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43" name="Text Box 60"/>
          <p:cNvSpPr txBox="1">
            <a:spLocks noChangeArrowheads="1"/>
          </p:cNvSpPr>
          <p:nvPr/>
        </p:nvSpPr>
        <p:spPr bwMode="auto">
          <a:xfrm>
            <a:off x="3516313" y="3433763"/>
            <a:ext cx="76200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1300">
                <a:solidFill>
                  <a:srgbClr val="0000FF"/>
                </a:solidFill>
              </a:rPr>
              <a:t>Type label</a:t>
            </a:r>
          </a:p>
        </p:txBody>
      </p:sp>
      <p:cxnSp>
        <p:nvCxnSpPr>
          <p:cNvPr id="44" name="AutoShape 64"/>
          <p:cNvCxnSpPr>
            <a:cxnSpLocks noChangeShapeType="1"/>
            <a:stCxn id="42" idx="0"/>
            <a:endCxn id="46" idx="1"/>
          </p:cNvCxnSpPr>
          <p:nvPr/>
        </p:nvCxnSpPr>
        <p:spPr bwMode="auto">
          <a:xfrm rot="5400000" flipV="1">
            <a:off x="4124325" y="-714375"/>
            <a:ext cx="84138" cy="6827838"/>
          </a:xfrm>
          <a:prstGeom prst="curvedConnector3">
            <a:avLst>
              <a:gd name="adj1" fmla="val -271699"/>
            </a:avLst>
          </a:prstGeom>
          <a:noFill/>
          <a:ln w="41275">
            <a:solidFill>
              <a:srgbClr val="FF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5" name="Text Box 65"/>
          <p:cNvSpPr txBox="1">
            <a:spLocks noChangeArrowheads="1"/>
          </p:cNvSpPr>
          <p:nvPr/>
        </p:nvSpPr>
        <p:spPr bwMode="auto">
          <a:xfrm>
            <a:off x="5064125" y="2159000"/>
            <a:ext cx="100012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1300">
                <a:solidFill>
                  <a:srgbClr val="FF00FF"/>
                </a:solidFill>
              </a:rPr>
              <a:t>Relation label</a:t>
            </a:r>
          </a:p>
        </p:txBody>
      </p:sp>
      <p:sp>
        <p:nvSpPr>
          <p:cNvPr id="46" name="AutoShape 68"/>
          <p:cNvSpPr>
            <a:spLocks/>
          </p:cNvSpPr>
          <p:nvPr/>
        </p:nvSpPr>
        <p:spPr bwMode="auto">
          <a:xfrm rot="5400000">
            <a:off x="7462044" y="2569369"/>
            <a:ext cx="234950" cy="598488"/>
          </a:xfrm>
          <a:prstGeom prst="leftBrace">
            <a:avLst>
              <a:gd name="adj1" fmla="val 20732"/>
              <a:gd name="adj2" fmla="val 50000"/>
            </a:avLst>
          </a:prstGeom>
          <a:noFill/>
          <a:ln w="19050">
            <a:solidFill>
              <a:srgbClr val="FF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2945" tIns="41473" rIns="82945" bIns="41473" anchor="ctr"/>
          <a:lstStyle/>
          <a:p>
            <a:endParaRPr lang="en-US" sz="4000"/>
          </a:p>
        </p:txBody>
      </p:sp>
      <p:sp>
        <p:nvSpPr>
          <p:cNvPr id="47" name="AutoShape 69"/>
          <p:cNvSpPr>
            <a:spLocks noChangeAspect="1" noChangeArrowheads="1"/>
          </p:cNvSpPr>
          <p:nvPr/>
        </p:nvSpPr>
        <p:spPr bwMode="auto">
          <a:xfrm>
            <a:off x="1479550" y="4275138"/>
            <a:ext cx="325438" cy="23018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3786188"/>
            <a:r>
              <a:rPr lang="en-US" sz="1300">
                <a:solidFill>
                  <a:schemeClr val="bg1"/>
                </a:solidFill>
              </a:rPr>
              <a:t>B41</a:t>
            </a:r>
          </a:p>
        </p:txBody>
      </p:sp>
      <p:cxnSp>
        <p:nvCxnSpPr>
          <p:cNvPr id="48" name="AutoShape 70"/>
          <p:cNvCxnSpPr>
            <a:cxnSpLocks noChangeAspect="1" noChangeShapeType="1"/>
            <a:stCxn id="24" idx="2"/>
            <a:endCxn id="47" idx="0"/>
          </p:cNvCxnSpPr>
          <p:nvPr/>
        </p:nvCxnSpPr>
        <p:spPr bwMode="auto">
          <a:xfrm>
            <a:off x="1468438" y="3976688"/>
            <a:ext cx="174625" cy="29845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9" name="AutoShape 71"/>
          <p:cNvSpPr>
            <a:spLocks noChangeAspect="1" noChangeArrowheads="1"/>
          </p:cNvSpPr>
          <p:nvPr/>
        </p:nvSpPr>
        <p:spPr bwMode="auto">
          <a:xfrm>
            <a:off x="817563" y="5441950"/>
            <a:ext cx="1554162" cy="196850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defTabSz="3786188"/>
            <a:r>
              <a:rPr lang="en-US" sz="1100"/>
              <a:t>Relativity: The Special…</a:t>
            </a:r>
          </a:p>
        </p:txBody>
      </p:sp>
      <p:cxnSp>
        <p:nvCxnSpPr>
          <p:cNvPr id="50" name="AutoShape 72"/>
          <p:cNvCxnSpPr>
            <a:cxnSpLocks noChangeAspect="1" noChangeShapeType="1"/>
            <a:stCxn id="47" idx="2"/>
            <a:endCxn id="49" idx="0"/>
          </p:cNvCxnSpPr>
          <p:nvPr/>
        </p:nvCxnSpPr>
        <p:spPr bwMode="auto">
          <a:xfrm flipH="1">
            <a:off x="1595438" y="4505325"/>
            <a:ext cx="47625" cy="936625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" name="AutoShape 73"/>
          <p:cNvCxnSpPr>
            <a:cxnSpLocks noChangeShapeType="1"/>
            <a:stCxn id="47" idx="2"/>
          </p:cNvCxnSpPr>
          <p:nvPr/>
        </p:nvCxnSpPr>
        <p:spPr bwMode="auto">
          <a:xfrm rot="16200000" flipH="1">
            <a:off x="3525838" y="2622550"/>
            <a:ext cx="312738" cy="4078287"/>
          </a:xfrm>
          <a:prstGeom prst="curvedConnector3">
            <a:avLst>
              <a:gd name="adj1" fmla="val 50000"/>
            </a:avLst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2" name="Text Box 74"/>
          <p:cNvSpPr txBox="1">
            <a:spLocks noChangeArrowheads="1"/>
          </p:cNvSpPr>
          <p:nvPr/>
        </p:nvSpPr>
        <p:spPr bwMode="auto">
          <a:xfrm>
            <a:off x="4354513" y="4462463"/>
            <a:ext cx="808037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1300">
                <a:solidFill>
                  <a:srgbClr val="FF0000"/>
                </a:solidFill>
              </a:rPr>
              <a:t>Entity label</a:t>
            </a:r>
          </a:p>
        </p:txBody>
      </p:sp>
      <p:sp>
        <p:nvSpPr>
          <p:cNvPr id="53" name="Line 32"/>
          <p:cNvSpPr>
            <a:spLocks noChangeShapeType="1"/>
          </p:cNvSpPr>
          <p:nvPr/>
        </p:nvSpPr>
        <p:spPr bwMode="auto">
          <a:xfrm>
            <a:off x="4235450" y="4164013"/>
            <a:ext cx="490855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4" name="Text Box 39"/>
          <p:cNvSpPr txBox="1">
            <a:spLocks noChangeArrowheads="1"/>
          </p:cNvSpPr>
          <p:nvPr/>
        </p:nvSpPr>
        <p:spPr bwMode="auto">
          <a:xfrm>
            <a:off x="4654550" y="3948113"/>
            <a:ext cx="229076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1100">
                <a:cs typeface="Arial" charset="0"/>
              </a:rPr>
              <a:t>Uncle Albert and the Quantum Quest</a:t>
            </a:r>
          </a:p>
        </p:txBody>
      </p:sp>
      <p:sp>
        <p:nvSpPr>
          <p:cNvPr id="55" name="Text Box 44"/>
          <p:cNvSpPr txBox="1">
            <a:spLocks noChangeArrowheads="1"/>
          </p:cNvSpPr>
          <p:nvPr/>
        </p:nvSpPr>
        <p:spPr bwMode="auto">
          <a:xfrm>
            <a:off x="7889875" y="3887788"/>
            <a:ext cx="10636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1100">
                <a:cs typeface="Arial" charset="0"/>
              </a:rPr>
              <a:t>Russell Stannard</a:t>
            </a:r>
          </a:p>
        </p:txBody>
      </p:sp>
      <p:sp>
        <p:nvSpPr>
          <p:cNvPr id="56" name="Text Box 45"/>
          <p:cNvSpPr txBox="1">
            <a:spLocks noChangeArrowheads="1"/>
          </p:cNvSpPr>
          <p:nvPr/>
        </p:nvSpPr>
        <p:spPr bwMode="auto">
          <a:xfrm>
            <a:off x="4572000" y="4856163"/>
            <a:ext cx="28956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1100">
                <a:cs typeface="Arial" charset="0"/>
              </a:rPr>
              <a:t>Relativity: The Special and the General Theory</a:t>
            </a:r>
          </a:p>
        </p:txBody>
      </p:sp>
      <p:sp>
        <p:nvSpPr>
          <p:cNvPr id="57" name="Text Box 44"/>
          <p:cNvSpPr txBox="1">
            <a:spLocks noChangeArrowheads="1"/>
          </p:cNvSpPr>
          <p:nvPr/>
        </p:nvSpPr>
        <p:spPr bwMode="auto">
          <a:xfrm>
            <a:off x="7893050" y="3335338"/>
            <a:ext cx="70643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I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  </a:t>
            </a:r>
            <a:r>
              <a:rPr lang="en-IN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Doxiadis</a:t>
            </a:r>
            <a:endParaRPr lang="en-US" sz="1100" dirty="0">
              <a:solidFill>
                <a:schemeClr val="tx2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8" name="Text Box 45"/>
          <p:cNvSpPr txBox="1">
            <a:spLocks noChangeArrowheads="1"/>
          </p:cNvSpPr>
          <p:nvPr/>
        </p:nvSpPr>
        <p:spPr bwMode="auto">
          <a:xfrm>
            <a:off x="4654550" y="3335338"/>
            <a:ext cx="26558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1100">
                <a:cs typeface="Arial" charset="0"/>
              </a:rPr>
              <a:t>Uncle Petros and the Goldback  conjecture</a:t>
            </a:r>
          </a:p>
        </p:txBody>
      </p:sp>
      <p:sp>
        <p:nvSpPr>
          <p:cNvPr id="59" name="Text Box 44"/>
          <p:cNvSpPr txBox="1">
            <a:spLocks noChangeArrowheads="1"/>
          </p:cNvSpPr>
          <p:nvPr/>
        </p:nvSpPr>
        <p:spPr bwMode="auto">
          <a:xfrm>
            <a:off x="7900988" y="4856163"/>
            <a:ext cx="668337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IN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  Einstein</a:t>
            </a:r>
            <a:endParaRPr lang="en-US" sz="1100" dirty="0">
              <a:solidFill>
                <a:schemeClr val="tx2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40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5" grpId="0"/>
      <p:bldP spid="46" grpId="0" animBg="1"/>
      <p:bldP spid="52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Further Challenges</a:t>
            </a:r>
            <a:endParaRPr lang="en-US" dirty="0" smtClean="0"/>
          </a:p>
        </p:txBody>
      </p:sp>
      <p:sp>
        <p:nvSpPr>
          <p:cNvPr id="96258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534400" cy="5334000"/>
          </a:xfrm>
        </p:spPr>
        <p:txBody>
          <a:bodyPr/>
          <a:lstStyle/>
          <a:p>
            <a:r>
              <a:rPr lang="en-US" dirty="0" smtClean="0"/>
              <a:t>Noisy data</a:t>
            </a:r>
          </a:p>
          <a:p>
            <a:pPr lvl="1"/>
            <a:r>
              <a:rPr lang="en-US" dirty="0" smtClean="0"/>
              <a:t>A. </a:t>
            </a:r>
            <a:r>
              <a:rPr lang="en-US" dirty="0" err="1" smtClean="0"/>
              <a:t>Einstien</a:t>
            </a:r>
            <a:r>
              <a:rPr lang="en-US" dirty="0" smtClean="0"/>
              <a:t> </a:t>
            </a:r>
            <a:r>
              <a:rPr lang="en-US" dirty="0" err="1"/>
              <a:t>v</a:t>
            </a:r>
            <a:r>
              <a:rPr lang="en-US" dirty="0" err="1" smtClean="0"/>
              <a:t>s</a:t>
            </a:r>
            <a:r>
              <a:rPr lang="en-US" dirty="0" smtClean="0"/>
              <a:t> Albert Einstein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Einstien</a:t>
            </a:r>
            <a:endParaRPr lang="en-US" dirty="0" smtClean="0"/>
          </a:p>
          <a:p>
            <a:r>
              <a:rPr lang="en-US" dirty="0" smtClean="0"/>
              <a:t>Ambiguity of entity names</a:t>
            </a:r>
          </a:p>
          <a:p>
            <a:pPr lvl="1"/>
            <a:r>
              <a:rPr lang="en-US" dirty="0" smtClean="0"/>
              <a:t>“Michael Jordan” is both a computer scientist and an athlete</a:t>
            </a:r>
          </a:p>
          <a:p>
            <a:r>
              <a:rPr lang="en-US" dirty="0" smtClean="0"/>
              <a:t>Missing type links in Ontology</a:t>
            </a:r>
            <a:endParaRPr lang="en-US" dirty="0" smtClean="0">
              <a:sym typeface="Wingdings" charset="2"/>
            </a:endParaRPr>
          </a:p>
          <a:p>
            <a:pPr lvl="1"/>
            <a:r>
              <a:rPr lang="en-US" dirty="0" smtClean="0"/>
              <a:t>Universities in Rome -&gt;</a:t>
            </a:r>
            <a:r>
              <a:rPr lang="en-US" dirty="0" smtClean="0">
                <a:sym typeface="Wingdings" charset="2"/>
              </a:rPr>
              <a:t> </a:t>
            </a:r>
            <a:r>
              <a:rPr lang="en-US" dirty="0" smtClean="0"/>
              <a:t>Universities in Italy</a:t>
            </a:r>
          </a:p>
        </p:txBody>
      </p:sp>
    </p:spTree>
    <p:extLst>
      <p:ext uri="{BB962C8B-B14F-4D97-AF65-F5344CB8AC3E}">
        <p14:creationId xmlns:p14="http://schemas.microsoft.com/office/powerpoint/2010/main" val="332450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Preliminaries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Information Extraction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Break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(30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min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Information Integration</a:t>
            </a:r>
          </a:p>
          <a:p>
            <a:r>
              <a:rPr lang="en-US" dirty="0" smtClean="0">
                <a:solidFill>
                  <a:srgbClr val="D96709"/>
                </a:solidFill>
              </a:rPr>
              <a:t>Web Information Networks</a:t>
            </a:r>
            <a:endParaRPr lang="en-US" dirty="0">
              <a:solidFill>
                <a:srgbClr val="D967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50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Hyperlink Networks as </a:t>
            </a:r>
            <a:r>
              <a:rPr lang="en-US" b="1" dirty="0" smtClean="0"/>
              <a:t>Homogeneous</a:t>
            </a:r>
            <a:r>
              <a:rPr lang="en-US" dirty="0" smtClean="0"/>
              <a:t> Info. Networks</a:t>
            </a:r>
            <a:endParaRPr lang="en-US" dirty="0"/>
          </a:p>
        </p:txBody>
      </p:sp>
      <p:pic>
        <p:nvPicPr>
          <p:cNvPr id="13314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0" y="1695445"/>
            <a:ext cx="533401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722" y="2438390"/>
            <a:ext cx="533401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45" y="2538402"/>
            <a:ext cx="533401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47" y="1495414"/>
            <a:ext cx="533401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9" y="6019799"/>
            <a:ext cx="533401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661" y="3124200"/>
            <a:ext cx="533401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070" y="4419592"/>
            <a:ext cx="533401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7" y="4972039"/>
            <a:ext cx="533401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321" y="2028815"/>
            <a:ext cx="533401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1" y="3848097"/>
            <a:ext cx="533401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023" y="1743065"/>
            <a:ext cx="533401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1" y="3276590"/>
            <a:ext cx="533401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1" y="3390901"/>
            <a:ext cx="533401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46" y="4895844"/>
            <a:ext cx="533401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822" y="3886191"/>
            <a:ext cx="533401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0" y="5448291"/>
            <a:ext cx="533401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050" y="5000614"/>
            <a:ext cx="533401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95" y="5810244"/>
            <a:ext cx="533401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3" y="5934063"/>
            <a:ext cx="533401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824" y="2562216"/>
            <a:ext cx="533401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799" y="5753096"/>
            <a:ext cx="533401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4" y="2905116"/>
            <a:ext cx="533401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Connector 27"/>
          <p:cNvCxnSpPr/>
          <p:nvPr/>
        </p:nvCxnSpPr>
        <p:spPr>
          <a:xfrm flipV="1">
            <a:off x="2838446" y="1762114"/>
            <a:ext cx="676276" cy="20003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390646" y="2124065"/>
            <a:ext cx="638176" cy="31432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2005008" y="2486022"/>
            <a:ext cx="276224" cy="55244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276346" y="3105146"/>
            <a:ext cx="323849" cy="28575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467223" y="1843081"/>
            <a:ext cx="942977" cy="280984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4514849" y="2438390"/>
            <a:ext cx="990597" cy="23812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3248021" y="2781284"/>
            <a:ext cx="647700" cy="50483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238370" y="3524246"/>
            <a:ext cx="600076" cy="3334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6372223" y="2028816"/>
            <a:ext cx="871539" cy="20003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7224712" y="2905116"/>
            <a:ext cx="747712" cy="21430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 flipV="1">
            <a:off x="6138860" y="2619370"/>
            <a:ext cx="466724" cy="2286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5295896" y="4467220"/>
            <a:ext cx="552448" cy="43341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3000371" y="4972039"/>
            <a:ext cx="323849" cy="37147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5453062" y="2652701"/>
            <a:ext cx="242888" cy="31909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 flipV="1">
            <a:off x="5838822" y="2666985"/>
            <a:ext cx="200024" cy="1076329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6477000" y="3543290"/>
            <a:ext cx="330992" cy="38101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6477000" y="4114780"/>
            <a:ext cx="1228723" cy="1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6962774" y="5581622"/>
            <a:ext cx="323850" cy="2524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1600195" y="4752953"/>
            <a:ext cx="809625" cy="31432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 flipV="1">
            <a:off x="7734301" y="5581622"/>
            <a:ext cx="438145" cy="133369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 flipV="1">
            <a:off x="6348419" y="4433877"/>
            <a:ext cx="866771" cy="55724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5372097" y="5217320"/>
            <a:ext cx="1800228" cy="49994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V="1">
            <a:off x="2624136" y="5753096"/>
            <a:ext cx="552448" cy="273859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V="1">
            <a:off x="2281232" y="5072028"/>
            <a:ext cx="433387" cy="64296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V="1">
            <a:off x="4010024" y="5357832"/>
            <a:ext cx="685797" cy="323844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V="1">
            <a:off x="5486398" y="6200763"/>
            <a:ext cx="695324" cy="4289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H="1" flipV="1">
            <a:off x="3900486" y="5905484"/>
            <a:ext cx="871541" cy="1714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H="1" flipV="1">
            <a:off x="2614614" y="6229350"/>
            <a:ext cx="2166935" cy="11429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flipH="1" flipV="1">
            <a:off x="5038727" y="5534015"/>
            <a:ext cx="9523" cy="400049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5486398" y="5448291"/>
            <a:ext cx="1685927" cy="57150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flipH="1" flipV="1">
            <a:off x="6272212" y="2471730"/>
            <a:ext cx="1700212" cy="264319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2838446" y="2124065"/>
            <a:ext cx="914401" cy="36195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>
            <a:off x="1438270" y="5495909"/>
            <a:ext cx="409576" cy="33812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34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Homogeneous Networks lack class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2" t="11338" r="10868"/>
          <a:stretch/>
        </p:blipFill>
        <p:spPr bwMode="auto">
          <a:xfrm>
            <a:off x="5105400" y="2779690"/>
            <a:ext cx="3170264" cy="2249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762000" y="2416180"/>
            <a:ext cx="3744320" cy="3527420"/>
            <a:chOff x="4373362" y="3217513"/>
            <a:chExt cx="4334410" cy="4031774"/>
          </a:xfrm>
        </p:grpSpPr>
        <p:pic>
          <p:nvPicPr>
            <p:cNvPr id="14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1112" y="3252303"/>
              <a:ext cx="3133287" cy="3065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5119332" y="6791969"/>
              <a:ext cx="3336722" cy="4573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The IMDB Movie Network</a:t>
              </a:r>
              <a:endParaRPr lang="en-US" sz="20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638800" y="6091627"/>
              <a:ext cx="926330" cy="386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 Black" pitchFamily="34" charset="0"/>
                </a:rPr>
                <a:t>Actor</a:t>
              </a:r>
              <a:endParaRPr lang="en-US" sz="1600" dirty="0">
                <a:latin typeface="Arial Black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548697" y="6256286"/>
              <a:ext cx="970199" cy="386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 Black" pitchFamily="34" charset="0"/>
                </a:rPr>
                <a:t>Movie</a:t>
              </a:r>
              <a:endParaRPr lang="en-US" sz="1600" dirty="0">
                <a:latin typeface="Arial Black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434290" y="6019378"/>
              <a:ext cx="1273482" cy="3869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 Black" pitchFamily="34" charset="0"/>
                </a:rPr>
                <a:t>Director</a:t>
              </a:r>
              <a:endParaRPr lang="en-US" sz="1600" dirty="0">
                <a:latin typeface="Arial Black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373362" y="3217513"/>
              <a:ext cx="1049989" cy="668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 Black" pitchFamily="34" charset="0"/>
                </a:rPr>
                <a:t>Movie </a:t>
              </a:r>
            </a:p>
            <a:p>
              <a:r>
                <a:rPr lang="en-US" sz="1600" dirty="0" smtClean="0">
                  <a:latin typeface="Arial Black" pitchFamily="34" charset="0"/>
                </a:rPr>
                <a:t>Studio</a:t>
              </a:r>
              <a:endParaRPr lang="en-US" sz="1600" dirty="0">
                <a:latin typeface="Arial Black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444836" y="5543490"/>
            <a:ext cx="25817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The Facebook Network</a:t>
            </a:r>
            <a:endParaRPr lang="en-US" sz="2000" dirty="0"/>
          </a:p>
        </p:txBody>
      </p: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2895600"/>
          </a:xfrm>
        </p:spPr>
        <p:txBody>
          <a:bodyPr/>
          <a:lstStyle/>
          <a:p>
            <a:r>
              <a:rPr lang="en-US" dirty="0" smtClean="0"/>
              <a:t>Heterogeneous networks have </a:t>
            </a:r>
            <a:r>
              <a:rPr lang="en-US" dirty="0" smtClean="0">
                <a:solidFill>
                  <a:srgbClr val="D96709"/>
                </a:solidFill>
              </a:rPr>
              <a:t>type</a:t>
            </a:r>
            <a:r>
              <a:rPr lang="en-US" dirty="0" smtClean="0"/>
              <a:t> information</a:t>
            </a:r>
            <a:endParaRPr lang="en-US" dirty="0" smtClean="0">
              <a:solidFill>
                <a:srgbClr val="D96709"/>
              </a:solidFill>
            </a:endParaRPr>
          </a:p>
          <a:p>
            <a:endParaRPr lang="en-US" dirty="0">
              <a:solidFill>
                <a:srgbClr val="D967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8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Hyperlink Networks as </a:t>
            </a:r>
            <a:r>
              <a:rPr lang="en-US" b="1" dirty="0" smtClean="0"/>
              <a:t>Heterogeneous</a:t>
            </a:r>
            <a:r>
              <a:rPr lang="en-US" dirty="0" smtClean="0"/>
              <a:t> Info. Networks</a:t>
            </a:r>
            <a:endParaRPr lang="en-US" dirty="0"/>
          </a:p>
        </p:txBody>
      </p:sp>
      <p:sp>
        <p:nvSpPr>
          <p:cNvPr id="12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71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722" y="2438390"/>
            <a:ext cx="533401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661" y="3124200"/>
            <a:ext cx="533401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1" y="3848097"/>
            <a:ext cx="533401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1" y="3276590"/>
            <a:ext cx="533401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2" name="Straight Connector 101"/>
          <p:cNvCxnSpPr/>
          <p:nvPr/>
        </p:nvCxnSpPr>
        <p:spPr>
          <a:xfrm flipV="1">
            <a:off x="2838446" y="1762114"/>
            <a:ext cx="676276" cy="20003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flipV="1">
            <a:off x="1390646" y="2124065"/>
            <a:ext cx="638176" cy="31432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V="1">
            <a:off x="2005008" y="2486022"/>
            <a:ext cx="276224" cy="55244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1276346" y="3105146"/>
            <a:ext cx="323849" cy="28575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4467223" y="1843081"/>
            <a:ext cx="942977" cy="280984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 flipV="1">
            <a:off x="4514849" y="2438390"/>
            <a:ext cx="990597" cy="23812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 flipV="1">
            <a:off x="3248021" y="2781284"/>
            <a:ext cx="647700" cy="50483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2238370" y="3524246"/>
            <a:ext cx="600076" cy="3334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 flipV="1">
            <a:off x="6372223" y="2028816"/>
            <a:ext cx="871539" cy="20003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 flipV="1">
            <a:off x="7224712" y="2905116"/>
            <a:ext cx="747712" cy="21430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 flipH="1" flipV="1">
            <a:off x="6138860" y="2619370"/>
            <a:ext cx="466724" cy="2286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flipV="1">
            <a:off x="5295896" y="4467220"/>
            <a:ext cx="552448" cy="43341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3000371" y="4972039"/>
            <a:ext cx="323849" cy="37147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flipV="1">
            <a:off x="5453062" y="2652701"/>
            <a:ext cx="242888" cy="31909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H="1" flipV="1">
            <a:off x="5838822" y="2666985"/>
            <a:ext cx="200024" cy="1076329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 flipV="1">
            <a:off x="6477000" y="3543290"/>
            <a:ext cx="330992" cy="38101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flipV="1">
            <a:off x="6477000" y="4114780"/>
            <a:ext cx="1228723" cy="1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flipV="1">
            <a:off x="6962774" y="5581622"/>
            <a:ext cx="323850" cy="2524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 flipV="1">
            <a:off x="1600195" y="4752953"/>
            <a:ext cx="809625" cy="31432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H="1" flipV="1">
            <a:off x="7734301" y="5581622"/>
            <a:ext cx="438145" cy="133369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 flipH="1" flipV="1">
            <a:off x="6348419" y="4433877"/>
            <a:ext cx="866771" cy="55724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>
            <a:off x="5372097" y="5217320"/>
            <a:ext cx="1800228" cy="49994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 flipV="1">
            <a:off x="2624136" y="5753096"/>
            <a:ext cx="552448" cy="273859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 flipV="1">
            <a:off x="2281232" y="5072028"/>
            <a:ext cx="433387" cy="64296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flipV="1">
            <a:off x="4010024" y="5357832"/>
            <a:ext cx="685797" cy="323844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 flipV="1">
            <a:off x="5486398" y="6200763"/>
            <a:ext cx="695324" cy="4289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flipH="1" flipV="1">
            <a:off x="3900486" y="5905484"/>
            <a:ext cx="871541" cy="1714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 flipH="1" flipV="1">
            <a:off x="2614614" y="6229350"/>
            <a:ext cx="2166935" cy="11429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 flipH="1" flipV="1">
            <a:off x="5038727" y="5534015"/>
            <a:ext cx="9523" cy="400049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 flipV="1">
            <a:off x="5486398" y="5448291"/>
            <a:ext cx="1685927" cy="57150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 flipH="1" flipV="1">
            <a:off x="6272212" y="2471730"/>
            <a:ext cx="1700212" cy="264319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>
            <a:off x="2838446" y="2124065"/>
            <a:ext cx="914401" cy="36195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>
            <a:off x="1438270" y="5495909"/>
            <a:ext cx="409576" cy="33812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38" name="Picture 2" descr="http://beren.engr.udel.edu/lib/exe/fetch.php/person.png?cache=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890" y="3286114"/>
            <a:ext cx="533387" cy="53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2" descr="http://beren.engr.udel.edu/lib/exe/fetch.php/person.png?cache=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70" y="5393509"/>
            <a:ext cx="533387" cy="53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2" descr="http://beren.engr.udel.edu/lib/exe/fetch.php/person.png?cache=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2" y="4891080"/>
            <a:ext cx="533387" cy="53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2" descr="http://beren.engr.udel.edu/lib/exe/fetch.php/person.png?cache=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93" y="5862592"/>
            <a:ext cx="533387" cy="53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2" descr="http://beren.engr.udel.edu/lib/exe/fetch.php/person.png?cache=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05" y="2536009"/>
            <a:ext cx="533387" cy="53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2" descr="http://beren.engr.udel.edu/lib/exe/fetch.php/person.png?cache=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064" y="1695451"/>
            <a:ext cx="533387" cy="53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Picture 2" descr="http://beren.engr.udel.edu/lib/exe/fetch.php/person.png?cache=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091" y="1800207"/>
            <a:ext cx="533387" cy="53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laveti.asia/images/images_slider/dsl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68" y="2390753"/>
            <a:ext cx="728671" cy="72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4" descr="http://laveti.asia/images/images_slider/dsl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732" y="2847970"/>
            <a:ext cx="728671" cy="72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Picture 4" descr="http://laveti.asia/images/images_slider/dsl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325" y="4791083"/>
            <a:ext cx="728671" cy="72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4" descr="http://laveti.asia/images/images_slider/dsl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156" y="5448291"/>
            <a:ext cx="728671" cy="72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4" descr="http://laveti.asia/images/images_slider/dsl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592" y="5734039"/>
            <a:ext cx="728671" cy="72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0" name="Picture 14" descr="http://tourdelc.adobe.com/contentES2/Assets/governmen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46" y="1502572"/>
            <a:ext cx="459573" cy="45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14" descr="http://tourdelc.adobe.com/contentES2/Assets/governmen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344" y="3869479"/>
            <a:ext cx="459573" cy="45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" name="Picture 14" descr="http://tourdelc.adobe.com/contentES2/Assets/governmen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798" y="4441059"/>
            <a:ext cx="459573" cy="45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2" name="Picture 16" descr="http://files.softicons.com/download/toolbar-icons/desktop-education-icons-by-aha-soft/png/96x96/educatio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157" y="1843081"/>
            <a:ext cx="750094" cy="75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" name="Picture 16" descr="http://files.softicons.com/download/toolbar-icons/desktop-education-icons-by-aha-soft/png/96x96/educatio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297" y="5862592"/>
            <a:ext cx="646524" cy="64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16" descr="http://files.softicons.com/download/toolbar-icons/desktop-education-icons-by-aha-soft/png/96x96/educatio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064" y="4919054"/>
            <a:ext cx="646524" cy="64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45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Hyperlink Networks as </a:t>
            </a:r>
            <a:r>
              <a:rPr lang="en-US" b="1" dirty="0" smtClean="0"/>
              <a:t>Heterogeneous</a:t>
            </a:r>
            <a:r>
              <a:rPr lang="en-US" dirty="0" smtClean="0"/>
              <a:t> Info. Networks</a:t>
            </a:r>
            <a:endParaRPr lang="en-US" dirty="0"/>
          </a:p>
        </p:txBody>
      </p:sp>
      <p:sp>
        <p:nvSpPr>
          <p:cNvPr id="12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71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722" y="2438390"/>
            <a:ext cx="533401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661" y="3124200"/>
            <a:ext cx="533401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1" y="3848097"/>
            <a:ext cx="533401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1" y="3276590"/>
            <a:ext cx="533401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2" name="Straight Connector 101"/>
          <p:cNvCxnSpPr/>
          <p:nvPr/>
        </p:nvCxnSpPr>
        <p:spPr>
          <a:xfrm flipV="1">
            <a:off x="2838446" y="1762114"/>
            <a:ext cx="676276" cy="200031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flipV="1">
            <a:off x="1390646" y="2124065"/>
            <a:ext cx="638176" cy="314325"/>
          </a:xfrm>
          <a:prstGeom prst="line">
            <a:avLst/>
          </a:prstGeom>
          <a:ln w="158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V="1">
            <a:off x="2005008" y="2486022"/>
            <a:ext cx="276224" cy="55244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1276346" y="3105146"/>
            <a:ext cx="323849" cy="28575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4467223" y="1843081"/>
            <a:ext cx="942977" cy="280984"/>
          </a:xfrm>
          <a:prstGeom prst="line">
            <a:avLst/>
          </a:prstGeom>
          <a:ln w="158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 flipV="1">
            <a:off x="4514849" y="2438390"/>
            <a:ext cx="990597" cy="23812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 flipV="1">
            <a:off x="3248021" y="2781284"/>
            <a:ext cx="647700" cy="50483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2238370" y="3524246"/>
            <a:ext cx="600076" cy="3334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 flipV="1">
            <a:off x="6372223" y="2028816"/>
            <a:ext cx="871539" cy="200030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 flipV="1">
            <a:off x="7224712" y="2905116"/>
            <a:ext cx="747712" cy="214308"/>
          </a:xfrm>
          <a:prstGeom prst="line">
            <a:avLst/>
          </a:prstGeom>
          <a:ln w="158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 flipH="1" flipV="1">
            <a:off x="6138860" y="2619370"/>
            <a:ext cx="466724" cy="228600"/>
          </a:xfrm>
          <a:prstGeom prst="line">
            <a:avLst/>
          </a:prstGeom>
          <a:ln w="15875">
            <a:solidFill>
              <a:schemeClr val="accent5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flipV="1">
            <a:off x="5295896" y="4467220"/>
            <a:ext cx="552448" cy="43341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3000371" y="4972039"/>
            <a:ext cx="323849" cy="37147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flipV="1">
            <a:off x="5453062" y="2652701"/>
            <a:ext cx="242888" cy="31909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H="1" flipV="1">
            <a:off x="5838822" y="2666985"/>
            <a:ext cx="200024" cy="1076329"/>
          </a:xfrm>
          <a:prstGeom prst="line">
            <a:avLst/>
          </a:prstGeom>
          <a:ln w="158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 flipV="1">
            <a:off x="6477000" y="3543290"/>
            <a:ext cx="330992" cy="38101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flipV="1">
            <a:off x="6477000" y="4114780"/>
            <a:ext cx="1228723" cy="1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flipV="1">
            <a:off x="6962774" y="5581622"/>
            <a:ext cx="323850" cy="252415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 flipV="1">
            <a:off x="1600195" y="4752953"/>
            <a:ext cx="809625" cy="314321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H="1" flipV="1">
            <a:off x="7734301" y="5581622"/>
            <a:ext cx="438145" cy="133369"/>
          </a:xfrm>
          <a:prstGeom prst="line">
            <a:avLst/>
          </a:prstGeom>
          <a:ln w="15875">
            <a:solidFill>
              <a:schemeClr val="accent5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 flipH="1" flipV="1">
            <a:off x="6348419" y="4433877"/>
            <a:ext cx="866771" cy="557245"/>
          </a:xfrm>
          <a:prstGeom prst="line">
            <a:avLst/>
          </a:prstGeom>
          <a:ln w="158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>
            <a:off x="5372097" y="5217320"/>
            <a:ext cx="1800228" cy="49994"/>
          </a:xfrm>
          <a:prstGeom prst="line">
            <a:avLst/>
          </a:prstGeom>
          <a:ln w="15875">
            <a:solidFill>
              <a:schemeClr val="accent5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 flipV="1">
            <a:off x="2624136" y="5753096"/>
            <a:ext cx="552448" cy="273859"/>
          </a:xfrm>
          <a:prstGeom prst="line">
            <a:avLst/>
          </a:prstGeom>
          <a:ln w="158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 flipV="1">
            <a:off x="2281232" y="5072028"/>
            <a:ext cx="433387" cy="64296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flipV="1">
            <a:off x="4010024" y="5357832"/>
            <a:ext cx="685797" cy="323844"/>
          </a:xfrm>
          <a:prstGeom prst="line">
            <a:avLst/>
          </a:prstGeom>
          <a:ln w="158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 flipV="1">
            <a:off x="5486398" y="6200763"/>
            <a:ext cx="695324" cy="42893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flipH="1" flipV="1">
            <a:off x="3900486" y="5905484"/>
            <a:ext cx="871541" cy="171460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 flipH="1" flipV="1">
            <a:off x="2614614" y="6229350"/>
            <a:ext cx="2166935" cy="114295"/>
          </a:xfrm>
          <a:prstGeom prst="line">
            <a:avLst/>
          </a:prstGeom>
          <a:ln w="15875">
            <a:solidFill>
              <a:schemeClr val="accent5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 flipH="1" flipV="1">
            <a:off x="5038727" y="5534015"/>
            <a:ext cx="9523" cy="400049"/>
          </a:xfrm>
          <a:prstGeom prst="line">
            <a:avLst/>
          </a:prstGeom>
          <a:ln w="158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 flipV="1">
            <a:off x="5486398" y="5448291"/>
            <a:ext cx="1685927" cy="57150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 flipH="1" flipV="1">
            <a:off x="6272212" y="2471730"/>
            <a:ext cx="1700212" cy="264319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>
            <a:off x="2838446" y="2124065"/>
            <a:ext cx="914401" cy="36195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>
            <a:off x="1438270" y="5495909"/>
            <a:ext cx="409576" cy="338128"/>
          </a:xfrm>
          <a:prstGeom prst="line">
            <a:avLst/>
          </a:prstGeom>
          <a:ln w="158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38" name="Picture 2" descr="http://beren.engr.udel.edu/lib/exe/fetch.php/person.png?cache=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890" y="3286114"/>
            <a:ext cx="533387" cy="53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2" descr="http://beren.engr.udel.edu/lib/exe/fetch.php/person.png?cache=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70" y="5393509"/>
            <a:ext cx="533387" cy="53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2" descr="http://beren.engr.udel.edu/lib/exe/fetch.php/person.png?cache=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2" y="4891080"/>
            <a:ext cx="533387" cy="53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2" descr="http://beren.engr.udel.edu/lib/exe/fetch.php/person.png?cache=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93" y="5862592"/>
            <a:ext cx="533387" cy="53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2" descr="http://beren.engr.udel.edu/lib/exe/fetch.php/person.png?cache=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05" y="2536009"/>
            <a:ext cx="533387" cy="53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2" descr="http://beren.engr.udel.edu/lib/exe/fetch.php/person.png?cache=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064" y="1695451"/>
            <a:ext cx="533387" cy="53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Picture 2" descr="http://beren.engr.udel.edu/lib/exe/fetch.php/person.png?cache=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091" y="1800207"/>
            <a:ext cx="533387" cy="53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laveti.asia/images/images_slider/dsl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68" y="2390753"/>
            <a:ext cx="728671" cy="72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4" descr="http://laveti.asia/images/images_slider/dsl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732" y="2847970"/>
            <a:ext cx="728671" cy="72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Picture 4" descr="http://laveti.asia/images/images_slider/dsl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325" y="4791083"/>
            <a:ext cx="728671" cy="72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4" descr="http://laveti.asia/images/images_slider/dsl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156" y="5448291"/>
            <a:ext cx="728671" cy="72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4" descr="http://laveti.asia/images/images_slider/dsl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592" y="5734039"/>
            <a:ext cx="728671" cy="72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0" name="Picture 14" descr="http://tourdelc.adobe.com/contentES2/Assets/governmen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46" y="1502572"/>
            <a:ext cx="459573" cy="45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14" descr="http://tourdelc.adobe.com/contentES2/Assets/governmen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344" y="3869479"/>
            <a:ext cx="459573" cy="45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" name="Picture 14" descr="http://tourdelc.adobe.com/contentES2/Assets/governmen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798" y="4441059"/>
            <a:ext cx="459573" cy="45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2" name="Picture 16" descr="http://files.softicons.com/download/toolbar-icons/desktop-education-icons-by-aha-soft/png/96x96/educatio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157" y="1843081"/>
            <a:ext cx="750094" cy="75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" name="Picture 16" descr="http://files.softicons.com/download/toolbar-icons/desktop-education-icons-by-aha-soft/png/96x96/educatio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297" y="5862592"/>
            <a:ext cx="646524" cy="64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6" descr="http://files.softicons.com/download/toolbar-icons/desktop-education-icons-by-aha-soft/png/96x96/educatio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064" y="4919054"/>
            <a:ext cx="646524" cy="64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90676" y="876877"/>
            <a:ext cx="1609724" cy="92333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en-US" dirty="0" smtClean="0"/>
              <a:t>Name</a:t>
            </a:r>
          </a:p>
          <a:p>
            <a:pPr algn="ctr"/>
            <a:r>
              <a:rPr lang="en-US" dirty="0" smtClean="0"/>
              <a:t>Phone</a:t>
            </a:r>
          </a:p>
          <a:p>
            <a:pPr algn="ctr"/>
            <a:r>
              <a:rPr lang="en-US" dirty="0" smtClean="0"/>
              <a:t>Office</a:t>
            </a:r>
          </a:p>
          <a:p>
            <a:pPr algn="ctr"/>
            <a:r>
              <a:rPr lang="en-US" dirty="0" smtClean="0"/>
              <a:t>Age</a:t>
            </a:r>
          </a:p>
          <a:p>
            <a:pPr algn="ctr"/>
            <a:r>
              <a:rPr lang="en-US" dirty="0" smtClean="0"/>
              <a:t>Gender</a:t>
            </a:r>
          </a:p>
          <a:p>
            <a:pPr algn="ctr"/>
            <a:r>
              <a:rPr lang="en-US" dirty="0" smtClean="0"/>
              <a:t>Email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88099" y="2963731"/>
            <a:ext cx="1350171" cy="147732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US" dirty="0" smtClean="0"/>
              <a:t>Author</a:t>
            </a:r>
          </a:p>
          <a:p>
            <a:pPr algn="ctr"/>
            <a:r>
              <a:rPr lang="en-US" dirty="0" smtClean="0"/>
              <a:t>Dateline</a:t>
            </a:r>
          </a:p>
          <a:p>
            <a:pPr algn="ctr"/>
            <a:r>
              <a:rPr lang="en-US" dirty="0" smtClean="0"/>
              <a:t>Topic</a:t>
            </a:r>
          </a:p>
          <a:p>
            <a:pPr algn="ctr"/>
            <a:r>
              <a:rPr lang="en-US" dirty="0" smtClean="0"/>
              <a:t>Persons</a:t>
            </a:r>
          </a:p>
          <a:p>
            <a:pPr algn="ctr"/>
            <a:r>
              <a:rPr lang="en-US" dirty="0" smtClean="0"/>
              <a:t>Location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21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2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Homogeneous -&gt; Heterogeneous Information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Task – </a:t>
            </a:r>
            <a:r>
              <a:rPr lang="en-US" dirty="0" err="1" smtClean="0">
                <a:solidFill>
                  <a:srgbClr val="D96709"/>
                </a:solidFill>
              </a:rPr>
              <a:t>Heterogenize</a:t>
            </a:r>
            <a:r>
              <a:rPr lang="en-US" dirty="0" smtClean="0">
                <a:solidFill>
                  <a:srgbClr val="D96709"/>
                </a:solidFill>
              </a:rPr>
              <a:t> the Web</a:t>
            </a:r>
          </a:p>
          <a:p>
            <a:endParaRPr lang="en-US" dirty="0">
              <a:solidFill>
                <a:srgbClr val="D96709"/>
              </a:solidFill>
            </a:endParaRPr>
          </a:p>
          <a:p>
            <a:endParaRPr lang="en-US" dirty="0" smtClean="0">
              <a:solidFill>
                <a:srgbClr val="D96709"/>
              </a:solidFill>
            </a:endParaRPr>
          </a:p>
          <a:p>
            <a:endParaRPr lang="en-US" dirty="0" smtClean="0">
              <a:solidFill>
                <a:srgbClr val="D96709"/>
              </a:solidFill>
            </a:endParaRPr>
          </a:p>
          <a:p>
            <a:r>
              <a:rPr lang="en-US" dirty="0" smtClean="0"/>
              <a:t>Classification Task 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with </a:t>
            </a:r>
            <a:r>
              <a:rPr lang="en-US" sz="18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many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nuances</a:t>
            </a:r>
            <a:endParaRPr lang="en-US" sz="1800" dirty="0" smtClean="0"/>
          </a:p>
          <a:p>
            <a:pPr lvl="1"/>
            <a:r>
              <a:rPr lang="en-US" dirty="0" smtClean="0"/>
              <a:t>What are the classes?</a:t>
            </a: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/>
            <a:r>
              <a:rPr lang="en-US" dirty="0" smtClean="0"/>
              <a:t>Class granularity?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How do we predict the types computationally?</a:t>
            </a:r>
          </a:p>
        </p:txBody>
      </p:sp>
      <p:pic>
        <p:nvPicPr>
          <p:cNvPr id="4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075" y="1790699"/>
            <a:ext cx="533401" cy="53340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beren.engr.udel.edu/lib/exe/fetch.php/person.png?cache=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75" y="1781174"/>
            <a:ext cx="533387" cy="53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3648075" y="2047867"/>
            <a:ext cx="809625" cy="1"/>
          </a:xfrm>
          <a:prstGeom prst="line">
            <a:avLst/>
          </a:prstGeom>
          <a:ln w="15875">
            <a:solidFill>
              <a:schemeClr val="tx2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906853" y="1753354"/>
            <a:ext cx="292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3401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Databases and Schemas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Databases </a:t>
            </a:r>
            <a:r>
              <a:rPr lang="en-US" i="1" dirty="0" smtClean="0"/>
              <a:t>usually </a:t>
            </a:r>
            <a:r>
              <a:rPr lang="en-US" dirty="0" smtClean="0"/>
              <a:t>have a well defined schema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09800"/>
            <a:ext cx="877601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91880"/>
            <a:ext cx="4648045" cy="489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288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56356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Heterogenization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715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What is this thing?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cap="small" dirty="0" smtClean="0"/>
              <a:t>Animal, Person, Professor, Full Professor, Man, </a:t>
            </a:r>
          </a:p>
          <a:p>
            <a:pPr algn="ctr"/>
            <a:r>
              <a:rPr lang="en-US" cap="small" dirty="0" smtClean="0"/>
              <a:t>Data Miner, Male-Full Professor-Data Miner?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>
              <a:solidFill>
                <a:srgbClr val="D96709"/>
              </a:solidFill>
            </a:endParaRPr>
          </a:p>
          <a:p>
            <a:endParaRPr lang="en-US" dirty="0" smtClean="0">
              <a:solidFill>
                <a:srgbClr val="D96709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0"/>
            <a:ext cx="5305425" cy="3858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449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56356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Heterogenization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715000"/>
          </a:xfrm>
        </p:spPr>
        <p:txBody>
          <a:bodyPr>
            <a:normAutofit/>
          </a:bodyPr>
          <a:lstStyle/>
          <a:p>
            <a:pPr algn="ctr"/>
            <a:r>
              <a:rPr lang="en-US" sz="2400" cap="small" dirty="0"/>
              <a:t>Animal, Person, Professor, Full Professor, Man, </a:t>
            </a:r>
          </a:p>
          <a:p>
            <a:pPr algn="ctr"/>
            <a:r>
              <a:rPr lang="en-US" sz="2400" cap="small" dirty="0"/>
              <a:t>Data Miner, Male-Full Professor-Data Miner?</a:t>
            </a:r>
          </a:p>
          <a:p>
            <a:endParaRPr lang="en-US" dirty="0"/>
          </a:p>
          <a:p>
            <a:pPr algn="ctr"/>
            <a:r>
              <a:rPr lang="en-US" dirty="0" smtClean="0"/>
              <a:t>This is the goal!</a:t>
            </a:r>
          </a:p>
          <a:p>
            <a:endParaRPr lang="en-US" dirty="0" smtClean="0"/>
          </a:p>
          <a:p>
            <a:pPr algn="ctr"/>
            <a:r>
              <a:rPr lang="en-US" dirty="0" smtClean="0"/>
              <a:t>The answer is important</a:t>
            </a:r>
          </a:p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We use these results to do other things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algn="ctr"/>
            <a:r>
              <a:rPr lang="en-US" dirty="0" smtClean="0"/>
              <a:t>HINT - </a:t>
            </a:r>
            <a:r>
              <a:rPr lang="en-US" dirty="0" smtClean="0">
                <a:solidFill>
                  <a:srgbClr val="D96709"/>
                </a:solidFill>
              </a:rPr>
              <a:t>The network tells us</a:t>
            </a:r>
          </a:p>
          <a:p>
            <a:pPr lvl="1"/>
            <a:endParaRPr lang="en-US" dirty="0"/>
          </a:p>
          <a:p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>
              <a:solidFill>
                <a:srgbClr val="D96709"/>
              </a:solidFill>
            </a:endParaRPr>
          </a:p>
          <a:p>
            <a:endParaRPr lang="en-US" dirty="0" smtClean="0">
              <a:solidFill>
                <a:srgbClr val="D967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0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marL="57150" indent="0"/>
            <a:r>
              <a:rPr lang="en-US" dirty="0"/>
              <a:t>Hierarchical </a:t>
            </a:r>
            <a:r>
              <a:rPr lang="en-US" dirty="0" smtClean="0"/>
              <a:t>Web Information </a:t>
            </a:r>
            <a:r>
              <a:rPr lang="en-US" dirty="0"/>
              <a:t>Networks</a:t>
            </a:r>
          </a:p>
        </p:txBody>
      </p:sp>
    </p:spTree>
    <p:extLst>
      <p:ext uri="{BB962C8B-B14F-4D97-AF65-F5344CB8AC3E}">
        <p14:creationId xmlns:p14="http://schemas.microsoft.com/office/powerpoint/2010/main" val="195484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Web Hierarchies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/>
                <a:r>
                  <a:rPr lang="en-US" dirty="0" smtClean="0"/>
                  <a:t>The Web pages’ location within the Web indicates:</a:t>
                </a:r>
              </a:p>
              <a:p>
                <a:pPr lvl="1"/>
                <a:r>
                  <a:rPr lang="en-US" dirty="0" smtClean="0"/>
                  <a:t>Its class</a:t>
                </a:r>
              </a:p>
              <a:p>
                <a:pPr lvl="1"/>
                <a:r>
                  <a:rPr lang="en-US" dirty="0" smtClean="0"/>
                  <a:t>Its </a:t>
                </a:r>
                <a:r>
                  <a:rPr lang="en-US" i="1" dirty="0" smtClean="0"/>
                  <a:t>relative</a:t>
                </a:r>
                <a:r>
                  <a:rPr lang="en-US" dirty="0" smtClean="0"/>
                  <a:t> class</a:t>
                </a:r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0" indent="0"/>
                <a:r>
                  <a:rPr lang="en-US" dirty="0" smtClean="0"/>
                  <a:t>Web Hierarchy</a:t>
                </a:r>
                <a:endParaRPr lang="en-US" dirty="0"/>
              </a:p>
              <a:p>
                <a:pPr lvl="1"/>
                <a:r>
                  <a:rPr lang="en-US" dirty="0" smtClean="0"/>
                  <a:t>The Web has a </a:t>
                </a:r>
                <a:r>
                  <a:rPr lang="en-US" i="1" dirty="0" smtClean="0"/>
                  <a:t>hidden </a:t>
                </a:r>
                <a:r>
                  <a:rPr lang="en-US" dirty="0" smtClean="0"/>
                  <a:t>Hierarchy</a:t>
                </a:r>
                <a:endParaRPr lang="en-US" i="1" dirty="0"/>
              </a:p>
              <a:p>
                <a:pPr lvl="2"/>
                <a:r>
                  <a:rPr lang="en-US" i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Note: hidden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/>
                      </a:rPr>
                      <m:t>≠</m:t>
                    </m:r>
                  </m:oMath>
                </a14:m>
                <a:r>
                  <a:rPr lang="en-US" b="0" i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latent</a:t>
                </a:r>
                <a:endParaRPr lang="en-US" dirty="0"/>
              </a:p>
              <a:p>
                <a:pPr marL="857250" lvl="1" indent="-457200">
                  <a:buFont typeface="Arial" pitchFamily="34" charset="0"/>
                  <a:buChar char="•"/>
                </a:pP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481" t="-10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326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Some Methods create/learn </a:t>
            </a:r>
            <a:r>
              <a:rPr lang="en-US" u="sng" dirty="0" smtClean="0"/>
              <a:t>Taxonomies</a:t>
            </a:r>
            <a:endParaRPr lang="en-US" u="sng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7391400" cy="5334000"/>
          </a:xfrm>
        </p:spPr>
        <p:txBody>
          <a:bodyPr>
            <a:normAutofit/>
          </a:bodyPr>
          <a:lstStyle/>
          <a:p>
            <a:r>
              <a:rPr lang="en-US" dirty="0" smtClean="0"/>
              <a:t>Hierarchical LDA (</a:t>
            </a:r>
            <a:r>
              <a:rPr lang="en-US" dirty="0" err="1" smtClean="0"/>
              <a:t>hLDA</a:t>
            </a:r>
            <a:r>
              <a:rPr lang="en-US" dirty="0" smtClean="0"/>
              <a:t>) </a:t>
            </a:r>
            <a:r>
              <a:rPr lang="en-US" sz="1800" dirty="0" err="1" smtClean="0">
                <a:solidFill>
                  <a:schemeClr val="bg1">
                    <a:lumMod val="50000"/>
                  </a:schemeClr>
                </a:solidFill>
              </a:rPr>
              <a:t>Blei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 et al. ’03,10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err="1" smtClean="0"/>
              <a:t>TopicBlock</a:t>
            </a:r>
            <a:r>
              <a:rPr lang="en-US" dirty="0" smtClean="0"/>
              <a:t> 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Ho et al. ‘12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/>
            <a:r>
              <a:rPr lang="en-US" dirty="0" smtClean="0"/>
              <a:t>Pachinko Allocation Model (</a:t>
            </a:r>
            <a:r>
              <a:rPr lang="en-US" dirty="0" err="1" smtClean="0"/>
              <a:t>hPAM</a:t>
            </a:r>
            <a:r>
              <a:rPr lang="en-US" dirty="0" smtClean="0"/>
              <a:t>)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bg1">
                    <a:lumMod val="50000"/>
                  </a:schemeClr>
                </a:solidFill>
              </a:rPr>
              <a:t>Mimno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 et al. ’07</a:t>
            </a:r>
          </a:p>
          <a:p>
            <a:pPr marL="0" indent="0"/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/>
            <a:endParaRPr lang="en-US" dirty="0" smtClean="0"/>
          </a:p>
        </p:txBody>
      </p:sp>
      <p:pic>
        <p:nvPicPr>
          <p:cNvPr id="6" name="Picture 2" descr="File:Phylogenetic tree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895600"/>
            <a:ext cx="4724400" cy="319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78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 are interested in </a:t>
            </a:r>
            <a:r>
              <a:rPr lang="en-US" u="sng" dirty="0" smtClean="0"/>
              <a:t>Hierarchies</a:t>
            </a:r>
            <a:endParaRPr lang="en-US" u="sng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686800" cy="2209800"/>
          </a:xfrm>
        </p:spPr>
        <p:txBody>
          <a:bodyPr>
            <a:normAutofit/>
          </a:bodyPr>
          <a:lstStyle/>
          <a:p>
            <a:pPr marL="0" indent="0"/>
            <a:r>
              <a:rPr lang="en-US" dirty="0" smtClean="0"/>
              <a:t>Hierarchical Document Topic Model (HDTM) 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Weninger et al ‘12</a:t>
            </a:r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/>
            <a:r>
              <a:rPr lang="en-US" dirty="0" smtClean="0"/>
              <a:t>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614" y="4163515"/>
            <a:ext cx="4202586" cy="2237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752600"/>
            <a:ext cx="5087052" cy="196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472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000126"/>
            <a:ext cx="5574095" cy="2670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409" y="3971925"/>
            <a:ext cx="4562475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1752600" y="5486400"/>
            <a:ext cx="505809" cy="0"/>
          </a:xfrm>
          <a:prstGeom prst="straightConnector1">
            <a:avLst/>
          </a:prstGeom>
          <a:ln w="25400">
            <a:solidFill>
              <a:srgbClr val="D96709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669257" y="6248400"/>
            <a:ext cx="512952" cy="0"/>
          </a:xfrm>
          <a:prstGeom prst="straightConnector1">
            <a:avLst/>
          </a:prstGeom>
          <a:ln w="25400">
            <a:solidFill>
              <a:srgbClr val="D96709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05852" y="5301734"/>
            <a:ext cx="963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06B0A"/>
                </a:solidFill>
              </a:rPr>
              <a:t>Colleges</a:t>
            </a:r>
            <a:endParaRPr lang="en-US" dirty="0">
              <a:solidFill>
                <a:srgbClr val="E06B0A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4097" y="6063734"/>
            <a:ext cx="1418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06B0A"/>
                </a:solidFill>
              </a:rPr>
              <a:t>Departments</a:t>
            </a:r>
            <a:endParaRPr lang="en-US" dirty="0">
              <a:solidFill>
                <a:srgbClr val="E06B0A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4539646" y="5562600"/>
            <a:ext cx="1943849" cy="205387"/>
          </a:xfrm>
          <a:prstGeom prst="straightConnector1">
            <a:avLst/>
          </a:prstGeom>
          <a:ln w="25400">
            <a:solidFill>
              <a:srgbClr val="D96709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483495" y="5562600"/>
            <a:ext cx="2583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E06B0A"/>
                </a:solidFill>
              </a:rPr>
              <a:t>Engineering</a:t>
            </a:r>
            <a:r>
              <a:rPr lang="en-US" dirty="0" smtClean="0">
                <a:solidFill>
                  <a:srgbClr val="E06B0A"/>
                </a:solidFill>
              </a:rPr>
              <a:t> Departments</a:t>
            </a:r>
            <a:endParaRPr lang="en-US" dirty="0">
              <a:solidFill>
                <a:srgbClr val="E06B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16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6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does this tell us?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791200"/>
          </a:xfrm>
        </p:spPr>
        <p:txBody>
          <a:bodyPr>
            <a:normAutofit/>
          </a:bodyPr>
          <a:lstStyle/>
          <a:p>
            <a:r>
              <a:rPr lang="en-US" dirty="0" smtClean="0"/>
              <a:t>Given a rooted graph we find a hierarchy</a:t>
            </a:r>
          </a:p>
          <a:p>
            <a:pPr lvl="1" indent="-342900"/>
            <a:r>
              <a:rPr lang="en-US" dirty="0" smtClean="0"/>
              <a:t>Random Walk with Restart generates parenthood probabilities</a:t>
            </a:r>
          </a:p>
          <a:p>
            <a:pPr lvl="1" indent="-342900"/>
            <a:endParaRPr lang="en-US" dirty="0"/>
          </a:p>
          <a:p>
            <a:r>
              <a:rPr lang="en-US" dirty="0" smtClean="0"/>
              <a:t>This gives us </a:t>
            </a:r>
            <a:r>
              <a:rPr lang="en-US" i="1" dirty="0" smtClean="0"/>
              <a:t>one </a:t>
            </a:r>
            <a:r>
              <a:rPr lang="en-US" dirty="0" smtClean="0"/>
              <a:t>possible hierarchy. </a:t>
            </a:r>
            <a:r>
              <a:rPr lang="en-US" sz="2000" dirty="0" smtClean="0"/>
              <a:t>There are many.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b="1" dirty="0" smtClean="0"/>
              <a:t>New Challenge - </a:t>
            </a:r>
            <a:r>
              <a:rPr lang="en-US" dirty="0" smtClean="0">
                <a:solidFill>
                  <a:srgbClr val="D96709"/>
                </a:solidFill>
              </a:rPr>
              <a:t>Can’t label</a:t>
            </a:r>
            <a:endParaRPr lang="en-US" dirty="0">
              <a:solidFill>
                <a:srgbClr val="D96709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409" y="3286125"/>
            <a:ext cx="4562475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505200" y="3200400"/>
            <a:ext cx="1447800" cy="38100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667000" y="3858492"/>
            <a:ext cx="4153884" cy="3810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416524" y="4572000"/>
            <a:ext cx="3023696" cy="38100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133600" y="5410200"/>
            <a:ext cx="4800600" cy="38100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059220" y="3206234"/>
                <a:ext cx="381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/>
                        </a:rPr>
                        <m:t>𝑋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9220" y="3206234"/>
                <a:ext cx="381000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934200" y="3858492"/>
                <a:ext cx="990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𝑌</m:t>
                      </m:r>
                      <m:r>
                        <a:rPr lang="en-US" b="0" i="1" smtClean="0">
                          <a:latin typeface="Cambria Math"/>
                        </a:rPr>
                        <m:t>&lt;:</m:t>
                      </m:r>
                      <m:r>
                        <a:rPr lang="en-US" b="0" i="1" smtClean="0">
                          <a:latin typeface="Cambria Math"/>
                        </a:rPr>
                        <m:t>𝑋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0" y="3858492"/>
                <a:ext cx="990600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562600" y="4572000"/>
                <a:ext cx="990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𝑍</m:t>
                      </m:r>
                      <m:r>
                        <a:rPr lang="en-US" b="0" i="1" smtClean="0">
                          <a:latin typeface="Cambria Math"/>
                        </a:rPr>
                        <m:t>&lt;:</m:t>
                      </m:r>
                      <m:r>
                        <a:rPr lang="en-US" b="0" i="1" smtClean="0">
                          <a:latin typeface="Cambria Math"/>
                        </a:rPr>
                        <m:t>𝑌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00" y="4572000"/>
                <a:ext cx="990600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7086600" y="5397500"/>
                <a:ext cx="990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𝑊</m:t>
                      </m:r>
                      <m:r>
                        <a:rPr lang="en-US" b="0" i="1" smtClean="0">
                          <a:latin typeface="Cambria Math"/>
                        </a:rPr>
                        <m:t>&lt;:</m:t>
                      </m:r>
                      <m:r>
                        <a:rPr lang="en-US" b="0" i="1" smtClean="0">
                          <a:latin typeface="Cambria Math"/>
                        </a:rPr>
                        <m:t>𝑍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5397500"/>
                <a:ext cx="990600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809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Set of similarly typed pages</a:t>
            </a:r>
            <a:endParaRPr lang="en-US" dirty="0">
              <a:solidFill>
                <a:srgbClr val="D9670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What can we say about these pages?</a:t>
            </a:r>
          </a:p>
          <a:p>
            <a:pPr lvl="1" indent="-342900"/>
            <a:r>
              <a:rPr lang="en-US" dirty="0" smtClean="0"/>
              <a:t>Class Label/Type?</a:t>
            </a:r>
          </a:p>
          <a:p>
            <a:pPr lvl="1" indent="-342900"/>
            <a:r>
              <a:rPr lang="en-US" dirty="0" smtClean="0"/>
              <a:t>Name?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514600"/>
            <a:ext cx="533278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85739" y="2667000"/>
            <a:ext cx="3705461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3048000"/>
            <a:ext cx="4343400" cy="3305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5200" y="3657600"/>
            <a:ext cx="534337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60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Exploring </a:t>
            </a:r>
            <a:r>
              <a:rPr lang="en-US" b="1" dirty="0" smtClean="0"/>
              <a:t>Link Paths 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Weninger, et al. 12</a:t>
            </a: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1740789"/>
          </a:xfrm>
        </p:spPr>
        <p:txBody>
          <a:bodyPr/>
          <a:lstStyle/>
          <a:p>
            <a:r>
              <a:rPr lang="en-US" dirty="0" smtClean="0"/>
              <a:t>Let’s explore </a:t>
            </a:r>
            <a:r>
              <a:rPr lang="en-US" dirty="0" smtClean="0">
                <a:solidFill>
                  <a:srgbClr val="D96709"/>
                </a:solidFill>
              </a:rPr>
              <a:t>link-paths</a:t>
            </a:r>
            <a:r>
              <a:rPr lang="en-US" dirty="0" smtClean="0"/>
              <a:t> in a hierarchy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676400"/>
            <a:ext cx="6705600" cy="3437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000125" y="3190875"/>
            <a:ext cx="896112" cy="539496"/>
          </a:xfrm>
          <a:prstGeom prst="rect">
            <a:avLst/>
          </a:prstGeom>
          <a:noFill/>
          <a:ln w="0">
            <a:solidFill>
              <a:schemeClr val="accent1">
                <a:shade val="5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63256" y="2286000"/>
            <a:ext cx="722744" cy="347472"/>
          </a:xfrm>
          <a:prstGeom prst="rect">
            <a:avLst/>
          </a:prstGeom>
          <a:noFill/>
          <a:ln w="0">
            <a:solidFill>
              <a:schemeClr val="accent1">
                <a:shade val="5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24175" y="2164461"/>
            <a:ext cx="722744" cy="566928"/>
          </a:xfrm>
          <a:prstGeom prst="rect">
            <a:avLst/>
          </a:prstGeom>
          <a:noFill/>
          <a:ln w="0">
            <a:solidFill>
              <a:schemeClr val="accent1">
                <a:shade val="5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743450" y="4352925"/>
            <a:ext cx="804672" cy="749808"/>
          </a:xfrm>
          <a:prstGeom prst="rect">
            <a:avLst/>
          </a:prstGeom>
          <a:noFill/>
          <a:ln w="0">
            <a:solidFill>
              <a:schemeClr val="accent1">
                <a:shade val="5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238874" y="4476750"/>
            <a:ext cx="1457325" cy="502920"/>
          </a:xfrm>
          <a:prstGeom prst="rect">
            <a:avLst/>
          </a:prstGeom>
          <a:noFill/>
          <a:ln w="0">
            <a:solidFill>
              <a:schemeClr val="accent1">
                <a:shade val="5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81000" y="4997143"/>
            <a:ext cx="154362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rgbClr val="D96709"/>
                </a:solidFill>
              </a:rPr>
              <a:t>Hierarchy #1</a:t>
            </a:r>
            <a:endParaRPr lang="en-US" sz="2000" dirty="0">
              <a:solidFill>
                <a:srgbClr val="D96709"/>
              </a:solidFill>
            </a:endParaRPr>
          </a:p>
          <a:p>
            <a:pPr>
              <a:buNone/>
            </a:pPr>
            <a:r>
              <a:rPr lang="en-US" dirty="0">
                <a:solidFill>
                  <a:schemeClr val="tx2"/>
                </a:solidFill>
              </a:rPr>
              <a:t>People</a:t>
            </a:r>
          </a:p>
          <a:p>
            <a:pPr>
              <a:buNone/>
            </a:pPr>
            <a:r>
              <a:rPr lang="en-US" dirty="0">
                <a:solidFill>
                  <a:schemeClr val="tx2"/>
                </a:solidFill>
              </a:rPr>
              <a:t>Faculty</a:t>
            </a:r>
          </a:p>
          <a:p>
            <a:pPr>
              <a:buNone/>
            </a:pPr>
            <a:r>
              <a:rPr lang="en-US" dirty="0">
                <a:solidFill>
                  <a:schemeClr val="tx2"/>
                </a:solidFill>
              </a:rPr>
              <a:t>Jiawei Han</a:t>
            </a:r>
          </a:p>
          <a:p>
            <a:pPr>
              <a:buNone/>
            </a:pPr>
            <a:r>
              <a:rPr lang="en-US" dirty="0">
                <a:solidFill>
                  <a:schemeClr val="tx2"/>
                </a:solidFill>
              </a:rPr>
              <a:t>Personal Site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723572" y="4991100"/>
            <a:ext cx="154362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rgbClr val="D96709"/>
                </a:solidFill>
              </a:rPr>
              <a:t>Hierarchy #2</a:t>
            </a:r>
            <a:endParaRPr lang="en-US" sz="2000" dirty="0">
              <a:solidFill>
                <a:srgbClr val="D96709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rgbClr val="C00000"/>
                </a:solidFill>
              </a:rPr>
              <a:t>Research</a:t>
            </a:r>
            <a:endParaRPr lang="en-US" dirty="0">
              <a:solidFill>
                <a:srgbClr val="C00000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rgbClr val="C00000"/>
                </a:solidFill>
              </a:rPr>
              <a:t>Data Mining</a:t>
            </a:r>
            <a:endParaRPr lang="en-US" dirty="0">
              <a:solidFill>
                <a:srgbClr val="C00000"/>
              </a:solidFill>
            </a:endParaRPr>
          </a:p>
          <a:p>
            <a:pPr>
              <a:buNone/>
            </a:pPr>
            <a:r>
              <a:rPr lang="en-US" dirty="0">
                <a:solidFill>
                  <a:srgbClr val="C00000"/>
                </a:solidFill>
              </a:rPr>
              <a:t>Jiawei Han</a:t>
            </a:r>
          </a:p>
          <a:p>
            <a:pPr>
              <a:buNone/>
            </a:pPr>
            <a:r>
              <a:rPr lang="en-US" dirty="0">
                <a:solidFill>
                  <a:srgbClr val="C00000"/>
                </a:solidFill>
              </a:rPr>
              <a:t>Personal Site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62100" y="4276725"/>
            <a:ext cx="722744" cy="347472"/>
          </a:xfrm>
          <a:prstGeom prst="rect">
            <a:avLst/>
          </a:prstGeom>
          <a:noFill/>
          <a:ln w="0">
            <a:solidFill>
              <a:schemeClr val="accent1">
                <a:shade val="50000"/>
              </a:schemeClr>
            </a:solidFill>
          </a:ln>
          <a:effectLst>
            <a:glow rad="139700">
              <a:srgbClr val="C0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919603" y="4086225"/>
            <a:ext cx="731520" cy="704088"/>
          </a:xfrm>
          <a:prstGeom prst="rect">
            <a:avLst/>
          </a:prstGeom>
          <a:noFill/>
          <a:ln w="0">
            <a:solidFill>
              <a:schemeClr val="accent1">
                <a:shade val="50000"/>
              </a:schemeClr>
            </a:solidFill>
          </a:ln>
          <a:effectLst>
            <a:glow rad="139700">
              <a:srgbClr val="C0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80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XML – a data description language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XML Schema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459037"/>
            <a:ext cx="6668220" cy="349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361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Exploring Link Paths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1740789"/>
          </a:xfrm>
        </p:spPr>
        <p:txBody>
          <a:bodyPr/>
          <a:lstStyle/>
          <a:p>
            <a:r>
              <a:rPr lang="en-US" dirty="0" smtClean="0"/>
              <a:t>What do these pages have in common?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676400"/>
            <a:ext cx="6705600" cy="3437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381000" y="4997143"/>
            <a:ext cx="15436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rgbClr val="D96709"/>
                </a:solidFill>
              </a:rPr>
              <a:t>Hierarchy #1</a:t>
            </a:r>
            <a:endParaRPr lang="en-US" sz="2000" dirty="0">
              <a:solidFill>
                <a:srgbClr val="D96709"/>
              </a:solidFill>
            </a:endParaRPr>
          </a:p>
          <a:p>
            <a:pPr>
              <a:buNone/>
            </a:pPr>
            <a:r>
              <a:rPr lang="en-US" dirty="0">
                <a:solidFill>
                  <a:schemeClr val="tx2"/>
                </a:solidFill>
              </a:rPr>
              <a:t>People</a:t>
            </a:r>
          </a:p>
          <a:p>
            <a:pPr>
              <a:buNone/>
            </a:pPr>
            <a:r>
              <a:rPr lang="en-US" dirty="0" smtClean="0">
                <a:solidFill>
                  <a:schemeClr val="tx2"/>
                </a:solidFill>
              </a:rPr>
              <a:t>Faculty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23572" y="4991100"/>
            <a:ext cx="15436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rgbClr val="D96709"/>
                </a:solidFill>
              </a:rPr>
              <a:t>Hierarchy #2</a:t>
            </a:r>
            <a:endParaRPr lang="en-US" sz="2000" dirty="0">
              <a:solidFill>
                <a:srgbClr val="D96709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rgbClr val="C00000"/>
                </a:solidFill>
              </a:rPr>
              <a:t>Research</a:t>
            </a:r>
            <a:endParaRPr lang="en-US" dirty="0">
              <a:solidFill>
                <a:srgbClr val="C00000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rgbClr val="C00000"/>
                </a:solidFill>
              </a:rPr>
              <a:t>Data Mining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72200" y="1828800"/>
            <a:ext cx="1600200" cy="3284823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210298" y="3181349"/>
            <a:ext cx="1527048" cy="18745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315200" y="5125498"/>
            <a:ext cx="1609724" cy="92333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en-US" dirty="0" smtClean="0"/>
              <a:t>Name</a:t>
            </a:r>
          </a:p>
          <a:p>
            <a:pPr algn="ctr"/>
            <a:r>
              <a:rPr lang="en-US" dirty="0" smtClean="0"/>
              <a:t>Phone</a:t>
            </a:r>
          </a:p>
          <a:p>
            <a:pPr algn="ctr"/>
            <a:r>
              <a:rPr lang="en-US" dirty="0" smtClean="0"/>
              <a:t>Office</a:t>
            </a:r>
          </a:p>
          <a:p>
            <a:pPr algn="ctr"/>
            <a:r>
              <a:rPr lang="en-US" dirty="0" smtClean="0"/>
              <a:t>Age</a:t>
            </a:r>
          </a:p>
          <a:p>
            <a:pPr algn="ctr"/>
            <a:r>
              <a:rPr lang="en-US" dirty="0" smtClean="0"/>
              <a:t>Gender</a:t>
            </a:r>
          </a:p>
          <a:p>
            <a:pPr algn="ctr"/>
            <a:r>
              <a:rPr lang="en-US" dirty="0" smtClean="0"/>
              <a:t>Email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278595" y="5421868"/>
            <a:ext cx="1112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Next Step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2046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  <p:bldP spid="15" grpId="0" animBg="1"/>
      <p:bldP spid="9" grpId="0"/>
      <p:bldP spid="5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Remember Relational </a:t>
            </a:r>
            <a:r>
              <a:rPr lang="en-US" dirty="0" err="1" smtClean="0"/>
              <a:t>WebTables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43000"/>
            <a:ext cx="6286500" cy="4734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339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Attribute Propagation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1740789"/>
          </a:xfrm>
        </p:spPr>
        <p:txBody>
          <a:bodyPr/>
          <a:lstStyle/>
          <a:p>
            <a:r>
              <a:rPr lang="en-US" dirty="0" smtClean="0"/>
              <a:t>Propagate information through the </a:t>
            </a:r>
            <a:r>
              <a:rPr lang="en-US" dirty="0" smtClean="0">
                <a:solidFill>
                  <a:srgbClr val="D96709"/>
                </a:solidFill>
              </a:rPr>
              <a:t>link paths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676400"/>
            <a:ext cx="6705600" cy="3437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79216" y="4253991"/>
            <a:ext cx="3012384" cy="1719263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89786" y="1618885"/>
            <a:ext cx="5307227" cy="1197362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4849" y="3589622"/>
            <a:ext cx="1147751" cy="30480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4242772"/>
            <a:ext cx="3844478" cy="349671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25" name="Straight Arrow Connector 24"/>
          <p:cNvCxnSpPr/>
          <p:nvPr/>
        </p:nvCxnSpPr>
        <p:spPr>
          <a:xfrm>
            <a:off x="3809999" y="2931199"/>
            <a:ext cx="533401" cy="658423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403605" y="4675577"/>
            <a:ext cx="939794" cy="438046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5638800" y="5047000"/>
            <a:ext cx="1358213" cy="0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347594" y="4513458"/>
            <a:ext cx="2463454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numCol="2" rtlCol="0">
            <a:spAutoFit/>
          </a:bodyPr>
          <a:lstStyle/>
          <a:p>
            <a:pPr algn="ctr"/>
            <a:r>
              <a:rPr lang="en-US" dirty="0"/>
              <a:t>Name</a:t>
            </a:r>
          </a:p>
          <a:p>
            <a:pPr algn="ctr"/>
            <a:r>
              <a:rPr lang="en-US" dirty="0"/>
              <a:t>Phone</a:t>
            </a:r>
          </a:p>
          <a:p>
            <a:pPr algn="ctr"/>
            <a:r>
              <a:rPr lang="en-US" dirty="0"/>
              <a:t>Office</a:t>
            </a:r>
          </a:p>
          <a:p>
            <a:pPr algn="ctr"/>
            <a:r>
              <a:rPr lang="en-US" dirty="0" smtClean="0"/>
              <a:t>Fax</a:t>
            </a:r>
            <a:endParaRPr lang="en-US" dirty="0"/>
          </a:p>
          <a:p>
            <a:pPr algn="ctr"/>
            <a:r>
              <a:rPr lang="en-US" dirty="0"/>
              <a:t>Research</a:t>
            </a:r>
          </a:p>
          <a:p>
            <a:pPr algn="ctr"/>
            <a:r>
              <a:rPr lang="en-US" dirty="0"/>
              <a:t>Email</a:t>
            </a:r>
          </a:p>
        </p:txBody>
      </p:sp>
    </p:spTree>
    <p:extLst>
      <p:ext uri="{BB962C8B-B14F-4D97-AF65-F5344CB8AC3E}">
        <p14:creationId xmlns:p14="http://schemas.microsoft.com/office/powerpoint/2010/main" val="161408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7630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Aside - Links Paths are also good for </a:t>
            </a:r>
            <a:r>
              <a:rPr lang="en-US" b="1" dirty="0" smtClean="0"/>
              <a:t>Known Item Search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7848600" cy="5334000"/>
          </a:xfrm>
        </p:spPr>
        <p:txBody>
          <a:bodyPr>
            <a:normAutofit/>
          </a:bodyPr>
          <a:lstStyle/>
          <a:p>
            <a:r>
              <a:rPr lang="en-US" dirty="0" smtClean="0"/>
              <a:t>Anchor texts look like queries.</a:t>
            </a:r>
          </a:p>
          <a:p>
            <a:pPr lvl="1"/>
            <a:r>
              <a:rPr lang="en-US" dirty="0" smtClean="0"/>
              <a:t>Often resemble database records too</a:t>
            </a:r>
          </a:p>
          <a:p>
            <a:pPr lvl="1"/>
            <a:r>
              <a:rPr lang="en-US" dirty="0" smtClean="0"/>
              <a:t>Lets match Web pages to improve Web search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2743200" y="4882843"/>
            <a:ext cx="154362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rgbClr val="D96709"/>
                </a:solidFill>
              </a:rPr>
              <a:t>Hierarchy #1</a:t>
            </a:r>
            <a:endParaRPr lang="en-US" sz="2000" dirty="0">
              <a:solidFill>
                <a:srgbClr val="D96709"/>
              </a:solidFill>
            </a:endParaRPr>
          </a:p>
          <a:p>
            <a:pPr>
              <a:buNone/>
            </a:pPr>
            <a:r>
              <a:rPr lang="en-US" dirty="0">
                <a:solidFill>
                  <a:schemeClr val="tx2"/>
                </a:solidFill>
              </a:rPr>
              <a:t>People</a:t>
            </a:r>
          </a:p>
          <a:p>
            <a:pPr>
              <a:buNone/>
            </a:pPr>
            <a:r>
              <a:rPr lang="en-US" dirty="0">
                <a:solidFill>
                  <a:schemeClr val="tx2"/>
                </a:solidFill>
              </a:rPr>
              <a:t>Faculty</a:t>
            </a:r>
          </a:p>
          <a:p>
            <a:pPr>
              <a:buNone/>
            </a:pPr>
            <a:r>
              <a:rPr lang="en-US" dirty="0">
                <a:solidFill>
                  <a:schemeClr val="tx2"/>
                </a:solidFill>
              </a:rPr>
              <a:t>Jiawei Han</a:t>
            </a:r>
          </a:p>
          <a:p>
            <a:pPr>
              <a:buNone/>
            </a:pPr>
            <a:r>
              <a:rPr lang="en-US" dirty="0">
                <a:solidFill>
                  <a:schemeClr val="tx2"/>
                </a:solidFill>
              </a:rPr>
              <a:t>Personal Site</a:t>
            </a:r>
          </a:p>
        </p:txBody>
      </p:sp>
      <p:sp>
        <p:nvSpPr>
          <p:cNvPr id="7" name="Rectangle 6"/>
          <p:cNvSpPr/>
          <p:nvPr/>
        </p:nvSpPr>
        <p:spPr>
          <a:xfrm>
            <a:off x="5085772" y="4876800"/>
            <a:ext cx="154362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rgbClr val="D96709"/>
                </a:solidFill>
              </a:rPr>
              <a:t>Hierarchy #2</a:t>
            </a:r>
            <a:endParaRPr lang="en-US" sz="2000" dirty="0">
              <a:solidFill>
                <a:srgbClr val="D96709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rgbClr val="C00000"/>
                </a:solidFill>
              </a:rPr>
              <a:t>Research</a:t>
            </a:r>
            <a:endParaRPr lang="en-US" dirty="0">
              <a:solidFill>
                <a:srgbClr val="C00000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rgbClr val="C00000"/>
                </a:solidFill>
              </a:rPr>
              <a:t>Data Mining</a:t>
            </a:r>
            <a:endParaRPr lang="en-US" dirty="0">
              <a:solidFill>
                <a:srgbClr val="C00000"/>
              </a:solidFill>
            </a:endParaRPr>
          </a:p>
          <a:p>
            <a:pPr>
              <a:buNone/>
            </a:pPr>
            <a:r>
              <a:rPr lang="en-US" dirty="0">
                <a:solidFill>
                  <a:srgbClr val="C00000"/>
                </a:solidFill>
              </a:rPr>
              <a:t>Jiawei Han</a:t>
            </a:r>
          </a:p>
          <a:p>
            <a:pPr>
              <a:buNone/>
            </a:pPr>
            <a:r>
              <a:rPr lang="en-US" dirty="0">
                <a:solidFill>
                  <a:srgbClr val="C00000"/>
                </a:solidFill>
              </a:rPr>
              <a:t>Personal Site</a:t>
            </a:r>
          </a:p>
        </p:txBody>
      </p:sp>
      <p:sp>
        <p:nvSpPr>
          <p:cNvPr id="8" name="Rectangle 7"/>
          <p:cNvSpPr/>
          <p:nvPr/>
        </p:nvSpPr>
        <p:spPr>
          <a:xfrm>
            <a:off x="3868057" y="5747266"/>
            <a:ext cx="417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#1</a:t>
            </a:r>
            <a:endParaRPr lang="en-US" dirty="0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2528591"/>
            <a:ext cx="4135097" cy="2119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169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6868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New types of search - Web Meta-Paths 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Sun et al. ‘12 Best 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Paper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2" indent="-342900">
              <a:buNone/>
            </a:pPr>
            <a:r>
              <a:rPr lang="en-US" sz="2800" dirty="0"/>
              <a:t>Objects are connected together via different types of relationships</a:t>
            </a:r>
            <a:r>
              <a:rPr lang="en-US" sz="2800" dirty="0" smtClean="0"/>
              <a:t>!</a:t>
            </a:r>
            <a:endParaRPr lang="en-US" dirty="0"/>
          </a:p>
          <a:p>
            <a:pPr lvl="1"/>
            <a:r>
              <a:rPr lang="en-US" dirty="0" smtClean="0"/>
              <a:t>Results from University of Illinois Network collected from the Web</a:t>
            </a:r>
            <a:endParaRPr lang="en-US" sz="2200" dirty="0"/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50618" y="3385984"/>
            <a:ext cx="24307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  <a:latin typeface="+mn-lt"/>
              </a:rPr>
              <a:t>“Han-</a:t>
            </a:r>
            <a:r>
              <a:rPr lang="en-US" dirty="0" smtClean="0">
                <a:solidFill>
                  <a:schemeClr val="tx2"/>
                </a:solidFill>
              </a:rPr>
              <a:t>DAIS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-</a:t>
            </a:r>
            <a:r>
              <a:rPr lang="en-US" dirty="0" err="1" smtClean="0">
                <a:solidFill>
                  <a:srgbClr val="C00000"/>
                </a:solidFill>
                <a:latin typeface="+mn-lt"/>
              </a:rPr>
              <a:t>Zhai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”</a:t>
            </a:r>
          </a:p>
          <a:p>
            <a:pPr algn="ctr"/>
            <a:r>
              <a:rPr lang="en-US" dirty="0" smtClean="0">
                <a:solidFill>
                  <a:srgbClr val="C00000"/>
                </a:solidFill>
                <a:latin typeface="+mn-lt"/>
              </a:rPr>
              <a:t>“Han-</a:t>
            </a:r>
            <a:r>
              <a:rPr lang="en-US" dirty="0" smtClean="0">
                <a:solidFill>
                  <a:schemeClr val="tx2"/>
                </a:solidFill>
              </a:rPr>
              <a:t>DAIS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-Chang”</a:t>
            </a:r>
          </a:p>
          <a:p>
            <a:pPr algn="ctr"/>
            <a:r>
              <a:rPr lang="en-US" dirty="0" smtClean="0">
                <a:solidFill>
                  <a:srgbClr val="C00000"/>
                </a:solidFill>
                <a:latin typeface="+mn-lt"/>
              </a:rPr>
              <a:t>“</a:t>
            </a:r>
            <a:r>
              <a:rPr lang="en-US" dirty="0" err="1" smtClean="0">
                <a:solidFill>
                  <a:srgbClr val="C00000"/>
                </a:solidFill>
                <a:latin typeface="+mn-lt"/>
              </a:rPr>
              <a:t>S.Adve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2"/>
                </a:solidFill>
                <a:latin typeface="+mn-lt"/>
              </a:rPr>
              <a:t>UPCRC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-</a:t>
            </a:r>
            <a:r>
              <a:rPr lang="en-US" dirty="0" err="1" smtClean="0">
                <a:solidFill>
                  <a:srgbClr val="C00000"/>
                </a:solidFill>
                <a:latin typeface="+mn-lt"/>
              </a:rPr>
              <a:t>V.Adve</a:t>
            </a:r>
            <a:r>
              <a:rPr lang="en-US" dirty="0" smtClean="0">
                <a:solidFill>
                  <a:srgbClr val="C00000"/>
                </a:solidFill>
                <a:latin typeface="+mn-lt"/>
              </a:rPr>
              <a:t>”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76046" y="4431268"/>
            <a:ext cx="2352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Prof-Group-Prof</a:t>
            </a:r>
            <a:endParaRPr lang="en-US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4414322" y="3385984"/>
            <a:ext cx="37324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  <a:latin typeface="+mn-lt"/>
              </a:rPr>
              <a:t>“</a:t>
            </a:r>
            <a:r>
              <a:rPr lang="en-US" dirty="0" smtClean="0">
                <a:solidFill>
                  <a:schemeClr val="accent4"/>
                </a:solidFill>
                <a:latin typeface="+mn-lt"/>
              </a:rPr>
              <a:t>CS412</a:t>
            </a:r>
            <a:r>
              <a:rPr lang="en-US" dirty="0" smtClean="0">
                <a:solidFill>
                  <a:srgbClr val="0070C0"/>
                </a:solidFill>
                <a:latin typeface="+mn-lt"/>
              </a:rPr>
              <a:t>-</a:t>
            </a:r>
            <a:r>
              <a:rPr lang="en-US" dirty="0" smtClean="0">
                <a:solidFill>
                  <a:srgbClr val="C00000"/>
                </a:solidFill>
              </a:rPr>
              <a:t>Han-</a:t>
            </a:r>
            <a:r>
              <a:rPr lang="en-US" dirty="0" smtClean="0">
                <a:solidFill>
                  <a:schemeClr val="tx2"/>
                </a:solidFill>
              </a:rPr>
              <a:t>DAIS</a:t>
            </a:r>
            <a:r>
              <a:rPr lang="en-US" dirty="0" smtClean="0">
                <a:solidFill>
                  <a:srgbClr val="C00000"/>
                </a:solidFill>
              </a:rPr>
              <a:t>-Zhai</a:t>
            </a:r>
            <a:r>
              <a:rPr lang="en-US" dirty="0" smtClean="0">
                <a:solidFill>
                  <a:srgbClr val="0070C0"/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accent4"/>
                </a:solidFill>
                <a:latin typeface="+mn-lt"/>
              </a:rPr>
              <a:t>CS410</a:t>
            </a:r>
            <a:r>
              <a:rPr lang="en-US" dirty="0" smtClean="0">
                <a:solidFill>
                  <a:srgbClr val="0070C0"/>
                </a:solidFill>
                <a:latin typeface="+mn-lt"/>
              </a:rPr>
              <a:t>”</a:t>
            </a:r>
          </a:p>
          <a:p>
            <a:pPr algn="ctr"/>
            <a:r>
              <a:rPr lang="en-US" dirty="0" smtClean="0">
                <a:solidFill>
                  <a:srgbClr val="0070C0"/>
                </a:solidFill>
                <a:latin typeface="+mn-lt"/>
              </a:rPr>
              <a:t>“</a:t>
            </a:r>
            <a:r>
              <a:rPr lang="en-US" dirty="0" smtClean="0">
                <a:solidFill>
                  <a:schemeClr val="accent4"/>
                </a:solidFill>
                <a:latin typeface="+mn-lt"/>
              </a:rPr>
              <a:t>CS412-</a:t>
            </a:r>
            <a:r>
              <a:rPr lang="en-US" dirty="0" smtClean="0">
                <a:solidFill>
                  <a:srgbClr val="C00000"/>
                </a:solidFill>
              </a:rPr>
              <a:t> Han-</a:t>
            </a:r>
            <a:r>
              <a:rPr lang="en-US" dirty="0" smtClean="0">
                <a:solidFill>
                  <a:schemeClr val="tx2"/>
                </a:solidFill>
              </a:rPr>
              <a:t>DAIS</a:t>
            </a:r>
            <a:r>
              <a:rPr lang="en-US" dirty="0" smtClean="0">
                <a:solidFill>
                  <a:srgbClr val="C00000"/>
                </a:solidFill>
              </a:rPr>
              <a:t>-Chang-</a:t>
            </a:r>
            <a:r>
              <a:rPr lang="en-US" dirty="0" smtClean="0">
                <a:solidFill>
                  <a:schemeClr val="accent4"/>
                </a:solidFill>
                <a:latin typeface="+mn-lt"/>
              </a:rPr>
              <a:t>CS512</a:t>
            </a:r>
            <a:r>
              <a:rPr lang="en-US" dirty="0" smtClean="0">
                <a:solidFill>
                  <a:srgbClr val="0070C0"/>
                </a:solidFill>
                <a:latin typeface="+mn-lt"/>
              </a:rPr>
              <a:t>”</a:t>
            </a:r>
          </a:p>
          <a:p>
            <a:pPr algn="ctr"/>
            <a:r>
              <a:rPr lang="en-US" dirty="0" smtClean="0">
                <a:solidFill>
                  <a:srgbClr val="0070C0"/>
                </a:solidFill>
                <a:latin typeface="+mn-lt"/>
              </a:rPr>
              <a:t>“</a:t>
            </a:r>
            <a:r>
              <a:rPr lang="en-US" dirty="0" smtClean="0">
                <a:solidFill>
                  <a:schemeClr val="accent4"/>
                </a:solidFill>
                <a:latin typeface="+mn-lt"/>
              </a:rPr>
              <a:t>CS433</a:t>
            </a:r>
            <a:r>
              <a:rPr lang="en-US" dirty="0" smtClean="0">
                <a:solidFill>
                  <a:srgbClr val="0070C0"/>
                </a:solidFill>
                <a:latin typeface="+mn-lt"/>
              </a:rPr>
              <a:t>-</a:t>
            </a:r>
            <a:r>
              <a:rPr lang="en-US" dirty="0" smtClean="0">
                <a:solidFill>
                  <a:srgbClr val="C00000"/>
                </a:solidFill>
              </a:rPr>
              <a:t>S.Adve-</a:t>
            </a:r>
            <a:r>
              <a:rPr lang="en-US" dirty="0" smtClean="0">
                <a:solidFill>
                  <a:schemeClr val="tx2"/>
                </a:solidFill>
              </a:rPr>
              <a:t>UPCRC</a:t>
            </a:r>
            <a:r>
              <a:rPr lang="en-US" dirty="0" smtClean="0">
                <a:solidFill>
                  <a:srgbClr val="C00000"/>
                </a:solidFill>
              </a:rPr>
              <a:t>-V.Adve-</a:t>
            </a:r>
            <a:r>
              <a:rPr lang="en-US" dirty="0" smtClean="0">
                <a:solidFill>
                  <a:schemeClr val="accent4"/>
                </a:solidFill>
                <a:latin typeface="+mn-lt"/>
              </a:rPr>
              <a:t>CS426</a:t>
            </a:r>
            <a:r>
              <a:rPr lang="en-US" dirty="0" smtClean="0">
                <a:solidFill>
                  <a:srgbClr val="0070C0"/>
                </a:solidFill>
                <a:latin typeface="+mn-lt"/>
              </a:rPr>
              <a:t>”</a:t>
            </a:r>
          </a:p>
        </p:txBody>
      </p:sp>
      <p:sp>
        <p:nvSpPr>
          <p:cNvPr id="7" name="Rectangle 6"/>
          <p:cNvSpPr/>
          <p:nvPr/>
        </p:nvSpPr>
        <p:spPr>
          <a:xfrm>
            <a:off x="4869954" y="4431268"/>
            <a:ext cx="3217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/>
              <a:t>Course-Prof-Group-Prof-Course</a:t>
            </a:r>
            <a:r>
              <a:rPr lang="en-US" b="1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27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2" grpId="0"/>
      <p:bldP spid="34" grpId="0"/>
      <p:bldP spid="7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2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XML – a data description language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XML Instance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667000"/>
            <a:ext cx="6939546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562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HTML and Semi-Structured data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90600"/>
            <a:ext cx="6241534" cy="5594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084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HTML and Semi-Structured data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90600"/>
            <a:ext cx="7681018" cy="5651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1200" y="3962400"/>
            <a:ext cx="48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What’s the schema?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12797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HTML and Semi-Structured data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/>
          <a:lstStyle/>
          <a:p>
            <a:r>
              <a:rPr lang="en-US" dirty="0" smtClean="0"/>
              <a:t>HTML has no schema!</a:t>
            </a:r>
          </a:p>
          <a:p>
            <a:endParaRPr lang="en-US" dirty="0"/>
          </a:p>
          <a:p>
            <a:r>
              <a:rPr lang="en-US" dirty="0" smtClean="0"/>
              <a:t>HTML is a markup language</a:t>
            </a:r>
          </a:p>
          <a:p>
            <a:pPr lvl="1"/>
            <a:r>
              <a:rPr lang="en-US" dirty="0" smtClean="0"/>
              <a:t>A description for a browser to render</a:t>
            </a:r>
            <a:endParaRPr lang="en-US" dirty="0"/>
          </a:p>
          <a:p>
            <a:pPr lvl="1"/>
            <a:r>
              <a:rPr lang="en-US" dirty="0" smtClean="0"/>
              <a:t>HTML describes how the data should be displayed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marL="57150" indent="0" algn="ctr"/>
            <a:r>
              <a:rPr lang="en-US" dirty="0" smtClean="0">
                <a:solidFill>
                  <a:srgbClr val="C00000"/>
                </a:solidFill>
              </a:rPr>
              <a:t>HTML was never meant to describe the data.</a:t>
            </a:r>
          </a:p>
        </p:txBody>
      </p:sp>
    </p:spTree>
    <p:extLst>
      <p:ext uri="{BB962C8B-B14F-4D97-AF65-F5344CB8AC3E}">
        <p14:creationId xmlns:p14="http://schemas.microsoft.com/office/powerpoint/2010/main" val="277228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HTML and Semi-Structured data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/>
          <a:lstStyle/>
          <a:p>
            <a:pPr lvl="1"/>
            <a:endParaRPr lang="en-US" dirty="0" smtClean="0"/>
          </a:p>
          <a:p>
            <a:pPr lvl="1"/>
            <a:endParaRPr lang="en-US" dirty="0"/>
          </a:p>
          <a:p>
            <a:pPr marL="57150" indent="0" algn="ctr"/>
            <a:r>
              <a:rPr lang="en-US" dirty="0" smtClean="0">
                <a:solidFill>
                  <a:srgbClr val="C00000"/>
                </a:solidFill>
              </a:rPr>
              <a:t>HTML was never meant to describe the data.</a:t>
            </a:r>
          </a:p>
          <a:p>
            <a:pPr marL="57150" indent="0" algn="ctr"/>
            <a:endParaRPr lang="en-US" dirty="0" smtClean="0">
              <a:solidFill>
                <a:srgbClr val="C00000"/>
              </a:solidFill>
            </a:endParaRPr>
          </a:p>
          <a:p>
            <a:pPr marL="57150" indent="0" algn="ctr"/>
            <a:endParaRPr lang="en-US" dirty="0">
              <a:solidFill>
                <a:srgbClr val="C00000"/>
              </a:solidFill>
            </a:endParaRPr>
          </a:p>
          <a:p>
            <a:pPr marL="57150" indent="0" algn="ctr"/>
            <a:endParaRPr lang="en-US" dirty="0">
              <a:solidFill>
                <a:srgbClr val="C00000"/>
              </a:solidFill>
            </a:endParaRPr>
          </a:p>
          <a:p>
            <a:pPr marL="57150" indent="0" algn="ctr"/>
            <a:r>
              <a:rPr lang="en-US" dirty="0" smtClean="0">
                <a:solidFill>
                  <a:schemeClr val="tx2"/>
                </a:solidFill>
              </a:rPr>
              <a:t>But there is so much data on the Web</a:t>
            </a:r>
          </a:p>
          <a:p>
            <a:pPr marL="57150" indent="0" algn="ctr"/>
            <a:r>
              <a:rPr lang="en-US" dirty="0" smtClean="0">
                <a:solidFill>
                  <a:schemeClr val="tx2"/>
                </a:solidFill>
              </a:rPr>
              <a:t>…we have to try</a:t>
            </a:r>
          </a:p>
        </p:txBody>
      </p:sp>
    </p:spTree>
    <p:extLst>
      <p:ext uri="{BB962C8B-B14F-4D97-AF65-F5344CB8AC3E}">
        <p14:creationId xmlns:p14="http://schemas.microsoft.com/office/powerpoint/2010/main" val="61724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Document Object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HTML -&gt; DOM</a:t>
            </a:r>
          </a:p>
          <a:p>
            <a:pPr lvl="1"/>
            <a:r>
              <a:rPr lang="en-US" dirty="0" smtClean="0"/>
              <a:t>DOM is a tree model of the HT markup language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362200"/>
            <a:ext cx="4144079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209" y="2514600"/>
            <a:ext cx="4823791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222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the DOM is </a:t>
            </a:r>
            <a:r>
              <a:rPr lang="en-US" b="1" dirty="0" smtClean="0"/>
              <a:t>not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From the W3C:</a:t>
            </a:r>
          </a:p>
          <a:p>
            <a:endParaRPr lang="en-US" dirty="0"/>
          </a:p>
          <a:p>
            <a:r>
              <a:rPr lang="en-US" dirty="0"/>
              <a:t>The Document Object Model does not define what information in a document is relevant or how information in a document is structured. For XML, this is specified by the W3C XML Information Set [</a:t>
            </a:r>
            <a:r>
              <a:rPr lang="en-US" dirty="0" err="1">
                <a:hlinkClick r:id="rId2"/>
              </a:rPr>
              <a:t>Infoset</a:t>
            </a:r>
            <a:r>
              <a:rPr lang="en-US" dirty="0"/>
              <a:t>]. The DOM is simply an </a:t>
            </a:r>
            <a:r>
              <a:rPr lang="en-US" i="1" dirty="0">
                <a:hlinkClick r:id="rId3"/>
              </a:rPr>
              <a:t>API</a:t>
            </a:r>
            <a:r>
              <a:rPr lang="en-US" dirty="0"/>
              <a:t> to this information set.</a:t>
            </a:r>
          </a:p>
        </p:txBody>
      </p:sp>
    </p:spTree>
    <p:extLst>
      <p:ext uri="{BB962C8B-B14F-4D97-AF65-F5344CB8AC3E}">
        <p14:creationId xmlns:p14="http://schemas.microsoft.com/office/powerpoint/2010/main" val="184376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Rules of this tutorial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dirty="0" smtClean="0"/>
          </a:p>
          <a:p>
            <a:pPr marL="514350" indent="-514350" algn="ctr">
              <a:buFont typeface="+mj-lt"/>
              <a:buAutoNum type="arabicPeriod"/>
            </a:pPr>
            <a:r>
              <a:rPr lang="en-US" dirty="0" smtClean="0"/>
              <a:t>Ask questions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n-US" dirty="0" smtClean="0"/>
              <a:t>Ask lots of questions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n-US" dirty="0" smtClean="0"/>
              <a:t>If something is not clear, ask a question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5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Web page rendering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HTML -&gt; DOM -&gt; </a:t>
            </a:r>
            <a:r>
              <a:rPr lang="en-US" dirty="0" err="1" smtClean="0"/>
              <a:t>WebPage</a:t>
            </a:r>
            <a:endParaRPr lang="en-US" dirty="0" smtClean="0"/>
          </a:p>
          <a:p>
            <a:pPr lvl="1"/>
            <a:r>
              <a:rPr lang="en-US" dirty="0" smtClean="0"/>
              <a:t>Web page rendering according to Web standards</a:t>
            </a:r>
          </a:p>
          <a:p>
            <a:r>
              <a:rPr lang="en-US" dirty="0" smtClean="0"/>
              <a:t>Uses the </a:t>
            </a:r>
            <a:r>
              <a:rPr lang="en-US" dirty="0" smtClean="0">
                <a:solidFill>
                  <a:schemeClr val="accent1"/>
                </a:solidFill>
              </a:rPr>
              <a:t>Boxes Model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374900"/>
            <a:ext cx="3827289" cy="443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841500"/>
            <a:ext cx="3876675" cy="497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804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Web databases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LOTS of pages on the Web are database interfaces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652370"/>
            <a:ext cx="4894960" cy="4495800"/>
          </a:xfrm>
          <a:prstGeom prst="rect">
            <a:avLst/>
          </a:prstGeom>
          <a:noFill/>
          <a:ln>
            <a:noFill/>
          </a:ln>
          <a:effectLst>
            <a:outerShdw blurRad="127000" dist="50800" dir="2700000" algn="tl" rotWithShape="0">
              <a:schemeClr val="tx1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703170"/>
            <a:ext cx="5446354" cy="4545230"/>
          </a:xfrm>
          <a:prstGeom prst="rect">
            <a:avLst/>
          </a:prstGeom>
          <a:noFill/>
          <a:ln>
            <a:noFill/>
          </a:ln>
          <a:effectLst>
            <a:outerShdw blurRad="127000" dist="50800" dir="2700000" algn="tl" rotWithShape="0">
              <a:schemeClr val="tx1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680" y="1834497"/>
            <a:ext cx="6225711" cy="4440673"/>
          </a:xfrm>
          <a:prstGeom prst="rect">
            <a:avLst/>
          </a:prstGeom>
          <a:noFill/>
          <a:ln>
            <a:noFill/>
          </a:ln>
          <a:effectLst>
            <a:outerShdw blurRad="152400" dist="50800" dir="2700000" algn="ctr" rotWithShape="0">
              <a:schemeClr val="tx1">
                <a:alpha val="58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438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Web databases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pages are not database interfaces</a:t>
            </a:r>
          </a:p>
          <a:p>
            <a:r>
              <a:rPr lang="en-US" dirty="0" smtClean="0"/>
              <a:t>….but they could be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33600"/>
            <a:ext cx="3890053" cy="4438650"/>
          </a:xfrm>
          <a:prstGeom prst="rect">
            <a:avLst/>
          </a:prstGeom>
          <a:noFill/>
          <a:ln>
            <a:noFill/>
          </a:ln>
          <a:effectLst>
            <a:outerShdw blurRad="63500" dist="50800" dir="2700000" algn="ctr" rotWithShape="0">
              <a:schemeClr val="tx1">
                <a:alpha val="79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038350"/>
            <a:ext cx="3586422" cy="4495800"/>
          </a:xfrm>
          <a:prstGeom prst="rect">
            <a:avLst/>
          </a:prstGeom>
          <a:noFill/>
          <a:ln>
            <a:noFill/>
          </a:ln>
          <a:effectLst>
            <a:outerShdw blurRad="63500" dist="50800" dir="2700000" algn="ctr" rotWithShape="0">
              <a:schemeClr val="tx1">
                <a:alpha val="79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316192"/>
            <a:ext cx="5143500" cy="3940115"/>
          </a:xfrm>
          <a:prstGeom prst="rect">
            <a:avLst/>
          </a:prstGeom>
          <a:noFill/>
          <a:ln>
            <a:noFill/>
          </a:ln>
          <a:effectLst>
            <a:outerShdw blurRad="63500" dist="50800" dir="2700000" algn="ctr" rotWithShape="0">
              <a:schemeClr val="tx1">
                <a:alpha val="79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758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Relational Databases on the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WebPages</a:t>
            </a:r>
            <a:r>
              <a:rPr lang="en-US" dirty="0" smtClean="0"/>
              <a:t> can have relational data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3890053" cy="4438650"/>
          </a:xfrm>
          <a:prstGeom prst="rect">
            <a:avLst/>
          </a:prstGeom>
          <a:noFill/>
          <a:ln>
            <a:noFill/>
          </a:ln>
          <a:effectLst>
            <a:outerShdw blurRad="114300" dist="50800" dir="2700000" algn="ctr" rotWithShape="0">
              <a:schemeClr val="tx1">
                <a:alpha val="67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35931"/>
            <a:ext cx="4459991" cy="4776787"/>
          </a:xfrm>
          <a:prstGeom prst="rect">
            <a:avLst/>
          </a:prstGeom>
          <a:noFill/>
          <a:ln>
            <a:noFill/>
          </a:ln>
          <a:effectLst>
            <a:outerShdw blurRad="114300" dist="50800" dir="2700000" algn="ctr" rotWithShape="0">
              <a:schemeClr val="tx1">
                <a:alpha val="67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057400"/>
            <a:ext cx="4485391" cy="4585066"/>
          </a:xfrm>
          <a:prstGeom prst="rect">
            <a:avLst/>
          </a:prstGeom>
          <a:noFill/>
          <a:ln>
            <a:noFill/>
          </a:ln>
          <a:effectLst>
            <a:outerShdw blurRad="114300" dist="50800" dir="2700000" algn="ctr" rotWithShape="0">
              <a:schemeClr val="tx1">
                <a:alpha val="67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583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Data can be hidden in text too!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066800"/>
            <a:ext cx="4635359" cy="5559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906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HTML and Semi-Structured data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/>
          <a:lstStyle/>
          <a:p>
            <a:pPr lvl="1"/>
            <a:endParaRPr lang="en-US" dirty="0" smtClean="0"/>
          </a:p>
          <a:p>
            <a:pPr lvl="1"/>
            <a:endParaRPr lang="en-US" dirty="0"/>
          </a:p>
          <a:p>
            <a:pPr marL="57150" indent="0" algn="ctr"/>
            <a:r>
              <a:rPr lang="en-US" dirty="0" smtClean="0">
                <a:solidFill>
                  <a:schemeClr val="tx2"/>
                </a:solidFill>
              </a:rPr>
              <a:t>Our goal is to extract information from the Web</a:t>
            </a:r>
          </a:p>
          <a:p>
            <a:pPr marL="57150" indent="0" algn="ctr"/>
            <a:endParaRPr lang="en-US" dirty="0" smtClean="0">
              <a:solidFill>
                <a:schemeClr val="tx2"/>
              </a:solidFill>
            </a:endParaRPr>
          </a:p>
          <a:p>
            <a:pPr marL="57150" indent="0" algn="ctr"/>
            <a:r>
              <a:rPr lang="en-US" dirty="0" smtClean="0">
                <a:solidFill>
                  <a:schemeClr val="tx2"/>
                </a:solidFill>
              </a:rPr>
              <a:t>…and make sense out of it!</a:t>
            </a:r>
          </a:p>
          <a:p>
            <a:pPr marL="57150" indent="0" algn="ctr"/>
            <a:endParaRPr lang="en-US" dirty="0">
              <a:solidFill>
                <a:srgbClr val="C00000"/>
              </a:solidFill>
            </a:endParaRPr>
          </a:p>
          <a:p>
            <a:pPr marL="57150" indent="0" algn="ctr"/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08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Preliminaries</a:t>
            </a:r>
          </a:p>
          <a:p>
            <a:r>
              <a:rPr lang="en-US" dirty="0">
                <a:solidFill>
                  <a:srgbClr val="D96709"/>
                </a:solidFill>
              </a:rPr>
              <a:t>Information Extraction from </a:t>
            </a:r>
            <a:r>
              <a:rPr lang="en-US" dirty="0" smtClean="0">
                <a:solidFill>
                  <a:srgbClr val="D96709"/>
                </a:solidFill>
              </a:rPr>
              <a:t>text</a:t>
            </a:r>
          </a:p>
          <a:p>
            <a:r>
              <a:rPr lang="en-US" dirty="0"/>
              <a:t>Break </a:t>
            </a:r>
            <a:r>
              <a:rPr lang="en-US" dirty="0" smtClean="0"/>
              <a:t>(30 </a:t>
            </a:r>
            <a:r>
              <a:rPr lang="en-US" dirty="0"/>
              <a:t>min</a:t>
            </a:r>
            <a:r>
              <a:rPr lang="en-US" dirty="0" smtClean="0"/>
              <a:t>)</a:t>
            </a:r>
          </a:p>
          <a:p>
            <a:r>
              <a:rPr lang="en-US" dirty="0" smtClean="0"/>
              <a:t>Information </a:t>
            </a:r>
            <a:r>
              <a:rPr lang="en-US" dirty="0"/>
              <a:t>Extraction from tables and lists</a:t>
            </a:r>
          </a:p>
          <a:p>
            <a:r>
              <a:rPr lang="en-US" dirty="0" smtClean="0"/>
              <a:t>Web Information Networks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33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Content Extraction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66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66301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Web Content Extraction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/>
        </p:nvSpPr>
        <p:spPr>
          <a:xfrm>
            <a:off x="5638800" y="1170801"/>
            <a:ext cx="3048000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buFont typeface="Calibri" pitchFamily="34" charset="0"/>
              <a:buChar char="›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dirty="0" smtClean="0"/>
              <a:t>Extract only the content of a page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27951"/>
            <a:ext cx="4979365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143000" y="2771001"/>
            <a:ext cx="2286000" cy="3505200"/>
          </a:xfrm>
          <a:prstGeom prst="rect">
            <a:avLst/>
          </a:prstGeom>
          <a:solidFill>
            <a:schemeClr val="accent1">
              <a:alpha val="21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66800" y="6352401"/>
            <a:ext cx="3657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chemeClr val="tx2"/>
                </a:solidFill>
              </a:rPr>
              <a:t>Taken from The Hutchinson News on 8/14/2008</a:t>
            </a:r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52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Web Content Extraction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Approaches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Heuristic Approaches</a:t>
            </a:r>
          </a:p>
          <a:p>
            <a:pPr marL="800100" lvl="2" indent="0">
              <a:buNone/>
            </a:pPr>
            <a:r>
              <a:rPr lang="en-US" dirty="0" smtClean="0"/>
              <a:t>Work one “document-at-a-time”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Template Detection Approaches</a:t>
            </a:r>
          </a:p>
          <a:p>
            <a:pPr marL="800100" lvl="2" indent="0">
              <a:buNone/>
            </a:pPr>
            <a:r>
              <a:rPr lang="en-US" dirty="0" smtClean="0"/>
              <a:t>Require multiple documents that contain the same template</a:t>
            </a:r>
          </a:p>
          <a:p>
            <a:pPr marL="800100" lvl="2" indent="0">
              <a:buNone/>
            </a:pPr>
            <a:endParaRPr lang="en-US" dirty="0"/>
          </a:p>
          <a:p>
            <a:pPr marL="800100" lvl="2" indent="0">
              <a:buNone/>
            </a:pPr>
            <a:endParaRPr lang="en-US" dirty="0" smtClean="0"/>
          </a:p>
          <a:p>
            <a:pPr marL="0" indent="0"/>
            <a:r>
              <a:rPr lang="en-US" dirty="0" smtClean="0"/>
              <a:t>Benefits of content extraction</a:t>
            </a:r>
          </a:p>
          <a:p>
            <a:pPr marL="857250" lvl="1" indent="-457200">
              <a:buFont typeface="Arial" pitchFamily="34" charset="0"/>
              <a:buChar char="•"/>
            </a:pPr>
            <a:r>
              <a:rPr lang="en-US" dirty="0" smtClean="0"/>
              <a:t>Reduce the noise in the document</a:t>
            </a:r>
          </a:p>
          <a:p>
            <a:pPr lvl="2" indent="-342900"/>
            <a:r>
              <a:rPr lang="en-US" dirty="0" smtClean="0"/>
              <a:t>Reduce document size</a:t>
            </a:r>
          </a:p>
          <a:p>
            <a:pPr lvl="2" indent="-342900"/>
            <a:r>
              <a:rPr lang="en-US" dirty="0" smtClean="0"/>
              <a:t>Better indexing, search processing</a:t>
            </a:r>
          </a:p>
          <a:p>
            <a:pPr lvl="2" indent="-342900"/>
            <a:r>
              <a:rPr lang="en-US" dirty="0" smtClean="0"/>
              <a:t>Easier to fit on small screens</a:t>
            </a:r>
          </a:p>
          <a:p>
            <a:pPr marL="800100" lvl="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7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Social Networks</a:t>
            </a:r>
          </a:p>
          <a:p>
            <a:pPr lvl="1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Early Messenger Networks</a:t>
            </a:r>
          </a:p>
          <a:p>
            <a:pPr lvl="1"/>
            <a:r>
              <a:rPr lang="en-US" dirty="0" smtClean="0"/>
              <a:t>Social Media</a:t>
            </a:r>
          </a:p>
          <a:p>
            <a:pPr lvl="1"/>
            <a:r>
              <a:rPr lang="en-US" dirty="0" smtClean="0"/>
              <a:t>Gaming Networks</a:t>
            </a:r>
          </a:p>
          <a:p>
            <a:pPr lvl="1"/>
            <a:r>
              <a:rPr lang="en-US" dirty="0" smtClean="0"/>
              <a:t>Professional Networks</a:t>
            </a:r>
          </a:p>
          <a:p>
            <a:endParaRPr lang="en-US" dirty="0" smtClean="0"/>
          </a:p>
          <a:p>
            <a:r>
              <a:rPr lang="en-US" dirty="0" smtClean="0"/>
              <a:t>Hyperlink Networks</a:t>
            </a:r>
          </a:p>
          <a:p>
            <a:pPr lvl="1"/>
            <a:r>
              <a:rPr lang="en-US" dirty="0" smtClean="0">
                <a:solidFill>
                  <a:srgbClr val="D96709"/>
                </a:solidFill>
              </a:rPr>
              <a:t>Blog Networks</a:t>
            </a:r>
          </a:p>
          <a:p>
            <a:pPr lvl="1"/>
            <a:r>
              <a:rPr lang="en-US" dirty="0" smtClean="0">
                <a:solidFill>
                  <a:srgbClr val="D96709"/>
                </a:solidFill>
              </a:rPr>
              <a:t>Wiki-networks</a:t>
            </a:r>
          </a:p>
          <a:p>
            <a:pPr lvl="1"/>
            <a:r>
              <a:rPr lang="en-US" dirty="0" smtClean="0">
                <a:solidFill>
                  <a:srgbClr val="D96709"/>
                </a:solidFill>
              </a:rPr>
              <a:t>Web-at-large</a:t>
            </a:r>
          </a:p>
          <a:p>
            <a:pPr lvl="2"/>
            <a:r>
              <a:rPr lang="en-US" dirty="0" smtClean="0">
                <a:solidFill>
                  <a:srgbClr val="D96709"/>
                </a:solidFill>
              </a:rPr>
              <a:t>Internal links</a:t>
            </a:r>
          </a:p>
          <a:p>
            <a:pPr lvl="2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External links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3133725" y="4876800"/>
            <a:ext cx="5334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389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Wrapper Generation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Documents on the Web are made from templates</a:t>
            </a:r>
          </a:p>
          <a:p>
            <a:pPr marL="857250" lvl="1" indent="-457200">
              <a:buFont typeface="Arial" pitchFamily="34" charset="0"/>
              <a:buChar char="•"/>
            </a:pPr>
            <a:r>
              <a:rPr lang="en-US" dirty="0" smtClean="0"/>
              <a:t>Popularity of Content Management Systems</a:t>
            </a:r>
          </a:p>
          <a:p>
            <a:pPr marL="1257300" lvl="2" indent="-457200">
              <a:buFont typeface="Arial" pitchFamily="34" charset="0"/>
              <a:buChar char="•"/>
            </a:pPr>
            <a:r>
              <a:rPr lang="en-US" dirty="0" smtClean="0"/>
              <a:t>Database queries are used to “fill out” HTML content</a:t>
            </a:r>
          </a:p>
          <a:p>
            <a:pPr marL="857250" lvl="1" indent="-457200">
              <a:buFont typeface="Arial" pitchFamily="34" charset="0"/>
              <a:buChar char="•"/>
            </a:pPr>
            <a:endParaRPr lang="en-US" dirty="0"/>
          </a:p>
          <a:p>
            <a:pPr marL="857250" lvl="1" indent="-457200">
              <a:buFont typeface="Arial" pitchFamily="34" charset="0"/>
              <a:buChar char="•"/>
            </a:pPr>
            <a:endParaRPr lang="en-US" dirty="0" smtClean="0"/>
          </a:p>
          <a:p>
            <a:pPr marL="0" indent="0"/>
            <a:r>
              <a:rPr lang="en-US" dirty="0" smtClean="0"/>
              <a:t>Template are the framework of the Web page(s)</a:t>
            </a:r>
          </a:p>
          <a:p>
            <a:pPr marL="857250" lvl="1" indent="-457200">
              <a:buFont typeface="Arial" pitchFamily="34" charset="0"/>
              <a:buChar char="•"/>
            </a:pPr>
            <a:r>
              <a:rPr lang="en-US" dirty="0" smtClean="0"/>
              <a:t>The structure of is very similar (near identical) among template Web pages.</a:t>
            </a:r>
          </a:p>
          <a:p>
            <a:pPr marL="857250" lvl="1" indent="-457200">
              <a:buFont typeface="Arial" pitchFamily="34" charset="0"/>
              <a:buChar char="•"/>
            </a:pPr>
            <a:endParaRPr lang="en-US" dirty="0" smtClean="0"/>
          </a:p>
          <a:p>
            <a:pPr marL="857250" lvl="1" indent="-457200">
              <a:buFont typeface="+mj-lt"/>
              <a:buAutoNum type="arabicPeriod"/>
            </a:pPr>
            <a:r>
              <a:rPr lang="en-US" dirty="0" smtClean="0"/>
              <a:t>Cluster similarly structured documents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 smtClean="0"/>
              <a:t>Generate Wrappers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 smtClean="0"/>
              <a:t>Extract Information</a:t>
            </a:r>
          </a:p>
          <a:p>
            <a:pPr marL="857250" lvl="1" indent="-457200"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28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2491865"/>
            <a:ext cx="4821519" cy="3360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Wrapper Generation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Documents on the Web are made from templates</a:t>
            </a:r>
          </a:p>
          <a:p>
            <a:pPr marL="857250" lvl="1" indent="-457200">
              <a:buFont typeface="Arial" pitchFamily="34" charset="0"/>
              <a:buChar char="•"/>
            </a:pPr>
            <a:r>
              <a:rPr lang="en-US" dirty="0" smtClean="0"/>
              <a:t>Database query “fills in” the content</a:t>
            </a:r>
          </a:p>
          <a:p>
            <a:pPr marL="857250" lvl="1" indent="-457200">
              <a:buFont typeface="Arial" pitchFamily="34" charset="0"/>
              <a:buChar char="•"/>
            </a:pPr>
            <a:r>
              <a:rPr lang="en-US" dirty="0" smtClean="0"/>
              <a:t>Separate AJAX/HTTP calls “fill in” content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541" y="2491865"/>
            <a:ext cx="4707659" cy="33755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368" y="2483600"/>
            <a:ext cx="4536432" cy="3383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9387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Locating Web page templates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610600" cy="5334000"/>
          </a:xfrm>
        </p:spPr>
        <p:txBody>
          <a:bodyPr>
            <a:normAutofit fontScale="85000" lnSpcReduction="10000"/>
          </a:bodyPr>
          <a:lstStyle/>
          <a:p>
            <a:r>
              <a:rPr lang="en-US" sz="3300" dirty="0"/>
              <a:t>First </a:t>
            </a:r>
            <a:r>
              <a:rPr lang="en-US" sz="3300" dirty="0">
                <a:solidFill>
                  <a:schemeClr val="tx2"/>
                </a:solidFill>
              </a:rPr>
              <a:t>Bar-</a:t>
            </a:r>
            <a:r>
              <a:rPr lang="en-US" sz="3300" dirty="0" err="1">
                <a:solidFill>
                  <a:schemeClr val="tx2"/>
                </a:solidFill>
              </a:rPr>
              <a:t>Yossef</a:t>
            </a:r>
            <a:r>
              <a:rPr lang="en-US" sz="3300" dirty="0">
                <a:solidFill>
                  <a:schemeClr val="tx2"/>
                </a:solidFill>
              </a:rPr>
              <a:t> and </a:t>
            </a:r>
            <a:r>
              <a:rPr lang="en-US" sz="3300" dirty="0" err="1">
                <a:solidFill>
                  <a:schemeClr val="tx2"/>
                </a:solidFill>
              </a:rPr>
              <a:t>Rajagopalan</a:t>
            </a:r>
            <a:r>
              <a:rPr lang="en-US" sz="3300" dirty="0">
                <a:solidFill>
                  <a:schemeClr val="tx2"/>
                </a:solidFill>
              </a:rPr>
              <a:t> </a:t>
            </a:r>
            <a:r>
              <a:rPr lang="en-US" sz="3300" dirty="0" smtClean="0">
                <a:solidFill>
                  <a:schemeClr val="tx2"/>
                </a:solidFill>
              </a:rPr>
              <a:t>‘02 </a:t>
            </a:r>
            <a:r>
              <a:rPr lang="en-US" sz="3300" dirty="0" smtClean="0"/>
              <a:t>proposed </a:t>
            </a:r>
            <a:r>
              <a:rPr lang="en-US" sz="3300" dirty="0"/>
              <a:t>a </a:t>
            </a:r>
            <a:r>
              <a:rPr lang="en-US" sz="3300" dirty="0">
                <a:solidFill>
                  <a:srgbClr val="D96709"/>
                </a:solidFill>
              </a:rPr>
              <a:t>template recognition algorithm</a:t>
            </a:r>
            <a:r>
              <a:rPr lang="en-US" sz="3300" dirty="0"/>
              <a:t> </a:t>
            </a:r>
            <a:r>
              <a:rPr lang="en-US" sz="3300" dirty="0" smtClean="0"/>
              <a:t>using DOM </a:t>
            </a:r>
            <a:r>
              <a:rPr lang="en-US" sz="3300" dirty="0"/>
              <a:t>tree </a:t>
            </a:r>
            <a:r>
              <a:rPr lang="en-US" sz="3300" dirty="0" smtClean="0"/>
              <a:t>segmentation</a:t>
            </a:r>
          </a:p>
          <a:p>
            <a:pPr marL="857250" lvl="1" indent="-457200">
              <a:buFont typeface="Arial" pitchFamily="34" charset="0"/>
              <a:buChar char="•"/>
            </a:pPr>
            <a:r>
              <a:rPr lang="en-US" sz="2800" dirty="0" smtClean="0"/>
              <a:t>Template </a:t>
            </a:r>
            <a:r>
              <a:rPr lang="en-US" sz="2800" dirty="0"/>
              <a:t>detection via data mining and its </a:t>
            </a:r>
            <a:r>
              <a:rPr lang="en-US" sz="2800" dirty="0" smtClean="0"/>
              <a:t>applications</a:t>
            </a:r>
          </a:p>
          <a:p>
            <a:pPr marL="400050" lvl="1" indent="0">
              <a:buNone/>
            </a:pPr>
            <a:endParaRPr lang="en-US" sz="3300" dirty="0"/>
          </a:p>
          <a:p>
            <a:r>
              <a:rPr lang="en-US" sz="3300" dirty="0">
                <a:solidFill>
                  <a:schemeClr val="tx2"/>
                </a:solidFill>
              </a:rPr>
              <a:t>Lin and Ho </a:t>
            </a:r>
            <a:r>
              <a:rPr lang="en-US" sz="3300" dirty="0" smtClean="0">
                <a:solidFill>
                  <a:schemeClr val="tx2"/>
                </a:solidFill>
              </a:rPr>
              <a:t>‘02 </a:t>
            </a:r>
            <a:r>
              <a:rPr lang="en-US" sz="3300" dirty="0" smtClean="0"/>
              <a:t>developed </a:t>
            </a:r>
            <a:r>
              <a:rPr lang="en-US" sz="3300" dirty="0" err="1">
                <a:solidFill>
                  <a:srgbClr val="D96709"/>
                </a:solidFill>
              </a:rPr>
              <a:t>InfoDiscoverer</a:t>
            </a:r>
            <a:r>
              <a:rPr lang="en-US" sz="3300" dirty="0">
                <a:solidFill>
                  <a:srgbClr val="D96709"/>
                </a:solidFill>
              </a:rPr>
              <a:t> </a:t>
            </a:r>
            <a:r>
              <a:rPr lang="en-US" sz="3300" dirty="0" smtClean="0"/>
              <a:t>which uses the heuristic that template </a:t>
            </a:r>
            <a:r>
              <a:rPr lang="en-US" sz="3300" dirty="0"/>
              <a:t>generated contents appear more frequently.</a:t>
            </a:r>
          </a:p>
          <a:p>
            <a:pPr marL="857250" lvl="1" indent="-457200">
              <a:buFont typeface="Arial" pitchFamily="34" charset="0"/>
              <a:buChar char="•"/>
            </a:pPr>
            <a:r>
              <a:rPr lang="en-US" sz="2900" dirty="0" smtClean="0"/>
              <a:t>Discovering </a:t>
            </a:r>
            <a:r>
              <a:rPr lang="en-US" sz="2900" dirty="0"/>
              <a:t>informative content blocks from web </a:t>
            </a:r>
            <a:r>
              <a:rPr lang="en-US" sz="2900" dirty="0" smtClean="0"/>
              <a:t>documents</a:t>
            </a:r>
            <a:endParaRPr lang="en-US" sz="2900" dirty="0"/>
          </a:p>
          <a:p>
            <a:endParaRPr lang="en-US" sz="3300" dirty="0"/>
          </a:p>
          <a:p>
            <a:r>
              <a:rPr lang="en-US" sz="3300" dirty="0" err="1">
                <a:solidFill>
                  <a:schemeClr val="tx2"/>
                </a:solidFill>
              </a:rPr>
              <a:t>Debnath</a:t>
            </a:r>
            <a:r>
              <a:rPr lang="en-US" sz="3300" dirty="0">
                <a:solidFill>
                  <a:schemeClr val="tx2"/>
                </a:solidFill>
              </a:rPr>
              <a:t> et al</a:t>
            </a:r>
            <a:r>
              <a:rPr lang="en-US" sz="3300" dirty="0" smtClean="0">
                <a:solidFill>
                  <a:schemeClr val="tx2"/>
                </a:solidFill>
              </a:rPr>
              <a:t>. ‘05</a:t>
            </a:r>
            <a:r>
              <a:rPr lang="en-US" sz="3300" dirty="0" smtClean="0"/>
              <a:t> develop </a:t>
            </a:r>
            <a:r>
              <a:rPr lang="en-US" sz="3300" dirty="0" err="1">
                <a:solidFill>
                  <a:srgbClr val="D96709"/>
                </a:solidFill>
              </a:rPr>
              <a:t>ContentExtractor</a:t>
            </a:r>
            <a:r>
              <a:rPr lang="en-US" sz="3300" dirty="0">
                <a:solidFill>
                  <a:srgbClr val="D96709"/>
                </a:solidFill>
              </a:rPr>
              <a:t> </a:t>
            </a:r>
            <a:r>
              <a:rPr lang="en-US" sz="3300" dirty="0"/>
              <a:t>but </a:t>
            </a:r>
            <a:r>
              <a:rPr lang="en-US" sz="3300" dirty="0" smtClean="0"/>
              <a:t>also include features </a:t>
            </a:r>
            <a:r>
              <a:rPr lang="en-US" sz="3300" dirty="0"/>
              <a:t>like image or script elements.</a:t>
            </a:r>
          </a:p>
          <a:p>
            <a:pPr marL="857250" lvl="1" indent="-457200">
              <a:buFont typeface="Arial" pitchFamily="34" charset="0"/>
              <a:buChar char="•"/>
            </a:pPr>
            <a:r>
              <a:rPr lang="en-US" sz="2900" dirty="0" smtClean="0"/>
              <a:t>Automatic </a:t>
            </a:r>
            <a:r>
              <a:rPr lang="en-US" sz="2900" dirty="0"/>
              <a:t>extraction of informative blocks from </a:t>
            </a:r>
            <a:r>
              <a:rPr lang="en-US" sz="2900" dirty="0" smtClean="0"/>
              <a:t>webpages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39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Locating Web page templates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610600" cy="53340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Yi, Liu and </a:t>
            </a:r>
            <a:r>
              <a:rPr lang="en-US" dirty="0" smtClean="0">
                <a:solidFill>
                  <a:schemeClr val="tx2"/>
                </a:solidFill>
              </a:rPr>
              <a:t>Li ‘03 </a:t>
            </a:r>
            <a:r>
              <a:rPr lang="en-US" dirty="0" smtClean="0"/>
              <a:t>use the </a:t>
            </a:r>
            <a:r>
              <a:rPr lang="en-US" dirty="0">
                <a:solidFill>
                  <a:srgbClr val="D96709"/>
                </a:solidFill>
              </a:rPr>
              <a:t>Site Style Tree(SST)</a:t>
            </a:r>
            <a:r>
              <a:rPr lang="en-US" dirty="0"/>
              <a:t> approach </a:t>
            </a:r>
            <a:r>
              <a:rPr lang="en-US" dirty="0" smtClean="0"/>
              <a:t>finds that </a:t>
            </a:r>
            <a:r>
              <a:rPr lang="en-US" dirty="0"/>
              <a:t>identically </a:t>
            </a:r>
            <a:r>
              <a:rPr lang="en-US" dirty="0" smtClean="0"/>
              <a:t>formatted </a:t>
            </a:r>
            <a:r>
              <a:rPr lang="en-US" dirty="0"/>
              <a:t>DOM sub-trees </a:t>
            </a:r>
            <a:r>
              <a:rPr lang="en-US" dirty="0" smtClean="0"/>
              <a:t>denote the template</a:t>
            </a:r>
          </a:p>
          <a:p>
            <a:pPr marL="857250" lvl="1" indent="-457200">
              <a:buFont typeface="Arial" pitchFamily="34" charset="0"/>
              <a:buChar char="•"/>
            </a:pPr>
            <a:r>
              <a:rPr lang="en-US" dirty="0" smtClean="0"/>
              <a:t>Eliminating </a:t>
            </a:r>
            <a:r>
              <a:rPr lang="en-US" dirty="0"/>
              <a:t>noisy information in web pages for data </a:t>
            </a:r>
            <a:r>
              <a:rPr lang="en-US" dirty="0" smtClean="0"/>
              <a:t>mining</a:t>
            </a:r>
          </a:p>
          <a:p>
            <a:pPr marL="400050" lvl="1" indent="0">
              <a:buNone/>
            </a:pPr>
            <a:endParaRPr lang="en-US" dirty="0"/>
          </a:p>
          <a:p>
            <a:r>
              <a:rPr lang="en-US" dirty="0" err="1" smtClean="0">
                <a:solidFill>
                  <a:schemeClr val="tx2"/>
                </a:solidFill>
              </a:rPr>
              <a:t>Crecensi</a:t>
            </a:r>
            <a:r>
              <a:rPr lang="en-US" dirty="0" smtClean="0">
                <a:solidFill>
                  <a:schemeClr val="tx2"/>
                </a:solidFill>
              </a:rPr>
              <a:t> et al. ’01 </a:t>
            </a:r>
            <a:r>
              <a:rPr lang="en-US" dirty="0" smtClean="0"/>
              <a:t>develop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rgbClr val="D96709"/>
                </a:solidFill>
              </a:rPr>
              <a:t>Roadrunner </a:t>
            </a:r>
            <a:r>
              <a:rPr lang="en-US" dirty="0" smtClean="0"/>
              <a:t>which uses the Align, collapse under mismatch and extract (ACME) approach to generate wrappers.</a:t>
            </a:r>
          </a:p>
          <a:p>
            <a:pPr marL="857250" lvl="1" indent="-457200">
              <a:buFont typeface="Arial" pitchFamily="34" charset="0"/>
              <a:buChar char="•"/>
            </a:pPr>
            <a:r>
              <a:rPr lang="en-US" dirty="0" smtClean="0"/>
              <a:t>Towards </a:t>
            </a:r>
            <a:r>
              <a:rPr lang="en-US" dirty="0"/>
              <a:t>Automatic Data Extraction from Large Web Sites.</a:t>
            </a:r>
            <a:endParaRPr lang="en-US" dirty="0" smtClean="0"/>
          </a:p>
          <a:p>
            <a:pPr marL="400050" lvl="1" indent="0">
              <a:buNone/>
            </a:pPr>
            <a:endParaRPr lang="en-US" dirty="0"/>
          </a:p>
          <a:p>
            <a:r>
              <a:rPr lang="en-US" dirty="0" err="1" smtClean="0">
                <a:solidFill>
                  <a:schemeClr val="tx2"/>
                </a:solidFill>
              </a:rPr>
              <a:t>Buttler</a:t>
            </a:r>
            <a:r>
              <a:rPr lang="en-US" dirty="0" smtClean="0">
                <a:solidFill>
                  <a:schemeClr val="tx2"/>
                </a:solidFill>
              </a:rPr>
              <a:t> ‘04</a:t>
            </a:r>
            <a:r>
              <a:rPr lang="en-US" dirty="0" smtClean="0"/>
              <a:t> </a:t>
            </a:r>
            <a:r>
              <a:rPr lang="en-US" dirty="0"/>
              <a:t>proposes the </a:t>
            </a:r>
            <a:r>
              <a:rPr lang="en-US" dirty="0">
                <a:solidFill>
                  <a:srgbClr val="D96709"/>
                </a:solidFill>
              </a:rPr>
              <a:t>path shingling approach </a:t>
            </a:r>
            <a:r>
              <a:rPr lang="en-US" dirty="0"/>
              <a:t>which makes use of the shingling technique.</a:t>
            </a:r>
          </a:p>
          <a:p>
            <a:pPr marL="857250" lvl="1" indent="-457200">
              <a:buFont typeface="Arial" pitchFamily="34" charset="0"/>
              <a:buChar char="•"/>
            </a:pPr>
            <a:r>
              <a:rPr lang="en-US" dirty="0" smtClean="0"/>
              <a:t>A </a:t>
            </a:r>
            <a:r>
              <a:rPr lang="en-US" dirty="0"/>
              <a:t>short survey of document structure similarity </a:t>
            </a:r>
            <a:r>
              <a:rPr lang="en-US" dirty="0" smtClean="0"/>
              <a:t>algorithms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42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Wrapper Generation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610600" cy="5334000"/>
          </a:xfrm>
        </p:spPr>
        <p:txBody>
          <a:bodyPr>
            <a:noAutofit/>
          </a:bodyPr>
          <a:lstStyle/>
          <a:p>
            <a:r>
              <a:rPr lang="en-US" dirty="0" smtClean="0"/>
              <a:t>Generate extraction rules</a:t>
            </a:r>
          </a:p>
          <a:p>
            <a:endParaRPr lang="en-US" sz="1200" dirty="0" smtClean="0"/>
          </a:p>
          <a:p>
            <a:pPr algn="ctr"/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//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div[@class 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="content"]/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table[1]/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tr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/td[2]/text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()</a:t>
            </a: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2590800"/>
            <a:ext cx="3505200" cy="3553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334000" y="2667000"/>
            <a:ext cx="3505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home away from school</a:t>
            </a:r>
          </a:p>
          <a:p>
            <a:endParaRPr lang="en-US" dirty="0"/>
          </a:p>
          <a:p>
            <a:r>
              <a:rPr lang="en-US" dirty="0" smtClean="0"/>
              <a:t>Day care has after-school duties as some clients start academic year</a:t>
            </a:r>
          </a:p>
          <a:p>
            <a:endParaRPr lang="en-US" dirty="0"/>
          </a:p>
          <a:p>
            <a:r>
              <a:rPr lang="en-US" dirty="0" smtClean="0"/>
              <a:t>By Kristen Roderick – The Hutchinson News – kroderick@hutchnews.edu </a:t>
            </a:r>
          </a:p>
          <a:p>
            <a:endParaRPr lang="en-US" dirty="0"/>
          </a:p>
          <a:p>
            <a:r>
              <a:rPr lang="en-US" dirty="0" smtClean="0"/>
              <a:t>The doors at Hadley Day Care opened Wednesday afternoon, and children scurried in with tales of…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64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Wrapper Generation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610600" cy="5334000"/>
          </a:xfrm>
        </p:spPr>
        <p:txBody>
          <a:bodyPr>
            <a:noAutofit/>
          </a:bodyPr>
          <a:lstStyle/>
          <a:p>
            <a:r>
              <a:rPr lang="en-US" dirty="0" smtClean="0"/>
              <a:t>Advantages</a:t>
            </a:r>
            <a:endParaRPr lang="en-US" sz="1200" dirty="0" smtClean="0"/>
          </a:p>
          <a:p>
            <a:pPr marL="857250" lvl="1" indent="-457200">
              <a:buFont typeface="Arial" pitchFamily="34" charset="0"/>
              <a:buChar char="•"/>
            </a:pPr>
            <a:r>
              <a:rPr lang="en-US" dirty="0" smtClean="0"/>
              <a:t>Easy to implement and learn</a:t>
            </a:r>
          </a:p>
          <a:p>
            <a:pPr marL="857250" lvl="1" indent="-457200">
              <a:buFont typeface="Arial" pitchFamily="34" charset="0"/>
              <a:buChar char="•"/>
            </a:pPr>
            <a:r>
              <a:rPr lang="en-US" dirty="0" smtClean="0"/>
              <a:t>Can have perfect precision and recall</a:t>
            </a:r>
          </a:p>
          <a:p>
            <a:pPr marL="857250" lvl="1" indent="-457200">
              <a:buFont typeface="Arial" pitchFamily="34" charset="0"/>
              <a:buChar char="•"/>
            </a:pPr>
            <a:endParaRPr lang="en-US" dirty="0"/>
          </a:p>
          <a:p>
            <a:pPr marL="0" indent="0"/>
            <a:r>
              <a:rPr lang="en-US" dirty="0" smtClean="0"/>
              <a:t>Disadvantages</a:t>
            </a:r>
          </a:p>
          <a:p>
            <a:pPr marL="857250" lvl="1" indent="-457200">
              <a:buFont typeface="Arial" pitchFamily="34" charset="0"/>
              <a:buChar char="•"/>
            </a:pPr>
            <a:r>
              <a:rPr lang="en-US" dirty="0" smtClean="0"/>
              <a:t>Web sites change their templates often</a:t>
            </a:r>
            <a:endParaRPr lang="en-US" dirty="0"/>
          </a:p>
          <a:p>
            <a:pPr lvl="2" indent="-342900"/>
            <a:r>
              <a:rPr lang="en-US" dirty="0" smtClean="0"/>
              <a:t>Any small change breaks the wrapper</a:t>
            </a:r>
          </a:p>
          <a:p>
            <a:pPr marL="857250" lvl="1" indent="-457200">
              <a:buFont typeface="Arial" pitchFamily="34" charset="0"/>
              <a:buChar char="•"/>
            </a:pPr>
            <a:r>
              <a:rPr lang="en-US" dirty="0" smtClean="0"/>
              <a:t>Need several examples to learn the wrapper</a:t>
            </a:r>
            <a:endParaRPr lang="en-US" dirty="0"/>
          </a:p>
          <a:p>
            <a:pPr lvl="2" indent="-342900"/>
            <a:r>
              <a:rPr lang="en-US" dirty="0" smtClean="0"/>
              <a:t>Called “domain-centric” approaches</a:t>
            </a:r>
          </a:p>
        </p:txBody>
      </p:sp>
    </p:spTree>
    <p:extLst>
      <p:ext uri="{BB962C8B-B14F-4D97-AF65-F5344CB8AC3E}">
        <p14:creationId xmlns:p14="http://schemas.microsoft.com/office/powerpoint/2010/main" val="47901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Single Document Content Extraction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Look at a single document at a time</a:t>
            </a:r>
          </a:p>
          <a:p>
            <a:pPr marL="857250" lvl="1" indent="-457200">
              <a:buFont typeface="Arial" pitchFamily="34" charset="0"/>
              <a:buChar char="•"/>
            </a:pPr>
            <a:r>
              <a:rPr lang="en-US" dirty="0" smtClean="0"/>
              <a:t>Use heuristics and data mining principles to find main content.</a:t>
            </a:r>
          </a:p>
          <a:p>
            <a:pPr marL="857250" lvl="1" indent="-457200">
              <a:buFont typeface="Arial" pitchFamily="34" charset="0"/>
              <a:buChar char="•"/>
            </a:pPr>
            <a:endParaRPr lang="en-US" dirty="0" smtClean="0"/>
          </a:p>
          <a:p>
            <a:pPr marL="0" indent="0"/>
            <a:r>
              <a:rPr lang="en-US" dirty="0" smtClean="0"/>
              <a:t>No template detection</a:t>
            </a:r>
          </a:p>
          <a:p>
            <a:pPr marL="0" indent="0"/>
            <a:r>
              <a:rPr lang="en-US" dirty="0" smtClean="0"/>
              <a:t>No extraction rule learning</a:t>
            </a:r>
          </a:p>
          <a:p>
            <a:pPr marL="0" indent="0"/>
            <a:endParaRPr lang="en-US" dirty="0" smtClean="0"/>
          </a:p>
          <a:p>
            <a:pPr marL="0" indent="0"/>
            <a:r>
              <a:rPr lang="en-US" dirty="0" smtClean="0"/>
              <a:t>Called “Web-centric” approaches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49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Early Content Extraction Approaches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rgbClr val="D96709"/>
                </a:solidFill>
              </a:rPr>
              <a:t>Body Text Extraction (BTE) </a:t>
            </a:r>
            <a:endParaRPr lang="en-US" dirty="0" smtClean="0">
              <a:solidFill>
                <a:srgbClr val="D96709"/>
              </a:solidFill>
            </a:endParaRPr>
          </a:p>
          <a:p>
            <a:pPr marL="857250" lvl="1" indent="-457200">
              <a:buFont typeface="Arial" pitchFamily="34" charset="0"/>
              <a:buChar char="•"/>
            </a:pPr>
            <a:r>
              <a:rPr lang="en-US" dirty="0"/>
              <a:t>I</a:t>
            </a:r>
            <a:r>
              <a:rPr lang="en-US" dirty="0" smtClean="0"/>
              <a:t>nterprets HTML </a:t>
            </a:r>
            <a:r>
              <a:rPr lang="en-US" dirty="0"/>
              <a:t>document as </a:t>
            </a:r>
            <a:r>
              <a:rPr lang="en-US" dirty="0" smtClean="0"/>
              <a:t>word </a:t>
            </a:r>
            <a:r>
              <a:rPr lang="en-US" dirty="0"/>
              <a:t>and tag </a:t>
            </a:r>
            <a:r>
              <a:rPr lang="en-US" dirty="0" smtClean="0"/>
              <a:t>tokens</a:t>
            </a:r>
          </a:p>
          <a:p>
            <a:pPr marL="857250" lvl="1" indent="-457200">
              <a:buFont typeface="Arial" pitchFamily="34" charset="0"/>
              <a:buChar char="•"/>
            </a:pPr>
            <a:r>
              <a:rPr lang="en-US" dirty="0" smtClean="0"/>
              <a:t>Identifies </a:t>
            </a:r>
            <a:r>
              <a:rPr lang="en-US" dirty="0"/>
              <a:t>a single, continuous region which contains most words while excluding most tags. </a:t>
            </a:r>
            <a:endParaRPr lang="en-US" dirty="0" smtClean="0"/>
          </a:p>
          <a:p>
            <a:pPr marL="400050" lvl="1" indent="0">
              <a:buNone/>
            </a:pPr>
            <a:endParaRPr lang="en-US" dirty="0"/>
          </a:p>
          <a:p>
            <a:r>
              <a:rPr lang="en-US" dirty="0">
                <a:solidFill>
                  <a:srgbClr val="D96709"/>
                </a:solidFill>
              </a:rPr>
              <a:t>Document Slope Curves (DSC)</a:t>
            </a:r>
            <a:r>
              <a:rPr lang="en-US" dirty="0"/>
              <a:t> </a:t>
            </a:r>
            <a:endParaRPr lang="en-US" dirty="0" smtClean="0"/>
          </a:p>
          <a:p>
            <a:pPr marL="857250" lvl="1" indent="-457200">
              <a:buFont typeface="Arial" pitchFamily="34" charset="0"/>
              <a:buChar char="•"/>
            </a:pPr>
            <a:r>
              <a:rPr lang="en-US" dirty="0" smtClean="0"/>
              <a:t>Extension of BTE that looks at several document regions.</a:t>
            </a:r>
          </a:p>
          <a:p>
            <a:pPr marL="400050" lvl="1" indent="0">
              <a:buNone/>
            </a:pPr>
            <a:endParaRPr lang="en-US" dirty="0"/>
          </a:p>
          <a:p>
            <a:r>
              <a:rPr lang="en-US" dirty="0">
                <a:solidFill>
                  <a:srgbClr val="D96709"/>
                </a:solidFill>
              </a:rPr>
              <a:t>Link Quota Filters (LQF)</a:t>
            </a:r>
            <a:r>
              <a:rPr lang="en-US" dirty="0"/>
              <a:t> </a:t>
            </a:r>
            <a:endParaRPr lang="en-US" dirty="0" smtClean="0"/>
          </a:p>
          <a:p>
            <a:pPr marL="857250" lvl="1" indent="-457200">
              <a:buFont typeface="Arial" pitchFamily="34" charset="0"/>
              <a:buChar char="•"/>
            </a:pPr>
            <a:r>
              <a:rPr lang="en-US" dirty="0" smtClean="0"/>
              <a:t>Remove DOM </a:t>
            </a:r>
            <a:r>
              <a:rPr lang="en-US" dirty="0"/>
              <a:t>elements which consist mainly of text </a:t>
            </a:r>
            <a:r>
              <a:rPr lang="en-US" dirty="0" smtClean="0"/>
              <a:t>occurring in </a:t>
            </a:r>
            <a:r>
              <a:rPr lang="en-US" dirty="0"/>
              <a:t>hyperlink anchors.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08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Tag Ratios Content Extraction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334000"/>
          </a:xfrm>
        </p:spPr>
        <p:txBody>
          <a:bodyPr/>
          <a:lstStyle/>
          <a:p>
            <a:pPr marL="0" indent="0"/>
            <a:r>
              <a:rPr lang="en-US" dirty="0" smtClean="0"/>
              <a:t>Two algorithms</a:t>
            </a:r>
          </a:p>
          <a:p>
            <a:pPr marL="857250" lvl="1" indent="-457200">
              <a:buFont typeface="Arial" pitchFamily="34" charset="0"/>
              <a:buChar char="•"/>
            </a:pPr>
            <a:r>
              <a:rPr lang="en-US" dirty="0" smtClean="0"/>
              <a:t>Same time, same conference</a:t>
            </a:r>
          </a:p>
          <a:p>
            <a:pPr marL="857250" lvl="1" indent="-457200">
              <a:buFont typeface="Arial" pitchFamily="34" charset="0"/>
              <a:buChar char="•"/>
            </a:pPr>
            <a:r>
              <a:rPr lang="en-US" dirty="0" smtClean="0"/>
              <a:t>Same concept</a:t>
            </a:r>
          </a:p>
          <a:p>
            <a:pPr marL="857250" lvl="1" indent="-457200">
              <a:buFont typeface="Arial" pitchFamily="34" charset="0"/>
              <a:buChar char="•"/>
            </a:pPr>
            <a:endParaRPr lang="en-US" dirty="0"/>
          </a:p>
          <a:p>
            <a:pPr marL="857250" lvl="1" indent="-457200">
              <a:buFont typeface="Arial" pitchFamily="34" charset="0"/>
              <a:buChar char="•"/>
            </a:pPr>
            <a:endParaRPr lang="en-US" dirty="0" smtClean="0"/>
          </a:p>
          <a:p>
            <a:pPr marL="857250" lvl="1" indent="-457200">
              <a:buFont typeface="Arial" pitchFamily="34" charset="0"/>
              <a:buChar char="•"/>
            </a:pPr>
            <a:endParaRPr lang="en-US" dirty="0"/>
          </a:p>
          <a:p>
            <a:pPr marL="0" indent="0"/>
            <a:r>
              <a:rPr lang="en-US" dirty="0" err="1" smtClean="0">
                <a:solidFill>
                  <a:schemeClr val="tx2"/>
                </a:solidFill>
              </a:rPr>
              <a:t>Gottron</a:t>
            </a:r>
            <a:r>
              <a:rPr lang="en-US" dirty="0" smtClean="0">
                <a:solidFill>
                  <a:schemeClr val="tx2"/>
                </a:solidFill>
              </a:rPr>
              <a:t>, et al. ‘07 </a:t>
            </a:r>
            <a:r>
              <a:rPr lang="en-US" dirty="0" smtClean="0">
                <a:solidFill>
                  <a:srgbClr val="D96709"/>
                </a:solidFill>
              </a:rPr>
              <a:t>Content Code Blurring </a:t>
            </a:r>
          </a:p>
          <a:p>
            <a:pPr marL="0" indent="0"/>
            <a:r>
              <a:rPr lang="en-US" dirty="0" smtClean="0">
                <a:solidFill>
                  <a:schemeClr val="tx2"/>
                </a:solidFill>
              </a:rPr>
              <a:t>Weninger, et al. ‘07 </a:t>
            </a:r>
            <a:r>
              <a:rPr lang="en-US" dirty="0" smtClean="0">
                <a:solidFill>
                  <a:srgbClr val="D96709"/>
                </a:solidFill>
              </a:rPr>
              <a:t>Content Extraction via Tag Ratios</a:t>
            </a:r>
            <a:endParaRPr lang="en-US" dirty="0">
              <a:solidFill>
                <a:srgbClr val="D967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5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Text to Tag Ratio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33600" y="350520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1"/>
                </a:solidFill>
              </a:rPr>
              <a:t>http://www2010.org/www/2010/04/program-guide/</a:t>
            </a:r>
          </a:p>
          <a:p>
            <a:pPr algn="ctr"/>
            <a:endParaRPr lang="en-US" sz="1200" dirty="0">
              <a:solidFill>
                <a:schemeClr val="tx2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219200"/>
            <a:ext cx="8931886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04800" y="1230868"/>
            <a:ext cx="2726772" cy="338554"/>
          </a:xfrm>
          <a:prstGeom prst="rect">
            <a:avLst/>
          </a:prstGeom>
          <a:solidFill>
            <a:schemeClr val="bg1">
              <a:alpha val="57000"/>
            </a:schemeClr>
          </a:solidFill>
          <a:effectLst>
            <a:outerShdw blurRad="63500" sx="102000" sy="102000" algn="ctr" rotWithShape="0">
              <a:schemeClr val="bg1">
                <a:alpha val="85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dirty="0" smtClean="0"/>
              <a:t>Text: 21  -  Tags: 8  -&gt; TTR: 2.63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304800" y="1642646"/>
            <a:ext cx="2726772" cy="338554"/>
          </a:xfrm>
          <a:prstGeom prst="rect">
            <a:avLst/>
          </a:prstGeom>
          <a:solidFill>
            <a:schemeClr val="bg1">
              <a:alpha val="57000"/>
            </a:schemeClr>
          </a:solidFill>
          <a:effectLst>
            <a:outerShdw blurRad="63500" sx="102000" sy="102000" algn="ctr" rotWithShape="0">
              <a:schemeClr val="bg1">
                <a:alpha val="85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dirty="0" smtClean="0"/>
              <a:t>Text: 22  -  Tags: 8  -&gt; TTR: 2.75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304800" y="1981200"/>
            <a:ext cx="2935162" cy="338554"/>
          </a:xfrm>
          <a:prstGeom prst="rect">
            <a:avLst/>
          </a:prstGeom>
          <a:solidFill>
            <a:schemeClr val="bg1">
              <a:alpha val="57000"/>
            </a:schemeClr>
          </a:solidFill>
          <a:effectLst>
            <a:outerShdw blurRad="63500" sx="102000" sy="102000" algn="ctr" rotWithShape="0">
              <a:schemeClr val="bg1">
                <a:alpha val="85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dirty="0" smtClean="0"/>
              <a:t>Text: 298  -  Tags: 6  -&gt; TTR: 49.67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304800" y="2785646"/>
            <a:ext cx="2362891" cy="338554"/>
          </a:xfrm>
          <a:prstGeom prst="rect">
            <a:avLst/>
          </a:prstGeom>
          <a:solidFill>
            <a:schemeClr val="bg1">
              <a:alpha val="57000"/>
            </a:schemeClr>
          </a:solidFill>
          <a:effectLst>
            <a:outerShdw blurRad="63500" sx="102000" sy="102000" algn="ctr" rotWithShape="0">
              <a:schemeClr val="bg1">
                <a:alpha val="85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dirty="0" smtClean="0"/>
              <a:t>Text: 0  -  Tags: 0  -&gt; TTR: 0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304800" y="3090446"/>
            <a:ext cx="2362891" cy="338554"/>
          </a:xfrm>
          <a:prstGeom prst="rect">
            <a:avLst/>
          </a:prstGeom>
          <a:solidFill>
            <a:schemeClr val="bg1">
              <a:alpha val="57000"/>
            </a:schemeClr>
          </a:solidFill>
          <a:effectLst>
            <a:outerShdw blurRad="63500" sx="102000" sy="102000" algn="ctr" rotWithShape="0">
              <a:schemeClr val="bg1">
                <a:alpha val="85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dirty="0" smtClean="0"/>
              <a:t>Text: 0  -  Tags: 1  -&gt; TTR: 0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1308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Web is a Hyperlink Network</a:t>
            </a:r>
            <a:endParaRPr lang="en-US" dirty="0"/>
          </a:p>
        </p:txBody>
      </p:sp>
      <p:pic>
        <p:nvPicPr>
          <p:cNvPr id="13314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0" y="1695445"/>
            <a:ext cx="533401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722" y="2438390"/>
            <a:ext cx="533401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45" y="2538402"/>
            <a:ext cx="533401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47" y="1495414"/>
            <a:ext cx="533401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9" y="6019799"/>
            <a:ext cx="533401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661" y="3124200"/>
            <a:ext cx="533401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070" y="4419592"/>
            <a:ext cx="533401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7" y="4972039"/>
            <a:ext cx="533401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321" y="2028815"/>
            <a:ext cx="533401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1" y="3848097"/>
            <a:ext cx="533401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023" y="1743065"/>
            <a:ext cx="533401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1" y="3276590"/>
            <a:ext cx="533401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1" y="3390901"/>
            <a:ext cx="533401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46" y="4895844"/>
            <a:ext cx="533401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822" y="3886191"/>
            <a:ext cx="533401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0" y="5448291"/>
            <a:ext cx="533401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050" y="5000614"/>
            <a:ext cx="533401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95" y="5810244"/>
            <a:ext cx="533401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3" y="5934063"/>
            <a:ext cx="533401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824" y="2562216"/>
            <a:ext cx="533401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799" y="5753096"/>
            <a:ext cx="533401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4" y="2905116"/>
            <a:ext cx="533401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Connector 27"/>
          <p:cNvCxnSpPr/>
          <p:nvPr/>
        </p:nvCxnSpPr>
        <p:spPr>
          <a:xfrm flipV="1">
            <a:off x="2838446" y="1762114"/>
            <a:ext cx="676276" cy="20003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390646" y="2124065"/>
            <a:ext cx="638176" cy="31432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2005008" y="2486022"/>
            <a:ext cx="276224" cy="55244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276346" y="3105146"/>
            <a:ext cx="323849" cy="28575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467223" y="1843081"/>
            <a:ext cx="942977" cy="280984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4514849" y="2438390"/>
            <a:ext cx="990597" cy="23812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3248021" y="2781284"/>
            <a:ext cx="647700" cy="50483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238370" y="3524246"/>
            <a:ext cx="600076" cy="3334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6372223" y="2028816"/>
            <a:ext cx="871539" cy="20003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7224712" y="2905116"/>
            <a:ext cx="747712" cy="21430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 flipV="1">
            <a:off x="6138860" y="2619370"/>
            <a:ext cx="466724" cy="2286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5295896" y="4467220"/>
            <a:ext cx="552448" cy="43341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3000371" y="4972039"/>
            <a:ext cx="323849" cy="37147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5453062" y="2652701"/>
            <a:ext cx="242888" cy="31909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 flipV="1">
            <a:off x="5838822" y="2666985"/>
            <a:ext cx="200024" cy="1076329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6477000" y="3543290"/>
            <a:ext cx="330992" cy="38101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6477000" y="4114780"/>
            <a:ext cx="1228723" cy="1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6962774" y="5581622"/>
            <a:ext cx="323850" cy="2524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1600195" y="4752953"/>
            <a:ext cx="809625" cy="31432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 flipV="1">
            <a:off x="7734301" y="5581622"/>
            <a:ext cx="438145" cy="133369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 flipV="1">
            <a:off x="6348419" y="4433877"/>
            <a:ext cx="866771" cy="55724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5372097" y="5217320"/>
            <a:ext cx="1800228" cy="49994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V="1">
            <a:off x="2624136" y="5753096"/>
            <a:ext cx="552448" cy="273859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V="1">
            <a:off x="2281232" y="5072028"/>
            <a:ext cx="433387" cy="64296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V="1">
            <a:off x="4010024" y="5357832"/>
            <a:ext cx="685797" cy="323844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V="1">
            <a:off x="5486398" y="6200763"/>
            <a:ext cx="695324" cy="4289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H="1" flipV="1">
            <a:off x="3900486" y="5905484"/>
            <a:ext cx="871541" cy="1714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H="1" flipV="1">
            <a:off x="2614614" y="6229350"/>
            <a:ext cx="2166935" cy="11429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flipH="1" flipV="1">
            <a:off x="5038727" y="5534015"/>
            <a:ext cx="9523" cy="400049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5486398" y="5448291"/>
            <a:ext cx="1685927" cy="57150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flipH="1" flipV="1">
            <a:off x="6272212" y="2471730"/>
            <a:ext cx="1700212" cy="264319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2838446" y="2124065"/>
            <a:ext cx="914401" cy="36195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>
            <a:off x="1438270" y="5495909"/>
            <a:ext cx="409576" cy="33812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38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676400"/>
            <a:ext cx="3235485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3657600" y="2133600"/>
            <a:ext cx="5257800" cy="3276600"/>
            <a:chOff x="3733800" y="1447800"/>
            <a:chExt cx="5257800" cy="3276600"/>
          </a:xfrm>
        </p:grpSpPr>
        <p:graphicFrame>
          <p:nvGraphicFramePr>
            <p:cNvPr id="4" name="Chart 3"/>
            <p:cNvGraphicFramePr/>
            <p:nvPr/>
          </p:nvGraphicFramePr>
          <p:xfrm>
            <a:off x="4495800" y="1447800"/>
            <a:ext cx="4495800" cy="3276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8" name="Right Arrow 7"/>
            <p:cNvSpPr/>
            <p:nvPr/>
          </p:nvSpPr>
          <p:spPr>
            <a:xfrm>
              <a:off x="3733800" y="2743200"/>
              <a:ext cx="762000" cy="228600"/>
            </a:xfrm>
            <a:prstGeom prst="rightArrow">
              <a:avLst/>
            </a:prstGeom>
            <a:ln w="1587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6982840" y="2303832"/>
            <a:ext cx="381000" cy="2231136"/>
          </a:xfrm>
          <a:prstGeom prst="rect">
            <a:avLst/>
          </a:prstGeom>
          <a:solidFill>
            <a:schemeClr val="accent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Text to Tag Ratio Histogram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96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Histogram Clustering in 2-Dimensions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990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Looks for jumps in the moving average of TTR</a:t>
            </a: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Chart 4"/>
          <p:cNvGraphicFramePr/>
          <p:nvPr/>
        </p:nvGraphicFramePr>
        <p:xfrm>
          <a:off x="304800" y="1981200"/>
          <a:ext cx="3445934" cy="29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0" y="4953000"/>
            <a:ext cx="3257550" cy="381000"/>
          </a:xfrm>
          <a:prstGeom prst="rect">
            <a:avLst/>
          </a:prstGeom>
          <a:noFill/>
        </p:spPr>
      </p:pic>
      <p:grpSp>
        <p:nvGrpSpPr>
          <p:cNvPr id="11" name="Group 10"/>
          <p:cNvGrpSpPr/>
          <p:nvPr/>
        </p:nvGrpSpPr>
        <p:grpSpPr>
          <a:xfrm>
            <a:off x="4038600" y="1905000"/>
            <a:ext cx="4495800" cy="3048000"/>
            <a:chOff x="4038600" y="1905000"/>
            <a:chExt cx="4495800" cy="3048000"/>
          </a:xfrm>
        </p:grpSpPr>
        <p:sp>
          <p:nvSpPr>
            <p:cNvPr id="8" name="Right Arrow 7"/>
            <p:cNvSpPr/>
            <p:nvPr/>
          </p:nvSpPr>
          <p:spPr>
            <a:xfrm>
              <a:off x="4038600" y="3200400"/>
              <a:ext cx="762000" cy="228600"/>
            </a:xfrm>
            <a:prstGeom prst="rightArrow">
              <a:avLst/>
            </a:prstGeom>
            <a:ln w="1587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9" name="Chart 8"/>
            <p:cNvGraphicFramePr/>
            <p:nvPr/>
          </p:nvGraphicFramePr>
          <p:xfrm>
            <a:off x="4953000" y="1905000"/>
            <a:ext cx="3581400" cy="3048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51718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Histogram Clustering in 2-Dimensions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990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Absolute value gives insight</a:t>
            </a: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Chart 4"/>
          <p:cNvGraphicFramePr/>
          <p:nvPr/>
        </p:nvGraphicFramePr>
        <p:xfrm>
          <a:off x="304800" y="1981200"/>
          <a:ext cx="3445934" cy="29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4038600" y="1905000"/>
            <a:ext cx="4724400" cy="3048000"/>
            <a:chOff x="4038600" y="1905000"/>
            <a:chExt cx="4724400" cy="3048000"/>
          </a:xfrm>
        </p:grpSpPr>
        <p:sp>
          <p:nvSpPr>
            <p:cNvPr id="8" name="Right Arrow 7"/>
            <p:cNvSpPr/>
            <p:nvPr/>
          </p:nvSpPr>
          <p:spPr>
            <a:xfrm>
              <a:off x="4038600" y="3200400"/>
              <a:ext cx="762000" cy="228600"/>
            </a:xfrm>
            <a:prstGeom prst="rightArrow">
              <a:avLst/>
            </a:prstGeom>
            <a:ln w="1587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9" name="Chart 8"/>
            <p:cNvGraphicFramePr/>
            <p:nvPr/>
          </p:nvGraphicFramePr>
          <p:xfrm>
            <a:off x="4953000" y="1905000"/>
            <a:ext cx="3810000" cy="3048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38600" y="3733800"/>
            <a:ext cx="638175" cy="200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544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/>
          <p:cNvGraphicFramePr/>
          <p:nvPr/>
        </p:nvGraphicFramePr>
        <p:xfrm>
          <a:off x="1828800" y="1981200"/>
          <a:ext cx="51816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Histogram Clustering in 2-Dimensions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990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Make a </a:t>
            </a:r>
            <a:r>
              <a:rPr lang="en-US" dirty="0" err="1" smtClean="0"/>
              <a:t>scatterplot</a:t>
            </a:r>
            <a:endParaRPr lang="en-US" dirty="0" smtClean="0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Chart 10"/>
          <p:cNvGraphicFramePr/>
          <p:nvPr/>
        </p:nvGraphicFramePr>
        <p:xfrm>
          <a:off x="1524000" y="1981200"/>
          <a:ext cx="54864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Chart 15"/>
          <p:cNvGraphicFramePr/>
          <p:nvPr/>
        </p:nvGraphicFramePr>
        <p:xfrm>
          <a:off x="7010400" y="2514600"/>
          <a:ext cx="1752600" cy="190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Chart 16"/>
          <p:cNvGraphicFramePr/>
          <p:nvPr/>
        </p:nvGraphicFramePr>
        <p:xfrm>
          <a:off x="304800" y="2743200"/>
          <a:ext cx="1676400" cy="175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69910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09827E-6 L -0.27083 0.2275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00" y="11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Graphic spid="11" grpId="0">
        <p:bldAsOne/>
      </p:bldGraphic>
      <p:bldGraphic spid="11" grpId="1">
        <p:bldAsOne/>
      </p:bldGraphic>
      <p:bldGraphic spid="16" grpId="0">
        <p:bldAsOne/>
      </p:bldGraphic>
      <p:bldGraphic spid="16" grpId="1">
        <p:bldAsOne/>
      </p:bldGraphic>
      <p:bldGraphic spid="17" grpId="0">
        <p:bldAsOne/>
      </p:bldGraphic>
      <p:bldGraphic spid="17" grpId="1">
        <p:bldAsOne/>
      </p:bldGraphic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/>
          <p:cNvGraphicFramePr/>
          <p:nvPr/>
        </p:nvGraphicFramePr>
        <p:xfrm>
          <a:off x="762000" y="990600"/>
          <a:ext cx="75438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Modified k-Means</a:t>
            </a:r>
            <a:endParaRPr lang="en-US" dirty="0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276600" y="26670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029200" y="44958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209800" y="4800600"/>
            <a:ext cx="228600" cy="228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981200" y="1600200"/>
            <a:ext cx="3048000" cy="2743200"/>
          </a:xfrm>
          <a:prstGeom prst="ellipse">
            <a:avLst/>
          </a:pr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895600" y="3962400"/>
            <a:ext cx="4800600" cy="1600200"/>
          </a:xfrm>
          <a:prstGeom prst="ellipse">
            <a:avLst/>
          </a:pr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41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Single Document Content Extraction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Advantages</a:t>
            </a:r>
          </a:p>
          <a:p>
            <a:pPr lvl="1"/>
            <a:r>
              <a:rPr lang="en-US" smtClean="0"/>
              <a:t>Only need a single document at a time</a:t>
            </a:r>
          </a:p>
          <a:p>
            <a:pPr lvl="1"/>
            <a:r>
              <a:rPr lang="en-US" smtClean="0"/>
              <a:t>Unsupervised</a:t>
            </a:r>
          </a:p>
          <a:p>
            <a:pPr lvl="2"/>
            <a:r>
              <a:rPr lang="en-US" smtClean="0"/>
              <a:t>No training required</a:t>
            </a:r>
          </a:p>
          <a:p>
            <a:pPr lvl="1"/>
            <a:endParaRPr lang="en-US" smtClean="0"/>
          </a:p>
          <a:p>
            <a:r>
              <a:rPr lang="en-US" smtClean="0"/>
              <a:t>Disadvantages</a:t>
            </a:r>
          </a:p>
          <a:p>
            <a:pPr lvl="1"/>
            <a:r>
              <a:rPr lang="en-US" smtClean="0"/>
              <a:t>Precision and Recall varies</a:t>
            </a:r>
          </a:p>
          <a:p>
            <a:pPr lvl="2"/>
            <a:r>
              <a:rPr lang="en-US" smtClean="0"/>
              <a:t>On the (1) algorithm, (2) parameters, (3) Web page</a:t>
            </a:r>
          </a:p>
          <a:p>
            <a:pPr lvl="2"/>
            <a:endParaRPr lang="en-US" smtClean="0"/>
          </a:p>
          <a:p>
            <a:pPr lvl="2"/>
            <a:endParaRPr lang="en-US" smtClean="0"/>
          </a:p>
          <a:p>
            <a:pPr lvl="2"/>
            <a:endParaRPr lang="en-US" smtClean="0"/>
          </a:p>
          <a:p>
            <a:pPr lvl="2"/>
            <a:endParaRPr lang="en-US" smtClean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92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Rule Extraction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87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Textual Extraction</a:t>
            </a:r>
            <a:endParaRPr lang="en-US" dirty="0" smtClean="0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Web text holds good information, but full NLP understanding is difficult</a:t>
            </a:r>
          </a:p>
          <a:p>
            <a:r>
              <a:rPr lang="en-US" dirty="0" smtClean="0"/>
              <a:t>Two flavors of text extraction</a:t>
            </a:r>
          </a:p>
          <a:p>
            <a:pPr lvl="1"/>
            <a:r>
              <a:rPr lang="en-US" dirty="0" smtClean="0"/>
              <a:t>Domain-at-a-time</a:t>
            </a:r>
          </a:p>
          <a:p>
            <a:pPr lvl="1"/>
            <a:r>
              <a:rPr lang="en-US" dirty="0" smtClean="0"/>
              <a:t>Web-at-large (domain-agnostic)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Very different techniques required for each</a:t>
            </a:r>
          </a:p>
        </p:txBody>
      </p:sp>
    </p:spTree>
    <p:extLst>
      <p:ext uri="{BB962C8B-B14F-4D97-AF65-F5344CB8AC3E}">
        <p14:creationId xmlns:p14="http://schemas.microsoft.com/office/powerpoint/2010/main" val="220604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2491865"/>
            <a:ext cx="4821519" cy="3360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Domain at a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Documents on the Web are made from templates</a:t>
            </a:r>
          </a:p>
          <a:p>
            <a:pPr lvl="1"/>
            <a:r>
              <a:rPr lang="en-US" dirty="0" smtClean="0"/>
              <a:t>A single domain has similar language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541" y="2491865"/>
            <a:ext cx="4707659" cy="33755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368" y="2483600"/>
            <a:ext cx="4536432" cy="3383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7084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Domain at a </a:t>
            </a:r>
            <a:r>
              <a:rPr lang="en-US" dirty="0" smtClean="0"/>
              <a:t>time text extraction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dirty="0" smtClean="0"/>
              <a:t>If we know the schema/domain, we know the rules</a:t>
            </a:r>
            <a:endParaRPr lang="en-US" dirty="0"/>
          </a:p>
          <a:p>
            <a:pPr marL="514350" indent="-514350">
              <a:buFont typeface="+mj-lt"/>
              <a:buAutoNum type="arabicPeriod" startAt="3"/>
            </a:pPr>
            <a:endParaRPr lang="en-US" dirty="0" smtClean="0"/>
          </a:p>
          <a:p>
            <a:pPr marL="514350" indent="-514350">
              <a:buFont typeface="+mj-lt"/>
              <a:buAutoNum type="arabicPeriod" startAt="3"/>
            </a:pPr>
            <a:endParaRPr lang="en-US" dirty="0"/>
          </a:p>
          <a:p>
            <a:pPr marL="514350" indent="-514350">
              <a:buFont typeface="+mj-lt"/>
              <a:buAutoNum type="arabicPeriod" startAt="3"/>
            </a:pPr>
            <a:endParaRPr lang="en-US" dirty="0" smtClean="0"/>
          </a:p>
          <a:p>
            <a:pPr marL="514350" indent="-514350">
              <a:buFont typeface="+mj-lt"/>
              <a:buAutoNum type="arabicPeriod" startAt="3"/>
            </a:pPr>
            <a:endParaRPr lang="en-US" dirty="0"/>
          </a:p>
          <a:p>
            <a:pPr marL="400050" lvl="1" indent="0">
              <a:buNone/>
            </a:pPr>
            <a:endParaRPr lang="en-US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00200"/>
            <a:ext cx="5715000" cy="4097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Rectangle 3"/>
          <p:cNvSpPr/>
          <p:nvPr/>
        </p:nvSpPr>
        <p:spPr>
          <a:xfrm>
            <a:off x="685800" y="5943600"/>
            <a:ext cx="5098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BBC Business – “owned by”, “sales of”, “CEO of”,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13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Ranking on the Web</a:t>
            </a:r>
            <a:endParaRPr lang="en-US" dirty="0"/>
          </a:p>
        </p:txBody>
      </p:sp>
      <p:pic>
        <p:nvPicPr>
          <p:cNvPr id="13314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0" y="1695445"/>
            <a:ext cx="533401" cy="533401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722" y="2438390"/>
            <a:ext cx="533401" cy="533401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45" y="2538402"/>
            <a:ext cx="533401" cy="53340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47" y="1495414"/>
            <a:ext cx="533401" cy="53340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9" y="6019799"/>
            <a:ext cx="533401" cy="53340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070" y="4419592"/>
            <a:ext cx="533401" cy="533401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7" y="4972039"/>
            <a:ext cx="533401" cy="533401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321" y="2028815"/>
            <a:ext cx="533401" cy="53340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1" y="3848097"/>
            <a:ext cx="533401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023" y="1743065"/>
            <a:ext cx="533401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1" y="3276590"/>
            <a:ext cx="533401" cy="533401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1" y="3390901"/>
            <a:ext cx="533401" cy="53340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46" y="4895844"/>
            <a:ext cx="533401" cy="53340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822" y="3886191"/>
            <a:ext cx="533401" cy="53340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0" y="5448291"/>
            <a:ext cx="533401" cy="533401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050" y="5000614"/>
            <a:ext cx="533401" cy="53340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95" y="5810244"/>
            <a:ext cx="533401" cy="533401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3" y="5934063"/>
            <a:ext cx="533401" cy="53340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824" y="2562216"/>
            <a:ext cx="533401" cy="53340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799" y="5753096"/>
            <a:ext cx="533401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4" y="2905116"/>
            <a:ext cx="533401" cy="533401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Connector 27"/>
          <p:cNvCxnSpPr/>
          <p:nvPr/>
        </p:nvCxnSpPr>
        <p:spPr>
          <a:xfrm flipV="1">
            <a:off x="2838446" y="1762114"/>
            <a:ext cx="676276" cy="20003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390646" y="2124065"/>
            <a:ext cx="638176" cy="31432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2005008" y="2486022"/>
            <a:ext cx="276224" cy="55244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276346" y="3105146"/>
            <a:ext cx="323849" cy="28575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467223" y="1843081"/>
            <a:ext cx="942977" cy="280984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4514849" y="2438390"/>
            <a:ext cx="990597" cy="23812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3248021" y="2781284"/>
            <a:ext cx="647700" cy="50483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238370" y="3524246"/>
            <a:ext cx="600076" cy="3334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6372223" y="2028816"/>
            <a:ext cx="871539" cy="20003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7224712" y="2905116"/>
            <a:ext cx="747712" cy="21430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 flipV="1">
            <a:off x="6138860" y="2619370"/>
            <a:ext cx="466724" cy="2286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5295896" y="4467220"/>
            <a:ext cx="552448" cy="43341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3000371" y="4972039"/>
            <a:ext cx="323849" cy="37147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 flipV="1">
            <a:off x="5838822" y="2666985"/>
            <a:ext cx="200024" cy="1076329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6477000" y="3543290"/>
            <a:ext cx="330992" cy="38101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6477000" y="4114780"/>
            <a:ext cx="1228723" cy="1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6962774" y="5581622"/>
            <a:ext cx="323850" cy="2524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1600195" y="4752953"/>
            <a:ext cx="809625" cy="31432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 flipV="1">
            <a:off x="7734301" y="5581622"/>
            <a:ext cx="438145" cy="133369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 flipV="1">
            <a:off x="6348419" y="4433877"/>
            <a:ext cx="866771" cy="55724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5372097" y="5217320"/>
            <a:ext cx="1800228" cy="49994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V="1">
            <a:off x="2624136" y="5753096"/>
            <a:ext cx="552448" cy="273859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V="1">
            <a:off x="2281232" y="5072028"/>
            <a:ext cx="433387" cy="64296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V="1">
            <a:off x="4010024" y="5357832"/>
            <a:ext cx="685797" cy="323844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V="1">
            <a:off x="5486398" y="6200763"/>
            <a:ext cx="695324" cy="4289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H="1" flipV="1">
            <a:off x="3900486" y="5905484"/>
            <a:ext cx="871541" cy="1714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H="1" flipV="1">
            <a:off x="2614614" y="6229350"/>
            <a:ext cx="2166935" cy="11429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flipH="1" flipV="1">
            <a:off x="5038727" y="5534015"/>
            <a:ext cx="9523" cy="400049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5486398" y="5448291"/>
            <a:ext cx="1685927" cy="57150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flipH="1" flipV="1">
            <a:off x="6272212" y="2471730"/>
            <a:ext cx="1700212" cy="264319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2838446" y="2124065"/>
            <a:ext cx="914401" cy="36195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>
            <a:off x="1438270" y="5495909"/>
            <a:ext cx="409576" cy="33812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661" y="3124200"/>
            <a:ext cx="533401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5" name="Straight Connector 64"/>
          <p:cNvCxnSpPr/>
          <p:nvPr/>
        </p:nvCxnSpPr>
        <p:spPr>
          <a:xfrm flipV="1">
            <a:off x="5453062" y="2652701"/>
            <a:ext cx="242888" cy="31909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/>
              <p:cNvSpPr/>
              <p:nvPr/>
            </p:nvSpPr>
            <p:spPr>
              <a:xfrm>
                <a:off x="142227" y="990600"/>
                <a:ext cx="13125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 smtClean="0"/>
                  <a:t>Query: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/>
                      </a:rPr>
                      <m:t>𝑋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8" name="Rectangle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227" y="990600"/>
                <a:ext cx="1312539" cy="461665"/>
              </a:xfrm>
              <a:prstGeom prst="rect">
                <a:avLst/>
              </a:prstGeom>
              <a:blipFill rotWithShape="1">
                <a:blip r:embed="rId3"/>
                <a:stretch>
                  <a:fillRect l="-6944" t="-10667" b="-2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128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9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Known Domains: Rule Learning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User provides </a:t>
            </a:r>
            <a:r>
              <a:rPr lang="en-US" dirty="0" smtClean="0"/>
              <a:t>initial data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514350" indent="-514350">
              <a:buFont typeface="+mj-lt"/>
              <a:buAutoNum type="arabicPeriod" startAt="2"/>
            </a:pPr>
            <a:r>
              <a:rPr lang="en-US" dirty="0" smtClean="0"/>
              <a:t>Algorithm searches for terms, </a:t>
            </a:r>
            <a:r>
              <a:rPr lang="en-US" dirty="0"/>
              <a:t>then induces </a:t>
            </a:r>
            <a:r>
              <a:rPr lang="en-US" dirty="0" smtClean="0"/>
              <a:t>rules.</a:t>
            </a:r>
            <a:endParaRPr lang="en-US" dirty="0"/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1338263" y="5715000"/>
            <a:ext cx="673893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000">
                <a:solidFill>
                  <a:schemeClr val="hlink"/>
                </a:solidFill>
                <a:latin typeface="Courier" charset="0"/>
              </a:rPr>
              <a:t>[ORGANIZATION]</a:t>
            </a:r>
            <a:r>
              <a:rPr lang="en-US" sz="2000">
                <a:latin typeface="Courier" charset="0"/>
              </a:rPr>
              <a:t>’s headquarters in </a:t>
            </a:r>
            <a:r>
              <a:rPr lang="en-US" sz="2000">
                <a:solidFill>
                  <a:schemeClr val="hlink"/>
                </a:solidFill>
                <a:latin typeface="Courier" charset="0"/>
              </a:rPr>
              <a:t>[LOCATION]</a:t>
            </a:r>
            <a:endParaRPr lang="en-US" sz="2000">
              <a:latin typeface="Courier" charset="0"/>
            </a:endParaRPr>
          </a:p>
          <a:p>
            <a:r>
              <a:rPr lang="en-US" sz="2000">
                <a:solidFill>
                  <a:schemeClr val="hlink"/>
                </a:solidFill>
                <a:latin typeface="Courier" charset="0"/>
              </a:rPr>
              <a:t>[LOCATION]</a:t>
            </a:r>
            <a:r>
              <a:rPr lang="en-US" sz="2000">
                <a:latin typeface="Courier" charset="0"/>
              </a:rPr>
              <a:t>-based </a:t>
            </a:r>
            <a:r>
              <a:rPr lang="en-US" sz="2000">
                <a:solidFill>
                  <a:schemeClr val="hlink"/>
                </a:solidFill>
                <a:latin typeface="Courier" charset="0"/>
              </a:rPr>
              <a:t>[ORGANIZATION]</a:t>
            </a:r>
            <a:r>
              <a:rPr lang="en-US" sz="2000">
                <a:latin typeface="Courier" charset="0"/>
              </a:rPr>
              <a:t> </a:t>
            </a:r>
          </a:p>
          <a:p>
            <a:r>
              <a:rPr lang="en-US" sz="2000">
                <a:solidFill>
                  <a:schemeClr val="hlink"/>
                </a:solidFill>
                <a:latin typeface="Courier" charset="0"/>
              </a:rPr>
              <a:t>[ORGANIZATION]</a:t>
            </a:r>
            <a:r>
              <a:rPr lang="en-US" sz="2000">
                <a:latin typeface="Courier" charset="0"/>
              </a:rPr>
              <a:t>, </a:t>
            </a:r>
            <a:r>
              <a:rPr lang="en-US" sz="2000">
                <a:solidFill>
                  <a:schemeClr val="hlink"/>
                </a:solidFill>
                <a:latin typeface="Courier" charset="0"/>
              </a:rPr>
              <a:t>[LOCATION]</a:t>
            </a:r>
            <a:endParaRPr lang="en-US" sz="2000">
              <a:latin typeface="Courier" charset="0"/>
            </a:endParaRP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881063" y="4191000"/>
            <a:ext cx="765333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2000" dirty="0">
                <a:latin typeface="Courier" charset="0"/>
              </a:rPr>
              <a:t>“Servers at </a:t>
            </a:r>
            <a:r>
              <a:rPr lang="en-US" sz="2000" b="1" dirty="0">
                <a:latin typeface="Courier" charset="0"/>
              </a:rPr>
              <a:t>Microsoft</a:t>
            </a:r>
            <a:r>
              <a:rPr lang="en-US" sz="2000" dirty="0">
                <a:latin typeface="Courier" charset="0"/>
              </a:rPr>
              <a:t>’s headquarters in </a:t>
            </a:r>
            <a:r>
              <a:rPr lang="en-US" sz="2000" b="1" dirty="0">
                <a:latin typeface="Courier" charset="0"/>
              </a:rPr>
              <a:t>Redmond</a:t>
            </a:r>
            <a:r>
              <a:rPr lang="en-US" sz="2000" dirty="0">
                <a:latin typeface="Courier" charset="0"/>
              </a:rPr>
              <a:t>…”</a:t>
            </a:r>
          </a:p>
          <a:p>
            <a:r>
              <a:rPr lang="en-US" sz="2000" dirty="0">
                <a:latin typeface="Courier" charset="0"/>
              </a:rPr>
              <a:t>“The </a:t>
            </a:r>
            <a:r>
              <a:rPr lang="en-US" sz="2000" b="1" dirty="0">
                <a:latin typeface="Courier" charset="0"/>
              </a:rPr>
              <a:t>Armonk</a:t>
            </a:r>
            <a:r>
              <a:rPr lang="en-US" sz="2000" dirty="0">
                <a:latin typeface="Courier" charset="0"/>
              </a:rPr>
              <a:t>-based </a:t>
            </a:r>
            <a:r>
              <a:rPr lang="en-US" sz="2000" b="1" dirty="0">
                <a:latin typeface="Courier" charset="0"/>
              </a:rPr>
              <a:t>IBM</a:t>
            </a:r>
            <a:r>
              <a:rPr lang="en-US" sz="2000" dirty="0">
                <a:latin typeface="Courier" charset="0"/>
              </a:rPr>
              <a:t> has introduced…”</a:t>
            </a:r>
          </a:p>
          <a:p>
            <a:r>
              <a:rPr lang="en-US" sz="2000" dirty="0">
                <a:latin typeface="Courier" charset="0"/>
              </a:rPr>
              <a:t>“</a:t>
            </a:r>
            <a:r>
              <a:rPr lang="en-US" sz="2000" b="1" dirty="0">
                <a:latin typeface="Courier" charset="0"/>
              </a:rPr>
              <a:t>Intel</a:t>
            </a:r>
            <a:r>
              <a:rPr lang="en-US" sz="2000" dirty="0">
                <a:latin typeface="Courier" charset="0"/>
              </a:rPr>
              <a:t>, </a:t>
            </a:r>
            <a:r>
              <a:rPr lang="en-US" sz="2000" b="1" dirty="0">
                <a:latin typeface="Courier" charset="0"/>
              </a:rPr>
              <a:t>Santa Clara</a:t>
            </a:r>
            <a:r>
              <a:rPr lang="en-US" sz="2000" dirty="0">
                <a:latin typeface="Courier" charset="0"/>
              </a:rPr>
              <a:t>, cut prices of its Pentium…”</a:t>
            </a:r>
          </a:p>
        </p:txBody>
      </p:sp>
      <p:graphicFrame>
        <p:nvGraphicFramePr>
          <p:cNvPr id="20507" name="Group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2084916"/>
              </p:ext>
            </p:extLst>
          </p:nvPr>
        </p:nvGraphicFramePr>
        <p:xfrm>
          <a:off x="2438400" y="1676400"/>
          <a:ext cx="3581400" cy="1189038"/>
        </p:xfrm>
        <a:graphic>
          <a:graphicData uri="http://schemas.openxmlformats.org/drawingml/2006/table">
            <a:tbl>
              <a:tblPr/>
              <a:tblGrid>
                <a:gridCol w="1714500"/>
                <a:gridCol w="1866900"/>
              </a:tblGrid>
              <a:tr h="3963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" charset="0"/>
                          <a:ea typeface="ＭＳ Ｐゴシック" charset="-128"/>
                          <a:cs typeface="ＭＳ Ｐゴシック" charset="-128"/>
                        </a:rPr>
                        <a:t>Microsoft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" charset="0"/>
                          <a:ea typeface="ＭＳ Ｐゴシック" charset="-128"/>
                          <a:cs typeface="ＭＳ Ｐゴシック" charset="-128"/>
                        </a:rPr>
                        <a:t>Redmond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" charset="0"/>
                          <a:ea typeface="ＭＳ Ｐゴシック" charset="-128"/>
                          <a:cs typeface="ＭＳ Ｐゴシック" charset="-128"/>
                        </a:rPr>
                        <a:t>IBM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" charset="0"/>
                          <a:ea typeface="ＭＳ Ｐゴシック" charset="-128"/>
                          <a:cs typeface="ＭＳ Ｐゴシック" charset="-128"/>
                        </a:rPr>
                        <a:t>Armonk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" charset="0"/>
                          <a:ea typeface="ＭＳ Ｐゴシック" charset="-128"/>
                          <a:cs typeface="ＭＳ Ｐゴシック" charset="-128"/>
                        </a:rPr>
                        <a:t>Intel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" charset="0"/>
                          <a:ea typeface="ＭＳ Ｐゴシック" charset="-128"/>
                          <a:cs typeface="ＭＳ Ｐゴシック" charset="-128"/>
                        </a:rPr>
                        <a:t>Santa Clara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121879" name="AutoShape 31"/>
          <p:cNvCxnSpPr>
            <a:cxnSpLocks noChangeShapeType="1"/>
            <a:stCxn id="13319" idx="2"/>
            <a:endCxn id="13318" idx="0"/>
          </p:cNvCxnSpPr>
          <p:nvPr/>
        </p:nvCxnSpPr>
        <p:spPr bwMode="auto">
          <a:xfrm>
            <a:off x="4708525" y="5197475"/>
            <a:ext cx="0" cy="517525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5837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1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9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Known Domains: Rule Learning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7150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User provides initial data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514350" indent="-514350">
              <a:buFont typeface="+mj-lt"/>
              <a:buAutoNum type="arabicPeriod" startAt="2"/>
            </a:pPr>
            <a:r>
              <a:rPr lang="en-US" dirty="0" smtClean="0"/>
              <a:t>Algorithm searches for terms, then induces rules.</a:t>
            </a:r>
          </a:p>
          <a:p>
            <a:pPr marL="514350" indent="-514350">
              <a:buFont typeface="+mj-lt"/>
              <a:buAutoNum type="arabicPeriod" startAt="2"/>
            </a:pPr>
            <a:endParaRPr lang="en-US" dirty="0" smtClean="0"/>
          </a:p>
          <a:p>
            <a:pPr marL="285750" indent="-228600"/>
            <a:r>
              <a:rPr lang="en-US" dirty="0" smtClean="0">
                <a:ea typeface="ＭＳ Ｐゴシック" charset="-128"/>
              </a:rPr>
              <a:t>Extraction rules are intricate and break easily</a:t>
            </a:r>
          </a:p>
          <a:p>
            <a:pPr marL="685800" lvl="1" indent="-228600"/>
            <a:r>
              <a:rPr lang="en-US" dirty="0" smtClean="0">
                <a:ea typeface="ＭＳ Ｐゴシック" charset="-128"/>
              </a:rPr>
              <a:t>Different extraction rules per domain</a:t>
            </a:r>
          </a:p>
          <a:p>
            <a:pPr marL="1085850" lvl="2"/>
            <a:r>
              <a:rPr lang="en-US" dirty="0" smtClean="0">
                <a:ea typeface="ＭＳ Ｐゴシック" charset="-128"/>
              </a:rPr>
              <a:t>Can’t scale</a:t>
            </a:r>
          </a:p>
          <a:p>
            <a:pPr marL="285750" indent="-228600"/>
            <a:r>
              <a:rPr lang="en-US" dirty="0" smtClean="0">
                <a:ea typeface="ＭＳ Ｐゴシック" charset="-128"/>
              </a:rPr>
              <a:t>Have to parse all of the text</a:t>
            </a:r>
            <a:endParaRPr lang="en-US" dirty="0" smtClean="0">
              <a:solidFill>
                <a:schemeClr val="hlink"/>
              </a:solidFill>
              <a:ea typeface="ＭＳ Ｐゴシック" charset="-128"/>
            </a:endParaRPr>
          </a:p>
          <a:p>
            <a:pPr marL="685800" lvl="1"/>
            <a:r>
              <a:rPr lang="en-US" dirty="0" smtClean="0">
                <a:ea typeface="ＭＳ Ｐゴシック" charset="-128"/>
              </a:rPr>
              <a:t>Computationally very expensive</a:t>
            </a:r>
            <a:endParaRPr lang="en-US" dirty="0">
              <a:ea typeface="ＭＳ Ｐゴシック" charset="-128"/>
            </a:endParaRPr>
          </a:p>
        </p:txBody>
      </p:sp>
      <p:graphicFrame>
        <p:nvGraphicFramePr>
          <p:cNvPr id="20507" name="Group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5410541"/>
              </p:ext>
            </p:extLst>
          </p:nvPr>
        </p:nvGraphicFramePr>
        <p:xfrm>
          <a:off x="2438400" y="1676400"/>
          <a:ext cx="3581400" cy="1189038"/>
        </p:xfrm>
        <a:graphic>
          <a:graphicData uri="http://schemas.openxmlformats.org/drawingml/2006/table">
            <a:tbl>
              <a:tblPr/>
              <a:tblGrid>
                <a:gridCol w="1714500"/>
                <a:gridCol w="1866900"/>
              </a:tblGrid>
              <a:tr h="3963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" charset="0"/>
                          <a:ea typeface="ＭＳ Ｐゴシック" charset="-128"/>
                          <a:cs typeface="ＭＳ Ｐゴシック" charset="-128"/>
                        </a:rPr>
                        <a:t>Microsoft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" charset="0"/>
                          <a:ea typeface="ＭＳ Ｐゴシック" charset="-128"/>
                          <a:cs typeface="ＭＳ Ｐゴシック" charset="-128"/>
                        </a:rPr>
                        <a:t>Redmond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" charset="0"/>
                          <a:ea typeface="ＭＳ Ｐゴシック" charset="-128"/>
                          <a:cs typeface="ＭＳ Ｐゴシック" charset="-128"/>
                        </a:rPr>
                        <a:t>IBM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" charset="0"/>
                          <a:ea typeface="ＭＳ Ｐゴシック" charset="-128"/>
                          <a:cs typeface="ＭＳ Ｐゴシック" charset="-128"/>
                        </a:rPr>
                        <a:t>Armonk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3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" charset="0"/>
                          <a:ea typeface="ＭＳ Ｐゴシック" charset="-128"/>
                          <a:cs typeface="ＭＳ Ｐゴシック" charset="-128"/>
                        </a:rPr>
                        <a:t>Intel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" charset="0"/>
                          <a:ea typeface="ＭＳ Ｐゴシック" charset="-128"/>
                          <a:cs typeface="ＭＳ Ｐゴシック" charset="-128"/>
                        </a:rPr>
                        <a:t>Santa Clara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924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Domain independent – </a:t>
            </a:r>
            <a:r>
              <a:rPr lang="en-US" dirty="0" smtClean="0"/>
              <a:t>Source </a:t>
            </a:r>
            <a:r>
              <a:rPr lang="en-US" dirty="0"/>
              <a:t>dependent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Don’t analyze raw text - use dataset-specific extraction techniques</a:t>
            </a:r>
          </a:p>
          <a:p>
            <a:r>
              <a:rPr lang="en-US" dirty="0" smtClean="0"/>
              <a:t>Yet another great ontology (YAGO)</a:t>
            </a:r>
          </a:p>
          <a:p>
            <a:r>
              <a:rPr lang="en-US" dirty="0" smtClean="0"/>
              <a:t>Finds TYPE relationship in Wikipedia</a:t>
            </a:r>
          </a:p>
          <a:p>
            <a:pPr lvl="1"/>
            <a:r>
              <a:rPr lang="en-US" dirty="0" smtClean="0"/>
              <a:t>Looks at Wikipedia category pages</a:t>
            </a:r>
          </a:p>
          <a:p>
            <a:pPr lvl="1"/>
            <a:r>
              <a:rPr lang="en-US" dirty="0" smtClean="0"/>
              <a:t>Categories can be different</a:t>
            </a:r>
          </a:p>
          <a:p>
            <a:pPr lvl="2"/>
            <a:r>
              <a:rPr lang="en-US" dirty="0" smtClean="0"/>
              <a:t> Conceptual (naturalized citizens of the US)</a:t>
            </a:r>
          </a:p>
          <a:p>
            <a:pPr lvl="2"/>
            <a:r>
              <a:rPr lang="en-US" dirty="0" smtClean="0"/>
              <a:t> Relational (1879 births)</a:t>
            </a:r>
          </a:p>
          <a:p>
            <a:pPr lvl="2"/>
            <a:r>
              <a:rPr lang="en-US" dirty="0" smtClean="0"/>
              <a:t> Thematic (Physics)</a:t>
            </a:r>
          </a:p>
          <a:p>
            <a:pPr lvl="2"/>
            <a:r>
              <a:rPr lang="en-US" dirty="0" smtClean="0"/>
              <a:t> Administrative (</a:t>
            </a:r>
            <a:r>
              <a:rPr lang="en-US" dirty="0" err="1" smtClean="0"/>
              <a:t>unsourced</a:t>
            </a:r>
            <a:r>
              <a:rPr lang="en-US" dirty="0" smtClean="0"/>
              <a:t> articles)</a:t>
            </a:r>
          </a:p>
          <a:p>
            <a:pPr lvl="2"/>
            <a:r>
              <a:rPr lang="en-US" dirty="0" smtClean="0"/>
              <a:t> </a:t>
            </a:r>
            <a:r>
              <a:rPr lang="en-US" dirty="0" smtClean="0">
                <a:solidFill>
                  <a:srgbClr val="D96709"/>
                </a:solidFill>
              </a:rPr>
              <a:t>Only Conceptual ones indicate TYPE</a:t>
            </a:r>
          </a:p>
          <a:p>
            <a:r>
              <a:rPr lang="en-US" dirty="0" smtClean="0"/>
              <a:t> YAGO parses category names, tests if head of the name is plural; if so, it’s Conceptual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03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Domain independent – Source dependent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YAGO/YAGO2</a:t>
            </a:r>
          </a:p>
          <a:p>
            <a:endParaRPr lang="en-US" dirty="0"/>
          </a:p>
          <a:p>
            <a:r>
              <a:rPr lang="en-US" dirty="0" smtClean="0"/>
              <a:t>Looks at the Wikipedia structures to learn rules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0"/>
            <a:ext cx="840827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741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Domain independent – Source dependent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YAGO/YAGO2</a:t>
            </a:r>
          </a:p>
          <a:p>
            <a:endParaRPr lang="en-US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1555750"/>
            <a:ext cx="7258050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321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YAGO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Techniques are not general at all</a:t>
            </a:r>
          </a:p>
          <a:p>
            <a:pPr lvl="1"/>
            <a:r>
              <a:rPr lang="en-US" dirty="0" smtClean="0"/>
              <a:t>Limited to 14-100 hand-picked relations</a:t>
            </a:r>
          </a:p>
          <a:p>
            <a:pPr lvl="2"/>
            <a:r>
              <a:rPr lang="en-US" dirty="0" smtClean="0"/>
              <a:t>Manually generate the relationships we want to look for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Great performance</a:t>
            </a:r>
          </a:p>
          <a:p>
            <a:pPr lvl="1"/>
            <a:r>
              <a:rPr lang="en-US" dirty="0" smtClean="0"/>
              <a:t>Able to extract 40 Million facts in YAGO</a:t>
            </a:r>
          </a:p>
          <a:p>
            <a:pPr lvl="1"/>
            <a:r>
              <a:rPr lang="en-US" dirty="0" smtClean="0"/>
              <a:t>80 million facts in YAGO2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74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Web-At-Large Text Extraction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“Open Information Extraction”</a:t>
            </a:r>
          </a:p>
          <a:p>
            <a:endParaRPr lang="en-US" dirty="0" smtClean="0"/>
          </a:p>
          <a:p>
            <a:r>
              <a:rPr lang="en-US" dirty="0" smtClean="0"/>
              <a:t>Discovers rules/predicates on the fly</a:t>
            </a:r>
          </a:p>
          <a:p>
            <a:r>
              <a:rPr lang="en-US" dirty="0" smtClean="0"/>
              <a:t>Does not require domain semantics or much human input.</a:t>
            </a:r>
          </a:p>
          <a:p>
            <a:pPr lvl="1"/>
            <a:r>
              <a:rPr lang="en-US" dirty="0" smtClean="0"/>
              <a:t>Run on the whole Web</a:t>
            </a:r>
          </a:p>
          <a:p>
            <a:pPr lvl="1"/>
            <a:endParaRPr lang="en-US" dirty="0"/>
          </a:p>
          <a:p>
            <a:r>
              <a:rPr lang="en-US" dirty="0" err="1" smtClean="0">
                <a:solidFill>
                  <a:srgbClr val="D96709"/>
                </a:solidFill>
              </a:rPr>
              <a:t>Textrunner</a:t>
            </a:r>
            <a:r>
              <a:rPr lang="en-US" dirty="0" smtClean="0">
                <a:solidFill>
                  <a:srgbClr val="D96709"/>
                </a:solidFill>
              </a:rPr>
              <a:t>  </a:t>
            </a:r>
            <a:r>
              <a:rPr lang="en-US" dirty="0" err="1" smtClean="0">
                <a:solidFill>
                  <a:schemeClr val="accent1"/>
                </a:solidFill>
              </a:rPr>
              <a:t>Banko</a:t>
            </a:r>
            <a:r>
              <a:rPr lang="en-US" dirty="0" smtClean="0">
                <a:solidFill>
                  <a:schemeClr val="accent1"/>
                </a:solidFill>
              </a:rPr>
              <a:t> et al. ‘07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71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Open Information Extraction - </a:t>
            </a:r>
            <a:r>
              <a:rPr lang="en-US" dirty="0" err="1" smtClean="0"/>
              <a:t>Textrunner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Self-Supervised Classifier</a:t>
            </a:r>
          </a:p>
          <a:p>
            <a:pPr lvl="1"/>
            <a:r>
              <a:rPr lang="en-US" dirty="0" smtClean="0"/>
              <a:t>Train extraction-classifier using data &amp; features generated by (expensive) linguistic parser</a:t>
            </a:r>
          </a:p>
          <a:p>
            <a:pPr lvl="1"/>
            <a:r>
              <a:rPr lang="en-US" dirty="0" smtClean="0"/>
              <a:t>Dependency Parser - 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743199"/>
            <a:ext cx="5257800" cy="27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646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Open Information Extraction - </a:t>
            </a:r>
            <a:r>
              <a:rPr lang="en-US" dirty="0" err="1"/>
              <a:t>Textrunner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43000"/>
            <a:ext cx="59436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229100" y="4000500"/>
            <a:ext cx="27051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57400" y="5638800"/>
            <a:ext cx="25908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19500" y="1676400"/>
            <a:ext cx="3162300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31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Open Information Extraction - </a:t>
            </a:r>
            <a:r>
              <a:rPr lang="en-US" dirty="0" err="1"/>
              <a:t>Textrunner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Result Assessment</a:t>
            </a:r>
            <a:endParaRPr lang="en-US" dirty="0"/>
          </a:p>
          <a:p>
            <a:pPr lvl="1"/>
            <a:r>
              <a:rPr lang="en-US" dirty="0"/>
              <a:t>Tuple-extraction frequency counts </a:t>
            </a:r>
            <a:endParaRPr lang="en-US" dirty="0" smtClean="0"/>
          </a:p>
          <a:p>
            <a:pPr lvl="1"/>
            <a:r>
              <a:rPr lang="en-US" dirty="0" smtClean="0">
                <a:ea typeface="ＭＳ Ｐゴシック" charset="-128"/>
              </a:rPr>
              <a:t>Use heuristics </a:t>
            </a:r>
          </a:p>
          <a:p>
            <a:pPr lvl="2"/>
            <a:r>
              <a:rPr lang="en-US" dirty="0" smtClean="0">
                <a:ea typeface="ＭＳ Ｐゴシック" charset="-128"/>
              </a:rPr>
              <a:t>not </a:t>
            </a:r>
            <a:r>
              <a:rPr lang="en-US" dirty="0">
                <a:ea typeface="ＭＳ Ｐゴシック" charset="-128"/>
              </a:rPr>
              <a:t>a too-long parse dependency between the two </a:t>
            </a:r>
            <a:r>
              <a:rPr lang="en-US" dirty="0" smtClean="0">
                <a:ea typeface="ＭＳ Ｐゴシック" charset="-128"/>
              </a:rPr>
              <a:t>NPs</a:t>
            </a:r>
          </a:p>
          <a:p>
            <a:pPr lvl="2"/>
            <a:r>
              <a:rPr lang="en-US" dirty="0" smtClean="0">
                <a:ea typeface="ＭＳ Ｐゴシック" charset="-128"/>
              </a:rPr>
              <a:t>neither </a:t>
            </a:r>
            <a:r>
              <a:rPr lang="en-US" dirty="0">
                <a:ea typeface="ＭＳ Ｐゴシック" charset="-128"/>
              </a:rPr>
              <a:t>NP is simply a </a:t>
            </a:r>
            <a:r>
              <a:rPr lang="en-US" dirty="0" smtClean="0">
                <a:ea typeface="ＭＳ Ｐゴシック" charset="-128"/>
              </a:rPr>
              <a:t>pronoun</a:t>
            </a:r>
          </a:p>
          <a:p>
            <a:pPr lvl="2"/>
            <a:r>
              <a:rPr lang="en-US" dirty="0" smtClean="0">
                <a:ea typeface="ＭＳ Ｐゴシック" charset="-128"/>
              </a:rPr>
              <a:t>path </a:t>
            </a:r>
            <a:r>
              <a:rPr lang="en-US" dirty="0">
                <a:ea typeface="ＭＳ Ｐゴシック" charset="-128"/>
              </a:rPr>
              <a:t>between NPs does not pass a sentence-like </a:t>
            </a:r>
            <a:r>
              <a:rPr lang="en-US" dirty="0" smtClean="0">
                <a:ea typeface="ＭＳ Ｐゴシック" charset="-128"/>
              </a:rPr>
              <a:t>boundary</a:t>
            </a:r>
            <a:endParaRPr lang="en-US" dirty="0">
              <a:ea typeface="ＭＳ Ｐゴシック" charset="-128"/>
            </a:endParaRPr>
          </a:p>
          <a:p>
            <a:pPr lvl="2"/>
            <a:r>
              <a:rPr lang="en-US" dirty="0" smtClean="0">
                <a:ea typeface="ＭＳ Ｐゴシック" charset="-128"/>
              </a:rPr>
              <a:t>etc.</a:t>
            </a:r>
          </a:p>
          <a:p>
            <a:pPr lvl="1"/>
            <a:r>
              <a:rPr lang="en-US" dirty="0" smtClean="0">
                <a:ea typeface="ＭＳ Ｐゴシック" charset="-128"/>
              </a:rPr>
              <a:t>Use Naïve Bayes Classifier to find good extractions</a:t>
            </a:r>
          </a:p>
          <a:p>
            <a:pPr lvl="2"/>
            <a:r>
              <a:rPr lang="en-US" dirty="0" smtClean="0">
                <a:ea typeface="ＭＳ Ｐゴシック" charset="-128"/>
              </a:rPr>
              <a:t>Features: </a:t>
            </a:r>
          </a:p>
          <a:p>
            <a:pPr lvl="2"/>
            <a:r>
              <a:rPr lang="en-US" dirty="0" smtClean="0">
                <a:ea typeface="ＭＳ Ｐゴシック" charset="-128"/>
              </a:rPr>
              <a:t>part-of-speech tags</a:t>
            </a:r>
          </a:p>
          <a:p>
            <a:pPr lvl="2"/>
            <a:r>
              <a:rPr lang="en-US" dirty="0" smtClean="0">
                <a:ea typeface="ＭＳ Ｐゴシック" charset="-128"/>
              </a:rPr>
              <a:t>Number of tokens </a:t>
            </a:r>
            <a:r>
              <a:rPr lang="en-US" dirty="0">
                <a:ea typeface="ＭＳ Ｐゴシック" charset="-128"/>
              </a:rPr>
              <a:t>in </a:t>
            </a:r>
            <a:r>
              <a:rPr lang="en-US" dirty="0" smtClean="0">
                <a:ea typeface="ＭＳ Ｐゴシック" charset="-128"/>
              </a:rPr>
              <a:t>a relation</a:t>
            </a:r>
          </a:p>
          <a:p>
            <a:pPr lvl="2"/>
            <a:r>
              <a:rPr lang="en-US" dirty="0" smtClean="0">
                <a:ea typeface="ＭＳ Ｐゴシック" charset="-128"/>
              </a:rPr>
              <a:t>whether </a:t>
            </a:r>
            <a:r>
              <a:rPr lang="en-US" dirty="0">
                <a:ea typeface="ＭＳ Ｐゴシック" charset="-128"/>
              </a:rPr>
              <a:t>an NP is a proper </a:t>
            </a:r>
            <a:r>
              <a:rPr lang="en-US" dirty="0" smtClean="0">
                <a:ea typeface="ＭＳ Ｐゴシック" charset="-128"/>
              </a:rPr>
              <a:t>noun</a:t>
            </a:r>
          </a:p>
        </p:txBody>
      </p:sp>
    </p:spTree>
    <p:extLst>
      <p:ext uri="{BB962C8B-B14F-4D97-AF65-F5344CB8AC3E}">
        <p14:creationId xmlns:p14="http://schemas.microsoft.com/office/powerpoint/2010/main" val="70741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733424" y="1333509"/>
            <a:ext cx="4143376" cy="2838435"/>
          </a:xfrm>
          <a:prstGeom prst="ellipse">
            <a:avLst/>
          </a:prstGeom>
          <a:solidFill>
            <a:schemeClr val="accent1">
              <a:alpha val="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4724400" y="1476404"/>
            <a:ext cx="4205288" cy="3171796"/>
          </a:xfrm>
          <a:prstGeom prst="ellipse">
            <a:avLst/>
          </a:prstGeom>
          <a:solidFill>
            <a:schemeClr val="accent2">
              <a:alpha val="6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669126" y="4267200"/>
            <a:ext cx="8170074" cy="2481242"/>
          </a:xfrm>
          <a:prstGeom prst="ellipse">
            <a:avLst/>
          </a:prstGeom>
          <a:solidFill>
            <a:schemeClr val="accent3">
              <a:lumMod val="75000"/>
              <a:alpha val="6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Clustering on the Web</a:t>
            </a:r>
            <a:endParaRPr lang="en-US" dirty="0"/>
          </a:p>
        </p:txBody>
      </p:sp>
      <p:pic>
        <p:nvPicPr>
          <p:cNvPr id="13314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0" y="1695445"/>
            <a:ext cx="533401" cy="53340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722" y="2438390"/>
            <a:ext cx="533401" cy="53340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45" y="2538402"/>
            <a:ext cx="533401" cy="53340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47" y="1495414"/>
            <a:ext cx="533401" cy="53340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9" y="6019799"/>
            <a:ext cx="533401" cy="533401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070" y="4419592"/>
            <a:ext cx="533401" cy="533401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7" y="4972039"/>
            <a:ext cx="533401" cy="533401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321" y="2028815"/>
            <a:ext cx="533401" cy="533401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1" y="3848097"/>
            <a:ext cx="533401" cy="533401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023" y="1743065"/>
            <a:ext cx="533401" cy="533401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1" y="3276590"/>
            <a:ext cx="533401" cy="53340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1" y="3390901"/>
            <a:ext cx="533401" cy="53340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46" y="4895844"/>
            <a:ext cx="533401" cy="533401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822" y="3886191"/>
            <a:ext cx="533401" cy="533401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0" y="5448291"/>
            <a:ext cx="533401" cy="533401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050" y="5000614"/>
            <a:ext cx="533401" cy="533401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95" y="5810244"/>
            <a:ext cx="533401" cy="533401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3" y="5934063"/>
            <a:ext cx="533401" cy="533401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824" y="2562216"/>
            <a:ext cx="533401" cy="533401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799" y="5753096"/>
            <a:ext cx="533401" cy="533401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4" y="2905116"/>
            <a:ext cx="533401" cy="533401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Connector 27"/>
          <p:cNvCxnSpPr/>
          <p:nvPr/>
        </p:nvCxnSpPr>
        <p:spPr>
          <a:xfrm flipV="1">
            <a:off x="2838446" y="1762114"/>
            <a:ext cx="676276" cy="20003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390646" y="2124065"/>
            <a:ext cx="638176" cy="31432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2005008" y="2486022"/>
            <a:ext cx="276224" cy="55244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276346" y="3105146"/>
            <a:ext cx="323849" cy="28575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467223" y="1843081"/>
            <a:ext cx="942977" cy="280984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4514849" y="2438390"/>
            <a:ext cx="990597" cy="23812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3248021" y="2781284"/>
            <a:ext cx="647700" cy="50483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238370" y="3524246"/>
            <a:ext cx="600076" cy="3334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6372223" y="2028816"/>
            <a:ext cx="871539" cy="20003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7224712" y="2905116"/>
            <a:ext cx="747712" cy="21430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 flipV="1">
            <a:off x="6138860" y="2619370"/>
            <a:ext cx="466724" cy="2286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5295896" y="4467220"/>
            <a:ext cx="552448" cy="43341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3000371" y="4972039"/>
            <a:ext cx="323849" cy="37147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 flipV="1">
            <a:off x="5838822" y="2666985"/>
            <a:ext cx="200024" cy="1076329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6477000" y="3543290"/>
            <a:ext cx="330992" cy="38101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6477000" y="4114780"/>
            <a:ext cx="1228723" cy="1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6962774" y="5581622"/>
            <a:ext cx="323850" cy="2524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1600195" y="4752953"/>
            <a:ext cx="809625" cy="31432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 flipV="1">
            <a:off x="7734301" y="5581622"/>
            <a:ext cx="438145" cy="133369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 flipV="1">
            <a:off x="6348419" y="4433877"/>
            <a:ext cx="866771" cy="55724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5372097" y="5217320"/>
            <a:ext cx="1800228" cy="49994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V="1">
            <a:off x="2624136" y="5753096"/>
            <a:ext cx="552448" cy="273859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V="1">
            <a:off x="2281232" y="5072028"/>
            <a:ext cx="433387" cy="64296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V="1">
            <a:off x="4010024" y="5357832"/>
            <a:ext cx="685797" cy="323844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V="1">
            <a:off x="5486398" y="6200763"/>
            <a:ext cx="695324" cy="4289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H="1" flipV="1">
            <a:off x="3900486" y="5905484"/>
            <a:ext cx="871541" cy="1714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H="1" flipV="1">
            <a:off x="2614614" y="6229350"/>
            <a:ext cx="2166935" cy="11429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flipH="1" flipV="1">
            <a:off x="5038727" y="5534015"/>
            <a:ext cx="9523" cy="400049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5486398" y="5448291"/>
            <a:ext cx="1685927" cy="57150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flipH="1" flipV="1">
            <a:off x="6272212" y="2471730"/>
            <a:ext cx="1700212" cy="264319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2838446" y="2124065"/>
            <a:ext cx="914401" cy="36195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>
            <a:off x="1438270" y="5495909"/>
            <a:ext cx="409576" cy="33812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63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661" y="3124200"/>
            <a:ext cx="533401" cy="533401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4" name="Straight Connector 63"/>
          <p:cNvCxnSpPr/>
          <p:nvPr/>
        </p:nvCxnSpPr>
        <p:spPr>
          <a:xfrm flipV="1">
            <a:off x="5453062" y="2652701"/>
            <a:ext cx="242888" cy="31909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/>
              <p:cNvSpPr/>
              <p:nvPr/>
            </p:nvSpPr>
            <p:spPr>
              <a:xfrm>
                <a:off x="142227" y="990600"/>
                <a:ext cx="137627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 smtClean="0"/>
                  <a:t>Sim(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/>
                      </a:rPr>
                      <m:t>𝑋</m:t>
                    </m:r>
                    <m:r>
                      <a:rPr lang="en-US" sz="2400" b="0" i="1" dirty="0" smtClean="0">
                        <a:latin typeface="Cambria Math"/>
                      </a:rPr>
                      <m:t>, </m:t>
                    </m:r>
                    <m:r>
                      <a:rPr lang="en-US" sz="2400" b="0" i="1" dirty="0" smtClean="0">
                        <a:latin typeface="Cambria Math"/>
                      </a:rPr>
                      <m:t>𝑌</m:t>
                    </m:r>
                    <m:r>
                      <a:rPr lang="en-US" sz="2400" b="0" i="1" dirty="0" smtClean="0">
                        <a:latin typeface="Cambria Math"/>
                      </a:rPr>
                      <m:t>)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68" name="Rectangle 6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227" y="990600"/>
                <a:ext cx="1376274" cy="461665"/>
              </a:xfrm>
              <a:prstGeom prst="rect">
                <a:avLst/>
              </a:prstGeom>
              <a:blipFill rotWithShape="1">
                <a:blip r:embed="rId3"/>
                <a:stretch>
                  <a:fillRect l="-6637" t="-10667" r="-3097" b="-2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04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Open Information Extraction - </a:t>
            </a:r>
            <a:r>
              <a:rPr lang="en-US" dirty="0" err="1"/>
              <a:t>Textrunner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Compared to Domain-dependent extraction</a:t>
            </a:r>
          </a:p>
          <a:p>
            <a:endParaRPr lang="en-US" dirty="0">
              <a:ea typeface="ＭＳ Ｐゴシック" charset="-128"/>
            </a:endParaRPr>
          </a:p>
          <a:p>
            <a:r>
              <a:rPr lang="en-US" dirty="0" smtClean="0">
                <a:ea typeface="ＭＳ Ｐゴシック" charset="-128"/>
              </a:rPr>
              <a:t>Better coverage</a:t>
            </a:r>
          </a:p>
          <a:p>
            <a:pPr lvl="1"/>
            <a:r>
              <a:rPr lang="en-US" dirty="0" smtClean="0">
                <a:ea typeface="ＭＳ Ｐゴシック" charset="-128"/>
              </a:rPr>
              <a:t>It’s not restricted on the types of relations </a:t>
            </a:r>
          </a:p>
          <a:p>
            <a:pPr lvl="1"/>
            <a:r>
              <a:rPr lang="en-US" dirty="0" smtClean="0">
                <a:ea typeface="ＭＳ Ｐゴシック" charset="-128"/>
              </a:rPr>
              <a:t>It’s not restricted on the domain</a:t>
            </a:r>
          </a:p>
          <a:p>
            <a:endParaRPr lang="en-US" dirty="0" smtClean="0">
              <a:ea typeface="ＭＳ Ｐゴシック" charset="-128"/>
            </a:endParaRPr>
          </a:p>
          <a:p>
            <a:r>
              <a:rPr lang="en-US" dirty="0" smtClean="0">
                <a:ea typeface="ＭＳ Ｐゴシック" charset="-128"/>
              </a:rPr>
              <a:t>Lower precision</a:t>
            </a:r>
          </a:p>
          <a:p>
            <a:pPr lvl="1"/>
            <a:r>
              <a:rPr lang="en-US" dirty="0" smtClean="0">
                <a:ea typeface="ＭＳ Ｐゴシック" charset="-128"/>
              </a:rPr>
              <a:t>Increase in recall results in lower precision</a:t>
            </a:r>
          </a:p>
          <a:p>
            <a:pPr lvl="1"/>
            <a:r>
              <a:rPr lang="en-US" dirty="0" smtClean="0">
                <a:ea typeface="ＭＳ Ｐゴシック" charset="-128"/>
              </a:rPr>
              <a:t>More noise introduced from the Web-at-large</a:t>
            </a:r>
          </a:p>
        </p:txBody>
      </p:sp>
    </p:spTree>
    <p:extLst>
      <p:ext uri="{BB962C8B-B14F-4D97-AF65-F5344CB8AC3E}">
        <p14:creationId xmlns:p14="http://schemas.microsoft.com/office/powerpoint/2010/main" val="239580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Preliminaries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Information Extraction from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text</a:t>
            </a:r>
          </a:p>
          <a:p>
            <a:r>
              <a:rPr lang="en-US" dirty="0" smtClean="0">
                <a:solidFill>
                  <a:srgbClr val="D96709"/>
                </a:solidFill>
              </a:rPr>
              <a:t>Break </a:t>
            </a:r>
            <a:r>
              <a:rPr lang="en-US" dirty="0" smtClean="0">
                <a:solidFill>
                  <a:srgbClr val="D96709"/>
                </a:solidFill>
              </a:rPr>
              <a:t>(30 </a:t>
            </a:r>
            <a:r>
              <a:rPr lang="en-US" dirty="0" smtClean="0">
                <a:solidFill>
                  <a:srgbClr val="D96709"/>
                </a:solidFill>
              </a:rPr>
              <a:t>min)</a:t>
            </a:r>
            <a:endParaRPr lang="en-US" dirty="0">
              <a:solidFill>
                <a:srgbClr val="D96709"/>
              </a:solidFill>
            </a:endParaRPr>
          </a:p>
          <a:p>
            <a:r>
              <a:rPr lang="en-US" dirty="0"/>
              <a:t>Information Extraction from tables and lists</a:t>
            </a:r>
          </a:p>
          <a:p>
            <a:r>
              <a:rPr lang="en-US" dirty="0" smtClean="0"/>
              <a:t>Web Information Networks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45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Preliminaries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Information Extraction from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text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Break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(30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min)</a:t>
            </a:r>
          </a:p>
          <a:p>
            <a:r>
              <a:rPr lang="en-US" dirty="0" smtClean="0">
                <a:solidFill>
                  <a:srgbClr val="D96709"/>
                </a:solidFill>
              </a:rPr>
              <a:t>Information </a:t>
            </a:r>
            <a:r>
              <a:rPr lang="en-US" dirty="0">
                <a:solidFill>
                  <a:srgbClr val="D96709"/>
                </a:solidFill>
              </a:rPr>
              <a:t>Extraction from tables and lists</a:t>
            </a:r>
          </a:p>
          <a:p>
            <a:r>
              <a:rPr lang="en-US" dirty="0" smtClean="0"/>
              <a:t>Web Information Networks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74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Record Extraction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86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Record Extraction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Find structured data in semi-structured HTML</a:t>
            </a:r>
          </a:p>
          <a:p>
            <a:pPr marL="857250" lvl="1" indent="-457200">
              <a:buFont typeface="Arial" pitchFamily="34" charset="0"/>
              <a:buChar char="•"/>
            </a:pPr>
            <a:r>
              <a:rPr lang="en-US" dirty="0" smtClean="0"/>
              <a:t>Find database tables (rows &amp; columns) in a Web page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/>
              <a:t>Data Record </a:t>
            </a:r>
            <a:r>
              <a:rPr lang="en-US" dirty="0" smtClean="0"/>
              <a:t>Extraction</a:t>
            </a:r>
          </a:p>
          <a:p>
            <a:r>
              <a:rPr lang="en-US" dirty="0" smtClean="0"/>
              <a:t>List Extraction</a:t>
            </a:r>
          </a:p>
          <a:p>
            <a:r>
              <a:rPr lang="en-US" dirty="0" err="1" smtClean="0"/>
              <a:t>WebTable</a:t>
            </a:r>
            <a:r>
              <a:rPr lang="en-US" dirty="0" smtClean="0"/>
              <a:t> Integration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7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 of Data Records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43000"/>
            <a:ext cx="6286500" cy="4734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964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Data Record Extraction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Mining Data Records from the Web (</a:t>
            </a:r>
            <a:r>
              <a:rPr lang="en-US" dirty="0" smtClean="0">
                <a:solidFill>
                  <a:srgbClr val="D96709"/>
                </a:solidFill>
              </a:rPr>
              <a:t>MDR</a:t>
            </a:r>
            <a:r>
              <a:rPr lang="en-US" dirty="0" smtClean="0"/>
              <a:t>), </a:t>
            </a:r>
            <a:r>
              <a:rPr lang="en-US" dirty="0" smtClean="0">
                <a:solidFill>
                  <a:schemeClr val="tx2"/>
                </a:solidFill>
              </a:rPr>
              <a:t>Liu et al ’03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Generate Tag Tree</a:t>
            </a:r>
            <a:endParaRPr lang="en-US" dirty="0">
              <a:solidFill>
                <a:schemeClr val="tx2"/>
              </a:solidFill>
            </a:endParaRPr>
          </a:p>
          <a:p>
            <a:endParaRPr lang="en-US" dirty="0" smtClean="0">
              <a:solidFill>
                <a:schemeClr val="tx2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140217"/>
            <a:ext cx="5626879" cy="4184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806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MDR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2"/>
            </a:pPr>
            <a:r>
              <a:rPr lang="en-US" dirty="0" smtClean="0"/>
              <a:t>Find Generalized Nodes</a:t>
            </a:r>
          </a:p>
          <a:p>
            <a:pPr marL="514350" indent="-514350">
              <a:buFont typeface="+mj-lt"/>
              <a:buAutoNum type="arabicPeriod" startAt="2"/>
            </a:pPr>
            <a:endParaRPr lang="en-US" dirty="0"/>
          </a:p>
          <a:p>
            <a:pPr marL="514350" indent="-514350">
              <a:buFont typeface="+mj-lt"/>
              <a:buAutoNum type="arabicPeriod" startAt="2"/>
            </a:pPr>
            <a:endParaRPr lang="en-US" dirty="0" smtClean="0"/>
          </a:p>
          <a:p>
            <a:pPr marL="514350" indent="-514350">
              <a:buFont typeface="+mj-lt"/>
              <a:buAutoNum type="arabicPeriod" startAt="2"/>
            </a:pPr>
            <a:endParaRPr lang="en-US" dirty="0"/>
          </a:p>
          <a:p>
            <a:pPr marL="514350" indent="-514350">
              <a:buFont typeface="+mj-lt"/>
              <a:buAutoNum type="arabicPeriod" startAt="2"/>
            </a:pPr>
            <a:endParaRPr lang="en-US" dirty="0" smtClean="0"/>
          </a:p>
          <a:p>
            <a:pPr marL="514350" indent="-514350">
              <a:buFont typeface="+mj-lt"/>
              <a:buAutoNum type="arabicPeriod" startAt="2"/>
            </a:pPr>
            <a:endParaRPr lang="en-US" dirty="0"/>
          </a:p>
          <a:p>
            <a:pPr marL="514350" indent="-514350">
              <a:buFont typeface="+mj-lt"/>
              <a:buAutoNum type="arabicPeriod" startAt="2"/>
            </a:pPr>
            <a:endParaRPr lang="en-US" dirty="0" smtClean="0"/>
          </a:p>
          <a:p>
            <a:pPr marL="514350" indent="-514350">
              <a:buFont typeface="+mj-lt"/>
              <a:buAutoNum type="arabicPeriod" startAt="2"/>
            </a:pPr>
            <a:endParaRPr lang="en-US" dirty="0"/>
          </a:p>
          <a:p>
            <a:pPr marL="400050" lvl="1" indent="0">
              <a:buNone/>
            </a:pPr>
            <a:endParaRPr lang="en-US" dirty="0" smtClean="0"/>
          </a:p>
          <a:p>
            <a:pPr marL="400050" lvl="1" indent="0">
              <a:buNone/>
            </a:pPr>
            <a:r>
              <a:rPr lang="en-US" dirty="0" smtClean="0"/>
              <a:t>Generalized nodes have </a:t>
            </a:r>
            <a:r>
              <a:rPr lang="en-US" dirty="0" err="1" smtClean="0"/>
              <a:t>subtrees</a:t>
            </a:r>
            <a:r>
              <a:rPr lang="en-US" dirty="0" smtClean="0"/>
              <a:t> of the same </a:t>
            </a:r>
            <a:r>
              <a:rPr lang="en-US" dirty="0" smtClean="0">
                <a:solidFill>
                  <a:schemeClr val="tx1"/>
                </a:solidFill>
              </a:rPr>
              <a:t>size</a:t>
            </a:r>
            <a:r>
              <a:rPr lang="en-US" dirty="0" smtClean="0"/>
              <a:t>, </a:t>
            </a:r>
            <a:r>
              <a:rPr lang="en-US" dirty="0" smtClean="0">
                <a:solidFill>
                  <a:schemeClr val="tx1"/>
                </a:solidFill>
              </a:rPr>
              <a:t>depth</a:t>
            </a:r>
            <a:r>
              <a:rPr lang="en-US" dirty="0" smtClean="0"/>
              <a:t>, are </a:t>
            </a:r>
            <a:r>
              <a:rPr lang="en-US" dirty="0" smtClean="0">
                <a:solidFill>
                  <a:schemeClr val="tx1"/>
                </a:solidFill>
              </a:rPr>
              <a:t>adjacent</a:t>
            </a:r>
            <a:r>
              <a:rPr lang="en-US" dirty="0" smtClean="0"/>
              <a:t>, and have a certain </a:t>
            </a:r>
            <a:r>
              <a:rPr lang="en-US" dirty="0" smtClean="0">
                <a:solidFill>
                  <a:schemeClr val="tx1"/>
                </a:solidFill>
              </a:rPr>
              <a:t>string similarity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752600"/>
            <a:ext cx="70104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132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MDR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3"/>
            </a:pPr>
            <a:r>
              <a:rPr lang="en-US" dirty="0" smtClean="0"/>
              <a:t>Match </a:t>
            </a:r>
            <a:r>
              <a:rPr lang="en-US" i="1" dirty="0" smtClean="0">
                <a:solidFill>
                  <a:srgbClr val="D96709"/>
                </a:solidFill>
              </a:rPr>
              <a:t>identical</a:t>
            </a:r>
            <a:r>
              <a:rPr lang="en-US" dirty="0" smtClean="0">
                <a:solidFill>
                  <a:srgbClr val="D96709"/>
                </a:solidFill>
              </a:rPr>
              <a:t> </a:t>
            </a:r>
            <a:r>
              <a:rPr lang="en-US" dirty="0" smtClean="0"/>
              <a:t>data records</a:t>
            </a:r>
          </a:p>
          <a:p>
            <a:pPr marL="514350" indent="-514350">
              <a:buFont typeface="+mj-lt"/>
              <a:buAutoNum type="arabicPeriod" startAt="3"/>
            </a:pPr>
            <a:endParaRPr lang="en-US" dirty="0"/>
          </a:p>
          <a:p>
            <a:pPr marL="514350" indent="-514350">
              <a:buFont typeface="+mj-lt"/>
              <a:buAutoNum type="arabicPeriod" startAt="3"/>
            </a:pPr>
            <a:endParaRPr lang="en-US" dirty="0" smtClean="0"/>
          </a:p>
          <a:p>
            <a:pPr marL="514350" indent="-514350">
              <a:buFont typeface="+mj-lt"/>
              <a:buAutoNum type="arabicPeriod" startAt="3"/>
            </a:pPr>
            <a:endParaRPr lang="en-US" dirty="0"/>
          </a:p>
          <a:p>
            <a:pPr marL="514350" indent="-514350">
              <a:buFont typeface="+mj-lt"/>
              <a:buAutoNum type="arabicPeriod" startAt="3"/>
            </a:pPr>
            <a:endParaRPr lang="en-US" dirty="0" smtClean="0"/>
          </a:p>
          <a:p>
            <a:pPr marL="514350" indent="-514350">
              <a:buFont typeface="+mj-lt"/>
              <a:buAutoNum type="arabicPeriod" startAt="3"/>
            </a:pPr>
            <a:endParaRPr lang="en-US" dirty="0"/>
          </a:p>
          <a:p>
            <a:pPr marL="514350" indent="-514350">
              <a:buFont typeface="+mj-lt"/>
              <a:buAutoNum type="arabicPeriod" startAt="3"/>
            </a:pPr>
            <a:endParaRPr lang="en-US" dirty="0" smtClean="0"/>
          </a:p>
          <a:p>
            <a:pPr marL="514350" indent="-514350">
              <a:buFont typeface="+mj-lt"/>
              <a:buAutoNum type="arabicPeriod" startAt="3"/>
            </a:pPr>
            <a:endParaRPr lang="en-US" dirty="0"/>
          </a:p>
          <a:p>
            <a:pPr marL="400050" lvl="1" indent="0">
              <a:buNone/>
            </a:pPr>
            <a:endParaRPr lang="en-US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621316"/>
            <a:ext cx="5791200" cy="4361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197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DEPTA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dirty="0" err="1" smtClean="0">
                <a:solidFill>
                  <a:schemeClr val="tx2"/>
                </a:solidFill>
              </a:rPr>
              <a:t>Zhai</a:t>
            </a:r>
            <a:r>
              <a:rPr lang="en-US" dirty="0" smtClean="0">
                <a:solidFill>
                  <a:schemeClr val="tx2"/>
                </a:solidFill>
              </a:rPr>
              <a:t>, Liu ‘05 </a:t>
            </a:r>
            <a:r>
              <a:rPr lang="en-US" dirty="0" smtClean="0">
                <a:solidFill>
                  <a:srgbClr val="D96709"/>
                </a:solidFill>
              </a:rPr>
              <a:t>DEPTA </a:t>
            </a:r>
          </a:p>
          <a:p>
            <a:pPr marL="857250" lvl="1" indent="-457200">
              <a:buFont typeface="Arial" pitchFamily="34" charset="0"/>
              <a:buChar char="•"/>
            </a:pPr>
            <a:r>
              <a:rPr lang="en-US" dirty="0" smtClean="0"/>
              <a:t>Structured </a:t>
            </a:r>
            <a:r>
              <a:rPr lang="en-US" dirty="0"/>
              <a:t>Data Extraction from the Web based on Partial Tree Alignment</a:t>
            </a:r>
            <a:endParaRPr lang="en-US" dirty="0" smtClean="0"/>
          </a:p>
          <a:p>
            <a:pPr marL="514350" indent="-514350">
              <a:buFont typeface="+mj-lt"/>
              <a:buAutoNum type="arabicPeriod" startAt="3"/>
            </a:pPr>
            <a:r>
              <a:rPr lang="en-US" dirty="0" smtClean="0"/>
              <a:t>Match </a:t>
            </a:r>
            <a:r>
              <a:rPr lang="en-US" i="1" dirty="0" smtClean="0">
                <a:solidFill>
                  <a:srgbClr val="D96709"/>
                </a:solidFill>
              </a:rPr>
              <a:t>similar </a:t>
            </a:r>
            <a:r>
              <a:rPr lang="en-US" dirty="0" smtClean="0"/>
              <a:t>data records</a:t>
            </a:r>
          </a:p>
          <a:p>
            <a:pPr marL="0" indent="0"/>
            <a:endParaRPr lang="en-US" dirty="0"/>
          </a:p>
          <a:p>
            <a:pPr marL="400050" lvl="1" indent="0">
              <a:buNone/>
            </a:pPr>
            <a:endParaRPr lang="en-US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284" y="2877726"/>
            <a:ext cx="5082915" cy="3827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00400" y="3944526"/>
            <a:ext cx="1371600" cy="133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77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5635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This Tutorial</a:t>
            </a:r>
            <a:r>
              <a:rPr lang="en-US" dirty="0"/>
              <a:t> </a:t>
            </a:r>
            <a:r>
              <a:rPr lang="en-US" dirty="0" smtClean="0"/>
              <a:t>is about the structure and content of the Web</a:t>
            </a:r>
            <a:endParaRPr lang="en-US" b="1" dirty="0"/>
          </a:p>
        </p:txBody>
      </p:sp>
      <p:pic>
        <p:nvPicPr>
          <p:cNvPr id="13314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0" y="1695445"/>
            <a:ext cx="533401" cy="53340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722" y="2438390"/>
            <a:ext cx="533401" cy="53340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45" y="2538402"/>
            <a:ext cx="533401" cy="53340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47" y="1495414"/>
            <a:ext cx="533401" cy="53340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9" y="6019799"/>
            <a:ext cx="533401" cy="533401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070" y="4419592"/>
            <a:ext cx="533401" cy="533401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7" y="4972039"/>
            <a:ext cx="533401" cy="533401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321" y="2028815"/>
            <a:ext cx="533401" cy="533401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1" y="3848097"/>
            <a:ext cx="533401" cy="533401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023" y="1743065"/>
            <a:ext cx="533401" cy="533401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1" y="3276590"/>
            <a:ext cx="533401" cy="53340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1" y="3390901"/>
            <a:ext cx="533401" cy="53340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46" y="4895844"/>
            <a:ext cx="533401" cy="533401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822" y="3886191"/>
            <a:ext cx="533401" cy="533401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0" y="5448291"/>
            <a:ext cx="533401" cy="533401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050" y="5000614"/>
            <a:ext cx="533401" cy="533401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95" y="5810244"/>
            <a:ext cx="533401" cy="533401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3" y="5934063"/>
            <a:ext cx="533401" cy="533401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824" y="2562216"/>
            <a:ext cx="533401" cy="533401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799" y="5753096"/>
            <a:ext cx="533401" cy="533401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4" y="2905116"/>
            <a:ext cx="533401" cy="533401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Connector 27"/>
          <p:cNvCxnSpPr/>
          <p:nvPr/>
        </p:nvCxnSpPr>
        <p:spPr>
          <a:xfrm flipV="1">
            <a:off x="2838446" y="1762114"/>
            <a:ext cx="676276" cy="20003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390646" y="2124065"/>
            <a:ext cx="638176" cy="31432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2005008" y="2486022"/>
            <a:ext cx="276224" cy="55244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276346" y="3105146"/>
            <a:ext cx="323849" cy="28575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467223" y="1843081"/>
            <a:ext cx="942977" cy="280984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4514849" y="2438390"/>
            <a:ext cx="990597" cy="23812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3248021" y="2781284"/>
            <a:ext cx="647700" cy="50483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238370" y="3524246"/>
            <a:ext cx="600076" cy="3334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6372223" y="2028816"/>
            <a:ext cx="871539" cy="20003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7224712" y="2905116"/>
            <a:ext cx="747712" cy="21430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 flipV="1">
            <a:off x="6138860" y="2619370"/>
            <a:ext cx="466724" cy="2286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5295896" y="4467220"/>
            <a:ext cx="552448" cy="43341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3000371" y="4972039"/>
            <a:ext cx="323849" cy="37147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 flipV="1">
            <a:off x="5838822" y="2666985"/>
            <a:ext cx="200024" cy="1076329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6477000" y="3543290"/>
            <a:ext cx="330992" cy="381012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6477000" y="4114780"/>
            <a:ext cx="1228723" cy="1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6962774" y="5581622"/>
            <a:ext cx="323850" cy="2524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1600195" y="4752953"/>
            <a:ext cx="809625" cy="31432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 flipV="1">
            <a:off x="7734301" y="5581622"/>
            <a:ext cx="438145" cy="133369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 flipV="1">
            <a:off x="6348419" y="4433877"/>
            <a:ext cx="866771" cy="55724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5372097" y="5217320"/>
            <a:ext cx="1800228" cy="49994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V="1">
            <a:off x="2624136" y="5753096"/>
            <a:ext cx="552448" cy="273859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V="1">
            <a:off x="2281232" y="5072028"/>
            <a:ext cx="433387" cy="64296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V="1">
            <a:off x="4010024" y="5357832"/>
            <a:ext cx="685797" cy="323844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V="1">
            <a:off x="5486398" y="6200763"/>
            <a:ext cx="695324" cy="4289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H="1" flipV="1">
            <a:off x="3900486" y="5905484"/>
            <a:ext cx="871541" cy="1714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H="1" flipV="1">
            <a:off x="2614614" y="6229350"/>
            <a:ext cx="2166935" cy="11429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flipH="1" flipV="1">
            <a:off x="5038727" y="5534015"/>
            <a:ext cx="9523" cy="400049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5486398" y="5448291"/>
            <a:ext cx="1685927" cy="57150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flipH="1" flipV="1">
            <a:off x="6272212" y="2471730"/>
            <a:ext cx="1700212" cy="264319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2838446" y="2124065"/>
            <a:ext cx="914401" cy="36195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>
            <a:off x="1438270" y="5495909"/>
            <a:ext cx="409576" cy="33812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63" name="Picture 2" descr="http://www.92recover.com/wordpress/wp-content/uploads/2011/05/webp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661" y="3124200"/>
            <a:ext cx="533401" cy="533401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4" name="Straight Connector 63"/>
          <p:cNvCxnSpPr/>
          <p:nvPr/>
        </p:nvCxnSpPr>
        <p:spPr>
          <a:xfrm flipV="1">
            <a:off x="5453062" y="2652701"/>
            <a:ext cx="242888" cy="31909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1590676" y="876877"/>
            <a:ext cx="1609724" cy="92333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en-US" dirty="0" smtClean="0"/>
              <a:t>Name</a:t>
            </a:r>
          </a:p>
          <a:p>
            <a:pPr algn="ctr"/>
            <a:r>
              <a:rPr lang="en-US" dirty="0" smtClean="0"/>
              <a:t>Phone</a:t>
            </a:r>
          </a:p>
          <a:p>
            <a:pPr algn="ctr"/>
            <a:r>
              <a:rPr lang="en-US" dirty="0" smtClean="0"/>
              <a:t>Office</a:t>
            </a:r>
          </a:p>
          <a:p>
            <a:pPr algn="ctr"/>
            <a:r>
              <a:rPr lang="en-US" dirty="0" smtClean="0"/>
              <a:t>Age</a:t>
            </a:r>
          </a:p>
          <a:p>
            <a:pPr algn="ctr"/>
            <a:r>
              <a:rPr lang="en-US" dirty="0" smtClean="0"/>
              <a:t>Gender</a:t>
            </a:r>
          </a:p>
          <a:p>
            <a:pPr algn="ctr"/>
            <a:r>
              <a:rPr lang="en-US" dirty="0" smtClean="0"/>
              <a:t>Email</a:t>
            </a:r>
            <a:endParaRPr lang="en-US" dirty="0"/>
          </a:p>
        </p:txBody>
      </p:sp>
      <p:sp>
        <p:nvSpPr>
          <p:cNvPr id="71" name="TextBox 70"/>
          <p:cNvSpPr txBox="1"/>
          <p:nvPr/>
        </p:nvSpPr>
        <p:spPr>
          <a:xfrm>
            <a:off x="88099" y="2963731"/>
            <a:ext cx="1350171" cy="147732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US" dirty="0" smtClean="0"/>
              <a:t>Author</a:t>
            </a:r>
          </a:p>
          <a:p>
            <a:pPr algn="ctr"/>
            <a:r>
              <a:rPr lang="en-US" dirty="0" smtClean="0"/>
              <a:t>Dateline</a:t>
            </a:r>
          </a:p>
          <a:p>
            <a:pPr algn="ctr"/>
            <a:r>
              <a:rPr lang="en-US" dirty="0" smtClean="0"/>
              <a:t>Topic</a:t>
            </a:r>
          </a:p>
          <a:p>
            <a:pPr algn="ctr"/>
            <a:r>
              <a:rPr lang="en-US" dirty="0" smtClean="0"/>
              <a:t>Persons</a:t>
            </a:r>
          </a:p>
          <a:p>
            <a:pPr algn="ctr"/>
            <a:r>
              <a:rPr lang="en-US" dirty="0" smtClean="0"/>
              <a:t>Location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55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71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Record Extraction using Tag Path Clustering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1800" dirty="0"/>
          </a:p>
          <a:p>
            <a:pPr algn="ctr"/>
            <a:r>
              <a:rPr lang="en-US" dirty="0" smtClean="0">
                <a:solidFill>
                  <a:srgbClr val="D96709"/>
                </a:solidFill>
              </a:rPr>
              <a:t>Inverted Index</a:t>
            </a:r>
            <a:endParaRPr lang="en-US" dirty="0">
              <a:solidFill>
                <a:srgbClr val="D96709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838200"/>
            <a:ext cx="4876800" cy="2885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119" y="4281440"/>
            <a:ext cx="5679281" cy="211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588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Record Extraction using Tag Path Clustering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Derive similarities from the visual signal vectors </a:t>
            </a:r>
            <a:endParaRPr lang="en-U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828800"/>
            <a:ext cx="4267200" cy="56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13" y="2794152"/>
            <a:ext cx="4106805" cy="787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89069"/>
            <a:ext cx="4347316" cy="338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583190"/>
            <a:ext cx="4652116" cy="66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5515" y="3580481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Distance between centers of gravity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10200" y="35814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Interleaving measure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64258" y="54102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Similarity measure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75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Record Extraction using Tag Path Clustering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Similarity Matrix of tag paths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58" y="2238067"/>
            <a:ext cx="29718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238067"/>
            <a:ext cx="5309268" cy="3015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277184"/>
            <a:ext cx="8437480" cy="895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809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MiBAT</a:t>
            </a:r>
            <a:r>
              <a:rPr lang="en-US" dirty="0" smtClean="0"/>
              <a:t> – Extraction of Records containing UGC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Song et al. ‘10 </a:t>
            </a:r>
            <a:r>
              <a:rPr lang="en-US" dirty="0" smtClean="0"/>
              <a:t>– Extracts data records containing user generated content (UGC)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33600"/>
            <a:ext cx="5257800" cy="43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500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MiBAT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Finding Anchor Trees</a:t>
            </a:r>
          </a:p>
          <a:p>
            <a:pPr marL="857250" lvl="1" indent="-457200">
              <a:buFont typeface="Arial" pitchFamily="34" charset="0"/>
              <a:buChar char="•"/>
            </a:pPr>
            <a:r>
              <a:rPr lang="en-US" dirty="0" smtClean="0"/>
              <a:t>Nodes within the record that match across all </a:t>
            </a:r>
            <a:r>
              <a:rPr lang="en-US" dirty="0" err="1" smtClean="0"/>
              <a:t>subtrees</a:t>
            </a:r>
            <a:endParaRPr lang="en-US" dirty="0" smtClean="0"/>
          </a:p>
          <a:p>
            <a:pPr marL="857250" lvl="1" indent="-457200">
              <a:buFont typeface="Arial" pitchFamily="34" charset="0"/>
              <a:buChar char="•"/>
            </a:pPr>
            <a:endParaRPr lang="en-US" dirty="0"/>
          </a:p>
          <a:p>
            <a:pPr marL="857250" lvl="1" indent="-457200">
              <a:buFont typeface="Arial" pitchFamily="34" charset="0"/>
              <a:buChar char="•"/>
            </a:pPr>
            <a:endParaRPr lang="en-US" dirty="0" smtClean="0"/>
          </a:p>
          <a:p>
            <a:pPr marL="857250" lvl="1" indent="-457200">
              <a:buFont typeface="Arial" pitchFamily="34" charset="0"/>
              <a:buChar char="•"/>
            </a:pPr>
            <a:endParaRPr lang="en-US" dirty="0"/>
          </a:p>
          <a:p>
            <a:pPr marL="857250" lvl="1" indent="-457200">
              <a:buFont typeface="Arial" pitchFamily="34" charset="0"/>
              <a:buChar char="•"/>
            </a:pPr>
            <a:endParaRPr lang="en-US" dirty="0" smtClean="0"/>
          </a:p>
          <a:p>
            <a:pPr marL="857250" lvl="1" indent="-457200">
              <a:buFont typeface="Arial" pitchFamily="34" charset="0"/>
              <a:buChar char="•"/>
            </a:pPr>
            <a:endParaRPr lang="en-US" dirty="0"/>
          </a:p>
          <a:p>
            <a:pPr marL="857250" lvl="1" indent="-457200">
              <a:buFont typeface="Arial" pitchFamily="34" charset="0"/>
              <a:buChar char="•"/>
            </a:pPr>
            <a:endParaRPr lang="en-US" dirty="0" smtClean="0"/>
          </a:p>
          <a:p>
            <a:pPr marL="857250" lvl="1" indent="-457200">
              <a:buFont typeface="Arial" pitchFamily="34" charset="0"/>
              <a:buChar char="•"/>
            </a:pPr>
            <a:endParaRPr lang="en-US" dirty="0"/>
          </a:p>
          <a:p>
            <a:pPr marL="400050" lvl="1" indent="0">
              <a:buNone/>
            </a:pPr>
            <a:endParaRPr lang="en-US" dirty="0" smtClean="0"/>
          </a:p>
          <a:p>
            <a:pPr marL="857250" lvl="1" indent="-457200">
              <a:buFont typeface="Arial" pitchFamily="34" charset="0"/>
              <a:buChar char="•"/>
            </a:pPr>
            <a:r>
              <a:rPr lang="en-US" dirty="0" smtClean="0"/>
              <a:t>Use those </a:t>
            </a:r>
            <a:r>
              <a:rPr lang="en-US" u="sng" dirty="0" smtClean="0"/>
              <a:t>anchors</a:t>
            </a:r>
            <a:r>
              <a:rPr lang="en-US" dirty="0" smtClean="0"/>
              <a:t> to tie the data records together</a:t>
            </a:r>
          </a:p>
          <a:p>
            <a:pPr marL="1257300" lvl="2" indent="-457200">
              <a:buFont typeface="Arial" pitchFamily="34" charset="0"/>
              <a:buChar char="•"/>
            </a:pPr>
            <a:r>
              <a:rPr lang="en-US" dirty="0" smtClean="0"/>
              <a:t>Those anchor trees need to be predefined</a:t>
            </a:r>
          </a:p>
          <a:p>
            <a:pPr marL="1714500" lvl="3" indent="-457200">
              <a:buFont typeface="Arial" pitchFamily="34" charset="0"/>
              <a:buChar char="•"/>
            </a:pPr>
            <a:r>
              <a:rPr lang="en-US" dirty="0" smtClean="0"/>
              <a:t>Are a date, time, or some common structured text that a Regular Expression can find.</a:t>
            </a:r>
          </a:p>
          <a:p>
            <a:pPr marL="857250" lvl="1" indent="-457200">
              <a:buFont typeface="Arial" pitchFamily="34" charset="0"/>
              <a:buChar char="•"/>
            </a:pPr>
            <a:endParaRPr lang="en-US" dirty="0"/>
          </a:p>
          <a:p>
            <a:pPr marL="857250" lvl="1" indent="-457200">
              <a:buFont typeface="Arial" pitchFamily="34" charset="0"/>
              <a:buChar char="•"/>
            </a:pPr>
            <a:endParaRPr lang="en-US" dirty="0" smtClean="0"/>
          </a:p>
          <a:p>
            <a:pPr marL="857250" lvl="1" indent="-457200">
              <a:buFont typeface="Arial" pitchFamily="34" charset="0"/>
              <a:buChar char="•"/>
            </a:pPr>
            <a:endParaRPr lang="en-US" dirty="0"/>
          </a:p>
          <a:p>
            <a:pPr marL="857250" lvl="1" indent="-457200">
              <a:buFont typeface="Arial" pitchFamily="34" charset="0"/>
              <a:buChar char="•"/>
            </a:pPr>
            <a:endParaRPr lang="en-US" dirty="0" smtClean="0"/>
          </a:p>
          <a:p>
            <a:pPr marL="857250" lvl="1" indent="-457200">
              <a:buFont typeface="Arial" pitchFamily="34" charset="0"/>
              <a:buChar char="•"/>
            </a:pPr>
            <a:endParaRPr lang="en-US" dirty="0"/>
          </a:p>
          <a:p>
            <a:pPr marL="857250" lvl="1" indent="-457200">
              <a:buFont typeface="Arial" pitchFamily="34" charset="0"/>
              <a:buChar char="•"/>
            </a:pPr>
            <a:endParaRPr lang="en-US" dirty="0" smtClean="0"/>
          </a:p>
          <a:p>
            <a:pPr marL="857250" lvl="1" indent="-457200">
              <a:buFont typeface="Arial" pitchFamily="34" charset="0"/>
              <a:buChar char="•"/>
            </a:pPr>
            <a:endParaRPr lang="en-US" dirty="0"/>
          </a:p>
          <a:p>
            <a:pPr marL="857250" lvl="1" indent="-457200"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21" y="2667000"/>
            <a:ext cx="9001126" cy="169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505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DOM Record Extraction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Advantages</a:t>
            </a:r>
          </a:p>
          <a:p>
            <a:pPr marL="857250" lvl="1" indent="-457200">
              <a:buFont typeface="Arial" pitchFamily="34" charset="0"/>
              <a:buChar char="•"/>
            </a:pPr>
            <a:r>
              <a:rPr lang="en-US" dirty="0" smtClean="0"/>
              <a:t>Unsupervised</a:t>
            </a:r>
            <a:endParaRPr lang="en-US" dirty="0"/>
          </a:p>
          <a:p>
            <a:pPr lvl="2" indent="-342900"/>
            <a:r>
              <a:rPr lang="en-US" dirty="0" smtClean="0"/>
              <a:t>Only needs one page at a time</a:t>
            </a:r>
          </a:p>
          <a:p>
            <a:pPr marL="857250" lvl="1" indent="-457200">
              <a:buFont typeface="Arial" pitchFamily="34" charset="0"/>
              <a:buChar char="•"/>
            </a:pPr>
            <a:r>
              <a:rPr lang="en-US" dirty="0" smtClean="0"/>
              <a:t>Tag-agnostic </a:t>
            </a:r>
            <a:endParaRPr lang="en-US" dirty="0"/>
          </a:p>
          <a:p>
            <a:pPr lvl="2" indent="-342900"/>
            <a:r>
              <a:rPr lang="en-US" dirty="0" smtClean="0"/>
              <a:t>Doesn’t matter what the </a:t>
            </a:r>
            <a:r>
              <a:rPr lang="en-US" i="1" dirty="0" smtClean="0"/>
              <a:t>type </a:t>
            </a:r>
            <a:r>
              <a:rPr lang="en-US" dirty="0" smtClean="0"/>
              <a:t>of the HTML tag is</a:t>
            </a:r>
          </a:p>
          <a:p>
            <a:pPr lvl="2" indent="-342900"/>
            <a:endParaRPr lang="en-US" dirty="0" smtClean="0"/>
          </a:p>
          <a:p>
            <a:r>
              <a:rPr lang="en-US" dirty="0" smtClean="0"/>
              <a:t>Disadvantages</a:t>
            </a:r>
            <a:endParaRPr lang="en-US" dirty="0"/>
          </a:p>
          <a:p>
            <a:pPr marL="857250" lvl="1" indent="-457200">
              <a:buFont typeface="Arial" pitchFamily="34" charset="0"/>
              <a:buChar char="•"/>
            </a:pPr>
            <a:r>
              <a:rPr lang="en-US" dirty="0" smtClean="0"/>
              <a:t>Precision and Recall varies</a:t>
            </a:r>
            <a:endParaRPr lang="en-US" dirty="0"/>
          </a:p>
          <a:p>
            <a:pPr lvl="2" indent="-342900"/>
            <a:r>
              <a:rPr lang="en-US" dirty="0" smtClean="0"/>
              <a:t>Depends on the Web page and assumptions of the algorithm</a:t>
            </a:r>
            <a:endParaRPr lang="en-US" dirty="0"/>
          </a:p>
          <a:p>
            <a:pPr marL="857250" lvl="1" indent="-457200">
              <a:buFont typeface="Arial" pitchFamily="34" charset="0"/>
              <a:buChar char="•"/>
            </a:pPr>
            <a:r>
              <a:rPr lang="en-US" dirty="0" smtClean="0"/>
              <a:t>HTML is not a schema</a:t>
            </a:r>
            <a:endParaRPr lang="en-US" dirty="0"/>
          </a:p>
          <a:p>
            <a:pPr lvl="2" indent="-342900"/>
            <a:r>
              <a:rPr lang="en-US" dirty="0" smtClean="0"/>
              <a:t>Misses AJAX, </a:t>
            </a:r>
            <a:r>
              <a:rPr lang="en-US" dirty="0" err="1" smtClean="0"/>
              <a:t>Javascript</a:t>
            </a:r>
            <a:r>
              <a:rPr lang="en-US" dirty="0" smtClean="0"/>
              <a:t>, other HTTP calls</a:t>
            </a:r>
          </a:p>
          <a:p>
            <a:pPr lvl="2" indent="-342900"/>
            <a:r>
              <a:rPr lang="en-US" dirty="0" smtClean="0">
                <a:solidFill>
                  <a:srgbClr val="D96709"/>
                </a:solidFill>
              </a:rPr>
              <a:t>What is the purpose of HTML?</a:t>
            </a:r>
            <a:endParaRPr lang="en-US" dirty="0">
              <a:solidFill>
                <a:srgbClr val="D96709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20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Visual Based Record Extraction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00050" lvl="1" indent="0">
              <a:buNone/>
            </a:pPr>
            <a:r>
              <a:rPr lang="en-US" dirty="0"/>
              <a:t>Assumptions: </a:t>
            </a:r>
          </a:p>
          <a:p>
            <a:pPr marL="1257300" lvl="2" indent="-457200">
              <a:buFont typeface="Arial" pitchFamily="34" charset="0"/>
              <a:buChar char="•"/>
            </a:pPr>
            <a:r>
              <a:rPr lang="en-US" strike="sngStrike" dirty="0"/>
              <a:t>HTML describes the structure of a document</a:t>
            </a:r>
          </a:p>
          <a:p>
            <a:pPr marL="1257300" lvl="2" indent="-457200">
              <a:buFont typeface="Arial" pitchFamily="34" charset="0"/>
              <a:buChar char="•"/>
            </a:pPr>
            <a:r>
              <a:rPr lang="en-US" strike="sngStrike" dirty="0"/>
              <a:t>Repeating Patterns = </a:t>
            </a:r>
            <a:r>
              <a:rPr lang="en-US" strike="sngStrike" dirty="0" smtClean="0"/>
              <a:t>Records</a:t>
            </a:r>
            <a:endParaRPr lang="en-US" strike="sngStrike" dirty="0"/>
          </a:p>
          <a:p>
            <a:pPr marL="1257300" lvl="2" indent="-457200">
              <a:buFont typeface="Arial" pitchFamily="34" charset="0"/>
              <a:buChar char="•"/>
            </a:pPr>
            <a:r>
              <a:rPr lang="en-US" dirty="0"/>
              <a:t>HTML is a </a:t>
            </a:r>
            <a:r>
              <a:rPr lang="en-US" i="1" dirty="0"/>
              <a:t>markup </a:t>
            </a:r>
            <a:r>
              <a:rPr lang="en-US" i="1" dirty="0" smtClean="0"/>
              <a:t>language</a:t>
            </a:r>
          </a:p>
          <a:p>
            <a:pPr marL="1257300" lvl="2" indent="-457200">
              <a:buFont typeface="Arial" pitchFamily="34" charset="0"/>
              <a:buChar char="•"/>
            </a:pPr>
            <a:endParaRPr lang="en-US" i="1" dirty="0" smtClean="0"/>
          </a:p>
          <a:p>
            <a:pPr marL="1257300" lvl="2" indent="-457200">
              <a:buFont typeface="Arial" pitchFamily="34" charset="0"/>
              <a:buChar char="•"/>
            </a:pPr>
            <a:endParaRPr lang="en-US" i="1" dirty="0"/>
          </a:p>
          <a:p>
            <a:pPr marL="0" indent="0" algn="ctr"/>
            <a:r>
              <a:rPr lang="en-US" i="1" dirty="0" smtClean="0"/>
              <a:t>We need to render the Web page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19264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Visual Web Page Rendering</a:t>
            </a:r>
            <a:endParaRPr lang="en-US" dirty="0"/>
          </a:p>
        </p:txBody>
      </p:sp>
      <p:pic>
        <p:nvPicPr>
          <p:cNvPr id="7" name="Picture Placeholder 6" descr="math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14500"/>
            <a:ext cx="3802031" cy="4191000"/>
          </a:xfrm>
        </p:spPr>
      </p:pic>
      <p:pic>
        <p:nvPicPr>
          <p:cNvPr id="8" name="Picture Placeholder 7" descr="segmentedpage.eps"/>
          <p:cNvPicPr>
            <a:picLocks noGrp="1" noChangeAspect="1"/>
          </p:cNvPicPr>
          <p:nvPr>
            <p:ph type="pic"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484" r="-18484"/>
          <a:stretch>
            <a:fillRect/>
          </a:stretch>
        </p:blipFill>
        <p:spPr>
          <a:xfrm>
            <a:off x="4478338" y="1600200"/>
            <a:ext cx="4665662" cy="4343400"/>
          </a:xfrm>
        </p:spPr>
      </p:pic>
      <p:sp>
        <p:nvSpPr>
          <p:cNvPr id="10" name="Right Arrow 9"/>
          <p:cNvSpPr/>
          <p:nvPr/>
        </p:nvSpPr>
        <p:spPr>
          <a:xfrm>
            <a:off x="4419600" y="3352800"/>
            <a:ext cx="609600" cy="228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46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VENTex</a:t>
            </a:r>
            <a:r>
              <a:rPr lang="en-US" dirty="0" smtClean="0"/>
              <a:t> – Visual Record Extraction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2"/>
                </a:solidFill>
              </a:rPr>
              <a:t>Gatterbauer</a:t>
            </a:r>
            <a:r>
              <a:rPr lang="en-US" dirty="0" smtClean="0">
                <a:solidFill>
                  <a:schemeClr val="tx2"/>
                </a:solidFill>
              </a:rPr>
              <a:t> et al. ‘07 </a:t>
            </a:r>
            <a:r>
              <a:rPr lang="en-US" dirty="0" smtClean="0"/>
              <a:t>Visual Record Extraction </a:t>
            </a:r>
            <a:r>
              <a:rPr lang="en-US" dirty="0" err="1" smtClean="0">
                <a:solidFill>
                  <a:srgbClr val="D96709"/>
                </a:solidFill>
              </a:rPr>
              <a:t>VENTex</a:t>
            </a:r>
            <a:r>
              <a:rPr lang="en-US" dirty="0" smtClean="0">
                <a:solidFill>
                  <a:srgbClr val="D96709"/>
                </a:solidFill>
              </a:rPr>
              <a:t> </a:t>
            </a:r>
          </a:p>
          <a:p>
            <a:pPr marL="857250" lvl="1" indent="-457200">
              <a:buFont typeface="Arial" pitchFamily="34" charset="0"/>
              <a:buChar char="•"/>
            </a:pPr>
            <a:r>
              <a:rPr lang="en-US" dirty="0"/>
              <a:t>Towards Domain-Independent Information Extraction from Web Tables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741" y="2667000"/>
            <a:ext cx="6648450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325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Visual Record Extraction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715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VENTex</a:t>
            </a:r>
            <a:r>
              <a:rPr lang="en-US" dirty="0" smtClean="0"/>
              <a:t> relies on lots of heuristics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 smtClean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 smtClean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 smtClean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 smtClean="0">
              <a:solidFill>
                <a:schemeClr val="tx2"/>
              </a:solidFill>
            </a:endParaRPr>
          </a:p>
          <a:p>
            <a:endParaRPr lang="en-US" dirty="0" smtClean="0"/>
          </a:p>
          <a:p>
            <a:pPr algn="ctr"/>
            <a:r>
              <a:rPr lang="en-US" dirty="0" smtClean="0">
                <a:solidFill>
                  <a:srgbClr val="D96709"/>
                </a:solidFill>
              </a:rPr>
              <a:t>Does not consider underlying DOM</a:t>
            </a:r>
            <a:endParaRPr lang="en-US" dirty="0">
              <a:solidFill>
                <a:srgbClr val="D96709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527672"/>
            <a:ext cx="4114800" cy="3985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615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Imagine what we could do…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Search</a:t>
            </a:r>
            <a:endParaRPr lang="en-US" dirty="0"/>
          </a:p>
          <a:p>
            <a:pPr lvl="1"/>
            <a:r>
              <a:rPr lang="en-US" dirty="0" smtClean="0"/>
              <a:t>Show structured information in response to query</a:t>
            </a:r>
          </a:p>
          <a:p>
            <a:pPr lvl="1"/>
            <a:r>
              <a:rPr lang="en-US" dirty="0" smtClean="0"/>
              <a:t>Automatically rank and cluster entities</a:t>
            </a:r>
          </a:p>
          <a:p>
            <a:pPr lvl="1"/>
            <a:r>
              <a:rPr lang="en-US" dirty="0" smtClean="0"/>
              <a:t>Reasoning on the Web</a:t>
            </a:r>
          </a:p>
          <a:p>
            <a:pPr lvl="2"/>
            <a:r>
              <a:rPr lang="en-US" dirty="0" smtClean="0"/>
              <a:t>Who are the people at some company?</a:t>
            </a:r>
          </a:p>
          <a:p>
            <a:pPr lvl="2"/>
            <a:r>
              <a:rPr lang="en-US" dirty="0" smtClean="0"/>
              <a:t>What are the courses in some college department?</a:t>
            </a:r>
          </a:p>
          <a:p>
            <a:pPr lvl="2"/>
            <a:endParaRPr lang="en-US" dirty="0" smtClean="0"/>
          </a:p>
          <a:p>
            <a:r>
              <a:rPr lang="en-US" sz="3200" dirty="0" smtClean="0"/>
              <a:t>Analysis</a:t>
            </a:r>
            <a:endParaRPr lang="en-US" dirty="0" smtClean="0"/>
          </a:p>
          <a:p>
            <a:pPr lvl="1"/>
            <a:r>
              <a:rPr lang="en-US" dirty="0" smtClean="0"/>
              <a:t>Expand the known information of an entity</a:t>
            </a:r>
          </a:p>
          <a:p>
            <a:pPr lvl="2"/>
            <a:r>
              <a:rPr lang="en-US" dirty="0" smtClean="0"/>
              <a:t>What is a professor’s phone number, email, courses taught, research, </a:t>
            </a:r>
            <a:r>
              <a:rPr lang="en-US" dirty="0" err="1" smtClean="0"/>
              <a:t>etc</a:t>
            </a:r>
            <a:r>
              <a:rPr lang="en-US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1924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Hybrid List Extraction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1752600"/>
            <a:ext cx="3505200" cy="495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Property </a:t>
            </a:r>
            <a:r>
              <a:rPr lang="en-US" sz="2800" dirty="0" smtClean="0"/>
              <a:t>1</a:t>
            </a:r>
            <a:r>
              <a:rPr lang="en-US" dirty="0"/>
              <a:t>: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</a:p>
          <a:p>
            <a:pPr marL="400050" lvl="1" indent="0">
              <a:buNone/>
            </a:pPr>
            <a:r>
              <a:rPr lang="en-US" sz="2400" dirty="0" smtClean="0"/>
              <a:t>If </a:t>
            </a:r>
            <a:r>
              <a:rPr lang="en-US" sz="2400" dirty="0"/>
              <a:t>box </a:t>
            </a:r>
            <a:r>
              <a:rPr lang="en-US" sz="2400" i="1" dirty="0"/>
              <a:t>a</a:t>
            </a:r>
            <a:r>
              <a:rPr lang="en-US" sz="2400" dirty="0"/>
              <a:t> is contained in box </a:t>
            </a:r>
            <a:r>
              <a:rPr lang="en-US" sz="2400" i="1" dirty="0"/>
              <a:t>b</a:t>
            </a:r>
            <a:r>
              <a:rPr lang="en-US" sz="2400" dirty="0"/>
              <a:t>, then </a:t>
            </a:r>
            <a:r>
              <a:rPr lang="en-US" sz="2400" i="1" dirty="0"/>
              <a:t>b</a:t>
            </a:r>
            <a:r>
              <a:rPr lang="en-US" sz="2400" dirty="0"/>
              <a:t> is an ancestor of </a:t>
            </a:r>
            <a:r>
              <a:rPr lang="en-US" sz="2400" i="1" dirty="0"/>
              <a:t>a</a:t>
            </a:r>
            <a:r>
              <a:rPr lang="en-US" sz="2400" dirty="0"/>
              <a:t> in the rendered </a:t>
            </a:r>
            <a:r>
              <a:rPr lang="en-US" sz="2400" i="1" dirty="0"/>
              <a:t>box tree</a:t>
            </a:r>
            <a:r>
              <a:rPr lang="en-US" sz="2400" dirty="0" smtClean="0"/>
              <a:t>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Property </a:t>
            </a:r>
            <a:r>
              <a:rPr lang="en-US" sz="2800" dirty="0" smtClean="0"/>
              <a:t>2: </a:t>
            </a:r>
          </a:p>
          <a:p>
            <a:pPr marL="400050" lvl="1" indent="0">
              <a:buNone/>
            </a:pPr>
            <a:r>
              <a:rPr lang="en-US" sz="2400" dirty="0" smtClean="0"/>
              <a:t>If </a:t>
            </a:r>
            <a:r>
              <a:rPr lang="en-US" sz="2400" i="1" dirty="0"/>
              <a:t>a</a:t>
            </a:r>
            <a:r>
              <a:rPr lang="en-US" sz="2400" dirty="0"/>
              <a:t> and </a:t>
            </a:r>
            <a:r>
              <a:rPr lang="en-US" sz="2400" i="1" dirty="0"/>
              <a:t>b</a:t>
            </a:r>
            <a:r>
              <a:rPr lang="en-US" sz="2400" dirty="0"/>
              <a:t> are not related under property 1, then they do not overlap visually on the page.</a:t>
            </a:r>
          </a:p>
        </p:txBody>
      </p:sp>
      <p:pic>
        <p:nvPicPr>
          <p:cNvPr id="5" name="Picture Placeholder 4" descr="boxestree-eps-converted-to.pdf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9" b="5099"/>
          <a:stretch>
            <a:fillRect/>
          </a:stretch>
        </p:blipFill>
        <p:spPr>
          <a:xfrm>
            <a:off x="914400" y="1905000"/>
            <a:ext cx="3814618" cy="4495800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57200" y="990600"/>
            <a:ext cx="8229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Calibri" pitchFamily="34" charset="0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ts val="0"/>
              </a:spcBef>
              <a:spcAft>
                <a:spcPct val="0"/>
              </a:spcAft>
              <a:buFont typeface="Calibri" pitchFamily="34" charset="0"/>
              <a:buChar char="›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Calibri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>
                <a:solidFill>
                  <a:schemeClr val="tx2"/>
                </a:solidFill>
              </a:rPr>
              <a:t>Fumarola</a:t>
            </a:r>
            <a:r>
              <a:rPr lang="en-US" dirty="0" smtClean="0">
                <a:solidFill>
                  <a:schemeClr val="tx2"/>
                </a:solidFill>
              </a:rPr>
              <a:t> et al. ‘12 </a:t>
            </a:r>
            <a:r>
              <a:rPr lang="en-US" dirty="0" smtClean="0"/>
              <a:t>Hybrid List Extraction </a:t>
            </a:r>
            <a:r>
              <a:rPr lang="en-US" dirty="0" err="1" smtClean="0">
                <a:solidFill>
                  <a:srgbClr val="D96709"/>
                </a:solidFill>
              </a:rPr>
              <a:t>HyLiEn</a:t>
            </a:r>
            <a:r>
              <a:rPr lang="en-US" dirty="0" smtClean="0">
                <a:solidFill>
                  <a:srgbClr val="D96709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258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Candidate Generation based on Visual Features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91000" y="1219200"/>
                <a:ext cx="4648200" cy="5334000"/>
              </a:xfrm>
            </p:spPr>
            <p:txBody>
              <a:bodyPr>
                <a:noAutofit/>
              </a:bodyPr>
              <a:lstStyle/>
              <a:p>
                <a:pPr marL="0" indent="0"/>
                <a:r>
                  <a:rPr lang="en-US" sz="2400" dirty="0" smtClean="0">
                    <a:cs typeface="Tahoma"/>
                  </a:rPr>
                  <a:t>A list candidate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2"/>
                        </a:solidFill>
                        <a:latin typeface="Cambria Math"/>
                        <a:cs typeface="Tahoma"/>
                      </a:rPr>
                      <m:t>𝑙</m:t>
                    </m:r>
                    <m:r>
                      <a:rPr lang="en-US" sz="2400" i="1" dirty="0" smtClean="0">
                        <a:solidFill>
                          <a:schemeClr val="tx2"/>
                        </a:solidFill>
                        <a:latin typeface="Cambria Math"/>
                        <a:cs typeface="Tahoma"/>
                      </a:rPr>
                      <m:t>={</m:t>
                    </m:r>
                    <m:r>
                      <a:rPr lang="en-US" sz="2400" i="1" dirty="0" smtClean="0">
                        <a:solidFill>
                          <a:schemeClr val="tx2"/>
                        </a:solidFill>
                        <a:latin typeface="Cambria Math"/>
                        <a:cs typeface="Tahoma"/>
                      </a:rPr>
                      <m:t>𝑙</m:t>
                    </m:r>
                    <m:r>
                      <a:rPr lang="en-US" sz="2400" i="1" baseline="-25000" dirty="0" smtClean="0">
                        <a:solidFill>
                          <a:schemeClr val="tx2"/>
                        </a:solidFill>
                        <a:latin typeface="Cambria Math"/>
                        <a:cs typeface="Tahoma"/>
                      </a:rPr>
                      <m:t>1</m:t>
                    </m:r>
                    <m:r>
                      <a:rPr lang="en-US" sz="2400" i="1" dirty="0" smtClean="0">
                        <a:solidFill>
                          <a:schemeClr val="tx2"/>
                        </a:solidFill>
                        <a:latin typeface="Cambria Math"/>
                        <a:cs typeface="Tahoma"/>
                      </a:rPr>
                      <m:t>,</m:t>
                    </m:r>
                    <m:r>
                      <a:rPr lang="en-US" sz="2400" i="1" dirty="0" smtClean="0">
                        <a:solidFill>
                          <a:schemeClr val="tx2"/>
                        </a:solidFill>
                        <a:latin typeface="Cambria Math"/>
                        <a:cs typeface="Tahoma"/>
                      </a:rPr>
                      <m:t>𝑙</m:t>
                    </m:r>
                    <m:r>
                      <a:rPr lang="en-US" sz="2400" i="1" baseline="-25000" dirty="0" smtClean="0">
                        <a:solidFill>
                          <a:schemeClr val="tx2"/>
                        </a:solidFill>
                        <a:latin typeface="Cambria Math"/>
                        <a:cs typeface="Tahoma"/>
                      </a:rPr>
                      <m:t>2</m:t>
                    </m:r>
                    <m:r>
                      <a:rPr lang="en-US" sz="2400" i="1" dirty="0" smtClean="0">
                        <a:solidFill>
                          <a:schemeClr val="tx2"/>
                        </a:solidFill>
                        <a:latin typeface="Cambria Math"/>
                        <a:cs typeface="Tahoma"/>
                      </a:rPr>
                      <m:t>,…,</m:t>
                    </m:r>
                    <m:sSub>
                      <m:sSubPr>
                        <m:ctrlPr>
                          <a:rPr lang="en-US" sz="2400" b="0" i="1" dirty="0" smtClean="0">
                            <a:solidFill>
                              <a:schemeClr val="tx2"/>
                            </a:solidFill>
                            <a:latin typeface="Cambria Math"/>
                            <a:cs typeface="Tahoma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solidFill>
                              <a:schemeClr val="tx2"/>
                            </a:solidFill>
                            <a:latin typeface="Cambria Math"/>
                            <a:cs typeface="Tahoma"/>
                          </a:rPr>
                          <m:t>𝑙</m:t>
                        </m:r>
                      </m:e>
                      <m:sub>
                        <m:r>
                          <a:rPr lang="en-US" sz="2400" b="0" i="1" dirty="0" smtClean="0">
                            <a:solidFill>
                              <a:schemeClr val="tx2"/>
                            </a:solidFill>
                            <a:latin typeface="Cambria Math"/>
                            <a:cs typeface="Tahoma"/>
                          </a:rPr>
                          <m:t>𝑛</m:t>
                        </m:r>
                      </m:sub>
                    </m:sSub>
                    <m:r>
                      <a:rPr lang="en-US" sz="2400" i="1" dirty="0" smtClean="0">
                        <a:solidFill>
                          <a:schemeClr val="tx2"/>
                        </a:solidFill>
                        <a:latin typeface="Cambria Math"/>
                        <a:cs typeface="Tahoma"/>
                      </a:rPr>
                      <m:t>} </m:t>
                    </m:r>
                  </m:oMath>
                </a14:m>
                <a:r>
                  <a:rPr lang="en-US" sz="2400" dirty="0" smtClean="0">
                    <a:solidFill>
                      <a:schemeClr val="tx2"/>
                    </a:solidFill>
                    <a:cs typeface="Tahoma"/>
                  </a:rPr>
                  <a:t>on a rendered Web page consists of a set of vertically and/or horizontally aligned boxes.</a:t>
                </a:r>
              </a:p>
              <a:p>
                <a:pPr marL="0" indent="0"/>
                <a:endParaRPr lang="en-US" sz="1400" dirty="0" smtClean="0">
                  <a:cs typeface="Tahoma"/>
                </a:endParaRPr>
              </a:p>
              <a:p>
                <a:pPr marL="0" indent="0"/>
                <a:r>
                  <a:rPr lang="en-US" sz="2400" dirty="0" smtClean="0">
                    <a:solidFill>
                      <a:schemeClr val="tx2"/>
                    </a:solidFill>
                    <a:cs typeface="Tahoma"/>
                  </a:rPr>
                  <a:t>Two lists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2"/>
                        </a:solidFill>
                        <a:latin typeface="Cambria Math"/>
                        <a:cs typeface="Tahoma"/>
                      </a:rPr>
                      <m:t>𝑙</m:t>
                    </m:r>
                  </m:oMath>
                </a14:m>
                <a:r>
                  <a:rPr lang="en-US" sz="2400" dirty="0" smtClean="0">
                    <a:solidFill>
                      <a:schemeClr val="tx2"/>
                    </a:solidFill>
                    <a:cs typeface="Tahoma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2"/>
                        </a:solidFill>
                        <a:latin typeface="Cambria Math"/>
                        <a:cs typeface="Tahoma"/>
                      </a:rPr>
                      <m:t>𝑙</m:t>
                    </m:r>
                    <m:r>
                      <a:rPr lang="en-US" sz="2400" i="1" dirty="0" smtClean="0">
                        <a:solidFill>
                          <a:schemeClr val="tx2"/>
                        </a:solidFill>
                        <a:latin typeface="Cambria Math"/>
                        <a:cs typeface="Tahoma"/>
                      </a:rPr>
                      <m:t>’</m:t>
                    </m:r>
                  </m:oMath>
                </a14:m>
                <a:r>
                  <a:rPr lang="en-US" sz="2400" dirty="0" smtClean="0">
                    <a:solidFill>
                      <a:schemeClr val="tx2"/>
                    </a:solidFill>
                    <a:cs typeface="Tahoma"/>
                  </a:rPr>
                  <a:t> are </a:t>
                </a:r>
                <a:r>
                  <a:rPr lang="en-US" sz="2400" dirty="0" smtClean="0">
                    <a:cs typeface="Tahoma"/>
                  </a:rPr>
                  <a:t>related</a:t>
                </a:r>
                <a:r>
                  <a:rPr lang="en-US" sz="2400" dirty="0" smtClean="0">
                    <a:solidFill>
                      <a:schemeClr val="tx2"/>
                    </a:solidFill>
                    <a:cs typeface="Tahoma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2"/>
                        </a:solidFill>
                        <a:latin typeface="Cambria Math"/>
                        <a:cs typeface="Tahoma"/>
                      </a:rPr>
                      <m:t>(</m:t>
                    </m:r>
                    <m:r>
                      <a:rPr lang="en-US" sz="2400" i="1" dirty="0" smtClean="0">
                        <a:solidFill>
                          <a:schemeClr val="tx2"/>
                        </a:solidFill>
                        <a:latin typeface="Cambria Math"/>
                        <a:cs typeface="Tahoma"/>
                      </a:rPr>
                      <m:t>𝑙</m:t>
                    </m:r>
                    <m:r>
                      <a:rPr lang="en-US" sz="2400" i="1" dirty="0" smtClean="0">
                        <a:solidFill>
                          <a:schemeClr val="tx2"/>
                        </a:solidFill>
                        <a:latin typeface="Cambria Math"/>
                        <a:cs typeface="Tahoma"/>
                      </a:rPr>
                      <m:t>∼</m:t>
                    </m:r>
                    <m:r>
                      <a:rPr lang="en-US" sz="2400" i="1" dirty="0" smtClean="0">
                        <a:solidFill>
                          <a:schemeClr val="tx2"/>
                        </a:solidFill>
                        <a:latin typeface="Cambria Math"/>
                        <a:cs typeface="Tahoma"/>
                      </a:rPr>
                      <m:t>𝑙</m:t>
                    </m:r>
                    <m:r>
                      <a:rPr lang="en-US" sz="2400" i="1" dirty="0" smtClean="0">
                        <a:solidFill>
                          <a:schemeClr val="tx2"/>
                        </a:solidFill>
                        <a:latin typeface="Cambria Math"/>
                        <a:cs typeface="Tahoma"/>
                      </a:rPr>
                      <m:t>’)</m:t>
                    </m:r>
                  </m:oMath>
                </a14:m>
                <a:r>
                  <a:rPr lang="en-US" sz="2400" dirty="0" smtClean="0">
                    <a:solidFill>
                      <a:schemeClr val="tx2"/>
                    </a:solidFill>
                    <a:cs typeface="Tahoma"/>
                  </a:rPr>
                  <a:t> if they have an element in common. </a:t>
                </a:r>
              </a:p>
              <a:p>
                <a:pPr marL="0" indent="0"/>
                <a:endParaRPr lang="en-US" sz="1400" dirty="0" smtClean="0">
                  <a:cs typeface="Tahoma"/>
                </a:endParaRPr>
              </a:p>
              <a:p>
                <a:pPr marL="0" indent="0"/>
                <a:r>
                  <a:rPr lang="en-US" sz="2400" dirty="0" smtClean="0">
                    <a:solidFill>
                      <a:schemeClr val="tx2"/>
                    </a:solidFill>
                    <a:cs typeface="Tahoma"/>
                  </a:rPr>
                  <a:t>A set of lists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2"/>
                        </a:solidFill>
                        <a:latin typeface="Cambria Math"/>
                        <a:cs typeface="Tahoma"/>
                      </a:rPr>
                      <m:t>𝑆</m:t>
                    </m:r>
                  </m:oMath>
                </a14:m>
                <a:r>
                  <a:rPr lang="en-US" sz="2400" dirty="0" smtClean="0">
                    <a:solidFill>
                      <a:schemeClr val="tx2"/>
                    </a:solidFill>
                    <a:cs typeface="Tahoma"/>
                  </a:rPr>
                  <a:t> is </a:t>
                </a:r>
                <a:r>
                  <a:rPr lang="en-US" sz="2400" dirty="0" smtClean="0">
                    <a:cs typeface="Tahoma"/>
                  </a:rPr>
                  <a:t>a tiled structure </a:t>
                </a:r>
                <a:r>
                  <a:rPr lang="en-US" sz="2400" dirty="0" smtClean="0">
                    <a:solidFill>
                      <a:schemeClr val="tx2"/>
                    </a:solidFill>
                    <a:cs typeface="Tahoma"/>
                  </a:rPr>
                  <a:t>if for every list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2"/>
                        </a:solidFill>
                        <a:latin typeface="Cambria Math"/>
                        <a:cs typeface="Tahoma"/>
                      </a:rPr>
                      <m:t>𝑙</m:t>
                    </m:r>
                    <m:r>
                      <a:rPr lang="en-US" sz="2400" b="0" i="1" dirty="0" smtClean="0">
                        <a:solidFill>
                          <a:schemeClr val="tx2"/>
                        </a:solidFill>
                        <a:latin typeface="Cambria Math"/>
                        <a:cs typeface="Tahoma"/>
                      </a:rPr>
                      <m:t>∈</m:t>
                    </m:r>
                    <m:r>
                      <a:rPr lang="en-US" sz="2400" i="1" dirty="0" smtClean="0">
                        <a:solidFill>
                          <a:schemeClr val="tx2"/>
                        </a:solidFill>
                        <a:latin typeface="Cambria Math"/>
                        <a:cs typeface="Tahoma"/>
                      </a:rPr>
                      <m:t>𝑆</m:t>
                    </m:r>
                  </m:oMath>
                </a14:m>
                <a:r>
                  <a:rPr lang="en-US" sz="2400" dirty="0" smtClean="0">
                    <a:solidFill>
                      <a:schemeClr val="tx2"/>
                    </a:solidFill>
                    <a:cs typeface="Tahoma"/>
                  </a:rPr>
                  <a:t> there exists at least one other list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2"/>
                        </a:solidFill>
                        <a:latin typeface="Cambria Math"/>
                        <a:cs typeface="Tahoma"/>
                      </a:rPr>
                      <m:t>𝑙</m:t>
                    </m:r>
                    <m:r>
                      <a:rPr lang="en-US" sz="2400" i="1" dirty="0" smtClean="0">
                        <a:solidFill>
                          <a:schemeClr val="tx2"/>
                        </a:solidFill>
                        <a:latin typeface="Cambria Math"/>
                        <a:cs typeface="Tahoma"/>
                      </a:rPr>
                      <m:t>’∈</m:t>
                    </m:r>
                    <m:r>
                      <a:rPr lang="en-US" sz="2400" i="1" dirty="0" smtClean="0">
                        <a:solidFill>
                          <a:schemeClr val="tx2"/>
                        </a:solidFill>
                        <a:latin typeface="Cambria Math"/>
                        <a:cs typeface="Tahoma"/>
                      </a:rPr>
                      <m:t>𝑆</m:t>
                    </m:r>
                  </m:oMath>
                </a14:m>
                <a:r>
                  <a:rPr lang="en-US" sz="2400" dirty="0" smtClean="0">
                    <a:solidFill>
                      <a:schemeClr val="tx2"/>
                    </a:solidFill>
                    <a:cs typeface="Tahoma"/>
                  </a:rPr>
                  <a:t> such that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2"/>
                        </a:solidFill>
                        <a:latin typeface="Cambria Math"/>
                        <a:cs typeface="Tahoma"/>
                      </a:rPr>
                      <m:t>𝑙</m:t>
                    </m:r>
                    <m:r>
                      <a:rPr lang="en-US" sz="2400" i="1" dirty="0" smtClean="0">
                        <a:solidFill>
                          <a:schemeClr val="tx2"/>
                        </a:solidFill>
                        <a:latin typeface="Cambria Math"/>
                        <a:cs typeface="Tahoma"/>
                      </a:rPr>
                      <m:t>∼</m:t>
                    </m:r>
                    <m:r>
                      <a:rPr lang="en-US" sz="2400" i="1" dirty="0" smtClean="0">
                        <a:solidFill>
                          <a:schemeClr val="tx2"/>
                        </a:solidFill>
                        <a:latin typeface="Cambria Math"/>
                        <a:cs typeface="Tahoma"/>
                      </a:rPr>
                      <m:t>𝑙</m:t>
                    </m:r>
                    <m:r>
                      <a:rPr lang="en-US" sz="2400" i="1" dirty="0" smtClean="0">
                        <a:solidFill>
                          <a:schemeClr val="tx2"/>
                        </a:solidFill>
                        <a:latin typeface="Cambria Math"/>
                        <a:cs typeface="Tahoma"/>
                      </a:rPr>
                      <m:t>’</m:t>
                    </m:r>
                  </m:oMath>
                </a14:m>
                <a:r>
                  <a:rPr lang="en-US" sz="2400" dirty="0" smtClean="0">
                    <a:solidFill>
                      <a:schemeClr val="tx2"/>
                    </a:solidFill>
                    <a:cs typeface="Tahoma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2"/>
                        </a:solidFill>
                        <a:latin typeface="Cambria Math"/>
                        <a:cs typeface="Tahoma"/>
                      </a:rPr>
                      <m:t>𝑙</m:t>
                    </m:r>
                    <m:r>
                      <a:rPr lang="en-US" sz="2400" i="1" dirty="0" smtClean="0">
                        <a:solidFill>
                          <a:schemeClr val="tx2"/>
                        </a:solidFill>
                        <a:latin typeface="Cambria Math"/>
                        <a:cs typeface="Tahoma"/>
                      </a:rPr>
                      <m:t>≠</m:t>
                    </m:r>
                    <m:r>
                      <a:rPr lang="en-US" sz="2400" i="1" dirty="0" smtClean="0">
                        <a:solidFill>
                          <a:schemeClr val="tx2"/>
                        </a:solidFill>
                        <a:latin typeface="Cambria Math"/>
                        <a:cs typeface="Tahoma"/>
                      </a:rPr>
                      <m:t>𝑙</m:t>
                    </m:r>
                    <m:r>
                      <a:rPr lang="en-US" sz="2400" i="1" dirty="0" smtClean="0">
                        <a:solidFill>
                          <a:schemeClr val="tx2"/>
                        </a:solidFill>
                        <a:latin typeface="Cambria Math"/>
                        <a:cs typeface="Tahoma"/>
                      </a:rPr>
                      <m:t>’</m:t>
                    </m:r>
                  </m:oMath>
                </a14:m>
                <a:r>
                  <a:rPr lang="en-US" sz="2400" dirty="0" smtClean="0">
                    <a:solidFill>
                      <a:schemeClr val="tx2"/>
                    </a:solidFill>
                    <a:cs typeface="Tahoma"/>
                  </a:rPr>
                  <a:t>. Lists in a tiled structure are called tiled lists.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91000" y="1219200"/>
                <a:ext cx="4648200" cy="5334000"/>
              </a:xfrm>
              <a:blipFill rotWithShape="1">
                <a:blip r:embed="rId3"/>
                <a:stretch>
                  <a:fillRect l="-2100" t="-914" r="-31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Placeholder 10" descr="boxestree-eps-converted-to.pdf"/>
          <p:cNvPicPr>
            <a:picLocks noGrp="1" noChangeAspect="1"/>
          </p:cNvPicPr>
          <p:nvPr>
            <p:ph type="pic"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67" r="-5667"/>
          <a:stretch>
            <a:fillRect/>
          </a:stretch>
        </p:blipFill>
        <p:spPr>
          <a:xfrm>
            <a:off x="0" y="1219200"/>
            <a:ext cx="4279900" cy="5043488"/>
          </a:xfrm>
        </p:spPr>
      </p:pic>
      <p:sp>
        <p:nvSpPr>
          <p:cNvPr id="12" name="Oval 11"/>
          <p:cNvSpPr/>
          <p:nvPr/>
        </p:nvSpPr>
        <p:spPr>
          <a:xfrm>
            <a:off x="1905000" y="1219200"/>
            <a:ext cx="533400" cy="45720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22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Output: Web page annotated</a:t>
            </a:r>
            <a:endParaRPr lang="en-US" dirty="0"/>
          </a:p>
        </p:txBody>
      </p:sp>
      <p:pic>
        <p:nvPicPr>
          <p:cNvPr id="5" name="Picture Placeholder 6" descr="image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-3013" r="-3013"/>
          <a:stretch>
            <a:fillRect/>
          </a:stretch>
        </p:blipFill>
        <p:spPr>
          <a:xfrm>
            <a:off x="2133600" y="762000"/>
            <a:ext cx="4349932" cy="56388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352800" y="2133600"/>
            <a:ext cx="1752600" cy="3352800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1000" y="129540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+mn-lt"/>
                <a:cs typeface="Tahoma"/>
              </a:rPr>
              <a:t>Tiled List</a:t>
            </a:r>
            <a:endParaRPr lang="en-US" sz="2400" dirty="0">
              <a:solidFill>
                <a:srgbClr val="FF0000"/>
              </a:solidFill>
              <a:latin typeface="+mn-lt"/>
              <a:cs typeface="Tahoma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676400" y="1600200"/>
            <a:ext cx="2286000" cy="457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5181600" y="1371600"/>
            <a:ext cx="1143000" cy="1371600"/>
          </a:xfrm>
          <a:prstGeom prst="roundRect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086600" y="99060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  <a:latin typeface="+mn-lt"/>
                <a:cs typeface="Tahoma"/>
              </a:rPr>
              <a:t>Vertical</a:t>
            </a:r>
            <a:r>
              <a:rPr lang="en-US" sz="2000" dirty="0" smtClean="0">
                <a:solidFill>
                  <a:srgbClr val="008000"/>
                </a:solidFill>
                <a:latin typeface="+mn-lt"/>
                <a:cs typeface="Tahoma"/>
              </a:rPr>
              <a:t> </a:t>
            </a:r>
            <a:r>
              <a:rPr lang="en-US" sz="2400" dirty="0" smtClean="0">
                <a:solidFill>
                  <a:srgbClr val="008000"/>
                </a:solidFill>
                <a:latin typeface="+mn-lt"/>
                <a:cs typeface="Tahoma"/>
              </a:rPr>
              <a:t>List</a:t>
            </a:r>
            <a:endParaRPr lang="en-US" sz="2000" dirty="0">
              <a:solidFill>
                <a:srgbClr val="008000"/>
              </a:solidFill>
              <a:latin typeface="+mn-lt"/>
              <a:cs typeface="Tahoma"/>
            </a:endParaRPr>
          </a:p>
        </p:txBody>
      </p:sp>
      <p:cxnSp>
        <p:nvCxnSpPr>
          <p:cNvPr id="15" name="Straight Arrow Connector 14"/>
          <p:cNvCxnSpPr>
            <a:stCxn id="13" idx="1"/>
          </p:cNvCxnSpPr>
          <p:nvPr/>
        </p:nvCxnSpPr>
        <p:spPr>
          <a:xfrm flipH="1">
            <a:off x="6324600" y="1221433"/>
            <a:ext cx="762000" cy="226367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2514600" y="5791200"/>
            <a:ext cx="3429000" cy="304800"/>
          </a:xfrm>
          <a:prstGeom prst="roundRect">
            <a:avLst/>
          </a:prstGeom>
          <a:noFill/>
          <a:ln w="28575" cmpd="sng">
            <a:solidFill>
              <a:srgbClr val="F4F31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943600" y="50292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4F31C"/>
                </a:solidFill>
                <a:latin typeface="+mn-lt"/>
                <a:cs typeface="Tahoma"/>
              </a:rPr>
              <a:t>Horizontal List</a:t>
            </a:r>
            <a:endParaRPr lang="en-US" sz="2400" dirty="0">
              <a:solidFill>
                <a:srgbClr val="F4F31C"/>
              </a:solidFill>
              <a:latin typeface="+mn-lt"/>
              <a:cs typeface="Tahoma"/>
            </a:endParaRPr>
          </a:p>
        </p:txBody>
      </p:sp>
      <p:cxnSp>
        <p:nvCxnSpPr>
          <p:cNvPr id="19" name="Straight Arrow Connector 18"/>
          <p:cNvCxnSpPr>
            <a:stCxn id="17" idx="1"/>
          </p:cNvCxnSpPr>
          <p:nvPr/>
        </p:nvCxnSpPr>
        <p:spPr>
          <a:xfrm flipH="1">
            <a:off x="5334000" y="5260033"/>
            <a:ext cx="609600" cy="531167"/>
          </a:xfrm>
          <a:prstGeom prst="straightConnector1">
            <a:avLst/>
          </a:prstGeom>
          <a:ln>
            <a:solidFill>
              <a:srgbClr val="F4F31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258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HyLiEn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43000"/>
            <a:ext cx="6286500" cy="4734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920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HyLiEn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" y="1164848"/>
            <a:ext cx="800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 smtClean="0"/>
              <a:t>RESTful</a:t>
            </a:r>
            <a:r>
              <a:rPr lang="en-US" sz="1400" b="1" dirty="0" smtClean="0"/>
              <a:t> service: </a:t>
            </a:r>
            <a:r>
              <a:rPr lang="en-US" sz="1400" dirty="0" smtClean="0"/>
              <a:t>http://dmserv1.cs.illinois.edu/listextractorservice.listextractorsvc.svc/extract/xml/?url= http://cs.illinois.edu/people/faculty</a:t>
            </a:r>
            <a:endParaRPr lang="en-US" sz="14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840468"/>
            <a:ext cx="6705600" cy="4818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4"/>
          <p:cNvGrpSpPr/>
          <p:nvPr/>
        </p:nvGrpSpPr>
        <p:grpSpPr>
          <a:xfrm>
            <a:off x="1728850" y="1811768"/>
            <a:ext cx="7178989" cy="369332"/>
            <a:chOff x="1728850" y="1266700"/>
            <a:chExt cx="7178989" cy="369332"/>
          </a:xfrm>
        </p:grpSpPr>
        <p:cxnSp>
          <p:nvCxnSpPr>
            <p:cNvPr id="12" name="Straight Arrow Connector 11"/>
            <p:cNvCxnSpPr/>
            <p:nvPr/>
          </p:nvCxnSpPr>
          <p:spPr>
            <a:xfrm rot="10800000">
              <a:off x="1728850" y="1454726"/>
              <a:ext cx="59436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7772400" y="1266700"/>
              <a:ext cx="11354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61 Faculty</a:t>
              </a:r>
              <a:endParaRPr lang="en-US" dirty="0"/>
            </a:p>
          </p:txBody>
        </p:sp>
      </p:grpSp>
      <p:grpSp>
        <p:nvGrpSpPr>
          <p:cNvPr id="4" name="Group 25"/>
          <p:cNvGrpSpPr/>
          <p:nvPr/>
        </p:nvGrpSpPr>
        <p:grpSpPr>
          <a:xfrm>
            <a:off x="6858000" y="2537936"/>
            <a:ext cx="1845617" cy="369332"/>
            <a:chOff x="6858000" y="1992868"/>
            <a:chExt cx="1845617" cy="369332"/>
          </a:xfrm>
        </p:grpSpPr>
        <p:cxnSp>
          <p:nvCxnSpPr>
            <p:cNvPr id="13" name="Straight Arrow Connector 12"/>
            <p:cNvCxnSpPr/>
            <p:nvPr/>
          </p:nvCxnSpPr>
          <p:spPr>
            <a:xfrm rot="10800000">
              <a:off x="6858000" y="2209800"/>
              <a:ext cx="838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7772400" y="1992868"/>
              <a:ext cx="9312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Tarek</a:t>
              </a:r>
              <a:r>
                <a:rPr lang="en-US" dirty="0" smtClean="0"/>
                <a:t> A.</a:t>
              </a:r>
              <a:endParaRPr lang="en-US" dirty="0"/>
            </a:p>
          </p:txBody>
        </p:sp>
      </p:grpSp>
      <p:grpSp>
        <p:nvGrpSpPr>
          <p:cNvPr id="5" name="Group 26"/>
          <p:cNvGrpSpPr/>
          <p:nvPr/>
        </p:nvGrpSpPr>
        <p:grpSpPr>
          <a:xfrm>
            <a:off x="6858000" y="4278868"/>
            <a:ext cx="1878254" cy="369332"/>
            <a:chOff x="6858000" y="3733800"/>
            <a:chExt cx="1878254" cy="369332"/>
          </a:xfrm>
        </p:grpSpPr>
        <p:cxnSp>
          <p:nvCxnSpPr>
            <p:cNvPr id="17" name="Straight Arrow Connector 16"/>
            <p:cNvCxnSpPr/>
            <p:nvPr/>
          </p:nvCxnSpPr>
          <p:spPr>
            <a:xfrm rot="10800000">
              <a:off x="6858000" y="3962400"/>
              <a:ext cx="838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7772400" y="3733800"/>
              <a:ext cx="9638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Sarita</a:t>
              </a:r>
              <a:r>
                <a:rPr lang="en-US" dirty="0" smtClean="0"/>
                <a:t> A.</a:t>
              </a:r>
              <a:endParaRPr lang="en-US" dirty="0"/>
            </a:p>
          </p:txBody>
        </p:sp>
      </p:grpSp>
      <p:grpSp>
        <p:nvGrpSpPr>
          <p:cNvPr id="7" name="Group 27"/>
          <p:cNvGrpSpPr/>
          <p:nvPr/>
        </p:nvGrpSpPr>
        <p:grpSpPr>
          <a:xfrm>
            <a:off x="6858001" y="6043136"/>
            <a:ext cx="2002967" cy="369332"/>
            <a:chOff x="6858001" y="5498068"/>
            <a:chExt cx="2002967" cy="369332"/>
          </a:xfrm>
        </p:grpSpPr>
        <p:cxnSp>
          <p:nvCxnSpPr>
            <p:cNvPr id="18" name="Straight Arrow Connector 17"/>
            <p:cNvCxnSpPr/>
            <p:nvPr/>
          </p:nvCxnSpPr>
          <p:spPr>
            <a:xfrm rot="10800000">
              <a:off x="6858001" y="5715000"/>
              <a:ext cx="838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7772400" y="5498068"/>
              <a:ext cx="10885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Vikram</a:t>
              </a:r>
              <a:r>
                <a:rPr lang="en-US" dirty="0" smtClean="0"/>
                <a:t> A.</a:t>
              </a:r>
              <a:endParaRPr lang="en-US" dirty="0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029200" y="6412468"/>
            <a:ext cx="1709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…and 58 more…</a:t>
            </a:r>
            <a:endParaRPr lang="en-US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2145268"/>
            <a:ext cx="4943475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548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011457"/>
            <a:ext cx="7543800" cy="4770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Lets take a look at a single record</a:t>
            </a:r>
            <a:endParaRPr lang="en-US" dirty="0"/>
          </a:p>
        </p:txBody>
      </p:sp>
      <p:grpSp>
        <p:nvGrpSpPr>
          <p:cNvPr id="2" name="Group 30"/>
          <p:cNvGrpSpPr/>
          <p:nvPr/>
        </p:nvGrpSpPr>
        <p:grpSpPr>
          <a:xfrm>
            <a:off x="6781800" y="2480325"/>
            <a:ext cx="1845617" cy="369332"/>
            <a:chOff x="6781800" y="1992868"/>
            <a:chExt cx="1845617" cy="369332"/>
          </a:xfrm>
        </p:grpSpPr>
        <p:cxnSp>
          <p:nvCxnSpPr>
            <p:cNvPr id="8" name="Straight Arrow Connector 7"/>
            <p:cNvCxnSpPr/>
            <p:nvPr/>
          </p:nvCxnSpPr>
          <p:spPr>
            <a:xfrm rot="10800000">
              <a:off x="6781800" y="2209800"/>
              <a:ext cx="838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7696200" y="1992868"/>
              <a:ext cx="9312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Tarek</a:t>
              </a:r>
              <a:r>
                <a:rPr lang="en-US" dirty="0" smtClean="0"/>
                <a:t> A.</a:t>
              </a:r>
              <a:endParaRPr lang="en-US" dirty="0"/>
            </a:p>
          </p:txBody>
        </p:sp>
      </p:grpSp>
      <p:grpSp>
        <p:nvGrpSpPr>
          <p:cNvPr id="3" name="Group 31"/>
          <p:cNvGrpSpPr/>
          <p:nvPr/>
        </p:nvGrpSpPr>
        <p:grpSpPr>
          <a:xfrm>
            <a:off x="5974080" y="3342482"/>
            <a:ext cx="3105832" cy="369332"/>
            <a:chOff x="5974080" y="2855025"/>
            <a:chExt cx="3105832" cy="369332"/>
          </a:xfrm>
        </p:grpSpPr>
        <p:cxnSp>
          <p:nvCxnSpPr>
            <p:cNvPr id="10" name="Straight Arrow Connector 9"/>
            <p:cNvCxnSpPr/>
            <p:nvPr/>
          </p:nvCxnSpPr>
          <p:spPr>
            <a:xfrm rot="10800000">
              <a:off x="5974080" y="3071957"/>
              <a:ext cx="164592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696200" y="2855025"/>
              <a:ext cx="13837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Name &amp; Link</a:t>
              </a:r>
              <a:endParaRPr lang="en-US" dirty="0"/>
            </a:p>
          </p:txBody>
        </p:sp>
      </p:grpSp>
      <p:grpSp>
        <p:nvGrpSpPr>
          <p:cNvPr id="4" name="Group 32"/>
          <p:cNvGrpSpPr/>
          <p:nvPr/>
        </p:nvGrpSpPr>
        <p:grpSpPr>
          <a:xfrm>
            <a:off x="4327923" y="3992657"/>
            <a:ext cx="3963075" cy="369332"/>
            <a:chOff x="4327923" y="3505200"/>
            <a:chExt cx="3963075" cy="369332"/>
          </a:xfrm>
        </p:grpSpPr>
        <p:cxnSp>
          <p:nvCxnSpPr>
            <p:cNvPr id="13" name="Straight Arrow Connector 12"/>
            <p:cNvCxnSpPr/>
            <p:nvPr/>
          </p:nvCxnSpPr>
          <p:spPr>
            <a:xfrm rot="10800000">
              <a:off x="4327923" y="3722132"/>
              <a:ext cx="329184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7695963" y="3505200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Title</a:t>
              </a:r>
              <a:endParaRPr lang="en-US" dirty="0"/>
            </a:p>
          </p:txBody>
        </p:sp>
      </p:grpSp>
      <p:grpSp>
        <p:nvGrpSpPr>
          <p:cNvPr id="5" name="Group 33"/>
          <p:cNvGrpSpPr/>
          <p:nvPr/>
        </p:nvGrpSpPr>
        <p:grpSpPr>
          <a:xfrm>
            <a:off x="2606040" y="4613925"/>
            <a:ext cx="5889589" cy="369332"/>
            <a:chOff x="2606040" y="4126468"/>
            <a:chExt cx="5889589" cy="369332"/>
          </a:xfrm>
        </p:grpSpPr>
        <p:cxnSp>
          <p:nvCxnSpPr>
            <p:cNvPr id="15" name="Straight Arrow Connector 14"/>
            <p:cNvCxnSpPr/>
            <p:nvPr/>
          </p:nvCxnSpPr>
          <p:spPr>
            <a:xfrm rot="10800000">
              <a:off x="2606040" y="4343400"/>
              <a:ext cx="5029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7711440" y="4126468"/>
              <a:ext cx="7841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Phone</a:t>
              </a:r>
              <a:endParaRPr lang="en-US" dirty="0"/>
            </a:p>
          </p:txBody>
        </p:sp>
      </p:grpSp>
      <p:grpSp>
        <p:nvGrpSpPr>
          <p:cNvPr id="12" name="Group 35"/>
          <p:cNvGrpSpPr/>
          <p:nvPr/>
        </p:nvGrpSpPr>
        <p:grpSpPr>
          <a:xfrm>
            <a:off x="4431476" y="5247482"/>
            <a:ext cx="3974227" cy="369332"/>
            <a:chOff x="4431476" y="4760025"/>
            <a:chExt cx="3974227" cy="369332"/>
          </a:xfrm>
        </p:grpSpPr>
        <p:cxnSp>
          <p:nvCxnSpPr>
            <p:cNvPr id="17" name="Straight Arrow Connector 16"/>
            <p:cNvCxnSpPr/>
            <p:nvPr/>
          </p:nvCxnSpPr>
          <p:spPr>
            <a:xfrm rot="10800000">
              <a:off x="4431476" y="4976957"/>
              <a:ext cx="32004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7708076" y="4760025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Email</a:t>
              </a:r>
              <a:endParaRPr lang="en-US" dirty="0"/>
            </a:p>
          </p:txBody>
        </p:sp>
      </p:grpSp>
      <p:grpSp>
        <p:nvGrpSpPr>
          <p:cNvPr id="21" name="Group 36"/>
          <p:cNvGrpSpPr/>
          <p:nvPr/>
        </p:nvGrpSpPr>
        <p:grpSpPr>
          <a:xfrm>
            <a:off x="6991796" y="6137925"/>
            <a:ext cx="1749512" cy="369332"/>
            <a:chOff x="6991796" y="5650468"/>
            <a:chExt cx="1749512" cy="369332"/>
          </a:xfrm>
        </p:grpSpPr>
        <p:cxnSp>
          <p:nvCxnSpPr>
            <p:cNvPr id="19" name="Straight Arrow Connector 18"/>
            <p:cNvCxnSpPr/>
            <p:nvPr/>
          </p:nvCxnSpPr>
          <p:spPr>
            <a:xfrm rot="10800000">
              <a:off x="6991796" y="5867400"/>
              <a:ext cx="64008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7708076" y="5650468"/>
              <a:ext cx="10332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Research</a:t>
              </a:r>
              <a:endParaRPr lang="en-US" dirty="0"/>
            </a:p>
          </p:txBody>
        </p:sp>
      </p:grpSp>
      <p:grpSp>
        <p:nvGrpSpPr>
          <p:cNvPr id="22" name="Group 37"/>
          <p:cNvGrpSpPr/>
          <p:nvPr/>
        </p:nvGrpSpPr>
        <p:grpSpPr>
          <a:xfrm>
            <a:off x="697675" y="2216307"/>
            <a:ext cx="276100" cy="4009900"/>
            <a:chOff x="697675" y="1728850"/>
            <a:chExt cx="276100" cy="4009900"/>
          </a:xfrm>
        </p:grpSpPr>
        <p:sp>
          <p:nvSpPr>
            <p:cNvPr id="23" name="Oval 22"/>
            <p:cNvSpPr/>
            <p:nvPr/>
          </p:nvSpPr>
          <p:spPr>
            <a:xfrm>
              <a:off x="697675" y="1728850"/>
              <a:ext cx="228600" cy="228600"/>
            </a:xfrm>
            <a:prstGeom prst="ellipse">
              <a:avLst/>
            </a:prstGeom>
            <a:solidFill>
              <a:schemeClr val="accent6">
                <a:lumMod val="75000"/>
                <a:alpha val="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709550" y="2831275"/>
              <a:ext cx="228600" cy="228600"/>
            </a:xfrm>
            <a:prstGeom prst="ellipse">
              <a:avLst/>
            </a:prstGeom>
            <a:solidFill>
              <a:schemeClr val="accent6">
                <a:lumMod val="75000"/>
                <a:alpha val="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707575" y="3476500"/>
              <a:ext cx="228600" cy="228600"/>
            </a:xfrm>
            <a:prstGeom prst="ellipse">
              <a:avLst/>
            </a:prstGeom>
            <a:solidFill>
              <a:schemeClr val="accent6">
                <a:lumMod val="75000"/>
                <a:alpha val="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709550" y="4102925"/>
              <a:ext cx="228600" cy="228600"/>
            </a:xfrm>
            <a:prstGeom prst="ellipse">
              <a:avLst/>
            </a:prstGeom>
            <a:solidFill>
              <a:schemeClr val="accent6">
                <a:lumMod val="75000"/>
                <a:alpha val="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745175" y="4748150"/>
              <a:ext cx="228600" cy="228600"/>
            </a:xfrm>
            <a:prstGeom prst="ellipse">
              <a:avLst/>
            </a:prstGeom>
            <a:solidFill>
              <a:schemeClr val="accent6">
                <a:lumMod val="75000"/>
                <a:alpha val="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743200" y="5510150"/>
              <a:ext cx="228600" cy="228600"/>
            </a:xfrm>
            <a:prstGeom prst="ellipse">
              <a:avLst/>
            </a:prstGeom>
            <a:solidFill>
              <a:schemeClr val="accent6">
                <a:lumMod val="75000"/>
                <a:alpha val="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1173257"/>
            <a:ext cx="467677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0655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924478"/>
            <a:ext cx="8086725" cy="4933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Lets take a look at a ANOTHER record</a:t>
            </a:r>
            <a:endParaRPr lang="en-US" dirty="0"/>
          </a:p>
        </p:txBody>
      </p:sp>
      <p:grpSp>
        <p:nvGrpSpPr>
          <p:cNvPr id="2" name="Group 47"/>
          <p:cNvGrpSpPr/>
          <p:nvPr/>
        </p:nvGrpSpPr>
        <p:grpSpPr>
          <a:xfrm>
            <a:off x="3505200" y="2373868"/>
            <a:ext cx="5279568" cy="369332"/>
            <a:chOff x="3505200" y="1840468"/>
            <a:chExt cx="5279568" cy="369332"/>
          </a:xfrm>
        </p:grpSpPr>
        <p:cxnSp>
          <p:nvCxnSpPr>
            <p:cNvPr id="8" name="Straight Arrow Connector 7"/>
            <p:cNvCxnSpPr/>
            <p:nvPr/>
          </p:nvCxnSpPr>
          <p:spPr>
            <a:xfrm rot="10800000">
              <a:off x="3505200" y="2009694"/>
              <a:ext cx="411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7696200" y="1840468"/>
              <a:ext cx="10885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Vikram</a:t>
              </a:r>
              <a:r>
                <a:rPr lang="en-US" dirty="0" smtClean="0"/>
                <a:t> A.</a:t>
              </a:r>
              <a:endParaRPr lang="en-US" dirty="0"/>
            </a:p>
          </p:txBody>
        </p:sp>
      </p:grpSp>
      <p:grpSp>
        <p:nvGrpSpPr>
          <p:cNvPr id="3" name="Group 48"/>
          <p:cNvGrpSpPr/>
          <p:nvPr/>
        </p:nvGrpSpPr>
        <p:grpSpPr>
          <a:xfrm>
            <a:off x="6339840" y="3288268"/>
            <a:ext cx="2740072" cy="369332"/>
            <a:chOff x="6339840" y="2754868"/>
            <a:chExt cx="2740072" cy="369332"/>
          </a:xfrm>
        </p:grpSpPr>
        <p:cxnSp>
          <p:nvCxnSpPr>
            <p:cNvPr id="10" name="Straight Arrow Connector 9"/>
            <p:cNvCxnSpPr/>
            <p:nvPr/>
          </p:nvCxnSpPr>
          <p:spPr>
            <a:xfrm rot="10800000">
              <a:off x="6339840" y="2970212"/>
              <a:ext cx="128016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696200" y="2754868"/>
              <a:ext cx="13837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Name &amp; Link</a:t>
              </a:r>
              <a:endParaRPr lang="en-US" dirty="0"/>
            </a:p>
          </p:txBody>
        </p:sp>
      </p:grpSp>
      <p:grpSp>
        <p:nvGrpSpPr>
          <p:cNvPr id="4" name="Group 49"/>
          <p:cNvGrpSpPr/>
          <p:nvPr/>
        </p:nvGrpSpPr>
        <p:grpSpPr>
          <a:xfrm>
            <a:off x="3230643" y="4021775"/>
            <a:ext cx="5060355" cy="369332"/>
            <a:chOff x="3230643" y="3488375"/>
            <a:chExt cx="5060355" cy="369332"/>
          </a:xfrm>
        </p:grpSpPr>
        <p:cxnSp>
          <p:nvCxnSpPr>
            <p:cNvPr id="13" name="Straight Arrow Connector 12"/>
            <p:cNvCxnSpPr/>
            <p:nvPr/>
          </p:nvCxnSpPr>
          <p:spPr>
            <a:xfrm rot="10800000">
              <a:off x="3230643" y="3705307"/>
              <a:ext cx="438912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7695963" y="3488375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Title</a:t>
              </a:r>
              <a:endParaRPr lang="en-US" dirty="0"/>
            </a:p>
          </p:txBody>
        </p:sp>
      </p:grpSp>
      <p:grpSp>
        <p:nvGrpSpPr>
          <p:cNvPr id="5" name="Group 50"/>
          <p:cNvGrpSpPr/>
          <p:nvPr/>
        </p:nvGrpSpPr>
        <p:grpSpPr>
          <a:xfrm>
            <a:off x="2880360" y="4736068"/>
            <a:ext cx="5615269" cy="369332"/>
            <a:chOff x="2880360" y="4202668"/>
            <a:chExt cx="5615269" cy="369332"/>
          </a:xfrm>
        </p:grpSpPr>
        <p:cxnSp>
          <p:nvCxnSpPr>
            <p:cNvPr id="15" name="Straight Arrow Connector 14"/>
            <p:cNvCxnSpPr/>
            <p:nvPr/>
          </p:nvCxnSpPr>
          <p:spPr>
            <a:xfrm rot="10800000">
              <a:off x="2880360" y="4419600"/>
              <a:ext cx="475488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7711440" y="4202668"/>
              <a:ext cx="7841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Phone</a:t>
              </a:r>
              <a:endParaRPr lang="en-US" dirty="0"/>
            </a:p>
          </p:txBody>
        </p:sp>
      </p:grpSp>
      <p:grpSp>
        <p:nvGrpSpPr>
          <p:cNvPr id="6" name="Group 51"/>
          <p:cNvGrpSpPr/>
          <p:nvPr/>
        </p:nvGrpSpPr>
        <p:grpSpPr>
          <a:xfrm>
            <a:off x="5162996" y="5445825"/>
            <a:ext cx="3242707" cy="369332"/>
            <a:chOff x="5162996" y="4912425"/>
            <a:chExt cx="3242707" cy="369332"/>
          </a:xfrm>
        </p:grpSpPr>
        <p:cxnSp>
          <p:nvCxnSpPr>
            <p:cNvPr id="17" name="Straight Arrow Connector 16"/>
            <p:cNvCxnSpPr/>
            <p:nvPr/>
          </p:nvCxnSpPr>
          <p:spPr>
            <a:xfrm rot="10800000">
              <a:off x="5162996" y="5129357"/>
              <a:ext cx="246888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7708076" y="4912425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Email</a:t>
              </a:r>
              <a:endParaRPr lang="en-US" dirty="0"/>
            </a:p>
          </p:txBody>
        </p:sp>
      </p:grpSp>
      <p:grpSp>
        <p:nvGrpSpPr>
          <p:cNvPr id="12" name="Group 52"/>
          <p:cNvGrpSpPr/>
          <p:nvPr/>
        </p:nvGrpSpPr>
        <p:grpSpPr>
          <a:xfrm>
            <a:off x="6991796" y="6283818"/>
            <a:ext cx="1749512" cy="369332"/>
            <a:chOff x="6991796" y="5750418"/>
            <a:chExt cx="1749512" cy="369332"/>
          </a:xfrm>
        </p:grpSpPr>
        <p:cxnSp>
          <p:nvCxnSpPr>
            <p:cNvPr id="19" name="Straight Arrow Connector 18"/>
            <p:cNvCxnSpPr/>
            <p:nvPr/>
          </p:nvCxnSpPr>
          <p:spPr>
            <a:xfrm rot="10800000">
              <a:off x="6991796" y="5967350"/>
              <a:ext cx="64008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7708076" y="5750418"/>
              <a:ext cx="10332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Research</a:t>
              </a:r>
              <a:endParaRPr lang="en-US" dirty="0"/>
            </a:p>
          </p:txBody>
        </p:sp>
      </p:grpSp>
      <p:grpSp>
        <p:nvGrpSpPr>
          <p:cNvPr id="21" name="Group 46"/>
          <p:cNvGrpSpPr/>
          <p:nvPr/>
        </p:nvGrpSpPr>
        <p:grpSpPr>
          <a:xfrm>
            <a:off x="695700" y="2133600"/>
            <a:ext cx="278075" cy="4331525"/>
            <a:chOff x="695700" y="1600200"/>
            <a:chExt cx="278075" cy="4331525"/>
          </a:xfrm>
        </p:grpSpPr>
        <p:sp>
          <p:nvSpPr>
            <p:cNvPr id="23" name="Oval 22"/>
            <p:cNvSpPr/>
            <p:nvPr/>
          </p:nvSpPr>
          <p:spPr>
            <a:xfrm>
              <a:off x="697675" y="1600200"/>
              <a:ext cx="228600" cy="228600"/>
            </a:xfrm>
            <a:prstGeom prst="ellipse">
              <a:avLst/>
            </a:prstGeom>
            <a:solidFill>
              <a:schemeClr val="accent6">
                <a:lumMod val="75000"/>
                <a:alpha val="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697675" y="2743200"/>
              <a:ext cx="228600" cy="228600"/>
            </a:xfrm>
            <a:prstGeom prst="ellipse">
              <a:avLst/>
            </a:prstGeom>
            <a:solidFill>
              <a:schemeClr val="accent6">
                <a:lumMod val="75000"/>
                <a:alpha val="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695700" y="3429000"/>
              <a:ext cx="228600" cy="228600"/>
            </a:xfrm>
            <a:prstGeom prst="ellipse">
              <a:avLst/>
            </a:prstGeom>
            <a:solidFill>
              <a:schemeClr val="accent6">
                <a:lumMod val="75000"/>
                <a:alpha val="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697675" y="4150425"/>
              <a:ext cx="228600" cy="228600"/>
            </a:xfrm>
            <a:prstGeom prst="ellipse">
              <a:avLst/>
            </a:prstGeom>
            <a:solidFill>
              <a:schemeClr val="accent6">
                <a:lumMod val="75000"/>
                <a:alpha val="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745175" y="4853050"/>
              <a:ext cx="228600" cy="228600"/>
            </a:xfrm>
            <a:prstGeom prst="ellipse">
              <a:avLst/>
            </a:prstGeom>
            <a:solidFill>
              <a:schemeClr val="accent6">
                <a:lumMod val="75000"/>
                <a:alpha val="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743200" y="5703125"/>
              <a:ext cx="228600" cy="228600"/>
            </a:xfrm>
            <a:prstGeom prst="ellipse">
              <a:avLst/>
            </a:prstGeom>
            <a:solidFill>
              <a:schemeClr val="accent6">
                <a:lumMod val="75000"/>
                <a:alpha val="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1219200"/>
            <a:ext cx="471487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229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Visual Record Extraction</a:t>
            </a:r>
            <a:endParaRPr lang="en-US" dirty="0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Advantages</a:t>
            </a:r>
          </a:p>
          <a:p>
            <a:pPr marL="857250" lvl="1" indent="-457200">
              <a:buFont typeface="Arial" pitchFamily="34" charset="0"/>
              <a:buChar char="•"/>
            </a:pPr>
            <a:r>
              <a:rPr lang="en-US" dirty="0" smtClean="0"/>
              <a:t>More accurate than DOM-methods</a:t>
            </a:r>
          </a:p>
          <a:p>
            <a:pPr marL="857250" lvl="1" indent="-457200">
              <a:buFont typeface="Arial" pitchFamily="34" charset="0"/>
              <a:buChar char="•"/>
            </a:pPr>
            <a:r>
              <a:rPr lang="en-US" dirty="0"/>
              <a:t>Unsupervised</a:t>
            </a:r>
          </a:p>
          <a:p>
            <a:pPr lvl="2" indent="-342900"/>
            <a:r>
              <a:rPr lang="en-US" dirty="0"/>
              <a:t>Only needs one page at a time</a:t>
            </a:r>
          </a:p>
          <a:p>
            <a:pPr marL="857250" lvl="1" indent="-457200">
              <a:buFont typeface="Arial" pitchFamily="34" charset="0"/>
              <a:buChar char="•"/>
            </a:pPr>
            <a:r>
              <a:rPr lang="en-US" dirty="0"/>
              <a:t>Tag-agnostic </a:t>
            </a:r>
          </a:p>
          <a:p>
            <a:pPr lvl="2" indent="-342900"/>
            <a:r>
              <a:rPr lang="en-US" dirty="0"/>
              <a:t>Doesn’t matter what the </a:t>
            </a:r>
            <a:r>
              <a:rPr lang="en-US" i="1" dirty="0"/>
              <a:t>type </a:t>
            </a:r>
            <a:r>
              <a:rPr lang="en-US" dirty="0"/>
              <a:t>of the HTML tag is</a:t>
            </a:r>
          </a:p>
          <a:p>
            <a:pPr marL="400050" lvl="1" indent="0">
              <a:buNone/>
            </a:pPr>
            <a:endParaRPr lang="en-US" dirty="0"/>
          </a:p>
          <a:p>
            <a:r>
              <a:rPr lang="en-US" dirty="0"/>
              <a:t>Disadvantages</a:t>
            </a:r>
          </a:p>
          <a:p>
            <a:pPr marL="857250" lvl="1" indent="-457200">
              <a:buFont typeface="Arial" pitchFamily="34" charset="0"/>
              <a:buChar char="•"/>
            </a:pPr>
            <a:r>
              <a:rPr lang="en-US" dirty="0"/>
              <a:t>Precision and Recall varies</a:t>
            </a:r>
          </a:p>
          <a:p>
            <a:pPr lvl="2" indent="-342900"/>
            <a:r>
              <a:rPr lang="en-US" dirty="0"/>
              <a:t>Depends on the Web page and assumptions of the </a:t>
            </a:r>
            <a:r>
              <a:rPr lang="en-US" dirty="0" smtClean="0"/>
              <a:t>algorithm</a:t>
            </a:r>
          </a:p>
          <a:p>
            <a:pPr lvl="2" indent="-342900"/>
            <a:r>
              <a:rPr lang="en-US" dirty="0" smtClean="0"/>
              <a:t>Precision not as good as tag-gnostic methods</a:t>
            </a:r>
          </a:p>
          <a:p>
            <a:pPr lvl="2" indent="-342900"/>
            <a:r>
              <a:rPr lang="en-US" dirty="0" smtClean="0"/>
              <a:t>Recall not as good as wrappers</a:t>
            </a:r>
            <a:endParaRPr lang="en-US" dirty="0"/>
          </a:p>
          <a:p>
            <a:pPr marL="0" indent="0"/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21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Integrating Web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06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WebTables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2"/>
                </a:solidFill>
              </a:rPr>
              <a:t>Cafarella</a:t>
            </a:r>
            <a:r>
              <a:rPr lang="en-US" dirty="0" smtClean="0">
                <a:solidFill>
                  <a:schemeClr val="tx2"/>
                </a:solidFill>
              </a:rPr>
              <a:t> et al. ‘08 </a:t>
            </a:r>
            <a:r>
              <a:rPr lang="en-US" dirty="0" smtClean="0"/>
              <a:t>– The Relational Web </a:t>
            </a:r>
            <a:r>
              <a:rPr lang="en-US" dirty="0" err="1" smtClean="0">
                <a:solidFill>
                  <a:srgbClr val="D96709"/>
                </a:solidFill>
              </a:rPr>
              <a:t>WebTables</a:t>
            </a:r>
            <a:endParaRPr lang="en-US" dirty="0" smtClean="0">
              <a:solidFill>
                <a:srgbClr val="D96709"/>
              </a:solidFill>
            </a:endParaRPr>
          </a:p>
          <a:p>
            <a:pPr marL="857250" lvl="1" indent="-457200">
              <a:buFont typeface="Arial" pitchFamily="34" charset="0"/>
              <a:buChar char="•"/>
            </a:pPr>
            <a:r>
              <a:rPr lang="en-US" dirty="0" smtClean="0"/>
              <a:t>Exploring the Relational Web</a:t>
            </a:r>
          </a:p>
          <a:p>
            <a:pPr marL="857250" lvl="1" indent="-457200">
              <a:buFont typeface="Arial" pitchFamily="34" charset="0"/>
              <a:buChar char="•"/>
            </a:pPr>
            <a:endParaRPr lang="en-US" dirty="0"/>
          </a:p>
          <a:p>
            <a:pPr marL="857250" lvl="1" indent="-457200">
              <a:buFont typeface="Arial" pitchFamily="34" charset="0"/>
              <a:buChar char="•"/>
            </a:pPr>
            <a:endParaRPr lang="en-US" dirty="0" smtClean="0"/>
          </a:p>
          <a:p>
            <a:pPr eaLnBrk="1" hangingPunct="1"/>
            <a:r>
              <a:rPr lang="en-US" dirty="0"/>
              <a:t>In corpus of 14B raw tables, </a:t>
            </a:r>
            <a:r>
              <a:rPr lang="en-US" dirty="0" smtClean="0"/>
              <a:t>they estimate </a:t>
            </a:r>
            <a:r>
              <a:rPr lang="en-US" dirty="0"/>
              <a:t>154M are </a:t>
            </a:r>
            <a:r>
              <a:rPr lang="ja-JP" altLang="en-US" dirty="0"/>
              <a:t>“</a:t>
            </a:r>
            <a:r>
              <a:rPr lang="en-US" altLang="ja-JP" dirty="0"/>
              <a:t>good</a:t>
            </a:r>
            <a:r>
              <a:rPr lang="ja-JP" altLang="en-US" dirty="0"/>
              <a:t>”</a:t>
            </a:r>
            <a:r>
              <a:rPr lang="en-US" altLang="ja-JP" dirty="0"/>
              <a:t> relations</a:t>
            </a:r>
          </a:p>
          <a:p>
            <a:pPr lvl="1" eaLnBrk="1" hangingPunct="1"/>
            <a:r>
              <a:rPr lang="en-US" dirty="0"/>
              <a:t>Single-table databases; Schema = </a:t>
            </a:r>
            <a:r>
              <a:rPr lang="en-US" dirty="0" err="1"/>
              <a:t>attr</a:t>
            </a:r>
            <a:r>
              <a:rPr lang="en-US" dirty="0"/>
              <a:t> labels + types</a:t>
            </a:r>
          </a:p>
          <a:p>
            <a:pPr lvl="1" eaLnBrk="1" hangingPunct="1"/>
            <a:r>
              <a:rPr lang="en-US" dirty="0"/>
              <a:t>Largest corpus of databases &amp; schemas </a:t>
            </a:r>
            <a:r>
              <a:rPr lang="en-US" dirty="0" smtClean="0"/>
              <a:t>available</a:t>
            </a:r>
            <a:endParaRPr lang="en-US" dirty="0"/>
          </a:p>
          <a:p>
            <a:pPr lvl="1" eaLnBrk="1" hangingPunct="1">
              <a:buFontTx/>
              <a:buNone/>
            </a:pPr>
            <a:endParaRPr lang="en-US" sz="1800" dirty="0"/>
          </a:p>
          <a:p>
            <a:pPr eaLnBrk="1" hangingPunct="1"/>
            <a:r>
              <a:rPr lang="en-US" dirty="0"/>
              <a:t>The </a:t>
            </a:r>
            <a:r>
              <a:rPr lang="en-US" dirty="0" err="1" smtClean="0"/>
              <a:t>WebTables</a:t>
            </a:r>
            <a:r>
              <a:rPr lang="en-US" dirty="0" smtClean="0"/>
              <a:t> </a:t>
            </a:r>
            <a:r>
              <a:rPr lang="en-US" dirty="0"/>
              <a:t>system:</a:t>
            </a:r>
          </a:p>
          <a:p>
            <a:pPr lvl="1" eaLnBrk="1" hangingPunct="1"/>
            <a:r>
              <a:rPr lang="en-US" dirty="0"/>
              <a:t>Recovers good relations from crawl and enables search</a:t>
            </a:r>
          </a:p>
          <a:p>
            <a:pPr lvl="1" eaLnBrk="1" hangingPunct="1"/>
            <a:r>
              <a:rPr lang="en-US" dirty="0"/>
              <a:t>Builds novel apps on the recovered data</a:t>
            </a:r>
          </a:p>
          <a:p>
            <a:pPr marL="0" indent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2131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D96709"/>
                </a:solidFill>
              </a:rPr>
              <a:t>Preliminaries</a:t>
            </a:r>
          </a:p>
          <a:p>
            <a:r>
              <a:rPr lang="en-US" dirty="0" smtClean="0"/>
              <a:t>Information Extraction</a:t>
            </a:r>
          </a:p>
          <a:p>
            <a:r>
              <a:rPr lang="en-US" dirty="0"/>
              <a:t>Break </a:t>
            </a:r>
            <a:r>
              <a:rPr lang="en-US" dirty="0" smtClean="0"/>
              <a:t>(30 </a:t>
            </a:r>
            <a:r>
              <a:rPr lang="en-US" dirty="0"/>
              <a:t>min</a:t>
            </a:r>
            <a:r>
              <a:rPr lang="en-US" dirty="0" smtClean="0"/>
              <a:t>)</a:t>
            </a:r>
          </a:p>
          <a:p>
            <a:r>
              <a:rPr lang="en-US" dirty="0" smtClean="0"/>
              <a:t>Information Integration</a:t>
            </a:r>
          </a:p>
          <a:p>
            <a:r>
              <a:rPr lang="en-US" dirty="0" smtClean="0"/>
              <a:t>Web Information Networks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19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sample-webpage-with-tab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0"/>
            <a:ext cx="632460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>
            <a:cxnSpLocks noChangeShapeType="1"/>
          </p:cNvCxnSpPr>
          <p:nvPr/>
        </p:nvCxnSpPr>
        <p:spPr bwMode="auto">
          <a:xfrm>
            <a:off x="1219200" y="1524000"/>
            <a:ext cx="1676400" cy="12954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4800" y="106680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dirty="0"/>
              <a:t>Bad table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WebTables</a:t>
            </a:r>
            <a:endParaRPr lang="en-US" dirty="0"/>
          </a:p>
        </p:txBody>
      </p:sp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>
            <a:off x="914400" y="2819400"/>
            <a:ext cx="1676400" cy="12954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0" y="2362200"/>
            <a:ext cx="1905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dirty="0" smtClean="0"/>
              <a:t>Good table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893632" y="6556982"/>
            <a:ext cx="22249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Slide courtesy </a:t>
            </a:r>
            <a:r>
              <a:rPr lang="en-US" sz="1200" dirty="0" err="1" smtClean="0"/>
              <a:t>Cafarella</a:t>
            </a:r>
            <a:r>
              <a:rPr lang="en-US" sz="1200" dirty="0" smtClean="0"/>
              <a:t> &amp; Halevy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0898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Some Challenges</a:t>
            </a:r>
          </a:p>
        </p:txBody>
      </p:sp>
      <p:sp>
        <p:nvSpPr>
          <p:cNvPr id="3686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 is semi-structured:</a:t>
            </a:r>
          </a:p>
          <a:p>
            <a:pPr lvl="1"/>
            <a:r>
              <a:rPr lang="en-US" dirty="0" smtClean="0"/>
              <a:t>No schema</a:t>
            </a:r>
          </a:p>
          <a:p>
            <a:pPr lvl="1"/>
            <a:r>
              <a:rPr lang="en-US" dirty="0" smtClean="0"/>
              <a:t>Columns do not have uniform type</a:t>
            </a:r>
          </a:p>
          <a:p>
            <a:pPr lvl="1"/>
            <a:r>
              <a:rPr lang="en-US" dirty="0" smtClean="0"/>
              <a:t>Quality varies a lot</a:t>
            </a:r>
          </a:p>
          <a:p>
            <a:pPr lvl="1"/>
            <a:r>
              <a:rPr lang="en-US" dirty="0" smtClean="0"/>
              <a:t>Finding real tables is hard, as is extraction</a:t>
            </a:r>
          </a:p>
          <a:p>
            <a:r>
              <a:rPr lang="en-US" dirty="0" smtClean="0"/>
              <a:t>Data is about </a:t>
            </a:r>
            <a:r>
              <a:rPr lang="en-US" i="1" dirty="0" smtClean="0"/>
              <a:t>everything</a:t>
            </a:r>
            <a:r>
              <a:rPr lang="en-US" dirty="0" smtClean="0"/>
              <a:t>. </a:t>
            </a:r>
          </a:p>
          <a:p>
            <a:pPr lvl="1"/>
            <a:r>
              <a:rPr lang="en-US" dirty="0" smtClean="0"/>
              <a:t>You can’t build a schema over everything</a:t>
            </a:r>
          </a:p>
        </p:txBody>
      </p:sp>
    </p:spTree>
    <p:extLst>
      <p:ext uri="{BB962C8B-B14F-4D97-AF65-F5344CB8AC3E}">
        <p14:creationId xmlns:p14="http://schemas.microsoft.com/office/powerpoint/2010/main" val="154123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Picture 4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7"/>
          <a:stretch>
            <a:fillRect/>
          </a:stretch>
        </p:blipFill>
        <p:spPr bwMode="auto">
          <a:xfrm>
            <a:off x="939800" y="2428875"/>
            <a:ext cx="726440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Vertical Tables</a:t>
            </a:r>
          </a:p>
        </p:txBody>
      </p:sp>
      <p:sp>
        <p:nvSpPr>
          <p:cNvPr id="6" name="Rectangle 5"/>
          <p:cNvSpPr/>
          <p:nvPr/>
        </p:nvSpPr>
        <p:spPr>
          <a:xfrm>
            <a:off x="6893632" y="6556982"/>
            <a:ext cx="22249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Slide courtesy </a:t>
            </a:r>
            <a:r>
              <a:rPr lang="en-US" sz="1200" dirty="0" err="1" smtClean="0"/>
              <a:t>Cafarella</a:t>
            </a:r>
            <a:r>
              <a:rPr lang="en-US" sz="1200" dirty="0" smtClean="0"/>
              <a:t> &amp; Halevy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0888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 descr="Picture 4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6740394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Winners of the Boston Marathon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00803" y="6556982"/>
            <a:ext cx="25431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Slide adapted from </a:t>
            </a:r>
            <a:r>
              <a:rPr lang="en-US" sz="1200" dirty="0" err="1" smtClean="0"/>
              <a:t>Cafarella</a:t>
            </a:r>
            <a:r>
              <a:rPr lang="en-US" sz="1200" dirty="0" smtClean="0"/>
              <a:t> &amp; Halevy</a:t>
            </a:r>
            <a:endParaRPr lang="en-US" sz="1200" dirty="0"/>
          </a:p>
        </p:txBody>
      </p:sp>
      <p:sp>
        <p:nvSpPr>
          <p:cNvPr id="4" name="Rectangle 3"/>
          <p:cNvSpPr/>
          <p:nvPr/>
        </p:nvSpPr>
        <p:spPr>
          <a:xfrm>
            <a:off x="4419600" y="9144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…but that information is</a:t>
            </a:r>
            <a:r>
              <a:rPr lang="en-US" altLang="ja-JP" dirty="0" smtClean="0"/>
              <a:t> </a:t>
            </a:r>
            <a:r>
              <a:rPr lang="en-US" altLang="ja-JP" dirty="0"/>
              <a:t>nowhere in the </a:t>
            </a:r>
            <a:r>
              <a:rPr lang="en-US" altLang="ja-JP" dirty="0" smtClean="0"/>
              <a:t>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97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Picture 5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295400"/>
            <a:ext cx="39624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Much better, but schema extraction is </a:t>
            </a:r>
            <a:r>
              <a:rPr lang="en-US" dirty="0" smtClean="0"/>
              <a:t>needed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893632" y="6556982"/>
            <a:ext cx="22249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Slide courtesy </a:t>
            </a:r>
            <a:r>
              <a:rPr lang="en-US" sz="1200" dirty="0" err="1" smtClean="0"/>
              <a:t>Cafarella</a:t>
            </a:r>
            <a:r>
              <a:rPr lang="en-US" sz="1200" dirty="0" smtClean="0"/>
              <a:t> &amp; Halevy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0858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Picture 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46150"/>
            <a:ext cx="7720013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Schema Ok, but context is subtle </a:t>
            </a:r>
            <a:r>
              <a:rPr lang="en-US" dirty="0" smtClean="0"/>
              <a:t>(</a:t>
            </a:r>
            <a:r>
              <a:rPr lang="en-US" dirty="0"/>
              <a:t>year = 2006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893632" y="6556982"/>
            <a:ext cx="22249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Slide courtesy </a:t>
            </a:r>
            <a:r>
              <a:rPr lang="en-US" sz="1200" dirty="0" err="1" smtClean="0"/>
              <a:t>Cafarella</a:t>
            </a:r>
            <a:r>
              <a:rPr lang="en-US" sz="1200" dirty="0" smtClean="0"/>
              <a:t> &amp; Halevy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9955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Population Table #2</a:t>
            </a:r>
          </a:p>
        </p:txBody>
      </p:sp>
      <p:pic>
        <p:nvPicPr>
          <p:cNvPr id="44034" name="Picture 4" descr="Screen shot 2011-05-11 at 12.55.5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5500"/>
            <a:ext cx="9144000" cy="264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893632" y="6556982"/>
            <a:ext cx="22249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Slide courtesy </a:t>
            </a:r>
            <a:r>
              <a:rPr lang="en-US" sz="1200" dirty="0" err="1" smtClean="0"/>
              <a:t>Cafarella</a:t>
            </a:r>
            <a:r>
              <a:rPr lang="en-US" sz="1200" dirty="0" smtClean="0"/>
              <a:t> &amp; Halevy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4338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Asian Population Table</a:t>
            </a:r>
          </a:p>
        </p:txBody>
      </p:sp>
      <p:pic>
        <p:nvPicPr>
          <p:cNvPr id="45058" name="Picture 2" descr="Screen shot 2011-05-11 at 12.59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8382000" cy="5187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893632" y="6556982"/>
            <a:ext cx="22249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Slide courtesy </a:t>
            </a:r>
            <a:r>
              <a:rPr lang="en-US" sz="1200" dirty="0" err="1" smtClean="0"/>
              <a:t>Cafarella</a:t>
            </a:r>
            <a:r>
              <a:rPr lang="en-US" sz="1200" dirty="0" smtClean="0"/>
              <a:t> &amp; Halevy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245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WebTables</a:t>
            </a:r>
            <a:r>
              <a:rPr lang="en-US" dirty="0" smtClean="0"/>
              <a:t>: Exploring the Relational Web</a:t>
            </a:r>
          </a:p>
        </p:txBody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corpus of 14B raw tables, </a:t>
            </a:r>
            <a:r>
              <a:rPr lang="en-US" dirty="0" err="1" smtClean="0"/>
              <a:t>Cafarella</a:t>
            </a:r>
            <a:r>
              <a:rPr lang="en-US" dirty="0" smtClean="0"/>
              <a:t> et al estimate 154M are </a:t>
            </a:r>
            <a:r>
              <a:rPr lang="ja-JP" altLang="en-US" dirty="0" smtClean="0"/>
              <a:t>“</a:t>
            </a:r>
            <a:r>
              <a:rPr lang="en-US" altLang="ja-JP" dirty="0" smtClean="0"/>
              <a:t>good</a:t>
            </a:r>
            <a:r>
              <a:rPr lang="ja-JP" altLang="en-US" dirty="0" smtClean="0"/>
              <a:t>”</a:t>
            </a:r>
            <a:r>
              <a:rPr lang="en-US" altLang="ja-JP" dirty="0" smtClean="0"/>
              <a:t> relations</a:t>
            </a:r>
          </a:p>
          <a:p>
            <a:pPr lvl="1"/>
            <a:r>
              <a:rPr lang="en-US" dirty="0" smtClean="0"/>
              <a:t>Single-table databases; Schema = </a:t>
            </a:r>
            <a:r>
              <a:rPr lang="en-US" dirty="0" err="1" smtClean="0"/>
              <a:t>attr</a:t>
            </a:r>
            <a:r>
              <a:rPr lang="en-US" dirty="0" smtClean="0"/>
              <a:t> labels + types</a:t>
            </a:r>
          </a:p>
          <a:p>
            <a:pPr lvl="1"/>
            <a:r>
              <a:rPr lang="en-US" dirty="0" smtClean="0"/>
              <a:t>Largest database ever!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 err="1" smtClean="0"/>
              <a:t>Webtables</a:t>
            </a:r>
            <a:r>
              <a:rPr lang="en-US" dirty="0" smtClean="0"/>
              <a:t> system:</a:t>
            </a:r>
          </a:p>
          <a:p>
            <a:pPr lvl="1"/>
            <a:r>
              <a:rPr lang="en-US" dirty="0" smtClean="0"/>
              <a:t>Recovers good relations from crawl and enables search</a:t>
            </a:r>
          </a:p>
          <a:p>
            <a:pPr lvl="1"/>
            <a:r>
              <a:rPr lang="en-US" dirty="0" smtClean="0"/>
              <a:t>Builds novel apps on the recovered data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6764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WebTables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4800" y="1462088"/>
            <a:ext cx="731838" cy="9001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7200" y="1614488"/>
            <a:ext cx="731838" cy="9001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609600" y="1766888"/>
            <a:ext cx="731838" cy="9001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184400" y="1295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336800" y="1295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2489200" y="1295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2641600" y="1295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2946400" y="1295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3403600" y="1295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3098800" y="1295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3403600" y="14478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3403600" y="16002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3403600" y="17526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3403600" y="19050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3403600" y="22098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3403600" y="25146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3403600" y="26670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1" name="Rectangle 21"/>
          <p:cNvSpPr>
            <a:spLocks noChangeArrowheads="1"/>
          </p:cNvSpPr>
          <p:nvPr/>
        </p:nvSpPr>
        <p:spPr bwMode="auto">
          <a:xfrm>
            <a:off x="3403600" y="2819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2" name="Rectangle 22"/>
          <p:cNvSpPr>
            <a:spLocks noChangeArrowheads="1"/>
          </p:cNvSpPr>
          <p:nvPr/>
        </p:nvSpPr>
        <p:spPr bwMode="auto">
          <a:xfrm>
            <a:off x="3251200" y="2819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3" name="Rectangle 23"/>
          <p:cNvSpPr>
            <a:spLocks noChangeArrowheads="1"/>
          </p:cNvSpPr>
          <p:nvPr/>
        </p:nvSpPr>
        <p:spPr bwMode="auto">
          <a:xfrm>
            <a:off x="3251200" y="26670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4" name="Rectangle 24"/>
          <p:cNvSpPr>
            <a:spLocks noChangeArrowheads="1"/>
          </p:cNvSpPr>
          <p:nvPr/>
        </p:nvSpPr>
        <p:spPr bwMode="auto">
          <a:xfrm>
            <a:off x="3251200" y="25146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5" name="Rectangle 25"/>
          <p:cNvSpPr>
            <a:spLocks noChangeArrowheads="1"/>
          </p:cNvSpPr>
          <p:nvPr/>
        </p:nvSpPr>
        <p:spPr bwMode="auto">
          <a:xfrm>
            <a:off x="2946400" y="14478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" name="Rectangle 26"/>
          <p:cNvSpPr>
            <a:spLocks noChangeArrowheads="1"/>
          </p:cNvSpPr>
          <p:nvPr/>
        </p:nvSpPr>
        <p:spPr bwMode="auto">
          <a:xfrm>
            <a:off x="2489200" y="14478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" name="Rectangle 27"/>
          <p:cNvSpPr>
            <a:spLocks noChangeArrowheads="1"/>
          </p:cNvSpPr>
          <p:nvPr/>
        </p:nvSpPr>
        <p:spPr bwMode="auto">
          <a:xfrm>
            <a:off x="2336800" y="14478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" name="Rectangle 28"/>
          <p:cNvSpPr>
            <a:spLocks noChangeArrowheads="1"/>
          </p:cNvSpPr>
          <p:nvPr/>
        </p:nvSpPr>
        <p:spPr bwMode="auto">
          <a:xfrm>
            <a:off x="2184400" y="14478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9" name="Rectangle 29"/>
          <p:cNvSpPr>
            <a:spLocks noChangeArrowheads="1"/>
          </p:cNvSpPr>
          <p:nvPr/>
        </p:nvSpPr>
        <p:spPr bwMode="auto">
          <a:xfrm>
            <a:off x="2336800" y="16002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0" name="Rectangle 30"/>
          <p:cNvSpPr>
            <a:spLocks noChangeArrowheads="1"/>
          </p:cNvSpPr>
          <p:nvPr/>
        </p:nvSpPr>
        <p:spPr bwMode="auto">
          <a:xfrm>
            <a:off x="2641600" y="16002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" name="Rectangle 31"/>
          <p:cNvSpPr>
            <a:spLocks noChangeArrowheads="1"/>
          </p:cNvSpPr>
          <p:nvPr/>
        </p:nvSpPr>
        <p:spPr bwMode="auto">
          <a:xfrm>
            <a:off x="2794000" y="16002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" name="Rectangle 32"/>
          <p:cNvSpPr>
            <a:spLocks noChangeArrowheads="1"/>
          </p:cNvSpPr>
          <p:nvPr/>
        </p:nvSpPr>
        <p:spPr bwMode="auto">
          <a:xfrm>
            <a:off x="2946400" y="16002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" name="Rectangle 33"/>
          <p:cNvSpPr>
            <a:spLocks noChangeArrowheads="1"/>
          </p:cNvSpPr>
          <p:nvPr/>
        </p:nvSpPr>
        <p:spPr bwMode="auto">
          <a:xfrm>
            <a:off x="3098800" y="16002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4" name="Rectangle 34"/>
          <p:cNvSpPr>
            <a:spLocks noChangeArrowheads="1"/>
          </p:cNvSpPr>
          <p:nvPr/>
        </p:nvSpPr>
        <p:spPr bwMode="auto">
          <a:xfrm>
            <a:off x="2184400" y="19050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5" name="Rectangle 35"/>
          <p:cNvSpPr>
            <a:spLocks noChangeArrowheads="1"/>
          </p:cNvSpPr>
          <p:nvPr/>
        </p:nvSpPr>
        <p:spPr bwMode="auto">
          <a:xfrm>
            <a:off x="2184400" y="22098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6" name="Rectangle 36"/>
          <p:cNvSpPr>
            <a:spLocks noChangeArrowheads="1"/>
          </p:cNvSpPr>
          <p:nvPr/>
        </p:nvSpPr>
        <p:spPr bwMode="auto">
          <a:xfrm>
            <a:off x="2336800" y="22098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7" name="Rectangle 37"/>
          <p:cNvSpPr>
            <a:spLocks noChangeArrowheads="1"/>
          </p:cNvSpPr>
          <p:nvPr/>
        </p:nvSpPr>
        <p:spPr bwMode="auto">
          <a:xfrm>
            <a:off x="2184400" y="23622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8" name="Rectangle 38"/>
          <p:cNvSpPr>
            <a:spLocks noChangeArrowheads="1"/>
          </p:cNvSpPr>
          <p:nvPr/>
        </p:nvSpPr>
        <p:spPr bwMode="auto">
          <a:xfrm>
            <a:off x="2336800" y="23622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9" name="Rectangle 39"/>
          <p:cNvSpPr>
            <a:spLocks noChangeArrowheads="1"/>
          </p:cNvSpPr>
          <p:nvPr/>
        </p:nvSpPr>
        <p:spPr bwMode="auto">
          <a:xfrm>
            <a:off x="2489200" y="23622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0" name="Rectangle 40"/>
          <p:cNvSpPr>
            <a:spLocks noChangeArrowheads="1"/>
          </p:cNvSpPr>
          <p:nvPr/>
        </p:nvSpPr>
        <p:spPr bwMode="auto">
          <a:xfrm>
            <a:off x="3251200" y="22098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" name="Rectangle 41"/>
          <p:cNvSpPr>
            <a:spLocks noChangeArrowheads="1"/>
          </p:cNvSpPr>
          <p:nvPr/>
        </p:nvSpPr>
        <p:spPr bwMode="auto">
          <a:xfrm>
            <a:off x="3098800" y="22098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" name="Rectangle 42"/>
          <p:cNvSpPr>
            <a:spLocks noChangeArrowheads="1"/>
          </p:cNvSpPr>
          <p:nvPr/>
        </p:nvSpPr>
        <p:spPr bwMode="auto">
          <a:xfrm>
            <a:off x="2717800" y="2057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3" name="Rectangle 43"/>
          <p:cNvSpPr>
            <a:spLocks noChangeArrowheads="1"/>
          </p:cNvSpPr>
          <p:nvPr/>
        </p:nvSpPr>
        <p:spPr bwMode="auto">
          <a:xfrm>
            <a:off x="2184400" y="26670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4" name="Rectangle 44"/>
          <p:cNvSpPr>
            <a:spLocks noChangeArrowheads="1"/>
          </p:cNvSpPr>
          <p:nvPr/>
        </p:nvSpPr>
        <p:spPr bwMode="auto">
          <a:xfrm>
            <a:off x="2336800" y="26670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5" name="Rectangle 45"/>
          <p:cNvSpPr>
            <a:spLocks noChangeArrowheads="1"/>
          </p:cNvSpPr>
          <p:nvPr/>
        </p:nvSpPr>
        <p:spPr bwMode="auto">
          <a:xfrm>
            <a:off x="2489200" y="26670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6" name="Rectangle 46"/>
          <p:cNvSpPr>
            <a:spLocks noChangeArrowheads="1"/>
          </p:cNvSpPr>
          <p:nvPr/>
        </p:nvSpPr>
        <p:spPr bwMode="auto">
          <a:xfrm>
            <a:off x="2641600" y="26670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7" name="Rectangle 47"/>
          <p:cNvSpPr>
            <a:spLocks noChangeArrowheads="1"/>
          </p:cNvSpPr>
          <p:nvPr/>
        </p:nvSpPr>
        <p:spPr bwMode="auto">
          <a:xfrm>
            <a:off x="2794000" y="26670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8" name="Rectangle 48"/>
          <p:cNvSpPr>
            <a:spLocks noChangeArrowheads="1"/>
          </p:cNvSpPr>
          <p:nvPr/>
        </p:nvSpPr>
        <p:spPr bwMode="auto">
          <a:xfrm>
            <a:off x="2641600" y="2819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9" name="Rectangle 49"/>
          <p:cNvSpPr>
            <a:spLocks noChangeArrowheads="1"/>
          </p:cNvSpPr>
          <p:nvPr/>
        </p:nvSpPr>
        <p:spPr bwMode="auto">
          <a:xfrm>
            <a:off x="2336800" y="2819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0" name="Text Box 50"/>
          <p:cNvSpPr txBox="1">
            <a:spLocks noChangeArrowheads="1"/>
          </p:cNvSpPr>
          <p:nvPr/>
        </p:nvSpPr>
        <p:spPr bwMode="auto">
          <a:xfrm>
            <a:off x="2154238" y="3092450"/>
            <a:ext cx="17907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r>
              <a:rPr lang="en-US" sz="1600">
                <a:latin typeface="Tahoma" charset="0"/>
              </a:rPr>
              <a:t>Raw HTML Tables</a:t>
            </a:r>
          </a:p>
        </p:txBody>
      </p:sp>
      <p:sp>
        <p:nvSpPr>
          <p:cNvPr id="51" name="Rectangle 51"/>
          <p:cNvSpPr>
            <a:spLocks noChangeArrowheads="1"/>
          </p:cNvSpPr>
          <p:nvPr/>
        </p:nvSpPr>
        <p:spPr bwMode="auto">
          <a:xfrm>
            <a:off x="4371975" y="1295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2" name="Text Box 52"/>
          <p:cNvSpPr txBox="1">
            <a:spLocks noChangeArrowheads="1"/>
          </p:cNvSpPr>
          <p:nvPr/>
        </p:nvSpPr>
        <p:spPr bwMode="auto">
          <a:xfrm>
            <a:off x="4038600" y="3092450"/>
            <a:ext cx="20002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r>
              <a:rPr lang="en-US" sz="1600">
                <a:latin typeface="Tahoma" charset="0"/>
              </a:rPr>
              <a:t>Recovered Relations</a:t>
            </a:r>
          </a:p>
        </p:txBody>
      </p:sp>
      <p:sp>
        <p:nvSpPr>
          <p:cNvPr id="53" name="Rectangle 53"/>
          <p:cNvSpPr>
            <a:spLocks noChangeArrowheads="1"/>
          </p:cNvSpPr>
          <p:nvPr/>
        </p:nvSpPr>
        <p:spPr bwMode="auto">
          <a:xfrm>
            <a:off x="4524375" y="1295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4" name="Rectangle 54"/>
          <p:cNvSpPr>
            <a:spLocks noChangeArrowheads="1"/>
          </p:cNvSpPr>
          <p:nvPr/>
        </p:nvSpPr>
        <p:spPr bwMode="auto">
          <a:xfrm>
            <a:off x="4676775" y="1295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5" name="Rectangle 55"/>
          <p:cNvSpPr>
            <a:spLocks noChangeArrowheads="1"/>
          </p:cNvSpPr>
          <p:nvPr/>
        </p:nvSpPr>
        <p:spPr bwMode="auto">
          <a:xfrm>
            <a:off x="4376738" y="14478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6" name="Rectangle 56"/>
          <p:cNvSpPr>
            <a:spLocks noChangeArrowheads="1"/>
          </p:cNvSpPr>
          <p:nvPr/>
        </p:nvSpPr>
        <p:spPr bwMode="auto">
          <a:xfrm>
            <a:off x="4529138" y="14478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7" name="Rectangle 57"/>
          <p:cNvSpPr>
            <a:spLocks noChangeArrowheads="1"/>
          </p:cNvSpPr>
          <p:nvPr/>
        </p:nvSpPr>
        <p:spPr bwMode="auto">
          <a:xfrm>
            <a:off x="4681538" y="14478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8" name="Rectangle 58"/>
          <p:cNvSpPr>
            <a:spLocks noChangeArrowheads="1"/>
          </p:cNvSpPr>
          <p:nvPr/>
        </p:nvSpPr>
        <p:spPr bwMode="auto">
          <a:xfrm>
            <a:off x="4833938" y="14478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9" name="Rectangle 59"/>
          <p:cNvSpPr>
            <a:spLocks noChangeArrowheads="1"/>
          </p:cNvSpPr>
          <p:nvPr/>
        </p:nvSpPr>
        <p:spPr bwMode="auto">
          <a:xfrm>
            <a:off x="4986338" y="14478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0" name="Rectangle 60"/>
          <p:cNvSpPr>
            <a:spLocks noChangeArrowheads="1"/>
          </p:cNvSpPr>
          <p:nvPr/>
        </p:nvSpPr>
        <p:spPr bwMode="auto">
          <a:xfrm>
            <a:off x="4376738" y="16002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1" name="Rectangle 61"/>
          <p:cNvSpPr>
            <a:spLocks noChangeArrowheads="1"/>
          </p:cNvSpPr>
          <p:nvPr/>
        </p:nvSpPr>
        <p:spPr bwMode="auto">
          <a:xfrm>
            <a:off x="4529138" y="16002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2" name="Rectangle 62"/>
          <p:cNvSpPr>
            <a:spLocks noChangeArrowheads="1"/>
          </p:cNvSpPr>
          <p:nvPr/>
        </p:nvSpPr>
        <p:spPr bwMode="auto">
          <a:xfrm>
            <a:off x="4681538" y="16002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3" name="Rectangle 63"/>
          <p:cNvSpPr>
            <a:spLocks noChangeArrowheads="1"/>
          </p:cNvSpPr>
          <p:nvPr/>
        </p:nvSpPr>
        <p:spPr bwMode="auto">
          <a:xfrm>
            <a:off x="4833938" y="16002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4" name="Rectangle 64"/>
          <p:cNvSpPr>
            <a:spLocks noChangeArrowheads="1"/>
          </p:cNvSpPr>
          <p:nvPr/>
        </p:nvSpPr>
        <p:spPr bwMode="auto">
          <a:xfrm>
            <a:off x="4986338" y="16002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5" name="Rectangle 65"/>
          <p:cNvSpPr>
            <a:spLocks noChangeArrowheads="1"/>
          </p:cNvSpPr>
          <p:nvPr/>
        </p:nvSpPr>
        <p:spPr bwMode="auto">
          <a:xfrm>
            <a:off x="4986338" y="1295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6" name="Rectangle 66"/>
          <p:cNvSpPr>
            <a:spLocks noChangeArrowheads="1"/>
          </p:cNvSpPr>
          <p:nvPr/>
        </p:nvSpPr>
        <p:spPr bwMode="auto">
          <a:xfrm>
            <a:off x="4833938" y="1295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7" name="Rectangle 67"/>
          <p:cNvSpPr>
            <a:spLocks noChangeArrowheads="1"/>
          </p:cNvSpPr>
          <p:nvPr/>
        </p:nvSpPr>
        <p:spPr bwMode="auto">
          <a:xfrm>
            <a:off x="4376738" y="19050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8" name="Rectangle 68"/>
          <p:cNvSpPr>
            <a:spLocks noChangeArrowheads="1"/>
          </p:cNvSpPr>
          <p:nvPr/>
        </p:nvSpPr>
        <p:spPr bwMode="auto">
          <a:xfrm>
            <a:off x="4529138" y="19050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9" name="Rectangle 69"/>
          <p:cNvSpPr>
            <a:spLocks noChangeArrowheads="1"/>
          </p:cNvSpPr>
          <p:nvPr/>
        </p:nvSpPr>
        <p:spPr bwMode="auto">
          <a:xfrm>
            <a:off x="4681538" y="19050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0" name="Rectangle 70"/>
          <p:cNvSpPr>
            <a:spLocks noChangeArrowheads="1"/>
          </p:cNvSpPr>
          <p:nvPr/>
        </p:nvSpPr>
        <p:spPr bwMode="auto">
          <a:xfrm>
            <a:off x="4833938" y="19050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" name="Rectangle 71"/>
          <p:cNvSpPr>
            <a:spLocks noChangeArrowheads="1"/>
          </p:cNvSpPr>
          <p:nvPr/>
        </p:nvSpPr>
        <p:spPr bwMode="auto">
          <a:xfrm>
            <a:off x="4833938" y="2057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2" name="Rectangle 72"/>
          <p:cNvSpPr>
            <a:spLocks noChangeArrowheads="1"/>
          </p:cNvSpPr>
          <p:nvPr/>
        </p:nvSpPr>
        <p:spPr bwMode="auto">
          <a:xfrm>
            <a:off x="4681538" y="2057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3" name="Rectangle 73"/>
          <p:cNvSpPr>
            <a:spLocks noChangeArrowheads="1"/>
          </p:cNvSpPr>
          <p:nvPr/>
        </p:nvSpPr>
        <p:spPr bwMode="auto">
          <a:xfrm>
            <a:off x="4529138" y="2057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4" name="Rectangle 74"/>
          <p:cNvSpPr>
            <a:spLocks noChangeArrowheads="1"/>
          </p:cNvSpPr>
          <p:nvPr/>
        </p:nvSpPr>
        <p:spPr bwMode="auto">
          <a:xfrm>
            <a:off x="4376738" y="2057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5" name="Rectangle 75"/>
          <p:cNvSpPr>
            <a:spLocks noChangeArrowheads="1"/>
          </p:cNvSpPr>
          <p:nvPr/>
        </p:nvSpPr>
        <p:spPr bwMode="auto">
          <a:xfrm>
            <a:off x="4376738" y="23622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6" name="Rectangle 76"/>
          <p:cNvSpPr>
            <a:spLocks noChangeArrowheads="1"/>
          </p:cNvSpPr>
          <p:nvPr/>
        </p:nvSpPr>
        <p:spPr bwMode="auto">
          <a:xfrm>
            <a:off x="4376738" y="25146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7" name="Rectangle 77"/>
          <p:cNvSpPr>
            <a:spLocks noChangeArrowheads="1"/>
          </p:cNvSpPr>
          <p:nvPr/>
        </p:nvSpPr>
        <p:spPr bwMode="auto">
          <a:xfrm>
            <a:off x="4376738" y="26670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8" name="Rectangle 78"/>
          <p:cNvSpPr>
            <a:spLocks noChangeArrowheads="1"/>
          </p:cNvSpPr>
          <p:nvPr/>
        </p:nvSpPr>
        <p:spPr bwMode="auto">
          <a:xfrm>
            <a:off x="4376738" y="2819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9" name="Rectangle 79"/>
          <p:cNvSpPr>
            <a:spLocks noChangeArrowheads="1"/>
          </p:cNvSpPr>
          <p:nvPr/>
        </p:nvSpPr>
        <p:spPr bwMode="auto">
          <a:xfrm>
            <a:off x="4529138" y="23622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0" name="Rectangle 80"/>
          <p:cNvSpPr>
            <a:spLocks noChangeArrowheads="1"/>
          </p:cNvSpPr>
          <p:nvPr/>
        </p:nvSpPr>
        <p:spPr bwMode="auto">
          <a:xfrm>
            <a:off x="4681538" y="23622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1" name="Rectangle 81"/>
          <p:cNvSpPr>
            <a:spLocks noChangeArrowheads="1"/>
          </p:cNvSpPr>
          <p:nvPr/>
        </p:nvSpPr>
        <p:spPr bwMode="auto">
          <a:xfrm>
            <a:off x="4833938" y="23622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2" name="Rectangle 82"/>
          <p:cNvSpPr>
            <a:spLocks noChangeArrowheads="1"/>
          </p:cNvSpPr>
          <p:nvPr/>
        </p:nvSpPr>
        <p:spPr bwMode="auto">
          <a:xfrm>
            <a:off x="4986338" y="23622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3" name="Rectangle 83"/>
          <p:cNvSpPr>
            <a:spLocks noChangeArrowheads="1"/>
          </p:cNvSpPr>
          <p:nvPr/>
        </p:nvSpPr>
        <p:spPr bwMode="auto">
          <a:xfrm>
            <a:off x="5138738" y="23622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4" name="Rectangle 84"/>
          <p:cNvSpPr>
            <a:spLocks noChangeArrowheads="1"/>
          </p:cNvSpPr>
          <p:nvPr/>
        </p:nvSpPr>
        <p:spPr bwMode="auto">
          <a:xfrm>
            <a:off x="5138738" y="25146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5" name="Rectangle 85"/>
          <p:cNvSpPr>
            <a:spLocks noChangeArrowheads="1"/>
          </p:cNvSpPr>
          <p:nvPr/>
        </p:nvSpPr>
        <p:spPr bwMode="auto">
          <a:xfrm>
            <a:off x="5138738" y="26670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6" name="Rectangle 86"/>
          <p:cNvSpPr>
            <a:spLocks noChangeArrowheads="1"/>
          </p:cNvSpPr>
          <p:nvPr/>
        </p:nvSpPr>
        <p:spPr bwMode="auto">
          <a:xfrm>
            <a:off x="5138738" y="2819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7" name="Rectangle 87"/>
          <p:cNvSpPr>
            <a:spLocks noChangeArrowheads="1"/>
          </p:cNvSpPr>
          <p:nvPr/>
        </p:nvSpPr>
        <p:spPr bwMode="auto">
          <a:xfrm>
            <a:off x="4986338" y="2819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8" name="Rectangle 88"/>
          <p:cNvSpPr>
            <a:spLocks noChangeArrowheads="1"/>
          </p:cNvSpPr>
          <p:nvPr/>
        </p:nvSpPr>
        <p:spPr bwMode="auto">
          <a:xfrm>
            <a:off x="4833938" y="2819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9" name="Rectangle 89"/>
          <p:cNvSpPr>
            <a:spLocks noChangeArrowheads="1"/>
          </p:cNvSpPr>
          <p:nvPr/>
        </p:nvSpPr>
        <p:spPr bwMode="auto">
          <a:xfrm>
            <a:off x="4681538" y="2819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0" name="Rectangle 90"/>
          <p:cNvSpPr>
            <a:spLocks noChangeArrowheads="1"/>
          </p:cNvSpPr>
          <p:nvPr/>
        </p:nvSpPr>
        <p:spPr bwMode="auto">
          <a:xfrm>
            <a:off x="4529138" y="2819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1" name="Rectangle 91"/>
          <p:cNvSpPr>
            <a:spLocks noChangeArrowheads="1"/>
          </p:cNvSpPr>
          <p:nvPr/>
        </p:nvSpPr>
        <p:spPr bwMode="auto">
          <a:xfrm>
            <a:off x="4681538" y="26670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2" name="Rectangle 92"/>
          <p:cNvSpPr>
            <a:spLocks noChangeArrowheads="1"/>
          </p:cNvSpPr>
          <p:nvPr/>
        </p:nvSpPr>
        <p:spPr bwMode="auto">
          <a:xfrm>
            <a:off x="4986338" y="26670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3" name="Rectangle 93"/>
          <p:cNvSpPr>
            <a:spLocks noChangeArrowheads="1"/>
          </p:cNvSpPr>
          <p:nvPr/>
        </p:nvSpPr>
        <p:spPr bwMode="auto">
          <a:xfrm>
            <a:off x="4833938" y="26670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4" name="Rectangle 94"/>
          <p:cNvSpPr>
            <a:spLocks noChangeArrowheads="1"/>
          </p:cNvSpPr>
          <p:nvPr/>
        </p:nvSpPr>
        <p:spPr bwMode="auto">
          <a:xfrm>
            <a:off x="4986338" y="25146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5" name="Rectangle 95"/>
          <p:cNvSpPr>
            <a:spLocks noChangeArrowheads="1"/>
          </p:cNvSpPr>
          <p:nvPr/>
        </p:nvSpPr>
        <p:spPr bwMode="auto">
          <a:xfrm>
            <a:off x="4833938" y="25146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6" name="Rectangle 96"/>
          <p:cNvSpPr>
            <a:spLocks noChangeArrowheads="1"/>
          </p:cNvSpPr>
          <p:nvPr/>
        </p:nvSpPr>
        <p:spPr bwMode="auto">
          <a:xfrm>
            <a:off x="4529138" y="26670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7" name="Rectangle 97"/>
          <p:cNvSpPr>
            <a:spLocks noChangeArrowheads="1"/>
          </p:cNvSpPr>
          <p:nvPr/>
        </p:nvSpPr>
        <p:spPr bwMode="auto">
          <a:xfrm>
            <a:off x="4681538" y="25146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8" name="Rectangle 98"/>
          <p:cNvSpPr>
            <a:spLocks noChangeArrowheads="1"/>
          </p:cNvSpPr>
          <p:nvPr/>
        </p:nvSpPr>
        <p:spPr bwMode="auto">
          <a:xfrm>
            <a:off x="5443538" y="25146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9" name="Rectangle 99"/>
          <p:cNvSpPr>
            <a:spLocks noChangeArrowheads="1"/>
          </p:cNvSpPr>
          <p:nvPr/>
        </p:nvSpPr>
        <p:spPr bwMode="auto">
          <a:xfrm>
            <a:off x="5595938" y="25146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0" name="Rectangle 100"/>
          <p:cNvSpPr>
            <a:spLocks noChangeArrowheads="1"/>
          </p:cNvSpPr>
          <p:nvPr/>
        </p:nvSpPr>
        <p:spPr bwMode="auto">
          <a:xfrm>
            <a:off x="5443538" y="26670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1" name="Rectangle 101"/>
          <p:cNvSpPr>
            <a:spLocks noChangeArrowheads="1"/>
          </p:cNvSpPr>
          <p:nvPr/>
        </p:nvSpPr>
        <p:spPr bwMode="auto">
          <a:xfrm>
            <a:off x="5595938" y="26670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2" name="Rectangle 102"/>
          <p:cNvSpPr>
            <a:spLocks noChangeArrowheads="1"/>
          </p:cNvSpPr>
          <p:nvPr/>
        </p:nvSpPr>
        <p:spPr bwMode="auto">
          <a:xfrm>
            <a:off x="5443538" y="2819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3" name="Rectangle 103"/>
          <p:cNvSpPr>
            <a:spLocks noChangeArrowheads="1"/>
          </p:cNvSpPr>
          <p:nvPr/>
        </p:nvSpPr>
        <p:spPr bwMode="auto">
          <a:xfrm>
            <a:off x="5595938" y="2819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4" name="Rectangle 104"/>
          <p:cNvSpPr>
            <a:spLocks noChangeArrowheads="1"/>
          </p:cNvSpPr>
          <p:nvPr/>
        </p:nvSpPr>
        <p:spPr bwMode="auto">
          <a:xfrm>
            <a:off x="5291138" y="1295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5" name="Rectangle 105"/>
          <p:cNvSpPr>
            <a:spLocks noChangeArrowheads="1"/>
          </p:cNvSpPr>
          <p:nvPr/>
        </p:nvSpPr>
        <p:spPr bwMode="auto">
          <a:xfrm>
            <a:off x="5443538" y="1295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6" name="Rectangle 106"/>
          <p:cNvSpPr>
            <a:spLocks noChangeArrowheads="1"/>
          </p:cNvSpPr>
          <p:nvPr/>
        </p:nvSpPr>
        <p:spPr bwMode="auto">
          <a:xfrm>
            <a:off x="5595938" y="1295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7" name="Rectangle 107"/>
          <p:cNvSpPr>
            <a:spLocks noChangeArrowheads="1"/>
          </p:cNvSpPr>
          <p:nvPr/>
        </p:nvSpPr>
        <p:spPr bwMode="auto">
          <a:xfrm>
            <a:off x="5291138" y="14478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8" name="Rectangle 108"/>
          <p:cNvSpPr>
            <a:spLocks noChangeArrowheads="1"/>
          </p:cNvSpPr>
          <p:nvPr/>
        </p:nvSpPr>
        <p:spPr bwMode="auto">
          <a:xfrm>
            <a:off x="5443538" y="14478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9" name="Rectangle 109"/>
          <p:cNvSpPr>
            <a:spLocks noChangeArrowheads="1"/>
          </p:cNvSpPr>
          <p:nvPr/>
        </p:nvSpPr>
        <p:spPr bwMode="auto">
          <a:xfrm>
            <a:off x="5595938" y="14478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0" name="Rectangle 110"/>
          <p:cNvSpPr>
            <a:spLocks noChangeArrowheads="1"/>
          </p:cNvSpPr>
          <p:nvPr/>
        </p:nvSpPr>
        <p:spPr bwMode="auto">
          <a:xfrm>
            <a:off x="5291138" y="16002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1" name="Rectangle 111"/>
          <p:cNvSpPr>
            <a:spLocks noChangeArrowheads="1"/>
          </p:cNvSpPr>
          <p:nvPr/>
        </p:nvSpPr>
        <p:spPr bwMode="auto">
          <a:xfrm>
            <a:off x="5443538" y="16002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2" name="Rectangle 112"/>
          <p:cNvSpPr>
            <a:spLocks noChangeArrowheads="1"/>
          </p:cNvSpPr>
          <p:nvPr/>
        </p:nvSpPr>
        <p:spPr bwMode="auto">
          <a:xfrm>
            <a:off x="5595938" y="16002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3" name="Rectangle 113"/>
          <p:cNvSpPr>
            <a:spLocks noChangeArrowheads="1"/>
          </p:cNvSpPr>
          <p:nvPr/>
        </p:nvSpPr>
        <p:spPr bwMode="auto">
          <a:xfrm>
            <a:off x="5291138" y="17526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4" name="Rectangle 114"/>
          <p:cNvSpPr>
            <a:spLocks noChangeArrowheads="1"/>
          </p:cNvSpPr>
          <p:nvPr/>
        </p:nvSpPr>
        <p:spPr bwMode="auto">
          <a:xfrm>
            <a:off x="5443538" y="17526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5" name="Rectangle 115"/>
          <p:cNvSpPr>
            <a:spLocks noChangeArrowheads="1"/>
          </p:cNvSpPr>
          <p:nvPr/>
        </p:nvSpPr>
        <p:spPr bwMode="auto">
          <a:xfrm>
            <a:off x="5595938" y="17526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6" name="Rectangle 116"/>
          <p:cNvSpPr>
            <a:spLocks noChangeArrowheads="1"/>
          </p:cNvSpPr>
          <p:nvPr/>
        </p:nvSpPr>
        <p:spPr bwMode="auto">
          <a:xfrm>
            <a:off x="5291138" y="19050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7" name="Rectangle 117"/>
          <p:cNvSpPr>
            <a:spLocks noChangeArrowheads="1"/>
          </p:cNvSpPr>
          <p:nvPr/>
        </p:nvSpPr>
        <p:spPr bwMode="auto">
          <a:xfrm>
            <a:off x="5443538" y="19050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8" name="Rectangle 118"/>
          <p:cNvSpPr>
            <a:spLocks noChangeArrowheads="1"/>
          </p:cNvSpPr>
          <p:nvPr/>
        </p:nvSpPr>
        <p:spPr bwMode="auto">
          <a:xfrm>
            <a:off x="5595938" y="19050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9" name="Rectangle 119"/>
          <p:cNvSpPr>
            <a:spLocks noChangeArrowheads="1"/>
          </p:cNvSpPr>
          <p:nvPr/>
        </p:nvSpPr>
        <p:spPr bwMode="auto">
          <a:xfrm>
            <a:off x="5291138" y="2057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0" name="Rectangle 120"/>
          <p:cNvSpPr>
            <a:spLocks noChangeArrowheads="1"/>
          </p:cNvSpPr>
          <p:nvPr/>
        </p:nvSpPr>
        <p:spPr bwMode="auto">
          <a:xfrm>
            <a:off x="5443538" y="2057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1" name="Rectangle 121"/>
          <p:cNvSpPr>
            <a:spLocks noChangeArrowheads="1"/>
          </p:cNvSpPr>
          <p:nvPr/>
        </p:nvSpPr>
        <p:spPr bwMode="auto">
          <a:xfrm>
            <a:off x="5595938" y="2057400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2" name="AutoShape 122"/>
          <p:cNvSpPr>
            <a:spLocks noChangeArrowheads="1"/>
          </p:cNvSpPr>
          <p:nvPr/>
        </p:nvSpPr>
        <p:spPr bwMode="auto">
          <a:xfrm>
            <a:off x="6858000" y="1524000"/>
            <a:ext cx="1371600" cy="609600"/>
          </a:xfrm>
          <a:prstGeom prst="can">
            <a:avLst>
              <a:gd name="adj" fmla="val 25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3" name="Rectangle 123"/>
          <p:cNvSpPr>
            <a:spLocks noChangeArrowheads="1"/>
          </p:cNvSpPr>
          <p:nvPr/>
        </p:nvSpPr>
        <p:spPr bwMode="auto">
          <a:xfrm>
            <a:off x="6629400" y="2819400"/>
            <a:ext cx="1828800" cy="22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Text Box 124"/>
          <p:cNvSpPr txBox="1">
            <a:spLocks noChangeArrowheads="1"/>
          </p:cNvSpPr>
          <p:nvPr/>
        </p:nvSpPr>
        <p:spPr bwMode="auto">
          <a:xfrm>
            <a:off x="6878638" y="3092450"/>
            <a:ext cx="15795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r>
              <a:rPr lang="en-US" sz="1600">
                <a:latin typeface="Tahoma" charset="0"/>
              </a:rPr>
              <a:t>Relation Search</a:t>
            </a:r>
          </a:p>
        </p:txBody>
      </p:sp>
      <p:sp>
        <p:nvSpPr>
          <p:cNvPr id="125" name="Text Box 125"/>
          <p:cNvSpPr txBox="1">
            <a:spLocks noChangeArrowheads="1"/>
          </p:cNvSpPr>
          <p:nvPr/>
        </p:nvSpPr>
        <p:spPr bwMode="auto">
          <a:xfrm>
            <a:off x="6878638" y="1143000"/>
            <a:ext cx="15144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r>
              <a:rPr lang="en-US" sz="1600">
                <a:latin typeface="Tahoma" charset="0"/>
              </a:rPr>
              <a:t>Inverted Index</a:t>
            </a:r>
          </a:p>
        </p:txBody>
      </p:sp>
      <p:sp>
        <p:nvSpPr>
          <p:cNvPr id="126" name="Line 126"/>
          <p:cNvSpPr>
            <a:spLocks noChangeShapeType="1"/>
          </p:cNvSpPr>
          <p:nvPr/>
        </p:nvSpPr>
        <p:spPr bwMode="auto">
          <a:xfrm>
            <a:off x="7315200" y="2133600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 type="triangle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7" name="Line 127"/>
          <p:cNvSpPr>
            <a:spLocks noChangeShapeType="1"/>
          </p:cNvSpPr>
          <p:nvPr/>
        </p:nvSpPr>
        <p:spPr bwMode="auto">
          <a:xfrm>
            <a:off x="7772400" y="2133600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graphicFrame>
        <p:nvGraphicFramePr>
          <p:cNvPr id="128" name="Group 128"/>
          <p:cNvGraphicFramePr>
            <a:graphicFrameLocks noGrp="1"/>
          </p:cNvGraphicFramePr>
          <p:nvPr/>
        </p:nvGraphicFramePr>
        <p:xfrm>
          <a:off x="4876800" y="3886200"/>
          <a:ext cx="2743200" cy="1371600"/>
        </p:xfrm>
        <a:graphic>
          <a:graphicData uri="http://schemas.openxmlformats.org/drawingml/2006/table">
            <a:tbl>
              <a:tblPr/>
              <a:tblGrid>
                <a:gridCol w="2286000"/>
                <a:gridCol w="457200"/>
              </a:tblGrid>
              <a:tr h="271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Job-title, company, date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Make, model, year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916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Rbi, ab, h, r, bb, avg, slg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Dob, player, height, weight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…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9" name="Text Box 148"/>
          <p:cNvSpPr txBox="1">
            <a:spLocks noChangeArrowheads="1"/>
          </p:cNvSpPr>
          <p:nvPr/>
        </p:nvSpPr>
        <p:spPr bwMode="auto">
          <a:xfrm>
            <a:off x="4843463" y="5334000"/>
            <a:ext cx="31718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r>
              <a:rPr lang="en-US" sz="1600">
                <a:latin typeface="Tahoma" charset="0"/>
              </a:rPr>
              <a:t>Attribute Correlation Statistics Db</a:t>
            </a:r>
          </a:p>
        </p:txBody>
      </p:sp>
      <p:sp>
        <p:nvSpPr>
          <p:cNvPr id="130" name="Line 149"/>
          <p:cNvSpPr>
            <a:spLocks noChangeShapeType="1"/>
          </p:cNvSpPr>
          <p:nvPr/>
        </p:nvSpPr>
        <p:spPr bwMode="auto">
          <a:xfrm flipH="1">
            <a:off x="1447800" y="21336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1" name="Line 150"/>
          <p:cNvSpPr>
            <a:spLocks noChangeShapeType="1"/>
          </p:cNvSpPr>
          <p:nvPr/>
        </p:nvSpPr>
        <p:spPr bwMode="auto">
          <a:xfrm flipH="1">
            <a:off x="3581400" y="21336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2" name="Line 151"/>
          <p:cNvSpPr>
            <a:spLocks noChangeShapeType="1"/>
          </p:cNvSpPr>
          <p:nvPr/>
        </p:nvSpPr>
        <p:spPr bwMode="auto">
          <a:xfrm flipH="1">
            <a:off x="5943600" y="21336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3" name="Line 152"/>
          <p:cNvSpPr>
            <a:spLocks noChangeShapeType="1"/>
          </p:cNvSpPr>
          <p:nvPr/>
        </p:nvSpPr>
        <p:spPr bwMode="auto">
          <a:xfrm flipV="1">
            <a:off x="2743200" y="3505200"/>
            <a:ext cx="22860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34" name="Text Box 153"/>
          <p:cNvSpPr txBox="1">
            <a:spLocks noChangeArrowheads="1"/>
          </p:cNvSpPr>
          <p:nvPr/>
        </p:nvSpPr>
        <p:spPr bwMode="auto">
          <a:xfrm>
            <a:off x="365125" y="4570413"/>
            <a:ext cx="39243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FontTx/>
              <a:buChar char="•"/>
            </a:pPr>
            <a:r>
              <a:rPr lang="en-US" sz="2800"/>
              <a:t> 2.6M distinct schemas</a:t>
            </a:r>
          </a:p>
          <a:p>
            <a:pPr>
              <a:buFontTx/>
              <a:buChar char="•"/>
            </a:pPr>
            <a:endParaRPr lang="en-US" sz="2800"/>
          </a:p>
          <a:p>
            <a:pPr>
              <a:buFontTx/>
              <a:buChar char="•"/>
            </a:pPr>
            <a:r>
              <a:rPr lang="en-US" sz="2800"/>
              <a:t> 5.4M attributes</a:t>
            </a:r>
          </a:p>
        </p:txBody>
      </p:sp>
      <p:sp>
        <p:nvSpPr>
          <p:cNvPr id="136" name="Rectangle 135"/>
          <p:cNvSpPr/>
          <p:nvPr/>
        </p:nvSpPr>
        <p:spPr>
          <a:xfrm>
            <a:off x="6931732" y="6574741"/>
            <a:ext cx="22249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Slide courtesy </a:t>
            </a:r>
            <a:r>
              <a:rPr lang="en-US" sz="1200" dirty="0" err="1" smtClean="0"/>
              <a:t>Cafarella</a:t>
            </a:r>
            <a:r>
              <a:rPr lang="en-US" sz="1200" dirty="0" smtClean="0"/>
              <a:t> &amp; Halevy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2469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39655</TotalTime>
  <Words>3929</Words>
  <Application>Microsoft Office PowerPoint</Application>
  <PresentationFormat>On-screen Show (4:3)</PresentationFormat>
  <Paragraphs>1010</Paragraphs>
  <Slides>125</Slides>
  <Notes>34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125</vt:i4>
      </vt:variant>
    </vt:vector>
  </HeadingPairs>
  <TitlesOfParts>
    <vt:vector size="126" baseType="lpstr">
      <vt:lpstr>Office Theme</vt:lpstr>
      <vt:lpstr>Exploring Structure and  Content on the Web  Extraction and Integration of the Semi-Structured Web</vt:lpstr>
      <vt:lpstr>Rules of this tutorial</vt:lpstr>
      <vt:lpstr>The Web</vt:lpstr>
      <vt:lpstr>The Web is a Hyperlink Network</vt:lpstr>
      <vt:lpstr>Ranking on the Web</vt:lpstr>
      <vt:lpstr>Clustering on the Web</vt:lpstr>
      <vt:lpstr>This Tutorial is about the structure and content of the Web</vt:lpstr>
      <vt:lpstr>Imagine what we could do…</vt:lpstr>
      <vt:lpstr>Outline</vt:lpstr>
      <vt:lpstr>Databases and Schemas</vt:lpstr>
      <vt:lpstr>Databases and Schemas</vt:lpstr>
      <vt:lpstr>XML – a data description language</vt:lpstr>
      <vt:lpstr>XML – a data description language</vt:lpstr>
      <vt:lpstr>HTML and Semi-Structured data</vt:lpstr>
      <vt:lpstr>HTML and Semi-Structured data</vt:lpstr>
      <vt:lpstr>HTML and Semi-Structured data</vt:lpstr>
      <vt:lpstr>HTML and Semi-Structured data</vt:lpstr>
      <vt:lpstr>Document Object Model</vt:lpstr>
      <vt:lpstr>What the DOM is not</vt:lpstr>
      <vt:lpstr>Web page rendering</vt:lpstr>
      <vt:lpstr>Web databases</vt:lpstr>
      <vt:lpstr>Web databases</vt:lpstr>
      <vt:lpstr>Relational Databases on the Web</vt:lpstr>
      <vt:lpstr>Data can be hidden in text too!</vt:lpstr>
      <vt:lpstr>HTML and Semi-Structured data</vt:lpstr>
      <vt:lpstr>Outline</vt:lpstr>
      <vt:lpstr>Content Extraction</vt:lpstr>
      <vt:lpstr>Web Content Extraction</vt:lpstr>
      <vt:lpstr>Web Content Extraction</vt:lpstr>
      <vt:lpstr>Wrapper Generation</vt:lpstr>
      <vt:lpstr>Wrapper Generation</vt:lpstr>
      <vt:lpstr>Locating Web page templates</vt:lpstr>
      <vt:lpstr>Locating Web page templates</vt:lpstr>
      <vt:lpstr>Wrapper Generation</vt:lpstr>
      <vt:lpstr>Wrapper Generation</vt:lpstr>
      <vt:lpstr>Single Document Content Extraction</vt:lpstr>
      <vt:lpstr>Early Content Extraction Approaches</vt:lpstr>
      <vt:lpstr>Tag Ratios Content Extraction</vt:lpstr>
      <vt:lpstr>Text to Tag Ratio</vt:lpstr>
      <vt:lpstr>Text to Tag Ratio Histogram</vt:lpstr>
      <vt:lpstr>Histogram Clustering in 2-Dimensions</vt:lpstr>
      <vt:lpstr>Histogram Clustering in 2-Dimensions</vt:lpstr>
      <vt:lpstr>Histogram Clustering in 2-Dimensions</vt:lpstr>
      <vt:lpstr>Modified k-Means</vt:lpstr>
      <vt:lpstr>Single Document Content Extraction</vt:lpstr>
      <vt:lpstr>Rule Extraction</vt:lpstr>
      <vt:lpstr>Textual Extraction</vt:lpstr>
      <vt:lpstr>Domain at a time</vt:lpstr>
      <vt:lpstr>Domain at a time text extraction</vt:lpstr>
      <vt:lpstr>Known Domains: Rule Learning</vt:lpstr>
      <vt:lpstr>Known Domains: Rule Learning</vt:lpstr>
      <vt:lpstr>Domain independent – Source dependent</vt:lpstr>
      <vt:lpstr>Domain independent – Source dependent</vt:lpstr>
      <vt:lpstr>Domain independent – Source dependent</vt:lpstr>
      <vt:lpstr>YAGO</vt:lpstr>
      <vt:lpstr>Web-At-Large Text Extraction</vt:lpstr>
      <vt:lpstr>Open Information Extraction - Textrunner</vt:lpstr>
      <vt:lpstr>Open Information Extraction - Textrunner</vt:lpstr>
      <vt:lpstr>Open Information Extraction - Textrunner</vt:lpstr>
      <vt:lpstr>Open Information Extraction - Textrunner</vt:lpstr>
      <vt:lpstr>Outline</vt:lpstr>
      <vt:lpstr>Outline</vt:lpstr>
      <vt:lpstr>Record Extraction</vt:lpstr>
      <vt:lpstr>Record Extraction</vt:lpstr>
      <vt:lpstr>Example of Data Records</vt:lpstr>
      <vt:lpstr>Data Record Extraction</vt:lpstr>
      <vt:lpstr>MDR</vt:lpstr>
      <vt:lpstr>MDR</vt:lpstr>
      <vt:lpstr>DEPTA</vt:lpstr>
      <vt:lpstr>Record Extraction using Tag Path Clustering</vt:lpstr>
      <vt:lpstr>Record Extraction using Tag Path Clustering</vt:lpstr>
      <vt:lpstr>Record Extraction using Tag Path Clustering</vt:lpstr>
      <vt:lpstr>MiBAT – Extraction of Records containing UGC</vt:lpstr>
      <vt:lpstr>MiBAT</vt:lpstr>
      <vt:lpstr>DOM Record Extraction</vt:lpstr>
      <vt:lpstr>Visual Based Record Extraction</vt:lpstr>
      <vt:lpstr>Visual Web Page Rendering</vt:lpstr>
      <vt:lpstr>VENTex – Visual Record Extraction</vt:lpstr>
      <vt:lpstr>Visual Record Extraction</vt:lpstr>
      <vt:lpstr>Hybrid List Extraction</vt:lpstr>
      <vt:lpstr>Candidate Generation based on Visual Features</vt:lpstr>
      <vt:lpstr>Output: Web page annotated</vt:lpstr>
      <vt:lpstr>HyLiEn</vt:lpstr>
      <vt:lpstr>HyLiEn</vt:lpstr>
      <vt:lpstr>Lets take a look at a single record</vt:lpstr>
      <vt:lpstr>Lets take a look at a ANOTHER record</vt:lpstr>
      <vt:lpstr>Visual Record Extraction</vt:lpstr>
      <vt:lpstr>Integrating Web data</vt:lpstr>
      <vt:lpstr>WebTables</vt:lpstr>
      <vt:lpstr>WebTables</vt:lpstr>
      <vt:lpstr>Some Challenges</vt:lpstr>
      <vt:lpstr>Vertical Tables</vt:lpstr>
      <vt:lpstr>Winners of the Boston Marathon</vt:lpstr>
      <vt:lpstr>Much better, but schema extraction is needed</vt:lpstr>
      <vt:lpstr>Schema Ok, but context is subtle (year = 2006)</vt:lpstr>
      <vt:lpstr>Population Table #2</vt:lpstr>
      <vt:lpstr>Asian Population Table</vt:lpstr>
      <vt:lpstr>WebTables: Exploring the Relational Web</vt:lpstr>
      <vt:lpstr>WebTables</vt:lpstr>
      <vt:lpstr>Synonym Discovery</vt:lpstr>
      <vt:lpstr>Synonym Discovery Examples</vt:lpstr>
      <vt:lpstr>More Work on WebTables</vt:lpstr>
      <vt:lpstr>Further Challenges</vt:lpstr>
      <vt:lpstr>Outline</vt:lpstr>
      <vt:lpstr>Hyperlink Networks as Homogeneous Info. Networks</vt:lpstr>
      <vt:lpstr>Homogeneous Networks lack class</vt:lpstr>
      <vt:lpstr>Hyperlink Networks as Heterogeneous Info. Networks</vt:lpstr>
      <vt:lpstr>Hyperlink Networks as Heterogeneous Info. Networks</vt:lpstr>
      <vt:lpstr>Homogeneous -&gt; Heterogeneous Information Networks</vt:lpstr>
      <vt:lpstr>Heterogenization</vt:lpstr>
      <vt:lpstr>Heterogenization</vt:lpstr>
      <vt:lpstr>Hierarchical Web Information Networks</vt:lpstr>
      <vt:lpstr>Web Hierarchies</vt:lpstr>
      <vt:lpstr>Some Methods create/learn Taxonomies</vt:lpstr>
      <vt:lpstr>We are interested in Hierarchies</vt:lpstr>
      <vt:lpstr>Example</vt:lpstr>
      <vt:lpstr>What does this tell us?</vt:lpstr>
      <vt:lpstr>Set of similarly typed pages</vt:lpstr>
      <vt:lpstr>Exploring Link Paths Weninger, et al. 12</vt:lpstr>
      <vt:lpstr>Exploring Link Paths</vt:lpstr>
      <vt:lpstr>Remember Relational WebTables</vt:lpstr>
      <vt:lpstr>Attribute Propagation</vt:lpstr>
      <vt:lpstr>Aside - Links Paths are also good for Known Item Search</vt:lpstr>
      <vt:lpstr>New types of search - Web Meta-Paths Sun et al. ‘12 Best Paper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KDD</dc:creator>
  <cp:lastModifiedBy>weninger</cp:lastModifiedBy>
  <cp:revision>427</cp:revision>
  <dcterms:created xsi:type="dcterms:W3CDTF">2008-08-14T14:37:37Z</dcterms:created>
  <dcterms:modified xsi:type="dcterms:W3CDTF">2013-02-05T07:48:54Z</dcterms:modified>
</cp:coreProperties>
</file>