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9" r:id="rId4"/>
    <p:sldId id="260" r:id="rId5"/>
    <p:sldId id="262" r:id="rId6"/>
    <p:sldId id="258" r:id="rId7"/>
    <p:sldId id="261" r:id="rId8"/>
    <p:sldId id="268" r:id="rId9"/>
    <p:sldId id="263" r:id="rId10"/>
    <p:sldId id="264" r:id="rId11"/>
    <p:sldId id="265" r:id="rId12"/>
    <p:sldId id="267" r:id="rId13"/>
    <p:sldId id="269" r:id="rId14"/>
    <p:sldId id="270" r:id="rId15"/>
    <p:sldId id="271" r:id="rId16"/>
    <p:sldId id="274" r:id="rId17"/>
    <p:sldId id="272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3"/>
    <p:restoredTop sz="94649"/>
  </p:normalViewPr>
  <p:slideViewPr>
    <p:cSldViewPr snapToGrid="0" snapToObjects="1">
      <p:cViewPr varScale="1">
        <p:scale>
          <a:sx n="109" d="100"/>
          <a:sy n="109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75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21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572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320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03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38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62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26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52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39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11/26/18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2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54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ABEE7-61E4-7C41-87F8-CD3B4501A6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Streaming Topic Modeling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196EC-2398-8E46-9260-AA4A23A185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Justin Garrard</a:t>
            </a:r>
          </a:p>
        </p:txBody>
      </p:sp>
    </p:spTree>
    <p:extLst>
      <p:ext uri="{BB962C8B-B14F-4D97-AF65-F5344CB8AC3E}">
        <p14:creationId xmlns:p14="http://schemas.microsoft.com/office/powerpoint/2010/main" val="744612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9E4C-FF4F-6D40-B2BC-06A13D7E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Punched in the Face by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8E44-F743-2841-86E9-CA749BD3E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331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9E4C-FF4F-6D40-B2BC-06A13D7E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Punched in the Face by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8E44-F743-2841-86E9-CA749BD3E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Lambdas cannot access the public internet without an AWS Virtual Private Cloud configuration</a:t>
            </a:r>
          </a:p>
        </p:txBody>
      </p:sp>
    </p:spTree>
    <p:extLst>
      <p:ext uri="{BB962C8B-B14F-4D97-AF65-F5344CB8AC3E}">
        <p14:creationId xmlns:p14="http://schemas.microsoft.com/office/powerpoint/2010/main" val="7664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9E4C-FF4F-6D40-B2BC-06A13D7E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Punched in the Face by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8E44-F743-2841-86E9-CA749BD3E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Lambdas cannot access the public internet without an AWS Virtual Private Cloud configuration</a:t>
            </a:r>
          </a:p>
          <a:p>
            <a:pPr lvl="1"/>
            <a:r>
              <a:rPr lang="en-US" dirty="0"/>
              <a:t>I am stuck running reddit requests from my main program, then using lambdas for preprocessing</a:t>
            </a:r>
          </a:p>
          <a:p>
            <a:pPr lvl="1"/>
            <a:r>
              <a:rPr lang="en-US" dirty="0"/>
              <a:t>Currently pulling back and ‘cleaning’ ~130000 words in 15 seconds for one “topic”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51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9E4C-FF4F-6D40-B2BC-06A13D7E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Punched in the Face by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8E44-F743-2841-86E9-CA749BD3E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Lambdas cannot access the public internet without an AWS Virtual Private Cloud configuration</a:t>
            </a:r>
          </a:p>
          <a:p>
            <a:pPr lvl="1"/>
            <a:r>
              <a:rPr lang="en-US" dirty="0"/>
              <a:t>I am stuck running reddit requests from my main program, then using lambdas for preprocessing</a:t>
            </a:r>
          </a:p>
          <a:p>
            <a:pPr lvl="1"/>
            <a:r>
              <a:rPr lang="en-US" dirty="0"/>
              <a:t>Currently pulling back and ‘cleaning’ ~130000 words in 15 seconds for one “topic”</a:t>
            </a:r>
          </a:p>
          <a:p>
            <a:pPr lvl="1"/>
            <a:r>
              <a:rPr lang="en-US" dirty="0"/>
              <a:t>My local ec2 bricked at preprocessing 2M words, so I could only model less than 20 topics</a:t>
            </a:r>
          </a:p>
          <a:p>
            <a:pPr lvl="2"/>
            <a:r>
              <a:rPr lang="en-US" dirty="0"/>
              <a:t>Even fewer if I decided to pull back more words per Reddit page in the interest of granularity/accuracy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11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9E4C-FF4F-6D40-B2BC-06A13D7E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Punched in the Face by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8E44-F743-2841-86E9-CA749BD3E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Lambdas have dependencies? I hope you don’t have a lot of dependencies!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541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F9E4C-FF4F-6D40-B2BC-06A13D7E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Punched in the Face by 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8E44-F743-2841-86E9-CA749BD3E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Lambdas have dependencies? I hope you don’t have a lot of dependencies!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Gensim</a:t>
            </a:r>
            <a:r>
              <a:rPr lang="en-US" dirty="0"/>
              <a:t> library I need for my models is 253 MB!</a:t>
            </a:r>
          </a:p>
          <a:p>
            <a:pPr lvl="1"/>
            <a:r>
              <a:rPr lang="en-US" dirty="0"/>
              <a:t>Manually curate which files in the </a:t>
            </a:r>
            <a:r>
              <a:rPr lang="en-US" dirty="0" err="1"/>
              <a:t>Gensim</a:t>
            </a:r>
            <a:r>
              <a:rPr lang="en-US" dirty="0"/>
              <a:t> libraries are vital and shave the rest</a:t>
            </a:r>
          </a:p>
          <a:p>
            <a:pPr lvl="1"/>
            <a:r>
              <a:rPr lang="en-US" dirty="0"/>
              <a:t>Then include saved Dictionary and LDA Model and ship the whole thing to S3</a:t>
            </a:r>
          </a:p>
          <a:p>
            <a:pPr lvl="1"/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D0BBDFA-3DD9-7D44-9884-BBE530EAC7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12719"/>
              </p:ext>
            </p:extLst>
          </p:nvPr>
        </p:nvGraphicFramePr>
        <p:xfrm>
          <a:off x="2032000" y="2442958"/>
          <a:ext cx="8128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1173159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765308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.zip Upload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Maximum Size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834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Uploading .zip 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512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Upload via 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250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522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465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CFAB-9E5C-F341-A38F-EBE50C97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45145-C1EE-BD45-821E-684DE28BD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Without the VPC my prospects for speeding up the data retrieval aren’t promising</a:t>
            </a:r>
          </a:p>
          <a:p>
            <a:pPr lvl="1"/>
            <a:r>
              <a:rPr lang="en-US" dirty="0"/>
              <a:t>“Is bigger better” is currently on ice </a:t>
            </a:r>
            <a:r>
              <a:rPr lang="en-US"/>
              <a:t>until scraping </a:t>
            </a:r>
            <a:r>
              <a:rPr lang="en-US" dirty="0"/>
              <a:t>way bigger becomes feasible</a:t>
            </a:r>
          </a:p>
          <a:p>
            <a:endParaRPr lang="en-US" dirty="0"/>
          </a:p>
          <a:p>
            <a:r>
              <a:rPr lang="en-US" dirty="0"/>
              <a:t>The Lambda Topic Prediction has just come become deployable</a:t>
            </a:r>
          </a:p>
          <a:p>
            <a:pPr lvl="1"/>
            <a:r>
              <a:rPr lang="en-US" dirty="0"/>
              <a:t>There are </a:t>
            </a:r>
            <a:r>
              <a:rPr lang="en-US" dirty="0" err="1"/>
              <a:t>Gensim</a:t>
            </a:r>
            <a:r>
              <a:rPr lang="en-US" dirty="0"/>
              <a:t> path dependencies hidden somewhere in the libraries</a:t>
            </a:r>
          </a:p>
          <a:p>
            <a:pPr lvl="1"/>
            <a:endParaRPr lang="en-US" dirty="0"/>
          </a:p>
          <a:p>
            <a:r>
              <a:rPr lang="en-US" dirty="0"/>
              <a:t>The only feasible test left is to measure where the streaming benefit of “infinite compute” kicks in. </a:t>
            </a:r>
          </a:p>
        </p:txBody>
      </p:sp>
    </p:spTree>
    <p:extLst>
      <p:ext uri="{BB962C8B-B14F-4D97-AF65-F5344CB8AC3E}">
        <p14:creationId xmlns:p14="http://schemas.microsoft.com/office/powerpoint/2010/main" val="3433827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CFAB-9E5C-F341-A38F-EBE50C97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A1E474-D5DE-F349-87B1-F1AB1C796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020" y="2035906"/>
            <a:ext cx="6695959" cy="4017575"/>
          </a:xfrm>
        </p:spPr>
      </p:pic>
    </p:spTree>
    <p:extLst>
      <p:ext uri="{BB962C8B-B14F-4D97-AF65-F5344CB8AC3E}">
        <p14:creationId xmlns:p14="http://schemas.microsoft.com/office/powerpoint/2010/main" val="523979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CFAB-9E5C-F341-A38F-EBE50C97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A1E474-D5DE-F349-87B1-F1AB1C796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020" y="2035906"/>
            <a:ext cx="6695959" cy="4017575"/>
          </a:xfr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B3BF0FD-6A5E-1740-A3BC-5CFB8D5368FF}"/>
              </a:ext>
            </a:extLst>
          </p:cNvPr>
          <p:cNvSpPr/>
          <p:nvPr/>
        </p:nvSpPr>
        <p:spPr>
          <a:xfrm>
            <a:off x="3505200" y="4642338"/>
            <a:ext cx="5603631" cy="586154"/>
          </a:xfrm>
          <a:custGeom>
            <a:avLst/>
            <a:gdLst>
              <a:gd name="connsiteX0" fmla="*/ 0 w 4888523"/>
              <a:gd name="connsiteY0" fmla="*/ 902677 h 902677"/>
              <a:gd name="connsiteX1" fmla="*/ 1512277 w 4888523"/>
              <a:gd name="connsiteY1" fmla="*/ 211016 h 902677"/>
              <a:gd name="connsiteX2" fmla="*/ 4888523 w 4888523"/>
              <a:gd name="connsiteY2" fmla="*/ 0 h 90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88523" h="902677">
                <a:moveTo>
                  <a:pt x="0" y="902677"/>
                </a:moveTo>
                <a:cubicBezTo>
                  <a:pt x="348761" y="632069"/>
                  <a:pt x="697523" y="361462"/>
                  <a:pt x="1512277" y="211016"/>
                </a:cubicBezTo>
                <a:cubicBezTo>
                  <a:pt x="2327031" y="60570"/>
                  <a:pt x="4151923" y="33216"/>
                  <a:pt x="4888523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3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CFAB-9E5C-F341-A38F-EBE50C97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Conclusions-Lessons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45145-C1EE-BD45-821E-684DE28BD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85% Package Management, 13% Lambda Limitations, 2% Application</a:t>
            </a:r>
          </a:p>
          <a:p>
            <a:endParaRPr lang="en-US" dirty="0"/>
          </a:p>
          <a:p>
            <a:r>
              <a:rPr lang="en-US" dirty="0"/>
              <a:t>Python3 does not ship native to AWS ec2</a:t>
            </a:r>
          </a:p>
          <a:p>
            <a:pPr lvl="1"/>
            <a:r>
              <a:rPr lang="en-US" dirty="0"/>
              <a:t>Need to access ec2’s extended package options and manage python3 out of </a:t>
            </a:r>
            <a:r>
              <a:rPr lang="en-US" dirty="0" err="1"/>
              <a:t>virtualenv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Develop a local understanding of python binaries to troubleshoot in the Lambda serverless void</a:t>
            </a:r>
          </a:p>
        </p:txBody>
      </p:sp>
    </p:spTree>
    <p:extLst>
      <p:ext uri="{BB962C8B-B14F-4D97-AF65-F5344CB8AC3E}">
        <p14:creationId xmlns:p14="http://schemas.microsoft.com/office/powerpoint/2010/main" val="424210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E7019-4323-4441-AB6A-C10A0931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MOtivation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8EFCB-7C17-AF49-8B56-CA9828846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”infinite compute” capacity turn batch jobs into a streaming application?</a:t>
            </a:r>
          </a:p>
          <a:p>
            <a:endParaRPr lang="en-US" dirty="0"/>
          </a:p>
          <a:p>
            <a:r>
              <a:rPr lang="en-US" dirty="0"/>
              <a:t>Wouldn’t it be cool to be able to model what people are talking about online in near real-time?</a:t>
            </a:r>
          </a:p>
        </p:txBody>
      </p:sp>
    </p:spTree>
    <p:extLst>
      <p:ext uri="{BB962C8B-B14F-4D97-AF65-F5344CB8AC3E}">
        <p14:creationId xmlns:p14="http://schemas.microsoft.com/office/powerpoint/2010/main" val="3087851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7A47-1B7E-0546-89FA-ABB95019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topic modeling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CC1D6A-CFBA-BA43-9CB2-5789D8B6F037}"/>
              </a:ext>
            </a:extLst>
          </p:cNvPr>
          <p:cNvSpPr/>
          <p:nvPr/>
        </p:nvSpPr>
        <p:spPr>
          <a:xfrm>
            <a:off x="375138" y="2039815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1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17AF12-67AA-0B43-8208-A62B12663DF0}"/>
              </a:ext>
            </a:extLst>
          </p:cNvPr>
          <p:cNvSpPr/>
          <p:nvPr/>
        </p:nvSpPr>
        <p:spPr>
          <a:xfrm>
            <a:off x="375138" y="2647907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2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1AD6F90-F8CF-3742-A41D-35F7E4FED736}"/>
              </a:ext>
            </a:extLst>
          </p:cNvPr>
          <p:cNvSpPr/>
          <p:nvPr/>
        </p:nvSpPr>
        <p:spPr>
          <a:xfrm>
            <a:off x="375138" y="3255999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3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9BC657-2BEC-7642-8FA1-1C4CA877C3AD}"/>
              </a:ext>
            </a:extLst>
          </p:cNvPr>
          <p:cNvSpPr/>
          <p:nvPr/>
        </p:nvSpPr>
        <p:spPr>
          <a:xfrm>
            <a:off x="375138" y="4665785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n-1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8C513-8177-7C40-A5CA-71B78EAFE315}"/>
              </a:ext>
            </a:extLst>
          </p:cNvPr>
          <p:cNvSpPr txBox="1"/>
          <p:nvPr/>
        </p:nvSpPr>
        <p:spPr>
          <a:xfrm>
            <a:off x="970933" y="3678030"/>
            <a:ext cx="480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0810FFB-CBEB-3C4E-B18D-039AA82F3563}"/>
              </a:ext>
            </a:extLst>
          </p:cNvPr>
          <p:cNvSpPr/>
          <p:nvPr/>
        </p:nvSpPr>
        <p:spPr>
          <a:xfrm>
            <a:off x="375138" y="5272368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2A921D-FAFF-F640-BAEF-C9D2C0B79652}"/>
              </a:ext>
            </a:extLst>
          </p:cNvPr>
          <p:cNvCxnSpPr/>
          <p:nvPr/>
        </p:nvCxnSpPr>
        <p:spPr>
          <a:xfrm>
            <a:off x="2074986" y="3678030"/>
            <a:ext cx="1113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73925DAD-3BF8-1645-9C14-B55268FC587E}"/>
              </a:ext>
            </a:extLst>
          </p:cNvPr>
          <p:cNvSpPr/>
          <p:nvPr/>
        </p:nvSpPr>
        <p:spPr>
          <a:xfrm>
            <a:off x="3387970" y="2858922"/>
            <a:ext cx="1606062" cy="149178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Dictionary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F214F8-EAB6-0F4D-9B15-66C242AFF79D}"/>
              </a:ext>
            </a:extLst>
          </p:cNvPr>
          <p:cNvCxnSpPr/>
          <p:nvPr/>
        </p:nvCxnSpPr>
        <p:spPr>
          <a:xfrm>
            <a:off x="5240217" y="3678030"/>
            <a:ext cx="1113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FAFC6E-2030-9449-9C9D-F23C294C7B9C}"/>
              </a:ext>
            </a:extLst>
          </p:cNvPr>
          <p:cNvSpPr/>
          <p:nvPr/>
        </p:nvSpPr>
        <p:spPr>
          <a:xfrm>
            <a:off x="6600094" y="2039815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32D54BE-B4BB-B444-8DF8-82371BF50CFC}"/>
              </a:ext>
            </a:extLst>
          </p:cNvPr>
          <p:cNvSpPr/>
          <p:nvPr/>
        </p:nvSpPr>
        <p:spPr>
          <a:xfrm>
            <a:off x="6600094" y="2647907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96EC2A3-BDDF-6949-AAC5-EEDEE606609C}"/>
              </a:ext>
            </a:extLst>
          </p:cNvPr>
          <p:cNvSpPr/>
          <p:nvPr/>
        </p:nvSpPr>
        <p:spPr>
          <a:xfrm>
            <a:off x="6600094" y="3255999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95610A6-3075-7F45-816B-DC577E88EFBE}"/>
              </a:ext>
            </a:extLst>
          </p:cNvPr>
          <p:cNvSpPr/>
          <p:nvPr/>
        </p:nvSpPr>
        <p:spPr>
          <a:xfrm>
            <a:off x="6600094" y="4665785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n-1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CD7AA2-2938-E346-A2FF-07983CDD9C08}"/>
              </a:ext>
            </a:extLst>
          </p:cNvPr>
          <p:cNvSpPr txBox="1"/>
          <p:nvPr/>
        </p:nvSpPr>
        <p:spPr>
          <a:xfrm>
            <a:off x="7195889" y="3678030"/>
            <a:ext cx="480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F7CE11F-6077-9641-A99C-1CD9105D406B}"/>
              </a:ext>
            </a:extLst>
          </p:cNvPr>
          <p:cNvSpPr/>
          <p:nvPr/>
        </p:nvSpPr>
        <p:spPr>
          <a:xfrm>
            <a:off x="6600094" y="5272368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051656-DEB0-9841-AF9B-FE0232D91D9B}"/>
              </a:ext>
            </a:extLst>
          </p:cNvPr>
          <p:cNvCxnSpPr/>
          <p:nvPr/>
        </p:nvCxnSpPr>
        <p:spPr>
          <a:xfrm>
            <a:off x="8370278" y="3675014"/>
            <a:ext cx="1113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amond 20">
            <a:extLst>
              <a:ext uri="{FF2B5EF4-FFF2-40B4-BE49-F238E27FC236}">
                <a16:creationId xmlns:a16="http://schemas.microsoft.com/office/drawing/2014/main" id="{DFD1104F-1DAD-4745-BC67-F9660AE67002}"/>
              </a:ext>
            </a:extLst>
          </p:cNvPr>
          <p:cNvSpPr/>
          <p:nvPr/>
        </p:nvSpPr>
        <p:spPr>
          <a:xfrm>
            <a:off x="9765326" y="2537875"/>
            <a:ext cx="2274277" cy="227427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LDA Model - 2 topics</a:t>
            </a:r>
          </a:p>
        </p:txBody>
      </p:sp>
    </p:spTree>
    <p:extLst>
      <p:ext uri="{BB962C8B-B14F-4D97-AF65-F5344CB8AC3E}">
        <p14:creationId xmlns:p14="http://schemas.microsoft.com/office/powerpoint/2010/main" val="295640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7A47-1B7E-0546-89FA-ABB95019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topic modeling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CC1D6A-CFBA-BA43-9CB2-5789D8B6F037}"/>
              </a:ext>
            </a:extLst>
          </p:cNvPr>
          <p:cNvSpPr/>
          <p:nvPr/>
        </p:nvSpPr>
        <p:spPr>
          <a:xfrm>
            <a:off x="375138" y="2039815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1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417AF12-67AA-0B43-8208-A62B12663DF0}"/>
              </a:ext>
            </a:extLst>
          </p:cNvPr>
          <p:cNvSpPr/>
          <p:nvPr/>
        </p:nvSpPr>
        <p:spPr>
          <a:xfrm>
            <a:off x="375138" y="2647907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2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1AD6F90-F8CF-3742-A41D-35F7E4FED736}"/>
              </a:ext>
            </a:extLst>
          </p:cNvPr>
          <p:cNvSpPr/>
          <p:nvPr/>
        </p:nvSpPr>
        <p:spPr>
          <a:xfrm>
            <a:off x="375138" y="3255999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3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9BC657-2BEC-7642-8FA1-1C4CA877C3AD}"/>
              </a:ext>
            </a:extLst>
          </p:cNvPr>
          <p:cNvSpPr/>
          <p:nvPr/>
        </p:nvSpPr>
        <p:spPr>
          <a:xfrm>
            <a:off x="375138" y="4665785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n-1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8C513-8177-7C40-A5CA-71B78EAFE315}"/>
              </a:ext>
            </a:extLst>
          </p:cNvPr>
          <p:cNvSpPr txBox="1"/>
          <p:nvPr/>
        </p:nvSpPr>
        <p:spPr>
          <a:xfrm>
            <a:off x="970933" y="3678030"/>
            <a:ext cx="480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0810FFB-CBEB-3C4E-B18D-039AA82F3563}"/>
              </a:ext>
            </a:extLst>
          </p:cNvPr>
          <p:cNvSpPr/>
          <p:nvPr/>
        </p:nvSpPr>
        <p:spPr>
          <a:xfrm>
            <a:off x="375138" y="5272368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 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2A921D-FAFF-F640-BAEF-C9D2C0B79652}"/>
              </a:ext>
            </a:extLst>
          </p:cNvPr>
          <p:cNvCxnSpPr/>
          <p:nvPr/>
        </p:nvCxnSpPr>
        <p:spPr>
          <a:xfrm>
            <a:off x="1899141" y="3678030"/>
            <a:ext cx="1113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73925DAD-3BF8-1645-9C14-B55268FC587E}"/>
              </a:ext>
            </a:extLst>
          </p:cNvPr>
          <p:cNvSpPr/>
          <p:nvPr/>
        </p:nvSpPr>
        <p:spPr>
          <a:xfrm>
            <a:off x="3083172" y="2858922"/>
            <a:ext cx="1606062" cy="1491788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Dictionary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2F214F8-EAB6-0F4D-9B15-66C242AFF79D}"/>
              </a:ext>
            </a:extLst>
          </p:cNvPr>
          <p:cNvCxnSpPr/>
          <p:nvPr/>
        </p:nvCxnSpPr>
        <p:spPr>
          <a:xfrm>
            <a:off x="4794743" y="3678030"/>
            <a:ext cx="1113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FAFC6E-2030-9449-9C9D-F23C294C7B9C}"/>
              </a:ext>
            </a:extLst>
          </p:cNvPr>
          <p:cNvSpPr/>
          <p:nvPr/>
        </p:nvSpPr>
        <p:spPr>
          <a:xfrm>
            <a:off x="6013944" y="2039815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1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32D54BE-B4BB-B444-8DF8-82371BF50CFC}"/>
              </a:ext>
            </a:extLst>
          </p:cNvPr>
          <p:cNvSpPr/>
          <p:nvPr/>
        </p:nvSpPr>
        <p:spPr>
          <a:xfrm>
            <a:off x="6013944" y="2647907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2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196EC2A3-BDDF-6949-AAC5-EEDEE606609C}"/>
              </a:ext>
            </a:extLst>
          </p:cNvPr>
          <p:cNvSpPr/>
          <p:nvPr/>
        </p:nvSpPr>
        <p:spPr>
          <a:xfrm>
            <a:off x="6013944" y="3255999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3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95610A6-3075-7F45-816B-DC577E88EFBE}"/>
              </a:ext>
            </a:extLst>
          </p:cNvPr>
          <p:cNvSpPr/>
          <p:nvPr/>
        </p:nvSpPr>
        <p:spPr>
          <a:xfrm>
            <a:off x="6013944" y="4665785"/>
            <a:ext cx="1453662" cy="4220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n-1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CD7AA2-2938-E346-A2FF-07983CDD9C08}"/>
              </a:ext>
            </a:extLst>
          </p:cNvPr>
          <p:cNvSpPr txBox="1"/>
          <p:nvPr/>
        </p:nvSpPr>
        <p:spPr>
          <a:xfrm>
            <a:off x="6609739" y="3678030"/>
            <a:ext cx="480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  <a:p>
            <a:r>
              <a:rPr lang="en-US" dirty="0"/>
              <a:t>.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F7CE11F-6077-9641-A99C-1CD9105D406B}"/>
              </a:ext>
            </a:extLst>
          </p:cNvPr>
          <p:cNvSpPr/>
          <p:nvPr/>
        </p:nvSpPr>
        <p:spPr>
          <a:xfrm>
            <a:off x="6013944" y="5272368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051656-DEB0-9841-AF9B-FE0232D91D9B}"/>
              </a:ext>
            </a:extLst>
          </p:cNvPr>
          <p:cNvCxnSpPr/>
          <p:nvPr/>
        </p:nvCxnSpPr>
        <p:spPr>
          <a:xfrm>
            <a:off x="7584837" y="3675014"/>
            <a:ext cx="1113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amond 20">
            <a:extLst>
              <a:ext uri="{FF2B5EF4-FFF2-40B4-BE49-F238E27FC236}">
                <a16:creationId xmlns:a16="http://schemas.microsoft.com/office/drawing/2014/main" id="{DFD1104F-1DAD-4745-BC67-F9660AE67002}"/>
              </a:ext>
            </a:extLst>
          </p:cNvPr>
          <p:cNvSpPr/>
          <p:nvPr/>
        </p:nvSpPr>
        <p:spPr>
          <a:xfrm>
            <a:off x="8815763" y="2537875"/>
            <a:ext cx="2274277" cy="227427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LDA Model - 2 topics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6D8B9B2-B211-3E48-99A1-3D06933D6F15}"/>
              </a:ext>
            </a:extLst>
          </p:cNvPr>
          <p:cNvSpPr/>
          <p:nvPr/>
        </p:nvSpPr>
        <p:spPr>
          <a:xfrm>
            <a:off x="9226070" y="5325122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Doc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BC0E2B7-4584-A940-8761-63309B6569E9}"/>
              </a:ext>
            </a:extLst>
          </p:cNvPr>
          <p:cNvCxnSpPr>
            <a:cxnSpLocks/>
          </p:cNvCxnSpPr>
          <p:nvPr/>
        </p:nvCxnSpPr>
        <p:spPr>
          <a:xfrm flipV="1">
            <a:off x="9952900" y="4949984"/>
            <a:ext cx="1" cy="275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619FAA9-6A93-C447-95C3-BDD1708E96A5}"/>
              </a:ext>
            </a:extLst>
          </p:cNvPr>
          <p:cNvSpPr/>
          <p:nvPr/>
        </p:nvSpPr>
        <p:spPr>
          <a:xfrm>
            <a:off x="10738338" y="4139694"/>
            <a:ext cx="1453662" cy="4220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Classification</a:t>
            </a: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9BCE13D7-7451-1946-BCC4-6514BAA8181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157359" y="3724927"/>
            <a:ext cx="357724" cy="25789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190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87790-C8AC-F04E-93A7-B74CC100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362" y="2727104"/>
            <a:ext cx="9603275" cy="1049235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DISTRIBUTED WORKFLOW</a:t>
            </a:r>
          </a:p>
        </p:txBody>
      </p:sp>
    </p:spTree>
    <p:extLst>
      <p:ext uri="{BB962C8B-B14F-4D97-AF65-F5344CB8AC3E}">
        <p14:creationId xmlns:p14="http://schemas.microsoft.com/office/powerpoint/2010/main" val="301602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8E6975-AF9F-6E4A-A244-948730B52134}"/>
              </a:ext>
            </a:extLst>
          </p:cNvPr>
          <p:cNvSpPr txBox="1"/>
          <p:nvPr/>
        </p:nvSpPr>
        <p:spPr>
          <a:xfrm>
            <a:off x="-11483" y="0"/>
            <a:ext cx="12192000" cy="6131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91527F8-B8B7-4045-A1D5-70CD435C4C77}"/>
              </a:ext>
            </a:extLst>
          </p:cNvPr>
          <p:cNvSpPr/>
          <p:nvPr/>
        </p:nvSpPr>
        <p:spPr>
          <a:xfrm>
            <a:off x="82062" y="961294"/>
            <a:ext cx="726831" cy="42203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16D030-2C3E-D548-8325-177807591121}"/>
              </a:ext>
            </a:extLst>
          </p:cNvPr>
          <p:cNvSpPr/>
          <p:nvPr/>
        </p:nvSpPr>
        <p:spPr>
          <a:xfrm>
            <a:off x="211015" y="158262"/>
            <a:ext cx="902677" cy="422031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Start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0CFE03-2345-CD42-A867-C3F56E5D5BF1}"/>
              </a:ext>
            </a:extLst>
          </p:cNvPr>
          <p:cNvSpPr/>
          <p:nvPr/>
        </p:nvSpPr>
        <p:spPr>
          <a:xfrm>
            <a:off x="890955" y="961294"/>
            <a:ext cx="726831" cy="4220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77DA2F-9667-F94D-BB60-FC6CFA141F85}"/>
              </a:ext>
            </a:extLst>
          </p:cNvPr>
          <p:cNvSpPr/>
          <p:nvPr/>
        </p:nvSpPr>
        <p:spPr>
          <a:xfrm>
            <a:off x="2508741" y="961294"/>
            <a:ext cx="726831" cy="4220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D0A225-A29E-6546-9ED4-CF6C16AC5362}"/>
              </a:ext>
            </a:extLst>
          </p:cNvPr>
          <p:cNvSpPr/>
          <p:nvPr/>
        </p:nvSpPr>
        <p:spPr>
          <a:xfrm>
            <a:off x="1699848" y="961295"/>
            <a:ext cx="726831" cy="42203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ED164E-36FF-EE4C-B3ED-3E7F726F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29" y="1764325"/>
            <a:ext cx="933905" cy="9339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D81B43-3EE8-9547-A9A5-0B72D0536D0D}"/>
              </a:ext>
            </a:extLst>
          </p:cNvPr>
          <p:cNvCxnSpPr>
            <a:stCxn id="7" idx="4"/>
          </p:cNvCxnSpPr>
          <p:nvPr/>
        </p:nvCxnSpPr>
        <p:spPr>
          <a:xfrm flipH="1">
            <a:off x="445477" y="580293"/>
            <a:ext cx="216877" cy="38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E18C55-7D93-DA48-AE7F-C7628E565F24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62354" y="580293"/>
            <a:ext cx="592017" cy="38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6195DB-2FD8-C142-BD96-7FBE778660ED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62354" y="580293"/>
            <a:ext cx="1400909" cy="38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F1A562-17BE-8049-93AF-7AD6DFFB725F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62354" y="580293"/>
            <a:ext cx="2195150" cy="360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8A4FEF-519A-D749-966B-4100174EAB03}"/>
              </a:ext>
            </a:extLst>
          </p:cNvPr>
          <p:cNvCxnSpPr>
            <a:cxnSpLocks/>
          </p:cNvCxnSpPr>
          <p:nvPr/>
        </p:nvCxnSpPr>
        <p:spPr>
          <a:xfrm>
            <a:off x="465993" y="1356951"/>
            <a:ext cx="725365" cy="545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8E88FC-FB3D-E84F-8419-98657EA069FC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254371" y="1383324"/>
            <a:ext cx="108437" cy="395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D6976C9-D207-DD40-B42F-F1DFD68782EB}"/>
              </a:ext>
            </a:extLst>
          </p:cNvPr>
          <p:cNvCxnSpPr>
            <a:cxnSpLocks/>
          </p:cNvCxnSpPr>
          <p:nvPr/>
        </p:nvCxnSpPr>
        <p:spPr>
          <a:xfrm flipH="1">
            <a:off x="1793127" y="1397978"/>
            <a:ext cx="286612" cy="38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5935DE-D60B-E24E-B280-07F20064D82E}"/>
              </a:ext>
            </a:extLst>
          </p:cNvPr>
          <p:cNvCxnSpPr>
            <a:cxnSpLocks/>
          </p:cNvCxnSpPr>
          <p:nvPr/>
        </p:nvCxnSpPr>
        <p:spPr>
          <a:xfrm flipH="1">
            <a:off x="1936433" y="1383324"/>
            <a:ext cx="935723" cy="518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8D581C-7FC8-A345-989B-15D4F99CCFE2}"/>
              </a:ext>
            </a:extLst>
          </p:cNvPr>
          <p:cNvCxnSpPr>
            <a:cxnSpLocks/>
          </p:cNvCxnSpPr>
          <p:nvPr/>
        </p:nvCxnSpPr>
        <p:spPr>
          <a:xfrm>
            <a:off x="3317634" y="1163517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ound Diagonal Corner Rectangle 31">
            <a:extLst>
              <a:ext uri="{FF2B5EF4-FFF2-40B4-BE49-F238E27FC236}">
                <a16:creationId xmlns:a16="http://schemas.microsoft.com/office/drawing/2014/main" id="{2D1BC55F-4B7E-464D-843B-03B53498BB50}"/>
              </a:ext>
            </a:extLst>
          </p:cNvPr>
          <p:cNvSpPr/>
          <p:nvPr/>
        </p:nvSpPr>
        <p:spPr>
          <a:xfrm>
            <a:off x="4227947" y="553178"/>
            <a:ext cx="1333115" cy="1238262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</a:t>
            </a:r>
          </a:p>
          <a:p>
            <a:pPr algn="ctr"/>
            <a:r>
              <a:rPr lang="en-US" dirty="0"/>
              <a:t>Dictionary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A5FCDDA-6E1C-A443-9B79-85C5A6F8C840}"/>
              </a:ext>
            </a:extLst>
          </p:cNvPr>
          <p:cNvCxnSpPr>
            <a:cxnSpLocks/>
          </p:cNvCxnSpPr>
          <p:nvPr/>
        </p:nvCxnSpPr>
        <p:spPr>
          <a:xfrm>
            <a:off x="5702326" y="1175241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819A03C-EB02-5C4C-81C6-FA26617DD715}"/>
              </a:ext>
            </a:extLst>
          </p:cNvPr>
          <p:cNvSpPr/>
          <p:nvPr/>
        </p:nvSpPr>
        <p:spPr>
          <a:xfrm>
            <a:off x="6635499" y="342163"/>
            <a:ext cx="996224" cy="42203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AEAD764-4F53-9941-869D-58066692FB94}"/>
              </a:ext>
            </a:extLst>
          </p:cNvPr>
          <p:cNvSpPr/>
          <p:nvPr/>
        </p:nvSpPr>
        <p:spPr>
          <a:xfrm>
            <a:off x="6635498" y="764198"/>
            <a:ext cx="996224" cy="4220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50F42D9-6AE9-8C47-B915-886438B8C57B}"/>
              </a:ext>
            </a:extLst>
          </p:cNvPr>
          <p:cNvSpPr/>
          <p:nvPr/>
        </p:nvSpPr>
        <p:spPr>
          <a:xfrm>
            <a:off x="6637876" y="1186228"/>
            <a:ext cx="996224" cy="42203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F9F992B-652C-A24E-A2C5-73124FBC700E}"/>
              </a:ext>
            </a:extLst>
          </p:cNvPr>
          <p:cNvSpPr/>
          <p:nvPr/>
        </p:nvSpPr>
        <p:spPr>
          <a:xfrm>
            <a:off x="6636087" y="1599471"/>
            <a:ext cx="996224" cy="4220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0A02A6E-2614-4146-BC38-5D9637FFEAB0}"/>
              </a:ext>
            </a:extLst>
          </p:cNvPr>
          <p:cNvCxnSpPr>
            <a:cxnSpLocks/>
          </p:cNvCxnSpPr>
          <p:nvPr/>
        </p:nvCxnSpPr>
        <p:spPr>
          <a:xfrm>
            <a:off x="7800512" y="1186228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Diamond 40">
            <a:extLst>
              <a:ext uri="{FF2B5EF4-FFF2-40B4-BE49-F238E27FC236}">
                <a16:creationId xmlns:a16="http://schemas.microsoft.com/office/drawing/2014/main" id="{C92805C0-4FB9-A94C-B8AC-C462A9DA4412}"/>
              </a:ext>
            </a:extLst>
          </p:cNvPr>
          <p:cNvSpPr/>
          <p:nvPr/>
        </p:nvSpPr>
        <p:spPr>
          <a:xfrm>
            <a:off x="8883164" y="57881"/>
            <a:ext cx="2274277" cy="227427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LDA Model - 4 topics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18A44C9-A21D-974F-B981-1CBB55EF0002}"/>
              </a:ext>
            </a:extLst>
          </p:cNvPr>
          <p:cNvSpPr/>
          <p:nvPr/>
        </p:nvSpPr>
        <p:spPr>
          <a:xfrm>
            <a:off x="102577" y="4185169"/>
            <a:ext cx="726831" cy="422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7F22A5E-12C3-9A42-ABAF-3C0D493B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3" y="3560908"/>
            <a:ext cx="832348" cy="6242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2B59DE-0119-554D-A0E5-579C343147D1}"/>
                  </a:ext>
                </a:extLst>
              </p:cNvPr>
              <p:cNvSpPr txBox="1"/>
              <p:nvPr/>
            </p:nvSpPr>
            <p:spPr>
              <a:xfrm>
                <a:off x="902682" y="4220310"/>
                <a:ext cx="838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2B59DE-0119-554D-A0E5-579C34314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82" y="4220310"/>
                <a:ext cx="83840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11417D3-3C92-8048-839B-28FDCA93C615}"/>
              </a:ext>
            </a:extLst>
          </p:cNvPr>
          <p:cNvCxnSpPr>
            <a:cxnSpLocks/>
          </p:cNvCxnSpPr>
          <p:nvPr/>
        </p:nvCxnSpPr>
        <p:spPr>
          <a:xfrm>
            <a:off x="1707610" y="4405907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ound Diagonal Corner Rectangle 46">
            <a:extLst>
              <a:ext uri="{FF2B5EF4-FFF2-40B4-BE49-F238E27FC236}">
                <a16:creationId xmlns:a16="http://schemas.microsoft.com/office/drawing/2014/main" id="{DD2ECCE1-E42A-D841-A783-448C9511F1E2}"/>
              </a:ext>
            </a:extLst>
          </p:cNvPr>
          <p:cNvSpPr/>
          <p:nvPr/>
        </p:nvSpPr>
        <p:spPr>
          <a:xfrm>
            <a:off x="2617923" y="3795568"/>
            <a:ext cx="1333115" cy="1238262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</a:t>
            </a:r>
          </a:p>
          <a:p>
            <a:pPr algn="ctr"/>
            <a:r>
              <a:rPr lang="en-US" dirty="0"/>
              <a:t>Dictionary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3F81EDD-1B6A-B84C-8F55-011AC62892B2}"/>
              </a:ext>
            </a:extLst>
          </p:cNvPr>
          <p:cNvCxnSpPr>
            <a:cxnSpLocks/>
          </p:cNvCxnSpPr>
          <p:nvPr/>
        </p:nvCxnSpPr>
        <p:spPr>
          <a:xfrm>
            <a:off x="4096969" y="4396184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41DB03E2-C094-8849-BE69-8FBB2C656EE1}"/>
              </a:ext>
            </a:extLst>
          </p:cNvPr>
          <p:cNvSpPr/>
          <p:nvPr/>
        </p:nvSpPr>
        <p:spPr>
          <a:xfrm>
            <a:off x="5037253" y="4193961"/>
            <a:ext cx="1000132" cy="422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1695EFC-C90E-2741-ACC8-FE324ECC8D97}"/>
              </a:ext>
            </a:extLst>
          </p:cNvPr>
          <p:cNvCxnSpPr>
            <a:cxnSpLocks/>
          </p:cNvCxnSpPr>
          <p:nvPr/>
        </p:nvCxnSpPr>
        <p:spPr>
          <a:xfrm>
            <a:off x="6201564" y="4396184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Diamond 50">
            <a:extLst>
              <a:ext uri="{FF2B5EF4-FFF2-40B4-BE49-F238E27FC236}">
                <a16:creationId xmlns:a16="http://schemas.microsoft.com/office/drawing/2014/main" id="{23105C6F-7833-5F4B-959F-39548405D9EB}"/>
              </a:ext>
            </a:extLst>
          </p:cNvPr>
          <p:cNvSpPr/>
          <p:nvPr/>
        </p:nvSpPr>
        <p:spPr>
          <a:xfrm>
            <a:off x="7200463" y="3277560"/>
            <a:ext cx="2274277" cy="227427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LDA Model - 4 topics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599CEEF-1910-E747-B49F-FE5F516687D8}"/>
              </a:ext>
            </a:extLst>
          </p:cNvPr>
          <p:cNvCxnSpPr>
            <a:cxnSpLocks/>
          </p:cNvCxnSpPr>
          <p:nvPr/>
        </p:nvCxnSpPr>
        <p:spPr>
          <a:xfrm>
            <a:off x="9648516" y="4414698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B7A1F5D-A64D-494B-9902-C994A46211F1}"/>
              </a:ext>
            </a:extLst>
          </p:cNvPr>
          <p:cNvSpPr/>
          <p:nvPr/>
        </p:nvSpPr>
        <p:spPr>
          <a:xfrm>
            <a:off x="10586674" y="4194674"/>
            <a:ext cx="1464890" cy="42203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88996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8E6975-AF9F-6E4A-A244-948730B52134}"/>
              </a:ext>
            </a:extLst>
          </p:cNvPr>
          <p:cNvSpPr txBox="1"/>
          <p:nvPr/>
        </p:nvSpPr>
        <p:spPr>
          <a:xfrm>
            <a:off x="-11483" y="0"/>
            <a:ext cx="12192000" cy="6131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91527F8-B8B7-4045-A1D5-70CD435C4C77}"/>
              </a:ext>
            </a:extLst>
          </p:cNvPr>
          <p:cNvSpPr/>
          <p:nvPr/>
        </p:nvSpPr>
        <p:spPr>
          <a:xfrm>
            <a:off x="82062" y="961294"/>
            <a:ext cx="726831" cy="42203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516D030-2C3E-D548-8325-177807591121}"/>
              </a:ext>
            </a:extLst>
          </p:cNvPr>
          <p:cNvSpPr/>
          <p:nvPr/>
        </p:nvSpPr>
        <p:spPr>
          <a:xfrm>
            <a:off x="211015" y="158262"/>
            <a:ext cx="902677" cy="422031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Start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0CFE03-2345-CD42-A867-C3F56E5D5BF1}"/>
              </a:ext>
            </a:extLst>
          </p:cNvPr>
          <p:cNvSpPr/>
          <p:nvPr/>
        </p:nvSpPr>
        <p:spPr>
          <a:xfrm>
            <a:off x="890955" y="961294"/>
            <a:ext cx="726831" cy="4220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677DA2F-9667-F94D-BB60-FC6CFA141F85}"/>
              </a:ext>
            </a:extLst>
          </p:cNvPr>
          <p:cNvSpPr/>
          <p:nvPr/>
        </p:nvSpPr>
        <p:spPr>
          <a:xfrm>
            <a:off x="2508741" y="961294"/>
            <a:ext cx="726831" cy="4220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D0A225-A29E-6546-9ED4-CF6C16AC5362}"/>
              </a:ext>
            </a:extLst>
          </p:cNvPr>
          <p:cNvSpPr/>
          <p:nvPr/>
        </p:nvSpPr>
        <p:spPr>
          <a:xfrm>
            <a:off x="1699848" y="961295"/>
            <a:ext cx="726831" cy="42203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ED164E-36FF-EE4C-B3ED-3E7F726F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029" y="1764325"/>
            <a:ext cx="933905" cy="9339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DD81B43-3EE8-9547-A9A5-0B72D0536D0D}"/>
              </a:ext>
            </a:extLst>
          </p:cNvPr>
          <p:cNvCxnSpPr>
            <a:stCxn id="7" idx="4"/>
          </p:cNvCxnSpPr>
          <p:nvPr/>
        </p:nvCxnSpPr>
        <p:spPr>
          <a:xfrm flipH="1">
            <a:off x="445477" y="580293"/>
            <a:ext cx="216877" cy="38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E18C55-7D93-DA48-AE7F-C7628E565F24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62354" y="580293"/>
            <a:ext cx="592017" cy="38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6195DB-2FD8-C142-BD96-7FBE778660ED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62354" y="580293"/>
            <a:ext cx="1400909" cy="3810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6F1A562-17BE-8049-93AF-7AD6DFFB725F}"/>
              </a:ext>
            </a:extLst>
          </p:cNvPr>
          <p:cNvCxnSpPr>
            <a:cxnSpLocks/>
            <a:stCxn id="7" idx="4"/>
          </p:cNvCxnSpPr>
          <p:nvPr/>
        </p:nvCxnSpPr>
        <p:spPr>
          <a:xfrm>
            <a:off x="662354" y="580293"/>
            <a:ext cx="2195150" cy="360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8A4FEF-519A-D749-966B-4100174EAB03}"/>
              </a:ext>
            </a:extLst>
          </p:cNvPr>
          <p:cNvCxnSpPr>
            <a:cxnSpLocks/>
          </p:cNvCxnSpPr>
          <p:nvPr/>
        </p:nvCxnSpPr>
        <p:spPr>
          <a:xfrm>
            <a:off x="465993" y="1356951"/>
            <a:ext cx="725365" cy="545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8E88FC-FB3D-E84F-8419-98657EA069FC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1254371" y="1383324"/>
            <a:ext cx="108437" cy="395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D6976C9-D207-DD40-B42F-F1DFD68782EB}"/>
              </a:ext>
            </a:extLst>
          </p:cNvPr>
          <p:cNvCxnSpPr>
            <a:cxnSpLocks/>
          </p:cNvCxnSpPr>
          <p:nvPr/>
        </p:nvCxnSpPr>
        <p:spPr>
          <a:xfrm flipH="1">
            <a:off x="1793127" y="1397978"/>
            <a:ext cx="286612" cy="38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5935DE-D60B-E24E-B280-07F20064D82E}"/>
              </a:ext>
            </a:extLst>
          </p:cNvPr>
          <p:cNvCxnSpPr>
            <a:cxnSpLocks/>
          </p:cNvCxnSpPr>
          <p:nvPr/>
        </p:nvCxnSpPr>
        <p:spPr>
          <a:xfrm flipH="1">
            <a:off x="1936433" y="1383324"/>
            <a:ext cx="935723" cy="518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68D581C-7FC8-A345-989B-15D4F99CCFE2}"/>
              </a:ext>
            </a:extLst>
          </p:cNvPr>
          <p:cNvCxnSpPr>
            <a:cxnSpLocks/>
          </p:cNvCxnSpPr>
          <p:nvPr/>
        </p:nvCxnSpPr>
        <p:spPr>
          <a:xfrm>
            <a:off x="3317634" y="1163517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Round Diagonal Corner Rectangle 31">
            <a:extLst>
              <a:ext uri="{FF2B5EF4-FFF2-40B4-BE49-F238E27FC236}">
                <a16:creationId xmlns:a16="http://schemas.microsoft.com/office/drawing/2014/main" id="{2D1BC55F-4B7E-464D-843B-03B53498BB50}"/>
              </a:ext>
            </a:extLst>
          </p:cNvPr>
          <p:cNvSpPr/>
          <p:nvPr/>
        </p:nvSpPr>
        <p:spPr>
          <a:xfrm>
            <a:off x="4227947" y="553178"/>
            <a:ext cx="1333115" cy="1238262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</a:t>
            </a:r>
          </a:p>
          <a:p>
            <a:pPr algn="ctr"/>
            <a:r>
              <a:rPr lang="en-US" dirty="0"/>
              <a:t>Dictionary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A5FCDDA-6E1C-A443-9B79-85C5A6F8C840}"/>
              </a:ext>
            </a:extLst>
          </p:cNvPr>
          <p:cNvCxnSpPr>
            <a:cxnSpLocks/>
          </p:cNvCxnSpPr>
          <p:nvPr/>
        </p:nvCxnSpPr>
        <p:spPr>
          <a:xfrm>
            <a:off x="5702326" y="1175241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819A03C-EB02-5C4C-81C6-FA26617DD715}"/>
              </a:ext>
            </a:extLst>
          </p:cNvPr>
          <p:cNvSpPr/>
          <p:nvPr/>
        </p:nvSpPr>
        <p:spPr>
          <a:xfrm>
            <a:off x="6635499" y="342163"/>
            <a:ext cx="996224" cy="42203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AEAD764-4F53-9941-869D-58066692FB94}"/>
              </a:ext>
            </a:extLst>
          </p:cNvPr>
          <p:cNvSpPr/>
          <p:nvPr/>
        </p:nvSpPr>
        <p:spPr>
          <a:xfrm>
            <a:off x="6635498" y="764198"/>
            <a:ext cx="996224" cy="4220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50F42D9-6AE9-8C47-B915-886438B8C57B}"/>
              </a:ext>
            </a:extLst>
          </p:cNvPr>
          <p:cNvSpPr/>
          <p:nvPr/>
        </p:nvSpPr>
        <p:spPr>
          <a:xfrm>
            <a:off x="6637876" y="1186228"/>
            <a:ext cx="996224" cy="42203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CF9F992B-652C-A24E-A2C5-73124FBC700E}"/>
              </a:ext>
            </a:extLst>
          </p:cNvPr>
          <p:cNvSpPr/>
          <p:nvPr/>
        </p:nvSpPr>
        <p:spPr>
          <a:xfrm>
            <a:off x="6636087" y="1599471"/>
            <a:ext cx="996224" cy="4220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Vectors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0A02A6E-2614-4146-BC38-5D9637FFEAB0}"/>
              </a:ext>
            </a:extLst>
          </p:cNvPr>
          <p:cNvCxnSpPr>
            <a:cxnSpLocks/>
          </p:cNvCxnSpPr>
          <p:nvPr/>
        </p:nvCxnSpPr>
        <p:spPr>
          <a:xfrm>
            <a:off x="7800512" y="1186228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Diamond 40">
            <a:extLst>
              <a:ext uri="{FF2B5EF4-FFF2-40B4-BE49-F238E27FC236}">
                <a16:creationId xmlns:a16="http://schemas.microsoft.com/office/drawing/2014/main" id="{C92805C0-4FB9-A94C-B8AC-C462A9DA4412}"/>
              </a:ext>
            </a:extLst>
          </p:cNvPr>
          <p:cNvSpPr/>
          <p:nvPr/>
        </p:nvSpPr>
        <p:spPr>
          <a:xfrm>
            <a:off x="8883164" y="57881"/>
            <a:ext cx="2274277" cy="227427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LDA Model - 4 topics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18A44C9-A21D-974F-B981-1CBB55EF0002}"/>
              </a:ext>
            </a:extLst>
          </p:cNvPr>
          <p:cNvSpPr/>
          <p:nvPr/>
        </p:nvSpPr>
        <p:spPr>
          <a:xfrm>
            <a:off x="102577" y="4185169"/>
            <a:ext cx="726831" cy="422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7F22A5E-12C3-9A42-ABAF-3C0D493B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3" y="3560908"/>
            <a:ext cx="832348" cy="6242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2B59DE-0119-554D-A0E5-579C343147D1}"/>
                  </a:ext>
                </a:extLst>
              </p:cNvPr>
              <p:cNvSpPr txBox="1"/>
              <p:nvPr/>
            </p:nvSpPr>
            <p:spPr>
              <a:xfrm>
                <a:off x="902682" y="4220310"/>
                <a:ext cx="8384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C2B59DE-0119-554D-A0E5-579C34314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682" y="4220310"/>
                <a:ext cx="83840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11417D3-3C92-8048-839B-28FDCA93C615}"/>
              </a:ext>
            </a:extLst>
          </p:cNvPr>
          <p:cNvCxnSpPr>
            <a:cxnSpLocks/>
          </p:cNvCxnSpPr>
          <p:nvPr/>
        </p:nvCxnSpPr>
        <p:spPr>
          <a:xfrm>
            <a:off x="1707610" y="4405907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Round Diagonal Corner Rectangle 46">
            <a:extLst>
              <a:ext uri="{FF2B5EF4-FFF2-40B4-BE49-F238E27FC236}">
                <a16:creationId xmlns:a16="http://schemas.microsoft.com/office/drawing/2014/main" id="{DD2ECCE1-E42A-D841-A783-448C9511F1E2}"/>
              </a:ext>
            </a:extLst>
          </p:cNvPr>
          <p:cNvSpPr/>
          <p:nvPr/>
        </p:nvSpPr>
        <p:spPr>
          <a:xfrm>
            <a:off x="2617923" y="3795568"/>
            <a:ext cx="1333115" cy="1238262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Shared</a:t>
            </a:r>
          </a:p>
          <a:p>
            <a:pPr algn="ctr"/>
            <a:r>
              <a:rPr lang="en-US" dirty="0"/>
              <a:t>Dictionary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3F81EDD-1B6A-B84C-8F55-011AC62892B2}"/>
              </a:ext>
            </a:extLst>
          </p:cNvPr>
          <p:cNvCxnSpPr>
            <a:cxnSpLocks/>
          </p:cNvCxnSpPr>
          <p:nvPr/>
        </p:nvCxnSpPr>
        <p:spPr>
          <a:xfrm>
            <a:off x="4096969" y="4396184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41DB03E2-C094-8849-BE69-8FBB2C656EE1}"/>
              </a:ext>
            </a:extLst>
          </p:cNvPr>
          <p:cNvSpPr/>
          <p:nvPr/>
        </p:nvSpPr>
        <p:spPr>
          <a:xfrm>
            <a:off x="5037253" y="4193961"/>
            <a:ext cx="1000132" cy="42203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1695EFC-C90E-2741-ACC8-FE324ECC8D97}"/>
              </a:ext>
            </a:extLst>
          </p:cNvPr>
          <p:cNvCxnSpPr>
            <a:cxnSpLocks/>
          </p:cNvCxnSpPr>
          <p:nvPr/>
        </p:nvCxnSpPr>
        <p:spPr>
          <a:xfrm>
            <a:off x="6201564" y="4396184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Diamond 50">
            <a:extLst>
              <a:ext uri="{FF2B5EF4-FFF2-40B4-BE49-F238E27FC236}">
                <a16:creationId xmlns:a16="http://schemas.microsoft.com/office/drawing/2014/main" id="{23105C6F-7833-5F4B-959F-39548405D9EB}"/>
              </a:ext>
            </a:extLst>
          </p:cNvPr>
          <p:cNvSpPr/>
          <p:nvPr/>
        </p:nvSpPr>
        <p:spPr>
          <a:xfrm>
            <a:off x="7200463" y="3277560"/>
            <a:ext cx="2274277" cy="227427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LDA Model - 4 topics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599CEEF-1910-E747-B49F-FE5F516687D8}"/>
              </a:ext>
            </a:extLst>
          </p:cNvPr>
          <p:cNvCxnSpPr>
            <a:cxnSpLocks/>
          </p:cNvCxnSpPr>
          <p:nvPr/>
        </p:nvCxnSpPr>
        <p:spPr>
          <a:xfrm>
            <a:off x="9648516" y="4414698"/>
            <a:ext cx="764382" cy="87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B7A1F5D-A64D-494B-9902-C994A46211F1}"/>
              </a:ext>
            </a:extLst>
          </p:cNvPr>
          <p:cNvSpPr/>
          <p:nvPr/>
        </p:nvSpPr>
        <p:spPr>
          <a:xfrm>
            <a:off x="10586674" y="4194674"/>
            <a:ext cx="1464890" cy="422030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Classification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9C49130-46B9-EF40-9212-2725581A6384}"/>
              </a:ext>
            </a:extLst>
          </p:cNvPr>
          <p:cNvSpPr/>
          <p:nvPr/>
        </p:nvSpPr>
        <p:spPr>
          <a:xfrm>
            <a:off x="-393610" y="462605"/>
            <a:ext cx="4125370" cy="24010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F730555-9EF3-CC4E-9D1E-12B14D69D6D8}"/>
              </a:ext>
            </a:extLst>
          </p:cNvPr>
          <p:cNvSpPr/>
          <p:nvPr/>
        </p:nvSpPr>
        <p:spPr>
          <a:xfrm>
            <a:off x="140436" y="3028667"/>
            <a:ext cx="11748808" cy="24010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51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7A69F-AFAD-4348-934D-9FF27BBE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5D82F-BCED-0D46-BCE7-1DEACC5AF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bigger better?</a:t>
            </a:r>
          </a:p>
          <a:p>
            <a:pPr lvl="1"/>
            <a:r>
              <a:rPr lang="en-US" dirty="0"/>
              <a:t>Does training the model on more data per classification make the prediction:</a:t>
            </a:r>
          </a:p>
          <a:p>
            <a:pPr lvl="2"/>
            <a:r>
              <a:rPr lang="en-US" dirty="0"/>
              <a:t>More accurate?</a:t>
            </a:r>
          </a:p>
          <a:p>
            <a:pPr lvl="2"/>
            <a:r>
              <a:rPr lang="en-US" dirty="0"/>
              <a:t>More Granular? (i.e. could ‘politics’ be broken down to model individual issues)</a:t>
            </a:r>
          </a:p>
          <a:p>
            <a:pPr lvl="2"/>
            <a:endParaRPr lang="en-US" dirty="0"/>
          </a:p>
          <a:p>
            <a:r>
              <a:rPr lang="en-US" dirty="0"/>
              <a:t>How many tweets make this worthwhile?</a:t>
            </a:r>
          </a:p>
          <a:p>
            <a:pPr lvl="1"/>
            <a:r>
              <a:rPr lang="en-US" dirty="0"/>
              <a:t>What volume of new documents to classify is required to notice a speedup over running classification on a local machine?</a:t>
            </a:r>
          </a:p>
        </p:txBody>
      </p:sp>
    </p:spTree>
    <p:extLst>
      <p:ext uri="{BB962C8B-B14F-4D97-AF65-F5344CB8AC3E}">
        <p14:creationId xmlns:p14="http://schemas.microsoft.com/office/powerpoint/2010/main" val="620116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835C80-FD7B-BF4D-BC1A-B6058CDF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908" y="0"/>
            <a:ext cx="8038184" cy="6422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94A7B9-50BA-0040-AABF-8506CFABD2C3}"/>
              </a:ext>
            </a:extLst>
          </p:cNvPr>
          <p:cNvSpPr txBox="1"/>
          <p:nvPr/>
        </p:nvSpPr>
        <p:spPr>
          <a:xfrm>
            <a:off x="8042032" y="6488668"/>
            <a:ext cx="507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https://</a:t>
            </a:r>
            <a:r>
              <a:rPr lang="en-US" dirty="0" err="1"/>
              <a:t>www.sportsmemorabilia.com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6081846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{42EC3865-FFEB-674D-A396-E22D68787BDC}tf10001119</Template>
  <TotalTime>80</TotalTime>
  <Words>629</Words>
  <Application>Microsoft Macintosh PowerPoint</Application>
  <PresentationFormat>Widescreen</PresentationFormat>
  <Paragraphs>126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Cambria Math</vt:lpstr>
      <vt:lpstr>Gill Sans MT</vt:lpstr>
      <vt:lpstr>Gallery</vt:lpstr>
      <vt:lpstr>Streaming Topic Modeling</vt:lpstr>
      <vt:lpstr>MOtivation</vt:lpstr>
      <vt:lpstr>Light topic modeling</vt:lpstr>
      <vt:lpstr>Light topic modeling</vt:lpstr>
      <vt:lpstr>DISTRIBUTED WORKFLOW</vt:lpstr>
      <vt:lpstr>PowerPoint Presentation</vt:lpstr>
      <vt:lpstr>PowerPoint Presentation</vt:lpstr>
      <vt:lpstr>For science</vt:lpstr>
      <vt:lpstr>PowerPoint Presentation</vt:lpstr>
      <vt:lpstr>Getting Punched in the Face by AWS</vt:lpstr>
      <vt:lpstr>Getting Punched in the Face by AWS</vt:lpstr>
      <vt:lpstr>Getting Punched in the Face by AWS</vt:lpstr>
      <vt:lpstr>Getting Punched in the Face by AWS</vt:lpstr>
      <vt:lpstr>Getting Punched in the Face by AWS</vt:lpstr>
      <vt:lpstr>Getting Punched in the Face by AWS</vt:lpstr>
      <vt:lpstr>Conclusions</vt:lpstr>
      <vt:lpstr>Conclusions</vt:lpstr>
      <vt:lpstr>Conclusions</vt:lpstr>
      <vt:lpstr>Conclusions-Lessons Learned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Streaming Topic Modeling</dc:title>
  <dc:creator>Justin Garrard</dc:creator>
  <cp:lastModifiedBy>Justin Garrard</cp:lastModifiedBy>
  <cp:revision>8</cp:revision>
  <dcterms:created xsi:type="dcterms:W3CDTF">2018-11-26T10:14:43Z</dcterms:created>
  <dcterms:modified xsi:type="dcterms:W3CDTF">2018-11-26T11:35:35Z</dcterms:modified>
</cp:coreProperties>
</file>