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6" r:id="rId1"/>
    <p:sldMasterId id="2147483864" r:id="rId2"/>
  </p:sldMasterIdLst>
  <p:handoutMasterIdLst>
    <p:handoutMasterId r:id="rId35"/>
  </p:handoutMasterIdLst>
  <p:sldIdLst>
    <p:sldId id="256" r:id="rId3"/>
    <p:sldId id="278" r:id="rId4"/>
    <p:sldId id="279" r:id="rId5"/>
    <p:sldId id="280" r:id="rId6"/>
    <p:sldId id="282" r:id="rId7"/>
    <p:sldId id="297" r:id="rId8"/>
    <p:sldId id="266" r:id="rId9"/>
    <p:sldId id="298" r:id="rId10"/>
    <p:sldId id="281" r:id="rId11"/>
    <p:sldId id="299" r:id="rId12"/>
    <p:sldId id="300" r:id="rId13"/>
    <p:sldId id="301" r:id="rId14"/>
    <p:sldId id="302" r:id="rId15"/>
    <p:sldId id="303" r:id="rId16"/>
    <p:sldId id="304" r:id="rId17"/>
    <p:sldId id="305" r:id="rId18"/>
    <p:sldId id="306" r:id="rId19"/>
    <p:sldId id="307" r:id="rId20"/>
    <p:sldId id="308" r:id="rId21"/>
    <p:sldId id="273" r:id="rId22"/>
    <p:sldId id="315" r:id="rId23"/>
    <p:sldId id="293" r:id="rId24"/>
    <p:sldId id="295" r:id="rId25"/>
    <p:sldId id="296" r:id="rId26"/>
    <p:sldId id="314" r:id="rId27"/>
    <p:sldId id="310" r:id="rId28"/>
    <p:sldId id="311" r:id="rId29"/>
    <p:sldId id="316" r:id="rId30"/>
    <p:sldId id="312" r:id="rId31"/>
    <p:sldId id="313" r:id="rId32"/>
    <p:sldId id="271" r:id="rId33"/>
    <p:sldId id="270" r:id="rId34"/>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6" d="100"/>
          <a:sy n="96" d="100"/>
        </p:scale>
        <p:origin x="1500" y="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ACED420D-4AF1-4231-9B67-2E6A84D83118}" type="datetimeFigureOut">
              <a:rPr lang="en-US" smtClean="0"/>
              <a:t>5/6/2018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256950C3-3E01-4272-9763-B93D6BDDF990}" type="slidenum">
              <a:rPr lang="en-US" smtClean="0"/>
              <a:t>‹#›</a:t>
            </a:fld>
            <a:endParaRPr lang="en-US"/>
          </a:p>
        </p:txBody>
      </p:sp>
    </p:spTree>
    <p:extLst>
      <p:ext uri="{BB962C8B-B14F-4D97-AF65-F5344CB8AC3E}">
        <p14:creationId xmlns:p14="http://schemas.microsoft.com/office/powerpoint/2010/main" val="58129968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BDD11096-2043-4567-9D1D-02CEC5F69A3C}" type="datetimeFigureOut">
              <a:rPr lang="en-US" smtClean="0"/>
              <a:t>5/6/2018</a:t>
            </a:fld>
            <a:endParaRPr lang="en-US"/>
          </a:p>
        </p:txBody>
      </p:sp>
      <p:sp>
        <p:nvSpPr>
          <p:cNvPr id="5" name="Footer Placeholder 4"/>
          <p:cNvSpPr>
            <a:spLocks noGrp="1"/>
          </p:cNvSpPr>
          <p:nvPr>
            <p:ph type="ftr" sz="quarter" idx="11"/>
          </p:nvPr>
        </p:nvSpPr>
        <p:spPr>
          <a:xfrm>
            <a:off x="3623733" y="6117336"/>
            <a:ext cx="3609438" cy="365125"/>
          </a:xfrm>
        </p:spPr>
        <p:txBody>
          <a:bodyPr/>
          <a:lstStyle/>
          <a:p>
            <a:endParaRPr lang="en-US"/>
          </a:p>
        </p:txBody>
      </p:sp>
      <p:sp>
        <p:nvSpPr>
          <p:cNvPr id="6" name="Slide Number Placeholder 5"/>
          <p:cNvSpPr>
            <a:spLocks noGrp="1"/>
          </p:cNvSpPr>
          <p:nvPr>
            <p:ph type="sldNum" sz="quarter" idx="12"/>
          </p:nvPr>
        </p:nvSpPr>
        <p:spPr>
          <a:xfrm>
            <a:off x="8275320" y="6117336"/>
            <a:ext cx="411480" cy="365125"/>
          </a:xfrm>
        </p:spPr>
        <p:txBody>
          <a:bodyPr/>
          <a:lstStyle/>
          <a:p>
            <a:fld id="{00DAF4DD-210C-4FD5-8785-D80FDBA4B969}" type="slidenum">
              <a:rPr lang="en-US" smtClean="0"/>
              <a:t>‹#›</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568124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DD11096-2043-4567-9D1D-02CEC5F69A3C}" type="datetimeFigureOut">
              <a:rPr lang="en-US" smtClean="0"/>
              <a:t>5/6/2018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DAF4DD-210C-4FD5-8785-D80FDBA4B969}" type="slidenum">
              <a:rPr lang="en-US" smtClean="0"/>
              <a:t>‹#›</a:t>
            </a:fld>
            <a:endParaRPr lang="en-US"/>
          </a:p>
        </p:txBody>
      </p:sp>
    </p:spTree>
    <p:extLst>
      <p:ext uri="{BB962C8B-B14F-4D97-AF65-F5344CB8AC3E}">
        <p14:creationId xmlns:p14="http://schemas.microsoft.com/office/powerpoint/2010/main" val="670417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DD11096-2043-4567-9D1D-02CEC5F69A3C}" type="datetimeFigureOut">
              <a:rPr lang="en-US" smtClean="0"/>
              <a:t>5/6/2018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DAF4DD-210C-4FD5-8785-D80FDBA4B969}" type="slidenum">
              <a:rPr lang="en-US" smtClean="0"/>
              <a:t>‹#›</a:t>
            </a:fld>
            <a:endParaRPr lang="en-US"/>
          </a:p>
        </p:txBody>
      </p:sp>
    </p:spTree>
    <p:extLst>
      <p:ext uri="{BB962C8B-B14F-4D97-AF65-F5344CB8AC3E}">
        <p14:creationId xmlns:p14="http://schemas.microsoft.com/office/powerpoint/2010/main" val="32878609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DD11096-2043-4567-9D1D-02CEC5F69A3C}" type="datetimeFigureOut">
              <a:rPr lang="en-US" smtClean="0"/>
              <a:t>5/6/2018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DAF4DD-210C-4FD5-8785-D80FDBA4B969}" type="slidenum">
              <a:rPr lang="en-US" smtClean="0"/>
              <a:t>‹#›</a:t>
            </a:fld>
            <a:endParaRPr lang="en-US"/>
          </a:p>
        </p:txBody>
      </p:sp>
    </p:spTree>
    <p:extLst>
      <p:ext uri="{BB962C8B-B14F-4D97-AF65-F5344CB8AC3E}">
        <p14:creationId xmlns:p14="http://schemas.microsoft.com/office/powerpoint/2010/main" val="19637840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DD11096-2043-4567-9D1D-02CEC5F69A3C}" type="datetimeFigureOut">
              <a:rPr lang="en-US" smtClean="0"/>
              <a:t>5/6/2018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DAF4DD-210C-4FD5-8785-D80FDBA4B969}" type="slidenum">
              <a:rPr lang="en-US" smtClean="0"/>
              <a:t>‹#›</a:t>
            </a:fld>
            <a:endParaRPr lang="en-US"/>
          </a:p>
        </p:txBody>
      </p:sp>
    </p:spTree>
    <p:extLst>
      <p:ext uri="{BB962C8B-B14F-4D97-AF65-F5344CB8AC3E}">
        <p14:creationId xmlns:p14="http://schemas.microsoft.com/office/powerpoint/2010/main" val="35314351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DD11096-2043-4567-9D1D-02CEC5F69A3C}" type="datetimeFigureOut">
              <a:rPr lang="en-US" smtClean="0"/>
              <a:t>5/6/2018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DAF4DD-210C-4FD5-8785-D80FDBA4B969}" type="slidenum">
              <a:rPr lang="en-US" smtClean="0"/>
              <a:t>‹#›</a:t>
            </a:fld>
            <a:endParaRPr lang="en-US"/>
          </a:p>
        </p:txBody>
      </p:sp>
    </p:spTree>
    <p:extLst>
      <p:ext uri="{BB962C8B-B14F-4D97-AF65-F5344CB8AC3E}">
        <p14:creationId xmlns:p14="http://schemas.microsoft.com/office/powerpoint/2010/main" val="11469986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DD11096-2043-4567-9D1D-02CEC5F69A3C}" type="datetimeFigureOut">
              <a:rPr lang="en-US" smtClean="0"/>
              <a:t>5/6/2018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DAF4DD-210C-4FD5-8785-D80FDBA4B969}" type="slidenum">
              <a:rPr lang="en-US" smtClean="0"/>
              <a:t>‹#›</a:t>
            </a:fld>
            <a:endParaRPr lang="en-US"/>
          </a:p>
        </p:txBody>
      </p:sp>
    </p:spTree>
    <p:extLst>
      <p:ext uri="{BB962C8B-B14F-4D97-AF65-F5344CB8AC3E}">
        <p14:creationId xmlns:p14="http://schemas.microsoft.com/office/powerpoint/2010/main" val="28864424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DD11096-2043-4567-9D1D-02CEC5F69A3C}" type="datetimeFigureOut">
              <a:rPr lang="en-US" smtClean="0"/>
              <a:t>5/6/2018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DAF4DD-210C-4FD5-8785-D80FDBA4B969}" type="slidenum">
              <a:rPr lang="en-US" smtClean="0"/>
              <a:t>‹#›</a:t>
            </a:fld>
            <a:endParaRPr lang="en-US"/>
          </a:p>
        </p:txBody>
      </p:sp>
    </p:spTree>
    <p:extLst>
      <p:ext uri="{BB962C8B-B14F-4D97-AF65-F5344CB8AC3E}">
        <p14:creationId xmlns:p14="http://schemas.microsoft.com/office/powerpoint/2010/main" val="32702214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DD11096-2043-4567-9D1D-02CEC5F69A3C}" type="datetimeFigureOut">
              <a:rPr lang="en-US" smtClean="0"/>
              <a:t>5/6/2018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DAF4DD-210C-4FD5-8785-D80FDBA4B969}" type="slidenum">
              <a:rPr lang="en-US" smtClean="0"/>
              <a:t>‹#›</a:t>
            </a:fld>
            <a:endParaRPr lang="en-US"/>
          </a:p>
        </p:txBody>
      </p:sp>
    </p:spTree>
    <p:extLst>
      <p:ext uri="{BB962C8B-B14F-4D97-AF65-F5344CB8AC3E}">
        <p14:creationId xmlns:p14="http://schemas.microsoft.com/office/powerpoint/2010/main" val="32667522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BDD11096-2043-4567-9D1D-02CEC5F69A3C}" type="datetimeFigureOut">
              <a:rPr lang="en-US" smtClean="0"/>
              <a:t>5/6/2018</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0DAF4DD-210C-4FD5-8785-D80FDBA4B969}" type="slidenum">
              <a:rPr lang="en-US" smtClean="0"/>
              <a:t>‹#›</a:t>
            </a:fld>
            <a:endParaRPr 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375868557"/>
      </p:ext>
    </p:extLst>
  </p:cSld>
  <p:clrMapOvr>
    <a:overrideClrMapping bg1="dk1" tx1="lt1" bg2="dk2" tx2="lt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D11096-2043-4567-9D1D-02CEC5F69A3C}" type="datetimeFigureOut">
              <a:rPr lang="en-US" smtClean="0"/>
              <a:t>5/6/2018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DAF4DD-210C-4FD5-8785-D80FDBA4B969}" type="slidenum">
              <a:rPr lang="en-US" smtClean="0"/>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164620606"/>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BDD11096-2043-4567-9D1D-02CEC5F69A3C}" type="datetimeFigureOut">
              <a:rPr lang="en-US" smtClean="0"/>
              <a:t>5/6/2018</a:t>
            </a:fld>
            <a:endParaRPr lang="en-US"/>
          </a:p>
        </p:txBody>
      </p:sp>
      <p:sp>
        <p:nvSpPr>
          <p:cNvPr id="5" name="Footer Placeholder 4"/>
          <p:cNvSpPr>
            <a:spLocks noGrp="1"/>
          </p:cNvSpPr>
          <p:nvPr>
            <p:ph type="ftr" sz="quarter" idx="11"/>
          </p:nvPr>
        </p:nvSpPr>
        <p:spPr>
          <a:xfrm>
            <a:off x="1972647" y="6108173"/>
            <a:ext cx="5314517" cy="365125"/>
          </a:xfrm>
        </p:spPr>
        <p:txBody>
          <a:bodyPr/>
          <a:lstStyle/>
          <a:p>
            <a:endParaRPr lang="en-US"/>
          </a:p>
        </p:txBody>
      </p:sp>
      <p:sp>
        <p:nvSpPr>
          <p:cNvPr id="6" name="Slide Number Placeholder 5"/>
          <p:cNvSpPr>
            <a:spLocks noGrp="1"/>
          </p:cNvSpPr>
          <p:nvPr>
            <p:ph type="sldNum" sz="quarter" idx="12"/>
          </p:nvPr>
        </p:nvSpPr>
        <p:spPr>
          <a:xfrm>
            <a:off x="8258967" y="6108173"/>
            <a:ext cx="427833" cy="365125"/>
          </a:xfrm>
        </p:spPr>
        <p:txBody>
          <a:bodyPr/>
          <a:lstStyle/>
          <a:p>
            <a:fld id="{00DAF4DD-210C-4FD5-8785-D80FDBA4B969}" type="slidenum">
              <a:rPr lang="en-US" smtClean="0"/>
              <a:t>‹#›</a:t>
            </a:fld>
            <a:endParaRPr lang="en-US"/>
          </a:p>
        </p:txBody>
      </p:sp>
    </p:spTree>
    <p:extLst>
      <p:ext uri="{BB962C8B-B14F-4D97-AF65-F5344CB8AC3E}">
        <p14:creationId xmlns:p14="http://schemas.microsoft.com/office/powerpoint/2010/main" val="38109678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D11096-2043-4567-9D1D-02CEC5F69A3C}" type="datetimeFigureOut">
              <a:rPr lang="en-US" smtClean="0"/>
              <a:t>5/6/2018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DAF4DD-210C-4FD5-8785-D80FDBA4B969}" type="slidenum">
              <a:rPr lang="en-US" smtClean="0"/>
              <a:t>‹#›</a:t>
            </a:fld>
            <a:endParaRPr lang="en-US"/>
          </a:p>
        </p:txBody>
      </p:sp>
    </p:spTree>
    <p:extLst>
      <p:ext uri="{BB962C8B-B14F-4D97-AF65-F5344CB8AC3E}">
        <p14:creationId xmlns:p14="http://schemas.microsoft.com/office/powerpoint/2010/main" val="4040001587"/>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DD11096-2043-4567-9D1D-02CEC5F69A3C}" type="datetimeFigureOut">
              <a:rPr lang="en-US" smtClean="0"/>
              <a:t>5/6/2018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DAF4DD-210C-4FD5-8785-D80FDBA4B969}" type="slidenum">
              <a:rPr lang="en-US" smtClean="0"/>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547687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DD11096-2043-4567-9D1D-02CEC5F69A3C}" type="datetimeFigureOut">
              <a:rPr lang="en-US" smtClean="0"/>
              <a:t>5/6/2018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DAF4DD-210C-4FD5-8785-D80FDBA4B969}" type="slidenum">
              <a:rPr lang="en-US" smtClean="0"/>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983711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DD11096-2043-4567-9D1D-02CEC5F69A3C}" type="datetimeFigureOut">
              <a:rPr lang="en-US" smtClean="0"/>
              <a:t>5/6/2018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DAF4DD-210C-4FD5-8785-D80FDBA4B969}" type="slidenum">
              <a:rPr lang="en-US" smtClean="0"/>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8577272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D11096-2043-4567-9D1D-02CEC5F69A3C}" type="datetimeFigureOut">
              <a:rPr lang="en-US" smtClean="0"/>
              <a:t>5/6/2018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DAF4DD-210C-4FD5-8785-D80FDBA4B969}" type="slidenum">
              <a:rPr lang="en-US" smtClean="0"/>
              <a:t>‹#›</a:t>
            </a:fld>
            <a:endParaRPr lang="en-US"/>
          </a:p>
        </p:txBody>
      </p:sp>
    </p:spTree>
    <p:extLst>
      <p:ext uri="{BB962C8B-B14F-4D97-AF65-F5344CB8AC3E}">
        <p14:creationId xmlns:p14="http://schemas.microsoft.com/office/powerpoint/2010/main" val="276730471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D11096-2043-4567-9D1D-02CEC5F69A3C}" type="datetimeFigureOut">
              <a:rPr lang="en-US" smtClean="0"/>
              <a:t>5/6/2018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DAF4DD-210C-4FD5-8785-D80FDBA4B969}" type="slidenum">
              <a:rPr lang="en-US" smtClean="0"/>
              <a:t>‹#›</a:t>
            </a:fld>
            <a:endParaRPr lang="en-US"/>
          </a:p>
        </p:txBody>
      </p:sp>
    </p:spTree>
    <p:extLst>
      <p:ext uri="{BB962C8B-B14F-4D97-AF65-F5344CB8AC3E}">
        <p14:creationId xmlns:p14="http://schemas.microsoft.com/office/powerpoint/2010/main" val="122997160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D11096-2043-4567-9D1D-02CEC5F69A3C}" type="datetimeFigureOut">
              <a:rPr lang="en-US" smtClean="0"/>
              <a:t>5/6/2018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DAF4DD-210C-4FD5-8785-D80FDBA4B969}" type="slidenum">
              <a:rPr lang="en-US" smtClean="0"/>
              <a:t>‹#›</a:t>
            </a:fld>
            <a:endParaRPr lang="en-US"/>
          </a:p>
        </p:txBody>
      </p:sp>
    </p:spTree>
    <p:extLst>
      <p:ext uri="{BB962C8B-B14F-4D97-AF65-F5344CB8AC3E}">
        <p14:creationId xmlns:p14="http://schemas.microsoft.com/office/powerpoint/2010/main" val="33734961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D11096-2043-4567-9D1D-02CEC5F69A3C}" type="datetimeFigureOut">
              <a:rPr lang="en-US" smtClean="0"/>
              <a:t>5/6/2018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DAF4DD-210C-4FD5-8785-D80FDBA4B969}" type="slidenum">
              <a:rPr lang="en-US" smtClean="0"/>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3004301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D11096-2043-4567-9D1D-02CEC5F69A3C}" type="datetimeFigureOut">
              <a:rPr lang="en-US" smtClean="0"/>
              <a:t>5/6/2018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DAF4DD-210C-4FD5-8785-D80FDBA4B969}" type="slidenum">
              <a:rPr lang="en-US" smtClean="0"/>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199083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DD11096-2043-4567-9D1D-02CEC5F69A3C}" type="datetimeFigureOut">
              <a:rPr lang="en-US" smtClean="0"/>
              <a:t>5/6/2018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273317" y="6116070"/>
            <a:ext cx="413483" cy="365125"/>
          </a:xfrm>
        </p:spPr>
        <p:txBody>
          <a:bodyPr/>
          <a:lstStyle/>
          <a:p>
            <a:fld id="{00DAF4DD-210C-4FD5-8785-D80FDBA4B969}" type="slidenum">
              <a:rPr lang="en-US" smtClean="0"/>
              <a:t>‹#›</a:t>
            </a:fld>
            <a:endParaRPr lang="en-US"/>
          </a:p>
        </p:txBody>
      </p:sp>
    </p:spTree>
    <p:extLst>
      <p:ext uri="{BB962C8B-B14F-4D97-AF65-F5344CB8AC3E}">
        <p14:creationId xmlns:p14="http://schemas.microsoft.com/office/powerpoint/2010/main" val="779319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DD11096-2043-4567-9D1D-02CEC5F69A3C}" type="datetimeFigureOut">
              <a:rPr lang="en-US" smtClean="0"/>
              <a:t>5/6/2018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DAF4DD-210C-4FD5-8785-D80FDBA4B969}" type="slidenum">
              <a:rPr lang="en-US" smtClean="0"/>
              <a:t>‹#›</a:t>
            </a:fld>
            <a:endParaRPr lang="en-US"/>
          </a:p>
        </p:txBody>
      </p:sp>
    </p:spTree>
    <p:extLst>
      <p:ext uri="{BB962C8B-B14F-4D97-AF65-F5344CB8AC3E}">
        <p14:creationId xmlns:p14="http://schemas.microsoft.com/office/powerpoint/2010/main" val="1222068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DD11096-2043-4567-9D1D-02CEC5F69A3C}" type="datetimeFigureOut">
              <a:rPr lang="en-US" smtClean="0"/>
              <a:t>5/6/2018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DAF4DD-210C-4FD5-8785-D80FDBA4B969}" type="slidenum">
              <a:rPr lang="en-US" smtClean="0"/>
              <a:t>‹#›</a:t>
            </a:fld>
            <a:endParaRPr lang="en-US"/>
          </a:p>
        </p:txBody>
      </p:sp>
    </p:spTree>
    <p:extLst>
      <p:ext uri="{BB962C8B-B14F-4D97-AF65-F5344CB8AC3E}">
        <p14:creationId xmlns:p14="http://schemas.microsoft.com/office/powerpoint/2010/main" val="577487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DD11096-2043-4567-9D1D-02CEC5F69A3C}" type="datetimeFigureOut">
              <a:rPr lang="en-US" smtClean="0"/>
              <a:t>5/6/2018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DAF4DD-210C-4FD5-8785-D80FDBA4B969}" type="slidenum">
              <a:rPr lang="en-US" smtClean="0"/>
              <a:t>‹#›</a:t>
            </a:fld>
            <a:endParaRPr lang="en-US"/>
          </a:p>
        </p:txBody>
      </p:sp>
    </p:spTree>
    <p:extLst>
      <p:ext uri="{BB962C8B-B14F-4D97-AF65-F5344CB8AC3E}">
        <p14:creationId xmlns:p14="http://schemas.microsoft.com/office/powerpoint/2010/main" val="1624808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D11096-2043-4567-9D1D-02CEC5F69A3C}" type="datetimeFigureOut">
              <a:rPr lang="en-US" smtClean="0"/>
              <a:t>5/6/2018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DAF4DD-210C-4FD5-8785-D80FDBA4B969}" type="slidenum">
              <a:rPr lang="en-US" smtClean="0"/>
              <a:t>‹#›</a:t>
            </a:fld>
            <a:endParaRPr lang="en-US"/>
          </a:p>
        </p:txBody>
      </p:sp>
    </p:spTree>
    <p:extLst>
      <p:ext uri="{BB962C8B-B14F-4D97-AF65-F5344CB8AC3E}">
        <p14:creationId xmlns:p14="http://schemas.microsoft.com/office/powerpoint/2010/main" val="159752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DD11096-2043-4567-9D1D-02CEC5F69A3C}" type="datetimeFigureOut">
              <a:rPr lang="en-US" smtClean="0"/>
              <a:t>5/6/2018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DAF4DD-210C-4FD5-8785-D80FDBA4B969}" type="slidenum">
              <a:rPr lang="en-US" smtClean="0"/>
              <a:t>‹#›</a:t>
            </a:fld>
            <a:endParaRPr lang="en-US"/>
          </a:p>
        </p:txBody>
      </p:sp>
    </p:spTree>
    <p:extLst>
      <p:ext uri="{BB962C8B-B14F-4D97-AF65-F5344CB8AC3E}">
        <p14:creationId xmlns:p14="http://schemas.microsoft.com/office/powerpoint/2010/main" val="2744538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DD11096-2043-4567-9D1D-02CEC5F69A3C}" type="datetimeFigureOut">
              <a:rPr lang="en-US" smtClean="0"/>
              <a:t>5/6/2018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DAF4DD-210C-4FD5-8785-D80FDBA4B969}" type="slidenum">
              <a:rPr lang="en-US" smtClean="0"/>
              <a:t>‹#›</a:t>
            </a:fld>
            <a:endParaRPr lang="en-US"/>
          </a:p>
        </p:txBody>
      </p:sp>
    </p:spTree>
    <p:extLst>
      <p:ext uri="{BB962C8B-B14F-4D97-AF65-F5344CB8AC3E}">
        <p14:creationId xmlns:p14="http://schemas.microsoft.com/office/powerpoint/2010/main" val="966420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DD11096-2043-4567-9D1D-02CEC5F69A3C}" type="datetimeFigureOut">
              <a:rPr lang="en-US" smtClean="0"/>
              <a:t>5/6/2018</a:t>
            </a:fld>
            <a:endParaRPr 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0DAF4DD-210C-4FD5-8785-D80FDBA4B969}" type="slidenum">
              <a:rPr lang="en-US" smtClean="0"/>
              <a:t>‹#›</a:t>
            </a:fld>
            <a:endParaRPr lang="en-US"/>
          </a:p>
        </p:txBody>
      </p:sp>
    </p:spTree>
    <p:extLst>
      <p:ext uri="{BB962C8B-B14F-4D97-AF65-F5344CB8AC3E}">
        <p14:creationId xmlns:p14="http://schemas.microsoft.com/office/powerpoint/2010/main" val="3921832823"/>
      </p:ext>
    </p:extLst>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57" r:id="rId11"/>
    <p:sldLayoutId id="2147483858" r:id="rId12"/>
    <p:sldLayoutId id="2147483859" r:id="rId13"/>
    <p:sldLayoutId id="2147483860" r:id="rId14"/>
    <p:sldLayoutId id="2147483861" r:id="rId15"/>
    <p:sldLayoutId id="2147483862" r:id="rId16"/>
    <p:sldLayoutId id="2147483863"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BDD11096-2043-4567-9D1D-02CEC5F69A3C}" type="datetimeFigureOut">
              <a:rPr lang="en-US" smtClean="0"/>
              <a:t>5/6/2018</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0DAF4DD-210C-4FD5-8785-D80FDBA4B969}" type="slidenum">
              <a:rPr lang="en-US" smtClean="0"/>
              <a:t>‹#›</a:t>
            </a:fld>
            <a:endParaRPr lang="en-US"/>
          </a:p>
        </p:txBody>
      </p:sp>
    </p:spTree>
    <p:extLst>
      <p:ext uri="{BB962C8B-B14F-4D97-AF65-F5344CB8AC3E}">
        <p14:creationId xmlns:p14="http://schemas.microsoft.com/office/powerpoint/2010/main" val="3825581576"/>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enrique.moral@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3.nd.edu/~rwilliam/dynamic/" TargetMode="External"/><Relationship Id="rId2" Type="http://schemas.openxmlformats.org/officeDocument/2006/relationships/hyperlink" Target="https://www3.nd.edu/~rwilliam/dynamic/SJPaper.pdf"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journals.sagepub.com/doi/suppl/10.1177/2378023117710578" TargetMode="External"/><Relationship Id="rId2" Type="http://schemas.openxmlformats.org/officeDocument/2006/relationships/hyperlink" Target="http://statisticalhorizons.com/lagged-dependent-variables" TargetMode="External"/><Relationship Id="rId1" Type="http://schemas.openxmlformats.org/officeDocument/2006/relationships/slideLayout" Target="../slideLayouts/slideLayout2.xml"/><Relationship Id="rId5" Type="http://schemas.openxmlformats.org/officeDocument/2006/relationships/hyperlink" Target="https://www3.nd.edu/~rwilliam/dynamic/SJPaper.pdf" TargetMode="External"/><Relationship Id="rId4" Type="http://schemas.openxmlformats.org/officeDocument/2006/relationships/hyperlink" Target="https://www3.nd.edu/~rwilliam/dynamic/Benito_Allison_Williams.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2600" y="152400"/>
            <a:ext cx="6947127" cy="2362200"/>
          </a:xfrm>
        </p:spPr>
        <p:txBody>
          <a:bodyPr>
            <a:normAutofit fontScale="90000"/>
          </a:bodyPr>
          <a:lstStyle/>
          <a:p>
            <a:r>
              <a:rPr lang="en-US" sz="4400" dirty="0"/>
              <a:t>xtdpdml: Linear Dynamic Panel-Data Estimation using Maximum Likelihood and Structural Equation </a:t>
            </a:r>
          </a:p>
        </p:txBody>
      </p:sp>
      <p:sp>
        <p:nvSpPr>
          <p:cNvPr id="3" name="Subtitle 2"/>
          <p:cNvSpPr>
            <a:spLocks noGrp="1"/>
          </p:cNvSpPr>
          <p:nvPr>
            <p:ph type="subTitle" idx="1"/>
          </p:nvPr>
        </p:nvSpPr>
        <p:spPr>
          <a:xfrm>
            <a:off x="1371600" y="2667000"/>
            <a:ext cx="6781800" cy="3810000"/>
          </a:xfrm>
        </p:spPr>
        <p:txBody>
          <a:bodyPr>
            <a:noAutofit/>
          </a:bodyPr>
          <a:lstStyle/>
          <a:p>
            <a:r>
              <a:rPr lang="en-US" dirty="0" smtClean="0"/>
              <a:t>Richard Williams, University of Notre Dame (rwilliam@nd.edu)</a:t>
            </a:r>
          </a:p>
          <a:p>
            <a:r>
              <a:rPr lang="en-US" dirty="0"/>
              <a:t>Paul D. Allison,  University of Pennsylvania (allison@statisticalhorizons.com)</a:t>
            </a:r>
          </a:p>
          <a:p>
            <a:r>
              <a:rPr lang="en-US" dirty="0" smtClean="0"/>
              <a:t>Enrique Moral-Benito, </a:t>
            </a:r>
            <a:r>
              <a:rPr lang="es-ES" dirty="0" smtClean="0"/>
              <a:t>Banco de </a:t>
            </a:r>
            <a:r>
              <a:rPr lang="es-ES" dirty="0" err="1" smtClean="0"/>
              <a:t>Espana</a:t>
            </a:r>
            <a:r>
              <a:rPr lang="es-ES" dirty="0" smtClean="0"/>
              <a:t>, Madrid</a:t>
            </a:r>
            <a:r>
              <a:rPr lang="en-US" dirty="0" smtClean="0"/>
              <a:t> (</a:t>
            </a:r>
            <a:r>
              <a:rPr lang="en-US" dirty="0" smtClean="0">
                <a:effectLst/>
                <a:hlinkClick r:id="rId2"/>
              </a:rPr>
              <a:t>enrique.moral@gmail.com</a:t>
            </a:r>
            <a:r>
              <a:rPr lang="en-US" dirty="0" smtClean="0">
                <a:effectLst/>
              </a:rPr>
              <a:t>)</a:t>
            </a:r>
          </a:p>
          <a:p>
            <a:endParaRPr lang="en-US" dirty="0"/>
          </a:p>
          <a:p>
            <a:r>
              <a:rPr lang="en-US" dirty="0" smtClean="0"/>
              <a:t>Last Revised May 6, 2018</a:t>
            </a:r>
          </a:p>
          <a:p>
            <a:endParaRPr lang="en-US" dirty="0" smtClean="0"/>
          </a:p>
          <a:p>
            <a:r>
              <a:rPr lang="en-US" dirty="0" smtClean="0"/>
              <a:t>The article this presentation is based on is</a:t>
            </a:r>
          </a:p>
          <a:p>
            <a:r>
              <a:rPr lang="en-US" dirty="0"/>
              <a:t>f</a:t>
            </a:r>
            <a:r>
              <a:rPr lang="en-US" dirty="0" smtClean="0"/>
              <a:t>orthcoming in </a:t>
            </a:r>
            <a:r>
              <a:rPr lang="en-US" i="1" dirty="0" smtClean="0"/>
              <a:t>The Stata Journal</a:t>
            </a:r>
            <a:endParaRPr lang="en-US" i="1" dirty="0"/>
          </a:p>
        </p:txBody>
      </p:sp>
    </p:spTree>
    <p:extLst>
      <p:ext uri="{BB962C8B-B14F-4D97-AF65-F5344CB8AC3E}">
        <p14:creationId xmlns:p14="http://schemas.microsoft.com/office/powerpoint/2010/main" val="23401402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2" name="Content Placeholder 1"/>
          <p:cNvSpPr>
            <a:spLocks noGrp="1"/>
          </p:cNvSpPr>
          <p:nvPr>
            <p:ph idx="1"/>
          </p:nvPr>
        </p:nvSpPr>
        <p:spPr/>
        <p:txBody>
          <a:bodyPr>
            <a:normAutofit fontScale="92500" lnSpcReduction="20000"/>
          </a:bodyPr>
          <a:lstStyle/>
          <a:p>
            <a:r>
              <a:rPr lang="en-US" dirty="0"/>
              <a:t>However, </a:t>
            </a:r>
            <a:r>
              <a:rPr lang="en-US" dirty="0" smtClean="0"/>
              <a:t>coding </a:t>
            </a:r>
            <a:r>
              <a:rPr lang="en-US" dirty="0"/>
              <a:t>the </a:t>
            </a:r>
            <a:r>
              <a:rPr lang="en-US" dirty="0" err="1"/>
              <a:t>sem</a:t>
            </a:r>
            <a:r>
              <a:rPr lang="en-US" dirty="0"/>
              <a:t> method is both tedious and error prone</a:t>
            </a:r>
          </a:p>
          <a:p>
            <a:endParaRPr lang="en-US" dirty="0" smtClean="0"/>
          </a:p>
          <a:p>
            <a:r>
              <a:rPr lang="en-US" dirty="0" smtClean="0"/>
              <a:t>Hence we introduce </a:t>
            </a:r>
            <a:r>
              <a:rPr lang="en-US" dirty="0"/>
              <a:t>a </a:t>
            </a:r>
            <a:r>
              <a:rPr lang="en-US" dirty="0" smtClean="0"/>
              <a:t>command </a:t>
            </a:r>
            <a:r>
              <a:rPr lang="en-US" dirty="0"/>
              <a:t>named </a:t>
            </a:r>
            <a:r>
              <a:rPr lang="en-US" dirty="0" err="1">
                <a:latin typeface="Courier New" panose="02070309020205020404" pitchFamily="49" charset="0"/>
                <a:cs typeface="Courier New" panose="02070309020205020404" pitchFamily="49" charset="0"/>
              </a:rPr>
              <a:t>xtdpdml</a:t>
            </a:r>
            <a:r>
              <a:rPr lang="en-US" dirty="0"/>
              <a:t> with syntax similar to other Stata commands for linear dynamic panel-data estimation. </a:t>
            </a:r>
            <a:endParaRPr lang="en-US" dirty="0" smtClean="0"/>
          </a:p>
          <a:p>
            <a:endParaRPr lang="en-US" dirty="0" smtClean="0">
              <a:latin typeface="Courier New" panose="02070309020205020404" pitchFamily="49" charset="0"/>
              <a:cs typeface="Courier New" panose="02070309020205020404" pitchFamily="49" charset="0"/>
            </a:endParaRPr>
          </a:p>
          <a:p>
            <a:r>
              <a:rPr lang="en-US" dirty="0" err="1" smtClean="0">
                <a:latin typeface="Courier New" panose="02070309020205020404" pitchFamily="49" charset="0"/>
                <a:cs typeface="Courier New" panose="02070309020205020404" pitchFamily="49" charset="0"/>
              </a:rPr>
              <a:t>xtdpdml</a:t>
            </a:r>
            <a:r>
              <a:rPr lang="en-US" dirty="0" smtClean="0">
                <a:latin typeface="Courier New" panose="02070309020205020404" pitchFamily="49" charset="0"/>
                <a:cs typeface="Courier New" panose="02070309020205020404" pitchFamily="49" charset="0"/>
              </a:rPr>
              <a:t> </a:t>
            </a:r>
            <a:r>
              <a:rPr lang="en-US" dirty="0" smtClean="0">
                <a:latin typeface="Book Antiqua" panose="02040602050305030304" pitchFamily="18" charset="0"/>
                <a:cs typeface="Courier New" panose="02070309020205020404" pitchFamily="49" charset="0"/>
              </a:rPr>
              <a:t>greatly</a:t>
            </a:r>
            <a:r>
              <a:rPr lang="en-US" dirty="0">
                <a:latin typeface="Courier New" panose="02070309020205020404" pitchFamily="49" charset="0"/>
                <a:cs typeface="Courier New" panose="02070309020205020404" pitchFamily="49" charset="0"/>
              </a:rPr>
              <a:t> </a:t>
            </a:r>
            <a:r>
              <a:rPr lang="en-US" dirty="0" smtClean="0"/>
              <a:t>simplifies the SEM model specification process</a:t>
            </a:r>
            <a:endParaRPr lang="en-US" dirty="0"/>
          </a:p>
        </p:txBody>
      </p:sp>
    </p:spTree>
    <p:extLst>
      <p:ext uri="{BB962C8B-B14F-4D97-AF65-F5344CB8AC3E}">
        <p14:creationId xmlns:p14="http://schemas.microsoft.com/office/powerpoint/2010/main" val="10417207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4000" dirty="0" smtClean="0"/>
              <a:t>sem command vs </a:t>
            </a:r>
            <a:br>
              <a:rPr lang="en-US" sz="4000" dirty="0" smtClean="0"/>
            </a:br>
            <a:r>
              <a:rPr lang="en-US" sz="4000" dirty="0" smtClean="0"/>
              <a:t>xtdpdml command</a:t>
            </a:r>
            <a:endParaRPr lang="en-US" sz="4000" dirty="0"/>
          </a:p>
        </p:txBody>
      </p:sp>
      <p:sp>
        <p:nvSpPr>
          <p:cNvPr id="2" name="Content Placeholder 1"/>
          <p:cNvSpPr>
            <a:spLocks noGrp="1"/>
          </p:cNvSpPr>
          <p:nvPr>
            <p:ph idx="1"/>
          </p:nvPr>
        </p:nvSpPr>
        <p:spPr/>
        <p:txBody>
          <a:bodyPr>
            <a:normAutofit lnSpcReduction="10000"/>
          </a:bodyPr>
          <a:lstStyle/>
          <a:p>
            <a:r>
              <a:rPr lang="en-US" dirty="0" smtClean="0"/>
              <a:t>Allison et al (2017) reanalyze data </a:t>
            </a:r>
            <a:r>
              <a:rPr lang="en-US" dirty="0"/>
              <a:t>described by Cornwell and Rupert (1988) for 595 household heads </a:t>
            </a:r>
            <a:r>
              <a:rPr lang="en-US" dirty="0" smtClean="0"/>
              <a:t>who reported </a:t>
            </a:r>
            <a:r>
              <a:rPr lang="en-US" dirty="0"/>
              <a:t>a non-zero wage in each of 7 years from 1976 to 1982. </a:t>
            </a:r>
            <a:endParaRPr lang="en-US" dirty="0" smtClean="0"/>
          </a:p>
          <a:p>
            <a:endParaRPr lang="en-US" dirty="0" smtClean="0"/>
          </a:p>
          <a:p>
            <a:pPr lvl="1"/>
            <a:r>
              <a:rPr lang="en-US" dirty="0" err="1" smtClean="0"/>
              <a:t>wks</a:t>
            </a:r>
            <a:r>
              <a:rPr lang="en-US" dirty="0" smtClean="0"/>
              <a:t> </a:t>
            </a:r>
            <a:r>
              <a:rPr lang="en-US" dirty="0"/>
              <a:t>= number of weeks employed in each year</a:t>
            </a:r>
          </a:p>
          <a:p>
            <a:pPr lvl="1"/>
            <a:r>
              <a:rPr lang="en-US" dirty="0"/>
              <a:t>u</a:t>
            </a:r>
            <a:r>
              <a:rPr lang="en-US" dirty="0" smtClean="0"/>
              <a:t>nion = </a:t>
            </a:r>
            <a:r>
              <a:rPr lang="en-US" dirty="0"/>
              <a:t>1 if wage set by union contract, else 0, in each year</a:t>
            </a:r>
          </a:p>
          <a:p>
            <a:pPr lvl="1"/>
            <a:r>
              <a:rPr lang="en-US" dirty="0" err="1" smtClean="0"/>
              <a:t>lwage</a:t>
            </a:r>
            <a:r>
              <a:rPr lang="en-US" dirty="0" smtClean="0"/>
              <a:t> = </a:t>
            </a:r>
            <a:r>
              <a:rPr lang="en-US" dirty="0"/>
              <a:t>ln(wage) in each year</a:t>
            </a:r>
          </a:p>
          <a:p>
            <a:pPr lvl="1"/>
            <a:r>
              <a:rPr lang="en-US" dirty="0" err="1" smtClean="0"/>
              <a:t>ed</a:t>
            </a:r>
            <a:r>
              <a:rPr lang="en-US" dirty="0" smtClean="0"/>
              <a:t> = </a:t>
            </a:r>
            <a:r>
              <a:rPr lang="en-US" dirty="0"/>
              <a:t>years of education in 1976</a:t>
            </a:r>
          </a:p>
        </p:txBody>
      </p:sp>
    </p:spTree>
    <p:extLst>
      <p:ext uri="{BB962C8B-B14F-4D97-AF65-F5344CB8AC3E}">
        <p14:creationId xmlns:p14="http://schemas.microsoft.com/office/powerpoint/2010/main" val="3689738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228653"/>
          </a:xfrm>
        </p:spPr>
        <p:txBody>
          <a:bodyPr>
            <a:noAutofit/>
          </a:bodyPr>
          <a:lstStyle/>
          <a:p>
            <a:pPr marL="0" indent="0">
              <a:buNone/>
            </a:pPr>
            <a:r>
              <a:rPr lang="en-US" sz="1300" dirty="0">
                <a:latin typeface="Courier New" panose="02070309020205020404" pitchFamily="49" charset="0"/>
                <a:cs typeface="Courier New" panose="02070309020205020404" pitchFamily="49" charset="0"/>
              </a:rPr>
              <a:t>use https://www3.nd.edu/~rwilliam/statafiles/wages, clear</a:t>
            </a:r>
          </a:p>
          <a:p>
            <a:pPr marL="0" indent="0">
              <a:buNone/>
            </a:pPr>
            <a:r>
              <a:rPr lang="en-US" sz="1300" dirty="0">
                <a:latin typeface="Courier New" panose="02070309020205020404" pitchFamily="49" charset="0"/>
                <a:cs typeface="Courier New" panose="02070309020205020404" pitchFamily="49" charset="0"/>
              </a:rPr>
              <a:t>keep </a:t>
            </a:r>
            <a:r>
              <a:rPr lang="en-US" sz="1300" dirty="0" err="1">
                <a:latin typeface="Courier New" panose="02070309020205020404" pitchFamily="49" charset="0"/>
                <a:cs typeface="Courier New" panose="02070309020205020404" pitchFamily="49" charset="0"/>
              </a:rPr>
              <a:t>wks</a:t>
            </a:r>
            <a:r>
              <a:rPr lang="en-US" sz="1300" dirty="0">
                <a:latin typeface="Courier New" panose="02070309020205020404" pitchFamily="49" charset="0"/>
                <a:cs typeface="Courier New" panose="02070309020205020404" pitchFamily="49" charset="0"/>
              </a:rPr>
              <a:t> </a:t>
            </a:r>
            <a:r>
              <a:rPr lang="en-US" sz="1300" dirty="0" err="1">
                <a:latin typeface="Courier New" panose="02070309020205020404" pitchFamily="49" charset="0"/>
                <a:cs typeface="Courier New" panose="02070309020205020404" pitchFamily="49" charset="0"/>
              </a:rPr>
              <a:t>lwage</a:t>
            </a:r>
            <a:r>
              <a:rPr lang="en-US" sz="1300" dirty="0">
                <a:latin typeface="Courier New" panose="02070309020205020404" pitchFamily="49" charset="0"/>
                <a:cs typeface="Courier New" panose="02070309020205020404" pitchFamily="49" charset="0"/>
              </a:rPr>
              <a:t> union </a:t>
            </a:r>
            <a:r>
              <a:rPr lang="en-US" sz="1300" dirty="0" err="1">
                <a:latin typeface="Courier New" panose="02070309020205020404" pitchFamily="49" charset="0"/>
                <a:cs typeface="Courier New" panose="02070309020205020404" pitchFamily="49" charset="0"/>
              </a:rPr>
              <a:t>ed</a:t>
            </a:r>
            <a:r>
              <a:rPr lang="en-US" sz="1300" dirty="0">
                <a:latin typeface="Courier New" panose="02070309020205020404" pitchFamily="49" charset="0"/>
                <a:cs typeface="Courier New" panose="02070309020205020404" pitchFamily="49" charset="0"/>
              </a:rPr>
              <a:t> id t</a:t>
            </a:r>
          </a:p>
          <a:p>
            <a:pPr marL="0" indent="0">
              <a:buNone/>
            </a:pPr>
            <a:r>
              <a:rPr lang="en-US" sz="1300" dirty="0" err="1">
                <a:latin typeface="Courier New" panose="02070309020205020404" pitchFamily="49" charset="0"/>
                <a:cs typeface="Courier New" panose="02070309020205020404" pitchFamily="49" charset="0"/>
              </a:rPr>
              <a:t>xtset</a:t>
            </a:r>
            <a:r>
              <a:rPr lang="en-US" sz="1300" dirty="0">
                <a:latin typeface="Courier New" panose="02070309020205020404" pitchFamily="49" charset="0"/>
                <a:cs typeface="Courier New" panose="02070309020205020404" pitchFamily="49" charset="0"/>
              </a:rPr>
              <a:t> id t</a:t>
            </a:r>
          </a:p>
          <a:p>
            <a:pPr marL="0" indent="0">
              <a:buNone/>
            </a:pPr>
            <a:r>
              <a:rPr lang="en-US" sz="1300" dirty="0">
                <a:latin typeface="Courier New" panose="02070309020205020404" pitchFamily="49" charset="0"/>
                <a:cs typeface="Courier New" panose="02070309020205020404" pitchFamily="49" charset="0"/>
              </a:rPr>
              <a:t>reshape wide </a:t>
            </a:r>
            <a:r>
              <a:rPr lang="en-US" sz="1300" dirty="0" err="1">
                <a:latin typeface="Courier New" panose="02070309020205020404" pitchFamily="49" charset="0"/>
                <a:cs typeface="Courier New" panose="02070309020205020404" pitchFamily="49" charset="0"/>
              </a:rPr>
              <a:t>wks</a:t>
            </a:r>
            <a:r>
              <a:rPr lang="en-US" sz="1300" dirty="0">
                <a:latin typeface="Courier New" panose="02070309020205020404" pitchFamily="49" charset="0"/>
                <a:cs typeface="Courier New" panose="02070309020205020404" pitchFamily="49" charset="0"/>
              </a:rPr>
              <a:t> </a:t>
            </a:r>
            <a:r>
              <a:rPr lang="en-US" sz="1300" dirty="0" err="1">
                <a:latin typeface="Courier New" panose="02070309020205020404" pitchFamily="49" charset="0"/>
                <a:cs typeface="Courier New" panose="02070309020205020404" pitchFamily="49" charset="0"/>
              </a:rPr>
              <a:t>lwage</a:t>
            </a:r>
            <a:r>
              <a:rPr lang="en-US" sz="1300" dirty="0">
                <a:latin typeface="Courier New" panose="02070309020205020404" pitchFamily="49" charset="0"/>
                <a:cs typeface="Courier New" panose="02070309020205020404" pitchFamily="49" charset="0"/>
              </a:rPr>
              <a:t> union, </a:t>
            </a:r>
            <a:r>
              <a:rPr lang="en-US" sz="1300" dirty="0" err="1">
                <a:latin typeface="Courier New" panose="02070309020205020404" pitchFamily="49" charset="0"/>
                <a:cs typeface="Courier New" panose="02070309020205020404" pitchFamily="49" charset="0"/>
              </a:rPr>
              <a:t>i</a:t>
            </a:r>
            <a:r>
              <a:rPr lang="en-US" sz="1300" dirty="0">
                <a:latin typeface="Courier New" panose="02070309020205020404" pitchFamily="49" charset="0"/>
                <a:cs typeface="Courier New" panose="02070309020205020404" pitchFamily="49" charset="0"/>
              </a:rPr>
              <a:t>(id) j(t)</a:t>
            </a:r>
          </a:p>
          <a:p>
            <a:pPr marL="0" indent="0">
              <a:buNone/>
            </a:pPr>
            <a:r>
              <a:rPr lang="en-US" sz="1300" dirty="0">
                <a:latin typeface="Courier New" panose="02070309020205020404" pitchFamily="49" charset="0"/>
                <a:cs typeface="Courier New" panose="02070309020205020404" pitchFamily="49" charset="0"/>
              </a:rPr>
              <a:t>sem (wks2 &lt;- wks1@b1 lwage1@b2 union1@b3 ed@b4 Alpha@1 E2@1) ///</a:t>
            </a:r>
          </a:p>
          <a:p>
            <a:pPr marL="0" indent="0">
              <a:buNone/>
            </a:pPr>
            <a:r>
              <a:rPr lang="en-US" sz="1300" dirty="0">
                <a:latin typeface="Courier New" panose="02070309020205020404" pitchFamily="49" charset="0"/>
                <a:cs typeface="Courier New" panose="02070309020205020404" pitchFamily="49" charset="0"/>
              </a:rPr>
              <a:t>	(wks3 &lt;- wks2@b1 lwage2@b2 union2@b3 ed@b4 Alpha@1 E3@1) ///</a:t>
            </a:r>
          </a:p>
          <a:p>
            <a:pPr marL="0" indent="0">
              <a:buNone/>
            </a:pPr>
            <a:r>
              <a:rPr lang="en-US" sz="1300" dirty="0">
                <a:latin typeface="Courier New" panose="02070309020205020404" pitchFamily="49" charset="0"/>
                <a:cs typeface="Courier New" panose="02070309020205020404" pitchFamily="49" charset="0"/>
              </a:rPr>
              <a:t>	(wks4 &lt;- wks3@b1 lwage3@b2 union3@b3 ed@b4 Alpha@1 E4@1) ///</a:t>
            </a:r>
          </a:p>
          <a:p>
            <a:pPr marL="0" indent="0">
              <a:buNone/>
            </a:pPr>
            <a:r>
              <a:rPr lang="en-US" sz="1300" dirty="0">
                <a:latin typeface="Courier New" panose="02070309020205020404" pitchFamily="49" charset="0"/>
                <a:cs typeface="Courier New" panose="02070309020205020404" pitchFamily="49" charset="0"/>
              </a:rPr>
              <a:t>	(wks5 &lt;- wks4@b1 lwage4@b2 union4@b3 ed@b4 Alpha@1 E5@1) ///</a:t>
            </a:r>
          </a:p>
          <a:p>
            <a:pPr marL="0" indent="0">
              <a:buNone/>
            </a:pPr>
            <a:r>
              <a:rPr lang="en-US" sz="1300" dirty="0">
                <a:latin typeface="Courier New" panose="02070309020205020404" pitchFamily="49" charset="0"/>
                <a:cs typeface="Courier New" panose="02070309020205020404" pitchFamily="49" charset="0"/>
              </a:rPr>
              <a:t>	(wks6 &lt;- wks5@b1 lwage5@b2 union5@b3 ed@b4 Alpha@1 E6@1) ///</a:t>
            </a:r>
          </a:p>
          <a:p>
            <a:pPr marL="0" indent="0">
              <a:buNone/>
            </a:pPr>
            <a:r>
              <a:rPr lang="en-US" sz="1300" dirty="0">
                <a:latin typeface="Courier New" panose="02070309020205020404" pitchFamily="49" charset="0"/>
                <a:cs typeface="Courier New" panose="02070309020205020404" pitchFamily="49" charset="0"/>
              </a:rPr>
              <a:t>	(wks7 &lt;- wks6@b1 lwage6@b2 union6@b3 ed@b4 Alpha@1), ///</a:t>
            </a:r>
          </a:p>
          <a:p>
            <a:pPr marL="0" indent="0">
              <a:buNone/>
            </a:pPr>
            <a:r>
              <a:rPr lang="en-US" sz="1300" dirty="0">
                <a:latin typeface="Courier New" panose="02070309020205020404" pitchFamily="49" charset="0"/>
                <a:cs typeface="Courier New" panose="02070309020205020404" pitchFamily="49" charset="0"/>
              </a:rPr>
              <a:t>	</a:t>
            </a:r>
            <a:r>
              <a:rPr lang="en-US" sz="1300" dirty="0" err="1">
                <a:latin typeface="Courier New" panose="02070309020205020404" pitchFamily="49" charset="0"/>
                <a:cs typeface="Courier New" panose="02070309020205020404" pitchFamily="49" charset="0"/>
              </a:rPr>
              <a:t>var</a:t>
            </a:r>
            <a:r>
              <a:rPr lang="en-US" sz="1300" dirty="0">
                <a:latin typeface="Courier New" panose="02070309020205020404" pitchFamily="49" charset="0"/>
                <a:cs typeface="Courier New" panose="02070309020205020404" pitchFamily="49" charset="0"/>
              </a:rPr>
              <a:t>(e.wks2@0 e.wks3@0 e.wks4@0 e.wks5@0 e.wks6@0) </a:t>
            </a:r>
            <a:r>
              <a:rPr lang="en-US" sz="1300" dirty="0" err="1">
                <a:latin typeface="Courier New" panose="02070309020205020404" pitchFamily="49" charset="0"/>
                <a:cs typeface="Courier New" panose="02070309020205020404" pitchFamily="49" charset="0"/>
              </a:rPr>
              <a:t>var</a:t>
            </a:r>
            <a:r>
              <a:rPr lang="en-US" sz="1300" dirty="0">
                <a:latin typeface="Courier New" panose="02070309020205020404" pitchFamily="49" charset="0"/>
                <a:cs typeface="Courier New" panose="02070309020205020404" pitchFamily="49" charset="0"/>
              </a:rPr>
              <a:t>(Alpha) ///</a:t>
            </a:r>
          </a:p>
          <a:p>
            <a:pPr marL="0" indent="0">
              <a:buNone/>
            </a:pPr>
            <a:r>
              <a:rPr lang="en-US" sz="1300" dirty="0">
                <a:latin typeface="Courier New" panose="02070309020205020404" pitchFamily="49" charset="0"/>
                <a:cs typeface="Courier New" panose="02070309020205020404" pitchFamily="49" charset="0"/>
              </a:rPr>
              <a:t>	</a:t>
            </a:r>
            <a:r>
              <a:rPr lang="en-US" sz="1300" dirty="0" err="1">
                <a:latin typeface="Courier New" panose="02070309020205020404" pitchFamily="49" charset="0"/>
                <a:cs typeface="Courier New" panose="02070309020205020404" pitchFamily="49" charset="0"/>
              </a:rPr>
              <a:t>cov</a:t>
            </a:r>
            <a:r>
              <a:rPr lang="en-US" sz="1300" dirty="0">
                <a:latin typeface="Courier New" panose="02070309020205020404" pitchFamily="49" charset="0"/>
                <a:cs typeface="Courier New" panose="02070309020205020404" pitchFamily="49" charset="0"/>
              </a:rPr>
              <a:t>(Alpha*(</a:t>
            </a:r>
            <a:r>
              <a:rPr lang="en-US" sz="1300" dirty="0" err="1">
                <a:latin typeface="Courier New" panose="02070309020205020404" pitchFamily="49" charset="0"/>
                <a:cs typeface="Courier New" panose="02070309020205020404" pitchFamily="49" charset="0"/>
              </a:rPr>
              <a:t>ed</a:t>
            </a:r>
            <a:r>
              <a:rPr lang="en-US" sz="1300" dirty="0">
                <a:latin typeface="Courier New" panose="02070309020205020404" pitchFamily="49" charset="0"/>
                <a:cs typeface="Courier New" panose="02070309020205020404" pitchFamily="49" charset="0"/>
              </a:rPr>
              <a:t>)@0) </a:t>
            </a:r>
            <a:r>
              <a:rPr lang="en-US" sz="1300" dirty="0" err="1">
                <a:latin typeface="Courier New" panose="02070309020205020404" pitchFamily="49" charset="0"/>
                <a:cs typeface="Courier New" panose="02070309020205020404" pitchFamily="49" charset="0"/>
              </a:rPr>
              <a:t>cov</a:t>
            </a:r>
            <a:r>
              <a:rPr lang="en-US" sz="1300" dirty="0">
                <a:latin typeface="Courier New" panose="02070309020205020404" pitchFamily="49" charset="0"/>
                <a:cs typeface="Courier New" panose="02070309020205020404" pitchFamily="49" charset="0"/>
              </a:rPr>
              <a:t>(Alpha*(E2 E3 E4 E5 E6)@0) /// </a:t>
            </a:r>
          </a:p>
          <a:p>
            <a:pPr marL="0" indent="0">
              <a:buNone/>
            </a:pPr>
            <a:r>
              <a:rPr lang="en-US" sz="1300" dirty="0">
                <a:latin typeface="Courier New" panose="02070309020205020404" pitchFamily="49" charset="0"/>
                <a:cs typeface="Courier New" panose="02070309020205020404" pitchFamily="49" charset="0"/>
              </a:rPr>
              <a:t>	</a:t>
            </a:r>
            <a:r>
              <a:rPr lang="en-US" sz="1300" dirty="0" err="1">
                <a:latin typeface="Courier New" panose="02070309020205020404" pitchFamily="49" charset="0"/>
                <a:cs typeface="Courier New" panose="02070309020205020404" pitchFamily="49" charset="0"/>
              </a:rPr>
              <a:t>cov</a:t>
            </a:r>
            <a:r>
              <a:rPr lang="en-US" sz="1300" dirty="0">
                <a:latin typeface="Courier New" panose="02070309020205020404" pitchFamily="49" charset="0"/>
                <a:cs typeface="Courier New" panose="02070309020205020404" pitchFamily="49" charset="0"/>
              </a:rPr>
              <a:t>(_</a:t>
            </a:r>
            <a:r>
              <a:rPr lang="en-US" sz="1300" dirty="0" err="1">
                <a:latin typeface="Courier New" panose="02070309020205020404" pitchFamily="49" charset="0"/>
                <a:cs typeface="Courier New" panose="02070309020205020404" pitchFamily="49" charset="0"/>
              </a:rPr>
              <a:t>OEx</a:t>
            </a:r>
            <a:r>
              <a:rPr lang="en-US" sz="1300" dirty="0">
                <a:latin typeface="Courier New" panose="02070309020205020404" pitchFamily="49" charset="0"/>
                <a:cs typeface="Courier New" panose="02070309020205020404" pitchFamily="49" charset="0"/>
              </a:rPr>
              <a:t>*(E2 E3 E4 E5 E6)@0) </a:t>
            </a:r>
            <a:r>
              <a:rPr lang="en-US" sz="1300" dirty="0" err="1">
                <a:latin typeface="Courier New" panose="02070309020205020404" pitchFamily="49" charset="0"/>
                <a:cs typeface="Courier New" panose="02070309020205020404" pitchFamily="49" charset="0"/>
              </a:rPr>
              <a:t>cov</a:t>
            </a:r>
            <a:r>
              <a:rPr lang="en-US" sz="1300" dirty="0">
                <a:latin typeface="Courier New" panose="02070309020205020404" pitchFamily="49" charset="0"/>
                <a:cs typeface="Courier New" panose="02070309020205020404" pitchFamily="49" charset="0"/>
              </a:rPr>
              <a:t>(E2*(E3 E4 E5 E6)@0) ///</a:t>
            </a:r>
          </a:p>
          <a:p>
            <a:pPr marL="0" indent="0">
              <a:buNone/>
            </a:pPr>
            <a:r>
              <a:rPr lang="en-US" sz="1300" dirty="0">
                <a:latin typeface="Courier New" panose="02070309020205020404" pitchFamily="49" charset="0"/>
                <a:cs typeface="Courier New" panose="02070309020205020404" pitchFamily="49" charset="0"/>
              </a:rPr>
              <a:t>	</a:t>
            </a:r>
            <a:r>
              <a:rPr lang="en-US" sz="1300" dirty="0" err="1">
                <a:latin typeface="Courier New" panose="02070309020205020404" pitchFamily="49" charset="0"/>
                <a:cs typeface="Courier New" panose="02070309020205020404" pitchFamily="49" charset="0"/>
              </a:rPr>
              <a:t>cov</a:t>
            </a:r>
            <a:r>
              <a:rPr lang="en-US" sz="1300" dirty="0">
                <a:latin typeface="Courier New" panose="02070309020205020404" pitchFamily="49" charset="0"/>
                <a:cs typeface="Courier New" panose="02070309020205020404" pitchFamily="49" charset="0"/>
              </a:rPr>
              <a:t>(E3*(E4 E5 E6)@0) </a:t>
            </a:r>
            <a:r>
              <a:rPr lang="en-US" sz="1300" dirty="0" err="1">
                <a:latin typeface="Courier New" panose="02070309020205020404" pitchFamily="49" charset="0"/>
                <a:cs typeface="Courier New" panose="02070309020205020404" pitchFamily="49" charset="0"/>
              </a:rPr>
              <a:t>cov</a:t>
            </a:r>
            <a:r>
              <a:rPr lang="en-US" sz="1300" dirty="0">
                <a:latin typeface="Courier New" panose="02070309020205020404" pitchFamily="49" charset="0"/>
                <a:cs typeface="Courier New" panose="02070309020205020404" pitchFamily="49" charset="0"/>
              </a:rPr>
              <a:t>(E4*(E5 E6)@0) </a:t>
            </a:r>
            <a:r>
              <a:rPr lang="en-US" sz="1300" dirty="0" err="1">
                <a:latin typeface="Courier New" panose="02070309020205020404" pitchFamily="49" charset="0"/>
                <a:cs typeface="Courier New" panose="02070309020205020404" pitchFamily="49" charset="0"/>
              </a:rPr>
              <a:t>cov</a:t>
            </a:r>
            <a:r>
              <a:rPr lang="en-US" sz="1300" dirty="0">
                <a:latin typeface="Courier New" panose="02070309020205020404" pitchFamily="49" charset="0"/>
                <a:cs typeface="Courier New" panose="02070309020205020404" pitchFamily="49" charset="0"/>
              </a:rPr>
              <a:t>(E5*(E6)@0) ///</a:t>
            </a:r>
          </a:p>
          <a:p>
            <a:pPr marL="0" indent="0">
              <a:buNone/>
            </a:pPr>
            <a:r>
              <a:rPr lang="en-US" sz="1300" dirty="0">
                <a:latin typeface="Courier New" panose="02070309020205020404" pitchFamily="49" charset="0"/>
                <a:cs typeface="Courier New" panose="02070309020205020404" pitchFamily="49" charset="0"/>
              </a:rPr>
              <a:t>	</a:t>
            </a:r>
            <a:r>
              <a:rPr lang="en-US" sz="1300" dirty="0" err="1">
                <a:latin typeface="Courier New" panose="02070309020205020404" pitchFamily="49" charset="0"/>
                <a:cs typeface="Courier New" panose="02070309020205020404" pitchFamily="49" charset="0"/>
              </a:rPr>
              <a:t>cov</a:t>
            </a:r>
            <a:r>
              <a:rPr lang="en-US" sz="1300" dirty="0">
                <a:latin typeface="Courier New" panose="02070309020205020404" pitchFamily="49" charset="0"/>
                <a:cs typeface="Courier New" panose="02070309020205020404" pitchFamily="49" charset="0"/>
              </a:rPr>
              <a:t>(union3*(E2)) </a:t>
            </a:r>
            <a:r>
              <a:rPr lang="en-US" sz="1300" dirty="0" err="1">
                <a:latin typeface="Courier New" panose="02070309020205020404" pitchFamily="49" charset="0"/>
                <a:cs typeface="Courier New" panose="02070309020205020404" pitchFamily="49" charset="0"/>
              </a:rPr>
              <a:t>cov</a:t>
            </a:r>
            <a:r>
              <a:rPr lang="en-US" sz="1300" dirty="0">
                <a:latin typeface="Courier New" panose="02070309020205020404" pitchFamily="49" charset="0"/>
                <a:cs typeface="Courier New" panose="02070309020205020404" pitchFamily="49" charset="0"/>
              </a:rPr>
              <a:t>(union4*(E2 E3)) </a:t>
            </a:r>
            <a:r>
              <a:rPr lang="en-US" sz="1300" dirty="0" err="1">
                <a:latin typeface="Courier New" panose="02070309020205020404" pitchFamily="49" charset="0"/>
                <a:cs typeface="Courier New" panose="02070309020205020404" pitchFamily="49" charset="0"/>
              </a:rPr>
              <a:t>cov</a:t>
            </a:r>
            <a:r>
              <a:rPr lang="en-US" sz="1300" dirty="0">
                <a:latin typeface="Courier New" panose="02070309020205020404" pitchFamily="49" charset="0"/>
                <a:cs typeface="Courier New" panose="02070309020205020404" pitchFamily="49" charset="0"/>
              </a:rPr>
              <a:t>(union5*(E2 E3 E4)) /// </a:t>
            </a:r>
          </a:p>
          <a:p>
            <a:pPr marL="0" indent="0">
              <a:buNone/>
            </a:pPr>
            <a:r>
              <a:rPr lang="en-US" sz="1300" dirty="0">
                <a:latin typeface="Courier New" panose="02070309020205020404" pitchFamily="49" charset="0"/>
                <a:cs typeface="Courier New" panose="02070309020205020404" pitchFamily="49" charset="0"/>
              </a:rPr>
              <a:t>	</a:t>
            </a:r>
            <a:r>
              <a:rPr lang="en-US" sz="1300" dirty="0" err="1">
                <a:latin typeface="Courier New" panose="02070309020205020404" pitchFamily="49" charset="0"/>
                <a:cs typeface="Courier New" panose="02070309020205020404" pitchFamily="49" charset="0"/>
              </a:rPr>
              <a:t>cov</a:t>
            </a:r>
            <a:r>
              <a:rPr lang="en-US" sz="1300" dirty="0">
                <a:latin typeface="Courier New" panose="02070309020205020404" pitchFamily="49" charset="0"/>
                <a:cs typeface="Courier New" panose="02070309020205020404" pitchFamily="49" charset="0"/>
              </a:rPr>
              <a:t>(union6*(E2 E3 E4 E5)) ///</a:t>
            </a:r>
          </a:p>
          <a:p>
            <a:pPr marL="0" indent="0">
              <a:buNone/>
            </a:pPr>
            <a:r>
              <a:rPr lang="en-US" sz="1300" dirty="0">
                <a:latin typeface="Courier New" panose="02070309020205020404" pitchFamily="49" charset="0"/>
                <a:cs typeface="Courier New" panose="02070309020205020404" pitchFamily="49" charset="0"/>
              </a:rPr>
              <a:t>	iterate(250) technique(</a:t>
            </a:r>
            <a:r>
              <a:rPr lang="en-US" sz="1300" dirty="0" err="1">
                <a:latin typeface="Courier New" panose="02070309020205020404" pitchFamily="49" charset="0"/>
                <a:cs typeface="Courier New" panose="02070309020205020404" pitchFamily="49" charset="0"/>
              </a:rPr>
              <a:t>nr</a:t>
            </a:r>
            <a:r>
              <a:rPr lang="en-US" sz="1300" dirty="0">
                <a:latin typeface="Courier New" panose="02070309020205020404" pitchFamily="49" charset="0"/>
                <a:cs typeface="Courier New" panose="02070309020205020404" pitchFamily="49" charset="0"/>
              </a:rPr>
              <a:t> 25 </a:t>
            </a:r>
            <a:r>
              <a:rPr lang="en-US" sz="1300" dirty="0" err="1">
                <a:latin typeface="Courier New" panose="02070309020205020404" pitchFamily="49" charset="0"/>
                <a:cs typeface="Courier New" panose="02070309020205020404" pitchFamily="49" charset="0"/>
              </a:rPr>
              <a:t>bhhh</a:t>
            </a:r>
            <a:r>
              <a:rPr lang="en-US" sz="1300" dirty="0">
                <a:latin typeface="Courier New" panose="02070309020205020404" pitchFamily="49" charset="0"/>
                <a:cs typeface="Courier New" panose="02070309020205020404" pitchFamily="49" charset="0"/>
              </a:rPr>
              <a:t> 25) noxconditional</a:t>
            </a:r>
          </a:p>
          <a:p>
            <a:endParaRPr lang="en-US" sz="1300" dirty="0">
              <a:latin typeface="Courier New" panose="02070309020205020404" pitchFamily="49" charset="0"/>
              <a:cs typeface="Courier New" panose="02070309020205020404" pitchFamily="49" charset="0"/>
            </a:endParaRPr>
          </a:p>
        </p:txBody>
      </p:sp>
      <p:sp>
        <p:nvSpPr>
          <p:cNvPr id="3" name="Title 2"/>
          <p:cNvSpPr>
            <a:spLocks noGrp="1"/>
          </p:cNvSpPr>
          <p:nvPr>
            <p:ph type="title"/>
          </p:nvPr>
        </p:nvSpPr>
        <p:spPr/>
        <p:txBody>
          <a:bodyPr/>
          <a:lstStyle/>
          <a:p>
            <a:r>
              <a:rPr lang="en-US" sz="2000" dirty="0" smtClean="0"/>
              <a:t>SEM coding</a:t>
            </a:r>
            <a:endParaRPr lang="en-US" sz="2000" dirty="0"/>
          </a:p>
        </p:txBody>
      </p:sp>
    </p:spTree>
    <p:extLst>
      <p:ext uri="{BB962C8B-B14F-4D97-AF65-F5344CB8AC3E}">
        <p14:creationId xmlns:p14="http://schemas.microsoft.com/office/powerpoint/2010/main" val="35041921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600" dirty="0" smtClean="0"/>
              <a:t>Practical Problems with SEM Coding</a:t>
            </a:r>
            <a:endParaRPr lang="en-US" sz="3600" dirty="0"/>
          </a:p>
        </p:txBody>
      </p:sp>
      <p:sp>
        <p:nvSpPr>
          <p:cNvPr id="2" name="Content Placeholder 1"/>
          <p:cNvSpPr>
            <a:spLocks noGrp="1"/>
          </p:cNvSpPr>
          <p:nvPr>
            <p:ph idx="1"/>
          </p:nvPr>
        </p:nvSpPr>
        <p:spPr>
          <a:xfrm>
            <a:off x="982133" y="2667000"/>
            <a:ext cx="7704667" cy="3886200"/>
          </a:xfrm>
        </p:spPr>
        <p:txBody>
          <a:bodyPr>
            <a:noAutofit/>
          </a:bodyPr>
          <a:lstStyle/>
          <a:p>
            <a:r>
              <a:rPr lang="en-US" sz="1800" dirty="0" smtClean="0"/>
              <a:t>Data need to be in wide format; most dynamic panel data sets will be in long format</a:t>
            </a:r>
          </a:p>
          <a:p>
            <a:r>
              <a:rPr lang="en-US" sz="1800" dirty="0" smtClean="0"/>
              <a:t>Coding is lengthy and error prone; getting the covariance structure right is especially difficult</a:t>
            </a:r>
          </a:p>
          <a:p>
            <a:r>
              <a:rPr lang="en-US" sz="1800" dirty="0" smtClean="0"/>
              <a:t>Output is voluminous and highly repetitive because of all the equality constraints</a:t>
            </a:r>
          </a:p>
          <a:p>
            <a:r>
              <a:rPr lang="en-US" sz="1800" dirty="0" smtClean="0"/>
              <a:t>Limitations of Stata make the coding less straightforward than we might like</a:t>
            </a:r>
          </a:p>
          <a:p>
            <a:pPr lvl="1"/>
            <a:r>
              <a:rPr lang="en-US" sz="1600" dirty="0" smtClean="0"/>
              <a:t>Stata </a:t>
            </a:r>
            <a:r>
              <a:rPr lang="en-US" sz="1600" dirty="0"/>
              <a:t>sometimes falsely claims </a:t>
            </a:r>
            <a:r>
              <a:rPr lang="en-US" sz="1600" dirty="0" smtClean="0"/>
              <a:t>a </a:t>
            </a:r>
            <a:r>
              <a:rPr lang="en-US" sz="1600" dirty="0"/>
              <a:t>model is not identified when it really is</a:t>
            </a:r>
          </a:p>
          <a:p>
            <a:pPr lvl="1"/>
            <a:r>
              <a:rPr lang="en-US" sz="1600" dirty="0" smtClean="0"/>
              <a:t>Some </a:t>
            </a:r>
            <a:r>
              <a:rPr lang="en-US" sz="1600" dirty="0" smtClean="0"/>
              <a:t>seemingly alternative/equivalent </a:t>
            </a:r>
            <a:r>
              <a:rPr lang="en-US" sz="1600" dirty="0" err="1" smtClean="0"/>
              <a:t>codings</a:t>
            </a:r>
            <a:r>
              <a:rPr lang="en-US" sz="1600" dirty="0" smtClean="0"/>
              <a:t> result in convergence problems or even fatal errors</a:t>
            </a:r>
          </a:p>
          <a:p>
            <a:pPr lvl="1"/>
            <a:r>
              <a:rPr lang="en-US" sz="1600" dirty="0" smtClean="0"/>
              <a:t>Therefore you often have to use klutzy coding to make the model work in Stata</a:t>
            </a:r>
          </a:p>
        </p:txBody>
      </p:sp>
    </p:spTree>
    <p:extLst>
      <p:ext uri="{BB962C8B-B14F-4D97-AF65-F5344CB8AC3E}">
        <p14:creationId xmlns:p14="http://schemas.microsoft.com/office/powerpoint/2010/main" val="42686334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25000" lnSpcReduction="20000"/>
          </a:bodyPr>
          <a:lstStyle/>
          <a:p>
            <a:pPr marL="0" indent="0">
              <a:buNone/>
            </a:pPr>
            <a:r>
              <a:rPr lang="en-US" sz="4000" b="1" dirty="0">
                <a:latin typeface="Courier New" panose="02070309020205020404" pitchFamily="49" charset="0"/>
                <a:cs typeface="Courier New" panose="02070309020205020404" pitchFamily="49" charset="0"/>
              </a:rPr>
              <a:t>. use https://www3.nd.edu/~rwilliam/statafiles/wages, clear</a:t>
            </a:r>
          </a:p>
          <a:p>
            <a:pPr marL="0" indent="0">
              <a:buNone/>
            </a:pPr>
            <a:r>
              <a:rPr lang="en-US" sz="4000" b="1" dirty="0" smtClean="0">
                <a:latin typeface="Courier New" panose="02070309020205020404" pitchFamily="49" charset="0"/>
                <a:cs typeface="Courier New" panose="02070309020205020404" pitchFamily="49" charset="0"/>
              </a:rPr>
              <a:t>. </a:t>
            </a:r>
            <a:r>
              <a:rPr lang="en-US" sz="4000" b="1" dirty="0" err="1">
                <a:latin typeface="Courier New" panose="02070309020205020404" pitchFamily="49" charset="0"/>
                <a:cs typeface="Courier New" panose="02070309020205020404" pitchFamily="49" charset="0"/>
              </a:rPr>
              <a:t>xtset</a:t>
            </a:r>
            <a:r>
              <a:rPr lang="en-US" sz="4000" b="1" dirty="0">
                <a:latin typeface="Courier New" panose="02070309020205020404" pitchFamily="49" charset="0"/>
                <a:cs typeface="Courier New" panose="02070309020205020404" pitchFamily="49" charset="0"/>
              </a:rPr>
              <a:t> id t</a:t>
            </a:r>
          </a:p>
          <a:p>
            <a:pPr marL="0" indent="0">
              <a:buNone/>
            </a:pPr>
            <a:r>
              <a:rPr lang="en-US" sz="4000" b="1" dirty="0" smtClean="0">
                <a:latin typeface="Courier New" panose="02070309020205020404" pitchFamily="49" charset="0"/>
                <a:cs typeface="Courier New" panose="02070309020205020404" pitchFamily="49" charset="0"/>
              </a:rPr>
              <a:t>. </a:t>
            </a:r>
            <a:r>
              <a:rPr lang="en-US" sz="4000" b="1" dirty="0">
                <a:latin typeface="Courier New" panose="02070309020205020404" pitchFamily="49" charset="0"/>
                <a:cs typeface="Courier New" panose="02070309020205020404" pitchFamily="49" charset="0"/>
              </a:rPr>
              <a:t>xtdpdml </a:t>
            </a:r>
            <a:r>
              <a:rPr lang="en-US" sz="4000" b="1" dirty="0" err="1">
                <a:latin typeface="Courier New" panose="02070309020205020404" pitchFamily="49" charset="0"/>
                <a:cs typeface="Courier New" panose="02070309020205020404" pitchFamily="49" charset="0"/>
              </a:rPr>
              <a:t>wks</a:t>
            </a:r>
            <a:r>
              <a:rPr lang="en-US" sz="4000" b="1" dirty="0">
                <a:latin typeface="Courier New" panose="02070309020205020404" pitchFamily="49" charset="0"/>
                <a:cs typeface="Courier New" panose="02070309020205020404" pitchFamily="49" charset="0"/>
              </a:rPr>
              <a:t> </a:t>
            </a:r>
            <a:r>
              <a:rPr lang="en-US" sz="4000" b="1" dirty="0" err="1">
                <a:latin typeface="Courier New" panose="02070309020205020404" pitchFamily="49" charset="0"/>
                <a:cs typeface="Courier New" panose="02070309020205020404" pitchFamily="49" charset="0"/>
              </a:rPr>
              <a:t>L.lwage</a:t>
            </a:r>
            <a:r>
              <a:rPr lang="en-US" sz="4000" b="1" dirty="0">
                <a:latin typeface="Courier New" panose="02070309020205020404" pitchFamily="49" charset="0"/>
                <a:cs typeface="Courier New" panose="02070309020205020404" pitchFamily="49" charset="0"/>
              </a:rPr>
              <a:t>, </a:t>
            </a:r>
            <a:r>
              <a:rPr lang="en-US" sz="4000" b="1" dirty="0" err="1">
                <a:latin typeface="Courier New" panose="02070309020205020404" pitchFamily="49" charset="0"/>
                <a:cs typeface="Courier New" panose="02070309020205020404" pitchFamily="49" charset="0"/>
              </a:rPr>
              <a:t>inv</a:t>
            </a:r>
            <a:r>
              <a:rPr lang="en-US" sz="4000" b="1" dirty="0">
                <a:latin typeface="Courier New" panose="02070309020205020404" pitchFamily="49" charset="0"/>
                <a:cs typeface="Courier New" panose="02070309020205020404" pitchFamily="49" charset="0"/>
              </a:rPr>
              <a:t>(</a:t>
            </a:r>
            <a:r>
              <a:rPr lang="en-US" sz="4000" b="1" dirty="0" err="1">
                <a:latin typeface="Courier New" panose="02070309020205020404" pitchFamily="49" charset="0"/>
                <a:cs typeface="Courier New" panose="02070309020205020404" pitchFamily="49" charset="0"/>
              </a:rPr>
              <a:t>ed</a:t>
            </a:r>
            <a:r>
              <a:rPr lang="en-US" sz="4000" b="1" dirty="0">
                <a:latin typeface="Courier New" panose="02070309020205020404" pitchFamily="49" charset="0"/>
                <a:cs typeface="Courier New" panose="02070309020205020404" pitchFamily="49" charset="0"/>
              </a:rPr>
              <a:t>) pre(</a:t>
            </a:r>
            <a:r>
              <a:rPr lang="en-US" sz="4000" b="1" dirty="0" err="1">
                <a:latin typeface="Courier New" panose="02070309020205020404" pitchFamily="49" charset="0"/>
                <a:cs typeface="Courier New" panose="02070309020205020404" pitchFamily="49" charset="0"/>
              </a:rPr>
              <a:t>L.union</a:t>
            </a:r>
            <a:r>
              <a:rPr lang="en-US" sz="4000" b="1" dirty="0">
                <a:latin typeface="Courier New" panose="02070309020205020404" pitchFamily="49" charset="0"/>
                <a:cs typeface="Courier New" panose="02070309020205020404" pitchFamily="49" charset="0"/>
              </a:rPr>
              <a:t>)</a:t>
            </a:r>
          </a:p>
          <a:p>
            <a:pPr marL="0" indent="0">
              <a:buNone/>
            </a:pPr>
            <a:endParaRPr lang="en-US" sz="4000" dirty="0">
              <a:latin typeface="Courier New" panose="02070309020205020404" pitchFamily="49" charset="0"/>
              <a:cs typeface="Courier New" panose="02070309020205020404" pitchFamily="49" charset="0"/>
            </a:endParaRPr>
          </a:p>
          <a:p>
            <a:pPr marL="0" indent="0">
              <a:buNone/>
            </a:pPr>
            <a:r>
              <a:rPr lang="en-US" sz="4000" dirty="0">
                <a:latin typeface="Courier New" panose="02070309020205020404" pitchFamily="49" charset="0"/>
                <a:cs typeface="Courier New" panose="02070309020205020404" pitchFamily="49" charset="0"/>
              </a:rPr>
              <a:t>Highlights: Dynamic Panel Data Model using ML for outcome variable </a:t>
            </a:r>
            <a:r>
              <a:rPr lang="en-US" sz="4000" dirty="0" err="1">
                <a:latin typeface="Courier New" panose="02070309020205020404" pitchFamily="49" charset="0"/>
                <a:cs typeface="Courier New" panose="02070309020205020404" pitchFamily="49" charset="0"/>
              </a:rPr>
              <a:t>wks</a:t>
            </a:r>
            <a:endParaRPr lang="en-US" sz="4000" dirty="0">
              <a:latin typeface="Courier New" panose="02070309020205020404" pitchFamily="49" charset="0"/>
              <a:cs typeface="Courier New" panose="02070309020205020404" pitchFamily="49" charset="0"/>
            </a:endParaRPr>
          </a:p>
          <a:p>
            <a:pPr marL="0" indent="0">
              <a:buNone/>
            </a:pPr>
            <a:r>
              <a:rPr lang="en-US" sz="4000" dirty="0">
                <a:latin typeface="Courier New" panose="02070309020205020404" pitchFamily="49" charset="0"/>
                <a:cs typeface="Courier New" panose="02070309020205020404" pitchFamily="49" charset="0"/>
              </a:rPr>
              <a:t>------------------------------------------------------------------------------</a:t>
            </a:r>
          </a:p>
          <a:p>
            <a:pPr marL="0" indent="0">
              <a:buNone/>
            </a:pPr>
            <a:r>
              <a:rPr lang="en-US" sz="4000" dirty="0">
                <a:latin typeface="Courier New" panose="02070309020205020404" pitchFamily="49" charset="0"/>
                <a:cs typeface="Courier New" panose="02070309020205020404" pitchFamily="49" charset="0"/>
              </a:rPr>
              <a:t>             |                 OIM</a:t>
            </a:r>
          </a:p>
          <a:p>
            <a:pPr marL="0" indent="0">
              <a:buNone/>
            </a:pPr>
            <a:r>
              <a:rPr lang="en-US" sz="4000" dirty="0">
                <a:latin typeface="Courier New" panose="02070309020205020404" pitchFamily="49" charset="0"/>
                <a:cs typeface="Courier New" panose="02070309020205020404" pitchFamily="49" charset="0"/>
              </a:rPr>
              <a:t>         </a:t>
            </a:r>
            <a:r>
              <a:rPr lang="en-US" sz="4000" dirty="0" err="1">
                <a:latin typeface="Courier New" panose="02070309020205020404" pitchFamily="49" charset="0"/>
                <a:cs typeface="Courier New" panose="02070309020205020404" pitchFamily="49" charset="0"/>
              </a:rPr>
              <a:t>wks</a:t>
            </a:r>
            <a:r>
              <a:rPr lang="en-US" sz="4000" dirty="0">
                <a:latin typeface="Courier New" panose="02070309020205020404" pitchFamily="49" charset="0"/>
                <a:cs typeface="Courier New" panose="02070309020205020404" pitchFamily="49" charset="0"/>
              </a:rPr>
              <a:t> |      </a:t>
            </a:r>
            <a:r>
              <a:rPr lang="en-US" sz="4000" dirty="0" err="1">
                <a:latin typeface="Courier New" panose="02070309020205020404" pitchFamily="49" charset="0"/>
                <a:cs typeface="Courier New" panose="02070309020205020404" pitchFamily="49" charset="0"/>
              </a:rPr>
              <a:t>Coef</a:t>
            </a:r>
            <a:r>
              <a:rPr lang="en-US" sz="4000" dirty="0">
                <a:latin typeface="Courier New" panose="02070309020205020404" pitchFamily="49" charset="0"/>
                <a:cs typeface="Courier New" panose="02070309020205020404" pitchFamily="49" charset="0"/>
              </a:rPr>
              <a:t>.   Std. Err.      z    P&gt;|z|     [95% Conf. Interval]</a:t>
            </a:r>
          </a:p>
          <a:p>
            <a:pPr marL="0" indent="0">
              <a:buNone/>
            </a:pPr>
            <a:r>
              <a:rPr lang="en-US" sz="4000" dirty="0">
                <a:latin typeface="Courier New" panose="02070309020205020404" pitchFamily="49" charset="0"/>
                <a:cs typeface="Courier New" panose="02070309020205020404" pitchFamily="49" charset="0"/>
              </a:rPr>
              <a:t>-------------+----------------------------------------------------------------</a:t>
            </a:r>
          </a:p>
          <a:p>
            <a:pPr marL="0" indent="0">
              <a:buNone/>
            </a:pPr>
            <a:r>
              <a:rPr lang="en-US" sz="4000" dirty="0" err="1">
                <a:latin typeface="Courier New" panose="02070309020205020404" pitchFamily="49" charset="0"/>
                <a:cs typeface="Courier New" panose="02070309020205020404" pitchFamily="49" charset="0"/>
              </a:rPr>
              <a:t>wks</a:t>
            </a:r>
            <a:r>
              <a:rPr lang="en-US" sz="4000" dirty="0">
                <a:latin typeface="Courier New" panose="02070309020205020404" pitchFamily="49" charset="0"/>
                <a:cs typeface="Courier New" panose="02070309020205020404" pitchFamily="49" charset="0"/>
              </a:rPr>
              <a:t>          |</a:t>
            </a:r>
          </a:p>
          <a:p>
            <a:pPr marL="0" indent="0">
              <a:buNone/>
            </a:pPr>
            <a:r>
              <a:rPr lang="en-US" sz="4000" dirty="0">
                <a:latin typeface="Courier New" panose="02070309020205020404" pitchFamily="49" charset="0"/>
                <a:cs typeface="Courier New" panose="02070309020205020404" pitchFamily="49" charset="0"/>
              </a:rPr>
              <a:t>         </a:t>
            </a:r>
            <a:r>
              <a:rPr lang="en-US" sz="4000" dirty="0" err="1">
                <a:latin typeface="Courier New" panose="02070309020205020404" pitchFamily="49" charset="0"/>
                <a:cs typeface="Courier New" panose="02070309020205020404" pitchFamily="49" charset="0"/>
              </a:rPr>
              <a:t>wks</a:t>
            </a:r>
            <a:r>
              <a:rPr lang="en-US" sz="4000" dirty="0">
                <a:latin typeface="Courier New" panose="02070309020205020404" pitchFamily="49" charset="0"/>
                <a:cs typeface="Courier New" panose="02070309020205020404" pitchFamily="49" charset="0"/>
              </a:rPr>
              <a:t> |</a:t>
            </a:r>
          </a:p>
          <a:p>
            <a:pPr marL="0" indent="0">
              <a:buNone/>
            </a:pPr>
            <a:r>
              <a:rPr lang="en-US" sz="4000" dirty="0">
                <a:latin typeface="Courier New" panose="02070309020205020404" pitchFamily="49" charset="0"/>
                <a:cs typeface="Courier New" panose="02070309020205020404" pitchFamily="49" charset="0"/>
              </a:rPr>
              <a:t>         L1. |   .1871266   .0201939     9.27   0.000     .1475473    .2267059</a:t>
            </a:r>
          </a:p>
          <a:p>
            <a:pPr marL="0" indent="0">
              <a:buNone/>
            </a:pPr>
            <a:r>
              <a:rPr lang="en-US" sz="4000" dirty="0">
                <a:latin typeface="Courier New" panose="02070309020205020404" pitchFamily="49" charset="0"/>
                <a:cs typeface="Courier New" panose="02070309020205020404" pitchFamily="49" charset="0"/>
              </a:rPr>
              <a:t>             |</a:t>
            </a:r>
          </a:p>
          <a:p>
            <a:pPr marL="0" indent="0">
              <a:buNone/>
            </a:pPr>
            <a:r>
              <a:rPr lang="en-US" sz="4000" dirty="0">
                <a:latin typeface="Courier New" panose="02070309020205020404" pitchFamily="49" charset="0"/>
                <a:cs typeface="Courier New" panose="02070309020205020404" pitchFamily="49" charset="0"/>
              </a:rPr>
              <a:t>       </a:t>
            </a:r>
            <a:r>
              <a:rPr lang="en-US" sz="4000" dirty="0" err="1">
                <a:latin typeface="Courier New" panose="02070309020205020404" pitchFamily="49" charset="0"/>
                <a:cs typeface="Courier New" panose="02070309020205020404" pitchFamily="49" charset="0"/>
              </a:rPr>
              <a:t>lwage</a:t>
            </a:r>
            <a:r>
              <a:rPr lang="en-US" sz="4000" dirty="0">
                <a:latin typeface="Courier New" panose="02070309020205020404" pitchFamily="49" charset="0"/>
                <a:cs typeface="Courier New" panose="02070309020205020404" pitchFamily="49" charset="0"/>
              </a:rPr>
              <a:t> |</a:t>
            </a:r>
          </a:p>
          <a:p>
            <a:pPr marL="0" indent="0">
              <a:buNone/>
            </a:pPr>
            <a:r>
              <a:rPr lang="en-US" sz="4000" dirty="0">
                <a:latin typeface="Courier New" panose="02070309020205020404" pitchFamily="49" charset="0"/>
                <a:cs typeface="Courier New" panose="02070309020205020404" pitchFamily="49" charset="0"/>
              </a:rPr>
              <a:t>         L1. |   .6417917   .4842304     1.33   0.185    -.3072823    1.590866</a:t>
            </a:r>
          </a:p>
          <a:p>
            <a:pPr marL="0" indent="0">
              <a:buNone/>
            </a:pPr>
            <a:r>
              <a:rPr lang="en-US" sz="4000" dirty="0">
                <a:latin typeface="Courier New" panose="02070309020205020404" pitchFamily="49" charset="0"/>
                <a:cs typeface="Courier New" panose="02070309020205020404" pitchFamily="49" charset="0"/>
              </a:rPr>
              <a:t>             |</a:t>
            </a:r>
          </a:p>
          <a:p>
            <a:pPr marL="0" indent="0">
              <a:buNone/>
            </a:pPr>
            <a:r>
              <a:rPr lang="en-US" sz="4000" dirty="0">
                <a:latin typeface="Courier New" panose="02070309020205020404" pitchFamily="49" charset="0"/>
                <a:cs typeface="Courier New" panose="02070309020205020404" pitchFamily="49" charset="0"/>
              </a:rPr>
              <a:t>       union |</a:t>
            </a:r>
          </a:p>
          <a:p>
            <a:pPr marL="0" indent="0">
              <a:buNone/>
            </a:pPr>
            <a:r>
              <a:rPr lang="en-US" sz="4000" dirty="0">
                <a:latin typeface="Courier New" panose="02070309020205020404" pitchFamily="49" charset="0"/>
                <a:cs typeface="Courier New" panose="02070309020205020404" pitchFamily="49" charset="0"/>
              </a:rPr>
              <a:t>         L1. |  -1.191349   .5168951    -2.30   0.021    -2.204445   -.1782536</a:t>
            </a:r>
          </a:p>
          <a:p>
            <a:pPr marL="0" indent="0">
              <a:buNone/>
            </a:pPr>
            <a:r>
              <a:rPr lang="en-US" sz="4000" dirty="0">
                <a:latin typeface="Courier New" panose="02070309020205020404" pitchFamily="49" charset="0"/>
                <a:cs typeface="Courier New" panose="02070309020205020404" pitchFamily="49" charset="0"/>
              </a:rPr>
              <a:t>             |</a:t>
            </a:r>
          </a:p>
          <a:p>
            <a:pPr marL="0" indent="0">
              <a:buNone/>
            </a:pPr>
            <a:r>
              <a:rPr lang="en-US" sz="4000" dirty="0">
                <a:latin typeface="Courier New" panose="02070309020205020404" pitchFamily="49" charset="0"/>
                <a:cs typeface="Courier New" panose="02070309020205020404" pitchFamily="49" charset="0"/>
              </a:rPr>
              <a:t>          </a:t>
            </a:r>
            <a:r>
              <a:rPr lang="en-US" sz="4000" dirty="0" err="1">
                <a:latin typeface="Courier New" panose="02070309020205020404" pitchFamily="49" charset="0"/>
                <a:cs typeface="Courier New" panose="02070309020205020404" pitchFamily="49" charset="0"/>
              </a:rPr>
              <a:t>ed</a:t>
            </a:r>
            <a:r>
              <a:rPr lang="en-US" sz="4000" dirty="0">
                <a:latin typeface="Courier New" panose="02070309020205020404" pitchFamily="49" charset="0"/>
                <a:cs typeface="Courier New" panose="02070309020205020404" pitchFamily="49" charset="0"/>
              </a:rPr>
              <a:t> |  -.1122267   .0559477    -2.01   0.045    -.2218822   -.0025711</a:t>
            </a:r>
          </a:p>
          <a:p>
            <a:pPr marL="0" indent="0">
              <a:buNone/>
            </a:pPr>
            <a:r>
              <a:rPr lang="en-US" sz="4000" dirty="0">
                <a:latin typeface="Courier New" panose="02070309020205020404" pitchFamily="49" charset="0"/>
                <a:cs typeface="Courier New" panose="02070309020205020404" pitchFamily="49" charset="0"/>
              </a:rPr>
              <a:t>------------------------------------------------------------------------------</a:t>
            </a:r>
          </a:p>
          <a:p>
            <a:pPr marL="0" indent="0">
              <a:buNone/>
            </a:pPr>
            <a:r>
              <a:rPr lang="en-US" sz="4000" dirty="0">
                <a:latin typeface="Courier New" panose="02070309020205020404" pitchFamily="49" charset="0"/>
                <a:cs typeface="Courier New" panose="02070309020205020404" pitchFamily="49" charset="0"/>
              </a:rPr>
              <a:t># of units = 595. # of periods = 7. First dependent variable is from period 2. </a:t>
            </a:r>
          </a:p>
          <a:p>
            <a:pPr marL="0" indent="0">
              <a:buNone/>
            </a:pPr>
            <a:r>
              <a:rPr lang="en-US" sz="4000" dirty="0">
                <a:latin typeface="Courier New" panose="02070309020205020404" pitchFamily="49" charset="0"/>
                <a:cs typeface="Courier New" panose="02070309020205020404" pitchFamily="49" charset="0"/>
              </a:rPr>
              <a:t>Constants are free to vary across time periods</a:t>
            </a:r>
          </a:p>
          <a:p>
            <a:pPr marL="0" indent="0">
              <a:buNone/>
            </a:pPr>
            <a:r>
              <a:rPr lang="en-US" sz="4000" dirty="0">
                <a:latin typeface="Courier New" panose="02070309020205020404" pitchFamily="49" charset="0"/>
                <a:cs typeface="Courier New" panose="02070309020205020404" pitchFamily="49" charset="0"/>
              </a:rPr>
              <a:t>LR test of model vs. saturated: chi2(71)  =     110.23, </a:t>
            </a:r>
            <a:r>
              <a:rPr lang="en-US" sz="4000" dirty="0" err="1">
                <a:latin typeface="Courier New" panose="02070309020205020404" pitchFamily="49" charset="0"/>
                <a:cs typeface="Courier New" panose="02070309020205020404" pitchFamily="49" charset="0"/>
              </a:rPr>
              <a:t>Prob</a:t>
            </a:r>
            <a:r>
              <a:rPr lang="en-US" sz="4000" dirty="0">
                <a:latin typeface="Courier New" panose="02070309020205020404" pitchFamily="49" charset="0"/>
                <a:cs typeface="Courier New" panose="02070309020205020404" pitchFamily="49" charset="0"/>
              </a:rPr>
              <a:t> &gt; chi2 =  0.0020</a:t>
            </a:r>
          </a:p>
          <a:p>
            <a:pPr marL="0" indent="0">
              <a:buNone/>
            </a:pPr>
            <a:r>
              <a:rPr lang="en-US" sz="4000" dirty="0">
                <a:latin typeface="Courier New" panose="02070309020205020404" pitchFamily="49" charset="0"/>
                <a:cs typeface="Courier New" panose="02070309020205020404" pitchFamily="49" charset="0"/>
              </a:rPr>
              <a:t>IC Measures: BIC =   25470.43  AIC =   24772.64</a:t>
            </a:r>
          </a:p>
          <a:p>
            <a:pPr marL="0" indent="0">
              <a:buNone/>
            </a:pPr>
            <a:r>
              <a:rPr lang="en-US" sz="4000" dirty="0">
                <a:latin typeface="Courier New" panose="02070309020205020404" pitchFamily="49" charset="0"/>
                <a:cs typeface="Courier New" panose="02070309020205020404" pitchFamily="49" charset="0"/>
              </a:rPr>
              <a:t>Wald test of all </a:t>
            </a:r>
            <a:r>
              <a:rPr lang="en-US" sz="4000" dirty="0" err="1">
                <a:latin typeface="Courier New" panose="02070309020205020404" pitchFamily="49" charset="0"/>
                <a:cs typeface="Courier New" panose="02070309020205020404" pitchFamily="49" charset="0"/>
              </a:rPr>
              <a:t>coeff</a:t>
            </a:r>
            <a:r>
              <a:rPr lang="en-US" sz="4000" dirty="0">
                <a:latin typeface="Courier New" panose="02070309020205020404" pitchFamily="49" charset="0"/>
                <a:cs typeface="Courier New" panose="02070309020205020404" pitchFamily="49" charset="0"/>
              </a:rPr>
              <a:t> = 0: chi2(4) =      90.09, </a:t>
            </a:r>
            <a:r>
              <a:rPr lang="en-US" sz="4000" dirty="0" err="1">
                <a:latin typeface="Courier New" panose="02070309020205020404" pitchFamily="49" charset="0"/>
                <a:cs typeface="Courier New" panose="02070309020205020404" pitchFamily="49" charset="0"/>
              </a:rPr>
              <a:t>Prob</a:t>
            </a:r>
            <a:r>
              <a:rPr lang="en-US" sz="4000" dirty="0">
                <a:latin typeface="Courier New" panose="02070309020205020404" pitchFamily="49" charset="0"/>
                <a:cs typeface="Courier New" panose="02070309020205020404" pitchFamily="49" charset="0"/>
              </a:rPr>
              <a:t> &gt; chi2 =  0.0000</a:t>
            </a:r>
          </a:p>
          <a:p>
            <a:endParaRPr lang="en-US" dirty="0">
              <a:latin typeface="Courier New" panose="02070309020205020404" pitchFamily="49" charset="0"/>
              <a:cs typeface="Courier New" panose="02070309020205020404" pitchFamily="49" charset="0"/>
            </a:endParaRPr>
          </a:p>
        </p:txBody>
      </p:sp>
      <p:sp>
        <p:nvSpPr>
          <p:cNvPr id="3" name="Title 2"/>
          <p:cNvSpPr>
            <a:spLocks noGrp="1"/>
          </p:cNvSpPr>
          <p:nvPr>
            <p:ph type="title"/>
          </p:nvPr>
        </p:nvSpPr>
        <p:spPr/>
        <p:txBody>
          <a:bodyPr/>
          <a:lstStyle/>
          <a:p>
            <a:r>
              <a:rPr lang="en-US" sz="4000" dirty="0" smtClean="0"/>
              <a:t>Equivalent coding using </a:t>
            </a:r>
            <a:r>
              <a:rPr lang="en-US" sz="4000" dirty="0" err="1" smtClean="0"/>
              <a:t>xtdpdml</a:t>
            </a:r>
            <a:endParaRPr lang="en-US" sz="4000" dirty="0"/>
          </a:p>
        </p:txBody>
      </p:sp>
    </p:spTree>
    <p:extLst>
      <p:ext uri="{BB962C8B-B14F-4D97-AF65-F5344CB8AC3E}">
        <p14:creationId xmlns:p14="http://schemas.microsoft.com/office/powerpoint/2010/main" val="6936891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2" name="Content Placeholder 1"/>
          <p:cNvSpPr>
            <a:spLocks noGrp="1"/>
          </p:cNvSpPr>
          <p:nvPr>
            <p:ph idx="1"/>
          </p:nvPr>
        </p:nvSpPr>
        <p:spPr/>
        <p:txBody>
          <a:bodyPr>
            <a:noAutofit/>
          </a:bodyPr>
          <a:lstStyle/>
          <a:p>
            <a:r>
              <a:rPr lang="en-US" sz="2000" dirty="0" smtClean="0"/>
              <a:t>One short command generates the equivalent of the 13 lines of </a:t>
            </a:r>
            <a:r>
              <a:rPr lang="en-US" sz="2000" dirty="0" err="1" smtClean="0">
                <a:latin typeface="Courier New" panose="02070309020205020404" pitchFamily="49" charset="0"/>
                <a:cs typeface="Courier New" panose="02070309020205020404" pitchFamily="49" charset="0"/>
              </a:rPr>
              <a:t>sem</a:t>
            </a:r>
            <a:r>
              <a:rPr lang="en-US" sz="2000" dirty="0" smtClean="0"/>
              <a:t> code shown earlier. </a:t>
            </a:r>
            <a:r>
              <a:rPr lang="en-US" sz="2000" dirty="0" err="1">
                <a:latin typeface="Courier New" panose="02070309020205020404" pitchFamily="49" charset="0"/>
                <a:cs typeface="Courier New" panose="02070309020205020404" pitchFamily="49" charset="0"/>
              </a:rPr>
              <a:t>x</a:t>
            </a:r>
            <a:r>
              <a:rPr lang="en-US" sz="2000" dirty="0" err="1" smtClean="0">
                <a:latin typeface="Courier New" panose="02070309020205020404" pitchFamily="49" charset="0"/>
                <a:cs typeface="Courier New" panose="02070309020205020404" pitchFamily="49" charset="0"/>
              </a:rPr>
              <a:t>tdpdml</a:t>
            </a:r>
            <a:r>
              <a:rPr lang="en-US" sz="2000" dirty="0" smtClean="0"/>
              <a:t> also handled temporarily reshaping the data to wide format.</a:t>
            </a:r>
          </a:p>
          <a:p>
            <a:endParaRPr lang="en-US" sz="2000" dirty="0" smtClean="0"/>
          </a:p>
          <a:p>
            <a:r>
              <a:rPr lang="en-US" sz="2000" dirty="0" smtClean="0"/>
              <a:t>By default, all variable effects (but not the constants) are constrained to be equal across time. Therefore only the first equation (in this case for time 2) needs to be presented</a:t>
            </a:r>
          </a:p>
          <a:p>
            <a:endParaRPr lang="en-US" sz="2000" dirty="0" smtClean="0"/>
          </a:p>
          <a:p>
            <a:r>
              <a:rPr lang="en-US" sz="2000" dirty="0" smtClean="0"/>
              <a:t>The LR statistic provides an overall goodness of fit test. </a:t>
            </a:r>
          </a:p>
          <a:p>
            <a:endParaRPr lang="en-US" sz="2000" dirty="0" smtClean="0"/>
          </a:p>
          <a:p>
            <a:r>
              <a:rPr lang="en-US" sz="2000" dirty="0" smtClean="0"/>
              <a:t>The Wald statistic tests whether the effects of any of the variables in the model significantly differ from zero</a:t>
            </a:r>
          </a:p>
          <a:p>
            <a:endParaRPr lang="en-US" sz="1800" dirty="0"/>
          </a:p>
        </p:txBody>
      </p:sp>
    </p:spTree>
    <p:extLst>
      <p:ext uri="{BB962C8B-B14F-4D97-AF65-F5344CB8AC3E}">
        <p14:creationId xmlns:p14="http://schemas.microsoft.com/office/powerpoint/2010/main" val="41938488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82133" y="457201"/>
            <a:ext cx="7704667" cy="304799"/>
          </a:xfrm>
        </p:spPr>
        <p:txBody>
          <a:bodyPr>
            <a:normAutofit fontScale="90000"/>
          </a:bodyPr>
          <a:lstStyle/>
          <a:p>
            <a:endParaRPr lang="en-US" dirty="0"/>
          </a:p>
        </p:txBody>
      </p:sp>
      <p:sp>
        <p:nvSpPr>
          <p:cNvPr id="2" name="Content Placeholder 1"/>
          <p:cNvSpPr>
            <a:spLocks noGrp="1"/>
          </p:cNvSpPr>
          <p:nvPr>
            <p:ph idx="1"/>
          </p:nvPr>
        </p:nvSpPr>
        <p:spPr>
          <a:xfrm>
            <a:off x="982133" y="914400"/>
            <a:ext cx="7704667" cy="5085416"/>
          </a:xfrm>
        </p:spPr>
        <p:txBody>
          <a:bodyPr>
            <a:normAutofit fontScale="92500" lnSpcReduction="20000"/>
          </a:bodyPr>
          <a:lstStyle/>
          <a:p>
            <a:r>
              <a:rPr lang="en-US" dirty="0" smtClean="0"/>
              <a:t>That is obviously a much simpler syntax. The reason it isn’t simpler still (and why the </a:t>
            </a:r>
            <a:r>
              <a:rPr lang="en-US" dirty="0" err="1" smtClean="0">
                <a:latin typeface="Courier New" panose="02070309020205020404" pitchFamily="49" charset="0"/>
                <a:cs typeface="Courier New" panose="02070309020205020404" pitchFamily="49" charset="0"/>
              </a:rPr>
              <a:t>sem</a:t>
            </a:r>
            <a:r>
              <a:rPr lang="en-US" dirty="0" smtClean="0"/>
              <a:t> coding is so difficult) is because there are several types of independent variables in the model</a:t>
            </a:r>
          </a:p>
          <a:p>
            <a:endParaRPr lang="en-US" dirty="0" smtClean="0"/>
          </a:p>
          <a:p>
            <a:pPr lvl="1"/>
            <a:r>
              <a:rPr lang="en-US" dirty="0"/>
              <a:t>The lag 1 value of y </a:t>
            </a:r>
            <a:r>
              <a:rPr lang="en-US" dirty="0" smtClean="0"/>
              <a:t>(e.g. L1.wks) </a:t>
            </a:r>
            <a:r>
              <a:rPr lang="en-US" dirty="0"/>
              <a:t>is included by default. </a:t>
            </a:r>
            <a:endParaRPr lang="en-US" dirty="0" smtClean="0"/>
          </a:p>
          <a:p>
            <a:pPr lvl="2"/>
            <a:r>
              <a:rPr lang="en-US" dirty="0" smtClean="0"/>
              <a:t>This </a:t>
            </a:r>
            <a:r>
              <a:rPr lang="en-US" dirty="0"/>
              <a:t>can be changed with the </a:t>
            </a:r>
            <a:r>
              <a:rPr lang="en-US" dirty="0" err="1"/>
              <a:t>ylag</a:t>
            </a:r>
            <a:r>
              <a:rPr lang="en-US" dirty="0"/>
              <a:t> </a:t>
            </a:r>
            <a:r>
              <a:rPr lang="en-US" dirty="0" smtClean="0"/>
              <a:t>option, e.g. </a:t>
            </a:r>
            <a:r>
              <a:rPr lang="en-US" dirty="0" err="1" smtClean="0"/>
              <a:t>ylag</a:t>
            </a:r>
            <a:r>
              <a:rPr lang="en-US" dirty="0" smtClean="0"/>
              <a:t>(1  2), </a:t>
            </a:r>
            <a:r>
              <a:rPr lang="en-US" dirty="0" err="1" smtClean="0"/>
              <a:t>ylag</a:t>
            </a:r>
            <a:r>
              <a:rPr lang="en-US" dirty="0" smtClean="0"/>
              <a:t>(2  4)</a:t>
            </a:r>
          </a:p>
          <a:p>
            <a:pPr lvl="2"/>
            <a:r>
              <a:rPr lang="en-US" dirty="0" err="1"/>
              <a:t>y</a:t>
            </a:r>
            <a:r>
              <a:rPr lang="en-US" dirty="0" err="1" smtClean="0"/>
              <a:t>lag</a:t>
            </a:r>
            <a:r>
              <a:rPr lang="en-US" dirty="0" smtClean="0"/>
              <a:t>(0)  will cause no lagged values of y to be included</a:t>
            </a:r>
          </a:p>
          <a:p>
            <a:pPr lvl="2"/>
            <a:endParaRPr lang="en-US" dirty="0" smtClean="0"/>
          </a:p>
          <a:p>
            <a:pPr lvl="1"/>
            <a:r>
              <a:rPr lang="en-US" dirty="0" smtClean="0"/>
              <a:t>Strictly </a:t>
            </a:r>
            <a:r>
              <a:rPr lang="en-US" dirty="0"/>
              <a:t>exogenous variables are those that (by assumption) are uncorrelated with the error terms at all points in time.  Equivalently, we assume that they are </a:t>
            </a:r>
            <a:r>
              <a:rPr lang="en-US" dirty="0" smtClean="0"/>
              <a:t>not affected </a:t>
            </a:r>
            <a:r>
              <a:rPr lang="en-US" dirty="0"/>
              <a:t>by prior values of the dependent variable. </a:t>
            </a:r>
            <a:endParaRPr lang="en-US" dirty="0" smtClean="0"/>
          </a:p>
          <a:p>
            <a:pPr lvl="2"/>
            <a:r>
              <a:rPr lang="en-US" dirty="0" smtClean="0"/>
              <a:t>These </a:t>
            </a:r>
            <a:r>
              <a:rPr lang="en-US" dirty="0"/>
              <a:t>variables are specified on the left side of the </a:t>
            </a:r>
            <a:r>
              <a:rPr lang="en-US" dirty="0" smtClean="0"/>
              <a:t>comma</a:t>
            </a:r>
          </a:p>
          <a:p>
            <a:pPr lvl="2"/>
            <a:r>
              <a:rPr lang="en-US" dirty="0" smtClean="0"/>
              <a:t>Time series notation can be used, e.g.  </a:t>
            </a:r>
            <a:r>
              <a:rPr lang="en-US" dirty="0" err="1" smtClean="0">
                <a:latin typeface="Courier New" panose="02070309020205020404" pitchFamily="49" charset="0"/>
                <a:cs typeface="Courier New" panose="02070309020205020404" pitchFamily="49" charset="0"/>
              </a:rPr>
              <a:t>xtdpdml</a:t>
            </a:r>
            <a:r>
              <a:rPr lang="en-US" dirty="0" smtClean="0">
                <a:latin typeface="Courier New" panose="02070309020205020404" pitchFamily="49" charset="0"/>
                <a:cs typeface="Courier New" panose="02070309020205020404" pitchFamily="49" charset="0"/>
              </a:rPr>
              <a:t> y L1.lwage L2.lwage </a:t>
            </a:r>
            <a:r>
              <a:rPr lang="en-US" dirty="0" smtClean="0"/>
              <a:t>would include the first and second lagged values of wages as independent variables.</a:t>
            </a:r>
          </a:p>
          <a:p>
            <a:pPr lvl="1"/>
            <a:endParaRPr lang="en-US" dirty="0"/>
          </a:p>
        </p:txBody>
      </p:sp>
    </p:spTree>
    <p:extLst>
      <p:ext uri="{BB962C8B-B14F-4D97-AF65-F5344CB8AC3E}">
        <p14:creationId xmlns:p14="http://schemas.microsoft.com/office/powerpoint/2010/main" val="4465385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2" name="Content Placeholder 1"/>
          <p:cNvSpPr>
            <a:spLocks noGrp="1"/>
          </p:cNvSpPr>
          <p:nvPr>
            <p:ph idx="1"/>
          </p:nvPr>
        </p:nvSpPr>
        <p:spPr/>
        <p:txBody>
          <a:bodyPr>
            <a:noAutofit/>
          </a:bodyPr>
          <a:lstStyle/>
          <a:p>
            <a:r>
              <a:rPr lang="en-US" dirty="0" smtClean="0"/>
              <a:t>Predetermined variables, also known as </a:t>
            </a:r>
            <a:r>
              <a:rPr lang="en-US" dirty="0"/>
              <a:t>sequentially or weakly </a:t>
            </a:r>
            <a:r>
              <a:rPr lang="en-US" dirty="0" smtClean="0"/>
              <a:t>exogenous, are variables that can be affected by prior values of the dependent variables.  </a:t>
            </a:r>
          </a:p>
          <a:p>
            <a:pPr lvl="1"/>
            <a:r>
              <a:rPr lang="en-US" sz="2000" dirty="0" smtClean="0"/>
              <a:t>In the current example, we allow for the possibility that weeks worked in one year can affect union status in later years</a:t>
            </a:r>
          </a:p>
          <a:p>
            <a:pPr lvl="1"/>
            <a:r>
              <a:rPr lang="en-US" sz="2000" dirty="0" smtClean="0"/>
              <a:t>Time </a:t>
            </a:r>
            <a:r>
              <a:rPr lang="en-US" sz="2000" dirty="0"/>
              <a:t>series notation </a:t>
            </a:r>
            <a:r>
              <a:rPr lang="en-US" sz="2000" dirty="0" smtClean="0"/>
              <a:t>can be </a:t>
            </a:r>
            <a:r>
              <a:rPr lang="en-US" sz="2000" dirty="0"/>
              <a:t>used. </a:t>
            </a:r>
            <a:endParaRPr lang="en-US" sz="2000" dirty="0" smtClean="0"/>
          </a:p>
          <a:p>
            <a:pPr lvl="1"/>
            <a:r>
              <a:rPr lang="en-US" sz="2000" dirty="0" smtClean="0"/>
              <a:t>Predetermined variables are </a:t>
            </a:r>
            <a:r>
              <a:rPr lang="en-US" sz="2000" dirty="0"/>
              <a:t>specified with the pre </a:t>
            </a:r>
            <a:r>
              <a:rPr lang="en-US" sz="2000" dirty="0" smtClean="0"/>
              <a:t>option.</a:t>
            </a:r>
          </a:p>
          <a:p>
            <a:pPr lvl="1"/>
            <a:r>
              <a:rPr lang="en-US" sz="2000" dirty="0"/>
              <a:t>Mechanically, the Y residuals are allowed to correlate with the later-in-time values </a:t>
            </a:r>
            <a:r>
              <a:rPr lang="en-US" sz="1800" dirty="0"/>
              <a:t>of the predetermined variables</a:t>
            </a:r>
            <a:r>
              <a:rPr lang="en-US" sz="1800" dirty="0" smtClean="0"/>
              <a:t>. </a:t>
            </a:r>
          </a:p>
          <a:p>
            <a:endParaRPr lang="en-US" sz="1400" dirty="0"/>
          </a:p>
          <a:p>
            <a:endParaRPr lang="en-US" sz="1400" dirty="0"/>
          </a:p>
        </p:txBody>
      </p:sp>
    </p:spTree>
    <p:extLst>
      <p:ext uri="{BB962C8B-B14F-4D97-AF65-F5344CB8AC3E}">
        <p14:creationId xmlns:p14="http://schemas.microsoft.com/office/powerpoint/2010/main" val="29559085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2" name="Content Placeholder 1"/>
          <p:cNvSpPr>
            <a:spLocks noGrp="1"/>
          </p:cNvSpPr>
          <p:nvPr>
            <p:ph idx="1"/>
          </p:nvPr>
        </p:nvSpPr>
        <p:spPr/>
        <p:txBody>
          <a:bodyPr>
            <a:normAutofit fontScale="92500"/>
          </a:bodyPr>
          <a:lstStyle/>
          <a:p>
            <a:r>
              <a:rPr lang="en-US" sz="2800" dirty="0"/>
              <a:t>Time-invariant variables are variables whose values are constant across time, such as year born. </a:t>
            </a:r>
          </a:p>
          <a:p>
            <a:pPr lvl="1"/>
            <a:r>
              <a:rPr lang="en-US" sz="2400" dirty="0"/>
              <a:t>In the current example, years of education does not vary across time</a:t>
            </a:r>
          </a:p>
          <a:p>
            <a:pPr lvl="1"/>
            <a:r>
              <a:rPr lang="en-US" sz="2400" dirty="0"/>
              <a:t>These are specified with the </a:t>
            </a:r>
            <a:r>
              <a:rPr lang="en-US" sz="2400" dirty="0" err="1"/>
              <a:t>inv</a:t>
            </a:r>
            <a:r>
              <a:rPr lang="en-US" sz="2400" dirty="0"/>
              <a:t> </a:t>
            </a:r>
            <a:r>
              <a:rPr lang="en-US" sz="2400" dirty="0" smtClean="0"/>
              <a:t>option</a:t>
            </a:r>
            <a:endParaRPr lang="en-US" sz="2400" dirty="0"/>
          </a:p>
          <a:p>
            <a:pPr lvl="1"/>
            <a:r>
              <a:rPr lang="en-US" sz="2400" dirty="0" smtClean="0"/>
              <a:t>The </a:t>
            </a:r>
            <a:r>
              <a:rPr lang="en-US" sz="2400" dirty="0"/>
              <a:t>ability to use time-invariant variables in the model is one of the key advantages of the </a:t>
            </a:r>
            <a:r>
              <a:rPr lang="en-US" sz="2400" dirty="0" err="1"/>
              <a:t>sem</a:t>
            </a:r>
            <a:r>
              <a:rPr lang="en-US" sz="2400" dirty="0"/>
              <a:t> approach. </a:t>
            </a:r>
          </a:p>
          <a:p>
            <a:endParaRPr lang="en-US" sz="2800" dirty="0"/>
          </a:p>
        </p:txBody>
      </p:sp>
    </p:spTree>
    <p:extLst>
      <p:ext uri="{BB962C8B-B14F-4D97-AF65-F5344CB8AC3E}">
        <p14:creationId xmlns:p14="http://schemas.microsoft.com/office/powerpoint/2010/main" val="33736501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82133" y="457201"/>
            <a:ext cx="7704667" cy="380999"/>
          </a:xfrm>
        </p:spPr>
        <p:txBody>
          <a:bodyPr>
            <a:normAutofit fontScale="90000"/>
          </a:bodyPr>
          <a:lstStyle/>
          <a:p>
            <a:endParaRPr lang="en-US" dirty="0"/>
          </a:p>
        </p:txBody>
      </p:sp>
      <p:sp>
        <p:nvSpPr>
          <p:cNvPr id="2" name="Content Placeholder 1"/>
          <p:cNvSpPr>
            <a:spLocks noGrp="1"/>
          </p:cNvSpPr>
          <p:nvPr>
            <p:ph idx="1"/>
          </p:nvPr>
        </p:nvSpPr>
        <p:spPr>
          <a:xfrm>
            <a:off x="982133" y="1143000"/>
            <a:ext cx="7704667" cy="4856816"/>
          </a:xfrm>
        </p:spPr>
        <p:txBody>
          <a:bodyPr>
            <a:normAutofit fontScale="92500"/>
          </a:bodyPr>
          <a:lstStyle/>
          <a:p>
            <a:r>
              <a:rPr lang="en-US" dirty="0" smtClean="0"/>
              <a:t>Also automatically included in each model is the latent exogenous variable Alpha.</a:t>
            </a:r>
          </a:p>
          <a:p>
            <a:endParaRPr lang="en-US" dirty="0" smtClean="0"/>
          </a:p>
          <a:p>
            <a:pPr lvl="1"/>
            <a:r>
              <a:rPr lang="en-US" dirty="0" smtClean="0"/>
              <a:t>Alpha reflects the fixed effects that are common to each equation across time.</a:t>
            </a:r>
          </a:p>
          <a:p>
            <a:pPr lvl="1"/>
            <a:endParaRPr lang="en-US" dirty="0" smtClean="0"/>
          </a:p>
          <a:p>
            <a:pPr lvl="1"/>
            <a:r>
              <a:rPr lang="en-US" dirty="0" smtClean="0"/>
              <a:t>Alpha can freely </a:t>
            </a:r>
            <a:r>
              <a:rPr lang="en-US" dirty="0" err="1" smtClean="0"/>
              <a:t>covary</a:t>
            </a:r>
            <a:r>
              <a:rPr lang="en-US" dirty="0" smtClean="0"/>
              <a:t> with all the time-varying observed </a:t>
            </a:r>
            <a:r>
              <a:rPr lang="en-US" dirty="0" err="1" smtClean="0"/>
              <a:t>exogeneous</a:t>
            </a:r>
            <a:r>
              <a:rPr lang="en-US" dirty="0" smtClean="0"/>
              <a:t> variables (but not with the time-invariant observed </a:t>
            </a:r>
            <a:r>
              <a:rPr lang="en-US" dirty="0" err="1" smtClean="0"/>
              <a:t>exogeneous</a:t>
            </a:r>
            <a:r>
              <a:rPr lang="en-US" dirty="0" smtClean="0"/>
              <a:t> variables). As </a:t>
            </a:r>
            <a:r>
              <a:rPr lang="en-US" dirty="0"/>
              <a:t>Allison says, “This is exactly what we want to achieve in order for </a:t>
            </a:r>
            <a:r>
              <a:rPr lang="en-US" dirty="0" smtClean="0"/>
              <a:t>Alpha to truly </a:t>
            </a:r>
            <a:r>
              <a:rPr lang="en-US" dirty="0"/>
              <a:t>behave as a set of fixed </a:t>
            </a:r>
            <a:r>
              <a:rPr lang="en-US" dirty="0" smtClean="0"/>
              <a:t>effects”</a:t>
            </a:r>
          </a:p>
          <a:p>
            <a:pPr lvl="1"/>
            <a:endParaRPr lang="en-US" dirty="0" smtClean="0"/>
          </a:p>
          <a:p>
            <a:pPr lvl="1"/>
            <a:r>
              <a:rPr lang="en-US" dirty="0" smtClean="0"/>
              <a:t>The effect of Alpha is fixed at 1 in each equation (unless the </a:t>
            </a:r>
            <a:r>
              <a:rPr lang="en-US" dirty="0" err="1" smtClean="0"/>
              <a:t>alphafree</a:t>
            </a:r>
            <a:r>
              <a:rPr lang="en-US" dirty="0" smtClean="0"/>
              <a:t> option is specified)</a:t>
            </a:r>
            <a:endParaRPr lang="en-US" dirty="0"/>
          </a:p>
        </p:txBody>
      </p:sp>
    </p:spTree>
    <p:extLst>
      <p:ext uri="{BB962C8B-B14F-4D97-AF65-F5344CB8AC3E}">
        <p14:creationId xmlns:p14="http://schemas.microsoft.com/office/powerpoint/2010/main" val="29681600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82133" y="457201"/>
            <a:ext cx="7704667" cy="838199"/>
          </a:xfrm>
        </p:spPr>
        <p:txBody>
          <a:bodyPr/>
          <a:lstStyle/>
          <a:p>
            <a:endParaRPr lang="en-US" dirty="0"/>
          </a:p>
        </p:txBody>
      </p:sp>
      <p:sp>
        <p:nvSpPr>
          <p:cNvPr id="2" name="Content Placeholder 1"/>
          <p:cNvSpPr>
            <a:spLocks noGrp="1"/>
          </p:cNvSpPr>
          <p:nvPr>
            <p:ph idx="1"/>
          </p:nvPr>
        </p:nvSpPr>
        <p:spPr>
          <a:xfrm>
            <a:off x="982133" y="1447800"/>
            <a:ext cx="7704667" cy="5029200"/>
          </a:xfrm>
        </p:spPr>
        <p:txBody>
          <a:bodyPr>
            <a:noAutofit/>
          </a:bodyPr>
          <a:lstStyle/>
          <a:p>
            <a:r>
              <a:rPr lang="en-US" sz="2000" dirty="0" smtClean="0"/>
              <a:t>Panel </a:t>
            </a:r>
            <a:r>
              <a:rPr lang="en-US" sz="2000" dirty="0"/>
              <a:t>data </a:t>
            </a:r>
            <a:r>
              <a:rPr lang="en-US" sz="2000" dirty="0" smtClean="0"/>
              <a:t>(also sometimes known as longitudinal data or cross-sectional time series data, where data on the same subjects is collected at multiple points in time) have </a:t>
            </a:r>
            <a:r>
              <a:rPr lang="en-US" sz="2000" dirty="0"/>
              <a:t>two big attractions for making causal </a:t>
            </a:r>
            <a:r>
              <a:rPr lang="en-US" sz="2000" dirty="0" smtClean="0"/>
              <a:t>inferences</a:t>
            </a:r>
          </a:p>
          <a:p>
            <a:pPr lvl="1"/>
            <a:r>
              <a:rPr lang="en-US" sz="1800" dirty="0"/>
              <a:t>The ability to control for unobserved, time-invariant </a:t>
            </a:r>
            <a:r>
              <a:rPr lang="en-US" sz="1800" dirty="0" smtClean="0"/>
              <a:t>confounders</a:t>
            </a:r>
          </a:p>
          <a:p>
            <a:pPr lvl="1"/>
            <a:r>
              <a:rPr lang="en-US" sz="1800" dirty="0"/>
              <a:t>The ability to determine the direction of causal </a:t>
            </a:r>
            <a:r>
              <a:rPr lang="en-US" sz="1800" dirty="0" smtClean="0"/>
              <a:t>relationships</a:t>
            </a:r>
          </a:p>
          <a:p>
            <a:pPr lvl="1"/>
            <a:endParaRPr lang="en-US" sz="1800" dirty="0" smtClean="0"/>
          </a:p>
          <a:p>
            <a:r>
              <a:rPr lang="en-US" sz="2000" dirty="0"/>
              <a:t>Controlling for </a:t>
            </a:r>
            <a:r>
              <a:rPr lang="en-US" sz="2000" dirty="0" err="1"/>
              <a:t>unobservables</a:t>
            </a:r>
            <a:r>
              <a:rPr lang="en-US" sz="2000" dirty="0"/>
              <a:t> can be accomplished with fixed effects methods that </a:t>
            </a:r>
            <a:r>
              <a:rPr lang="en-US" sz="2000" dirty="0" smtClean="0"/>
              <a:t>are well known</a:t>
            </a:r>
          </a:p>
          <a:p>
            <a:endParaRPr lang="en-US" sz="2000" dirty="0" smtClean="0"/>
          </a:p>
          <a:p>
            <a:r>
              <a:rPr lang="en-US" sz="2000" dirty="0" smtClean="0"/>
              <a:t>For </a:t>
            </a:r>
            <a:r>
              <a:rPr lang="en-US" sz="2000" dirty="0"/>
              <a:t>examining causal direction, </a:t>
            </a:r>
            <a:r>
              <a:rPr lang="en-US" sz="2000" dirty="0" smtClean="0"/>
              <a:t>the most </a:t>
            </a:r>
            <a:r>
              <a:rPr lang="en-US" sz="2000" dirty="0"/>
              <a:t>popular approach has long been the cross-lagged panel </a:t>
            </a:r>
            <a:r>
              <a:rPr lang="en-US" sz="2000" dirty="0" smtClean="0"/>
              <a:t>model. </a:t>
            </a:r>
          </a:p>
          <a:p>
            <a:pPr lvl="1"/>
            <a:r>
              <a:rPr lang="en-US" sz="1800" dirty="0" smtClean="0"/>
              <a:t>In cross-lagged panel models</a:t>
            </a:r>
            <a:r>
              <a:rPr lang="en-US" sz="1800" dirty="0"/>
              <a:t>, </a:t>
            </a:r>
            <a:r>
              <a:rPr lang="en-US" sz="1800" i="1" dirty="0"/>
              <a:t>x </a:t>
            </a:r>
            <a:r>
              <a:rPr lang="en-US" sz="1800" dirty="0"/>
              <a:t>and </a:t>
            </a:r>
            <a:r>
              <a:rPr lang="en-US" sz="1800" i="1" dirty="0"/>
              <a:t>y </a:t>
            </a:r>
            <a:r>
              <a:rPr lang="en-US" sz="1800" dirty="0"/>
              <a:t>at time </a:t>
            </a:r>
            <a:r>
              <a:rPr lang="en-US" sz="1800" i="1" dirty="0"/>
              <a:t>t </a:t>
            </a:r>
            <a:r>
              <a:rPr lang="en-US" sz="1800" dirty="0"/>
              <a:t>affect both </a:t>
            </a:r>
            <a:r>
              <a:rPr lang="en-US" sz="1800" i="1" dirty="0"/>
              <a:t>x </a:t>
            </a:r>
            <a:r>
              <a:rPr lang="en-US" sz="1800" dirty="0"/>
              <a:t>and </a:t>
            </a:r>
            <a:r>
              <a:rPr lang="en-US" sz="1800" i="1" dirty="0"/>
              <a:t>y </a:t>
            </a:r>
            <a:r>
              <a:rPr lang="en-US" sz="1800" dirty="0"/>
              <a:t>at time </a:t>
            </a:r>
            <a:r>
              <a:rPr lang="en-US" sz="1800" i="1" dirty="0"/>
              <a:t>t</a:t>
            </a:r>
            <a:r>
              <a:rPr lang="en-US" sz="1800" dirty="0"/>
              <a:t>+1.</a:t>
            </a:r>
          </a:p>
        </p:txBody>
      </p:sp>
    </p:spTree>
    <p:extLst>
      <p:ext uri="{BB962C8B-B14F-4D97-AF65-F5344CB8AC3E}">
        <p14:creationId xmlns:p14="http://schemas.microsoft.com/office/powerpoint/2010/main" val="26303255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82133" y="457201"/>
            <a:ext cx="7704667" cy="1295399"/>
          </a:xfrm>
        </p:spPr>
        <p:txBody>
          <a:bodyPr>
            <a:normAutofit/>
          </a:bodyPr>
          <a:lstStyle/>
          <a:p>
            <a:r>
              <a:rPr lang="en-US" sz="3200" dirty="0" smtClean="0"/>
              <a:t>Example 4.1 : ML/SEM vs GMM/Arellano-Bond (Adapted from Bollen and Brand 2010)</a:t>
            </a:r>
            <a:endParaRPr lang="en-US" sz="3200" dirty="0"/>
          </a:p>
        </p:txBody>
      </p:sp>
      <p:sp>
        <p:nvSpPr>
          <p:cNvPr id="2" name="Content Placeholder 1"/>
          <p:cNvSpPr>
            <a:spLocks noGrp="1"/>
          </p:cNvSpPr>
          <p:nvPr>
            <p:ph idx="1"/>
          </p:nvPr>
        </p:nvSpPr>
        <p:spPr>
          <a:xfrm>
            <a:off x="982133" y="1752600"/>
            <a:ext cx="7704667" cy="4953000"/>
          </a:xfrm>
        </p:spPr>
        <p:txBody>
          <a:bodyPr>
            <a:normAutofit fontScale="92500" lnSpcReduction="20000"/>
          </a:bodyPr>
          <a:lstStyle/>
          <a:p>
            <a:r>
              <a:rPr lang="en-US" dirty="0" smtClean="0"/>
              <a:t>The </a:t>
            </a:r>
            <a:r>
              <a:rPr lang="en-US" dirty="0"/>
              <a:t>following </a:t>
            </a:r>
            <a:r>
              <a:rPr lang="en-US" dirty="0" smtClean="0"/>
              <a:t>examples are </a:t>
            </a:r>
            <a:r>
              <a:rPr lang="en-US" dirty="0"/>
              <a:t>adapted from Bollen and Brand (2010). </a:t>
            </a:r>
            <a:endParaRPr lang="en-US" dirty="0" smtClean="0"/>
          </a:p>
          <a:p>
            <a:pPr lvl="1"/>
            <a:r>
              <a:rPr lang="en-US" dirty="0" smtClean="0"/>
              <a:t>They </a:t>
            </a:r>
            <a:r>
              <a:rPr lang="en-US" dirty="0"/>
              <a:t>examine data from the National Longitudinal Survey of Youth. Respondents were 14 to 22 years old when first interviewed in 1979, and were interviewed annually or bi-annually for several years thereafter. </a:t>
            </a:r>
            <a:endParaRPr lang="en-US" dirty="0" smtClean="0"/>
          </a:p>
          <a:p>
            <a:pPr lvl="1"/>
            <a:r>
              <a:rPr lang="en-US" dirty="0" smtClean="0"/>
              <a:t>The </a:t>
            </a:r>
            <a:r>
              <a:rPr lang="en-US" dirty="0"/>
              <a:t>dependent variable (</a:t>
            </a:r>
            <a:r>
              <a:rPr lang="en-US" dirty="0" err="1"/>
              <a:t>lnwg</a:t>
            </a:r>
            <a:r>
              <a:rPr lang="en-US" dirty="0"/>
              <a:t>) is log hourly wages in current job. The main independent variable (</a:t>
            </a:r>
            <a:r>
              <a:rPr lang="en-US" dirty="0" err="1"/>
              <a:t>hchild</a:t>
            </a:r>
            <a:r>
              <a:rPr lang="en-US" dirty="0"/>
              <a:t>) is total number of children the respondent had at the time of the interview. </a:t>
            </a:r>
            <a:endParaRPr lang="en-US" dirty="0" smtClean="0"/>
          </a:p>
          <a:p>
            <a:pPr lvl="1"/>
            <a:r>
              <a:rPr lang="en-US" dirty="0" smtClean="0"/>
              <a:t>Other </a:t>
            </a:r>
            <a:r>
              <a:rPr lang="en-US" dirty="0"/>
              <a:t>variables in the model include whether or not married (mar) or divorced (div); educational attainment (</a:t>
            </a:r>
            <a:r>
              <a:rPr lang="en-US" dirty="0" err="1"/>
              <a:t>eduatt</a:t>
            </a:r>
            <a:r>
              <a:rPr lang="en-US" dirty="0"/>
              <a:t>); currently in school (</a:t>
            </a:r>
            <a:r>
              <a:rPr lang="en-US" dirty="0" err="1"/>
              <a:t>cursc</a:t>
            </a:r>
            <a:r>
              <a:rPr lang="en-US" dirty="0"/>
              <a:t>); several measures of part-time and full-time work experience (</a:t>
            </a:r>
            <a:r>
              <a:rPr lang="en-US" dirty="0" err="1"/>
              <a:t>snrpt</a:t>
            </a:r>
            <a:r>
              <a:rPr lang="en-US" dirty="0"/>
              <a:t>, </a:t>
            </a:r>
            <a:r>
              <a:rPr lang="en-US" dirty="0" err="1"/>
              <a:t>snrft</a:t>
            </a:r>
            <a:r>
              <a:rPr lang="en-US" dirty="0"/>
              <a:t>, </a:t>
            </a:r>
            <a:r>
              <a:rPr lang="en-US" dirty="0" err="1"/>
              <a:t>exppt</a:t>
            </a:r>
            <a:r>
              <a:rPr lang="en-US" dirty="0"/>
              <a:t> and </a:t>
            </a:r>
            <a:r>
              <a:rPr lang="en-US" dirty="0" err="1"/>
              <a:t>expft</a:t>
            </a:r>
            <a:r>
              <a:rPr lang="en-US" dirty="0"/>
              <a:t>); </a:t>
            </a:r>
            <a:r>
              <a:rPr lang="en-US" dirty="0" smtClean="0"/>
              <a:t>breaks </a:t>
            </a:r>
            <a:r>
              <a:rPr lang="en-US" dirty="0"/>
              <a:t>in employment history (break</a:t>
            </a:r>
            <a:r>
              <a:rPr lang="en-US" dirty="0" smtClean="0"/>
              <a:t>); and time-invariant race and ethnicity measures (black, </a:t>
            </a:r>
            <a:r>
              <a:rPr lang="en-US" dirty="0" err="1" smtClean="0"/>
              <a:t>hisp</a:t>
            </a:r>
            <a:r>
              <a:rPr lang="en-US" dirty="0" smtClean="0"/>
              <a:t>).</a:t>
            </a:r>
          </a:p>
          <a:p>
            <a:pPr lvl="1"/>
            <a:r>
              <a:rPr lang="en-US" dirty="0"/>
              <a:t>The data set is strongly balanced, but several cases and records have missing data on one or more variables. </a:t>
            </a:r>
          </a:p>
          <a:p>
            <a:pPr lvl="1"/>
            <a:endParaRPr lang="en-US" dirty="0"/>
          </a:p>
        </p:txBody>
      </p:sp>
    </p:spTree>
    <p:extLst>
      <p:ext uri="{BB962C8B-B14F-4D97-AF65-F5344CB8AC3E}">
        <p14:creationId xmlns:p14="http://schemas.microsoft.com/office/powerpoint/2010/main" val="25615891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304799"/>
          </a:xfrm>
        </p:spPr>
        <p:txBody>
          <a:bodyPr>
            <a:normAutofit fontScale="90000"/>
          </a:bodyPr>
          <a:lstStyle/>
          <a:p>
            <a:endParaRPr lang="en-US" dirty="0"/>
          </a:p>
        </p:txBody>
      </p:sp>
      <p:sp>
        <p:nvSpPr>
          <p:cNvPr id="3" name="Content Placeholder 2"/>
          <p:cNvSpPr>
            <a:spLocks noGrp="1"/>
          </p:cNvSpPr>
          <p:nvPr>
            <p:ph idx="1"/>
          </p:nvPr>
        </p:nvSpPr>
        <p:spPr>
          <a:xfrm>
            <a:off x="982133" y="838200"/>
            <a:ext cx="7704667" cy="5715000"/>
          </a:xfrm>
        </p:spPr>
        <p:txBody>
          <a:bodyPr>
            <a:noAutofit/>
          </a:bodyPr>
          <a:lstStyle/>
          <a:p>
            <a:r>
              <a:rPr lang="en-US" sz="1400" dirty="0" smtClean="0"/>
              <a:t>*** Section 4.1 -- Comparisons with AB, real data, using </a:t>
            </a:r>
            <a:r>
              <a:rPr lang="en-US" sz="1400" dirty="0" err="1" smtClean="0"/>
              <a:t>fiml</a:t>
            </a:r>
            <a:r>
              <a:rPr lang="en-US" sz="1400" dirty="0" smtClean="0"/>
              <a:t> and listwise</a:t>
            </a:r>
          </a:p>
          <a:p>
            <a:r>
              <a:rPr lang="en-US" sz="1400" dirty="0" smtClean="0"/>
              <a:t>use https://www3.nd.edu/~rwilliam/statafiles/bollenbrand, clear</a:t>
            </a:r>
          </a:p>
          <a:p>
            <a:r>
              <a:rPr lang="en-US" sz="1400" dirty="0" smtClean="0"/>
              <a:t>set </a:t>
            </a:r>
            <a:r>
              <a:rPr lang="en-US" sz="1400" dirty="0" err="1" smtClean="0"/>
              <a:t>matsize</a:t>
            </a:r>
            <a:r>
              <a:rPr lang="en-US" sz="1400" dirty="0" smtClean="0"/>
              <a:t> 7500</a:t>
            </a:r>
          </a:p>
          <a:p>
            <a:r>
              <a:rPr lang="en-US" sz="1400" dirty="0" smtClean="0"/>
              <a:t>* Arellano-Bond</a:t>
            </a:r>
          </a:p>
          <a:p>
            <a:r>
              <a:rPr lang="en-US" sz="1400" dirty="0" smtClean="0"/>
              <a:t>xtabond </a:t>
            </a:r>
            <a:r>
              <a:rPr lang="en-US" sz="1400" dirty="0" err="1" smtClean="0"/>
              <a:t>lnwg</a:t>
            </a:r>
            <a:r>
              <a:rPr lang="en-US" sz="1400" dirty="0" smtClean="0"/>
              <a:t> </a:t>
            </a:r>
            <a:r>
              <a:rPr lang="en-US" sz="1400" dirty="0" err="1" smtClean="0"/>
              <a:t>hchild</a:t>
            </a:r>
            <a:r>
              <a:rPr lang="en-US" sz="1400" dirty="0" smtClean="0"/>
              <a:t> </a:t>
            </a:r>
            <a:r>
              <a:rPr lang="en-US" sz="1400" dirty="0" err="1" smtClean="0"/>
              <a:t>marr</a:t>
            </a:r>
            <a:r>
              <a:rPr lang="en-US" sz="1400" dirty="0" smtClean="0"/>
              <a:t> div </a:t>
            </a:r>
            <a:r>
              <a:rPr lang="en-US" sz="1400" dirty="0" err="1" smtClean="0"/>
              <a:t>eduatt</a:t>
            </a:r>
            <a:r>
              <a:rPr lang="en-US" sz="1400" dirty="0" smtClean="0"/>
              <a:t> </a:t>
            </a:r>
            <a:r>
              <a:rPr lang="en-US" sz="1400" dirty="0" err="1" smtClean="0"/>
              <a:t>cursc</a:t>
            </a:r>
            <a:r>
              <a:rPr lang="en-US" sz="1400" dirty="0" smtClean="0"/>
              <a:t> </a:t>
            </a:r>
            <a:r>
              <a:rPr lang="en-US" sz="1400" dirty="0" err="1" smtClean="0"/>
              <a:t>snrpt</a:t>
            </a:r>
            <a:r>
              <a:rPr lang="en-US" sz="1400" dirty="0" smtClean="0"/>
              <a:t> </a:t>
            </a:r>
            <a:r>
              <a:rPr lang="en-US" sz="1400" dirty="0" err="1" smtClean="0"/>
              <a:t>snrft</a:t>
            </a:r>
            <a:r>
              <a:rPr lang="en-US" sz="1400" dirty="0" smtClean="0"/>
              <a:t> </a:t>
            </a:r>
            <a:r>
              <a:rPr lang="en-US" sz="1400" dirty="0" err="1" smtClean="0"/>
              <a:t>exppt</a:t>
            </a:r>
            <a:r>
              <a:rPr lang="en-US" sz="1400" dirty="0" smtClean="0"/>
              <a:t> </a:t>
            </a:r>
            <a:r>
              <a:rPr lang="en-US" sz="1400" dirty="0" err="1" smtClean="0"/>
              <a:t>expft</a:t>
            </a:r>
            <a:r>
              <a:rPr lang="en-US" sz="1400" dirty="0" smtClean="0"/>
              <a:t> break black </a:t>
            </a:r>
            <a:r>
              <a:rPr lang="en-US" sz="1400" dirty="0" err="1" smtClean="0"/>
              <a:t>hisp</a:t>
            </a:r>
            <a:endParaRPr lang="en-US" sz="1400" dirty="0" smtClean="0"/>
          </a:p>
          <a:p>
            <a:r>
              <a:rPr lang="en-US" sz="1400" dirty="0" smtClean="0"/>
              <a:t>estimates store </a:t>
            </a:r>
            <a:r>
              <a:rPr lang="en-US" sz="1400" dirty="0" err="1" smtClean="0"/>
              <a:t>gmm</a:t>
            </a:r>
            <a:endParaRPr lang="en-US" sz="1400" dirty="0" smtClean="0"/>
          </a:p>
          <a:p>
            <a:r>
              <a:rPr lang="en-US" sz="1400" dirty="0" smtClean="0"/>
              <a:t>* FIML</a:t>
            </a:r>
          </a:p>
          <a:p>
            <a:r>
              <a:rPr lang="en-US" sz="1400" dirty="0" smtClean="0"/>
              <a:t>xtdpdml </a:t>
            </a:r>
            <a:r>
              <a:rPr lang="en-US" sz="1400" dirty="0" err="1" smtClean="0"/>
              <a:t>lnwg</a:t>
            </a:r>
            <a:r>
              <a:rPr lang="en-US" sz="1400" dirty="0" smtClean="0"/>
              <a:t> </a:t>
            </a:r>
            <a:r>
              <a:rPr lang="en-US" sz="1400" dirty="0" err="1" smtClean="0"/>
              <a:t>hchild</a:t>
            </a:r>
            <a:r>
              <a:rPr lang="en-US" sz="1400" dirty="0" smtClean="0"/>
              <a:t> </a:t>
            </a:r>
            <a:r>
              <a:rPr lang="en-US" sz="1400" dirty="0" err="1" smtClean="0"/>
              <a:t>marr</a:t>
            </a:r>
            <a:r>
              <a:rPr lang="en-US" sz="1400" dirty="0" smtClean="0"/>
              <a:t> div </a:t>
            </a:r>
            <a:r>
              <a:rPr lang="en-US" sz="1400" dirty="0" err="1" smtClean="0"/>
              <a:t>eduatt</a:t>
            </a:r>
            <a:r>
              <a:rPr lang="en-US" sz="1400" dirty="0" smtClean="0"/>
              <a:t> </a:t>
            </a:r>
            <a:r>
              <a:rPr lang="en-US" sz="1400" dirty="0" err="1" smtClean="0"/>
              <a:t>cursc</a:t>
            </a:r>
            <a:r>
              <a:rPr lang="en-US" sz="1400" dirty="0" smtClean="0"/>
              <a:t> </a:t>
            </a:r>
            <a:r>
              <a:rPr lang="en-US" sz="1400" dirty="0" err="1" smtClean="0"/>
              <a:t>snrpt</a:t>
            </a:r>
            <a:r>
              <a:rPr lang="en-US" sz="1400" dirty="0" smtClean="0"/>
              <a:t> </a:t>
            </a:r>
            <a:r>
              <a:rPr lang="en-US" sz="1400" dirty="0" err="1" smtClean="0"/>
              <a:t>snrft</a:t>
            </a:r>
            <a:r>
              <a:rPr lang="en-US" sz="1400" dirty="0" smtClean="0"/>
              <a:t> </a:t>
            </a:r>
            <a:r>
              <a:rPr lang="en-US" sz="1400" dirty="0" err="1" smtClean="0"/>
              <a:t>exppt</a:t>
            </a:r>
            <a:r>
              <a:rPr lang="en-US" sz="1400" dirty="0" smtClean="0"/>
              <a:t> </a:t>
            </a:r>
            <a:r>
              <a:rPr lang="en-US" sz="1400" dirty="0" err="1" smtClean="0"/>
              <a:t>expft</a:t>
            </a:r>
            <a:r>
              <a:rPr lang="en-US" sz="1400" dirty="0" smtClean="0"/>
              <a:t> break , ///</a:t>
            </a:r>
          </a:p>
          <a:p>
            <a:r>
              <a:rPr lang="en-US" sz="1400" dirty="0" smtClean="0"/>
              <a:t>       constinv errorinv </a:t>
            </a:r>
            <a:r>
              <a:rPr lang="en-US" sz="1400" dirty="0" err="1" smtClean="0"/>
              <a:t>fiml</a:t>
            </a:r>
            <a:r>
              <a:rPr lang="en-US" sz="1400" dirty="0" smtClean="0"/>
              <a:t> tfix store(</a:t>
            </a:r>
            <a:r>
              <a:rPr lang="en-US" sz="1400" dirty="0" err="1" smtClean="0"/>
              <a:t>fiml</a:t>
            </a:r>
            <a:r>
              <a:rPr lang="en-US" sz="1400" dirty="0" smtClean="0"/>
              <a:t>) /// </a:t>
            </a:r>
          </a:p>
          <a:p>
            <a:r>
              <a:rPr lang="en-US" sz="1400" dirty="0" smtClean="0"/>
              <a:t>       </a:t>
            </a:r>
            <a:r>
              <a:rPr lang="en-US" sz="1400" dirty="0" err="1" smtClean="0"/>
              <a:t>inv</a:t>
            </a:r>
            <a:r>
              <a:rPr lang="en-US" sz="1400" dirty="0" smtClean="0"/>
              <a:t>(black </a:t>
            </a:r>
            <a:r>
              <a:rPr lang="en-US" sz="1400" dirty="0" err="1" smtClean="0"/>
              <a:t>hisp</a:t>
            </a:r>
            <a:r>
              <a:rPr lang="en-US" sz="1400" dirty="0" smtClean="0"/>
              <a:t>) </a:t>
            </a:r>
            <a:r>
              <a:rPr lang="en-US" sz="1400" dirty="0" err="1" smtClean="0"/>
              <a:t>ti</a:t>
            </a:r>
            <a:r>
              <a:rPr lang="en-US" sz="1400" dirty="0" smtClean="0"/>
              <a:t>(Adapted from Bollen &amp; Brand Social Forces 2010)</a:t>
            </a:r>
          </a:p>
          <a:p>
            <a:r>
              <a:rPr lang="en-US" sz="1400" dirty="0" smtClean="0"/>
              <a:t>* Listwise deletion used instead of </a:t>
            </a:r>
            <a:r>
              <a:rPr lang="en-US" sz="1400" dirty="0" err="1" smtClean="0"/>
              <a:t>fiml</a:t>
            </a:r>
            <a:endParaRPr lang="en-US" sz="1400" dirty="0" smtClean="0"/>
          </a:p>
          <a:p>
            <a:r>
              <a:rPr lang="en-US" sz="1400" dirty="0" smtClean="0"/>
              <a:t>xtdpdml </a:t>
            </a:r>
            <a:r>
              <a:rPr lang="en-US" sz="1400" dirty="0" err="1" smtClean="0"/>
              <a:t>lnwg</a:t>
            </a:r>
            <a:r>
              <a:rPr lang="en-US" sz="1400" dirty="0" smtClean="0"/>
              <a:t> </a:t>
            </a:r>
            <a:r>
              <a:rPr lang="en-US" sz="1400" dirty="0" err="1" smtClean="0"/>
              <a:t>hchild</a:t>
            </a:r>
            <a:r>
              <a:rPr lang="en-US" sz="1400" dirty="0" smtClean="0"/>
              <a:t> </a:t>
            </a:r>
            <a:r>
              <a:rPr lang="en-US" sz="1400" dirty="0" err="1" smtClean="0"/>
              <a:t>marr</a:t>
            </a:r>
            <a:r>
              <a:rPr lang="en-US" sz="1400" dirty="0" smtClean="0"/>
              <a:t> div </a:t>
            </a:r>
            <a:r>
              <a:rPr lang="en-US" sz="1400" dirty="0" err="1" smtClean="0"/>
              <a:t>eduatt</a:t>
            </a:r>
            <a:r>
              <a:rPr lang="en-US" sz="1400" dirty="0" smtClean="0"/>
              <a:t> </a:t>
            </a:r>
            <a:r>
              <a:rPr lang="en-US" sz="1400" dirty="0" err="1" smtClean="0"/>
              <a:t>cursc</a:t>
            </a:r>
            <a:r>
              <a:rPr lang="en-US" sz="1400" dirty="0" smtClean="0"/>
              <a:t> </a:t>
            </a:r>
            <a:r>
              <a:rPr lang="en-US" sz="1400" dirty="0" err="1" smtClean="0"/>
              <a:t>snrpt</a:t>
            </a:r>
            <a:r>
              <a:rPr lang="en-US" sz="1400" dirty="0" smtClean="0"/>
              <a:t> </a:t>
            </a:r>
            <a:r>
              <a:rPr lang="en-US" sz="1400" dirty="0" err="1" smtClean="0"/>
              <a:t>snrft</a:t>
            </a:r>
            <a:r>
              <a:rPr lang="en-US" sz="1400" dirty="0" smtClean="0"/>
              <a:t> </a:t>
            </a:r>
            <a:r>
              <a:rPr lang="en-US" sz="1400" dirty="0" err="1" smtClean="0"/>
              <a:t>exppt</a:t>
            </a:r>
            <a:r>
              <a:rPr lang="en-US" sz="1400" dirty="0" smtClean="0"/>
              <a:t> </a:t>
            </a:r>
            <a:r>
              <a:rPr lang="en-US" sz="1400" dirty="0" err="1" smtClean="0"/>
              <a:t>expft</a:t>
            </a:r>
            <a:r>
              <a:rPr lang="en-US" sz="1400" dirty="0" smtClean="0"/>
              <a:t> break , ///</a:t>
            </a:r>
          </a:p>
          <a:p>
            <a:r>
              <a:rPr lang="en-US" sz="1400" dirty="0" smtClean="0"/>
              <a:t>       constinv errorinv tfix store(normal) /// </a:t>
            </a:r>
          </a:p>
          <a:p>
            <a:r>
              <a:rPr lang="en-US" sz="1400" dirty="0" smtClean="0"/>
              <a:t>       </a:t>
            </a:r>
            <a:r>
              <a:rPr lang="en-US" sz="1400" dirty="0" err="1" smtClean="0"/>
              <a:t>inv</a:t>
            </a:r>
            <a:r>
              <a:rPr lang="en-US" sz="1400" dirty="0" smtClean="0"/>
              <a:t>(black </a:t>
            </a:r>
            <a:r>
              <a:rPr lang="en-US" sz="1400" dirty="0" err="1" smtClean="0"/>
              <a:t>hisp</a:t>
            </a:r>
            <a:r>
              <a:rPr lang="en-US" sz="1400" dirty="0" smtClean="0"/>
              <a:t>) </a:t>
            </a:r>
            <a:r>
              <a:rPr lang="en-US" sz="1400" dirty="0" err="1" smtClean="0"/>
              <a:t>gof</a:t>
            </a:r>
            <a:endParaRPr lang="en-US" sz="1400" dirty="0"/>
          </a:p>
        </p:txBody>
      </p:sp>
    </p:spTree>
    <p:extLst>
      <p:ext uri="{BB962C8B-B14F-4D97-AF65-F5344CB8AC3E}">
        <p14:creationId xmlns:p14="http://schemas.microsoft.com/office/powerpoint/2010/main" val="22628324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r="17136"/>
          <a:stretch/>
        </p:blipFill>
        <p:spPr>
          <a:xfrm>
            <a:off x="1371600" y="457200"/>
            <a:ext cx="7715250" cy="5486400"/>
          </a:xfrm>
          <a:prstGeom prst="rect">
            <a:avLst/>
          </a:prstGeom>
        </p:spPr>
      </p:pic>
    </p:spTree>
    <p:extLst>
      <p:ext uri="{BB962C8B-B14F-4D97-AF65-F5344CB8AC3E}">
        <p14:creationId xmlns:p14="http://schemas.microsoft.com/office/powerpoint/2010/main" val="25705930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609599"/>
          </a:xfrm>
        </p:spPr>
        <p:txBody>
          <a:bodyPr>
            <a:normAutofit fontScale="90000"/>
          </a:bodyPr>
          <a:lstStyle/>
          <a:p>
            <a:endParaRPr lang="en-US" dirty="0"/>
          </a:p>
        </p:txBody>
      </p:sp>
      <p:sp>
        <p:nvSpPr>
          <p:cNvPr id="3" name="Content Placeholder 2"/>
          <p:cNvSpPr>
            <a:spLocks noGrp="1"/>
          </p:cNvSpPr>
          <p:nvPr>
            <p:ph idx="1"/>
          </p:nvPr>
        </p:nvSpPr>
        <p:spPr>
          <a:xfrm>
            <a:off x="982133" y="1371600"/>
            <a:ext cx="7704667" cy="5181600"/>
          </a:xfrm>
        </p:spPr>
        <p:txBody>
          <a:bodyPr>
            <a:normAutofit fontScale="92500" lnSpcReduction="20000"/>
          </a:bodyPr>
          <a:lstStyle/>
          <a:p>
            <a:r>
              <a:rPr lang="en-US" dirty="0"/>
              <a:t>The results are strikingly different. </a:t>
            </a:r>
            <a:endParaRPr lang="en-US" dirty="0" smtClean="0"/>
          </a:p>
          <a:p>
            <a:pPr lvl="1"/>
            <a:r>
              <a:rPr lang="en-US" dirty="0" smtClean="0"/>
              <a:t>Almost </a:t>
            </a:r>
            <a:r>
              <a:rPr lang="en-US" dirty="0"/>
              <a:t>21,000 records have data on at least one variable in the model, and all of these observations </a:t>
            </a:r>
            <a:r>
              <a:rPr lang="en-US" dirty="0" smtClean="0"/>
              <a:t> are  </a:t>
            </a:r>
            <a:r>
              <a:rPr lang="en-US" dirty="0"/>
              <a:t>used by </a:t>
            </a:r>
            <a:r>
              <a:rPr lang="en-US" dirty="0" err="1" smtClean="0"/>
              <a:t>xtdpdml</a:t>
            </a:r>
            <a:r>
              <a:rPr lang="en-US" dirty="0" smtClean="0"/>
              <a:t>  (</a:t>
            </a:r>
            <a:r>
              <a:rPr lang="en-US" dirty="0"/>
              <a:t>with the </a:t>
            </a:r>
            <a:r>
              <a:rPr lang="en-US" dirty="0" err="1"/>
              <a:t>fiml</a:t>
            </a:r>
            <a:r>
              <a:rPr lang="en-US" dirty="0"/>
              <a:t> option). </a:t>
            </a:r>
            <a:endParaRPr lang="en-US" dirty="0" smtClean="0"/>
          </a:p>
          <a:p>
            <a:pPr lvl="1"/>
            <a:r>
              <a:rPr lang="en-US" dirty="0" smtClean="0"/>
              <a:t>However</a:t>
            </a:r>
            <a:r>
              <a:rPr lang="en-US" dirty="0"/>
              <a:t>, only 8,915 records </a:t>
            </a:r>
            <a:r>
              <a:rPr lang="en-US" dirty="0" smtClean="0"/>
              <a:t> are </a:t>
            </a:r>
            <a:r>
              <a:rPr lang="en-US" dirty="0"/>
              <a:t>used by </a:t>
            </a:r>
            <a:r>
              <a:rPr lang="en-US" dirty="0" err="1"/>
              <a:t>xtabond</a:t>
            </a:r>
            <a:r>
              <a:rPr lang="en-US" dirty="0"/>
              <a:t> because it deletes any record with missing data. </a:t>
            </a:r>
            <a:r>
              <a:rPr lang="en-US" dirty="0" smtClean="0"/>
              <a:t>That is, GMM only uses about 42% of the data.</a:t>
            </a:r>
          </a:p>
          <a:p>
            <a:pPr lvl="1"/>
            <a:r>
              <a:rPr lang="en-US" dirty="0" smtClean="0"/>
              <a:t>Perhaps </a:t>
            </a:r>
            <a:r>
              <a:rPr lang="en-US" dirty="0"/>
              <a:t>for this reason, </a:t>
            </a:r>
            <a:r>
              <a:rPr lang="en-US" dirty="0" err="1"/>
              <a:t>xtabond</a:t>
            </a:r>
            <a:r>
              <a:rPr lang="en-US" dirty="0"/>
              <a:t> produces a highly implausible estimate of almost zero effect of lagged wages on current wages and also says that the effect of the main independent variable, number of children, is statistically insignificant. </a:t>
            </a:r>
            <a:endParaRPr lang="en-US" dirty="0" smtClean="0"/>
          </a:p>
          <a:p>
            <a:pPr lvl="1"/>
            <a:r>
              <a:rPr lang="en-US" dirty="0" smtClean="0"/>
              <a:t>In </a:t>
            </a:r>
            <a:r>
              <a:rPr lang="en-US" dirty="0"/>
              <a:t>the </a:t>
            </a:r>
            <a:r>
              <a:rPr lang="en-US" dirty="0" err="1"/>
              <a:t>xtdpdml</a:t>
            </a:r>
            <a:r>
              <a:rPr lang="en-US" dirty="0"/>
              <a:t> results both effects are highly significant and the signs of the effects are in the expected direction. </a:t>
            </a:r>
            <a:endParaRPr lang="en-US" dirty="0" smtClean="0"/>
          </a:p>
          <a:p>
            <a:pPr lvl="1"/>
            <a:r>
              <a:rPr lang="en-US" dirty="0" smtClean="0"/>
              <a:t>Many </a:t>
            </a:r>
            <a:r>
              <a:rPr lang="en-US" dirty="0"/>
              <a:t>other variables have larger z-statistics  in </a:t>
            </a:r>
            <a:r>
              <a:rPr lang="en-US" dirty="0" err="1"/>
              <a:t>xtdpdml</a:t>
            </a:r>
            <a:r>
              <a:rPr lang="en-US" dirty="0"/>
              <a:t> than they do in </a:t>
            </a:r>
            <a:r>
              <a:rPr lang="en-US" dirty="0" err="1"/>
              <a:t>xtabond</a:t>
            </a:r>
            <a:r>
              <a:rPr lang="en-US" dirty="0"/>
              <a:t>. </a:t>
            </a:r>
            <a:endParaRPr lang="en-US" dirty="0" smtClean="0"/>
          </a:p>
          <a:p>
            <a:pPr lvl="1"/>
            <a:r>
              <a:rPr lang="en-US" dirty="0" err="1" smtClean="0"/>
              <a:t>xtabond</a:t>
            </a:r>
            <a:r>
              <a:rPr lang="en-US" dirty="0" smtClean="0"/>
              <a:t> </a:t>
            </a:r>
            <a:r>
              <a:rPr lang="en-US" dirty="0"/>
              <a:t>cannot estimate effects for the time-invariant variables black and </a:t>
            </a:r>
            <a:r>
              <a:rPr lang="en-US" dirty="0" err="1"/>
              <a:t>hisp</a:t>
            </a:r>
            <a:r>
              <a:rPr lang="en-US" dirty="0"/>
              <a:t>, while </a:t>
            </a:r>
            <a:r>
              <a:rPr lang="en-US" dirty="0" err="1"/>
              <a:t>xtdpdml</a:t>
            </a:r>
            <a:r>
              <a:rPr lang="en-US" dirty="0"/>
              <a:t> shows that the effect of </a:t>
            </a:r>
            <a:r>
              <a:rPr lang="en-US" dirty="0" err="1"/>
              <a:t>hisp</a:t>
            </a:r>
            <a:r>
              <a:rPr lang="en-US" dirty="0"/>
              <a:t> is highly significant.</a:t>
            </a:r>
          </a:p>
        </p:txBody>
      </p:sp>
    </p:spTree>
    <p:extLst>
      <p:ext uri="{BB962C8B-B14F-4D97-AF65-F5344CB8AC3E}">
        <p14:creationId xmlns:p14="http://schemas.microsoft.com/office/powerpoint/2010/main" val="4297993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609599"/>
          </a:xfrm>
        </p:spPr>
        <p:txBody>
          <a:bodyPr>
            <a:normAutofit fontScale="90000"/>
          </a:bodyPr>
          <a:lstStyle/>
          <a:p>
            <a:endParaRPr lang="en-US" dirty="0"/>
          </a:p>
        </p:txBody>
      </p:sp>
      <p:sp>
        <p:nvSpPr>
          <p:cNvPr id="3" name="Content Placeholder 2"/>
          <p:cNvSpPr>
            <a:spLocks noGrp="1"/>
          </p:cNvSpPr>
          <p:nvPr>
            <p:ph idx="1"/>
          </p:nvPr>
        </p:nvSpPr>
        <p:spPr>
          <a:xfrm>
            <a:off x="982133" y="1295400"/>
            <a:ext cx="7704667" cy="4704416"/>
          </a:xfrm>
        </p:spPr>
        <p:txBody>
          <a:bodyPr/>
          <a:lstStyle/>
          <a:p>
            <a:r>
              <a:rPr lang="en-US" dirty="0"/>
              <a:t>Even if we leave out the </a:t>
            </a:r>
            <a:r>
              <a:rPr lang="en-US" dirty="0" err="1"/>
              <a:t>fiml</a:t>
            </a:r>
            <a:r>
              <a:rPr lang="en-US" dirty="0"/>
              <a:t> option, thereby deleting all persons who have missing data at any time point, the results from </a:t>
            </a:r>
            <a:r>
              <a:rPr lang="en-US" dirty="0" smtClean="0"/>
              <a:t>SEM/</a:t>
            </a:r>
            <a:r>
              <a:rPr lang="en-US" dirty="0" err="1" smtClean="0"/>
              <a:t>xtdpdml</a:t>
            </a:r>
            <a:r>
              <a:rPr lang="en-US" dirty="0" smtClean="0"/>
              <a:t> </a:t>
            </a:r>
            <a:r>
              <a:rPr lang="en-US" dirty="0"/>
              <a:t>seem somewhat more </a:t>
            </a:r>
            <a:r>
              <a:rPr lang="en-US" dirty="0" smtClean="0"/>
              <a:t>plausible than those from GMM. </a:t>
            </a:r>
          </a:p>
          <a:p>
            <a:r>
              <a:rPr lang="en-US" dirty="0" smtClean="0"/>
              <a:t>Granted, we don’t know what the true values of the parameters are. </a:t>
            </a:r>
          </a:p>
          <a:p>
            <a:r>
              <a:rPr lang="en-US" dirty="0" smtClean="0"/>
              <a:t>But, Monte </a:t>
            </a:r>
            <a:r>
              <a:rPr lang="en-US" dirty="0"/>
              <a:t>Carlo simulations </a:t>
            </a:r>
            <a:r>
              <a:rPr lang="en-US" dirty="0" smtClean="0"/>
              <a:t>in our other papers show </a:t>
            </a:r>
            <a:r>
              <a:rPr lang="en-US" dirty="0"/>
              <a:t>that the ML-SEM method is less biased and more efficient than the GMM method under a wide range of conditions.</a:t>
            </a:r>
          </a:p>
        </p:txBody>
      </p:sp>
    </p:spTree>
    <p:extLst>
      <p:ext uri="{BB962C8B-B14F-4D97-AF65-F5344CB8AC3E}">
        <p14:creationId xmlns:p14="http://schemas.microsoft.com/office/powerpoint/2010/main" val="14436426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82133" y="457201"/>
            <a:ext cx="7704667" cy="457199"/>
          </a:xfrm>
        </p:spPr>
        <p:txBody>
          <a:bodyPr>
            <a:normAutofit fontScale="90000"/>
          </a:bodyPr>
          <a:lstStyle/>
          <a:p>
            <a:r>
              <a:rPr lang="en-US" sz="4400" dirty="0" smtClean="0"/>
              <a:t>Other Examples (see paper)</a:t>
            </a:r>
            <a:endParaRPr lang="en-US" sz="4400" dirty="0"/>
          </a:p>
        </p:txBody>
      </p:sp>
      <p:sp>
        <p:nvSpPr>
          <p:cNvPr id="2" name="Content Placeholder 1"/>
          <p:cNvSpPr>
            <a:spLocks noGrp="1"/>
          </p:cNvSpPr>
          <p:nvPr>
            <p:ph idx="1"/>
          </p:nvPr>
        </p:nvSpPr>
        <p:spPr>
          <a:xfrm>
            <a:off x="982133" y="1066800"/>
            <a:ext cx="7704667" cy="4933016"/>
          </a:xfrm>
        </p:spPr>
        <p:txBody>
          <a:bodyPr>
            <a:normAutofit fontScale="55000" lnSpcReduction="20000"/>
          </a:bodyPr>
          <a:lstStyle/>
          <a:p>
            <a:endParaRPr lang="en-US" dirty="0" smtClean="0"/>
          </a:p>
          <a:p>
            <a:r>
              <a:rPr lang="en-US" sz="3500" dirty="0" smtClean="0"/>
              <a:t>4.2. Panel Model </a:t>
            </a:r>
            <a:r>
              <a:rPr lang="en-US" sz="3500" dirty="0" err="1" smtClean="0"/>
              <a:t>wth</a:t>
            </a:r>
            <a:r>
              <a:rPr lang="en-US" sz="3500" dirty="0" smtClean="0"/>
              <a:t> fixed effects; Goodness of fit measures</a:t>
            </a:r>
          </a:p>
          <a:p>
            <a:pPr lvl="1"/>
            <a:r>
              <a:rPr lang="en-US" sz="3100" dirty="0" smtClean="0"/>
              <a:t>This example shows how ML-SEM goodness of fit measures can be used to identify ways to improve model specification. For example, various equality constraints that are imposed by default can be relaxed.</a:t>
            </a:r>
          </a:p>
          <a:p>
            <a:endParaRPr lang="en-US" sz="3500" dirty="0" smtClean="0"/>
          </a:p>
          <a:p>
            <a:r>
              <a:rPr lang="en-US" sz="3500" dirty="0" smtClean="0"/>
              <a:t>4.3. Fixed Effects vs Random Effects: An Alternative to the Hausman test</a:t>
            </a:r>
          </a:p>
          <a:p>
            <a:pPr lvl="1"/>
            <a:r>
              <a:rPr lang="en-US" sz="3100" dirty="0" smtClean="0"/>
              <a:t>The example shows how both FE and RE models can be estimated. With other approaches, a Hausman test can be used to compare the two. Hausman tests often have problems though. With ML-SEM, a likelihood ratio test can be used instead.</a:t>
            </a:r>
          </a:p>
          <a:p>
            <a:endParaRPr lang="en-US" sz="3500" dirty="0" smtClean="0"/>
          </a:p>
          <a:p>
            <a:r>
              <a:rPr lang="en-US" sz="3500" dirty="0" smtClean="0"/>
              <a:t>4.4. Non-Normality</a:t>
            </a:r>
          </a:p>
          <a:p>
            <a:pPr lvl="1"/>
            <a:r>
              <a:rPr lang="en-US" sz="3100" dirty="0" smtClean="0"/>
              <a:t>Assumptions of multivariate normality will sometimes be violated. Often this is not a problem. When it is, the example shows how vce(</a:t>
            </a:r>
            <a:r>
              <a:rPr lang="en-US" sz="3100" dirty="0" err="1" smtClean="0"/>
              <a:t>sbentler</a:t>
            </a:r>
            <a:r>
              <a:rPr lang="en-US" sz="3100" dirty="0" smtClean="0"/>
              <a:t>), vce(robust), and method(</a:t>
            </a:r>
            <a:r>
              <a:rPr lang="en-US" sz="3100" dirty="0" err="1" smtClean="0"/>
              <a:t>adf</a:t>
            </a:r>
            <a:r>
              <a:rPr lang="en-US" sz="3100" dirty="0" smtClean="0"/>
              <a:t>) can be used to deal with non-normality.</a:t>
            </a:r>
            <a:endParaRPr lang="en-US" sz="3100" dirty="0"/>
          </a:p>
        </p:txBody>
      </p:sp>
    </p:spTree>
    <p:extLst>
      <p:ext uri="{BB962C8B-B14F-4D97-AF65-F5344CB8AC3E}">
        <p14:creationId xmlns:p14="http://schemas.microsoft.com/office/powerpoint/2010/main" val="18386603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82133" y="457201"/>
            <a:ext cx="7704667" cy="914399"/>
          </a:xfrm>
        </p:spPr>
        <p:txBody>
          <a:bodyPr/>
          <a:lstStyle/>
          <a:p>
            <a:r>
              <a:rPr lang="en-US" sz="4000" dirty="0" smtClean="0"/>
              <a:t>Other useful features of xtdpdml</a:t>
            </a:r>
            <a:endParaRPr lang="en-US" sz="4000" dirty="0"/>
          </a:p>
        </p:txBody>
      </p:sp>
      <p:sp>
        <p:nvSpPr>
          <p:cNvPr id="2" name="Content Placeholder 1"/>
          <p:cNvSpPr>
            <a:spLocks noGrp="1"/>
          </p:cNvSpPr>
          <p:nvPr>
            <p:ph idx="1"/>
          </p:nvPr>
        </p:nvSpPr>
        <p:spPr/>
        <p:txBody>
          <a:bodyPr>
            <a:noAutofit/>
          </a:bodyPr>
          <a:lstStyle/>
          <a:p>
            <a:r>
              <a:rPr lang="en-US" sz="1800" dirty="0" smtClean="0"/>
              <a:t>Can relax/impose/test constraints, e.g. </a:t>
            </a:r>
            <a:r>
              <a:rPr lang="en-US" sz="1800" dirty="0" err="1" smtClean="0">
                <a:latin typeface="Courier New" panose="02070309020205020404" pitchFamily="49" charset="0"/>
                <a:cs typeface="Courier New" panose="02070309020205020404" pitchFamily="49" charset="0"/>
              </a:rPr>
              <a:t>xfree</a:t>
            </a:r>
            <a:r>
              <a:rPr lang="en-US" sz="1800" dirty="0" smtClean="0"/>
              <a:t> relaxes the constraint that the effects of the exogenous variables are invariant across time</a:t>
            </a:r>
          </a:p>
          <a:p>
            <a:endParaRPr lang="en-US" sz="1800" dirty="0" smtClean="0"/>
          </a:p>
          <a:p>
            <a:r>
              <a:rPr lang="en-US" sz="1800" dirty="0" smtClean="0">
                <a:latin typeface="Courier New" panose="02070309020205020404" pitchFamily="49" charset="0"/>
                <a:cs typeface="Courier New" panose="02070309020205020404" pitchFamily="49" charset="0"/>
              </a:rPr>
              <a:t>details</a:t>
            </a:r>
            <a:r>
              <a:rPr lang="en-US" sz="1800" dirty="0" smtClean="0"/>
              <a:t> shows the complete </a:t>
            </a:r>
            <a:r>
              <a:rPr lang="en-US" sz="1800" dirty="0" err="1" smtClean="0"/>
              <a:t>sem</a:t>
            </a:r>
            <a:r>
              <a:rPr lang="en-US" sz="1800" dirty="0" smtClean="0"/>
              <a:t> output</a:t>
            </a:r>
          </a:p>
          <a:p>
            <a:endParaRPr lang="en-US" sz="1800" dirty="0" smtClean="0"/>
          </a:p>
          <a:p>
            <a:r>
              <a:rPr lang="en-US" sz="1800" dirty="0" err="1" smtClean="0">
                <a:latin typeface="Courier New" panose="02070309020205020404" pitchFamily="49" charset="0"/>
                <a:cs typeface="Courier New" panose="02070309020205020404" pitchFamily="49" charset="0"/>
              </a:rPr>
              <a:t>showcmd</a:t>
            </a:r>
            <a:r>
              <a:rPr lang="en-US" sz="1800" dirty="0" smtClean="0"/>
              <a:t> shows the </a:t>
            </a:r>
            <a:r>
              <a:rPr lang="en-US" sz="1800" dirty="0" smtClean="0">
                <a:latin typeface="Courier New" panose="02070309020205020404" pitchFamily="49" charset="0"/>
                <a:cs typeface="Courier New" panose="02070309020205020404" pitchFamily="49" charset="0"/>
              </a:rPr>
              <a:t>sem</a:t>
            </a:r>
            <a:r>
              <a:rPr lang="en-US" sz="1800" dirty="0" smtClean="0"/>
              <a:t> command that was generated. </a:t>
            </a:r>
            <a:r>
              <a:rPr lang="en-US" sz="1800" dirty="0" err="1">
                <a:latin typeface="Courier New" panose="02070309020205020404" pitchFamily="49" charset="0"/>
                <a:cs typeface="Courier New" panose="02070309020205020404" pitchFamily="49" charset="0"/>
              </a:rPr>
              <a:t>s</a:t>
            </a:r>
            <a:r>
              <a:rPr lang="en-US" sz="1800" dirty="0" err="1" smtClean="0">
                <a:latin typeface="Courier New" panose="02070309020205020404" pitchFamily="49" charset="0"/>
                <a:cs typeface="Courier New" panose="02070309020205020404" pitchFamily="49" charset="0"/>
              </a:rPr>
              <a:t>emfile</a:t>
            </a:r>
            <a:r>
              <a:rPr lang="en-US" sz="1800" dirty="0" smtClean="0"/>
              <a:t> will output the generated code. You can copy and edit this if </a:t>
            </a:r>
            <a:r>
              <a:rPr lang="en-US" sz="1800" dirty="0" smtClean="0">
                <a:latin typeface="Courier New" panose="02070309020205020404" pitchFamily="49" charset="0"/>
                <a:cs typeface="Courier New" panose="02070309020205020404" pitchFamily="49" charset="0"/>
              </a:rPr>
              <a:t>xtdpdml</a:t>
            </a:r>
            <a:r>
              <a:rPr lang="en-US" sz="1800" dirty="0" smtClean="0"/>
              <a:t> can’t estimate the exact model you want.</a:t>
            </a:r>
          </a:p>
          <a:p>
            <a:endParaRPr lang="en-US" sz="1800" dirty="0" smtClean="0"/>
          </a:p>
          <a:p>
            <a:r>
              <a:rPr lang="en-US" sz="1800" dirty="0"/>
              <a:t>The </a:t>
            </a:r>
            <a:r>
              <a:rPr lang="en-US" sz="1800" dirty="0" err="1">
                <a:latin typeface="Courier New" panose="02070309020205020404" pitchFamily="49" charset="0"/>
                <a:cs typeface="Courier New" panose="02070309020205020404" pitchFamily="49" charset="0"/>
              </a:rPr>
              <a:t>fiml</a:t>
            </a:r>
            <a:r>
              <a:rPr lang="en-US" sz="1800" dirty="0"/>
              <a:t> option causes Full Information Maximum Likelihood to be used for missing data; default is </a:t>
            </a:r>
            <a:r>
              <a:rPr lang="en-US" sz="1800" dirty="0" err="1"/>
              <a:t>listwise</a:t>
            </a:r>
            <a:r>
              <a:rPr lang="en-US" sz="1800" dirty="0"/>
              <a:t> </a:t>
            </a:r>
            <a:r>
              <a:rPr lang="en-US" sz="1800" dirty="0" smtClean="0"/>
              <a:t>deletion</a:t>
            </a:r>
          </a:p>
          <a:p>
            <a:endParaRPr lang="en-US" sz="1800" dirty="0"/>
          </a:p>
          <a:p>
            <a:r>
              <a:rPr lang="en-US" sz="1800" dirty="0" err="1">
                <a:latin typeface="Courier New" panose="02070309020205020404" pitchFamily="49" charset="0"/>
                <a:cs typeface="Courier New" panose="02070309020205020404" pitchFamily="49" charset="0"/>
              </a:rPr>
              <a:t>semopts</a:t>
            </a:r>
            <a:r>
              <a:rPr lang="en-US" sz="1800" dirty="0">
                <a:latin typeface="Courier New" panose="02070309020205020404" pitchFamily="49" charset="0"/>
                <a:cs typeface="Courier New" panose="02070309020205020404" pitchFamily="49" charset="0"/>
              </a:rPr>
              <a:t>(options)</a:t>
            </a:r>
            <a:r>
              <a:rPr lang="en-US" sz="1800" dirty="0"/>
              <a:t> lets additional </a:t>
            </a:r>
            <a:r>
              <a:rPr lang="en-US" sz="1800" dirty="0" err="1"/>
              <a:t>sem</a:t>
            </a:r>
            <a:r>
              <a:rPr lang="en-US" sz="1800" dirty="0"/>
              <a:t> options be included in the generated </a:t>
            </a:r>
            <a:r>
              <a:rPr lang="en-US" sz="1800" dirty="0" err="1"/>
              <a:t>sem</a:t>
            </a:r>
            <a:r>
              <a:rPr lang="en-US" sz="1800" dirty="0"/>
              <a:t> command</a:t>
            </a:r>
          </a:p>
          <a:p>
            <a:endParaRPr lang="en-US" sz="1800" dirty="0" smtClean="0"/>
          </a:p>
          <a:p>
            <a:endParaRPr lang="en-US" sz="1800" dirty="0"/>
          </a:p>
          <a:p>
            <a:endParaRPr lang="en-US" sz="1800" dirty="0"/>
          </a:p>
        </p:txBody>
      </p:sp>
    </p:spTree>
    <p:extLst>
      <p:ext uri="{BB962C8B-B14F-4D97-AF65-F5344CB8AC3E}">
        <p14:creationId xmlns:p14="http://schemas.microsoft.com/office/powerpoint/2010/main" val="343176011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82133" y="457201"/>
            <a:ext cx="7704667" cy="380999"/>
          </a:xfrm>
        </p:spPr>
        <p:txBody>
          <a:bodyPr>
            <a:normAutofit fontScale="90000"/>
          </a:bodyPr>
          <a:lstStyle/>
          <a:p>
            <a:endParaRPr lang="en-US" dirty="0"/>
          </a:p>
        </p:txBody>
      </p:sp>
      <p:sp>
        <p:nvSpPr>
          <p:cNvPr id="2" name="Content Placeholder 1"/>
          <p:cNvSpPr>
            <a:spLocks noGrp="1"/>
          </p:cNvSpPr>
          <p:nvPr>
            <p:ph idx="1"/>
          </p:nvPr>
        </p:nvSpPr>
        <p:spPr>
          <a:xfrm>
            <a:off x="982133" y="1143000"/>
            <a:ext cx="7704667" cy="4856816"/>
          </a:xfrm>
        </p:spPr>
        <p:txBody>
          <a:bodyPr>
            <a:normAutofit/>
          </a:bodyPr>
          <a:lstStyle/>
          <a:p>
            <a:r>
              <a:rPr lang="en-US" sz="2800" dirty="0" smtClean="0"/>
              <a:t>Time-series notation can be used</a:t>
            </a:r>
          </a:p>
          <a:p>
            <a:r>
              <a:rPr lang="en-US" sz="2800" dirty="0" smtClean="0">
                <a:cs typeface="Courier New" panose="02070309020205020404" pitchFamily="49" charset="0"/>
              </a:rPr>
              <a:t>Interaction effects can be specified, but the procedure is sometimes different than it is for other techniques</a:t>
            </a:r>
          </a:p>
          <a:p>
            <a:r>
              <a:rPr lang="en-US" sz="2800" dirty="0" smtClean="0">
                <a:cs typeface="Courier New" panose="02070309020205020404" pitchFamily="49" charset="0"/>
              </a:rPr>
              <a:t>There are various options that may help with speed or convergence issues</a:t>
            </a:r>
            <a:endParaRPr lang="en-US" sz="2400" dirty="0">
              <a:cs typeface="Courier New" panose="02070309020205020404" pitchFamily="49" charset="0"/>
            </a:endParaRPr>
          </a:p>
          <a:p>
            <a:endParaRPr lang="en-US" dirty="0"/>
          </a:p>
        </p:txBody>
      </p:sp>
    </p:spTree>
    <p:extLst>
      <p:ext uri="{BB962C8B-B14F-4D97-AF65-F5344CB8AC3E}">
        <p14:creationId xmlns:p14="http://schemas.microsoft.com/office/powerpoint/2010/main" val="20767139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82133" y="457201"/>
            <a:ext cx="7704667" cy="380999"/>
          </a:xfrm>
        </p:spPr>
        <p:txBody>
          <a:bodyPr>
            <a:normAutofit fontScale="90000"/>
          </a:bodyPr>
          <a:lstStyle/>
          <a:p>
            <a:endParaRPr lang="en-US" dirty="0"/>
          </a:p>
        </p:txBody>
      </p:sp>
      <p:sp>
        <p:nvSpPr>
          <p:cNvPr id="2" name="Content Placeholder 1"/>
          <p:cNvSpPr>
            <a:spLocks noGrp="1"/>
          </p:cNvSpPr>
          <p:nvPr>
            <p:ph idx="1"/>
          </p:nvPr>
        </p:nvSpPr>
        <p:spPr>
          <a:xfrm>
            <a:off x="982133" y="1143000"/>
            <a:ext cx="7704667" cy="4856816"/>
          </a:xfrm>
        </p:spPr>
        <p:txBody>
          <a:bodyPr>
            <a:normAutofit fontScale="92500" lnSpcReduction="10000"/>
          </a:bodyPr>
          <a:lstStyle/>
          <a:p>
            <a:r>
              <a:rPr lang="en-US" sz="2800" dirty="0" smtClean="0"/>
              <a:t>Many/most </a:t>
            </a:r>
            <a:r>
              <a:rPr lang="en-US" sz="2800" dirty="0" err="1">
                <a:latin typeface="Courier New" panose="02070309020205020404" pitchFamily="49" charset="0"/>
                <a:cs typeface="Courier New" panose="02070309020205020404" pitchFamily="49" charset="0"/>
              </a:rPr>
              <a:t>sem</a:t>
            </a:r>
            <a:r>
              <a:rPr lang="en-US" sz="2800" dirty="0"/>
              <a:t> </a:t>
            </a:r>
            <a:r>
              <a:rPr lang="en-US" sz="2800" dirty="0" err="1"/>
              <a:t>postestimation</a:t>
            </a:r>
            <a:r>
              <a:rPr lang="en-US" sz="2800" dirty="0"/>
              <a:t> commands can be used. You may need to use the </a:t>
            </a:r>
            <a:r>
              <a:rPr lang="en-US" sz="2800" dirty="0" err="1">
                <a:latin typeface="Courier New" panose="02070309020205020404" pitchFamily="49" charset="0"/>
                <a:cs typeface="Courier New" panose="02070309020205020404" pitchFamily="49" charset="0"/>
              </a:rPr>
              <a:t>staywide</a:t>
            </a:r>
            <a:r>
              <a:rPr lang="en-US" sz="2800" dirty="0"/>
              <a:t> option to get some options to work. </a:t>
            </a:r>
            <a:endParaRPr lang="en-US" sz="2800" dirty="0" smtClean="0"/>
          </a:p>
          <a:p>
            <a:endParaRPr lang="en-US" dirty="0"/>
          </a:p>
          <a:p>
            <a:pPr lvl="1"/>
            <a:r>
              <a:rPr lang="en-US" sz="2400" dirty="0"/>
              <a:t>For example, you could use </a:t>
            </a:r>
            <a:r>
              <a:rPr lang="en-US" sz="2400" dirty="0" err="1">
                <a:latin typeface="Courier New" panose="02070309020205020404" pitchFamily="49" charset="0"/>
                <a:cs typeface="Courier New" panose="02070309020205020404" pitchFamily="49" charset="0"/>
              </a:rPr>
              <a:t>estat</a:t>
            </a:r>
            <a:r>
              <a:rPr lang="en-US" sz="2400" dirty="0">
                <a:latin typeface="Courier New" panose="02070309020205020404" pitchFamily="49" charset="0"/>
                <a:cs typeface="Courier New" panose="02070309020205020404" pitchFamily="49" charset="0"/>
              </a:rPr>
              <a:t> summarize </a:t>
            </a:r>
            <a:r>
              <a:rPr lang="en-US" sz="2400" dirty="0">
                <a:cs typeface="Courier New" panose="02070309020205020404" pitchFamily="49" charset="0"/>
              </a:rPr>
              <a:t>or</a:t>
            </a:r>
            <a:r>
              <a:rPr lang="en-US" sz="2400" dirty="0">
                <a:latin typeface="Courier New" panose="02070309020205020404" pitchFamily="49" charset="0"/>
                <a:cs typeface="Courier New" panose="02070309020205020404" pitchFamily="49" charset="0"/>
              </a:rPr>
              <a:t> </a:t>
            </a:r>
            <a:r>
              <a:rPr lang="en-US" sz="2400" dirty="0" err="1">
                <a:latin typeface="Courier New" panose="02070309020205020404" pitchFamily="49" charset="0"/>
                <a:cs typeface="Courier New" panose="02070309020205020404" pitchFamily="49" charset="0"/>
              </a:rPr>
              <a:t>estat</a:t>
            </a:r>
            <a:r>
              <a:rPr lang="en-US" sz="2400" dirty="0">
                <a:latin typeface="Courier New" panose="02070309020205020404" pitchFamily="49" charset="0"/>
                <a:cs typeface="Courier New" panose="02070309020205020404" pitchFamily="49" charset="0"/>
              </a:rPr>
              <a:t> </a:t>
            </a:r>
            <a:r>
              <a:rPr lang="en-US" sz="2400" dirty="0" err="1">
                <a:latin typeface="Courier New" panose="02070309020205020404" pitchFamily="49" charset="0"/>
                <a:cs typeface="Courier New" panose="02070309020205020404" pitchFamily="49" charset="0"/>
              </a:rPr>
              <a:t>mindices</a:t>
            </a:r>
            <a:r>
              <a:rPr lang="en-US" sz="2400" dirty="0">
                <a:latin typeface="Courier New" panose="02070309020205020404" pitchFamily="49" charset="0"/>
                <a:cs typeface="Courier New" panose="02070309020205020404" pitchFamily="49" charset="0"/>
              </a:rPr>
              <a:t>. </a:t>
            </a:r>
            <a:endParaRPr lang="en-US" sz="2400" dirty="0" smtClean="0">
              <a:latin typeface="Courier New" panose="02070309020205020404" pitchFamily="49" charset="0"/>
              <a:cs typeface="Courier New" panose="02070309020205020404" pitchFamily="49" charset="0"/>
            </a:endParaRPr>
          </a:p>
          <a:p>
            <a:pPr lvl="1"/>
            <a:endParaRPr lang="en-US" sz="2400" dirty="0">
              <a:latin typeface="Courier New" panose="02070309020205020404" pitchFamily="49" charset="0"/>
              <a:cs typeface="Courier New" panose="02070309020205020404" pitchFamily="49" charset="0"/>
            </a:endParaRPr>
          </a:p>
          <a:p>
            <a:pPr lvl="1"/>
            <a:r>
              <a:rPr lang="en-US" sz="2400" dirty="0"/>
              <a:t>These options can help to assess model fit and identify areas where the model could be improved, e.g. the modification indices might suggest that </a:t>
            </a:r>
            <a:r>
              <a:rPr lang="en-US" sz="2400" dirty="0" smtClean="0"/>
              <a:t>some </a:t>
            </a:r>
            <a:r>
              <a:rPr lang="en-US" sz="2400" dirty="0"/>
              <a:t>variables specified as strictly exogenous should be </a:t>
            </a:r>
            <a:r>
              <a:rPr lang="en-US" sz="2400" dirty="0" smtClean="0"/>
              <a:t>specified as </a:t>
            </a:r>
            <a:r>
              <a:rPr lang="en-US" sz="2400" dirty="0"/>
              <a:t>predetermined instead.</a:t>
            </a:r>
            <a:endParaRPr lang="en-US" sz="2400" dirty="0">
              <a:latin typeface="Courier New" panose="02070309020205020404" pitchFamily="49" charset="0"/>
              <a:cs typeface="Courier New" panose="02070309020205020404" pitchFamily="49" charset="0"/>
            </a:endParaRPr>
          </a:p>
          <a:p>
            <a:endParaRPr lang="en-US" dirty="0"/>
          </a:p>
        </p:txBody>
      </p:sp>
    </p:spTree>
    <p:extLst>
      <p:ext uri="{BB962C8B-B14F-4D97-AF65-F5344CB8AC3E}">
        <p14:creationId xmlns:p14="http://schemas.microsoft.com/office/powerpoint/2010/main" val="310488866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2" name="Content Placeholder 1"/>
          <p:cNvSpPr>
            <a:spLocks noGrp="1"/>
          </p:cNvSpPr>
          <p:nvPr>
            <p:ph idx="1"/>
          </p:nvPr>
        </p:nvSpPr>
        <p:spPr/>
        <p:txBody>
          <a:bodyPr>
            <a:normAutofit fontScale="92500"/>
          </a:bodyPr>
          <a:lstStyle/>
          <a:p>
            <a:r>
              <a:rPr lang="en-US" dirty="0" smtClean="0"/>
              <a:t>The </a:t>
            </a:r>
            <a:r>
              <a:rPr lang="en-US" dirty="0" err="1" smtClean="0"/>
              <a:t>mplus</a:t>
            </a:r>
            <a:r>
              <a:rPr lang="en-US" dirty="0" smtClean="0"/>
              <a:t> option generates code that can estimate the models using Mplus. Mplus is usually much faster than Stata.</a:t>
            </a:r>
          </a:p>
          <a:p>
            <a:pPr lvl="1"/>
            <a:r>
              <a:rPr lang="en-US" dirty="0" smtClean="0"/>
              <a:t>Hand-coding in Mplus would be even more tedious than hand-coding in Stata</a:t>
            </a:r>
          </a:p>
          <a:p>
            <a:r>
              <a:rPr lang="en-US" dirty="0" smtClean="0"/>
              <a:t>The </a:t>
            </a:r>
            <a:r>
              <a:rPr lang="en-US" dirty="0" err="1" smtClean="0"/>
              <a:t>lavaan</a:t>
            </a:r>
            <a:r>
              <a:rPr lang="en-US" dirty="0" smtClean="0"/>
              <a:t> option generates code that can estimate models using R’s add-on </a:t>
            </a:r>
            <a:r>
              <a:rPr lang="en-US" dirty="0" err="1" smtClean="0"/>
              <a:t>lavaan</a:t>
            </a:r>
            <a:r>
              <a:rPr lang="en-US" dirty="0" smtClean="0"/>
              <a:t> package. R is free and </a:t>
            </a:r>
            <a:r>
              <a:rPr lang="en-US" dirty="0" err="1" smtClean="0"/>
              <a:t>lavaan</a:t>
            </a:r>
            <a:r>
              <a:rPr lang="en-US" dirty="0" smtClean="0"/>
              <a:t> seems to run about twice as fast as Stata</a:t>
            </a:r>
          </a:p>
          <a:p>
            <a:pPr lvl="1"/>
            <a:r>
              <a:rPr lang="en-US" dirty="0" smtClean="0"/>
              <a:t>Hand-coding in R would be a total nightmare!!!</a:t>
            </a:r>
          </a:p>
          <a:p>
            <a:endParaRPr lang="en-US" dirty="0"/>
          </a:p>
        </p:txBody>
      </p:sp>
    </p:spTree>
    <p:extLst>
      <p:ext uri="{BB962C8B-B14F-4D97-AF65-F5344CB8AC3E}">
        <p14:creationId xmlns:p14="http://schemas.microsoft.com/office/powerpoint/2010/main" val="31613162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82133" y="457201"/>
            <a:ext cx="7704667" cy="761999"/>
          </a:xfrm>
        </p:spPr>
        <p:txBody>
          <a:bodyPr/>
          <a:lstStyle/>
          <a:p>
            <a:endParaRPr lang="en-US" dirty="0"/>
          </a:p>
        </p:txBody>
      </p:sp>
      <p:sp>
        <p:nvSpPr>
          <p:cNvPr id="2" name="Content Placeholder 1"/>
          <p:cNvSpPr>
            <a:spLocks noGrp="1"/>
          </p:cNvSpPr>
          <p:nvPr>
            <p:ph idx="1"/>
          </p:nvPr>
        </p:nvSpPr>
        <p:spPr>
          <a:xfrm>
            <a:off x="982132" y="1371600"/>
            <a:ext cx="7704667" cy="4856816"/>
          </a:xfrm>
        </p:spPr>
        <p:txBody>
          <a:bodyPr>
            <a:noAutofit/>
          </a:bodyPr>
          <a:lstStyle/>
          <a:p>
            <a:r>
              <a:rPr lang="en-US" sz="2800" dirty="0"/>
              <a:t>Unfortunately, attempting to combine fixed effects models with cross-lagged panel models leads to serious estimation </a:t>
            </a:r>
            <a:r>
              <a:rPr lang="en-US" sz="2800" dirty="0" smtClean="0"/>
              <a:t>problems</a:t>
            </a:r>
          </a:p>
          <a:p>
            <a:endParaRPr lang="en-US" sz="2800" dirty="0" smtClean="0"/>
          </a:p>
          <a:p>
            <a:pPr lvl="1"/>
            <a:r>
              <a:rPr lang="en-US" sz="2400" dirty="0" smtClean="0"/>
              <a:t>Economists typically refer to such models as </a:t>
            </a:r>
            <a:r>
              <a:rPr lang="en-US" sz="2400" i="1" dirty="0" smtClean="0"/>
              <a:t>dynamic panel models</a:t>
            </a:r>
            <a:r>
              <a:rPr lang="en-US" sz="2400" dirty="0" smtClean="0"/>
              <a:t> because of the lagged effect of the dependent variable on itself. </a:t>
            </a:r>
          </a:p>
          <a:p>
            <a:pPr lvl="1"/>
            <a:endParaRPr lang="en-US" sz="2400" dirty="0" smtClean="0"/>
          </a:p>
          <a:p>
            <a:pPr lvl="1"/>
            <a:r>
              <a:rPr lang="en-US" sz="2400" dirty="0" smtClean="0"/>
              <a:t>The </a:t>
            </a:r>
            <a:r>
              <a:rPr lang="en-US" sz="2400" dirty="0"/>
              <a:t>estimation difficulties include error terms that are correlated with predictors, the so-called “incidental parameters problem”, and uncertainties about the treatment of initial </a:t>
            </a:r>
            <a:r>
              <a:rPr lang="en-US" sz="2400" dirty="0" smtClean="0"/>
              <a:t>conditions</a:t>
            </a:r>
          </a:p>
        </p:txBody>
      </p:sp>
    </p:spTree>
    <p:extLst>
      <p:ext uri="{BB962C8B-B14F-4D97-AF65-F5344CB8AC3E}">
        <p14:creationId xmlns:p14="http://schemas.microsoft.com/office/powerpoint/2010/main" val="83416878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Limitations of xtdpdml</a:t>
            </a:r>
            <a:endParaRPr lang="en-US" dirty="0"/>
          </a:p>
        </p:txBody>
      </p:sp>
      <p:sp>
        <p:nvSpPr>
          <p:cNvPr id="2" name="Content Placeholder 1"/>
          <p:cNvSpPr>
            <a:spLocks noGrp="1"/>
          </p:cNvSpPr>
          <p:nvPr>
            <p:ph idx="1"/>
          </p:nvPr>
        </p:nvSpPr>
        <p:spPr/>
        <p:txBody>
          <a:bodyPr>
            <a:normAutofit lnSpcReduction="10000"/>
          </a:bodyPr>
          <a:lstStyle/>
          <a:p>
            <a:r>
              <a:rPr lang="en-US" dirty="0" smtClean="0"/>
              <a:t>Much slower than GMM routines like xtabond. </a:t>
            </a:r>
          </a:p>
          <a:p>
            <a:r>
              <a:rPr lang="en-US" dirty="0" smtClean="0"/>
              <a:t>Works best in large N / small T situations. Often will not work when T &gt; 10.</a:t>
            </a:r>
          </a:p>
          <a:p>
            <a:r>
              <a:rPr lang="en-US" dirty="0" smtClean="0"/>
              <a:t>Interactions with time can be done, but it is done differently, e.g. use the </a:t>
            </a:r>
            <a:r>
              <a:rPr lang="en-US" dirty="0" err="1" smtClean="0"/>
              <a:t>xfree</a:t>
            </a:r>
            <a:r>
              <a:rPr lang="en-US" dirty="0" smtClean="0"/>
              <a:t> option instead of creating interactions.</a:t>
            </a:r>
          </a:p>
          <a:p>
            <a:r>
              <a:rPr lang="en-US" dirty="0" smtClean="0"/>
              <a:t>The paper and the help file offer more guidance for dealing with problems.</a:t>
            </a:r>
            <a:endParaRPr lang="en-US" dirty="0"/>
          </a:p>
        </p:txBody>
      </p:sp>
    </p:spTree>
    <p:extLst>
      <p:ext uri="{BB962C8B-B14F-4D97-AF65-F5344CB8AC3E}">
        <p14:creationId xmlns:p14="http://schemas.microsoft.com/office/powerpoint/2010/main" val="40186731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82133" y="457201"/>
            <a:ext cx="7704667" cy="1219199"/>
          </a:xfrm>
        </p:spPr>
        <p:txBody>
          <a:bodyPr/>
          <a:lstStyle/>
          <a:p>
            <a:r>
              <a:rPr lang="en-US" dirty="0" smtClean="0"/>
              <a:t>Additional Information</a:t>
            </a:r>
            <a:endParaRPr lang="en-US" dirty="0"/>
          </a:p>
        </p:txBody>
      </p:sp>
      <p:sp>
        <p:nvSpPr>
          <p:cNvPr id="2" name="Content Placeholder 1"/>
          <p:cNvSpPr>
            <a:spLocks noGrp="1"/>
          </p:cNvSpPr>
          <p:nvPr>
            <p:ph idx="1"/>
          </p:nvPr>
        </p:nvSpPr>
        <p:spPr>
          <a:xfrm>
            <a:off x="982133" y="1600200"/>
            <a:ext cx="7704667" cy="4399616"/>
          </a:xfrm>
        </p:spPr>
        <p:txBody>
          <a:bodyPr>
            <a:normAutofit fontScale="85000" lnSpcReduction="10000"/>
          </a:bodyPr>
          <a:lstStyle/>
          <a:p>
            <a:r>
              <a:rPr lang="nl-NL" sz="3200" dirty="0" smtClean="0"/>
              <a:t>The paper these slides are based on is forthcoming in </a:t>
            </a:r>
            <a:r>
              <a:rPr lang="nl-NL" sz="3200" i="1" dirty="0" smtClean="0"/>
              <a:t>The Stata </a:t>
            </a:r>
            <a:r>
              <a:rPr lang="nl-NL" sz="3200" i="1" dirty="0" smtClean="0"/>
              <a:t>Journal. </a:t>
            </a:r>
            <a:r>
              <a:rPr lang="nl-NL" sz="3200" dirty="0" smtClean="0"/>
              <a:t>A working paper version is at</a:t>
            </a:r>
          </a:p>
          <a:p>
            <a:pPr marL="0" indent="0">
              <a:buNone/>
            </a:pPr>
            <a:endParaRPr lang="nl-NL" sz="3200" dirty="0" smtClean="0"/>
          </a:p>
          <a:p>
            <a:pPr marL="0" indent="0" algn="ctr">
              <a:buNone/>
            </a:pPr>
            <a:r>
              <a:rPr lang="en-US" sz="2800" dirty="0">
                <a:hlinkClick r:id="rId2"/>
              </a:rPr>
              <a:t>https://www3.nd.edu/~rwilliam/dynamic/SJPaper.pdf</a:t>
            </a:r>
            <a:r>
              <a:rPr lang="en-US" sz="2800" dirty="0"/>
              <a:t>  </a:t>
            </a:r>
          </a:p>
          <a:p>
            <a:endParaRPr lang="nl-NL" sz="3200" i="1" dirty="0"/>
          </a:p>
          <a:p>
            <a:r>
              <a:rPr lang="nl-NL" sz="3200" dirty="0" smtClean="0"/>
              <a:t>Additional working papers and technical support materials are available at</a:t>
            </a:r>
          </a:p>
          <a:p>
            <a:endParaRPr lang="nl-NL" sz="3200" dirty="0" smtClean="0"/>
          </a:p>
          <a:p>
            <a:pPr marL="0" indent="0" algn="ctr">
              <a:buNone/>
            </a:pPr>
            <a:r>
              <a:rPr lang="nl-NL" sz="2800" dirty="0" smtClean="0">
                <a:hlinkClick r:id="rId3"/>
              </a:rPr>
              <a:t>https://</a:t>
            </a:r>
            <a:r>
              <a:rPr lang="nl-NL" sz="2800" dirty="0">
                <a:hlinkClick r:id="rId3"/>
              </a:rPr>
              <a:t>www3.nd.edu/~</a:t>
            </a:r>
            <a:r>
              <a:rPr lang="nl-NL" sz="2800" dirty="0" smtClean="0">
                <a:hlinkClick r:id="rId3"/>
              </a:rPr>
              <a:t>rwilliam/dynamic/</a:t>
            </a:r>
            <a:r>
              <a:rPr lang="nl-NL" sz="2800" dirty="0" smtClean="0"/>
              <a:t> </a:t>
            </a:r>
            <a:endParaRPr lang="nl-NL" sz="2800" dirty="0"/>
          </a:p>
        </p:txBody>
      </p:sp>
    </p:spTree>
    <p:extLst>
      <p:ext uri="{BB962C8B-B14F-4D97-AF65-F5344CB8AC3E}">
        <p14:creationId xmlns:p14="http://schemas.microsoft.com/office/powerpoint/2010/main" val="16099882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66800" y="152400"/>
            <a:ext cx="7704667" cy="685800"/>
          </a:xfrm>
        </p:spPr>
        <p:txBody>
          <a:bodyPr>
            <a:normAutofit fontScale="90000"/>
          </a:bodyPr>
          <a:lstStyle/>
          <a:p>
            <a:r>
              <a:rPr lang="en-US" dirty="0" smtClean="0"/>
              <a:t>References</a:t>
            </a:r>
            <a:endParaRPr lang="en-US" dirty="0"/>
          </a:p>
        </p:txBody>
      </p:sp>
      <p:sp>
        <p:nvSpPr>
          <p:cNvPr id="2" name="Content Placeholder 1"/>
          <p:cNvSpPr>
            <a:spLocks noGrp="1"/>
          </p:cNvSpPr>
          <p:nvPr>
            <p:ph idx="1"/>
          </p:nvPr>
        </p:nvSpPr>
        <p:spPr>
          <a:xfrm>
            <a:off x="990600" y="762000"/>
            <a:ext cx="7704667" cy="5562600"/>
          </a:xfrm>
        </p:spPr>
        <p:txBody>
          <a:bodyPr>
            <a:noAutofit/>
          </a:bodyPr>
          <a:lstStyle/>
          <a:p>
            <a:endParaRPr lang="en-US" sz="900" dirty="0" smtClean="0"/>
          </a:p>
          <a:p>
            <a:r>
              <a:rPr lang="en-US" sz="1100" dirty="0" err="1" smtClean="0"/>
              <a:t>Ahn</a:t>
            </a:r>
            <a:r>
              <a:rPr lang="en-US" sz="1100" dirty="0"/>
              <a:t>, S. C. and Peter Schmidt (1995) “Efficient Estimation of Models for Dynamic Panel Data.” Journal of Econometrics 68: 5-27</a:t>
            </a:r>
            <a:r>
              <a:rPr lang="en-US" sz="1100" dirty="0" smtClean="0"/>
              <a:t>.</a:t>
            </a:r>
          </a:p>
          <a:p>
            <a:r>
              <a:rPr lang="en-US" sz="1100" dirty="0" smtClean="0"/>
              <a:t>Allison</a:t>
            </a:r>
            <a:r>
              <a:rPr lang="en-US" sz="1100" dirty="0"/>
              <a:t>, Paul. 2015. "Don't Put Lagged Dependent Variables in Mixed Models.“    </a:t>
            </a:r>
            <a:r>
              <a:rPr lang="en-US" sz="1100" dirty="0">
                <a:hlinkClick r:id="rId2"/>
              </a:rPr>
              <a:t>http://</a:t>
            </a:r>
            <a:r>
              <a:rPr lang="en-US" sz="1100" dirty="0" smtClean="0">
                <a:hlinkClick r:id="rId2"/>
              </a:rPr>
              <a:t>statisticalhorizons.com/lagged-dependent-variables</a:t>
            </a:r>
            <a:endParaRPr lang="en-US" sz="1100" dirty="0" smtClean="0"/>
          </a:p>
          <a:p>
            <a:r>
              <a:rPr lang="en-US" sz="1100" dirty="0"/>
              <a:t> Allison, Paul D., Richard Williams and Enrique Moral-Benito. 2017. "Maximum Likelihood for Cross-Lagged Panel Models with Fixed Effects." </a:t>
            </a:r>
            <a:r>
              <a:rPr lang="en-US" sz="1100" dirty="0" err="1"/>
              <a:t>Socius</a:t>
            </a:r>
            <a:r>
              <a:rPr lang="en-US" sz="1100" dirty="0"/>
              <a:t> 3: 1-17.  </a:t>
            </a:r>
            <a:r>
              <a:rPr lang="en-US" sz="1100" dirty="0">
                <a:hlinkClick r:id="rId3"/>
              </a:rPr>
              <a:t>http://</a:t>
            </a:r>
            <a:r>
              <a:rPr lang="en-US" sz="1100" dirty="0" smtClean="0">
                <a:hlinkClick r:id="rId3"/>
              </a:rPr>
              <a:t>journals.sagepub.com/doi/suppl/10.1177/2378023117710578</a:t>
            </a:r>
            <a:r>
              <a:rPr lang="en-US" sz="1100" dirty="0" smtClean="0"/>
              <a:t> </a:t>
            </a:r>
            <a:endParaRPr lang="en-US" sz="1100" dirty="0"/>
          </a:p>
          <a:p>
            <a:r>
              <a:rPr lang="en-US" sz="1100" dirty="0"/>
              <a:t>Arellano, M. and S. Bond (1991) “Some tests of specification for panel data: Monte Carlo evidence and an application to employment equations.” The Review of Economic Studies 58: 277-297.</a:t>
            </a:r>
          </a:p>
          <a:p>
            <a:r>
              <a:rPr lang="en-US" sz="1100" dirty="0"/>
              <a:t>Bai, </a:t>
            </a:r>
            <a:r>
              <a:rPr lang="en-US" sz="1100" dirty="0" err="1"/>
              <a:t>Jushan</a:t>
            </a:r>
            <a:r>
              <a:rPr lang="en-US" sz="1100" dirty="0"/>
              <a:t> (2013).  “Fixed effects dynamic panel data models, a factor analytical approach.” </a:t>
            </a:r>
            <a:r>
              <a:rPr lang="en-US" sz="1100" dirty="0" err="1"/>
              <a:t>Econometrica</a:t>
            </a:r>
            <a:r>
              <a:rPr lang="en-US" sz="1100" dirty="0"/>
              <a:t> 81 (1): 285-314.</a:t>
            </a:r>
          </a:p>
          <a:p>
            <a:r>
              <a:rPr lang="en-US" sz="1100" dirty="0" err="1"/>
              <a:t>Baltagi</a:t>
            </a:r>
            <a:r>
              <a:rPr lang="en-US" sz="1100" dirty="0"/>
              <a:t>, </a:t>
            </a:r>
            <a:r>
              <a:rPr lang="en-US" sz="1100" dirty="0" err="1"/>
              <a:t>Badi</a:t>
            </a:r>
            <a:r>
              <a:rPr lang="en-US" sz="1100" dirty="0"/>
              <a:t> H. (2013), Econometric Analysis of Panel Data. Fifth Edition. New York: John Wiley &amp; Sons</a:t>
            </a:r>
            <a:r>
              <a:rPr lang="en-US" sz="1100" dirty="0" smtClean="0"/>
              <a:t>.</a:t>
            </a:r>
          </a:p>
          <a:p>
            <a:r>
              <a:rPr lang="en-US" sz="1100" dirty="0" err="1"/>
              <a:t>Bollen</a:t>
            </a:r>
            <a:r>
              <a:rPr lang="en-US" sz="1100" dirty="0"/>
              <a:t>, Kenneth, and Jennie Brand. 2010. “A General Panel Model with Random and Fixed Effects: A Structural Equations Approach.” Social Forces 89:1, 1-34.</a:t>
            </a:r>
          </a:p>
          <a:p>
            <a:r>
              <a:rPr lang="en-US" sz="1100" dirty="0"/>
              <a:t>Hsiao, Cheng (2014) Analysis of Panel Data. Third Edition. London: Cambridge University Press.</a:t>
            </a:r>
          </a:p>
          <a:p>
            <a:r>
              <a:rPr lang="en-US" sz="1100" dirty="0"/>
              <a:t>Hsiao, C., M. H. </a:t>
            </a:r>
            <a:r>
              <a:rPr lang="en-US" sz="1100" dirty="0" err="1"/>
              <a:t>Pesaran</a:t>
            </a:r>
            <a:r>
              <a:rPr lang="en-US" sz="1100" dirty="0"/>
              <a:t>, and A. K. </a:t>
            </a:r>
            <a:r>
              <a:rPr lang="en-US" sz="1100" dirty="0" err="1"/>
              <a:t>Tahmiscioglu</a:t>
            </a:r>
            <a:r>
              <a:rPr lang="en-US" sz="1100" dirty="0"/>
              <a:t>. 2002.  </a:t>
            </a:r>
            <a:r>
              <a:rPr lang="en-US" sz="1100" dirty="0" smtClean="0"/>
              <a:t>“Maximum </a:t>
            </a:r>
            <a:r>
              <a:rPr lang="en-US" sz="1100" dirty="0"/>
              <a:t>likelihood estimation of fixed effects dynamic panel data models covering short time periods</a:t>
            </a:r>
            <a:r>
              <a:rPr lang="en-US" sz="1100" dirty="0" smtClean="0"/>
              <a:t>.”  </a:t>
            </a:r>
            <a:r>
              <a:rPr lang="en-US" sz="1100" dirty="0"/>
              <a:t>Journal  of Econometrics 109: 107-150.</a:t>
            </a:r>
          </a:p>
          <a:p>
            <a:r>
              <a:rPr lang="en-US" sz="1100" dirty="0" err="1"/>
              <a:t>Kripfganz</a:t>
            </a:r>
            <a:r>
              <a:rPr lang="en-US" sz="1100" dirty="0"/>
              <a:t>, S. 2015.  </a:t>
            </a:r>
            <a:r>
              <a:rPr lang="en-US" sz="1100" dirty="0" smtClean="0"/>
              <a:t>“</a:t>
            </a:r>
            <a:r>
              <a:rPr lang="en-US" sz="1100" dirty="0" err="1" smtClean="0"/>
              <a:t>xtdpdqml</a:t>
            </a:r>
            <a:r>
              <a:rPr lang="en-US" sz="1100" dirty="0"/>
              <a:t>: Quasi-Maximum Likelihood Estimation of Linear Dynamic Panel Data Models in Stata</a:t>
            </a:r>
            <a:r>
              <a:rPr lang="en-US" sz="1100" dirty="0" smtClean="0"/>
              <a:t>.” </a:t>
            </a:r>
            <a:r>
              <a:rPr lang="en-US" sz="1100" dirty="0"/>
              <a:t>Manuscript. Goethe University Frankfurt.  http://www.kripfganz.de </a:t>
            </a:r>
          </a:p>
          <a:p>
            <a:r>
              <a:rPr lang="en-US" sz="1100" dirty="0"/>
              <a:t>Moral-Benito, Enrique. 2013. "Likelihood-based Estimation of Dynamic Panels with Predetermined </a:t>
            </a:r>
            <a:r>
              <a:rPr lang="en-US" sz="1100" dirty="0" err="1"/>
              <a:t>Regressors</a:t>
            </a:r>
            <a:r>
              <a:rPr lang="en-US" sz="1100" dirty="0"/>
              <a:t>." Journal of Business and Economic Statistics 31:4, 451-472</a:t>
            </a:r>
            <a:r>
              <a:rPr lang="en-US" sz="1100" dirty="0" smtClean="0"/>
              <a:t>.</a:t>
            </a:r>
          </a:p>
          <a:p>
            <a:r>
              <a:rPr lang="en-US" sz="1100" dirty="0" smtClean="0"/>
              <a:t>Moral-Benito, Enrique, Paul D. Allison, and Richard Williams. Forthcoming in Applied Economics</a:t>
            </a:r>
            <a:r>
              <a:rPr lang="en-US" sz="1100" dirty="0"/>
              <a:t>. "Dynamic Panel Data Modeling using Maximum Likelihood: An Alternative to Arellano-Bond.” </a:t>
            </a:r>
            <a:r>
              <a:rPr lang="en-US" sz="1100" dirty="0" smtClean="0">
                <a:hlinkClick r:id="rId4"/>
              </a:rPr>
              <a:t>https</a:t>
            </a:r>
            <a:r>
              <a:rPr lang="en-US" sz="1100" dirty="0">
                <a:hlinkClick r:id="rId4"/>
              </a:rPr>
              <a:t>://www3.nd.edu/~</a:t>
            </a:r>
            <a:r>
              <a:rPr lang="en-US" sz="1100" dirty="0" smtClean="0">
                <a:hlinkClick r:id="rId4"/>
              </a:rPr>
              <a:t>rwilliam/dynamic/Benito_Allison_Williams.pdf</a:t>
            </a:r>
            <a:r>
              <a:rPr lang="en-US" sz="1100" dirty="0" smtClean="0"/>
              <a:t> </a:t>
            </a:r>
          </a:p>
          <a:p>
            <a:r>
              <a:rPr lang="en-US" sz="1100" dirty="0" smtClean="0"/>
              <a:t>Williams, Richard, Paul D. Allison and Enrique Moral-Benito. Forthcoming in The </a:t>
            </a:r>
            <a:r>
              <a:rPr lang="en-US" sz="1100" dirty="0"/>
              <a:t>Stata Journal. "xtdpdml: Linear Dynamic Panel-Data Estimation using Maximum Likelihood and Structural Equation Modeling</a:t>
            </a:r>
            <a:r>
              <a:rPr lang="en-US" sz="1100" dirty="0" smtClean="0"/>
              <a:t>.“ </a:t>
            </a:r>
            <a:r>
              <a:rPr lang="en-US" sz="1100" dirty="0" smtClean="0">
                <a:hlinkClick r:id="rId5"/>
              </a:rPr>
              <a:t>https</a:t>
            </a:r>
            <a:r>
              <a:rPr lang="en-US" sz="1100" dirty="0">
                <a:hlinkClick r:id="rId5"/>
              </a:rPr>
              <a:t>://www3.nd.edu/~</a:t>
            </a:r>
            <a:r>
              <a:rPr lang="en-US" sz="1100" dirty="0" smtClean="0">
                <a:hlinkClick r:id="rId5"/>
              </a:rPr>
              <a:t>rwilliam/dynamic/SJPaper.pdf</a:t>
            </a:r>
            <a:r>
              <a:rPr lang="en-US" sz="1100" dirty="0" smtClean="0"/>
              <a:t>  </a:t>
            </a:r>
            <a:endParaRPr lang="en-US" sz="1100" dirty="0"/>
          </a:p>
          <a:p>
            <a:r>
              <a:rPr lang="en-US" sz="1100" dirty="0" smtClean="0"/>
              <a:t>Wooldridge</a:t>
            </a:r>
            <a:r>
              <a:rPr lang="en-US" sz="1100" dirty="0"/>
              <a:t>, Jeffrey M. (2010) Econometric Analysis of Cross Section and Panel Data. Cambridge, MA: MIT Press</a:t>
            </a:r>
          </a:p>
        </p:txBody>
      </p:sp>
    </p:spTree>
    <p:extLst>
      <p:ext uri="{BB962C8B-B14F-4D97-AF65-F5344CB8AC3E}">
        <p14:creationId xmlns:p14="http://schemas.microsoft.com/office/powerpoint/2010/main" val="18686887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82133" y="457201"/>
            <a:ext cx="7704667" cy="761999"/>
          </a:xfrm>
        </p:spPr>
        <p:txBody>
          <a:bodyPr/>
          <a:lstStyle/>
          <a:p>
            <a:endParaRPr lang="en-US" dirty="0"/>
          </a:p>
        </p:txBody>
      </p:sp>
      <p:sp>
        <p:nvSpPr>
          <p:cNvPr id="2" name="Content Placeholder 1"/>
          <p:cNvSpPr>
            <a:spLocks noGrp="1"/>
          </p:cNvSpPr>
          <p:nvPr>
            <p:ph idx="1"/>
          </p:nvPr>
        </p:nvSpPr>
        <p:spPr>
          <a:xfrm>
            <a:off x="982133" y="1371600"/>
            <a:ext cx="7704667" cy="5334000"/>
          </a:xfrm>
        </p:spPr>
        <p:txBody>
          <a:bodyPr>
            <a:normAutofit fontScale="70000" lnSpcReduction="20000"/>
          </a:bodyPr>
          <a:lstStyle/>
          <a:p>
            <a:r>
              <a:rPr lang="en-US" sz="3100" dirty="0"/>
              <a:t>The most popular econometric method for estimating dynamic panel models is the generalized method of moments (GMM) that relies on lagged variables as instruments</a:t>
            </a:r>
            <a:r>
              <a:rPr lang="en-US" sz="3100" dirty="0" smtClean="0"/>
              <a:t>.</a:t>
            </a:r>
          </a:p>
          <a:p>
            <a:pPr marL="0" indent="0">
              <a:buNone/>
            </a:pPr>
            <a:endParaRPr lang="en-US" sz="3100" dirty="0"/>
          </a:p>
          <a:p>
            <a:r>
              <a:rPr lang="en-US" sz="3100" dirty="0"/>
              <a:t>This method </a:t>
            </a:r>
            <a:r>
              <a:rPr lang="en-US" sz="3100" dirty="0" smtClean="0"/>
              <a:t>has been </a:t>
            </a:r>
            <a:r>
              <a:rPr lang="en-US" sz="3100" dirty="0"/>
              <a:t>incorporated into several commercial software </a:t>
            </a:r>
            <a:r>
              <a:rPr lang="en-US" sz="3100" dirty="0" smtClean="0"/>
              <a:t>packages, </a:t>
            </a:r>
            <a:r>
              <a:rPr lang="en-US" sz="3100" dirty="0"/>
              <a:t>usually under the name of Arellano-Bond (A-B) estimators. </a:t>
            </a:r>
            <a:endParaRPr lang="en-US" sz="3100" dirty="0" smtClean="0"/>
          </a:p>
          <a:p>
            <a:pPr lvl="1"/>
            <a:r>
              <a:rPr lang="en-US" sz="2300" dirty="0" smtClean="0"/>
              <a:t>For example, Stata has the </a:t>
            </a:r>
            <a:r>
              <a:rPr lang="en-US" sz="2300" dirty="0" err="1" smtClean="0">
                <a:latin typeface="Courier New" panose="02070309020205020404" pitchFamily="49" charset="0"/>
                <a:cs typeface="Courier New" panose="02070309020205020404" pitchFamily="49" charset="0"/>
              </a:rPr>
              <a:t>xtabond</a:t>
            </a:r>
            <a:r>
              <a:rPr lang="en-US" sz="2300" dirty="0" smtClean="0"/>
              <a:t> and </a:t>
            </a:r>
            <a:r>
              <a:rPr lang="en-US" sz="2300" dirty="0" smtClean="0">
                <a:latin typeface="Courier New" panose="02070309020205020404" pitchFamily="49" charset="0"/>
                <a:cs typeface="Courier New" panose="02070309020205020404" pitchFamily="49" charset="0"/>
              </a:rPr>
              <a:t>xtabond2</a:t>
            </a:r>
            <a:r>
              <a:rPr lang="en-US" sz="2300" dirty="0" smtClean="0"/>
              <a:t> commands</a:t>
            </a:r>
          </a:p>
          <a:p>
            <a:pPr lvl="1"/>
            <a:endParaRPr lang="en-US" sz="2300" dirty="0" smtClean="0"/>
          </a:p>
          <a:p>
            <a:r>
              <a:rPr lang="en-US" sz="3100" dirty="0"/>
              <a:t>While the AB approach provides consistent estimators of the coefficients, there is evidence that the estimators are not fully efficient, have considerable small-sample bias, and often perform poorly when the autoregressive parameter (the effect of a variable on itself at a later point in time) is near 1.0.</a:t>
            </a:r>
            <a:endParaRPr lang="en-US" dirty="0"/>
          </a:p>
        </p:txBody>
      </p:sp>
    </p:spTree>
    <p:extLst>
      <p:ext uri="{BB962C8B-B14F-4D97-AF65-F5344CB8AC3E}">
        <p14:creationId xmlns:p14="http://schemas.microsoft.com/office/powerpoint/2010/main" val="1244475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14400" y="0"/>
            <a:ext cx="7704667" cy="533399"/>
          </a:xfrm>
        </p:spPr>
        <p:txBody>
          <a:bodyPr>
            <a:normAutofit fontScale="90000"/>
          </a:bodyPr>
          <a:lstStyle/>
          <a:p>
            <a:endParaRPr lang="en-US" dirty="0"/>
          </a:p>
        </p:txBody>
      </p:sp>
      <p:sp>
        <p:nvSpPr>
          <p:cNvPr id="2" name="Content Placeholder 1"/>
          <p:cNvSpPr>
            <a:spLocks noGrp="1"/>
          </p:cNvSpPr>
          <p:nvPr>
            <p:ph idx="1"/>
          </p:nvPr>
        </p:nvSpPr>
        <p:spPr>
          <a:xfrm>
            <a:off x="990600" y="685800"/>
            <a:ext cx="7704667" cy="6553199"/>
          </a:xfrm>
        </p:spPr>
        <p:txBody>
          <a:bodyPr>
            <a:normAutofit/>
          </a:bodyPr>
          <a:lstStyle/>
          <a:p>
            <a:r>
              <a:rPr lang="en-US" sz="2800" dirty="0" smtClean="0"/>
              <a:t>Moral-Benito (2013; see also Bai 2013) shows </a:t>
            </a:r>
            <a:r>
              <a:rPr lang="en-US" sz="2800" dirty="0"/>
              <a:t>that </a:t>
            </a:r>
            <a:r>
              <a:rPr lang="en-US" sz="2800" dirty="0" smtClean="0"/>
              <a:t>Maximum Likelihood Estimation can </a:t>
            </a:r>
            <a:r>
              <a:rPr lang="en-US" sz="2800" dirty="0"/>
              <a:t>be accomplished in a way that eliminates the incidental parameters problem and any need for special assumptions about initial conditions. </a:t>
            </a:r>
            <a:endParaRPr lang="en-US" sz="2800" dirty="0" smtClean="0"/>
          </a:p>
          <a:p>
            <a:r>
              <a:rPr lang="en-US" sz="2800" dirty="0" smtClean="0"/>
              <a:t>In our paper and related work, we show how Moral-Benito’s models can be replicated and extended using SEM software widely available in software programs such as </a:t>
            </a:r>
            <a:r>
              <a:rPr lang="en-US" sz="2800" dirty="0" err="1" smtClean="0"/>
              <a:t>Mplus</a:t>
            </a:r>
            <a:r>
              <a:rPr lang="en-US" sz="2800" dirty="0" smtClean="0"/>
              <a:t>, Stata, and R</a:t>
            </a:r>
          </a:p>
          <a:p>
            <a:pPr lvl="1"/>
            <a:r>
              <a:rPr lang="en-US" sz="2400" dirty="0" smtClean="0"/>
              <a:t>We also introduce a Stata program, </a:t>
            </a:r>
            <a:r>
              <a:rPr lang="en-US" sz="2400" dirty="0" err="1" smtClean="0"/>
              <a:t>xtdpdml</a:t>
            </a:r>
            <a:r>
              <a:rPr lang="en-US" sz="2400" dirty="0" smtClean="0"/>
              <a:t>, that greatly simplifies the model specification process.</a:t>
            </a:r>
          </a:p>
          <a:p>
            <a:endParaRPr lang="en-US" dirty="0" smtClean="0"/>
          </a:p>
          <a:p>
            <a:endParaRPr lang="en-US" dirty="0"/>
          </a:p>
        </p:txBody>
      </p:sp>
    </p:spTree>
    <p:extLst>
      <p:ext uri="{BB962C8B-B14F-4D97-AF65-F5344CB8AC3E}">
        <p14:creationId xmlns:p14="http://schemas.microsoft.com/office/powerpoint/2010/main" val="14341769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rotWithShape="1">
          <a:blip r:embed="rId2"/>
          <a:srcRect r="23093"/>
          <a:stretch/>
        </p:blipFill>
        <p:spPr>
          <a:xfrm>
            <a:off x="1219201" y="268316"/>
            <a:ext cx="7696500" cy="5827684"/>
          </a:xfrm>
          <a:prstGeom prst="rect">
            <a:avLst/>
          </a:prstGeom>
        </p:spPr>
      </p:pic>
    </p:spTree>
    <p:extLst>
      <p:ext uri="{BB962C8B-B14F-4D97-AF65-F5344CB8AC3E}">
        <p14:creationId xmlns:p14="http://schemas.microsoft.com/office/powerpoint/2010/main" val="36145042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82133" y="457201"/>
            <a:ext cx="7704667" cy="685799"/>
          </a:xfrm>
        </p:spPr>
        <p:txBody>
          <a:bodyPr>
            <a:normAutofit fontScale="90000"/>
          </a:bodyPr>
          <a:lstStyle/>
          <a:p>
            <a:endParaRPr lang="en-US" dirty="0"/>
          </a:p>
        </p:txBody>
      </p:sp>
      <p:sp>
        <p:nvSpPr>
          <p:cNvPr id="2" name="Content Placeholder 1"/>
          <p:cNvSpPr>
            <a:spLocks noGrp="1"/>
          </p:cNvSpPr>
          <p:nvPr>
            <p:ph idx="1"/>
          </p:nvPr>
        </p:nvSpPr>
        <p:spPr>
          <a:xfrm>
            <a:off x="982133" y="1295400"/>
            <a:ext cx="7704667" cy="5181600"/>
          </a:xfrm>
        </p:spPr>
        <p:txBody>
          <a:bodyPr>
            <a:noAutofit/>
          </a:bodyPr>
          <a:lstStyle/>
          <a:p>
            <a:r>
              <a:rPr lang="en-US" sz="3200" dirty="0" smtClean="0"/>
              <a:t>Automatically included in each model is the latent exogenous variable Alpha.</a:t>
            </a:r>
          </a:p>
          <a:p>
            <a:pPr lvl="1"/>
            <a:r>
              <a:rPr lang="en-US" sz="2400" dirty="0" smtClean="0"/>
              <a:t>Alpha reflects the fixed effects that are common to each equation across time. They are the effects of time-invariant variables not in the model.</a:t>
            </a:r>
          </a:p>
          <a:p>
            <a:pPr lvl="1"/>
            <a:r>
              <a:rPr lang="en-US" sz="2400" dirty="0" smtClean="0"/>
              <a:t>Instead of relying on difference scores or other methods to eliminate the fixed effects, maximum likelihood estimation of this model is accomplished by allowing the fixed effects to have unrestricted correlations with the time-varying (but not time-invariant) predictors </a:t>
            </a:r>
          </a:p>
          <a:p>
            <a:pPr lvl="1"/>
            <a:r>
              <a:rPr lang="en-US" sz="2400" dirty="0" smtClean="0"/>
              <a:t>This is exactly what we want to achieve in order for Alpha to truly behave as a set of fixed effects</a:t>
            </a:r>
          </a:p>
        </p:txBody>
      </p:sp>
    </p:spTree>
    <p:extLst>
      <p:ext uri="{BB962C8B-B14F-4D97-AF65-F5344CB8AC3E}">
        <p14:creationId xmlns:p14="http://schemas.microsoft.com/office/powerpoint/2010/main" val="26745757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838199"/>
          </a:xfrm>
        </p:spPr>
        <p:txBody>
          <a:bodyPr/>
          <a:lstStyle/>
          <a:p>
            <a:endParaRPr lang="en-US" dirty="0"/>
          </a:p>
        </p:txBody>
      </p:sp>
      <p:sp>
        <p:nvSpPr>
          <p:cNvPr id="3" name="Content Placeholder 2"/>
          <p:cNvSpPr>
            <a:spLocks noGrp="1"/>
          </p:cNvSpPr>
          <p:nvPr>
            <p:ph idx="1"/>
          </p:nvPr>
        </p:nvSpPr>
        <p:spPr>
          <a:xfrm>
            <a:off x="982132" y="1371600"/>
            <a:ext cx="7704667" cy="5257800"/>
          </a:xfrm>
        </p:spPr>
        <p:txBody>
          <a:bodyPr>
            <a:noAutofit/>
          </a:bodyPr>
          <a:lstStyle/>
          <a:p>
            <a:pPr lvl="0">
              <a:buClr>
                <a:srgbClr val="BC1C1C">
                  <a:lumMod val="75000"/>
                </a:srgbClr>
              </a:buClr>
            </a:pPr>
            <a:r>
              <a:rPr lang="en-US" sz="2800" dirty="0">
                <a:solidFill>
                  <a:prstClr val="black"/>
                </a:solidFill>
              </a:rPr>
              <a:t>Cross-lagged causation can be accommodated by allowing the error term in each equation to correlate with future values of the time-dependent predictors. For example, x3 could be affected by y1 and y2. x would then </a:t>
            </a:r>
            <a:r>
              <a:rPr lang="en-US" sz="2800" dirty="0" smtClean="0">
                <a:solidFill>
                  <a:prstClr val="black"/>
                </a:solidFill>
              </a:rPr>
              <a:t>be </a:t>
            </a:r>
            <a:r>
              <a:rPr lang="en-US" sz="2800" dirty="0">
                <a:solidFill>
                  <a:prstClr val="black"/>
                </a:solidFill>
              </a:rPr>
              <a:t>predetermined/ sequentially exogenous rather than strictly exogenous.</a:t>
            </a:r>
          </a:p>
          <a:p>
            <a:pPr lvl="0">
              <a:buClr>
                <a:srgbClr val="BC1C1C">
                  <a:lumMod val="75000"/>
                </a:srgbClr>
              </a:buClr>
            </a:pPr>
            <a:r>
              <a:rPr lang="en-US" sz="2800" dirty="0">
                <a:solidFill>
                  <a:prstClr val="black"/>
                </a:solidFill>
              </a:rPr>
              <a:t>By default, numerous parameters are fixed to be the same across waves, but these restrictions can be </a:t>
            </a:r>
            <a:r>
              <a:rPr lang="en-US" sz="2800" dirty="0" smtClean="0">
                <a:solidFill>
                  <a:prstClr val="black"/>
                </a:solidFill>
              </a:rPr>
              <a:t>relaxed</a:t>
            </a:r>
            <a:endParaRPr lang="en-US" sz="2800" dirty="0"/>
          </a:p>
        </p:txBody>
      </p:sp>
    </p:spTree>
    <p:extLst>
      <p:ext uri="{BB962C8B-B14F-4D97-AF65-F5344CB8AC3E}">
        <p14:creationId xmlns:p14="http://schemas.microsoft.com/office/powerpoint/2010/main" val="9296701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55629" y="152401"/>
            <a:ext cx="7704667" cy="457200"/>
          </a:xfrm>
        </p:spPr>
        <p:txBody>
          <a:bodyPr>
            <a:normAutofit fontScale="90000"/>
          </a:bodyPr>
          <a:lstStyle/>
          <a:p>
            <a:endParaRPr lang="en-US" dirty="0"/>
          </a:p>
        </p:txBody>
      </p:sp>
      <p:sp>
        <p:nvSpPr>
          <p:cNvPr id="2" name="Content Placeholder 1"/>
          <p:cNvSpPr>
            <a:spLocks noGrp="1"/>
          </p:cNvSpPr>
          <p:nvPr>
            <p:ph idx="1"/>
          </p:nvPr>
        </p:nvSpPr>
        <p:spPr>
          <a:xfrm>
            <a:off x="982133" y="762000"/>
            <a:ext cx="7704667" cy="5943600"/>
          </a:xfrm>
        </p:spPr>
        <p:txBody>
          <a:bodyPr>
            <a:noAutofit/>
          </a:bodyPr>
          <a:lstStyle/>
          <a:p>
            <a:r>
              <a:rPr lang="en-US" dirty="0" smtClean="0"/>
              <a:t>Using </a:t>
            </a:r>
            <a:r>
              <a:rPr lang="en-US" dirty="0"/>
              <a:t>simulated data, </a:t>
            </a:r>
            <a:r>
              <a:rPr lang="en-US" dirty="0" smtClean="0"/>
              <a:t>Allison et al (2017) and Moral-Benito et al (forthcoming) show </a:t>
            </a:r>
            <a:r>
              <a:rPr lang="en-US" dirty="0"/>
              <a:t>that the ML-SEM method outperforms the AB method with respect to bias and efficiency under most conditions. ML-SEM also has several other advantages over the AB method:</a:t>
            </a:r>
          </a:p>
          <a:p>
            <a:pPr lvl="1"/>
            <a:r>
              <a:rPr lang="en-US" dirty="0"/>
              <a:t>Time-invariant </a:t>
            </a:r>
            <a:r>
              <a:rPr lang="en-US" dirty="0" smtClean="0"/>
              <a:t> variables </a:t>
            </a:r>
            <a:r>
              <a:rPr lang="en-US" dirty="0"/>
              <a:t>can be included in the model. </a:t>
            </a:r>
          </a:p>
          <a:p>
            <a:pPr lvl="1"/>
            <a:r>
              <a:rPr lang="en-US" dirty="0"/>
              <a:t>Missing values on predictors can easily be handled by full information maximum likelihood (FIML).</a:t>
            </a:r>
          </a:p>
          <a:p>
            <a:pPr lvl="1"/>
            <a:r>
              <a:rPr lang="en-US" dirty="0" smtClean="0"/>
              <a:t>Error </a:t>
            </a:r>
            <a:r>
              <a:rPr lang="en-US" dirty="0"/>
              <a:t>variances </a:t>
            </a:r>
            <a:r>
              <a:rPr lang="en-US" dirty="0" smtClean="0"/>
              <a:t>and other parameters can </a:t>
            </a:r>
            <a:r>
              <a:rPr lang="en-US" dirty="0"/>
              <a:t>easily be allowed to vary with time. </a:t>
            </a:r>
          </a:p>
          <a:p>
            <a:pPr lvl="1"/>
            <a:r>
              <a:rPr lang="en-US" dirty="0" smtClean="0"/>
              <a:t>Many </a:t>
            </a:r>
            <a:r>
              <a:rPr lang="en-US" dirty="0"/>
              <a:t>goodness-of-fit measures are available to assess the over-identifying restrictions of the model. </a:t>
            </a:r>
          </a:p>
          <a:p>
            <a:pPr lvl="1"/>
            <a:r>
              <a:rPr lang="en-US" dirty="0" smtClean="0"/>
              <a:t>There </a:t>
            </a:r>
            <a:r>
              <a:rPr lang="en-US" dirty="0"/>
              <a:t>is no need to choose among many possible instrumental variables. </a:t>
            </a:r>
          </a:p>
          <a:p>
            <a:endParaRPr lang="en-US" sz="1400" dirty="0" smtClean="0"/>
          </a:p>
        </p:txBody>
      </p:sp>
    </p:spTree>
    <p:extLst>
      <p:ext uri="{BB962C8B-B14F-4D97-AF65-F5344CB8AC3E}">
        <p14:creationId xmlns:p14="http://schemas.microsoft.com/office/powerpoint/2010/main" val="21388454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ppt/theme/theme2.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1608</TotalTime>
  <Words>3126</Words>
  <Application>Microsoft Office PowerPoint</Application>
  <PresentationFormat>On-screen Show (4:3)</PresentationFormat>
  <Paragraphs>232</Paragraphs>
  <Slides>32</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32</vt:i4>
      </vt:variant>
    </vt:vector>
  </HeadingPairs>
  <TitlesOfParts>
    <vt:vector size="40" baseType="lpstr">
      <vt:lpstr>Arial</vt:lpstr>
      <vt:lpstr>Book Antiqua</vt:lpstr>
      <vt:lpstr>Calibri</vt:lpstr>
      <vt:lpstr>Corbel</vt:lpstr>
      <vt:lpstr>Courier New</vt:lpstr>
      <vt:lpstr>Wingdings</vt:lpstr>
      <vt:lpstr>Parallax</vt:lpstr>
      <vt:lpstr>Hardcover</vt:lpstr>
      <vt:lpstr>xtdpdml: Linear Dynamic Panel-Data Estimation using Maximum Likelihood and Structural Equation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sem command vs  xtdpdml command</vt:lpstr>
      <vt:lpstr>SEM coding</vt:lpstr>
      <vt:lpstr>Practical Problems with SEM Coding</vt:lpstr>
      <vt:lpstr>Equivalent coding using xtdpdml</vt:lpstr>
      <vt:lpstr>PowerPoint Presentation</vt:lpstr>
      <vt:lpstr>PowerPoint Presentation</vt:lpstr>
      <vt:lpstr>PowerPoint Presentation</vt:lpstr>
      <vt:lpstr>PowerPoint Presentation</vt:lpstr>
      <vt:lpstr>PowerPoint Presentation</vt:lpstr>
      <vt:lpstr>Example 4.1 : ML/SEM vs GMM/Arellano-Bond (Adapted from Bollen and Brand 2010)</vt:lpstr>
      <vt:lpstr>PowerPoint Presentation</vt:lpstr>
      <vt:lpstr>PowerPoint Presentation</vt:lpstr>
      <vt:lpstr>PowerPoint Presentation</vt:lpstr>
      <vt:lpstr>PowerPoint Presentation</vt:lpstr>
      <vt:lpstr>Other Examples (see paper)</vt:lpstr>
      <vt:lpstr>Other useful features of xtdpdml</vt:lpstr>
      <vt:lpstr>PowerPoint Presentation</vt:lpstr>
      <vt:lpstr>PowerPoint Presentation</vt:lpstr>
      <vt:lpstr>PowerPoint Presentation</vt:lpstr>
      <vt:lpstr>Limitations of xtdpdml</vt:lpstr>
      <vt:lpstr>Additional Information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Linear Dynamic Panel-Data Estimation using Maximum Likelihood and Structural Equation Modeling</dc:title>
  <dc:creator>Richard Williams</dc:creator>
  <cp:lastModifiedBy>Richard Williams</cp:lastModifiedBy>
  <cp:revision>134</cp:revision>
  <cp:lastPrinted>2017-04-22T22:27:33Z</cp:lastPrinted>
  <dcterms:created xsi:type="dcterms:W3CDTF">2015-07-25T17:28:55Z</dcterms:created>
  <dcterms:modified xsi:type="dcterms:W3CDTF">2018-05-06T20:10:32Z</dcterms:modified>
</cp:coreProperties>
</file>